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9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56" r:id="rId26"/>
    <p:sldId id="260" r:id="rId27"/>
    <p:sldId id="261" r:id="rId28"/>
    <p:sldId id="262" r:id="rId29"/>
    <p:sldId id="263" r:id="rId30"/>
    <p:sldId id="264" r:id="rId31"/>
    <p:sldId id="265" r:id="rId32"/>
    <p:sldId id="259" r:id="rId33"/>
    <p:sldId id="266" r:id="rId34"/>
    <p:sldId id="303" r:id="rId35"/>
    <p:sldId id="304" r:id="rId36"/>
    <p:sldId id="267" r:id="rId37"/>
    <p:sldId id="268" r:id="rId38"/>
    <p:sldId id="269" r:id="rId39"/>
    <p:sldId id="270" r:id="rId40"/>
    <p:sldId id="271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>
        <p:scale>
          <a:sx n="129" d="100"/>
          <a:sy n="129" d="100"/>
        </p:scale>
        <p:origin x="14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0B10-9B6B-3349-8F34-597D8876B82B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75034-2E05-FC4E-A778-477AEB3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scale-space invariant feature detection using </a:t>
            </a:r>
            <a:r>
              <a:rPr lang="en-US" dirty="0" err="1" smtClean="0"/>
              <a:t>DoG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D132-DC99-4C47-857F-C21A5CE5A449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0AC4-B43C-2447-A617-90774264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csail.mit.edu/albert/ladypack/wiki/index.php/Known_implementations_of_SIF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24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2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4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 descriptors and matching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invariance by </a:t>
            </a:r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599" y="22098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371599" y="2783283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082800" y="2349500"/>
            <a:ext cx="673100" cy="5461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791201" y="20574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289800" y="25400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356351" y="2520949"/>
            <a:ext cx="673100" cy="5461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641600" y="4140200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 blue balls, one red box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4610100" y="3240483"/>
            <a:ext cx="1549400" cy="899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2641601" y="3062683"/>
            <a:ext cx="1968499" cy="1077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71800" y="6400800"/>
            <a:ext cx="2819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71800" y="51054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5900" y="58674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43200" y="53340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46500" y="5334000"/>
            <a:ext cx="2286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5858933"/>
            <a:ext cx="220133" cy="5418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37530" y="6400799"/>
            <a:ext cx="6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balls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83164" y="6400798"/>
            <a:ext cx="90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boxes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5152996"/>
            <a:ext cx="4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28462" y="5661799"/>
            <a:ext cx="4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Rotation Invariance by Orientation </a:t>
            </a:r>
            <a:r>
              <a:rPr lang="en-US" dirty="0" smtClean="0"/>
              <a:t>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116115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SIFT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edge magnitudes + orientations</a:t>
            </a:r>
          </a:p>
          <a:p>
            <a:r>
              <a:rPr lang="en-US" dirty="0" smtClean="0"/>
              <a:t>Quantize orientations </a:t>
            </a:r>
            <a:r>
              <a:rPr lang="en-US" i="1" dirty="0" smtClean="0"/>
              <a:t>(invariance to </a:t>
            </a:r>
            <a:r>
              <a:rPr lang="en-US" i="1" dirty="0" err="1" smtClean="0"/>
              <a:t>def</a:t>
            </a:r>
            <a:r>
              <a:rPr lang="en-US" i="1" dirty="0" smtClean="0"/>
              <a:t>)</a:t>
            </a:r>
            <a:endParaRPr lang="en-US" i="1" dirty="0" smtClean="0"/>
          </a:p>
          <a:p>
            <a:r>
              <a:rPr lang="en-US" dirty="0" smtClean="0"/>
              <a:t>Divide into spatial cells</a:t>
            </a:r>
          </a:p>
          <a:p>
            <a:r>
              <a:rPr lang="en-US" dirty="0" smtClean="0"/>
              <a:t>Compute orientation histogram in each cell </a:t>
            </a:r>
            <a:r>
              <a:rPr lang="en-US" i="1" dirty="0" smtClean="0"/>
              <a:t>(spatial invariance)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4433843"/>
            <a:ext cx="5019675" cy="212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7918"/>
            <a:ext cx="56068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Distinctive Image Features from Scale-Invariant </a:t>
            </a:r>
            <a:r>
              <a:rPr lang="en-US" sz="1350" dirty="0" err="1"/>
              <a:t>Keypoints</a:t>
            </a:r>
            <a:r>
              <a:rPr lang="en-US" sz="1350" dirty="0"/>
              <a:t>. Lowe. In IJCV 2004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2776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SIFT descriptor</a:t>
            </a:r>
            <a:endParaRPr lang="en-US" dirty="0" smtClean="0"/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3019425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smtClean="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3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685800" y="1143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 err="1" smtClean="0"/>
              <a:t>D</a:t>
            </a:r>
            <a:r>
              <a:rPr lang="en-US" sz="1800" b="0" dirty="0" err="1" smtClean="0"/>
              <a:t>oG</a:t>
            </a:r>
            <a:r>
              <a:rPr lang="en-US" sz="1800" b="0" dirty="0" smtClean="0"/>
              <a:t> </a:t>
            </a:r>
            <a:r>
              <a:rPr lang="en-US" sz="1800" b="0" dirty="0" smtClean="0"/>
              <a:t>for scale-space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 dirty="0" smtClean="0"/>
              <a:t>Take </a:t>
            </a:r>
            <a:r>
              <a:rPr lang="en-US" b="0" dirty="0"/>
              <a:t>16x16 square window around detected feature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0" dirty="0"/>
              <a:t>Compute </a:t>
            </a:r>
            <a:r>
              <a:rPr lang="en-US" b="0" dirty="0" smtClean="0"/>
              <a:t>gradient </a:t>
            </a:r>
            <a:r>
              <a:rPr lang="en-US" b="0" dirty="0"/>
              <a:t>orientation </a:t>
            </a:r>
            <a:r>
              <a:rPr lang="en-US" b="0" dirty="0" smtClean="0"/>
              <a:t>for </a:t>
            </a:r>
            <a:r>
              <a:rPr lang="en-US" b="0" dirty="0"/>
              <a:t>each pixel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0" dirty="0"/>
              <a:t>Throw out weak edges (threshold gradient magnitude)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0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S</a:t>
            </a:r>
            <a:r>
              <a:rPr lang="en-US" dirty="0" smtClean="0"/>
              <a:t>cale </a:t>
            </a:r>
            <a:r>
              <a:rPr lang="en-US" dirty="0" smtClean="0">
                <a:solidFill>
                  <a:srgbClr val="0066FF"/>
                </a:solidFill>
              </a:rPr>
              <a:t>I</a:t>
            </a:r>
            <a:r>
              <a:rPr lang="en-US" dirty="0" smtClean="0"/>
              <a:t>nvariant </a:t>
            </a:r>
            <a:r>
              <a:rPr lang="en-US" dirty="0" smtClean="0">
                <a:solidFill>
                  <a:srgbClr val="0066FF"/>
                </a:solidFill>
              </a:rPr>
              <a:t>F</a:t>
            </a:r>
            <a:r>
              <a:rPr lang="en-US" dirty="0" smtClean="0"/>
              <a:t>eature </a:t>
            </a:r>
            <a:r>
              <a:rPr lang="en-US" dirty="0" smtClean="0">
                <a:solidFill>
                  <a:srgbClr val="0066FF"/>
                </a:solidFill>
              </a:rPr>
              <a:t>T</a:t>
            </a:r>
            <a:r>
              <a:rPr lang="en-US" dirty="0" smtClean="0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34210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5562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3268662"/>
            <a:ext cx="2362200" cy="1300163"/>
            <a:chOff x="5715000" y="4343400"/>
            <a:chExt cx="2362200" cy="129986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921375" y="4498975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24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42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 smtClean="0"/>
              <a:t>Create histogram</a:t>
            </a:r>
            <a:endParaRPr lang="en-US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18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</p:spTree>
    <p:extLst>
      <p:ext uri="{BB962C8B-B14F-4D97-AF65-F5344CB8AC3E}">
        <p14:creationId xmlns:p14="http://schemas.microsoft.com/office/powerpoint/2010/main" val="38938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r="58810"/>
          <a:stretch>
            <a:fillRect/>
          </a:stretch>
        </p:blipFill>
        <p:spPr bwMode="auto">
          <a:xfrm>
            <a:off x="3024188" y="3721100"/>
            <a:ext cx="23225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 b="1" smtClean="0"/>
              <a:t>SIFT vector formation</a:t>
            </a:r>
            <a:endParaRPr lang="en-US" altLang="en-US" b="1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2590800"/>
          </a:xfrm>
        </p:spPr>
        <p:txBody>
          <a:bodyPr rIns="132080"/>
          <a:lstStyle/>
          <a:p>
            <a:pPr eaLnBrk="1" hangingPunct="1"/>
            <a:r>
              <a:rPr lang="en-US" altLang="en-US" sz="2800" dirty="0" smtClean="0"/>
              <a:t>Computed on rotated and scaled version of window according to computed orientation &amp; scale</a:t>
            </a:r>
          </a:p>
          <a:p>
            <a:pPr marL="782638" lvl="1" eaLnBrk="1" hangingPunct="1"/>
            <a:r>
              <a:rPr lang="en-US" altLang="en-US" dirty="0" smtClean="0"/>
              <a:t>resample the window</a:t>
            </a:r>
          </a:p>
          <a:p>
            <a:pPr eaLnBrk="1" hangingPunct="1"/>
            <a:r>
              <a:rPr lang="en-US" altLang="en-US" sz="2800" dirty="0" smtClean="0"/>
              <a:t>Based on gradients weighted by a Gaussian</a:t>
            </a:r>
          </a:p>
        </p:txBody>
      </p:sp>
      <p:pic>
        <p:nvPicPr>
          <p:cNvPr id="6451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49225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5"/>
          <p:cNvSpPr>
            <a:spLocks noChangeShapeType="1"/>
          </p:cNvSpPr>
          <p:nvPr/>
        </p:nvSpPr>
        <p:spPr bwMode="auto">
          <a:xfrm rot="10800000" flipH="1">
            <a:off x="1982788" y="3954463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987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 b="1" smtClean="0"/>
              <a:t>Ensure smoothness</a:t>
            </a:r>
            <a:endParaRPr lang="en-US" altLang="en-US" b="1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2590800"/>
          </a:xfrm>
        </p:spPr>
        <p:txBody>
          <a:bodyPr rIns="132080"/>
          <a:lstStyle/>
          <a:p>
            <a:pPr eaLnBrk="1" hangingPunct="1"/>
            <a:r>
              <a:rPr lang="en-US" altLang="en-US" dirty="0" err="1" smtClean="0"/>
              <a:t>Trilinear</a:t>
            </a:r>
            <a:r>
              <a:rPr lang="en-US" altLang="en-US" dirty="0" smtClean="0"/>
              <a:t> interpolation </a:t>
            </a:r>
          </a:p>
          <a:p>
            <a:pPr marL="782638" lvl="1" eaLnBrk="1" hangingPunct="1"/>
            <a:r>
              <a:rPr lang="en-US" altLang="en-US" dirty="0" smtClean="0"/>
              <a:t>a given gradient contributes to 8 bins: </a:t>
            </a:r>
            <a:br>
              <a:rPr lang="en-US" altLang="en-US" dirty="0" smtClean="0"/>
            </a:br>
            <a:r>
              <a:rPr lang="en-US" altLang="en-US" dirty="0" smtClean="0"/>
              <a:t>4 in space times 2 in orientation</a:t>
            </a:r>
          </a:p>
        </p:txBody>
      </p:sp>
      <p:pic>
        <p:nvPicPr>
          <p:cNvPr id="6656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49225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Line 5"/>
          <p:cNvSpPr>
            <a:spLocks noChangeShapeType="1"/>
          </p:cNvSpPr>
          <p:nvPr/>
        </p:nvSpPr>
        <p:spPr bwMode="auto">
          <a:xfrm rot="10800000" flipH="1">
            <a:off x="1982788" y="3954463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1987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 flipH="1">
            <a:off x="3767138" y="4498975"/>
            <a:ext cx="163512" cy="5715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H="1">
            <a:off x="7094538" y="5195888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 flipH="1">
            <a:off x="7094538" y="4217988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 flipH="1">
            <a:off x="8047038" y="5265738"/>
            <a:ext cx="173037" cy="16668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 flipH="1">
            <a:off x="8085138" y="4089400"/>
            <a:ext cx="331787" cy="339725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 flipH="1">
            <a:off x="8074025" y="4419600"/>
            <a:ext cx="304800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 flipH="1">
            <a:off x="8048625" y="5422900"/>
            <a:ext cx="466725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 flipH="1">
            <a:off x="7083425" y="54229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7083425" y="44450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7" name="Freeform 16"/>
          <p:cNvSpPr>
            <a:spLocks/>
          </p:cNvSpPr>
          <p:nvPr/>
        </p:nvSpPr>
        <p:spPr bwMode="auto">
          <a:xfrm>
            <a:off x="2706688" y="4108450"/>
            <a:ext cx="2806700" cy="939800"/>
          </a:xfrm>
          <a:custGeom>
            <a:avLst/>
            <a:gdLst>
              <a:gd name="T0" fmla="*/ 0 w 21600"/>
              <a:gd name="T1" fmla="*/ 39960510 h 21600"/>
              <a:gd name="T2" fmla="*/ 182671859 w 21600"/>
              <a:gd name="T3" fmla="*/ 0 h 21600"/>
              <a:gd name="T4" fmla="*/ 364702076 w 21600"/>
              <a:gd name="T5" fmla="*/ 408899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109"/>
                </a:moveTo>
                <a:cubicBezTo>
                  <a:pt x="2135" y="21109"/>
                  <a:pt x="6006" y="0"/>
                  <a:pt x="10819" y="0"/>
                </a:cubicBezTo>
                <a:cubicBezTo>
                  <a:pt x="15633" y="0"/>
                  <a:pt x="17913" y="21600"/>
                  <a:pt x="21600" y="21600"/>
                </a:cubicBezTo>
              </a:path>
            </a:pathLst>
          </a:custGeom>
          <a:noFill/>
          <a:ln w="38100" cap="flat">
            <a:solidFill>
              <a:srgbClr val="4A00E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2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 b="1" dirty="0" smtClean="0"/>
              <a:t>Reduce effect of illumination</a:t>
            </a:r>
            <a:endParaRPr lang="en-US" altLang="en-US" b="1" dirty="0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2819400"/>
          </a:xfrm>
        </p:spPr>
        <p:txBody>
          <a:bodyPr rIns="132080"/>
          <a:lstStyle/>
          <a:p>
            <a:pPr eaLnBrk="1" hangingPunct="1"/>
            <a:r>
              <a:rPr lang="en-US" altLang="en-US" sz="2800" smtClean="0"/>
              <a:t>128-dim vector normalized to 1 </a:t>
            </a:r>
          </a:p>
          <a:p>
            <a:pPr eaLnBrk="1" hangingPunct="1"/>
            <a:r>
              <a:rPr lang="en-US" altLang="en-US" sz="2800" smtClean="0"/>
              <a:t>Threshold gradient magnitudes to avoid excessive influence of high gradients</a:t>
            </a:r>
          </a:p>
          <a:p>
            <a:pPr marL="782638" lvl="1" eaLnBrk="1" hangingPunct="1"/>
            <a:r>
              <a:rPr lang="en-US" altLang="en-US" smtClean="0"/>
              <a:t>after normalization, clamp gradients &gt;0.2</a:t>
            </a:r>
          </a:p>
          <a:p>
            <a:pPr marL="782638" lvl="1" eaLnBrk="1" hangingPunct="1"/>
            <a:r>
              <a:rPr lang="en-US" altLang="en-US" smtClean="0"/>
              <a:t>renormalize</a:t>
            </a:r>
          </a:p>
        </p:txBody>
      </p:sp>
      <p:pic>
        <p:nvPicPr>
          <p:cNvPr id="6758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49225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 rot="10800000" flipH="1">
            <a:off x="1982788" y="3954463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1987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0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2819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4000" dirty="0" smtClean="0"/>
              <a:t>Extraordinarily robust matching technique</a:t>
            </a:r>
          </a:p>
          <a:p>
            <a:pPr lvl="1"/>
            <a:r>
              <a:rPr lang="en-US" dirty="0" smtClean="0"/>
              <a:t>Can handle changes in viewpoint</a:t>
            </a:r>
          </a:p>
          <a:p>
            <a:pPr lvl="2"/>
            <a:r>
              <a:rPr lang="en-US" sz="2800" dirty="0" smtClean="0"/>
              <a:t>Up to about 60 degree out of plane rotation</a:t>
            </a:r>
          </a:p>
          <a:p>
            <a:pPr lvl="1"/>
            <a:r>
              <a:rPr lang="en-US" dirty="0" smtClean="0"/>
              <a:t>Can handle significant changes in illumination</a:t>
            </a:r>
          </a:p>
          <a:p>
            <a:pPr lvl="2"/>
            <a:r>
              <a:rPr lang="en-US" sz="2800" dirty="0" smtClean="0"/>
              <a:t>Sometimes even day vs. night (below)</a:t>
            </a:r>
          </a:p>
          <a:p>
            <a:pPr lvl="1"/>
            <a:r>
              <a:rPr lang="en-US" dirty="0" smtClean="0"/>
              <a:t>Fast and efficient—can run in real time</a:t>
            </a:r>
          </a:p>
          <a:p>
            <a:pPr lvl="1"/>
            <a:r>
              <a:rPr lang="en-US" dirty="0" smtClean="0"/>
              <a:t>Lots of code available: </a:t>
            </a:r>
            <a:r>
              <a:rPr lang="en-US" dirty="0" smtClean="0">
                <a:hlinkClick r:id="rId2"/>
              </a:rPr>
              <a:t>http://people.csail.mit.edu/albert/ladypack/wiki/index.php/Known_implementations_of_SIFT</a:t>
            </a:r>
            <a:r>
              <a:rPr lang="en-US" dirty="0" smtClean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4065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4055864" cy="30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23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50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err="1" smtClean="0"/>
              <a:t>Keypoint</a:t>
            </a:r>
            <a:r>
              <a:rPr lang="en-US" sz="2800" dirty="0" smtClean="0"/>
              <a:t> detection: repeatable and distinctive</a:t>
            </a:r>
          </a:p>
          <a:p>
            <a:pPr lvl="1"/>
            <a:r>
              <a:rPr lang="en-US" sz="2400" dirty="0" smtClean="0"/>
              <a:t>Corners, blobs, stable regions</a:t>
            </a:r>
          </a:p>
          <a:p>
            <a:pPr lvl="1"/>
            <a:r>
              <a:rPr lang="en-US" sz="2400" dirty="0" smtClean="0"/>
              <a:t>Harris, </a:t>
            </a:r>
            <a:r>
              <a:rPr lang="en-US" sz="2400" dirty="0" err="1" smtClean="0"/>
              <a:t>DoG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Descriptors: robust and selective</a:t>
            </a:r>
          </a:p>
          <a:p>
            <a:pPr lvl="1"/>
            <a:r>
              <a:rPr lang="en-US" sz="2400" dirty="0" smtClean="0"/>
              <a:t>spatial histograms of orientation</a:t>
            </a:r>
          </a:p>
          <a:p>
            <a:pPr lvl="1"/>
            <a:r>
              <a:rPr lang="en-US" sz="2400" dirty="0" smtClean="0"/>
              <a:t>SIFT and variants are typically good for stitching and recognition</a:t>
            </a:r>
          </a:p>
          <a:p>
            <a:pPr lvl="1"/>
            <a:r>
              <a:rPr lang="en-US" sz="2400" dirty="0" smtClean="0"/>
              <a:t>But, need not stick to one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94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hich features match?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Given a feature in I</a:t>
            </a:r>
            <a:r>
              <a:rPr lang="en-US" baseline="-25000" dirty="0" smtClean="0"/>
              <a:t>1</a:t>
            </a:r>
            <a:r>
              <a:rPr lang="en-US" dirty="0" smtClean="0"/>
              <a:t>, how to find the best match in I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Test all the features in I</a:t>
            </a:r>
            <a:r>
              <a:rPr lang="en-US" baseline="-25000" dirty="0" smtClean="0"/>
              <a:t>2</a:t>
            </a:r>
            <a:r>
              <a:rPr lang="en-US" dirty="0" smtClean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213545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How to define the difference between two features </a:t>
            </a:r>
            <a:r>
              <a:rPr lang="en-US" sz="2800" i="1" dirty="0" smtClean="0"/>
              <a:t>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?</a:t>
            </a:r>
          </a:p>
          <a:p>
            <a:pPr marL="914400" lvl="1" indent="-457200"/>
            <a:r>
              <a:rPr lang="en-US" sz="2400" dirty="0" smtClean="0"/>
              <a:t>Simple approach: 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distance, ||f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-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|| </a:t>
            </a:r>
            <a:endParaRPr lang="en-US" sz="1600" dirty="0" smtClean="0"/>
          </a:p>
          <a:p>
            <a:pPr marL="914400" lvl="1" indent="-457200"/>
            <a:r>
              <a:rPr lang="en-US" sz="2400" dirty="0" smtClean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888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7216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216775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="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define the difference between two features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Better approach:  ratio distance = ||f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|| / ||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best SSD match to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in I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  is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best SSD match to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in I</a:t>
            </a:r>
            <a:r>
              <a:rPr lang="en-US" sz="2000" baseline="-25000" dirty="0" smtClean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smtClean="0"/>
              <a:t>gives large </a:t>
            </a:r>
            <a:r>
              <a:rPr lang="en-US" sz="2000" dirty="0" smtClean="0"/>
              <a:t>values for ambiguous matches</a:t>
            </a:r>
            <a:endParaRPr lang="en-US" sz="2000" baseline="30000" dirty="0" smtClean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264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of Image 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6222" y="2597816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5754189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4818" y="2381251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23445" y="2911022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37847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0285" y="5816600"/>
            <a:ext cx="465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get into the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6222" y="2597816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5754189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37847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5754189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60706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3177540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5754189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60706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6839131" y="1051560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366260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5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840" y="3574778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O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252" y="4394301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Z=-1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860" y="2831704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P = (X,Y,Z)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5443" y="3020966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 = (</a:t>
            </a:r>
            <a:r>
              <a:rPr lang="en-US" dirty="0" err="1" smtClean="0">
                <a:solidFill>
                  <a:srgbClr val="00B0F0"/>
                </a:solidFill>
              </a:rPr>
              <a:t>x,y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of MOPS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3058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Intensity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Scale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83858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3177540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60706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6839131" y="1051560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366260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5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840" y="3574778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O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252" y="4394301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Z=-1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860" y="2831704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P = (X,Y,Z)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5443" y="3020966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 = (</a:t>
            </a:r>
            <a:r>
              <a:rPr lang="en-US" dirty="0" err="1" smtClean="0">
                <a:solidFill>
                  <a:srgbClr val="00B0F0"/>
                </a:solidFill>
              </a:rPr>
              <a:t>x,y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3177540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60706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6839131" y="1051560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366260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5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840" y="3574778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O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252" y="4394301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Z=-1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860" y="2831704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P = (X,Y,Z)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5443" y="3020966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 = (</a:t>
            </a:r>
            <a:r>
              <a:rPr lang="en-US" dirty="0" err="1" smtClean="0">
                <a:solidFill>
                  <a:srgbClr val="00B0F0"/>
                </a:solidFill>
              </a:rPr>
              <a:t>x,y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444463">
                <a:off x="2285112" y="3043411"/>
                <a:ext cx="2311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44463">
                <a:off x="2285112" y="3043411"/>
                <a:ext cx="231190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571" y="4113849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=0⇒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1" y="4113849"/>
                <a:ext cx="277956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571" y="4394301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=1⇒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1" y="4394301"/>
                <a:ext cx="27795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6865" y="5406044"/>
                <a:ext cx="5077127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0+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, 0+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, 0+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=(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𝑍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65" y="5406044"/>
                <a:ext cx="5077127" cy="952633"/>
              </a:xfrm>
              <a:prstGeom prst="rect">
                <a:avLst/>
              </a:prstGeom>
              <a:blipFill rotWithShape="0">
                <a:blip r:embed="rId5"/>
                <a:stretch>
                  <a:fillRect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0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47990" y="4794196"/>
            <a:ext cx="4129884" cy="8407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47990" y="1848485"/>
                <a:ext cx="40093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Pinhole camera collapses </a:t>
                </a:r>
                <a:r>
                  <a:rPr lang="en-US" sz="2000" i="1" dirty="0" smtClean="0"/>
                  <a:t>ray OP to point p</a:t>
                </a:r>
              </a:p>
              <a:p>
                <a:r>
                  <a:rPr lang="en-US" sz="2000" dirty="0" smtClean="0"/>
                  <a:t>Any point on ray OP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𝜆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𝑂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For this point to lie on Z=-1 plane: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  <m:r>
                      <a:rPr lang="en-US" sz="2000" b="0" i="1" smtClean="0">
                        <a:latin typeface="Cambria Math" charset="0"/>
                      </a:rPr>
                      <m:t>=−1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Coordinates of point p: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990" y="1848485"/>
                <a:ext cx="4009339" cy="4351338"/>
              </a:xfrm>
              <a:blipFill rotWithShape="0">
                <a:blip r:embed="rId2"/>
                <a:stretch>
                  <a:fillRect l="-136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663440" y="2811780"/>
            <a:ext cx="4497957" cy="2628900"/>
            <a:chOff x="1277860" y="1051560"/>
            <a:chExt cx="8079769" cy="4642428"/>
          </a:xfrm>
        </p:grpSpPr>
        <p:cxnSp>
          <p:nvCxnSpPr>
            <p:cNvPr id="5" name="Straight Arrow Connector 4"/>
            <p:cNvCxnSpPr>
              <a:stCxn id="16" idx="2"/>
            </p:cNvCxnSpPr>
            <p:nvPr/>
          </p:nvCxnSpPr>
          <p:spPr>
            <a:xfrm flipH="1">
              <a:off x="3177540" y="3533322"/>
              <a:ext cx="366159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6" idx="2"/>
            </p:cNvCxnSpPr>
            <p:nvPr/>
          </p:nvCxnSpPr>
          <p:spPr>
            <a:xfrm flipH="1" flipV="1">
              <a:off x="1483420" y="2831705"/>
              <a:ext cx="5355711" cy="70161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6" idx="6"/>
            </p:cNvCxnSpPr>
            <p:nvPr/>
          </p:nvCxnSpPr>
          <p:spPr>
            <a:xfrm flipH="1" flipV="1">
              <a:off x="6884850" y="3533322"/>
              <a:ext cx="1637939" cy="1977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7"/>
            <p:cNvSpPr/>
            <p:nvPr/>
          </p:nvSpPr>
          <p:spPr>
            <a:xfrm rot="5400000" flipV="1">
              <a:off x="7112600" y="2695158"/>
              <a:ext cx="2793123" cy="974712"/>
            </a:xfrm>
            <a:prstGeom prst="parallelogram">
              <a:avLst>
                <a:gd name="adj" fmla="val 89519"/>
              </a:avLst>
            </a:prstGeom>
            <a:solidFill>
              <a:schemeClr val="bg2">
                <a:lumMod val="90000"/>
                <a:alpha val="72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39131" y="3466194"/>
              <a:ext cx="45719" cy="13425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22789" y="3661228"/>
              <a:ext cx="45719" cy="988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6" idx="1"/>
            </p:cNvCxnSpPr>
            <p:nvPr/>
          </p:nvCxnSpPr>
          <p:spPr>
            <a:xfrm flipH="1" flipV="1">
              <a:off x="6839131" y="1051560"/>
              <a:ext cx="6695" cy="24342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2"/>
            </p:cNvCxnSpPr>
            <p:nvPr/>
          </p:nvCxnSpPr>
          <p:spPr>
            <a:xfrm flipH="1">
              <a:off x="4366260" y="3533322"/>
              <a:ext cx="2472871" cy="203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45826" y="1061232"/>
              <a:ext cx="1081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0835" y="5324656"/>
              <a:ext cx="1081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611" y="3526001"/>
              <a:ext cx="1081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0840" y="3574778"/>
              <a:ext cx="411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3291" y="4394299"/>
              <a:ext cx="1329034" cy="8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Z=-1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7860" y="2831705"/>
              <a:ext cx="1651051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00B0F0"/>
                  </a:solidFill>
                </a:rPr>
                <a:t>P = (X,Y,Z)</a:t>
              </a:r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9371" y="2479903"/>
              <a:ext cx="1318258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p = (</a:t>
              </a:r>
              <a:r>
                <a:rPr lang="en-US" dirty="0" err="1" smtClean="0">
                  <a:solidFill>
                    <a:srgbClr val="00B0F0"/>
                  </a:solidFill>
                </a:rPr>
                <a:t>x,y</a:t>
              </a:r>
              <a:r>
                <a:rPr lang="en-US" dirty="0" smtClean="0">
                  <a:solidFill>
                    <a:srgbClr val="00B0F0"/>
                  </a:solidFill>
                </a:rPr>
                <a:t>)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5180" y="5977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71" y="4845549"/>
            <a:ext cx="3793558" cy="5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96030" y="469773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8485"/>
            <a:ext cx="7886700" cy="4351338"/>
          </a:xfrm>
        </p:spPr>
        <p:txBody>
          <a:bodyPr/>
          <a:lstStyle/>
          <a:p>
            <a:r>
              <a:rPr lang="en-US" dirty="0" smtClean="0"/>
              <a:t>A point P = (X, Y, Z) in 3D projects to a point p = (</a:t>
            </a:r>
            <a:r>
              <a:rPr lang="en-US" dirty="0" err="1" smtClean="0"/>
              <a:t>x,y</a:t>
            </a:r>
            <a:r>
              <a:rPr lang="en-US" dirty="0" smtClean="0"/>
              <a:t>) in the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pinhole camera’s image is inverted, invert it back!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30" y="2606040"/>
            <a:ext cx="1276209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90" y="494093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derivation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4678" y="1610139"/>
            <a:ext cx="0" cy="48502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7565" y="3558209"/>
            <a:ext cx="8229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1174" y="2246243"/>
            <a:ext cx="4403035" cy="2146853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1174" y="2246243"/>
            <a:ext cx="0" cy="1311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44209" y="1610139"/>
            <a:ext cx="0" cy="474096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44209" y="3558209"/>
            <a:ext cx="0" cy="834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51723" y="1876910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 = (X,Y,Z)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9648" y="3222870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42966" y="4256541"/>
            <a:ext cx="92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 rot="10800000">
            <a:off x="3322962" y="3191781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909562">
            <a:off x="4608427" y="3513145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5404" y="2700563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1193317" y="2242331"/>
            <a:ext cx="158406" cy="128188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88987" y="3752385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 rot="10800000">
            <a:off x="5923990" y="3646050"/>
            <a:ext cx="164996" cy="747045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2581145" y="2395473"/>
            <a:ext cx="234661" cy="269350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>
            <a:off x="4966194" y="2621967"/>
            <a:ext cx="134705" cy="1618838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66782" y="3823979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01230" y="2994701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40" y="4717226"/>
            <a:ext cx="855003" cy="6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6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virtual image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pinhole camera produces an inverted image</a:t>
            </a:r>
          </a:p>
          <a:p>
            <a:r>
              <a:rPr lang="en-US" dirty="0" smtClean="0"/>
              <a:t>Imagine a ”virtual image plane” in the front of the camera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05567" y="3151258"/>
            <a:ext cx="3362905" cy="2858991"/>
            <a:chOff x="397565" y="1610139"/>
            <a:chExt cx="8229600" cy="485029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34678" y="1610139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1174" y="2246243"/>
              <a:ext cx="4403035" cy="2146853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44209" y="1610139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44209" y="3558209"/>
              <a:ext cx="0" cy="834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</a:t>
              </a:r>
              <a:endParaRPr lang="en-US" dirty="0"/>
            </a:p>
          </p:txBody>
        </p:sp>
        <p:sp>
          <p:nvSpPr>
            <p:cNvPr id="13" name="Arc 12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09562">
              <a:off x="4608427" y="3513145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392" y="2562468"/>
              <a:ext cx="49447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8987" y="3752385"/>
              <a:ext cx="49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</a:t>
              </a:r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 rot="10800000">
              <a:off x="5923990" y="3646050"/>
              <a:ext cx="16499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2581145" y="2395473"/>
              <a:ext cx="234661" cy="269350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4966194" y="2621967"/>
              <a:ext cx="134705" cy="1618838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782" y="3823979"/>
              <a:ext cx="49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1229" y="2994702"/>
              <a:ext cx="651018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70558" y="3001500"/>
            <a:ext cx="3362905" cy="2863444"/>
            <a:chOff x="397565" y="1398831"/>
            <a:chExt cx="8229600" cy="4857851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077864" y="1398831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25148" y="1515717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392" y="2562468"/>
              <a:ext cx="49447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10800000" flipH="1">
              <a:off x="2147473" y="2752370"/>
              <a:ext cx="22705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58697" y="3801808"/>
            <a:ext cx="202059" cy="21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5400000" flipH="1">
            <a:off x="6081253" y="4061927"/>
            <a:ext cx="119483" cy="650061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05818" y="4408135"/>
            <a:ext cx="2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5829490" y="4170099"/>
            <a:ext cx="138320" cy="1100662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844836" y="4768619"/>
            <a:ext cx="202059" cy="21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projection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0" y="248348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1: Farther away objects are smaller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1780728" y="1783080"/>
            <a:ext cx="5582544" cy="2960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25980" y="412623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18360" y="206121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8880" y="4033839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(X, Y, Z)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95655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(X</a:t>
            </a:r>
            <a:r>
              <a:rPr lang="en-US" smtClean="0">
                <a:solidFill>
                  <a:srgbClr val="FFFF00"/>
                </a:solidFill>
              </a:rPr>
              <a:t>, Y + h, </a:t>
            </a:r>
            <a:r>
              <a:rPr lang="en-US" dirty="0" smtClean="0">
                <a:solidFill>
                  <a:srgbClr val="FFFF00"/>
                </a:solidFill>
              </a:rPr>
              <a:t>Z)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65" y="5466057"/>
            <a:ext cx="2627630" cy="760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8755" y="5384841"/>
            <a:ext cx="419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of foot: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Image of head: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303690"/>
            <a:ext cx="708660" cy="452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660" y="5891944"/>
            <a:ext cx="1057910" cy="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Point on a line passing through point A with direction D: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Parallel lines have the same direction but pass through different points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5042154" y="3189914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042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766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66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7955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lines have the same direction but pass through different points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5042154" y="3189914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042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766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66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7955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Lighting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667000"/>
            <a:ext cx="3780281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34635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825624"/>
                <a:ext cx="6652260" cy="5032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Need to look at these points as </a:t>
                </a:r>
                <a:br>
                  <a:rPr lang="en-US" b="0" dirty="0" smtClean="0"/>
                </a:br>
                <a:r>
                  <a:rPr lang="en-US" b="0" dirty="0" smtClean="0"/>
                  <a:t>Z goes to infinity </a:t>
                </a:r>
              </a:p>
              <a:p>
                <a:r>
                  <a:rPr lang="en-US" dirty="0" smtClean="0"/>
                  <a:t>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→∞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825624"/>
                <a:ext cx="6652260" cy="5032375"/>
              </a:xfrm>
              <a:blipFill rotWithShape="0">
                <a:blip r:embed="rId2"/>
                <a:stretch>
                  <a:fillRect l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5996311" y="3189914"/>
            <a:ext cx="3060192" cy="16227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96311" y="4057650"/>
            <a:ext cx="3153156" cy="537210"/>
            <a:chOff x="5042154" y="4057650"/>
            <a:chExt cx="3153156" cy="53721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3582268"/>
            <a:ext cx="4876248" cy="74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862998"/>
            <a:ext cx="2872409" cy="634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287" y="4827550"/>
            <a:ext cx="3193222" cy="7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8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lines have the same direction but pass through different points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Parallel lines converge at the same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point of convergence is called the </a:t>
                </a:r>
                <a:r>
                  <a:rPr lang="en-US" i="1" dirty="0" smtClean="0"/>
                  <a:t>vanishing point</a:t>
                </a:r>
                <a:endParaRPr lang="en-US" dirty="0" smtClean="0"/>
              </a:p>
              <a:p>
                <a:r>
                  <a:rPr lang="en-US" dirty="0" smtClean="0"/>
                  <a:t>What happens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2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2636885" y="2921558"/>
            <a:ext cx="3060192" cy="16227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36885" y="3789294"/>
            <a:ext cx="3153156" cy="537210"/>
            <a:chOff x="5042154" y="4057650"/>
            <a:chExt cx="3153156" cy="5372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2941983" y="3140765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20748" y="3140765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47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planes?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1464068" y="1321355"/>
            <a:ext cx="5155402" cy="27338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61052" y="3011554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>
            <a:off x="1475956" y="3021493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93273"/>
            <a:ext cx="2865783" cy="135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947852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18252" y="5582652"/>
            <a:ext cx="5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the limit as Z approaches infinity</a:t>
            </a:r>
            <a:endParaRPr lang="en-US" dirty="0"/>
          </a:p>
        </p:txBody>
      </p:sp>
      <p:sp>
        <p:nvSpPr>
          <p:cNvPr id="16" name="Left Arrow Callout 15"/>
          <p:cNvSpPr/>
          <p:nvPr/>
        </p:nvSpPr>
        <p:spPr>
          <a:xfrm>
            <a:off x="5895837" y="5337311"/>
            <a:ext cx="2711450" cy="15206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Vanishing line of a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32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planes?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1464068" y="1321355"/>
            <a:ext cx="5155402" cy="27338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61052" y="3011554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zoid 5"/>
          <p:cNvSpPr/>
          <p:nvPr/>
        </p:nvSpPr>
        <p:spPr>
          <a:xfrm>
            <a:off x="1475956" y="3021493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41" y="4065101"/>
            <a:ext cx="4318277" cy="342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2494" y="4417930"/>
            <a:ext cx="301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Normal: (</a:t>
            </a:r>
            <a:r>
              <a:rPr lang="en-US" i="1" dirty="0" smtClean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i="1" baseline="-25000" dirty="0" smtClean="0"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lang="en-US" i="1" dirty="0" smtClean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i="1" baseline="-25000" dirty="0" smtClean="0"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lang="en-US" i="1" dirty="0" smtClean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i="1" baseline="-25000" dirty="0" smtClean="0">
                <a:latin typeface="Cambria Math" charset="0"/>
                <a:ea typeface="Cambria Math" charset="0"/>
                <a:cs typeface="Cambria Math" charset="0"/>
              </a:rPr>
              <a:t>Z</a:t>
            </a:r>
            <a:r>
              <a:rPr lang="en-US" dirty="0" smtClean="0">
                <a:ea typeface="Cambria Math" charset="0"/>
                <a:cs typeface="Cambria Math" charset="0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3988" y="4674392"/>
            <a:ext cx="378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</a:t>
            </a:r>
            <a:r>
              <a:rPr lang="en-US" smtClean="0"/>
              <a:t>parallel planes </a:t>
            </a:r>
            <a:r>
              <a:rPr lang="en-US" dirty="0" smtClean="0"/>
              <a:t>look like?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951" y="5040591"/>
            <a:ext cx="3178307" cy="246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9" y="5023067"/>
            <a:ext cx="3098800" cy="24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09" y="5349939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951" y="5353403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42998" y="6291735"/>
            <a:ext cx="6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planes converge!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09730" y="596347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Vanishing lines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13" idx="2"/>
          </p:cNvCxnSpPr>
          <p:nvPr/>
        </p:nvCxnSpPr>
        <p:spPr>
          <a:xfrm flipV="1">
            <a:off x="5665304" y="5653010"/>
            <a:ext cx="954166" cy="49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  <a:endCxn id="12" idx="2"/>
          </p:cNvCxnSpPr>
          <p:nvPr/>
        </p:nvCxnSpPr>
        <p:spPr>
          <a:xfrm flipH="1" flipV="1">
            <a:off x="2340528" y="5649546"/>
            <a:ext cx="969202" cy="498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79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happens if N</a:t>
            </a:r>
            <a:r>
              <a:rPr lang="en-US" baseline="-25000" dirty="0" smtClean="0"/>
              <a:t>X</a:t>
            </a:r>
            <a:r>
              <a:rPr lang="en-US" dirty="0" smtClean="0"/>
              <a:t> = N</a:t>
            </a:r>
            <a:r>
              <a:rPr lang="en-US" baseline="-25000" dirty="0" smtClean="0"/>
              <a:t>Y</a:t>
            </a:r>
            <a:r>
              <a:rPr lang="en-US" dirty="0" smtClean="0"/>
              <a:t> = 0?</a:t>
            </a:r>
          </a:p>
          <a:p>
            <a:r>
              <a:rPr lang="en-US" dirty="0" smtClean="0"/>
              <a:t>Equation of the plane: Z = c</a:t>
            </a:r>
          </a:p>
          <a:p>
            <a:r>
              <a:rPr lang="en-US" dirty="0" smtClean="0"/>
              <a:t>Vanishing line?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10" y="1948066"/>
            <a:ext cx="4318277" cy="3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Out-of-plane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83908"/>
            <a:ext cx="7781925" cy="191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4381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Out-of-plane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1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2806" y="1022350"/>
            <a:ext cx="5102895" cy="4800600"/>
            <a:chOff x="3203741" y="220133"/>
            <a:chExt cx="6803860" cy="640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3741" y="1338083"/>
              <a:ext cx="6803860" cy="52828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501467" y="1913467"/>
              <a:ext cx="0" cy="13885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977467" y="3843868"/>
              <a:ext cx="491066" cy="5249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87733" y="4233335"/>
              <a:ext cx="948266" cy="3217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69867" y="1524000"/>
              <a:ext cx="489154" cy="762000"/>
            </a:xfrm>
            <a:custGeom>
              <a:avLst/>
              <a:gdLst>
                <a:gd name="connsiteX0" fmla="*/ 101600 w 489154"/>
                <a:gd name="connsiteY0" fmla="*/ 0 h 762000"/>
                <a:gd name="connsiteX1" fmla="*/ 440266 w 489154"/>
                <a:gd name="connsiteY1" fmla="*/ 220133 h 762000"/>
                <a:gd name="connsiteX2" fmla="*/ 440266 w 489154"/>
                <a:gd name="connsiteY2" fmla="*/ 541867 h 762000"/>
                <a:gd name="connsiteX3" fmla="*/ 0 w 489154"/>
                <a:gd name="connsiteY3" fmla="*/ 762000 h 762000"/>
                <a:gd name="connsiteX4" fmla="*/ 0 w 48915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54" h="762000">
                  <a:moveTo>
                    <a:pt x="101600" y="0"/>
                  </a:moveTo>
                  <a:cubicBezTo>
                    <a:pt x="242711" y="64911"/>
                    <a:pt x="383822" y="129822"/>
                    <a:pt x="440266" y="220133"/>
                  </a:cubicBezTo>
                  <a:cubicBezTo>
                    <a:pt x="496710" y="310444"/>
                    <a:pt x="513644" y="451556"/>
                    <a:pt x="440266" y="541867"/>
                  </a:cubicBezTo>
                  <a:cubicBezTo>
                    <a:pt x="366888" y="632178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5012267" y="1690688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Depth Discontinuity</a:t>
              </a:r>
              <a:endParaRPr lang="en-US" sz="1350"/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8297334" y="220133"/>
              <a:ext cx="1439334" cy="1470555"/>
            </a:xfrm>
            <a:prstGeom prst="downArrowCallout">
              <a:avLst>
                <a:gd name="adj1" fmla="val 11301"/>
                <a:gd name="adj2" fmla="val 16781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Normal discontinuity</a:t>
              </a:r>
              <a:endParaRPr lang="en-US" sz="1350"/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3733800" y="3502555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Albedo Edge</a:t>
              </a:r>
              <a:endParaRPr lang="en-US" sz="1350" dirty="0"/>
            </a:p>
          </p:txBody>
        </p:sp>
        <p:sp>
          <p:nvSpPr>
            <p:cNvPr id="20" name="Up Arrow Callout 19"/>
            <p:cNvSpPr/>
            <p:nvPr/>
          </p:nvSpPr>
          <p:spPr>
            <a:xfrm>
              <a:off x="7442199" y="4394201"/>
              <a:ext cx="1574802" cy="1253067"/>
            </a:xfrm>
            <a:prstGeom prst="upArrowCallout">
              <a:avLst>
                <a:gd name="adj1" fmla="val 11005"/>
                <a:gd name="adj2" fmla="val 17003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Shadow</a:t>
              </a:r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86157"/>
            <a:ext cx="470535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Better representation </a:t>
            </a:r>
            <a:r>
              <a:rPr lang="en-US" smtClean="0"/>
              <a:t>than color: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</a:t>
            </a:r>
            <a:r>
              <a:rPr lang="en-US" dirty="0" smtClean="0"/>
              <a:t>better feature </a:t>
            </a:r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</a:t>
            </a:r>
            <a:r>
              <a:rPr lang="en-US" i="1" dirty="0" smtClean="0"/>
              <a:t>pattern of edges</a:t>
            </a:r>
          </a:p>
          <a:p>
            <a:pPr lvl="1"/>
            <a:r>
              <a:rPr lang="en-US" dirty="0" smtClean="0"/>
              <a:t>Edge orientation </a:t>
            </a:r>
            <a:r>
              <a:rPr lang="mr-IN" dirty="0" smtClean="0"/>
              <a:t>–</a:t>
            </a:r>
            <a:r>
              <a:rPr lang="en-US" dirty="0" smtClean="0"/>
              <a:t> clue to shape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Be resilient to </a:t>
            </a:r>
            <a:r>
              <a:rPr lang="en-US" i="1" dirty="0" smtClean="0"/>
              <a:t>small deformations</a:t>
            </a:r>
          </a:p>
          <a:p>
            <a:pPr lvl="1"/>
            <a:r>
              <a:rPr lang="en-US" dirty="0" smtClean="0"/>
              <a:t>Deformations might move pixels around, but slightly</a:t>
            </a:r>
          </a:p>
          <a:p>
            <a:pPr lvl="1"/>
            <a:r>
              <a:rPr lang="en-US" dirty="0" smtClean="0"/>
              <a:t>Deformations might change edge orientations, but slightly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Invariance to deformation by </a:t>
            </a:r>
            <a:r>
              <a:rPr lang="en-US" dirty="0" smtClean="0"/>
              <a:t>quantization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9100" y="3498850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689100" y="2813051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590523">
            <a:off x="1804868" y="3149602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311400" y="3185726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37</a:t>
            </a:r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62496" y="3498850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62496" y="2813052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590523">
            <a:off x="4878264" y="3149602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5384796" y="3185727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42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413000" y="4578351"/>
            <a:ext cx="30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Between 30 and 45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2413000" y="3644921"/>
            <a:ext cx="1536698" cy="93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3949698" y="3578236"/>
            <a:ext cx="1377948" cy="10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05600" y="1417638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62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3578236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62800" y="4328726"/>
            <a:ext cx="609600" cy="395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Invariance to deformation by quantization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057400"/>
            <a:ext cx="795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7146</TotalTime>
  <Words>1345</Words>
  <Application>Microsoft Macintosh PowerPoint</Application>
  <PresentationFormat>On-screen Show (4:3)</PresentationFormat>
  <Paragraphs>247</Paragraphs>
  <Slides>46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AvantGarde Bk BT</vt:lpstr>
      <vt:lpstr>Calibri</vt:lpstr>
      <vt:lpstr>Calibri Light</vt:lpstr>
      <vt:lpstr>Cambria Math</vt:lpstr>
      <vt:lpstr>Mangal</vt:lpstr>
      <vt:lpstr>Symbol</vt:lpstr>
      <vt:lpstr>Tahoma</vt:lpstr>
      <vt:lpstr>ヒラギノ明朝 ProN W6</vt:lpstr>
      <vt:lpstr>Arial</vt:lpstr>
      <vt:lpstr>Office Theme</vt:lpstr>
      <vt:lpstr>Feature descriptors and matching</vt:lpstr>
      <vt:lpstr>Detections at multiple scales</vt:lpstr>
      <vt:lpstr>Invariance of MOPS</vt:lpstr>
      <vt:lpstr>Color and Lighting</vt:lpstr>
      <vt:lpstr>Out-of-plane rotation</vt:lpstr>
      <vt:lpstr>Better representation than color: Edges</vt:lpstr>
      <vt:lpstr>Towards a better feature descriptor</vt:lpstr>
      <vt:lpstr>Invariance to deformation by quantization</vt:lpstr>
      <vt:lpstr>Invariance to deformation by quantization</vt:lpstr>
      <vt:lpstr>Spatial invariance by histograms</vt:lpstr>
      <vt:lpstr>Rotation Invariance by Orientation Normalization</vt:lpstr>
      <vt:lpstr>The SIFT descriptor</vt:lpstr>
      <vt:lpstr>The SIFT descriptor</vt:lpstr>
      <vt:lpstr>Scale Invariant Feature Transform</vt:lpstr>
      <vt:lpstr>SIFT descriptor</vt:lpstr>
      <vt:lpstr>SIFT vector formation</vt:lpstr>
      <vt:lpstr>Ensure smoothness</vt:lpstr>
      <vt:lpstr>Reduce effect of illumination</vt:lpstr>
      <vt:lpstr>Properties of SIFT</vt:lpstr>
      <vt:lpstr>Summary</vt:lpstr>
      <vt:lpstr>Which features match?</vt:lpstr>
      <vt:lpstr>Feature matching</vt:lpstr>
      <vt:lpstr>Feature distance</vt:lpstr>
      <vt:lpstr>PowerPoint Presentation</vt:lpstr>
      <vt:lpstr>Geometry of Image Formation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projection equation</vt:lpstr>
      <vt:lpstr>Another derivation</vt:lpstr>
      <vt:lpstr>A virtual image plane</vt:lpstr>
      <vt:lpstr>The projection equation</vt:lpstr>
      <vt:lpstr>Consequence 1: Farther away objects are smaller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What about planes?</vt:lpstr>
      <vt:lpstr>What about planes?</vt:lpstr>
      <vt:lpstr>Vanishing line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of Image Formation</dc:title>
  <dc:creator>Bharath Hariharan</dc:creator>
  <cp:lastModifiedBy>Bharath Hariharan</cp:lastModifiedBy>
  <cp:revision>33</cp:revision>
  <cp:lastPrinted>2018-03-05T17:55:04Z</cp:lastPrinted>
  <dcterms:created xsi:type="dcterms:W3CDTF">2018-02-27T19:10:17Z</dcterms:created>
  <dcterms:modified xsi:type="dcterms:W3CDTF">2018-03-05T18:09:54Z</dcterms:modified>
</cp:coreProperties>
</file>