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1985" r:id="rId2"/>
    <p:sldId id="1964" r:id="rId3"/>
    <p:sldId id="1965" r:id="rId4"/>
    <p:sldId id="1966" r:id="rId5"/>
    <p:sldId id="1967" r:id="rId6"/>
    <p:sldId id="1968" r:id="rId7"/>
    <p:sldId id="1969" r:id="rId8"/>
    <p:sldId id="1970" r:id="rId9"/>
    <p:sldId id="1971" r:id="rId10"/>
    <p:sldId id="1972" r:id="rId11"/>
    <p:sldId id="1973" r:id="rId12"/>
    <p:sldId id="1974" r:id="rId13"/>
    <p:sldId id="1975" r:id="rId14"/>
    <p:sldId id="1976" r:id="rId15"/>
    <p:sldId id="1977" r:id="rId16"/>
    <p:sldId id="1978" r:id="rId17"/>
    <p:sldId id="1979" r:id="rId18"/>
    <p:sldId id="1980" r:id="rId19"/>
    <p:sldId id="1981" r:id="rId20"/>
    <p:sldId id="1878" r:id="rId21"/>
    <p:sldId id="1983" r:id="rId22"/>
    <p:sldId id="1984" r:id="rId23"/>
    <p:sldId id="1879" r:id="rId24"/>
    <p:sldId id="1895" r:id="rId25"/>
    <p:sldId id="1896" r:id="rId26"/>
    <p:sldId id="1897" r:id="rId27"/>
    <p:sldId id="1898" r:id="rId28"/>
    <p:sldId id="1899" r:id="rId29"/>
    <p:sldId id="1900" r:id="rId30"/>
    <p:sldId id="1936" r:id="rId31"/>
    <p:sldId id="1952" r:id="rId32"/>
    <p:sldId id="1960" r:id="rId33"/>
    <p:sldId id="1954" r:id="rId34"/>
    <p:sldId id="1961" r:id="rId35"/>
    <p:sldId id="1955" r:id="rId36"/>
    <p:sldId id="1956" r:id="rId37"/>
    <p:sldId id="1962" r:id="rId38"/>
    <p:sldId id="1957" r:id="rId39"/>
    <p:sldId id="1982" r:id="rId40"/>
    <p:sldId id="1958" r:id="rId41"/>
    <p:sldId id="1880" r:id="rId42"/>
    <p:sldId id="1937" r:id="rId43"/>
    <p:sldId id="1942" r:id="rId44"/>
    <p:sldId id="1905" r:id="rId45"/>
    <p:sldId id="1907" r:id="rId46"/>
    <p:sldId id="1908" r:id="rId47"/>
    <p:sldId id="1909" r:id="rId48"/>
    <p:sldId id="1910" r:id="rId49"/>
    <p:sldId id="1911" r:id="rId50"/>
    <p:sldId id="1943" r:id="rId51"/>
    <p:sldId id="1944" r:id="rId52"/>
    <p:sldId id="1945" r:id="rId53"/>
    <p:sldId id="1986" r:id="rId5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85" autoAdjust="0"/>
    <p:restoredTop sz="87445" autoAdjust="0"/>
  </p:normalViewPr>
  <p:slideViewPr>
    <p:cSldViewPr>
      <p:cViewPr>
        <p:scale>
          <a:sx n="75" d="100"/>
          <a:sy n="75" d="100"/>
        </p:scale>
        <p:origin x="872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65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5F1ACC-F19B-481E-AB4A-AFA49FF680D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2" y="4416099"/>
            <a:ext cx="5142177" cy="418245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4413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Pass this transformation matrix to </a:t>
            </a:r>
            <a:r>
              <a:rPr lang="en-US" sz="1200" i="1" dirty="0" smtClean="0">
                <a:solidFill>
                  <a:srgbClr val="000000"/>
                </a:solidFill>
                <a:latin typeface="+mn-lt"/>
              </a:rPr>
              <a:t>cv2.warpAffine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53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 smtClean="0">
                <a:solidFill>
                  <a:srgbClr val="000000"/>
                </a:solidFill>
                <a:latin typeface="+mn-lt"/>
              </a:rPr>
              <a:t>cv2.warpAffine</a:t>
            </a:r>
            <a:r>
              <a:rPr lang="en-US" sz="1200" dirty="0" smtClean="0">
                <a:solidFill>
                  <a:srgbClr val="000000"/>
                </a:solidFill>
                <a:latin typeface="+mn-lt"/>
              </a:rPr>
              <a:t> also takes care of the cropping</a:t>
            </a:r>
            <a:endParaRPr lang="en-US" sz="1400" dirty="0" smtClean="0">
              <a:solidFill>
                <a:srgbClr val="000000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91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scale-space invariant feature detection using </a:t>
            </a:r>
            <a:r>
              <a:rPr lang="en-US" dirty="0" err="1" smtClean="0"/>
              <a:t>DoG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1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37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3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Relationship Id="rId3" Type="http://schemas.openxmlformats.org/officeDocument/2006/relationships/image" Target="../media/image1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csail.mit.edu/albert/ladypack/wiki/index.php/Known_implementations_of_SIFT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Feature description and matching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aperture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whole patch instead of a pixel?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60" y="5247326"/>
            <a:ext cx="828040" cy="825814"/>
          </a:xfrm>
          <a:prstGeom prst="rect">
            <a:avLst/>
          </a:prstGeom>
        </p:spPr>
      </p:pic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613" y="2295662"/>
            <a:ext cx="3146334" cy="23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137660" y="2883477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endCxn id="5" idx="0"/>
          </p:cNvCxnSpPr>
          <p:nvPr/>
        </p:nvCxnSpPr>
        <p:spPr>
          <a:xfrm>
            <a:off x="4182110" y="2974917"/>
            <a:ext cx="26670" cy="22724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553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 as descriptor the whole patch</a:t>
                </a:r>
              </a:p>
              <a:p>
                <a:r>
                  <a:rPr lang="en-US" dirty="0" smtClean="0"/>
                  <a:t>Match descriptors using </a:t>
                </a:r>
                <a:r>
                  <a:rPr lang="en-US" dirty="0" err="1" smtClean="0"/>
                  <a:t>euclidean</a:t>
                </a:r>
                <a:r>
                  <a:rPr lang="en-US" dirty="0" smtClean="0"/>
                  <a:t> distance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||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 −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739" y="4141312"/>
            <a:ext cx="828040" cy="825814"/>
          </a:xfrm>
          <a:prstGeom prst="rect">
            <a:avLst/>
          </a:prstGeom>
        </p:spPr>
      </p:pic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 rotWithShape="1">
          <a:blip r:embed="rId4" cstate="print"/>
          <a:srcRect l="29535"/>
          <a:stretch/>
        </p:blipFill>
        <p:spPr bwMode="auto">
          <a:xfrm>
            <a:off x="2776769" y="3517650"/>
            <a:ext cx="2100518" cy="223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8"/>
          <a:stretch/>
        </p:blipFill>
        <p:spPr>
          <a:xfrm>
            <a:off x="5791200" y="3519614"/>
            <a:ext cx="2177130" cy="223176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309360" y="3990261"/>
            <a:ext cx="294640" cy="30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79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</a:t>
            </a:r>
            <a:endParaRPr lang="en-US" dirty="0"/>
          </a:p>
        </p:txBody>
      </p:sp>
      <p:pic>
        <p:nvPicPr>
          <p:cNvPr id="4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3606" y="2380201"/>
            <a:ext cx="3182698" cy="223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40" y="2380201"/>
            <a:ext cx="3169920" cy="223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237072"/>
            <a:ext cx="828040" cy="82581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172960" y="2811701"/>
            <a:ext cx="294640" cy="307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41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" y="1782129"/>
            <a:ext cx="2456180" cy="16338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SSD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017520" y="2316480"/>
            <a:ext cx="8128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4"/>
          </p:cNvCxnSpPr>
          <p:nvPr/>
        </p:nvCxnSpPr>
        <p:spPr>
          <a:xfrm>
            <a:off x="3058160" y="2407920"/>
            <a:ext cx="0" cy="2268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45" y="4676230"/>
            <a:ext cx="891495" cy="8914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40" y="1782129"/>
            <a:ext cx="2250440" cy="16338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60" y="4287520"/>
            <a:ext cx="224702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1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 - Normalized Cross Correlation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Lighting and color change pixel intensities</a:t>
                </a:r>
              </a:p>
              <a:p>
                <a:r>
                  <a:rPr lang="en-US" dirty="0" smtClean="0"/>
                  <a:t>Example: increase brightness / contrast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𝐼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  <m:r>
                      <a:rPr lang="en-US" b="0" i="1" smtClean="0">
                        <a:latin typeface="Cambria Math" charset="0"/>
                      </a:rPr>
                      <m:t>𝐼</m:t>
                    </m:r>
                    <m:r>
                      <a:rPr lang="en-US" b="0" i="1" smtClean="0">
                        <a:latin typeface="Cambria Math" charset="0"/>
                      </a:rPr>
                      <m:t>+</m:t>
                    </m:r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Subtract patch mean: invariance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𝛽</m:t>
                    </m:r>
                  </m:oMath>
                </a14:m>
                <a:endParaRPr lang="en-US" b="0" dirty="0" smtClean="0"/>
              </a:p>
              <a:p>
                <a:r>
                  <a:rPr lang="en-US" b="0" dirty="0" smtClean="0"/>
                  <a:t>Divide by norm of vector: invariance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𝛼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− &lt;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&gt;</m:t>
                    </m:r>
                  </m:oMath>
                </a14:m>
                <a:endParaRPr lang="en-US" b="0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′′= </m:t>
                    </m:r>
                    <m:f>
                      <m:fPr>
                        <m:ctrlPr>
                          <a:rPr lang="mr-IN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num>
                      <m:den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||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charset="0"/>
                          </a:rPr>
                          <m:t>||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r>
                  <a:rPr lang="en-US" i="1" dirty="0" smtClean="0"/>
                  <a:t>similarity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′′</m:t>
                    </m:r>
                  </m:oMath>
                </a14:m>
                <a:endParaRPr lang="en-US" b="0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81" t="-269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592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NCC - Normalized cross correlation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40" y="1782129"/>
            <a:ext cx="2456180" cy="1633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17520" y="2316480"/>
            <a:ext cx="8128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058160" y="2407920"/>
            <a:ext cx="0" cy="2268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45" y="4676230"/>
            <a:ext cx="891495" cy="8914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40" y="1782129"/>
            <a:ext cx="2250440" cy="1633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97" y="3708400"/>
            <a:ext cx="2418023" cy="175768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146800" y="4043680"/>
            <a:ext cx="243840" cy="233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18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correspondence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patch as descriptor, NCC as similarity</a:t>
            </a:r>
          </a:p>
          <a:p>
            <a:r>
              <a:rPr lang="en-US" dirty="0" smtClean="0"/>
              <a:t>Invariant to?</a:t>
            </a:r>
          </a:p>
          <a:p>
            <a:pPr lvl="1"/>
            <a:r>
              <a:rPr lang="en-US" dirty="0" smtClean="0"/>
              <a:t>Photometric transformations?</a:t>
            </a:r>
          </a:p>
          <a:p>
            <a:pPr lvl="1"/>
            <a:r>
              <a:rPr lang="en-US" dirty="0" smtClean="0"/>
              <a:t>Translation?</a:t>
            </a:r>
          </a:p>
          <a:p>
            <a:pPr lvl="1"/>
            <a:r>
              <a:rPr lang="en-US" dirty="0" smtClean="0"/>
              <a:t>Rotation?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955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5433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 smtClean="0"/>
              <a:t>Find dominant orientation of the image patch</a:t>
            </a:r>
          </a:p>
          <a:p>
            <a:pPr lvl="1"/>
            <a:r>
              <a:rPr lang="en-US" sz="2000" dirty="0" smtClean="0"/>
              <a:t>This is given by 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max</a:t>
            </a:r>
            <a:r>
              <a:rPr lang="en-US" sz="2000" dirty="0" smtClean="0"/>
              <a:t>, the eigenvector of </a:t>
            </a:r>
            <a:r>
              <a:rPr lang="en-US" sz="2000" b="1" dirty="0" smtClean="0"/>
              <a:t>M</a:t>
            </a:r>
            <a:r>
              <a:rPr lang="en-US" sz="2000" dirty="0" smtClean="0"/>
              <a:t> corresponding to </a:t>
            </a: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>
                <a:sym typeface="Symbol" pitchFamily="18" charset="2"/>
              </a:rPr>
              <a:t>max</a:t>
            </a:r>
            <a:r>
              <a:rPr lang="en-US" sz="2000" dirty="0" smtClean="0">
                <a:sym typeface="Symbol" pitchFamily="18" charset="2"/>
              </a:rPr>
              <a:t> (</a:t>
            </a:r>
            <a:r>
              <a:rPr lang="en-US" sz="2000" dirty="0" smtClean="0"/>
              <a:t>the </a:t>
            </a:r>
            <a:r>
              <a:rPr lang="en-US" sz="2000" i="1" dirty="0" smtClean="0"/>
              <a:t>larger</a:t>
            </a:r>
            <a:r>
              <a:rPr lang="en-US" sz="2000" dirty="0" smtClean="0"/>
              <a:t> eigenvalue)</a:t>
            </a:r>
          </a:p>
          <a:p>
            <a:pPr lvl="1"/>
            <a:r>
              <a:rPr lang="en-US" sz="2000" dirty="0" smtClean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Rotation invariance for </a:t>
            </a:r>
            <a:br>
              <a:rPr lang="en-US" sz="4000" dirty="0" smtClean="0"/>
            </a:br>
            <a:r>
              <a:rPr lang="en-US" sz="4000" dirty="0" smtClean="0"/>
              <a:t>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3460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Figure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29421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/>
              <a:t>Take 40x40 square window around detected feature</a:t>
            </a:r>
          </a:p>
          <a:p>
            <a:pPr lvl="1"/>
            <a:r>
              <a:rPr lang="en-US" sz="1800" dirty="0" smtClean="0"/>
              <a:t>Scale to 1/5 size (using </a:t>
            </a:r>
            <a:r>
              <a:rPr lang="en-US" sz="1800" dirty="0" err="1" smtClean="0"/>
              <a:t>prefiltering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Rotate to horizontal</a:t>
            </a:r>
          </a:p>
          <a:p>
            <a:pPr lvl="1"/>
            <a:r>
              <a:rPr lang="en-US" sz="1800" dirty="0" smtClean="0"/>
              <a:t>Sample 8x8 square window centered at feature</a:t>
            </a:r>
          </a:p>
          <a:p>
            <a:pPr lvl="1"/>
            <a:r>
              <a:rPr lang="en-US" sz="1800" dirty="0" smtClean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2" y="1828800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66FF"/>
                </a:solidFill>
              </a:rPr>
              <a:t>M</a:t>
            </a:r>
            <a:r>
              <a:rPr lang="en-US" smtClean="0"/>
              <a:t>ultiscale </a:t>
            </a:r>
            <a:r>
              <a:rPr lang="en-US" smtClean="0">
                <a:solidFill>
                  <a:srgbClr val="0066FF"/>
                </a:solidFill>
              </a:rPr>
              <a:t>O</a:t>
            </a:r>
            <a:r>
              <a:rPr lang="en-US" smtClean="0"/>
              <a:t>riented </a:t>
            </a:r>
            <a:r>
              <a:rPr lang="en-US" smtClean="0">
                <a:solidFill>
                  <a:srgbClr val="0066FF"/>
                </a:solidFill>
              </a:rPr>
              <a:t>P</a:t>
            </a:r>
            <a:r>
              <a:rPr lang="en-US" smtClean="0"/>
              <a:t>atche</a:t>
            </a:r>
            <a:r>
              <a:rPr lang="en-US" smtClean="0">
                <a:solidFill>
                  <a:srgbClr val="0066FF"/>
                </a:solidFill>
              </a:rPr>
              <a:t>S</a:t>
            </a:r>
            <a:r>
              <a:rPr lang="en-US" smtClean="0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7148512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6005512" y="2573338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7453312" y="2286000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5853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6127597" y="6550223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129927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2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Matching feature points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/>
              <a:t>We know how to detect good points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800" dirty="0" smtClean="0"/>
              <a:t>Next question: </a:t>
            </a:r>
            <a:r>
              <a:rPr lang="en-US" sz="2800" b="1" dirty="0" smtClean="0">
                <a:solidFill>
                  <a:srgbClr val="FF0000"/>
                </a:solidFill>
              </a:rPr>
              <a:t>How to match them?</a:t>
            </a:r>
            <a:endParaRPr lang="en-US" b="1" dirty="0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endParaRPr lang="en-US" sz="24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dirty="0" smtClean="0"/>
              <a:t>Two interrelated questions: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sz="2800" dirty="0" smtClean="0"/>
              <a:t>How do we </a:t>
            </a:r>
            <a:r>
              <a:rPr lang="en-US" sz="2800" i="1" dirty="0" smtClean="0"/>
              <a:t>describe </a:t>
            </a:r>
            <a:r>
              <a:rPr lang="en-US" sz="2800" dirty="0" smtClean="0"/>
              <a:t>each feature point?</a:t>
            </a:r>
          </a:p>
          <a:p>
            <a:pPr marL="514350" indent="-514350">
              <a:spcBef>
                <a:spcPct val="0"/>
              </a:spcBef>
              <a:buFont typeface="+mj-lt"/>
              <a:buAutoNum type="arabicPeriod"/>
            </a:pPr>
            <a:r>
              <a:rPr lang="en-US" dirty="0" smtClean="0"/>
              <a:t>How do we </a:t>
            </a:r>
            <a:r>
              <a:rPr lang="en-US" i="1" dirty="0" smtClean="0"/>
              <a:t>match </a:t>
            </a:r>
            <a:r>
              <a:rPr lang="en-US" dirty="0" smtClean="0"/>
              <a:t>descriptions?</a:t>
            </a:r>
            <a:endParaRPr lang="en-US" sz="2800" dirty="0" smtClean="0"/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59396" name="Picture 4" descr="SIFT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0900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SIF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900" y="2133600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289300" y="29337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4232275" y="3203575"/>
            <a:ext cx="18161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 flipV="1">
            <a:off x="3724275" y="43053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 flipV="1">
            <a:off x="4181475" y="3848100"/>
            <a:ext cx="1736725" cy="412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 flipV="1">
            <a:off x="3444875" y="34290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205288" y="2232025"/>
            <a:ext cx="793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algn="ctr" rotWithShape="0">
              <a:prstClr val="black">
                <a:alpha val="88000"/>
              </a:prstClr>
            </a:outerShdw>
          </a:effec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9600" dirty="0">
                <a:solidFill>
                  <a:srgbClr val="FF0000"/>
                </a:solidFill>
                <a:cs typeface="Times New Roman" pitchFamily="18" charset="0"/>
              </a:rPr>
              <a:t>?</a:t>
            </a:r>
            <a:endParaRPr lang="ru-RU" sz="9600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0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1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454334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Rectangle 1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sz="2400" dirty="0" smtClean="0"/>
              <a:t>Find dominant orientation of the image patch</a:t>
            </a:r>
          </a:p>
          <a:p>
            <a:pPr lvl="1"/>
            <a:r>
              <a:rPr lang="en-US" sz="2000" dirty="0" smtClean="0"/>
              <a:t>This is given by </a:t>
            </a:r>
            <a:r>
              <a:rPr lang="en-US" sz="2000" b="1" dirty="0" err="1" smtClean="0"/>
              <a:t>x</a:t>
            </a:r>
            <a:r>
              <a:rPr lang="en-US" sz="2000" b="1" baseline="-25000" dirty="0" err="1" smtClean="0"/>
              <a:t>max</a:t>
            </a:r>
            <a:r>
              <a:rPr lang="en-US" sz="2000" dirty="0" smtClean="0"/>
              <a:t>, the eigenvector of </a:t>
            </a:r>
            <a:r>
              <a:rPr lang="en-US" sz="2000" b="1" dirty="0"/>
              <a:t>M</a:t>
            </a:r>
            <a:r>
              <a:rPr lang="en-US" sz="2000" dirty="0" smtClean="0"/>
              <a:t> corresponding to </a:t>
            </a:r>
            <a:r>
              <a:rPr lang="en-US" sz="2000" dirty="0" smtClean="0">
                <a:sym typeface="Symbol" pitchFamily="18" charset="2"/>
              </a:rPr>
              <a:t></a:t>
            </a:r>
            <a:r>
              <a:rPr lang="en-US" sz="2000" baseline="-25000" dirty="0" smtClean="0">
                <a:sym typeface="Symbol" pitchFamily="18" charset="2"/>
              </a:rPr>
              <a:t>max</a:t>
            </a:r>
            <a:r>
              <a:rPr lang="en-US" sz="2000" dirty="0" smtClean="0">
                <a:sym typeface="Symbol" pitchFamily="18" charset="2"/>
              </a:rPr>
              <a:t> (</a:t>
            </a:r>
            <a:r>
              <a:rPr lang="en-US" sz="2000" dirty="0" smtClean="0"/>
              <a:t>the </a:t>
            </a:r>
            <a:r>
              <a:rPr lang="en-US" sz="2000" i="1" dirty="0" smtClean="0"/>
              <a:t>larger</a:t>
            </a:r>
            <a:r>
              <a:rPr lang="en-US" sz="2000" dirty="0" smtClean="0"/>
              <a:t> eigenvalue)</a:t>
            </a:r>
          </a:p>
          <a:p>
            <a:pPr lvl="1"/>
            <a:r>
              <a:rPr lang="en-US" sz="2000" dirty="0" smtClean="0"/>
              <a:t>Rotate the patch according to this angle</a:t>
            </a:r>
          </a:p>
        </p:txBody>
      </p:sp>
      <p:sp>
        <p:nvSpPr>
          <p:cNvPr id="64516" name="Rectangle 13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91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Rotation invariance for feature descriptors</a:t>
            </a:r>
          </a:p>
        </p:txBody>
      </p:sp>
      <p:sp>
        <p:nvSpPr>
          <p:cNvPr id="64517" name="Rectangle 14"/>
          <p:cNvSpPr>
            <a:spLocks noChangeArrowheads="1"/>
          </p:cNvSpPr>
          <p:nvPr/>
        </p:nvSpPr>
        <p:spPr bwMode="auto">
          <a:xfrm>
            <a:off x="3460763" y="6519446"/>
            <a:ext cx="23462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0" dirty="0"/>
              <a:t>Figure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24905458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Detour: Image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to rotate a patch?</a:t>
            </a:r>
          </a:p>
          <a:p>
            <a:r>
              <a:rPr lang="en-US" dirty="0" smtClean="0"/>
              <a:t>Each pixel has coordinates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Rotation represented by a matrix R</a:t>
            </a:r>
          </a:p>
          <a:p>
            <a:r>
              <a:rPr lang="en-US" dirty="0" smtClean="0"/>
              <a:t>Pixel’s new coordinates: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I’(</a:t>
            </a:r>
            <a:r>
              <a:rPr lang="en-US" dirty="0" err="1" smtClean="0"/>
              <a:t>x’,y</a:t>
            </a:r>
            <a:r>
              <a:rPr lang="en-US" dirty="0" smtClean="0"/>
              <a:t>’) = I(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150" y="3934883"/>
            <a:ext cx="24257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39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Detour: Image transformations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destination pixel is fractional?</a:t>
            </a:r>
          </a:p>
          <a:p>
            <a:r>
              <a:rPr lang="en-US" dirty="0" smtClean="0"/>
              <a:t>Flip computation: for every destination pixel figure out source pixel</a:t>
            </a:r>
          </a:p>
          <a:p>
            <a:pPr lvl="1"/>
            <a:r>
              <a:rPr lang="en-US" dirty="0" smtClean="0"/>
              <a:t>Use interpolation if source location is fractional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I’(x’, y’) = I(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850" y="3863181"/>
            <a:ext cx="29083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90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3657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 smtClean="0"/>
              <a:t>Take 40x40 square window around detected feature</a:t>
            </a:r>
          </a:p>
          <a:p>
            <a:pPr lvl="1"/>
            <a:r>
              <a:rPr lang="en-US" sz="1800" dirty="0" smtClean="0"/>
              <a:t>Scale to 1/5 size (using </a:t>
            </a:r>
            <a:r>
              <a:rPr lang="en-US" sz="1800" dirty="0" err="1" smtClean="0"/>
              <a:t>prefiltering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Rotate to horizontal</a:t>
            </a:r>
          </a:p>
          <a:p>
            <a:pPr lvl="1"/>
            <a:r>
              <a:rPr lang="en-US" sz="1800" dirty="0" smtClean="0"/>
              <a:t>Sample 8x8 square window centered at feature</a:t>
            </a:r>
          </a:p>
          <a:p>
            <a:pPr lvl="1"/>
            <a:r>
              <a:rPr lang="en-US" sz="1800" dirty="0" smtClean="0"/>
              <a:t>Intensity normalize the window by subtracting the mean, dividing by the standard deviation in the window</a:t>
            </a:r>
          </a:p>
        </p:txBody>
      </p:sp>
      <p:sp>
        <p:nvSpPr>
          <p:cNvPr id="655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86312" y="4876800"/>
            <a:ext cx="2895600" cy="457200"/>
          </a:xfrm>
          <a:noFill/>
        </p:spPr>
        <p:txBody>
          <a:bodyPr/>
          <a:lstStyle/>
          <a:p>
            <a:r>
              <a:rPr lang="en-US"/>
              <a:t>CSE 576: Computer Vision</a:t>
            </a:r>
          </a:p>
        </p:txBody>
      </p:sp>
      <p:pic>
        <p:nvPicPr>
          <p:cNvPr id="65540" name="Picture 2" descr="matier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512" y="1828800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M</a:t>
            </a:r>
            <a:r>
              <a:rPr lang="en-US" dirty="0" smtClean="0"/>
              <a:t>ultiscale </a:t>
            </a:r>
            <a:r>
              <a:rPr lang="en-US" dirty="0" smtClean="0">
                <a:solidFill>
                  <a:srgbClr val="0066FF"/>
                </a:solidFill>
              </a:rPr>
              <a:t>O</a:t>
            </a:r>
            <a:r>
              <a:rPr lang="en-US" dirty="0" smtClean="0"/>
              <a:t>riented </a:t>
            </a:r>
            <a:r>
              <a:rPr lang="en-US" dirty="0" err="1" smtClean="0">
                <a:solidFill>
                  <a:srgbClr val="0066FF"/>
                </a:solidFill>
              </a:rPr>
              <a:t>P</a:t>
            </a:r>
            <a:r>
              <a:rPr lang="en-US" dirty="0" err="1" smtClean="0"/>
              <a:t>atche</a:t>
            </a:r>
            <a:r>
              <a:rPr lang="en-US" dirty="0" err="1" smtClean="0">
                <a:solidFill>
                  <a:srgbClr val="0066FF"/>
                </a:solidFill>
              </a:rPr>
              <a:t>S</a:t>
            </a:r>
            <a:r>
              <a:rPr lang="en-US" dirty="0" smtClean="0"/>
              <a:t> descriptor</a:t>
            </a:r>
          </a:p>
        </p:txBody>
      </p:sp>
      <p:pic>
        <p:nvPicPr>
          <p:cNvPr id="65542" name="Picture 5" descr="matierb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1212" y="3113088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Line 6"/>
          <p:cNvSpPr>
            <a:spLocks noChangeShapeType="1"/>
          </p:cNvSpPr>
          <p:nvPr/>
        </p:nvSpPr>
        <p:spPr bwMode="auto">
          <a:xfrm>
            <a:off x="7148512" y="2819400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Line 7"/>
          <p:cNvSpPr>
            <a:spLocks noChangeShapeType="1"/>
          </p:cNvSpPr>
          <p:nvPr/>
        </p:nvSpPr>
        <p:spPr bwMode="auto">
          <a:xfrm>
            <a:off x="6005512" y="2573338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7453312" y="2286000"/>
            <a:ext cx="1166813" cy="396875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CCECFF"/>
                </a:solidFill>
                <a:latin typeface="Verdana" pitchFamily="34" charset="0"/>
              </a:rPr>
              <a:t>8 pixels</a:t>
            </a:r>
          </a:p>
        </p:txBody>
      </p:sp>
      <p:sp>
        <p:nvSpPr>
          <p:cNvPr id="65546" name="Text Box 9"/>
          <p:cNvSpPr txBox="1">
            <a:spLocks noChangeArrowheads="1"/>
          </p:cNvSpPr>
          <p:nvPr/>
        </p:nvSpPr>
        <p:spPr bwMode="auto">
          <a:xfrm rot="720000">
            <a:off x="5853112" y="2286000"/>
            <a:ext cx="1098550" cy="336550"/>
          </a:xfrm>
          <a:prstGeom prst="rect">
            <a:avLst/>
          </a:prstGeom>
          <a:noFill/>
          <a:ln w="38100">
            <a:noFill/>
            <a:miter lim="800000"/>
            <a:headEnd type="none" w="lg" len="med"/>
            <a:tailEnd type="none" w="lg" len="med"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ECFF"/>
                </a:solidFill>
                <a:latin typeface="Verdana" pitchFamily="34" charset="0"/>
              </a:rPr>
              <a:t>40 pixels</a:t>
            </a:r>
          </a:p>
        </p:txBody>
      </p:sp>
      <p:sp>
        <p:nvSpPr>
          <p:cNvPr id="65547" name="Rectangle 14"/>
          <p:cNvSpPr>
            <a:spLocks noChangeArrowheads="1"/>
          </p:cNvSpPr>
          <p:nvPr/>
        </p:nvSpPr>
        <p:spPr bwMode="auto">
          <a:xfrm>
            <a:off x="6127597" y="6550223"/>
            <a:ext cx="30164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Matthew Brown</a:t>
            </a:r>
          </a:p>
        </p:txBody>
      </p:sp>
    </p:spTree>
    <p:extLst>
      <p:ext uri="{BB962C8B-B14F-4D97-AF65-F5344CB8AC3E}">
        <p14:creationId xmlns:p14="http://schemas.microsoft.com/office/powerpoint/2010/main" val="3145000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457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MOPS descriptor</a:t>
            </a:r>
            <a:endParaRPr dirty="0"/>
          </a:p>
        </p:txBody>
      </p:sp>
      <p:pic>
        <p:nvPicPr>
          <p:cNvPr id="42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762103" y="2335441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3762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3762103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6139544" y="197776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3396344" y="487972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457200" y="1097280"/>
            <a:ext cx="8229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>You can combine transformations together to get the final transformation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632939"/>
            <a:ext cx="1123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= 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042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78058" y="525960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3762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3762103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6139544" y="197776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3396344" y="487972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457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Translate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929095"/>
            <a:ext cx="1555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= M</a:t>
            </a:r>
            <a:r>
              <a:rPr lang="en-US" sz="3200" baseline="-25000" dirty="0" smtClean="0"/>
              <a:t>T1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426661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-462607" y="-150696"/>
            <a:ext cx="6968088" cy="5148288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3762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3762103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6139544" y="197776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3396344" y="487972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457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Rotate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827925" y="5750084"/>
            <a:ext cx="2094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= 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T1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22311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1261505" y="893537"/>
            <a:ext cx="4137029" cy="3011387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3762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3762103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6139544" y="197776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3396344" y="487972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457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Scale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827925" y="5750084"/>
            <a:ext cx="2618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= M</a:t>
            </a:r>
            <a:r>
              <a:rPr lang="en-US" sz="3200" baseline="-25000" dirty="0"/>
              <a:t>S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T1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156828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/>
          <p:nvPr/>
        </p:nvPicPr>
        <p:blipFill>
          <a:blip r:embed="rId2"/>
          <a:stretch>
            <a:fillRect/>
          </a:stretch>
        </p:blipFill>
        <p:spPr>
          <a:xfrm rot="4739615">
            <a:off x="1468035" y="1131281"/>
            <a:ext cx="4137029" cy="3011387"/>
          </a:xfrm>
          <a:prstGeom prst="rect">
            <a:avLst/>
          </a:prstGeom>
          <a:ln w="9360">
            <a:noFill/>
          </a:ln>
        </p:spPr>
      </p:pic>
      <p:sp>
        <p:nvSpPr>
          <p:cNvPr id="48" name="Line 6"/>
          <p:cNvSpPr/>
          <p:nvPr/>
        </p:nvSpPr>
        <p:spPr>
          <a:xfrm>
            <a:off x="3762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3762103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6139544" y="197776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3396344" y="487972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457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Translate</a:t>
            </a:r>
            <a:endParaRPr dirty="0"/>
          </a:p>
        </p:txBody>
      </p:sp>
      <p:sp>
        <p:nvSpPr>
          <p:cNvPr id="8" name="TextBox 7"/>
          <p:cNvSpPr txBox="1"/>
          <p:nvPr/>
        </p:nvSpPr>
        <p:spPr>
          <a:xfrm>
            <a:off x="4827925" y="5750084"/>
            <a:ext cx="3279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 = M</a:t>
            </a:r>
            <a:r>
              <a:rPr lang="en-US" sz="3200" baseline="-25000" dirty="0" smtClean="0"/>
              <a:t>T2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S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R</a:t>
            </a:r>
            <a:r>
              <a:rPr lang="en-US" sz="3200" dirty="0" smtClean="0"/>
              <a:t>M</a:t>
            </a:r>
            <a:r>
              <a:rPr lang="en-US" sz="3200" baseline="-25000" dirty="0" smtClean="0"/>
              <a:t>T1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26044539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4885" y="2316620"/>
            <a:ext cx="478663" cy="484229"/>
          </a:xfrm>
          <a:prstGeom prst="rect">
            <a:avLst/>
          </a:prstGeom>
        </p:spPr>
      </p:pic>
      <p:sp>
        <p:nvSpPr>
          <p:cNvPr id="48" name="Line 6"/>
          <p:cNvSpPr/>
          <p:nvPr/>
        </p:nvSpPr>
        <p:spPr>
          <a:xfrm>
            <a:off x="3762104" y="2324083"/>
            <a:ext cx="0" cy="444463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49" name="Line 7"/>
          <p:cNvSpPr/>
          <p:nvPr/>
        </p:nvSpPr>
        <p:spPr>
          <a:xfrm>
            <a:off x="3762103" y="2319403"/>
            <a:ext cx="4108867" cy="6894"/>
          </a:xfrm>
          <a:prstGeom prst="line">
            <a:avLst/>
          </a:prstGeom>
          <a:ln w="19080">
            <a:solidFill>
              <a:srgbClr val="000000"/>
            </a:solidFill>
            <a:round/>
            <a:tailEnd type="triangle" w="med" len="med"/>
          </a:ln>
        </p:spPr>
      </p:sp>
      <p:sp>
        <p:nvSpPr>
          <p:cNvPr id="50" name="TextShape 8"/>
          <p:cNvSpPr txBox="1"/>
          <p:nvPr/>
        </p:nvSpPr>
        <p:spPr>
          <a:xfrm>
            <a:off x="6139544" y="197776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x</a:t>
            </a:r>
            <a:endParaRPr/>
          </a:p>
        </p:txBody>
      </p:sp>
      <p:sp>
        <p:nvSpPr>
          <p:cNvPr id="51" name="TextShape 9"/>
          <p:cNvSpPr txBox="1"/>
          <p:nvPr/>
        </p:nvSpPr>
        <p:spPr>
          <a:xfrm>
            <a:off x="3396344" y="4879722"/>
            <a:ext cx="414526" cy="510109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n-US">
                <a:latin typeface="Arial"/>
              </a:rPr>
              <a:t>y</a:t>
            </a:r>
            <a:endParaRPr/>
          </a:p>
        </p:txBody>
      </p:sp>
      <p:sp>
        <p:nvSpPr>
          <p:cNvPr id="41" name="TextShape 1"/>
          <p:cNvSpPr txBox="1"/>
          <p:nvPr/>
        </p:nvSpPr>
        <p:spPr>
          <a:xfrm>
            <a:off x="457200" y="-4536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Calibri"/>
              </a:rPr>
              <a:t>Crop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803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descriptor</a:t>
            </a:r>
            <a:endParaRPr lang="en-US" dirty="0"/>
          </a:p>
        </p:txBody>
      </p:sp>
      <p:pic>
        <p:nvPicPr>
          <p:cNvPr id="6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06" y="1503181"/>
            <a:ext cx="2781119" cy="20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farm1.static.flickr.com/133/328570837_37b6289916.jpg?v=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1503181"/>
            <a:ext cx="2978876" cy="209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569085" y="2045970"/>
            <a:ext cx="88265" cy="10287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9945" y="2049780"/>
            <a:ext cx="88265" cy="10287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885815" y="1824990"/>
            <a:ext cx="88265" cy="10287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682105" y="2026920"/>
            <a:ext cx="88265" cy="10287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22470" y="3783330"/>
          <a:ext cx="30321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213"/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1463515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/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780245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/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6576535" y="3783330"/>
          <a:ext cx="299403" cy="24917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9403"/>
              </a:tblGrid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1468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cxnSp>
        <p:nvCxnSpPr>
          <p:cNvPr id="17" name="Straight Arrow Connector 16"/>
          <p:cNvCxnSpPr>
            <a:stCxn id="9" idx="4"/>
            <a:endCxn id="12" idx="0"/>
          </p:cNvCxnSpPr>
          <p:nvPr/>
        </p:nvCxnSpPr>
        <p:spPr>
          <a:xfrm flipH="1">
            <a:off x="874076" y="2152650"/>
            <a:ext cx="2" cy="16306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4"/>
            <a:endCxn id="13" idx="0"/>
          </p:cNvCxnSpPr>
          <p:nvPr/>
        </p:nvCxnSpPr>
        <p:spPr>
          <a:xfrm flipH="1">
            <a:off x="1613216" y="2148840"/>
            <a:ext cx="2" cy="163449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4"/>
            <a:endCxn id="14" idx="0"/>
          </p:cNvCxnSpPr>
          <p:nvPr/>
        </p:nvCxnSpPr>
        <p:spPr>
          <a:xfrm flipH="1">
            <a:off x="5929946" y="1927860"/>
            <a:ext cx="2" cy="1855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1" idx="4"/>
            <a:endCxn id="15" idx="0"/>
          </p:cNvCxnSpPr>
          <p:nvPr/>
        </p:nvCxnSpPr>
        <p:spPr>
          <a:xfrm flipH="1">
            <a:off x="6726236" y="2129790"/>
            <a:ext cx="2" cy="16535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22470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70" y="6275074"/>
                <a:ext cx="303213" cy="369332"/>
              </a:xfrm>
              <a:prstGeom prst="rect">
                <a:avLst/>
              </a:prstGeom>
              <a:blipFill rotWithShape="0">
                <a:blip r:embed="rId4"/>
                <a:stretch>
                  <a:fillRect r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59705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705" y="6275074"/>
                <a:ext cx="303213" cy="369332"/>
              </a:xfrm>
              <a:prstGeom prst="rect">
                <a:avLst/>
              </a:prstGeom>
              <a:blipFill rotWithShape="0">
                <a:blip r:embed="rId5"/>
                <a:stretch>
                  <a:fillRect r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776435" y="6275074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6435" y="6275074"/>
                <a:ext cx="303213" cy="369332"/>
              </a:xfrm>
              <a:prstGeom prst="rect">
                <a:avLst/>
              </a:prstGeom>
              <a:blipFill rotWithShape="0">
                <a:blip r:embed="rId6"/>
                <a:stretch>
                  <a:fillRect r="-20408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76535" y="6250887"/>
                <a:ext cx="3032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535" y="6250887"/>
                <a:ext cx="303213" cy="369332"/>
              </a:xfrm>
              <a:prstGeom prst="rect">
                <a:avLst/>
              </a:prstGeom>
              <a:blipFill rotWithShape="0">
                <a:blip r:embed="rId7"/>
                <a:stretch>
                  <a:fillRect r="-20000"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875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Detections at multiple scales</a:t>
            </a:r>
          </a:p>
        </p:txBody>
      </p:sp>
      <p:pic>
        <p:nvPicPr>
          <p:cNvPr id="6656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" y="1443038"/>
            <a:ext cx="91249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1570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of MOPS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371600"/>
            <a:ext cx="83058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Intensity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Scale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Rotation</a:t>
            </a:r>
          </a:p>
        </p:txBody>
      </p:sp>
    </p:spTree>
    <p:extLst>
      <p:ext uri="{BB962C8B-B14F-4D97-AF65-F5344CB8AC3E}">
        <p14:creationId xmlns:p14="http://schemas.microsoft.com/office/powerpoint/2010/main" val="47708960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Lighting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667000"/>
            <a:ext cx="3780281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667000"/>
            <a:ext cx="346350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1693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Out-of-plane rotation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483908"/>
            <a:ext cx="7781925" cy="191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43815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Out-of-plane rotation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110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402806" y="1022350"/>
            <a:ext cx="5102895" cy="4800600"/>
            <a:chOff x="3203741" y="220133"/>
            <a:chExt cx="6803860" cy="64008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3741" y="1338083"/>
              <a:ext cx="6803860" cy="528285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7501467" y="1913467"/>
              <a:ext cx="0" cy="1388533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V="1">
              <a:off x="5977467" y="3843868"/>
              <a:ext cx="491066" cy="5249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7687733" y="4233335"/>
              <a:ext cx="948266" cy="321732"/>
            </a:xfrm>
            <a:prstGeom prst="line">
              <a:avLst/>
            </a:prstGeom>
            <a:ln w="762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8669867" y="1524000"/>
              <a:ext cx="489154" cy="762000"/>
            </a:xfrm>
            <a:custGeom>
              <a:avLst/>
              <a:gdLst>
                <a:gd name="connsiteX0" fmla="*/ 101600 w 489154"/>
                <a:gd name="connsiteY0" fmla="*/ 0 h 762000"/>
                <a:gd name="connsiteX1" fmla="*/ 440266 w 489154"/>
                <a:gd name="connsiteY1" fmla="*/ 220133 h 762000"/>
                <a:gd name="connsiteX2" fmla="*/ 440266 w 489154"/>
                <a:gd name="connsiteY2" fmla="*/ 541867 h 762000"/>
                <a:gd name="connsiteX3" fmla="*/ 0 w 489154"/>
                <a:gd name="connsiteY3" fmla="*/ 762000 h 762000"/>
                <a:gd name="connsiteX4" fmla="*/ 0 w 48915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154" h="762000">
                  <a:moveTo>
                    <a:pt x="101600" y="0"/>
                  </a:moveTo>
                  <a:cubicBezTo>
                    <a:pt x="242711" y="64911"/>
                    <a:pt x="383822" y="129822"/>
                    <a:pt x="440266" y="220133"/>
                  </a:cubicBezTo>
                  <a:cubicBezTo>
                    <a:pt x="496710" y="310444"/>
                    <a:pt x="513644" y="451556"/>
                    <a:pt x="440266" y="541867"/>
                  </a:cubicBezTo>
                  <a:cubicBezTo>
                    <a:pt x="366888" y="632178"/>
                    <a:pt x="0" y="762000"/>
                    <a:pt x="0" y="762000"/>
                  </a:cubicBezTo>
                  <a:lnTo>
                    <a:pt x="0" y="762000"/>
                  </a:ln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ight Arrow Callout 15"/>
            <p:cNvSpPr/>
            <p:nvPr/>
          </p:nvSpPr>
          <p:spPr>
            <a:xfrm>
              <a:off x="5012267" y="1690688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Depth Discontinuity</a:t>
              </a:r>
              <a:endParaRPr lang="en-US" sz="1350"/>
            </a:p>
          </p:txBody>
        </p:sp>
        <p:sp>
          <p:nvSpPr>
            <p:cNvPr id="17" name="Down Arrow Callout 16"/>
            <p:cNvSpPr/>
            <p:nvPr/>
          </p:nvSpPr>
          <p:spPr>
            <a:xfrm>
              <a:off x="8297334" y="220133"/>
              <a:ext cx="1439334" cy="1470555"/>
            </a:xfrm>
            <a:prstGeom prst="downArrowCallout">
              <a:avLst>
                <a:gd name="adj1" fmla="val 11301"/>
                <a:gd name="adj2" fmla="val 16781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Normal discontinuity</a:t>
              </a:r>
              <a:endParaRPr lang="en-US" sz="1350"/>
            </a:p>
          </p:txBody>
        </p:sp>
        <p:sp>
          <p:nvSpPr>
            <p:cNvPr id="18" name="Right Arrow Callout 17"/>
            <p:cNvSpPr/>
            <p:nvPr/>
          </p:nvSpPr>
          <p:spPr>
            <a:xfrm>
              <a:off x="3733800" y="3502555"/>
              <a:ext cx="2489200" cy="1052512"/>
            </a:xfrm>
            <a:prstGeom prst="rightArrowCallout">
              <a:avLst>
                <a:gd name="adj1" fmla="val 18565"/>
                <a:gd name="adj2" fmla="val 18565"/>
                <a:gd name="adj3" fmla="val 37871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Albedo Edge</a:t>
              </a:r>
              <a:endParaRPr lang="en-US" sz="1350" dirty="0"/>
            </a:p>
          </p:txBody>
        </p:sp>
        <p:sp>
          <p:nvSpPr>
            <p:cNvPr id="20" name="Up Arrow Callout 19"/>
            <p:cNvSpPr/>
            <p:nvPr/>
          </p:nvSpPr>
          <p:spPr>
            <a:xfrm>
              <a:off x="7442199" y="4394201"/>
              <a:ext cx="1574802" cy="1253067"/>
            </a:xfrm>
            <a:prstGeom prst="upArrowCallout">
              <a:avLst>
                <a:gd name="adj1" fmla="val 11005"/>
                <a:gd name="adj2" fmla="val 17003"/>
                <a:gd name="adj3" fmla="val 25000"/>
                <a:gd name="adj4" fmla="val 6497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/>
                <a:t>Shadow</a:t>
              </a:r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86157"/>
            <a:ext cx="470535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Better representation </a:t>
            </a:r>
            <a:r>
              <a:rPr lang="en-US" smtClean="0"/>
              <a:t>than color: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759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a </a:t>
            </a:r>
            <a:r>
              <a:rPr lang="en-US" dirty="0" smtClean="0"/>
              <a:t>better feature </a:t>
            </a:r>
            <a:r>
              <a:rPr lang="en-US" dirty="0" smtClean="0"/>
              <a:t>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Match </a:t>
            </a:r>
            <a:r>
              <a:rPr lang="en-US" i="1" dirty="0" smtClean="0"/>
              <a:t>pattern of edges</a:t>
            </a:r>
          </a:p>
          <a:p>
            <a:pPr lvl="1"/>
            <a:r>
              <a:rPr lang="en-US" dirty="0" smtClean="0"/>
              <a:t>Edge orientation </a:t>
            </a:r>
            <a:r>
              <a:rPr lang="mr-IN" dirty="0" smtClean="0"/>
              <a:t>–</a:t>
            </a:r>
            <a:r>
              <a:rPr lang="en-US" dirty="0" smtClean="0"/>
              <a:t> clue to shape</a:t>
            </a:r>
          </a:p>
          <a:p>
            <a:pPr lvl="1"/>
            <a:endParaRPr lang="en-US" i="1" dirty="0" smtClean="0"/>
          </a:p>
          <a:p>
            <a:r>
              <a:rPr lang="en-US" dirty="0" smtClean="0"/>
              <a:t>Be resilient to </a:t>
            </a:r>
            <a:r>
              <a:rPr lang="en-US" i="1" dirty="0" smtClean="0"/>
              <a:t>small deformations</a:t>
            </a:r>
          </a:p>
          <a:p>
            <a:pPr lvl="1"/>
            <a:r>
              <a:rPr lang="en-US" dirty="0" smtClean="0"/>
              <a:t>Deformations might move pixels around, but slightly</a:t>
            </a:r>
          </a:p>
          <a:p>
            <a:pPr lvl="1"/>
            <a:r>
              <a:rPr lang="en-US" dirty="0" smtClean="0"/>
              <a:t>Deformations might change edge orientations, but slightly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92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Invariance to deformation by </a:t>
            </a:r>
            <a:r>
              <a:rPr lang="en-US" dirty="0" smtClean="0"/>
              <a:t>quantization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89100" y="3498850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689100" y="2813051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2590523">
            <a:off x="1804868" y="3149602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2311400" y="3185726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/>
              <a:t>37</a:t>
            </a:r>
            <a:endParaRPr lang="en-US" sz="135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62496" y="3498850"/>
            <a:ext cx="1447800" cy="12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4762496" y="2813052"/>
            <a:ext cx="1130300" cy="698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 rot="2590523">
            <a:off x="4878264" y="3149602"/>
            <a:ext cx="565151" cy="34925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5384796" y="3185727"/>
            <a:ext cx="609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42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413000" y="4578351"/>
            <a:ext cx="3073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Between 30 and 45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endCxn id="14" idx="0"/>
          </p:cNvCxnSpPr>
          <p:nvPr/>
        </p:nvCxnSpPr>
        <p:spPr>
          <a:xfrm>
            <a:off x="2413000" y="3644921"/>
            <a:ext cx="1536698" cy="933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flipH="1">
            <a:off x="3949698" y="3578236"/>
            <a:ext cx="1377948" cy="10001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705600" y="1417638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162800" y="2057400"/>
            <a:ext cx="60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05600" y="3578236"/>
            <a:ext cx="1981200" cy="176808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62800" y="4328726"/>
            <a:ext cx="609600" cy="3956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18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Invariance to deformation by quantization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2057400"/>
            <a:ext cx="7950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710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invariance by </a:t>
            </a:r>
            <a:r>
              <a:rPr lang="en-US" dirty="0" smtClean="0"/>
              <a:t>histograms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71599" y="22098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Oval 5"/>
          <p:cNvSpPr/>
          <p:nvPr/>
        </p:nvSpPr>
        <p:spPr>
          <a:xfrm>
            <a:off x="1371599" y="2783283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082800" y="2349500"/>
            <a:ext cx="673100" cy="5461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5791201" y="20574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Oval 8"/>
          <p:cNvSpPr/>
          <p:nvPr/>
        </p:nvSpPr>
        <p:spPr>
          <a:xfrm>
            <a:off x="7289800" y="2540000"/>
            <a:ext cx="4826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/>
          <p:cNvSpPr/>
          <p:nvPr/>
        </p:nvSpPr>
        <p:spPr>
          <a:xfrm>
            <a:off x="6356351" y="2520949"/>
            <a:ext cx="673100" cy="5461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extBox 10"/>
          <p:cNvSpPr txBox="1"/>
          <p:nvPr/>
        </p:nvSpPr>
        <p:spPr>
          <a:xfrm>
            <a:off x="2641600" y="4140200"/>
            <a:ext cx="393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 blue balls, one red box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endCxn id="11" idx="0"/>
          </p:cNvCxnSpPr>
          <p:nvPr/>
        </p:nvCxnSpPr>
        <p:spPr>
          <a:xfrm flipH="1">
            <a:off x="4610100" y="3240483"/>
            <a:ext cx="1549400" cy="8997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1" idx="0"/>
          </p:cNvCxnSpPr>
          <p:nvPr/>
        </p:nvCxnSpPr>
        <p:spPr>
          <a:xfrm>
            <a:off x="2641601" y="3062683"/>
            <a:ext cx="1968499" cy="10775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71800" y="6400800"/>
            <a:ext cx="28194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971800" y="5105400"/>
            <a:ext cx="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755900" y="586740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743200" y="533400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746500" y="5334000"/>
            <a:ext cx="2286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00600" y="5858933"/>
            <a:ext cx="220133" cy="54186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537530" y="6400799"/>
            <a:ext cx="684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balls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583164" y="6400798"/>
            <a:ext cx="902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boxes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514600" y="5152996"/>
            <a:ext cx="47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28462" y="5661799"/>
            <a:ext cx="470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28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Rotation Invariance by Orientation </a:t>
            </a:r>
            <a:r>
              <a:rPr lang="en-US" dirty="0" smtClean="0"/>
              <a:t>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 orientation histogram</a:t>
            </a:r>
          </a:p>
          <a:p>
            <a:pPr eaLnBrk="1" hangingPunct="1"/>
            <a:r>
              <a:rPr lang="en-US" smtClean="0"/>
              <a:t>Select dominant orientation</a:t>
            </a:r>
          </a:p>
          <a:p>
            <a:pPr eaLnBrk="1" hangingPunct="1"/>
            <a:r>
              <a:rPr 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  <p:extLst>
      <p:ext uri="{BB962C8B-B14F-4D97-AF65-F5344CB8AC3E}">
        <p14:creationId xmlns:p14="http://schemas.microsoft.com/office/powerpoint/2010/main" val="1718569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matching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the distance between (or similarity between) every pair of descriptors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24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/>
                    <a:gridCol w="1788516"/>
                    <a:gridCol w="1717040"/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  <a:tr h="8382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𝑑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1768207"/>
                  </p:ext>
                </p:extLst>
              </p:nvPr>
            </p:nvGraphicFramePr>
            <p:xfrm>
              <a:off x="1524000" y="2717800"/>
              <a:ext cx="4602480" cy="251460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1096924"/>
                    <a:gridCol w="1788516"/>
                    <a:gridCol w="1717040"/>
                  </a:tblGrid>
                  <a:tr h="83820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2116" t="-725" r="-97952" b="-2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8440" t="-725" r="-1773" b="-201449"/>
                          </a:stretch>
                        </a:blipFill>
                      </a:tcPr>
                    </a:tc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111" t="-100725" r="-322222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2116" t="-100725" r="-97952" b="-10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8440" t="-100725" r="-1773" b="-101449"/>
                          </a:stretch>
                        </a:blipFill>
                      </a:tcPr>
                    </a:tc>
                  </a:tr>
                  <a:tr h="838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111" t="-200725" r="-322222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62116" t="-200725" r="-97952" b="-1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68440" t="-200725" r="-1773" b="-144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73780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SIFT descriptor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edge magnitudes + orientations</a:t>
            </a:r>
          </a:p>
          <a:p>
            <a:r>
              <a:rPr lang="en-US" dirty="0" smtClean="0"/>
              <a:t>Quantize orientations </a:t>
            </a:r>
            <a:r>
              <a:rPr lang="en-US" i="1" dirty="0" smtClean="0"/>
              <a:t>(invariance to </a:t>
            </a:r>
            <a:r>
              <a:rPr lang="en-US" i="1" dirty="0" err="1" smtClean="0"/>
              <a:t>def</a:t>
            </a:r>
            <a:r>
              <a:rPr lang="en-US" i="1" dirty="0" smtClean="0"/>
              <a:t>)</a:t>
            </a:r>
            <a:endParaRPr lang="en-US" i="1" dirty="0" smtClean="0"/>
          </a:p>
          <a:p>
            <a:r>
              <a:rPr lang="en-US" dirty="0" smtClean="0"/>
              <a:t>Divide into spatial cells</a:t>
            </a:r>
          </a:p>
          <a:p>
            <a:r>
              <a:rPr lang="en-US" dirty="0" smtClean="0"/>
              <a:t>Compute orientation histogram in each cell </a:t>
            </a:r>
            <a:r>
              <a:rPr lang="en-US" i="1" dirty="0" smtClean="0"/>
              <a:t>(spatial invariance)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62" y="4433843"/>
            <a:ext cx="5019675" cy="2124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557918"/>
            <a:ext cx="56068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Distinctive Image Features from Scale-Invariant </a:t>
            </a:r>
            <a:r>
              <a:rPr lang="en-US" sz="1350" dirty="0" err="1"/>
              <a:t>Keypoints</a:t>
            </a:r>
            <a:r>
              <a:rPr lang="en-US" sz="1350" dirty="0"/>
              <a:t>. Lowe. In IJCV 2004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2890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53054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The SIFT descriptor</a:t>
            </a:r>
            <a:endParaRPr lang="en-US" dirty="0" smtClean="0"/>
          </a:p>
        </p:txBody>
      </p:sp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3019425" y="5257800"/>
            <a:ext cx="246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000" smtClean="0">
                <a:solidFill>
                  <a:prstClr val="black"/>
                </a:solidFill>
                <a:latin typeface="Calibri" pitchFamily="34" charset="0"/>
              </a:rPr>
              <a:t>SIFT – Lowe IJCV 2004</a:t>
            </a:r>
          </a:p>
        </p:txBody>
      </p:sp>
      <p:pic>
        <p:nvPicPr>
          <p:cNvPr id="6349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25908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490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 txBox="1">
            <a:spLocks noChangeArrowheads="1"/>
          </p:cNvSpPr>
          <p:nvPr/>
        </p:nvSpPr>
        <p:spPr bwMode="auto">
          <a:xfrm>
            <a:off x="685800" y="1143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0" dirty="0"/>
              <a:t>Basic idea: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dirty="0" err="1" smtClean="0"/>
              <a:t>D</a:t>
            </a:r>
            <a:r>
              <a:rPr lang="en-US" sz="1800" b="0" dirty="0" err="1" smtClean="0"/>
              <a:t>oG</a:t>
            </a:r>
            <a:r>
              <a:rPr lang="en-US" sz="1800" b="0" dirty="0" smtClean="0"/>
              <a:t> </a:t>
            </a:r>
            <a:r>
              <a:rPr lang="en-US" sz="1800" b="0" dirty="0" smtClean="0"/>
              <a:t>for scale-space feature detection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b="0" dirty="0" smtClean="0"/>
              <a:t>Take </a:t>
            </a:r>
            <a:r>
              <a:rPr lang="en-US" b="0" dirty="0"/>
              <a:t>16x16 square window around detected feature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b="0" dirty="0"/>
              <a:t>Compute </a:t>
            </a:r>
            <a:r>
              <a:rPr lang="en-US" b="0" dirty="0" smtClean="0"/>
              <a:t>gradient </a:t>
            </a:r>
            <a:r>
              <a:rPr lang="en-US" b="0" dirty="0"/>
              <a:t>orientation </a:t>
            </a:r>
            <a:r>
              <a:rPr lang="en-US" b="0" dirty="0" smtClean="0"/>
              <a:t>for </a:t>
            </a:r>
            <a:r>
              <a:rPr lang="en-US" b="0" dirty="0"/>
              <a:t>each pixel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b="0" dirty="0"/>
              <a:t>Throw out weak edges (threshold gradient magnitude)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b="0" dirty="0"/>
              <a:t>Create histogram of surviving edge orientations</a:t>
            </a: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S</a:t>
            </a:r>
            <a:r>
              <a:rPr lang="en-US" dirty="0" smtClean="0"/>
              <a:t>cale </a:t>
            </a:r>
            <a:r>
              <a:rPr lang="en-US" dirty="0" smtClean="0">
                <a:solidFill>
                  <a:srgbClr val="0066FF"/>
                </a:solidFill>
              </a:rPr>
              <a:t>I</a:t>
            </a:r>
            <a:r>
              <a:rPr lang="en-US" dirty="0" smtClean="0"/>
              <a:t>nvariant </a:t>
            </a:r>
            <a:r>
              <a:rPr lang="en-US" dirty="0" smtClean="0">
                <a:solidFill>
                  <a:srgbClr val="0066FF"/>
                </a:solidFill>
              </a:rPr>
              <a:t>F</a:t>
            </a:r>
            <a:r>
              <a:rPr lang="en-US" dirty="0" smtClean="0"/>
              <a:t>eature </a:t>
            </a:r>
            <a:r>
              <a:rPr lang="en-US" dirty="0" smtClean="0">
                <a:solidFill>
                  <a:srgbClr val="0066FF"/>
                </a:solidFill>
              </a:rPr>
              <a:t>T</a:t>
            </a:r>
            <a:r>
              <a:rPr lang="en-US" dirty="0" smtClean="0"/>
              <a:t>ransform</a:t>
            </a:r>
          </a:p>
        </p:txBody>
      </p:sp>
      <p:sp>
        <p:nvSpPr>
          <p:cNvPr id="67588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  <p:pic>
        <p:nvPicPr>
          <p:cNvPr id="67589" name="Picture 4" descr="descr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3213" y="3421062"/>
            <a:ext cx="6580187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11"/>
          <p:cNvSpPr>
            <a:spLocks noChangeArrowheads="1"/>
          </p:cNvSpPr>
          <p:nvPr/>
        </p:nvSpPr>
        <p:spPr bwMode="auto">
          <a:xfrm>
            <a:off x="5562600" y="3116262"/>
            <a:ext cx="2590800" cy="31321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0" y="3268662"/>
            <a:ext cx="2362200" cy="1300163"/>
            <a:chOff x="5715000" y="4343400"/>
            <a:chExt cx="2362200" cy="1299865"/>
          </a:xfrm>
        </p:grpSpPr>
        <p:cxnSp>
          <p:nvCxnSpPr>
            <p:cNvPr id="67603" name="Straight Arrow Connector 13"/>
            <p:cNvCxnSpPr>
              <a:cxnSpLocks noChangeShapeType="1"/>
            </p:cNvCxnSpPr>
            <p:nvPr/>
          </p:nvCxnSpPr>
          <p:spPr bwMode="auto">
            <a:xfrm>
              <a:off x="5791200" y="5256212"/>
              <a:ext cx="21336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67604" name="Rectangle 20"/>
            <p:cNvSpPr>
              <a:spLocks noChangeArrowheads="1"/>
            </p:cNvSpPr>
            <p:nvPr/>
          </p:nvSpPr>
          <p:spPr bwMode="auto">
            <a:xfrm>
              <a:off x="5791200" y="4343400"/>
              <a:ext cx="228600" cy="9128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Rectangle 15"/>
            <p:cNvSpPr>
              <a:spLocks noChangeArrowheads="1"/>
            </p:cNvSpPr>
            <p:nvPr/>
          </p:nvSpPr>
          <p:spPr bwMode="auto">
            <a:xfrm>
              <a:off x="6019800" y="4800600"/>
              <a:ext cx="228600" cy="4556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Rectangle 16"/>
            <p:cNvSpPr>
              <a:spLocks noChangeArrowheads="1"/>
            </p:cNvSpPr>
            <p:nvPr/>
          </p:nvSpPr>
          <p:spPr bwMode="auto">
            <a:xfrm>
              <a:off x="62484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Rectangle 17"/>
            <p:cNvSpPr>
              <a:spLocks noChangeArrowheads="1"/>
            </p:cNvSpPr>
            <p:nvPr/>
          </p:nvSpPr>
          <p:spPr bwMode="auto">
            <a:xfrm>
              <a:off x="6477000" y="5177134"/>
              <a:ext cx="228600" cy="79077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8" name="Rectangle 18"/>
            <p:cNvSpPr>
              <a:spLocks noChangeArrowheads="1"/>
            </p:cNvSpPr>
            <p:nvPr/>
          </p:nvSpPr>
          <p:spPr bwMode="auto">
            <a:xfrm>
              <a:off x="67056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9" name="Rectangle 19"/>
            <p:cNvSpPr>
              <a:spLocks noChangeArrowheads="1"/>
            </p:cNvSpPr>
            <p:nvPr/>
          </p:nvSpPr>
          <p:spPr bwMode="auto">
            <a:xfrm>
              <a:off x="6934200" y="5177134"/>
              <a:ext cx="228600" cy="79078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0" name="Rectangle 20"/>
            <p:cNvSpPr>
              <a:spLocks noChangeArrowheads="1"/>
            </p:cNvSpPr>
            <p:nvPr/>
          </p:nvSpPr>
          <p:spPr bwMode="auto">
            <a:xfrm>
              <a:off x="7162800" y="4953000"/>
              <a:ext cx="228600" cy="303212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1" name="Rectangle 21"/>
            <p:cNvSpPr>
              <a:spLocks noChangeArrowheads="1"/>
            </p:cNvSpPr>
            <p:nvPr/>
          </p:nvSpPr>
          <p:spPr bwMode="auto">
            <a:xfrm>
              <a:off x="7391400" y="4953000"/>
              <a:ext cx="228600" cy="3048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12" name="TextBox 23"/>
            <p:cNvSpPr txBox="1">
              <a:spLocks noChangeArrowheads="1"/>
            </p:cNvSpPr>
            <p:nvPr/>
          </p:nvSpPr>
          <p:spPr bwMode="auto">
            <a:xfrm>
              <a:off x="5715000" y="5181408"/>
              <a:ext cx="457200" cy="461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</a:rPr>
                <a:t>0</a:t>
              </a:r>
            </a:p>
          </p:txBody>
        </p:sp>
        <p:sp>
          <p:nvSpPr>
            <p:cNvPr id="67613" name="TextBox 24"/>
            <p:cNvSpPr txBox="1">
              <a:spLocks noChangeArrowheads="1"/>
            </p:cNvSpPr>
            <p:nvPr/>
          </p:nvSpPr>
          <p:spPr bwMode="auto">
            <a:xfrm>
              <a:off x="7239000" y="5176647"/>
              <a:ext cx="838200" cy="46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Arial" charset="0"/>
                  <a:sym typeface="Symbol" pitchFamily="18" charset="2"/>
                </a:rPr>
                <a:t>2</a:t>
              </a:r>
              <a:r>
                <a:rPr lang="el-GR">
                  <a:latin typeface="Arial" charset="0"/>
                  <a:sym typeface="Symbol" pitchFamily="18" charset="2"/>
                </a:rPr>
                <a:t></a:t>
              </a:r>
              <a:endParaRPr lang="en-US">
                <a:latin typeface="Arial" charset="0"/>
              </a:endParaRPr>
            </a:p>
          </p:txBody>
        </p:sp>
      </p:grp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921375" y="4498975"/>
            <a:ext cx="185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latin typeface="Arial" charset="0"/>
              </a:rPr>
              <a:t>angle histogram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6324600" y="5173662"/>
            <a:ext cx="1219200" cy="762000"/>
            <a:chOff x="6324600" y="4953000"/>
            <a:chExt cx="1219200" cy="762000"/>
          </a:xfrm>
        </p:grpSpPr>
        <p:cxnSp>
          <p:nvCxnSpPr>
            <p:cNvPr id="67594" name="Straight Arrow Connector 31"/>
            <p:cNvCxnSpPr>
              <a:cxnSpLocks noChangeShapeType="1"/>
            </p:cNvCxnSpPr>
            <p:nvPr/>
          </p:nvCxnSpPr>
          <p:spPr bwMode="auto">
            <a:xfrm>
              <a:off x="6705600" y="5334000"/>
              <a:ext cx="838200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5" name="Straight Arrow Connector 33"/>
            <p:cNvCxnSpPr>
              <a:cxnSpLocks noChangeShapeType="1"/>
            </p:cNvCxnSpPr>
            <p:nvPr/>
          </p:nvCxnSpPr>
          <p:spPr bwMode="auto">
            <a:xfrm rot="5400000" flipH="1" flipV="1">
              <a:off x="6705600" y="4953000"/>
              <a:ext cx="381000" cy="3810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6" name="Straight Arrow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6514306" y="5144294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7" name="Straight Arrow Connector 37"/>
            <p:cNvCxnSpPr>
              <a:cxnSpLocks noChangeShapeType="1"/>
            </p:cNvCxnSpPr>
            <p:nvPr/>
          </p:nvCxnSpPr>
          <p:spPr bwMode="auto">
            <a:xfrm rot="16200000" flipV="1">
              <a:off x="6550024" y="5181600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8" name="Straight Arrow Connector 39"/>
            <p:cNvCxnSpPr>
              <a:cxnSpLocks noChangeShapeType="1"/>
            </p:cNvCxnSpPr>
            <p:nvPr/>
          </p:nvCxnSpPr>
          <p:spPr bwMode="auto">
            <a:xfrm rot="10800000">
              <a:off x="6324600" y="5336382"/>
              <a:ext cx="380206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599" name="Straight Arrow Connector 42"/>
            <p:cNvCxnSpPr>
              <a:cxnSpLocks noChangeShapeType="1"/>
            </p:cNvCxnSpPr>
            <p:nvPr/>
          </p:nvCxnSpPr>
          <p:spPr bwMode="auto">
            <a:xfrm rot="5400000">
              <a:off x="6553200" y="5331618"/>
              <a:ext cx="154782" cy="154782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0" name="Straight Arrow Connector 43"/>
            <p:cNvCxnSpPr>
              <a:cxnSpLocks noChangeShapeType="1"/>
            </p:cNvCxnSpPr>
            <p:nvPr/>
          </p:nvCxnSpPr>
          <p:spPr bwMode="auto">
            <a:xfrm rot="16200000" flipH="1">
              <a:off x="6515100" y="5522912"/>
              <a:ext cx="382588" cy="1588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cxnSp>
          <p:nvCxnSpPr>
            <p:cNvPr id="67601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6701632" y="5337969"/>
              <a:ext cx="312737" cy="30480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arrow" w="med" len="med"/>
            </a:ln>
          </p:spPr>
        </p:cxnSp>
        <p:sp>
          <p:nvSpPr>
            <p:cNvPr id="67602" name="Oval 27"/>
            <p:cNvSpPr>
              <a:spLocks noChangeArrowheads="1"/>
            </p:cNvSpPr>
            <p:nvPr/>
          </p:nvSpPr>
          <p:spPr bwMode="auto">
            <a:xfrm>
              <a:off x="6657976" y="5286376"/>
              <a:ext cx="76200" cy="762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829951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SIFT descriptor</a:t>
            </a:r>
          </a:p>
        </p:txBody>
      </p:sp>
      <p:pic>
        <p:nvPicPr>
          <p:cNvPr id="68611" name="Picture 4" descr="descr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580188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4"/>
          <p:cNvSpPr txBox="1">
            <a:spLocks noChangeArrowheads="1"/>
          </p:cNvSpPr>
          <p:nvPr/>
        </p:nvSpPr>
        <p:spPr bwMode="auto">
          <a:xfrm>
            <a:off x="685800" y="13716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b="0" dirty="0" smtClean="0"/>
              <a:t>Create histogram</a:t>
            </a:r>
            <a:endParaRPr lang="en-US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Divide the 16x16 window into a 4x4 grid of cells (2x2 case shown below)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Compute an orientation histogram for each cell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1800" b="0" dirty="0"/>
              <a:t>16 cells * 8 orientations = 128 dimensional descriptor</a:t>
            </a:r>
          </a:p>
          <a:p>
            <a:pPr marL="742950" lvl="1" indent="-285750">
              <a:spcBef>
                <a:spcPct val="20000"/>
              </a:spcBef>
            </a:pPr>
            <a:endParaRPr lang="en-US" sz="1800" b="0" dirty="0"/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1800" b="0" dirty="0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473589" y="6550223"/>
            <a:ext cx="26704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Adapted from slide by David Lowe</a:t>
            </a:r>
          </a:p>
        </p:txBody>
      </p:sp>
    </p:spTree>
    <p:extLst>
      <p:ext uri="{BB962C8B-B14F-4D97-AF65-F5344CB8AC3E}">
        <p14:creationId xmlns:p14="http://schemas.microsoft.com/office/powerpoint/2010/main" val="3232470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" r="58810"/>
          <a:stretch>
            <a:fillRect/>
          </a:stretch>
        </p:blipFill>
        <p:spPr bwMode="auto">
          <a:xfrm>
            <a:off x="3024188" y="3721100"/>
            <a:ext cx="23225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 rIns="132080"/>
          <a:lstStyle/>
          <a:p>
            <a:pPr eaLnBrk="1" hangingPunct="1"/>
            <a:r>
              <a:rPr lang="en-US" altLang="en-US" b="1" smtClean="0"/>
              <a:t>SIFT vector formation</a:t>
            </a:r>
            <a:endParaRPr lang="en-US" altLang="en-US" b="1" smtClean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2590800"/>
          </a:xfrm>
        </p:spPr>
        <p:txBody>
          <a:bodyPr rIns="132080"/>
          <a:lstStyle/>
          <a:p>
            <a:pPr eaLnBrk="1" hangingPunct="1"/>
            <a:r>
              <a:rPr lang="en-US" altLang="en-US" sz="2800" dirty="0" smtClean="0"/>
              <a:t>Computed on rotated and scaled version of window according to computed orientation &amp; scale</a:t>
            </a:r>
          </a:p>
          <a:p>
            <a:pPr marL="782638" lvl="1" eaLnBrk="1" hangingPunct="1"/>
            <a:r>
              <a:rPr lang="en-US" altLang="en-US" dirty="0" smtClean="0"/>
              <a:t>resample the window</a:t>
            </a:r>
          </a:p>
          <a:p>
            <a:pPr eaLnBrk="1" hangingPunct="1"/>
            <a:r>
              <a:rPr lang="en-US" altLang="en-US" sz="2800" dirty="0" smtClean="0"/>
              <a:t>Based on gradients weighted by a Gaussian</a:t>
            </a:r>
          </a:p>
        </p:txBody>
      </p:sp>
      <p:pic>
        <p:nvPicPr>
          <p:cNvPr id="64517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49225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Line 5"/>
          <p:cNvSpPr>
            <a:spLocks noChangeShapeType="1"/>
          </p:cNvSpPr>
          <p:nvPr/>
        </p:nvSpPr>
        <p:spPr bwMode="auto">
          <a:xfrm rot="10800000" flipH="1">
            <a:off x="1982788" y="3954463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4519" name="Line 6"/>
          <p:cNvSpPr>
            <a:spLocks noChangeShapeType="1"/>
          </p:cNvSpPr>
          <p:nvPr/>
        </p:nvSpPr>
        <p:spPr bwMode="auto">
          <a:xfrm>
            <a:off x="1987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174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 rIns="132080"/>
          <a:lstStyle/>
          <a:p>
            <a:pPr eaLnBrk="1" hangingPunct="1"/>
            <a:r>
              <a:rPr lang="en-US" altLang="en-US" b="1" smtClean="0"/>
              <a:t>Ensure smoothness</a:t>
            </a:r>
            <a:endParaRPr lang="en-US" altLang="en-US" b="1" smtClean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686800" cy="2590800"/>
          </a:xfrm>
        </p:spPr>
        <p:txBody>
          <a:bodyPr rIns="132080"/>
          <a:lstStyle/>
          <a:p>
            <a:pPr eaLnBrk="1" hangingPunct="1"/>
            <a:r>
              <a:rPr lang="en-US" altLang="en-US" dirty="0" err="1" smtClean="0"/>
              <a:t>Trilinear</a:t>
            </a:r>
            <a:r>
              <a:rPr lang="en-US" altLang="en-US" dirty="0" smtClean="0"/>
              <a:t> interpolation </a:t>
            </a:r>
          </a:p>
          <a:p>
            <a:pPr marL="782638" lvl="1" eaLnBrk="1" hangingPunct="1"/>
            <a:r>
              <a:rPr lang="en-US" altLang="en-US" dirty="0" smtClean="0"/>
              <a:t>a given gradient contributes to 8 bins: </a:t>
            </a:r>
            <a:br>
              <a:rPr lang="en-US" altLang="en-US" dirty="0" smtClean="0"/>
            </a:br>
            <a:r>
              <a:rPr lang="en-US" altLang="en-US" dirty="0" smtClean="0"/>
              <a:t>4 in space times 2 in orientation</a:t>
            </a:r>
          </a:p>
        </p:txBody>
      </p:sp>
      <p:pic>
        <p:nvPicPr>
          <p:cNvPr id="6656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49225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Line 5"/>
          <p:cNvSpPr>
            <a:spLocks noChangeShapeType="1"/>
          </p:cNvSpPr>
          <p:nvPr/>
        </p:nvSpPr>
        <p:spPr bwMode="auto">
          <a:xfrm rot="10800000" flipH="1">
            <a:off x="1982788" y="3954463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7" name="Line 6"/>
          <p:cNvSpPr>
            <a:spLocks noChangeShapeType="1"/>
          </p:cNvSpPr>
          <p:nvPr/>
        </p:nvSpPr>
        <p:spPr bwMode="auto">
          <a:xfrm>
            <a:off x="1987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8" name="Line 7"/>
          <p:cNvSpPr>
            <a:spLocks noChangeShapeType="1"/>
          </p:cNvSpPr>
          <p:nvPr/>
        </p:nvSpPr>
        <p:spPr bwMode="auto">
          <a:xfrm flipH="1">
            <a:off x="3767138" y="4498975"/>
            <a:ext cx="163512" cy="5715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69" name="Line 8"/>
          <p:cNvSpPr>
            <a:spLocks noChangeShapeType="1"/>
          </p:cNvSpPr>
          <p:nvPr/>
        </p:nvSpPr>
        <p:spPr bwMode="auto">
          <a:xfrm flipH="1">
            <a:off x="7094538" y="5195888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0" name="Line 9"/>
          <p:cNvSpPr>
            <a:spLocks noChangeShapeType="1"/>
          </p:cNvSpPr>
          <p:nvPr/>
        </p:nvSpPr>
        <p:spPr bwMode="auto">
          <a:xfrm flipH="1">
            <a:off x="7094538" y="4217988"/>
            <a:ext cx="211137" cy="22383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1" name="Line 10"/>
          <p:cNvSpPr>
            <a:spLocks noChangeShapeType="1"/>
          </p:cNvSpPr>
          <p:nvPr/>
        </p:nvSpPr>
        <p:spPr bwMode="auto">
          <a:xfrm flipH="1">
            <a:off x="8047038" y="5265738"/>
            <a:ext cx="173037" cy="166687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2" name="Line 11"/>
          <p:cNvSpPr>
            <a:spLocks noChangeShapeType="1"/>
          </p:cNvSpPr>
          <p:nvPr/>
        </p:nvSpPr>
        <p:spPr bwMode="auto">
          <a:xfrm flipH="1">
            <a:off x="8085138" y="4089400"/>
            <a:ext cx="331787" cy="339725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3" name="Line 12"/>
          <p:cNvSpPr>
            <a:spLocks noChangeShapeType="1"/>
          </p:cNvSpPr>
          <p:nvPr/>
        </p:nvSpPr>
        <p:spPr bwMode="auto">
          <a:xfrm flipH="1">
            <a:off x="8074025" y="4419600"/>
            <a:ext cx="304800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4" name="Line 13"/>
          <p:cNvSpPr>
            <a:spLocks noChangeShapeType="1"/>
          </p:cNvSpPr>
          <p:nvPr/>
        </p:nvSpPr>
        <p:spPr bwMode="auto">
          <a:xfrm flipH="1">
            <a:off x="8048625" y="5422900"/>
            <a:ext cx="466725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5" name="Line 14"/>
          <p:cNvSpPr>
            <a:spLocks noChangeShapeType="1"/>
          </p:cNvSpPr>
          <p:nvPr/>
        </p:nvSpPr>
        <p:spPr bwMode="auto">
          <a:xfrm flipH="1">
            <a:off x="7083425" y="54229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6" name="Line 15"/>
          <p:cNvSpPr>
            <a:spLocks noChangeShapeType="1"/>
          </p:cNvSpPr>
          <p:nvPr/>
        </p:nvSpPr>
        <p:spPr bwMode="auto">
          <a:xfrm flipH="1">
            <a:off x="7083425" y="4445000"/>
            <a:ext cx="376238" cy="0"/>
          </a:xfrm>
          <a:prstGeom prst="line">
            <a:avLst/>
          </a:prstGeom>
          <a:noFill/>
          <a:ln w="38100">
            <a:solidFill>
              <a:srgbClr val="FF2712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577" name="Freeform 16"/>
          <p:cNvSpPr>
            <a:spLocks/>
          </p:cNvSpPr>
          <p:nvPr/>
        </p:nvSpPr>
        <p:spPr bwMode="auto">
          <a:xfrm>
            <a:off x="2706688" y="4108450"/>
            <a:ext cx="2806700" cy="939800"/>
          </a:xfrm>
          <a:custGeom>
            <a:avLst/>
            <a:gdLst>
              <a:gd name="T0" fmla="*/ 0 w 21600"/>
              <a:gd name="T1" fmla="*/ 39960510 h 21600"/>
              <a:gd name="T2" fmla="*/ 182671859 w 21600"/>
              <a:gd name="T3" fmla="*/ 0 h 21600"/>
              <a:gd name="T4" fmla="*/ 364702076 w 21600"/>
              <a:gd name="T5" fmla="*/ 4088999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0" y="21109"/>
                </a:moveTo>
                <a:cubicBezTo>
                  <a:pt x="2135" y="21109"/>
                  <a:pt x="6006" y="0"/>
                  <a:pt x="10819" y="0"/>
                </a:cubicBezTo>
                <a:cubicBezTo>
                  <a:pt x="15633" y="0"/>
                  <a:pt x="17913" y="21600"/>
                  <a:pt x="21600" y="21600"/>
                </a:cubicBezTo>
              </a:path>
            </a:pathLst>
          </a:custGeom>
          <a:noFill/>
          <a:ln w="38100" cap="flat">
            <a:solidFill>
              <a:srgbClr val="4A00E6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00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1143000"/>
          </a:xfrm>
        </p:spPr>
        <p:txBody>
          <a:bodyPr rIns="132080"/>
          <a:lstStyle/>
          <a:p>
            <a:pPr eaLnBrk="1" hangingPunct="1"/>
            <a:r>
              <a:rPr lang="en-US" altLang="en-US" b="1" dirty="0" smtClean="0"/>
              <a:t>Reduce effect of illumination</a:t>
            </a:r>
            <a:endParaRPr lang="en-US" altLang="en-US" b="1" dirty="0" smtClean="0">
              <a:ea typeface="ヒラギノ明朝 ProN W6" charset="0"/>
              <a:cs typeface="ヒラギノ明朝 ProN W6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82000" cy="2819400"/>
          </a:xfrm>
        </p:spPr>
        <p:txBody>
          <a:bodyPr rIns="132080"/>
          <a:lstStyle/>
          <a:p>
            <a:pPr eaLnBrk="1" hangingPunct="1"/>
            <a:r>
              <a:rPr lang="en-US" altLang="en-US" sz="2800" smtClean="0"/>
              <a:t>128-dim vector normalized to 1 </a:t>
            </a:r>
          </a:p>
          <a:p>
            <a:pPr eaLnBrk="1" hangingPunct="1"/>
            <a:r>
              <a:rPr lang="en-US" altLang="en-US" sz="2800" smtClean="0"/>
              <a:t>Threshold gradient magnitudes to avoid excessive influence of high gradients</a:t>
            </a:r>
          </a:p>
          <a:p>
            <a:pPr marL="782638" lvl="1" eaLnBrk="1" hangingPunct="1"/>
            <a:r>
              <a:rPr lang="en-US" altLang="en-US" smtClean="0"/>
              <a:t>after normalization, clamp gradients &gt;0.2</a:t>
            </a:r>
          </a:p>
          <a:p>
            <a:pPr marL="782638" lvl="1" eaLnBrk="1" hangingPunct="1"/>
            <a:r>
              <a:rPr lang="en-US" altLang="en-US" smtClean="0"/>
              <a:t>renormalize</a:t>
            </a:r>
          </a:p>
        </p:txBody>
      </p:sp>
      <p:pic>
        <p:nvPicPr>
          <p:cNvPr id="6758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3619500"/>
            <a:ext cx="56388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32"/>
          <a:stretch>
            <a:fillRect/>
          </a:stretch>
        </p:blipFill>
        <p:spPr bwMode="auto">
          <a:xfrm>
            <a:off x="149225" y="3865563"/>
            <a:ext cx="2136775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0" name="Line 5"/>
          <p:cNvSpPr>
            <a:spLocks noChangeShapeType="1"/>
          </p:cNvSpPr>
          <p:nvPr/>
        </p:nvSpPr>
        <p:spPr bwMode="auto">
          <a:xfrm rot="10800000" flipH="1">
            <a:off x="1982788" y="3954463"/>
            <a:ext cx="1160462" cy="58737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7591" name="Line 6"/>
          <p:cNvSpPr>
            <a:spLocks noChangeShapeType="1"/>
          </p:cNvSpPr>
          <p:nvPr/>
        </p:nvSpPr>
        <p:spPr bwMode="auto">
          <a:xfrm>
            <a:off x="1987550" y="4241800"/>
            <a:ext cx="1155700" cy="1670050"/>
          </a:xfrm>
          <a:prstGeom prst="line">
            <a:avLst/>
          </a:prstGeom>
          <a:noFill/>
          <a:ln w="12700">
            <a:solidFill>
              <a:srgbClr val="86CD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524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Properties of SIFT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534400" cy="2819400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en-US" sz="4000" dirty="0" smtClean="0"/>
              <a:t>Extraordinarily robust matching technique</a:t>
            </a:r>
          </a:p>
          <a:p>
            <a:pPr lvl="1"/>
            <a:r>
              <a:rPr lang="en-US" dirty="0" smtClean="0"/>
              <a:t>Can handle changes in viewpoint</a:t>
            </a:r>
          </a:p>
          <a:p>
            <a:pPr lvl="2"/>
            <a:r>
              <a:rPr lang="en-US" sz="2800" dirty="0" smtClean="0"/>
              <a:t>Up to about 60 degree out of plane rotation</a:t>
            </a:r>
          </a:p>
          <a:p>
            <a:pPr lvl="1"/>
            <a:r>
              <a:rPr lang="en-US" dirty="0" smtClean="0"/>
              <a:t>Can handle significant changes in illumination</a:t>
            </a:r>
          </a:p>
          <a:p>
            <a:pPr lvl="2"/>
            <a:r>
              <a:rPr lang="en-US" sz="2800" dirty="0" smtClean="0"/>
              <a:t>Sometimes even day vs. night (below)</a:t>
            </a:r>
          </a:p>
          <a:p>
            <a:pPr lvl="1"/>
            <a:r>
              <a:rPr lang="en-US" dirty="0" smtClean="0"/>
              <a:t>Fast and efficient—can run in real time</a:t>
            </a:r>
          </a:p>
          <a:p>
            <a:pPr lvl="1"/>
            <a:r>
              <a:rPr lang="en-US" dirty="0" smtClean="0"/>
              <a:t>Lots of code available: </a:t>
            </a:r>
            <a:r>
              <a:rPr lang="en-US" dirty="0" smtClean="0">
                <a:hlinkClick r:id="rId2"/>
              </a:rPr>
              <a:t>http://people.csail.mit.edu/albert/ladypack/wiki/index.php/Known_implementations_of_SIFT</a:t>
            </a:r>
            <a:r>
              <a:rPr lang="en-US" dirty="0" smtClean="0"/>
              <a:t> </a:t>
            </a:r>
          </a:p>
        </p:txBody>
      </p:sp>
      <p:pic>
        <p:nvPicPr>
          <p:cNvPr id="69636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733800"/>
            <a:ext cx="406591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733800"/>
            <a:ext cx="4055864" cy="304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881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5135563"/>
          </a:xfrm>
        </p:spPr>
        <p:txBody>
          <a:bodyPr/>
          <a:lstStyle/>
          <a:p>
            <a:endParaRPr lang="en-US" sz="2800" dirty="0" smtClean="0"/>
          </a:p>
          <a:p>
            <a:r>
              <a:rPr lang="en-US" sz="2800" dirty="0" err="1" smtClean="0"/>
              <a:t>Keypoint</a:t>
            </a:r>
            <a:r>
              <a:rPr lang="en-US" sz="2800" dirty="0" smtClean="0"/>
              <a:t> detection: repeatable and distinctive</a:t>
            </a:r>
          </a:p>
          <a:p>
            <a:pPr lvl="1"/>
            <a:r>
              <a:rPr lang="en-US" sz="2400" dirty="0" smtClean="0"/>
              <a:t>Corners, blobs, stable regions</a:t>
            </a:r>
          </a:p>
          <a:p>
            <a:pPr lvl="1"/>
            <a:r>
              <a:rPr lang="en-US" sz="2400" dirty="0" smtClean="0"/>
              <a:t>Harris, </a:t>
            </a:r>
            <a:r>
              <a:rPr lang="en-US" sz="2400" dirty="0" err="1" smtClean="0"/>
              <a:t>DoG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Descriptors: robust and selective</a:t>
            </a:r>
          </a:p>
          <a:p>
            <a:pPr lvl="1"/>
            <a:r>
              <a:rPr lang="en-US" sz="2400" dirty="0" smtClean="0"/>
              <a:t>spatial histograms of orientation</a:t>
            </a:r>
          </a:p>
          <a:p>
            <a:pPr lvl="1"/>
            <a:r>
              <a:rPr lang="en-US" sz="2400" dirty="0" smtClean="0"/>
              <a:t>SIFT and variants are typically good for stitching and recognition</a:t>
            </a:r>
          </a:p>
          <a:p>
            <a:pPr lvl="1"/>
            <a:r>
              <a:rPr lang="en-US" sz="2400" dirty="0" smtClean="0"/>
              <a:t>But, need not stick to one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1322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762000"/>
          </a:xfrm>
        </p:spPr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hich features match?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2466" name="Picture 2" descr="C:\Users\James\Dropbox\cs143 fall 2013\cs 143 fall 2013 projects\Local features\www\mat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90600"/>
            <a:ext cx="8905875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581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 vs. </a:t>
            </a:r>
            <a:r>
              <a:rPr lang="en-US" dirty="0" err="1" smtClean="0"/>
              <a:t>discriminability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Invariance:</a:t>
            </a:r>
          </a:p>
          <a:p>
            <a:pPr lvl="1"/>
            <a:r>
              <a:rPr lang="en-US" dirty="0" smtClean="0"/>
              <a:t>Distance between descriptors should be small even if image is transformed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err="1" smtClean="0"/>
              <a:t>Discriminability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Descriptor should be highly unique for each point (far away from other points in the image)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1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matching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Given a feature in I</a:t>
            </a:r>
            <a:r>
              <a:rPr lang="en-US" baseline="-25000" dirty="0" smtClean="0"/>
              <a:t>1</a:t>
            </a:r>
            <a:r>
              <a:rPr lang="en-US" dirty="0" smtClean="0"/>
              <a:t>, how to find the best match in I</a:t>
            </a:r>
            <a:r>
              <a:rPr lang="en-US" baseline="-25000" dirty="0" smtClean="0"/>
              <a:t>2</a:t>
            </a:r>
            <a:r>
              <a:rPr lang="en-US" dirty="0" smtClean="0"/>
              <a:t>?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Define distance function that compares two descriptors</a:t>
            </a:r>
          </a:p>
          <a:p>
            <a:pPr marL="914400" lvl="1" indent="-457200">
              <a:buFontTx/>
              <a:buAutoNum type="arabicPeriod"/>
            </a:pPr>
            <a:r>
              <a:rPr lang="en-US" dirty="0" smtClean="0"/>
              <a:t>Test all the features in I</a:t>
            </a:r>
            <a:r>
              <a:rPr lang="en-US" baseline="-25000" dirty="0" smtClean="0"/>
              <a:t>2</a:t>
            </a:r>
            <a:r>
              <a:rPr lang="en-US" dirty="0" smtClean="0"/>
              <a:t>, find the one with min distance</a:t>
            </a:r>
          </a:p>
        </p:txBody>
      </p:sp>
    </p:spTree>
    <p:extLst>
      <p:ext uri="{BB962C8B-B14F-4D97-AF65-F5344CB8AC3E}">
        <p14:creationId xmlns:p14="http://schemas.microsoft.com/office/powerpoint/2010/main" val="36176183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mtClean="0"/>
              <a:t>Feature distance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686800" cy="52578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800" dirty="0" smtClean="0"/>
              <a:t>How to define the difference between two features </a:t>
            </a:r>
            <a:r>
              <a:rPr lang="en-US" sz="2800" i="1" dirty="0" smtClean="0"/>
              <a:t>f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, </a:t>
            </a:r>
            <a:r>
              <a:rPr lang="en-US" sz="2800" i="1" dirty="0" smtClean="0"/>
              <a:t>f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?</a:t>
            </a:r>
          </a:p>
          <a:p>
            <a:pPr marL="914400" lvl="1" indent="-457200"/>
            <a:r>
              <a:rPr lang="en-US" sz="2400" dirty="0" smtClean="0"/>
              <a:t>Simple approach: L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distance, ||f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- f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|| </a:t>
            </a:r>
            <a:endParaRPr lang="en-US" sz="1600" dirty="0" smtClean="0"/>
          </a:p>
          <a:p>
            <a:pPr marL="914400" lvl="1" indent="-457200"/>
            <a:r>
              <a:rPr lang="en-US" sz="2400" dirty="0" smtClean="0"/>
              <a:t>can give good scores to ambiguous (incorrect) matches </a:t>
            </a:r>
          </a:p>
        </p:txBody>
      </p:sp>
      <p:pic>
        <p:nvPicPr>
          <p:cNvPr id="71684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1686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92838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animBg="1"/>
      <p:bldP spid="71689" grpId="0"/>
      <p:bldP spid="71690" grpId="0" animBg="1"/>
      <p:bldP spid="7169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2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1219200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2710" name="Picture 6" descr="http://www.canyonstatevinyl.com/images/Picket%20F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62300"/>
            <a:ext cx="43148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219200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72714" name="Rectangle 11"/>
          <p:cNvSpPr>
            <a:spLocks noChangeArrowheads="1"/>
          </p:cNvSpPr>
          <p:nvPr/>
        </p:nvSpPr>
        <p:spPr bwMode="auto">
          <a:xfrm>
            <a:off x="8015288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8015288" y="3543300"/>
            <a:ext cx="450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72716" name="Rectangle 13"/>
          <p:cNvSpPr>
            <a:spLocks noChangeArrowheads="1"/>
          </p:cNvSpPr>
          <p:nvPr/>
        </p:nvSpPr>
        <p:spPr bwMode="auto">
          <a:xfrm>
            <a:off x="7216775" y="4267200"/>
            <a:ext cx="304800" cy="304800"/>
          </a:xfrm>
          <a:prstGeom prst="rect">
            <a:avLst/>
          </a:prstGeom>
          <a:solidFill>
            <a:srgbClr val="00CC99">
              <a:alpha val="18039"/>
            </a:srgbClr>
          </a:solidFill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7216775" y="3543300"/>
            <a:ext cx="798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0">
                <a:solidFill>
                  <a:srgbClr val="FFFF00"/>
                </a:solidFill>
                <a:latin typeface="Arial" charset="0"/>
              </a:rPr>
              <a:t>f</a:t>
            </a:r>
            <a:r>
              <a:rPr lang="en-US" sz="3200" b="0" baseline="-25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 b="0" baseline="30000">
                <a:solidFill>
                  <a:srgbClr val="FFFF00"/>
                </a:solidFill>
                <a:latin typeface="Arial" charset="0"/>
              </a:rPr>
              <a:t>'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Feature distance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1000" y="1295400"/>
            <a:ext cx="86868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define the difference between two features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/>
              <a:t>Better approach:  ratio distance = ||f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|| / ||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-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 ||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is best SSD match to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in I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’  is 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best SSD match to f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in I</a:t>
            </a:r>
            <a:r>
              <a:rPr lang="en-US" sz="2000" baseline="-25000" dirty="0" smtClean="0"/>
              <a:t>2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smtClean="0"/>
              <a:t>gives large </a:t>
            </a:r>
            <a:r>
              <a:rPr lang="en-US" sz="2000" dirty="0" smtClean="0"/>
              <a:t>values for ambiguous matches</a:t>
            </a:r>
            <a:endParaRPr lang="en-US" sz="2000" baseline="30000" dirty="0" smtClean="0"/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2239437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1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6736824" y="6400800"/>
            <a:ext cx="349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i="1" dirty="0">
                <a:latin typeface="Arial" charset="0"/>
              </a:rPr>
              <a:t>I</a:t>
            </a:r>
            <a:r>
              <a:rPr lang="en-US" sz="2000" b="0" baseline="-25000" dirty="0">
                <a:latin typeface="Arial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94793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248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transformations</a:t>
            </a:r>
            <a:endParaRPr lang="ru-RU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848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Geometric</a:t>
            </a:r>
          </a:p>
          <a:p>
            <a:endParaRPr lang="en-US" dirty="0" smtClean="0"/>
          </a:p>
          <a:p>
            <a:pPr lvl="1">
              <a:buNone/>
            </a:pPr>
            <a:r>
              <a:rPr lang="en-US" b="1" dirty="0" smtClean="0"/>
              <a:t>		     Rotation</a:t>
            </a:r>
            <a:br>
              <a:rPr lang="en-US" b="1" dirty="0" smtClean="0"/>
            </a:br>
            <a:endParaRPr lang="en-US" b="1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b="1" dirty="0" smtClean="0"/>
              <a:t>             Scale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400" dirty="0" smtClean="0"/>
          </a:p>
          <a:p>
            <a:r>
              <a:rPr lang="en-US" dirty="0" smtClean="0"/>
              <a:t>Photometric</a:t>
            </a:r>
          </a:p>
          <a:p>
            <a:pPr lvl="1">
              <a:buNone/>
            </a:pPr>
            <a:r>
              <a:rPr lang="en-US" b="1" dirty="0" smtClean="0"/>
              <a:t>   Intensity change</a:t>
            </a:r>
            <a:endParaRPr lang="ru-RU" dirty="0" smtClean="0"/>
          </a:p>
        </p:txBody>
      </p:sp>
      <p:grpSp>
        <p:nvGrpSpPr>
          <p:cNvPr id="2" name="Group 24"/>
          <p:cNvGrpSpPr/>
          <p:nvPr/>
        </p:nvGrpSpPr>
        <p:grpSpPr>
          <a:xfrm>
            <a:off x="4027821" y="2503821"/>
            <a:ext cx="2144379" cy="696579"/>
            <a:chOff x="4267200" y="2580021"/>
            <a:chExt cx="2144379" cy="696579"/>
          </a:xfrm>
        </p:grpSpPr>
        <p:pic>
          <p:nvPicPr>
            <p:cNvPr id="22221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25908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8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2558027">
              <a:off x="5725779" y="2580021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3" name="Right Arrow 32"/>
            <p:cNvSpPr/>
            <p:nvPr/>
          </p:nvSpPr>
          <p:spPr>
            <a:xfrm>
              <a:off x="5105400" y="27432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5"/>
          <p:cNvGrpSpPr/>
          <p:nvPr/>
        </p:nvGrpSpPr>
        <p:grpSpPr>
          <a:xfrm>
            <a:off x="3962400" y="3962400"/>
            <a:ext cx="2438400" cy="1143000"/>
            <a:chOff x="4267200" y="3886200"/>
            <a:chExt cx="2438400" cy="1143000"/>
          </a:xfrm>
        </p:grpSpPr>
        <p:pic>
          <p:nvPicPr>
            <p:cNvPr id="29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38862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0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62600" y="3886200"/>
              <a:ext cx="1143000" cy="1143000"/>
            </a:xfrm>
            <a:prstGeom prst="rect">
              <a:avLst/>
            </a:prstGeom>
            <a:noFill/>
          </p:spPr>
        </p:pic>
        <p:sp>
          <p:nvSpPr>
            <p:cNvPr id="34" name="Right Arrow 33"/>
            <p:cNvSpPr/>
            <p:nvPr/>
          </p:nvSpPr>
          <p:spPr>
            <a:xfrm>
              <a:off x="5105400" y="40386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6"/>
          <p:cNvGrpSpPr/>
          <p:nvPr/>
        </p:nvGrpSpPr>
        <p:grpSpPr>
          <a:xfrm>
            <a:off x="4191000" y="5638800"/>
            <a:ext cx="2057400" cy="685800"/>
            <a:chOff x="4267200" y="5562600"/>
            <a:chExt cx="2057400" cy="685800"/>
          </a:xfrm>
        </p:grpSpPr>
        <p:pic>
          <p:nvPicPr>
            <p:cNvPr id="31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7200" y="5562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32" name="Picture 3" descr="C:\snavely\work\teaching\09Fa-CS6610\lectures\lec03\bee_bw.jpg"/>
            <p:cNvPicPr>
              <a:picLocks noChangeAspect="1" noChangeArrowheads="1"/>
            </p:cNvPicPr>
            <p:nvPr/>
          </p:nvPicPr>
          <p:blipFill>
            <a:blip r:embed="rId3" cstate="print">
              <a:lum bright="30000"/>
            </a:blip>
            <a:srcRect/>
            <a:stretch>
              <a:fillRect/>
            </a:stretch>
          </p:blipFill>
          <p:spPr bwMode="auto">
            <a:xfrm>
              <a:off x="5638800" y="5562600"/>
              <a:ext cx="685800" cy="685800"/>
            </a:xfrm>
            <a:prstGeom prst="rect">
              <a:avLst/>
            </a:prstGeom>
            <a:noFill/>
          </p:spPr>
        </p:pic>
        <p:sp>
          <p:nvSpPr>
            <p:cNvPr id="35" name="Right Arrow 34"/>
            <p:cNvSpPr/>
            <p:nvPr/>
          </p:nvSpPr>
          <p:spPr>
            <a:xfrm>
              <a:off x="5105400" y="5715000"/>
              <a:ext cx="304800" cy="3810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555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Invariance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feature descriptors are designed to be invariant to </a:t>
            </a:r>
          </a:p>
          <a:p>
            <a:pPr lvl="1"/>
            <a:r>
              <a:rPr lang="en-US" sz="2200" dirty="0" smtClean="0"/>
              <a:t>Translation, 2D rotation, scale</a:t>
            </a:r>
          </a:p>
          <a:p>
            <a:endParaRPr lang="en-US" dirty="0" smtClean="0"/>
          </a:p>
          <a:p>
            <a:r>
              <a:rPr lang="en-US" dirty="0" smtClean="0"/>
              <a:t>They can usually also handle</a:t>
            </a:r>
          </a:p>
          <a:p>
            <a:pPr lvl="1"/>
            <a:r>
              <a:rPr lang="en-US" sz="2200" dirty="0" smtClean="0"/>
              <a:t>Limited 3D rotations (SIFT works up to about 60 degrees)</a:t>
            </a:r>
          </a:p>
          <a:p>
            <a:pPr lvl="1"/>
            <a:r>
              <a:rPr lang="en-US" sz="2200" dirty="0" smtClean="0"/>
              <a:t>Limited affine transformations (some are fully affine invariant)</a:t>
            </a:r>
          </a:p>
          <a:p>
            <a:pPr lvl="1"/>
            <a:r>
              <a:rPr lang="en-US" sz="2200" dirty="0" smtClean="0"/>
              <a:t>Limited illumination/contrast changes</a:t>
            </a:r>
          </a:p>
        </p:txBody>
      </p:sp>
    </p:spTree>
    <p:extLst>
      <p:ext uri="{BB962C8B-B14F-4D97-AF65-F5344CB8AC3E}">
        <p14:creationId xmlns:p14="http://schemas.microsoft.com/office/powerpoint/2010/main" val="4911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achieve invariance</a:t>
            </a:r>
            <a:endParaRPr lang="en-US" sz="180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68922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Tx/>
              <a:buNone/>
            </a:pPr>
            <a:r>
              <a:rPr lang="en-US" sz="2800" dirty="0" smtClean="0"/>
              <a:t>Design an invariant feature descriptor</a:t>
            </a:r>
          </a:p>
          <a:p>
            <a:pPr lvl="1"/>
            <a:r>
              <a:rPr lang="en-US" sz="2400" dirty="0" smtClean="0"/>
              <a:t>Simplest descriptor: a single 0</a:t>
            </a:r>
          </a:p>
          <a:p>
            <a:pPr lvl="2"/>
            <a:r>
              <a:rPr lang="en-US" sz="2000" dirty="0" smtClean="0"/>
              <a:t>What’s this invariant to?</a:t>
            </a:r>
          </a:p>
          <a:p>
            <a:pPr lvl="2"/>
            <a:r>
              <a:rPr lang="en-US" dirty="0" smtClean="0"/>
              <a:t>Is this discriminative?</a:t>
            </a:r>
          </a:p>
          <a:p>
            <a:pPr lvl="1"/>
            <a:r>
              <a:rPr lang="en-US" sz="2400" dirty="0" smtClean="0"/>
              <a:t>Next simplest descriptor: a single pixel</a:t>
            </a:r>
          </a:p>
          <a:p>
            <a:pPr lvl="2"/>
            <a:r>
              <a:rPr lang="en-US" sz="2000" dirty="0" smtClean="0"/>
              <a:t>What’s this invariant to?</a:t>
            </a:r>
          </a:p>
          <a:p>
            <a:pPr lvl="2"/>
            <a:r>
              <a:rPr lang="en-US" dirty="0" smtClean="0"/>
              <a:t>Is this discriminative?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63892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aperture problem</a:t>
            </a:r>
            <a:endParaRPr lang="en-US" dirty="0"/>
          </a:p>
        </p:txBody>
      </p:sp>
      <p:pic>
        <p:nvPicPr>
          <p:cNvPr id="4" name="Picture 2" descr="http://farm1.static.flickr.com/47/136915456_c6f719ea3f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5293" y="1493022"/>
            <a:ext cx="3146334" cy="235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282" y="4590110"/>
            <a:ext cx="779016" cy="7811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Oval 7"/>
          <p:cNvSpPr/>
          <p:nvPr/>
        </p:nvSpPr>
        <p:spPr>
          <a:xfrm>
            <a:off x="4117340" y="2103120"/>
            <a:ext cx="88900" cy="914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4"/>
            <a:endCxn id="6" idx="0"/>
          </p:cNvCxnSpPr>
          <p:nvPr/>
        </p:nvCxnSpPr>
        <p:spPr>
          <a:xfrm>
            <a:off x="4161790" y="2194560"/>
            <a:ext cx="0" cy="239555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870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15244</TotalTime>
  <Words>1323</Words>
  <Application>Microsoft Macintosh PowerPoint</Application>
  <PresentationFormat>On-screen Show (4:3)</PresentationFormat>
  <Paragraphs>295</Paragraphs>
  <Slides>53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AvantGarde Bk BT</vt:lpstr>
      <vt:lpstr>Calibri</vt:lpstr>
      <vt:lpstr>Cambria Math</vt:lpstr>
      <vt:lpstr>Mangal</vt:lpstr>
      <vt:lpstr>Symbol</vt:lpstr>
      <vt:lpstr>Tahoma</vt:lpstr>
      <vt:lpstr>Times New Roman</vt:lpstr>
      <vt:lpstr>Verdana</vt:lpstr>
      <vt:lpstr>ヒラギノ明朝 ProN W6</vt:lpstr>
      <vt:lpstr>Arial</vt:lpstr>
      <vt:lpstr>Office Theme</vt:lpstr>
      <vt:lpstr>Feature description and matching</vt:lpstr>
      <vt:lpstr>Matching feature points</vt:lpstr>
      <vt:lpstr>Feature descriptor</vt:lpstr>
      <vt:lpstr>Feature matching</vt:lpstr>
      <vt:lpstr>Invariance vs. discriminability</vt:lpstr>
      <vt:lpstr>Image transformations</vt:lpstr>
      <vt:lpstr>Invariance</vt:lpstr>
      <vt:lpstr>How to achieve invariance</vt:lpstr>
      <vt:lpstr>The aperture problem</vt:lpstr>
      <vt:lpstr>The aperture problem</vt:lpstr>
      <vt:lpstr>SSD</vt:lpstr>
      <vt:lpstr>SSD</vt:lpstr>
      <vt:lpstr>SSD</vt:lpstr>
      <vt:lpstr>NCC - Normalized Cross Correlation</vt:lpstr>
      <vt:lpstr>NCC - Normalized cross correlation</vt:lpstr>
      <vt:lpstr>Basic correspondence</vt:lpstr>
      <vt:lpstr>Rotation invariance for  feature descriptors</vt:lpstr>
      <vt:lpstr>Multiscale Oriented PatcheS descriptor</vt:lpstr>
      <vt:lpstr>Detections at multiple scales</vt:lpstr>
      <vt:lpstr>Rotation invariance for feature descriptors</vt:lpstr>
      <vt:lpstr>Detour: Image transformations</vt:lpstr>
      <vt:lpstr>Detour: Image transformations</vt:lpstr>
      <vt:lpstr>Multiscale Oriented PatcheS descriptor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Detections at multiple scales</vt:lpstr>
      <vt:lpstr>Invariance of MOPS</vt:lpstr>
      <vt:lpstr>Color and Lighting</vt:lpstr>
      <vt:lpstr>Out-of-plane rotation</vt:lpstr>
      <vt:lpstr>Better representation than color: Edges</vt:lpstr>
      <vt:lpstr>Towards a better feature descriptor</vt:lpstr>
      <vt:lpstr>Invariance to deformation by quantization</vt:lpstr>
      <vt:lpstr>Invariance to deformation by quantization</vt:lpstr>
      <vt:lpstr>Spatial invariance by histograms</vt:lpstr>
      <vt:lpstr>Rotation Invariance by Orientation Normalization</vt:lpstr>
      <vt:lpstr>The SIFT descriptor</vt:lpstr>
      <vt:lpstr>The SIFT descriptor</vt:lpstr>
      <vt:lpstr>Scale Invariant Feature Transform</vt:lpstr>
      <vt:lpstr>SIFT descriptor</vt:lpstr>
      <vt:lpstr>SIFT vector formation</vt:lpstr>
      <vt:lpstr>Ensure smoothness</vt:lpstr>
      <vt:lpstr>Reduce effect of illumination</vt:lpstr>
      <vt:lpstr>Properties of SIFT</vt:lpstr>
      <vt:lpstr>Summary</vt:lpstr>
      <vt:lpstr>Which features match?</vt:lpstr>
      <vt:lpstr>Feature matching</vt:lpstr>
      <vt:lpstr>Feature distance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Images and image filtering</dc:title>
  <dc:creator>Noah Snavely</dc:creator>
  <cp:lastModifiedBy>Bharath Hariharan</cp:lastModifiedBy>
  <cp:revision>811</cp:revision>
  <dcterms:created xsi:type="dcterms:W3CDTF">2009-08-25T02:47:59Z</dcterms:created>
  <dcterms:modified xsi:type="dcterms:W3CDTF">2018-02-28T16:54:19Z</dcterms:modified>
</cp:coreProperties>
</file>