
<file path=[Content_Types].xml><?xml version="1.0" encoding="utf-8"?>
<Types xmlns="http://schemas.openxmlformats.org/package/2006/content-types">
  <Default Extension="xml" ContentType="application/xml"/>
  <Default Extension="wmf" ContentType="image/x-wmf"/>
  <Default Extension="jpeg" ContentType="image/jpeg"/>
  <Default Extension="JPG" ContentType="image/jpeg"/>
  <Default Extension="emf" ContentType="image/x-emf"/>
  <Default Extension="rels" ContentType="application/vnd.openxmlformats-package.relationships+xml"/>
  <Default Extension="vml" ContentType="application/vnd.openxmlformats-officedocument.vmlDrawing"/>
  <Default Extension="bin" ContentType="application/vnd.openxmlformats-officedocument.oleObject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57"/>
  </p:notesMasterIdLst>
  <p:sldIdLst>
    <p:sldId id="256" r:id="rId2"/>
    <p:sldId id="258" r:id="rId3"/>
    <p:sldId id="259" r:id="rId4"/>
    <p:sldId id="260" r:id="rId5"/>
    <p:sldId id="313" r:id="rId6"/>
    <p:sldId id="261" r:id="rId7"/>
    <p:sldId id="262" r:id="rId8"/>
    <p:sldId id="263" r:id="rId9"/>
    <p:sldId id="302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3" r:id="rId38"/>
    <p:sldId id="303" r:id="rId39"/>
    <p:sldId id="304" r:id="rId40"/>
    <p:sldId id="294" r:id="rId41"/>
    <p:sldId id="295" r:id="rId42"/>
    <p:sldId id="296" r:id="rId43"/>
    <p:sldId id="297" r:id="rId44"/>
    <p:sldId id="305" r:id="rId45"/>
    <p:sldId id="307" r:id="rId46"/>
    <p:sldId id="308" r:id="rId47"/>
    <p:sldId id="306" r:id="rId48"/>
    <p:sldId id="309" r:id="rId49"/>
    <p:sldId id="310" r:id="rId50"/>
    <p:sldId id="311" r:id="rId51"/>
    <p:sldId id="312" r:id="rId52"/>
    <p:sldId id="298" r:id="rId53"/>
    <p:sldId id="299" r:id="rId54"/>
    <p:sldId id="300" r:id="rId55"/>
    <p:sldId id="301" r:id="rId5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10"/>
    <p:restoredTop sz="94640"/>
  </p:normalViewPr>
  <p:slideViewPr>
    <p:cSldViewPr snapToGrid="0" snapToObjects="1">
      <p:cViewPr>
        <p:scale>
          <a:sx n="125" d="100"/>
          <a:sy n="125" d="100"/>
        </p:scale>
        <p:origin x="1240" y="-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50" Type="http://schemas.openxmlformats.org/officeDocument/2006/relationships/slide" Target="slides/slide49.xml"/><Relationship Id="rId51" Type="http://schemas.openxmlformats.org/officeDocument/2006/relationships/slide" Target="slides/slide50.xml"/><Relationship Id="rId52" Type="http://schemas.openxmlformats.org/officeDocument/2006/relationships/slide" Target="slides/slide51.xml"/><Relationship Id="rId53" Type="http://schemas.openxmlformats.org/officeDocument/2006/relationships/slide" Target="slides/slide52.xml"/><Relationship Id="rId54" Type="http://schemas.openxmlformats.org/officeDocument/2006/relationships/slide" Target="slides/slide53.xml"/><Relationship Id="rId55" Type="http://schemas.openxmlformats.org/officeDocument/2006/relationships/slide" Target="slides/slide54.xml"/><Relationship Id="rId56" Type="http://schemas.openxmlformats.org/officeDocument/2006/relationships/slide" Target="slides/slide55.xml"/><Relationship Id="rId57" Type="http://schemas.openxmlformats.org/officeDocument/2006/relationships/notesMaster" Target="notesMasters/notesMaster1.xml"/><Relationship Id="rId58" Type="http://schemas.openxmlformats.org/officeDocument/2006/relationships/presProps" Target="presProps.xml"/><Relationship Id="rId59" Type="http://schemas.openxmlformats.org/officeDocument/2006/relationships/viewProps" Target="viewProps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slide" Target="slides/slide43.xml"/><Relationship Id="rId45" Type="http://schemas.openxmlformats.org/officeDocument/2006/relationships/slide" Target="slides/slide44.xml"/><Relationship Id="rId46" Type="http://schemas.openxmlformats.org/officeDocument/2006/relationships/slide" Target="slides/slide45.xml"/><Relationship Id="rId47" Type="http://schemas.openxmlformats.org/officeDocument/2006/relationships/slide" Target="slides/slide46.xml"/><Relationship Id="rId48" Type="http://schemas.openxmlformats.org/officeDocument/2006/relationships/slide" Target="slides/slide47.xml"/><Relationship Id="rId49" Type="http://schemas.openxmlformats.org/officeDocument/2006/relationships/slide" Target="slides/slide4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60" Type="http://schemas.openxmlformats.org/officeDocument/2006/relationships/theme" Target="theme/theme1.xml"/><Relationship Id="rId6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wmf"/><Relationship Id="rId2" Type="http://schemas.openxmlformats.org/officeDocument/2006/relationships/image" Target="../media/image13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5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42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3ACF1FD-24B9-5944-A3A2-43690D507D45}" type="datetimeFigureOut">
              <a:rPr lang="en-US" smtClean="0"/>
              <a:t>2/24/18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3A91B34-3396-F347-8F7B-9513DE6CB0A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69577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8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0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2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3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4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5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6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7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6CF2D92B-848D-CC44-9E8B-BAFFDF441891}" type="slidenum">
              <a:rPr lang="en-US"/>
              <a:pPr/>
              <a:t>3</a:t>
            </a:fld>
            <a:endParaRPr lang="en-US"/>
          </a:p>
        </p:txBody>
      </p:sp>
      <p:sp>
        <p:nvSpPr>
          <p:cNvPr id="1617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17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n-US">
                <a:latin typeface="Arial" charset="0"/>
                <a:cs typeface="Arial" charset="0"/>
              </a:rPr>
              <a:t>http://g.co/maps/qcrr3   google street view</a:t>
            </a:r>
          </a:p>
        </p:txBody>
      </p:sp>
    </p:spTree>
    <p:extLst>
      <p:ext uri="{BB962C8B-B14F-4D97-AF65-F5344CB8AC3E}">
        <p14:creationId xmlns:p14="http://schemas.microsoft.com/office/powerpoint/2010/main" val="20683023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1E0F3CD5-5F33-4E00-8631-D02E0087863D}" type="slidenum">
              <a:rPr lang="en-US" smtClean="0"/>
              <a:pPr/>
              <a:t>4</a:t>
            </a:fld>
            <a:endParaRPr lang="en-US" smtClean="0"/>
          </a:p>
        </p:txBody>
      </p:sp>
      <p:sp>
        <p:nvSpPr>
          <p:cNvPr id="768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680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2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61460580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CCD81102-74FD-5D45-B329-BA5650DD3691}" type="slidenum">
              <a:rPr lang="en-US"/>
              <a:pPr/>
              <a:t>6</a:t>
            </a:fld>
            <a:endParaRPr lang="en-US"/>
          </a:p>
        </p:txBody>
      </p:sp>
      <p:sp>
        <p:nvSpPr>
          <p:cNvPr id="185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534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2" y="4416099"/>
            <a:ext cx="5142177" cy="4182457"/>
          </a:xfrm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n-US" dirty="0" smtClean="0">
                <a:latin typeface="Arial" charset="0"/>
                <a:cs typeface="Arial" charset="0"/>
              </a:rPr>
              <a:t>R = [</a:t>
            </a:r>
            <a:r>
              <a:rPr lang="en-US" dirty="0" err="1" smtClean="0">
                <a:latin typeface="Arial" charset="0"/>
                <a:cs typeface="Arial" charset="0"/>
              </a:rPr>
              <a:t>cos</a:t>
            </a:r>
            <a:r>
              <a:rPr lang="en-US" dirty="0" smtClean="0">
                <a:latin typeface="Arial" charset="0"/>
                <a:cs typeface="Arial" charset="0"/>
              </a:rPr>
              <a:t> theta –sin theta</a:t>
            </a:r>
          </a:p>
          <a:p>
            <a:pPr eaLnBrk="1" hangingPunct="1"/>
            <a:r>
              <a:rPr lang="en-US" dirty="0" smtClean="0">
                <a:latin typeface="Arial" charset="0"/>
                <a:cs typeface="Arial" charset="0"/>
              </a:rPr>
              <a:t>       sin theta   </a:t>
            </a:r>
            <a:r>
              <a:rPr lang="en-US" dirty="0" err="1" smtClean="0">
                <a:latin typeface="Arial" charset="0"/>
                <a:cs typeface="Arial" charset="0"/>
              </a:rPr>
              <a:t>cos</a:t>
            </a:r>
            <a:r>
              <a:rPr lang="en-US" dirty="0" smtClean="0">
                <a:latin typeface="Arial" charset="0"/>
                <a:cs typeface="Arial" charset="0"/>
              </a:rPr>
              <a:t> theta]</a:t>
            </a:r>
          </a:p>
          <a:p>
            <a:pPr eaLnBrk="1" hangingPunct="1"/>
            <a:endParaRPr lang="en-US" dirty="0" smtClean="0">
              <a:latin typeface="Arial" charset="0"/>
              <a:cs typeface="Arial" charset="0"/>
            </a:endParaRPr>
          </a:p>
          <a:p>
            <a:pPr eaLnBrk="1" hangingPunct="1"/>
            <a:r>
              <a:rPr lang="en-US" dirty="0" smtClean="0">
                <a:latin typeface="Arial" charset="0"/>
                <a:cs typeface="Arial" charset="0"/>
              </a:rPr>
              <a:t>Set R to identity</a:t>
            </a:r>
            <a:endParaRPr lang="en-US" dirty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929282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3011" name="Notes Placeholder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en-US" smtClean="0"/>
          </a:p>
        </p:txBody>
      </p:sp>
      <p:sp>
        <p:nvSpPr>
          <p:cNvPr id="43012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97BF356B-C23D-4938-AA88-87895EC5400D}" type="slidenum">
              <a:rPr lang="en-US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5627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F5F1ACC-F19B-481E-AB4A-AFA49FF680D7}" type="slidenum">
              <a:rPr lang="en-US" smtClean="0"/>
              <a:pPr/>
              <a:t>13</a:t>
            </a:fld>
            <a:endParaRPr lang="en-US" smtClean="0"/>
          </a:p>
        </p:txBody>
      </p:sp>
      <p:sp>
        <p:nvSpPr>
          <p:cNvPr id="911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140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2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7203287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63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42D959CE-A071-9F4B-840F-D3C5F5D760E3}" type="slidenum">
              <a:rPr lang="en-US"/>
              <a:pPr/>
              <a:t>14</a:t>
            </a:fld>
            <a:endParaRPr lang="en-US"/>
          </a:p>
        </p:txBody>
      </p:sp>
      <p:sp>
        <p:nvSpPr>
          <p:cNvPr id="19763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9763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7467225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68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3DFCB0FF-A536-1B41-BFE0-923BEDBFF4DB}" type="slidenum">
              <a:rPr lang="en-US"/>
              <a:pPr/>
              <a:t>15</a:t>
            </a:fld>
            <a:endParaRPr lang="en-US"/>
          </a:p>
        </p:txBody>
      </p:sp>
      <p:sp>
        <p:nvSpPr>
          <p:cNvPr id="19968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77925" y="695325"/>
            <a:ext cx="4625975" cy="3470275"/>
          </a:xfrm>
          <a:ln/>
        </p:spPr>
      </p:sp>
      <p:sp>
        <p:nvSpPr>
          <p:cNvPr id="19968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5722653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70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8795C3DA-48CC-9D44-8BD4-CF202E5CFCA7}" type="slidenum">
              <a:rPr lang="en-US"/>
              <a:pPr/>
              <a:t>16</a:t>
            </a:fld>
            <a:endParaRPr lang="en-US"/>
          </a:p>
        </p:txBody>
      </p:sp>
      <p:sp>
        <p:nvSpPr>
          <p:cNvPr id="20070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77925" y="695325"/>
            <a:ext cx="4625975" cy="3470275"/>
          </a:xfrm>
          <a:ln/>
        </p:spPr>
      </p:sp>
      <p:sp>
        <p:nvSpPr>
          <p:cNvPr id="20070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375732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65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87">
              <a:defRPr sz="12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16130" indent="-275434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0173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542433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983128" indent="-220348" defTabSz="931887"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42382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86451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305213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745908" indent="-220348" defTabSz="931887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fld id="{EFF18844-EAB1-6444-887B-D5C9AB4FBFCA}" type="slidenum">
              <a:rPr lang="en-US"/>
              <a:pPr/>
              <a:t>17</a:t>
            </a:fld>
            <a:endParaRPr lang="en-US"/>
          </a:p>
        </p:txBody>
      </p:sp>
      <p:sp>
        <p:nvSpPr>
          <p:cNvPr id="19865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77925" y="695325"/>
            <a:ext cx="4625975" cy="3470275"/>
          </a:xfrm>
          <a:ln/>
        </p:spPr>
      </p:sp>
      <p:sp>
        <p:nvSpPr>
          <p:cNvPr id="198660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46804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0373890-DCAF-43E6-8684-32303C5A8627}" type="slidenum">
              <a:rPr lang="en-US" smtClean="0"/>
              <a:pPr/>
              <a:t>18</a:t>
            </a:fld>
            <a:endParaRPr lang="en-US" smtClean="0"/>
          </a:p>
        </p:txBody>
      </p:sp>
      <p:sp>
        <p:nvSpPr>
          <p:cNvPr id="942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77925" y="695325"/>
            <a:ext cx="4625975" cy="3470275"/>
          </a:xfrm>
          <a:ln/>
        </p:spPr>
      </p:sp>
      <p:sp>
        <p:nvSpPr>
          <p:cNvPr id="94212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87204894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06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4064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de-DE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644512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58371" name="Notes Placeholder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r>
              <a:rPr lang="en-US" smtClean="0"/>
              <a:t>Show other scales and how the feature looks less corner like</a:t>
            </a:r>
          </a:p>
        </p:txBody>
      </p:sp>
      <p:sp>
        <p:nvSpPr>
          <p:cNvPr id="58372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22670B8-8582-4419-B97B-ED61D7FE1BF6}" type="slidenum">
              <a:rPr lang="en-US"/>
              <a:pPr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682561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5D67658-14C2-47C4-936A-8FE44F66EAA2}" type="slidenum">
              <a:rPr lang="en-US" smtClean="0"/>
              <a:pPr/>
              <a:t>28</a:t>
            </a:fld>
            <a:endParaRPr lang="en-US" smtClean="0"/>
          </a:p>
        </p:txBody>
      </p:sp>
      <p:sp>
        <p:nvSpPr>
          <p:cNvPr id="655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4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5199653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4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0A53FEC-5D69-428F-8FE1-CA98666B980B}" type="slidenum">
              <a:rPr lang="en-US" smtClean="0"/>
              <a:pPr/>
              <a:t>30</a:t>
            </a:fld>
            <a:endParaRPr lang="en-US" smtClean="0"/>
          </a:p>
        </p:txBody>
      </p:sp>
      <p:sp>
        <p:nvSpPr>
          <p:cNvPr id="1064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65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76872107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5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1DE4419A-2DD5-49F1-A019-4EA4F1158A62}" type="slidenum">
              <a:rPr lang="en-US" smtClean="0"/>
              <a:pPr/>
              <a:t>32</a:t>
            </a:fld>
            <a:endParaRPr lang="en-US" smtClean="0"/>
          </a:p>
        </p:txBody>
      </p:sp>
      <p:sp>
        <p:nvSpPr>
          <p:cNvPr id="1085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85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08260202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1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214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de-DE">
                <a:latin typeface="Arial" charset="0"/>
                <a:cs typeface="Arial" charset="0"/>
              </a:rPr>
              <a:t>Blob detector is distinct from harris corner detector</a:t>
            </a:r>
          </a:p>
        </p:txBody>
      </p:sp>
    </p:spTree>
    <p:extLst>
      <p:ext uri="{BB962C8B-B14F-4D97-AF65-F5344CB8AC3E}">
        <p14:creationId xmlns:p14="http://schemas.microsoft.com/office/powerpoint/2010/main" val="88733895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05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ECCA212-E3EA-4739-98CC-117D047D003F}" type="slidenum">
              <a:rPr lang="en-US" smtClean="0"/>
              <a:pPr/>
              <a:t>34</a:t>
            </a:fld>
            <a:endParaRPr lang="en-US" smtClean="0"/>
          </a:p>
        </p:txBody>
      </p:sp>
      <p:sp>
        <p:nvSpPr>
          <p:cNvPr id="1105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05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45288915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830F663-1D9C-4182-AA97-FE57FA310B97}" type="slidenum">
              <a:rPr lang="en-US" smtClean="0"/>
              <a:pPr/>
              <a:t>35</a:t>
            </a:fld>
            <a:endParaRPr lang="en-US" smtClean="0"/>
          </a:p>
        </p:txBody>
      </p:sp>
      <p:sp>
        <p:nvSpPr>
          <p:cNvPr id="1116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16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834520905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4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6DEE081-4C8C-41BF-BDAC-7C9F61253F89}" type="slidenum">
              <a:rPr lang="en-US" smtClean="0"/>
              <a:pPr/>
              <a:t>36</a:t>
            </a:fld>
            <a:endParaRPr lang="en-US" smtClean="0"/>
          </a:p>
        </p:txBody>
      </p:sp>
      <p:sp>
        <p:nvSpPr>
          <p:cNvPr id="1126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4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313746511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F5F1ACC-F19B-481E-AB4A-AFA49FF680D7}" type="slidenum">
              <a:rPr lang="en-US" smtClean="0"/>
              <a:pPr/>
              <a:t>41</a:t>
            </a:fld>
            <a:endParaRPr lang="en-US" smtClean="0"/>
          </a:p>
        </p:txBody>
      </p:sp>
      <p:sp>
        <p:nvSpPr>
          <p:cNvPr id="911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140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2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96103216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040D660-BAC4-B940-B983-428DA297AC10}" type="datetimeFigureOut">
              <a:rPr lang="en-US" smtClean="0"/>
              <a:t>2/24/18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619D91-28CB-764A-BA32-D687056CF9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290275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4" Type="http://schemas.openxmlformats.org/officeDocument/2006/relationships/oleObject" Target="../embeddings/oleObject1.bin"/><Relationship Id="rId5" Type="http://schemas.openxmlformats.org/officeDocument/2006/relationships/image" Target="../media/image1.png"/><Relationship Id="rId1" Type="http://schemas.openxmlformats.org/officeDocument/2006/relationships/vmlDrawing" Target="../drawings/vmlDrawing1.vml"/><Relationship Id="rId2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3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6.png"/><Relationship Id="rId8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4" Type="http://schemas.openxmlformats.org/officeDocument/2006/relationships/image" Target="../media/image10.emf"/><Relationship Id="rId5" Type="http://schemas.openxmlformats.org/officeDocument/2006/relationships/image" Target="../media/image11.emf"/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8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.xml"/><Relationship Id="rId4" Type="http://schemas.openxmlformats.org/officeDocument/2006/relationships/oleObject" Target="../embeddings/oleObject2.bin"/><Relationship Id="rId5" Type="http://schemas.openxmlformats.org/officeDocument/2006/relationships/image" Target="../media/image12.wmf"/><Relationship Id="rId6" Type="http://schemas.openxmlformats.org/officeDocument/2006/relationships/oleObject" Target="../embeddings/oleObject3.bin"/><Relationship Id="rId7" Type="http://schemas.openxmlformats.org/officeDocument/2006/relationships/image" Target="../media/image13.wmf"/><Relationship Id="rId1" Type="http://schemas.openxmlformats.org/officeDocument/2006/relationships/vmlDrawing" Target="../drawings/vmlDrawing2.vml"/><Relationship Id="rId2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5.png"/><Relationship Id="rId5" Type="http://schemas.openxmlformats.org/officeDocument/2006/relationships/image" Target="../media/image16.png"/><Relationship Id="rId1" Type="http://schemas.openxmlformats.org/officeDocument/2006/relationships/tags" Target="../tags/tag1.xml"/><Relationship Id="rId2" Type="http://schemas.openxmlformats.org/officeDocument/2006/relationships/tags" Target="../tags/tag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4" Type="http://schemas.openxmlformats.org/officeDocument/2006/relationships/image" Target="../media/image60.png"/><Relationship Id="rId5" Type="http://schemas.openxmlformats.org/officeDocument/2006/relationships/image" Target="../media/image61.png"/><Relationship Id="rId6" Type="http://schemas.openxmlformats.org/officeDocument/2006/relationships/image" Target="../media/image46.png"/><Relationship Id="rId7" Type="http://schemas.openxmlformats.org/officeDocument/2006/relationships/image" Target="../media/image47.png"/><Relationship Id="rId8" Type="http://schemas.openxmlformats.org/officeDocument/2006/relationships/oleObject" Target="../embeddings/oleObject4.bin"/><Relationship Id="rId9" Type="http://schemas.openxmlformats.org/officeDocument/2006/relationships/image" Target="../media/image17.wmf"/><Relationship Id="rId1" Type="http://schemas.openxmlformats.org/officeDocument/2006/relationships/vmlDrawing" Target="../drawings/vmlDrawing3.vml"/><Relationship Id="rId2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1.jpe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22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21.jpe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23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7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9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4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0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4" Type="http://schemas.openxmlformats.org/officeDocument/2006/relationships/image" Target="../media/image34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4" Type="http://schemas.openxmlformats.org/officeDocument/2006/relationships/image" Target="../media/image37.png"/><Relationship Id="rId5" Type="http://schemas.openxmlformats.org/officeDocument/2006/relationships/oleObject" Target="../embeddings/oleObject5.bin"/><Relationship Id="rId6" Type="http://schemas.openxmlformats.org/officeDocument/2006/relationships/image" Target="../media/image35.wmf"/><Relationship Id="rId1" Type="http://schemas.openxmlformats.org/officeDocument/2006/relationships/vmlDrawing" Target="../drawings/vmlDrawing4.vml"/><Relationship Id="rId2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4" Type="http://schemas.openxmlformats.org/officeDocument/2006/relationships/image" Target="../media/image37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4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8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4" Type="http://schemas.openxmlformats.org/officeDocument/2006/relationships/hyperlink" Target="http://www.nada.kth.se/cvap/abstracts/cvap198.html" TargetMode="External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33.xml.rels><?xml version="1.0" encoding="UTF-8" standalone="yes"?>
<Relationships xmlns="http://schemas.openxmlformats.org/package/2006/relationships"><Relationship Id="rId11" Type="http://schemas.openxmlformats.org/officeDocument/2006/relationships/image" Target="../media/image42.wmf"/><Relationship Id="rId12" Type="http://schemas.openxmlformats.org/officeDocument/2006/relationships/image" Target="../media/image51.png"/><Relationship Id="rId13" Type="http://schemas.openxmlformats.org/officeDocument/2006/relationships/image" Target="../media/image52.png"/><Relationship Id="rId1" Type="http://schemas.openxmlformats.org/officeDocument/2006/relationships/vmlDrawing" Target="../drawings/vmlDrawing5.vml"/><Relationship Id="rId2" Type="http://schemas.openxmlformats.org/officeDocument/2006/relationships/slideLayout" Target="../slideLayouts/slideLayout2.xml"/><Relationship Id="rId3" Type="http://schemas.openxmlformats.org/officeDocument/2006/relationships/notesSlide" Target="../notesSlides/notesSlide16.xml"/><Relationship Id="rId4" Type="http://schemas.openxmlformats.org/officeDocument/2006/relationships/image" Target="../media/image43.png"/><Relationship Id="rId5" Type="http://schemas.openxmlformats.org/officeDocument/2006/relationships/image" Target="../media/image44.png"/><Relationship Id="rId6" Type="http://schemas.openxmlformats.org/officeDocument/2006/relationships/image" Target="../media/image45.png"/><Relationship Id="rId7" Type="http://schemas.openxmlformats.org/officeDocument/2006/relationships/image" Target="../media/image48.png"/><Relationship Id="rId8" Type="http://schemas.openxmlformats.org/officeDocument/2006/relationships/image" Target="../media/image49.png"/><Relationship Id="rId9" Type="http://schemas.openxmlformats.org/officeDocument/2006/relationships/image" Target="../media/image50.png"/><Relationship Id="rId10" Type="http://schemas.openxmlformats.org/officeDocument/2006/relationships/oleObject" Target="../embeddings/oleObject6.bin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Relationship Id="rId3" Type="http://schemas.openxmlformats.org/officeDocument/2006/relationships/image" Target="../media/image39.png"/></Relationships>
</file>

<file path=ppt/slides/_rels/slide35.xml.rels><?xml version="1.0" encoding="UTF-8" standalone="yes"?>
<Relationships xmlns="http://schemas.openxmlformats.org/package/2006/relationships"><Relationship Id="rId11" Type="http://schemas.openxmlformats.org/officeDocument/2006/relationships/image" Target="../media/image61.jpeg"/><Relationship Id="rId12" Type="http://schemas.openxmlformats.org/officeDocument/2006/relationships/image" Target="../media/image62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53.jpeg"/><Relationship Id="rId4" Type="http://schemas.openxmlformats.org/officeDocument/2006/relationships/image" Target="../media/image54.jpeg"/><Relationship Id="rId5" Type="http://schemas.openxmlformats.org/officeDocument/2006/relationships/image" Target="../media/image55.jpeg"/><Relationship Id="rId6" Type="http://schemas.openxmlformats.org/officeDocument/2006/relationships/image" Target="../media/image56.jpeg"/><Relationship Id="rId7" Type="http://schemas.openxmlformats.org/officeDocument/2006/relationships/image" Target="../media/image57.jpeg"/><Relationship Id="rId8" Type="http://schemas.openxmlformats.org/officeDocument/2006/relationships/image" Target="../media/image58.jpeg"/><Relationship Id="rId9" Type="http://schemas.openxmlformats.org/officeDocument/2006/relationships/image" Target="../media/image59.jpeg"/><Relationship Id="rId10" Type="http://schemas.openxmlformats.org/officeDocument/2006/relationships/image" Target="../media/image60.jpeg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63.jpeg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4.jpeg"/><Relationship Id="rId3" Type="http://schemas.openxmlformats.org/officeDocument/2006/relationships/image" Target="../media/image65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4" Type="http://schemas.openxmlformats.org/officeDocument/2006/relationships/image" Target="../media/image64.png"/><Relationship Id="rId5" Type="http://schemas.openxmlformats.org/officeDocument/2006/relationships/image" Target="../media/image65.png"/><Relationship Id="rId6" Type="http://schemas.openxmlformats.org/officeDocument/2006/relationships/image" Target="../media/image66.png"/><Relationship Id="rId7" Type="http://schemas.openxmlformats.org/officeDocument/2006/relationships/image" Target="../media/image6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6.jpeg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8.png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22.jpeg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6.jpeg"/><Relationship Id="rId3" Type="http://schemas.openxmlformats.org/officeDocument/2006/relationships/image" Target="../media/image69.png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0.png"/><Relationship Id="rId3" Type="http://schemas.openxmlformats.org/officeDocument/2006/relationships/image" Target="../media/image66.jpe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4" Type="http://schemas.openxmlformats.org/officeDocument/2006/relationships/image" Target="../media/image66.jpeg"/><Relationship Id="rId5" Type="http://schemas.openxmlformats.org/officeDocument/2006/relationships/image" Target="../media/image7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1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4" Type="http://schemas.openxmlformats.org/officeDocument/2006/relationships/image" Target="../media/image7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7.jpe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4" Type="http://schemas.openxmlformats.org/officeDocument/2006/relationships/image" Target="../media/image76.jpg"/><Relationship Id="rId5" Type="http://schemas.openxmlformats.org/officeDocument/2006/relationships/image" Target="../media/image7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4.JPG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8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4" Type="http://schemas.openxmlformats.org/officeDocument/2006/relationships/image" Target="../media/image76.jpg"/><Relationship Id="rId5" Type="http://schemas.openxmlformats.org/officeDocument/2006/relationships/image" Target="../media/image7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4.JPG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0.jpeg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0.jpeg"/><Relationship Id="rId3" Type="http://schemas.openxmlformats.org/officeDocument/2006/relationships/image" Target="../media/image81.jpeg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82.wmf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1530" y="3248343"/>
            <a:ext cx="7772400" cy="2387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Scale-invariant Feature Detection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Feature description and matching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6749277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Announcements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HW 1 and PA 2 out tonight or tomorrow</a:t>
            </a:r>
          </a:p>
          <a:p>
            <a:endParaRPr lang="en-US" dirty="0"/>
          </a:p>
          <a:p>
            <a:r>
              <a:rPr lang="en-US" dirty="0" smtClean="0"/>
              <a:t>Schedule will be updated shortly</a:t>
            </a:r>
          </a:p>
          <a:p>
            <a:endParaRPr lang="en-US" dirty="0"/>
          </a:p>
          <a:p>
            <a:r>
              <a:rPr lang="en-US" dirty="0" smtClean="0"/>
              <a:t>Artifact voting out today</a:t>
            </a:r>
          </a:p>
          <a:p>
            <a:pPr lvl="1"/>
            <a:r>
              <a:rPr lang="en-US" smtClean="0"/>
              <a:t>Please vote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3662759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latin typeface="Arial" charset="0"/>
              </a:rPr>
              <a:t>Feature extraction: Corners</a:t>
            </a:r>
          </a:p>
        </p:txBody>
      </p:sp>
      <p:sp>
        <p:nvSpPr>
          <p:cNvPr id="1126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>
              <a:latin typeface="Arial" charset="0"/>
            </a:endParaRPr>
          </a:p>
        </p:txBody>
      </p:sp>
      <p:graphicFrame>
        <p:nvGraphicFramePr>
          <p:cNvPr id="112644" name="Object 2"/>
          <p:cNvGraphicFramePr>
            <a:graphicFrameLocks noChangeAspect="1"/>
          </p:cNvGraphicFramePr>
          <p:nvPr/>
        </p:nvGraphicFramePr>
        <p:xfrm>
          <a:off x="1447800" y="1219200"/>
          <a:ext cx="6291263" cy="5029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9" name="Image" r:id="rId4" imgW="8761905" imgH="7009524" progId="">
                  <p:embed/>
                </p:oleObj>
              </mc:Choice>
              <mc:Fallback>
                <p:oleObj name="Image" r:id="rId4" imgW="8761905" imgH="7009524" progId="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47800" y="1219200"/>
                        <a:ext cx="6291263" cy="5029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645" name="Text Box 8"/>
          <p:cNvSpPr txBox="1">
            <a:spLocks noChangeArrowheads="1"/>
          </p:cNvSpPr>
          <p:nvPr/>
        </p:nvSpPr>
        <p:spPr bwMode="auto">
          <a:xfrm>
            <a:off x="1447800" y="1257300"/>
            <a:ext cx="6291263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0" hangingPunct="0"/>
            <a:r>
              <a:rPr lang="en-US" sz="2000">
                <a:solidFill>
                  <a:schemeClr val="bg1"/>
                </a:solidFill>
              </a:rPr>
              <a:t>9300 Harris Corners Pkwy, Charlotte, NC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276600" y="6550025"/>
            <a:ext cx="5867400" cy="30797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dirty="0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Slides from Rick </a:t>
            </a:r>
            <a:r>
              <a:rPr lang="en-US" sz="1400" dirty="0" err="1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Szeliski</a:t>
            </a:r>
            <a:r>
              <a:rPr lang="en-US" sz="1400" dirty="0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, Svetlana </a:t>
            </a:r>
            <a:r>
              <a:rPr lang="en-US" sz="1400" dirty="0" err="1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Lazebnik</a:t>
            </a:r>
            <a:r>
              <a:rPr lang="en-US" sz="1400" dirty="0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, and Kristin </a:t>
            </a:r>
            <a:r>
              <a:rPr lang="en-US" sz="1400" dirty="0" err="1">
                <a:solidFill>
                  <a:schemeClr val="bg1">
                    <a:lumMod val="65000"/>
                  </a:schemeClr>
                </a:solidFill>
                <a:latin typeface="Arial"/>
                <a:ea typeface="+mn-ea"/>
                <a:cs typeface="+mn-cs"/>
              </a:rPr>
              <a:t>Grauman</a:t>
            </a:r>
            <a:endParaRPr lang="en-US" sz="1400" dirty="0">
              <a:solidFill>
                <a:schemeClr val="bg1">
                  <a:lumMod val="65000"/>
                </a:schemeClr>
              </a:solidFill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049059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Text Box 3"/>
          <p:cNvSpPr txBox="1">
            <a:spLocks noChangeArrowheads="1"/>
          </p:cNvSpPr>
          <p:nvPr/>
        </p:nvSpPr>
        <p:spPr bwMode="auto">
          <a:xfrm>
            <a:off x="533400" y="1173162"/>
            <a:ext cx="800100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sz="2400" dirty="0"/>
              <a:t>The surface </a:t>
            </a:r>
            <a:r>
              <a:rPr lang="en-US" sz="2400" i="1" dirty="0"/>
              <a:t>E</a:t>
            </a:r>
            <a:r>
              <a:rPr lang="en-US" sz="2400" dirty="0"/>
              <a:t>(</a:t>
            </a:r>
            <a:r>
              <a:rPr lang="en-US" sz="2400" i="1" dirty="0" err="1"/>
              <a:t>u</a:t>
            </a:r>
            <a:r>
              <a:rPr lang="en-US" sz="2400" dirty="0" err="1"/>
              <a:t>,</a:t>
            </a:r>
            <a:r>
              <a:rPr lang="en-US" sz="2400" i="1" dirty="0" err="1"/>
              <a:t>v</a:t>
            </a:r>
            <a:r>
              <a:rPr lang="en-US" sz="2400" dirty="0"/>
              <a:t>) is locally approximated by a quadratic form. </a:t>
            </a:r>
          </a:p>
        </p:txBody>
      </p:sp>
      <p:sp>
        <p:nvSpPr>
          <p:cNvPr id="5125" name="Rectangle 7"/>
          <p:cNvSpPr>
            <a:spLocks noGrp="1" noChangeArrowheads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The second moment matrix</a:t>
            </a:r>
          </a:p>
        </p:txBody>
      </p:sp>
      <p:pic>
        <p:nvPicPr>
          <p:cNvPr id="5126" name="Picture 1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67400" y="3886200"/>
            <a:ext cx="2895600" cy="27664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14023" name="Picture 7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1000" y="1676400"/>
            <a:ext cx="5559449" cy="5855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12" name="Group 11"/>
          <p:cNvGrpSpPr/>
          <p:nvPr/>
        </p:nvGrpSpPr>
        <p:grpSpPr>
          <a:xfrm>
            <a:off x="457200" y="2362199"/>
            <a:ext cx="6324600" cy="976021"/>
            <a:chOff x="838200" y="2667000"/>
            <a:chExt cx="7108372" cy="1096974"/>
          </a:xfrm>
        </p:grpSpPr>
        <p:pic>
          <p:nvPicPr>
            <p:cNvPr id="214020" name="Picture 4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1143000" y="2667000"/>
              <a:ext cx="6803572" cy="10969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1" name="Rectangle 10"/>
            <p:cNvSpPr/>
            <p:nvPr/>
          </p:nvSpPr>
          <p:spPr>
            <a:xfrm>
              <a:off x="838200" y="2667002"/>
              <a:ext cx="1676400" cy="1066798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3" name="Picture 3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38449" y="3588602"/>
            <a:ext cx="1811772" cy="714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" name="Picture 4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05716" y="4572000"/>
            <a:ext cx="2085084" cy="744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" name="Picture 5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37497" y="5559111"/>
            <a:ext cx="1798548" cy="6964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" name="Rectangle 17"/>
          <p:cNvSpPr/>
          <p:nvPr/>
        </p:nvSpPr>
        <p:spPr>
          <a:xfrm>
            <a:off x="3381523" y="6172200"/>
            <a:ext cx="324787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Let’s try to understand its shape.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396007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/>
          <p:cNvGrpSpPr/>
          <p:nvPr/>
        </p:nvGrpSpPr>
        <p:grpSpPr>
          <a:xfrm>
            <a:off x="273383" y="572024"/>
            <a:ext cx="1759953" cy="1584159"/>
            <a:chOff x="3429000" y="2413000"/>
            <a:chExt cx="2362200" cy="2209800"/>
          </a:xfrm>
        </p:grpSpPr>
        <p:grpSp>
          <p:nvGrpSpPr>
            <p:cNvPr id="3" name="Group 42"/>
            <p:cNvGrpSpPr>
              <a:grpSpLocks/>
            </p:cNvGrpSpPr>
            <p:nvPr/>
          </p:nvGrpSpPr>
          <p:grpSpPr bwMode="auto">
            <a:xfrm>
              <a:off x="3429000" y="2413000"/>
              <a:ext cx="2362200" cy="2209800"/>
              <a:chOff x="2208" y="1104"/>
              <a:chExt cx="1488" cy="1392"/>
            </a:xfrm>
          </p:grpSpPr>
          <p:sp>
            <p:nvSpPr>
              <p:cNvPr id="5" name="Rectangle 43"/>
              <p:cNvSpPr>
                <a:spLocks noChangeArrowheads="1"/>
              </p:cNvSpPr>
              <p:nvPr/>
            </p:nvSpPr>
            <p:spPr bwMode="auto">
              <a:xfrm>
                <a:off x="2208" y="1104"/>
                <a:ext cx="1488" cy="1392"/>
              </a:xfrm>
              <a:prstGeom prst="rect">
                <a:avLst/>
              </a:prstGeom>
              <a:solidFill>
                <a:srgbClr val="C0C0C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6" name="Freeform 44"/>
              <p:cNvSpPr>
                <a:spLocks/>
              </p:cNvSpPr>
              <p:nvPr/>
            </p:nvSpPr>
            <p:spPr bwMode="auto">
              <a:xfrm>
                <a:off x="2496" y="1344"/>
                <a:ext cx="1008" cy="912"/>
              </a:xfrm>
              <a:custGeom>
                <a:avLst/>
                <a:gdLst>
                  <a:gd name="T0" fmla="*/ 0 w 1008"/>
                  <a:gd name="T1" fmla="*/ 912 h 912"/>
                  <a:gd name="T2" fmla="*/ 0 w 1008"/>
                  <a:gd name="T3" fmla="*/ 0 h 912"/>
                  <a:gd name="T4" fmla="*/ 1008 w 1008"/>
                  <a:gd name="T5" fmla="*/ 528 h 912"/>
                  <a:gd name="T6" fmla="*/ 0 60000 65536"/>
                  <a:gd name="T7" fmla="*/ 0 60000 65536"/>
                  <a:gd name="T8" fmla="*/ 0 60000 65536"/>
                  <a:gd name="T9" fmla="*/ 0 w 1008"/>
                  <a:gd name="T10" fmla="*/ 0 h 912"/>
                  <a:gd name="T11" fmla="*/ 1008 w 1008"/>
                  <a:gd name="T12" fmla="*/ 912 h 912"/>
                  <a:gd name="connsiteX0" fmla="*/ 0 w 1008"/>
                  <a:gd name="connsiteY0" fmla="*/ 912 h 912"/>
                  <a:gd name="connsiteX1" fmla="*/ 0 w 1008"/>
                  <a:gd name="connsiteY1" fmla="*/ 0 h 912"/>
                  <a:gd name="connsiteX2" fmla="*/ 1008 w 1008"/>
                  <a:gd name="connsiteY2" fmla="*/ 0 h 91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1008" h="912">
                    <a:moveTo>
                      <a:pt x="0" y="912"/>
                    </a:moveTo>
                    <a:lnTo>
                      <a:pt x="0" y="0"/>
                    </a:lnTo>
                    <a:lnTo>
                      <a:pt x="1008" y="0"/>
                    </a:lnTo>
                  </a:path>
                </a:pathLst>
              </a:custGeom>
              <a:noFill/>
              <a:ln w="4127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4" name="Rectangle 9"/>
            <p:cNvSpPr>
              <a:spLocks noChangeArrowheads="1"/>
            </p:cNvSpPr>
            <p:nvPr/>
          </p:nvSpPr>
          <p:spPr bwMode="auto">
            <a:xfrm>
              <a:off x="4419600" y="3252346"/>
              <a:ext cx="485775" cy="46990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7" name="Group 6"/>
          <p:cNvGrpSpPr/>
          <p:nvPr/>
        </p:nvGrpSpPr>
        <p:grpSpPr>
          <a:xfrm>
            <a:off x="2614741" y="572024"/>
            <a:ext cx="1880808" cy="1609635"/>
            <a:chOff x="3613362" y="4889242"/>
            <a:chExt cx="1880808" cy="1609635"/>
          </a:xfrm>
        </p:grpSpPr>
        <p:sp>
          <p:nvSpPr>
            <p:cNvPr id="8" name="Rectangle 43"/>
            <p:cNvSpPr>
              <a:spLocks noChangeArrowheads="1"/>
            </p:cNvSpPr>
            <p:nvPr/>
          </p:nvSpPr>
          <p:spPr bwMode="auto">
            <a:xfrm>
              <a:off x="3613362" y="4889242"/>
              <a:ext cx="1880808" cy="1609635"/>
            </a:xfrm>
            <a:prstGeom prst="rect">
              <a:avLst/>
            </a:prstGeom>
            <a:solidFill>
              <a:srgbClr val="C0C0C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" name="Freeform 44"/>
            <p:cNvSpPr>
              <a:spLocks/>
            </p:cNvSpPr>
            <p:nvPr/>
          </p:nvSpPr>
          <p:spPr bwMode="auto">
            <a:xfrm>
              <a:off x="4098732" y="5166765"/>
              <a:ext cx="1274096" cy="1054588"/>
            </a:xfrm>
            <a:custGeom>
              <a:avLst/>
              <a:gdLst>
                <a:gd name="T0" fmla="*/ 0 w 1008"/>
                <a:gd name="T1" fmla="*/ 912 h 912"/>
                <a:gd name="T2" fmla="*/ 0 w 1008"/>
                <a:gd name="T3" fmla="*/ 0 h 912"/>
                <a:gd name="T4" fmla="*/ 1008 w 1008"/>
                <a:gd name="T5" fmla="*/ 528 h 912"/>
                <a:gd name="T6" fmla="*/ 0 60000 65536"/>
                <a:gd name="T7" fmla="*/ 0 60000 65536"/>
                <a:gd name="T8" fmla="*/ 0 60000 65536"/>
                <a:gd name="T9" fmla="*/ 0 w 1008"/>
                <a:gd name="T10" fmla="*/ 0 h 912"/>
                <a:gd name="T11" fmla="*/ 1008 w 1008"/>
                <a:gd name="T12" fmla="*/ 912 h 912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1008" h="912">
                  <a:moveTo>
                    <a:pt x="0" y="912"/>
                  </a:moveTo>
                  <a:lnTo>
                    <a:pt x="0" y="0"/>
                  </a:lnTo>
                  <a:lnTo>
                    <a:pt x="1008" y="528"/>
                  </a:lnTo>
                </a:path>
              </a:pathLst>
            </a:custGeom>
            <a:noFill/>
            <a:ln w="4127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Rectangle 9"/>
            <p:cNvSpPr>
              <a:spLocks noChangeArrowheads="1"/>
            </p:cNvSpPr>
            <p:nvPr/>
          </p:nvSpPr>
          <p:spPr bwMode="auto">
            <a:xfrm>
              <a:off x="3994751" y="5527749"/>
              <a:ext cx="354229" cy="33262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11" name="Group 10"/>
          <p:cNvGrpSpPr/>
          <p:nvPr/>
        </p:nvGrpSpPr>
        <p:grpSpPr>
          <a:xfrm>
            <a:off x="4859577" y="572024"/>
            <a:ext cx="1880808" cy="1609635"/>
            <a:chOff x="3613362" y="4889242"/>
            <a:chExt cx="1880808" cy="1609635"/>
          </a:xfrm>
        </p:grpSpPr>
        <p:sp>
          <p:nvSpPr>
            <p:cNvPr id="12" name="Rectangle 43"/>
            <p:cNvSpPr>
              <a:spLocks noChangeArrowheads="1"/>
            </p:cNvSpPr>
            <p:nvPr/>
          </p:nvSpPr>
          <p:spPr bwMode="auto">
            <a:xfrm>
              <a:off x="3613362" y="4889242"/>
              <a:ext cx="1880808" cy="1609635"/>
            </a:xfrm>
            <a:prstGeom prst="rect">
              <a:avLst/>
            </a:prstGeom>
            <a:solidFill>
              <a:srgbClr val="C0C0C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" name="Freeform 44"/>
            <p:cNvSpPr>
              <a:spLocks/>
            </p:cNvSpPr>
            <p:nvPr/>
          </p:nvSpPr>
          <p:spPr bwMode="auto">
            <a:xfrm>
              <a:off x="4098732" y="5166765"/>
              <a:ext cx="1274096" cy="1054588"/>
            </a:xfrm>
            <a:custGeom>
              <a:avLst/>
              <a:gdLst>
                <a:gd name="T0" fmla="*/ 0 w 1008"/>
                <a:gd name="T1" fmla="*/ 912 h 912"/>
                <a:gd name="T2" fmla="*/ 0 w 1008"/>
                <a:gd name="T3" fmla="*/ 0 h 912"/>
                <a:gd name="T4" fmla="*/ 1008 w 1008"/>
                <a:gd name="T5" fmla="*/ 528 h 912"/>
                <a:gd name="T6" fmla="*/ 0 60000 65536"/>
                <a:gd name="T7" fmla="*/ 0 60000 65536"/>
                <a:gd name="T8" fmla="*/ 0 60000 65536"/>
                <a:gd name="T9" fmla="*/ 0 w 1008"/>
                <a:gd name="T10" fmla="*/ 0 h 912"/>
                <a:gd name="T11" fmla="*/ 1008 w 1008"/>
                <a:gd name="T12" fmla="*/ 912 h 912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1008" h="912">
                  <a:moveTo>
                    <a:pt x="0" y="912"/>
                  </a:moveTo>
                  <a:lnTo>
                    <a:pt x="0" y="0"/>
                  </a:lnTo>
                  <a:lnTo>
                    <a:pt x="1008" y="528"/>
                  </a:lnTo>
                </a:path>
              </a:pathLst>
            </a:custGeom>
            <a:noFill/>
            <a:ln w="4127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4" name="Rectangle 13"/>
            <p:cNvSpPr>
              <a:spLocks noChangeArrowheads="1"/>
            </p:cNvSpPr>
            <p:nvPr/>
          </p:nvSpPr>
          <p:spPr bwMode="auto">
            <a:xfrm>
              <a:off x="4553766" y="5307939"/>
              <a:ext cx="354229" cy="33262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15" name="Group 14"/>
          <p:cNvGrpSpPr/>
          <p:nvPr/>
        </p:nvGrpSpPr>
        <p:grpSpPr>
          <a:xfrm>
            <a:off x="7104413" y="572024"/>
            <a:ext cx="1880808" cy="1609635"/>
            <a:chOff x="3613362" y="4889242"/>
            <a:chExt cx="1880808" cy="1609635"/>
          </a:xfrm>
        </p:grpSpPr>
        <p:sp>
          <p:nvSpPr>
            <p:cNvPr id="16" name="Rectangle 43"/>
            <p:cNvSpPr>
              <a:spLocks noChangeArrowheads="1"/>
            </p:cNvSpPr>
            <p:nvPr/>
          </p:nvSpPr>
          <p:spPr bwMode="auto">
            <a:xfrm>
              <a:off x="3613362" y="4889242"/>
              <a:ext cx="1880808" cy="1609635"/>
            </a:xfrm>
            <a:prstGeom prst="rect">
              <a:avLst/>
            </a:prstGeom>
            <a:solidFill>
              <a:srgbClr val="C0C0C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7" name="Freeform 44"/>
            <p:cNvSpPr>
              <a:spLocks/>
            </p:cNvSpPr>
            <p:nvPr/>
          </p:nvSpPr>
          <p:spPr bwMode="auto">
            <a:xfrm>
              <a:off x="4098732" y="5166765"/>
              <a:ext cx="1274096" cy="1054588"/>
            </a:xfrm>
            <a:custGeom>
              <a:avLst/>
              <a:gdLst>
                <a:gd name="T0" fmla="*/ 0 w 1008"/>
                <a:gd name="T1" fmla="*/ 912 h 912"/>
                <a:gd name="T2" fmla="*/ 0 w 1008"/>
                <a:gd name="T3" fmla="*/ 0 h 912"/>
                <a:gd name="T4" fmla="*/ 1008 w 1008"/>
                <a:gd name="T5" fmla="*/ 528 h 912"/>
                <a:gd name="T6" fmla="*/ 0 60000 65536"/>
                <a:gd name="T7" fmla="*/ 0 60000 65536"/>
                <a:gd name="T8" fmla="*/ 0 60000 65536"/>
                <a:gd name="T9" fmla="*/ 0 w 1008"/>
                <a:gd name="T10" fmla="*/ 0 h 912"/>
                <a:gd name="T11" fmla="*/ 1008 w 1008"/>
                <a:gd name="T12" fmla="*/ 912 h 912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1008" h="912">
                  <a:moveTo>
                    <a:pt x="0" y="912"/>
                  </a:moveTo>
                  <a:lnTo>
                    <a:pt x="0" y="0"/>
                  </a:lnTo>
                  <a:lnTo>
                    <a:pt x="1008" y="528"/>
                  </a:lnTo>
                </a:path>
              </a:pathLst>
            </a:custGeom>
            <a:noFill/>
            <a:ln w="4127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8" name="Rectangle 9"/>
            <p:cNvSpPr>
              <a:spLocks noChangeArrowheads="1"/>
            </p:cNvSpPr>
            <p:nvPr/>
          </p:nvSpPr>
          <p:spPr bwMode="auto">
            <a:xfrm>
              <a:off x="3977390" y="5054408"/>
              <a:ext cx="354229" cy="33262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pic>
        <p:nvPicPr>
          <p:cNvPr id="19" name="Picture 18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3108853"/>
            <a:ext cx="2334182" cy="1751903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62735" y="2820166"/>
            <a:ext cx="2584819" cy="1940016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6321" y="2978774"/>
            <a:ext cx="2507496" cy="1881982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12583" y="3059961"/>
            <a:ext cx="2399327" cy="1800796"/>
          </a:xfrm>
          <a:prstGeom prst="rect">
            <a:avLst/>
          </a:prstGeom>
        </p:spPr>
      </p:pic>
      <p:sp>
        <p:nvSpPr>
          <p:cNvPr id="23" name="TextBox 22"/>
          <p:cNvSpPr txBox="1"/>
          <p:nvPr/>
        </p:nvSpPr>
        <p:spPr>
          <a:xfrm>
            <a:off x="614019" y="4491424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u</a:t>
            </a:r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1420543" y="4390850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v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1263316" y="3211402"/>
            <a:ext cx="7347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E(</a:t>
            </a:r>
            <a:r>
              <a:rPr lang="en-US" dirty="0" err="1" smtClean="0"/>
              <a:t>u,v</a:t>
            </a:r>
            <a:r>
              <a:rPr lang="en-US" dirty="0" smtClean="0"/>
              <a:t>)</a:t>
            </a:r>
            <a:endParaRPr lang="en-US" dirty="0"/>
          </a:p>
        </p:txBody>
      </p:sp>
      <p:sp>
        <p:nvSpPr>
          <p:cNvPr id="26" name="TextBox 25"/>
          <p:cNvSpPr txBox="1"/>
          <p:nvPr/>
        </p:nvSpPr>
        <p:spPr>
          <a:xfrm>
            <a:off x="3612987" y="2978774"/>
            <a:ext cx="7347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E(</a:t>
            </a:r>
            <a:r>
              <a:rPr lang="en-US" dirty="0" err="1" smtClean="0"/>
              <a:t>u,v</a:t>
            </a:r>
            <a:r>
              <a:rPr lang="en-US" dirty="0" smtClean="0"/>
              <a:t>)</a:t>
            </a:r>
            <a:endParaRPr lang="en-US" dirty="0"/>
          </a:p>
        </p:txBody>
      </p:sp>
      <p:sp>
        <p:nvSpPr>
          <p:cNvPr id="27" name="TextBox 26"/>
          <p:cNvSpPr txBox="1"/>
          <p:nvPr/>
        </p:nvSpPr>
        <p:spPr>
          <a:xfrm>
            <a:off x="6106233" y="3108853"/>
            <a:ext cx="7347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E(</a:t>
            </a:r>
            <a:r>
              <a:rPr lang="en-US" dirty="0" err="1" smtClean="0"/>
              <a:t>u,v</a:t>
            </a:r>
            <a:r>
              <a:rPr lang="en-US" dirty="0" smtClean="0"/>
              <a:t>)</a:t>
            </a:r>
            <a:endParaRPr lang="en-US" dirty="0"/>
          </a:p>
        </p:txBody>
      </p:sp>
      <p:sp>
        <p:nvSpPr>
          <p:cNvPr id="28" name="TextBox 27"/>
          <p:cNvSpPr txBox="1"/>
          <p:nvPr/>
        </p:nvSpPr>
        <p:spPr>
          <a:xfrm>
            <a:off x="8218728" y="3126316"/>
            <a:ext cx="7347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E(</a:t>
            </a:r>
            <a:r>
              <a:rPr lang="en-US" dirty="0" err="1" smtClean="0"/>
              <a:t>u,v</a:t>
            </a:r>
            <a:r>
              <a:rPr lang="en-US" dirty="0" smtClean="0"/>
              <a:t>)</a:t>
            </a:r>
            <a:endParaRPr lang="en-US" dirty="0"/>
          </a:p>
        </p:txBody>
      </p:sp>
      <p:sp>
        <p:nvSpPr>
          <p:cNvPr id="29" name="TextBox 28"/>
          <p:cNvSpPr txBox="1"/>
          <p:nvPr/>
        </p:nvSpPr>
        <p:spPr>
          <a:xfrm>
            <a:off x="3849310" y="4256471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v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6176724" y="4296655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v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8334258" y="4373950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v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2907605" y="4373950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u</a:t>
            </a:r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5231183" y="4481321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u</a:t>
            </a:r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7389141" y="4499029"/>
            <a:ext cx="38501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u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019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218" name="Text Box 20"/>
          <p:cNvSpPr txBox="1">
            <a:spLocks noChangeArrowheads="1"/>
          </p:cNvSpPr>
          <p:nvPr/>
        </p:nvSpPr>
        <p:spPr bwMode="auto">
          <a:xfrm>
            <a:off x="381000" y="1138238"/>
            <a:ext cx="7675563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0" hangingPunct="0"/>
            <a:r>
              <a:rPr lang="en-US" sz="2400"/>
              <a:t>Consider a horizontal “slice” of </a:t>
            </a:r>
            <a:r>
              <a:rPr lang="en-US" sz="2400" i="1"/>
              <a:t>E</a:t>
            </a:r>
            <a:r>
              <a:rPr lang="en-US" sz="2400"/>
              <a:t>(</a:t>
            </a:r>
            <a:r>
              <a:rPr lang="en-US" sz="2400" i="1"/>
              <a:t>u</a:t>
            </a:r>
            <a:r>
              <a:rPr lang="en-US" sz="2400"/>
              <a:t>, </a:t>
            </a:r>
            <a:r>
              <a:rPr lang="en-US" sz="2400" i="1"/>
              <a:t>v</a:t>
            </a:r>
            <a:r>
              <a:rPr lang="en-US" sz="2400"/>
              <a:t>):</a:t>
            </a:r>
          </a:p>
        </p:txBody>
      </p:sp>
      <p:sp>
        <p:nvSpPr>
          <p:cNvPr id="137219" name="Rectangle 2"/>
          <p:cNvSpPr>
            <a:spLocks noGrp="1" noChangeArrowheads="1"/>
          </p:cNvSpPr>
          <p:nvPr>
            <p:ph type="title"/>
          </p:nvPr>
        </p:nvSpPr>
        <p:spPr>
          <a:xfrm>
            <a:off x="0" y="76200"/>
            <a:ext cx="9144000" cy="639762"/>
          </a:xfrm>
        </p:spPr>
        <p:txBody>
          <a:bodyPr>
            <a:normAutofit fontScale="90000"/>
          </a:bodyPr>
          <a:lstStyle/>
          <a:p>
            <a:r>
              <a:rPr lang="en-US" dirty="0">
                <a:latin typeface="Arial" charset="0"/>
              </a:rPr>
              <a:t>Interpreting the second moment matrix</a:t>
            </a:r>
          </a:p>
        </p:txBody>
      </p:sp>
      <p:sp>
        <p:nvSpPr>
          <p:cNvPr id="137220" name="Text Box 3"/>
          <p:cNvSpPr txBox="1">
            <a:spLocks noChangeArrowheads="1"/>
          </p:cNvSpPr>
          <p:nvPr/>
        </p:nvSpPr>
        <p:spPr bwMode="auto">
          <a:xfrm>
            <a:off x="381000" y="1752600"/>
            <a:ext cx="54864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400"/>
              <a:t>This is the equation of an ellipse.</a:t>
            </a:r>
          </a:p>
        </p:txBody>
      </p:sp>
      <p:graphicFrame>
        <p:nvGraphicFramePr>
          <p:cNvPr id="137221" name="Object 4"/>
          <p:cNvGraphicFramePr>
            <a:graphicFrameLocks noChangeAspect="1"/>
          </p:cNvGraphicFramePr>
          <p:nvPr/>
        </p:nvGraphicFramePr>
        <p:xfrm>
          <a:off x="4343400" y="2117725"/>
          <a:ext cx="2514600" cy="1006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6" name="Equation" r:id="rId4" imgW="1206500" imgH="482600" progId="Equation.3">
                  <p:embed/>
                </p:oleObj>
              </mc:Choice>
              <mc:Fallback>
                <p:oleObj name="Equation" r:id="rId4" imgW="1206500" imgH="4826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43400" y="2117725"/>
                        <a:ext cx="2514600" cy="1006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tx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7222" name="Text Box 5"/>
          <p:cNvSpPr txBox="1">
            <a:spLocks noChangeArrowheads="1"/>
          </p:cNvSpPr>
          <p:nvPr/>
        </p:nvSpPr>
        <p:spPr bwMode="auto">
          <a:xfrm>
            <a:off x="381000" y="3048000"/>
            <a:ext cx="7315200" cy="1477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400"/>
              <a:t>The axis lengths of the ellipse are determined by the eigenvalues and the orientation is determined by </a:t>
            </a:r>
            <a:r>
              <a:rPr lang="en-US" sz="2400" i="1"/>
              <a:t>R</a:t>
            </a:r>
          </a:p>
          <a:p>
            <a:pPr>
              <a:spcBef>
                <a:spcPct val="50000"/>
              </a:spcBef>
            </a:pPr>
            <a:endParaRPr lang="en-US"/>
          </a:p>
        </p:txBody>
      </p:sp>
      <p:grpSp>
        <p:nvGrpSpPr>
          <p:cNvPr id="137223" name="Group 21"/>
          <p:cNvGrpSpPr>
            <a:grpSpLocks/>
          </p:cNvGrpSpPr>
          <p:nvPr/>
        </p:nvGrpSpPr>
        <p:grpSpPr bwMode="auto">
          <a:xfrm>
            <a:off x="2438400" y="3979863"/>
            <a:ext cx="5413375" cy="2878137"/>
            <a:chOff x="2254" y="2352"/>
            <a:chExt cx="3410" cy="1813"/>
          </a:xfrm>
        </p:grpSpPr>
        <p:sp>
          <p:nvSpPr>
            <p:cNvPr id="137226" name="Text Box 8"/>
            <p:cNvSpPr txBox="1">
              <a:spLocks noChangeArrowheads="1"/>
            </p:cNvSpPr>
            <p:nvPr/>
          </p:nvSpPr>
          <p:spPr bwMode="auto">
            <a:xfrm>
              <a:off x="4656" y="2736"/>
              <a:ext cx="1008" cy="3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1pPr>
              <a:lvl2pPr>
                <a:defRPr sz="20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>
                <a:defRPr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>
                <a:defRPr sz="16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/>
              <a:r>
                <a:rPr lang="en-US" sz="1600">
                  <a:solidFill>
                    <a:srgbClr val="FF3300"/>
                  </a:solidFill>
                  <a:cs typeface="Times New Roman" charset="0"/>
                </a:rPr>
                <a:t>direction of the slowest change</a:t>
              </a:r>
              <a:endParaRPr lang="ru-RU" sz="1600">
                <a:solidFill>
                  <a:srgbClr val="FF3300"/>
                </a:solidFill>
                <a:cs typeface="Times New Roman" charset="0"/>
              </a:endParaRPr>
            </a:p>
          </p:txBody>
        </p:sp>
        <p:sp>
          <p:nvSpPr>
            <p:cNvPr id="137227" name="Text Box 9"/>
            <p:cNvSpPr txBox="1">
              <a:spLocks noChangeArrowheads="1"/>
            </p:cNvSpPr>
            <p:nvPr/>
          </p:nvSpPr>
          <p:spPr bwMode="auto">
            <a:xfrm>
              <a:off x="2640" y="2352"/>
              <a:ext cx="1056" cy="3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1pPr>
              <a:lvl2pPr>
                <a:defRPr sz="20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>
                <a:defRPr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>
                <a:defRPr sz="16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/>
              <a:r>
                <a:rPr lang="en-US" sz="1600">
                  <a:solidFill>
                    <a:srgbClr val="0033CC"/>
                  </a:solidFill>
                  <a:cs typeface="Times New Roman" charset="0"/>
                </a:rPr>
                <a:t>direction of the fastest change</a:t>
              </a:r>
              <a:endParaRPr lang="ru-RU" sz="1600">
                <a:solidFill>
                  <a:srgbClr val="0033CC"/>
                </a:solidFill>
                <a:cs typeface="Times New Roman" charset="0"/>
              </a:endParaRPr>
            </a:p>
          </p:txBody>
        </p:sp>
        <p:sp>
          <p:nvSpPr>
            <p:cNvPr id="137228" name="Oval 11"/>
            <p:cNvSpPr>
              <a:spLocks noChangeArrowheads="1"/>
            </p:cNvSpPr>
            <p:nvPr/>
          </p:nvSpPr>
          <p:spPr bwMode="auto">
            <a:xfrm rot="-1106879">
              <a:off x="2254" y="2771"/>
              <a:ext cx="2448" cy="1217"/>
            </a:xfrm>
            <a:prstGeom prst="ellipse">
              <a:avLst/>
            </a:prstGeom>
            <a:solidFill>
              <a:srgbClr val="7CF6D3"/>
            </a:solidFill>
            <a:ln w="19050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eaLnBrk="0" hangingPunct="0"/>
              <a:endParaRPr lang="en-US"/>
            </a:p>
          </p:txBody>
        </p:sp>
        <p:sp>
          <p:nvSpPr>
            <p:cNvPr id="137229" name="Line 12"/>
            <p:cNvSpPr>
              <a:spLocks noChangeShapeType="1"/>
            </p:cNvSpPr>
            <p:nvPr/>
          </p:nvSpPr>
          <p:spPr bwMode="auto">
            <a:xfrm rot="1280297" flipV="1">
              <a:off x="2555" y="2597"/>
              <a:ext cx="1875" cy="1568"/>
            </a:xfrm>
            <a:prstGeom prst="line">
              <a:avLst/>
            </a:prstGeom>
            <a:noFill/>
            <a:ln w="19050">
              <a:solidFill>
                <a:srgbClr val="FF3300"/>
              </a:solidFill>
              <a:round/>
              <a:headEnd/>
              <a:tailEnd type="stealth" w="med" len="lg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30" name="Line 13"/>
            <p:cNvSpPr>
              <a:spLocks noChangeShapeType="1"/>
            </p:cNvSpPr>
            <p:nvPr/>
          </p:nvSpPr>
          <p:spPr bwMode="auto">
            <a:xfrm rot="1280297" flipH="1" flipV="1">
              <a:off x="3094" y="2904"/>
              <a:ext cx="798" cy="940"/>
            </a:xfrm>
            <a:prstGeom prst="line">
              <a:avLst/>
            </a:prstGeom>
            <a:noFill/>
            <a:ln w="19050">
              <a:solidFill>
                <a:schemeClr val="accent2"/>
              </a:solidFill>
              <a:round/>
              <a:headEnd/>
              <a:tailEnd type="stealth" w="med" len="lg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31" name="AutoShape 14"/>
            <p:cNvSpPr>
              <a:spLocks/>
            </p:cNvSpPr>
            <p:nvPr/>
          </p:nvSpPr>
          <p:spPr bwMode="auto">
            <a:xfrm rot="-6496486">
              <a:off x="4037" y="2756"/>
              <a:ext cx="116" cy="1095"/>
            </a:xfrm>
            <a:prstGeom prst="leftBrace">
              <a:avLst>
                <a:gd name="adj1" fmla="val 78664"/>
                <a:gd name="adj2" fmla="val 49065"/>
              </a:avLst>
            </a:prstGeom>
            <a:noFill/>
            <a:ln w="9525">
              <a:solidFill>
                <a:srgbClr val="FF3300"/>
              </a:solidFill>
              <a:round/>
              <a:headEnd/>
              <a:tailEnd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pPr eaLnBrk="0" hangingPunct="0"/>
              <a:endParaRPr lang="en-US"/>
            </a:p>
          </p:txBody>
        </p:sp>
        <p:sp>
          <p:nvSpPr>
            <p:cNvPr id="137232" name="AutoShape 15"/>
            <p:cNvSpPr>
              <a:spLocks/>
            </p:cNvSpPr>
            <p:nvPr/>
          </p:nvSpPr>
          <p:spPr bwMode="auto">
            <a:xfrm rot="-1178674">
              <a:off x="3212" y="2864"/>
              <a:ext cx="140" cy="513"/>
            </a:xfrm>
            <a:prstGeom prst="leftBrace">
              <a:avLst>
                <a:gd name="adj1" fmla="val 30536"/>
                <a:gd name="adj2" fmla="val 49065"/>
              </a:avLst>
            </a:prstGeom>
            <a:noFill/>
            <a:ln w="9525">
              <a:solidFill>
                <a:schemeClr val="accent2"/>
              </a:solidFill>
              <a:round/>
              <a:headEnd/>
              <a:tailEnd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pPr eaLnBrk="0" hangingPunct="0"/>
              <a:endParaRPr lang="en-US"/>
            </a:p>
          </p:txBody>
        </p:sp>
        <p:sp>
          <p:nvSpPr>
            <p:cNvPr id="137233" name="Rectangle 16"/>
            <p:cNvSpPr>
              <a:spLocks noChangeArrowheads="1"/>
            </p:cNvSpPr>
            <p:nvPr/>
          </p:nvSpPr>
          <p:spPr bwMode="auto">
            <a:xfrm>
              <a:off x="2400" y="3168"/>
              <a:ext cx="1104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algn="ctr"/>
              <a:r>
                <a:rPr lang="en-US" sz="2400" dirty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(</a:t>
              </a:r>
              <a:r>
                <a:rPr lang="ru-RU" sz="2400" dirty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</a:t>
              </a:r>
              <a:r>
                <a:rPr lang="en-US" sz="2400" baseline="-25000" dirty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max</a:t>
              </a:r>
              <a:r>
                <a:rPr lang="en-US" sz="2400" dirty="0" smtClean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)</a:t>
              </a:r>
              <a:r>
                <a:rPr lang="en-US" sz="2400" baseline="30000" dirty="0" smtClean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 -1</a:t>
              </a:r>
              <a:r>
                <a:rPr lang="en-US" sz="2400" baseline="30000" dirty="0">
                  <a:solidFill>
                    <a:srgbClr val="0033CC"/>
                  </a:solidFill>
                  <a:latin typeface="Times New Roman" charset="0"/>
                  <a:cs typeface="Times New Roman" charset="0"/>
                  <a:sym typeface="Symbol" charset="0"/>
                </a:rPr>
                <a:t>/2</a:t>
              </a:r>
              <a:endParaRPr lang="ru-RU" sz="2400" baseline="30000" dirty="0">
                <a:solidFill>
                  <a:srgbClr val="0033CC"/>
                </a:solidFill>
                <a:latin typeface="Times New Roman" charset="0"/>
                <a:cs typeface="Times New Roman" charset="0"/>
                <a:sym typeface="Symbol" charset="0"/>
              </a:endParaRPr>
            </a:p>
          </p:txBody>
        </p:sp>
        <p:sp>
          <p:nvSpPr>
            <p:cNvPr id="137234" name="Rectangle 17"/>
            <p:cNvSpPr>
              <a:spLocks noChangeArrowheads="1"/>
            </p:cNvSpPr>
            <p:nvPr/>
          </p:nvSpPr>
          <p:spPr bwMode="auto">
            <a:xfrm>
              <a:off x="3552" y="3360"/>
              <a:ext cx="1104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/>
            <a:p>
              <a:pPr algn="ctr"/>
              <a:r>
                <a:rPr lang="en-US" sz="2400" dirty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(</a:t>
              </a:r>
              <a:r>
                <a:rPr lang="ru-RU" sz="2400" dirty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</a:t>
              </a:r>
              <a:r>
                <a:rPr lang="en-US" sz="2400" baseline="-25000" dirty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min</a:t>
              </a:r>
              <a:r>
                <a:rPr lang="en-US" sz="2400" dirty="0" smtClean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)</a:t>
              </a:r>
              <a:r>
                <a:rPr lang="en-US" sz="2400" baseline="30000" dirty="0" smtClean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-1/</a:t>
              </a:r>
              <a:r>
                <a:rPr lang="en-US" sz="2400" baseline="30000" dirty="0">
                  <a:solidFill>
                    <a:srgbClr val="FF3300"/>
                  </a:solidFill>
                  <a:latin typeface="Times New Roman" charset="0"/>
                  <a:cs typeface="Times New Roman" charset="0"/>
                  <a:sym typeface="Symbol" charset="0"/>
                </a:rPr>
                <a:t>2</a:t>
              </a:r>
              <a:endParaRPr lang="ru-RU" sz="2400" baseline="30000" dirty="0">
                <a:solidFill>
                  <a:srgbClr val="FF3300"/>
                </a:solidFill>
                <a:latin typeface="Times New Roman" charset="0"/>
                <a:cs typeface="Times New Roman" charset="0"/>
                <a:sym typeface="Symbol" charset="0"/>
              </a:endParaRPr>
            </a:p>
          </p:txBody>
        </p:sp>
      </p:grpSp>
      <p:graphicFrame>
        <p:nvGraphicFramePr>
          <p:cNvPr id="137224" name="Object 18"/>
          <p:cNvGraphicFramePr>
            <a:graphicFrameLocks noGrp="1" noChangeAspect="1"/>
          </p:cNvGraphicFramePr>
          <p:nvPr>
            <p:ph idx="1"/>
          </p:nvPr>
        </p:nvGraphicFramePr>
        <p:xfrm>
          <a:off x="5943600" y="914400"/>
          <a:ext cx="2743200" cy="922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7" name="Equation" r:id="rId6" imgW="1358900" imgH="457200" progId="Equation.3">
                  <p:embed/>
                </p:oleObj>
              </mc:Choice>
              <mc:Fallback>
                <p:oleObj name="Equation" r:id="rId6" imgW="1358900" imgH="4572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943600" y="914400"/>
                        <a:ext cx="2743200" cy="9223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7225" name="Text Box 3"/>
          <p:cNvSpPr txBox="1">
            <a:spLocks noChangeArrowheads="1"/>
          </p:cNvSpPr>
          <p:nvPr/>
        </p:nvSpPr>
        <p:spPr bwMode="auto">
          <a:xfrm>
            <a:off x="381000" y="2373313"/>
            <a:ext cx="7391400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400"/>
              <a:t>Diagonalization of M:</a:t>
            </a:r>
          </a:p>
        </p:txBody>
      </p:sp>
    </p:spTree>
    <p:extLst>
      <p:ext uri="{BB962C8B-B14F-4D97-AF65-F5344CB8AC3E}">
        <p14:creationId xmlns:p14="http://schemas.microsoft.com/office/powerpoint/2010/main" val="10763843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Freeform 44"/>
          <p:cNvSpPr>
            <a:spLocks/>
          </p:cNvSpPr>
          <p:nvPr/>
        </p:nvSpPr>
        <p:spPr bwMode="auto">
          <a:xfrm>
            <a:off x="2743200" y="2667000"/>
            <a:ext cx="1600200" cy="1447800"/>
          </a:xfrm>
          <a:custGeom>
            <a:avLst/>
            <a:gdLst>
              <a:gd name="T0" fmla="*/ 0 w 1008"/>
              <a:gd name="T1" fmla="*/ 2147483647 h 912"/>
              <a:gd name="T2" fmla="*/ 0 w 1008"/>
              <a:gd name="T3" fmla="*/ 0 h 912"/>
              <a:gd name="T4" fmla="*/ 2147483647 w 1008"/>
              <a:gd name="T5" fmla="*/ 2147483647 h 912"/>
              <a:gd name="T6" fmla="*/ 0 60000 65536"/>
              <a:gd name="T7" fmla="*/ 0 60000 65536"/>
              <a:gd name="T8" fmla="*/ 0 60000 65536"/>
              <a:gd name="T9" fmla="*/ 0 w 1008"/>
              <a:gd name="T10" fmla="*/ 0 h 912"/>
              <a:gd name="T11" fmla="*/ 1008 w 1008"/>
              <a:gd name="T12" fmla="*/ 912 h 912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1008" h="912">
                <a:moveTo>
                  <a:pt x="0" y="912"/>
                </a:moveTo>
                <a:lnTo>
                  <a:pt x="0" y="0"/>
                </a:lnTo>
                <a:lnTo>
                  <a:pt x="1008" y="528"/>
                </a:lnTo>
              </a:path>
            </a:pathLst>
          </a:custGeom>
          <a:noFill/>
          <a:ln w="4127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41987" name="Rectangle 46"/>
          <p:cNvSpPr>
            <a:spLocks noChangeArrowheads="1"/>
          </p:cNvSpPr>
          <p:nvPr/>
        </p:nvSpPr>
        <p:spPr bwMode="auto">
          <a:xfrm>
            <a:off x="2470150" y="3389313"/>
            <a:ext cx="485775" cy="469900"/>
          </a:xfrm>
          <a:prstGeom prst="rect">
            <a:avLst/>
          </a:prstGeom>
          <a:solidFill>
            <a:schemeClr val="accent1">
              <a:alpha val="50195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cxnSp>
        <p:nvCxnSpPr>
          <p:cNvPr id="41988" name="Straight Arrow Connector 27"/>
          <p:cNvCxnSpPr>
            <a:cxnSpLocks noChangeShapeType="1"/>
            <a:stCxn id="41996" idx="5"/>
          </p:cNvCxnSpPr>
          <p:nvPr/>
        </p:nvCxnSpPr>
        <p:spPr bwMode="auto">
          <a:xfrm rot="5400000" flipH="1">
            <a:off x="2470944" y="3385344"/>
            <a:ext cx="520700" cy="1588"/>
          </a:xfrm>
          <a:prstGeom prst="straightConnector1">
            <a:avLst/>
          </a:prstGeom>
          <a:noFill/>
          <a:ln w="57150">
            <a:solidFill>
              <a:srgbClr val="0066FF"/>
            </a:solidFill>
            <a:round/>
            <a:headEnd/>
            <a:tailEnd type="arrow" w="med" len="med"/>
          </a:ln>
        </p:spPr>
      </p:cxnSp>
      <p:cxnSp>
        <p:nvCxnSpPr>
          <p:cNvPr id="41989" name="Straight Arrow Connector 30"/>
          <p:cNvCxnSpPr>
            <a:cxnSpLocks noChangeShapeType="1"/>
            <a:endCxn id="41997" idx="2"/>
          </p:cNvCxnSpPr>
          <p:nvPr/>
        </p:nvCxnSpPr>
        <p:spPr bwMode="auto">
          <a:xfrm rot="10800000">
            <a:off x="2209800" y="3619500"/>
            <a:ext cx="534988" cy="26988"/>
          </a:xfrm>
          <a:prstGeom prst="straightConnector1">
            <a:avLst/>
          </a:prstGeom>
          <a:noFill/>
          <a:ln w="57150">
            <a:solidFill>
              <a:srgbClr val="0066FF"/>
            </a:solidFill>
            <a:round/>
            <a:headEnd/>
            <a:tailEnd type="arrow" w="med" len="med"/>
          </a:ln>
        </p:spPr>
      </p:cxnSp>
      <p:sp>
        <p:nvSpPr>
          <p:cNvPr id="4199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Corner detection:  the math</a:t>
            </a:r>
          </a:p>
        </p:txBody>
      </p:sp>
      <p:sp>
        <p:nvSpPr>
          <p:cNvPr id="41995" name="Rectangle 11"/>
          <p:cNvSpPr>
            <a:spLocks noChangeArrowheads="1"/>
          </p:cNvSpPr>
          <p:nvPr/>
        </p:nvSpPr>
        <p:spPr bwMode="auto">
          <a:xfrm>
            <a:off x="685800" y="4343400"/>
            <a:ext cx="7924800" cy="2185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sz="2000" b="0" dirty="0"/>
              <a:t>Eigenvalues and eigenvectors of </a:t>
            </a:r>
            <a:r>
              <a:rPr lang="en-US" sz="2000" b="0" dirty="0" smtClean="0"/>
              <a:t>M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/>
              <a:t>Define </a:t>
            </a:r>
            <a:r>
              <a:rPr lang="en-US" sz="2000" b="0" dirty="0" smtClean="0"/>
              <a:t>shift directions </a:t>
            </a:r>
            <a:r>
              <a:rPr lang="en-US" sz="2000" b="0" dirty="0"/>
              <a:t>with the smallest and largest </a:t>
            </a:r>
            <a:r>
              <a:rPr lang="en-US" sz="2000" b="0" dirty="0" smtClean="0"/>
              <a:t>change in error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 err="1" smtClean="0"/>
              <a:t>x</a:t>
            </a:r>
            <a:r>
              <a:rPr lang="en-US" sz="2000" baseline="-25000" dirty="0" err="1" smtClean="0"/>
              <a:t>max</a:t>
            </a:r>
            <a:r>
              <a:rPr lang="en-US" sz="2000" b="0" dirty="0" smtClean="0"/>
              <a:t> </a:t>
            </a:r>
            <a:r>
              <a:rPr lang="en-US" sz="2000" b="0" dirty="0"/>
              <a:t>= direction of </a:t>
            </a:r>
            <a:r>
              <a:rPr lang="en-US" sz="2000" dirty="0"/>
              <a:t>largest</a:t>
            </a:r>
            <a:r>
              <a:rPr lang="en-US" sz="2000" b="0" dirty="0"/>
              <a:t> increase in </a:t>
            </a:r>
            <a:r>
              <a:rPr lang="en-US" sz="2000" b="0" i="1" dirty="0" smtClean="0"/>
              <a:t>E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dirty="0" smtClean="0">
                <a:sym typeface="Symbol" pitchFamily="18" charset="2"/>
              </a:rPr>
              <a:t></a:t>
            </a:r>
            <a:r>
              <a:rPr lang="en-US" sz="2000" baseline="-25000" dirty="0" smtClean="0">
                <a:sym typeface="Symbol" pitchFamily="18" charset="2"/>
              </a:rPr>
              <a:t>max</a:t>
            </a:r>
            <a:r>
              <a:rPr lang="en-US" sz="2000" b="0" dirty="0" smtClean="0"/>
              <a:t> </a:t>
            </a:r>
            <a:r>
              <a:rPr lang="en-US" sz="2000" b="0" dirty="0"/>
              <a:t>= amount of increase in direction </a:t>
            </a:r>
            <a:r>
              <a:rPr lang="en-US" sz="2000" b="0" dirty="0" err="1" smtClean="0"/>
              <a:t>x</a:t>
            </a:r>
            <a:r>
              <a:rPr lang="en-US" sz="2000" baseline="-25000" dirty="0" err="1" smtClean="0"/>
              <a:t>max</a:t>
            </a:r>
            <a:endParaRPr lang="en-US" sz="2000" b="0" baseline="-2500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 err="1" smtClean="0"/>
              <a:t>x</a:t>
            </a:r>
            <a:r>
              <a:rPr lang="en-US" sz="2000" baseline="-25000" dirty="0" err="1" smtClean="0"/>
              <a:t>min</a:t>
            </a:r>
            <a:r>
              <a:rPr lang="en-US" sz="2000" b="0" dirty="0" smtClean="0"/>
              <a:t> </a:t>
            </a:r>
            <a:r>
              <a:rPr lang="en-US" sz="2000" b="0" dirty="0"/>
              <a:t>= direction of </a:t>
            </a:r>
            <a:r>
              <a:rPr lang="en-US" sz="2000" dirty="0"/>
              <a:t>smallest</a:t>
            </a:r>
            <a:r>
              <a:rPr lang="en-US" sz="2000" b="0" dirty="0"/>
              <a:t> increase in </a:t>
            </a:r>
            <a:r>
              <a:rPr lang="en-US" sz="2000" b="0" i="1" dirty="0" smtClean="0"/>
              <a:t>E</a:t>
            </a:r>
            <a:r>
              <a:rPr lang="en-US" sz="2000" b="0" dirty="0" smtClean="0"/>
              <a:t> 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dirty="0" smtClean="0">
                <a:sym typeface="Symbol" pitchFamily="18" charset="2"/>
              </a:rPr>
              <a:t></a:t>
            </a:r>
            <a:r>
              <a:rPr lang="en-US" sz="2000" baseline="-25000" dirty="0" smtClean="0"/>
              <a:t>min</a:t>
            </a:r>
            <a:r>
              <a:rPr lang="en-US" sz="2000" b="0" dirty="0" smtClean="0"/>
              <a:t> </a:t>
            </a:r>
            <a:r>
              <a:rPr lang="en-US" sz="2000" b="0" dirty="0"/>
              <a:t>= amount of increase in direction </a:t>
            </a:r>
            <a:r>
              <a:rPr lang="en-US" sz="2000" b="0" dirty="0" err="1" smtClean="0"/>
              <a:t>x</a:t>
            </a:r>
            <a:r>
              <a:rPr lang="en-US" sz="2000" baseline="-25000" dirty="0" err="1" smtClean="0"/>
              <a:t>min</a:t>
            </a:r>
            <a:endParaRPr lang="en-US" sz="2000" b="0" baseline="-2500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</p:txBody>
      </p:sp>
      <p:sp>
        <p:nvSpPr>
          <p:cNvPr id="41996" name="Oval 25"/>
          <p:cNvSpPr>
            <a:spLocks noChangeArrowheads="1"/>
          </p:cNvSpPr>
          <p:nvPr/>
        </p:nvSpPr>
        <p:spPr bwMode="auto">
          <a:xfrm>
            <a:off x="2667000" y="3581400"/>
            <a:ext cx="76200" cy="76200"/>
          </a:xfrm>
          <a:prstGeom prst="ellipse">
            <a:avLst/>
          </a:prstGeom>
          <a:solidFill>
            <a:srgbClr val="FF00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41997" name="Oval 26"/>
          <p:cNvSpPr>
            <a:spLocks noChangeArrowheads="1"/>
          </p:cNvSpPr>
          <p:nvPr/>
        </p:nvSpPr>
        <p:spPr bwMode="auto">
          <a:xfrm>
            <a:off x="2209800" y="3124200"/>
            <a:ext cx="990600" cy="990600"/>
          </a:xfrm>
          <a:prstGeom prst="ellipse">
            <a:avLst/>
          </a:prstGeom>
          <a:noFill/>
          <a:ln w="28575">
            <a:solidFill>
              <a:srgbClr val="0066FF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41998" name="Rectangle 9"/>
          <p:cNvSpPr>
            <a:spLocks noChangeArrowheads="1"/>
          </p:cNvSpPr>
          <p:nvPr/>
        </p:nvSpPr>
        <p:spPr bwMode="auto">
          <a:xfrm>
            <a:off x="2133600" y="2698750"/>
            <a:ext cx="611065" cy="3416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lnSpc>
                <a:spcPct val="90000"/>
              </a:lnSpc>
              <a:spcBef>
                <a:spcPct val="20000"/>
              </a:spcBef>
            </a:pPr>
            <a:r>
              <a:rPr lang="en-US" dirty="0">
                <a:solidFill>
                  <a:srgbClr val="0066FF"/>
                </a:solidFill>
                <a:latin typeface="Arial" charset="0"/>
              </a:rPr>
              <a:t> </a:t>
            </a:r>
            <a:r>
              <a:rPr lang="en-US" dirty="0" err="1" smtClean="0">
                <a:solidFill>
                  <a:srgbClr val="0066FF"/>
                </a:solidFill>
                <a:latin typeface="Arial" charset="0"/>
              </a:rPr>
              <a:t>x</a:t>
            </a:r>
            <a:r>
              <a:rPr lang="en-US" baseline="-25000" dirty="0" err="1" smtClean="0">
                <a:solidFill>
                  <a:srgbClr val="0066FF"/>
                </a:solidFill>
                <a:latin typeface="Arial" charset="0"/>
              </a:rPr>
              <a:t>min</a:t>
            </a:r>
            <a:endParaRPr lang="en-US" baseline="-25000" dirty="0">
              <a:solidFill>
                <a:srgbClr val="0066FF"/>
              </a:solidFill>
              <a:latin typeface="Arial" charset="0"/>
            </a:endParaRPr>
          </a:p>
        </p:txBody>
      </p:sp>
      <p:sp>
        <p:nvSpPr>
          <p:cNvPr id="41999" name="Rectangle 15"/>
          <p:cNvSpPr>
            <a:spLocks noChangeArrowheads="1"/>
          </p:cNvSpPr>
          <p:nvPr/>
        </p:nvSpPr>
        <p:spPr bwMode="auto">
          <a:xfrm>
            <a:off x="1600200" y="3460750"/>
            <a:ext cx="654346" cy="3416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lnSpc>
                <a:spcPct val="90000"/>
              </a:lnSpc>
              <a:spcBef>
                <a:spcPct val="20000"/>
              </a:spcBef>
            </a:pPr>
            <a:r>
              <a:rPr lang="en-US" dirty="0">
                <a:solidFill>
                  <a:srgbClr val="0066FF"/>
                </a:solidFill>
                <a:latin typeface="Arial" charset="0"/>
              </a:rPr>
              <a:t> </a:t>
            </a:r>
            <a:r>
              <a:rPr lang="en-US" dirty="0" err="1" smtClean="0">
                <a:solidFill>
                  <a:srgbClr val="0066FF"/>
                </a:solidFill>
                <a:latin typeface="Arial" charset="0"/>
              </a:rPr>
              <a:t>x</a:t>
            </a:r>
            <a:r>
              <a:rPr lang="en-US" baseline="-25000" dirty="0" err="1" smtClean="0">
                <a:solidFill>
                  <a:srgbClr val="0066FF"/>
                </a:solidFill>
                <a:latin typeface="Arial" charset="0"/>
              </a:rPr>
              <a:t>max</a:t>
            </a:r>
            <a:endParaRPr lang="en-US" baseline="-25000" dirty="0">
              <a:solidFill>
                <a:srgbClr val="0066FF"/>
              </a:solidFill>
              <a:latin typeface="Arial" charset="0"/>
            </a:endParaRPr>
          </a:p>
        </p:txBody>
      </p:sp>
      <p:pic>
        <p:nvPicPr>
          <p:cNvPr id="22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371600" y="1447800"/>
            <a:ext cx="6053407" cy="9760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19138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72200" y="3200400"/>
            <a:ext cx="2419350" cy="869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extBox 1"/>
          <p:cNvSpPr txBox="1"/>
          <p:nvPr/>
        </p:nvSpPr>
        <p:spPr>
          <a:xfrm>
            <a:off x="6094977" y="3200400"/>
            <a:ext cx="382023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M</a:t>
            </a:r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6096000" y="3657600"/>
            <a:ext cx="382023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M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93042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Harris operator</a:t>
            </a:r>
            <a:endParaRPr lang="ru-RU" dirty="0" smtClean="0"/>
          </a:p>
        </p:txBody>
      </p:sp>
      <p:sp>
        <p:nvSpPr>
          <p:cNvPr id="48131" name="Rectangle 5"/>
          <p:cNvSpPr>
            <a:spLocks noChangeArrowheads="1"/>
          </p:cNvSpPr>
          <p:nvPr/>
        </p:nvSpPr>
        <p:spPr bwMode="auto">
          <a:xfrm>
            <a:off x="685800" y="1752600"/>
            <a:ext cx="8153400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sz="2000" b="0" dirty="0" smtClean="0">
                <a:sym typeface="Symbol" pitchFamily="18" charset="2"/>
              </a:rPr>
              <a:t></a:t>
            </a:r>
            <a:r>
              <a:rPr lang="en-US" sz="2000" baseline="-25000" dirty="0" smtClean="0">
                <a:sym typeface="Symbol" pitchFamily="18" charset="2"/>
              </a:rPr>
              <a:t>min </a:t>
            </a:r>
            <a:r>
              <a:rPr lang="en-US" sz="2000" b="0" dirty="0"/>
              <a:t>is a variant of the “Harris operator” for feature detection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/>
              <a:t>The </a:t>
            </a:r>
            <a:r>
              <a:rPr lang="en-US" sz="2000" b="0" i="1" dirty="0"/>
              <a:t>trace</a:t>
            </a:r>
            <a:r>
              <a:rPr lang="en-US" sz="2000" b="0" dirty="0"/>
              <a:t> is the sum of the diagonals, i.e., </a:t>
            </a:r>
            <a:r>
              <a:rPr lang="en-US" sz="2000" b="0" i="1" dirty="0"/>
              <a:t>trace(H) = h</a:t>
            </a:r>
            <a:r>
              <a:rPr lang="en-US" sz="2000" b="0" i="1" baseline="-25000" dirty="0"/>
              <a:t>11</a:t>
            </a:r>
            <a:r>
              <a:rPr lang="en-US" sz="2000" b="0" i="1" dirty="0"/>
              <a:t> + h</a:t>
            </a:r>
            <a:r>
              <a:rPr lang="en-US" sz="2000" b="0" i="1" baseline="-25000" dirty="0"/>
              <a:t>22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/>
              <a:t>Very similar to </a:t>
            </a:r>
            <a:r>
              <a:rPr lang="en-US" sz="2000" b="0" dirty="0" smtClean="0">
                <a:sym typeface="Symbol" pitchFamily="18" charset="2"/>
              </a:rPr>
              <a:t></a:t>
            </a:r>
            <a:r>
              <a:rPr lang="en-US" sz="2000" baseline="-25000" dirty="0" smtClean="0">
                <a:sym typeface="Symbol" pitchFamily="18" charset="2"/>
              </a:rPr>
              <a:t>min </a:t>
            </a:r>
            <a:r>
              <a:rPr lang="en-US" sz="2000" b="0" dirty="0"/>
              <a:t>but less expensive (no square root)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/>
              <a:t>Called the “Harris Corner Detector” or “Harris Operator</a:t>
            </a:r>
            <a:r>
              <a:rPr lang="en-US" sz="2000" b="0" dirty="0" smtClean="0"/>
              <a:t>”</a:t>
            </a:r>
          </a:p>
          <a:p>
            <a:pPr marL="1200150" lvl="2" indent="-285750">
              <a:spcBef>
                <a:spcPct val="20000"/>
              </a:spcBef>
              <a:buFontTx/>
              <a:buChar char="•"/>
            </a:pPr>
            <a:r>
              <a:rPr lang="en-US" sz="2000" dirty="0" smtClean="0"/>
              <a:t>Actually the Noble variant of the Harris Corner Detector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2000" b="0" dirty="0"/>
              <a:t>Lots of other detectors, this is one of the most popular</a:t>
            </a:r>
            <a:endParaRPr lang="en-US" sz="2400" b="0" dirty="0"/>
          </a:p>
        </p:txBody>
      </p:sp>
      <p:pic>
        <p:nvPicPr>
          <p:cNvPr id="48132" name="Picture 8" descr="txp_fig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35325" y="2438400"/>
            <a:ext cx="1892300" cy="741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8133" name="Picture 5" descr="txp_fig"/>
          <p:cNvPicPr>
            <a:picLocks noChangeAspect="1"/>
          </p:cNvPicPr>
          <p:nvPr>
            <p:custDataLst>
              <p:tags r:id="rId2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86088" y="3352800"/>
            <a:ext cx="2881312" cy="776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5177004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813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813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813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813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4813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658979" y="1275347"/>
            <a:ext cx="4884822" cy="488482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Triangle 6"/>
          <p:cNvSpPr/>
          <p:nvPr/>
        </p:nvSpPr>
        <p:spPr>
          <a:xfrm flipH="1">
            <a:off x="2646945" y="4331367"/>
            <a:ext cx="4896853" cy="1828801"/>
          </a:xfrm>
          <a:prstGeom prst="rtTriangle">
            <a:avLst/>
          </a:prstGeom>
          <a:solidFill>
            <a:schemeClr val="accent2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ight Triangle 5"/>
          <p:cNvSpPr/>
          <p:nvPr/>
        </p:nvSpPr>
        <p:spPr>
          <a:xfrm>
            <a:off x="2658979" y="4126832"/>
            <a:ext cx="2298032" cy="2033337"/>
          </a:xfrm>
          <a:prstGeom prst="rtTriangle">
            <a:avLst/>
          </a:prstGeom>
          <a:solidFill>
            <a:schemeClr val="bg2">
              <a:lumMod val="9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ight Triangle 4"/>
          <p:cNvSpPr/>
          <p:nvPr/>
        </p:nvSpPr>
        <p:spPr>
          <a:xfrm flipV="1">
            <a:off x="2658979" y="1275347"/>
            <a:ext cx="4896854" cy="4884822"/>
          </a:xfrm>
          <a:prstGeom prst="rtTriangl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329990" y="3675102"/>
                <a:ext cx="1949116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charset="0"/>
                          <a:ea typeface="Cambria Math" charset="0"/>
                          <a:cs typeface="Cambria Math" charset="0"/>
                        </a:rPr>
                        <m:t>𝑅</m:t>
                      </m:r>
                      <m:r>
                        <a:rPr lang="en-US" b="0" i="1" smtClean="0">
                          <a:solidFill>
                            <a:schemeClr val="bg1"/>
                          </a:solidFill>
                          <a:latin typeface="Cambria Math" charset="0"/>
                          <a:ea typeface="Cambria Math" charset="0"/>
                          <a:cs typeface="Cambria Math" charset="0"/>
                        </a:rPr>
                        <m:t>&gt;0</m:t>
                      </m:r>
                    </m:oMath>
                  </m:oMathPara>
                </a14:m>
                <a:endParaRPr lang="en-US" dirty="0">
                  <a:solidFill>
                    <a:schemeClr val="bg1"/>
                  </a:solidFill>
                </a:endParaRP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29990" y="3675102"/>
                <a:ext cx="1949116" cy="369332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/>
          <p:cNvSpPr txBox="1"/>
          <p:nvPr/>
        </p:nvSpPr>
        <p:spPr>
          <a:xfrm>
            <a:off x="5781172" y="3388169"/>
            <a:ext cx="12633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FF00"/>
                </a:solidFill>
              </a:rPr>
              <a:t>Corner</a:t>
            </a:r>
            <a:endParaRPr lang="en-US" b="1" dirty="0">
              <a:solidFill>
                <a:srgbClr val="FFFF00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5107405" y="5245767"/>
                <a:ext cx="2448427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charset="0"/>
                          <a:ea typeface="Cambria Math" charset="0"/>
                          <a:cs typeface="Cambria Math" charset="0"/>
                        </a:rPr>
                        <m:t>𝑅</m:t>
                      </m:r>
                      <m:r>
                        <a:rPr lang="en-US" b="0" i="1" smtClean="0">
                          <a:latin typeface="Cambria Math" charset="0"/>
                          <a:ea typeface="Cambria Math" charset="0"/>
                          <a:cs typeface="Cambria Math" charset="0"/>
                        </a:rPr>
                        <m:t>&lt;0</m:t>
                      </m:r>
                    </m:oMath>
                  </m:oMathPara>
                </a14:m>
                <a:endParaRPr lang="en-US" b="0" dirty="0" smtClean="0">
                  <a:ea typeface="Cambria Math" charset="0"/>
                  <a:cs typeface="Cambria Math" charset="0"/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07405" y="5245767"/>
                <a:ext cx="2448427" cy="369332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TextBox 11"/>
          <p:cNvSpPr txBox="1"/>
          <p:nvPr/>
        </p:nvSpPr>
        <p:spPr>
          <a:xfrm>
            <a:off x="6331618" y="4920916"/>
            <a:ext cx="9474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accent6">
                    <a:lumMod val="75000"/>
                  </a:schemeClr>
                </a:solidFill>
              </a:rPr>
              <a:t>Edge</a:t>
            </a:r>
            <a:endParaRPr lang="en-US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13" name="AutoShape 2"/>
          <p:cNvSpPr>
            <a:spLocks noChangeArrowheads="1"/>
          </p:cNvSpPr>
          <p:nvPr/>
        </p:nvSpPr>
        <p:spPr bwMode="auto">
          <a:xfrm>
            <a:off x="731910" y="5320293"/>
            <a:ext cx="2525634" cy="446147"/>
          </a:xfrm>
          <a:prstGeom prst="rightArrowCallout">
            <a:avLst>
              <a:gd name="adj1" fmla="val 25000"/>
              <a:gd name="adj2" fmla="val 24093"/>
              <a:gd name="adj3" fmla="val 41581"/>
              <a:gd name="adj4" fmla="val 64348"/>
            </a:avLst>
          </a:prstGeom>
          <a:solidFill>
            <a:srgbClr val="C0C0C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0"/>
              <p:cNvSpPr>
                <a:spLocks noChangeArrowheads="1"/>
              </p:cNvSpPr>
              <p:nvPr/>
            </p:nvSpPr>
            <p:spPr bwMode="auto">
              <a:xfrm>
                <a:off x="133341" y="5366330"/>
                <a:ext cx="2514595" cy="400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|"/>
                          <m:endChr m:val="|"/>
                          <m:ctrlPr>
                            <a:rPr lang="en-US" sz="2000" b="0" i="1" smtClean="0">
                              <a:latin typeface="Cambria Math" charset="0"/>
                              <a:cs typeface="Times New Roman" charset="0"/>
                              <a:sym typeface="Symbol" charset="0"/>
                            </a:rPr>
                          </m:ctrlPr>
                        </m:dPr>
                        <m:e>
                          <m:r>
                            <a:rPr lang="en-US" sz="2000" b="0" i="1" smtClean="0">
                              <a:latin typeface="Cambria Math" charset="0"/>
                              <a:cs typeface="Times New Roman" charset="0"/>
                              <a:sym typeface="Symbol" charset="0"/>
                            </a:rPr>
                            <m:t>𝑅</m:t>
                          </m:r>
                        </m:e>
                      </m:d>
                      <m:r>
                        <a:rPr lang="en-US" sz="2000" b="0" i="1" smtClean="0">
                          <a:latin typeface="Cambria Math" charset="0"/>
                          <a:cs typeface="Times New Roman" charset="0"/>
                          <a:sym typeface="Symbol" charset="0"/>
                        </a:rPr>
                        <m:t>≈0</m:t>
                      </m:r>
                    </m:oMath>
                  </m:oMathPara>
                </a14:m>
                <a:endParaRPr lang="ru-RU" sz="2000" dirty="0">
                  <a:latin typeface="Times New Roman" charset="0"/>
                  <a:cs typeface="Times New Roman" charset="0"/>
                  <a:sym typeface="Symbol" charset="0"/>
                </a:endParaRPr>
              </a:p>
            </p:txBody>
          </p:sp>
        </mc:Choice>
        <mc:Fallback xmlns="">
          <p:sp>
            <p:nvSpPr>
              <p:cNvPr id="14" name="Rectangle 1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133341" y="5366330"/>
                <a:ext cx="2514595" cy="400110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  <a:ln>
                <a:noFill/>
              </a:ln>
              <a:extLst>
                <a:ext uri="{909E8E84-426E-40dd-AFC4-6F175D3DCCD1}">
                  <a14:hiddenFill xmlns:a14="http://schemas.microsoft.com/office/drawing/2010/main" xmlns="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/>
          <p:cNvSpPr txBox="1"/>
          <p:nvPr/>
        </p:nvSpPr>
        <p:spPr>
          <a:xfrm>
            <a:off x="3194384" y="5707432"/>
            <a:ext cx="122722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smtClean="0"/>
              <a:t>Flat patch</a:t>
            </a:r>
            <a:endParaRPr lang="en-US" b="1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/>
              <p:cNvSpPr txBox="1"/>
              <p:nvPr/>
            </p:nvSpPr>
            <p:spPr>
              <a:xfrm>
                <a:off x="2045367" y="1275347"/>
                <a:ext cx="601577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𝜆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𝑚𝑖𝑛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6" name="TextBox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45367" y="1275347"/>
                <a:ext cx="601577" cy="369332"/>
              </a:xfrm>
              <a:prstGeom prst="rect">
                <a:avLst/>
              </a:prstGeom>
              <a:blipFill rotWithShape="0">
                <a:blip r:embed="rId6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/>
              <p:cNvSpPr txBox="1"/>
              <p:nvPr/>
            </p:nvSpPr>
            <p:spPr>
              <a:xfrm>
                <a:off x="6942221" y="6115687"/>
                <a:ext cx="601577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𝜆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𝑚𝑎𝑥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7" name="TextBox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42221" y="6115687"/>
                <a:ext cx="601577" cy="369332"/>
              </a:xfrm>
              <a:prstGeom prst="rect">
                <a:avLst/>
              </a:prstGeom>
              <a:blipFill rotWithShape="0">
                <a:blip r:embed="rId7"/>
                <a:stretch>
                  <a:fillRect r="-306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3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>
                <a:latin typeface="Arial" charset="0"/>
              </a:rPr>
              <a:t>Corner response function</a:t>
            </a:r>
            <a:endParaRPr lang="ru-RU" dirty="0">
              <a:latin typeface="Arial" charset="0"/>
            </a:endParaRPr>
          </a:p>
        </p:txBody>
      </p:sp>
      <p:graphicFrame>
        <p:nvGraphicFramePr>
          <p:cNvPr id="18" name="Object 17"/>
          <p:cNvGraphicFramePr>
            <a:graphicFrameLocks noChangeAspect="1"/>
          </p:cNvGraphicFramePr>
          <p:nvPr>
            <p:extLst/>
          </p:nvPr>
        </p:nvGraphicFramePr>
        <p:xfrm>
          <a:off x="731910" y="714967"/>
          <a:ext cx="7123113" cy="571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49" name="Equation" r:id="rId8" imgW="2844800" imgH="228600" progId="Equation.3">
                  <p:embed/>
                </p:oleObj>
              </mc:Choice>
              <mc:Fallback>
                <p:oleObj name="Equation" r:id="rId8" imgW="2844800" imgH="2286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1910" y="714967"/>
                        <a:ext cx="7123113" cy="5715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931259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2" grpId="0"/>
      <p:bldP spid="15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Corner detection summary</a:t>
            </a:r>
            <a:endParaRPr lang="ru-RU" dirty="0" smtClean="0"/>
          </a:p>
        </p:txBody>
      </p:sp>
      <p:pic>
        <p:nvPicPr>
          <p:cNvPr id="47108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0" y="3429000"/>
            <a:ext cx="2762250" cy="276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710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57400" y="3524250"/>
            <a:ext cx="2566988" cy="2647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7110" name="Rectangle 12"/>
          <p:cNvSpPr>
            <a:spLocks noChangeArrowheads="1"/>
          </p:cNvSpPr>
          <p:nvPr/>
        </p:nvSpPr>
        <p:spPr bwMode="auto">
          <a:xfrm>
            <a:off x="6524625" y="4410075"/>
            <a:ext cx="228600" cy="228600"/>
          </a:xfrm>
          <a:prstGeom prst="rect">
            <a:avLst/>
          </a:prstGeom>
          <a:noFill/>
          <a:ln w="12700">
            <a:solidFill>
              <a:srgbClr val="FF0000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cxnSp>
        <p:nvCxnSpPr>
          <p:cNvPr id="47111" name="Straight Arrow Connector 20"/>
          <p:cNvCxnSpPr>
            <a:cxnSpLocks noChangeShapeType="1"/>
          </p:cNvCxnSpPr>
          <p:nvPr/>
        </p:nvCxnSpPr>
        <p:spPr bwMode="auto">
          <a:xfrm rot="10800000">
            <a:off x="4624388" y="3524250"/>
            <a:ext cx="2128837" cy="885825"/>
          </a:xfrm>
          <a:prstGeom prst="straightConnector1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</p:spPr>
      </p:cxnSp>
      <p:cxnSp>
        <p:nvCxnSpPr>
          <p:cNvPr id="47112" name="Straight Arrow Connector 22"/>
          <p:cNvCxnSpPr>
            <a:cxnSpLocks noChangeShapeType="1"/>
          </p:cNvCxnSpPr>
          <p:nvPr/>
        </p:nvCxnSpPr>
        <p:spPr bwMode="auto">
          <a:xfrm rot="10800000" flipV="1">
            <a:off x="4624388" y="4638675"/>
            <a:ext cx="2128837" cy="1533525"/>
          </a:xfrm>
          <a:prstGeom prst="straightConnector1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</p:spPr>
      </p:cxnSp>
      <p:pic>
        <p:nvPicPr>
          <p:cNvPr id="14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062788" y="6248400"/>
            <a:ext cx="938212" cy="4810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5" name="Rectangle 10"/>
          <p:cNvSpPr>
            <a:spLocks noChangeArrowheads="1"/>
          </p:cNvSpPr>
          <p:nvPr/>
        </p:nvSpPr>
        <p:spPr bwMode="auto">
          <a:xfrm>
            <a:off x="685800" y="1219200"/>
            <a:ext cx="7772400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b="0" dirty="0"/>
              <a:t>Here’s what you do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1800" b="0" dirty="0"/>
              <a:t>Compute the gradient at each point in the image</a:t>
            </a:r>
            <a:endParaRPr lang="en-US" sz="2000" b="0" dirty="0"/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1800" b="0" dirty="0"/>
              <a:t>Create the </a:t>
            </a:r>
            <a:r>
              <a:rPr lang="en-US" sz="1800" i="1" dirty="0" smtClean="0"/>
              <a:t>M</a:t>
            </a:r>
            <a:r>
              <a:rPr lang="en-US" sz="1800" b="0" dirty="0" smtClean="0"/>
              <a:t> </a:t>
            </a:r>
            <a:r>
              <a:rPr lang="en-US" sz="1800" b="0" dirty="0"/>
              <a:t>matrix from the entries in the gradient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1800" b="0" dirty="0"/>
              <a:t>Compute the </a:t>
            </a:r>
            <a:r>
              <a:rPr lang="en-US" sz="1800" b="0" dirty="0" err="1"/>
              <a:t>eigenvalues</a:t>
            </a:r>
            <a:r>
              <a:rPr lang="en-US" sz="1800" b="0" dirty="0"/>
              <a:t>. 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1800" b="0" dirty="0"/>
              <a:t>Find points with large response (</a:t>
            </a:r>
            <a:r>
              <a:rPr lang="en-US" sz="1800" b="0" dirty="0" smtClean="0">
                <a:sym typeface="Symbol" pitchFamily="18" charset="2"/>
              </a:rPr>
              <a:t></a:t>
            </a:r>
            <a:r>
              <a:rPr lang="en-US" baseline="-25000" dirty="0" smtClean="0">
                <a:sym typeface="Symbol" pitchFamily="18" charset="2"/>
              </a:rPr>
              <a:t>min</a:t>
            </a:r>
            <a:r>
              <a:rPr lang="en-US" sz="1800" b="0" dirty="0" smtClean="0">
                <a:sym typeface="Symbol" pitchFamily="18" charset="2"/>
              </a:rPr>
              <a:t> </a:t>
            </a:r>
            <a:r>
              <a:rPr lang="en-US" sz="1800" b="0" dirty="0"/>
              <a:t>&gt; threshold)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r>
              <a:rPr lang="en-US" sz="1800" b="0" dirty="0"/>
              <a:t>Choose those points where </a:t>
            </a:r>
            <a:r>
              <a:rPr lang="en-US" sz="1800" b="0" dirty="0" smtClean="0">
                <a:sym typeface="Symbol" pitchFamily="18" charset="2"/>
              </a:rPr>
              <a:t></a:t>
            </a:r>
            <a:r>
              <a:rPr lang="en-US" baseline="-25000" dirty="0" smtClean="0">
                <a:sym typeface="Symbol" pitchFamily="18" charset="2"/>
              </a:rPr>
              <a:t>min</a:t>
            </a:r>
            <a:r>
              <a:rPr lang="en-US" sz="1800" baseline="-25000" dirty="0" smtClean="0">
                <a:sym typeface="Symbol" pitchFamily="18" charset="2"/>
              </a:rPr>
              <a:t> </a:t>
            </a:r>
            <a:r>
              <a:rPr lang="en-US" sz="1800" b="0" dirty="0"/>
              <a:t>is a local maximum as features</a:t>
            </a:r>
          </a:p>
          <a:p>
            <a:pPr marL="742950" lvl="1" indent="-285750">
              <a:spcBef>
                <a:spcPct val="20000"/>
              </a:spcBef>
              <a:buFontTx/>
              <a:buChar char="•"/>
            </a:pPr>
            <a:endParaRPr lang="en-US" sz="1800" b="0" dirty="0"/>
          </a:p>
        </p:txBody>
      </p:sp>
    </p:spTree>
    <p:extLst>
      <p:ext uri="{BB962C8B-B14F-4D97-AF65-F5344CB8AC3E}">
        <p14:creationId xmlns:p14="http://schemas.microsoft.com/office/powerpoint/2010/main" val="21182874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274" name="Picture 3" descr="cows_step4_harris"/>
          <p:cNvPicPr>
            <a:picLocks noChangeAspect="1" noChangeArrowheads="1"/>
          </p:cNvPicPr>
          <p:nvPr/>
        </p:nvPicPr>
        <p:blipFill>
          <a:blip r:embed="rId2" cstate="print">
            <a:lum bright="12000" contrast="18000"/>
          </a:blip>
          <a:srcRect/>
          <a:stretch>
            <a:fillRect/>
          </a:stretch>
        </p:blipFill>
        <p:spPr bwMode="auto">
          <a:xfrm>
            <a:off x="533400" y="1295400"/>
            <a:ext cx="8153400" cy="5278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4275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Harris features (in red)</a:t>
            </a:r>
          </a:p>
        </p:txBody>
      </p:sp>
    </p:spTree>
    <p:extLst>
      <p:ext uri="{BB962C8B-B14F-4D97-AF65-F5344CB8AC3E}">
        <p14:creationId xmlns:p14="http://schemas.microsoft.com/office/powerpoint/2010/main" val="10740284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Harris Corners – Why so complicated?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777368"/>
            <a:ext cx="8229600" cy="4983163"/>
          </a:xfrm>
        </p:spPr>
        <p:txBody>
          <a:bodyPr/>
          <a:lstStyle/>
          <a:p>
            <a:r>
              <a:rPr lang="en-US" dirty="0" smtClean="0"/>
              <a:t>Can’t we just check for regions with lots of gradients in the x and y directions?</a:t>
            </a:r>
          </a:p>
          <a:p>
            <a:pPr lvl="1"/>
            <a:r>
              <a:rPr lang="en-US" dirty="0" smtClean="0"/>
              <a:t>No! A diagonal line would satisfy that criteria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 rot="18900000">
            <a:off x="3179522" y="3138747"/>
            <a:ext cx="1573460" cy="317901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3639321" y="3278559"/>
            <a:ext cx="1905000" cy="1980782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544321" y="3254748"/>
            <a:ext cx="1143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Current Window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69296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transformations</a:t>
            </a:r>
            <a:endParaRPr lang="ru-RU" dirty="0" smtClean="0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447800"/>
            <a:ext cx="7848600" cy="5105400"/>
          </a:xfrm>
        </p:spPr>
        <p:txBody>
          <a:bodyPr>
            <a:normAutofit/>
          </a:bodyPr>
          <a:lstStyle/>
          <a:p>
            <a:r>
              <a:rPr lang="en-US" dirty="0" smtClean="0"/>
              <a:t>Geometric</a:t>
            </a:r>
          </a:p>
          <a:p>
            <a:endParaRPr lang="en-US" dirty="0" smtClean="0"/>
          </a:p>
          <a:p>
            <a:pPr lvl="1">
              <a:buNone/>
            </a:pPr>
            <a:r>
              <a:rPr lang="en-US" b="1" dirty="0" smtClean="0"/>
              <a:t>		     Rotation</a:t>
            </a:r>
            <a:br>
              <a:rPr lang="en-US" b="1" dirty="0" smtClean="0"/>
            </a:br>
            <a:endParaRPr lang="en-US" b="1" dirty="0" smtClean="0"/>
          </a:p>
          <a:p>
            <a:pPr lvl="1"/>
            <a:endParaRPr lang="en-US" dirty="0" smtClean="0"/>
          </a:p>
          <a:p>
            <a:pPr lvl="1">
              <a:buNone/>
            </a:pPr>
            <a:r>
              <a:rPr lang="en-US" b="1" dirty="0" smtClean="0"/>
              <a:t>             Scale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sz="1400" dirty="0" smtClean="0"/>
          </a:p>
          <a:p>
            <a:r>
              <a:rPr lang="en-US" dirty="0" smtClean="0"/>
              <a:t>Photometric</a:t>
            </a:r>
          </a:p>
          <a:p>
            <a:pPr lvl="1">
              <a:buNone/>
            </a:pPr>
            <a:r>
              <a:rPr lang="en-US" b="1" dirty="0" smtClean="0"/>
              <a:t>   Intensity change</a:t>
            </a:r>
            <a:endParaRPr lang="ru-RU" dirty="0" smtClean="0"/>
          </a:p>
        </p:txBody>
      </p:sp>
      <p:grpSp>
        <p:nvGrpSpPr>
          <p:cNvPr id="25" name="Group 24"/>
          <p:cNvGrpSpPr/>
          <p:nvPr/>
        </p:nvGrpSpPr>
        <p:grpSpPr>
          <a:xfrm>
            <a:off x="4027821" y="2503821"/>
            <a:ext cx="2144379" cy="696579"/>
            <a:chOff x="4267200" y="2580021"/>
            <a:chExt cx="2144379" cy="696579"/>
          </a:xfrm>
        </p:grpSpPr>
        <p:pic>
          <p:nvPicPr>
            <p:cNvPr id="222211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25908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28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 rot="2558027">
              <a:off x="5725779" y="2580021"/>
              <a:ext cx="685800" cy="685800"/>
            </a:xfrm>
            <a:prstGeom prst="rect">
              <a:avLst/>
            </a:prstGeom>
            <a:noFill/>
          </p:spPr>
        </p:pic>
        <p:sp>
          <p:nvSpPr>
            <p:cNvPr id="33" name="Right Arrow 32"/>
            <p:cNvSpPr/>
            <p:nvPr/>
          </p:nvSpPr>
          <p:spPr>
            <a:xfrm>
              <a:off x="5105400" y="27432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6" name="Group 25"/>
          <p:cNvGrpSpPr/>
          <p:nvPr/>
        </p:nvGrpSpPr>
        <p:grpSpPr>
          <a:xfrm>
            <a:off x="3962400" y="3962400"/>
            <a:ext cx="2438400" cy="1143000"/>
            <a:chOff x="4267200" y="3886200"/>
            <a:chExt cx="2438400" cy="1143000"/>
          </a:xfrm>
        </p:grpSpPr>
        <p:pic>
          <p:nvPicPr>
            <p:cNvPr id="29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38862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30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5562600" y="3886200"/>
              <a:ext cx="1143000" cy="1143000"/>
            </a:xfrm>
            <a:prstGeom prst="rect">
              <a:avLst/>
            </a:prstGeom>
            <a:noFill/>
          </p:spPr>
        </p:pic>
        <p:sp>
          <p:nvSpPr>
            <p:cNvPr id="34" name="Right Arrow 33"/>
            <p:cNvSpPr/>
            <p:nvPr/>
          </p:nvSpPr>
          <p:spPr>
            <a:xfrm>
              <a:off x="5105400" y="40386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7" name="Group 26"/>
          <p:cNvGrpSpPr/>
          <p:nvPr/>
        </p:nvGrpSpPr>
        <p:grpSpPr>
          <a:xfrm>
            <a:off x="4191000" y="5638800"/>
            <a:ext cx="2057400" cy="685800"/>
            <a:chOff x="4267200" y="5562600"/>
            <a:chExt cx="2057400" cy="685800"/>
          </a:xfrm>
        </p:grpSpPr>
        <p:pic>
          <p:nvPicPr>
            <p:cNvPr id="31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55626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32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>
              <a:lum bright="30000"/>
            </a:blip>
            <a:srcRect/>
            <a:stretch>
              <a:fillRect/>
            </a:stretch>
          </p:blipFill>
          <p:spPr bwMode="auto">
            <a:xfrm>
              <a:off x="5638800" y="5562600"/>
              <a:ext cx="685800" cy="685800"/>
            </a:xfrm>
            <a:prstGeom prst="rect">
              <a:avLst/>
            </a:prstGeom>
            <a:noFill/>
          </p:spPr>
        </p:pic>
        <p:sp>
          <p:nvSpPr>
            <p:cNvPr id="35" name="Right Arrow 34"/>
            <p:cNvSpPr/>
            <p:nvPr/>
          </p:nvSpPr>
          <p:spPr>
            <a:xfrm>
              <a:off x="5105400" y="57150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461418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68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50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990600"/>
          </a:xfrm>
        </p:spPr>
        <p:txBody>
          <a:bodyPr/>
          <a:lstStyle/>
          <a:p>
            <a:r>
              <a:rPr lang="en-US" dirty="0">
                <a:latin typeface="Arial" charset="0"/>
              </a:rPr>
              <a:t>Invariance and </a:t>
            </a:r>
            <a:r>
              <a:rPr lang="en-US" dirty="0" smtClean="0">
                <a:latin typeface="Arial" charset="0"/>
              </a:rPr>
              <a:t>covariance   </a:t>
            </a:r>
            <a:endParaRPr lang="en-US" dirty="0">
              <a:latin typeface="Arial" charset="0"/>
            </a:endParaRPr>
          </a:p>
        </p:txBody>
      </p:sp>
      <p:sp>
        <p:nvSpPr>
          <p:cNvPr id="14950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1143000"/>
            <a:ext cx="8915400" cy="5410200"/>
          </a:xfrm>
        </p:spPr>
        <p:txBody>
          <a:bodyPr>
            <a:normAutofit/>
          </a:bodyPr>
          <a:lstStyle/>
          <a:p>
            <a:pPr>
              <a:buFontTx/>
              <a:buChar char="•"/>
            </a:pPr>
            <a:r>
              <a:rPr lang="en-US" sz="2000" dirty="0">
                <a:latin typeface="Arial" charset="0"/>
              </a:rPr>
              <a:t>We want corner locations to be </a:t>
            </a:r>
            <a:r>
              <a:rPr lang="en-US" sz="2000" i="1" dirty="0">
                <a:latin typeface="Arial" charset="0"/>
              </a:rPr>
              <a:t>invariant</a:t>
            </a:r>
            <a:r>
              <a:rPr lang="en-US" sz="2000" dirty="0">
                <a:latin typeface="Arial" charset="0"/>
              </a:rPr>
              <a:t> to photometric transformations and </a:t>
            </a:r>
            <a:r>
              <a:rPr lang="en-US" sz="2000" i="1" dirty="0">
                <a:latin typeface="Arial" charset="0"/>
              </a:rPr>
              <a:t>covariant</a:t>
            </a:r>
            <a:r>
              <a:rPr lang="en-US" sz="2000" dirty="0">
                <a:latin typeface="Arial" charset="0"/>
              </a:rPr>
              <a:t> to geometric transformations</a:t>
            </a:r>
          </a:p>
          <a:p>
            <a:pPr lvl="1"/>
            <a:r>
              <a:rPr lang="en-US" sz="2000" b="1" dirty="0">
                <a:latin typeface="Arial" charset="0"/>
              </a:rPr>
              <a:t>Invariance:</a:t>
            </a:r>
            <a:r>
              <a:rPr lang="en-US" sz="2000" dirty="0">
                <a:latin typeface="Arial" charset="0"/>
              </a:rPr>
              <a:t> image is transformed and corner locations do not change</a:t>
            </a:r>
          </a:p>
          <a:p>
            <a:pPr lvl="1"/>
            <a:r>
              <a:rPr lang="en-US" sz="2000" b="1" dirty="0" err="1" smtClean="0">
                <a:latin typeface="Arial" charset="0"/>
              </a:rPr>
              <a:t>Equivariance</a:t>
            </a:r>
            <a:r>
              <a:rPr lang="en-US" sz="2000" b="1" dirty="0">
                <a:latin typeface="Arial" charset="0"/>
              </a:rPr>
              <a:t>: </a:t>
            </a:r>
            <a:r>
              <a:rPr lang="en-US" sz="2000" dirty="0">
                <a:latin typeface="Arial" charset="0"/>
              </a:rPr>
              <a:t>if we have two transformed versions of the same image, features should be detected in corresponding locations</a:t>
            </a:r>
          </a:p>
        </p:txBody>
      </p:sp>
      <p:pic>
        <p:nvPicPr>
          <p:cNvPr id="149508" name="Picture 3" descr="cows_step4_harris"/>
          <p:cNvPicPr>
            <a:picLocks noChangeAspect="1" noChangeArrowheads="1"/>
          </p:cNvPicPr>
          <p:nvPr/>
        </p:nvPicPr>
        <p:blipFill>
          <a:blip r:embed="rId3">
            <a:lum bright="12000" contrast="1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6400" y="3051175"/>
            <a:ext cx="5715000" cy="370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232704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55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>
                <a:latin typeface="Arial" charset="0"/>
              </a:rPr>
              <a:t>Image translation</a:t>
            </a:r>
            <a:endParaRPr lang="ru-RU" dirty="0">
              <a:latin typeface="Arial" charset="0"/>
            </a:endParaRPr>
          </a:p>
        </p:txBody>
      </p:sp>
      <p:sp>
        <p:nvSpPr>
          <p:cNvPr id="1376260" name="Text Box 4"/>
          <p:cNvSpPr txBox="1">
            <a:spLocks noChangeArrowheads="1"/>
          </p:cNvSpPr>
          <p:nvPr/>
        </p:nvSpPr>
        <p:spPr bwMode="auto">
          <a:xfrm>
            <a:off x="838200" y="4267200"/>
            <a:ext cx="76962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>
              <a:buFontTx/>
              <a:buChar char="•"/>
            </a:pPr>
            <a:r>
              <a:rPr lang="en-US" sz="2400">
                <a:cs typeface="Times New Roman" charset="0"/>
              </a:rPr>
              <a:t>  Derivatives and window function are shift-invariant</a:t>
            </a:r>
            <a:endParaRPr lang="ru-RU" sz="2400">
              <a:cs typeface="Times New Roman" charset="0"/>
            </a:endParaRPr>
          </a:p>
        </p:txBody>
      </p:sp>
      <p:sp>
        <p:nvSpPr>
          <p:cNvPr id="151556" name="Rectangle 7"/>
          <p:cNvSpPr>
            <a:spLocks noChangeArrowheads="1"/>
          </p:cNvSpPr>
          <p:nvPr/>
        </p:nvSpPr>
        <p:spPr bwMode="auto">
          <a:xfrm>
            <a:off x="1447800" y="1143000"/>
            <a:ext cx="2184400" cy="2209800"/>
          </a:xfrm>
          <a:prstGeom prst="rect">
            <a:avLst/>
          </a:prstGeom>
          <a:solidFill>
            <a:schemeClr val="accent1">
              <a:alpha val="50195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151557" name="Freeform 8"/>
          <p:cNvSpPr>
            <a:spLocks/>
          </p:cNvSpPr>
          <p:nvPr/>
        </p:nvSpPr>
        <p:spPr bwMode="auto">
          <a:xfrm>
            <a:off x="1755775" y="1527175"/>
            <a:ext cx="788988" cy="723900"/>
          </a:xfrm>
          <a:custGeom>
            <a:avLst/>
            <a:gdLst>
              <a:gd name="T0" fmla="*/ 0 w 720"/>
              <a:gd name="T1" fmla="*/ 2147483647 h 528"/>
              <a:gd name="T2" fmla="*/ 2147483647 w 720"/>
              <a:gd name="T3" fmla="*/ 0 h 528"/>
              <a:gd name="T4" fmla="*/ 2147483647 w 720"/>
              <a:gd name="T5" fmla="*/ 2147483647 h 528"/>
              <a:gd name="T6" fmla="*/ 0 60000 65536"/>
              <a:gd name="T7" fmla="*/ 0 60000 65536"/>
              <a:gd name="T8" fmla="*/ 0 60000 65536"/>
              <a:gd name="T9" fmla="*/ 0 w 720"/>
              <a:gd name="T10" fmla="*/ 0 h 528"/>
              <a:gd name="T11" fmla="*/ 720 w 720"/>
              <a:gd name="T12" fmla="*/ 528 h 528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720" h="528">
                <a:moveTo>
                  <a:pt x="0" y="528"/>
                </a:moveTo>
                <a:lnTo>
                  <a:pt x="48" y="0"/>
                </a:lnTo>
                <a:lnTo>
                  <a:pt x="720" y="336"/>
                </a:lnTo>
              </a:path>
            </a:pathLst>
          </a:custGeom>
          <a:solidFill>
            <a:schemeClr val="accent1">
              <a:alpha val="50195"/>
            </a:schemeClr>
          </a:solidFill>
          <a:ln w="444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151558" name="AutoShape 12"/>
          <p:cNvSpPr>
            <a:spLocks noChangeArrowheads="1"/>
          </p:cNvSpPr>
          <p:nvPr/>
        </p:nvSpPr>
        <p:spPr bwMode="auto">
          <a:xfrm>
            <a:off x="3898900" y="1663700"/>
            <a:ext cx="1219200" cy="1231900"/>
          </a:xfrm>
          <a:custGeom>
            <a:avLst/>
            <a:gdLst>
              <a:gd name="T0" fmla="*/ 0 w 21600"/>
              <a:gd name="T1" fmla="*/ 0 h 21600"/>
              <a:gd name="T2" fmla="*/ 0 w 21600"/>
              <a:gd name="T3" fmla="*/ 0 h 21600"/>
              <a:gd name="T4" fmla="*/ 0 w 21600"/>
              <a:gd name="T5" fmla="*/ 0 h 21600"/>
              <a:gd name="T6" fmla="*/ 0 w 21600"/>
              <a:gd name="T7" fmla="*/ 0 h 21600"/>
              <a:gd name="T8" fmla="*/ 17694720 60000 65536"/>
              <a:gd name="T9" fmla="*/ 11796480 60000 65536"/>
              <a:gd name="T10" fmla="*/ 5898240 60000 65536"/>
              <a:gd name="T11" fmla="*/ 0 60000 65536"/>
              <a:gd name="T12" fmla="*/ 3375 w 21600"/>
              <a:gd name="T13" fmla="*/ 5400 h 21600"/>
              <a:gd name="T14" fmla="*/ 18900 w 21600"/>
              <a:gd name="T15" fmla="*/ 16200 h 21600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21600" h="21600">
                <a:moveTo>
                  <a:pt x="16200" y="0"/>
                </a:moveTo>
                <a:lnTo>
                  <a:pt x="16200" y="5400"/>
                </a:lnTo>
                <a:lnTo>
                  <a:pt x="3375" y="5400"/>
                </a:lnTo>
                <a:lnTo>
                  <a:pt x="3375" y="16200"/>
                </a:lnTo>
                <a:lnTo>
                  <a:pt x="16200" y="16200"/>
                </a:lnTo>
                <a:lnTo>
                  <a:pt x="16200" y="21600"/>
                </a:lnTo>
                <a:lnTo>
                  <a:pt x="21600" y="10800"/>
                </a:lnTo>
                <a:lnTo>
                  <a:pt x="16200" y="0"/>
                </a:lnTo>
                <a:close/>
              </a:path>
              <a:path w="21600" h="21600">
                <a:moveTo>
                  <a:pt x="1350" y="5400"/>
                </a:moveTo>
                <a:lnTo>
                  <a:pt x="1350" y="16200"/>
                </a:lnTo>
                <a:lnTo>
                  <a:pt x="2700" y="16200"/>
                </a:lnTo>
                <a:lnTo>
                  <a:pt x="2700" y="5400"/>
                </a:lnTo>
                <a:lnTo>
                  <a:pt x="1350" y="5400"/>
                </a:lnTo>
                <a:close/>
              </a:path>
              <a:path w="21600" h="21600">
                <a:moveTo>
                  <a:pt x="0" y="5400"/>
                </a:moveTo>
                <a:lnTo>
                  <a:pt x="0" y="16200"/>
                </a:lnTo>
                <a:lnTo>
                  <a:pt x="675" y="16200"/>
                </a:lnTo>
                <a:lnTo>
                  <a:pt x="675" y="5400"/>
                </a:lnTo>
                <a:lnTo>
                  <a:pt x="0" y="5400"/>
                </a:lnTo>
                <a:close/>
              </a:path>
            </a:pathLst>
          </a:cu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1376277" name="Text Box 21"/>
          <p:cNvSpPr txBox="1">
            <a:spLocks noChangeArrowheads="1"/>
          </p:cNvSpPr>
          <p:nvPr/>
        </p:nvSpPr>
        <p:spPr bwMode="auto">
          <a:xfrm>
            <a:off x="1219200" y="5638800"/>
            <a:ext cx="6934200" cy="461963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0033CC"/>
                </a:solidFill>
                <a:cs typeface="Times New Roman" charset="0"/>
              </a:rPr>
              <a:t>Corner location is </a:t>
            </a:r>
            <a:r>
              <a:rPr lang="en-US" sz="2400" dirty="0" err="1" smtClean="0">
                <a:solidFill>
                  <a:srgbClr val="0033CC"/>
                </a:solidFill>
                <a:cs typeface="Times New Roman" charset="0"/>
              </a:rPr>
              <a:t>equivariant</a:t>
            </a:r>
            <a:r>
              <a:rPr lang="en-US" sz="2400" dirty="0" smtClean="0">
                <a:solidFill>
                  <a:srgbClr val="0033CC"/>
                </a:solidFill>
                <a:cs typeface="Times New Roman" charset="0"/>
              </a:rPr>
              <a:t> </a:t>
            </a:r>
            <a:r>
              <a:rPr lang="en-US" sz="2400" dirty="0" err="1">
                <a:solidFill>
                  <a:srgbClr val="0033CC"/>
                </a:solidFill>
                <a:cs typeface="Times New Roman" charset="0"/>
              </a:rPr>
              <a:t>w.r.t</a:t>
            </a:r>
            <a:r>
              <a:rPr lang="en-US" sz="2400" dirty="0">
                <a:solidFill>
                  <a:srgbClr val="0033CC"/>
                </a:solidFill>
                <a:cs typeface="Times New Roman" charset="0"/>
              </a:rPr>
              <a:t>. translation</a:t>
            </a:r>
            <a:endParaRPr lang="ru-RU" sz="2400" dirty="0">
              <a:solidFill>
                <a:srgbClr val="0033CC"/>
              </a:solidFill>
              <a:cs typeface="Times New Roman" charset="0"/>
            </a:endParaRPr>
          </a:p>
        </p:txBody>
      </p:sp>
      <p:sp>
        <p:nvSpPr>
          <p:cNvPr id="151560" name="Rectangle 7"/>
          <p:cNvSpPr>
            <a:spLocks noChangeArrowheads="1"/>
          </p:cNvSpPr>
          <p:nvPr/>
        </p:nvSpPr>
        <p:spPr bwMode="auto">
          <a:xfrm>
            <a:off x="5435600" y="1143000"/>
            <a:ext cx="2184400" cy="2209800"/>
          </a:xfrm>
          <a:prstGeom prst="rect">
            <a:avLst/>
          </a:prstGeom>
          <a:solidFill>
            <a:schemeClr val="accent1">
              <a:alpha val="50195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151561" name="Freeform 8"/>
          <p:cNvSpPr>
            <a:spLocks/>
          </p:cNvSpPr>
          <p:nvPr/>
        </p:nvSpPr>
        <p:spPr bwMode="auto">
          <a:xfrm>
            <a:off x="6553200" y="2246313"/>
            <a:ext cx="787400" cy="725487"/>
          </a:xfrm>
          <a:custGeom>
            <a:avLst/>
            <a:gdLst>
              <a:gd name="T0" fmla="*/ 0 w 720"/>
              <a:gd name="T1" fmla="*/ 2147483647 h 528"/>
              <a:gd name="T2" fmla="*/ 2147483647 w 720"/>
              <a:gd name="T3" fmla="*/ 0 h 528"/>
              <a:gd name="T4" fmla="*/ 2147483647 w 720"/>
              <a:gd name="T5" fmla="*/ 2147483647 h 528"/>
              <a:gd name="T6" fmla="*/ 0 60000 65536"/>
              <a:gd name="T7" fmla="*/ 0 60000 65536"/>
              <a:gd name="T8" fmla="*/ 0 60000 65536"/>
              <a:gd name="T9" fmla="*/ 0 w 720"/>
              <a:gd name="T10" fmla="*/ 0 h 528"/>
              <a:gd name="T11" fmla="*/ 720 w 720"/>
              <a:gd name="T12" fmla="*/ 528 h 528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720" h="528">
                <a:moveTo>
                  <a:pt x="0" y="528"/>
                </a:moveTo>
                <a:lnTo>
                  <a:pt x="48" y="0"/>
                </a:lnTo>
                <a:lnTo>
                  <a:pt x="720" y="336"/>
                </a:lnTo>
              </a:path>
            </a:pathLst>
          </a:custGeom>
          <a:solidFill>
            <a:schemeClr val="accent1">
              <a:alpha val="50195"/>
            </a:schemeClr>
          </a:solidFill>
          <a:ln w="444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29840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6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62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76260" grpId="0"/>
      <p:bldP spid="1376277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2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latin typeface="Arial" charset="0"/>
              </a:rPr>
              <a:t>Image rotation</a:t>
            </a:r>
            <a:endParaRPr lang="ru-RU">
              <a:latin typeface="Arial" charset="0"/>
            </a:endParaRPr>
          </a:p>
        </p:txBody>
      </p:sp>
      <p:sp>
        <p:nvSpPr>
          <p:cNvPr id="1376260" name="Text Box 4"/>
          <p:cNvSpPr txBox="1">
            <a:spLocks noChangeArrowheads="1"/>
          </p:cNvSpPr>
          <p:nvPr/>
        </p:nvSpPr>
        <p:spPr bwMode="auto">
          <a:xfrm>
            <a:off x="1219200" y="4572000"/>
            <a:ext cx="67056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r>
              <a:rPr lang="en-US" sz="2400">
                <a:cs typeface="Times New Roman" charset="0"/>
              </a:rPr>
              <a:t>Second moment ellipse rotates but its shape (i.e. eigenvalues) remains the same</a:t>
            </a:r>
            <a:endParaRPr lang="ru-RU" sz="2400">
              <a:cs typeface="Times New Roman" charset="0"/>
            </a:endParaRPr>
          </a:p>
        </p:txBody>
      </p:sp>
      <p:grpSp>
        <p:nvGrpSpPr>
          <p:cNvPr id="2" name="Group 5"/>
          <p:cNvGrpSpPr>
            <a:grpSpLocks/>
          </p:cNvGrpSpPr>
          <p:nvPr/>
        </p:nvGrpSpPr>
        <p:grpSpPr bwMode="auto">
          <a:xfrm>
            <a:off x="1828800" y="1676400"/>
            <a:ext cx="5257800" cy="2438400"/>
            <a:chOff x="1720" y="1344"/>
            <a:chExt cx="2072" cy="950"/>
          </a:xfrm>
        </p:grpSpPr>
        <p:grpSp>
          <p:nvGrpSpPr>
            <p:cNvPr id="152582" name="Group 6"/>
            <p:cNvGrpSpPr>
              <a:grpSpLocks/>
            </p:cNvGrpSpPr>
            <p:nvPr/>
          </p:nvGrpSpPr>
          <p:grpSpPr bwMode="auto">
            <a:xfrm>
              <a:off x="1768" y="1344"/>
              <a:ext cx="432" cy="432"/>
              <a:chOff x="1248" y="1584"/>
              <a:chExt cx="1536" cy="1248"/>
            </a:xfrm>
          </p:grpSpPr>
          <p:sp>
            <p:nvSpPr>
              <p:cNvPr id="152595" name="Rectangle 7"/>
              <p:cNvSpPr>
                <a:spLocks noChangeArrowheads="1"/>
              </p:cNvSpPr>
              <p:nvPr/>
            </p:nvSpPr>
            <p:spPr bwMode="auto">
              <a:xfrm>
                <a:off x="1248" y="1584"/>
                <a:ext cx="1536" cy="1248"/>
              </a:xfrm>
              <a:prstGeom prst="rect">
                <a:avLst/>
              </a:prstGeom>
              <a:solidFill>
                <a:schemeClr val="accent1">
                  <a:alpha val="50195"/>
                </a:schemeClr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  <p:sp>
            <p:nvSpPr>
              <p:cNvPr id="152596" name="Freeform 8"/>
              <p:cNvSpPr>
                <a:spLocks/>
              </p:cNvSpPr>
              <p:nvPr/>
            </p:nvSpPr>
            <p:spPr bwMode="auto">
              <a:xfrm>
                <a:off x="1680" y="2016"/>
                <a:ext cx="1104" cy="816"/>
              </a:xfrm>
              <a:custGeom>
                <a:avLst/>
                <a:gdLst>
                  <a:gd name="T0" fmla="*/ 0 w 720"/>
                  <a:gd name="T1" fmla="*/ 41038 h 528"/>
                  <a:gd name="T2" fmla="*/ 3442 w 720"/>
                  <a:gd name="T3" fmla="*/ 0 h 528"/>
                  <a:gd name="T4" fmla="*/ 51732 w 720"/>
                  <a:gd name="T5" fmla="*/ 26097 h 528"/>
                  <a:gd name="T6" fmla="*/ 0 60000 65536"/>
                  <a:gd name="T7" fmla="*/ 0 60000 65536"/>
                  <a:gd name="T8" fmla="*/ 0 60000 65536"/>
                  <a:gd name="T9" fmla="*/ 0 w 720"/>
                  <a:gd name="T10" fmla="*/ 0 h 528"/>
                  <a:gd name="T11" fmla="*/ 720 w 720"/>
                  <a:gd name="T12" fmla="*/ 528 h 528"/>
                </a:gdLst>
                <a:ahLst/>
                <a:cxnLst>
                  <a:cxn ang="T6">
                    <a:pos x="T0" y="T1"/>
                  </a:cxn>
                  <a:cxn ang="T7">
                    <a:pos x="T2" y="T3"/>
                  </a:cxn>
                  <a:cxn ang="T8">
                    <a:pos x="T4" y="T5"/>
                  </a:cxn>
                </a:cxnLst>
                <a:rect l="T9" t="T10" r="T11" b="T12"/>
                <a:pathLst>
                  <a:path w="720" h="528">
                    <a:moveTo>
                      <a:pt x="0" y="528"/>
                    </a:moveTo>
                    <a:lnTo>
                      <a:pt x="48" y="0"/>
                    </a:lnTo>
                    <a:lnTo>
                      <a:pt x="720" y="336"/>
                    </a:lnTo>
                  </a:path>
                </a:pathLst>
              </a:custGeom>
              <a:solidFill>
                <a:schemeClr val="accent1">
                  <a:alpha val="50195"/>
                </a:schemeClr>
              </a:solidFill>
              <a:ln w="444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52583" name="Group 9"/>
            <p:cNvGrpSpPr>
              <a:grpSpLocks/>
            </p:cNvGrpSpPr>
            <p:nvPr/>
          </p:nvGrpSpPr>
          <p:grpSpPr bwMode="auto">
            <a:xfrm>
              <a:off x="3304" y="1344"/>
              <a:ext cx="432" cy="441"/>
              <a:chOff x="2928" y="1776"/>
              <a:chExt cx="432" cy="441"/>
            </a:xfrm>
          </p:grpSpPr>
          <p:sp>
            <p:nvSpPr>
              <p:cNvPr id="152593" name="Rectangle 10"/>
              <p:cNvSpPr>
                <a:spLocks noChangeArrowheads="1"/>
              </p:cNvSpPr>
              <p:nvPr/>
            </p:nvSpPr>
            <p:spPr bwMode="auto">
              <a:xfrm>
                <a:off x="2928" y="1776"/>
                <a:ext cx="432" cy="432"/>
              </a:xfrm>
              <a:prstGeom prst="rect">
                <a:avLst/>
              </a:prstGeom>
              <a:solidFill>
                <a:schemeClr val="accent1">
                  <a:alpha val="50195"/>
                </a:schemeClr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  <p:sp>
            <p:nvSpPr>
              <p:cNvPr id="152594" name="Freeform 11"/>
              <p:cNvSpPr>
                <a:spLocks/>
              </p:cNvSpPr>
              <p:nvPr/>
            </p:nvSpPr>
            <p:spPr bwMode="auto">
              <a:xfrm rot="3029958">
                <a:off x="2987" y="1873"/>
                <a:ext cx="364" cy="323"/>
              </a:xfrm>
              <a:custGeom>
                <a:avLst/>
                <a:gdLst>
                  <a:gd name="T0" fmla="*/ 0 w 720"/>
                  <a:gd name="T1" fmla="*/ 4 h 528"/>
                  <a:gd name="T2" fmla="*/ 1 w 720"/>
                  <a:gd name="T3" fmla="*/ 0 h 528"/>
                  <a:gd name="T4" fmla="*/ 1 w 720"/>
                  <a:gd name="T5" fmla="*/ 2 h 528"/>
                  <a:gd name="T6" fmla="*/ 0 60000 65536"/>
                  <a:gd name="T7" fmla="*/ 0 60000 65536"/>
                  <a:gd name="T8" fmla="*/ 0 60000 65536"/>
                  <a:gd name="T9" fmla="*/ 0 w 720"/>
                  <a:gd name="T10" fmla="*/ 0 h 528"/>
                  <a:gd name="T11" fmla="*/ 720 w 720"/>
                  <a:gd name="T12" fmla="*/ 528 h 528"/>
                </a:gdLst>
                <a:ahLst/>
                <a:cxnLst>
                  <a:cxn ang="T6">
                    <a:pos x="T0" y="T1"/>
                  </a:cxn>
                  <a:cxn ang="T7">
                    <a:pos x="T2" y="T3"/>
                  </a:cxn>
                  <a:cxn ang="T8">
                    <a:pos x="T4" y="T5"/>
                  </a:cxn>
                </a:cxnLst>
                <a:rect l="T9" t="T10" r="T11" b="T12"/>
                <a:pathLst>
                  <a:path w="720" h="528">
                    <a:moveTo>
                      <a:pt x="0" y="528"/>
                    </a:moveTo>
                    <a:lnTo>
                      <a:pt x="48" y="0"/>
                    </a:lnTo>
                    <a:lnTo>
                      <a:pt x="720" y="336"/>
                    </a:lnTo>
                  </a:path>
                </a:pathLst>
              </a:custGeom>
              <a:solidFill>
                <a:schemeClr val="accent1">
                  <a:alpha val="50195"/>
                </a:schemeClr>
              </a:solidFill>
              <a:ln w="4445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52584" name="AutoShape 12"/>
            <p:cNvSpPr>
              <a:spLocks noChangeArrowheads="1"/>
            </p:cNvSpPr>
            <p:nvPr/>
          </p:nvSpPr>
          <p:spPr bwMode="auto">
            <a:xfrm>
              <a:off x="2536" y="1488"/>
              <a:ext cx="480" cy="480"/>
            </a:xfrm>
            <a:custGeom>
              <a:avLst/>
              <a:gdLst>
                <a:gd name="T0" fmla="*/ 0 w 21600"/>
                <a:gd name="T1" fmla="*/ 0 h 21600"/>
                <a:gd name="T2" fmla="*/ 0 w 21600"/>
                <a:gd name="T3" fmla="*/ 0 h 21600"/>
                <a:gd name="T4" fmla="*/ 0 w 21600"/>
                <a:gd name="T5" fmla="*/ 0 h 21600"/>
                <a:gd name="T6" fmla="*/ 0 w 21600"/>
                <a:gd name="T7" fmla="*/ 0 h 21600"/>
                <a:gd name="T8" fmla="*/ 17694720 60000 65536"/>
                <a:gd name="T9" fmla="*/ 11796480 60000 65536"/>
                <a:gd name="T10" fmla="*/ 5898240 60000 65536"/>
                <a:gd name="T11" fmla="*/ 0 60000 65536"/>
                <a:gd name="T12" fmla="*/ 3375 w 21600"/>
                <a:gd name="T13" fmla="*/ 5400 h 21600"/>
                <a:gd name="T14" fmla="*/ 18900 w 21600"/>
                <a:gd name="T15" fmla="*/ 16200 h 21600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600" h="21600">
                  <a:moveTo>
                    <a:pt x="16200" y="0"/>
                  </a:moveTo>
                  <a:lnTo>
                    <a:pt x="16200" y="5400"/>
                  </a:lnTo>
                  <a:lnTo>
                    <a:pt x="3375" y="5400"/>
                  </a:lnTo>
                  <a:lnTo>
                    <a:pt x="3375" y="16200"/>
                  </a:lnTo>
                  <a:lnTo>
                    <a:pt x="16200" y="16200"/>
                  </a:lnTo>
                  <a:lnTo>
                    <a:pt x="16200" y="21600"/>
                  </a:lnTo>
                  <a:lnTo>
                    <a:pt x="21600" y="10800"/>
                  </a:lnTo>
                  <a:lnTo>
                    <a:pt x="16200" y="0"/>
                  </a:lnTo>
                  <a:close/>
                </a:path>
                <a:path w="21600" h="21600">
                  <a:moveTo>
                    <a:pt x="1350" y="5400"/>
                  </a:moveTo>
                  <a:lnTo>
                    <a:pt x="1350" y="16200"/>
                  </a:lnTo>
                  <a:lnTo>
                    <a:pt x="2700" y="16200"/>
                  </a:lnTo>
                  <a:lnTo>
                    <a:pt x="2700" y="5400"/>
                  </a:lnTo>
                  <a:lnTo>
                    <a:pt x="1350" y="5400"/>
                  </a:lnTo>
                  <a:close/>
                </a:path>
                <a:path w="21600" h="21600">
                  <a:moveTo>
                    <a:pt x="0" y="5400"/>
                  </a:moveTo>
                  <a:lnTo>
                    <a:pt x="0" y="16200"/>
                  </a:lnTo>
                  <a:lnTo>
                    <a:pt x="675" y="16200"/>
                  </a:lnTo>
                  <a:lnTo>
                    <a:pt x="675" y="5400"/>
                  </a:lnTo>
                  <a:lnTo>
                    <a:pt x="0" y="5400"/>
                  </a:lnTo>
                  <a:close/>
                </a:path>
              </a:pathLst>
            </a:cu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152585" name="Group 13"/>
            <p:cNvGrpSpPr>
              <a:grpSpLocks/>
            </p:cNvGrpSpPr>
            <p:nvPr/>
          </p:nvGrpSpPr>
          <p:grpSpPr bwMode="auto">
            <a:xfrm rot="-1269191">
              <a:off x="1720" y="2064"/>
              <a:ext cx="584" cy="230"/>
              <a:chOff x="1536" y="2496"/>
              <a:chExt cx="1152" cy="384"/>
            </a:xfrm>
          </p:grpSpPr>
          <p:sp>
            <p:nvSpPr>
              <p:cNvPr id="152590" name="Oval 14"/>
              <p:cNvSpPr>
                <a:spLocks noChangeArrowheads="1"/>
              </p:cNvSpPr>
              <p:nvPr/>
            </p:nvSpPr>
            <p:spPr bwMode="auto">
              <a:xfrm>
                <a:off x="1536" y="2496"/>
                <a:ext cx="1152" cy="384"/>
              </a:xfrm>
              <a:prstGeom prst="ellipse">
                <a:avLst/>
              </a:prstGeom>
              <a:solidFill>
                <a:srgbClr val="7CF6D3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  <p:sp>
            <p:nvSpPr>
              <p:cNvPr id="152591" name="Line 15"/>
              <p:cNvSpPr>
                <a:spLocks noChangeShapeType="1"/>
              </p:cNvSpPr>
              <p:nvPr/>
            </p:nvSpPr>
            <p:spPr bwMode="auto">
              <a:xfrm>
                <a:off x="1536" y="2688"/>
                <a:ext cx="1152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52592" name="Line 16"/>
              <p:cNvSpPr>
                <a:spLocks noChangeShapeType="1"/>
              </p:cNvSpPr>
              <p:nvPr/>
            </p:nvSpPr>
            <p:spPr bwMode="auto">
              <a:xfrm>
                <a:off x="2112" y="2496"/>
                <a:ext cx="0" cy="3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52586" name="Group 17"/>
            <p:cNvGrpSpPr>
              <a:grpSpLocks/>
            </p:cNvGrpSpPr>
            <p:nvPr/>
          </p:nvGrpSpPr>
          <p:grpSpPr bwMode="auto">
            <a:xfrm rot="1035916">
              <a:off x="3208" y="2064"/>
              <a:ext cx="584" cy="230"/>
              <a:chOff x="1536" y="2496"/>
              <a:chExt cx="1152" cy="384"/>
            </a:xfrm>
          </p:grpSpPr>
          <p:sp>
            <p:nvSpPr>
              <p:cNvPr id="152587" name="Oval 18"/>
              <p:cNvSpPr>
                <a:spLocks noChangeArrowheads="1"/>
              </p:cNvSpPr>
              <p:nvPr/>
            </p:nvSpPr>
            <p:spPr bwMode="auto">
              <a:xfrm>
                <a:off x="1536" y="2496"/>
                <a:ext cx="1152" cy="384"/>
              </a:xfrm>
              <a:prstGeom prst="ellipse">
                <a:avLst/>
              </a:prstGeom>
              <a:solidFill>
                <a:srgbClr val="7CF6D3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  <p:sp>
            <p:nvSpPr>
              <p:cNvPr id="152588" name="Line 19"/>
              <p:cNvSpPr>
                <a:spLocks noChangeShapeType="1"/>
              </p:cNvSpPr>
              <p:nvPr/>
            </p:nvSpPr>
            <p:spPr bwMode="auto">
              <a:xfrm>
                <a:off x="1536" y="2688"/>
                <a:ext cx="1152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52589" name="Line 20"/>
              <p:cNvSpPr>
                <a:spLocks noChangeShapeType="1"/>
              </p:cNvSpPr>
              <p:nvPr/>
            </p:nvSpPr>
            <p:spPr bwMode="auto">
              <a:xfrm>
                <a:off x="2112" y="2496"/>
                <a:ext cx="0" cy="3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1376277" name="Text Box 21"/>
          <p:cNvSpPr txBox="1">
            <a:spLocks noChangeArrowheads="1"/>
          </p:cNvSpPr>
          <p:nvPr/>
        </p:nvSpPr>
        <p:spPr bwMode="auto">
          <a:xfrm>
            <a:off x="1219200" y="5638800"/>
            <a:ext cx="6934200" cy="461963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0033CC"/>
                </a:solidFill>
                <a:cs typeface="Times New Roman" charset="0"/>
              </a:rPr>
              <a:t>Corner location is </a:t>
            </a:r>
            <a:r>
              <a:rPr lang="en-US" sz="2400" dirty="0" err="1" smtClean="0">
                <a:solidFill>
                  <a:srgbClr val="0033CC"/>
                </a:solidFill>
                <a:cs typeface="Times New Roman" charset="0"/>
              </a:rPr>
              <a:t>equivariant</a:t>
            </a:r>
            <a:r>
              <a:rPr lang="en-US" sz="2400" dirty="0" smtClean="0">
                <a:solidFill>
                  <a:srgbClr val="0033CC"/>
                </a:solidFill>
                <a:cs typeface="Times New Roman" charset="0"/>
              </a:rPr>
              <a:t> </a:t>
            </a:r>
            <a:r>
              <a:rPr lang="en-US" sz="2400" dirty="0" err="1">
                <a:solidFill>
                  <a:srgbClr val="0033CC"/>
                </a:solidFill>
                <a:cs typeface="Times New Roman" charset="0"/>
              </a:rPr>
              <a:t>w.r.t</a:t>
            </a:r>
            <a:r>
              <a:rPr lang="en-US" sz="2400" dirty="0">
                <a:solidFill>
                  <a:srgbClr val="0033CC"/>
                </a:solidFill>
                <a:cs typeface="Times New Roman" charset="0"/>
              </a:rPr>
              <a:t>. rotation</a:t>
            </a:r>
            <a:endParaRPr lang="ru-RU" sz="2400" dirty="0">
              <a:solidFill>
                <a:srgbClr val="0033CC"/>
              </a:solidFill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943824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6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62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76260" grpId="0"/>
      <p:bldP spid="1376277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53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>
                <a:latin typeface="Arial" charset="0"/>
              </a:rPr>
              <a:t>Affine intensity change</a:t>
            </a:r>
            <a:endParaRPr lang="ru-RU" dirty="0">
              <a:latin typeface="Arial" charset="0"/>
            </a:endParaRPr>
          </a:p>
        </p:txBody>
      </p:sp>
      <p:sp>
        <p:nvSpPr>
          <p:cNvPr id="1210372" name="Text Box 4"/>
          <p:cNvSpPr txBox="1">
            <a:spLocks noChangeArrowheads="1"/>
          </p:cNvSpPr>
          <p:nvPr/>
        </p:nvSpPr>
        <p:spPr bwMode="auto">
          <a:xfrm>
            <a:off x="1447800" y="1997075"/>
            <a:ext cx="55626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  <a:buFontTx/>
              <a:buChar char="•"/>
            </a:pPr>
            <a:r>
              <a:rPr lang="en-US" sz="2400">
                <a:latin typeface="Times New Roman" charset="0"/>
                <a:cs typeface="Times New Roman" charset="0"/>
              </a:rPr>
              <a:t>   </a:t>
            </a:r>
            <a:r>
              <a:rPr lang="en-US" sz="2400">
                <a:cs typeface="Times New Roman" charset="0"/>
              </a:rPr>
              <a:t>Only derivatives are used =&gt; invariance to intensity shift</a:t>
            </a:r>
            <a:r>
              <a:rPr lang="en-US" sz="2400">
                <a:latin typeface="Times New Roman" charset="0"/>
                <a:cs typeface="Times New Roman" charset="0"/>
              </a:rPr>
              <a:t> </a:t>
            </a:r>
            <a:r>
              <a:rPr lang="en-US" sz="2400" i="1">
                <a:latin typeface="Times New Roman" charset="0"/>
                <a:cs typeface="Times New Roman" charset="0"/>
              </a:rPr>
              <a:t>I</a:t>
            </a:r>
            <a:r>
              <a:rPr lang="en-US" sz="2400">
                <a:latin typeface="Times New Roman" charset="0"/>
                <a:cs typeface="Times New Roman" charset="0"/>
              </a:rPr>
              <a:t> </a:t>
            </a:r>
            <a:r>
              <a:rPr lang="en-US" sz="2400">
                <a:latin typeface="Times New Roman" charset="0"/>
                <a:cs typeface="Times New Roman" charset="0"/>
                <a:sym typeface="Symbol" charset="0"/>
              </a:rPr>
              <a:t> </a:t>
            </a:r>
            <a:r>
              <a:rPr lang="en-US" sz="2400" i="1">
                <a:latin typeface="Times New Roman" charset="0"/>
                <a:cs typeface="Times New Roman" charset="0"/>
                <a:sym typeface="Symbol" charset="0"/>
              </a:rPr>
              <a:t>I</a:t>
            </a:r>
            <a:r>
              <a:rPr lang="he-IL" sz="2400" i="1">
                <a:latin typeface="Times New Roman" charset="0"/>
                <a:cs typeface="Times New Roman" charset="0"/>
                <a:sym typeface="Symbol" charset="0"/>
              </a:rPr>
              <a:t> </a:t>
            </a:r>
            <a:r>
              <a:rPr lang="en-US" sz="2400">
                <a:latin typeface="Times New Roman" charset="0"/>
                <a:cs typeface="Times New Roman" charset="0"/>
                <a:sym typeface="Symbol" charset="0"/>
              </a:rPr>
              <a:t>+</a:t>
            </a:r>
            <a:r>
              <a:rPr lang="he-IL" sz="2400">
                <a:latin typeface="Times New Roman" charset="0"/>
                <a:cs typeface="Times New Roman" charset="0"/>
                <a:sym typeface="Symbol" charset="0"/>
              </a:rPr>
              <a:t> </a:t>
            </a:r>
            <a:r>
              <a:rPr lang="en-US" sz="2400" i="1">
                <a:latin typeface="Times New Roman" charset="0"/>
                <a:cs typeface="Times New Roman" charset="0"/>
                <a:sym typeface="Symbol" charset="0"/>
              </a:rPr>
              <a:t>b</a:t>
            </a:r>
            <a:endParaRPr lang="ru-RU" sz="2400" i="1">
              <a:latin typeface="Times New Roman" charset="0"/>
              <a:cs typeface="Times New Roman" charset="0"/>
            </a:endParaRPr>
          </a:p>
        </p:txBody>
      </p:sp>
      <p:grpSp>
        <p:nvGrpSpPr>
          <p:cNvPr id="2" name="Group 5"/>
          <p:cNvGrpSpPr>
            <a:grpSpLocks/>
          </p:cNvGrpSpPr>
          <p:nvPr/>
        </p:nvGrpSpPr>
        <p:grpSpPr bwMode="auto">
          <a:xfrm>
            <a:off x="320675" y="2962275"/>
            <a:ext cx="8289925" cy="2819400"/>
            <a:chOff x="106" y="2378"/>
            <a:chExt cx="5222" cy="1776"/>
          </a:xfrm>
        </p:grpSpPr>
        <p:sp>
          <p:nvSpPr>
            <p:cNvPr id="150538" name="Text Box 6"/>
            <p:cNvSpPr txBox="1">
              <a:spLocks noChangeArrowheads="1"/>
            </p:cNvSpPr>
            <p:nvPr/>
          </p:nvSpPr>
          <p:spPr bwMode="auto">
            <a:xfrm>
              <a:off x="816" y="2378"/>
              <a:ext cx="3264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1pPr>
              <a:lvl2pPr>
                <a:defRPr sz="20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>
                <a:defRPr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>
                <a:defRPr sz="16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  <a:buFontTx/>
                <a:buChar char="•"/>
              </a:pPr>
              <a:r>
                <a:rPr lang="en-US" sz="2400">
                  <a:latin typeface="Times New Roman" charset="0"/>
                  <a:cs typeface="Times New Roman" charset="0"/>
                </a:rPr>
                <a:t>  </a:t>
              </a:r>
              <a:r>
                <a:rPr lang="he-IL" sz="2400">
                  <a:latin typeface="Times New Roman" charset="0"/>
                  <a:cs typeface="Times New Roman" charset="0"/>
                </a:rPr>
                <a:t> </a:t>
              </a:r>
              <a:r>
                <a:rPr lang="en-US" sz="2400">
                  <a:cs typeface="Times New Roman" charset="0"/>
                </a:rPr>
                <a:t>Intensity scaling:</a:t>
              </a:r>
              <a:r>
                <a:rPr lang="en-US" sz="2400">
                  <a:latin typeface="Times New Roman" charset="0"/>
                  <a:cs typeface="Times New Roman" charset="0"/>
                </a:rPr>
                <a:t> </a:t>
              </a:r>
              <a:r>
                <a:rPr lang="en-US" sz="2400" i="1">
                  <a:latin typeface="Times New Roman" charset="0"/>
                  <a:cs typeface="Times New Roman" charset="0"/>
                </a:rPr>
                <a:t>I </a:t>
              </a:r>
              <a:r>
                <a:rPr lang="en-US" sz="2400">
                  <a:latin typeface="Times New Roman" charset="0"/>
                  <a:cs typeface="Times New Roman" charset="0"/>
                  <a:sym typeface="Symbol" charset="0"/>
                </a:rPr>
                <a:t> </a:t>
              </a:r>
              <a:r>
                <a:rPr lang="en-US" sz="2400" i="1">
                  <a:latin typeface="Times New Roman" charset="0"/>
                  <a:cs typeface="Times New Roman" charset="0"/>
                  <a:sym typeface="Symbol" charset="0"/>
                </a:rPr>
                <a:t>a</a:t>
              </a:r>
              <a:r>
                <a:rPr lang="he-IL" sz="2400" i="1">
                  <a:latin typeface="Times New Roman" charset="0"/>
                  <a:cs typeface="Times New Roman" charset="0"/>
                  <a:sym typeface="Symbol" charset="0"/>
                </a:rPr>
                <a:t> </a:t>
              </a:r>
              <a:r>
                <a:rPr lang="en-US" sz="2400" i="1">
                  <a:latin typeface="Times New Roman" charset="0"/>
                  <a:cs typeface="Times New Roman" charset="0"/>
                  <a:sym typeface="Symbol" charset="0"/>
                </a:rPr>
                <a:t>I</a:t>
              </a:r>
              <a:endParaRPr lang="ru-RU" sz="2400" i="1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39" name="Freeform 7"/>
            <p:cNvSpPr>
              <a:spLocks/>
            </p:cNvSpPr>
            <p:nvPr/>
          </p:nvSpPr>
          <p:spPr bwMode="auto">
            <a:xfrm>
              <a:off x="912" y="2992"/>
              <a:ext cx="1584" cy="752"/>
            </a:xfrm>
            <a:custGeom>
              <a:avLst/>
              <a:gdLst>
                <a:gd name="T0" fmla="*/ 0 w 1584"/>
                <a:gd name="T1" fmla="*/ 752 h 752"/>
                <a:gd name="T2" fmla="*/ 144 w 1584"/>
                <a:gd name="T3" fmla="*/ 224 h 752"/>
                <a:gd name="T4" fmla="*/ 384 w 1584"/>
                <a:gd name="T5" fmla="*/ 416 h 752"/>
                <a:gd name="T6" fmla="*/ 528 w 1584"/>
                <a:gd name="T7" fmla="*/ 32 h 752"/>
                <a:gd name="T8" fmla="*/ 768 w 1584"/>
                <a:gd name="T9" fmla="*/ 608 h 752"/>
                <a:gd name="T10" fmla="*/ 912 w 1584"/>
                <a:gd name="T11" fmla="*/ 464 h 752"/>
                <a:gd name="T12" fmla="*/ 1104 w 1584"/>
                <a:gd name="T13" fmla="*/ 656 h 752"/>
                <a:gd name="T14" fmla="*/ 1248 w 1584"/>
                <a:gd name="T15" fmla="*/ 272 h 752"/>
                <a:gd name="T16" fmla="*/ 1584 w 1584"/>
                <a:gd name="T17" fmla="*/ 656 h 752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w 1584"/>
                <a:gd name="T28" fmla="*/ 0 h 752"/>
                <a:gd name="T29" fmla="*/ 1584 w 1584"/>
                <a:gd name="T30" fmla="*/ 752 h 752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T27" t="T28" r="T29" b="T30"/>
              <a:pathLst>
                <a:path w="1584" h="752">
                  <a:moveTo>
                    <a:pt x="0" y="752"/>
                  </a:moveTo>
                  <a:cubicBezTo>
                    <a:pt x="40" y="516"/>
                    <a:pt x="80" y="280"/>
                    <a:pt x="144" y="224"/>
                  </a:cubicBezTo>
                  <a:cubicBezTo>
                    <a:pt x="208" y="168"/>
                    <a:pt x="320" y="448"/>
                    <a:pt x="384" y="416"/>
                  </a:cubicBezTo>
                  <a:cubicBezTo>
                    <a:pt x="448" y="384"/>
                    <a:pt x="464" y="0"/>
                    <a:pt x="528" y="32"/>
                  </a:cubicBezTo>
                  <a:cubicBezTo>
                    <a:pt x="592" y="64"/>
                    <a:pt x="704" y="536"/>
                    <a:pt x="768" y="608"/>
                  </a:cubicBezTo>
                  <a:cubicBezTo>
                    <a:pt x="832" y="680"/>
                    <a:pt x="856" y="456"/>
                    <a:pt x="912" y="464"/>
                  </a:cubicBezTo>
                  <a:cubicBezTo>
                    <a:pt x="968" y="472"/>
                    <a:pt x="1048" y="688"/>
                    <a:pt x="1104" y="656"/>
                  </a:cubicBezTo>
                  <a:cubicBezTo>
                    <a:pt x="1160" y="624"/>
                    <a:pt x="1168" y="272"/>
                    <a:pt x="1248" y="272"/>
                  </a:cubicBezTo>
                  <a:cubicBezTo>
                    <a:pt x="1328" y="272"/>
                    <a:pt x="1456" y="464"/>
                    <a:pt x="1584" y="656"/>
                  </a:cubicBezTo>
                </a:path>
              </a:pathLst>
            </a:cu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50540" name="Freeform 8"/>
            <p:cNvSpPr>
              <a:spLocks/>
            </p:cNvSpPr>
            <p:nvPr/>
          </p:nvSpPr>
          <p:spPr bwMode="auto">
            <a:xfrm>
              <a:off x="3444" y="2496"/>
              <a:ext cx="1584" cy="1232"/>
            </a:xfrm>
            <a:custGeom>
              <a:avLst/>
              <a:gdLst>
                <a:gd name="T0" fmla="*/ 0 w 1584"/>
                <a:gd name="T1" fmla="*/ 104725 h 752"/>
                <a:gd name="T2" fmla="*/ 144 w 1584"/>
                <a:gd name="T3" fmla="*/ 31206 h 752"/>
                <a:gd name="T4" fmla="*/ 384 w 1584"/>
                <a:gd name="T5" fmla="*/ 57970 h 752"/>
                <a:gd name="T6" fmla="*/ 528 w 1584"/>
                <a:gd name="T7" fmla="*/ 4415 h 752"/>
                <a:gd name="T8" fmla="*/ 768 w 1584"/>
                <a:gd name="T9" fmla="*/ 84705 h 752"/>
                <a:gd name="T10" fmla="*/ 912 w 1584"/>
                <a:gd name="T11" fmla="*/ 64621 h 752"/>
                <a:gd name="T12" fmla="*/ 1104 w 1584"/>
                <a:gd name="T13" fmla="*/ 91383 h 752"/>
                <a:gd name="T14" fmla="*/ 1248 w 1584"/>
                <a:gd name="T15" fmla="*/ 37958 h 752"/>
                <a:gd name="T16" fmla="*/ 1584 w 1584"/>
                <a:gd name="T17" fmla="*/ 91383 h 752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w 1584"/>
                <a:gd name="T28" fmla="*/ 0 h 752"/>
                <a:gd name="T29" fmla="*/ 1584 w 1584"/>
                <a:gd name="T30" fmla="*/ 752 h 752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T27" t="T28" r="T29" b="T30"/>
              <a:pathLst>
                <a:path w="1584" h="752">
                  <a:moveTo>
                    <a:pt x="0" y="752"/>
                  </a:moveTo>
                  <a:cubicBezTo>
                    <a:pt x="40" y="516"/>
                    <a:pt x="80" y="280"/>
                    <a:pt x="144" y="224"/>
                  </a:cubicBezTo>
                  <a:cubicBezTo>
                    <a:pt x="208" y="168"/>
                    <a:pt x="320" y="448"/>
                    <a:pt x="384" y="416"/>
                  </a:cubicBezTo>
                  <a:cubicBezTo>
                    <a:pt x="448" y="384"/>
                    <a:pt x="464" y="0"/>
                    <a:pt x="528" y="32"/>
                  </a:cubicBezTo>
                  <a:cubicBezTo>
                    <a:pt x="592" y="64"/>
                    <a:pt x="704" y="536"/>
                    <a:pt x="768" y="608"/>
                  </a:cubicBezTo>
                  <a:cubicBezTo>
                    <a:pt x="832" y="680"/>
                    <a:pt x="856" y="456"/>
                    <a:pt x="912" y="464"/>
                  </a:cubicBezTo>
                  <a:cubicBezTo>
                    <a:pt x="968" y="472"/>
                    <a:pt x="1048" y="688"/>
                    <a:pt x="1104" y="656"/>
                  </a:cubicBezTo>
                  <a:cubicBezTo>
                    <a:pt x="1160" y="624"/>
                    <a:pt x="1168" y="272"/>
                    <a:pt x="1248" y="272"/>
                  </a:cubicBezTo>
                  <a:cubicBezTo>
                    <a:pt x="1328" y="272"/>
                    <a:pt x="1456" y="464"/>
                    <a:pt x="1584" y="656"/>
                  </a:cubicBezTo>
                </a:path>
              </a:pathLst>
            </a:cu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50541" name="Group 9"/>
            <p:cNvGrpSpPr>
              <a:grpSpLocks/>
            </p:cNvGrpSpPr>
            <p:nvPr/>
          </p:nvGrpSpPr>
          <p:grpSpPr bwMode="auto">
            <a:xfrm>
              <a:off x="583" y="2880"/>
              <a:ext cx="2220" cy="1274"/>
              <a:chOff x="583" y="2880"/>
              <a:chExt cx="2220" cy="1274"/>
            </a:xfrm>
          </p:grpSpPr>
          <p:grpSp>
            <p:nvGrpSpPr>
              <p:cNvPr id="150557" name="Group 10"/>
              <p:cNvGrpSpPr>
                <a:grpSpLocks/>
              </p:cNvGrpSpPr>
              <p:nvPr/>
            </p:nvGrpSpPr>
            <p:grpSpPr bwMode="auto">
              <a:xfrm>
                <a:off x="583" y="2880"/>
                <a:ext cx="2220" cy="1274"/>
                <a:chOff x="583" y="2880"/>
                <a:chExt cx="2220" cy="1274"/>
              </a:xfrm>
            </p:grpSpPr>
            <p:sp>
              <p:nvSpPr>
                <p:cNvPr id="150559" name="Line 11"/>
                <p:cNvSpPr>
                  <a:spLocks noChangeShapeType="1"/>
                </p:cNvSpPr>
                <p:nvPr/>
              </p:nvSpPr>
              <p:spPr bwMode="auto">
                <a:xfrm>
                  <a:off x="816" y="3888"/>
                  <a:ext cx="1920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xtLst>
                  <a:ext uri="{909E8E84-426E-40dd-AFC4-6F175D3DCCD1}">
                    <a14:hiddenFill xmlns=""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50560" name="Line 12"/>
                <p:cNvSpPr>
                  <a:spLocks noChangeShapeType="1"/>
                </p:cNvSpPr>
                <p:nvPr/>
              </p:nvSpPr>
              <p:spPr bwMode="auto">
                <a:xfrm flipV="1">
                  <a:off x="816" y="2976"/>
                  <a:ext cx="0" cy="912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xtLst>
                  <a:ext uri="{909E8E84-426E-40dd-AFC4-6F175D3DCCD1}">
                    <a14:hiddenFill xmlns=""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50561" name="Text Box 13"/>
                <p:cNvSpPr txBox="1">
                  <a:spLocks noChangeArrowheads="1"/>
                </p:cNvSpPr>
                <p:nvPr/>
              </p:nvSpPr>
              <p:spPr bwMode="auto">
                <a:xfrm>
                  <a:off x="583" y="2880"/>
                  <a:ext cx="233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1pPr>
                  <a:lvl2pPr>
                    <a:defRPr sz="20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2pPr>
                  <a:lvl3pPr>
                    <a:defRPr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3pPr>
                  <a:lvl4pPr>
                    <a:defRPr sz="16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4pPr>
                  <a:lvl5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5pPr>
                  <a:lvl6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6pPr>
                  <a:lvl7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7pPr>
                  <a:lvl8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8pPr>
                  <a:lvl9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9pPr>
                </a:lstStyle>
                <a:p>
                  <a:pPr algn="ctr"/>
                  <a:r>
                    <a:rPr lang="en-US" sz="2400" i="1">
                      <a:latin typeface="Times New Roman" charset="0"/>
                      <a:cs typeface="Times New Roman" charset="0"/>
                    </a:rPr>
                    <a:t>R</a:t>
                  </a:r>
                  <a:endParaRPr lang="ru-RU" sz="2400" i="1">
                    <a:latin typeface="Times New Roman" charset="0"/>
                    <a:cs typeface="Times New Roman" charset="0"/>
                  </a:endParaRPr>
                </a:p>
              </p:txBody>
            </p:sp>
            <p:sp>
              <p:nvSpPr>
                <p:cNvPr id="150562" name="Text Box 14"/>
                <p:cNvSpPr txBox="1">
                  <a:spLocks noChangeArrowheads="1"/>
                </p:cNvSpPr>
                <p:nvPr/>
              </p:nvSpPr>
              <p:spPr bwMode="auto">
                <a:xfrm>
                  <a:off x="1344" y="3866"/>
                  <a:ext cx="1459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1pPr>
                  <a:lvl2pPr>
                    <a:defRPr sz="20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2pPr>
                  <a:lvl3pPr>
                    <a:defRPr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3pPr>
                  <a:lvl4pPr>
                    <a:defRPr sz="16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4pPr>
                  <a:lvl5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5pPr>
                  <a:lvl6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6pPr>
                  <a:lvl7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7pPr>
                  <a:lvl8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8pPr>
                  <a:lvl9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9pPr>
                </a:lstStyle>
                <a:p>
                  <a:pPr algn="ctr"/>
                  <a:r>
                    <a:rPr lang="en-US" sz="2400" i="1">
                      <a:latin typeface="Times New Roman" charset="0"/>
                      <a:cs typeface="Times New Roman" charset="0"/>
                    </a:rPr>
                    <a:t>x</a:t>
                  </a:r>
                  <a:r>
                    <a:rPr lang="en-US" sz="2400">
                      <a:latin typeface="Times New Roman" charset="0"/>
                      <a:cs typeface="Times New Roman" charset="0"/>
                    </a:rPr>
                    <a:t> </a:t>
                  </a:r>
                  <a:r>
                    <a:rPr lang="en-US" sz="2000">
                      <a:latin typeface="Times New Roman" charset="0"/>
                      <a:cs typeface="Times New Roman" charset="0"/>
                    </a:rPr>
                    <a:t>(image coordinate)</a:t>
                  </a:r>
                  <a:endParaRPr lang="ru-RU" sz="2000">
                    <a:latin typeface="Times New Roman" charset="0"/>
                    <a:cs typeface="Times New Roman" charset="0"/>
                  </a:endParaRPr>
                </a:p>
              </p:txBody>
            </p:sp>
          </p:grpSp>
          <p:sp>
            <p:nvSpPr>
              <p:cNvPr id="150558" name="Rectangle 15"/>
              <p:cNvSpPr>
                <a:spLocks noChangeArrowheads="1"/>
              </p:cNvSpPr>
              <p:nvPr/>
            </p:nvSpPr>
            <p:spPr bwMode="auto">
              <a:xfrm>
                <a:off x="816" y="3312"/>
                <a:ext cx="1824" cy="576"/>
              </a:xfrm>
              <a:prstGeom prst="rect">
                <a:avLst/>
              </a:prstGeom>
              <a:solidFill>
                <a:srgbClr val="C0C0C0">
                  <a:alpha val="50195"/>
                </a:srgbClr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</p:grpSp>
        <p:sp>
          <p:nvSpPr>
            <p:cNvPr id="150542" name="Text Box 16"/>
            <p:cNvSpPr txBox="1">
              <a:spLocks noChangeArrowheads="1"/>
            </p:cNvSpPr>
            <p:nvPr/>
          </p:nvSpPr>
          <p:spPr bwMode="auto">
            <a:xfrm>
              <a:off x="106" y="3206"/>
              <a:ext cx="710" cy="2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1pPr>
              <a:lvl2pPr>
                <a:defRPr sz="20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>
                <a:defRPr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>
                <a:defRPr sz="16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>
                <a:defRPr sz="1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/>
              <a:r>
                <a:rPr lang="en-US" sz="2000">
                  <a:latin typeface="Times New Roman" charset="0"/>
                  <a:cs typeface="Times New Roman" charset="0"/>
                </a:rPr>
                <a:t>threshold</a:t>
              </a:r>
              <a:endParaRPr lang="ru-RU" sz="2000">
                <a:latin typeface="Times New Roman" charset="0"/>
                <a:cs typeface="Times New Roman" charset="0"/>
              </a:endParaRPr>
            </a:p>
          </p:txBody>
        </p:sp>
        <p:grpSp>
          <p:nvGrpSpPr>
            <p:cNvPr id="150543" name="Group 17"/>
            <p:cNvGrpSpPr>
              <a:grpSpLocks/>
            </p:cNvGrpSpPr>
            <p:nvPr/>
          </p:nvGrpSpPr>
          <p:grpSpPr bwMode="auto">
            <a:xfrm>
              <a:off x="3108" y="2880"/>
              <a:ext cx="2220" cy="1274"/>
              <a:chOff x="583" y="2880"/>
              <a:chExt cx="2220" cy="1274"/>
            </a:xfrm>
          </p:grpSpPr>
          <p:grpSp>
            <p:nvGrpSpPr>
              <p:cNvPr id="150551" name="Group 18"/>
              <p:cNvGrpSpPr>
                <a:grpSpLocks/>
              </p:cNvGrpSpPr>
              <p:nvPr/>
            </p:nvGrpSpPr>
            <p:grpSpPr bwMode="auto">
              <a:xfrm>
                <a:off x="583" y="2880"/>
                <a:ext cx="2220" cy="1274"/>
                <a:chOff x="583" y="2880"/>
                <a:chExt cx="2220" cy="1274"/>
              </a:xfrm>
            </p:grpSpPr>
            <p:sp>
              <p:nvSpPr>
                <p:cNvPr id="150553" name="Line 19"/>
                <p:cNvSpPr>
                  <a:spLocks noChangeShapeType="1"/>
                </p:cNvSpPr>
                <p:nvPr/>
              </p:nvSpPr>
              <p:spPr bwMode="auto">
                <a:xfrm>
                  <a:off x="816" y="3888"/>
                  <a:ext cx="1920" cy="0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xtLst>
                  <a:ext uri="{909E8E84-426E-40dd-AFC4-6F175D3DCCD1}">
                    <a14:hiddenFill xmlns=""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50554" name="Line 20"/>
                <p:cNvSpPr>
                  <a:spLocks noChangeShapeType="1"/>
                </p:cNvSpPr>
                <p:nvPr/>
              </p:nvSpPr>
              <p:spPr bwMode="auto">
                <a:xfrm flipV="1">
                  <a:off x="816" y="2976"/>
                  <a:ext cx="0" cy="912"/>
                </a:xfrm>
                <a:prstGeom prst="line">
                  <a:avLst/>
                </a:prstGeom>
                <a:noFill/>
                <a:ln w="9525">
                  <a:solidFill>
                    <a:schemeClr val="tx1"/>
                  </a:solidFill>
                  <a:round/>
                  <a:headEnd/>
                  <a:tailEnd type="triangle" w="med" len="med"/>
                </a:ln>
                <a:extLst>
                  <a:ext uri="{909E8E84-426E-40dd-AFC4-6F175D3DCCD1}">
                    <a14:hiddenFill xmlns="" xmlns:a14="http://schemas.microsoft.com/office/drawing/2010/main">
                      <a:noFill/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50555" name="Text Box 21"/>
                <p:cNvSpPr txBox="1">
                  <a:spLocks noChangeArrowheads="1"/>
                </p:cNvSpPr>
                <p:nvPr/>
              </p:nvSpPr>
              <p:spPr bwMode="auto">
                <a:xfrm>
                  <a:off x="583" y="2880"/>
                  <a:ext cx="233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1pPr>
                  <a:lvl2pPr>
                    <a:defRPr sz="20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2pPr>
                  <a:lvl3pPr>
                    <a:defRPr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3pPr>
                  <a:lvl4pPr>
                    <a:defRPr sz="16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4pPr>
                  <a:lvl5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5pPr>
                  <a:lvl6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6pPr>
                  <a:lvl7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7pPr>
                  <a:lvl8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8pPr>
                  <a:lvl9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9pPr>
                </a:lstStyle>
                <a:p>
                  <a:pPr algn="ctr"/>
                  <a:r>
                    <a:rPr lang="en-US" sz="2400" i="1">
                      <a:latin typeface="Times New Roman" charset="0"/>
                      <a:cs typeface="Times New Roman" charset="0"/>
                    </a:rPr>
                    <a:t>R</a:t>
                  </a:r>
                  <a:endParaRPr lang="ru-RU" sz="2400" i="1">
                    <a:latin typeface="Times New Roman" charset="0"/>
                    <a:cs typeface="Times New Roman" charset="0"/>
                  </a:endParaRPr>
                </a:p>
              </p:txBody>
            </p:sp>
            <p:sp>
              <p:nvSpPr>
                <p:cNvPr id="150556" name="Text Box 22"/>
                <p:cNvSpPr txBox="1">
                  <a:spLocks noChangeArrowheads="1"/>
                </p:cNvSpPr>
                <p:nvPr/>
              </p:nvSpPr>
              <p:spPr bwMode="auto">
                <a:xfrm>
                  <a:off x="1344" y="3866"/>
                  <a:ext cx="1459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1pPr>
                  <a:lvl2pPr>
                    <a:defRPr sz="20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2pPr>
                  <a:lvl3pPr>
                    <a:defRPr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3pPr>
                  <a:lvl4pPr>
                    <a:defRPr sz="16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4pPr>
                  <a:lvl5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5pPr>
                  <a:lvl6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6pPr>
                  <a:lvl7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7pPr>
                  <a:lvl8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8pPr>
                  <a:lvl9pPr>
                    <a:defRPr sz="1400">
                      <a:solidFill>
                        <a:schemeClr val="tx1"/>
                      </a:solidFill>
                      <a:latin typeface="Arial" charset="0"/>
                      <a:ea typeface="ＭＳ Ｐゴシック" charset="0"/>
                    </a:defRPr>
                  </a:lvl9pPr>
                </a:lstStyle>
                <a:p>
                  <a:pPr algn="ctr"/>
                  <a:r>
                    <a:rPr lang="en-US" sz="2400" i="1">
                      <a:latin typeface="Times New Roman" charset="0"/>
                      <a:cs typeface="Times New Roman" charset="0"/>
                    </a:rPr>
                    <a:t>x</a:t>
                  </a:r>
                  <a:r>
                    <a:rPr lang="en-US" sz="2400">
                      <a:latin typeface="Times New Roman" charset="0"/>
                      <a:cs typeface="Times New Roman" charset="0"/>
                    </a:rPr>
                    <a:t> </a:t>
                  </a:r>
                  <a:r>
                    <a:rPr lang="en-US" sz="2000">
                      <a:latin typeface="Times New Roman" charset="0"/>
                      <a:cs typeface="Times New Roman" charset="0"/>
                    </a:rPr>
                    <a:t>(image coordinate)</a:t>
                  </a:r>
                  <a:endParaRPr lang="ru-RU" sz="2000">
                    <a:latin typeface="Times New Roman" charset="0"/>
                    <a:cs typeface="Times New Roman" charset="0"/>
                  </a:endParaRPr>
                </a:p>
              </p:txBody>
            </p:sp>
          </p:grpSp>
          <p:sp>
            <p:nvSpPr>
              <p:cNvPr id="150552" name="Rectangle 23"/>
              <p:cNvSpPr>
                <a:spLocks noChangeArrowheads="1"/>
              </p:cNvSpPr>
              <p:nvPr/>
            </p:nvSpPr>
            <p:spPr bwMode="auto">
              <a:xfrm>
                <a:off x="816" y="3312"/>
                <a:ext cx="1824" cy="576"/>
              </a:xfrm>
              <a:prstGeom prst="rect">
                <a:avLst/>
              </a:prstGeom>
              <a:solidFill>
                <a:srgbClr val="C0C0C0">
                  <a:alpha val="50195"/>
                </a:srgbClr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eaLnBrk="0" hangingPunct="0"/>
                <a:endParaRPr lang="en-US"/>
              </a:p>
            </p:txBody>
          </p:sp>
        </p:grpSp>
        <p:sp>
          <p:nvSpPr>
            <p:cNvPr id="150544" name="Oval 24"/>
            <p:cNvSpPr>
              <a:spLocks noChangeArrowheads="1"/>
            </p:cNvSpPr>
            <p:nvPr/>
          </p:nvSpPr>
          <p:spPr bwMode="auto">
            <a:xfrm>
              <a:off x="1047" y="3177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45" name="Oval 25"/>
            <p:cNvSpPr>
              <a:spLocks noChangeArrowheads="1"/>
            </p:cNvSpPr>
            <p:nvPr/>
          </p:nvSpPr>
          <p:spPr bwMode="auto">
            <a:xfrm>
              <a:off x="1401" y="2994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46" name="Oval 26"/>
            <p:cNvSpPr>
              <a:spLocks noChangeArrowheads="1"/>
            </p:cNvSpPr>
            <p:nvPr/>
          </p:nvSpPr>
          <p:spPr bwMode="auto">
            <a:xfrm>
              <a:off x="2141" y="3241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47" name="Oval 27"/>
            <p:cNvSpPr>
              <a:spLocks noChangeArrowheads="1"/>
            </p:cNvSpPr>
            <p:nvPr/>
          </p:nvSpPr>
          <p:spPr bwMode="auto">
            <a:xfrm>
              <a:off x="3592" y="2830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48" name="Oval 28"/>
            <p:cNvSpPr>
              <a:spLocks noChangeArrowheads="1"/>
            </p:cNvSpPr>
            <p:nvPr/>
          </p:nvSpPr>
          <p:spPr bwMode="auto">
            <a:xfrm>
              <a:off x="3939" y="2528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49" name="Oval 29"/>
            <p:cNvSpPr>
              <a:spLocks noChangeArrowheads="1"/>
            </p:cNvSpPr>
            <p:nvPr/>
          </p:nvSpPr>
          <p:spPr bwMode="auto">
            <a:xfrm>
              <a:off x="4320" y="3216"/>
              <a:ext cx="57" cy="47"/>
            </a:xfrm>
            <a:prstGeom prst="ellipse">
              <a:avLst/>
            </a:prstGeom>
            <a:solidFill>
              <a:schemeClr val="accent1"/>
            </a:solidFill>
            <a:ln w="25400">
              <a:solidFill>
                <a:schemeClr val="accent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  <p:sp>
          <p:nvSpPr>
            <p:cNvPr id="150550" name="Oval 30"/>
            <p:cNvSpPr>
              <a:spLocks noChangeArrowheads="1"/>
            </p:cNvSpPr>
            <p:nvPr/>
          </p:nvSpPr>
          <p:spPr bwMode="auto">
            <a:xfrm>
              <a:off x="4671" y="2939"/>
              <a:ext cx="57" cy="47"/>
            </a:xfrm>
            <a:prstGeom prst="ellipse">
              <a:avLst/>
            </a:prstGeom>
            <a:solidFill>
              <a:srgbClr val="FF3300"/>
            </a:solidFill>
            <a:ln w="25400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pPr algn="ctr"/>
              <a:endParaRPr lang="ru-RU" sz="2400">
                <a:latin typeface="Times New Roman" charset="0"/>
                <a:cs typeface="Times New Roman" charset="0"/>
              </a:endParaRPr>
            </a:p>
          </p:txBody>
        </p:sp>
      </p:grpSp>
      <p:sp>
        <p:nvSpPr>
          <p:cNvPr id="1210399" name="Text Box 31"/>
          <p:cNvSpPr txBox="1">
            <a:spLocks noChangeArrowheads="1"/>
          </p:cNvSpPr>
          <p:nvPr/>
        </p:nvSpPr>
        <p:spPr bwMode="auto">
          <a:xfrm>
            <a:off x="1219200" y="6015038"/>
            <a:ext cx="6934200" cy="461962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>
              <a:defRPr sz="20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>
              <a:defRPr sz="16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>
              <a:defRPr sz="1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sz="2400" i="1">
                <a:solidFill>
                  <a:srgbClr val="0033CC"/>
                </a:solidFill>
                <a:cs typeface="Times New Roman" charset="0"/>
              </a:rPr>
              <a:t>Partially invariant </a:t>
            </a:r>
            <a:r>
              <a:rPr lang="en-US" sz="2400">
                <a:solidFill>
                  <a:srgbClr val="0033CC"/>
                </a:solidFill>
                <a:cs typeface="Times New Roman" charset="0"/>
              </a:rPr>
              <a:t>to affine intensity change</a:t>
            </a:r>
            <a:endParaRPr lang="ru-RU" sz="2400">
              <a:solidFill>
                <a:srgbClr val="0033CC"/>
              </a:solidFill>
              <a:cs typeface="Times New Roman" charset="0"/>
            </a:endParaRPr>
          </a:p>
        </p:txBody>
      </p:sp>
      <p:sp>
        <p:nvSpPr>
          <p:cNvPr id="150534" name="Rectangle 30"/>
          <p:cNvSpPr>
            <a:spLocks noChangeArrowheads="1"/>
          </p:cNvSpPr>
          <p:nvPr/>
        </p:nvSpPr>
        <p:spPr bwMode="auto">
          <a:xfrm>
            <a:off x="5029200" y="1143000"/>
            <a:ext cx="1844675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eaLnBrk="0" hangingPunct="0"/>
            <a:r>
              <a:rPr lang="en-US" i="1">
                <a:latin typeface="Times New Roman" charset="0"/>
                <a:cs typeface="Times New Roman" charset="0"/>
              </a:rPr>
              <a:t>I </a:t>
            </a:r>
            <a:r>
              <a:rPr lang="en-US">
                <a:latin typeface="Times New Roman" charset="0"/>
                <a:cs typeface="Times New Roman" charset="0"/>
                <a:sym typeface="Symbol" charset="0"/>
              </a:rPr>
              <a:t> </a:t>
            </a:r>
            <a:r>
              <a:rPr lang="en-US" i="1">
                <a:latin typeface="Times New Roman" charset="0"/>
                <a:cs typeface="Times New Roman" charset="0"/>
                <a:sym typeface="Symbol" charset="0"/>
              </a:rPr>
              <a:t>a</a:t>
            </a:r>
            <a:r>
              <a:rPr lang="he-IL" i="1">
                <a:latin typeface="Times New Roman" charset="0"/>
                <a:cs typeface="Times New Roman" charset="0"/>
                <a:sym typeface="Symbol" charset="0"/>
              </a:rPr>
              <a:t> </a:t>
            </a:r>
            <a:r>
              <a:rPr lang="en-US" i="1">
                <a:latin typeface="Times New Roman" charset="0"/>
                <a:cs typeface="Times New Roman" charset="0"/>
                <a:sym typeface="Symbol" charset="0"/>
              </a:rPr>
              <a:t>I </a:t>
            </a:r>
            <a:r>
              <a:rPr lang="en-US" i="1">
                <a:latin typeface="Times New Roman" charset="0"/>
                <a:cs typeface="Times New Roman" charset="0"/>
              </a:rPr>
              <a:t>+ b</a:t>
            </a:r>
            <a:endParaRPr lang="en-US">
              <a:latin typeface="Times New Roman" charset="0"/>
              <a:cs typeface="Times New Roman" charset="0"/>
            </a:endParaRPr>
          </a:p>
        </p:txBody>
      </p:sp>
      <p:sp>
        <p:nvSpPr>
          <p:cNvPr id="150535" name="Rectangle 13"/>
          <p:cNvSpPr>
            <a:spLocks noChangeArrowheads="1"/>
          </p:cNvSpPr>
          <p:nvPr/>
        </p:nvSpPr>
        <p:spPr bwMode="auto">
          <a:xfrm>
            <a:off x="3733800" y="1219200"/>
            <a:ext cx="457200" cy="381000"/>
          </a:xfrm>
          <a:prstGeom prst="rect">
            <a:avLst/>
          </a:prstGeom>
          <a:solidFill>
            <a:srgbClr val="0033CC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150536" name="Rectangle 14"/>
          <p:cNvSpPr>
            <a:spLocks noChangeArrowheads="1"/>
          </p:cNvSpPr>
          <p:nvPr/>
        </p:nvSpPr>
        <p:spPr bwMode="auto">
          <a:xfrm>
            <a:off x="2362200" y="1219200"/>
            <a:ext cx="457200" cy="381000"/>
          </a:xfrm>
          <a:prstGeom prst="rect">
            <a:avLst/>
          </a:prstGeom>
          <a:solidFill>
            <a:srgbClr val="9FB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eaLnBrk="0" hangingPunct="0"/>
            <a:endParaRPr lang="en-US"/>
          </a:p>
        </p:txBody>
      </p:sp>
      <p:sp>
        <p:nvSpPr>
          <p:cNvPr id="150537" name="AutoShape 15"/>
          <p:cNvSpPr>
            <a:spLocks noChangeArrowheads="1"/>
          </p:cNvSpPr>
          <p:nvPr/>
        </p:nvSpPr>
        <p:spPr bwMode="auto">
          <a:xfrm>
            <a:off x="3048000" y="1295400"/>
            <a:ext cx="381000" cy="228600"/>
          </a:xfrm>
          <a:custGeom>
            <a:avLst/>
            <a:gdLst>
              <a:gd name="T0" fmla="*/ 0 w 21600"/>
              <a:gd name="T1" fmla="*/ 0 h 21600"/>
              <a:gd name="T2" fmla="*/ 0 w 21600"/>
              <a:gd name="T3" fmla="*/ 0 h 21600"/>
              <a:gd name="T4" fmla="*/ 0 w 21600"/>
              <a:gd name="T5" fmla="*/ 0 h 21600"/>
              <a:gd name="T6" fmla="*/ 0 w 21600"/>
              <a:gd name="T7" fmla="*/ 0 h 21600"/>
              <a:gd name="T8" fmla="*/ 17694720 60000 65536"/>
              <a:gd name="T9" fmla="*/ 11796480 60000 65536"/>
              <a:gd name="T10" fmla="*/ 5898240 60000 65536"/>
              <a:gd name="T11" fmla="*/ 0 60000 65536"/>
              <a:gd name="T12" fmla="*/ 3330 w 21600"/>
              <a:gd name="T13" fmla="*/ 5400 h 21600"/>
              <a:gd name="T14" fmla="*/ 18900 w 21600"/>
              <a:gd name="T15" fmla="*/ 16200 h 21600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21600" h="21600">
                <a:moveTo>
                  <a:pt x="16200" y="0"/>
                </a:moveTo>
                <a:lnTo>
                  <a:pt x="16200" y="5400"/>
                </a:lnTo>
                <a:lnTo>
                  <a:pt x="3375" y="5400"/>
                </a:lnTo>
                <a:lnTo>
                  <a:pt x="3375" y="16200"/>
                </a:lnTo>
                <a:lnTo>
                  <a:pt x="16200" y="16200"/>
                </a:lnTo>
                <a:lnTo>
                  <a:pt x="16200" y="21600"/>
                </a:lnTo>
                <a:lnTo>
                  <a:pt x="21600" y="10800"/>
                </a:lnTo>
                <a:lnTo>
                  <a:pt x="16200" y="0"/>
                </a:lnTo>
                <a:close/>
              </a:path>
              <a:path w="21600" h="21600">
                <a:moveTo>
                  <a:pt x="1350" y="5400"/>
                </a:moveTo>
                <a:lnTo>
                  <a:pt x="1350" y="16200"/>
                </a:lnTo>
                <a:lnTo>
                  <a:pt x="2700" y="16200"/>
                </a:lnTo>
                <a:lnTo>
                  <a:pt x="2700" y="5400"/>
                </a:lnTo>
                <a:lnTo>
                  <a:pt x="1350" y="5400"/>
                </a:lnTo>
                <a:close/>
              </a:path>
              <a:path w="21600" h="21600">
                <a:moveTo>
                  <a:pt x="0" y="5400"/>
                </a:moveTo>
                <a:lnTo>
                  <a:pt x="0" y="16200"/>
                </a:lnTo>
                <a:lnTo>
                  <a:pt x="675" y="16200"/>
                </a:lnTo>
                <a:lnTo>
                  <a:pt x="675" y="5400"/>
                </a:lnTo>
                <a:lnTo>
                  <a:pt x="0" y="5400"/>
                </a:lnTo>
                <a:close/>
              </a:path>
            </a:pathLst>
          </a:cu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4400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103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0372" grpId="0" autoUpdateAnimBg="0"/>
      <p:bldP spid="1210399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/>
              <a:t>Harris Detector: Invariance Properties</a:t>
            </a:r>
            <a:endParaRPr lang="ru-RU" smtClean="0"/>
          </a:p>
        </p:txBody>
      </p:sp>
      <p:sp>
        <p:nvSpPr>
          <p:cNvPr id="399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371600"/>
            <a:ext cx="7772400" cy="4114800"/>
          </a:xfrm>
        </p:spPr>
        <p:txBody>
          <a:bodyPr/>
          <a:lstStyle/>
          <a:p>
            <a:r>
              <a:rPr lang="en-US" smtClean="0"/>
              <a:t>Scaling</a:t>
            </a:r>
            <a:endParaRPr lang="ru-RU" dirty="0" smtClean="0"/>
          </a:p>
        </p:txBody>
      </p:sp>
      <p:sp>
        <p:nvSpPr>
          <p:cNvPr id="1212427" name="Text Box 11"/>
          <p:cNvSpPr txBox="1">
            <a:spLocks noChangeArrowheads="1"/>
          </p:cNvSpPr>
          <p:nvPr/>
        </p:nvSpPr>
        <p:spPr bwMode="auto">
          <a:xfrm>
            <a:off x="5791200" y="4191000"/>
            <a:ext cx="2590800" cy="1373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dirty="0">
                <a:cs typeface="Times New Roman" pitchFamily="18" charset="0"/>
              </a:rPr>
              <a:t>All points will be classified as </a:t>
            </a:r>
            <a:r>
              <a:rPr lang="en-US" dirty="0">
                <a:solidFill>
                  <a:srgbClr val="0033CC"/>
                </a:solidFill>
                <a:cs typeface="Times New Roman" pitchFamily="18" charset="0"/>
              </a:rPr>
              <a:t>edges</a:t>
            </a:r>
            <a:endParaRPr lang="ru-RU" dirty="0">
              <a:solidFill>
                <a:srgbClr val="0033CC"/>
              </a:solidFill>
              <a:cs typeface="Times New Roman" pitchFamily="18" charset="0"/>
            </a:endParaRPr>
          </a:p>
        </p:txBody>
      </p:sp>
      <p:grpSp>
        <p:nvGrpSpPr>
          <p:cNvPr id="2" name="Group 17"/>
          <p:cNvGrpSpPr>
            <a:grpSpLocks/>
          </p:cNvGrpSpPr>
          <p:nvPr/>
        </p:nvGrpSpPr>
        <p:grpSpPr bwMode="auto">
          <a:xfrm>
            <a:off x="1690688" y="3132138"/>
            <a:ext cx="442912" cy="434975"/>
            <a:chOff x="4329" y="1733"/>
            <a:chExt cx="279" cy="274"/>
          </a:xfrm>
        </p:grpSpPr>
        <p:sp>
          <p:nvSpPr>
            <p:cNvPr id="39951" name="Freeform 4"/>
            <p:cNvSpPr>
              <a:spLocks/>
            </p:cNvSpPr>
            <p:nvPr/>
          </p:nvSpPr>
          <p:spPr bwMode="auto">
            <a:xfrm>
              <a:off x="4368" y="1799"/>
              <a:ext cx="240" cy="208"/>
            </a:xfrm>
            <a:custGeom>
              <a:avLst/>
              <a:gdLst>
                <a:gd name="T0" fmla="*/ 0 w 1728"/>
                <a:gd name="T1" fmla="*/ 34 h 1264"/>
                <a:gd name="T2" fmla="*/ 2 w 1728"/>
                <a:gd name="T3" fmla="*/ 11 h 1264"/>
                <a:gd name="T4" fmla="*/ 8 w 1728"/>
                <a:gd name="T5" fmla="*/ 2 h 1264"/>
                <a:gd name="T6" fmla="*/ 20 w 1728"/>
                <a:gd name="T7" fmla="*/ 0 h 1264"/>
                <a:gd name="T8" fmla="*/ 33 w 1728"/>
                <a:gd name="T9" fmla="*/ 4 h 126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728"/>
                <a:gd name="T16" fmla="*/ 0 h 1264"/>
                <a:gd name="T17" fmla="*/ 1728 w 1728"/>
                <a:gd name="T18" fmla="*/ 1264 h 126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728" h="1264">
                  <a:moveTo>
                    <a:pt x="0" y="1264"/>
                  </a:moveTo>
                  <a:cubicBezTo>
                    <a:pt x="12" y="932"/>
                    <a:pt x="24" y="600"/>
                    <a:pt x="96" y="400"/>
                  </a:cubicBezTo>
                  <a:cubicBezTo>
                    <a:pt x="168" y="200"/>
                    <a:pt x="272" y="128"/>
                    <a:pt x="432" y="64"/>
                  </a:cubicBezTo>
                  <a:cubicBezTo>
                    <a:pt x="592" y="0"/>
                    <a:pt x="840" y="0"/>
                    <a:pt x="1056" y="16"/>
                  </a:cubicBezTo>
                  <a:cubicBezTo>
                    <a:pt x="1272" y="32"/>
                    <a:pt x="1500" y="96"/>
                    <a:pt x="1728" y="160"/>
                  </a:cubicBezTo>
                </a:path>
              </a:pathLst>
            </a:custGeom>
            <a:noFill/>
            <a:ln w="2540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9952" name="Rectangle 5"/>
            <p:cNvSpPr>
              <a:spLocks noChangeArrowheads="1"/>
            </p:cNvSpPr>
            <p:nvPr/>
          </p:nvSpPr>
          <p:spPr bwMode="auto">
            <a:xfrm>
              <a:off x="4329" y="1733"/>
              <a:ext cx="240" cy="24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39942" name="Text Box 12"/>
          <p:cNvSpPr txBox="1">
            <a:spLocks noChangeArrowheads="1"/>
          </p:cNvSpPr>
          <p:nvPr/>
        </p:nvSpPr>
        <p:spPr bwMode="auto">
          <a:xfrm>
            <a:off x="1502228" y="3581400"/>
            <a:ext cx="1600200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dirty="0">
                <a:cs typeface="Times New Roman" pitchFamily="18" charset="0"/>
              </a:rPr>
              <a:t>Corner</a:t>
            </a:r>
            <a:endParaRPr lang="ru-RU" dirty="0">
              <a:cs typeface="Times New Roman" pitchFamily="18" charset="0"/>
            </a:endParaRPr>
          </a:p>
        </p:txBody>
      </p:sp>
      <p:sp>
        <p:nvSpPr>
          <p:cNvPr id="1212432" name="Text Box 16"/>
          <p:cNvSpPr txBox="1">
            <a:spLocks noChangeArrowheads="1"/>
          </p:cNvSpPr>
          <p:nvPr/>
        </p:nvSpPr>
        <p:spPr bwMode="auto">
          <a:xfrm>
            <a:off x="1219200" y="6100763"/>
            <a:ext cx="6934200" cy="466725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</a:pPr>
            <a:r>
              <a:rPr lang="en-US" sz="2400" i="1">
                <a:solidFill>
                  <a:srgbClr val="0033CC"/>
                </a:solidFill>
                <a:cs typeface="Times New Roman" pitchFamily="18" charset="0"/>
              </a:rPr>
              <a:t>Not invariant </a:t>
            </a:r>
            <a:r>
              <a:rPr lang="en-US" sz="2400">
                <a:solidFill>
                  <a:srgbClr val="0033CC"/>
                </a:solidFill>
                <a:cs typeface="Times New Roman" pitchFamily="18" charset="0"/>
              </a:rPr>
              <a:t>to scaling</a:t>
            </a:r>
            <a:endParaRPr lang="ru-RU" sz="2400">
              <a:solidFill>
                <a:srgbClr val="0033CC"/>
              </a:solidFill>
              <a:cs typeface="Times New Roman" pitchFamily="18" charset="0"/>
            </a:endParaRPr>
          </a:p>
        </p:txBody>
      </p:sp>
      <p:grpSp>
        <p:nvGrpSpPr>
          <p:cNvPr id="3" name="Group 25"/>
          <p:cNvGrpSpPr>
            <a:grpSpLocks/>
          </p:cNvGrpSpPr>
          <p:nvPr/>
        </p:nvGrpSpPr>
        <p:grpSpPr bwMode="auto">
          <a:xfrm>
            <a:off x="3276600" y="2209800"/>
            <a:ext cx="5029200" cy="2159000"/>
            <a:chOff x="2064" y="1152"/>
            <a:chExt cx="3168" cy="1360"/>
          </a:xfrm>
        </p:grpSpPr>
        <p:grpSp>
          <p:nvGrpSpPr>
            <p:cNvPr id="4" name="Group 19"/>
            <p:cNvGrpSpPr>
              <a:grpSpLocks/>
            </p:cNvGrpSpPr>
            <p:nvPr/>
          </p:nvGrpSpPr>
          <p:grpSpPr bwMode="auto">
            <a:xfrm>
              <a:off x="2064" y="1248"/>
              <a:ext cx="3168" cy="1264"/>
              <a:chOff x="2064" y="1248"/>
              <a:chExt cx="3168" cy="1264"/>
            </a:xfrm>
          </p:grpSpPr>
          <p:sp>
            <p:nvSpPr>
              <p:cNvPr id="39949" name="Freeform 6"/>
              <p:cNvSpPr>
                <a:spLocks/>
              </p:cNvSpPr>
              <p:nvPr/>
            </p:nvSpPr>
            <p:spPr bwMode="auto">
              <a:xfrm>
                <a:off x="3504" y="1248"/>
                <a:ext cx="1728" cy="1264"/>
              </a:xfrm>
              <a:custGeom>
                <a:avLst/>
                <a:gdLst>
                  <a:gd name="T0" fmla="*/ 0 w 1728"/>
                  <a:gd name="T1" fmla="*/ 1264 h 1264"/>
                  <a:gd name="T2" fmla="*/ 96 w 1728"/>
                  <a:gd name="T3" fmla="*/ 400 h 1264"/>
                  <a:gd name="T4" fmla="*/ 432 w 1728"/>
                  <a:gd name="T5" fmla="*/ 64 h 1264"/>
                  <a:gd name="T6" fmla="*/ 1056 w 1728"/>
                  <a:gd name="T7" fmla="*/ 16 h 1264"/>
                  <a:gd name="T8" fmla="*/ 1728 w 1728"/>
                  <a:gd name="T9" fmla="*/ 160 h 126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728"/>
                  <a:gd name="T16" fmla="*/ 0 h 1264"/>
                  <a:gd name="T17" fmla="*/ 1728 w 1728"/>
                  <a:gd name="T18" fmla="*/ 1264 h 126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728" h="1264">
                    <a:moveTo>
                      <a:pt x="0" y="1264"/>
                    </a:moveTo>
                    <a:cubicBezTo>
                      <a:pt x="12" y="932"/>
                      <a:pt x="24" y="600"/>
                      <a:pt x="96" y="400"/>
                    </a:cubicBezTo>
                    <a:cubicBezTo>
                      <a:pt x="168" y="200"/>
                      <a:pt x="272" y="128"/>
                      <a:pt x="432" y="64"/>
                    </a:cubicBezTo>
                    <a:cubicBezTo>
                      <a:pt x="592" y="0"/>
                      <a:pt x="840" y="0"/>
                      <a:pt x="1056" y="16"/>
                    </a:cubicBezTo>
                    <a:cubicBezTo>
                      <a:pt x="1272" y="32"/>
                      <a:pt x="1500" y="96"/>
                      <a:pt x="1728" y="160"/>
                    </a:cubicBezTo>
                  </a:path>
                </a:pathLst>
              </a:custGeom>
              <a:noFill/>
              <a:ln w="381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950" name="AutoShape 10"/>
              <p:cNvSpPr>
                <a:spLocks noChangeArrowheads="1"/>
              </p:cNvSpPr>
              <p:nvPr/>
            </p:nvSpPr>
            <p:spPr bwMode="auto">
              <a:xfrm>
                <a:off x="2064" y="1584"/>
                <a:ext cx="1056" cy="528"/>
              </a:xfrm>
              <a:custGeom>
                <a:avLst/>
                <a:gdLst>
                  <a:gd name="T0" fmla="*/ 2 w 21600"/>
                  <a:gd name="T1" fmla="*/ 0 h 21600"/>
                  <a:gd name="T2" fmla="*/ 0 w 21600"/>
                  <a:gd name="T3" fmla="*/ 0 h 21600"/>
                  <a:gd name="T4" fmla="*/ 2 w 21600"/>
                  <a:gd name="T5" fmla="*/ 0 h 21600"/>
                  <a:gd name="T6" fmla="*/ 3 w 21600"/>
                  <a:gd name="T7" fmla="*/ 0 h 21600"/>
                  <a:gd name="T8" fmla="*/ 17694720 60000 65536"/>
                  <a:gd name="T9" fmla="*/ 11796480 60000 65536"/>
                  <a:gd name="T10" fmla="*/ 5898240 60000 65536"/>
                  <a:gd name="T11" fmla="*/ 0 60000 65536"/>
                  <a:gd name="T12" fmla="*/ 3375 w 21600"/>
                  <a:gd name="T13" fmla="*/ 5400 h 21600"/>
                  <a:gd name="T14" fmla="*/ 18900 w 21600"/>
                  <a:gd name="T15" fmla="*/ 16200 h 2160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600" h="21600">
                    <a:moveTo>
                      <a:pt x="16200" y="0"/>
                    </a:moveTo>
                    <a:lnTo>
                      <a:pt x="16200" y="5400"/>
                    </a:lnTo>
                    <a:lnTo>
                      <a:pt x="3375" y="5400"/>
                    </a:lnTo>
                    <a:lnTo>
                      <a:pt x="3375" y="16200"/>
                    </a:lnTo>
                    <a:lnTo>
                      <a:pt x="16200" y="16200"/>
                    </a:lnTo>
                    <a:lnTo>
                      <a:pt x="16200" y="21600"/>
                    </a:lnTo>
                    <a:lnTo>
                      <a:pt x="21600" y="10800"/>
                    </a:lnTo>
                    <a:close/>
                  </a:path>
                  <a:path w="21600" h="21600">
                    <a:moveTo>
                      <a:pt x="1350" y="5400"/>
                    </a:moveTo>
                    <a:lnTo>
                      <a:pt x="1350" y="16200"/>
                    </a:lnTo>
                    <a:lnTo>
                      <a:pt x="2700" y="16200"/>
                    </a:lnTo>
                    <a:lnTo>
                      <a:pt x="2700" y="5400"/>
                    </a:lnTo>
                    <a:close/>
                  </a:path>
                  <a:path w="21600" h="21600">
                    <a:moveTo>
                      <a:pt x="0" y="5400"/>
                    </a:moveTo>
                    <a:lnTo>
                      <a:pt x="0" y="16200"/>
                    </a:lnTo>
                    <a:lnTo>
                      <a:pt x="675" y="16200"/>
                    </a:lnTo>
                    <a:lnTo>
                      <a:pt x="675" y="5400"/>
                    </a:lnTo>
                    <a:close/>
                  </a:path>
                </a:pathLst>
              </a:cu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sp>
          <p:nvSpPr>
            <p:cNvPr id="39946" name="Rectangle 22"/>
            <p:cNvSpPr>
              <a:spLocks noChangeArrowheads="1"/>
            </p:cNvSpPr>
            <p:nvPr/>
          </p:nvSpPr>
          <p:spPr bwMode="auto">
            <a:xfrm>
              <a:off x="4224" y="1152"/>
              <a:ext cx="240" cy="24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9947" name="Rectangle 23"/>
            <p:cNvSpPr>
              <a:spLocks noChangeArrowheads="1"/>
            </p:cNvSpPr>
            <p:nvPr/>
          </p:nvSpPr>
          <p:spPr bwMode="auto">
            <a:xfrm>
              <a:off x="3648" y="1296"/>
              <a:ext cx="240" cy="24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9948" name="Rectangle 24"/>
            <p:cNvSpPr>
              <a:spLocks noChangeArrowheads="1"/>
            </p:cNvSpPr>
            <p:nvPr/>
          </p:nvSpPr>
          <p:spPr bwMode="auto">
            <a:xfrm>
              <a:off x="3408" y="1824"/>
              <a:ext cx="240" cy="240"/>
            </a:xfrm>
            <a:prstGeom prst="rect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9624393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24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2124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24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2124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2427" grpId="0" autoUpdateAnimBg="0"/>
      <p:bldP spid="1212432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7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3600" dirty="0" smtClean="0">
                <a:latin typeface="Arial" pitchFamily="34" charset="0"/>
                <a:ea typeface="+mj-ea"/>
              </a:rPr>
              <a:t>So far: can localize in x-y, but not scale</a:t>
            </a:r>
          </a:p>
        </p:txBody>
      </p:sp>
      <p:pic>
        <p:nvPicPr>
          <p:cNvPr id="239619" name="Picture 4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028" t="6926" r="9505" b="10374"/>
          <a:stretch>
            <a:fillRect/>
          </a:stretch>
        </p:blipFill>
        <p:spPr>
          <a:xfrm>
            <a:off x="1295400" y="1489710"/>
            <a:ext cx="6553200" cy="5259388"/>
          </a:xfrm>
        </p:spPr>
      </p:pic>
    </p:spTree>
    <p:extLst>
      <p:ext uri="{BB962C8B-B14F-4D97-AF65-F5344CB8AC3E}">
        <p14:creationId xmlns:p14="http://schemas.microsoft.com/office/powerpoint/2010/main" val="20982451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7" name="Freeform 19"/>
          <p:cNvSpPr>
            <a:spLocks/>
          </p:cNvSpPr>
          <p:nvPr/>
        </p:nvSpPr>
        <p:spPr bwMode="auto">
          <a:xfrm>
            <a:off x="3429000" y="2711450"/>
            <a:ext cx="1981200" cy="2057400"/>
          </a:xfrm>
          <a:custGeom>
            <a:avLst/>
            <a:gdLst>
              <a:gd name="T0" fmla="*/ 0 w 1584"/>
              <a:gd name="T1" fmla="*/ 2147483647 h 1392"/>
              <a:gd name="T2" fmla="*/ 2147483647 w 1584"/>
              <a:gd name="T3" fmla="*/ 2147483647 h 1392"/>
              <a:gd name="T4" fmla="*/ 2147483647 w 1584"/>
              <a:gd name="T5" fmla="*/ 2147483647 h 1392"/>
              <a:gd name="T6" fmla="*/ 2147483647 w 1584"/>
              <a:gd name="T7" fmla="*/ 2147483647 h 1392"/>
              <a:gd name="T8" fmla="*/ 2147483647 w 1584"/>
              <a:gd name="T9" fmla="*/ 2147483647 h 1392"/>
              <a:gd name="T10" fmla="*/ 2147483647 w 1584"/>
              <a:gd name="T11" fmla="*/ 2147483647 h 1392"/>
              <a:gd name="T12" fmla="*/ 2147483647 w 1584"/>
              <a:gd name="T13" fmla="*/ 2147483647 h 1392"/>
              <a:gd name="T14" fmla="*/ 2147483647 w 1584"/>
              <a:gd name="T15" fmla="*/ 2147483647 h 1392"/>
              <a:gd name="T16" fmla="*/ 2147483647 w 1584"/>
              <a:gd name="T17" fmla="*/ 2147483647 h 1392"/>
              <a:gd name="T18" fmla="*/ 2147483647 w 1584"/>
              <a:gd name="T19" fmla="*/ 0 h 1392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w 1584"/>
              <a:gd name="T31" fmla="*/ 0 h 1392"/>
              <a:gd name="T32" fmla="*/ 1584 w 1584"/>
              <a:gd name="T33" fmla="*/ 1392 h 1392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T30" t="T31" r="T32" b="T33"/>
            <a:pathLst>
              <a:path w="1584" h="1392">
                <a:moveTo>
                  <a:pt x="0" y="1248"/>
                </a:moveTo>
                <a:cubicBezTo>
                  <a:pt x="120" y="1320"/>
                  <a:pt x="240" y="1392"/>
                  <a:pt x="336" y="1344"/>
                </a:cubicBezTo>
                <a:cubicBezTo>
                  <a:pt x="432" y="1296"/>
                  <a:pt x="560" y="1088"/>
                  <a:pt x="576" y="960"/>
                </a:cubicBezTo>
                <a:cubicBezTo>
                  <a:pt x="592" y="832"/>
                  <a:pt x="440" y="672"/>
                  <a:pt x="432" y="576"/>
                </a:cubicBezTo>
                <a:cubicBezTo>
                  <a:pt x="424" y="480"/>
                  <a:pt x="464" y="416"/>
                  <a:pt x="528" y="384"/>
                </a:cubicBezTo>
                <a:cubicBezTo>
                  <a:pt x="592" y="352"/>
                  <a:pt x="728" y="352"/>
                  <a:pt x="816" y="384"/>
                </a:cubicBezTo>
                <a:cubicBezTo>
                  <a:pt x="904" y="416"/>
                  <a:pt x="992" y="584"/>
                  <a:pt x="1056" y="576"/>
                </a:cubicBezTo>
                <a:cubicBezTo>
                  <a:pt x="1120" y="568"/>
                  <a:pt x="1176" y="408"/>
                  <a:pt x="1200" y="336"/>
                </a:cubicBezTo>
                <a:cubicBezTo>
                  <a:pt x="1224" y="264"/>
                  <a:pt x="1136" y="200"/>
                  <a:pt x="1200" y="144"/>
                </a:cubicBezTo>
                <a:cubicBezTo>
                  <a:pt x="1264" y="88"/>
                  <a:pt x="1424" y="44"/>
                  <a:pt x="1584" y="0"/>
                </a:cubicBezTo>
              </a:path>
            </a:pathLst>
          </a:custGeom>
          <a:noFill/>
          <a:ln w="381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5734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Scale invariant detection</a:t>
            </a:r>
            <a:endParaRPr lang="ru-RU" smtClean="0"/>
          </a:p>
        </p:txBody>
      </p:sp>
      <p:grpSp>
        <p:nvGrpSpPr>
          <p:cNvPr id="2" name="Group 7"/>
          <p:cNvGrpSpPr>
            <a:grpSpLocks/>
          </p:cNvGrpSpPr>
          <p:nvPr/>
        </p:nvGrpSpPr>
        <p:grpSpPr bwMode="auto">
          <a:xfrm>
            <a:off x="3776663" y="2905125"/>
            <a:ext cx="795337" cy="800100"/>
            <a:chOff x="3548063" y="2524125"/>
            <a:chExt cx="795337" cy="800100"/>
          </a:xfrm>
        </p:grpSpPr>
        <p:sp>
          <p:nvSpPr>
            <p:cNvPr id="57356" name="Oval 21"/>
            <p:cNvSpPr>
              <a:spLocks noChangeArrowheads="1"/>
            </p:cNvSpPr>
            <p:nvPr/>
          </p:nvSpPr>
          <p:spPr bwMode="auto">
            <a:xfrm>
              <a:off x="3548063" y="2533650"/>
              <a:ext cx="795337" cy="790575"/>
            </a:xfrm>
            <a:prstGeom prst="ellipse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7357" name="Oval 24"/>
            <p:cNvSpPr>
              <a:spLocks noChangeArrowheads="1"/>
            </p:cNvSpPr>
            <p:nvPr/>
          </p:nvSpPr>
          <p:spPr bwMode="auto">
            <a:xfrm>
              <a:off x="3548063" y="2524125"/>
              <a:ext cx="795337" cy="790575"/>
            </a:xfrm>
            <a:prstGeom prst="ellips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3" name="Group 8"/>
          <p:cNvGrpSpPr>
            <a:grpSpLocks noChangeAspect="1"/>
          </p:cNvGrpSpPr>
          <p:nvPr/>
        </p:nvGrpSpPr>
        <p:grpSpPr bwMode="auto">
          <a:xfrm>
            <a:off x="3962400" y="3105150"/>
            <a:ext cx="396875" cy="400050"/>
            <a:chOff x="3548063" y="2524125"/>
            <a:chExt cx="795337" cy="800100"/>
          </a:xfrm>
        </p:grpSpPr>
        <p:sp>
          <p:nvSpPr>
            <p:cNvPr id="57354" name="Oval 21"/>
            <p:cNvSpPr>
              <a:spLocks noChangeArrowheads="1"/>
            </p:cNvSpPr>
            <p:nvPr/>
          </p:nvSpPr>
          <p:spPr bwMode="auto">
            <a:xfrm>
              <a:off x="3548063" y="2533650"/>
              <a:ext cx="795337" cy="790575"/>
            </a:xfrm>
            <a:prstGeom prst="ellipse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7355" name="Oval 24"/>
            <p:cNvSpPr>
              <a:spLocks noChangeArrowheads="1"/>
            </p:cNvSpPr>
            <p:nvPr/>
          </p:nvSpPr>
          <p:spPr bwMode="auto">
            <a:xfrm>
              <a:off x="3548063" y="2524125"/>
              <a:ext cx="795337" cy="790575"/>
            </a:xfrm>
            <a:prstGeom prst="ellips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4" name="Group 11"/>
          <p:cNvGrpSpPr>
            <a:grpSpLocks/>
          </p:cNvGrpSpPr>
          <p:nvPr/>
        </p:nvGrpSpPr>
        <p:grpSpPr bwMode="auto">
          <a:xfrm>
            <a:off x="2971800" y="2133600"/>
            <a:ext cx="2386013" cy="2378529"/>
            <a:chOff x="3548063" y="2524125"/>
            <a:chExt cx="795337" cy="792843"/>
          </a:xfrm>
        </p:grpSpPr>
        <p:sp>
          <p:nvSpPr>
            <p:cNvPr id="57352" name="Oval 21"/>
            <p:cNvSpPr>
              <a:spLocks noChangeArrowheads="1"/>
            </p:cNvSpPr>
            <p:nvPr/>
          </p:nvSpPr>
          <p:spPr bwMode="auto">
            <a:xfrm>
              <a:off x="3548063" y="2526393"/>
              <a:ext cx="795337" cy="790575"/>
            </a:xfrm>
            <a:prstGeom prst="ellipse">
              <a:avLst/>
            </a:prstGeom>
            <a:solidFill>
              <a:schemeClr val="accent1">
                <a:alpha val="50195"/>
              </a:schemeClr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7353" name="Oval 24"/>
            <p:cNvSpPr>
              <a:spLocks noChangeArrowheads="1"/>
            </p:cNvSpPr>
            <p:nvPr/>
          </p:nvSpPr>
          <p:spPr bwMode="auto">
            <a:xfrm>
              <a:off x="3548063" y="2524125"/>
              <a:ext cx="795337" cy="790575"/>
            </a:xfrm>
            <a:prstGeom prst="ellips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57346" name="Rectangle 12"/>
          <p:cNvSpPr>
            <a:spLocks noGrp="1" noChangeArrowheads="1"/>
          </p:cNvSpPr>
          <p:nvPr>
            <p:ph type="body" idx="1"/>
          </p:nvPr>
        </p:nvSpPr>
        <p:spPr>
          <a:xfrm>
            <a:off x="685800" y="1447800"/>
            <a:ext cx="7772400" cy="5029200"/>
          </a:xfrm>
        </p:spPr>
        <p:txBody>
          <a:bodyPr>
            <a:normAutofit fontScale="92500" lnSpcReduction="10000"/>
          </a:bodyPr>
          <a:lstStyle/>
          <a:p>
            <a:pPr>
              <a:buFontTx/>
              <a:buNone/>
            </a:pPr>
            <a:r>
              <a:rPr lang="en-US" dirty="0" smtClean="0"/>
              <a:t>Suppose you’re looking for corners</a:t>
            </a:r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r>
              <a:rPr lang="en-US" dirty="0" smtClean="0"/>
              <a:t>Key idea:  find scale that gives local maximum of </a:t>
            </a:r>
            <a:r>
              <a:rPr lang="en-US" i="1" dirty="0" smtClean="0"/>
              <a:t>f</a:t>
            </a:r>
          </a:p>
          <a:p>
            <a:pPr lvl="1"/>
            <a:r>
              <a:rPr lang="en-US" dirty="0" smtClean="0"/>
              <a:t>in both position and scale</a:t>
            </a:r>
          </a:p>
          <a:p>
            <a:pPr lvl="1"/>
            <a:r>
              <a:rPr lang="en-US" dirty="0" smtClean="0"/>
              <a:t>One definition of </a:t>
            </a:r>
            <a:r>
              <a:rPr lang="en-US" i="1" dirty="0" smtClean="0"/>
              <a:t>f</a:t>
            </a:r>
            <a:r>
              <a:rPr lang="en-US" dirty="0" smtClean="0"/>
              <a:t>: the Harris operator</a:t>
            </a:r>
          </a:p>
        </p:txBody>
      </p:sp>
    </p:spTree>
    <p:extLst>
      <p:ext uri="{BB962C8B-B14F-4D97-AF65-F5344CB8AC3E}">
        <p14:creationId xmlns:p14="http://schemas.microsoft.com/office/powerpoint/2010/main" val="12192863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808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80902" name="Text Box 11"/>
          <p:cNvSpPr txBox="1">
            <a:spLocks noChangeArrowheads="1"/>
          </p:cNvSpPr>
          <p:nvPr/>
        </p:nvSpPr>
        <p:spPr bwMode="auto">
          <a:xfrm>
            <a:off x="3886200" y="6553200"/>
            <a:ext cx="31242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sz="1600" b="0">
                <a:solidFill>
                  <a:schemeClr val="bg1"/>
                </a:solidFill>
                <a:latin typeface="Arial" charset="0"/>
              </a:rPr>
              <a:t>Slide from Tinne Tuytelaars</a:t>
            </a:r>
          </a:p>
        </p:txBody>
      </p:sp>
      <p:sp>
        <p:nvSpPr>
          <p:cNvPr id="80903" name="Text Box 7"/>
          <p:cNvSpPr txBox="1">
            <a:spLocks noChangeArrowheads="1"/>
          </p:cNvSpPr>
          <p:nvPr/>
        </p:nvSpPr>
        <p:spPr bwMode="auto">
          <a:xfrm>
            <a:off x="5410200" y="1219200"/>
            <a:ext cx="31242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b="0">
                <a:solidFill>
                  <a:schemeClr val="bg1"/>
                </a:solidFill>
                <a:latin typeface="Arial" charset="0"/>
              </a:rPr>
              <a:t>Lindeberg et al, 1996</a:t>
            </a:r>
          </a:p>
        </p:txBody>
      </p:sp>
      <p:pic>
        <p:nvPicPr>
          <p:cNvPr id="80907" name="Picture 1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0908" name="Text Box 14"/>
          <p:cNvSpPr txBox="1">
            <a:spLocks noChangeArrowheads="1"/>
          </p:cNvSpPr>
          <p:nvPr/>
        </p:nvSpPr>
        <p:spPr bwMode="auto">
          <a:xfrm>
            <a:off x="3733800" y="6553200"/>
            <a:ext cx="28194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sz="1600" b="0">
                <a:solidFill>
                  <a:schemeClr val="bg1"/>
                </a:solidFill>
                <a:latin typeface="Arial" charset="0"/>
              </a:rPr>
              <a:t>Slide from Tinne Tuytelaars</a:t>
            </a:r>
          </a:p>
        </p:txBody>
      </p:sp>
      <p:sp>
        <p:nvSpPr>
          <p:cNvPr id="80910" name="Text Box 14"/>
          <p:cNvSpPr txBox="1">
            <a:spLocks noChangeArrowheads="1"/>
          </p:cNvSpPr>
          <p:nvPr/>
        </p:nvSpPr>
        <p:spPr bwMode="auto">
          <a:xfrm>
            <a:off x="5791200" y="1219200"/>
            <a:ext cx="28194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spcBef>
                <a:spcPct val="20000"/>
              </a:spcBef>
            </a:pPr>
            <a:r>
              <a:rPr lang="en-US" sz="2000" b="0" dirty="0" err="1">
                <a:solidFill>
                  <a:schemeClr val="bg1"/>
                </a:solidFill>
                <a:latin typeface="Arial" charset="0"/>
              </a:rPr>
              <a:t>Lindeberg</a:t>
            </a:r>
            <a:r>
              <a:rPr lang="en-US" sz="2000" b="0" dirty="0">
                <a:solidFill>
                  <a:schemeClr val="bg1"/>
                </a:solidFill>
                <a:latin typeface="Arial" charset="0"/>
              </a:rPr>
              <a:t> et al., 1996</a:t>
            </a:r>
          </a:p>
        </p:txBody>
      </p:sp>
    </p:spTree>
    <p:extLst>
      <p:ext uri="{BB962C8B-B14F-4D97-AF65-F5344CB8AC3E}">
        <p14:creationId xmlns:p14="http://schemas.microsoft.com/office/powerpoint/2010/main" val="8190098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890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89092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8755864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81926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684225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829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82949" name="Picture 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0747525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901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90116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881976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911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91140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28638" y="-914400"/>
            <a:ext cx="10201276" cy="814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4465005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Implementation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Instead of computing </a:t>
            </a:r>
            <a:r>
              <a:rPr lang="en-US" i="1" dirty="0" smtClean="0"/>
              <a:t>f</a:t>
            </a:r>
            <a:r>
              <a:rPr lang="en-US" dirty="0" smtClean="0"/>
              <a:t> for larger and larger windows, we can implement using a fixed window size with a Gaussian pyramid</a:t>
            </a:r>
            <a:endParaRPr lang="en-US" dirty="0"/>
          </a:p>
        </p:txBody>
      </p:sp>
      <p:pic>
        <p:nvPicPr>
          <p:cNvPr id="22528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3352800"/>
            <a:ext cx="3810000" cy="304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495800" y="3352800"/>
            <a:ext cx="1905000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629400" y="3352800"/>
            <a:ext cx="9525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772400" y="3352800"/>
            <a:ext cx="457200" cy="3657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Rectangle 10"/>
          <p:cNvSpPr/>
          <p:nvPr/>
        </p:nvSpPr>
        <p:spPr>
          <a:xfrm>
            <a:off x="1262742" y="4060372"/>
            <a:ext cx="272144" cy="272144"/>
          </a:xfrm>
          <a:prstGeom prst="rect">
            <a:avLst/>
          </a:prstGeom>
          <a:noFill/>
          <a:ln w="53975">
            <a:solidFill>
              <a:srgbClr val="FFC000"/>
            </a:solidFill>
          </a:ln>
          <a:effectLst>
            <a:outerShdw blurRad="127000" sx="124000" sy="124000" algn="ctr" rotWithShape="0">
              <a:prstClr val="black">
                <a:alpha val="94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4844142" y="3635828"/>
            <a:ext cx="272144" cy="272144"/>
          </a:xfrm>
          <a:prstGeom prst="rect">
            <a:avLst/>
          </a:prstGeom>
          <a:noFill/>
          <a:ln w="53975">
            <a:solidFill>
              <a:srgbClr val="FFC000"/>
            </a:solidFill>
          </a:ln>
          <a:effectLst>
            <a:outerShdw blurRad="127000" sx="124000" sy="124000" algn="ctr" rotWithShape="0">
              <a:prstClr val="black">
                <a:alpha val="94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6738256" y="3450770"/>
            <a:ext cx="272144" cy="272144"/>
          </a:xfrm>
          <a:prstGeom prst="rect">
            <a:avLst/>
          </a:prstGeom>
          <a:noFill/>
          <a:ln w="53975">
            <a:solidFill>
              <a:srgbClr val="FFC000"/>
            </a:solidFill>
          </a:ln>
          <a:effectLst>
            <a:outerShdw blurRad="127000" sx="124000" sy="124000" algn="ctr" rotWithShape="0">
              <a:prstClr val="black">
                <a:alpha val="94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7739742" y="3352800"/>
            <a:ext cx="272144" cy="272144"/>
          </a:xfrm>
          <a:prstGeom prst="rect">
            <a:avLst/>
          </a:prstGeom>
          <a:noFill/>
          <a:ln w="53975">
            <a:solidFill>
              <a:srgbClr val="FFC000"/>
            </a:solidFill>
          </a:ln>
          <a:effectLst>
            <a:outerShdw blurRad="127000" sx="124000" sy="124000" algn="ctr" rotWithShape="0">
              <a:prstClr val="black">
                <a:alpha val="94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6581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smtClean="0"/>
              <a:t>Feature extraction: Corners and blobs</a:t>
            </a:r>
          </a:p>
        </p:txBody>
      </p:sp>
      <p:sp>
        <p:nvSpPr>
          <p:cNvPr id="22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22532" name="Picture 5" descr="Sunflowers2_circles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22800" y="1727200"/>
            <a:ext cx="4140200" cy="4140200"/>
          </a:xfrm>
          <a:prstGeom prst="rect">
            <a:avLst/>
          </a:prstGeom>
          <a:noFill/>
          <a:ln w="6350">
            <a:solidFill>
              <a:schemeClr val="bg1"/>
            </a:solidFill>
            <a:miter lim="800000"/>
            <a:headEnd/>
            <a:tailEnd/>
          </a:ln>
        </p:spPr>
      </p:pic>
      <p:pic>
        <p:nvPicPr>
          <p:cNvPr id="22533" name="Picture 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1000" y="1682750"/>
            <a:ext cx="4092575" cy="4184650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6795067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Another common definition of </a:t>
            </a:r>
            <a:r>
              <a:rPr lang="en-US" i="1" dirty="0" smtClean="0"/>
              <a:t>f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762000"/>
          </a:xfrm>
        </p:spPr>
        <p:txBody>
          <a:bodyPr/>
          <a:lstStyle/>
          <a:p>
            <a:r>
              <a:rPr lang="en-US" dirty="0" smtClean="0"/>
              <a:t>The </a:t>
            </a:r>
            <a:r>
              <a:rPr lang="en-US" i="1" dirty="0" err="1" smtClean="0"/>
              <a:t>Laplacian</a:t>
            </a:r>
            <a:r>
              <a:rPr lang="en-US" i="1" dirty="0" smtClean="0"/>
              <a:t> of Gaussian </a:t>
            </a:r>
            <a:r>
              <a:rPr lang="en-US" dirty="0" smtClean="0"/>
              <a:t>(</a:t>
            </a:r>
            <a:r>
              <a:rPr lang="en-US" i="1" dirty="0" err="1" smtClean="0"/>
              <a:t>LoG</a:t>
            </a:r>
            <a:r>
              <a:rPr lang="en-US" dirty="0" smtClean="0"/>
              <a:t>) </a:t>
            </a:r>
            <a:endParaRPr lang="en-US" i="1" dirty="0"/>
          </a:p>
        </p:txBody>
      </p:sp>
      <p:pic>
        <p:nvPicPr>
          <p:cNvPr id="4" name="Picture 5" descr="log_colo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493351" y="2374495"/>
            <a:ext cx="3414098" cy="256057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6" descr="lo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94976" y="2752046"/>
            <a:ext cx="1707048" cy="17070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6" name="Object 7"/>
          <p:cNvGraphicFramePr>
            <a:graphicFrameLocks noChangeAspect="1"/>
          </p:cNvGraphicFramePr>
          <p:nvPr/>
        </p:nvGraphicFramePr>
        <p:xfrm>
          <a:off x="762000" y="5105400"/>
          <a:ext cx="2970212" cy="119467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1" name="Equation" r:id="rId5" imgW="1104840" imgH="444240" progId="Equation.3">
                  <p:embed/>
                </p:oleObj>
              </mc:Choice>
              <mc:Fallback>
                <p:oleObj name="Equation" r:id="rId5" imgW="1104840" imgH="44424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62000" y="5105400"/>
                        <a:ext cx="2970212" cy="119467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4191000" y="5221069"/>
            <a:ext cx="495299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(very similar to a Difference of Gaussians (</a:t>
            </a:r>
            <a:r>
              <a:rPr lang="en-US" dirty="0" err="1" smtClean="0"/>
              <a:t>DoG</a:t>
            </a:r>
            <a:r>
              <a:rPr lang="en-US" dirty="0" smtClean="0"/>
              <a:t>) – i.e. a Gaussian minus a slightly smaller Gaussian)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77746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Scale selection</a:t>
            </a:r>
          </a:p>
        </p:txBody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FontTx/>
              <a:buChar char="•"/>
            </a:pPr>
            <a:r>
              <a:rPr lang="en-US" smtClean="0"/>
              <a:t>At what scale does the Laplacian achieve a maximum response for a binary circle of radius r?</a:t>
            </a:r>
          </a:p>
        </p:txBody>
      </p:sp>
      <p:sp>
        <p:nvSpPr>
          <p:cNvPr id="47108" name="Rectangle 7"/>
          <p:cNvSpPr>
            <a:spLocks noChangeArrowheads="1"/>
          </p:cNvSpPr>
          <p:nvPr/>
        </p:nvSpPr>
        <p:spPr bwMode="auto">
          <a:xfrm>
            <a:off x="457200" y="3505200"/>
            <a:ext cx="2362200" cy="2209800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47109" name="Oval 8"/>
          <p:cNvSpPr>
            <a:spLocks noChangeArrowheads="1"/>
          </p:cNvSpPr>
          <p:nvPr/>
        </p:nvSpPr>
        <p:spPr bwMode="auto">
          <a:xfrm>
            <a:off x="990600" y="3962400"/>
            <a:ext cx="1295400" cy="1295400"/>
          </a:xfrm>
          <a:prstGeom prst="ellipse">
            <a:avLst/>
          </a:pr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47110" name="Line 13"/>
          <p:cNvSpPr>
            <a:spLocks noChangeShapeType="1"/>
          </p:cNvSpPr>
          <p:nvPr/>
        </p:nvSpPr>
        <p:spPr bwMode="auto">
          <a:xfrm>
            <a:off x="1676400" y="4572000"/>
            <a:ext cx="609600" cy="0"/>
          </a:xfrm>
          <a:prstGeom prst="line">
            <a:avLst/>
          </a:prstGeom>
          <a:noFill/>
          <a:ln w="25400">
            <a:solidFill>
              <a:srgbClr val="FFFF00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47111" name="Text Box 14"/>
          <p:cNvSpPr txBox="1">
            <a:spLocks noChangeArrowheads="1"/>
          </p:cNvSpPr>
          <p:nvPr/>
        </p:nvSpPr>
        <p:spPr bwMode="auto">
          <a:xfrm>
            <a:off x="1752600" y="4495800"/>
            <a:ext cx="303213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i="1">
                <a:solidFill>
                  <a:srgbClr val="FFFF00"/>
                </a:solidFill>
              </a:rPr>
              <a:t>r</a:t>
            </a:r>
          </a:p>
        </p:txBody>
      </p:sp>
      <p:sp>
        <p:nvSpPr>
          <p:cNvPr id="47112" name="Text Box 19"/>
          <p:cNvSpPr txBox="1">
            <a:spLocks noChangeArrowheads="1"/>
          </p:cNvSpPr>
          <p:nvPr/>
        </p:nvSpPr>
        <p:spPr bwMode="auto">
          <a:xfrm>
            <a:off x="1295400" y="5791200"/>
            <a:ext cx="8064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800"/>
              <a:t>image</a:t>
            </a:r>
          </a:p>
        </p:txBody>
      </p:sp>
      <p:pic>
        <p:nvPicPr>
          <p:cNvPr id="47113" name="Picture 4" descr="log_colo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10200" y="3352800"/>
            <a:ext cx="3276600" cy="2457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7114" name="Picture 5" descr="lo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429000" y="3581400"/>
            <a:ext cx="2057400" cy="205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7115" name="Text Box 19"/>
          <p:cNvSpPr txBox="1">
            <a:spLocks noChangeArrowheads="1"/>
          </p:cNvSpPr>
          <p:nvPr/>
        </p:nvSpPr>
        <p:spPr bwMode="auto">
          <a:xfrm>
            <a:off x="5181600" y="5791200"/>
            <a:ext cx="1171575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800"/>
              <a:t>Laplacian</a:t>
            </a:r>
          </a:p>
        </p:txBody>
      </p:sp>
    </p:spTree>
    <p:extLst>
      <p:ext uri="{BB962C8B-B14F-4D97-AF65-F5344CB8AC3E}">
        <p14:creationId xmlns:p14="http://schemas.microsoft.com/office/powerpoint/2010/main" val="11714018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Laplacian</a:t>
            </a:r>
            <a:r>
              <a:rPr lang="en-US" dirty="0" smtClean="0"/>
              <a:t> of Gaussian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57200" y="1523998"/>
            <a:ext cx="8229600" cy="5257800"/>
          </a:xfrm>
        </p:spPr>
        <p:txBody>
          <a:bodyPr>
            <a:normAutofit/>
          </a:bodyPr>
          <a:lstStyle/>
          <a:p>
            <a:r>
              <a:rPr lang="en-US" dirty="0" smtClean="0"/>
              <a:t>“Blob” detector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Find maxima </a:t>
            </a:r>
            <a:r>
              <a:rPr lang="en-US" i="1" dirty="0" smtClean="0"/>
              <a:t>and minima</a:t>
            </a:r>
            <a:r>
              <a:rPr lang="en-US" dirty="0" smtClean="0"/>
              <a:t> of </a:t>
            </a:r>
            <a:r>
              <a:rPr lang="en-US" dirty="0" err="1" smtClean="0"/>
              <a:t>LoG</a:t>
            </a:r>
            <a:r>
              <a:rPr lang="en-US" dirty="0" smtClean="0"/>
              <a:t> operator in space and scale</a:t>
            </a:r>
            <a:endParaRPr lang="en-US" dirty="0"/>
          </a:p>
        </p:txBody>
      </p:sp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343400" y="3581400"/>
            <a:ext cx="360764" cy="3607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6306" name="Picture 2" descr="C:\snavely\work\teaching\09Fa-CS6610\lectures\lec03\butterfly_bw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" y="2438401"/>
            <a:ext cx="3581400" cy="2590940"/>
          </a:xfrm>
          <a:prstGeom prst="rect">
            <a:avLst/>
          </a:prstGeom>
          <a:noFill/>
        </p:spPr>
      </p:pic>
      <p:pic>
        <p:nvPicPr>
          <p:cNvPr id="226307" name="Picture 3" descr="C:\snavely\work\teaching\09Fa-CS6610\lectures\lec03\b_l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257800" y="2438400"/>
            <a:ext cx="3581400" cy="2590940"/>
          </a:xfrm>
          <a:prstGeom prst="rect">
            <a:avLst/>
          </a:prstGeom>
          <a:noFill/>
        </p:spPr>
      </p:pic>
      <p:sp>
        <p:nvSpPr>
          <p:cNvPr id="9" name="TextBox 8"/>
          <p:cNvSpPr txBox="1"/>
          <p:nvPr/>
        </p:nvSpPr>
        <p:spPr>
          <a:xfrm>
            <a:off x="3823079" y="3333374"/>
            <a:ext cx="748923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600" dirty="0" smtClean="0">
                <a:latin typeface="Times New Roman" pitchFamily="18" charset="0"/>
                <a:cs typeface="Times New Roman" pitchFamily="18" charset="0"/>
              </a:rPr>
              <a:t>*</a:t>
            </a:r>
            <a:endParaRPr lang="en-US" sz="6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4735286" y="3407228"/>
            <a:ext cx="41389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>
                <a:cs typeface="Times New Roman" pitchFamily="18" charset="0"/>
              </a:rPr>
              <a:t>=</a:t>
            </a:r>
            <a:endParaRPr lang="en-US" sz="3600" dirty="0">
              <a:cs typeface="Times New Roman" pitchFamily="18" charset="0"/>
            </a:endParaRPr>
          </a:p>
        </p:txBody>
      </p:sp>
      <p:cxnSp>
        <p:nvCxnSpPr>
          <p:cNvPr id="12" name="Straight Arrow Connector 11"/>
          <p:cNvCxnSpPr/>
          <p:nvPr/>
        </p:nvCxnSpPr>
        <p:spPr>
          <a:xfrm rot="16200000" flipV="1">
            <a:off x="6509656" y="4909456"/>
            <a:ext cx="522516" cy="174172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6477000" y="5203372"/>
            <a:ext cx="11203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maximum</a:t>
            </a:r>
            <a:endParaRPr lang="en-US" dirty="0"/>
          </a:p>
        </p:txBody>
      </p:sp>
      <p:sp>
        <p:nvSpPr>
          <p:cNvPr id="15" name="TextBox 14"/>
          <p:cNvSpPr txBox="1"/>
          <p:nvPr/>
        </p:nvSpPr>
        <p:spPr>
          <a:xfrm>
            <a:off x="6934200" y="1752600"/>
            <a:ext cx="8915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minima</a:t>
            </a:r>
            <a:endParaRPr lang="en-US" dirty="0"/>
          </a:p>
        </p:txBody>
      </p:sp>
      <p:cxnSp>
        <p:nvCxnSpPr>
          <p:cNvPr id="17" name="Straight Arrow Connector 16"/>
          <p:cNvCxnSpPr/>
          <p:nvPr/>
        </p:nvCxnSpPr>
        <p:spPr>
          <a:xfrm rot="5400000">
            <a:off x="6057900" y="2095500"/>
            <a:ext cx="1295400" cy="121920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/>
          <p:nvPr/>
        </p:nvCxnSpPr>
        <p:spPr>
          <a:xfrm rot="16200000" flipH="1">
            <a:off x="7081158" y="2552700"/>
            <a:ext cx="1219200" cy="22860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264825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Characteristic scale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FontTx/>
              <a:buChar char="•"/>
            </a:pPr>
            <a:r>
              <a:rPr lang="en-US" dirty="0" smtClean="0"/>
              <a:t>The scale that produces peak of </a:t>
            </a:r>
            <a:r>
              <a:rPr lang="en-US" dirty="0" err="1" smtClean="0"/>
              <a:t>Laplacian</a:t>
            </a:r>
            <a:r>
              <a:rPr lang="en-US" dirty="0" smtClean="0"/>
              <a:t> response</a:t>
            </a:r>
          </a:p>
        </p:txBody>
      </p:sp>
      <p:pic>
        <p:nvPicPr>
          <p:cNvPr id="48137" name="Picture 15" descr="scale_selection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905000" y="2717800"/>
            <a:ext cx="5486400" cy="276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8138" name="Oval 8"/>
          <p:cNvSpPr>
            <a:spLocks noChangeArrowheads="1"/>
          </p:cNvSpPr>
          <p:nvPr/>
        </p:nvSpPr>
        <p:spPr bwMode="auto">
          <a:xfrm>
            <a:off x="2855042" y="3552560"/>
            <a:ext cx="867697" cy="842136"/>
          </a:xfrm>
          <a:prstGeom prst="ellipse">
            <a:avLst/>
          </a:prstGeom>
          <a:noFill/>
          <a:ln w="38100">
            <a:solidFill>
              <a:srgbClr val="FFFF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48133" name="Line 10"/>
          <p:cNvSpPr>
            <a:spLocks noChangeShapeType="1"/>
          </p:cNvSpPr>
          <p:nvPr/>
        </p:nvSpPr>
        <p:spPr bwMode="auto">
          <a:xfrm flipH="1" flipV="1">
            <a:off x="3352800" y="4433888"/>
            <a:ext cx="990600" cy="135731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48134" name="Line 11"/>
          <p:cNvSpPr>
            <a:spLocks noChangeShapeType="1"/>
          </p:cNvSpPr>
          <p:nvPr/>
        </p:nvSpPr>
        <p:spPr bwMode="auto">
          <a:xfrm flipV="1">
            <a:off x="6400799" y="5334000"/>
            <a:ext cx="76199" cy="4572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48135" name="Text Box 12"/>
          <p:cNvSpPr txBox="1">
            <a:spLocks noChangeArrowheads="1"/>
          </p:cNvSpPr>
          <p:nvPr/>
        </p:nvSpPr>
        <p:spPr bwMode="auto">
          <a:xfrm>
            <a:off x="4419600" y="5715000"/>
            <a:ext cx="19812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/>
              <a:t>characteristic scale</a:t>
            </a:r>
          </a:p>
        </p:txBody>
      </p:sp>
      <p:sp>
        <p:nvSpPr>
          <p:cNvPr id="48136" name="Rectangle 17"/>
          <p:cNvSpPr>
            <a:spLocks noChangeArrowheads="1"/>
          </p:cNvSpPr>
          <p:nvPr/>
        </p:nvSpPr>
        <p:spPr bwMode="auto">
          <a:xfrm>
            <a:off x="457200" y="6156325"/>
            <a:ext cx="8305800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1" hangingPunct="1"/>
            <a:r>
              <a:rPr lang="en-US" sz="2000" dirty="0"/>
              <a:t>T. </a:t>
            </a:r>
            <a:r>
              <a:rPr lang="en-US" sz="2000" dirty="0" err="1"/>
              <a:t>Lindeberg</a:t>
            </a:r>
            <a:r>
              <a:rPr lang="en-US" sz="2000" dirty="0"/>
              <a:t> (1998). </a:t>
            </a:r>
            <a:r>
              <a:rPr lang="en-US" sz="2000" dirty="0">
                <a:hlinkClick r:id="rId4" tooltip="http://www.nada.kth.se/cvap/abstracts/cvap198.html"/>
              </a:rPr>
              <a:t>"Feature detection with automatic scale selection."</a:t>
            </a:r>
            <a:r>
              <a:rPr lang="en-US" sz="2000" dirty="0"/>
              <a:t> </a:t>
            </a:r>
            <a:r>
              <a:rPr lang="en-US" sz="2000" i="1" dirty="0"/>
              <a:t>International Journal of Computer Vision</a:t>
            </a:r>
            <a:r>
              <a:rPr lang="en-US" sz="2000" dirty="0"/>
              <a:t> </a:t>
            </a:r>
            <a:r>
              <a:rPr lang="en-US" sz="2000" b="1" dirty="0"/>
              <a:t>30</a:t>
            </a:r>
            <a:r>
              <a:rPr lang="en-US" sz="2000" dirty="0"/>
              <a:t> (2): pp 77--116. </a:t>
            </a:r>
          </a:p>
        </p:txBody>
      </p:sp>
    </p:spTree>
    <p:extLst>
      <p:ext uri="{BB962C8B-B14F-4D97-AF65-F5344CB8AC3E}">
        <p14:creationId xmlns:p14="http://schemas.microsoft.com/office/powerpoint/2010/main" val="3849171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8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8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8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8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138" grpId="0" animBg="1"/>
      <p:bldP spid="48133" grpId="0" animBg="1"/>
      <p:bldP spid="48134" grpId="0" animBg="1"/>
      <p:bldP spid="48135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Title 1"/>
          <p:cNvSpPr>
            <a:spLocks noGrp="1"/>
          </p:cNvSpPr>
          <p:nvPr>
            <p:ph type="title"/>
          </p:nvPr>
        </p:nvSpPr>
        <p:spPr>
          <a:xfrm>
            <a:off x="76200" y="76200"/>
            <a:ext cx="8839200" cy="11430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sz="2800" dirty="0" smtClean="0">
                <a:ea typeface="+mj-ea"/>
              </a:rPr>
              <a:t>Find local </a:t>
            </a:r>
            <a:r>
              <a:rPr lang="en-US" sz="2800" dirty="0">
                <a:ea typeface="+mj-ea"/>
              </a:rPr>
              <a:t>maxima in </a:t>
            </a:r>
            <a:r>
              <a:rPr lang="en-US" sz="2800" dirty="0" smtClean="0">
                <a:ea typeface="+mj-ea"/>
              </a:rPr>
              <a:t>position-scale space</a:t>
            </a:r>
            <a:endParaRPr lang="de-CH" sz="2800" dirty="0">
              <a:ea typeface="+mj-ea"/>
            </a:endParaRPr>
          </a:p>
        </p:txBody>
      </p:sp>
      <p:sp>
        <p:nvSpPr>
          <p:cNvPr id="16390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de-DE" smtClean="0"/>
              <a:t>K. Grauman, B. Leibe</a:t>
            </a:r>
          </a:p>
        </p:txBody>
      </p:sp>
      <p:pic>
        <p:nvPicPr>
          <p:cNvPr id="261124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6275" y="2930525"/>
            <a:ext cx="1681163" cy="1443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61125" name="Group 6"/>
          <p:cNvGrpSpPr>
            <a:grpSpLocks/>
          </p:cNvGrpSpPr>
          <p:nvPr/>
        </p:nvGrpSpPr>
        <p:grpSpPr bwMode="auto">
          <a:xfrm>
            <a:off x="2484438" y="1163638"/>
            <a:ext cx="3584575" cy="4924425"/>
            <a:chOff x="2211388" y="1700213"/>
            <a:chExt cx="3584575" cy="4924425"/>
          </a:xfrm>
        </p:grpSpPr>
        <p:pic>
          <p:nvPicPr>
            <p:cNvPr id="261133" name="Picture 6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70413" y="5665788"/>
              <a:ext cx="1225550" cy="958850"/>
            </a:xfrm>
            <a:prstGeom prst="rect">
              <a:avLst/>
            </a:prstGeom>
            <a:noFill/>
            <a:ln w="12700" cap="sq">
              <a:solidFill>
                <a:schemeClr val="tx1"/>
              </a:solidFill>
              <a:miter lim="800000"/>
              <a:headEnd type="none" w="sm" len="sm"/>
              <a:tailEnd type="none" w="sm" len="sm"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61134" name="Picture 7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70413" y="4664075"/>
              <a:ext cx="1225550" cy="960438"/>
            </a:xfrm>
            <a:prstGeom prst="rect">
              <a:avLst/>
            </a:prstGeom>
            <a:noFill/>
            <a:ln w="12700" cap="sq">
              <a:solidFill>
                <a:schemeClr val="tx1"/>
              </a:solidFill>
              <a:miter lim="800000"/>
              <a:headEnd type="none" w="sm" len="sm"/>
              <a:tailEnd type="none" w="sm" len="sm"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61135" name="Picture 8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70413" y="3681413"/>
              <a:ext cx="1225550" cy="958850"/>
            </a:xfrm>
            <a:prstGeom prst="rect">
              <a:avLst/>
            </a:prstGeom>
            <a:noFill/>
            <a:ln w="12700" cap="sq">
              <a:solidFill>
                <a:schemeClr val="tx1"/>
              </a:solidFill>
              <a:miter lim="800000"/>
              <a:headEnd type="none" w="sm" len="sm"/>
              <a:tailEnd type="none" w="sm" len="sm"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61136" name="Picture 9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70413" y="2684463"/>
              <a:ext cx="1225550" cy="960437"/>
            </a:xfrm>
            <a:prstGeom prst="rect">
              <a:avLst/>
            </a:prstGeom>
            <a:noFill/>
            <a:ln w="12700" cap="sq">
              <a:solidFill>
                <a:schemeClr val="tx1"/>
              </a:solidFill>
              <a:miter lim="800000"/>
              <a:headEnd type="none" w="sm" len="sm"/>
              <a:tailEnd type="none" w="sm" len="sm"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61137" name="Picture 10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70413" y="1700213"/>
              <a:ext cx="1225550" cy="960437"/>
            </a:xfrm>
            <a:prstGeom prst="rect">
              <a:avLst/>
            </a:prstGeom>
            <a:noFill/>
            <a:ln w="12700" cap="sq">
              <a:solidFill>
                <a:schemeClr val="tx1"/>
              </a:solidFill>
              <a:miter lim="800000"/>
              <a:headEnd type="none" w="sm" len="sm"/>
              <a:tailEnd type="none" w="sm" len="sm"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graphicFrame>
          <p:nvGraphicFramePr>
            <p:cNvPr id="261138" name="Object 2"/>
            <p:cNvGraphicFramePr>
              <a:graphicFrameLocks noChangeAspect="1"/>
            </p:cNvGraphicFramePr>
            <p:nvPr/>
          </p:nvGraphicFramePr>
          <p:xfrm>
            <a:off x="2211388" y="3933825"/>
            <a:ext cx="1712912" cy="417513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5126" name="Equation" r:id="rId10" imgW="990170" imgH="241195" progId="Equation.3">
                    <p:embed/>
                  </p:oleObj>
                </mc:Choice>
                <mc:Fallback>
                  <p:oleObj name="Equation" r:id="rId10" imgW="990170" imgH="241195" progId="Equation.3">
                    <p:embed/>
                    <p:pic>
                      <p:nvPicPr>
                        <p:cNvPr id="0" name="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1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211388" y="3933825"/>
                          <a:ext cx="1712912" cy="417513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=""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=""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261139" name="Text Box 12"/>
            <p:cNvSpPr txBox="1">
              <a:spLocks noChangeArrowheads="1"/>
            </p:cNvSpPr>
            <p:nvPr/>
          </p:nvSpPr>
          <p:spPr bwMode="auto">
            <a:xfrm>
              <a:off x="3959225" y="5972175"/>
              <a:ext cx="433388" cy="3693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 cap="sq">
                  <a:solidFill>
                    <a:srgbClr val="000000"/>
                  </a:solidFill>
                  <a:miter lim="800000"/>
                  <a:headEnd type="none" w="sm" len="sm"/>
                  <a:tailEnd type="none" w="sm" len="sm"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  <a:cs typeface="Arial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1800" b="1" i="1">
                  <a:solidFill>
                    <a:srgbClr val="000000"/>
                  </a:solidFill>
                  <a:latin typeface="Symbol" charset="0"/>
                </a:rPr>
                <a:t>s</a:t>
              </a:r>
              <a:endParaRPr lang="en-US" sz="1800" b="1" i="1">
                <a:solidFill>
                  <a:srgbClr val="000000"/>
                </a:solidFill>
                <a:latin typeface="Symbol" charset="0"/>
              </a:endParaRPr>
            </a:p>
          </p:txBody>
        </p:sp>
        <p:sp>
          <p:nvSpPr>
            <p:cNvPr id="261140" name="Text Box 13"/>
            <p:cNvSpPr txBox="1">
              <a:spLocks noChangeArrowheads="1"/>
            </p:cNvSpPr>
            <p:nvPr/>
          </p:nvSpPr>
          <p:spPr bwMode="auto">
            <a:xfrm>
              <a:off x="3959225" y="4964113"/>
              <a:ext cx="433388" cy="3693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 cap="sq">
                  <a:solidFill>
                    <a:srgbClr val="000000"/>
                  </a:solidFill>
                  <a:miter lim="800000"/>
                  <a:headEnd type="none" w="sm" len="sm"/>
                  <a:tailEnd type="none" w="sm" len="sm"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  <a:cs typeface="Arial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1800" b="1" i="1">
                  <a:solidFill>
                    <a:srgbClr val="000000"/>
                  </a:solidFill>
                  <a:latin typeface="Symbol" charset="0"/>
                </a:rPr>
                <a:t>s</a:t>
              </a:r>
              <a:r>
                <a:rPr lang="pl-PL" sz="1800" b="1" i="1" baseline="30000">
                  <a:solidFill>
                    <a:srgbClr val="000000"/>
                  </a:solidFill>
                  <a:latin typeface="Symbol" charset="0"/>
                </a:rPr>
                <a:t>2</a:t>
              </a:r>
              <a:endParaRPr lang="en-US" sz="1800" b="1" i="1" baseline="30000">
                <a:solidFill>
                  <a:srgbClr val="000000"/>
                </a:solidFill>
                <a:latin typeface="Symbol" charset="0"/>
              </a:endParaRPr>
            </a:p>
          </p:txBody>
        </p:sp>
        <p:sp>
          <p:nvSpPr>
            <p:cNvPr id="261141" name="Text Box 14"/>
            <p:cNvSpPr txBox="1">
              <a:spLocks noChangeArrowheads="1"/>
            </p:cNvSpPr>
            <p:nvPr/>
          </p:nvSpPr>
          <p:spPr bwMode="auto">
            <a:xfrm>
              <a:off x="3995738" y="4005263"/>
              <a:ext cx="433387" cy="3693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 cap="sq">
                  <a:solidFill>
                    <a:srgbClr val="000000"/>
                  </a:solidFill>
                  <a:miter lim="800000"/>
                  <a:headEnd type="none" w="sm" len="sm"/>
                  <a:tailEnd type="none" w="sm" len="sm"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  <a:cs typeface="Arial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1800" b="1" i="1">
                  <a:solidFill>
                    <a:srgbClr val="000000"/>
                  </a:solidFill>
                  <a:latin typeface="Symbol" charset="0"/>
                </a:rPr>
                <a:t>s</a:t>
              </a:r>
              <a:r>
                <a:rPr lang="pl-PL" sz="1800" b="1" i="1" baseline="30000">
                  <a:solidFill>
                    <a:srgbClr val="000000"/>
                  </a:solidFill>
                  <a:latin typeface="Symbol" charset="0"/>
                </a:rPr>
                <a:t>3</a:t>
              </a:r>
              <a:endParaRPr lang="en-US" sz="1800" b="1" i="1" baseline="30000">
                <a:solidFill>
                  <a:srgbClr val="000000"/>
                </a:solidFill>
                <a:latin typeface="Symbol" charset="0"/>
              </a:endParaRPr>
            </a:p>
          </p:txBody>
        </p:sp>
        <p:sp>
          <p:nvSpPr>
            <p:cNvPr id="261142" name="Text Box 15"/>
            <p:cNvSpPr txBox="1">
              <a:spLocks noChangeArrowheads="1"/>
            </p:cNvSpPr>
            <p:nvPr/>
          </p:nvSpPr>
          <p:spPr bwMode="auto">
            <a:xfrm>
              <a:off x="4030663" y="2997200"/>
              <a:ext cx="433387" cy="3693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 cap="sq">
                  <a:solidFill>
                    <a:srgbClr val="000000"/>
                  </a:solidFill>
                  <a:miter lim="800000"/>
                  <a:headEnd type="none" w="sm" len="sm"/>
                  <a:tailEnd type="none" w="sm" len="sm"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  <a:cs typeface="Arial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1800" b="1" i="1">
                  <a:solidFill>
                    <a:srgbClr val="000000"/>
                  </a:solidFill>
                  <a:latin typeface="Symbol" charset="0"/>
                </a:rPr>
                <a:t>s</a:t>
              </a:r>
              <a:r>
                <a:rPr lang="pl-PL" sz="1800" b="1" i="1" baseline="30000">
                  <a:solidFill>
                    <a:srgbClr val="000000"/>
                  </a:solidFill>
                  <a:latin typeface="Symbol" charset="0"/>
                </a:rPr>
                <a:t>4</a:t>
              </a:r>
              <a:endParaRPr lang="en-US" sz="1800" b="1" i="1" baseline="30000">
                <a:solidFill>
                  <a:srgbClr val="000000"/>
                </a:solidFill>
                <a:latin typeface="Symbol" charset="0"/>
              </a:endParaRPr>
            </a:p>
          </p:txBody>
        </p:sp>
        <p:sp>
          <p:nvSpPr>
            <p:cNvPr id="261143" name="Text Box 16"/>
            <p:cNvSpPr txBox="1">
              <a:spLocks noChangeArrowheads="1"/>
            </p:cNvSpPr>
            <p:nvPr/>
          </p:nvSpPr>
          <p:spPr bwMode="auto">
            <a:xfrm>
              <a:off x="4067175" y="2024063"/>
              <a:ext cx="541338" cy="3693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 cap="sq">
                  <a:solidFill>
                    <a:srgbClr val="000000"/>
                  </a:solidFill>
                  <a:miter lim="800000"/>
                  <a:headEnd type="none" w="sm" len="sm"/>
                  <a:tailEnd type="none" w="sm" len="sm"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800">
                  <a:solidFill>
                    <a:schemeClr val="tx1"/>
                  </a:solidFill>
                  <a:latin typeface="Arial" charset="0"/>
                  <a:ea typeface="ＭＳ Ｐゴシック" charset="0"/>
                  <a:cs typeface="Arial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Arial" charset="0"/>
                  <a:ea typeface="Arial" charset="0"/>
                  <a:cs typeface="Arial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1800" b="1" i="1">
                  <a:solidFill>
                    <a:srgbClr val="000000"/>
                  </a:solidFill>
                  <a:latin typeface="Symbol" charset="0"/>
                </a:rPr>
                <a:t>s</a:t>
              </a:r>
              <a:r>
                <a:rPr lang="pl-PL" sz="1800" b="1" i="1" baseline="30000">
                  <a:solidFill>
                    <a:srgbClr val="000000"/>
                  </a:solidFill>
                  <a:latin typeface="Symbol" charset="0"/>
                </a:rPr>
                <a:t>5</a:t>
              </a:r>
              <a:endParaRPr lang="en-US" sz="1800" b="1" i="1" baseline="30000">
                <a:solidFill>
                  <a:srgbClr val="000000"/>
                </a:solidFill>
                <a:latin typeface="Symbol" charset="0"/>
              </a:endParaRPr>
            </a:p>
          </p:txBody>
        </p:sp>
        <p:sp>
          <p:nvSpPr>
            <p:cNvPr id="261144" name="Line 17"/>
            <p:cNvSpPr>
              <a:spLocks noChangeShapeType="1"/>
            </p:cNvSpPr>
            <p:nvPr/>
          </p:nvSpPr>
          <p:spPr bwMode="auto">
            <a:xfrm>
              <a:off x="3203575" y="4508500"/>
              <a:ext cx="755650" cy="1476375"/>
            </a:xfrm>
            <a:prstGeom prst="line">
              <a:avLst/>
            </a:prstGeom>
            <a:noFill/>
            <a:ln w="12700" cap="sq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45" name="Line 18"/>
            <p:cNvSpPr>
              <a:spLocks noChangeShapeType="1"/>
            </p:cNvSpPr>
            <p:nvPr/>
          </p:nvSpPr>
          <p:spPr bwMode="auto">
            <a:xfrm>
              <a:off x="3384550" y="4437063"/>
              <a:ext cx="611188" cy="612775"/>
            </a:xfrm>
            <a:prstGeom prst="line">
              <a:avLst/>
            </a:prstGeom>
            <a:noFill/>
            <a:ln w="12700" cap="sq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46" name="Line 19"/>
            <p:cNvSpPr>
              <a:spLocks noChangeShapeType="1"/>
            </p:cNvSpPr>
            <p:nvPr/>
          </p:nvSpPr>
          <p:spPr bwMode="auto">
            <a:xfrm>
              <a:off x="3779838" y="4149725"/>
              <a:ext cx="252412" cy="0"/>
            </a:xfrm>
            <a:prstGeom prst="line">
              <a:avLst/>
            </a:prstGeom>
            <a:noFill/>
            <a:ln w="12700" cap="sq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47" name="Line 20"/>
            <p:cNvSpPr>
              <a:spLocks noChangeShapeType="1"/>
            </p:cNvSpPr>
            <p:nvPr/>
          </p:nvSpPr>
          <p:spPr bwMode="auto">
            <a:xfrm flipV="1">
              <a:off x="3384550" y="3249613"/>
              <a:ext cx="647700" cy="611187"/>
            </a:xfrm>
            <a:prstGeom prst="line">
              <a:avLst/>
            </a:prstGeom>
            <a:noFill/>
            <a:ln w="12700" cap="sq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48" name="Line 21"/>
            <p:cNvSpPr>
              <a:spLocks noChangeShapeType="1"/>
            </p:cNvSpPr>
            <p:nvPr/>
          </p:nvSpPr>
          <p:spPr bwMode="auto">
            <a:xfrm flipV="1">
              <a:off x="3203575" y="2276475"/>
              <a:ext cx="900113" cy="1511300"/>
            </a:xfrm>
            <a:prstGeom prst="line">
              <a:avLst/>
            </a:prstGeom>
            <a:noFill/>
            <a:ln w="12700" cap="sq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261126" name="Group 23"/>
          <p:cNvGrpSpPr>
            <a:grpSpLocks/>
          </p:cNvGrpSpPr>
          <p:nvPr/>
        </p:nvGrpSpPr>
        <p:grpSpPr bwMode="auto">
          <a:xfrm>
            <a:off x="6140450" y="1560513"/>
            <a:ext cx="3013075" cy="2670175"/>
            <a:chOff x="5867400" y="2168526"/>
            <a:chExt cx="3013134" cy="2670173"/>
          </a:xfrm>
        </p:grpSpPr>
        <p:pic>
          <p:nvPicPr>
            <p:cNvPr id="261129" name="Picture 4"/>
            <p:cNvPicPr>
              <a:picLocks noChangeAspect="1" noChangeArrowheads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626284" y="2665412"/>
              <a:ext cx="2254250" cy="21732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61130" name="Line 22"/>
            <p:cNvSpPr>
              <a:spLocks noChangeShapeType="1"/>
            </p:cNvSpPr>
            <p:nvPr/>
          </p:nvSpPr>
          <p:spPr bwMode="auto">
            <a:xfrm>
              <a:off x="5867400" y="4113213"/>
              <a:ext cx="1174750" cy="293132"/>
            </a:xfrm>
            <a:prstGeom prst="line">
              <a:avLst/>
            </a:prstGeom>
            <a:noFill/>
            <a:ln w="12700" cap="sq">
              <a:solidFill>
                <a:srgbClr val="00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31" name="Line 23"/>
            <p:cNvSpPr>
              <a:spLocks noChangeShapeType="1"/>
            </p:cNvSpPr>
            <p:nvPr/>
          </p:nvSpPr>
          <p:spPr bwMode="auto">
            <a:xfrm>
              <a:off x="5867400" y="3175795"/>
              <a:ext cx="1174750" cy="411162"/>
            </a:xfrm>
            <a:prstGeom prst="line">
              <a:avLst/>
            </a:prstGeom>
            <a:noFill/>
            <a:ln w="12700" cap="sq">
              <a:solidFill>
                <a:srgbClr val="00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1132" name="Line 24"/>
            <p:cNvSpPr>
              <a:spLocks noChangeShapeType="1"/>
            </p:cNvSpPr>
            <p:nvPr/>
          </p:nvSpPr>
          <p:spPr bwMode="auto">
            <a:xfrm>
              <a:off x="5867400" y="2168526"/>
              <a:ext cx="1174750" cy="547687"/>
            </a:xfrm>
            <a:prstGeom prst="line">
              <a:avLst/>
            </a:prstGeom>
            <a:noFill/>
            <a:ln w="12700" cap="sq">
              <a:solidFill>
                <a:srgbClr val="00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=""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61127" name="Text Box 26"/>
          <p:cNvSpPr txBox="1">
            <a:spLocks noChangeArrowheads="1"/>
          </p:cNvSpPr>
          <p:nvPr/>
        </p:nvSpPr>
        <p:spPr bwMode="auto">
          <a:xfrm>
            <a:off x="7072313" y="5010150"/>
            <a:ext cx="1500187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Arial" charset="0"/>
                <a:ea typeface="ＭＳ Ｐゴシック" charset="0"/>
                <a:cs typeface="Arial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pl-PL" sz="1800" b="1">
                <a:solidFill>
                  <a:srgbClr val="000000"/>
                </a:solidFill>
                <a:latin typeface="Calibri" charset="0"/>
                <a:sym typeface="Symbol" charset="0"/>
              </a:rPr>
              <a:t></a:t>
            </a:r>
            <a:r>
              <a:rPr lang="en-US" sz="1800" b="1">
                <a:solidFill>
                  <a:srgbClr val="000000"/>
                </a:solidFill>
                <a:latin typeface="Calibri" charset="0"/>
                <a:sym typeface="Symbol" charset="0"/>
              </a:rPr>
              <a:t> L</a:t>
            </a:r>
            <a:r>
              <a:rPr lang="pl-PL" sz="1800" b="1">
                <a:solidFill>
                  <a:srgbClr val="000000"/>
                </a:solidFill>
                <a:latin typeface="Calibri" charset="0"/>
              </a:rPr>
              <a:t>ist of</a:t>
            </a:r>
            <a:r>
              <a:rPr lang="en-US" sz="1800" b="1">
                <a:solidFill>
                  <a:srgbClr val="000000"/>
                </a:solidFill>
                <a:latin typeface="Calibri" charset="0"/>
              </a:rPr>
              <a:t>       </a:t>
            </a:r>
            <a:br>
              <a:rPr lang="en-US" sz="1800" b="1">
                <a:solidFill>
                  <a:srgbClr val="000000"/>
                </a:solidFill>
                <a:latin typeface="Calibri" charset="0"/>
              </a:rPr>
            </a:br>
            <a:r>
              <a:rPr lang="en-US" sz="1800" b="1" i="1">
                <a:solidFill>
                  <a:srgbClr val="000000"/>
                </a:solidFill>
                <a:latin typeface="Calibri" charset="0"/>
              </a:rPr>
              <a:t>    </a:t>
            </a:r>
            <a:r>
              <a:rPr lang="pl-PL" sz="1800" b="1" i="1">
                <a:solidFill>
                  <a:srgbClr val="000000"/>
                </a:solidFill>
                <a:latin typeface="Calibri" charset="0"/>
              </a:rPr>
              <a:t>(x, y, s)</a:t>
            </a:r>
            <a:endParaRPr lang="en-US" sz="1800" b="1" i="1">
              <a:solidFill>
                <a:srgbClr val="000000"/>
              </a:solidFill>
              <a:latin typeface="Calibri" charset="0"/>
            </a:endParaRPr>
          </a:p>
        </p:txBody>
      </p:sp>
      <p:pic>
        <p:nvPicPr>
          <p:cNvPr id="261128" name="Picture 27" descr="c-enhedg-laplap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338" y="4476750"/>
            <a:ext cx="1727200" cy="172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107263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Scale-space blob detector: Example</a:t>
            </a:r>
          </a:p>
        </p:txBody>
      </p:sp>
      <p:pic>
        <p:nvPicPr>
          <p:cNvPr id="227331" name="Picture 3" descr="C:\snavely\work\teaching\09Fa-CS6610\lectures\lec03\butterfly_bw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57400" y="1800225"/>
            <a:ext cx="5200650" cy="376237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3793383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Grp="1" noChangeArrowheads="1"/>
          </p:cNvSpPr>
          <p:nvPr>
            <p:ph type="title"/>
          </p:nvPr>
        </p:nvSpPr>
        <p:spPr>
          <a:xfrm>
            <a:off x="0" y="365126"/>
            <a:ext cx="8515350" cy="1325563"/>
          </a:xfrm>
        </p:spPr>
        <p:txBody>
          <a:bodyPr/>
          <a:lstStyle/>
          <a:p>
            <a:r>
              <a:rPr lang="en-US" smtClean="0"/>
              <a:t>Scale-space blob detector: Example</a:t>
            </a:r>
          </a:p>
        </p:txBody>
      </p:sp>
      <p:sp>
        <p:nvSpPr>
          <p:cNvPr id="512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1262596" name="Picture 4" descr="pyramid_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597" name="Picture 5" descr="pyramid_1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598" name="Picture 6" descr="pyramid_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599" name="Picture 7" descr="pyramid_3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0" name="Picture 8" descr="pyramid_4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1" name="Picture 9" descr="pyramid_5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2" name="Picture 10" descr="pyramid_6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3" name="Picture 11" descr="pyramid_7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4" name="Picture 12" descr="pyramid_8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62605" name="Picture 13" descr="pyramid_9"/>
          <p:cNvPicPr>
            <a:picLocks noChangeAspect="1" noChangeArrowheads="1"/>
          </p:cNvPicPr>
          <p:nvPr/>
        </p:nvPicPr>
        <p:blipFill>
          <a:blip r:embed="rId12" cstate="print"/>
          <a:srcRect/>
          <a:stretch>
            <a:fillRect/>
          </a:stretch>
        </p:blipFill>
        <p:spPr bwMode="auto">
          <a:xfrm>
            <a:off x="1214438" y="1214438"/>
            <a:ext cx="6864350" cy="514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0259999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Scale-space blob detector: Example</a:t>
            </a:r>
          </a:p>
        </p:txBody>
      </p:sp>
      <p:pic>
        <p:nvPicPr>
          <p:cNvPr id="52227" name="Picture 4" descr="butterfly_circles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90738" y="1771650"/>
            <a:ext cx="5148262" cy="3714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3701303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/>
              <a:t>Matching feature points</a:t>
            </a:r>
          </a:p>
        </p:txBody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066800"/>
            <a:ext cx="7772400" cy="5638800"/>
          </a:xfrm>
        </p:spPr>
        <p:txBody>
          <a:bodyPr>
            <a:normAutofit/>
          </a:bodyPr>
          <a:lstStyle/>
          <a:p>
            <a:pPr>
              <a:spcBef>
                <a:spcPct val="0"/>
              </a:spcBef>
              <a:buFontTx/>
              <a:buNone/>
            </a:pPr>
            <a:r>
              <a:rPr lang="en-US" sz="2800" dirty="0" smtClean="0"/>
              <a:t>We know how to detect good points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sz="2800" dirty="0" smtClean="0"/>
              <a:t>Next question: </a:t>
            </a:r>
            <a:r>
              <a:rPr lang="en-US" sz="2800" b="1" dirty="0" smtClean="0">
                <a:solidFill>
                  <a:srgbClr val="FF0000"/>
                </a:solidFill>
              </a:rPr>
              <a:t>How to match them?</a:t>
            </a:r>
            <a:endParaRPr lang="en-US" b="1" dirty="0" smtClean="0">
              <a:solidFill>
                <a:srgbClr val="FF0000"/>
              </a:solidFill>
            </a:endParaRPr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dirty="0" smtClean="0"/>
          </a:p>
          <a:p>
            <a:pPr>
              <a:buFontTx/>
              <a:buNone/>
            </a:pPr>
            <a:endParaRPr lang="en-US" sz="2400" dirty="0" smtClean="0"/>
          </a:p>
          <a:p>
            <a:pPr>
              <a:buFontTx/>
              <a:buNone/>
            </a:pPr>
            <a:endParaRPr lang="en-US" sz="2400" dirty="0" smtClean="0"/>
          </a:p>
          <a:p>
            <a:pPr>
              <a:buFontTx/>
              <a:buNone/>
            </a:pPr>
            <a:endParaRPr lang="en-US" sz="2400" dirty="0" smtClean="0"/>
          </a:p>
          <a:p>
            <a:pPr>
              <a:spcBef>
                <a:spcPct val="0"/>
              </a:spcBef>
              <a:buFontTx/>
              <a:buNone/>
            </a:pPr>
            <a:r>
              <a:rPr lang="en-US" dirty="0" smtClean="0"/>
              <a:t>Two interrelated questions:</a:t>
            </a:r>
          </a:p>
          <a:p>
            <a:pPr marL="514350" indent="-514350">
              <a:spcBef>
                <a:spcPct val="0"/>
              </a:spcBef>
              <a:buFont typeface="+mj-lt"/>
              <a:buAutoNum type="arabicPeriod"/>
            </a:pPr>
            <a:r>
              <a:rPr lang="en-US" sz="2800" dirty="0" smtClean="0"/>
              <a:t>How do we </a:t>
            </a:r>
            <a:r>
              <a:rPr lang="en-US" sz="2800" i="1" dirty="0" smtClean="0"/>
              <a:t>describe </a:t>
            </a:r>
            <a:r>
              <a:rPr lang="en-US" sz="2800" dirty="0" smtClean="0"/>
              <a:t>each feature point?</a:t>
            </a:r>
          </a:p>
          <a:p>
            <a:pPr marL="514350" indent="-514350">
              <a:spcBef>
                <a:spcPct val="0"/>
              </a:spcBef>
              <a:buFont typeface="+mj-lt"/>
              <a:buAutoNum type="arabicPeriod"/>
            </a:pPr>
            <a:r>
              <a:rPr lang="en-US" dirty="0" smtClean="0"/>
              <a:t>How do we </a:t>
            </a:r>
            <a:r>
              <a:rPr lang="en-US" i="1" dirty="0" smtClean="0"/>
              <a:t>match </a:t>
            </a:r>
            <a:r>
              <a:rPr lang="en-US" dirty="0" smtClean="0"/>
              <a:t>descriptions?</a:t>
            </a:r>
            <a:endParaRPr lang="en-US" sz="2800" dirty="0" smtClean="0"/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en-US" sz="2800" b="1" dirty="0" smtClean="0">
              <a:solidFill>
                <a:srgbClr val="FF0000"/>
              </a:solidFill>
            </a:endParaRPr>
          </a:p>
          <a:p>
            <a:pPr>
              <a:spcBef>
                <a:spcPct val="0"/>
              </a:spcBef>
              <a:buFontTx/>
              <a:buNone/>
            </a:pPr>
            <a:endParaRPr lang="ru-RU" sz="2800" b="1" dirty="0" smtClean="0">
              <a:solidFill>
                <a:srgbClr val="FF0000"/>
              </a:solidFill>
            </a:endParaRPr>
          </a:p>
        </p:txBody>
      </p:sp>
      <p:pic>
        <p:nvPicPr>
          <p:cNvPr id="59396" name="Picture 4" descr="SIFT2"/>
          <p:cNvPicPr>
            <a:picLocks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60900" y="2133600"/>
            <a:ext cx="3675063" cy="2660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9397" name="Picture 5" descr="SIFT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50900" y="2133600"/>
            <a:ext cx="3675063" cy="2663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9398" name="Line 6"/>
          <p:cNvSpPr>
            <a:spLocks noChangeShapeType="1"/>
          </p:cNvSpPr>
          <p:nvPr/>
        </p:nvSpPr>
        <p:spPr bwMode="auto">
          <a:xfrm flipV="1">
            <a:off x="3289300" y="2933700"/>
            <a:ext cx="1905000" cy="15240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9399" name="Line 7"/>
          <p:cNvSpPr>
            <a:spLocks noChangeShapeType="1"/>
          </p:cNvSpPr>
          <p:nvPr/>
        </p:nvSpPr>
        <p:spPr bwMode="auto">
          <a:xfrm>
            <a:off x="4232275" y="3203575"/>
            <a:ext cx="1816100" cy="14288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9400" name="Line 8"/>
          <p:cNvSpPr>
            <a:spLocks noChangeShapeType="1"/>
          </p:cNvSpPr>
          <p:nvPr/>
        </p:nvSpPr>
        <p:spPr bwMode="auto">
          <a:xfrm flipV="1">
            <a:off x="3724275" y="4305300"/>
            <a:ext cx="1698625" cy="1428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9401" name="Line 9"/>
          <p:cNvSpPr>
            <a:spLocks noChangeShapeType="1"/>
          </p:cNvSpPr>
          <p:nvPr/>
        </p:nvSpPr>
        <p:spPr bwMode="auto">
          <a:xfrm flipV="1">
            <a:off x="4181475" y="3848100"/>
            <a:ext cx="1736725" cy="412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9402" name="Line 10"/>
          <p:cNvSpPr>
            <a:spLocks noChangeShapeType="1"/>
          </p:cNvSpPr>
          <p:nvPr/>
        </p:nvSpPr>
        <p:spPr bwMode="auto">
          <a:xfrm flipV="1">
            <a:off x="3444875" y="3429000"/>
            <a:ext cx="1825625" cy="13017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2" name="Text Box 11"/>
          <p:cNvSpPr txBox="1">
            <a:spLocks noChangeArrowheads="1"/>
          </p:cNvSpPr>
          <p:nvPr/>
        </p:nvSpPr>
        <p:spPr bwMode="auto">
          <a:xfrm>
            <a:off x="4205288" y="2232025"/>
            <a:ext cx="793750" cy="155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139700" algn="ctr" rotWithShape="0">
              <a:prstClr val="black">
                <a:alpha val="88000"/>
              </a:prstClr>
            </a:outerShdw>
          </a:effectLst>
        </p:spPr>
        <p:txBody>
          <a:bodyPr wrap="none">
            <a:spAutoFit/>
          </a:bodyPr>
          <a:lstStyle/>
          <a:p>
            <a:pPr algn="ctr" eaLnBrk="1" hangingPunct="1"/>
            <a:r>
              <a:rPr lang="en-US" sz="9600" dirty="0">
                <a:solidFill>
                  <a:srgbClr val="FF0000"/>
                </a:solidFill>
                <a:cs typeface="Times New Roman" pitchFamily="18" charset="0"/>
              </a:rPr>
              <a:t>?</a:t>
            </a:r>
            <a:endParaRPr lang="ru-RU" sz="9600" dirty="0">
              <a:solidFill>
                <a:srgbClr val="FF0000"/>
              </a:solidFill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30995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Feature descriptor</a:t>
            </a:r>
            <a:endParaRPr lang="en-US" dirty="0"/>
          </a:p>
        </p:txBody>
      </p:sp>
      <p:pic>
        <p:nvPicPr>
          <p:cNvPr id="6" name="Picture 2" descr="http://farm1.static.flickr.com/47/136915456_c6f719ea3f.jpg?v=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7106" y="1503181"/>
            <a:ext cx="2781119" cy="20858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4" descr="http://farm1.static.flickr.com/133/328570837_37b6289916.jpg?v=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14950" y="1503181"/>
            <a:ext cx="2978876" cy="20913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Oval 7"/>
          <p:cNvSpPr/>
          <p:nvPr/>
        </p:nvSpPr>
        <p:spPr>
          <a:xfrm>
            <a:off x="1569085" y="2045970"/>
            <a:ext cx="88265" cy="102870"/>
          </a:xfrm>
          <a:prstGeom prst="ellipse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829945" y="2049780"/>
            <a:ext cx="88265" cy="10287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5885815" y="1824990"/>
            <a:ext cx="88265" cy="102870"/>
          </a:xfrm>
          <a:prstGeom prst="ellipse">
            <a:avLst/>
          </a:pr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6682105" y="2026920"/>
            <a:ext cx="88265" cy="102870"/>
          </a:xfrm>
          <a:prstGeom prst="ellipse">
            <a:avLst/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12" name="Table 1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53592566"/>
              </p:ext>
            </p:extLst>
          </p:nvPr>
        </p:nvGraphicFramePr>
        <p:xfrm>
          <a:off x="722470" y="3783330"/>
          <a:ext cx="303213" cy="249174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303213"/>
              </a:tblGrid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92D05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C0000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7030A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FFC00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/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tx2">
                        <a:lumMod val="75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7030A0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3" name="Table 1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0402730"/>
              </p:ext>
            </p:extLst>
          </p:nvPr>
        </p:nvGraphicFramePr>
        <p:xfrm>
          <a:off x="1463515" y="3783330"/>
          <a:ext cx="299403" cy="249174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99403"/>
              </a:tblGrid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00B05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00B0F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bg2">
                        <a:lumMod val="5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FF000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5">
                        <a:lumMod val="75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4" name="Table 1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78858873"/>
              </p:ext>
            </p:extLst>
          </p:nvPr>
        </p:nvGraphicFramePr>
        <p:xfrm>
          <a:off x="5780245" y="3783330"/>
          <a:ext cx="299403" cy="249174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99403"/>
              </a:tblGrid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tx1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FF000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0070C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7030A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6">
                        <a:lumMod val="75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92D050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5" name="Table 1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73134213"/>
              </p:ext>
            </p:extLst>
          </p:nvPr>
        </p:nvGraphicFramePr>
        <p:xfrm>
          <a:off x="6576535" y="3783330"/>
          <a:ext cx="299403" cy="249174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99403"/>
              </a:tblGrid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7030A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00B050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6">
                        <a:lumMod val="50000"/>
                      </a:schemeClr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chemeClr val="accent1"/>
                    </a:solidFill>
                  </a:tcPr>
                </a:tc>
              </a:tr>
              <a:tr h="311468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>
                    <a:solidFill>
                      <a:srgbClr val="C00000"/>
                    </a:solidFill>
                  </a:tcPr>
                </a:tc>
              </a:tr>
            </a:tbl>
          </a:graphicData>
        </a:graphic>
      </p:graphicFrame>
      <p:cxnSp>
        <p:nvCxnSpPr>
          <p:cNvPr id="17" name="Straight Arrow Connector 16"/>
          <p:cNvCxnSpPr>
            <a:stCxn id="9" idx="4"/>
            <a:endCxn id="12" idx="0"/>
          </p:cNvCxnSpPr>
          <p:nvPr/>
        </p:nvCxnSpPr>
        <p:spPr>
          <a:xfrm flipH="1">
            <a:off x="874076" y="2152650"/>
            <a:ext cx="2" cy="163068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>
            <a:stCxn id="8" idx="4"/>
            <a:endCxn id="13" idx="0"/>
          </p:cNvCxnSpPr>
          <p:nvPr/>
        </p:nvCxnSpPr>
        <p:spPr>
          <a:xfrm flipH="1">
            <a:off x="1613216" y="2148840"/>
            <a:ext cx="2" cy="163449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10" idx="4"/>
            <a:endCxn id="14" idx="0"/>
          </p:cNvCxnSpPr>
          <p:nvPr/>
        </p:nvCxnSpPr>
        <p:spPr>
          <a:xfrm flipH="1">
            <a:off x="5929946" y="1927860"/>
            <a:ext cx="2" cy="185547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>
            <a:stCxn id="11" idx="4"/>
            <a:endCxn id="15" idx="0"/>
          </p:cNvCxnSpPr>
          <p:nvPr/>
        </p:nvCxnSpPr>
        <p:spPr>
          <a:xfrm flipH="1">
            <a:off x="6726236" y="2129790"/>
            <a:ext cx="2" cy="165354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/>
              <p:cNvSpPr txBox="1"/>
              <p:nvPr/>
            </p:nvSpPr>
            <p:spPr>
              <a:xfrm>
                <a:off x="722470" y="6275074"/>
                <a:ext cx="303213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7" name="TextBox 2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2470" y="6275074"/>
                <a:ext cx="303213" cy="369332"/>
              </a:xfrm>
              <a:prstGeom prst="rect">
                <a:avLst/>
              </a:prstGeom>
              <a:blipFill rotWithShape="0">
                <a:blip r:embed="rId4"/>
                <a:stretch>
                  <a:fillRect r="-204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/>
              <p:cNvSpPr txBox="1"/>
              <p:nvPr/>
            </p:nvSpPr>
            <p:spPr>
              <a:xfrm>
                <a:off x="1459705" y="6275074"/>
                <a:ext cx="303213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8" name="TextBox 2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59705" y="6275074"/>
                <a:ext cx="303213" cy="369332"/>
              </a:xfrm>
              <a:prstGeom prst="rect">
                <a:avLst/>
              </a:prstGeom>
              <a:blipFill rotWithShape="0">
                <a:blip r:embed="rId5"/>
                <a:stretch>
                  <a:fillRect r="-22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/>
              <p:cNvSpPr txBox="1"/>
              <p:nvPr/>
            </p:nvSpPr>
            <p:spPr>
              <a:xfrm>
                <a:off x="5776435" y="6275074"/>
                <a:ext cx="303213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9" name="TextBox 2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76435" y="6275074"/>
                <a:ext cx="303213" cy="369332"/>
              </a:xfrm>
              <a:prstGeom prst="rect">
                <a:avLst/>
              </a:prstGeom>
              <a:blipFill rotWithShape="0">
                <a:blip r:embed="rId6"/>
                <a:stretch>
                  <a:fillRect r="-20408" b="-49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6576535" y="6250887"/>
                <a:ext cx="303213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latin typeface="Cambria Math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76535" y="6250887"/>
                <a:ext cx="303213" cy="369332"/>
              </a:xfrm>
              <a:prstGeom prst="rect">
                <a:avLst/>
              </a:prstGeom>
              <a:blipFill rotWithShape="0">
                <a:blip r:embed="rId7"/>
                <a:stretch>
                  <a:fillRect r="-20000" b="-49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036600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Feature matching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Measure the distance between (or similarity between) every pair of descriptors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5" name="Table 4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301768207"/>
                  </p:ext>
                </p:extLst>
              </p:nvPr>
            </p:nvGraphicFramePr>
            <p:xfrm>
              <a:off x="1524000" y="2717800"/>
              <a:ext cx="4602480" cy="2514600"/>
            </p:xfrm>
            <a:graphic>
              <a:graphicData uri="http://schemas.openxmlformats.org/drawingml/2006/table">
                <a:tbl>
                  <a:tblPr firstRow="1" firstCol="1">
                    <a:tableStyleId>{5C22544A-7EE6-4342-B048-85BDC9FD1C3A}</a:tableStyleId>
                  </a:tblPr>
                  <a:tblGrid>
                    <a:gridCol w="1096924"/>
                    <a:gridCol w="1788516"/>
                    <a:gridCol w="1717040"/>
                  </a:tblGrid>
                  <a:tr h="838200">
                    <a:tc>
                      <a:txBody>
                        <a:bodyPr/>
                        <a:lstStyle/>
                        <a:p>
                          <a:pPr algn="ctr"/>
                          <a:endParaRPr lang="en-US" dirty="0"/>
                        </a:p>
                      </a:txBody>
                      <a:tcPr anchor="ctr"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b="1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𝒚</m:t>
                                    </m:r>
                                  </m:e>
                                  <m:sub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𝟏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b="1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𝒚</m:t>
                                    </m:r>
                                  </m:e>
                                  <m:sub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𝟐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</a:tr>
                  <a:tr h="838200"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b="1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𝒙</m:t>
                                    </m:r>
                                  </m:e>
                                  <m:sub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𝟏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𝑑</m:t>
                                </m:r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(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1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,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𝑦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1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𝑑</m:t>
                                </m:r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(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1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,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𝑦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2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</a:tr>
                  <a:tr h="838200"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b="1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𝒙</m:t>
                                    </m:r>
                                  </m:e>
                                  <m:sub>
                                    <m:r>
                                      <a:rPr lang="en-US" b="1" i="1" smtClean="0">
                                        <a:latin typeface="Cambria Math" charset="0"/>
                                      </a:rPr>
                                      <m:t>𝟐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𝑑</m:t>
                                </m:r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(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2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,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𝑦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1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𝑑</m:t>
                                </m:r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(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2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,</m:t>
                                </m:r>
                                <m:sSub>
                                  <m:sSubPr>
                                    <m:ctrlPr>
                                      <a:rPr lang="en-US" b="0" i="1" smtClean="0"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𝑦</m:t>
                                    </m:r>
                                  </m:e>
                                  <m:sub>
                                    <m:r>
                                      <a:rPr lang="en-US" b="0" i="1" smtClean="0">
                                        <a:latin typeface="Cambria Math" charset="0"/>
                                      </a:rPr>
                                      <m:t>2</m:t>
                                    </m:r>
                                  </m:sub>
                                </m:sSub>
                                <m:r>
                                  <a:rPr lang="en-US" b="0" i="1" smtClean="0">
                                    <a:latin typeface="Cambria Math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lang="en-US" dirty="0"/>
                        </a:p>
                      </a:txBody>
                      <a:tcPr anchor="ctr"/>
                    </a:tc>
                  </a:tr>
                </a:tbl>
              </a:graphicData>
            </a:graphic>
          </p:graphicFrame>
        </mc:Choice>
        <mc:Fallback xmlns="">
          <p:graphicFrame>
            <p:nvGraphicFramePr>
              <p:cNvPr id="5" name="Table 4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301768207"/>
                  </p:ext>
                </p:extLst>
              </p:nvPr>
            </p:nvGraphicFramePr>
            <p:xfrm>
              <a:off x="1524000" y="2717800"/>
              <a:ext cx="4602480" cy="2514600"/>
            </p:xfrm>
            <a:graphic>
              <a:graphicData uri="http://schemas.openxmlformats.org/drawingml/2006/table">
                <a:tbl>
                  <a:tblPr firstRow="1" firstCol="1">
                    <a:tableStyleId>{5C22544A-7EE6-4342-B048-85BDC9FD1C3A}</a:tableStyleId>
                  </a:tblPr>
                  <a:tblGrid>
                    <a:gridCol w="1096924"/>
                    <a:gridCol w="1788516"/>
                    <a:gridCol w="1717040"/>
                  </a:tblGrid>
                  <a:tr h="838200">
                    <a:tc>
                      <a:txBody>
                        <a:bodyPr/>
                        <a:lstStyle/>
                        <a:p>
                          <a:pPr algn="ctr"/>
                          <a:endParaRPr lang="en-US" dirty="0"/>
                        </a:p>
                      </a:txBody>
                      <a:tcPr anchor="ctr"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62116" t="-725" r="-97952" b="-20144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168440" t="-725" r="-1773" b="-201449"/>
                          </a:stretch>
                        </a:blipFill>
                      </a:tcPr>
                    </a:tc>
                  </a:tr>
                  <a:tr h="838200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1111" t="-100725" r="-322222" b="-10144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62116" t="-100725" r="-97952" b="-10144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168440" t="-100725" r="-1773" b="-101449"/>
                          </a:stretch>
                        </a:blipFill>
                      </a:tcPr>
                    </a:tc>
                  </a:tr>
                  <a:tr h="838200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1111" t="-200725" r="-322222" b="-144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62116" t="-200725" r="-97952" b="-144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anchor="ctr">
                        <a:blipFill rotWithShape="0">
                          <a:blip r:embed="rId2"/>
                          <a:stretch>
                            <a:fillRect l="-168440" t="-200725" r="-1773" b="-1449"/>
                          </a:stretch>
                        </a:blipFill>
                      </a:tcPr>
                    </a:tc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721585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Invariance vs. </a:t>
            </a:r>
            <a:r>
              <a:rPr lang="en-US" dirty="0" err="1" smtClean="0"/>
              <a:t>discriminability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Invariance:</a:t>
            </a:r>
          </a:p>
          <a:p>
            <a:pPr lvl="1"/>
            <a:r>
              <a:rPr lang="en-US" dirty="0" smtClean="0"/>
              <a:t>Distance between descriptors should be small even if image is transformed</a:t>
            </a:r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r>
              <a:rPr lang="en-US" dirty="0" err="1" smtClean="0"/>
              <a:t>Discriminability</a:t>
            </a:r>
            <a:r>
              <a:rPr lang="en-US" dirty="0" smtClean="0"/>
              <a:t>:</a:t>
            </a:r>
          </a:p>
          <a:p>
            <a:pPr lvl="1"/>
            <a:r>
              <a:rPr lang="en-US" dirty="0" smtClean="0"/>
              <a:t>Descriptor should be highly unique for each point (far away from other points in the image)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18654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transformations</a:t>
            </a:r>
            <a:endParaRPr lang="ru-RU" dirty="0" smtClean="0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447800"/>
            <a:ext cx="7848600" cy="5105400"/>
          </a:xfrm>
        </p:spPr>
        <p:txBody>
          <a:bodyPr>
            <a:normAutofit/>
          </a:bodyPr>
          <a:lstStyle/>
          <a:p>
            <a:r>
              <a:rPr lang="en-US" dirty="0" smtClean="0"/>
              <a:t>Geometric</a:t>
            </a:r>
          </a:p>
          <a:p>
            <a:endParaRPr lang="en-US" dirty="0" smtClean="0"/>
          </a:p>
          <a:p>
            <a:pPr lvl="1">
              <a:buNone/>
            </a:pPr>
            <a:r>
              <a:rPr lang="en-US" b="1" dirty="0" smtClean="0"/>
              <a:t>		     Rotation</a:t>
            </a:r>
            <a:br>
              <a:rPr lang="en-US" b="1" dirty="0" smtClean="0"/>
            </a:br>
            <a:endParaRPr lang="en-US" b="1" dirty="0" smtClean="0"/>
          </a:p>
          <a:p>
            <a:pPr lvl="1"/>
            <a:endParaRPr lang="en-US" dirty="0" smtClean="0"/>
          </a:p>
          <a:p>
            <a:pPr lvl="1">
              <a:buNone/>
            </a:pPr>
            <a:r>
              <a:rPr lang="en-US" b="1" dirty="0" smtClean="0"/>
              <a:t>             Scale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sz="1400" dirty="0" smtClean="0"/>
          </a:p>
          <a:p>
            <a:r>
              <a:rPr lang="en-US" dirty="0" smtClean="0"/>
              <a:t>Photometric</a:t>
            </a:r>
          </a:p>
          <a:p>
            <a:pPr lvl="1">
              <a:buNone/>
            </a:pPr>
            <a:r>
              <a:rPr lang="en-US" b="1" dirty="0" smtClean="0"/>
              <a:t>   Intensity change</a:t>
            </a:r>
            <a:endParaRPr lang="ru-RU" dirty="0" smtClean="0"/>
          </a:p>
        </p:txBody>
      </p:sp>
      <p:grpSp>
        <p:nvGrpSpPr>
          <p:cNvPr id="2" name="Group 24"/>
          <p:cNvGrpSpPr/>
          <p:nvPr/>
        </p:nvGrpSpPr>
        <p:grpSpPr>
          <a:xfrm>
            <a:off x="4027821" y="2503821"/>
            <a:ext cx="2144379" cy="696579"/>
            <a:chOff x="4267200" y="2580021"/>
            <a:chExt cx="2144379" cy="696579"/>
          </a:xfrm>
        </p:grpSpPr>
        <p:pic>
          <p:nvPicPr>
            <p:cNvPr id="222211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25908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28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 rot="2558027">
              <a:off x="5725779" y="2580021"/>
              <a:ext cx="685800" cy="685800"/>
            </a:xfrm>
            <a:prstGeom prst="rect">
              <a:avLst/>
            </a:prstGeom>
            <a:noFill/>
          </p:spPr>
        </p:pic>
        <p:sp>
          <p:nvSpPr>
            <p:cNvPr id="33" name="Right Arrow 32"/>
            <p:cNvSpPr/>
            <p:nvPr/>
          </p:nvSpPr>
          <p:spPr>
            <a:xfrm>
              <a:off x="5105400" y="27432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" name="Group 25"/>
          <p:cNvGrpSpPr/>
          <p:nvPr/>
        </p:nvGrpSpPr>
        <p:grpSpPr>
          <a:xfrm>
            <a:off x="3962400" y="3962400"/>
            <a:ext cx="2438400" cy="1143000"/>
            <a:chOff x="4267200" y="3886200"/>
            <a:chExt cx="2438400" cy="1143000"/>
          </a:xfrm>
        </p:grpSpPr>
        <p:pic>
          <p:nvPicPr>
            <p:cNvPr id="29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38862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30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5562600" y="3886200"/>
              <a:ext cx="1143000" cy="1143000"/>
            </a:xfrm>
            <a:prstGeom prst="rect">
              <a:avLst/>
            </a:prstGeom>
            <a:noFill/>
          </p:spPr>
        </p:pic>
        <p:sp>
          <p:nvSpPr>
            <p:cNvPr id="34" name="Right Arrow 33"/>
            <p:cNvSpPr/>
            <p:nvPr/>
          </p:nvSpPr>
          <p:spPr>
            <a:xfrm>
              <a:off x="5105400" y="40386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" name="Group 26"/>
          <p:cNvGrpSpPr/>
          <p:nvPr/>
        </p:nvGrpSpPr>
        <p:grpSpPr>
          <a:xfrm>
            <a:off x="4191000" y="5638800"/>
            <a:ext cx="2057400" cy="685800"/>
            <a:chOff x="4267200" y="5562600"/>
            <a:chExt cx="2057400" cy="685800"/>
          </a:xfrm>
        </p:grpSpPr>
        <p:pic>
          <p:nvPicPr>
            <p:cNvPr id="31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5562600"/>
              <a:ext cx="685800" cy="685800"/>
            </a:xfrm>
            <a:prstGeom prst="rect">
              <a:avLst/>
            </a:prstGeom>
            <a:noFill/>
          </p:spPr>
        </p:pic>
        <p:pic>
          <p:nvPicPr>
            <p:cNvPr id="32" name="Picture 3" descr="C:\snavely\work\teaching\09Fa-CS6610\lectures\lec03\bee_bw.jpg"/>
            <p:cNvPicPr>
              <a:picLocks noChangeAspect="1" noChangeArrowheads="1"/>
            </p:cNvPicPr>
            <p:nvPr/>
          </p:nvPicPr>
          <p:blipFill>
            <a:blip r:embed="rId3" cstate="print">
              <a:lum bright="30000"/>
            </a:blip>
            <a:srcRect/>
            <a:stretch>
              <a:fillRect/>
            </a:stretch>
          </p:blipFill>
          <p:spPr bwMode="auto">
            <a:xfrm>
              <a:off x="5638800" y="5562600"/>
              <a:ext cx="685800" cy="685800"/>
            </a:xfrm>
            <a:prstGeom prst="rect">
              <a:avLst/>
            </a:prstGeom>
            <a:noFill/>
          </p:spPr>
        </p:pic>
        <p:sp>
          <p:nvSpPr>
            <p:cNvPr id="35" name="Right Arrow 34"/>
            <p:cNvSpPr/>
            <p:nvPr/>
          </p:nvSpPr>
          <p:spPr>
            <a:xfrm>
              <a:off x="5105400" y="5715000"/>
              <a:ext cx="304800" cy="381000"/>
            </a:xfrm>
            <a:prstGeom prst="rightArrow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4187821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Invariance</a:t>
            </a:r>
          </a:p>
        </p:txBody>
      </p:sp>
      <p:sp>
        <p:nvSpPr>
          <p:cNvPr id="62467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Most feature descriptors are designed to be invariant to </a:t>
            </a:r>
          </a:p>
          <a:p>
            <a:pPr lvl="1"/>
            <a:r>
              <a:rPr lang="en-US" sz="2200" dirty="0" smtClean="0"/>
              <a:t>Translation, 2D rotation, scale</a:t>
            </a:r>
          </a:p>
          <a:p>
            <a:endParaRPr lang="en-US" dirty="0" smtClean="0"/>
          </a:p>
          <a:p>
            <a:r>
              <a:rPr lang="en-US" dirty="0" smtClean="0"/>
              <a:t>They can usually also handle</a:t>
            </a:r>
          </a:p>
          <a:p>
            <a:pPr lvl="1"/>
            <a:r>
              <a:rPr lang="en-US" sz="2200" dirty="0" smtClean="0"/>
              <a:t>Limited 3D rotations (SIFT works up to about 60 degrees)</a:t>
            </a:r>
          </a:p>
          <a:p>
            <a:pPr lvl="1"/>
            <a:r>
              <a:rPr lang="en-US" sz="2200" dirty="0" smtClean="0"/>
              <a:t>Limited affine transformations (some are fully affine invariant)</a:t>
            </a:r>
          </a:p>
          <a:p>
            <a:pPr lvl="1"/>
            <a:r>
              <a:rPr lang="en-US" sz="2200" dirty="0" smtClean="0"/>
              <a:t>Limited illumination/contrast changes</a:t>
            </a:r>
          </a:p>
        </p:txBody>
      </p:sp>
    </p:spTree>
    <p:extLst>
      <p:ext uri="{BB962C8B-B14F-4D97-AF65-F5344CB8AC3E}">
        <p14:creationId xmlns:p14="http://schemas.microsoft.com/office/powerpoint/2010/main" val="16360330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24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24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624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624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How to achieve invariance</a:t>
            </a:r>
            <a:endParaRPr lang="en-US" sz="1800" smtClean="0"/>
          </a:p>
        </p:txBody>
      </p:sp>
      <p:sp>
        <p:nvSpPr>
          <p:cNvPr id="63491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2689225"/>
          </a:xfrm>
        </p:spPr>
        <p:txBody>
          <a:bodyPr>
            <a:normAutofit/>
          </a:bodyPr>
          <a:lstStyle/>
          <a:p>
            <a:pPr marL="457200" indent="-457200">
              <a:buFontTx/>
              <a:buNone/>
            </a:pPr>
            <a:r>
              <a:rPr lang="en-US" sz="2800" dirty="0" smtClean="0"/>
              <a:t>Design an invariant feature descriptor</a:t>
            </a:r>
          </a:p>
          <a:p>
            <a:pPr lvl="1"/>
            <a:r>
              <a:rPr lang="en-US" sz="2400" dirty="0" smtClean="0"/>
              <a:t>Simplest descriptor: a single 0</a:t>
            </a:r>
          </a:p>
          <a:p>
            <a:pPr lvl="2"/>
            <a:r>
              <a:rPr lang="en-US" sz="2000" dirty="0" smtClean="0"/>
              <a:t>What’s this invariant to?</a:t>
            </a:r>
          </a:p>
          <a:p>
            <a:pPr lvl="2"/>
            <a:r>
              <a:rPr lang="en-US" dirty="0" smtClean="0"/>
              <a:t>Is this discriminative?</a:t>
            </a:r>
          </a:p>
          <a:p>
            <a:pPr lvl="1"/>
            <a:r>
              <a:rPr lang="en-US" sz="2400" dirty="0" smtClean="0"/>
              <a:t>Next simplest descriptor: a single pixel</a:t>
            </a:r>
          </a:p>
          <a:p>
            <a:pPr lvl="2"/>
            <a:r>
              <a:rPr lang="en-US" sz="2000" dirty="0" smtClean="0"/>
              <a:t>What’s this invariant to?</a:t>
            </a:r>
          </a:p>
          <a:p>
            <a:pPr lvl="2"/>
            <a:r>
              <a:rPr lang="en-US" dirty="0" smtClean="0"/>
              <a:t>Is this discriminative?</a:t>
            </a:r>
            <a:endParaRPr lang="en-US" sz="2000" dirty="0" smtClean="0"/>
          </a:p>
        </p:txBody>
      </p:sp>
    </p:spTree>
    <p:extLst>
      <p:ext uri="{BB962C8B-B14F-4D97-AF65-F5344CB8AC3E}">
        <p14:creationId xmlns:p14="http://schemas.microsoft.com/office/powerpoint/2010/main" val="4265526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34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34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34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634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634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634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4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634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aperture problem</a:t>
            </a:r>
            <a:endParaRPr lang="en-US" dirty="0"/>
          </a:p>
        </p:txBody>
      </p:sp>
      <p:pic>
        <p:nvPicPr>
          <p:cNvPr id="4" name="Picture 2" descr="http://farm1.static.flickr.com/47/136915456_c6f719ea3f.jpg?v=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15293" y="1493022"/>
            <a:ext cx="3146334" cy="2359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2282" y="4590110"/>
            <a:ext cx="779016" cy="781116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8" name="Oval 7"/>
          <p:cNvSpPr/>
          <p:nvPr/>
        </p:nvSpPr>
        <p:spPr>
          <a:xfrm>
            <a:off x="4117340" y="2103120"/>
            <a:ext cx="88900" cy="9144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/>
          <p:cNvCxnSpPr>
            <a:stCxn id="8" idx="4"/>
            <a:endCxn id="6" idx="0"/>
          </p:cNvCxnSpPr>
          <p:nvPr/>
        </p:nvCxnSpPr>
        <p:spPr>
          <a:xfrm>
            <a:off x="4161790" y="2194560"/>
            <a:ext cx="0" cy="239555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67468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aperture problem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Use a whole patch instead of a pixel?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94760" y="5247326"/>
            <a:ext cx="828040" cy="825814"/>
          </a:xfrm>
          <a:prstGeom prst="rect">
            <a:avLst/>
          </a:prstGeom>
        </p:spPr>
      </p:pic>
      <p:pic>
        <p:nvPicPr>
          <p:cNvPr id="6" name="Picture 2" descr="http://farm1.static.flickr.com/47/136915456_c6f719ea3f.jpg?v=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35613" y="2295662"/>
            <a:ext cx="3146334" cy="2359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Oval 6"/>
          <p:cNvSpPr/>
          <p:nvPr/>
        </p:nvSpPr>
        <p:spPr>
          <a:xfrm>
            <a:off x="4137660" y="2883477"/>
            <a:ext cx="88900" cy="9144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/>
          <p:cNvCxnSpPr>
            <a:endCxn id="5" idx="0"/>
          </p:cNvCxnSpPr>
          <p:nvPr/>
        </p:nvCxnSpPr>
        <p:spPr>
          <a:xfrm>
            <a:off x="4182110" y="2974917"/>
            <a:ext cx="26670" cy="2272409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090419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SSD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US" dirty="0" smtClean="0"/>
                  <a:t>Use as descriptor the whole patch</a:t>
                </a:r>
              </a:p>
              <a:p>
                <a:r>
                  <a:rPr lang="en-US" dirty="0" smtClean="0"/>
                  <a:t>Match descriptors using </a:t>
                </a:r>
                <a:r>
                  <a:rPr lang="en-US" dirty="0" err="1" smtClean="0"/>
                  <a:t>euclidean</a:t>
                </a:r>
                <a:r>
                  <a:rPr lang="en-US" dirty="0" smtClean="0"/>
                  <a:t> distance</a:t>
                </a:r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𝑑</m:t>
                    </m:r>
                    <m:d>
                      <m:dPr>
                        <m:ctrlPr>
                          <a:rPr lang="en-US" b="0" i="1" smtClean="0">
                            <a:latin typeface="Cambria Math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charset="0"/>
                          </a:rPr>
                          <m:t>,</m:t>
                        </m:r>
                        <m:r>
                          <a:rPr lang="en-US" b="0" i="1" smtClean="0">
                            <a:latin typeface="Cambria Math" charset="0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 charset="0"/>
                      </a:rPr>
                      <m:t>= </m:t>
                    </m:r>
                    <m:r>
                      <m:rPr>
                        <m:lit/>
                      </m:rPr>
                      <a:rPr lang="en-US" b="0" i="1" smtClean="0">
                        <a:latin typeface="Cambria Math" charset="0"/>
                      </a:rPr>
                      <m:t>||</m:t>
                    </m:r>
                    <m:r>
                      <a:rPr lang="en-US" b="0" i="1" smtClean="0">
                        <a:latin typeface="Cambria Math" charset="0"/>
                      </a:rPr>
                      <m:t>𝑥</m:t>
                    </m:r>
                    <m:r>
                      <a:rPr lang="en-US" b="0" i="1" smtClean="0">
                        <a:latin typeface="Cambria Math" charset="0"/>
                      </a:rPr>
                      <m:t> −</m:t>
                    </m:r>
                    <m:r>
                      <a:rPr lang="en-US" b="0" i="1" smtClean="0">
                        <a:latin typeface="Cambria Math" charset="0"/>
                      </a:rPr>
                      <m:t>𝑦</m:t>
                    </m:r>
                    <m:r>
                      <m:rPr>
                        <m:lit/>
                      </m:rPr>
                      <a:rPr lang="en-US" b="0" i="1" smtClean="0">
                        <a:latin typeface="Cambria Math" charset="0"/>
                      </a:rPr>
                      <m:t>|</m:t>
                    </m:r>
                    <m:sSup>
                      <m:sSupPr>
                        <m:ctrlPr>
                          <a:rPr lang="en-US" b="0" i="1" smtClean="0">
                            <a:latin typeface="Cambria Math" charset="0"/>
                          </a:rPr>
                        </m:ctrlPr>
                      </m:sSupPr>
                      <m:e>
                        <m:r>
                          <m:rPr>
                            <m:lit/>
                          </m:rPr>
                          <a:rPr lang="en-US" b="0" i="1" smtClean="0">
                            <a:latin typeface="Cambria Math" charset="0"/>
                          </a:rPr>
                          <m:t>|</m:t>
                        </m:r>
                      </m:e>
                      <m:sup>
                        <m:r>
                          <a:rPr lang="en-US" b="0" i="1" smtClean="0">
                            <a:latin typeface="Cambria Math" charset="0"/>
                          </a:rPr>
                          <m:t>2</m:t>
                        </m:r>
                      </m:sup>
                    </m:sSup>
                  </m:oMath>
                </a14:m>
                <a:endParaRPr lang="en-US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0">
                <a:blip r:embed="rId2"/>
                <a:stretch>
                  <a:fillRect l="-1391" t="-22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8739" y="4141312"/>
            <a:ext cx="828040" cy="825814"/>
          </a:xfrm>
          <a:prstGeom prst="rect">
            <a:avLst/>
          </a:prstGeom>
        </p:spPr>
      </p:pic>
      <p:pic>
        <p:nvPicPr>
          <p:cNvPr id="6" name="Picture 2" descr="http://farm1.static.flickr.com/47/136915456_c6f719ea3f.jpg?v=0"/>
          <p:cNvPicPr>
            <a:picLocks noChangeAspect="1" noChangeArrowheads="1"/>
          </p:cNvPicPr>
          <p:nvPr/>
        </p:nvPicPr>
        <p:blipFill rotWithShape="1">
          <a:blip r:embed="rId4" cstate="print"/>
          <a:srcRect l="29535"/>
          <a:stretch/>
        </p:blipFill>
        <p:spPr bwMode="auto">
          <a:xfrm>
            <a:off x="2776769" y="3517650"/>
            <a:ext cx="2100518" cy="22356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688"/>
          <a:stretch/>
        </p:blipFill>
        <p:spPr>
          <a:xfrm>
            <a:off x="5791200" y="3519614"/>
            <a:ext cx="2177130" cy="2231769"/>
          </a:xfrm>
          <a:prstGeom prst="rect">
            <a:avLst/>
          </a:prstGeom>
        </p:spPr>
      </p:pic>
      <p:sp>
        <p:nvSpPr>
          <p:cNvPr id="8" name="Oval 7"/>
          <p:cNvSpPr/>
          <p:nvPr/>
        </p:nvSpPr>
        <p:spPr>
          <a:xfrm>
            <a:off x="6309360" y="3990261"/>
            <a:ext cx="294640" cy="307419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22142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SSD</a:t>
            </a:r>
            <a:endParaRPr lang="en-US" dirty="0"/>
          </a:p>
        </p:txBody>
      </p:sp>
      <p:pic>
        <p:nvPicPr>
          <p:cNvPr id="4" name="Picture 4" descr="http://farm1.static.flickr.com/133/328570837_37b6289916.jpg?v=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63606" y="2380201"/>
            <a:ext cx="3182698" cy="22344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31840" y="2380201"/>
            <a:ext cx="3169920" cy="223871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8650" y="3237072"/>
            <a:ext cx="828040" cy="825814"/>
          </a:xfrm>
          <a:prstGeom prst="rect">
            <a:avLst/>
          </a:prstGeom>
        </p:spPr>
      </p:pic>
      <p:sp>
        <p:nvSpPr>
          <p:cNvPr id="8" name="Oval 7"/>
          <p:cNvSpPr/>
          <p:nvPr/>
        </p:nvSpPr>
        <p:spPr>
          <a:xfrm>
            <a:off x="7172960" y="2811701"/>
            <a:ext cx="294640" cy="307419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7446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8940" y="1782129"/>
            <a:ext cx="2456180" cy="163382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SSD</a:t>
            </a:r>
            <a:endParaRPr lang="en-US" dirty="0"/>
          </a:p>
        </p:txBody>
      </p:sp>
      <p:sp>
        <p:nvSpPr>
          <p:cNvPr id="7" name="Oval 6"/>
          <p:cNvSpPr/>
          <p:nvPr/>
        </p:nvSpPr>
        <p:spPr>
          <a:xfrm>
            <a:off x="3017520" y="2316480"/>
            <a:ext cx="81280" cy="9144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/>
          <p:cNvCxnSpPr>
            <a:stCxn id="7" idx="4"/>
          </p:cNvCxnSpPr>
          <p:nvPr/>
        </p:nvCxnSpPr>
        <p:spPr>
          <a:xfrm>
            <a:off x="3058160" y="2407920"/>
            <a:ext cx="0" cy="226831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52745" y="4676230"/>
            <a:ext cx="891495" cy="891495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8440" y="1782129"/>
            <a:ext cx="2250440" cy="1633881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1860" y="4287520"/>
            <a:ext cx="2247020" cy="1625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252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NCC - Normalized Cross Correlation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US" dirty="0" smtClean="0"/>
                  <a:t>Lighting and color change pixel intensities</a:t>
                </a:r>
              </a:p>
              <a:p>
                <a:r>
                  <a:rPr lang="en-US" dirty="0" smtClean="0"/>
                  <a:t>Example: increase brightness / contrast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charset="0"/>
                          </a:rPr>
                          <m:t>𝐼</m:t>
                        </m:r>
                      </m:e>
                      <m:sup>
                        <m:r>
                          <a:rPr lang="en-US" b="0" i="1" smtClean="0">
                            <a:latin typeface="Cambria Math" charset="0"/>
                          </a:rPr>
                          <m:t>′</m:t>
                        </m:r>
                      </m:sup>
                    </m:sSup>
                    <m:r>
                      <a:rPr lang="en-US" b="0" i="1" smtClean="0">
                        <a:latin typeface="Cambria Math" charset="0"/>
                      </a:rPr>
                      <m:t>=</m:t>
                    </m:r>
                    <m:r>
                      <a:rPr lang="en-US" b="0" i="1" smtClean="0">
                        <a:latin typeface="Cambria Math" charset="0"/>
                      </a:rPr>
                      <m:t>𝛼</m:t>
                    </m:r>
                    <m:r>
                      <a:rPr lang="en-US" b="0" i="1" smtClean="0">
                        <a:latin typeface="Cambria Math" charset="0"/>
                      </a:rPr>
                      <m:t>𝐼</m:t>
                    </m:r>
                    <m:r>
                      <a:rPr lang="en-US" b="0" i="1" smtClean="0">
                        <a:latin typeface="Cambria Math" charset="0"/>
                      </a:rPr>
                      <m:t>+</m:t>
                    </m:r>
                    <m:r>
                      <a:rPr lang="en-US" b="0" i="1" smtClean="0">
                        <a:latin typeface="Cambria Math" charset="0"/>
                      </a:rPr>
                      <m:t>𝛽</m:t>
                    </m:r>
                  </m:oMath>
                </a14:m>
                <a:endParaRPr lang="en-US" b="0" dirty="0" smtClean="0"/>
              </a:p>
              <a:p>
                <a:r>
                  <a:rPr lang="en-US" b="0" dirty="0" smtClean="0"/>
                  <a:t>Subtract patch mean: invariance to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𝛽</m:t>
                    </m:r>
                  </m:oMath>
                </a14:m>
                <a:endParaRPr lang="en-US" b="0" dirty="0" smtClean="0"/>
              </a:p>
              <a:p>
                <a:r>
                  <a:rPr lang="en-US" b="0" dirty="0" smtClean="0"/>
                  <a:t>Divide by norm of vector: invariance to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𝛼</m:t>
                    </m:r>
                  </m:oMath>
                </a14:m>
                <a:endParaRPr lang="en-US" b="0" dirty="0" smtClean="0"/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𝑥</m:t>
                    </m:r>
                    <m:r>
                      <a:rPr lang="en-US" b="0" i="1" smtClean="0">
                        <a:latin typeface="Cambria Math" charset="0"/>
                      </a:rPr>
                      <m:t>′=</m:t>
                    </m:r>
                    <m:r>
                      <a:rPr lang="en-US" b="0" i="1" smtClean="0">
                        <a:latin typeface="Cambria Math" charset="0"/>
                      </a:rPr>
                      <m:t>𝑥</m:t>
                    </m:r>
                    <m:r>
                      <a:rPr lang="en-US" b="0" i="1" smtClean="0">
                        <a:latin typeface="Cambria Math" charset="0"/>
                      </a:rPr>
                      <m:t>− &lt;</m:t>
                    </m:r>
                    <m:r>
                      <a:rPr lang="en-US" b="0" i="1" smtClean="0">
                        <a:latin typeface="Cambria Math" charset="0"/>
                        <a:ea typeface="Cambria Math" charset="0"/>
                        <a:cs typeface="Cambria Math" charset="0"/>
                      </a:rPr>
                      <m:t>𝑥</m:t>
                    </m:r>
                    <m:r>
                      <a:rPr lang="en-US" b="0" i="1" smtClean="0">
                        <a:latin typeface="Cambria Math" charset="0"/>
                        <a:ea typeface="Cambria Math" charset="0"/>
                        <a:cs typeface="Cambria Math" charset="0"/>
                      </a:rPr>
                      <m:t>&gt;</m:t>
                    </m:r>
                  </m:oMath>
                </a14:m>
                <a:endParaRPr lang="en-US" b="0" dirty="0" smtClean="0">
                  <a:ea typeface="Cambria Math" charset="0"/>
                  <a:cs typeface="Cambria Math" charset="0"/>
                </a:endParaRPr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𝑥</m:t>
                    </m:r>
                    <m:r>
                      <a:rPr lang="en-US" b="0" i="1" smtClean="0">
                        <a:latin typeface="Cambria Math" charset="0"/>
                      </a:rPr>
                      <m:t>′′= </m:t>
                    </m:r>
                    <m:f>
                      <m:fPr>
                        <m:ctrlPr>
                          <a:rPr lang="mr-IN" b="0" i="1" smtClean="0">
                            <a:latin typeface="Cambria Math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charset="0"/>
                          </a:rPr>
                          <m:t>′</m:t>
                        </m:r>
                      </m:num>
                      <m:den>
                        <m:r>
                          <m:rPr>
                            <m:lit/>
                          </m:rPr>
                          <a:rPr lang="en-US" b="0" i="1" smtClean="0">
                            <a:latin typeface="Cambria Math" charset="0"/>
                          </a:rPr>
                          <m:t>||</m:t>
                        </m:r>
                        <m:r>
                          <a:rPr lang="en-US" b="0" i="1" smtClean="0">
                            <a:latin typeface="Cambria Math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charset="0"/>
                          </a:rPr>
                          <m:t>′</m:t>
                        </m:r>
                        <m:r>
                          <m:rPr>
                            <m:lit/>
                          </m:rPr>
                          <a:rPr lang="en-US" b="0" i="1" smtClean="0">
                            <a:latin typeface="Cambria Math" charset="0"/>
                          </a:rPr>
                          <m:t>||</m:t>
                        </m:r>
                      </m:den>
                    </m:f>
                  </m:oMath>
                </a14:m>
                <a:endParaRPr lang="en-US" b="0" dirty="0" smtClean="0"/>
              </a:p>
              <a:p>
                <a:r>
                  <a:rPr lang="en-US" i="1" dirty="0" smtClean="0"/>
                  <a:t>similarity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charset="0"/>
                          </a:rPr>
                          <m:t>𝑥</m:t>
                        </m:r>
                      </m:e>
                      <m:sup>
                        <m:r>
                          <a:rPr lang="en-US" b="0" i="1" smtClean="0">
                            <a:latin typeface="Cambria Math" charset="0"/>
                          </a:rPr>
                          <m:t>′′</m:t>
                        </m:r>
                      </m:sup>
                    </m:sSup>
                    <m:r>
                      <a:rPr lang="en-US" b="0" i="1" smtClean="0">
                        <a:latin typeface="Cambria Math" charset="0"/>
                      </a:rPr>
                      <m:t>⋅</m:t>
                    </m:r>
                    <m:r>
                      <a:rPr lang="en-US" b="0" i="1" smtClean="0">
                        <a:latin typeface="Cambria Math" charset="0"/>
                      </a:rPr>
                      <m:t>𝑦</m:t>
                    </m:r>
                    <m:r>
                      <a:rPr lang="en-US" b="0" i="1" smtClean="0">
                        <a:latin typeface="Cambria Math" charset="0"/>
                      </a:rPr>
                      <m:t>′′</m:t>
                    </m:r>
                  </m:oMath>
                </a14:m>
                <a:endParaRPr lang="en-US" b="0" i="1" dirty="0" smtClean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0">
                <a:blip r:embed="rId2"/>
                <a:stretch>
                  <a:fillRect l="-1391" t="-2241" b="-126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583096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NCC - Normalized cross correlation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8940" y="1782129"/>
            <a:ext cx="2456180" cy="1633823"/>
          </a:xfrm>
          <a:prstGeom prst="rect">
            <a:avLst/>
          </a:prstGeom>
        </p:spPr>
      </p:pic>
      <p:sp>
        <p:nvSpPr>
          <p:cNvPr id="5" name="Oval 4"/>
          <p:cNvSpPr/>
          <p:nvPr/>
        </p:nvSpPr>
        <p:spPr>
          <a:xfrm>
            <a:off x="3017520" y="2316480"/>
            <a:ext cx="81280" cy="9144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" name="Straight Arrow Connector 5"/>
          <p:cNvCxnSpPr/>
          <p:nvPr/>
        </p:nvCxnSpPr>
        <p:spPr>
          <a:xfrm>
            <a:off x="3058160" y="2407920"/>
            <a:ext cx="0" cy="2268310"/>
          </a:xfrm>
          <a:prstGeom prst="straightConnector1">
            <a:avLst/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52745" y="4676230"/>
            <a:ext cx="891495" cy="891495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8440" y="1782129"/>
            <a:ext cx="2250440" cy="1633881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88097" y="3708400"/>
            <a:ext cx="2418023" cy="1757680"/>
          </a:xfrm>
          <a:prstGeom prst="rect">
            <a:avLst/>
          </a:prstGeom>
        </p:spPr>
      </p:pic>
      <p:sp>
        <p:nvSpPr>
          <p:cNvPr id="11" name="Oval 10"/>
          <p:cNvSpPr/>
          <p:nvPr/>
        </p:nvSpPr>
        <p:spPr>
          <a:xfrm>
            <a:off x="6146800" y="4043680"/>
            <a:ext cx="243840" cy="233680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20917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Basic correspondence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Image patch as descriptor, NCC as similarity</a:t>
            </a:r>
          </a:p>
          <a:p>
            <a:r>
              <a:rPr lang="en-US" dirty="0" smtClean="0"/>
              <a:t>Invariant to?</a:t>
            </a:r>
          </a:p>
          <a:p>
            <a:pPr lvl="1"/>
            <a:r>
              <a:rPr lang="en-US" dirty="0" smtClean="0"/>
              <a:t>Photometric transformations?</a:t>
            </a:r>
          </a:p>
          <a:p>
            <a:pPr lvl="1"/>
            <a:r>
              <a:rPr lang="en-US" dirty="0" smtClean="0"/>
              <a:t>Translation?</a:t>
            </a:r>
          </a:p>
          <a:p>
            <a:pPr lvl="1"/>
            <a:r>
              <a:rPr lang="en-US" dirty="0" smtClean="0"/>
              <a:t>Rotation?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7142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Picture 11" descr="matierb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362200" y="3200400"/>
            <a:ext cx="4543347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4515" name="Rectangle 12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>
            <a:normAutofit/>
          </a:bodyPr>
          <a:lstStyle/>
          <a:p>
            <a:r>
              <a:rPr lang="en-US" sz="2400" dirty="0" smtClean="0"/>
              <a:t>Find dominant orientation of the image patch</a:t>
            </a:r>
          </a:p>
          <a:p>
            <a:pPr lvl="1"/>
            <a:r>
              <a:rPr lang="en-US" sz="2000" dirty="0" smtClean="0"/>
              <a:t>This is given by </a:t>
            </a:r>
            <a:r>
              <a:rPr lang="en-US" sz="2000" b="1" dirty="0" err="1" smtClean="0"/>
              <a:t>x</a:t>
            </a:r>
            <a:r>
              <a:rPr lang="en-US" sz="2000" b="1" baseline="-25000" dirty="0" err="1" smtClean="0"/>
              <a:t>max</a:t>
            </a:r>
            <a:r>
              <a:rPr lang="en-US" sz="2000" dirty="0" smtClean="0"/>
              <a:t>, the eigenvector of </a:t>
            </a:r>
            <a:r>
              <a:rPr lang="en-US" sz="2000" b="1" dirty="0" smtClean="0"/>
              <a:t>M</a:t>
            </a:r>
            <a:r>
              <a:rPr lang="en-US" sz="2000" dirty="0" smtClean="0"/>
              <a:t> corresponding to </a:t>
            </a:r>
            <a:r>
              <a:rPr lang="en-US" sz="2000" dirty="0" smtClean="0">
                <a:sym typeface="Symbol" pitchFamily="18" charset="2"/>
              </a:rPr>
              <a:t></a:t>
            </a:r>
            <a:r>
              <a:rPr lang="en-US" sz="2000" baseline="-25000" dirty="0" smtClean="0">
                <a:sym typeface="Symbol" pitchFamily="18" charset="2"/>
              </a:rPr>
              <a:t>max</a:t>
            </a:r>
            <a:r>
              <a:rPr lang="en-US" sz="2000" dirty="0" smtClean="0">
                <a:sym typeface="Symbol" pitchFamily="18" charset="2"/>
              </a:rPr>
              <a:t> (</a:t>
            </a:r>
            <a:r>
              <a:rPr lang="en-US" sz="2000" dirty="0" smtClean="0"/>
              <a:t>the </a:t>
            </a:r>
            <a:r>
              <a:rPr lang="en-US" sz="2000" i="1" dirty="0" smtClean="0"/>
              <a:t>larger</a:t>
            </a:r>
            <a:r>
              <a:rPr lang="en-US" sz="2000" dirty="0" smtClean="0"/>
              <a:t> eigenvalue)</a:t>
            </a:r>
          </a:p>
          <a:p>
            <a:pPr lvl="1"/>
            <a:r>
              <a:rPr lang="en-US" sz="2000" dirty="0" smtClean="0"/>
              <a:t>Rotate the patch according to this angle</a:t>
            </a:r>
          </a:p>
        </p:txBody>
      </p:sp>
      <p:sp>
        <p:nvSpPr>
          <p:cNvPr id="64516" name="Rectangle 13"/>
          <p:cNvSpPr>
            <a:spLocks noGrp="1" noChangeArrowheads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dirty="0" smtClean="0"/>
              <a:t>Rotation invariance for </a:t>
            </a:r>
            <a:br>
              <a:rPr lang="en-US" sz="4000" dirty="0" smtClean="0"/>
            </a:br>
            <a:r>
              <a:rPr lang="en-US" sz="4000" dirty="0" smtClean="0"/>
              <a:t>feature descriptors</a:t>
            </a:r>
          </a:p>
        </p:txBody>
      </p:sp>
      <p:sp>
        <p:nvSpPr>
          <p:cNvPr id="64517" name="Rectangle 14"/>
          <p:cNvSpPr>
            <a:spLocks noChangeArrowheads="1"/>
          </p:cNvSpPr>
          <p:nvPr/>
        </p:nvSpPr>
        <p:spPr bwMode="auto">
          <a:xfrm>
            <a:off x="3460763" y="6519446"/>
            <a:ext cx="234622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 b="0" dirty="0"/>
              <a:t>Figure by Matthew Brown</a:t>
            </a:r>
          </a:p>
        </p:txBody>
      </p:sp>
    </p:spTree>
    <p:extLst>
      <p:ext uri="{BB962C8B-B14F-4D97-AF65-F5344CB8AC3E}">
        <p14:creationId xmlns:p14="http://schemas.microsoft.com/office/powerpoint/2010/main" val="7697395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152400" y="1752600"/>
            <a:ext cx="3657600" cy="4525963"/>
          </a:xfrm>
        </p:spPr>
        <p:txBody>
          <a:bodyPr/>
          <a:lstStyle/>
          <a:p>
            <a:pPr>
              <a:buFontTx/>
              <a:buNone/>
            </a:pPr>
            <a:r>
              <a:rPr lang="en-US" sz="2000" dirty="0" smtClean="0"/>
              <a:t>Take 40x40 square window around detected feature</a:t>
            </a:r>
          </a:p>
          <a:p>
            <a:pPr lvl="1"/>
            <a:r>
              <a:rPr lang="en-US" sz="1800" dirty="0" smtClean="0"/>
              <a:t>Scale to 1/5 size (using </a:t>
            </a:r>
            <a:r>
              <a:rPr lang="en-US" sz="1800" dirty="0" err="1" smtClean="0"/>
              <a:t>prefiltering</a:t>
            </a:r>
            <a:r>
              <a:rPr lang="en-US" sz="1800" dirty="0" smtClean="0"/>
              <a:t>)</a:t>
            </a:r>
          </a:p>
          <a:p>
            <a:pPr lvl="1"/>
            <a:r>
              <a:rPr lang="en-US" sz="1800" dirty="0" smtClean="0"/>
              <a:t>Rotate to horizontal</a:t>
            </a:r>
          </a:p>
          <a:p>
            <a:pPr lvl="1"/>
            <a:r>
              <a:rPr lang="en-US" sz="1800" dirty="0" smtClean="0"/>
              <a:t>Sample 8x8 square window centered at feature</a:t>
            </a:r>
          </a:p>
          <a:p>
            <a:pPr lvl="1"/>
            <a:r>
              <a:rPr lang="en-US" sz="1800" dirty="0" smtClean="0"/>
              <a:t>Intensity normalize the window by subtracting the mean, dividing by the standard deviation in the window</a:t>
            </a:r>
          </a:p>
        </p:txBody>
      </p:sp>
      <p:sp>
        <p:nvSpPr>
          <p:cNvPr id="65539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786312" y="4876800"/>
            <a:ext cx="2895600" cy="457200"/>
          </a:xfrm>
          <a:noFill/>
        </p:spPr>
        <p:txBody>
          <a:bodyPr/>
          <a:lstStyle/>
          <a:p>
            <a:r>
              <a:rPr lang="en-US"/>
              <a:t>CSE 576: Computer Vision</a:t>
            </a:r>
          </a:p>
        </p:txBody>
      </p:sp>
      <p:pic>
        <p:nvPicPr>
          <p:cNvPr id="65540" name="Picture 2" descr="matierb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719512" y="1828800"/>
            <a:ext cx="4962525" cy="3495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5541" name="Rectangle 3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>
                <a:solidFill>
                  <a:srgbClr val="0066FF"/>
                </a:solidFill>
              </a:rPr>
              <a:t>M</a:t>
            </a:r>
            <a:r>
              <a:rPr lang="en-US" smtClean="0"/>
              <a:t>ultiscale </a:t>
            </a:r>
            <a:r>
              <a:rPr lang="en-US" smtClean="0">
                <a:solidFill>
                  <a:srgbClr val="0066FF"/>
                </a:solidFill>
              </a:rPr>
              <a:t>O</a:t>
            </a:r>
            <a:r>
              <a:rPr lang="en-US" smtClean="0"/>
              <a:t>riented </a:t>
            </a:r>
            <a:r>
              <a:rPr lang="en-US" smtClean="0">
                <a:solidFill>
                  <a:srgbClr val="0066FF"/>
                </a:solidFill>
              </a:rPr>
              <a:t>P</a:t>
            </a:r>
            <a:r>
              <a:rPr lang="en-US" smtClean="0"/>
              <a:t>atche</a:t>
            </a:r>
            <a:r>
              <a:rPr lang="en-US" smtClean="0">
                <a:solidFill>
                  <a:srgbClr val="0066FF"/>
                </a:solidFill>
              </a:rPr>
              <a:t>S</a:t>
            </a:r>
            <a:r>
              <a:rPr lang="en-US" smtClean="0"/>
              <a:t> descriptor</a:t>
            </a:r>
          </a:p>
        </p:txBody>
      </p:sp>
      <p:pic>
        <p:nvPicPr>
          <p:cNvPr id="65542" name="Picture 5" descr="matierbf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161212" y="3113088"/>
            <a:ext cx="1982788" cy="1987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5543" name="Line 6"/>
          <p:cNvSpPr>
            <a:spLocks noChangeShapeType="1"/>
          </p:cNvSpPr>
          <p:nvPr/>
        </p:nvSpPr>
        <p:spPr bwMode="auto">
          <a:xfrm>
            <a:off x="7148512" y="2819400"/>
            <a:ext cx="1990725" cy="1588"/>
          </a:xfrm>
          <a:prstGeom prst="line">
            <a:avLst/>
          </a:prstGeom>
          <a:noFill/>
          <a:ln w="50800">
            <a:solidFill>
              <a:srgbClr val="0000FF"/>
            </a:solidFill>
            <a:round/>
            <a:headEnd type="triangle" w="lg" len="med"/>
            <a:tailEnd type="triangle" w="lg" len="med"/>
          </a:ln>
        </p:spPr>
        <p:txBody>
          <a:bodyPr/>
          <a:lstStyle/>
          <a:p>
            <a:endParaRPr lang="en-US"/>
          </a:p>
        </p:txBody>
      </p:sp>
      <p:sp>
        <p:nvSpPr>
          <p:cNvPr id="65544" name="Line 7"/>
          <p:cNvSpPr>
            <a:spLocks noChangeShapeType="1"/>
          </p:cNvSpPr>
          <p:nvPr/>
        </p:nvSpPr>
        <p:spPr bwMode="auto">
          <a:xfrm>
            <a:off x="6005512" y="2573338"/>
            <a:ext cx="596900" cy="123825"/>
          </a:xfrm>
          <a:prstGeom prst="line">
            <a:avLst/>
          </a:prstGeom>
          <a:noFill/>
          <a:ln w="31750">
            <a:solidFill>
              <a:srgbClr val="0000FF"/>
            </a:solidFill>
            <a:round/>
            <a:headEnd type="triangle" w="lg" len="med"/>
            <a:tailEnd type="triangle" w="lg" len="med"/>
          </a:ln>
        </p:spPr>
        <p:txBody>
          <a:bodyPr/>
          <a:lstStyle/>
          <a:p>
            <a:endParaRPr lang="en-US"/>
          </a:p>
        </p:txBody>
      </p:sp>
      <p:sp>
        <p:nvSpPr>
          <p:cNvPr id="65545" name="Text Box 8"/>
          <p:cNvSpPr txBox="1">
            <a:spLocks noChangeArrowheads="1"/>
          </p:cNvSpPr>
          <p:nvPr/>
        </p:nvSpPr>
        <p:spPr bwMode="auto">
          <a:xfrm>
            <a:off x="7453312" y="2286000"/>
            <a:ext cx="1166813" cy="396875"/>
          </a:xfrm>
          <a:prstGeom prst="rect">
            <a:avLst/>
          </a:prstGeom>
          <a:noFill/>
          <a:ln w="38100">
            <a:noFill/>
            <a:miter lim="800000"/>
            <a:headEnd type="none" w="lg" len="med"/>
            <a:tailEnd type="none" w="lg" len="med"/>
          </a:ln>
        </p:spPr>
        <p:txBody>
          <a:bodyPr wrap="none">
            <a:spAutoFit/>
          </a:bodyPr>
          <a:lstStyle/>
          <a:p>
            <a:r>
              <a:rPr lang="en-US" sz="2000">
                <a:solidFill>
                  <a:srgbClr val="CCECFF"/>
                </a:solidFill>
                <a:latin typeface="Verdana" pitchFamily="34" charset="0"/>
              </a:rPr>
              <a:t>8 pixels</a:t>
            </a:r>
          </a:p>
        </p:txBody>
      </p:sp>
      <p:sp>
        <p:nvSpPr>
          <p:cNvPr id="65546" name="Text Box 9"/>
          <p:cNvSpPr txBox="1">
            <a:spLocks noChangeArrowheads="1"/>
          </p:cNvSpPr>
          <p:nvPr/>
        </p:nvSpPr>
        <p:spPr bwMode="auto">
          <a:xfrm rot="720000">
            <a:off x="5853112" y="2286000"/>
            <a:ext cx="1098550" cy="336550"/>
          </a:xfrm>
          <a:prstGeom prst="rect">
            <a:avLst/>
          </a:prstGeom>
          <a:noFill/>
          <a:ln w="38100">
            <a:noFill/>
            <a:miter lim="800000"/>
            <a:headEnd type="none" w="lg" len="med"/>
            <a:tailEnd type="none" w="lg" len="med"/>
          </a:ln>
        </p:spPr>
        <p:txBody>
          <a:bodyPr wrap="none">
            <a:spAutoFit/>
          </a:bodyPr>
          <a:lstStyle/>
          <a:p>
            <a:r>
              <a:rPr lang="en-US" sz="1600">
                <a:solidFill>
                  <a:srgbClr val="CCECFF"/>
                </a:solidFill>
                <a:latin typeface="Verdana" pitchFamily="34" charset="0"/>
              </a:rPr>
              <a:t>40 pixels</a:t>
            </a:r>
          </a:p>
        </p:txBody>
      </p:sp>
      <p:sp>
        <p:nvSpPr>
          <p:cNvPr id="65547" name="Rectangle 14"/>
          <p:cNvSpPr>
            <a:spLocks noChangeArrowheads="1"/>
          </p:cNvSpPr>
          <p:nvPr/>
        </p:nvSpPr>
        <p:spPr bwMode="auto">
          <a:xfrm>
            <a:off x="6127597" y="6550223"/>
            <a:ext cx="301640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 b="0"/>
              <a:t>Adapted from slide by Matthew Brown</a:t>
            </a:r>
          </a:p>
        </p:txBody>
      </p:sp>
    </p:spTree>
    <p:extLst>
      <p:ext uri="{BB962C8B-B14F-4D97-AF65-F5344CB8AC3E}">
        <p14:creationId xmlns:p14="http://schemas.microsoft.com/office/powerpoint/2010/main" val="5713962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Detections at multiple scales</a:t>
            </a:r>
          </a:p>
        </p:txBody>
      </p:sp>
      <p:pic>
        <p:nvPicPr>
          <p:cNvPr id="66563" name="Picture 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57150" y="1443038"/>
            <a:ext cx="9124950" cy="4652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0571191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Feature matching</a:t>
            </a:r>
          </a:p>
        </p:txBody>
      </p:sp>
      <p:sp>
        <p:nvSpPr>
          <p:cNvPr id="706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Tx/>
              <a:buNone/>
            </a:pPr>
            <a:r>
              <a:rPr lang="en-US" dirty="0" smtClean="0"/>
              <a:t>Given a feature in I</a:t>
            </a:r>
            <a:r>
              <a:rPr lang="en-US" baseline="-25000" dirty="0" smtClean="0"/>
              <a:t>1</a:t>
            </a:r>
            <a:r>
              <a:rPr lang="en-US" dirty="0" smtClean="0"/>
              <a:t>, how to find the best match in I</a:t>
            </a:r>
            <a:r>
              <a:rPr lang="en-US" baseline="-25000" dirty="0" smtClean="0"/>
              <a:t>2</a:t>
            </a:r>
            <a:r>
              <a:rPr lang="en-US" dirty="0" smtClean="0"/>
              <a:t>?</a:t>
            </a:r>
          </a:p>
          <a:p>
            <a:pPr marL="914400" lvl="1" indent="-457200">
              <a:buFontTx/>
              <a:buAutoNum type="arabicPeriod"/>
            </a:pPr>
            <a:r>
              <a:rPr lang="en-US" dirty="0" smtClean="0"/>
              <a:t>Define distance function that compares two descriptors</a:t>
            </a:r>
          </a:p>
          <a:p>
            <a:pPr marL="914400" lvl="1" indent="-457200">
              <a:buFontTx/>
              <a:buAutoNum type="arabicPeriod"/>
            </a:pPr>
            <a:r>
              <a:rPr lang="en-US" dirty="0" smtClean="0"/>
              <a:t>Test all the features in I</a:t>
            </a:r>
            <a:r>
              <a:rPr lang="en-US" baseline="-25000" dirty="0" smtClean="0"/>
              <a:t>2</a:t>
            </a:r>
            <a:r>
              <a:rPr lang="en-US" dirty="0" smtClean="0"/>
              <a:t>, find the one with min distance</a:t>
            </a:r>
          </a:p>
        </p:txBody>
      </p:sp>
    </p:spTree>
    <p:extLst>
      <p:ext uri="{BB962C8B-B14F-4D97-AF65-F5344CB8AC3E}">
        <p14:creationId xmlns:p14="http://schemas.microsoft.com/office/powerpoint/2010/main" val="16614974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06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06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XPOINT" val="latex"/>
  <p:tag name="SOURCE" val="\documentclass{slides}\pagestyle{empty}&#10;\begin{document}&#10;\[&#10;f = \frac{\lambda_1 \lambda_2}{\lambda_1 + \lambda_2}&#10;\]&#10;\end{document}&#10;"/>
  <p:tag name="FILENAME" val="txp_fig"/>
  <p:tag name="FORMAT" val="pngmono"/>
  <p:tag name="RES" val="1200"/>
  <p:tag name="BLEND" val="0"/>
  <p:tag name="TRANSPARENT" val="0"/>
  <p:tag name="TBUG" val="0"/>
  <p:tag name="ALLOWFS" val="0"/>
  <p:tag name="ORIGWIDTH" val="120"/>
  <p:tag name="PICTUREFILESIZE" val="7741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XPOINT" val="latex"/>
  <p:tag name="SOURCE" val="\documentclass{slides}\pagestyle{empty}&#10;\begin{document}&#10;\[&#10;= \frac{determinant(H)}{trace (H)}&#10;\]&#10;\end{document}&#10;"/>
  <p:tag name="FILENAME" val="txp_fig"/>
  <p:tag name="FORMAT" val="pngmono"/>
  <p:tag name="RES" val="1200"/>
  <p:tag name="BLEND" val="0"/>
  <p:tag name="TRANSPARENT" val="0"/>
  <p:tag name="TBUG" val="0"/>
  <p:tag name="ALLOWFS" val="0"/>
  <p:tag name="ORIGWIDTH" val="182"/>
  <p:tag name="PICTUREFILESIZE" val="15527"/>
</p:tagLst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2769</TotalTime>
  <Words>1414</Words>
  <Application>Microsoft Macintosh PowerPoint</Application>
  <PresentationFormat>On-screen Show (4:3)</PresentationFormat>
  <Paragraphs>307</Paragraphs>
  <Slides>55</Slides>
  <Notes>20</Notes>
  <HiddenSlides>0</HiddenSlides>
  <MMClips>0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55</vt:i4>
      </vt:variant>
    </vt:vector>
  </HeadingPairs>
  <TitlesOfParts>
    <vt:vector size="67" baseType="lpstr">
      <vt:lpstr>Calibri</vt:lpstr>
      <vt:lpstr>Calibri Light</vt:lpstr>
      <vt:lpstr>Cambria Math</vt:lpstr>
      <vt:lpstr>Mangal</vt:lpstr>
      <vt:lpstr>ＭＳ Ｐゴシック</vt:lpstr>
      <vt:lpstr>Symbol</vt:lpstr>
      <vt:lpstr>Times New Roman</vt:lpstr>
      <vt:lpstr>Verdana</vt:lpstr>
      <vt:lpstr>Arial</vt:lpstr>
      <vt:lpstr>Office Theme</vt:lpstr>
      <vt:lpstr>Image</vt:lpstr>
      <vt:lpstr>Equation</vt:lpstr>
      <vt:lpstr>Scale-invariant Feature Detection  Feature description and matching</vt:lpstr>
      <vt:lpstr>Announcements</vt:lpstr>
      <vt:lpstr>Feature extraction: Corners</vt:lpstr>
      <vt:lpstr>The second moment matrix</vt:lpstr>
      <vt:lpstr>PowerPoint Presentation</vt:lpstr>
      <vt:lpstr>Interpreting the second moment matrix</vt:lpstr>
      <vt:lpstr>Corner detection:  the math</vt:lpstr>
      <vt:lpstr>The Harris operator</vt:lpstr>
      <vt:lpstr>Corner response function</vt:lpstr>
      <vt:lpstr>Corner detection summary</vt:lpstr>
      <vt:lpstr>Harris features (in red)</vt:lpstr>
      <vt:lpstr>Harris Corners – Why so complicated?</vt:lpstr>
      <vt:lpstr>Image transformations</vt:lpstr>
      <vt:lpstr>Invariance and covariance   </vt:lpstr>
      <vt:lpstr>Image translation</vt:lpstr>
      <vt:lpstr>Image rotation</vt:lpstr>
      <vt:lpstr>Affine intensity change</vt:lpstr>
      <vt:lpstr>Harris Detector: Invariance Properties</vt:lpstr>
      <vt:lpstr>So far: can localize in x-y, but not scale</vt:lpstr>
      <vt:lpstr>Scale invariant detection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Implementation</vt:lpstr>
      <vt:lpstr>Feature extraction: Corners and blobs</vt:lpstr>
      <vt:lpstr>Another common definition of f</vt:lpstr>
      <vt:lpstr>Scale selection</vt:lpstr>
      <vt:lpstr>Laplacian of Gaussian</vt:lpstr>
      <vt:lpstr>Characteristic scale</vt:lpstr>
      <vt:lpstr>Find local maxima in position-scale space</vt:lpstr>
      <vt:lpstr>Scale-space blob detector: Example</vt:lpstr>
      <vt:lpstr>Scale-space blob detector: Example</vt:lpstr>
      <vt:lpstr>Scale-space blob detector: Example</vt:lpstr>
      <vt:lpstr>Matching feature points</vt:lpstr>
      <vt:lpstr>Feature descriptor</vt:lpstr>
      <vt:lpstr>Feature matching</vt:lpstr>
      <vt:lpstr>Invariance vs. discriminability</vt:lpstr>
      <vt:lpstr>Image transformations</vt:lpstr>
      <vt:lpstr>Invariance</vt:lpstr>
      <vt:lpstr>How to achieve invariance</vt:lpstr>
      <vt:lpstr>The aperture problem</vt:lpstr>
      <vt:lpstr>The aperture problem</vt:lpstr>
      <vt:lpstr>SSD</vt:lpstr>
      <vt:lpstr>SSD</vt:lpstr>
      <vt:lpstr>SSD</vt:lpstr>
      <vt:lpstr>NCC - Normalized Cross Correlation</vt:lpstr>
      <vt:lpstr>NCC - Normalized cross correlation</vt:lpstr>
      <vt:lpstr>Basic correspondence</vt:lpstr>
      <vt:lpstr>Rotation invariance for  feature descriptors</vt:lpstr>
      <vt:lpstr>Multiscale Oriented PatcheS descriptor</vt:lpstr>
      <vt:lpstr>Detections at multiple scales</vt:lpstr>
      <vt:lpstr>Feature matching</vt:lpstr>
    </vt:vector>
  </TitlesOfParts>
  <Company/>
  <LinksUpToDate>false</LinksUpToDate>
  <SharedDoc>false</SharedDoc>
  <HyperlinksChanged>false</HyperlinksChanged>
  <AppVersion>15.0036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Scale-invariant Feature Detection  Feature description and matching</dc:title>
  <dc:creator>Bharath Hariharan</dc:creator>
  <cp:lastModifiedBy>Bharath Hariharan</cp:lastModifiedBy>
  <cp:revision>18</cp:revision>
  <dcterms:created xsi:type="dcterms:W3CDTF">2018-02-24T16:45:27Z</dcterms:created>
  <dcterms:modified xsi:type="dcterms:W3CDTF">2018-02-26T16:58:27Z</dcterms:modified>
</cp:coreProperties>
</file>