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99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86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0"/>
  </p:normalViewPr>
  <p:slideViewPr>
    <p:cSldViewPr snapToGrid="0" snapToObjects="1">
      <p:cViewPr varScale="1">
        <p:scale>
          <a:sx n="112" d="100"/>
          <a:sy n="112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67.wmf"/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C57C3-44D8-2D47-BBCF-00E738C8765A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DAAE-9947-6448-A6F7-DA3482275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3185C5F-47ED-024D-9192-998DA676146D}" type="slidenum">
              <a:rPr lang="en-US"/>
              <a:pPr/>
              <a:t>4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3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F356B-C23D-4938-AA88-87895EC5400D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88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4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15993BA-1AE4-2C4C-9054-6C49B2DF17A8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7538" name="Rectangle 7"/>
          <p:cNvSpPr txBox="1">
            <a:spLocks noGrp="1" noChangeArrowheads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1" rIns="93164" bIns="46581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FACFD742-3B85-1447-9D81-04EAEEF1180C}" type="slidenum">
              <a:rPr lang="en-US" sz="1300">
                <a:solidFill>
                  <a:srgbClr val="000000"/>
                </a:solidFill>
              </a:rPr>
              <a:pPr algn="r"/>
              <a:t>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1" rIns="93164" bIns="46581"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30C4D-B644-4BF1-B862-380B3F44348A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7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3E569AD-BE3B-1F4E-B6F8-50C694353342}" type="slidenum">
              <a:rPr lang="en-US"/>
              <a:pPr/>
              <a:t>13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3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379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438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640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F356B-C23D-4938-AA88-87895EC5400D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3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8174D5-6B2C-2D42-A241-F9712B6542B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5878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B01-E8FA-F349-B914-213B1BF42265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03825-71BF-6947-B8FA-C5C4410D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6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4.png"/><Relationship Id="rId8" Type="http://schemas.openxmlformats.org/officeDocument/2006/relationships/image" Target="../media/image28.png"/><Relationship Id="rId9" Type="http://schemas.openxmlformats.org/officeDocument/2006/relationships/image" Target="../media/image29.emf"/><Relationship Id="rId10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Relationship Id="rId8" Type="http://schemas.openxmlformats.org/officeDocument/2006/relationships/image" Target="../media/image31.png"/><Relationship Id="rId9" Type="http://schemas.openxmlformats.org/officeDocument/2006/relationships/image" Target="../media/image32.emf"/><Relationship Id="rId10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5" Type="http://schemas.openxmlformats.org/officeDocument/2006/relationships/image" Target="../media/image53.png"/><Relationship Id="rId6" Type="http://schemas.openxmlformats.org/officeDocument/2006/relationships/image" Target="../media/image50.png"/><Relationship Id="rId7" Type="http://schemas.openxmlformats.org/officeDocument/2006/relationships/image" Target="../media/image52.png"/><Relationship Id="rId8" Type="http://schemas.openxmlformats.org/officeDocument/2006/relationships/image" Target="../media/image5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5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20" Type="http://schemas.openxmlformats.org/officeDocument/2006/relationships/oleObject" Target="../embeddings/oleObject7.bin"/><Relationship Id="rId21" Type="http://schemas.openxmlformats.org/officeDocument/2006/relationships/image" Target="../media/image67.wmf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oleObject" Target="../embeddings/oleObject5.bin"/><Relationship Id="rId17" Type="http://schemas.openxmlformats.org/officeDocument/2006/relationships/image" Target="../media/image65.wmf"/><Relationship Id="rId18" Type="http://schemas.openxmlformats.org/officeDocument/2006/relationships/oleObject" Target="../embeddings/oleObject6.bin"/><Relationship Id="rId19" Type="http://schemas.openxmlformats.org/officeDocument/2006/relationships/image" Target="../media/image6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4.wmf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Corner detection continued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ChangeArrowheads="1"/>
          </p:cNvSpPr>
          <p:nvPr/>
        </p:nvSpPr>
        <p:spPr bwMode="auto">
          <a:xfrm>
            <a:off x="685800" y="12954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Taylor Series expansion of </a:t>
            </a:r>
            <a:r>
              <a:rPr lang="en-US" sz="2000" b="0" i="1" dirty="0"/>
              <a:t>I</a:t>
            </a:r>
            <a:r>
              <a:rPr lang="en-US" sz="2000" b="0" dirty="0"/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If the motion (</a:t>
            </a:r>
            <a:r>
              <a:rPr lang="en-US" sz="2000" b="0" dirty="0" err="1"/>
              <a:t>u,v</a:t>
            </a:r>
            <a:r>
              <a:rPr lang="en-US" sz="2000" b="0" dirty="0"/>
              <a:t>) is small, then first order </a:t>
            </a:r>
            <a:r>
              <a:rPr lang="en-US" sz="2000" b="0" dirty="0" smtClean="0"/>
              <a:t>approximation </a:t>
            </a:r>
            <a:r>
              <a:rPr lang="en-US" sz="2000" b="0" dirty="0"/>
              <a:t>is good</a:t>
            </a:r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2000" b="0" dirty="0" smtClean="0"/>
              <a:t>Plugging </a:t>
            </a:r>
            <a:r>
              <a:rPr lang="en-US" sz="2000" b="0" dirty="0"/>
              <a:t>this into the formula on the previous slide…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Small motion assumption</a:t>
            </a:r>
          </a:p>
        </p:txBody>
      </p:sp>
      <p:pic>
        <p:nvPicPr>
          <p:cNvPr id="36868" name="Content Placeholder 10" descr="Edittex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6172" y="2895600"/>
            <a:ext cx="5257800" cy="471488"/>
          </a:xfrm>
        </p:spPr>
      </p:pic>
      <p:pic>
        <p:nvPicPr>
          <p:cNvPr id="36869" name="Picture 14" descr="Edittex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7914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2" descr="Edittex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425" y="3352800"/>
            <a:ext cx="325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5" y="4267200"/>
            <a:ext cx="2657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754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 the math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1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 dirty="0"/>
              <a:t>Consider shifting the window </a:t>
            </a:r>
            <a:r>
              <a:rPr lang="en-US" sz="2800" i="1" dirty="0"/>
              <a:t>W</a:t>
            </a:r>
            <a:r>
              <a:rPr lang="en-US" sz="2800" b="0" dirty="0"/>
              <a:t> by (</a:t>
            </a:r>
            <a:r>
              <a:rPr lang="en-US" sz="2800" b="0" i="1" dirty="0" err="1"/>
              <a:t>u,v</a:t>
            </a:r>
            <a:r>
              <a:rPr lang="en-US" sz="2800" b="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 smtClean="0"/>
              <a:t>define an SSD “error” </a:t>
            </a:r>
            <a:r>
              <a:rPr lang="en-US" sz="2400" b="0" i="1" dirty="0" smtClean="0"/>
              <a:t>E(</a:t>
            </a:r>
            <a:r>
              <a:rPr lang="en-US" sz="2400" b="0" i="1" dirty="0" err="1" smtClean="0"/>
              <a:t>u,v</a:t>
            </a:r>
            <a:r>
              <a:rPr lang="en-US" sz="2400" b="0" i="1" dirty="0" smtClean="0"/>
              <a:t>)</a:t>
            </a:r>
            <a:r>
              <a:rPr lang="en-US" sz="2400" b="0" dirty="0" smtClean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b="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553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6889750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086600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860381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553200" y="22968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7251653" cy="9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800600"/>
            <a:ext cx="6278398" cy="9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916" y="5730967"/>
            <a:ext cx="3719512" cy="89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632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 the math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1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 dirty="0"/>
              <a:t>Consider shifting the window </a:t>
            </a:r>
            <a:r>
              <a:rPr lang="en-US" sz="2800" i="1" dirty="0"/>
              <a:t>W</a:t>
            </a:r>
            <a:r>
              <a:rPr lang="en-US" sz="2800" b="0" dirty="0"/>
              <a:t> by (</a:t>
            </a:r>
            <a:r>
              <a:rPr lang="en-US" sz="2800" b="0" i="1" dirty="0" err="1"/>
              <a:t>u,v</a:t>
            </a:r>
            <a:r>
              <a:rPr lang="en-US" sz="2800" b="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 smtClean="0"/>
              <a:t>define </a:t>
            </a:r>
            <a:r>
              <a:rPr lang="en-US" sz="2400" b="0" dirty="0" smtClean="0"/>
              <a:t>an </a:t>
            </a:r>
            <a:r>
              <a:rPr lang="en-US" sz="2400" b="0" dirty="0" smtClean="0"/>
              <a:t>“error” </a:t>
            </a:r>
            <a:r>
              <a:rPr lang="en-US" sz="2400" b="0" i="1" dirty="0" smtClean="0"/>
              <a:t>E(</a:t>
            </a:r>
            <a:r>
              <a:rPr lang="en-US" sz="2400" b="0" i="1" dirty="0" err="1" smtClean="0"/>
              <a:t>u,v</a:t>
            </a:r>
            <a:r>
              <a:rPr lang="en-US" sz="2400" b="0" i="1" dirty="0" smtClean="0"/>
              <a:t>)</a:t>
            </a:r>
            <a:r>
              <a:rPr lang="en-US" sz="2400" b="0" dirty="0" smtClean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b="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553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6889750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086600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860381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553200" y="22968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015192"/>
            <a:ext cx="2072528" cy="81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4577" y="5015192"/>
            <a:ext cx="2385174" cy="8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015192"/>
            <a:ext cx="2057400" cy="79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6167735"/>
            <a:ext cx="8855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Thus, </a:t>
            </a:r>
            <a:r>
              <a:rPr lang="en-US" sz="2400" i="1" dirty="0" smtClean="0"/>
              <a:t>E</a:t>
            </a:r>
            <a:r>
              <a:rPr lang="en-US" sz="2400" dirty="0" smtClean="0"/>
              <a:t>(</a:t>
            </a:r>
            <a:r>
              <a:rPr lang="en-US" sz="2400" i="1" dirty="0" err="1" smtClean="0"/>
              <a:t>u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v</a:t>
            </a:r>
            <a:r>
              <a:rPr lang="en-US" sz="2400" dirty="0" smtClean="0"/>
              <a:t>) is locally approximated as a quadratic error function</a:t>
            </a:r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41" y="3195639"/>
            <a:ext cx="5638659" cy="15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21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01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Recall that we want E(</a:t>
            </a:r>
            <a:r>
              <a:rPr lang="en-US" dirty="0" err="1" smtClean="0"/>
              <a:t>u,v</a:t>
            </a:r>
            <a:r>
              <a:rPr lang="en-US" dirty="0" smtClean="0"/>
              <a:t>) to be as large as possible for all </a:t>
            </a:r>
            <a:r>
              <a:rPr lang="en-US" dirty="0" err="1" smtClean="0"/>
              <a:t>u,v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What does this mean in terms of M?</a:t>
            </a:r>
            <a:endParaRPr lang="en-US" dirty="0"/>
          </a:p>
        </p:txBody>
      </p:sp>
      <p:sp>
        <p:nvSpPr>
          <p:cNvPr id="13414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" y="122238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Interpreting the second moment matrix</a:t>
            </a:r>
          </a:p>
        </p:txBody>
      </p:sp>
      <p:graphicFrame>
        <p:nvGraphicFramePr>
          <p:cNvPr id="134149" name="Object 8"/>
          <p:cNvGraphicFramePr>
            <a:graphicFrameLocks noChangeAspect="1"/>
          </p:cNvGraphicFramePr>
          <p:nvPr/>
        </p:nvGraphicFramePr>
        <p:xfrm>
          <a:off x="2672013" y="2801947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1536700" imgH="457200" progId="Equation.3">
                  <p:embed/>
                </p:oleObj>
              </mc:Choice>
              <mc:Fallback>
                <p:oleObj name="Equation" r:id="rId4" imgW="153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013" y="2801947"/>
                        <a:ext cx="4038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2"/>
          <p:cNvGraphicFramePr>
            <a:graphicFrameLocks noChangeAspect="1"/>
          </p:cNvGraphicFramePr>
          <p:nvPr/>
        </p:nvGraphicFramePr>
        <p:xfrm>
          <a:off x="2350171" y="4182976"/>
          <a:ext cx="44958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6" imgW="1752600" imgH="508000" progId="Equation.3">
                  <p:embed/>
                </p:oleObj>
              </mc:Choice>
              <mc:Fallback>
                <p:oleObj name="Equation" r:id="rId6" imgW="1752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171" y="4182976"/>
                        <a:ext cx="449580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Brace 1"/>
          <p:cNvSpPr/>
          <p:nvPr/>
        </p:nvSpPr>
        <p:spPr>
          <a:xfrm rot="5400000">
            <a:off x="4377669" y="3500612"/>
            <a:ext cx="527031" cy="4409573"/>
          </a:xfrm>
          <a:prstGeom prst="rightBrace">
            <a:avLst>
              <a:gd name="adj1" fmla="val 9964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6398" y="5968914"/>
            <a:ext cx="456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Second moment matrix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797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949" y="938683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33" y="2906291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89689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81" y="4876800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5300239" y="1438774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248704" y="3048000"/>
            <a:ext cx="2362200" cy="2209800"/>
            <a:chOff x="3429000" y="2413000"/>
            <a:chExt cx="2362200" cy="2209800"/>
          </a:xfrm>
        </p:grpSpPr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22621" y="5410200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patch: </a:t>
            </a:r>
            <a:endParaRPr lang="en-US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5410200"/>
            <a:ext cx="106624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217689" y="2445904"/>
            <a:ext cx="5815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M</a:t>
            </a:r>
            <a:endParaRPr lang="en-US" sz="2800" i="1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592" y="5825302"/>
            <a:ext cx="1114426" cy="43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4908" y="2877818"/>
            <a:ext cx="2525963" cy="985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3236" y="4891888"/>
            <a:ext cx="3283654" cy="418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4908" y="3904073"/>
            <a:ext cx="2747054" cy="8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5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33" y="1991889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975287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81" y="3962398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5340350" y="908050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3186361" y="2481551"/>
            <a:ext cx="2362200" cy="2209800"/>
            <a:chOff x="3429000" y="2413000"/>
            <a:chExt cx="2362200" cy="220980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635270" y="333828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86361" y="4832812"/>
            <a:ext cx="151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edge: </a:t>
            </a:r>
            <a:endParaRPr lang="en-US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888" y="4803042"/>
            <a:ext cx="1114426" cy="43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819401"/>
            <a:ext cx="2582779" cy="10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57800" y="1915180"/>
            <a:ext cx="58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M</a:t>
            </a:r>
            <a:endParaRPr lang="en-US" sz="28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3048000"/>
            <a:ext cx="5815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M</a:t>
            </a:r>
            <a:endParaRPr lang="en-US" sz="2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2968" y="5260967"/>
            <a:ext cx="2492542" cy="399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0561" y="4090094"/>
            <a:ext cx="2367211" cy="7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7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33" y="2617527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600925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81" y="4588036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5340350" y="908050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248704" y="2759236"/>
            <a:ext cx="2362200" cy="2209800"/>
            <a:chOff x="3429000" y="2413000"/>
            <a:chExt cx="2362200" cy="2209800"/>
          </a:xfrm>
        </p:grpSpPr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4419600" y="2554514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48000" y="5121436"/>
            <a:ext cx="177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edge: </a:t>
            </a:r>
            <a:endParaRPr lang="en-US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7390" y="5110550"/>
            <a:ext cx="106624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606836"/>
            <a:ext cx="286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19800" y="2845616"/>
            <a:ext cx="5815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M</a:t>
            </a:r>
            <a:endParaRPr lang="en-US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2759236"/>
            <a:ext cx="5815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M</a:t>
            </a:r>
            <a:endParaRPr lang="en-US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257800" y="1915180"/>
            <a:ext cx="5815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M</a:t>
            </a:r>
            <a:endParaRPr lang="en-US" sz="2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924134"/>
            <a:ext cx="2225508" cy="719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969036"/>
            <a:ext cx="2169204" cy="3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0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edges in arbitrary orientation?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01092" y="2843457"/>
            <a:ext cx="2362200" cy="2209800"/>
            <a:chOff x="3481388" y="2413000"/>
            <a:chExt cx="2362200" cy="2209800"/>
          </a:xfrm>
        </p:grpSpPr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3481388" y="2413000"/>
              <a:ext cx="2362200" cy="2209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509408" y="3048000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3826042" y="3212432"/>
            <a:ext cx="1311442" cy="131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52" y="602582"/>
            <a:ext cx="4922253" cy="98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42" y="2178718"/>
            <a:ext cx="64770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688" y="3877561"/>
            <a:ext cx="6477000" cy="110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474" y="4982461"/>
            <a:ext cx="8746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Solutions to </a:t>
            </a:r>
            <a:r>
              <a:rPr lang="en-US" sz="3600" dirty="0" err="1" smtClean="0"/>
              <a:t>Mx</a:t>
            </a:r>
            <a:r>
              <a:rPr lang="en-US" sz="3600" dirty="0" smtClean="0"/>
              <a:t> = 0 are directions for which E is 0: window can slide in this direction without changing appearance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74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52" y="602582"/>
            <a:ext cx="4922253" cy="982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537" y="1709871"/>
            <a:ext cx="8746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Solutions to </a:t>
            </a:r>
            <a:r>
              <a:rPr lang="en-US" sz="3600" dirty="0" err="1" smtClean="0"/>
              <a:t>Mx</a:t>
            </a:r>
            <a:r>
              <a:rPr lang="en-US" sz="3600" dirty="0" smtClean="0"/>
              <a:t> = 0 are directions for which E is 0: window can slide in this direction without changing appearance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4537" y="3589293"/>
            <a:ext cx="8746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/>
              <a:t>For corners, we want no such directions to exist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08099" y="4927455"/>
            <a:ext cx="1759953" cy="1584159"/>
            <a:chOff x="3429000" y="2413000"/>
            <a:chExt cx="2362200" cy="2209800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10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13362" y="4889242"/>
            <a:ext cx="1880808" cy="1609635"/>
            <a:chOff x="3613362" y="4889242"/>
            <a:chExt cx="1880808" cy="1609635"/>
          </a:xfrm>
        </p:grpSpPr>
        <p:sp>
          <p:nvSpPr>
            <p:cNvPr id="23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3994751" y="552774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92394" y="4901979"/>
            <a:ext cx="1880808" cy="1609635"/>
            <a:chOff x="3613362" y="4889242"/>
            <a:chExt cx="1880808" cy="1609635"/>
          </a:xfrm>
        </p:grpSpPr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3977390" y="5054408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8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correspondence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" y="2403158"/>
            <a:ext cx="2983727" cy="1978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340" y="1875186"/>
            <a:ext cx="3360420" cy="2506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25980" y="3128342"/>
            <a:ext cx="137160" cy="1520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10250" y="2594942"/>
            <a:ext cx="137160" cy="1520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383" y="572024"/>
            <a:ext cx="1759953" cy="1584159"/>
            <a:chOff x="3429000" y="2413000"/>
            <a:chExt cx="2362200" cy="220980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5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14741" y="572024"/>
            <a:ext cx="1880808" cy="1609635"/>
            <a:chOff x="3613362" y="4889242"/>
            <a:chExt cx="1880808" cy="1609635"/>
          </a:xfrm>
        </p:grpSpPr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94751" y="552774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59577" y="572024"/>
            <a:ext cx="1880808" cy="1609635"/>
            <a:chOff x="3613362" y="4889242"/>
            <a:chExt cx="1880808" cy="1609635"/>
          </a:xfrm>
        </p:grpSpPr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553766" y="530793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04413" y="572024"/>
            <a:ext cx="1880808" cy="1609635"/>
            <a:chOff x="3613362" y="4889242"/>
            <a:chExt cx="1880808" cy="1609635"/>
          </a:xfrm>
        </p:grpSpPr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977390" y="5054408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8853"/>
            <a:ext cx="2334182" cy="1751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735" y="2820166"/>
            <a:ext cx="2584819" cy="1940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321" y="2978774"/>
            <a:ext cx="2507496" cy="1881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83" y="3059961"/>
            <a:ext cx="2399327" cy="18007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4019" y="4491424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20543" y="43908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3316" y="3211402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12987" y="2978774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06233" y="3108853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218728" y="3126316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49310" y="4256471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6724" y="4296655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34258" y="43739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07605" y="43739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231183" y="4481321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389141" y="4499029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Eigenvalues and eigenvectors of 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074" y="1825625"/>
                <a:ext cx="8734926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𝑀𝑥</m:t>
                    </m:r>
                    <m:r>
                      <a:rPr lang="en-US" sz="2600" b="0" i="1" smtClean="0">
                        <a:latin typeface="Cambria Math" charset="0"/>
                      </a:rPr>
                      <m:t>=0⇒</m:t>
                    </m:r>
                    <m:r>
                      <a:rPr lang="en-US" sz="2600" b="0" i="1" smtClean="0">
                        <a:latin typeface="Cambria Math" charset="0"/>
                      </a:rPr>
                      <m:t>𝑀𝑥</m:t>
                    </m:r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r>
                      <a:rPr lang="en-US" sz="2600" b="0" i="1" smtClean="0">
                        <a:latin typeface="Cambria Math" charset="0"/>
                      </a:rPr>
                      <m:t>𝜆</m:t>
                    </m:r>
                    <m:r>
                      <a:rPr lang="en-US" sz="26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600" dirty="0" smtClean="0"/>
                  <a:t>: x is an eigenvector of M with eigenvalue 0</a:t>
                </a:r>
              </a:p>
              <a:p>
                <a:r>
                  <a:rPr lang="en-US" sz="2600" dirty="0" smtClean="0"/>
                  <a:t>M is 2 x 2, so it has 2 eigenvalues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with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charset="0"/>
                      </a:rPr>
                      <m:t>=  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600" b="0" i="1" smtClean="0">
                        <a:latin typeface="Cambria Math" charset="0"/>
                      </a:rPr>
                      <m:t>𝑀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smtClean="0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600" dirty="0" smtClean="0"/>
                  <a:t> (eigenvectors have unit norm)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600" b="0" i="1" smtClean="0">
                        <a:latin typeface="Cambria Math" charset="0"/>
                      </a:rPr>
                      <m:t>𝑀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smtClean="0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2600" b="0" dirty="0" smtClean="0"/>
              </a:p>
              <a:p>
                <a:endParaRPr lang="en-US" sz="2600" dirty="0" smtClean="0"/>
              </a:p>
              <a:p>
                <a:endParaRPr lang="en-US" sz="2600" dirty="0" smtClean="0"/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074" y="1825625"/>
                <a:ext cx="8734926" cy="4351338"/>
              </a:xfrm>
              <a:blipFill rotWithShape="0">
                <a:blip r:embed="rId2"/>
                <a:stretch>
                  <a:fillRect l="-104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5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44"/>
          <p:cNvSpPr>
            <a:spLocks/>
          </p:cNvSpPr>
          <p:nvPr/>
        </p:nvSpPr>
        <p:spPr bwMode="auto">
          <a:xfrm>
            <a:off x="2743200" y="2667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Rectangle 46"/>
          <p:cNvSpPr>
            <a:spLocks noChangeArrowheads="1"/>
          </p:cNvSpPr>
          <p:nvPr/>
        </p:nvSpPr>
        <p:spPr bwMode="auto">
          <a:xfrm>
            <a:off x="2470150" y="3389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988" name="Straight Arrow Connector 27"/>
          <p:cNvCxnSpPr>
            <a:cxnSpLocks noChangeShapeType="1"/>
            <a:stCxn id="41996" idx="5"/>
          </p:cNvCxnSpPr>
          <p:nvPr/>
        </p:nvCxnSpPr>
        <p:spPr bwMode="auto">
          <a:xfrm rot="5400000" flipH="1">
            <a:off x="2470944" y="3385344"/>
            <a:ext cx="520700" cy="15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cxnSp>
        <p:nvCxnSpPr>
          <p:cNvPr id="41989" name="Straight Arrow Connector 30"/>
          <p:cNvCxnSpPr>
            <a:cxnSpLocks noChangeShapeType="1"/>
            <a:endCxn id="41997" idx="2"/>
          </p:cNvCxnSpPr>
          <p:nvPr/>
        </p:nvCxnSpPr>
        <p:spPr bwMode="auto">
          <a:xfrm rot="10800000">
            <a:off x="2209800" y="3619500"/>
            <a:ext cx="534988" cy="269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sp>
        <p:nvSpPr>
          <p:cNvPr id="419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Eigenvalues and eigenvectors of M</a:t>
            </a:r>
            <a:endParaRPr lang="en-US" dirty="0" smtClean="0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85800" y="4343400"/>
            <a:ext cx="79248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Eigenvalues and eigenvectors of </a:t>
            </a:r>
            <a:r>
              <a:rPr lang="en-US" sz="2000" b="0" dirty="0" smtClean="0"/>
              <a:t>M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Define </a:t>
            </a:r>
            <a:r>
              <a:rPr lang="en-US" sz="2000" b="0" dirty="0" smtClean="0"/>
              <a:t>shift directions </a:t>
            </a:r>
            <a:r>
              <a:rPr lang="en-US" sz="2000" b="0" dirty="0"/>
              <a:t>with the smallest and largest </a:t>
            </a:r>
            <a:r>
              <a:rPr lang="en-US" sz="2000" b="0" dirty="0" smtClean="0"/>
              <a:t>change in error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 err="1" smtClean="0"/>
              <a:t>x</a:t>
            </a:r>
            <a:r>
              <a:rPr lang="en-US" sz="2000" baseline="-25000" dirty="0" err="1" smtClean="0"/>
              <a:t>max</a:t>
            </a:r>
            <a:r>
              <a:rPr lang="en-US" sz="2000" b="0" dirty="0" smtClean="0"/>
              <a:t> </a:t>
            </a:r>
            <a:r>
              <a:rPr lang="en-US" sz="2000" b="0" dirty="0"/>
              <a:t>= direction of </a:t>
            </a:r>
            <a:r>
              <a:rPr lang="en-US" sz="2000" dirty="0"/>
              <a:t>largest</a:t>
            </a:r>
            <a:r>
              <a:rPr lang="en-US" sz="2000" b="0" dirty="0"/>
              <a:t> increase in </a:t>
            </a:r>
            <a:r>
              <a:rPr lang="en-US" sz="2000" b="0" i="1" dirty="0" smtClean="0"/>
              <a:t>E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</a:t>
            </a:r>
            <a:r>
              <a:rPr lang="en-US" sz="2000" baseline="-25000" dirty="0" smtClean="0">
                <a:sym typeface="Symbol" pitchFamily="18" charset="2"/>
              </a:rPr>
              <a:t>max</a:t>
            </a:r>
            <a:r>
              <a:rPr lang="en-US" sz="2000" b="0" dirty="0" smtClean="0"/>
              <a:t> </a:t>
            </a:r>
            <a:r>
              <a:rPr lang="en-US" sz="2000" b="0" dirty="0"/>
              <a:t>= amount of increase in direction </a:t>
            </a:r>
            <a:r>
              <a:rPr lang="en-US" sz="2000" b="0" dirty="0" err="1" smtClean="0"/>
              <a:t>x</a:t>
            </a:r>
            <a:r>
              <a:rPr lang="en-US" sz="2000" baseline="-25000" dirty="0" err="1" smtClean="0"/>
              <a:t>max</a:t>
            </a:r>
            <a:endParaRPr lang="en-US" sz="2000" b="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 err="1" smtClean="0"/>
              <a:t>x</a:t>
            </a:r>
            <a:r>
              <a:rPr lang="en-US" sz="2000" baseline="-25000" dirty="0" err="1" smtClean="0"/>
              <a:t>min</a:t>
            </a:r>
            <a:r>
              <a:rPr lang="en-US" sz="2000" b="0" dirty="0" smtClean="0"/>
              <a:t> </a:t>
            </a:r>
            <a:r>
              <a:rPr lang="en-US" sz="2000" b="0" dirty="0"/>
              <a:t>= direction of </a:t>
            </a:r>
            <a:r>
              <a:rPr lang="en-US" sz="2000" dirty="0"/>
              <a:t>smallest</a:t>
            </a:r>
            <a:r>
              <a:rPr lang="en-US" sz="2000" b="0" dirty="0"/>
              <a:t> increase in </a:t>
            </a:r>
            <a:r>
              <a:rPr lang="en-US" sz="2000" b="0" i="1" dirty="0" smtClean="0"/>
              <a:t>E</a:t>
            </a:r>
            <a:r>
              <a:rPr lang="en-US" sz="2000" b="0" dirty="0" smtClean="0"/>
              <a:t> 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</a:t>
            </a:r>
            <a:r>
              <a:rPr lang="en-US" sz="2000" baseline="-25000" dirty="0" smtClean="0"/>
              <a:t>min</a:t>
            </a:r>
            <a:r>
              <a:rPr lang="en-US" sz="2000" b="0" dirty="0" smtClean="0"/>
              <a:t> </a:t>
            </a:r>
            <a:r>
              <a:rPr lang="en-US" sz="2000" b="0" dirty="0"/>
              <a:t>= amount of increase in direction </a:t>
            </a:r>
            <a:r>
              <a:rPr lang="en-US" sz="2000" b="0" dirty="0" err="1" smtClean="0"/>
              <a:t>x</a:t>
            </a:r>
            <a:r>
              <a:rPr lang="en-US" sz="2000" baseline="-25000" dirty="0" err="1" smtClean="0"/>
              <a:t>min</a:t>
            </a:r>
            <a:endParaRPr lang="en-US" sz="2000" b="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26670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2209800" y="3124200"/>
            <a:ext cx="990600" cy="990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Rectangle 9"/>
          <p:cNvSpPr>
            <a:spLocks noChangeArrowheads="1"/>
          </p:cNvSpPr>
          <p:nvPr/>
        </p:nvSpPr>
        <p:spPr bwMode="auto">
          <a:xfrm>
            <a:off x="2133600" y="2698750"/>
            <a:ext cx="61106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 smtClean="0">
                <a:solidFill>
                  <a:srgbClr val="0066FF"/>
                </a:solidFill>
                <a:latin typeface="Arial" charset="0"/>
              </a:rPr>
              <a:t>min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600200" y="3460750"/>
            <a:ext cx="65434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 smtClean="0">
                <a:solidFill>
                  <a:srgbClr val="0066FF"/>
                </a:solidFill>
                <a:latin typeface="Arial" charset="0"/>
              </a:rPr>
              <a:t>max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419350" cy="8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4977" y="3200400"/>
            <a:ext cx="382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3657600"/>
            <a:ext cx="382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580043"/>
            <a:ext cx="4922253" cy="9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8979" y="1275347"/>
            <a:ext cx="4884822" cy="488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2646945" y="4331367"/>
            <a:ext cx="4896853" cy="182880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2658979" y="4126832"/>
            <a:ext cx="2298032" cy="2033337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658979" y="1275347"/>
            <a:ext cx="4896854" cy="488482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29990" y="3675102"/>
                <a:ext cx="19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90" y="3675102"/>
                <a:ext cx="1949116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24664" y="4003235"/>
            <a:ext cx="27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 very high in all directions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1172" y="3388169"/>
            <a:ext cx="1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Corner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107405" y="5245767"/>
                <a:ext cx="24484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≈0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E remains close to 0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05" y="5245767"/>
                <a:ext cx="2448427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24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331618" y="4920916"/>
            <a:ext cx="9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Edge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44384" y="4920916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44381" y="4966953"/>
                <a:ext cx="2514595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cs typeface="Times New Roman" charset="0"/>
                        <a:sym typeface="Symbol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cs typeface="Times New Roman" charset="0"/>
                        <a:sym typeface="Symbol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charset="0"/>
                    <a:cs typeface="Times New Roman" charset="0"/>
                    <a:sym typeface="Symbol" charset="0"/>
                  </a:rPr>
                  <a:t>are 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small;</a:t>
                </a:r>
                <a:b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</a:br>
                <a:r>
                  <a:rPr lang="en-US" sz="2400" i="1" dirty="0">
                    <a:latin typeface="Times New Roman" charset="0"/>
                    <a:cs typeface="Times New Roman" charset="0"/>
                    <a:sym typeface="Symbol" charset="0"/>
                  </a:rPr>
                  <a:t>E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 is almost 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0</a:t>
                </a:r>
                <a:r>
                  <a:rPr lang="en-US" sz="2000" dirty="0" smtClean="0">
                    <a:latin typeface="Times New Roman" charset="0"/>
                    <a:cs typeface="Times New Roman" charset="0"/>
                    <a:sym typeface="Symbol" charset="0"/>
                  </a:rPr>
                  <a:t> 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in all directions</a:t>
                </a:r>
                <a:endParaRPr lang="ru-RU" sz="2000" dirty="0">
                  <a:latin typeface="Times New Roman" charset="0"/>
                  <a:cs typeface="Times New Roman" charset="0"/>
                  <a:sym typeface="Symbol" charset="0"/>
                </a:endParaRPr>
              </a:p>
            </p:txBody>
          </p:sp>
        </mc:Choice>
        <mc:Fallback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381" y="4966953"/>
                <a:ext cx="2514595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3883" t="-36932" b="-9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94384" y="570743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Flat patch</a:t>
            </a:r>
            <a:endParaRPr 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045367" y="127534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67" y="1275347"/>
                <a:ext cx="60157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942221" y="611568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221" y="6115687"/>
                <a:ext cx="601577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Interpreting the eigenvalues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44"/>
          <p:cNvSpPr>
            <a:spLocks/>
          </p:cNvSpPr>
          <p:nvPr/>
        </p:nvSpPr>
        <p:spPr bwMode="auto">
          <a:xfrm>
            <a:off x="2743200" y="2667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Rectangle 46"/>
          <p:cNvSpPr>
            <a:spLocks noChangeArrowheads="1"/>
          </p:cNvSpPr>
          <p:nvPr/>
        </p:nvSpPr>
        <p:spPr bwMode="auto">
          <a:xfrm>
            <a:off x="2470150" y="3389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988" name="Straight Arrow Connector 27"/>
          <p:cNvCxnSpPr>
            <a:cxnSpLocks noChangeShapeType="1"/>
            <a:stCxn id="41996" idx="5"/>
          </p:cNvCxnSpPr>
          <p:nvPr/>
        </p:nvCxnSpPr>
        <p:spPr bwMode="auto">
          <a:xfrm rot="5400000" flipH="1">
            <a:off x="2470944" y="3385344"/>
            <a:ext cx="520700" cy="15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cxnSp>
        <p:nvCxnSpPr>
          <p:cNvPr id="41989" name="Straight Arrow Connector 30"/>
          <p:cNvCxnSpPr>
            <a:cxnSpLocks noChangeShapeType="1"/>
            <a:endCxn id="41997" idx="2"/>
          </p:cNvCxnSpPr>
          <p:nvPr/>
        </p:nvCxnSpPr>
        <p:spPr bwMode="auto">
          <a:xfrm rot="10800000">
            <a:off x="2209800" y="3619500"/>
            <a:ext cx="534988" cy="269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sp>
        <p:nvSpPr>
          <p:cNvPr id="419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Eigenvalues and eigenvectors of M</a:t>
            </a:r>
            <a:endParaRPr lang="en-US" dirty="0" smtClean="0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85800" y="4343400"/>
            <a:ext cx="79248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Eigenvalues and eigenvectors of </a:t>
            </a:r>
            <a:r>
              <a:rPr lang="en-US" sz="2000" b="0" dirty="0" smtClean="0"/>
              <a:t>M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Define </a:t>
            </a:r>
            <a:r>
              <a:rPr lang="en-US" sz="2000" b="0" dirty="0" smtClean="0"/>
              <a:t>shift directions </a:t>
            </a:r>
            <a:r>
              <a:rPr lang="en-US" sz="2000" b="0" dirty="0"/>
              <a:t>with the smallest and largest </a:t>
            </a:r>
            <a:r>
              <a:rPr lang="en-US" sz="2000" b="0" dirty="0" smtClean="0"/>
              <a:t>change in error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 err="1" smtClean="0"/>
              <a:t>x</a:t>
            </a:r>
            <a:r>
              <a:rPr lang="en-US" sz="2000" baseline="-25000" dirty="0" err="1" smtClean="0"/>
              <a:t>max</a:t>
            </a:r>
            <a:r>
              <a:rPr lang="en-US" sz="2000" b="0" dirty="0" smtClean="0"/>
              <a:t> </a:t>
            </a:r>
            <a:r>
              <a:rPr lang="en-US" sz="2000" b="0" dirty="0"/>
              <a:t>= direction of </a:t>
            </a:r>
            <a:r>
              <a:rPr lang="en-US" sz="2000" dirty="0"/>
              <a:t>largest</a:t>
            </a:r>
            <a:r>
              <a:rPr lang="en-US" sz="2000" b="0" dirty="0"/>
              <a:t> increase in </a:t>
            </a:r>
            <a:r>
              <a:rPr lang="en-US" sz="2000" b="0" i="1" dirty="0" smtClean="0"/>
              <a:t>E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</a:t>
            </a:r>
            <a:r>
              <a:rPr lang="en-US" sz="2000" baseline="-25000" dirty="0" smtClean="0">
                <a:sym typeface="Symbol" pitchFamily="18" charset="2"/>
              </a:rPr>
              <a:t>max</a:t>
            </a:r>
            <a:r>
              <a:rPr lang="en-US" sz="2000" b="0" dirty="0" smtClean="0"/>
              <a:t> </a:t>
            </a:r>
            <a:r>
              <a:rPr lang="en-US" sz="2000" b="0" dirty="0"/>
              <a:t>= amount of increase in direction </a:t>
            </a:r>
            <a:r>
              <a:rPr lang="en-US" sz="2000" b="0" dirty="0" err="1" smtClean="0"/>
              <a:t>x</a:t>
            </a:r>
            <a:r>
              <a:rPr lang="en-US" sz="2000" baseline="-25000" dirty="0" err="1" smtClean="0"/>
              <a:t>max</a:t>
            </a:r>
            <a:endParaRPr lang="en-US" sz="2000" b="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 err="1" smtClean="0"/>
              <a:t>x</a:t>
            </a:r>
            <a:r>
              <a:rPr lang="en-US" sz="2000" baseline="-25000" dirty="0" err="1" smtClean="0"/>
              <a:t>min</a:t>
            </a:r>
            <a:r>
              <a:rPr lang="en-US" sz="2000" b="0" dirty="0" smtClean="0"/>
              <a:t> </a:t>
            </a:r>
            <a:r>
              <a:rPr lang="en-US" sz="2000" b="0" dirty="0"/>
              <a:t>= direction of </a:t>
            </a:r>
            <a:r>
              <a:rPr lang="en-US" sz="2000" dirty="0"/>
              <a:t>smallest</a:t>
            </a:r>
            <a:r>
              <a:rPr lang="en-US" sz="2000" b="0" dirty="0"/>
              <a:t> increase in </a:t>
            </a:r>
            <a:r>
              <a:rPr lang="en-US" sz="2000" b="0" i="1" dirty="0" smtClean="0"/>
              <a:t>E</a:t>
            </a:r>
            <a:r>
              <a:rPr lang="en-US" sz="2000" b="0" dirty="0" smtClean="0"/>
              <a:t> 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</a:t>
            </a:r>
            <a:r>
              <a:rPr lang="en-US" sz="2000" baseline="-25000" dirty="0" smtClean="0"/>
              <a:t>min</a:t>
            </a:r>
            <a:r>
              <a:rPr lang="en-US" sz="2000" b="0" dirty="0" smtClean="0"/>
              <a:t> </a:t>
            </a:r>
            <a:r>
              <a:rPr lang="en-US" sz="2000" b="0" dirty="0"/>
              <a:t>= amount of increase in direction </a:t>
            </a:r>
            <a:r>
              <a:rPr lang="en-US" sz="2000" b="0" dirty="0" err="1" smtClean="0"/>
              <a:t>x</a:t>
            </a:r>
            <a:r>
              <a:rPr lang="en-US" sz="2000" baseline="-25000" dirty="0" err="1" smtClean="0"/>
              <a:t>min</a:t>
            </a:r>
            <a:endParaRPr lang="en-US" sz="2000" b="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26670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2209800" y="3124200"/>
            <a:ext cx="990600" cy="990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Rectangle 9"/>
          <p:cNvSpPr>
            <a:spLocks noChangeArrowheads="1"/>
          </p:cNvSpPr>
          <p:nvPr/>
        </p:nvSpPr>
        <p:spPr bwMode="auto">
          <a:xfrm>
            <a:off x="2133600" y="2698750"/>
            <a:ext cx="61106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 smtClean="0">
                <a:solidFill>
                  <a:srgbClr val="0066FF"/>
                </a:solidFill>
                <a:latin typeface="Arial" charset="0"/>
              </a:rPr>
              <a:t>min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600200" y="3460750"/>
            <a:ext cx="65434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 smtClean="0">
                <a:solidFill>
                  <a:srgbClr val="0066FF"/>
                </a:solidFill>
                <a:latin typeface="Arial" charset="0"/>
              </a:rPr>
              <a:t>max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419350" cy="8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4977" y="3200400"/>
            <a:ext cx="382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3657600"/>
            <a:ext cx="382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580043"/>
            <a:ext cx="4922253" cy="9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8979" y="1275347"/>
            <a:ext cx="4884822" cy="488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2646945" y="4331367"/>
            <a:ext cx="4896853" cy="182880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2658979" y="4126832"/>
            <a:ext cx="2298032" cy="2033337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658979" y="1275347"/>
            <a:ext cx="4896854" cy="488482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29990" y="3675102"/>
                <a:ext cx="19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90" y="3675102"/>
                <a:ext cx="1949116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24664" y="4003235"/>
            <a:ext cx="27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 very high in all directions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1172" y="3388169"/>
            <a:ext cx="1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Corner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107405" y="5245767"/>
                <a:ext cx="24484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≈0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E remains close to 0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05" y="5245767"/>
                <a:ext cx="2448427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24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331618" y="4920916"/>
            <a:ext cx="9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Edge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44384" y="4920916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44381" y="4966953"/>
                <a:ext cx="2514595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cs typeface="Times New Roman" charset="0"/>
                        <a:sym typeface="Symbol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cs typeface="Times New Roman" charset="0"/>
                        <a:sym typeface="Symbol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charset="0"/>
                    <a:cs typeface="Times New Roman" charset="0"/>
                    <a:sym typeface="Symbol" charset="0"/>
                  </a:rPr>
                  <a:t>are 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small;</a:t>
                </a:r>
                <a:b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</a:br>
                <a:r>
                  <a:rPr lang="en-US" sz="2400" i="1" dirty="0">
                    <a:latin typeface="Times New Roman" charset="0"/>
                    <a:cs typeface="Times New Roman" charset="0"/>
                    <a:sym typeface="Symbol" charset="0"/>
                  </a:rPr>
                  <a:t>E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 is almost 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0</a:t>
                </a:r>
                <a:r>
                  <a:rPr lang="en-US" sz="2000" dirty="0" smtClean="0">
                    <a:latin typeface="Times New Roman" charset="0"/>
                    <a:cs typeface="Times New Roman" charset="0"/>
                    <a:sym typeface="Symbol" charset="0"/>
                  </a:rPr>
                  <a:t> 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in all directions</a:t>
                </a:r>
                <a:endParaRPr lang="ru-RU" sz="2000" dirty="0">
                  <a:latin typeface="Times New Roman" charset="0"/>
                  <a:cs typeface="Times New Roman" charset="0"/>
                  <a:sym typeface="Symbol" charset="0"/>
                </a:endParaRPr>
              </a:p>
            </p:txBody>
          </p:sp>
        </mc:Choice>
        <mc:Fallback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381" y="4966953"/>
                <a:ext cx="2514595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3883" t="-36932" b="-9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94384" y="570743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Flat patch</a:t>
            </a:r>
            <a:endParaRPr 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045367" y="127534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67" y="1275347"/>
                <a:ext cx="60157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942221" y="611568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221" y="6115687"/>
                <a:ext cx="601577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Interpreting the eigenvalues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 the math</a:t>
            </a:r>
          </a:p>
        </p:txBody>
      </p:sp>
      <p:sp>
        <p:nvSpPr>
          <p:cNvPr id="44035" name="Rectangle 10"/>
          <p:cNvSpPr>
            <a:spLocks noChangeArrowheads="1"/>
          </p:cNvSpPr>
          <p:nvPr/>
        </p:nvSpPr>
        <p:spPr bwMode="auto">
          <a:xfrm>
            <a:off x="6858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How are </a:t>
            </a:r>
            <a:r>
              <a:rPr lang="en-US" sz="2000" dirty="0" smtClean="0">
                <a:sym typeface="Symbol" pitchFamily="18" charset="2"/>
              </a:rPr>
              <a:t></a:t>
            </a:r>
            <a:r>
              <a:rPr lang="en-US" sz="2000" baseline="-25000" dirty="0" smtClean="0">
                <a:sym typeface="Symbol" pitchFamily="18" charset="2"/>
              </a:rPr>
              <a:t>max</a:t>
            </a:r>
            <a:r>
              <a:rPr lang="en-US" sz="2000" b="0" dirty="0" smtClean="0">
                <a:sym typeface="Symbol" pitchFamily="18" charset="2"/>
              </a:rPr>
              <a:t>,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err="1" smtClean="0">
                <a:sym typeface="Symbol" pitchFamily="18" charset="2"/>
              </a:rPr>
              <a:t>x</a:t>
            </a:r>
            <a:r>
              <a:rPr lang="en-US" sz="2000" baseline="-25000" dirty="0" err="1" smtClean="0">
                <a:sym typeface="Symbol" pitchFamily="18" charset="2"/>
              </a:rPr>
              <a:t>max</a:t>
            </a:r>
            <a:r>
              <a:rPr lang="en-US" sz="2000" b="0" dirty="0" smtClean="0">
                <a:sym typeface="Symbol" pitchFamily="18" charset="2"/>
              </a:rPr>
              <a:t>,</a:t>
            </a:r>
            <a:r>
              <a:rPr lang="en-US" sz="2000" dirty="0" smtClean="0">
                <a:sym typeface="Symbol" pitchFamily="18" charset="2"/>
              </a:rPr>
              <a:t> </a:t>
            </a:r>
            <a:r>
              <a:rPr lang="en-US" sz="2000" baseline="-25000" dirty="0" smtClean="0">
                <a:sym typeface="Symbol" pitchFamily="18" charset="2"/>
              </a:rPr>
              <a:t>min</a:t>
            </a:r>
            <a:r>
              <a:rPr lang="en-US" sz="2000" b="0" dirty="0" smtClean="0">
                <a:sym typeface="Symbol" pitchFamily="18" charset="2"/>
              </a:rPr>
              <a:t>,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and </a:t>
            </a:r>
            <a:r>
              <a:rPr lang="en-US" sz="2000" dirty="0" err="1" smtClean="0">
                <a:sym typeface="Symbol" pitchFamily="18" charset="2"/>
              </a:rPr>
              <a:t>x</a:t>
            </a:r>
            <a:r>
              <a:rPr lang="en-US" sz="2000" baseline="-25000" dirty="0" err="1" smtClean="0">
                <a:sym typeface="Symbol" pitchFamily="18" charset="2"/>
              </a:rPr>
              <a:t>min</a:t>
            </a:r>
            <a:r>
              <a:rPr lang="en-US" sz="2000" b="0" dirty="0" smtClean="0"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relevant for feature detection?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0" dirty="0" smtClean="0">
                <a:sym typeface="Symbol" pitchFamily="18" charset="2"/>
              </a:rPr>
              <a:t>Need a feature </a:t>
            </a:r>
            <a:r>
              <a:rPr lang="en-US" sz="2000" b="0" dirty="0">
                <a:sym typeface="Symbol" pitchFamily="18" charset="2"/>
              </a:rPr>
              <a:t>scoring </a:t>
            </a:r>
            <a:r>
              <a:rPr lang="en-US" sz="2000" b="0" dirty="0" smtClean="0">
                <a:sym typeface="Symbol" pitchFamily="18" charset="2"/>
              </a:rPr>
              <a:t>function</a:t>
            </a: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  <a:p>
            <a:pPr marL="342900" indent="-342900">
              <a:spcBef>
                <a:spcPct val="20000"/>
              </a:spcBef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454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 the math</a:t>
            </a:r>
          </a:p>
        </p:txBody>
      </p: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685800" y="914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800" b="0" dirty="0"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3427413"/>
            <a:ext cx="2762250" cy="3313112"/>
            <a:chOff x="228600" y="3427413"/>
            <a:chExt cx="2762250" cy="3313112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27413"/>
              <a:ext cx="2762250" cy="276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065" name="Picture 11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6381750"/>
              <a:ext cx="26987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858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How are </a:t>
            </a:r>
            <a:r>
              <a:rPr lang="en-US" sz="2000" dirty="0" smtClean="0">
                <a:sym typeface="Symbol" pitchFamily="18" charset="2"/>
              </a:rPr>
              <a:t></a:t>
            </a:r>
            <a:r>
              <a:rPr lang="en-US" sz="2000" baseline="-25000" dirty="0" smtClean="0">
                <a:sym typeface="Symbol" pitchFamily="18" charset="2"/>
              </a:rPr>
              <a:t>max</a:t>
            </a:r>
            <a:r>
              <a:rPr lang="en-US" sz="2000" b="0" dirty="0" smtClean="0">
                <a:sym typeface="Symbol" pitchFamily="18" charset="2"/>
              </a:rPr>
              <a:t>,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err="1" smtClean="0">
                <a:sym typeface="Symbol" pitchFamily="18" charset="2"/>
              </a:rPr>
              <a:t>x</a:t>
            </a:r>
            <a:r>
              <a:rPr lang="en-US" sz="2000" baseline="-25000" dirty="0" err="1" smtClean="0">
                <a:sym typeface="Symbol" pitchFamily="18" charset="2"/>
              </a:rPr>
              <a:t>max</a:t>
            </a:r>
            <a:r>
              <a:rPr lang="en-US" sz="2000" b="0" dirty="0" smtClean="0">
                <a:sym typeface="Symbol" pitchFamily="18" charset="2"/>
              </a:rPr>
              <a:t>,</a:t>
            </a:r>
            <a:r>
              <a:rPr lang="en-US" sz="2000" dirty="0" smtClean="0">
                <a:sym typeface="Symbol" pitchFamily="18" charset="2"/>
              </a:rPr>
              <a:t> </a:t>
            </a:r>
            <a:r>
              <a:rPr lang="en-US" sz="2000" baseline="-25000" dirty="0" smtClean="0">
                <a:sym typeface="Symbol" pitchFamily="18" charset="2"/>
              </a:rPr>
              <a:t>min</a:t>
            </a:r>
            <a:r>
              <a:rPr lang="en-US" sz="2000" b="0" dirty="0" smtClean="0">
                <a:sym typeface="Symbol" pitchFamily="18" charset="2"/>
              </a:rPr>
              <a:t>,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and </a:t>
            </a:r>
            <a:r>
              <a:rPr lang="en-US" sz="2000" dirty="0" err="1" smtClean="0">
                <a:sym typeface="Symbol" pitchFamily="18" charset="2"/>
              </a:rPr>
              <a:t>x</a:t>
            </a:r>
            <a:r>
              <a:rPr lang="en-US" sz="2000" baseline="-25000" dirty="0" err="1" smtClean="0">
                <a:sym typeface="Symbol" pitchFamily="18" charset="2"/>
              </a:rPr>
              <a:t>min</a:t>
            </a:r>
            <a:r>
              <a:rPr lang="en-US" sz="2000" b="0" dirty="0" smtClean="0"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relevant for feature detection?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0" dirty="0" smtClean="0">
                <a:sym typeface="Symbol" pitchFamily="18" charset="2"/>
              </a:rPr>
              <a:t>Need a feature </a:t>
            </a:r>
            <a:r>
              <a:rPr lang="en-US" sz="2000" b="0" dirty="0">
                <a:sym typeface="Symbol" pitchFamily="18" charset="2"/>
              </a:rPr>
              <a:t>scoring </a:t>
            </a:r>
            <a:r>
              <a:rPr lang="en-US" sz="2000" b="0" dirty="0" smtClean="0">
                <a:sym typeface="Symbol" pitchFamily="18" charset="2"/>
              </a:rPr>
              <a:t>function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/>
              <a:t>Want </a:t>
            </a:r>
            <a:r>
              <a:rPr lang="en-US" sz="2000" i="1" dirty="0" smtClean="0"/>
              <a:t>E</a:t>
            </a:r>
            <a:r>
              <a:rPr lang="en-US" sz="2000" dirty="0" smtClean="0"/>
              <a:t>(</a:t>
            </a:r>
            <a:r>
              <a:rPr lang="en-US" sz="2000" i="1" dirty="0" err="1" smtClean="0"/>
              <a:t>u</a:t>
            </a:r>
            <a:r>
              <a:rPr lang="en-US" sz="2000" dirty="0" err="1" smtClean="0"/>
              <a:t>,</a:t>
            </a:r>
            <a:r>
              <a:rPr lang="en-US" sz="2000" i="1" dirty="0" err="1" smtClean="0"/>
              <a:t>v</a:t>
            </a:r>
            <a:r>
              <a:rPr lang="en-US" sz="2000" dirty="0" smtClean="0"/>
              <a:t>) to be large for small shifts in all directions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the minimum of </a:t>
            </a:r>
            <a:r>
              <a:rPr lang="en-US" sz="2000" i="1" dirty="0" smtClean="0"/>
              <a:t>E</a:t>
            </a:r>
            <a:r>
              <a:rPr lang="en-US" sz="2000" dirty="0" smtClean="0"/>
              <a:t>(</a:t>
            </a:r>
            <a:r>
              <a:rPr lang="en-US" sz="2000" i="1" dirty="0" err="1" smtClean="0"/>
              <a:t>u</a:t>
            </a:r>
            <a:r>
              <a:rPr lang="en-US" sz="2000" dirty="0" err="1" smtClean="0"/>
              <a:t>,</a:t>
            </a:r>
            <a:r>
              <a:rPr lang="en-US" sz="2000" i="1" dirty="0" err="1" smtClean="0"/>
              <a:t>v</a:t>
            </a:r>
            <a:r>
              <a:rPr lang="en-US" sz="2000" dirty="0" smtClean="0"/>
              <a:t>) should be large, over all unit vectors [</a:t>
            </a:r>
            <a:r>
              <a:rPr lang="en-US" sz="2000" i="1" dirty="0" smtClean="0"/>
              <a:t>u v</a:t>
            </a:r>
            <a:r>
              <a:rPr lang="en-US" sz="2000" dirty="0" smtClean="0"/>
              <a:t>]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this minimum is given by the smaller eigenvalue (</a:t>
            </a:r>
            <a:r>
              <a:rPr lang="en-US" sz="2000" dirty="0" smtClean="0">
                <a:sym typeface="Symbol" pitchFamily="18" charset="2"/>
              </a:rPr>
              <a:t>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) of </a:t>
            </a:r>
            <a:r>
              <a:rPr lang="en-US" sz="2000" i="1" dirty="0" smtClean="0"/>
              <a:t>M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000" b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81350" y="3427413"/>
            <a:ext cx="2762250" cy="3302000"/>
            <a:chOff x="3181350" y="3427413"/>
            <a:chExt cx="2762250" cy="3302000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350" y="3427413"/>
              <a:ext cx="276225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2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6248400"/>
              <a:ext cx="1009650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6096000" y="3427413"/>
            <a:ext cx="2762250" cy="3301999"/>
            <a:chOff x="6096000" y="3427413"/>
            <a:chExt cx="2762250" cy="3301999"/>
          </a:xfrm>
        </p:grpSpPr>
        <p:pic>
          <p:nvPicPr>
            <p:cNvPr id="45062" name="Picture 6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427413"/>
              <a:ext cx="276225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3" name="Picture 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788" y="6248400"/>
              <a:ext cx="938212" cy="48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9767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 summary</a:t>
            </a:r>
            <a:endParaRPr lang="ru-RU" dirty="0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427413"/>
            <a:ext cx="276225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34274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4274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6381750"/>
            <a:ext cx="269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/>
              <a:t>Here’s what you do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the gradient at each point in the image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Create the </a:t>
            </a:r>
            <a:r>
              <a:rPr lang="en-US" sz="1800" i="1" dirty="0" smtClean="0"/>
              <a:t>M</a:t>
            </a:r>
            <a:r>
              <a:rPr lang="en-US" sz="1800" b="0" dirty="0" smtClean="0"/>
              <a:t> </a:t>
            </a:r>
            <a:r>
              <a:rPr lang="en-US" sz="1800" b="0" dirty="0"/>
              <a:t>matrix from the entries in the gradient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the </a:t>
            </a:r>
            <a:r>
              <a:rPr lang="en-US" sz="1800" b="0" dirty="0" smtClean="0"/>
              <a:t>eigenvalues </a:t>
            </a:r>
            <a:endParaRPr lang="en-US" sz="18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Find points with large response (</a:t>
            </a:r>
            <a:r>
              <a:rPr lang="en-US" sz="1800" b="0" dirty="0" smtClean="0">
                <a:sym typeface="Symbol" pitchFamily="18" charset="2"/>
              </a:rPr>
              <a:t></a:t>
            </a:r>
            <a:r>
              <a:rPr lang="en-US" baseline="-25000" dirty="0" smtClean="0">
                <a:sym typeface="Symbol" pitchFamily="18" charset="2"/>
              </a:rPr>
              <a:t>min</a:t>
            </a:r>
            <a:r>
              <a:rPr lang="en-US" sz="1800" b="0" dirty="0" smtClean="0">
                <a:sym typeface="Symbol" pitchFamily="18" charset="2"/>
              </a:rPr>
              <a:t> </a:t>
            </a:r>
            <a:r>
              <a:rPr lang="en-US" sz="1800" b="0" dirty="0"/>
              <a:t>&gt; threshold)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Choose those points where </a:t>
            </a:r>
            <a:r>
              <a:rPr lang="en-US" sz="1800" b="0" dirty="0" smtClean="0">
                <a:sym typeface="Symbol" pitchFamily="18" charset="2"/>
              </a:rPr>
              <a:t></a:t>
            </a:r>
            <a:r>
              <a:rPr lang="en-US" baseline="-25000" dirty="0" smtClean="0">
                <a:sym typeface="Symbol" pitchFamily="18" charset="2"/>
              </a:rPr>
              <a:t>min</a:t>
            </a:r>
            <a:r>
              <a:rPr lang="en-US" sz="1800" baseline="-25000" dirty="0" smtClean="0">
                <a:sym typeface="Symbol" pitchFamily="18" charset="2"/>
              </a:rPr>
              <a:t> </a:t>
            </a:r>
            <a:r>
              <a:rPr lang="en-US" sz="1800" b="0" dirty="0"/>
              <a:t>is a local maximum as features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6248400"/>
            <a:ext cx="1009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788" y="6248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32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 summary</a:t>
            </a:r>
            <a:endParaRPr lang="ru-RU" dirty="0" smtClean="0"/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24250"/>
            <a:ext cx="2566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12"/>
          <p:cNvSpPr>
            <a:spLocks noChangeArrowheads="1"/>
          </p:cNvSpPr>
          <p:nvPr/>
        </p:nvSpPr>
        <p:spPr bwMode="auto">
          <a:xfrm>
            <a:off x="6524625" y="441007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7111" name="Straight Arrow Connector 20"/>
          <p:cNvCxnSpPr>
            <a:cxnSpLocks noChangeShapeType="1"/>
          </p:cNvCxnSpPr>
          <p:nvPr/>
        </p:nvCxnSpPr>
        <p:spPr bwMode="auto">
          <a:xfrm rot="10800000">
            <a:off x="4624388" y="3524250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7112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4624388" y="4638675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7114" name="Rectangle 24"/>
          <p:cNvSpPr>
            <a:spLocks noChangeArrowheads="1"/>
          </p:cNvSpPr>
          <p:nvPr/>
        </p:nvSpPr>
        <p:spPr bwMode="auto">
          <a:xfrm>
            <a:off x="1066800" y="2895600"/>
            <a:ext cx="6864350" cy="304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788" y="6248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/>
              <a:t>Here’s what you do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the gradient at each point in the image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Create the </a:t>
            </a:r>
            <a:r>
              <a:rPr lang="en-US" sz="1800" i="1" dirty="0"/>
              <a:t>H</a:t>
            </a:r>
            <a:r>
              <a:rPr lang="en-US" sz="1800" b="0" dirty="0"/>
              <a:t> matrix from the entries in the gradient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the </a:t>
            </a:r>
            <a:r>
              <a:rPr lang="en-US" sz="1800" b="0" dirty="0" err="1"/>
              <a:t>eigenvalues</a:t>
            </a:r>
            <a:r>
              <a:rPr lang="en-US" sz="1800" b="0" dirty="0"/>
              <a:t>.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Find points with large response (</a:t>
            </a:r>
            <a:r>
              <a:rPr lang="en-US" sz="1800" b="0" dirty="0" smtClean="0">
                <a:sym typeface="Symbol" pitchFamily="18" charset="2"/>
              </a:rPr>
              <a:t></a:t>
            </a:r>
            <a:r>
              <a:rPr lang="en-US" baseline="-25000" dirty="0" smtClean="0">
                <a:sym typeface="Symbol" pitchFamily="18" charset="2"/>
              </a:rPr>
              <a:t>min</a:t>
            </a:r>
            <a:r>
              <a:rPr lang="en-US" sz="1800" b="0" dirty="0" smtClean="0">
                <a:sym typeface="Symbol" pitchFamily="18" charset="2"/>
              </a:rPr>
              <a:t> </a:t>
            </a:r>
            <a:r>
              <a:rPr lang="en-US" sz="1800" b="0" dirty="0"/>
              <a:t>&gt; threshold)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Choose those points where </a:t>
            </a:r>
            <a:r>
              <a:rPr lang="en-US" sz="1800" b="0" dirty="0" smtClean="0">
                <a:sym typeface="Symbol" pitchFamily="18" charset="2"/>
              </a:rPr>
              <a:t></a:t>
            </a:r>
            <a:r>
              <a:rPr lang="en-US" baseline="-25000" dirty="0" smtClean="0">
                <a:sym typeface="Symbol" pitchFamily="18" charset="2"/>
              </a:rPr>
              <a:t>min</a:t>
            </a:r>
            <a:r>
              <a:rPr lang="en-US" sz="1800" baseline="-25000" dirty="0" smtClean="0">
                <a:sym typeface="Symbol" pitchFamily="18" charset="2"/>
              </a:rPr>
              <a:t> </a:t>
            </a:r>
            <a:r>
              <a:rPr lang="en-US" sz="1800" b="0" dirty="0"/>
              <a:t>is a local maximum as features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12544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pipeline for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If sparse correspondences are enough, </a:t>
            </a:r>
            <a:r>
              <a:rPr lang="en-US" i="1" dirty="0" smtClean="0">
                <a:solidFill>
                  <a:srgbClr val="FF0000"/>
                </a:solidFill>
              </a:rPr>
              <a:t>choose points for which we will search for correspondences (feature points)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point (or every pixel if dense correspondence), describe point using a </a:t>
            </a:r>
            <a:r>
              <a:rPr lang="en-US" i="1" dirty="0" smtClean="0"/>
              <a:t>feature descriptor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best matching descriptors across two images (</a:t>
            </a:r>
            <a:r>
              <a:rPr lang="en-US" i="1" dirty="0" smtClean="0"/>
              <a:t>feature matching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feature matches to perform downstream task, e.g., pose estimation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Harris operator</a:t>
            </a:r>
            <a:endParaRPr lang="ru-RU" dirty="0" smtClean="0"/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685800" y="17526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 smtClean="0">
                <a:sym typeface="Symbol" pitchFamily="18" charset="2"/>
              </a:rPr>
              <a:t></a:t>
            </a:r>
            <a:r>
              <a:rPr lang="en-US" sz="2000" baseline="-25000" dirty="0" smtClean="0">
                <a:sym typeface="Symbol" pitchFamily="18" charset="2"/>
              </a:rPr>
              <a:t>min </a:t>
            </a:r>
            <a:r>
              <a:rPr lang="en-US" sz="2000" b="0" dirty="0"/>
              <a:t>is a variant of the “Harris operator” for feature detection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The </a:t>
            </a:r>
            <a:r>
              <a:rPr lang="en-US" sz="2000" b="0" i="1" dirty="0"/>
              <a:t>trace</a:t>
            </a:r>
            <a:r>
              <a:rPr lang="en-US" sz="2000" b="0" dirty="0"/>
              <a:t> is the sum of the diagonals, i.e., </a:t>
            </a:r>
            <a:r>
              <a:rPr lang="en-US" sz="2000" b="0" i="1" dirty="0"/>
              <a:t>trace(H) = h</a:t>
            </a:r>
            <a:r>
              <a:rPr lang="en-US" sz="2000" b="0" i="1" baseline="-25000" dirty="0"/>
              <a:t>11</a:t>
            </a:r>
            <a:r>
              <a:rPr lang="en-US" sz="2000" b="0" i="1" dirty="0"/>
              <a:t> + h</a:t>
            </a:r>
            <a:r>
              <a:rPr lang="en-US" sz="2000" b="0" i="1" baseline="-25000" dirty="0"/>
              <a:t>22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Very similar to </a:t>
            </a:r>
            <a:r>
              <a:rPr lang="en-US" sz="2000" b="0" dirty="0" smtClean="0">
                <a:sym typeface="Symbol" pitchFamily="18" charset="2"/>
              </a:rPr>
              <a:t></a:t>
            </a:r>
            <a:r>
              <a:rPr lang="en-US" sz="2000" baseline="-25000" dirty="0" smtClean="0">
                <a:sym typeface="Symbol" pitchFamily="18" charset="2"/>
              </a:rPr>
              <a:t>min </a:t>
            </a:r>
            <a:r>
              <a:rPr lang="en-US" sz="2000" b="0" dirty="0"/>
              <a:t>but less expensive (no square root)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Called the “Harris Corner Detector” or “Harris Operator</a:t>
            </a:r>
            <a:r>
              <a:rPr lang="en-US" sz="2000" b="0" dirty="0" smtClean="0"/>
              <a:t>”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Actually the Noble variant of the Harris Corner Detector</a:t>
            </a:r>
            <a:endParaRPr lang="en-US" sz="20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Lots of other detectors, this is one of the most popular</a:t>
            </a:r>
            <a:endParaRPr lang="en-US" sz="2400" b="0" dirty="0"/>
          </a:p>
        </p:txBody>
      </p:sp>
      <p:pic>
        <p:nvPicPr>
          <p:cNvPr id="48132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25" y="2438400"/>
            <a:ext cx="18923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088" y="3352800"/>
            <a:ext cx="288131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46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8979" y="1275347"/>
            <a:ext cx="4884822" cy="488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2646945" y="4331367"/>
            <a:ext cx="4896853" cy="182880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2658979" y="4126832"/>
            <a:ext cx="2298032" cy="2033337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658979" y="1275347"/>
            <a:ext cx="4896854" cy="488482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329990" y="3675102"/>
                <a:ext cx="19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90" y="3675102"/>
                <a:ext cx="194911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81172" y="3388169"/>
            <a:ext cx="1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Corner</a:t>
            </a:r>
            <a:endParaRPr lang="en-US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107405" y="5245767"/>
                <a:ext cx="2448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&lt;0</m:t>
                      </m:r>
                    </m:oMath>
                  </m:oMathPara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05" y="5245767"/>
                <a:ext cx="244842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331618" y="4920916"/>
            <a:ext cx="9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Edge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31910" y="5320293"/>
            <a:ext cx="2525634" cy="446147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6434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33341" y="5366330"/>
                <a:ext cx="25145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charset="0"/>
                              <a:cs typeface="Times New Roman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  <a:cs typeface="Times New Roman" charset="0"/>
                              <a:sym typeface="Symbol" charset="0"/>
                            </a:rPr>
                            <m:t>𝑅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  <a:cs typeface="Times New Roman" charset="0"/>
                          <a:sym typeface="Symbol" charset="0"/>
                        </a:rPr>
                        <m:t>≈0</m:t>
                      </m:r>
                    </m:oMath>
                  </m:oMathPara>
                </a14:m>
                <a:endParaRPr lang="ru-RU" sz="2000" dirty="0">
                  <a:latin typeface="Times New Roman" charset="0"/>
                  <a:cs typeface="Times New Roman" charset="0"/>
                  <a:sym typeface="Symbol" charset="0"/>
                </a:endParaRPr>
              </a:p>
            </p:txBody>
          </p:sp>
        </mc:Choice>
        <mc:Fallback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341" y="5366330"/>
                <a:ext cx="251459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94384" y="570743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Flat patch</a:t>
            </a:r>
            <a:endParaRPr 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045367" y="127534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367" y="1275347"/>
                <a:ext cx="6015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942221" y="611568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221" y="6115687"/>
                <a:ext cx="601577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Corner response function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422685"/>
              </p:ext>
            </p:extLst>
          </p:nvPr>
        </p:nvGraphicFramePr>
        <p:xfrm>
          <a:off x="731910" y="714967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8" imgW="2844800" imgH="228600" progId="Equation.3">
                  <p:embed/>
                </p:oleObj>
              </mc:Choice>
              <mc:Fallback>
                <p:oleObj name="Equation" r:id="rId8" imgW="2844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10" y="714967"/>
                        <a:ext cx="71231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6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Harris operator</a:t>
            </a:r>
            <a:endParaRPr lang="ru-RU" dirty="0" smtClean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94335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2566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12"/>
          <p:cNvSpPr>
            <a:spLocks noChangeArrowheads="1"/>
          </p:cNvSpPr>
          <p:nvPr/>
        </p:nvSpPr>
        <p:spPr bwMode="auto">
          <a:xfrm>
            <a:off x="5305425" y="492442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59" name="Straight Arrow Connector 20"/>
          <p:cNvCxnSpPr>
            <a:cxnSpLocks noChangeShapeType="1"/>
          </p:cNvCxnSpPr>
          <p:nvPr/>
        </p:nvCxnSpPr>
        <p:spPr bwMode="auto">
          <a:xfrm rot="10800000">
            <a:off x="3405188" y="4038600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160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3405188" y="5153025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213" y="1066800"/>
            <a:ext cx="27447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1066800"/>
            <a:ext cx="24574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5305425" y="202882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4" name="Straight Arrow Connector 14"/>
          <p:cNvCxnSpPr>
            <a:cxnSpLocks noChangeShapeType="1"/>
          </p:cNvCxnSpPr>
          <p:nvPr/>
        </p:nvCxnSpPr>
        <p:spPr bwMode="auto">
          <a:xfrm rot="10800000">
            <a:off x="3405188" y="1143000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165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3405188" y="2257425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9166" name="Rectangle 9"/>
          <p:cNvSpPr>
            <a:spLocks noChangeArrowheads="1"/>
          </p:cNvSpPr>
          <p:nvPr/>
        </p:nvSpPr>
        <p:spPr bwMode="auto">
          <a:xfrm>
            <a:off x="7696200" y="2133600"/>
            <a:ext cx="13319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0">
                <a:latin typeface="Arial" charset="0"/>
              </a:rPr>
              <a:t>Harris </a:t>
            </a:r>
            <a:br>
              <a:rPr lang="en-US" b="0">
                <a:latin typeface="Arial" charset="0"/>
              </a:rPr>
            </a:br>
            <a:r>
              <a:rPr lang="en-US" b="0">
                <a:latin typeface="Arial" charset="0"/>
              </a:rPr>
              <a:t>operator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105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749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Harris Detector </a:t>
            </a:r>
            <a:r>
              <a:rPr lang="pl-PL" sz="2000">
                <a:latin typeface="Arial" charset="0"/>
              </a:rPr>
              <a:t>[</a:t>
            </a:r>
            <a:r>
              <a:rPr lang="pl-PL" sz="2000">
                <a:latin typeface="Calibri" charset="0"/>
              </a:rPr>
              <a:t>Harris88</a:t>
            </a:r>
            <a:r>
              <a:rPr lang="pl-PL" sz="2000">
                <a:latin typeface="Arial" charset="0"/>
              </a:rPr>
              <a:t>]</a:t>
            </a:r>
            <a:endParaRPr lang="en-US" sz="2000">
              <a:latin typeface="Arial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029200" cy="4495800"/>
          </a:xfrm>
        </p:spPr>
        <p:txBody>
          <a:bodyPr/>
          <a:lstStyle/>
          <a:p>
            <a:r>
              <a:rPr lang="pl-PL" dirty="0">
                <a:latin typeface="Calibri" charset="0"/>
              </a:rPr>
              <a:t>Second moment </a:t>
            </a:r>
            <a:r>
              <a:rPr lang="pl-PL" dirty="0" err="1">
                <a:latin typeface="Calibri" charset="0"/>
              </a:rPr>
              <a:t>matrix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143364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C89FF0-07AA-7F4A-B995-B9C5ACB99442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43366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965700" y="2132013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1. Image derivatives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2. Square of derivatives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3. Gaussian </a:t>
            </a:r>
            <a:br>
              <a:rPr lang="pl-PL" sz="1600">
                <a:solidFill>
                  <a:srgbClr val="000000"/>
                </a:solidFill>
              </a:rPr>
            </a:br>
            <a:r>
              <a:rPr lang="pl-PL" sz="1600">
                <a:solidFill>
                  <a:srgbClr val="000000"/>
                </a:solidFill>
              </a:rPr>
              <a:t>    filter </a:t>
            </a:r>
            <a:r>
              <a:rPr lang="pl-PL" sz="1600" i="1">
                <a:solidFill>
                  <a:srgbClr val="000000"/>
                </a:solidFill>
              </a:rPr>
              <a:t>g(</a:t>
            </a:r>
            <a:r>
              <a:rPr lang="pl-PL" sz="1600" i="1">
                <a:solidFill>
                  <a:srgbClr val="000000"/>
                </a:solidFill>
                <a:latin typeface="Symbol" charset="0"/>
              </a:rPr>
              <a:t>s</a:t>
            </a:r>
            <a:r>
              <a:rPr lang="pl-PL" sz="1600" i="1" baseline="-25000">
                <a:solidFill>
                  <a:srgbClr val="000000"/>
                </a:solidFill>
              </a:rPr>
              <a:t>I</a:t>
            </a:r>
            <a:r>
              <a:rPr lang="pl-PL" sz="1600" i="1">
                <a:solidFill>
                  <a:srgbClr val="000000"/>
                </a:solidFill>
              </a:rPr>
              <a:t>)</a:t>
            </a:r>
            <a:endParaRPr lang="en-US" sz="1600" i="1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143391" name="Picture 1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43392" name="Picture 1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43393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i="1">
                  <a:solidFill>
                    <a:srgbClr val="FFFFFF"/>
                  </a:solidFill>
                </a:rPr>
                <a:t>I</a:t>
              </a:r>
              <a:r>
                <a:rPr lang="pl-PL" sz="1800" i="1" baseline="-25000">
                  <a:solidFill>
                    <a:srgbClr val="FFFFFF"/>
                  </a:solidFill>
                </a:rPr>
                <a:t>x</a:t>
              </a:r>
              <a:endParaRPr lang="en-US" sz="1800" i="1" baseline="-25000">
                <a:solidFill>
                  <a:srgbClr val="FFFFFF"/>
                </a:solidFill>
              </a:endParaRPr>
            </a:p>
          </p:txBody>
        </p:sp>
        <p:sp>
          <p:nvSpPr>
            <p:cNvPr id="143394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i="1">
                  <a:solidFill>
                    <a:srgbClr val="FFFFFF"/>
                  </a:solidFill>
                </a:rPr>
                <a:t>I</a:t>
              </a:r>
              <a:r>
                <a:rPr lang="pl-PL" sz="1800" i="1" baseline="-25000">
                  <a:solidFill>
                    <a:srgbClr val="FFFFFF"/>
                  </a:solidFill>
                </a:rPr>
                <a:t>y</a:t>
              </a:r>
              <a:endParaRPr lang="en-US" sz="1800" i="1" baseline="-25000">
                <a:solidFill>
                  <a:srgbClr val="FFFFFF"/>
                </a:solidFill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8250" y="3025775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endParaRPr lang="en-US" sz="1800" i="1" baseline="30000">
              <a:solidFill>
                <a:srgbClr val="FFFFFF"/>
              </a:solidFill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endParaRPr lang="en-US" sz="1800" i="1" baseline="30000">
              <a:solidFill>
                <a:srgbClr val="FFFFFF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endParaRPr lang="en-US" sz="1800" i="1" baseline="-25000">
              <a:solidFill>
                <a:srgbClr val="FFFFFF"/>
              </a:solidFill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8" imgW="2806560" imgH="228600" progId="Equation.3">
                  <p:embed/>
                </p:oleObj>
              </mc:Choice>
              <mc:Fallback>
                <p:oleObj name="Equation" r:id="rId18" imgW="280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>
                <a:solidFill>
                  <a:srgbClr val="000000"/>
                </a:solidFill>
              </a:rPr>
              <a:t>4. Cornerness function </a:t>
            </a:r>
            <a:r>
              <a:rPr lang="en-US" sz="1800">
                <a:solidFill>
                  <a:srgbClr val="000000"/>
                </a:solidFill>
              </a:rPr>
              <a:t>– </a:t>
            </a:r>
            <a:r>
              <a:rPr lang="pl-PL" sz="1800">
                <a:solidFill>
                  <a:srgbClr val="000000"/>
                </a:solidFill>
              </a:rPr>
              <a:t>both eigenvalues are strong</a:t>
            </a:r>
            <a:endParaRPr lang="en-US" sz="1800" i="1">
              <a:solidFill>
                <a:srgbClr val="000000"/>
              </a:solidFill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har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>
                <a:solidFill>
                  <a:srgbClr val="000000"/>
                </a:solidFill>
              </a:rPr>
              <a:t>5. Non-maxima suppression</a:t>
            </a:r>
            <a:endParaRPr lang="en-US" sz="1800" i="1">
              <a:solidFill>
                <a:srgbClr val="000000"/>
              </a:solidFill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20" imgW="1066800" imgH="457200" progId="Equation.3">
                  <p:embed/>
                </p:oleObj>
              </mc:Choice>
              <mc:Fallback>
                <p:oleObj name="Equation" r:id="rId20" imgW="106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86275" y="2592388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(optionally, blur first)</a:t>
            </a:r>
          </a:p>
        </p:txBody>
      </p:sp>
    </p:spTree>
    <p:extLst>
      <p:ext uri="{BB962C8B-B14F-4D97-AF65-F5344CB8AC3E}">
        <p14:creationId xmlns:p14="http://schemas.microsoft.com/office/powerpoint/2010/main" val="20407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the derivatives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practice, using a simple window </a:t>
            </a:r>
            <a:r>
              <a:rPr lang="en-US" i="1" dirty="0" smtClean="0"/>
              <a:t>W</a:t>
            </a:r>
            <a:r>
              <a:rPr lang="en-US" dirty="0" smtClean="0"/>
              <a:t> doesn’t work too well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Instead, we’ll </a:t>
            </a:r>
            <a:r>
              <a:rPr lang="en-US" i="1" dirty="0" smtClean="0"/>
              <a:t>weight</a:t>
            </a:r>
            <a:r>
              <a:rPr lang="en-US" dirty="0" smtClean="0"/>
              <a:t> each derivative value based on its distance from the center pixel</a:t>
            </a:r>
            <a:endParaRPr lang="en-US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4096796" cy="10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6" y="5081514"/>
            <a:ext cx="4752974" cy="10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826" y="6096000"/>
            <a:ext cx="664574" cy="32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92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ows_step0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Harris detector example</a:t>
            </a:r>
          </a:p>
        </p:txBody>
      </p:sp>
    </p:spTree>
    <p:extLst>
      <p:ext uri="{BB962C8B-B14F-4D97-AF65-F5344CB8AC3E}">
        <p14:creationId xmlns:p14="http://schemas.microsoft.com/office/powerpoint/2010/main" val="128234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ows_step1_corner_respo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f value (red high, blue low)</a:t>
            </a:r>
          </a:p>
        </p:txBody>
      </p:sp>
    </p:spTree>
    <p:extLst>
      <p:ext uri="{BB962C8B-B14F-4D97-AF65-F5344CB8AC3E}">
        <p14:creationId xmlns:p14="http://schemas.microsoft.com/office/powerpoint/2010/main" val="22586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ows_step2_thr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Threshold (f &gt; value) </a:t>
            </a:r>
          </a:p>
        </p:txBody>
      </p:sp>
    </p:spTree>
    <p:extLst>
      <p:ext uri="{BB962C8B-B14F-4D97-AF65-F5344CB8AC3E}">
        <p14:creationId xmlns:p14="http://schemas.microsoft.com/office/powerpoint/2010/main" val="144941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cows_step3_thresh&amp;max"/>
          <p:cNvPicPr>
            <a:picLocks noChangeAspect="1" noChangeArrowheads="1"/>
          </p:cNvPicPr>
          <p:nvPr/>
        </p:nvPicPr>
        <p:blipFill>
          <a:blip r:embed="rId2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 local maxima of f</a:t>
            </a:r>
          </a:p>
        </p:txBody>
      </p:sp>
    </p:spTree>
    <p:extLst>
      <p:ext uri="{BB962C8B-B14F-4D97-AF65-F5344CB8AC3E}">
        <p14:creationId xmlns:p14="http://schemas.microsoft.com/office/powerpoint/2010/main" val="143017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ows_step4_harris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Harris features (in red)</a:t>
            </a:r>
          </a:p>
        </p:txBody>
      </p:sp>
    </p:spTree>
    <p:extLst>
      <p:ext uri="{BB962C8B-B14F-4D97-AF65-F5344CB8AC3E}">
        <p14:creationId xmlns:p14="http://schemas.microsoft.com/office/powerpoint/2010/main" val="16185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Characteristics of good </a:t>
            </a:r>
            <a:r>
              <a:rPr lang="en-US" dirty="0" smtClean="0">
                <a:latin typeface="Arial" charset="0"/>
              </a:rPr>
              <a:t>feature points</a:t>
            </a:r>
            <a:endParaRPr lang="en-US" dirty="0">
              <a:latin typeface="Arial" charset="0"/>
            </a:endParaRP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latin typeface="Arial" charset="0"/>
              </a:rPr>
              <a:t>Repeatability / invariance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The same feature </a:t>
            </a:r>
            <a:r>
              <a:rPr lang="en-US" sz="1800" dirty="0" smtClean="0">
                <a:latin typeface="Arial" charset="0"/>
              </a:rPr>
              <a:t>point can </a:t>
            </a:r>
            <a:r>
              <a:rPr lang="en-US" sz="1800" dirty="0">
                <a:latin typeface="Arial" charset="0"/>
              </a:rPr>
              <a:t>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 smtClean="0">
                <a:latin typeface="Arial" charset="0"/>
              </a:rPr>
              <a:t>Saliency / distinctiveness</a:t>
            </a: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Each feature </a:t>
            </a:r>
            <a:r>
              <a:rPr lang="en-US" sz="1800" dirty="0" smtClean="0">
                <a:latin typeface="Arial" charset="0"/>
              </a:rPr>
              <a:t>point is distinctive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Arial" charset="0"/>
              </a:rPr>
              <a:t>Fewer ”false” matches</a:t>
            </a:r>
            <a:endParaRPr lang="en-US" sz="18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1800" dirty="0">
              <a:latin typeface="Arial" charset="0"/>
            </a:endParaRPr>
          </a:p>
        </p:txBody>
      </p:sp>
      <p:grpSp>
        <p:nvGrpSpPr>
          <p:cNvPr id="115716" name="Group 11"/>
          <p:cNvGrpSpPr>
            <a:grpSpLocks/>
          </p:cNvGrpSpPr>
          <p:nvPr/>
        </p:nvGrpSpPr>
        <p:grpSpPr bwMode="auto">
          <a:xfrm>
            <a:off x="2057400" y="1219200"/>
            <a:ext cx="4876800" cy="1796716"/>
            <a:chOff x="528" y="624"/>
            <a:chExt cx="4715" cy="1678"/>
          </a:xfrm>
        </p:grpSpPr>
        <p:pic>
          <p:nvPicPr>
            <p:cNvPr id="115717" name="Picture 9" descr="SIFT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18" name="Picture 10" descr="SIFT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047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Goal: </a:t>
            </a:r>
            <a:r>
              <a:rPr lang="en-US" sz="4000" dirty="0" smtClean="0">
                <a:latin typeface="Arial" charset="0"/>
              </a:rPr>
              <a:t>repeatability</a:t>
            </a:r>
            <a:endParaRPr lang="en-US" sz="4000" dirty="0">
              <a:latin typeface="Arial" charset="0"/>
            </a:endParaRP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66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We want to detect (at least some of) the same points in both images.</a:t>
            </a: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 smtClean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 smtClean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 smtClean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Yet we have to be able to run the detection procedure </a:t>
            </a:r>
            <a:r>
              <a:rPr lang="en-US" i="1" dirty="0">
                <a:solidFill>
                  <a:srgbClr val="000000"/>
                </a:solidFill>
                <a:cs typeface="Times New Roman" charset="0"/>
              </a:rPr>
              <a:t>independently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 per image.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8200" y="2514600"/>
            <a:ext cx="7488238" cy="2671763"/>
            <a:chOff x="838200" y="3429000"/>
            <a:chExt cx="7487497" cy="2671465"/>
          </a:xfrm>
        </p:grpSpPr>
        <p:grpSp>
          <p:nvGrpSpPr>
            <p:cNvPr id="116742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16750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8945" y="4010074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842" y="4589730"/>
                <a:ext cx="144562" cy="1459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923" y="4880267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4587" y="4445171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743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11674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4758" y="4299557"/>
                <a:ext cx="145126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379" y="4880055"/>
                <a:ext cx="145127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3747" y="4154432"/>
                <a:ext cx="145126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7862" y="4734930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6744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400">
                  <a:solidFill>
                    <a:srgbClr val="FF3300"/>
                  </a:solidFill>
                  <a:cs typeface="Times New Roman" charset="0"/>
                </a:rPr>
                <a:t>No chance to find true matches!</a:t>
              </a:r>
              <a:endParaRPr lang="ru-RU" sz="2400">
                <a:solidFill>
                  <a:srgbClr val="FF3300"/>
                </a:solidFill>
                <a:cs typeface="Times New Roman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0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Repeatability / invariance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feature detector should “fire” at consistent places in spite of rotation, translation etc.</a:t>
            </a:r>
          </a:p>
          <a:p>
            <a:r>
              <a:rPr lang="en-US" dirty="0" smtClean="0"/>
              <a:t>Changes to the underlying image (rotations, translations, deformations) shouldn’t change where the detector “fires” : invariance</a:t>
            </a:r>
            <a:endParaRPr lang="en-US" dirty="0"/>
          </a:p>
        </p:txBody>
      </p:sp>
      <p:pic>
        <p:nvPicPr>
          <p:cNvPr id="4" name="Picture 3" descr="Screen Shot 2015-02-04 at 9.2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200" y="4324149"/>
            <a:ext cx="3911600" cy="173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2063" y="6311899"/>
            <a:ext cx="217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 : L. </a:t>
            </a:r>
            <a:r>
              <a:rPr lang="en-US" dirty="0" err="1" smtClean="0"/>
              <a:t>Fei-Fei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distinctiveness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feature point should be distinctive enough that it is easy to match</a:t>
            </a:r>
          </a:p>
          <a:p>
            <a:pPr lvl="1"/>
            <a:r>
              <a:rPr lang="en-US" dirty="0" smtClean="0"/>
              <a:t>Should </a:t>
            </a:r>
            <a:r>
              <a:rPr lang="en-US" i="1" dirty="0" smtClean="0"/>
              <a:t>at least </a:t>
            </a:r>
            <a:r>
              <a:rPr lang="en-US" dirty="0" smtClean="0"/>
              <a:t>be distinctive from other patches nearby</a:t>
            </a:r>
            <a:endParaRPr lang="en-US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7881" y="3640136"/>
            <a:ext cx="7488238" cy="2133838"/>
            <a:chOff x="838200" y="3429000"/>
            <a:chExt cx="7487497" cy="2133600"/>
          </a:xfrm>
        </p:grpSpPr>
        <p:grpSp>
          <p:nvGrpSpPr>
            <p:cNvPr id="5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1998945" y="3689736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144923" y="4115594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6685713" y="3848898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9" name="Straight Arrow Connector 18"/>
          <p:cNvCxnSpPr>
            <a:stCxn id="16" idx="6"/>
            <a:endCxn id="12" idx="2"/>
          </p:cNvCxnSpPr>
          <p:nvPr/>
        </p:nvCxnSpPr>
        <p:spPr>
          <a:xfrm flipV="1">
            <a:off x="2453481" y="4149086"/>
            <a:ext cx="3492299" cy="3410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6"/>
          </p:cNvCxnSpPr>
          <p:nvPr/>
        </p:nvCxnSpPr>
        <p:spPr>
          <a:xfrm flipV="1">
            <a:off x="2291556" y="3943709"/>
            <a:ext cx="4185632" cy="69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98742" y="3718688"/>
            <a:ext cx="70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idea: Translating </a:t>
            </a:r>
            <a:r>
              <a:rPr lang="en-US" dirty="0" smtClean="0"/>
              <a:t>window </a:t>
            </a:r>
            <a:r>
              <a:rPr lang="en-US" dirty="0" smtClean="0"/>
              <a:t>should cause large </a:t>
            </a:r>
            <a:r>
              <a:rPr lang="en-US" dirty="0" smtClean="0"/>
              <a:t>differences in patch appearance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70746" y="3672101"/>
            <a:ext cx="1740090" cy="1817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rame 4"/>
          <p:cNvSpPr/>
          <p:nvPr/>
        </p:nvSpPr>
        <p:spPr>
          <a:xfrm>
            <a:off x="3336878" y="3416205"/>
            <a:ext cx="481084" cy="522027"/>
          </a:xfrm>
          <a:prstGeom prst="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570294" y="3416205"/>
            <a:ext cx="481084" cy="522027"/>
          </a:xfrm>
          <a:prstGeom prst="fram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336878" y="4453088"/>
            <a:ext cx="481084" cy="522027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C 3.95833E-6 0.0331 0.01002 0.05995 0.02239 0.05995 C 0.03698 0.05995 0.04218 0.03009 0.0444 0.01204 L 0.04674 -0.01204 C 0.04895 -0.03009 0.05455 -0.05996 0.07096 -0.05996 C 0.08151 -0.05996 0.09349 -0.0331 0.09349 1.48148E-6 C 0.09349 0.0331 0.08151 0.05995 0.07096 0.05995 C 0.05455 0.05995 0.04895 0.03009 0.04674 0.01204 L 0.0444 -0.01204 C 0.04218 -0.03009 0.03698 -0.05996 0.02239 -0.05996 C 0.01002 -0.05996 3.95833E-6 -0.0331 3.95833E-6 1.48148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611 0.00139 C 0.08681 0.00186 0 0 0 0 Z " pathEditMode="relative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ChangeArrowheads="1"/>
          </p:cNvSpPr>
          <p:nvPr/>
        </p:nvSpPr>
        <p:spPr bwMode="auto">
          <a:xfrm>
            <a:off x="152400" y="1981200"/>
            <a:ext cx="6172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0" dirty="0"/>
              <a:t>Consider shifting the window </a:t>
            </a:r>
            <a:r>
              <a:rPr lang="en-US" sz="2800" i="1" dirty="0"/>
              <a:t>W</a:t>
            </a:r>
            <a:r>
              <a:rPr lang="en-US" sz="2800" b="0" dirty="0"/>
              <a:t> by (</a:t>
            </a:r>
            <a:r>
              <a:rPr lang="en-US" sz="2800" b="0" i="1" dirty="0" err="1"/>
              <a:t>u,v</a:t>
            </a:r>
            <a:r>
              <a:rPr lang="en-US" sz="2800" b="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how do the pixels in </a:t>
            </a:r>
            <a:r>
              <a:rPr lang="en-US" sz="2400" dirty="0"/>
              <a:t>W</a:t>
            </a:r>
            <a:r>
              <a:rPr lang="en-US" sz="2400" b="0" dirty="0"/>
              <a:t> change?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compare each pixel before and after by</a:t>
            </a:r>
            <a:br>
              <a:rPr lang="en-US" sz="2400" b="0" dirty="0"/>
            </a:br>
            <a:r>
              <a:rPr lang="en-US" sz="2400" b="0" dirty="0"/>
              <a:t>summing up the squared differences (SSD)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b="0" dirty="0"/>
              <a:t>this defines an </a:t>
            </a:r>
            <a:r>
              <a:rPr lang="en-US" sz="2400" b="0" dirty="0" smtClean="0"/>
              <a:t>SSD “error</a:t>
            </a:r>
            <a:r>
              <a:rPr lang="en-US" sz="2400" b="0" dirty="0"/>
              <a:t>” </a:t>
            </a:r>
            <a:r>
              <a:rPr lang="en-US" sz="2400" b="0" i="1" dirty="0" smtClean="0"/>
              <a:t>E</a:t>
            </a:r>
            <a:r>
              <a:rPr lang="en-US" sz="2400" b="0" dirty="0" smtClean="0"/>
              <a:t>(</a:t>
            </a:r>
            <a:r>
              <a:rPr lang="en-US" sz="2400" b="0" i="1" dirty="0" err="1" smtClean="0"/>
              <a:t>u,v</a:t>
            </a:r>
            <a:r>
              <a:rPr lang="en-US" sz="2400" b="0" dirty="0" smtClean="0"/>
              <a:t>):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b="0" dirty="0" smtClean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b="0" dirty="0" smtClean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We want E(</a:t>
            </a:r>
            <a:r>
              <a:rPr lang="en-US" sz="2400" dirty="0" err="1" smtClean="0"/>
              <a:t>u,v</a:t>
            </a:r>
            <a:r>
              <a:rPr lang="en-US" sz="2400" dirty="0" smtClean="0"/>
              <a:t>) to be </a:t>
            </a:r>
            <a:r>
              <a:rPr lang="en-US" sz="2400" i="1" dirty="0" smtClean="0"/>
              <a:t>as high as possible for all u, v!</a:t>
            </a:r>
            <a:endParaRPr lang="en-US" sz="2400" b="0" i="1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b="0" dirty="0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Harris corner detection:  the math</a:t>
            </a:r>
          </a:p>
        </p:txBody>
      </p:sp>
      <p:pic>
        <p:nvPicPr>
          <p:cNvPr id="34820" name="Picture 3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65024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553200" y="2057400"/>
            <a:ext cx="2362200" cy="2209800"/>
            <a:chOff x="2208" y="1104"/>
            <a:chExt cx="1488" cy="1392"/>
          </a:xfrm>
        </p:grpSpPr>
        <p:sp>
          <p:nvSpPr>
            <p:cNvPr id="34826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Rectangle 46"/>
          <p:cNvSpPr>
            <a:spLocks noChangeArrowheads="1"/>
          </p:cNvSpPr>
          <p:nvPr/>
        </p:nvSpPr>
        <p:spPr bwMode="auto">
          <a:xfrm>
            <a:off x="6889750" y="3008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086600" y="3263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24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860381" y="30376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553200" y="29826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50984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E(u,v) = \sum_{(x,y) \in W} {[I(x+u, y+v) - I(x,y)]}^2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101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I(x+u, y+v) \approx I(x,y) +  \frac{\partial I}{\partial x} u + \frac{\partial I}{\partial y}v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357"/>
  <p:tag name="PICTUREFILESIZE" val="3966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I(x+u, y+v) = I(x,y) +  \frac{\partial I}{\partial x} u + \frac{\partial I}{\partial y}v + \mbox{higher order terms}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529"/>
  <p:tag name="PICTUREFILESIZE" val="5884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approx I(x,y) +  [I_x~I_y] &#10;\left[&#10;\begin{array}{c}&#10;u \\&#10;v&#10;\end{array}&#10;\right]&#10;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221"/>
  <p:tag name="PICTUREFILESIZE" val="4097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shorthand:  $I_x = \frac{\partial I}{\partial x}$&#10;\end{document}&#10;"/>
  <p:tag name="EXTERNALNAME" val="Edittex"/>
  <p:tag name="BLEND" val="False"/>
  <p:tag name="TRANSPARENT" val="False"/>
  <p:tag name="BITMAPFORMAT" val="bmp16m"/>
  <p:tag name="DEBUGINTERACTIVE" val="True"/>
  <p:tag name="ORIGWIDTH" val="708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determinant(H)}{trace (H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2"/>
  <p:tag name="PICTUREFILESIZE" val="1552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5518</TotalTime>
  <Words>1324</Words>
  <Application>Microsoft Macintosh PowerPoint</Application>
  <PresentationFormat>On-screen Show (4:3)</PresentationFormat>
  <Paragraphs>238</Paragraphs>
  <Slides>39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Calibri Light</vt:lpstr>
      <vt:lpstr>Cambria Math</vt:lpstr>
      <vt:lpstr>ＭＳ Ｐゴシック</vt:lpstr>
      <vt:lpstr>Symbol</vt:lpstr>
      <vt:lpstr>Times New Roman</vt:lpstr>
      <vt:lpstr>Arial</vt:lpstr>
      <vt:lpstr>Office Theme</vt:lpstr>
      <vt:lpstr>Equation</vt:lpstr>
      <vt:lpstr>Corner detection continued</vt:lpstr>
      <vt:lpstr>The correspondence problem</vt:lpstr>
      <vt:lpstr>A general pipeline for correspondence</vt:lpstr>
      <vt:lpstr>Characteristics of good feature points</vt:lpstr>
      <vt:lpstr>Goal: repeatability</vt:lpstr>
      <vt:lpstr>Repeatability / invariance</vt:lpstr>
      <vt:lpstr>Goal: distinctiveness</vt:lpstr>
      <vt:lpstr>Distinctiveness</vt:lpstr>
      <vt:lpstr>Harris corner detection:  the math</vt:lpstr>
      <vt:lpstr>Small motion assumption</vt:lpstr>
      <vt:lpstr>Corner detection:  the math</vt:lpstr>
      <vt:lpstr>Corner detection:  the math</vt:lpstr>
      <vt:lpstr>Interpreting the second moment matrix</vt:lpstr>
      <vt:lpstr>PowerPoint Presentation</vt:lpstr>
      <vt:lpstr>PowerPoint Presentation</vt:lpstr>
      <vt:lpstr>PowerPoint Presentation</vt:lpstr>
      <vt:lpstr>What about edges in arbitrary orientation?</vt:lpstr>
      <vt:lpstr>PowerPoint Presentation</vt:lpstr>
      <vt:lpstr>PowerPoint Presentation</vt:lpstr>
      <vt:lpstr>PowerPoint Presentation</vt:lpstr>
      <vt:lpstr>Eigenvalues and eigenvectors of M</vt:lpstr>
      <vt:lpstr>Eigenvalues and eigenvectors of M</vt:lpstr>
      <vt:lpstr>Interpreting the eigenvalues</vt:lpstr>
      <vt:lpstr>Eigenvalues and eigenvectors of M</vt:lpstr>
      <vt:lpstr>Interpreting the eigenvalues</vt:lpstr>
      <vt:lpstr>Corner detection:  the math</vt:lpstr>
      <vt:lpstr>Corner detection:  the math</vt:lpstr>
      <vt:lpstr>Corner detection summary</vt:lpstr>
      <vt:lpstr>Corner detection summary</vt:lpstr>
      <vt:lpstr>The Harris operator</vt:lpstr>
      <vt:lpstr>Corner response function</vt:lpstr>
      <vt:lpstr>The Harris operator</vt:lpstr>
      <vt:lpstr>Harris Detector [Harris88]</vt:lpstr>
      <vt:lpstr>Weighting the derivatives</vt:lpstr>
      <vt:lpstr>Harris detector example</vt:lpstr>
      <vt:lpstr>f value (red high, blue low)</vt:lpstr>
      <vt:lpstr>Threshold (f &gt; value) </vt:lpstr>
      <vt:lpstr>Find local maxima of f</vt:lpstr>
      <vt:lpstr>Harris features (in red)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Corner detection continued</dc:title>
  <dc:creator>Bharath Hariharan</dc:creator>
  <cp:lastModifiedBy>Bharath Hariharan</cp:lastModifiedBy>
  <cp:revision>7</cp:revision>
  <dcterms:created xsi:type="dcterms:W3CDTF">2018-02-20T18:38:41Z</dcterms:created>
  <dcterms:modified xsi:type="dcterms:W3CDTF">2018-02-24T14:37:40Z</dcterms:modified>
</cp:coreProperties>
</file>