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57" r:id="rId2"/>
    <p:sldId id="258" r:id="rId3"/>
    <p:sldId id="260" r:id="rId4"/>
    <p:sldId id="261" r:id="rId5"/>
    <p:sldId id="287" r:id="rId6"/>
    <p:sldId id="288" r:id="rId7"/>
    <p:sldId id="262" r:id="rId8"/>
    <p:sldId id="28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9" r:id="rId20"/>
    <p:sldId id="290" r:id="rId21"/>
    <p:sldId id="291" r:id="rId22"/>
    <p:sldId id="292" r:id="rId23"/>
    <p:sldId id="274" r:id="rId24"/>
    <p:sldId id="275" r:id="rId25"/>
    <p:sldId id="276" r:id="rId26"/>
    <p:sldId id="277" r:id="rId27"/>
    <p:sldId id="312" r:id="rId28"/>
    <p:sldId id="278" r:id="rId29"/>
    <p:sldId id="279" r:id="rId30"/>
    <p:sldId id="309" r:id="rId31"/>
    <p:sldId id="310" r:id="rId32"/>
    <p:sldId id="311" r:id="rId33"/>
    <p:sldId id="280" r:id="rId34"/>
    <p:sldId id="281" r:id="rId35"/>
    <p:sldId id="282" r:id="rId36"/>
    <p:sldId id="283" r:id="rId37"/>
    <p:sldId id="284" r:id="rId38"/>
    <p:sldId id="308" r:id="rId39"/>
    <p:sldId id="294" r:id="rId40"/>
    <p:sldId id="325" r:id="rId41"/>
    <p:sldId id="295" r:id="rId42"/>
    <p:sldId id="296" r:id="rId43"/>
    <p:sldId id="298" r:id="rId44"/>
    <p:sldId id="297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14" r:id="rId53"/>
    <p:sldId id="317" r:id="rId54"/>
    <p:sldId id="316" r:id="rId55"/>
    <p:sldId id="318" r:id="rId56"/>
    <p:sldId id="324" r:id="rId57"/>
    <p:sldId id="322" r:id="rId58"/>
    <p:sldId id="320" r:id="rId59"/>
    <p:sldId id="323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FA325-9B81-1041-96A9-54719363316C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F5243-5C71-CC49-8A46-D9B86CA21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61412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B0AB4C1-EF15-D04E-BE1E-1812D4446329}" type="slidenum">
              <a:rPr lang="en-US"/>
              <a:pPr/>
              <a:t>39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99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79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5BA020C-C951-CB43-BB4F-26E1DFC501D4}" type="slidenum">
              <a:rPr lang="en-US"/>
              <a:pPr/>
              <a:t>42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41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7A8BB85-718B-4547-B72F-7B87ECE13253}" type="slidenum">
              <a:rPr lang="en-US"/>
              <a:pPr/>
              <a:t>43</a:t>
            </a:fld>
            <a:endParaRPr 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43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A40C737-B244-164D-8EEF-F01AAD2600FA}" type="slidenum">
              <a:rPr lang="en-US"/>
              <a:pPr/>
              <a:t>44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7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62A258A-2435-6F4F-B124-30CD76B84BBD}" type="slidenum">
              <a:rPr lang="en-US"/>
              <a:pPr/>
              <a:t>45</a:t>
            </a:fld>
            <a:endParaRPr 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06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84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3E569AD-BE3B-1F4E-B6F8-50C694353342}" type="slidenum">
              <a:rPr lang="en-US"/>
              <a:pPr/>
              <a:t>49</a:t>
            </a:fld>
            <a:endParaRPr 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0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2810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317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6506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8758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8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04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89B1B51-1218-654F-8D5F-FF16D0B6D236}" type="slidenum">
              <a:rPr lang="en-US"/>
              <a:pPr/>
              <a:t>13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6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3185C5F-47ED-024D-9192-998DA676146D}" type="slidenum">
              <a:rPr lang="en-US"/>
              <a:pPr/>
              <a:t>25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52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15993BA-1AE4-2C4C-9054-6C49B2DF17A8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4" tIns="46581" rIns="93164" bIns="46581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fld id="{FACFD742-3B85-1447-9D81-04EAEEF1180C}" type="slidenum">
              <a:rPr lang="en-US" sz="1300">
                <a:solidFill>
                  <a:srgbClr val="000000"/>
                </a:solidFill>
              </a:rPr>
              <a:pPr algn="r"/>
              <a:t>26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1" rIns="93164" bIns="46581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Corners!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A067C82-F55C-0041-96CD-5ED25927960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30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92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Blobs!</a:t>
            </a: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 defTabSz="985157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defTabSz="9851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D70053B-2604-7948-B708-325B556387D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31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93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E4AF4-F538-C044-A5C0-BAC1C052D4F6}" type="datetimeFigureOut">
              <a:rPr lang="en-US" smtClean="0"/>
              <a:t>2/19/18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A7ADA-0BE6-6341-B3FC-D6EB61B52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4" Type="http://schemas.openxmlformats.org/officeDocument/2006/relationships/hyperlink" Target="http://www.flickr.com/photos/swashford/428567562/" TargetMode="External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4" Type="http://schemas.openxmlformats.org/officeDocument/2006/relationships/image" Target="../media/image25.jpeg"/><Relationship Id="rId5" Type="http://schemas.openxmlformats.org/officeDocument/2006/relationships/hyperlink" Target="http://www.flickr.com/photos/scpgt/328570837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5.wmf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5.wmf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5.wmf"/><Relationship Id="rId6" Type="http://schemas.openxmlformats.org/officeDocument/2006/relationships/image" Target="../media/image4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59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6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emf"/><Relationship Id="rId10" Type="http://schemas.openxmlformats.org/officeDocument/2006/relationships/image" Target="../media/image65.emf"/><Relationship Id="rId11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63.png"/><Relationship Id="rId8" Type="http://schemas.openxmlformats.org/officeDocument/2006/relationships/image" Target="../media/image67.png"/><Relationship Id="rId9" Type="http://schemas.openxmlformats.org/officeDocument/2006/relationships/image" Target="../media/image68.emf"/><Relationship Id="rId10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62.png"/><Relationship Id="rId8" Type="http://schemas.openxmlformats.org/officeDocument/2006/relationships/image" Target="../media/image70.png"/><Relationship Id="rId9" Type="http://schemas.openxmlformats.org/officeDocument/2006/relationships/image" Target="../media/image71.emf"/><Relationship Id="rId1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hyperlink" Target="https://realsense.intel.com/stereo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524522"/>
            <a:ext cx="6858000" cy="1790700"/>
          </a:xfrm>
        </p:spPr>
        <p:txBody>
          <a:bodyPr/>
          <a:lstStyle/>
          <a:p>
            <a:r>
              <a:rPr lang="en-US" dirty="0" smtClean="0"/>
              <a:t>The correspondence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971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71" y="2909887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Pose-estimation / Camera calibration</a:t>
            </a:r>
            <a:endParaRPr lang="en-US" dirty="0" smtClean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Specific application</a:t>
            </a:r>
            <a:r>
              <a:rPr lang="en-US" dirty="0" smtClean="0"/>
              <a:t>: panorama stitching</a:t>
            </a:r>
          </a:p>
          <a:p>
            <a:pPr lvl="1"/>
            <a:r>
              <a:rPr lang="en-US" dirty="0" smtClean="0"/>
              <a:t>We have two images – how do we combine them?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11071" y="3830637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240970" y="5957877"/>
            <a:ext cx="3108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</a:t>
            </a:r>
            <a:r>
              <a:rPr lang="en-US"/>
              <a:t>extract </a:t>
            </a:r>
            <a:r>
              <a:rPr lang="en-US" smtClean="0"/>
              <a:t>correspondence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8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Pose-estimation / Camera calibration</a:t>
            </a:r>
            <a:endParaRPr lang="en-US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Specific application: </a:t>
            </a:r>
            <a:r>
              <a:rPr lang="en-US" dirty="0" smtClean="0"/>
              <a:t>panorama stitching</a:t>
            </a:r>
          </a:p>
          <a:p>
            <a:pPr lvl="1"/>
            <a:r>
              <a:rPr lang="en-US" dirty="0" smtClean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827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240970" y="5957877"/>
            <a:ext cx="3108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</a:t>
            </a:r>
            <a:r>
              <a:rPr lang="en-US"/>
              <a:t>extract </a:t>
            </a:r>
            <a:r>
              <a:rPr lang="en-US" smtClean="0"/>
              <a:t>correspondence</a:t>
            </a:r>
            <a:endParaRPr lang="en-US" dirty="0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240970" y="6230020"/>
            <a:ext cx="2047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</a:t>
            </a:r>
            <a:r>
              <a:rPr lang="en-US" dirty="0"/>
              <a:t>2</a:t>
            </a:r>
            <a:r>
              <a:rPr lang="en-US" dirty="0" smtClean="0"/>
              <a:t>: </a:t>
            </a:r>
            <a:r>
              <a:rPr lang="en-US" dirty="0" smtClean="0"/>
              <a:t>align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4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 of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Recognition: Match image to product 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42" y="2278472"/>
            <a:ext cx="6365754" cy="4033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3643" y="6176963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Lowe, IJCV 2004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Other applications of correspondence </a:t>
            </a:r>
            <a:endParaRPr lang="ru-RU" dirty="0">
              <a:latin typeface="Calibri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pPr lvl="1"/>
            <a:r>
              <a:rPr lang="en-US" sz="2400" dirty="0" smtClean="0">
                <a:latin typeface="Calibri" charset="0"/>
              </a:rPr>
              <a:t>Image </a:t>
            </a:r>
            <a:r>
              <a:rPr lang="en-US" sz="2400" dirty="0">
                <a:latin typeface="Calibri" charset="0"/>
              </a:rPr>
              <a:t>alignment </a:t>
            </a:r>
          </a:p>
          <a:p>
            <a:pPr lvl="1"/>
            <a:r>
              <a:rPr lang="en-US" sz="2400" dirty="0" smtClean="0">
                <a:latin typeface="Calibri" charset="0"/>
              </a:rPr>
              <a:t>Motion </a:t>
            </a:r>
            <a:r>
              <a:rPr lang="en-US" sz="2400" dirty="0">
                <a:latin typeface="Calibri" charset="0"/>
              </a:rPr>
              <a:t>tracking</a:t>
            </a:r>
          </a:p>
          <a:p>
            <a:pPr lvl="1"/>
            <a:r>
              <a:rPr lang="en-US" sz="2400" dirty="0">
                <a:latin typeface="Calibri" charset="0"/>
              </a:rPr>
              <a:t>Robot </a:t>
            </a:r>
            <a:r>
              <a:rPr lang="en-US" sz="2400" dirty="0" smtClean="0">
                <a:latin typeface="Calibri" charset="0"/>
              </a:rPr>
              <a:t>navigation</a:t>
            </a:r>
            <a:endParaRPr lang="en-US" sz="2400" dirty="0">
              <a:latin typeface="Calibri" charset="0"/>
            </a:endParaRPr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425" y="1143000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4" descr="Inliers_im1_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913" y="4267200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5" descr="Inliers_im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27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707" y="198437"/>
            <a:ext cx="7886700" cy="1325563"/>
          </a:xfrm>
        </p:spPr>
        <p:txBody>
          <a:bodyPr/>
          <a:lstStyle/>
          <a:p>
            <a:r>
              <a:rPr lang="en-US" smtClean="0"/>
              <a:t>Correspondence </a:t>
            </a:r>
            <a:r>
              <a:rPr lang="en-US" dirty="0" smtClean="0"/>
              <a:t>can be challenging</a:t>
            </a:r>
            <a:endParaRPr lang="en-US" dirty="0"/>
          </a:p>
        </p:txBody>
      </p:sp>
      <p:pic>
        <p:nvPicPr>
          <p:cNvPr id="4" name="Picture 3" descr="Screen Shot 2015-02-04 at 2.19.58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524000"/>
            <a:ext cx="9063715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0" y="6504801"/>
            <a:ext cx="152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 err="1" smtClean="0"/>
              <a:t>Fei-Fei</a:t>
            </a:r>
            <a:r>
              <a:rPr lang="en-US" sz="1200" dirty="0" smtClean="0"/>
              <a:t> Li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304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</a:t>
            </a:r>
            <a:endParaRPr lang="en-US" dirty="0" smtClean="0"/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620" y="2241109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36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by </a:t>
            </a:r>
            <a:r>
              <a:rPr lang="en-US" sz="1600" b="0" dirty="0">
                <a:hlinkClick r:id="rId3"/>
              </a:rPr>
              <a:t>Diva Sian</a:t>
            </a:r>
            <a:endParaRPr lang="en-US" sz="1600" b="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942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4"/>
              </a:rPr>
              <a:t>swashford</a:t>
            </a:r>
            <a:endParaRPr lang="en-US" sz="1600" b="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4045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991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986" y="2121353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06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3"/>
              </a:rPr>
              <a:t>Diva Sian</a:t>
            </a:r>
            <a:endParaRPr lang="en-US" sz="1600" b="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1936" y="2154691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4963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by </a:t>
            </a:r>
            <a:r>
              <a:rPr lang="en-US" sz="1600" b="0">
                <a:hlinkClick r:id="rId5"/>
              </a:rPr>
              <a:t>scgbt</a:t>
            </a: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50643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Harder still?</a:t>
            </a:r>
          </a:p>
        </p:txBody>
      </p:sp>
    </p:spTree>
    <p:extLst>
      <p:ext uri="{BB962C8B-B14F-4D97-AF65-F5344CB8AC3E}">
        <p14:creationId xmlns:p14="http://schemas.microsoft.com/office/powerpoint/2010/main" val="200428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781300" y="5910263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dirty="0"/>
              <a:t>NASA Mars Rover images</a:t>
            </a:r>
          </a:p>
          <a:p>
            <a:pPr algn="ctr"/>
            <a:r>
              <a:rPr lang="en-US" sz="1600" b="0" dirty="0"/>
              <a:t>with SIFT feature </a:t>
            </a:r>
            <a:r>
              <a:rPr lang="en-US" sz="1600" b="0" dirty="0" smtClean="0"/>
              <a:t>matches</a:t>
            </a:r>
            <a:endParaRPr lang="en-US" sz="1600" b="0" dirty="0"/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Answer below </a:t>
            </a:r>
            <a:r>
              <a:rPr lang="en-US" sz="2400" smtClean="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51706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applications demand correspondence for every pixel</a:t>
            </a:r>
          </a:p>
          <a:p>
            <a:pPr lvl="1"/>
            <a:r>
              <a:rPr lang="en-US" dirty="0" smtClean="0"/>
              <a:t>For example dense 3D reconstruction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3120390"/>
            <a:ext cx="420624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3120390"/>
            <a:ext cx="4206240" cy="3154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59" y="3120390"/>
            <a:ext cx="4225535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8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images can give a clue about 3D structure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2474912"/>
            <a:ext cx="6324600" cy="3557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2474912"/>
            <a:ext cx="632460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a sparse set of correspondences are enough</a:t>
            </a:r>
          </a:p>
          <a:p>
            <a:pPr lvl="1"/>
            <a:r>
              <a:rPr lang="en-US" dirty="0" smtClean="0"/>
              <a:t>E.g. estimating pose or camera relationships. Why?</a:t>
            </a:r>
          </a:p>
          <a:p>
            <a:pPr lvl="1"/>
            <a:r>
              <a:rPr lang="en-US" dirty="0" smtClean="0"/>
              <a:t>Pose / camera relationships only consist of a small number of variables</a:t>
            </a:r>
          </a:p>
          <a:p>
            <a:pPr lvl="1"/>
            <a:r>
              <a:rPr lang="en-US" dirty="0" smtClean="0"/>
              <a:t>Need only a little bit of information to recover it.</a:t>
            </a:r>
            <a:endParaRPr lang="en-US" dirty="0"/>
          </a:p>
        </p:txBody>
      </p:sp>
      <p:pic>
        <p:nvPicPr>
          <p:cNvPr id="4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110" y="409522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110" y="409522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0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pipeline for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sparse correspondences are enough, </a:t>
            </a:r>
            <a:r>
              <a:rPr lang="en-US" i="1" dirty="0" smtClean="0"/>
              <a:t>choose points for which we will search for correspondences (feature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each point (or every pixel if dense correspondence), describe point using a </a:t>
            </a:r>
            <a:r>
              <a:rPr lang="en-US" i="1" dirty="0" smtClean="0"/>
              <a:t>feature descriptor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best matching descriptors across two images (</a:t>
            </a:r>
            <a:r>
              <a:rPr lang="en-US" i="1" dirty="0" smtClean="0"/>
              <a:t>feature matching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feature matches to perform downstream task, e.g., pose estimation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2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pipeline for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If sparse correspondences are enough, </a:t>
            </a:r>
            <a:r>
              <a:rPr lang="en-US" i="1" dirty="0" smtClean="0">
                <a:solidFill>
                  <a:srgbClr val="FF0000"/>
                </a:solidFill>
              </a:rPr>
              <a:t>choose points for which we will search for correspondences (feature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each point (or every pixel if dense correspondence), describe point using a </a:t>
            </a:r>
            <a:r>
              <a:rPr lang="en-US" i="1" dirty="0" smtClean="0"/>
              <a:t>feature descriptor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best matching descriptors across two images (</a:t>
            </a:r>
            <a:r>
              <a:rPr lang="en-US" i="1" dirty="0" smtClean="0"/>
              <a:t>feature matching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feature matches to perform downstream task, e.g., pose estimation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pixels should be searching correspondence for?</a:t>
            </a:r>
          </a:p>
          <a:p>
            <a:pPr lvl="1"/>
            <a:r>
              <a:rPr lang="en-US" i="1" dirty="0" smtClean="0"/>
              <a:t>Feature points / </a:t>
            </a:r>
            <a:r>
              <a:rPr lang="en-US" i="1" dirty="0" err="1" smtClean="0"/>
              <a:t>keypoints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8900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733800" y="6291040"/>
            <a:ext cx="17240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0">
                <a:latin typeface="Arial" charset="0"/>
              </a:rPr>
              <a:t> </a:t>
            </a:r>
            <a:r>
              <a:rPr lang="en-US" sz="2000" b="0">
                <a:latin typeface="Arial" charset="0"/>
              </a:rPr>
              <a:t>Snoop demo</a:t>
            </a:r>
            <a:endParaRPr lang="en-US" sz="2000" b="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5928" y="0"/>
            <a:ext cx="10118362" cy="6858000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good </a:t>
            </a:r>
            <a:r>
              <a:rPr lang="en-US" dirty="0" smtClean="0"/>
              <a:t>feature point?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066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Characteristics of good </a:t>
            </a:r>
            <a:r>
              <a:rPr lang="en-US" dirty="0" smtClean="0">
                <a:latin typeface="Arial" charset="0"/>
              </a:rPr>
              <a:t>feature points</a:t>
            </a:r>
            <a:endParaRPr lang="en-US" dirty="0">
              <a:latin typeface="Arial" charset="0"/>
            </a:endParaRP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>
                <a:latin typeface="Arial" charset="0"/>
              </a:rPr>
              <a:t>Repeatability / invariance</a:t>
            </a:r>
            <a:endParaRPr lang="en-US" sz="24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The same feature </a:t>
            </a:r>
            <a:r>
              <a:rPr lang="en-US" sz="1800" dirty="0" smtClean="0">
                <a:latin typeface="Arial" charset="0"/>
              </a:rPr>
              <a:t>point can </a:t>
            </a:r>
            <a:r>
              <a:rPr lang="en-US" sz="1800" dirty="0">
                <a:latin typeface="Arial" charset="0"/>
              </a:rPr>
              <a:t>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>
                <a:latin typeface="Arial" charset="0"/>
              </a:rPr>
              <a:t>Saliency / distinctiveness</a:t>
            </a:r>
            <a:endParaRPr lang="en-US" sz="2400" dirty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Each feature </a:t>
            </a:r>
            <a:r>
              <a:rPr lang="en-US" sz="1800" dirty="0" smtClean="0">
                <a:latin typeface="Arial" charset="0"/>
              </a:rPr>
              <a:t>point is distinctive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Arial" charset="0"/>
              </a:rPr>
              <a:t>Fewer ”false” matches</a:t>
            </a:r>
            <a:endParaRPr lang="en-US" sz="1800" dirty="0">
              <a:latin typeface="Arial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endParaRPr lang="en-US" sz="1800" dirty="0">
              <a:latin typeface="Arial" charset="0"/>
            </a:endParaRPr>
          </a:p>
        </p:txBody>
      </p:sp>
      <p:grpSp>
        <p:nvGrpSpPr>
          <p:cNvPr id="115716" name="Group 11"/>
          <p:cNvGrpSpPr>
            <a:grpSpLocks/>
          </p:cNvGrpSpPr>
          <p:nvPr/>
        </p:nvGrpSpPr>
        <p:grpSpPr bwMode="auto">
          <a:xfrm>
            <a:off x="2057400" y="1219200"/>
            <a:ext cx="4876800" cy="1796716"/>
            <a:chOff x="528" y="624"/>
            <a:chExt cx="4715" cy="1678"/>
          </a:xfrm>
        </p:grpSpPr>
        <p:pic>
          <p:nvPicPr>
            <p:cNvPr id="115717" name="Picture 9" descr="SIFT2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18" name="Picture 10" descr="SIFT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9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Goal: </a:t>
            </a:r>
            <a:r>
              <a:rPr lang="en-US" sz="4000" dirty="0" smtClean="0">
                <a:latin typeface="Arial" charset="0"/>
              </a:rPr>
              <a:t>repeatability</a:t>
            </a:r>
            <a:endParaRPr lang="en-US" sz="4000" dirty="0">
              <a:latin typeface="Arial" charset="0"/>
            </a:endParaRP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6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We want to detect (at least some of) the same points in both images.</a:t>
            </a: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 smtClean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 smtClean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 smtClean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Yet we have to be able to run the detection procedure </a:t>
            </a:r>
            <a:r>
              <a:rPr lang="en-US" i="1" dirty="0">
                <a:solidFill>
                  <a:srgbClr val="000000"/>
                </a:solidFill>
                <a:cs typeface="Times New Roman" charset="0"/>
              </a:rPr>
              <a:t>independently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38200" y="2514600"/>
            <a:ext cx="7488238" cy="2671763"/>
            <a:chOff x="838200" y="3429000"/>
            <a:chExt cx="7487497" cy="2671465"/>
          </a:xfrm>
        </p:grpSpPr>
        <p:grpSp>
          <p:nvGrpSpPr>
            <p:cNvPr id="116742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1675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743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1674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6744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>
                  <a:solidFill>
                    <a:srgbClr val="FF3300"/>
                  </a:solidFill>
                  <a:cs typeface="Times New Roman" charset="0"/>
                </a:rPr>
                <a:t>No chance to find true matches!</a:t>
              </a:r>
              <a:endParaRPr lang="ru-RU" sz="2400">
                <a:solidFill>
                  <a:srgbClr val="FF3300"/>
                </a:solidFill>
                <a:cs typeface="Times New Roman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Repeatability / invariance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feature detector should “fire” at consistent places in spite of rotation, translation etc.</a:t>
            </a:r>
            <a:endParaRPr lang="en-US" dirty="0"/>
          </a:p>
        </p:txBody>
      </p:sp>
      <p:pic>
        <p:nvPicPr>
          <p:cNvPr id="4" name="Picture 3" descr="Screen Shot 2015-02-04 at 9.2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622" y="3043989"/>
            <a:ext cx="3911600" cy="173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2063" y="6311899"/>
            <a:ext cx="217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credit : L. </a:t>
            </a:r>
            <a:r>
              <a:rPr lang="en-US" dirty="0" err="1" smtClean="0"/>
              <a:t>Fei-Fei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Repeatability / invariance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442" y="1336734"/>
            <a:ext cx="3497715" cy="49772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93127" y="2870522"/>
            <a:ext cx="208344" cy="2083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25203" y="3242841"/>
            <a:ext cx="208344" cy="2083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distinctiveness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feature point should be distinctive enough that it is easy to match</a:t>
            </a:r>
          </a:p>
          <a:p>
            <a:pPr lvl="1"/>
            <a:r>
              <a:rPr lang="en-US" dirty="0" smtClean="0"/>
              <a:t>Should </a:t>
            </a:r>
            <a:r>
              <a:rPr lang="en-US" i="1" dirty="0" smtClean="0"/>
              <a:t>at least </a:t>
            </a:r>
            <a:r>
              <a:rPr lang="en-US" dirty="0" smtClean="0"/>
              <a:t>be distinctive from other patches nearby</a:t>
            </a:r>
            <a:endParaRPr lang="en-US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7881" y="3640136"/>
            <a:ext cx="7488238" cy="2133838"/>
            <a:chOff x="838200" y="3429000"/>
            <a:chExt cx="7487497" cy="2133600"/>
          </a:xfrm>
        </p:grpSpPr>
        <p:grpSp>
          <p:nvGrpSpPr>
            <p:cNvPr id="5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1998945" y="3689736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2144923" y="4115594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Oval 14"/>
              <p:cNvSpPr>
                <a:spLocks noChangeArrowheads="1"/>
              </p:cNvSpPr>
              <p:nvPr/>
            </p:nvSpPr>
            <p:spPr bwMode="auto">
              <a:xfrm>
                <a:off x="6685713" y="3848898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" name="Straight Arrow Connector 18"/>
          <p:cNvCxnSpPr>
            <a:stCxn id="16" idx="6"/>
            <a:endCxn id="12" idx="2"/>
          </p:cNvCxnSpPr>
          <p:nvPr/>
        </p:nvCxnSpPr>
        <p:spPr>
          <a:xfrm flipV="1">
            <a:off x="2453481" y="4149086"/>
            <a:ext cx="3492299" cy="3410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6"/>
          </p:cNvCxnSpPr>
          <p:nvPr/>
        </p:nvCxnSpPr>
        <p:spPr>
          <a:xfrm flipV="1">
            <a:off x="2291556" y="3943709"/>
            <a:ext cx="4185632" cy="69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98742" y="3718688"/>
            <a:ext cx="70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</a:t>
            </a:r>
            <a:r>
              <a:rPr lang="en-US" dirty="0" smtClean="0"/>
              <a:t>to find which pixel in image 2 matches which in image 1 - the </a:t>
            </a:r>
            <a:r>
              <a:rPr lang="en-US" i="1" dirty="0" smtClean="0"/>
              <a:t>correspondence </a:t>
            </a:r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505200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80" y="3505200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21000" y="47879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21600" y="49403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>
                <a:latin typeface="Calibri" charset="0"/>
              </a:rPr>
              <a:t>Where would you tell your friend to meet you?</a:t>
            </a:r>
          </a:p>
        </p:txBody>
      </p:sp>
      <p:pic>
        <p:nvPicPr>
          <p:cNvPr id="100356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533650"/>
            <a:ext cx="505301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>
                <a:latin typeface="Calibri" charset="0"/>
              </a:rPr>
              <a:t>Where would you tell your friend to meet you?</a:t>
            </a:r>
          </a:p>
        </p:txBody>
      </p:sp>
      <p:pic>
        <p:nvPicPr>
          <p:cNvPr id="102404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238" y="2057400"/>
            <a:ext cx="4870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03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Choosing distinctive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000">
                <a:latin typeface="Calibri" charset="0"/>
              </a:rPr>
              <a:t>If you wanted to meet a friend would you say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campus.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Green street.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at Green and Wright.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</a:pPr>
            <a:r>
              <a:rPr lang="en-US" sz="2600">
                <a:latin typeface="Calibri" charset="0"/>
              </a:rPr>
              <a:t>Corner detection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endParaRPr lang="en-US" sz="260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000">
                <a:latin typeface="Calibri" charset="0"/>
              </a:rPr>
              <a:t>Or if you were in a secluded area: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in the Plains of Akbar.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the side of Mt. Doom.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top of Mt. Doom.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</a:pPr>
            <a:r>
              <a:rPr lang="en-US" sz="2600">
                <a:latin typeface="Calibri" charset="0"/>
              </a:rPr>
              <a:t>Blob (valley/peak) detection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endParaRPr lang="en-US" sz="26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30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7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222500" y="3873311"/>
            <a:ext cx="127001" cy="136572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 rot="20517772">
            <a:off x="5786710" y="3529193"/>
            <a:ext cx="804041" cy="884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349500" y="5314950"/>
            <a:ext cx="292100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014494" y="5316556"/>
            <a:ext cx="292100" cy="304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006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7150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Individual pixels are ambiguous</a:t>
            </a:r>
          </a:p>
          <a:p>
            <a:r>
              <a:rPr lang="en-US" dirty="0" smtClean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2209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71509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Individual pixels are ambiguous</a:t>
            </a:r>
          </a:p>
          <a:p>
            <a:r>
              <a:rPr lang="en-US" dirty="0" smtClean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2209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5960959" y="3679009"/>
            <a:ext cx="397082" cy="5032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655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70"/>
            <a:ext cx="7886700" cy="586581"/>
          </a:xfrm>
        </p:spPr>
        <p:txBody>
          <a:bodyPr/>
          <a:lstStyle/>
          <a:p>
            <a:r>
              <a:rPr lang="en-US" i="1" dirty="0" smtClean="0"/>
              <a:t>Some local neighborhoods</a:t>
            </a:r>
            <a:r>
              <a:rPr lang="en-US" dirty="0" smtClean="0"/>
              <a:t> are ambiguous</a:t>
            </a:r>
          </a:p>
        </p:txBody>
      </p:sp>
      <p:sp>
        <p:nvSpPr>
          <p:cNvPr id="4" name="Cube 3"/>
          <p:cNvSpPr/>
          <p:nvPr/>
        </p:nvSpPr>
        <p:spPr>
          <a:xfrm>
            <a:off x="1955042" y="3426441"/>
            <a:ext cx="1218063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Cube 4"/>
          <p:cNvSpPr/>
          <p:nvPr/>
        </p:nvSpPr>
        <p:spPr>
          <a:xfrm rot="20522934" flipH="1">
            <a:off x="5479221" y="3289869"/>
            <a:ext cx="1070549" cy="1166884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ame 6"/>
          <p:cNvSpPr/>
          <p:nvPr/>
        </p:nvSpPr>
        <p:spPr>
          <a:xfrm>
            <a:off x="2209800" y="3867150"/>
            <a:ext cx="266700" cy="2413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5960959" y="3679009"/>
            <a:ext cx="397082" cy="50328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655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466975"/>
            <a:ext cx="50292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idea: Translating </a:t>
            </a:r>
            <a:r>
              <a:rPr lang="en-US" dirty="0" smtClean="0"/>
              <a:t>window </a:t>
            </a:r>
            <a:r>
              <a:rPr lang="en-US" dirty="0" smtClean="0"/>
              <a:t>should cause large </a:t>
            </a:r>
            <a:r>
              <a:rPr lang="en-US" dirty="0" smtClean="0"/>
              <a:t>differences in patch appearance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70746" y="3672101"/>
            <a:ext cx="1740090" cy="1817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rame 4"/>
          <p:cNvSpPr/>
          <p:nvPr/>
        </p:nvSpPr>
        <p:spPr>
          <a:xfrm>
            <a:off x="3336878" y="3416205"/>
            <a:ext cx="481084" cy="522027"/>
          </a:xfrm>
          <a:prstGeom prst="fram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4570294" y="3416205"/>
            <a:ext cx="481084" cy="522027"/>
          </a:xfrm>
          <a:prstGeom prst="fram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336878" y="4453088"/>
            <a:ext cx="481084" cy="522027"/>
          </a:xfrm>
          <a:prstGeom prst="fra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C 3.95833E-6 0.0331 0.01002 0.05995 0.02239 0.05995 C 0.03698 0.05995 0.04218 0.03009 0.0444 0.01204 L 0.04674 -0.01204 C 0.04895 -0.03009 0.05455 -0.05996 0.07096 -0.05996 C 0.08151 -0.05996 0.09349 -0.0331 0.09349 1.48148E-6 C 0.09349 0.0331 0.08151 0.05995 0.07096 0.05995 C 0.05455 0.05995 0.04895 0.03009 0.04674 0.01204 L 0.0444 -0.01204 C 0.04218 -0.03009 0.03698 -0.05996 0.02239 -0.05996 C 0.01002 -0.05996 3.95833E-6 -0.0331 3.95833E-6 1.48148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8229 -0.00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charset="0"/>
              </a:rPr>
              <a:t>Corner Detection: Basic Idea</a:t>
            </a:r>
            <a:endParaRPr lang="ru-RU" sz="4000" dirty="0">
              <a:latin typeface="Arial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467600" cy="182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Shifting a window in </a:t>
            </a:r>
            <a:r>
              <a:rPr lang="en-US" sz="2400" i="1" dirty="0">
                <a:latin typeface="Arial" charset="0"/>
              </a:rPr>
              <a:t>any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i="1" dirty="0">
                <a:latin typeface="Arial" charset="0"/>
              </a:rPr>
              <a:t>direction</a:t>
            </a:r>
            <a:r>
              <a:rPr lang="en-US" sz="2400" dirty="0">
                <a:latin typeface="Arial" charset="0"/>
              </a:rPr>
              <a:t> should give </a:t>
            </a:r>
            <a:r>
              <a:rPr lang="en-US" sz="2400" i="1" dirty="0">
                <a:latin typeface="Arial" charset="0"/>
              </a:rPr>
              <a:t>a large change</a:t>
            </a:r>
            <a:r>
              <a:rPr lang="en-US" sz="2400" dirty="0">
                <a:latin typeface="Arial" charset="0"/>
              </a:rPr>
              <a:t> in intensity</a:t>
            </a:r>
            <a:endParaRPr lang="ru-RU" sz="2400" dirty="0">
              <a:latin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121878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9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“edge”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no change along the edge direction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80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81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95600"/>
            <a:ext cx="2667000" cy="3870325"/>
            <a:chOff x="3792" y="1824"/>
            <a:chExt cx="1680" cy="2438"/>
          </a:xfrm>
        </p:grpSpPr>
        <p:pic>
          <p:nvPicPr>
            <p:cNvPr id="121871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2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“corner”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significant change in all directions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73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5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6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7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121864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“flat”</a:t>
              </a:r>
              <a:r>
                <a:rPr lang="en-US" sz="2400" dirty="0">
                  <a:latin typeface="Arial Unicode MS" charset="0"/>
                  <a:cs typeface="Times New Roman" charset="0"/>
                </a:rPr>
                <a:t> region:</a:t>
              </a:r>
              <a:br>
                <a:rPr lang="en-US" sz="2400" dirty="0">
                  <a:latin typeface="Arial Unicode MS" charset="0"/>
                  <a:cs typeface="Times New Roman" charset="0"/>
                </a:rPr>
              </a:br>
              <a:r>
                <a:rPr lang="en-US" sz="2400" dirty="0">
                  <a:latin typeface="Arial Unicode MS" charset="0"/>
                  <a:cs typeface="Times New Roman" charset="0"/>
                </a:rPr>
                <a:t>no change in all directions</a:t>
              </a:r>
              <a:endParaRPr lang="ru-RU" sz="2400" dirty="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66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67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8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9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0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63" name="Text Box 27"/>
          <p:cNvSpPr txBox="1">
            <a:spLocks noChangeArrowheads="1"/>
          </p:cNvSpPr>
          <p:nvPr/>
        </p:nvSpPr>
        <p:spPr bwMode="auto">
          <a:xfrm>
            <a:off x="47625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/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144427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correspondence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known cameras, correspondence gives the location of 3D point (</a:t>
            </a:r>
            <a:r>
              <a:rPr lang="en-US" i="1" dirty="0" smtClean="0"/>
              <a:t>Triangulation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3102986">
            <a:off x="965200" y="3536950"/>
            <a:ext cx="2171700" cy="1530350"/>
            <a:chOff x="1943100" y="4400550"/>
            <a:chExt cx="2171700" cy="1530350"/>
          </a:xfrm>
        </p:grpSpPr>
        <p:sp>
          <p:nvSpPr>
            <p:cNvPr id="4" name="Rectangle 3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9273931">
            <a:off x="5384800" y="3816350"/>
            <a:ext cx="2171700" cy="1530350"/>
            <a:chOff x="1943100" y="4400550"/>
            <a:chExt cx="2171700" cy="1530350"/>
          </a:xfrm>
        </p:grpSpPr>
        <p:sp>
          <p:nvSpPr>
            <p:cNvPr id="8" name="Rectangle 7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93605" y="4049508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64205" y="5016500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1049716" y="3006054"/>
            <a:ext cx="7103684" cy="1132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1"/>
          </p:cNvCxnSpPr>
          <p:nvPr/>
        </p:nvCxnSpPr>
        <p:spPr>
          <a:xfrm flipH="1" flipV="1">
            <a:off x="4653023" y="2673752"/>
            <a:ext cx="2334044" cy="23687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68157" y="3286139"/>
            <a:ext cx="360510" cy="3446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detection the 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519487" cy="4351338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Consider shifting the window </a:t>
            </a:r>
            <a:r>
              <a:rPr lang="en-US" i="1" dirty="0"/>
              <a:t>W</a:t>
            </a:r>
            <a:r>
              <a:rPr lang="en-US" dirty="0"/>
              <a:t> by (</a:t>
            </a:r>
            <a:r>
              <a:rPr lang="en-US" i="1" dirty="0" err="1"/>
              <a:t>u,v</a:t>
            </a:r>
            <a:r>
              <a:rPr lang="en-US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how do the pixels in W change</a:t>
            </a:r>
            <a:r>
              <a:rPr lang="en-US" dirty="0" smtClean="0"/>
              <a:t>?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dirty="0" smtClean="0"/>
              <a:t>Write pixels in window as a vector: 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6553200" y="2057400"/>
            <a:ext cx="2362200" cy="2209800"/>
            <a:chOff x="2208" y="1104"/>
            <a:chExt cx="1488" cy="1392"/>
          </a:xfrm>
        </p:grpSpPr>
        <p:sp>
          <p:nvSpPr>
            <p:cNvPr id="5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46"/>
          <p:cNvSpPr>
            <a:spLocks noChangeArrowheads="1"/>
          </p:cNvSpPr>
          <p:nvPr/>
        </p:nvSpPr>
        <p:spPr bwMode="auto">
          <a:xfrm>
            <a:off x="6889750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86600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553200" y="29826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44" y="3964510"/>
            <a:ext cx="4439988" cy="329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44" y="4511362"/>
            <a:ext cx="7616324" cy="3209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86" y="5317540"/>
            <a:ext cx="5859714" cy="12641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03186" y="5751095"/>
            <a:ext cx="6258761" cy="98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52400" y="19812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how do the pixels in </a:t>
            </a:r>
            <a:r>
              <a:rPr lang="en-US" sz="2400" dirty="0"/>
              <a:t>W</a:t>
            </a:r>
            <a:r>
              <a:rPr lang="en-US" sz="2400" b="0" dirty="0"/>
              <a:t>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compare each pixel before and after by</a:t>
            </a:r>
            <a:br>
              <a:rPr lang="en-US" sz="2400" b="0" dirty="0"/>
            </a:br>
            <a:r>
              <a:rPr lang="en-US" sz="2400" b="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/>
              <a:t>this defines an </a:t>
            </a:r>
            <a:r>
              <a:rPr lang="en-US" sz="2400" b="0" dirty="0" smtClean="0"/>
              <a:t>SSD “error</a:t>
            </a:r>
            <a:r>
              <a:rPr lang="en-US" sz="2400" b="0" dirty="0"/>
              <a:t>” </a:t>
            </a:r>
            <a:r>
              <a:rPr lang="en-US" sz="2400" b="0" i="1" dirty="0" smtClean="0"/>
              <a:t>E</a:t>
            </a:r>
            <a:r>
              <a:rPr lang="en-US" sz="2400" b="0" dirty="0" smtClean="0"/>
              <a:t>(</a:t>
            </a:r>
            <a:r>
              <a:rPr lang="en-US" sz="2400" b="0" i="1" dirty="0" err="1" smtClean="0"/>
              <a:t>u,v</a:t>
            </a:r>
            <a:r>
              <a:rPr lang="en-US" sz="2400" b="0" dirty="0" smtClean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b="0" dirty="0" smtClean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b="0" dirty="0" smtClean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We want E(</a:t>
            </a:r>
            <a:r>
              <a:rPr lang="en-US" sz="2400" dirty="0" err="1" smtClean="0"/>
              <a:t>u,v</a:t>
            </a:r>
            <a:r>
              <a:rPr lang="en-US" sz="2400" dirty="0" smtClean="0"/>
              <a:t>) to be </a:t>
            </a:r>
            <a:r>
              <a:rPr lang="en-US" sz="2400" i="1" dirty="0" smtClean="0"/>
              <a:t>as high as possible for all u, v!</a:t>
            </a:r>
            <a:endParaRPr lang="en-US" sz="2400" b="0" i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detection</a:t>
            </a:r>
            <a:r>
              <a:rPr lang="en-US" dirty="0" smtClean="0"/>
              <a:t>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6889750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086600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553200" y="29826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19367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  <p:pic>
        <p:nvPicPr>
          <p:cNvPr id="1239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911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3912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I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x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y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3913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51125" y="4191000"/>
            <a:ext cx="1463675" cy="1463675"/>
          </a:xfrm>
          <a:prstGeom prst="rect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59625" y="4745038"/>
            <a:ext cx="174625" cy="174625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58000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(3,2)</a:t>
            </a:r>
          </a:p>
        </p:txBody>
      </p:sp>
      <p:sp>
        <p:nvSpPr>
          <p:cNvPr id="123917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2779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477000" y="2514600"/>
            <a:ext cx="1371600" cy="1371600"/>
            <a:chOff x="4080" y="1920"/>
            <a:chExt cx="864" cy="864"/>
          </a:xfrm>
        </p:grpSpPr>
        <p:sp>
          <p:nvSpPr>
            <p:cNvPr id="125985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6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7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Intensity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114800" y="2667000"/>
            <a:ext cx="1385888" cy="1371600"/>
            <a:chOff x="2592" y="2016"/>
            <a:chExt cx="873" cy="864"/>
          </a:xfrm>
        </p:grpSpPr>
        <p:sp>
          <p:nvSpPr>
            <p:cNvPr id="125982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3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Shifted intensity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  <p:sp>
          <p:nvSpPr>
            <p:cNvPr id="125984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905000" y="2590800"/>
            <a:ext cx="1385888" cy="1447800"/>
            <a:chOff x="1200" y="1968"/>
            <a:chExt cx="873" cy="912"/>
          </a:xfrm>
        </p:grpSpPr>
        <p:sp>
          <p:nvSpPr>
            <p:cNvPr id="125979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0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Window function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  <p:sp>
          <p:nvSpPr>
            <p:cNvPr id="125981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400" y="4876800"/>
            <a:ext cx="8758238" cy="1281113"/>
            <a:chOff x="99" y="3312"/>
            <a:chExt cx="5517" cy="807"/>
          </a:xfrm>
        </p:grpSpPr>
        <p:grpSp>
          <p:nvGrpSpPr>
            <p:cNvPr id="125962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25972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25977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5978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5973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25974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75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76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5963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25968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25970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5971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5969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5964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or</a:t>
              </a:r>
              <a:endParaRPr lang="ru-RU" sz="2000">
                <a:cs typeface="Times New Roman" charset="0"/>
              </a:endParaRPr>
            </a:p>
          </p:txBody>
        </p:sp>
        <p:sp>
          <p:nvSpPr>
            <p:cNvPr id="125965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Window function </a:t>
              </a:r>
              <a:r>
                <a:rPr lang="en-US" i="1">
                  <a:latin typeface="Times New Roman" charset="0"/>
                  <a:cs typeface="Times New Roman" charset="0"/>
                </a:rPr>
                <a:t>w(x,y)</a:t>
              </a:r>
              <a:r>
                <a:rPr lang="en-US" sz="2000">
                  <a:latin typeface="Times New Roman" charset="0"/>
                  <a:cs typeface="Times New Roman" charset="0"/>
                </a:rPr>
                <a:t> =</a:t>
              </a:r>
              <a:endParaRPr lang="ru-RU" sz="20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25966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Gaussian</a:t>
              </a:r>
              <a:endParaRPr lang="ru-RU" sz="2000">
                <a:cs typeface="Times New Roman" charset="0"/>
              </a:endParaRPr>
            </a:p>
          </p:txBody>
        </p:sp>
        <p:sp>
          <p:nvSpPr>
            <p:cNvPr id="125967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1 in window, 0 outside</a:t>
              </a:r>
              <a:endParaRPr lang="ru-RU" sz="2000">
                <a:cs typeface="Times New Roman" charset="0"/>
              </a:endParaRPr>
            </a:p>
          </p:txBody>
        </p:sp>
      </p:grpSp>
      <p:sp>
        <p:nvSpPr>
          <p:cNvPr id="125960" name="Text Box 35"/>
          <p:cNvSpPr txBox="1">
            <a:spLocks noChangeArrowheads="1"/>
          </p:cNvSpPr>
          <p:nvPr/>
        </p:nvSpPr>
        <p:spPr bwMode="auto">
          <a:xfrm>
            <a:off x="7504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/>
              <a:t>Source: R. Szeliski</a:t>
            </a:r>
          </a:p>
        </p:txBody>
      </p:sp>
      <p:sp>
        <p:nvSpPr>
          <p:cNvPr id="12596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53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934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4935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I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x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y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6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7" name="Rectangle 15"/>
          <p:cNvSpPr>
            <a:spLocks noChangeArrowheads="1"/>
          </p:cNvSpPr>
          <p:nvPr/>
        </p:nvSpPr>
        <p:spPr bwMode="auto">
          <a:xfrm>
            <a:off x="6629400" y="5084763"/>
            <a:ext cx="173038" cy="173037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4938" name="TextBox 16"/>
          <p:cNvSpPr txBox="1">
            <a:spLocks noChangeArrowheads="1"/>
          </p:cNvSpPr>
          <p:nvPr/>
        </p:nvSpPr>
        <p:spPr bwMode="auto">
          <a:xfrm>
            <a:off x="6324600" y="5224463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(0,0)</a:t>
            </a:r>
          </a:p>
        </p:txBody>
      </p:sp>
      <p:sp>
        <p:nvSpPr>
          <p:cNvPr id="124939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40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79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57200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cs typeface="Times New Roman" charset="0"/>
              </a:rPr>
              <a:t>We want to find out how this function behaves for small shifts</a:t>
            </a:r>
            <a:endParaRPr lang="ru-RU">
              <a:cs typeface="Times New Roman" charset="0"/>
            </a:endParaRP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  <p:pic>
        <p:nvPicPr>
          <p:cNvPr id="12698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983" name="TextBox 12"/>
          <p:cNvSpPr txBox="1">
            <a:spLocks noChangeArrowheads="1"/>
          </p:cNvSpPr>
          <p:nvPr/>
        </p:nvSpPr>
        <p:spPr bwMode="auto">
          <a:xfrm>
            <a:off x="4291013" y="3895725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7332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685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Taylor Series expansion of </a:t>
            </a:r>
            <a:r>
              <a:rPr lang="en-US" sz="2000" b="0" i="1" dirty="0"/>
              <a:t>I</a:t>
            </a:r>
            <a:r>
              <a:rPr lang="en-US" sz="2000" b="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If the motion (</a:t>
            </a:r>
            <a:r>
              <a:rPr lang="en-US" sz="2000" b="0" dirty="0" err="1"/>
              <a:t>u,v</a:t>
            </a:r>
            <a:r>
              <a:rPr lang="en-US" sz="2000" b="0" dirty="0"/>
              <a:t>) is small, then first order </a:t>
            </a:r>
            <a:r>
              <a:rPr lang="en-US" sz="2000" b="0" dirty="0" smtClean="0"/>
              <a:t>approximation </a:t>
            </a:r>
            <a:r>
              <a:rPr lang="en-US" sz="2000" b="0" dirty="0"/>
              <a:t>is good</a:t>
            </a:r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/>
          </a:p>
          <a:p>
            <a:pPr marL="342900" indent="-342900">
              <a:spcBef>
                <a:spcPct val="20000"/>
              </a:spcBef>
            </a:pPr>
            <a:endParaRPr lang="en-US" sz="2000" b="0" dirty="0" smtClean="0"/>
          </a:p>
          <a:p>
            <a:pPr marL="342900" indent="-342900">
              <a:spcBef>
                <a:spcPct val="20000"/>
              </a:spcBef>
            </a:pPr>
            <a:r>
              <a:rPr lang="en-US" sz="2000" b="0" dirty="0" smtClean="0"/>
              <a:t>Plugging </a:t>
            </a:r>
            <a:r>
              <a:rPr lang="en-US" sz="2000" b="0" dirty="0"/>
              <a:t>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425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25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013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 smtClean="0"/>
              <a:t>define an SSD “error” </a:t>
            </a:r>
            <a:r>
              <a:rPr lang="en-US" sz="2400" b="0" i="1" dirty="0" smtClean="0"/>
              <a:t>E(</a:t>
            </a:r>
            <a:r>
              <a:rPr lang="en-US" sz="2400" b="0" i="1" dirty="0" err="1" smtClean="0"/>
              <a:t>u,v</a:t>
            </a:r>
            <a:r>
              <a:rPr lang="en-US" sz="2400" b="0" i="1" dirty="0" smtClean="0"/>
              <a:t>)</a:t>
            </a:r>
            <a:r>
              <a:rPr lang="en-US" sz="2400" b="0" dirty="0" smtClean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553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86200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916" y="5730967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80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81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0" dirty="0"/>
              <a:t>Consider shifting the window </a:t>
            </a:r>
            <a:r>
              <a:rPr lang="en-US" sz="2800" i="1" dirty="0"/>
              <a:t>W</a:t>
            </a:r>
            <a:r>
              <a:rPr lang="en-US" sz="2800" b="0" dirty="0"/>
              <a:t> by (</a:t>
            </a:r>
            <a:r>
              <a:rPr lang="en-US" sz="2800" b="0" i="1" dirty="0" err="1"/>
              <a:t>u,v</a:t>
            </a:r>
            <a:r>
              <a:rPr lang="en-US" sz="2800" b="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b="0" dirty="0" smtClean="0"/>
              <a:t>define </a:t>
            </a:r>
            <a:r>
              <a:rPr lang="en-US" sz="2400" b="0" dirty="0" smtClean="0"/>
              <a:t>an </a:t>
            </a:r>
            <a:r>
              <a:rPr lang="en-US" sz="2400" b="0" dirty="0" smtClean="0"/>
              <a:t>“error” </a:t>
            </a:r>
            <a:r>
              <a:rPr lang="en-US" sz="2400" b="0" i="1" dirty="0" smtClean="0"/>
              <a:t>E(</a:t>
            </a:r>
            <a:r>
              <a:rPr lang="en-US" sz="2400" b="0" i="1" dirty="0" err="1" smtClean="0"/>
              <a:t>u,v</a:t>
            </a:r>
            <a:r>
              <a:rPr lang="en-US" sz="2400" b="0" i="1" dirty="0" smtClean="0"/>
              <a:t>)</a:t>
            </a:r>
            <a:r>
              <a:rPr lang="en-US" sz="2400" b="0" dirty="0" smtClean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b="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553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6889750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086600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860381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553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501519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4577" y="501519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01519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6167735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Thus, </a:t>
            </a:r>
            <a:r>
              <a:rPr lang="en-US" sz="2400" i="1" dirty="0" smtClean="0"/>
              <a:t>E</a:t>
            </a:r>
            <a:r>
              <a:rPr lang="en-US" sz="2400" dirty="0" smtClean="0"/>
              <a:t>(</a:t>
            </a:r>
            <a:r>
              <a:rPr lang="en-US" sz="2400" i="1" dirty="0" err="1" smtClean="0"/>
              <a:t>u</a:t>
            </a:r>
            <a:r>
              <a:rPr lang="en-US" sz="2400" dirty="0" err="1" smtClean="0"/>
              <a:t>,</a:t>
            </a:r>
            <a:r>
              <a:rPr lang="en-US" sz="2400" i="1" dirty="0" err="1" smtClean="0"/>
              <a:t>v</a:t>
            </a:r>
            <a:r>
              <a:rPr lang="en-US" sz="2400" dirty="0" smtClean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41" y="3195639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404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8001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Recall that we want E(</a:t>
            </a:r>
            <a:r>
              <a:rPr lang="en-US" dirty="0" err="1" smtClean="0"/>
              <a:t>u,v</a:t>
            </a:r>
            <a:r>
              <a:rPr lang="en-US" dirty="0" smtClean="0"/>
              <a:t>) to be as large as possible for all </a:t>
            </a:r>
            <a:r>
              <a:rPr lang="en-US" dirty="0" err="1" smtClean="0"/>
              <a:t>u,v</a:t>
            </a:r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dirty="0" smtClean="0"/>
              <a:t>What does this mean in terms of M?</a:t>
            </a:r>
            <a:endParaRPr lang="en-US" dirty="0"/>
          </a:p>
        </p:txBody>
      </p:sp>
      <p:sp>
        <p:nvSpPr>
          <p:cNvPr id="134147" name="Rectangle 7"/>
          <p:cNvSpPr>
            <a:spLocks noGrp="1" noChangeArrowheads="1"/>
          </p:cNvSpPr>
          <p:nvPr>
            <p:ph type="title"/>
          </p:nvPr>
        </p:nvSpPr>
        <p:spPr>
          <a:xfrm>
            <a:off x="76200" y="122238"/>
            <a:ext cx="89154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Interpreting the second moment matrix</a:t>
            </a:r>
          </a:p>
        </p:txBody>
      </p:sp>
      <p:graphicFrame>
        <p:nvGraphicFramePr>
          <p:cNvPr id="13414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839267"/>
              </p:ext>
            </p:extLst>
          </p:nvPr>
        </p:nvGraphicFramePr>
        <p:xfrm>
          <a:off x="2672013" y="2801947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4" imgW="1536700" imgH="457200" progId="Equation.3">
                  <p:embed/>
                </p:oleObj>
              </mc:Choice>
              <mc:Fallback>
                <p:oleObj name="Equation" r:id="rId4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2013" y="2801947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377763"/>
              </p:ext>
            </p:extLst>
          </p:nvPr>
        </p:nvGraphicFramePr>
        <p:xfrm>
          <a:off x="2350171" y="4182976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6" imgW="1752600" imgH="508000" progId="Equation.3">
                  <p:embed/>
                </p:oleObj>
              </mc:Choice>
              <mc:Fallback>
                <p:oleObj name="Equation" r:id="rId6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171" y="4182976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Brace 1"/>
          <p:cNvSpPr/>
          <p:nvPr/>
        </p:nvSpPr>
        <p:spPr>
          <a:xfrm rot="5400000">
            <a:off x="4377669" y="3500612"/>
            <a:ext cx="527031" cy="4409573"/>
          </a:xfrm>
          <a:prstGeom prst="rightBrace">
            <a:avLst>
              <a:gd name="adj1" fmla="val 9964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6398" y="5968914"/>
            <a:ext cx="4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Second moment matrix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2155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correspondence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034540"/>
            <a:ext cx="4206240" cy="3154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2034540"/>
            <a:ext cx="4206240" cy="3154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59" y="2034540"/>
            <a:ext cx="4225535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949" y="938683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5300239" y="1438774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248704" y="3048000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22621" y="5410200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 patch: </a:t>
            </a:r>
            <a:endParaRPr lang="en-US" dirty="0"/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5410200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217689" y="2445904"/>
            <a:ext cx="5815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</a:t>
            </a:r>
            <a:endParaRPr lang="en-US" sz="2800" i="1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592" y="5825302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4908" y="2877818"/>
            <a:ext cx="2525963" cy="985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3236" y="4891888"/>
            <a:ext cx="3283654" cy="418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4908" y="3904073"/>
            <a:ext cx="2747054" cy="8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5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33" y="1991889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975287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81" y="3962398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9"/>
          <p:cNvGrpSpPr/>
          <p:nvPr/>
        </p:nvGrpSpPr>
        <p:grpSpPr>
          <a:xfrm>
            <a:off x="3186361" y="2481551"/>
            <a:ext cx="2362200" cy="2209800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186361" y="4832812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edge: </a:t>
            </a:r>
            <a:endParaRPr lang="en-US" dirty="0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888" y="4803042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819401"/>
            <a:ext cx="2582779" cy="10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57800" y="1915180"/>
            <a:ext cx="58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</a:t>
            </a:r>
            <a:endParaRPr lang="en-US" sz="28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19800" y="3048000"/>
            <a:ext cx="5815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</a:t>
            </a:r>
            <a:endParaRPr lang="en-US" sz="2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2968" y="5260967"/>
            <a:ext cx="2492542" cy="399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0561" y="4090094"/>
            <a:ext cx="2367211" cy="7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33" y="2617527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600925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81" y="4588036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5340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248704" y="2759236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48000" y="5121436"/>
            <a:ext cx="17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edge: </a:t>
            </a:r>
            <a:endParaRPr lang="en-US" dirty="0"/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07390" y="5110550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606836"/>
            <a:ext cx="286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019800" y="2845616"/>
            <a:ext cx="5815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</a:t>
            </a:r>
            <a:endParaRPr lang="en-US" sz="28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6019800" y="2759236"/>
            <a:ext cx="5815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</a:t>
            </a:r>
            <a:endParaRPr lang="en-US" sz="28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257800" y="1915180"/>
            <a:ext cx="5815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M</a:t>
            </a:r>
            <a:endParaRPr lang="en-US" sz="2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924134"/>
            <a:ext cx="2225508" cy="719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969036"/>
            <a:ext cx="2169204" cy="35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edges in arbitrary orientation?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01092" y="2843457"/>
            <a:ext cx="2362200" cy="2209800"/>
            <a:chOff x="3481388" y="2413000"/>
            <a:chExt cx="2362200" cy="2209800"/>
          </a:xfrm>
        </p:grpSpPr>
        <p:sp>
          <p:nvSpPr>
            <p:cNvPr id="7" name="Rectangle 43"/>
            <p:cNvSpPr>
              <a:spLocks noChangeArrowheads="1"/>
            </p:cNvSpPr>
            <p:nvPr/>
          </p:nvSpPr>
          <p:spPr bwMode="auto">
            <a:xfrm>
              <a:off x="3481388" y="24130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4509408" y="30480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 flipV="1">
            <a:off x="3826042" y="3212432"/>
            <a:ext cx="1311442" cy="1311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52" y="602582"/>
            <a:ext cx="4922253" cy="98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342" y="2178718"/>
            <a:ext cx="647700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688" y="3877561"/>
            <a:ext cx="6477000" cy="1104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474" y="4982461"/>
            <a:ext cx="8746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Solutions to </a:t>
            </a:r>
            <a:r>
              <a:rPr lang="en-US" sz="3600" dirty="0" err="1" smtClean="0"/>
              <a:t>Mx</a:t>
            </a:r>
            <a:r>
              <a:rPr lang="en-US" sz="3600" dirty="0" smtClean="0"/>
              <a:t> = 0 are directions for which E is 0: window can slide in this direction without changing appearance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291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52" y="602582"/>
            <a:ext cx="4922253" cy="982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537" y="1709871"/>
            <a:ext cx="8746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Solutions to </a:t>
            </a:r>
            <a:r>
              <a:rPr lang="en-US" sz="3600" dirty="0" err="1" smtClean="0"/>
              <a:t>Mx</a:t>
            </a:r>
            <a:r>
              <a:rPr lang="en-US" sz="3600" dirty="0" smtClean="0"/>
              <a:t> = 0 are directions for which E is 0: window can slide in this direction without changing appearance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04537" y="3589293"/>
            <a:ext cx="874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 smtClean="0"/>
              <a:t>For corners, we want no such directions to exist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308099" y="4927455"/>
            <a:ext cx="1759953" cy="1584159"/>
            <a:chOff x="3429000" y="2413000"/>
            <a:chExt cx="2362200" cy="2209800"/>
          </a:xfrm>
        </p:grpSpPr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10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13362" y="4889242"/>
            <a:ext cx="1880808" cy="1609635"/>
            <a:chOff x="3613362" y="4889242"/>
            <a:chExt cx="1880808" cy="1609635"/>
          </a:xfrm>
        </p:grpSpPr>
        <p:sp>
          <p:nvSpPr>
            <p:cNvPr id="23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3994751" y="552774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92394" y="4901979"/>
            <a:ext cx="1880808" cy="1609635"/>
            <a:chOff x="3613362" y="4889242"/>
            <a:chExt cx="1880808" cy="1609635"/>
          </a:xfrm>
        </p:grpSpPr>
        <p:sp>
          <p:nvSpPr>
            <p:cNvPr id="28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3977390" y="5054408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60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383" y="572024"/>
            <a:ext cx="1759953" cy="1584159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5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14741" y="572024"/>
            <a:ext cx="1880808" cy="1609635"/>
            <a:chOff x="3613362" y="4889242"/>
            <a:chExt cx="1880808" cy="1609635"/>
          </a:xfrm>
        </p:grpSpPr>
        <p:sp>
          <p:nvSpPr>
            <p:cNvPr id="8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94751" y="552774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59577" y="572024"/>
            <a:ext cx="1880808" cy="1609635"/>
            <a:chOff x="3613362" y="4889242"/>
            <a:chExt cx="1880808" cy="1609635"/>
          </a:xfrm>
        </p:grpSpPr>
        <p:sp>
          <p:nvSpPr>
            <p:cNvPr id="12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553766" y="530793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04413" y="572024"/>
            <a:ext cx="1880808" cy="1609635"/>
            <a:chOff x="3613362" y="4889242"/>
            <a:chExt cx="1880808" cy="1609635"/>
          </a:xfrm>
        </p:grpSpPr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977390" y="5054408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8853"/>
            <a:ext cx="2334182" cy="1751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735" y="2820166"/>
            <a:ext cx="2584819" cy="1940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321" y="2978774"/>
            <a:ext cx="2507496" cy="188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583" y="3059961"/>
            <a:ext cx="2399327" cy="18007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4019" y="4491424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420543" y="43908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63316" y="3211402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E(</a:t>
            </a:r>
            <a:r>
              <a:rPr lang="en-US" dirty="0" err="1" smtClean="0"/>
              <a:t>u,v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612987" y="2978774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E(</a:t>
            </a:r>
            <a:r>
              <a:rPr lang="en-US" dirty="0" err="1" smtClean="0"/>
              <a:t>u,v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06233" y="3108853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E(</a:t>
            </a:r>
            <a:r>
              <a:rPr lang="en-US" dirty="0" err="1" smtClean="0"/>
              <a:t>u,v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218728" y="3126316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E(</a:t>
            </a:r>
            <a:r>
              <a:rPr lang="en-US" dirty="0" err="1" smtClean="0"/>
              <a:t>u,v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849310" y="425647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76724" y="4296655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34258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07605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231183" y="448132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389141" y="4499029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Eigenvalues and eigenvectors of 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9074" y="1825625"/>
                <a:ext cx="8734926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𝑀𝑥</m:t>
                    </m:r>
                    <m:r>
                      <a:rPr lang="en-US" sz="2600" b="0" i="1" smtClean="0">
                        <a:latin typeface="Cambria Math" charset="0"/>
                      </a:rPr>
                      <m:t>=0⇒</m:t>
                    </m:r>
                    <m:r>
                      <a:rPr lang="en-US" sz="2600" b="0" i="1" smtClean="0">
                        <a:latin typeface="Cambria Math" charset="0"/>
                      </a:rPr>
                      <m:t>𝑀𝑥</m:t>
                    </m:r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r>
                      <a:rPr lang="en-US" sz="2600" b="0" i="1" smtClean="0">
                        <a:latin typeface="Cambria Math" charset="0"/>
                      </a:rPr>
                      <m:t>𝜆</m:t>
                    </m:r>
                    <m:r>
                      <a:rPr lang="en-US" sz="26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600" dirty="0" smtClean="0"/>
                  <a:t>: x is an eigenvector of M with eigenvalue 0</a:t>
                </a:r>
              </a:p>
              <a:p>
                <a:r>
                  <a:rPr lang="en-US" sz="2600" dirty="0" smtClean="0"/>
                  <a:t>M is 2 x 2, so it has 2 eigenvalues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600" dirty="0" smtClean="0"/>
                  <a:t> with eigenvectors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600" dirty="0" smtClean="0"/>
              </a:p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latin typeface="Cambria Math" charset="0"/>
                      </a:rPr>
                      <m:t>=  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𝑚𝑎𝑥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𝑇</m:t>
                        </m:r>
                      </m:sup>
                    </m:sSubSup>
                    <m:r>
                      <a:rPr lang="en-US" sz="2600" b="0" i="1" smtClean="0">
                        <a:latin typeface="Cambria Math" charset="0"/>
                      </a:rPr>
                      <m:t>𝑀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m:rPr>
                        <m:lit/>
                      </m:rPr>
                      <a:rPr lang="en-US" sz="2600" b="0" i="1" smtClean="0">
                        <a:latin typeface="Cambria Math" charset="0"/>
                      </a:rPr>
                      <m:t>||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m:rPr>
                        <m:lit/>
                      </m:rPr>
                      <a:rPr lang="en-US" sz="2600" b="0" i="1" smtClean="0">
                        <a:latin typeface="Cambria Math" charset="0"/>
                      </a:rPr>
                      <m:t>|</m:t>
                    </m:r>
                    <m:sSup>
                      <m:s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2600" b="0" i="1" smtClean="0"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600" dirty="0" smtClean="0"/>
                  <a:t> (eigenvectors have unit norm)</a:t>
                </a:r>
              </a:p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</m:e>
                    </m:d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𝑚𝑖𝑛</m:t>
                        </m:r>
                      </m:sub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𝑇</m:t>
                        </m:r>
                      </m:sup>
                    </m:sSubSup>
                    <m:r>
                      <a:rPr lang="en-US" sz="2600" b="0" i="1" smtClean="0">
                        <a:latin typeface="Cambria Math" charset="0"/>
                      </a:rPr>
                      <m:t>𝑀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m:rPr>
                        <m:lit/>
                      </m:rPr>
                      <a:rPr lang="en-US" sz="2600" b="0" i="1" smtClean="0">
                        <a:latin typeface="Cambria Math" charset="0"/>
                      </a:rPr>
                      <m:t>||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𝑚𝑖𝑛</m:t>
                        </m:r>
                      </m:sub>
                    </m:sSub>
                    <m:r>
                      <m:rPr>
                        <m:lit/>
                      </m:rPr>
                      <a:rPr lang="en-US" sz="2600" b="0" i="1" smtClean="0">
                        <a:latin typeface="Cambria Math" charset="0"/>
                      </a:rPr>
                      <m:t>|</m:t>
                    </m:r>
                    <m:sSup>
                      <m:sSup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2600" b="0" i="1" smtClean="0">
                            <a:latin typeface="Cambria Math" charset="0"/>
                          </a:rPr>
                          <m:t>|</m:t>
                        </m:r>
                      </m:e>
                      <m:sup>
                        <m:r>
                          <a:rPr lang="en-US" sz="26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600" b="0" i="1" smtClean="0">
                            <a:latin typeface="Cambria Math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sz="2600" b="0" dirty="0" smtClean="0"/>
              </a:p>
              <a:p>
                <a:endParaRPr lang="en-US" sz="2600" dirty="0" smtClean="0"/>
              </a:p>
              <a:p>
                <a:endParaRPr lang="en-US" sz="2600" dirty="0" smtClean="0"/>
              </a:p>
              <a:p>
                <a:endParaRPr lang="en-US" sz="2600" dirty="0" smtClean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9074" y="1825625"/>
                <a:ext cx="8734926" cy="4351338"/>
              </a:xfrm>
              <a:blipFill rotWithShape="0">
                <a:blip r:embed="rId2"/>
                <a:stretch>
                  <a:fillRect l="-1047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243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44"/>
          <p:cNvSpPr>
            <a:spLocks/>
          </p:cNvSpPr>
          <p:nvPr/>
        </p:nvSpPr>
        <p:spPr bwMode="auto">
          <a:xfrm>
            <a:off x="2743200" y="26670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7" name="Rectangle 46"/>
          <p:cNvSpPr>
            <a:spLocks noChangeArrowheads="1"/>
          </p:cNvSpPr>
          <p:nvPr/>
        </p:nvSpPr>
        <p:spPr bwMode="auto">
          <a:xfrm>
            <a:off x="2470150" y="3389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988" name="Straight Arrow Connector 27"/>
          <p:cNvCxnSpPr>
            <a:cxnSpLocks noChangeShapeType="1"/>
            <a:stCxn id="41996" idx="5"/>
          </p:cNvCxnSpPr>
          <p:nvPr/>
        </p:nvCxnSpPr>
        <p:spPr bwMode="auto">
          <a:xfrm rot="5400000" flipH="1">
            <a:off x="2470944" y="3385344"/>
            <a:ext cx="520700" cy="15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cxnSp>
        <p:nvCxnSpPr>
          <p:cNvPr id="41989" name="Straight Arrow Connector 30"/>
          <p:cNvCxnSpPr>
            <a:cxnSpLocks noChangeShapeType="1"/>
            <a:endCxn id="41997" idx="2"/>
          </p:cNvCxnSpPr>
          <p:nvPr/>
        </p:nvCxnSpPr>
        <p:spPr bwMode="auto">
          <a:xfrm rot="10800000">
            <a:off x="2209800" y="3619500"/>
            <a:ext cx="534988" cy="269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Eigenvalues and eigenvectors of M</a:t>
            </a:r>
            <a:endParaRPr lang="en-US" dirty="0" smtClean="0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85800" y="4343400"/>
            <a:ext cx="79248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/>
              <a:t>Eigenvalues and eigenvectors of </a:t>
            </a:r>
            <a:r>
              <a:rPr lang="en-US" sz="2000" b="0" dirty="0" smtClean="0"/>
              <a:t>M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/>
              <a:t>Define </a:t>
            </a:r>
            <a:r>
              <a:rPr lang="en-US" sz="2000" b="0" dirty="0" smtClean="0"/>
              <a:t>shift directions </a:t>
            </a:r>
            <a:r>
              <a:rPr lang="en-US" sz="2000" b="0" dirty="0"/>
              <a:t>with the smallest and largest </a:t>
            </a:r>
            <a:r>
              <a:rPr lang="en-US" sz="2000" b="0" dirty="0" smtClean="0"/>
              <a:t>change in error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 err="1" smtClean="0"/>
              <a:t>x</a:t>
            </a:r>
            <a:r>
              <a:rPr lang="en-US" sz="2000" baseline="-25000" dirty="0" err="1" smtClean="0"/>
              <a:t>max</a:t>
            </a:r>
            <a:r>
              <a:rPr lang="en-US" sz="2000" b="0" dirty="0" smtClean="0"/>
              <a:t> </a:t>
            </a:r>
            <a:r>
              <a:rPr lang="en-US" sz="2000" b="0" dirty="0"/>
              <a:t>= direction of </a:t>
            </a:r>
            <a:r>
              <a:rPr lang="en-US" sz="2000" dirty="0"/>
              <a:t>largest</a:t>
            </a:r>
            <a:r>
              <a:rPr lang="en-US" sz="2000" b="0" dirty="0"/>
              <a:t> increase in </a:t>
            </a:r>
            <a:r>
              <a:rPr lang="en-US" sz="2000" b="0" i="1" dirty="0" smtClean="0"/>
              <a:t>E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</a:t>
            </a:r>
            <a:r>
              <a:rPr lang="en-US" sz="2000" baseline="-25000" dirty="0" smtClean="0">
                <a:sym typeface="Symbol" pitchFamily="18" charset="2"/>
              </a:rPr>
              <a:t>max</a:t>
            </a:r>
            <a:r>
              <a:rPr lang="en-US" sz="2000" b="0" dirty="0" smtClean="0"/>
              <a:t> </a:t>
            </a:r>
            <a:r>
              <a:rPr lang="en-US" sz="2000" b="0" dirty="0"/>
              <a:t>= amount of increase in direction </a:t>
            </a:r>
            <a:r>
              <a:rPr lang="en-US" sz="2000" b="0" dirty="0" err="1" smtClean="0"/>
              <a:t>x</a:t>
            </a:r>
            <a:r>
              <a:rPr lang="en-US" sz="2000" baseline="-25000" dirty="0" err="1" smtClean="0"/>
              <a:t>max</a:t>
            </a:r>
            <a:endParaRPr lang="en-US" sz="2000" b="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0" dirty="0" err="1" smtClean="0"/>
              <a:t>x</a:t>
            </a:r>
            <a:r>
              <a:rPr lang="en-US" sz="2000" baseline="-25000" dirty="0" err="1" smtClean="0"/>
              <a:t>min</a:t>
            </a:r>
            <a:r>
              <a:rPr lang="en-US" sz="2000" b="0" dirty="0" smtClean="0"/>
              <a:t> </a:t>
            </a:r>
            <a:r>
              <a:rPr lang="en-US" sz="2000" b="0" dirty="0"/>
              <a:t>= direction of </a:t>
            </a:r>
            <a:r>
              <a:rPr lang="en-US" sz="2000" dirty="0"/>
              <a:t>smallest</a:t>
            </a:r>
            <a:r>
              <a:rPr lang="en-US" sz="2000" b="0" dirty="0"/>
              <a:t> increase in </a:t>
            </a:r>
            <a:r>
              <a:rPr lang="en-US" sz="2000" b="0" i="1" dirty="0" smtClean="0"/>
              <a:t>E</a:t>
            </a:r>
            <a:r>
              <a:rPr lang="en-US" sz="2000" b="0" dirty="0" smtClean="0"/>
              <a:t> </a:t>
            </a:r>
            <a:endParaRPr lang="en-US" sz="2000" b="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</a:t>
            </a:r>
            <a:r>
              <a:rPr lang="en-US" sz="2000" baseline="-25000" dirty="0" smtClean="0"/>
              <a:t>min</a:t>
            </a:r>
            <a:r>
              <a:rPr lang="en-US" sz="2000" b="0" dirty="0" smtClean="0"/>
              <a:t> </a:t>
            </a:r>
            <a:r>
              <a:rPr lang="en-US" sz="2000" b="0" dirty="0"/>
              <a:t>= amount of increase in direction </a:t>
            </a:r>
            <a:r>
              <a:rPr lang="en-US" sz="2000" b="0" dirty="0" err="1" smtClean="0"/>
              <a:t>x</a:t>
            </a:r>
            <a:r>
              <a:rPr lang="en-US" sz="2000" baseline="-25000" dirty="0" err="1" smtClean="0"/>
              <a:t>min</a:t>
            </a:r>
            <a:endParaRPr lang="en-US" sz="2000" b="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b="0" dirty="0"/>
          </a:p>
        </p:txBody>
      </p:sp>
      <p:sp>
        <p:nvSpPr>
          <p:cNvPr id="41996" name="Oval 25"/>
          <p:cNvSpPr>
            <a:spLocks noChangeArrowheads="1"/>
          </p:cNvSpPr>
          <p:nvPr/>
        </p:nvSpPr>
        <p:spPr bwMode="auto">
          <a:xfrm>
            <a:off x="2667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Oval 26"/>
          <p:cNvSpPr>
            <a:spLocks noChangeArrowheads="1"/>
          </p:cNvSpPr>
          <p:nvPr/>
        </p:nvSpPr>
        <p:spPr bwMode="auto">
          <a:xfrm>
            <a:off x="2209800" y="31242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Rectangle 9"/>
          <p:cNvSpPr>
            <a:spLocks noChangeArrowheads="1"/>
          </p:cNvSpPr>
          <p:nvPr/>
        </p:nvSpPr>
        <p:spPr bwMode="auto">
          <a:xfrm>
            <a:off x="2133600" y="2698750"/>
            <a:ext cx="61106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 smtClean="0">
                <a:solidFill>
                  <a:srgbClr val="0066FF"/>
                </a:solidFill>
                <a:latin typeface="Arial" charset="0"/>
              </a:rPr>
              <a:t>min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600200" y="3460750"/>
            <a:ext cx="654346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 smtClean="0">
                <a:solidFill>
                  <a:srgbClr val="0066FF"/>
                </a:solidFill>
                <a:latin typeface="Arial" charset="0"/>
              </a:rPr>
              <a:t>max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094977" y="32004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36576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80043"/>
            <a:ext cx="4922253" cy="9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8979" y="1275347"/>
            <a:ext cx="4884822" cy="488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2646945" y="4331367"/>
            <a:ext cx="4896853" cy="18288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2658979" y="4126832"/>
            <a:ext cx="2298032" cy="2033337"/>
          </a:xfrm>
          <a:prstGeom prst="rt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2658979" y="1275347"/>
            <a:ext cx="4896854" cy="488482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329990" y="3675102"/>
                <a:ext cx="1949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990" y="3675102"/>
                <a:ext cx="1949116" cy="369332"/>
              </a:xfrm>
              <a:prstGeom prst="rect">
                <a:avLst/>
              </a:prstGeom>
              <a:blipFill rotWithShape="0">
                <a:blip r:embed="rId2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824664" y="4003235"/>
            <a:ext cx="271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 very high in all directions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1172" y="3388169"/>
            <a:ext cx="1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Corner</a:t>
            </a:r>
            <a:endParaRPr lang="en-US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107405" y="5245767"/>
                <a:ext cx="24484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≈0</m:t>
                      </m:r>
                    </m:oMath>
                  </m:oMathPara>
                </a14:m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/>
                  <a:t>E remains close to 0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405" y="5245767"/>
                <a:ext cx="2448427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224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31618" y="4920916"/>
            <a:ext cx="94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Edge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44384" y="4920916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144381" y="4966953"/>
                <a:ext cx="251459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𝑚𝑎𝑥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cs typeface="Times New Roman" charset="0"/>
                        <a:sym typeface="Symbol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𝑚𝑖𝑛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cs typeface="Times New Roman" charset="0"/>
                        <a:sym typeface="Symbol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Times New Roman" charset="0"/>
                    <a:cs typeface="Times New Roman" charset="0"/>
                    <a:sym typeface="Symbol" charset="0"/>
                  </a:rPr>
                  <a:t>are </a:t>
                </a:r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small;</a:t>
                </a:r>
                <a:b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</a:br>
                <a:r>
                  <a:rPr lang="en-US" sz="2400" i="1" dirty="0">
                    <a:latin typeface="Times New Roman" charset="0"/>
                    <a:cs typeface="Times New Roman" charset="0"/>
                    <a:sym typeface="Symbol" charset="0"/>
                  </a:rPr>
                  <a:t>E</a:t>
                </a:r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 is almost </a:t>
                </a:r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0</a:t>
                </a:r>
                <a:r>
                  <a:rPr lang="en-US" sz="2000" dirty="0" smtClean="0">
                    <a:latin typeface="Times New Roman" charset="0"/>
                    <a:cs typeface="Times New Roman" charset="0"/>
                    <a:sym typeface="Symbol" charset="0"/>
                  </a:rPr>
                  <a:t> </a:t>
                </a:r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in all directions</a:t>
                </a:r>
                <a:endParaRPr lang="ru-RU" sz="2000" dirty="0">
                  <a:latin typeface="Times New Roman" charset="0"/>
                  <a:cs typeface="Times New Roman" charset="0"/>
                  <a:sym typeface="Symbol" charset="0"/>
                </a:endParaRPr>
              </a:p>
            </p:txBody>
          </p:sp>
        </mc:Choice>
        <mc:Fallback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381" y="4966953"/>
                <a:ext cx="2514595" cy="1077218"/>
              </a:xfrm>
              <a:prstGeom prst="rect">
                <a:avLst/>
              </a:prstGeom>
              <a:blipFill rotWithShape="0">
                <a:blip r:embed="rId4"/>
                <a:stretch>
                  <a:fillRect l="-3883" t="-36932" b="-96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194384" y="570743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Flat patch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045367" y="127534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367" y="1275347"/>
                <a:ext cx="601577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6942221" y="611568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221" y="6115687"/>
                <a:ext cx="601577" cy="369332"/>
              </a:xfrm>
              <a:prstGeom prst="rect">
                <a:avLst/>
              </a:prstGeom>
              <a:blipFill rotWithShape="0">
                <a:blip r:embed="rId6"/>
                <a:stretch>
                  <a:fillRect r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Interpreting the eigenvalues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correspondence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 application: depth cameras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2307771"/>
            <a:ext cx="4493491" cy="252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022" y="2307771"/>
            <a:ext cx="4493491" cy="2520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400" y="4828199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charset="-128"/>
                <a:hlinkClick r:id="rId4"/>
              </a:rPr>
              <a:t>https://realsense.intel.com/stereo</a:t>
            </a:r>
            <a:r>
              <a:rPr lang="en-US" sz="2000" dirty="0">
                <a:solidFill>
                  <a:prstClr val="black"/>
                </a:solidFill>
                <a:latin typeface="Arial" charset="0"/>
                <a:ea typeface="ＭＳ Ｐゴシック" charset="-128"/>
                <a:hlinkClick r:id="rId4"/>
              </a:rPr>
              <a:t>/</a:t>
            </a:r>
            <a:endParaRPr lang="en-US" sz="20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Microsoft Kinect</a:t>
            </a:r>
            <a:endParaRPr lang="en-US" sz="20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67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correspondence - Pose estimation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a 3D point, correspondence gives relationship between cameras (</a:t>
            </a:r>
            <a:r>
              <a:rPr lang="en-US" i="1" dirty="0" smtClean="0"/>
              <a:t>Pose estimation / camera calibration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3102986">
            <a:off x="965200" y="3536950"/>
            <a:ext cx="2171700" cy="1530350"/>
            <a:chOff x="1943100" y="4400550"/>
            <a:chExt cx="2171700" cy="1530350"/>
          </a:xfrm>
        </p:grpSpPr>
        <p:sp>
          <p:nvSpPr>
            <p:cNvPr id="4" name="Rectangle 3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93605" y="4049508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1049716" y="3006054"/>
            <a:ext cx="7103684" cy="1132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3023" y="2673752"/>
            <a:ext cx="2903477" cy="2672948"/>
            <a:chOff x="4653023" y="2673752"/>
            <a:chExt cx="2903477" cy="2672948"/>
          </a:xfrm>
        </p:grpSpPr>
        <p:grpSp>
          <p:nvGrpSpPr>
            <p:cNvPr id="7" name="Group 6"/>
            <p:cNvGrpSpPr/>
            <p:nvPr/>
          </p:nvGrpSpPr>
          <p:grpSpPr>
            <a:xfrm rot="19273931">
              <a:off x="5384800" y="3816350"/>
              <a:ext cx="2171700" cy="1530350"/>
              <a:chOff x="1943100" y="4400550"/>
              <a:chExt cx="2171700" cy="153035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43100" y="4597400"/>
                <a:ext cx="2171700" cy="1333500"/>
              </a:xfrm>
              <a:prstGeom prst="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59100" y="4400550"/>
                <a:ext cx="139700" cy="393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6964205" y="5016500"/>
              <a:ext cx="156111" cy="177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1" idx="1"/>
            </p:cNvCxnSpPr>
            <p:nvPr/>
          </p:nvCxnSpPr>
          <p:spPr>
            <a:xfrm flipH="1" flipV="1">
              <a:off x="4653023" y="2673752"/>
              <a:ext cx="2334044" cy="236878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5268157" y="3286139"/>
            <a:ext cx="360510" cy="3446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4 0.15047 L -4.72222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Pose-estimation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690689"/>
            <a:ext cx="2983727" cy="1978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669" y="1690689"/>
            <a:ext cx="2844413" cy="2133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010" y="4104036"/>
            <a:ext cx="3360420" cy="25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Pose-estimation / Camera calibration</a:t>
            </a:r>
            <a:endParaRPr lang="en-US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Specific application: panorama stitching</a:t>
            </a:r>
            <a:endParaRPr lang="en-US" dirty="0" smtClean="0"/>
          </a:p>
          <a:p>
            <a:pPr lvl="1"/>
            <a:r>
              <a:rPr lang="en-US" dirty="0" smtClean="0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280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2755</TotalTime>
  <Words>1499</Words>
  <Application>Microsoft Macintosh PowerPoint</Application>
  <PresentationFormat>On-screen Show (4:3)</PresentationFormat>
  <Paragraphs>281</Paragraphs>
  <Slides>59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 Unicode MS</vt:lpstr>
      <vt:lpstr>Calibri</vt:lpstr>
      <vt:lpstr>Calibri Light</vt:lpstr>
      <vt:lpstr>Cambria Math</vt:lpstr>
      <vt:lpstr>ＭＳ Ｐゴシック</vt:lpstr>
      <vt:lpstr>Symbol</vt:lpstr>
      <vt:lpstr>Tahoma</vt:lpstr>
      <vt:lpstr>Times New Roman</vt:lpstr>
      <vt:lpstr>游ゴシック</vt:lpstr>
      <vt:lpstr>Arial</vt:lpstr>
      <vt:lpstr>Office Theme</vt:lpstr>
      <vt:lpstr>Equation</vt:lpstr>
      <vt:lpstr>The correspondence problem</vt:lpstr>
      <vt:lpstr>Why?</vt:lpstr>
      <vt:lpstr>Why? Reconstruction</vt:lpstr>
      <vt:lpstr>Reconstruction from correspondence</vt:lpstr>
      <vt:lpstr>Reconstruction from correspondence</vt:lpstr>
      <vt:lpstr>Reconstruction from correspondence</vt:lpstr>
      <vt:lpstr>Reconstruction from correspondence - Pose estimation</vt:lpstr>
      <vt:lpstr>Pose-estimation</vt:lpstr>
      <vt:lpstr>Pose-estimation / Camera calibration</vt:lpstr>
      <vt:lpstr>Pose-estimation / Camera calibration</vt:lpstr>
      <vt:lpstr>Pose-estimation / Camera calibration</vt:lpstr>
      <vt:lpstr>Other applications of correspondence</vt:lpstr>
      <vt:lpstr>Other applications of correspondence </vt:lpstr>
      <vt:lpstr>Correspondence can be challenging</vt:lpstr>
      <vt:lpstr>Correspondence</vt:lpstr>
      <vt:lpstr>Harder case</vt:lpstr>
      <vt:lpstr>Harder still?</vt:lpstr>
      <vt:lpstr>Answer below (look for tiny colored squares…)</vt:lpstr>
      <vt:lpstr>Dense correspondence</vt:lpstr>
      <vt:lpstr>Sparse correspondence</vt:lpstr>
      <vt:lpstr>A general pipeline for correspondence</vt:lpstr>
      <vt:lpstr>A general pipeline for correspondence</vt:lpstr>
      <vt:lpstr>Sparse correspondence</vt:lpstr>
      <vt:lpstr>What makes a good feature point?</vt:lpstr>
      <vt:lpstr>Characteristics of good feature points</vt:lpstr>
      <vt:lpstr>Goal: repeatability</vt:lpstr>
      <vt:lpstr>Repeatability / invariance</vt:lpstr>
      <vt:lpstr>Repeatability / invariance</vt:lpstr>
      <vt:lpstr>Goal: distinctiveness</vt:lpstr>
      <vt:lpstr>PowerPoint Presentation</vt:lpstr>
      <vt:lpstr>PowerPoint Presentation</vt:lpstr>
      <vt:lpstr>Choosing distinctive interest points</vt:lpstr>
      <vt:lpstr>The aperture problem</vt:lpstr>
      <vt:lpstr>The aperture problem</vt:lpstr>
      <vt:lpstr>The aperture problem</vt:lpstr>
      <vt:lpstr>The aperture problem</vt:lpstr>
      <vt:lpstr>The aperture problem</vt:lpstr>
      <vt:lpstr>Corner detection</vt:lpstr>
      <vt:lpstr>Corner Detection: Basic Idea</vt:lpstr>
      <vt:lpstr>Corner detection the math</vt:lpstr>
      <vt:lpstr>Corner detection:  the math</vt:lpstr>
      <vt:lpstr>Corner Detection: Mathematics</vt:lpstr>
      <vt:lpstr>Corner Detection: Mathematics</vt:lpstr>
      <vt:lpstr>Corner Detection: Mathematics</vt:lpstr>
      <vt:lpstr>Corner Detection: Mathematics</vt:lpstr>
      <vt:lpstr>Small motion assumption</vt:lpstr>
      <vt:lpstr>Corner detection:  the math</vt:lpstr>
      <vt:lpstr>Corner detection:  the math</vt:lpstr>
      <vt:lpstr>Interpreting the second moment matrix</vt:lpstr>
      <vt:lpstr>PowerPoint Presentation</vt:lpstr>
      <vt:lpstr>PowerPoint Presentation</vt:lpstr>
      <vt:lpstr>PowerPoint Presentation</vt:lpstr>
      <vt:lpstr>What about edges in arbitrary orientation?</vt:lpstr>
      <vt:lpstr>PowerPoint Presentation</vt:lpstr>
      <vt:lpstr>PowerPoint Presentation</vt:lpstr>
      <vt:lpstr>PowerPoint Presentation</vt:lpstr>
      <vt:lpstr>Eigenvalues and eigenvectors of M</vt:lpstr>
      <vt:lpstr>Eigenvalues and eigenvectors of M</vt:lpstr>
      <vt:lpstr>Interpreting the eigenvalues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correspondence problem</dc:title>
  <dc:creator>Bharath Hariharan</dc:creator>
  <cp:lastModifiedBy>Bharath Hariharan</cp:lastModifiedBy>
  <cp:revision>24</cp:revision>
  <dcterms:created xsi:type="dcterms:W3CDTF">2018-02-19T17:36:50Z</dcterms:created>
  <dcterms:modified xsi:type="dcterms:W3CDTF">2018-02-21T15:32:24Z</dcterms:modified>
</cp:coreProperties>
</file>