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331" r:id="rId15"/>
    <p:sldId id="330" r:id="rId16"/>
    <p:sldId id="332" r:id="rId17"/>
    <p:sldId id="269" r:id="rId18"/>
    <p:sldId id="270" r:id="rId19"/>
    <p:sldId id="271" r:id="rId20"/>
    <p:sldId id="272" r:id="rId21"/>
    <p:sldId id="273" r:id="rId22"/>
    <p:sldId id="276" r:id="rId23"/>
    <p:sldId id="277" r:id="rId24"/>
    <p:sldId id="281" r:id="rId25"/>
    <p:sldId id="282" r:id="rId26"/>
    <p:sldId id="274" r:id="rId27"/>
    <p:sldId id="275" r:id="rId28"/>
    <p:sldId id="278" r:id="rId29"/>
    <p:sldId id="279" r:id="rId30"/>
    <p:sldId id="280" r:id="rId31"/>
    <p:sldId id="283" r:id="rId32"/>
    <p:sldId id="284" r:id="rId33"/>
    <p:sldId id="316" r:id="rId34"/>
    <p:sldId id="317" r:id="rId35"/>
    <p:sldId id="319" r:id="rId36"/>
    <p:sldId id="318" r:id="rId37"/>
    <p:sldId id="320" r:id="rId38"/>
    <p:sldId id="295" r:id="rId39"/>
    <p:sldId id="296" r:id="rId40"/>
    <p:sldId id="297" r:id="rId41"/>
    <p:sldId id="321" r:id="rId42"/>
    <p:sldId id="298" r:id="rId43"/>
    <p:sldId id="299" r:id="rId44"/>
    <p:sldId id="300" r:id="rId45"/>
    <p:sldId id="301" r:id="rId46"/>
    <p:sldId id="302" r:id="rId47"/>
    <p:sldId id="303" r:id="rId48"/>
    <p:sldId id="322" r:id="rId49"/>
    <p:sldId id="323" r:id="rId50"/>
    <p:sldId id="324" r:id="rId51"/>
    <p:sldId id="311" r:id="rId52"/>
    <p:sldId id="312" r:id="rId53"/>
    <p:sldId id="328" r:id="rId54"/>
    <p:sldId id="329" r:id="rId55"/>
    <p:sldId id="287" r:id="rId56"/>
    <p:sldId id="325" r:id="rId57"/>
    <p:sldId id="326" r:id="rId58"/>
    <p:sldId id="327" r:id="rId59"/>
    <p:sldId id="292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EDED"/>
    <a:srgbClr val="7F7F7F"/>
    <a:srgbClr val="EFEFEF"/>
    <a:srgbClr val="7544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40"/>
  </p:normalViewPr>
  <p:slideViewPr>
    <p:cSldViewPr snapToGrid="0" snapToObjects="1">
      <p:cViewPr>
        <p:scale>
          <a:sx n="110" d="100"/>
          <a:sy n="110" d="100"/>
        </p:scale>
        <p:origin x="480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843AB-DA40-B442-A8AE-0CBC0DD8BBE2}" type="datetimeFigureOut">
              <a:rPr lang="en-US" smtClean="0"/>
              <a:t>2/14/18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2D9C81-9FD3-8B4F-8D0F-066A3D661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89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B0BF27-8720-0647-9FA3-F8CC357A207D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556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6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002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5A9006-87B5-46C9-9E96-6AA3839CC93E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53046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0BA7A5-3491-45A6-9E3B-1789197AE14A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78715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06E027-5420-4928-A7CA-206C85BCA021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32329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30" indent="-275434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3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433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12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82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51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21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90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89B1B51-1218-654F-8D5F-FF16D0B6D236}" type="slidenum">
              <a:rPr lang="en-US"/>
              <a:pPr/>
              <a:t>42</a:t>
            </a:fld>
            <a:endParaRPr lang="en-US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5325"/>
            <a:ext cx="4625975" cy="3470275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529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A4FA31-BD45-48EE-A48C-D81D0958128A}" type="slidenum">
              <a:rPr lang="en-US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80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30" indent="-275434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3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433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12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82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51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21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90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93185C5F-47ED-024D-9192-998DA676146D}" type="slidenum">
              <a:rPr lang="en-US"/>
              <a:pPr/>
              <a:t>51</a:t>
            </a:fld>
            <a:endParaRPr lang="en-US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39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30" indent="-275434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3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433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12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82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51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21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90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A15993BA-1AE4-2C4C-9054-6C49B2DF17A8}" type="slidenum">
              <a:rPr lang="en-US">
                <a:solidFill>
                  <a:srgbClr val="000000"/>
                </a:solidFill>
              </a:rPr>
              <a:pPr/>
              <a:t>52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77538" name="Rectangle 7"/>
          <p:cNvSpPr txBox="1">
            <a:spLocks noGrp="1" noChangeArrowheads="1"/>
          </p:cNvSpPr>
          <p:nvPr/>
        </p:nvSpPr>
        <p:spPr bwMode="auto">
          <a:xfrm>
            <a:off x="3970734" y="8830659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64" tIns="46581" rIns="93164" bIns="46581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/>
            <a:fld id="{FACFD742-3B85-1447-9D81-04EAEEF1180C}" type="slidenum">
              <a:rPr lang="en-US" sz="1300">
                <a:solidFill>
                  <a:srgbClr val="000000"/>
                </a:solidFill>
              </a:rPr>
              <a:pPr algn="r"/>
              <a:t>52</a:t>
            </a:fld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1658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8200" cy="3486150"/>
          </a:xfrm>
          <a:ln/>
        </p:spPr>
      </p:sp>
      <p:sp>
        <p:nvSpPr>
          <p:cNvPr id="1658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4" tIns="46581" rIns="93164" bIns="46581"/>
          <a:lstStyle/>
          <a:p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26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03A6-0A58-704E-948A-2A28D5E29C86}" type="datetimeFigureOut">
              <a:rPr lang="en-US" smtClean="0"/>
              <a:t>2/14/18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ACA6-60B3-5B4B-A477-0651EA5906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03A6-0A58-704E-948A-2A28D5E29C86}" type="datetimeFigureOut">
              <a:rPr lang="en-US" smtClean="0"/>
              <a:t>2/14/18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ACA6-60B3-5B4B-A477-0651EA5906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03A6-0A58-704E-948A-2A28D5E29C86}" type="datetimeFigureOut">
              <a:rPr lang="en-US" smtClean="0"/>
              <a:t>2/14/18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ACA6-60B3-5B4B-A477-0651EA5906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03A6-0A58-704E-948A-2A28D5E29C86}" type="datetimeFigureOut">
              <a:rPr lang="en-US" smtClean="0"/>
              <a:t>2/14/18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ACA6-60B3-5B4B-A477-0651EA5906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03A6-0A58-704E-948A-2A28D5E29C86}" type="datetimeFigureOut">
              <a:rPr lang="en-US" smtClean="0"/>
              <a:t>2/14/18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ACA6-60B3-5B4B-A477-0651EA5906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03A6-0A58-704E-948A-2A28D5E29C86}" type="datetimeFigureOut">
              <a:rPr lang="en-US" smtClean="0"/>
              <a:t>2/14/18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ACA6-60B3-5B4B-A477-0651EA5906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03A6-0A58-704E-948A-2A28D5E29C86}" type="datetimeFigureOut">
              <a:rPr lang="en-US" smtClean="0"/>
              <a:t>2/14/18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ACA6-60B3-5B4B-A477-0651EA5906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03A6-0A58-704E-948A-2A28D5E29C86}" type="datetimeFigureOut">
              <a:rPr lang="en-US" smtClean="0"/>
              <a:t>2/14/18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ACA6-60B3-5B4B-A477-0651EA5906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03A6-0A58-704E-948A-2A28D5E29C86}" type="datetimeFigureOut">
              <a:rPr lang="en-US" smtClean="0"/>
              <a:t>2/14/18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ACA6-60B3-5B4B-A477-0651EA5906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03A6-0A58-704E-948A-2A28D5E29C86}" type="datetimeFigureOut">
              <a:rPr lang="en-US" smtClean="0"/>
              <a:t>2/14/18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ACA6-60B3-5B4B-A477-0651EA5906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03A6-0A58-704E-948A-2A28D5E29C86}" type="datetimeFigureOut">
              <a:rPr lang="en-US" smtClean="0"/>
              <a:t>2/14/18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ACA6-60B3-5B4B-A477-0651EA5906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603A6-0A58-704E-948A-2A28D5E29C86}" type="datetimeFigureOut">
              <a:rPr lang="en-US" smtClean="0"/>
              <a:t>2/14/18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EACA6-60B3-5B4B-A477-0651EA590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98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6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cikit-learn.org/stable/modules/clustering.html#spectral-clustering" TargetMode="External"/><Relationship Id="rId3" Type="http://schemas.openxmlformats.org/officeDocument/2006/relationships/hyperlink" Target="https://people.eecs.berkeley.edu/~malik/papers/SM-ncut.pdf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3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diaphanus/136915456/" TargetMode="External"/><Relationship Id="rId4" Type="http://schemas.openxmlformats.org/officeDocument/2006/relationships/hyperlink" Target="http://www.flickr.com/photos/swashford/428567562/" TargetMode="External"/><Relationship Id="rId5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diaphanus/136915456/" TargetMode="External"/><Relationship Id="rId4" Type="http://schemas.openxmlformats.org/officeDocument/2006/relationships/image" Target="../media/image62.jpeg"/><Relationship Id="rId5" Type="http://schemas.openxmlformats.org/officeDocument/2006/relationships/hyperlink" Target="http://www.flickr.com/photos/scpgt/328570837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tif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Grouping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5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Graphs and matrices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646219"/>
            <a:ext cx="2438400" cy="50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350" y="2136563"/>
            <a:ext cx="2019300" cy="57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300" y="3435312"/>
            <a:ext cx="4343400" cy="1282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1485" y="2246475"/>
            <a:ext cx="3010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Define z so that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0" y="5153084"/>
            <a:ext cx="51816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5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Graphs and matrices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398589"/>
            <a:ext cx="5181600" cy="58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800" y="2091473"/>
            <a:ext cx="1930400" cy="35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6418" y="3129663"/>
            <a:ext cx="4051300" cy="482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97873" y="3756244"/>
            <a:ext cx="35683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 is called the Normalized Graph Laplacian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3125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Graphs and matrices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5032375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We want</a:t>
            </a:r>
          </a:p>
          <a:p>
            <a:r>
              <a:rPr lang="en-US" dirty="0" smtClean="0"/>
              <a:t>Trivial solution: all nodes of graph in one cluster, nothing in the other</a:t>
            </a:r>
          </a:p>
          <a:p>
            <a:r>
              <a:rPr lang="en-US" dirty="0" smtClean="0"/>
              <a:t>To avoid trivial solution, look for the </a:t>
            </a:r>
            <a:r>
              <a:rPr lang="en-US" i="1" dirty="0" smtClean="0"/>
              <a:t>eigenvector with the </a:t>
            </a:r>
            <a:r>
              <a:rPr lang="en-US" i="1" dirty="0" smtClean="0">
                <a:solidFill>
                  <a:srgbClr val="FF0000"/>
                </a:solidFill>
              </a:rPr>
              <a:t>second smallest </a:t>
            </a:r>
            <a:r>
              <a:rPr lang="en-US" i="1" dirty="0" smtClean="0"/>
              <a:t>eigenvalue</a:t>
            </a:r>
          </a:p>
          <a:p>
            <a:endParaRPr lang="en-US" i="1" dirty="0"/>
          </a:p>
          <a:p>
            <a:endParaRPr lang="en-US" i="1" dirty="0" smtClean="0"/>
          </a:p>
          <a:p>
            <a:r>
              <a:rPr lang="en-US" dirty="0" smtClean="0"/>
              <a:t> Find z </a:t>
            </a:r>
            <a:r>
              <a:rPr lang="en-US" dirty="0" err="1" smtClean="0"/>
              <a:t>s.t.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150" y="1825625"/>
            <a:ext cx="4051300" cy="48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844" y="2872059"/>
            <a:ext cx="1371600" cy="35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966" y="5146907"/>
            <a:ext cx="1625600" cy="35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9891" y="5636535"/>
            <a:ext cx="3848100" cy="40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6204222"/>
            <a:ext cx="18288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5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quick detour into eigenvalues and eigenvectors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917575"/>
          </a:xfrm>
        </p:spPr>
        <p:txBody>
          <a:bodyPr/>
          <a:lstStyle/>
          <a:p>
            <a:r>
              <a:rPr lang="en-US" dirty="0" smtClean="0"/>
              <a:t>Given vector x and matrix A</a:t>
            </a:r>
            <a:r>
              <a:rPr lang="en-US" smtClean="0"/>
              <a:t>, what does Ax look like?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4" y="2662177"/>
            <a:ext cx="3894881" cy="38948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3563" y="6014899"/>
            <a:ext cx="868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x</a:t>
            </a:r>
            <a:endParaRPr lang="en-US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624" y="2662176"/>
            <a:ext cx="3894881" cy="38948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88013" y="6014898"/>
            <a:ext cx="868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Ax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96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quick detour into eigenvalues and eigenvectors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7886700" cy="4351338"/>
              </a:xfrm>
            </p:spPr>
            <p:txBody>
              <a:bodyPr/>
              <a:lstStyle/>
              <a:p>
                <a:r>
                  <a:rPr lang="en-US" dirty="0" smtClean="0"/>
                  <a:t>Given a matrix A, x is an eigenvector with eigenvalue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𝜆</m:t>
                    </m:r>
                  </m:oMath>
                </a14:m>
                <a:r>
                  <a:rPr lang="en-US" dirty="0" smtClean="0"/>
                  <a:t>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𝐴𝑥</m:t>
                    </m:r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𝜆</m:t>
                    </m:r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</m:oMath>
                </a14:m>
                <a:endParaRPr lang="en-US" dirty="0" smtClean="0"/>
              </a:p>
              <a:p>
                <a:endParaRPr lang="en-US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7886700" cy="4351338"/>
              </a:xfrm>
              <a:blipFill rotWithShape="0">
                <a:blip r:embed="rId2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3" y="2662177"/>
            <a:ext cx="3837008" cy="38370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011" y="2662177"/>
            <a:ext cx="3837008" cy="38370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3563" y="6014899"/>
            <a:ext cx="868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x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5388013" y="6014898"/>
            <a:ext cx="868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Ax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7601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quick detour into eigenvalues and eigenvectors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7886700" cy="4351338"/>
              </a:xfrm>
            </p:spPr>
            <p:txBody>
              <a:bodyPr/>
              <a:lstStyle/>
              <a:p>
                <a:r>
                  <a:rPr lang="en-US" dirty="0" smtClean="0"/>
                  <a:t>Given a matrix A, x is an eigenvector with eigenvalue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𝜆</m:t>
                    </m:r>
                  </m:oMath>
                </a14:m>
                <a:r>
                  <a:rPr lang="en-US" dirty="0" smtClean="0"/>
                  <a:t>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𝐴𝑥</m:t>
                    </m:r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𝜆</m:t>
                    </m:r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Any square real symmetric n x n matrix has n eigenvalues</a:t>
                </a:r>
              </a:p>
              <a:p>
                <a:r>
                  <a:rPr lang="en-US" dirty="0" smtClean="0"/>
                  <a:t>For symmetric mats, eigenvectors corresponding to two different eigenvalues are orthogonal</a:t>
                </a:r>
              </a:p>
              <a:p>
                <a:endParaRPr lang="en-US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7886700" cy="4351338"/>
              </a:xfrm>
              <a:blipFill rotWithShape="0">
                <a:blip r:embed="rId2"/>
                <a:stretch>
                  <a:fillRect l="-1391" t="-2241" r="-1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690" y="5502526"/>
            <a:ext cx="2638041" cy="9572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2010" y="5502526"/>
            <a:ext cx="4310380" cy="80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4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Eigenvectors and the graph </a:t>
            </a:r>
            <a:r>
              <a:rPr lang="en-US" dirty="0" err="1" smtClean="0"/>
              <a:t>laplacian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want</a:t>
            </a:r>
          </a:p>
          <a:p>
            <a:r>
              <a:rPr lang="en-US" dirty="0"/>
              <a:t>Trivial </a:t>
            </a:r>
            <a:r>
              <a:rPr lang="en-US" dirty="0" smtClean="0"/>
              <a:t>solution z</a:t>
            </a:r>
            <a:r>
              <a:rPr lang="en-US" baseline="-25000" dirty="0" smtClean="0"/>
              <a:t>0</a:t>
            </a:r>
            <a:r>
              <a:rPr lang="en-US" dirty="0" smtClean="0"/>
              <a:t>: </a:t>
            </a:r>
            <a:r>
              <a:rPr lang="en-US" dirty="0"/>
              <a:t>all nodes of graph in one cluster, nothing in the </a:t>
            </a:r>
            <a:r>
              <a:rPr lang="en-US" dirty="0" smtClean="0"/>
              <a:t>other</a:t>
            </a:r>
          </a:p>
          <a:p>
            <a:pPr lvl="1"/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z0 is eigenvector with 0 eigenvalue</a:t>
            </a:r>
          </a:p>
          <a:p>
            <a:r>
              <a:rPr lang="en-US" dirty="0" smtClean="0"/>
              <a:t>We want z</a:t>
            </a:r>
            <a:r>
              <a:rPr lang="en-US" baseline="30000" dirty="0" smtClean="0"/>
              <a:t>T</a:t>
            </a:r>
            <a:r>
              <a:rPr lang="en-US" dirty="0" smtClean="0"/>
              <a:t>z</a:t>
            </a:r>
            <a:r>
              <a:rPr lang="en-US" baseline="-25000" dirty="0" smtClean="0"/>
              <a:t>0</a:t>
            </a:r>
            <a:r>
              <a:rPr lang="en-US" dirty="0" smtClean="0"/>
              <a:t> = 0 and</a:t>
            </a:r>
          </a:p>
          <a:p>
            <a:r>
              <a:rPr lang="en-US" dirty="0" smtClean="0"/>
              <a:t>Look for eigenvector with </a:t>
            </a:r>
            <a:r>
              <a:rPr lang="en-US" i="1" dirty="0" smtClean="0"/>
              <a:t>second-smallest </a:t>
            </a:r>
            <a:r>
              <a:rPr lang="en-US" dirty="0" smtClean="0"/>
              <a:t>eigenvalue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867" y="1825625"/>
            <a:ext cx="1371600" cy="35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102" y="4001294"/>
            <a:ext cx="1371600" cy="35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490" y="3184163"/>
            <a:ext cx="1549400" cy="41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4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Normalized cuts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5032375"/>
          </a:xfrm>
        </p:spPr>
        <p:txBody>
          <a:bodyPr/>
          <a:lstStyle/>
          <a:p>
            <a:r>
              <a:rPr lang="en-US" dirty="0" smtClean="0"/>
              <a:t>Approximate solution to normalized cuts</a:t>
            </a:r>
          </a:p>
          <a:p>
            <a:r>
              <a:rPr lang="en-US" dirty="0" smtClean="0"/>
              <a:t>Construct matrix W and D</a:t>
            </a:r>
          </a:p>
          <a:p>
            <a:r>
              <a:rPr lang="en-US" dirty="0" smtClean="0"/>
              <a:t>Construct normalized graph </a:t>
            </a:r>
            <a:r>
              <a:rPr lang="en-US" dirty="0" err="1" smtClean="0"/>
              <a:t>laplacian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Look for the second smallest eigenvector</a:t>
            </a:r>
          </a:p>
          <a:p>
            <a:endParaRPr lang="en-US" dirty="0"/>
          </a:p>
          <a:p>
            <a:r>
              <a:rPr lang="en-US" dirty="0" smtClean="0"/>
              <a:t>Compute</a:t>
            </a:r>
          </a:p>
          <a:p>
            <a:r>
              <a:rPr lang="en-US" dirty="0" smtClean="0"/>
              <a:t> </a:t>
            </a:r>
            <a:r>
              <a:rPr lang="en-US" i="1" dirty="0" smtClean="0"/>
              <a:t>Threshold y to get clusters</a:t>
            </a:r>
            <a:r>
              <a:rPr lang="en-US" dirty="0" smtClean="0"/>
              <a:t> </a:t>
            </a:r>
            <a:endParaRPr lang="en-US" dirty="0" smtClean="0"/>
          </a:p>
          <a:p>
            <a:pPr lvl="1"/>
            <a:r>
              <a:rPr lang="en-US" dirty="0" smtClean="0"/>
              <a:t>Ideally, sweep threshold to get lowest N-cut value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940" y="3264132"/>
            <a:ext cx="4051300" cy="48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4352247"/>
            <a:ext cx="1828800" cy="40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700" y="4758647"/>
            <a:ext cx="20193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62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than 2 clusters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Given graph, use N-cuts to get 2 clusters</a:t>
            </a:r>
          </a:p>
          <a:p>
            <a:r>
              <a:rPr lang="en-US" dirty="0" smtClean="0"/>
              <a:t>Each cluster is a sub-graph</a:t>
            </a:r>
          </a:p>
          <a:p>
            <a:pPr lvl="1"/>
            <a:r>
              <a:rPr lang="en-US" dirty="0" smtClean="0"/>
              <a:t>Re-run N-cuts on each sub-graph</a:t>
            </a:r>
          </a:p>
        </p:txBody>
      </p:sp>
    </p:spTree>
    <p:extLst>
      <p:ext uri="{BB962C8B-B14F-4D97-AF65-F5344CB8AC3E}">
        <p14:creationId xmlns:p14="http://schemas.microsoft.com/office/powerpoint/2010/main" val="92480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Normalized cuts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NP Hard</a:t>
            </a:r>
          </a:p>
          <a:p>
            <a:r>
              <a:rPr lang="en-US" dirty="0" smtClean="0"/>
              <a:t>But approximation using </a:t>
            </a:r>
            <a:r>
              <a:rPr lang="en-US" i="1" dirty="0" smtClean="0"/>
              <a:t>eigenvector of normalized graph </a:t>
            </a:r>
            <a:r>
              <a:rPr lang="en-US" i="1" dirty="0" err="1" smtClean="0"/>
              <a:t>laplacian</a:t>
            </a:r>
            <a:endParaRPr lang="en-US" i="1" dirty="0" smtClean="0"/>
          </a:p>
          <a:p>
            <a:pPr lvl="1"/>
            <a:r>
              <a:rPr lang="en-US" dirty="0" smtClean="0"/>
              <a:t>Smallest eigenvector : trivial solution</a:t>
            </a:r>
          </a:p>
          <a:p>
            <a:pPr lvl="1"/>
            <a:r>
              <a:rPr lang="en-US" i="1" dirty="0" smtClean="0"/>
              <a:t>Second smallest eigenvector: good partition</a:t>
            </a:r>
          </a:p>
          <a:p>
            <a:pPr lvl="1"/>
            <a:r>
              <a:rPr lang="en-US" i="1" dirty="0" smtClean="0"/>
              <a:t>Other eigenvectors: other partitions</a:t>
            </a:r>
          </a:p>
          <a:p>
            <a:pPr lvl="1"/>
            <a:endParaRPr lang="en-US" i="1" dirty="0"/>
          </a:p>
          <a:p>
            <a:r>
              <a:rPr lang="en-US" dirty="0" smtClean="0"/>
              <a:t>An instance of “Spectral clustering”</a:t>
            </a:r>
          </a:p>
          <a:p>
            <a:pPr lvl="1"/>
            <a:r>
              <a:rPr lang="en-US" dirty="0" smtClean="0"/>
              <a:t>Spectrum = set of eigenvalues</a:t>
            </a:r>
          </a:p>
          <a:p>
            <a:pPr lvl="1"/>
            <a:r>
              <a:rPr lang="en-US" dirty="0" smtClean="0"/>
              <a:t>Spectral clustering = clustering using eigenvectors of (various versions of) graph </a:t>
            </a:r>
            <a:r>
              <a:rPr lang="en-US" dirty="0" err="1" smtClean="0"/>
              <a:t>laplacian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36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grouping?</a:t>
            </a:r>
            <a:endParaRPr lang="en-US" dirty="0"/>
          </a:p>
        </p:txBody>
      </p:sp>
      <p:pic>
        <p:nvPicPr>
          <p:cNvPr id="4" name="Picture 6" descr="ti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017" y="2940240"/>
            <a:ext cx="3216851" cy="216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ti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7729" y="2940239"/>
            <a:ext cx="3216851" cy="216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 7"/>
          <p:cNvSpPr/>
          <p:nvPr/>
        </p:nvSpPr>
        <p:spPr>
          <a:xfrm>
            <a:off x="5025788" y="3076149"/>
            <a:ext cx="3224284" cy="2047164"/>
          </a:xfrm>
          <a:custGeom>
            <a:avLst/>
            <a:gdLst>
              <a:gd name="connsiteX0" fmla="*/ 13648 w 4339988"/>
              <a:gd name="connsiteY0" fmla="*/ 27296 h 2729552"/>
              <a:gd name="connsiteX1" fmla="*/ 1419367 w 4339988"/>
              <a:gd name="connsiteY1" fmla="*/ 0 h 2729552"/>
              <a:gd name="connsiteX2" fmla="*/ 3029803 w 4339988"/>
              <a:gd name="connsiteY2" fmla="*/ 13648 h 2729552"/>
              <a:gd name="connsiteX3" fmla="*/ 4012442 w 4339988"/>
              <a:gd name="connsiteY3" fmla="*/ 95535 h 2729552"/>
              <a:gd name="connsiteX4" fmla="*/ 4339988 w 4339988"/>
              <a:gd name="connsiteY4" fmla="*/ 272955 h 2729552"/>
              <a:gd name="connsiteX5" fmla="*/ 4285397 w 4339988"/>
              <a:gd name="connsiteY5" fmla="*/ 2729552 h 2729552"/>
              <a:gd name="connsiteX6" fmla="*/ 0 w 4339988"/>
              <a:gd name="connsiteY6" fmla="*/ 2674961 h 2729552"/>
              <a:gd name="connsiteX7" fmla="*/ 13648 w 4339988"/>
              <a:gd name="connsiteY7" fmla="*/ 27296 h 2729552"/>
              <a:gd name="connsiteX0" fmla="*/ 13648 w 4285397"/>
              <a:gd name="connsiteY0" fmla="*/ 27296 h 2729552"/>
              <a:gd name="connsiteX1" fmla="*/ 1419367 w 4285397"/>
              <a:gd name="connsiteY1" fmla="*/ 0 h 2729552"/>
              <a:gd name="connsiteX2" fmla="*/ 3029803 w 4285397"/>
              <a:gd name="connsiteY2" fmla="*/ 13648 h 2729552"/>
              <a:gd name="connsiteX3" fmla="*/ 4012442 w 4285397"/>
              <a:gd name="connsiteY3" fmla="*/ 95535 h 2729552"/>
              <a:gd name="connsiteX4" fmla="*/ 4285397 w 4285397"/>
              <a:gd name="connsiteY4" fmla="*/ 286603 h 2729552"/>
              <a:gd name="connsiteX5" fmla="*/ 4285397 w 4285397"/>
              <a:gd name="connsiteY5" fmla="*/ 2729552 h 2729552"/>
              <a:gd name="connsiteX6" fmla="*/ 0 w 4285397"/>
              <a:gd name="connsiteY6" fmla="*/ 2674961 h 2729552"/>
              <a:gd name="connsiteX7" fmla="*/ 13648 w 4285397"/>
              <a:gd name="connsiteY7" fmla="*/ 27296 h 2729552"/>
              <a:gd name="connsiteX0" fmla="*/ 13648 w 4299045"/>
              <a:gd name="connsiteY0" fmla="*/ 27296 h 2729552"/>
              <a:gd name="connsiteX1" fmla="*/ 1419367 w 4299045"/>
              <a:gd name="connsiteY1" fmla="*/ 0 h 2729552"/>
              <a:gd name="connsiteX2" fmla="*/ 3029803 w 4299045"/>
              <a:gd name="connsiteY2" fmla="*/ 13648 h 2729552"/>
              <a:gd name="connsiteX3" fmla="*/ 4012442 w 4299045"/>
              <a:gd name="connsiteY3" fmla="*/ 95535 h 2729552"/>
              <a:gd name="connsiteX4" fmla="*/ 4285397 w 4299045"/>
              <a:gd name="connsiteY4" fmla="*/ 286603 h 2729552"/>
              <a:gd name="connsiteX5" fmla="*/ 4299045 w 4299045"/>
              <a:gd name="connsiteY5" fmla="*/ 2729552 h 2729552"/>
              <a:gd name="connsiteX6" fmla="*/ 0 w 4299045"/>
              <a:gd name="connsiteY6" fmla="*/ 2674961 h 2729552"/>
              <a:gd name="connsiteX7" fmla="*/ 13648 w 4299045"/>
              <a:gd name="connsiteY7" fmla="*/ 27296 h 272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9045" h="2729552">
                <a:moveTo>
                  <a:pt x="13648" y="27296"/>
                </a:moveTo>
                <a:lnTo>
                  <a:pt x="1419367" y="0"/>
                </a:lnTo>
                <a:lnTo>
                  <a:pt x="3029803" y="13648"/>
                </a:lnTo>
                <a:lnTo>
                  <a:pt x="4012442" y="95535"/>
                </a:lnTo>
                <a:lnTo>
                  <a:pt x="4285397" y="286603"/>
                </a:lnTo>
                <a:cubicBezTo>
                  <a:pt x="4289946" y="1100919"/>
                  <a:pt x="4294496" y="1915236"/>
                  <a:pt x="4299045" y="2729552"/>
                </a:cubicBezTo>
                <a:lnTo>
                  <a:pt x="0" y="2674961"/>
                </a:lnTo>
                <a:cubicBezTo>
                  <a:pt x="4549" y="1801504"/>
                  <a:pt x="9099" y="928048"/>
                  <a:pt x="13648" y="27296"/>
                </a:cubicBezTo>
                <a:close/>
              </a:path>
            </a:pathLst>
          </a:custGeom>
          <a:pattFill prst="pct80">
            <a:fgClr>
              <a:srgbClr val="00B050"/>
            </a:fgClr>
            <a:bgClr>
              <a:schemeClr val="accent4">
                <a:lumMod val="75000"/>
              </a:schemeClr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Freeform 5"/>
          <p:cNvSpPr/>
          <p:nvPr/>
        </p:nvSpPr>
        <p:spPr>
          <a:xfrm>
            <a:off x="5496636" y="3436677"/>
            <a:ext cx="1965278" cy="1125941"/>
          </a:xfrm>
          <a:custGeom>
            <a:avLst/>
            <a:gdLst>
              <a:gd name="connsiteX0" fmla="*/ 272955 w 2620370"/>
              <a:gd name="connsiteY0" fmla="*/ 177421 h 1501254"/>
              <a:gd name="connsiteX1" fmla="*/ 163773 w 2620370"/>
              <a:gd name="connsiteY1" fmla="*/ 477671 h 1501254"/>
              <a:gd name="connsiteX2" fmla="*/ 122830 w 2620370"/>
              <a:gd name="connsiteY2" fmla="*/ 996286 h 1501254"/>
              <a:gd name="connsiteX3" fmla="*/ 0 w 2620370"/>
              <a:gd name="connsiteY3" fmla="*/ 1132764 h 1501254"/>
              <a:gd name="connsiteX4" fmla="*/ 0 w 2620370"/>
              <a:gd name="connsiteY4" fmla="*/ 1132764 h 1501254"/>
              <a:gd name="connsiteX5" fmla="*/ 0 w 2620370"/>
              <a:gd name="connsiteY5" fmla="*/ 1132764 h 1501254"/>
              <a:gd name="connsiteX6" fmla="*/ 0 w 2620370"/>
              <a:gd name="connsiteY6" fmla="*/ 1132764 h 1501254"/>
              <a:gd name="connsiteX7" fmla="*/ 204716 w 2620370"/>
              <a:gd name="connsiteY7" fmla="*/ 1037230 h 1501254"/>
              <a:gd name="connsiteX8" fmla="*/ 300251 w 2620370"/>
              <a:gd name="connsiteY8" fmla="*/ 423080 h 1501254"/>
              <a:gd name="connsiteX9" fmla="*/ 464024 w 2620370"/>
              <a:gd name="connsiteY9" fmla="*/ 723331 h 1501254"/>
              <a:gd name="connsiteX10" fmla="*/ 341194 w 2620370"/>
              <a:gd name="connsiteY10" fmla="*/ 955343 h 1501254"/>
              <a:gd name="connsiteX11" fmla="*/ 545910 w 2620370"/>
              <a:gd name="connsiteY11" fmla="*/ 1378424 h 1501254"/>
              <a:gd name="connsiteX12" fmla="*/ 736979 w 2620370"/>
              <a:gd name="connsiteY12" fmla="*/ 1405719 h 1501254"/>
              <a:gd name="connsiteX13" fmla="*/ 600501 w 2620370"/>
              <a:gd name="connsiteY13" fmla="*/ 1160060 h 1501254"/>
              <a:gd name="connsiteX14" fmla="*/ 914400 w 2620370"/>
              <a:gd name="connsiteY14" fmla="*/ 614149 h 1501254"/>
              <a:gd name="connsiteX15" fmla="*/ 1351128 w 2620370"/>
              <a:gd name="connsiteY15" fmla="*/ 846161 h 1501254"/>
              <a:gd name="connsiteX16" fmla="*/ 1542197 w 2620370"/>
              <a:gd name="connsiteY16" fmla="*/ 1255594 h 1501254"/>
              <a:gd name="connsiteX17" fmla="*/ 1542197 w 2620370"/>
              <a:gd name="connsiteY17" fmla="*/ 1255594 h 1501254"/>
              <a:gd name="connsiteX18" fmla="*/ 1433015 w 2620370"/>
              <a:gd name="connsiteY18" fmla="*/ 1310185 h 1501254"/>
              <a:gd name="connsiteX19" fmla="*/ 1433015 w 2620370"/>
              <a:gd name="connsiteY19" fmla="*/ 1310185 h 1501254"/>
              <a:gd name="connsiteX20" fmla="*/ 1433015 w 2620370"/>
              <a:gd name="connsiteY20" fmla="*/ 1310185 h 1501254"/>
              <a:gd name="connsiteX21" fmla="*/ 1473958 w 2620370"/>
              <a:gd name="connsiteY21" fmla="*/ 1433015 h 1501254"/>
              <a:gd name="connsiteX22" fmla="*/ 1774209 w 2620370"/>
              <a:gd name="connsiteY22" fmla="*/ 1296537 h 1501254"/>
              <a:gd name="connsiteX23" fmla="*/ 1774209 w 2620370"/>
              <a:gd name="connsiteY23" fmla="*/ 1160060 h 1501254"/>
              <a:gd name="connsiteX24" fmla="*/ 1992573 w 2620370"/>
              <a:gd name="connsiteY24" fmla="*/ 1501254 h 1501254"/>
              <a:gd name="connsiteX25" fmla="*/ 2210937 w 2620370"/>
              <a:gd name="connsiteY25" fmla="*/ 1446663 h 1501254"/>
              <a:gd name="connsiteX26" fmla="*/ 2074459 w 2620370"/>
              <a:gd name="connsiteY26" fmla="*/ 1364776 h 1501254"/>
              <a:gd name="connsiteX27" fmla="*/ 1992573 w 2620370"/>
              <a:gd name="connsiteY27" fmla="*/ 1050877 h 1501254"/>
              <a:gd name="connsiteX28" fmla="*/ 2074459 w 2620370"/>
              <a:gd name="connsiteY28" fmla="*/ 750627 h 1501254"/>
              <a:gd name="connsiteX29" fmla="*/ 2292824 w 2620370"/>
              <a:gd name="connsiteY29" fmla="*/ 941695 h 1501254"/>
              <a:gd name="connsiteX30" fmla="*/ 2606722 w 2620370"/>
              <a:gd name="connsiteY30" fmla="*/ 1023582 h 1501254"/>
              <a:gd name="connsiteX31" fmla="*/ 2606722 w 2620370"/>
              <a:gd name="connsiteY31" fmla="*/ 1023582 h 1501254"/>
              <a:gd name="connsiteX32" fmla="*/ 2606722 w 2620370"/>
              <a:gd name="connsiteY32" fmla="*/ 532263 h 1501254"/>
              <a:gd name="connsiteX33" fmla="*/ 2620370 w 2620370"/>
              <a:gd name="connsiteY33" fmla="*/ 395785 h 1501254"/>
              <a:gd name="connsiteX34" fmla="*/ 2620370 w 2620370"/>
              <a:gd name="connsiteY34" fmla="*/ 395785 h 1501254"/>
              <a:gd name="connsiteX35" fmla="*/ 2511188 w 2620370"/>
              <a:gd name="connsiteY35" fmla="*/ 450376 h 1501254"/>
              <a:gd name="connsiteX36" fmla="*/ 2210937 w 2620370"/>
              <a:gd name="connsiteY36" fmla="*/ 300251 h 1501254"/>
              <a:gd name="connsiteX37" fmla="*/ 1610436 w 2620370"/>
              <a:gd name="connsiteY37" fmla="*/ 177421 h 1501254"/>
              <a:gd name="connsiteX38" fmla="*/ 1160059 w 2620370"/>
              <a:gd name="connsiteY38" fmla="*/ 0 h 1501254"/>
              <a:gd name="connsiteX39" fmla="*/ 586853 w 2620370"/>
              <a:gd name="connsiteY39" fmla="*/ 0 h 1501254"/>
              <a:gd name="connsiteX40" fmla="*/ 272955 w 2620370"/>
              <a:gd name="connsiteY40" fmla="*/ 177421 h 150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620370" h="1501254">
                <a:moveTo>
                  <a:pt x="272955" y="177421"/>
                </a:moveTo>
                <a:lnTo>
                  <a:pt x="163773" y="477671"/>
                </a:lnTo>
                <a:lnTo>
                  <a:pt x="122830" y="996286"/>
                </a:lnTo>
                <a:lnTo>
                  <a:pt x="0" y="1132764"/>
                </a:lnTo>
                <a:lnTo>
                  <a:pt x="0" y="1132764"/>
                </a:lnTo>
                <a:lnTo>
                  <a:pt x="0" y="1132764"/>
                </a:lnTo>
                <a:lnTo>
                  <a:pt x="0" y="1132764"/>
                </a:lnTo>
                <a:lnTo>
                  <a:pt x="204716" y="1037230"/>
                </a:lnTo>
                <a:lnTo>
                  <a:pt x="300251" y="423080"/>
                </a:lnTo>
                <a:lnTo>
                  <a:pt x="464024" y="723331"/>
                </a:lnTo>
                <a:lnTo>
                  <a:pt x="341194" y="955343"/>
                </a:lnTo>
                <a:lnTo>
                  <a:pt x="545910" y="1378424"/>
                </a:lnTo>
                <a:lnTo>
                  <a:pt x="736979" y="1405719"/>
                </a:lnTo>
                <a:lnTo>
                  <a:pt x="600501" y="1160060"/>
                </a:lnTo>
                <a:lnTo>
                  <a:pt x="914400" y="614149"/>
                </a:lnTo>
                <a:lnTo>
                  <a:pt x="1351128" y="846161"/>
                </a:lnTo>
                <a:lnTo>
                  <a:pt x="1542197" y="1255594"/>
                </a:lnTo>
                <a:lnTo>
                  <a:pt x="1542197" y="1255594"/>
                </a:lnTo>
                <a:lnTo>
                  <a:pt x="1433015" y="1310185"/>
                </a:lnTo>
                <a:lnTo>
                  <a:pt x="1433015" y="1310185"/>
                </a:lnTo>
                <a:lnTo>
                  <a:pt x="1433015" y="1310185"/>
                </a:lnTo>
                <a:lnTo>
                  <a:pt x="1473958" y="1433015"/>
                </a:lnTo>
                <a:lnTo>
                  <a:pt x="1774209" y="1296537"/>
                </a:lnTo>
                <a:lnTo>
                  <a:pt x="1774209" y="1160060"/>
                </a:lnTo>
                <a:lnTo>
                  <a:pt x="1992573" y="1501254"/>
                </a:lnTo>
                <a:lnTo>
                  <a:pt x="2210937" y="1446663"/>
                </a:lnTo>
                <a:lnTo>
                  <a:pt x="2074459" y="1364776"/>
                </a:lnTo>
                <a:lnTo>
                  <a:pt x="1992573" y="1050877"/>
                </a:lnTo>
                <a:lnTo>
                  <a:pt x="2074459" y="750627"/>
                </a:lnTo>
                <a:lnTo>
                  <a:pt x="2292824" y="941695"/>
                </a:lnTo>
                <a:lnTo>
                  <a:pt x="2606722" y="1023582"/>
                </a:lnTo>
                <a:lnTo>
                  <a:pt x="2606722" y="1023582"/>
                </a:lnTo>
                <a:lnTo>
                  <a:pt x="2606722" y="532263"/>
                </a:lnTo>
                <a:lnTo>
                  <a:pt x="2620370" y="395785"/>
                </a:lnTo>
                <a:lnTo>
                  <a:pt x="2620370" y="395785"/>
                </a:lnTo>
                <a:lnTo>
                  <a:pt x="2511188" y="450376"/>
                </a:lnTo>
                <a:lnTo>
                  <a:pt x="2210937" y="300251"/>
                </a:lnTo>
                <a:lnTo>
                  <a:pt x="1610436" y="177421"/>
                </a:lnTo>
                <a:lnTo>
                  <a:pt x="1160059" y="0"/>
                </a:lnTo>
                <a:lnTo>
                  <a:pt x="586853" y="0"/>
                </a:lnTo>
                <a:lnTo>
                  <a:pt x="272955" y="177421"/>
                </a:lnTo>
                <a:close/>
              </a:path>
            </a:pathLst>
          </a:custGeom>
          <a:pattFill prst="wdUpDiag">
            <a:fgClr>
              <a:schemeClr val="tx1"/>
            </a:fgClr>
            <a:bgClr>
              <a:srgbClr val="FFC000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Freeform 8"/>
          <p:cNvSpPr/>
          <p:nvPr/>
        </p:nvSpPr>
        <p:spPr>
          <a:xfrm>
            <a:off x="5036025" y="2935123"/>
            <a:ext cx="3203812" cy="358253"/>
          </a:xfrm>
          <a:custGeom>
            <a:avLst/>
            <a:gdLst>
              <a:gd name="connsiteX0" fmla="*/ 0 w 4271749"/>
              <a:gd name="connsiteY0" fmla="*/ 0 h 477671"/>
              <a:gd name="connsiteX1" fmla="*/ 0 w 4271749"/>
              <a:gd name="connsiteY1" fmla="*/ 191068 h 477671"/>
              <a:gd name="connsiteX2" fmla="*/ 2988859 w 4271749"/>
              <a:gd name="connsiteY2" fmla="*/ 204716 h 477671"/>
              <a:gd name="connsiteX3" fmla="*/ 4067032 w 4271749"/>
              <a:gd name="connsiteY3" fmla="*/ 286603 h 477671"/>
              <a:gd name="connsiteX4" fmla="*/ 4258101 w 4271749"/>
              <a:gd name="connsiteY4" fmla="*/ 477671 h 477671"/>
              <a:gd name="connsiteX5" fmla="*/ 4271749 w 4271749"/>
              <a:gd name="connsiteY5" fmla="*/ 0 h 477671"/>
              <a:gd name="connsiteX6" fmla="*/ 0 w 4271749"/>
              <a:gd name="connsiteY6" fmla="*/ 0 h 477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1749" h="477671">
                <a:moveTo>
                  <a:pt x="0" y="0"/>
                </a:moveTo>
                <a:lnTo>
                  <a:pt x="0" y="191068"/>
                </a:lnTo>
                <a:lnTo>
                  <a:pt x="2988859" y="204716"/>
                </a:lnTo>
                <a:lnTo>
                  <a:pt x="4067032" y="286603"/>
                </a:lnTo>
                <a:lnTo>
                  <a:pt x="4258101" y="477671"/>
                </a:lnTo>
                <a:lnTo>
                  <a:pt x="4271749" y="0"/>
                </a:lnTo>
                <a:lnTo>
                  <a:pt x="0" y="0"/>
                </a:lnTo>
                <a:close/>
              </a:path>
            </a:pathLst>
          </a:custGeom>
          <a:pattFill prst="pct90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23385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Images as graphs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pixel is a node</a:t>
            </a:r>
          </a:p>
          <a:p>
            <a:r>
              <a:rPr lang="en-US" dirty="0" smtClean="0"/>
              <a:t>What is the edge weight between two nodes / pixels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F(</a:t>
            </a:r>
            <a:r>
              <a:rPr lang="en-US" dirty="0" err="1" smtClean="0"/>
              <a:t>i</a:t>
            </a:r>
            <a:r>
              <a:rPr lang="en-US" dirty="0" smtClean="0"/>
              <a:t>): intensity / color of pixel </a:t>
            </a:r>
            <a:r>
              <a:rPr lang="en-US" dirty="0" err="1" smtClean="0"/>
              <a:t>i</a:t>
            </a:r>
            <a:endParaRPr lang="en-US" dirty="0" smtClean="0"/>
          </a:p>
          <a:p>
            <a:pPr lvl="1"/>
            <a:r>
              <a:rPr lang="en-US" dirty="0" smtClean="0"/>
              <a:t>X(</a:t>
            </a:r>
            <a:r>
              <a:rPr lang="en-US" dirty="0" err="1" smtClean="0"/>
              <a:t>i</a:t>
            </a:r>
            <a:r>
              <a:rPr lang="en-US" dirty="0" smtClean="0"/>
              <a:t>): position of pixel </a:t>
            </a:r>
            <a:r>
              <a:rPr lang="en-US" dirty="0" err="1" smtClean="0"/>
              <a:t>i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5" y="4516244"/>
            <a:ext cx="8515350" cy="135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Computational complexity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100 x 100 image has 10K pixels</a:t>
            </a:r>
          </a:p>
          <a:p>
            <a:r>
              <a:rPr lang="en-US" dirty="0" smtClean="0"/>
              <a:t>A graph with 10K pixels has a 10K x 10K affinity matrix</a:t>
            </a:r>
          </a:p>
          <a:p>
            <a:r>
              <a:rPr lang="en-US" dirty="0" smtClean="0"/>
              <a:t>Eigenvalue computation of an N x N matrix is O(N</a:t>
            </a:r>
            <a:r>
              <a:rPr lang="en-US" baseline="30000" dirty="0" smtClean="0"/>
              <a:t>3</a:t>
            </a:r>
            <a:r>
              <a:rPr lang="en-US" dirty="0" smtClean="0"/>
              <a:t>)</a:t>
            </a:r>
          </a:p>
          <a:p>
            <a:r>
              <a:rPr lang="en-US" dirty="0" smtClean="0"/>
              <a:t>Very very expensive!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27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Eigenvectors of images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632" y="2661485"/>
            <a:ext cx="4203083" cy="28020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627" y="1458001"/>
            <a:ext cx="2803028" cy="18686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627" y="4062512"/>
            <a:ext cx="2803028" cy="18686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96632" y="1458114"/>
            <a:ext cx="5115995" cy="105057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The eigenvector has as many components as pixels in the image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12627" y="3326686"/>
            <a:ext cx="2803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2</a:t>
            </a:r>
            <a:r>
              <a:rPr lang="en-US" baseline="30000" smtClean="0"/>
              <a:t>nd</a:t>
            </a:r>
            <a:r>
              <a:rPr lang="en-US" smtClean="0"/>
              <a:t> Eigenvector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2627" y="5928359"/>
            <a:ext cx="2803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Eigenvector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676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Recursive N-cuts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375" y="1312745"/>
            <a:ext cx="2798027" cy="18653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6677" y="1309411"/>
            <a:ext cx="2803028" cy="18686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55632" y="3178096"/>
            <a:ext cx="2798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eigenvector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74" y="4125715"/>
            <a:ext cx="2803028" cy="18686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10375" y="6032810"/>
            <a:ext cx="2798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First partition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4014" y="4122379"/>
            <a:ext cx="2803028" cy="18686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04014" y="5991064"/>
            <a:ext cx="2798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eigenvector of 1</a:t>
            </a:r>
            <a:r>
              <a:rPr lang="en-US" baseline="30000" dirty="0" smtClean="0"/>
              <a:t>st</a:t>
            </a:r>
            <a:r>
              <a:rPr lang="en-US" dirty="0" smtClean="0"/>
              <a:t> subgraph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972" y="4122379"/>
            <a:ext cx="2803028" cy="18686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345973" y="5991063"/>
            <a:ext cx="2798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recursive partition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97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Eigenvectors as pixel representations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72" y="1769945"/>
            <a:ext cx="2798027" cy="18653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71" y="3944432"/>
            <a:ext cx="2798027" cy="18653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599" y="3944431"/>
            <a:ext cx="2798027" cy="1865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5973" y="3944431"/>
            <a:ext cx="2798027" cy="18653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8071" y="5910146"/>
            <a:ext cx="2798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eigenvector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76598" y="5910146"/>
            <a:ext cx="2798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3</a:t>
            </a:r>
            <a:r>
              <a:rPr lang="en-US" baseline="30000" smtClean="0"/>
              <a:t>rd</a:t>
            </a:r>
            <a:r>
              <a:rPr lang="en-US" smtClean="0"/>
              <a:t>  </a:t>
            </a:r>
            <a:r>
              <a:rPr lang="en-US" dirty="0" smtClean="0"/>
              <a:t>eigenvector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45972" y="5816028"/>
            <a:ext cx="2798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  eigenvector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02920" y="2537460"/>
            <a:ext cx="125730" cy="14859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02920" y="4698426"/>
            <a:ext cx="125730" cy="14859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494772" y="4698426"/>
            <a:ext cx="125730" cy="14859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562252" y="4698426"/>
            <a:ext cx="125730" cy="14859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925732" y="2537460"/>
            <a:ext cx="226882" cy="219490"/>
          </a:xfrm>
          <a:prstGeom prst="rect">
            <a:avLst/>
          </a:prstGeom>
          <a:solidFill>
            <a:srgbClr val="EFEF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152614" y="2537460"/>
            <a:ext cx="226882" cy="219490"/>
          </a:xfrm>
          <a:prstGeom prst="rect">
            <a:avLst/>
          </a:prstGeom>
          <a:solidFill>
            <a:srgbClr val="7F7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379496" y="2537460"/>
            <a:ext cx="226882" cy="219490"/>
          </a:xfrm>
          <a:prstGeom prst="rect">
            <a:avLst/>
          </a:prstGeom>
          <a:solidFill>
            <a:srgbClr val="EDED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606378" y="2493316"/>
            <a:ext cx="316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1400" dirty="0" smtClean="0"/>
              <a:t>…</a:t>
            </a:r>
            <a:endParaRPr lang="en-US" sz="1400" dirty="0"/>
          </a:p>
        </p:txBody>
      </p:sp>
      <p:cxnSp>
        <p:nvCxnSpPr>
          <p:cNvPr id="21" name="Straight Arrow Connector 20"/>
          <p:cNvCxnSpPr>
            <a:stCxn id="12" idx="0"/>
            <a:endCxn id="16" idx="2"/>
          </p:cNvCxnSpPr>
          <p:nvPr/>
        </p:nvCxnSpPr>
        <p:spPr>
          <a:xfrm flipV="1">
            <a:off x="565785" y="2756950"/>
            <a:ext cx="3473388" cy="19414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3" idx="0"/>
            <a:endCxn id="17" idx="2"/>
          </p:cNvCxnSpPr>
          <p:nvPr/>
        </p:nvCxnSpPr>
        <p:spPr>
          <a:xfrm flipV="1">
            <a:off x="3557637" y="2756950"/>
            <a:ext cx="708418" cy="19414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4" idx="0"/>
            <a:endCxn id="18" idx="2"/>
          </p:cNvCxnSpPr>
          <p:nvPr/>
        </p:nvCxnSpPr>
        <p:spPr>
          <a:xfrm flipH="1" flipV="1">
            <a:off x="4492937" y="2756950"/>
            <a:ext cx="2132180" cy="19414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124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K-means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140" y="467119"/>
            <a:ext cx="2827119" cy="1879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140" y="2661535"/>
            <a:ext cx="2827119" cy="1892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140" y="4869183"/>
            <a:ext cx="2829926" cy="1892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623" y="2557024"/>
            <a:ext cx="2798027" cy="18653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49256" y="805707"/>
            <a:ext cx="1998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K-Means: Pixel represented using top </a:t>
            </a:r>
            <a:r>
              <a:rPr lang="en-US" smtClean="0"/>
              <a:t>10 eigenvectors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59529" y="3284520"/>
            <a:ext cx="1788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K-Means: RGB + X,Y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59528" y="5624535"/>
            <a:ext cx="178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K-Means: RGB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40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example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732" y="2876198"/>
            <a:ext cx="4817108" cy="330076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Eigenvectors of images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891" y="2723124"/>
            <a:ext cx="7850459" cy="413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5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N-Cuts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scikit-learn.org/stable/modules/clustering.html#spectral-clustering</a:t>
            </a:r>
            <a:endParaRPr lang="en-US" dirty="0" smtClean="0"/>
          </a:p>
          <a:p>
            <a:r>
              <a:rPr lang="en-US" dirty="0">
                <a:hlinkClick r:id="rId3"/>
              </a:rPr>
              <a:t>https://people.eecs.berkeley.edu/~</a:t>
            </a:r>
            <a:r>
              <a:rPr lang="en-US" dirty="0" smtClean="0">
                <a:hlinkClick r:id="rId3"/>
              </a:rPr>
              <a:t>malik/papers/SM-ncut.pdf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28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Images as graphs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Enhancement: edge between far away pixel, weight = 1 </a:t>
            </a:r>
            <a:r>
              <a:rPr lang="mr-IN" dirty="0"/>
              <a:t>–</a:t>
            </a:r>
            <a:r>
              <a:rPr lang="en-US" dirty="0"/>
              <a:t> magnitude of </a:t>
            </a:r>
            <a:r>
              <a:rPr lang="en-US" i="1" dirty="0"/>
              <a:t>intervening contour</a:t>
            </a:r>
            <a:endParaRPr lang="en-US" dirty="0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/>
          </p:nvPr>
        </p:nvGraphicFramePr>
        <p:xfrm>
          <a:off x="1257300" y="2876546"/>
          <a:ext cx="422910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Photo Editor Photo" r:id="rId3" imgW="4142857" imgH="2762636" progId="MSPhotoEd.3">
                  <p:embed/>
                </p:oleObj>
              </mc:Choice>
              <mc:Fallback>
                <p:oleObj name="Photo Editor Photo" r:id="rId3" imgW="4142857" imgH="276263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7300" y="2876546"/>
                        <a:ext cx="4229100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3028950" y="3962396"/>
            <a:ext cx="627460" cy="628650"/>
          </a:xfrm>
          <a:prstGeom prst="ellips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CC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350" b="1">
              <a:solidFill>
                <a:srgbClr val="66CCFF"/>
              </a:solidFill>
            </a:endParaRPr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4857750" y="2990845"/>
            <a:ext cx="577454" cy="576263"/>
          </a:xfrm>
          <a:prstGeom prst="ellips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CC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350" b="1">
              <a:solidFill>
                <a:srgbClr val="66CCFF"/>
              </a:solidFill>
            </a:endParaRPr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4972050" y="3105146"/>
            <a:ext cx="342900" cy="342900"/>
            <a:chOff x="2928" y="1632"/>
            <a:chExt cx="288" cy="288"/>
          </a:xfrm>
        </p:grpSpPr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3072" y="1632"/>
              <a:ext cx="0" cy="2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>
              <a:off x="2928" y="1776"/>
              <a:ext cx="28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0" name="Group 11"/>
          <p:cNvGrpSpPr>
            <a:grpSpLocks/>
          </p:cNvGrpSpPr>
          <p:nvPr/>
        </p:nvGrpSpPr>
        <p:grpSpPr bwMode="auto">
          <a:xfrm>
            <a:off x="3929062" y="3367083"/>
            <a:ext cx="957263" cy="723900"/>
            <a:chOff x="3348" y="1180"/>
            <a:chExt cx="804" cy="608"/>
          </a:xfrm>
        </p:grpSpPr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3348" y="1524"/>
              <a:ext cx="231" cy="264"/>
            </a:xfrm>
            <a:custGeom>
              <a:avLst/>
              <a:gdLst>
                <a:gd name="T0" fmla="*/ 0 w 231"/>
                <a:gd name="T1" fmla="*/ 0 h 264"/>
                <a:gd name="T2" fmla="*/ 24 w 231"/>
                <a:gd name="T3" fmla="*/ 117 h 264"/>
                <a:gd name="T4" fmla="*/ 60 w 231"/>
                <a:gd name="T5" fmla="*/ 168 h 264"/>
                <a:gd name="T6" fmla="*/ 135 w 231"/>
                <a:gd name="T7" fmla="*/ 201 h 264"/>
                <a:gd name="T8" fmla="*/ 222 w 231"/>
                <a:gd name="T9" fmla="*/ 252 h 264"/>
                <a:gd name="T10" fmla="*/ 231 w 231"/>
                <a:gd name="T11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" h="264">
                  <a:moveTo>
                    <a:pt x="0" y="0"/>
                  </a:moveTo>
                  <a:cubicBezTo>
                    <a:pt x="8" y="39"/>
                    <a:pt x="14" y="78"/>
                    <a:pt x="24" y="117"/>
                  </a:cubicBezTo>
                  <a:cubicBezTo>
                    <a:pt x="30" y="140"/>
                    <a:pt x="35" y="160"/>
                    <a:pt x="60" y="168"/>
                  </a:cubicBezTo>
                  <a:cubicBezTo>
                    <a:pt x="76" y="192"/>
                    <a:pt x="113" y="186"/>
                    <a:pt x="135" y="201"/>
                  </a:cubicBezTo>
                  <a:cubicBezTo>
                    <a:pt x="163" y="219"/>
                    <a:pt x="192" y="237"/>
                    <a:pt x="222" y="252"/>
                  </a:cubicBezTo>
                  <a:cubicBezTo>
                    <a:pt x="229" y="262"/>
                    <a:pt x="225" y="258"/>
                    <a:pt x="231" y="264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3897" y="1180"/>
              <a:ext cx="255" cy="224"/>
            </a:xfrm>
            <a:custGeom>
              <a:avLst/>
              <a:gdLst>
                <a:gd name="T0" fmla="*/ 0 w 255"/>
                <a:gd name="T1" fmla="*/ 11 h 224"/>
                <a:gd name="T2" fmla="*/ 96 w 255"/>
                <a:gd name="T3" fmla="*/ 11 h 224"/>
                <a:gd name="T4" fmla="*/ 123 w 255"/>
                <a:gd name="T5" fmla="*/ 47 h 224"/>
                <a:gd name="T6" fmla="*/ 198 w 255"/>
                <a:gd name="T7" fmla="*/ 155 h 224"/>
                <a:gd name="T8" fmla="*/ 234 w 255"/>
                <a:gd name="T9" fmla="*/ 206 h 224"/>
                <a:gd name="T10" fmla="*/ 246 w 255"/>
                <a:gd name="T11" fmla="*/ 218 h 224"/>
                <a:gd name="T12" fmla="*/ 255 w 255"/>
                <a:gd name="T13" fmla="*/ 22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5" h="224">
                  <a:moveTo>
                    <a:pt x="0" y="11"/>
                  </a:moveTo>
                  <a:cubicBezTo>
                    <a:pt x="32" y="10"/>
                    <a:pt x="66" y="0"/>
                    <a:pt x="96" y="11"/>
                  </a:cubicBezTo>
                  <a:cubicBezTo>
                    <a:pt x="110" y="16"/>
                    <a:pt x="113" y="37"/>
                    <a:pt x="123" y="47"/>
                  </a:cubicBezTo>
                  <a:cubicBezTo>
                    <a:pt x="153" y="77"/>
                    <a:pt x="174" y="120"/>
                    <a:pt x="198" y="155"/>
                  </a:cubicBezTo>
                  <a:cubicBezTo>
                    <a:pt x="210" y="173"/>
                    <a:pt x="216" y="194"/>
                    <a:pt x="234" y="206"/>
                  </a:cubicBezTo>
                  <a:cubicBezTo>
                    <a:pt x="239" y="220"/>
                    <a:pt x="233" y="212"/>
                    <a:pt x="246" y="218"/>
                  </a:cubicBezTo>
                  <a:cubicBezTo>
                    <a:pt x="249" y="220"/>
                    <a:pt x="255" y="224"/>
                    <a:pt x="255" y="224"/>
                  </a:cubicBezTo>
                </a:path>
              </a:pathLst>
            </a:custGeom>
            <a:noFill/>
            <a:ln w="571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-283446" y="4133846"/>
            <a:ext cx="0" cy="342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Line 18"/>
          <p:cNvSpPr>
            <a:spLocks noChangeShapeType="1"/>
          </p:cNvSpPr>
          <p:nvPr/>
        </p:nvSpPr>
        <p:spPr bwMode="auto">
          <a:xfrm flipV="1">
            <a:off x="3371850" y="3276596"/>
            <a:ext cx="1777604" cy="97155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867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Images as graphs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pixel is node</a:t>
            </a:r>
          </a:p>
          <a:p>
            <a:r>
              <a:rPr lang="en-US" dirty="0" smtClean="0"/>
              <a:t>Edge between “similar pixels”</a:t>
            </a:r>
          </a:p>
          <a:p>
            <a:pPr lvl="1"/>
            <a:r>
              <a:rPr lang="en-US" i="1" dirty="0" smtClean="0"/>
              <a:t>Proximity: </a:t>
            </a:r>
            <a:r>
              <a:rPr lang="en-US" dirty="0" smtClean="0"/>
              <a:t>nearby pixels are more similar</a:t>
            </a:r>
          </a:p>
          <a:p>
            <a:pPr lvl="1"/>
            <a:r>
              <a:rPr lang="en-US" i="1" dirty="0" smtClean="0"/>
              <a:t>Similarity: </a:t>
            </a:r>
            <a:r>
              <a:rPr lang="en-US" dirty="0" smtClean="0"/>
              <a:t>pixels with similar color are more similar</a:t>
            </a:r>
            <a:endParaRPr lang="en-US" i="1" dirty="0" smtClean="0"/>
          </a:p>
          <a:p>
            <a:r>
              <a:rPr lang="en-US" dirty="0" smtClean="0"/>
              <a:t>Weight of edge = similarity</a:t>
            </a:r>
          </a:p>
        </p:txBody>
      </p:sp>
      <p:pic>
        <p:nvPicPr>
          <p:cNvPr id="5" name="Picture 3" descr="base_div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7150" y="4081661"/>
            <a:ext cx="3543300" cy="2493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4638637" y="5230546"/>
            <a:ext cx="105966" cy="109538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5198469" y="4473359"/>
            <a:ext cx="105966" cy="108347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4986776" y="4851491"/>
            <a:ext cx="105965" cy="109538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4532672" y="4308604"/>
            <a:ext cx="105965" cy="108347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5709920" y="4781544"/>
            <a:ext cx="105966" cy="109538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H="1">
            <a:off x="4697081" y="4615132"/>
            <a:ext cx="194095" cy="62110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4879579" y="4518245"/>
            <a:ext cx="105965" cy="109538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 flipV="1">
            <a:off x="4981756" y="4524555"/>
            <a:ext cx="219972" cy="3450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Line 11"/>
          <p:cNvSpPr>
            <a:spLocks noChangeShapeType="1"/>
          </p:cNvSpPr>
          <p:nvPr/>
        </p:nvSpPr>
        <p:spPr bwMode="auto">
          <a:xfrm flipH="1" flipV="1">
            <a:off x="4636697" y="4377906"/>
            <a:ext cx="254479" cy="159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Line 11"/>
          <p:cNvSpPr>
            <a:spLocks noChangeShapeType="1"/>
          </p:cNvSpPr>
          <p:nvPr/>
        </p:nvSpPr>
        <p:spPr bwMode="auto">
          <a:xfrm>
            <a:off x="4947249" y="4623758"/>
            <a:ext cx="64698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Line 11"/>
          <p:cNvSpPr>
            <a:spLocks noChangeShapeType="1"/>
          </p:cNvSpPr>
          <p:nvPr/>
        </p:nvSpPr>
        <p:spPr bwMode="auto">
          <a:xfrm>
            <a:off x="4968814" y="4610819"/>
            <a:ext cx="746185" cy="18978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577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54579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700" dirty="0"/>
              <a:t>Eigenvectors of images</a:t>
            </a:r>
            <a:endParaRPr lang="en-US" dirty="0" smtClean="0"/>
          </a:p>
        </p:txBody>
      </p:sp>
      <p:pic>
        <p:nvPicPr>
          <p:cNvPr id="132100" name="Picture 4" descr="10108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565" y="1445815"/>
            <a:ext cx="2667063" cy="3995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2" name="Picture 6" descr="vect_2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0628" y="1445814"/>
            <a:ext cx="2667061" cy="3995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3" name="Picture 7" descr="vect_3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7689" y="1445813"/>
            <a:ext cx="2667063" cy="3995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04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Grouping: a summary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Goal: group pixels into objects</a:t>
            </a:r>
          </a:p>
          <a:p>
            <a:r>
              <a:rPr lang="en-US" dirty="0" smtClean="0"/>
              <a:t>Simple baselines based on color similarity and local reasoning: Canny, k-means</a:t>
            </a:r>
          </a:p>
          <a:p>
            <a:r>
              <a:rPr lang="en-US" dirty="0" smtClean="0"/>
              <a:t>Complex solution to exploit contour continuity and global reasoning: N-Cuts</a:t>
            </a:r>
          </a:p>
          <a:p>
            <a:r>
              <a:rPr lang="en-US" dirty="0" smtClean="0"/>
              <a:t>Challenges:</a:t>
            </a:r>
          </a:p>
          <a:p>
            <a:pPr lvl="1"/>
            <a:r>
              <a:rPr lang="en-US" dirty="0" smtClean="0"/>
              <a:t>Texture</a:t>
            </a:r>
          </a:p>
          <a:p>
            <a:pPr lvl="1"/>
            <a:r>
              <a:rPr lang="en-US" dirty="0" smtClean="0"/>
              <a:t>What is k?</a:t>
            </a:r>
          </a:p>
          <a:p>
            <a:r>
              <a:rPr lang="en-US" dirty="0" smtClean="0"/>
              <a:t>Grouping still a research problem!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71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7600" y="2524522"/>
            <a:ext cx="6858000" cy="1790700"/>
          </a:xfrm>
        </p:spPr>
        <p:txBody>
          <a:bodyPr/>
          <a:lstStyle/>
          <a:p>
            <a:r>
              <a:rPr lang="en-US" dirty="0" smtClean="0"/>
              <a:t>The correspondence 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19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Multiple images can give a clue about 3D structure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900" y="2474912"/>
            <a:ext cx="6324600" cy="35575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900" y="2474912"/>
            <a:ext cx="6324600" cy="35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Why? Reconstruction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511175"/>
          </a:xfrm>
        </p:spPr>
        <p:txBody>
          <a:bodyPr/>
          <a:lstStyle/>
          <a:p>
            <a:r>
              <a:rPr lang="en-US" dirty="0"/>
              <a:t>Multiple images can give a clue about 3D structure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9400" y="2471736"/>
            <a:ext cx="5880100" cy="33075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9400" y="2471736"/>
            <a:ext cx="5880099" cy="330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99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Why? Reconstruction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 </a:t>
            </a:r>
            <a:r>
              <a:rPr lang="en-US" dirty="0" smtClean="0"/>
              <a:t>to find which pixel in image 2 matches which in image 1 - the </a:t>
            </a:r>
            <a:r>
              <a:rPr lang="en-US" i="1" dirty="0" smtClean="0"/>
              <a:t>correspondence </a:t>
            </a:r>
            <a:r>
              <a:rPr lang="en-US" dirty="0" smtClean="0"/>
              <a:t>problem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3505200"/>
            <a:ext cx="4041420" cy="22732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3680" y="3505200"/>
            <a:ext cx="4041420" cy="227329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921000" y="4787900"/>
            <a:ext cx="114300" cy="114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721600" y="4940300"/>
            <a:ext cx="114300" cy="114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43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 from correspondence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Given known cameras, correspondence gives the location of 3D point (</a:t>
            </a:r>
            <a:r>
              <a:rPr lang="en-US" i="1" dirty="0" smtClean="0"/>
              <a:t>Triangulation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 rot="3102986">
            <a:off x="965200" y="3536950"/>
            <a:ext cx="2171700" cy="1530350"/>
            <a:chOff x="1943100" y="4400550"/>
            <a:chExt cx="2171700" cy="1530350"/>
          </a:xfrm>
        </p:grpSpPr>
        <p:sp>
          <p:nvSpPr>
            <p:cNvPr id="4" name="Rectangle 3"/>
            <p:cNvSpPr/>
            <p:nvPr/>
          </p:nvSpPr>
          <p:spPr>
            <a:xfrm>
              <a:off x="1943100" y="4597400"/>
              <a:ext cx="2171700" cy="1333500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959100" y="4400550"/>
              <a:ext cx="139700" cy="393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 rot="19273931">
            <a:off x="5384800" y="3816350"/>
            <a:ext cx="2171700" cy="1530350"/>
            <a:chOff x="1943100" y="4400550"/>
            <a:chExt cx="2171700" cy="1530350"/>
          </a:xfrm>
        </p:grpSpPr>
        <p:sp>
          <p:nvSpPr>
            <p:cNvPr id="8" name="Rectangle 7"/>
            <p:cNvSpPr/>
            <p:nvPr/>
          </p:nvSpPr>
          <p:spPr>
            <a:xfrm>
              <a:off x="1943100" y="4597400"/>
              <a:ext cx="2171700" cy="1333500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959100" y="4400550"/>
              <a:ext cx="139700" cy="393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Oval 9"/>
          <p:cNvSpPr/>
          <p:nvPr/>
        </p:nvSpPr>
        <p:spPr>
          <a:xfrm>
            <a:off x="893605" y="4049508"/>
            <a:ext cx="156111" cy="177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964205" y="5016500"/>
            <a:ext cx="156111" cy="177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10" idx="6"/>
          </p:cNvCxnSpPr>
          <p:nvPr/>
        </p:nvCxnSpPr>
        <p:spPr>
          <a:xfrm flipV="1">
            <a:off x="1049716" y="3006054"/>
            <a:ext cx="7103684" cy="11323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1" idx="1"/>
          </p:cNvCxnSpPr>
          <p:nvPr/>
        </p:nvCxnSpPr>
        <p:spPr>
          <a:xfrm flipH="1" flipV="1">
            <a:off x="4653023" y="2673752"/>
            <a:ext cx="2334044" cy="236878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268157" y="3286139"/>
            <a:ext cx="360510" cy="34469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4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 from correspondence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Given a 3D point, correspondence gives relationship between cameras (</a:t>
            </a:r>
            <a:r>
              <a:rPr lang="en-US" i="1" dirty="0" smtClean="0"/>
              <a:t>Pose estimation / camera calibration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 rot="3102986">
            <a:off x="965200" y="3536950"/>
            <a:ext cx="2171700" cy="1530350"/>
            <a:chOff x="1943100" y="4400550"/>
            <a:chExt cx="2171700" cy="1530350"/>
          </a:xfrm>
        </p:grpSpPr>
        <p:sp>
          <p:nvSpPr>
            <p:cNvPr id="4" name="Rectangle 3"/>
            <p:cNvSpPr/>
            <p:nvPr/>
          </p:nvSpPr>
          <p:spPr>
            <a:xfrm>
              <a:off x="1943100" y="4597400"/>
              <a:ext cx="2171700" cy="1333500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959100" y="4400550"/>
              <a:ext cx="139700" cy="393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Oval 9"/>
          <p:cNvSpPr/>
          <p:nvPr/>
        </p:nvSpPr>
        <p:spPr>
          <a:xfrm>
            <a:off x="893605" y="4049508"/>
            <a:ext cx="156111" cy="177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10" idx="6"/>
          </p:cNvCxnSpPr>
          <p:nvPr/>
        </p:nvCxnSpPr>
        <p:spPr>
          <a:xfrm flipV="1">
            <a:off x="1049716" y="3006054"/>
            <a:ext cx="7103684" cy="11323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4653023" y="2673752"/>
            <a:ext cx="2903477" cy="2672948"/>
            <a:chOff x="4653023" y="2673752"/>
            <a:chExt cx="2903477" cy="2672948"/>
          </a:xfrm>
        </p:grpSpPr>
        <p:grpSp>
          <p:nvGrpSpPr>
            <p:cNvPr id="7" name="Group 6"/>
            <p:cNvGrpSpPr/>
            <p:nvPr/>
          </p:nvGrpSpPr>
          <p:grpSpPr>
            <a:xfrm rot="19273931">
              <a:off x="5384800" y="3816350"/>
              <a:ext cx="2171700" cy="1530350"/>
              <a:chOff x="1943100" y="4400550"/>
              <a:chExt cx="2171700" cy="153035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943100" y="4597400"/>
                <a:ext cx="2171700" cy="1333500"/>
              </a:xfrm>
              <a:prstGeom prst="rect">
                <a:avLst/>
              </a:pr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2959100" y="4400550"/>
                <a:ext cx="139700" cy="3937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Oval 10"/>
            <p:cNvSpPr/>
            <p:nvPr/>
          </p:nvSpPr>
          <p:spPr>
            <a:xfrm>
              <a:off x="6964205" y="5016500"/>
              <a:ext cx="156111" cy="177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stCxn id="11" idx="1"/>
            </p:cNvCxnSpPr>
            <p:nvPr/>
          </p:nvCxnSpPr>
          <p:spPr>
            <a:xfrm flipH="1" flipV="1">
              <a:off x="4653023" y="2673752"/>
              <a:ext cx="2334044" cy="236878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Oval 17"/>
          <p:cNvSpPr/>
          <p:nvPr/>
        </p:nvSpPr>
        <p:spPr>
          <a:xfrm>
            <a:off x="5268157" y="3286139"/>
            <a:ext cx="360510" cy="34469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1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34 0.15047 L -4.72222E-6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0" y="-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Pose-estimation / Camera calibration</a:t>
            </a:r>
            <a:endParaRPr lang="en-US" dirty="0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Motivation: panorama stitching</a:t>
            </a:r>
          </a:p>
          <a:p>
            <a:pPr lvl="1"/>
            <a:r>
              <a:rPr lang="en-US" smtClean="0"/>
              <a:t>We have two images – how do we combine them?</a:t>
            </a:r>
          </a:p>
        </p:txBody>
      </p:sp>
      <p:pic>
        <p:nvPicPr>
          <p:cNvPr id="23556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9970" y="2906508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9970" y="2906508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7168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9971" y="2909887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9971" y="2909887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Pose-estimation / Camera calibration</a:t>
            </a:r>
            <a:endParaRPr lang="en-US" dirty="0" smtClean="0"/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Motivation: panorama stitching</a:t>
            </a:r>
          </a:p>
          <a:p>
            <a:pPr lvl="1"/>
            <a:r>
              <a:rPr lang="en-US" dirty="0" smtClean="0"/>
              <a:t>We have two images – how do we combine them?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3311071" y="3830637"/>
            <a:ext cx="2759075" cy="1514475"/>
            <a:chOff x="2072" y="1924"/>
            <a:chExt cx="1738" cy="954"/>
          </a:xfrm>
        </p:grpSpPr>
        <p:sp>
          <p:nvSpPr>
            <p:cNvPr id="24586" name="Line 8"/>
            <p:cNvSpPr>
              <a:spLocks noChangeShapeType="1"/>
            </p:cNvSpPr>
            <p:nvPr/>
          </p:nvSpPr>
          <p:spPr bwMode="auto">
            <a:xfrm flipV="1">
              <a:off x="2072" y="1924"/>
              <a:ext cx="120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7" name="Line 9"/>
            <p:cNvSpPr>
              <a:spLocks noChangeShapeType="1"/>
            </p:cNvSpPr>
            <p:nvPr/>
          </p:nvSpPr>
          <p:spPr bwMode="auto">
            <a:xfrm>
              <a:off x="2666" y="2094"/>
              <a:ext cx="1144" cy="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8" name="Line 10"/>
            <p:cNvSpPr>
              <a:spLocks noChangeShapeType="1"/>
            </p:cNvSpPr>
            <p:nvPr/>
          </p:nvSpPr>
          <p:spPr bwMode="auto">
            <a:xfrm flipV="1">
              <a:off x="2346" y="2788"/>
              <a:ext cx="1070" cy="9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9" name="Freeform 11"/>
            <p:cNvSpPr>
              <a:spLocks/>
            </p:cNvSpPr>
            <p:nvPr/>
          </p:nvSpPr>
          <p:spPr bwMode="auto">
            <a:xfrm>
              <a:off x="2617" y="2415"/>
              <a:ext cx="1092" cy="30"/>
            </a:xfrm>
            <a:custGeom>
              <a:avLst/>
              <a:gdLst>
                <a:gd name="T0" fmla="*/ 0 w 1092"/>
                <a:gd name="T1" fmla="*/ 30 h 30"/>
                <a:gd name="T2" fmla="*/ 1092 w 1092"/>
                <a:gd name="T3" fmla="*/ 0 h 30"/>
                <a:gd name="T4" fmla="*/ 0 60000 65536"/>
                <a:gd name="T5" fmla="*/ 0 60000 65536"/>
                <a:gd name="T6" fmla="*/ 0 w 1092"/>
                <a:gd name="T7" fmla="*/ 0 h 30"/>
                <a:gd name="T8" fmla="*/ 1092 w 1092"/>
                <a:gd name="T9" fmla="*/ 30 h 3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92" h="30">
                  <a:moveTo>
                    <a:pt x="0" y="30"/>
                  </a:moveTo>
                  <a:lnTo>
                    <a:pt x="1092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0" name="Line 12"/>
            <p:cNvSpPr>
              <a:spLocks noChangeShapeType="1"/>
            </p:cNvSpPr>
            <p:nvPr/>
          </p:nvSpPr>
          <p:spPr bwMode="auto">
            <a:xfrm flipV="1">
              <a:off x="2170" y="2236"/>
              <a:ext cx="1150" cy="8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1" name="Freeform 17"/>
            <p:cNvSpPr>
              <a:spLocks/>
            </p:cNvSpPr>
            <p:nvPr/>
          </p:nvSpPr>
          <p:spPr bwMode="auto">
            <a:xfrm>
              <a:off x="2530" y="2617"/>
              <a:ext cx="1017" cy="65"/>
            </a:xfrm>
            <a:custGeom>
              <a:avLst/>
              <a:gdLst>
                <a:gd name="T0" fmla="*/ 0 w 1017"/>
                <a:gd name="T1" fmla="*/ 65 h 65"/>
                <a:gd name="T2" fmla="*/ 1017 w 1017"/>
                <a:gd name="T3" fmla="*/ 0 h 65"/>
                <a:gd name="T4" fmla="*/ 0 60000 65536"/>
                <a:gd name="T5" fmla="*/ 0 60000 65536"/>
                <a:gd name="T6" fmla="*/ 0 w 1017"/>
                <a:gd name="T7" fmla="*/ 0 h 65"/>
                <a:gd name="T8" fmla="*/ 1017 w 1017"/>
                <a:gd name="T9" fmla="*/ 65 h 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17" h="65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240970" y="5957877"/>
            <a:ext cx="31081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Step 1: </a:t>
            </a:r>
            <a:r>
              <a:rPr lang="en-US"/>
              <a:t>extract </a:t>
            </a:r>
            <a:r>
              <a:rPr lang="en-US" smtClean="0"/>
              <a:t>correspondence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914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 is graph partitioning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651000" y="2292350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Oval 4"/>
          <p:cNvSpPr/>
          <p:nvPr/>
        </p:nvSpPr>
        <p:spPr>
          <a:xfrm>
            <a:off x="1765300" y="3460751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Oval 5"/>
          <p:cNvSpPr/>
          <p:nvPr/>
        </p:nvSpPr>
        <p:spPr>
          <a:xfrm>
            <a:off x="965200" y="4190604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2667000" y="3035301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5524499" y="2216150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6426199" y="3885804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6718300" y="2700735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/>
          <p:cNvSpPr/>
          <p:nvPr/>
        </p:nvSpPr>
        <p:spPr>
          <a:xfrm>
            <a:off x="3803821" y="4243798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/>
          <p:cNvSpPr/>
          <p:nvPr/>
        </p:nvSpPr>
        <p:spPr>
          <a:xfrm>
            <a:off x="4940299" y="2920208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/>
          <p:cNvSpPr/>
          <p:nvPr/>
        </p:nvSpPr>
        <p:spPr>
          <a:xfrm>
            <a:off x="7480298" y="3885804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/>
          <p:cNvSpPr/>
          <p:nvPr/>
        </p:nvSpPr>
        <p:spPr>
          <a:xfrm>
            <a:off x="5321302" y="3927874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/>
          <p:cNvSpPr/>
          <p:nvPr/>
        </p:nvSpPr>
        <p:spPr>
          <a:xfrm>
            <a:off x="2857501" y="2194323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/>
          <p:cNvSpPr/>
          <p:nvPr/>
        </p:nvSpPr>
        <p:spPr>
          <a:xfrm>
            <a:off x="2286341" y="4232674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/>
          <p:cNvSpPr/>
          <p:nvPr/>
        </p:nvSpPr>
        <p:spPr>
          <a:xfrm>
            <a:off x="5524500" y="4933158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/>
          <p:cNvSpPr/>
          <p:nvPr/>
        </p:nvSpPr>
        <p:spPr>
          <a:xfrm>
            <a:off x="7010400" y="4933158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0" name="Straight Connector 19"/>
          <p:cNvCxnSpPr>
            <a:stCxn id="15" idx="6"/>
            <a:endCxn id="8" idx="2"/>
          </p:cNvCxnSpPr>
          <p:nvPr/>
        </p:nvCxnSpPr>
        <p:spPr>
          <a:xfrm>
            <a:off x="3441701" y="2499124"/>
            <a:ext cx="2082798" cy="218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2" idx="7"/>
            <a:endCxn id="8" idx="3"/>
          </p:cNvCxnSpPr>
          <p:nvPr/>
        </p:nvCxnSpPr>
        <p:spPr>
          <a:xfrm flipV="1">
            <a:off x="5438945" y="2736477"/>
            <a:ext cx="171108" cy="2730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2" idx="6"/>
            <a:endCxn id="10" idx="2"/>
          </p:cNvCxnSpPr>
          <p:nvPr/>
        </p:nvCxnSpPr>
        <p:spPr>
          <a:xfrm flipV="1">
            <a:off x="5524499" y="3005535"/>
            <a:ext cx="1193801" cy="219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9" idx="0"/>
            <a:endCxn id="8" idx="5"/>
          </p:cNvCxnSpPr>
          <p:nvPr/>
        </p:nvCxnSpPr>
        <p:spPr>
          <a:xfrm flipH="1" flipV="1">
            <a:off x="6023146" y="2736477"/>
            <a:ext cx="695154" cy="11493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9" idx="7"/>
            <a:endCxn id="10" idx="4"/>
          </p:cNvCxnSpPr>
          <p:nvPr/>
        </p:nvCxnSpPr>
        <p:spPr>
          <a:xfrm flipV="1">
            <a:off x="6924846" y="3310335"/>
            <a:ext cx="85554" cy="6647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3" idx="1"/>
            <a:endCxn id="10" idx="5"/>
          </p:cNvCxnSpPr>
          <p:nvPr/>
        </p:nvCxnSpPr>
        <p:spPr>
          <a:xfrm flipH="1" flipV="1">
            <a:off x="7216946" y="3221061"/>
            <a:ext cx="348906" cy="7540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9" idx="2"/>
            <a:endCxn id="14" idx="6"/>
          </p:cNvCxnSpPr>
          <p:nvPr/>
        </p:nvCxnSpPr>
        <p:spPr>
          <a:xfrm flipH="1">
            <a:off x="5905503" y="4190604"/>
            <a:ext cx="520697" cy="420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2" idx="5"/>
            <a:endCxn id="14" idx="0"/>
          </p:cNvCxnSpPr>
          <p:nvPr/>
        </p:nvCxnSpPr>
        <p:spPr>
          <a:xfrm>
            <a:off x="5438946" y="3440534"/>
            <a:ext cx="174457" cy="487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0" idx="3"/>
            <a:endCxn id="14" idx="7"/>
          </p:cNvCxnSpPr>
          <p:nvPr/>
        </p:nvCxnSpPr>
        <p:spPr>
          <a:xfrm flipH="1">
            <a:off x="5819948" y="3221061"/>
            <a:ext cx="983906" cy="7960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7" idx="0"/>
            <a:endCxn id="14" idx="4"/>
          </p:cNvCxnSpPr>
          <p:nvPr/>
        </p:nvCxnSpPr>
        <p:spPr>
          <a:xfrm flipH="1" flipV="1">
            <a:off x="5613403" y="4537474"/>
            <a:ext cx="203198" cy="3956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7" idx="7"/>
            <a:endCxn id="9" idx="3"/>
          </p:cNvCxnSpPr>
          <p:nvPr/>
        </p:nvCxnSpPr>
        <p:spPr>
          <a:xfrm flipV="1">
            <a:off x="6023147" y="4406130"/>
            <a:ext cx="488607" cy="6163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9" idx="5"/>
            <a:endCxn id="18" idx="0"/>
          </p:cNvCxnSpPr>
          <p:nvPr/>
        </p:nvCxnSpPr>
        <p:spPr>
          <a:xfrm>
            <a:off x="6924847" y="4406130"/>
            <a:ext cx="377654" cy="5270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13" idx="4"/>
            <a:endCxn id="18" idx="7"/>
          </p:cNvCxnSpPr>
          <p:nvPr/>
        </p:nvCxnSpPr>
        <p:spPr>
          <a:xfrm flipH="1">
            <a:off x="7509047" y="4495404"/>
            <a:ext cx="263352" cy="5270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13" idx="2"/>
            <a:endCxn id="9" idx="6"/>
          </p:cNvCxnSpPr>
          <p:nvPr/>
        </p:nvCxnSpPr>
        <p:spPr>
          <a:xfrm flipH="1">
            <a:off x="7010401" y="4190604"/>
            <a:ext cx="4698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14" idx="2"/>
            <a:endCxn id="11" idx="6"/>
          </p:cNvCxnSpPr>
          <p:nvPr/>
        </p:nvCxnSpPr>
        <p:spPr>
          <a:xfrm flipH="1">
            <a:off x="4388022" y="4232674"/>
            <a:ext cx="933280" cy="3159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12" idx="2"/>
            <a:endCxn id="11" idx="7"/>
          </p:cNvCxnSpPr>
          <p:nvPr/>
        </p:nvCxnSpPr>
        <p:spPr>
          <a:xfrm flipH="1">
            <a:off x="4302468" y="3225008"/>
            <a:ext cx="637831" cy="1108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11" idx="0"/>
            <a:endCxn id="15" idx="5"/>
          </p:cNvCxnSpPr>
          <p:nvPr/>
        </p:nvCxnSpPr>
        <p:spPr>
          <a:xfrm flipH="1" flipV="1">
            <a:off x="3356147" y="2714649"/>
            <a:ext cx="739775" cy="15291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7" idx="0"/>
            <a:endCxn id="15" idx="4"/>
          </p:cNvCxnSpPr>
          <p:nvPr/>
        </p:nvCxnSpPr>
        <p:spPr>
          <a:xfrm flipV="1">
            <a:off x="2959101" y="2803923"/>
            <a:ext cx="190501" cy="2313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4" idx="6"/>
            <a:endCxn id="15" idx="2"/>
          </p:cNvCxnSpPr>
          <p:nvPr/>
        </p:nvCxnSpPr>
        <p:spPr>
          <a:xfrm flipV="1">
            <a:off x="2235200" y="2499124"/>
            <a:ext cx="622301" cy="980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4" idx="5"/>
            <a:endCxn id="7" idx="1"/>
          </p:cNvCxnSpPr>
          <p:nvPr/>
        </p:nvCxnSpPr>
        <p:spPr>
          <a:xfrm>
            <a:off x="2149647" y="2812677"/>
            <a:ext cx="602908" cy="3118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4" idx="4"/>
            <a:endCxn id="5" idx="0"/>
          </p:cNvCxnSpPr>
          <p:nvPr/>
        </p:nvCxnSpPr>
        <p:spPr>
          <a:xfrm>
            <a:off x="1943100" y="2901951"/>
            <a:ext cx="114300" cy="558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7" idx="4"/>
            <a:endCxn id="16" idx="0"/>
          </p:cNvCxnSpPr>
          <p:nvPr/>
        </p:nvCxnSpPr>
        <p:spPr>
          <a:xfrm flipH="1">
            <a:off x="2578442" y="3644901"/>
            <a:ext cx="380659" cy="5877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5" idx="5"/>
            <a:endCxn id="16" idx="1"/>
          </p:cNvCxnSpPr>
          <p:nvPr/>
        </p:nvCxnSpPr>
        <p:spPr>
          <a:xfrm>
            <a:off x="2263946" y="3981077"/>
            <a:ext cx="107949" cy="340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6" idx="6"/>
            <a:endCxn id="16" idx="2"/>
          </p:cNvCxnSpPr>
          <p:nvPr/>
        </p:nvCxnSpPr>
        <p:spPr>
          <a:xfrm>
            <a:off x="1549402" y="4495404"/>
            <a:ext cx="736940" cy="420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6" idx="7"/>
            <a:endCxn id="5" idx="3"/>
          </p:cNvCxnSpPr>
          <p:nvPr/>
        </p:nvCxnSpPr>
        <p:spPr>
          <a:xfrm flipV="1">
            <a:off x="1463847" y="3981076"/>
            <a:ext cx="387007" cy="2988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11" idx="1"/>
            <a:endCxn id="7" idx="5"/>
          </p:cNvCxnSpPr>
          <p:nvPr/>
        </p:nvCxnSpPr>
        <p:spPr>
          <a:xfrm flipH="1" flipV="1">
            <a:off x="3165647" y="3555627"/>
            <a:ext cx="723729" cy="7774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11" idx="2"/>
            <a:endCxn id="16" idx="6"/>
          </p:cNvCxnSpPr>
          <p:nvPr/>
        </p:nvCxnSpPr>
        <p:spPr>
          <a:xfrm flipH="1" flipV="1">
            <a:off x="2870542" y="4537474"/>
            <a:ext cx="933280" cy="111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613317" y="1761893"/>
            <a:ext cx="4025590" cy="4125951"/>
          </a:xfrm>
          <a:prstGeom prst="ellipse">
            <a:avLst/>
          </a:prstGeom>
          <a:solidFill>
            <a:srgbClr val="FF0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761571" y="1858536"/>
            <a:ext cx="3832302" cy="4125951"/>
          </a:xfrm>
          <a:prstGeom prst="ellipse">
            <a:avLst/>
          </a:prstGeom>
          <a:solidFill>
            <a:schemeClr val="accent4">
              <a:lumMod val="7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7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Pose-estimation / Camera calibration</a:t>
            </a:r>
            <a:endParaRPr lang="en-US" dirty="0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Motivation: panorama stitching</a:t>
            </a:r>
          </a:p>
          <a:p>
            <a:pPr lvl="1"/>
            <a:r>
              <a:rPr lang="en-US" dirty="0" smtClean="0"/>
              <a:t>We have two images – how do we combine them?</a:t>
            </a:r>
          </a:p>
        </p:txBody>
      </p:sp>
      <p:pic>
        <p:nvPicPr>
          <p:cNvPr id="25607" name="Picture 16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9827" y="2732311"/>
            <a:ext cx="5691187" cy="284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1240970" y="5957877"/>
            <a:ext cx="31081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Step 1: </a:t>
            </a:r>
            <a:r>
              <a:rPr lang="en-US"/>
              <a:t>extract </a:t>
            </a:r>
            <a:r>
              <a:rPr lang="en-US" smtClean="0"/>
              <a:t>correspondence</a:t>
            </a:r>
            <a:endParaRPr lang="en-US" dirty="0"/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1240970" y="6230020"/>
            <a:ext cx="20479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Step </a:t>
            </a:r>
            <a:r>
              <a:rPr lang="en-US" dirty="0"/>
              <a:t>2</a:t>
            </a:r>
            <a:r>
              <a:rPr lang="en-US" dirty="0" smtClean="0"/>
              <a:t>: </a:t>
            </a:r>
            <a:r>
              <a:rPr lang="en-US" dirty="0" smtClean="0"/>
              <a:t>align images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769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correspondence?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Recognition: Match image to product view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42" y="2278472"/>
            <a:ext cx="6365754" cy="40334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13643" y="6176963"/>
            <a:ext cx="1700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Lowe, IJCV 2004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07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libri" charset="0"/>
              </a:rPr>
              <a:t>Other applications of correspondence </a:t>
            </a:r>
            <a:endParaRPr lang="ru-RU" dirty="0">
              <a:latin typeface="Calibri" charset="0"/>
            </a:endParaRP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001000" cy="5257800"/>
          </a:xfrm>
        </p:spPr>
        <p:txBody>
          <a:bodyPr/>
          <a:lstStyle/>
          <a:p>
            <a:pPr lvl="1"/>
            <a:r>
              <a:rPr lang="en-US" sz="2400" dirty="0" smtClean="0">
                <a:latin typeface="Calibri" charset="0"/>
              </a:rPr>
              <a:t>Image </a:t>
            </a:r>
            <a:r>
              <a:rPr lang="en-US" sz="2400" dirty="0">
                <a:latin typeface="Calibri" charset="0"/>
              </a:rPr>
              <a:t>alignment </a:t>
            </a:r>
          </a:p>
          <a:p>
            <a:pPr lvl="1"/>
            <a:r>
              <a:rPr lang="en-US" sz="2400" dirty="0" smtClean="0">
                <a:latin typeface="Calibri" charset="0"/>
              </a:rPr>
              <a:t>Motion </a:t>
            </a:r>
            <a:r>
              <a:rPr lang="en-US" sz="2400" dirty="0">
                <a:latin typeface="Calibri" charset="0"/>
              </a:rPr>
              <a:t>tracking</a:t>
            </a:r>
          </a:p>
          <a:p>
            <a:pPr lvl="1"/>
            <a:r>
              <a:rPr lang="en-US" sz="2400" dirty="0">
                <a:latin typeface="Calibri" charset="0"/>
              </a:rPr>
              <a:t>Robot </a:t>
            </a:r>
            <a:r>
              <a:rPr lang="en-US" sz="2400" dirty="0" smtClean="0">
                <a:latin typeface="Calibri" charset="0"/>
              </a:rPr>
              <a:t>navigation</a:t>
            </a:r>
            <a:endParaRPr lang="en-US" sz="2400" dirty="0">
              <a:latin typeface="Calibri" charset="0"/>
            </a:endParaRPr>
          </a:p>
        </p:txBody>
      </p:sp>
      <p:pic>
        <p:nvPicPr>
          <p:cNvPr id="10240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5" y="1143000"/>
            <a:ext cx="2339975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Picture 4" descr="Inliers_im1_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3" y="4267200"/>
            <a:ext cx="3646487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6" name="Picture 5" descr="Inliers_im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267200"/>
            <a:ext cx="328771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7005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707" y="198437"/>
            <a:ext cx="7886700" cy="1325563"/>
          </a:xfrm>
        </p:spPr>
        <p:txBody>
          <a:bodyPr/>
          <a:lstStyle/>
          <a:p>
            <a:r>
              <a:rPr lang="en-US" smtClean="0"/>
              <a:t>Correspondence </a:t>
            </a:r>
            <a:r>
              <a:rPr lang="en-US" dirty="0" smtClean="0"/>
              <a:t>can be challenging</a:t>
            </a:r>
            <a:endParaRPr lang="en-US" dirty="0"/>
          </a:p>
        </p:txBody>
      </p:sp>
      <p:pic>
        <p:nvPicPr>
          <p:cNvPr id="4" name="Picture 3" descr="Screen Shot 2015-02-04 at 2.19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0"/>
            <a:ext cx="9063715" cy="5029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0" y="6504801"/>
            <a:ext cx="152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 </a:t>
            </a:r>
            <a:r>
              <a:rPr lang="en-US" sz="1200" dirty="0" err="1" smtClean="0"/>
              <a:t>Fei-Fei</a:t>
            </a:r>
            <a:r>
              <a:rPr lang="en-US" sz="1200" dirty="0" smtClean="0"/>
              <a:t> Li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13600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Correspondence</a:t>
            </a:r>
            <a:endParaRPr lang="en-US" dirty="0" smtClean="0"/>
          </a:p>
        </p:txBody>
      </p:sp>
      <p:pic>
        <p:nvPicPr>
          <p:cNvPr id="17411" name="Picture 2" descr="http://farm1.static.flickr.com/47/136915456_c6f719ea3f.jpg?v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620" y="2241109"/>
            <a:ext cx="394970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636820" y="5279584"/>
            <a:ext cx="3619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0" dirty="0"/>
              <a:t>by </a:t>
            </a:r>
            <a:r>
              <a:rPr lang="en-US" sz="1600" b="0" dirty="0">
                <a:hlinkClick r:id="rId3"/>
              </a:rPr>
              <a:t>Diva Sian</a:t>
            </a:r>
            <a:endParaRPr lang="en-US" sz="1600" b="0" dirty="0"/>
          </a:p>
        </p:txBody>
      </p:sp>
      <p:sp>
        <p:nvSpPr>
          <p:cNvPr id="17413" name="TextBox 6"/>
          <p:cNvSpPr txBox="1">
            <a:spLocks noChangeArrowheads="1"/>
          </p:cNvSpPr>
          <p:nvPr/>
        </p:nvSpPr>
        <p:spPr bwMode="auto">
          <a:xfrm>
            <a:off x="4942120" y="6041584"/>
            <a:ext cx="3619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0"/>
              <a:t>by </a:t>
            </a:r>
            <a:r>
              <a:rPr lang="en-US" sz="1600" b="0">
                <a:hlinkClick r:id="rId4"/>
              </a:rPr>
              <a:t>swashford</a:t>
            </a:r>
            <a:endParaRPr lang="en-US" sz="1600" b="0"/>
          </a:p>
        </p:txBody>
      </p:sp>
      <p:pic>
        <p:nvPicPr>
          <p:cNvPr id="17414" name="Picture 6" descr="http://farm1.static.flickr.com/150/428567562_c51726836e.jpg?v=117443048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4045" y="1545784"/>
            <a:ext cx="334327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3868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Harder case</a:t>
            </a:r>
          </a:p>
        </p:txBody>
      </p:sp>
      <p:pic>
        <p:nvPicPr>
          <p:cNvPr id="18435" name="Picture 2" descr="http://farm1.static.flickr.com/47/136915456_c6f719ea3f.jpg?v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986" y="2121353"/>
            <a:ext cx="394970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506186" y="5159828"/>
            <a:ext cx="3619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0"/>
              <a:t>by </a:t>
            </a:r>
            <a:r>
              <a:rPr lang="en-US" sz="1600" b="0">
                <a:hlinkClick r:id="rId3"/>
              </a:rPr>
              <a:t>Diva Sian</a:t>
            </a:r>
            <a:endParaRPr lang="en-US" sz="1600" b="0"/>
          </a:p>
        </p:txBody>
      </p:sp>
      <p:pic>
        <p:nvPicPr>
          <p:cNvPr id="18437" name="Picture 4" descr="http://farm1.static.flickr.com/133/328570837_37b6289916.jpg?v=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1936" y="2154691"/>
            <a:ext cx="4171950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Box 6"/>
          <p:cNvSpPr txBox="1">
            <a:spLocks noChangeArrowheads="1"/>
          </p:cNvSpPr>
          <p:nvPr/>
        </p:nvSpPr>
        <p:spPr bwMode="auto">
          <a:xfrm>
            <a:off x="4963886" y="5159828"/>
            <a:ext cx="3619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0"/>
              <a:t>by </a:t>
            </a:r>
            <a:r>
              <a:rPr lang="en-US" sz="1600" b="0">
                <a:hlinkClick r:id="rId5"/>
              </a:rPr>
              <a:t>scgbt</a:t>
            </a:r>
            <a:endParaRPr lang="en-US" sz="1600" b="0"/>
          </a:p>
        </p:txBody>
      </p:sp>
    </p:spTree>
    <p:extLst>
      <p:ext uri="{BB962C8B-B14F-4D97-AF65-F5344CB8AC3E}">
        <p14:creationId xmlns:p14="http://schemas.microsoft.com/office/powerpoint/2010/main" val="1306901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Harder still?</a:t>
            </a:r>
          </a:p>
        </p:txBody>
      </p:sp>
    </p:spTree>
    <p:extLst>
      <p:ext uri="{BB962C8B-B14F-4D97-AF65-F5344CB8AC3E}">
        <p14:creationId xmlns:p14="http://schemas.microsoft.com/office/powerpoint/2010/main" val="634567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Box 6"/>
          <p:cNvSpPr txBox="1">
            <a:spLocks noChangeArrowheads="1"/>
          </p:cNvSpPr>
          <p:nvPr/>
        </p:nvSpPr>
        <p:spPr bwMode="auto">
          <a:xfrm>
            <a:off x="2781300" y="5910263"/>
            <a:ext cx="36195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0" dirty="0"/>
              <a:t>NASA Mars Rover images</a:t>
            </a:r>
          </a:p>
          <a:p>
            <a:pPr algn="ctr"/>
            <a:r>
              <a:rPr lang="en-US" sz="1600" b="0" dirty="0"/>
              <a:t>with SIFT feature </a:t>
            </a:r>
            <a:r>
              <a:rPr lang="en-US" sz="1600" b="0" dirty="0" smtClean="0"/>
              <a:t>matches</a:t>
            </a:r>
            <a:endParaRPr lang="en-US" sz="1600" b="0" dirty="0"/>
          </a:p>
        </p:txBody>
      </p:sp>
      <p:sp>
        <p:nvSpPr>
          <p:cNvPr id="215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Answer below </a:t>
            </a:r>
            <a:r>
              <a:rPr lang="en-US" sz="2400" smtClean="0"/>
              <a:t>(look for tiny colored squares…)</a:t>
            </a:r>
          </a:p>
        </p:txBody>
      </p:sp>
    </p:spTree>
    <p:extLst>
      <p:ext uri="{BB962C8B-B14F-4D97-AF65-F5344CB8AC3E}">
        <p14:creationId xmlns:p14="http://schemas.microsoft.com/office/powerpoint/2010/main" val="769929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vs dense correspondence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82351" y="1455235"/>
            <a:ext cx="7832443" cy="183294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Sparse correspondence: produce a few, high confidence matches</a:t>
            </a:r>
          </a:p>
          <a:p>
            <a:pPr lvl="1"/>
            <a:r>
              <a:rPr lang="en-US" dirty="0" smtClean="0"/>
              <a:t>Good enough for estimating pose or relationship between cameras</a:t>
            </a:r>
          </a:p>
          <a:p>
            <a:r>
              <a:rPr lang="en-US" dirty="0" smtClean="0"/>
              <a:t>Dense correspondence: try to match every pixel</a:t>
            </a:r>
          </a:p>
          <a:p>
            <a:pPr lvl="1"/>
            <a:r>
              <a:rPr lang="en-US" dirty="0" smtClean="0"/>
              <a:t>Needed if we want 3D location of every pixel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5702" y="3288175"/>
            <a:ext cx="3285280" cy="328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9480" y="3288175"/>
            <a:ext cx="3285280" cy="328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547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correspondence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Which pixels should be searching correspondence for?</a:t>
            </a:r>
          </a:p>
          <a:p>
            <a:pPr lvl="1"/>
            <a:r>
              <a:rPr lang="en-US" i="1" dirty="0" smtClean="0"/>
              <a:t>Feature points / </a:t>
            </a:r>
            <a:r>
              <a:rPr lang="en-US" i="1" dirty="0" err="1" smtClean="0"/>
              <a:t>keypoints</a:t>
            </a: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155940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 is graph partitioning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628650" y="5910146"/>
            <a:ext cx="7886700" cy="947853"/>
          </a:xfrm>
        </p:spPr>
        <p:txBody>
          <a:bodyPr>
            <a:normAutofit/>
          </a:bodyPr>
          <a:lstStyle/>
          <a:p>
            <a:r>
              <a:rPr lang="en-US" dirty="0" smtClean="0"/>
              <a:t>Every partition “cuts” some </a:t>
            </a:r>
            <a:r>
              <a:rPr lang="en-US" dirty="0" smtClean="0"/>
              <a:t>edges</a:t>
            </a:r>
            <a:endParaRPr lang="en-US" dirty="0" smtClean="0"/>
          </a:p>
        </p:txBody>
      </p:sp>
      <p:sp>
        <p:nvSpPr>
          <p:cNvPr id="4" name="Oval 3"/>
          <p:cNvSpPr/>
          <p:nvPr/>
        </p:nvSpPr>
        <p:spPr>
          <a:xfrm>
            <a:off x="1651000" y="2292350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Oval 4"/>
          <p:cNvSpPr/>
          <p:nvPr/>
        </p:nvSpPr>
        <p:spPr>
          <a:xfrm>
            <a:off x="1765300" y="3460751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Oval 5"/>
          <p:cNvSpPr/>
          <p:nvPr/>
        </p:nvSpPr>
        <p:spPr>
          <a:xfrm>
            <a:off x="965200" y="4190604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2667000" y="3035301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5524499" y="2216150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6426199" y="3885804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6718300" y="2700735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/>
          <p:cNvSpPr/>
          <p:nvPr/>
        </p:nvSpPr>
        <p:spPr>
          <a:xfrm>
            <a:off x="3803821" y="4243798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/>
          <p:cNvSpPr/>
          <p:nvPr/>
        </p:nvSpPr>
        <p:spPr>
          <a:xfrm>
            <a:off x="4940299" y="2920208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/>
          <p:cNvSpPr/>
          <p:nvPr/>
        </p:nvSpPr>
        <p:spPr>
          <a:xfrm>
            <a:off x="7480298" y="3885804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/>
          <p:cNvSpPr/>
          <p:nvPr/>
        </p:nvSpPr>
        <p:spPr>
          <a:xfrm>
            <a:off x="5321302" y="3927874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/>
          <p:cNvSpPr/>
          <p:nvPr/>
        </p:nvSpPr>
        <p:spPr>
          <a:xfrm>
            <a:off x="2857501" y="2194323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/>
          <p:cNvSpPr/>
          <p:nvPr/>
        </p:nvSpPr>
        <p:spPr>
          <a:xfrm>
            <a:off x="2286341" y="4232674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/>
          <p:cNvSpPr/>
          <p:nvPr/>
        </p:nvSpPr>
        <p:spPr>
          <a:xfrm>
            <a:off x="5524500" y="4933158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/>
          <p:cNvSpPr/>
          <p:nvPr/>
        </p:nvSpPr>
        <p:spPr>
          <a:xfrm>
            <a:off x="7010400" y="4933158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0" name="Straight Connector 19"/>
          <p:cNvCxnSpPr>
            <a:stCxn id="15" idx="6"/>
            <a:endCxn id="8" idx="2"/>
          </p:cNvCxnSpPr>
          <p:nvPr/>
        </p:nvCxnSpPr>
        <p:spPr>
          <a:xfrm>
            <a:off x="3441701" y="2499124"/>
            <a:ext cx="2082798" cy="218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2" idx="7"/>
            <a:endCxn id="8" idx="3"/>
          </p:cNvCxnSpPr>
          <p:nvPr/>
        </p:nvCxnSpPr>
        <p:spPr>
          <a:xfrm flipV="1">
            <a:off x="5438945" y="2736477"/>
            <a:ext cx="171108" cy="2730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2" idx="6"/>
            <a:endCxn id="10" idx="2"/>
          </p:cNvCxnSpPr>
          <p:nvPr/>
        </p:nvCxnSpPr>
        <p:spPr>
          <a:xfrm flipV="1">
            <a:off x="5524499" y="3005535"/>
            <a:ext cx="1193801" cy="219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9" idx="0"/>
            <a:endCxn id="8" idx="5"/>
          </p:cNvCxnSpPr>
          <p:nvPr/>
        </p:nvCxnSpPr>
        <p:spPr>
          <a:xfrm flipH="1" flipV="1">
            <a:off x="6023146" y="2736477"/>
            <a:ext cx="695154" cy="11493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9" idx="7"/>
            <a:endCxn id="10" idx="4"/>
          </p:cNvCxnSpPr>
          <p:nvPr/>
        </p:nvCxnSpPr>
        <p:spPr>
          <a:xfrm flipV="1">
            <a:off x="6924846" y="3310335"/>
            <a:ext cx="85554" cy="6647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3" idx="1"/>
            <a:endCxn id="10" idx="5"/>
          </p:cNvCxnSpPr>
          <p:nvPr/>
        </p:nvCxnSpPr>
        <p:spPr>
          <a:xfrm flipH="1" flipV="1">
            <a:off x="7216946" y="3221061"/>
            <a:ext cx="348906" cy="7540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9" idx="2"/>
            <a:endCxn id="14" idx="6"/>
          </p:cNvCxnSpPr>
          <p:nvPr/>
        </p:nvCxnSpPr>
        <p:spPr>
          <a:xfrm flipH="1">
            <a:off x="5905503" y="4190604"/>
            <a:ext cx="520697" cy="420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2" idx="5"/>
            <a:endCxn id="14" idx="0"/>
          </p:cNvCxnSpPr>
          <p:nvPr/>
        </p:nvCxnSpPr>
        <p:spPr>
          <a:xfrm>
            <a:off x="5438946" y="3440534"/>
            <a:ext cx="174457" cy="487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0" idx="3"/>
            <a:endCxn id="14" idx="7"/>
          </p:cNvCxnSpPr>
          <p:nvPr/>
        </p:nvCxnSpPr>
        <p:spPr>
          <a:xfrm flipH="1">
            <a:off x="5819948" y="3221061"/>
            <a:ext cx="983906" cy="7960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7" idx="0"/>
            <a:endCxn id="14" idx="4"/>
          </p:cNvCxnSpPr>
          <p:nvPr/>
        </p:nvCxnSpPr>
        <p:spPr>
          <a:xfrm flipH="1" flipV="1">
            <a:off x="5613403" y="4537474"/>
            <a:ext cx="203198" cy="3956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7" idx="7"/>
            <a:endCxn id="9" idx="3"/>
          </p:cNvCxnSpPr>
          <p:nvPr/>
        </p:nvCxnSpPr>
        <p:spPr>
          <a:xfrm flipV="1">
            <a:off x="6023147" y="4406130"/>
            <a:ext cx="488607" cy="6163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9" idx="5"/>
            <a:endCxn id="18" idx="0"/>
          </p:cNvCxnSpPr>
          <p:nvPr/>
        </p:nvCxnSpPr>
        <p:spPr>
          <a:xfrm>
            <a:off x="6924847" y="4406130"/>
            <a:ext cx="377654" cy="5270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13" idx="4"/>
            <a:endCxn id="18" idx="7"/>
          </p:cNvCxnSpPr>
          <p:nvPr/>
        </p:nvCxnSpPr>
        <p:spPr>
          <a:xfrm flipH="1">
            <a:off x="7509047" y="4495404"/>
            <a:ext cx="263352" cy="5270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13" idx="2"/>
            <a:endCxn id="9" idx="6"/>
          </p:cNvCxnSpPr>
          <p:nvPr/>
        </p:nvCxnSpPr>
        <p:spPr>
          <a:xfrm flipH="1">
            <a:off x="7010401" y="4190604"/>
            <a:ext cx="4698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14" idx="2"/>
            <a:endCxn id="11" idx="6"/>
          </p:cNvCxnSpPr>
          <p:nvPr/>
        </p:nvCxnSpPr>
        <p:spPr>
          <a:xfrm flipH="1">
            <a:off x="4388022" y="4232674"/>
            <a:ext cx="933280" cy="3159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12" idx="2"/>
            <a:endCxn id="11" idx="7"/>
          </p:cNvCxnSpPr>
          <p:nvPr/>
        </p:nvCxnSpPr>
        <p:spPr>
          <a:xfrm flipH="1">
            <a:off x="4302468" y="3225008"/>
            <a:ext cx="637831" cy="1108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11" idx="0"/>
            <a:endCxn id="15" idx="5"/>
          </p:cNvCxnSpPr>
          <p:nvPr/>
        </p:nvCxnSpPr>
        <p:spPr>
          <a:xfrm flipH="1" flipV="1">
            <a:off x="3356147" y="2714649"/>
            <a:ext cx="739775" cy="15291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7" idx="0"/>
            <a:endCxn id="15" idx="4"/>
          </p:cNvCxnSpPr>
          <p:nvPr/>
        </p:nvCxnSpPr>
        <p:spPr>
          <a:xfrm flipV="1">
            <a:off x="2959101" y="2803923"/>
            <a:ext cx="190501" cy="2313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4" idx="6"/>
            <a:endCxn id="15" idx="2"/>
          </p:cNvCxnSpPr>
          <p:nvPr/>
        </p:nvCxnSpPr>
        <p:spPr>
          <a:xfrm flipV="1">
            <a:off x="2235200" y="2499124"/>
            <a:ext cx="622301" cy="980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4" idx="5"/>
            <a:endCxn id="7" idx="1"/>
          </p:cNvCxnSpPr>
          <p:nvPr/>
        </p:nvCxnSpPr>
        <p:spPr>
          <a:xfrm>
            <a:off x="2149647" y="2812677"/>
            <a:ext cx="602908" cy="3118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4" idx="4"/>
            <a:endCxn id="5" idx="0"/>
          </p:cNvCxnSpPr>
          <p:nvPr/>
        </p:nvCxnSpPr>
        <p:spPr>
          <a:xfrm>
            <a:off x="1943100" y="2901951"/>
            <a:ext cx="114300" cy="558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7" idx="4"/>
            <a:endCxn id="16" idx="0"/>
          </p:cNvCxnSpPr>
          <p:nvPr/>
        </p:nvCxnSpPr>
        <p:spPr>
          <a:xfrm flipH="1">
            <a:off x="2578442" y="3644901"/>
            <a:ext cx="380659" cy="5877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5" idx="5"/>
            <a:endCxn id="16" idx="1"/>
          </p:cNvCxnSpPr>
          <p:nvPr/>
        </p:nvCxnSpPr>
        <p:spPr>
          <a:xfrm>
            <a:off x="2263946" y="3981077"/>
            <a:ext cx="107949" cy="340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6" idx="6"/>
            <a:endCxn id="16" idx="2"/>
          </p:cNvCxnSpPr>
          <p:nvPr/>
        </p:nvCxnSpPr>
        <p:spPr>
          <a:xfrm>
            <a:off x="1549402" y="4495404"/>
            <a:ext cx="736940" cy="420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6" idx="7"/>
            <a:endCxn id="5" idx="3"/>
          </p:cNvCxnSpPr>
          <p:nvPr/>
        </p:nvCxnSpPr>
        <p:spPr>
          <a:xfrm flipV="1">
            <a:off x="1463847" y="3981076"/>
            <a:ext cx="387007" cy="2988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11" idx="1"/>
            <a:endCxn id="7" idx="5"/>
          </p:cNvCxnSpPr>
          <p:nvPr/>
        </p:nvCxnSpPr>
        <p:spPr>
          <a:xfrm flipH="1" flipV="1">
            <a:off x="3165647" y="3555627"/>
            <a:ext cx="723729" cy="7774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11" idx="2"/>
            <a:endCxn id="16" idx="6"/>
          </p:cNvCxnSpPr>
          <p:nvPr/>
        </p:nvCxnSpPr>
        <p:spPr>
          <a:xfrm flipH="1" flipV="1">
            <a:off x="2870542" y="4537474"/>
            <a:ext cx="933280" cy="111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4388023" y="2216151"/>
            <a:ext cx="361778" cy="31369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613317" y="1761893"/>
            <a:ext cx="4025590" cy="4125951"/>
          </a:xfrm>
          <a:prstGeom prst="ellipse">
            <a:avLst/>
          </a:prstGeom>
          <a:solidFill>
            <a:srgbClr val="FF0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761571" y="1858536"/>
            <a:ext cx="3832302" cy="4125951"/>
          </a:xfrm>
          <a:prstGeom prst="ellipse">
            <a:avLst/>
          </a:prstGeom>
          <a:solidFill>
            <a:schemeClr val="accent4">
              <a:lumMod val="7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6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4343400" y="4114800"/>
            <a:ext cx="152400" cy="152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Rectangle 9"/>
          <p:cNvSpPr>
            <a:spLocks noChangeArrowheads="1"/>
          </p:cNvSpPr>
          <p:nvPr/>
        </p:nvSpPr>
        <p:spPr bwMode="auto">
          <a:xfrm>
            <a:off x="3733800" y="6291040"/>
            <a:ext cx="172402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b="0">
                <a:latin typeface="Arial" charset="0"/>
              </a:rPr>
              <a:t> </a:t>
            </a:r>
            <a:r>
              <a:rPr lang="en-US" sz="2000" b="0">
                <a:latin typeface="Arial" charset="0"/>
              </a:rPr>
              <a:t>Snoop demo</a:t>
            </a:r>
            <a:endParaRPr lang="en-US" sz="2000" b="0" baseline="-25000">
              <a:latin typeface="Arial" charset="0"/>
            </a:endParaRPr>
          </a:p>
        </p:txBody>
      </p:sp>
      <p:pic>
        <p:nvPicPr>
          <p:cNvPr id="6" name="Picture 2" descr="C:\snavely\work\teaching\09Fa-CS6610\lectures\lec02\images\b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5928" y="0"/>
            <a:ext cx="10118362" cy="6858000"/>
          </a:xfrm>
          <a:prstGeom prst="rect">
            <a:avLst/>
          </a:prstGeom>
          <a:noFill/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makes a good </a:t>
            </a:r>
            <a:r>
              <a:rPr lang="en-US" dirty="0" smtClean="0"/>
              <a:t>feature point?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09852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</a:rPr>
              <a:t>Characteristics of good </a:t>
            </a:r>
            <a:r>
              <a:rPr lang="en-US" dirty="0" smtClean="0">
                <a:latin typeface="Arial" charset="0"/>
              </a:rPr>
              <a:t>feature points</a:t>
            </a:r>
            <a:endParaRPr lang="en-US" dirty="0">
              <a:latin typeface="Arial" charset="0"/>
            </a:endParaRPr>
          </a:p>
        </p:txBody>
      </p:sp>
      <p:sp>
        <p:nvSpPr>
          <p:cNvPr id="1220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3276600"/>
            <a:ext cx="8001000" cy="3581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sz="2400" dirty="0" smtClean="0">
                <a:latin typeface="Arial" charset="0"/>
              </a:rPr>
              <a:t>Repeatability / invariance</a:t>
            </a:r>
            <a:endParaRPr lang="en-US" sz="2400" dirty="0">
              <a:latin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Arial" charset="0"/>
              </a:rPr>
              <a:t>The same feature </a:t>
            </a:r>
            <a:r>
              <a:rPr lang="en-US" sz="1800" dirty="0" smtClean="0">
                <a:latin typeface="Arial" charset="0"/>
              </a:rPr>
              <a:t>point can </a:t>
            </a:r>
            <a:r>
              <a:rPr lang="en-US" sz="1800" dirty="0">
                <a:latin typeface="Arial" charset="0"/>
              </a:rPr>
              <a:t>be found in several images despite geometric and photometric transformations 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400" dirty="0" smtClean="0">
                <a:latin typeface="Arial" charset="0"/>
              </a:rPr>
              <a:t>Saliency / distinctiveness</a:t>
            </a:r>
            <a:endParaRPr lang="en-US" sz="2400" dirty="0">
              <a:latin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Arial" charset="0"/>
              </a:rPr>
              <a:t>Each feature </a:t>
            </a:r>
            <a:r>
              <a:rPr lang="en-US" sz="1800" dirty="0" smtClean="0">
                <a:latin typeface="Arial" charset="0"/>
              </a:rPr>
              <a:t>point is distinctive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>
                <a:latin typeface="Arial" charset="0"/>
              </a:rPr>
              <a:t>Fewer ”false” matches</a:t>
            </a:r>
            <a:endParaRPr lang="en-US" sz="1800" dirty="0">
              <a:latin typeface="Arial" charset="0"/>
            </a:endParaRPr>
          </a:p>
          <a:p>
            <a:pPr>
              <a:lnSpc>
                <a:spcPct val="90000"/>
              </a:lnSpc>
              <a:buFontTx/>
              <a:buChar char="•"/>
            </a:pPr>
            <a:endParaRPr lang="en-US" sz="1800" dirty="0">
              <a:latin typeface="Arial" charset="0"/>
            </a:endParaRPr>
          </a:p>
        </p:txBody>
      </p:sp>
      <p:grpSp>
        <p:nvGrpSpPr>
          <p:cNvPr id="115716" name="Group 11"/>
          <p:cNvGrpSpPr>
            <a:grpSpLocks/>
          </p:cNvGrpSpPr>
          <p:nvPr/>
        </p:nvGrpSpPr>
        <p:grpSpPr bwMode="auto">
          <a:xfrm>
            <a:off x="2057400" y="1219200"/>
            <a:ext cx="4876800" cy="1796716"/>
            <a:chOff x="528" y="624"/>
            <a:chExt cx="4715" cy="1678"/>
          </a:xfrm>
        </p:grpSpPr>
        <p:pic>
          <p:nvPicPr>
            <p:cNvPr id="115717" name="Picture 9" descr="SIFT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624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5718" name="Picture 10" descr="SIFT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624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1352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0611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" charset="0"/>
              </a:rPr>
              <a:t>Goal: </a:t>
            </a:r>
            <a:r>
              <a:rPr lang="en-US" sz="4000" dirty="0" smtClean="0">
                <a:latin typeface="Arial" charset="0"/>
              </a:rPr>
              <a:t>repeatability</a:t>
            </a:r>
            <a:endParaRPr lang="en-US" sz="4000" dirty="0">
              <a:latin typeface="Arial" charset="0"/>
            </a:endParaRPr>
          </a:p>
        </p:txBody>
      </p:sp>
      <p:sp>
        <p:nvSpPr>
          <p:cNvPr id="576518" name="Rectangle 6"/>
          <p:cNvSpPr>
            <a:spLocks noChangeArrowheads="1"/>
          </p:cNvSpPr>
          <p:nvPr/>
        </p:nvSpPr>
        <p:spPr bwMode="auto">
          <a:xfrm>
            <a:off x="838200" y="1371600"/>
            <a:ext cx="7620000" cy="466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33363" indent="-233363" eaLnBrk="0" hangingPunct="0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  <a:cs typeface="Times New Roman" charset="0"/>
              </a:rPr>
              <a:t>We want to detect (at least some of) the same points in both images.</a:t>
            </a:r>
          </a:p>
          <a:p>
            <a:pPr marL="233363" indent="-233363" eaLnBrk="0" hangingPunct="0">
              <a:spcBef>
                <a:spcPct val="50000"/>
              </a:spcBef>
              <a:buFontTx/>
              <a:buChar char="•"/>
            </a:pPr>
            <a:endParaRPr lang="en-US" dirty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  <a:buFontTx/>
              <a:buChar char="•"/>
            </a:pPr>
            <a:endParaRPr lang="en-US" dirty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  <a:buFontTx/>
              <a:buChar char="•"/>
            </a:pPr>
            <a:endParaRPr lang="en-US" dirty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</a:pPr>
            <a:endParaRPr lang="en-US" dirty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</a:pPr>
            <a:endParaRPr lang="en-US" sz="1400" dirty="0" smtClean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</a:pPr>
            <a:endParaRPr lang="en-US" sz="1400" dirty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</a:pPr>
            <a:endParaRPr lang="en-US" sz="1400" dirty="0" smtClean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</a:pPr>
            <a:endParaRPr lang="en-US" sz="1400" dirty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</a:pPr>
            <a:endParaRPr lang="en-US" sz="1400" dirty="0" smtClean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</a:pPr>
            <a:endParaRPr lang="en-US" sz="1400" dirty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  <a:cs typeface="Times New Roman" charset="0"/>
              </a:rPr>
              <a:t>Yet we have to be able to run the detection procedure </a:t>
            </a:r>
            <a:r>
              <a:rPr lang="en-US" i="1" dirty="0">
                <a:solidFill>
                  <a:srgbClr val="000000"/>
                </a:solidFill>
                <a:cs typeface="Times New Roman" charset="0"/>
              </a:rPr>
              <a:t>independently</a:t>
            </a:r>
            <a:r>
              <a:rPr lang="en-US" dirty="0">
                <a:solidFill>
                  <a:srgbClr val="000000"/>
                </a:solidFill>
                <a:cs typeface="Times New Roman" charset="0"/>
              </a:rPr>
              <a:t> per image.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838200" y="2514600"/>
            <a:ext cx="7488238" cy="2671763"/>
            <a:chOff x="838200" y="3429000"/>
            <a:chExt cx="7487497" cy="2671465"/>
          </a:xfrm>
        </p:grpSpPr>
        <p:grpSp>
          <p:nvGrpSpPr>
            <p:cNvPr id="116742" name="Group 20"/>
            <p:cNvGrpSpPr>
              <a:grpSpLocks noChangeAspect="1"/>
            </p:cNvGrpSpPr>
            <p:nvPr/>
          </p:nvGrpSpPr>
          <p:grpSpPr bwMode="auto">
            <a:xfrm>
              <a:off x="838200" y="3429000"/>
              <a:ext cx="3657600" cy="2133600"/>
              <a:chOff x="838200" y="3429000"/>
              <a:chExt cx="3265714" cy="1905000"/>
            </a:xfrm>
          </p:grpSpPr>
          <p:pic>
            <p:nvPicPr>
              <p:cNvPr id="116750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200" y="3429000"/>
                <a:ext cx="3265714" cy="1905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Oval 7"/>
              <p:cNvSpPr>
                <a:spLocks noChangeArrowheads="1"/>
              </p:cNvSpPr>
              <p:nvPr/>
            </p:nvSpPr>
            <p:spPr bwMode="auto">
              <a:xfrm>
                <a:off x="1998945" y="4010074"/>
                <a:ext cx="145978" cy="1445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" name="Oval 8"/>
              <p:cNvSpPr>
                <a:spLocks noChangeArrowheads="1"/>
              </p:cNvSpPr>
              <p:nvPr/>
            </p:nvSpPr>
            <p:spPr bwMode="auto">
              <a:xfrm>
                <a:off x="1563842" y="4589730"/>
                <a:ext cx="144562" cy="14597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" name="Oval 9"/>
              <p:cNvSpPr>
                <a:spLocks noChangeArrowheads="1"/>
              </p:cNvSpPr>
              <p:nvPr/>
            </p:nvSpPr>
            <p:spPr bwMode="auto">
              <a:xfrm>
                <a:off x="2144923" y="4880267"/>
                <a:ext cx="144562" cy="1445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" name="Oval 10"/>
              <p:cNvSpPr>
                <a:spLocks noChangeArrowheads="1"/>
              </p:cNvSpPr>
              <p:nvPr/>
            </p:nvSpPr>
            <p:spPr bwMode="auto">
              <a:xfrm>
                <a:off x="2724587" y="4445171"/>
                <a:ext cx="145978" cy="1445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6743" name="Group 18"/>
            <p:cNvGrpSpPr>
              <a:grpSpLocks noChangeAspect="1"/>
            </p:cNvGrpSpPr>
            <p:nvPr/>
          </p:nvGrpSpPr>
          <p:grpSpPr bwMode="auto">
            <a:xfrm>
              <a:off x="4648200" y="3490686"/>
              <a:ext cx="3677497" cy="1995714"/>
              <a:chOff x="5627914" y="3559629"/>
              <a:chExt cx="2975429" cy="1614714"/>
            </a:xfrm>
          </p:grpSpPr>
          <p:pic>
            <p:nvPicPr>
              <p:cNvPr id="116745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7914" y="3559629"/>
                <a:ext cx="2975429" cy="16147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Oval 11"/>
              <p:cNvSpPr>
                <a:spLocks noChangeArrowheads="1"/>
              </p:cNvSpPr>
              <p:nvPr/>
            </p:nvSpPr>
            <p:spPr bwMode="auto">
              <a:xfrm>
                <a:off x="8094758" y="4299557"/>
                <a:ext cx="145126" cy="1451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Oval 12"/>
              <p:cNvSpPr>
                <a:spLocks noChangeArrowheads="1"/>
              </p:cNvSpPr>
              <p:nvPr/>
            </p:nvSpPr>
            <p:spPr bwMode="auto">
              <a:xfrm>
                <a:off x="7659379" y="4880055"/>
                <a:ext cx="145127" cy="1451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Oval 13"/>
              <p:cNvSpPr>
                <a:spLocks noChangeArrowheads="1"/>
              </p:cNvSpPr>
              <p:nvPr/>
            </p:nvSpPr>
            <p:spPr bwMode="auto">
              <a:xfrm>
                <a:off x="6933747" y="4154432"/>
                <a:ext cx="145126" cy="14512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Oval 14"/>
              <p:cNvSpPr>
                <a:spLocks noChangeArrowheads="1"/>
              </p:cNvSpPr>
              <p:nvPr/>
            </p:nvSpPr>
            <p:spPr bwMode="auto">
              <a:xfrm>
                <a:off x="5917862" y="4734930"/>
                <a:ext cx="145127" cy="14512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16744" name="Text Box 15"/>
            <p:cNvSpPr txBox="1">
              <a:spLocks noChangeArrowheads="1"/>
            </p:cNvSpPr>
            <p:nvPr/>
          </p:nvSpPr>
          <p:spPr bwMode="auto">
            <a:xfrm>
              <a:off x="2362200" y="5638800"/>
              <a:ext cx="453040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2400">
                  <a:solidFill>
                    <a:srgbClr val="FF3300"/>
                  </a:solidFill>
                  <a:cs typeface="Times New Roman" charset="0"/>
                </a:rPr>
                <a:t>No chance to find true matches!</a:t>
              </a:r>
              <a:endParaRPr lang="ru-RU" sz="2400">
                <a:solidFill>
                  <a:srgbClr val="FF3300"/>
                </a:solidFill>
                <a:cs typeface="Times New Roman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-76200" y="6626225"/>
            <a:ext cx="2209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260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Repeatability / invariance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442" y="1336734"/>
            <a:ext cx="3497715" cy="497725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293127" y="2870522"/>
            <a:ext cx="208344" cy="20834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325203" y="3242841"/>
            <a:ext cx="208344" cy="2083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0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Goal: distinctiveness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feature point should be distinctive enough that it is easy to match</a:t>
            </a:r>
          </a:p>
          <a:p>
            <a:pPr lvl="1"/>
            <a:r>
              <a:rPr lang="en-US" dirty="0" smtClean="0"/>
              <a:t>Should </a:t>
            </a:r>
            <a:r>
              <a:rPr lang="en-US" i="1" dirty="0" smtClean="0"/>
              <a:t>at least </a:t>
            </a:r>
            <a:r>
              <a:rPr lang="en-US" dirty="0" smtClean="0"/>
              <a:t>be distinctive from other patches nearby</a:t>
            </a:r>
            <a:endParaRPr lang="en-US" dirty="0"/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827881" y="3640136"/>
            <a:ext cx="7488238" cy="2133838"/>
            <a:chOff x="838200" y="3429000"/>
            <a:chExt cx="7487497" cy="2133600"/>
          </a:xfrm>
        </p:grpSpPr>
        <p:grpSp>
          <p:nvGrpSpPr>
            <p:cNvPr id="5" name="Group 20"/>
            <p:cNvGrpSpPr>
              <a:grpSpLocks noChangeAspect="1"/>
            </p:cNvGrpSpPr>
            <p:nvPr/>
          </p:nvGrpSpPr>
          <p:grpSpPr bwMode="auto">
            <a:xfrm>
              <a:off x="838200" y="3429000"/>
              <a:ext cx="3657600" cy="2133600"/>
              <a:chOff x="838200" y="3429000"/>
              <a:chExt cx="3265714" cy="1905000"/>
            </a:xfrm>
          </p:grpSpPr>
          <p:pic>
            <p:nvPicPr>
              <p:cNvPr id="13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200" y="3429000"/>
                <a:ext cx="3265714" cy="1905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Oval 7"/>
              <p:cNvSpPr>
                <a:spLocks noChangeArrowheads="1"/>
              </p:cNvSpPr>
              <p:nvPr/>
            </p:nvSpPr>
            <p:spPr bwMode="auto">
              <a:xfrm>
                <a:off x="1998945" y="3689736"/>
                <a:ext cx="145978" cy="1445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Oval 9"/>
              <p:cNvSpPr>
                <a:spLocks noChangeArrowheads="1"/>
              </p:cNvSpPr>
              <p:nvPr/>
            </p:nvSpPr>
            <p:spPr bwMode="auto">
              <a:xfrm>
                <a:off x="2144923" y="4115594"/>
                <a:ext cx="144562" cy="1445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18"/>
            <p:cNvGrpSpPr>
              <a:grpSpLocks noChangeAspect="1"/>
            </p:cNvGrpSpPr>
            <p:nvPr/>
          </p:nvGrpSpPr>
          <p:grpSpPr bwMode="auto">
            <a:xfrm>
              <a:off x="4648200" y="3490686"/>
              <a:ext cx="3677497" cy="1995714"/>
              <a:chOff x="5627914" y="3559629"/>
              <a:chExt cx="2975429" cy="1614714"/>
            </a:xfrm>
          </p:grpSpPr>
          <p:pic>
            <p:nvPicPr>
              <p:cNvPr id="8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7914" y="3559629"/>
                <a:ext cx="2975429" cy="16147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Oval 14"/>
              <p:cNvSpPr>
                <a:spLocks noChangeArrowheads="1"/>
              </p:cNvSpPr>
              <p:nvPr/>
            </p:nvSpPr>
            <p:spPr bwMode="auto">
              <a:xfrm>
                <a:off x="6685713" y="3848898"/>
                <a:ext cx="145127" cy="14512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19" name="Straight Arrow Connector 18"/>
          <p:cNvCxnSpPr>
            <a:stCxn id="16" idx="6"/>
            <a:endCxn id="12" idx="2"/>
          </p:cNvCxnSpPr>
          <p:nvPr/>
        </p:nvCxnSpPr>
        <p:spPr>
          <a:xfrm flipV="1">
            <a:off x="2453481" y="4149086"/>
            <a:ext cx="3492299" cy="3410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4" idx="6"/>
          </p:cNvCxnSpPr>
          <p:nvPr/>
        </p:nvCxnSpPr>
        <p:spPr>
          <a:xfrm flipV="1">
            <a:off x="2291556" y="3943709"/>
            <a:ext cx="4185632" cy="6944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498742" y="3718688"/>
            <a:ext cx="70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????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80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aperture problem</a:t>
            </a:r>
            <a:endParaRPr lang="en-US" dirty="0"/>
          </a:p>
        </p:txBody>
      </p:sp>
      <p:sp>
        <p:nvSpPr>
          <p:cNvPr id="4" name="Cube 3"/>
          <p:cNvSpPr/>
          <p:nvPr/>
        </p:nvSpPr>
        <p:spPr>
          <a:xfrm>
            <a:off x="1955042" y="3426441"/>
            <a:ext cx="1218063" cy="1166884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ube 4"/>
          <p:cNvSpPr/>
          <p:nvPr/>
        </p:nvSpPr>
        <p:spPr>
          <a:xfrm rot="20522934" flipH="1">
            <a:off x="5479221" y="3289869"/>
            <a:ext cx="1070549" cy="1166884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Oval 5"/>
          <p:cNvSpPr/>
          <p:nvPr/>
        </p:nvSpPr>
        <p:spPr>
          <a:xfrm>
            <a:off x="2222500" y="3873311"/>
            <a:ext cx="127001" cy="136572"/>
          </a:xfrm>
          <a:prstGeom prst="ellipse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/>
          <p:cNvSpPr/>
          <p:nvPr/>
        </p:nvSpPr>
        <p:spPr>
          <a:xfrm rot="20517772">
            <a:off x="5786710" y="3529193"/>
            <a:ext cx="804041" cy="88418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2349500" y="5314950"/>
            <a:ext cx="292100" cy="3048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6014494" y="5316556"/>
            <a:ext cx="292100" cy="3048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72194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aperture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71509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Individual pixels are ambiguous</a:t>
            </a:r>
          </a:p>
          <a:p>
            <a:r>
              <a:rPr lang="en-US" dirty="0" smtClean="0"/>
              <a:t>Idea: Look at whole patches!</a:t>
            </a:r>
          </a:p>
        </p:txBody>
      </p:sp>
      <p:sp>
        <p:nvSpPr>
          <p:cNvPr id="4" name="Cube 3"/>
          <p:cNvSpPr/>
          <p:nvPr/>
        </p:nvSpPr>
        <p:spPr>
          <a:xfrm>
            <a:off x="1955042" y="3426441"/>
            <a:ext cx="1218063" cy="1166884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ube 4"/>
          <p:cNvSpPr/>
          <p:nvPr/>
        </p:nvSpPr>
        <p:spPr>
          <a:xfrm rot="20522934" flipH="1">
            <a:off x="5479221" y="3289869"/>
            <a:ext cx="1070549" cy="1166884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Frame 6"/>
          <p:cNvSpPr/>
          <p:nvPr/>
        </p:nvSpPr>
        <p:spPr>
          <a:xfrm>
            <a:off x="2209800" y="3867150"/>
            <a:ext cx="266700" cy="2413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91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aperture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71509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Individual pixels are ambiguous</a:t>
            </a:r>
          </a:p>
          <a:p>
            <a:r>
              <a:rPr lang="en-US" dirty="0" smtClean="0"/>
              <a:t>Idea: Look at whole patches!</a:t>
            </a:r>
          </a:p>
        </p:txBody>
      </p:sp>
      <p:sp>
        <p:nvSpPr>
          <p:cNvPr id="4" name="Cube 3"/>
          <p:cNvSpPr/>
          <p:nvPr/>
        </p:nvSpPr>
        <p:spPr>
          <a:xfrm>
            <a:off x="1955042" y="3426441"/>
            <a:ext cx="1218063" cy="1166884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ube 4"/>
          <p:cNvSpPr/>
          <p:nvPr/>
        </p:nvSpPr>
        <p:spPr>
          <a:xfrm rot="20522934" flipH="1">
            <a:off x="5479221" y="3289869"/>
            <a:ext cx="1070549" cy="1166884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Frame 6"/>
          <p:cNvSpPr/>
          <p:nvPr/>
        </p:nvSpPr>
        <p:spPr>
          <a:xfrm>
            <a:off x="2209800" y="3867150"/>
            <a:ext cx="266700" cy="2413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20517772">
            <a:off x="5960959" y="3679009"/>
            <a:ext cx="397082" cy="503282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39101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aperture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70"/>
            <a:ext cx="7886700" cy="586581"/>
          </a:xfrm>
        </p:spPr>
        <p:txBody>
          <a:bodyPr/>
          <a:lstStyle/>
          <a:p>
            <a:r>
              <a:rPr lang="en-US" i="1" dirty="0" smtClean="0"/>
              <a:t>Some local neighborhoods</a:t>
            </a:r>
            <a:r>
              <a:rPr lang="en-US" dirty="0" smtClean="0"/>
              <a:t> are ambiguous</a:t>
            </a:r>
          </a:p>
        </p:txBody>
      </p:sp>
      <p:sp>
        <p:nvSpPr>
          <p:cNvPr id="4" name="Cube 3"/>
          <p:cNvSpPr/>
          <p:nvPr/>
        </p:nvSpPr>
        <p:spPr>
          <a:xfrm>
            <a:off x="1955042" y="3426441"/>
            <a:ext cx="1218063" cy="1166884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ube 4"/>
          <p:cNvSpPr/>
          <p:nvPr/>
        </p:nvSpPr>
        <p:spPr>
          <a:xfrm rot="20522934" flipH="1">
            <a:off x="5479221" y="3289869"/>
            <a:ext cx="1070549" cy="1166884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Frame 6"/>
          <p:cNvSpPr/>
          <p:nvPr/>
        </p:nvSpPr>
        <p:spPr>
          <a:xfrm>
            <a:off x="2209800" y="3867150"/>
            <a:ext cx="266700" cy="2413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20517772">
            <a:off x="5960959" y="3679009"/>
            <a:ext cx="397082" cy="503282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31059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aperture problem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466975"/>
            <a:ext cx="5029200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73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Normalized cut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651000" y="2292350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Oval 4"/>
          <p:cNvSpPr/>
          <p:nvPr/>
        </p:nvSpPr>
        <p:spPr>
          <a:xfrm>
            <a:off x="1765300" y="3460751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Oval 5"/>
          <p:cNvSpPr/>
          <p:nvPr/>
        </p:nvSpPr>
        <p:spPr>
          <a:xfrm>
            <a:off x="965200" y="4190604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2667000" y="3035301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5524499" y="2216150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6426199" y="3885804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6718300" y="2700735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/>
          <p:cNvSpPr/>
          <p:nvPr/>
        </p:nvSpPr>
        <p:spPr>
          <a:xfrm>
            <a:off x="3803821" y="4243798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/>
          <p:cNvSpPr/>
          <p:nvPr/>
        </p:nvSpPr>
        <p:spPr>
          <a:xfrm>
            <a:off x="4940299" y="2920208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/>
          <p:cNvSpPr/>
          <p:nvPr/>
        </p:nvSpPr>
        <p:spPr>
          <a:xfrm>
            <a:off x="7480298" y="3885804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/>
          <p:cNvSpPr/>
          <p:nvPr/>
        </p:nvSpPr>
        <p:spPr>
          <a:xfrm>
            <a:off x="5321302" y="3927874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/>
          <p:cNvSpPr/>
          <p:nvPr/>
        </p:nvSpPr>
        <p:spPr>
          <a:xfrm>
            <a:off x="2857501" y="2194323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/>
          <p:cNvSpPr/>
          <p:nvPr/>
        </p:nvSpPr>
        <p:spPr>
          <a:xfrm>
            <a:off x="2286341" y="4232674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/>
          <p:cNvSpPr/>
          <p:nvPr/>
        </p:nvSpPr>
        <p:spPr>
          <a:xfrm>
            <a:off x="5524500" y="4933158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/>
          <p:cNvSpPr/>
          <p:nvPr/>
        </p:nvSpPr>
        <p:spPr>
          <a:xfrm>
            <a:off x="7010400" y="4933158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0" name="Straight Connector 19"/>
          <p:cNvCxnSpPr>
            <a:stCxn id="15" idx="6"/>
            <a:endCxn id="8" idx="2"/>
          </p:cNvCxnSpPr>
          <p:nvPr/>
        </p:nvCxnSpPr>
        <p:spPr>
          <a:xfrm>
            <a:off x="3441701" y="2499124"/>
            <a:ext cx="2082798" cy="218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2" idx="7"/>
            <a:endCxn id="8" idx="3"/>
          </p:cNvCxnSpPr>
          <p:nvPr/>
        </p:nvCxnSpPr>
        <p:spPr>
          <a:xfrm flipV="1">
            <a:off x="5438945" y="2736477"/>
            <a:ext cx="171108" cy="2730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2" idx="6"/>
            <a:endCxn id="10" idx="2"/>
          </p:cNvCxnSpPr>
          <p:nvPr/>
        </p:nvCxnSpPr>
        <p:spPr>
          <a:xfrm flipV="1">
            <a:off x="5524499" y="3005535"/>
            <a:ext cx="1193801" cy="219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9" idx="0"/>
            <a:endCxn id="8" idx="5"/>
          </p:cNvCxnSpPr>
          <p:nvPr/>
        </p:nvCxnSpPr>
        <p:spPr>
          <a:xfrm flipH="1" flipV="1">
            <a:off x="6023146" y="2736477"/>
            <a:ext cx="695154" cy="11493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9" idx="7"/>
            <a:endCxn id="10" idx="4"/>
          </p:cNvCxnSpPr>
          <p:nvPr/>
        </p:nvCxnSpPr>
        <p:spPr>
          <a:xfrm flipV="1">
            <a:off x="6924846" y="3310335"/>
            <a:ext cx="85554" cy="6647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3" idx="1"/>
            <a:endCxn id="10" idx="5"/>
          </p:cNvCxnSpPr>
          <p:nvPr/>
        </p:nvCxnSpPr>
        <p:spPr>
          <a:xfrm flipH="1" flipV="1">
            <a:off x="7216946" y="3221061"/>
            <a:ext cx="348906" cy="7540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9" idx="2"/>
            <a:endCxn id="14" idx="6"/>
          </p:cNvCxnSpPr>
          <p:nvPr/>
        </p:nvCxnSpPr>
        <p:spPr>
          <a:xfrm flipH="1">
            <a:off x="5905503" y="4190604"/>
            <a:ext cx="520697" cy="420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2" idx="5"/>
            <a:endCxn id="14" idx="0"/>
          </p:cNvCxnSpPr>
          <p:nvPr/>
        </p:nvCxnSpPr>
        <p:spPr>
          <a:xfrm>
            <a:off x="5438946" y="3440534"/>
            <a:ext cx="174457" cy="487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0" idx="3"/>
            <a:endCxn id="14" idx="7"/>
          </p:cNvCxnSpPr>
          <p:nvPr/>
        </p:nvCxnSpPr>
        <p:spPr>
          <a:xfrm flipH="1">
            <a:off x="5819948" y="3221061"/>
            <a:ext cx="983906" cy="7960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7" idx="0"/>
            <a:endCxn id="14" idx="4"/>
          </p:cNvCxnSpPr>
          <p:nvPr/>
        </p:nvCxnSpPr>
        <p:spPr>
          <a:xfrm flipH="1" flipV="1">
            <a:off x="5613403" y="4537474"/>
            <a:ext cx="203198" cy="3956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7" idx="7"/>
            <a:endCxn id="9" idx="3"/>
          </p:cNvCxnSpPr>
          <p:nvPr/>
        </p:nvCxnSpPr>
        <p:spPr>
          <a:xfrm flipV="1">
            <a:off x="6023147" y="4406130"/>
            <a:ext cx="488607" cy="6163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9" idx="5"/>
            <a:endCxn id="18" idx="0"/>
          </p:cNvCxnSpPr>
          <p:nvPr/>
        </p:nvCxnSpPr>
        <p:spPr>
          <a:xfrm>
            <a:off x="6924847" y="4406130"/>
            <a:ext cx="377654" cy="5270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13" idx="4"/>
            <a:endCxn id="18" idx="7"/>
          </p:cNvCxnSpPr>
          <p:nvPr/>
        </p:nvCxnSpPr>
        <p:spPr>
          <a:xfrm flipH="1">
            <a:off x="7509047" y="4495404"/>
            <a:ext cx="263352" cy="5270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13" idx="2"/>
            <a:endCxn id="9" idx="6"/>
          </p:cNvCxnSpPr>
          <p:nvPr/>
        </p:nvCxnSpPr>
        <p:spPr>
          <a:xfrm flipH="1">
            <a:off x="7010401" y="4190604"/>
            <a:ext cx="4698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14" idx="2"/>
            <a:endCxn id="11" idx="6"/>
          </p:cNvCxnSpPr>
          <p:nvPr/>
        </p:nvCxnSpPr>
        <p:spPr>
          <a:xfrm flipH="1">
            <a:off x="4388022" y="4232674"/>
            <a:ext cx="933280" cy="3159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12" idx="2"/>
            <a:endCxn id="11" idx="7"/>
          </p:cNvCxnSpPr>
          <p:nvPr/>
        </p:nvCxnSpPr>
        <p:spPr>
          <a:xfrm flipH="1">
            <a:off x="4302468" y="3225008"/>
            <a:ext cx="637831" cy="1108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11" idx="0"/>
            <a:endCxn id="15" idx="5"/>
          </p:cNvCxnSpPr>
          <p:nvPr/>
        </p:nvCxnSpPr>
        <p:spPr>
          <a:xfrm flipH="1" flipV="1">
            <a:off x="3356147" y="2714649"/>
            <a:ext cx="739775" cy="15291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7" idx="0"/>
            <a:endCxn id="15" idx="4"/>
          </p:cNvCxnSpPr>
          <p:nvPr/>
        </p:nvCxnSpPr>
        <p:spPr>
          <a:xfrm flipV="1">
            <a:off x="2959101" y="2803923"/>
            <a:ext cx="190501" cy="2313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4" idx="6"/>
            <a:endCxn id="15" idx="2"/>
          </p:cNvCxnSpPr>
          <p:nvPr/>
        </p:nvCxnSpPr>
        <p:spPr>
          <a:xfrm flipV="1">
            <a:off x="2235200" y="2499124"/>
            <a:ext cx="622301" cy="980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4" idx="5"/>
            <a:endCxn id="7" idx="1"/>
          </p:cNvCxnSpPr>
          <p:nvPr/>
        </p:nvCxnSpPr>
        <p:spPr>
          <a:xfrm>
            <a:off x="2149647" y="2812677"/>
            <a:ext cx="602908" cy="3118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4" idx="4"/>
            <a:endCxn id="5" idx="0"/>
          </p:cNvCxnSpPr>
          <p:nvPr/>
        </p:nvCxnSpPr>
        <p:spPr>
          <a:xfrm>
            <a:off x="1943100" y="2901951"/>
            <a:ext cx="114300" cy="558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7" idx="4"/>
            <a:endCxn id="16" idx="0"/>
          </p:cNvCxnSpPr>
          <p:nvPr/>
        </p:nvCxnSpPr>
        <p:spPr>
          <a:xfrm flipH="1">
            <a:off x="2578442" y="3644901"/>
            <a:ext cx="380659" cy="5877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5" idx="5"/>
            <a:endCxn id="16" idx="1"/>
          </p:cNvCxnSpPr>
          <p:nvPr/>
        </p:nvCxnSpPr>
        <p:spPr>
          <a:xfrm>
            <a:off x="2263946" y="3981077"/>
            <a:ext cx="107949" cy="340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6" idx="6"/>
            <a:endCxn id="16" idx="2"/>
          </p:cNvCxnSpPr>
          <p:nvPr/>
        </p:nvCxnSpPr>
        <p:spPr>
          <a:xfrm>
            <a:off x="1549402" y="4495404"/>
            <a:ext cx="736940" cy="420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6" idx="7"/>
            <a:endCxn id="5" idx="3"/>
          </p:cNvCxnSpPr>
          <p:nvPr/>
        </p:nvCxnSpPr>
        <p:spPr>
          <a:xfrm flipV="1">
            <a:off x="1463847" y="3981076"/>
            <a:ext cx="387007" cy="2988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11" idx="1"/>
            <a:endCxn id="7" idx="5"/>
          </p:cNvCxnSpPr>
          <p:nvPr/>
        </p:nvCxnSpPr>
        <p:spPr>
          <a:xfrm flipH="1" flipV="1">
            <a:off x="3165647" y="3555627"/>
            <a:ext cx="723729" cy="7774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11" idx="2"/>
            <a:endCxn id="16" idx="6"/>
          </p:cNvCxnSpPr>
          <p:nvPr/>
        </p:nvCxnSpPr>
        <p:spPr>
          <a:xfrm flipH="1" flipV="1">
            <a:off x="2870542" y="4537474"/>
            <a:ext cx="933280" cy="111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H="1" flipV="1">
            <a:off x="3914947" y="2195847"/>
            <a:ext cx="1025352" cy="264642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84224" y="5329911"/>
                <a:ext cx="4301952" cy="1015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2700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700" i="1">
                              <a:latin typeface="Cambria Math" charset="0"/>
                            </a:rPr>
                            <m:t>𝑐𝑢𝑡</m:t>
                          </m:r>
                          <m:r>
                            <a:rPr lang="en-US" sz="27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700" i="1">
                              <a:latin typeface="Cambria Math" charset="0"/>
                            </a:rPr>
                            <m:t>𝐴</m:t>
                          </m:r>
                          <m:r>
                            <a:rPr lang="en-US" sz="2700" i="1">
                              <a:latin typeface="Cambria Math" charset="0"/>
                            </a:rPr>
                            <m:t>, </m:t>
                          </m:r>
                          <m:acc>
                            <m:accPr>
                              <m:chr m:val="̅"/>
                              <m:ctrlPr>
                                <a:rPr lang="en-US" sz="2700" i="1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700" i="1">
                                  <a:latin typeface="Cambria Math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sz="2700" i="1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 sz="2700" i="1">
                              <a:latin typeface="Cambria Math" charset="0"/>
                            </a:rPr>
                            <m:t>𝑣𝑜𝑙</m:t>
                          </m:r>
                          <m:r>
                            <a:rPr lang="en-US" sz="27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700" i="1">
                              <a:latin typeface="Cambria Math" charset="0"/>
                            </a:rPr>
                            <m:t>𝐴</m:t>
                          </m:r>
                          <m:r>
                            <a:rPr lang="en-US" sz="2700" i="1">
                              <a:latin typeface="Cambria Math" charset="0"/>
                            </a:rPr>
                            <m:t>)</m:t>
                          </m:r>
                        </m:den>
                      </m:f>
                      <m:r>
                        <a:rPr lang="en-US" sz="2700" i="1">
                          <a:latin typeface="Cambria Math" charset="0"/>
                        </a:rPr>
                        <m:t>+ </m:t>
                      </m:r>
                      <m:f>
                        <m:fPr>
                          <m:ctrlPr>
                            <a:rPr lang="mr-IN" sz="2700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700" i="1">
                              <a:latin typeface="Cambria Math" charset="0"/>
                            </a:rPr>
                            <m:t>𝑐𝑢𝑡</m:t>
                          </m:r>
                          <m:r>
                            <a:rPr lang="en-US" sz="27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700" i="1">
                              <a:latin typeface="Cambria Math" charset="0"/>
                            </a:rPr>
                            <m:t>𝐴</m:t>
                          </m:r>
                          <m:r>
                            <a:rPr lang="en-US" sz="2700" i="1">
                              <a:latin typeface="Cambria Math" charset="0"/>
                            </a:rPr>
                            <m:t>,</m:t>
                          </m:r>
                          <m:acc>
                            <m:accPr>
                              <m:chr m:val="̅"/>
                              <m:ctrlPr>
                                <a:rPr lang="en-US" sz="2700" i="1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700" i="1">
                                  <a:latin typeface="Cambria Math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sz="2700" i="1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 sz="2700" i="1">
                              <a:latin typeface="Cambria Math" charset="0"/>
                            </a:rPr>
                            <m:t>𝑣𝑜𝑙</m:t>
                          </m:r>
                          <m:r>
                            <a:rPr lang="en-US" sz="2700" i="1">
                              <a:latin typeface="Cambria Math" charset="0"/>
                            </a:rPr>
                            <m:t>(</m:t>
                          </m:r>
                          <m:acc>
                            <m:accPr>
                              <m:chr m:val="̅"/>
                              <m:ctrlPr>
                                <a:rPr lang="en-US" sz="2700" i="1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700" i="1">
                                  <a:latin typeface="Cambria Math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sz="2700" i="1">
                              <a:latin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700" dirty="0"/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24" y="5329911"/>
                <a:ext cx="4301952" cy="101553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44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Graphs and matrices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769435" y="1690689"/>
            <a:ext cx="512956" cy="49495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56479" y="2246818"/>
            <a:ext cx="512956" cy="5129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594626" y="2643048"/>
            <a:ext cx="512956" cy="5129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56479" y="3156004"/>
            <a:ext cx="512956" cy="5129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144470" y="3971000"/>
            <a:ext cx="512956" cy="5129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9" name="Oval 8"/>
          <p:cNvSpPr/>
          <p:nvPr/>
        </p:nvSpPr>
        <p:spPr>
          <a:xfrm>
            <a:off x="4749812" y="3531388"/>
            <a:ext cx="512956" cy="5129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784093" y="3138609"/>
            <a:ext cx="512956" cy="5129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3791419" y="3086434"/>
            <a:ext cx="512956" cy="5129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036855" y="2158171"/>
            <a:ext cx="512956" cy="5129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3835792" y="1584036"/>
            <a:ext cx="512956" cy="5129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</a:t>
            </a:r>
            <a:endParaRPr lang="en-US" dirty="0"/>
          </a:p>
        </p:txBody>
      </p:sp>
      <p:cxnSp>
        <p:nvCxnSpPr>
          <p:cNvPr id="14" name="Straight Connector 13"/>
          <p:cNvCxnSpPr>
            <a:stCxn id="6" idx="5"/>
            <a:endCxn id="8" idx="1"/>
          </p:cNvCxnSpPr>
          <p:nvPr/>
        </p:nvCxnSpPr>
        <p:spPr>
          <a:xfrm>
            <a:off x="1207270" y="2113155"/>
            <a:ext cx="462477" cy="605014"/>
          </a:xfrm>
          <a:prstGeom prst="line">
            <a:avLst/>
          </a:prstGeom>
          <a:ln w="38100">
            <a:solidFill>
              <a:srgbClr val="FDE8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9" idx="7"/>
            <a:endCxn id="8" idx="2"/>
          </p:cNvCxnSpPr>
          <p:nvPr/>
        </p:nvCxnSpPr>
        <p:spPr>
          <a:xfrm flipV="1">
            <a:off x="694314" y="2899526"/>
            <a:ext cx="900312" cy="331599"/>
          </a:xfrm>
          <a:prstGeom prst="line">
            <a:avLst/>
          </a:prstGeom>
          <a:ln w="38100">
            <a:solidFill>
              <a:srgbClr val="21A7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0" idx="0"/>
            <a:endCxn id="8" idx="4"/>
          </p:cNvCxnSpPr>
          <p:nvPr/>
        </p:nvCxnSpPr>
        <p:spPr>
          <a:xfrm flipV="1">
            <a:off x="1400948" y="3156004"/>
            <a:ext cx="450156" cy="814996"/>
          </a:xfrm>
          <a:prstGeom prst="line">
            <a:avLst/>
          </a:prstGeom>
          <a:ln w="38100">
            <a:solidFill>
              <a:srgbClr val="3857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1"/>
            <a:endCxn id="9" idx="6"/>
          </p:cNvCxnSpPr>
          <p:nvPr/>
        </p:nvCxnSpPr>
        <p:spPr>
          <a:xfrm flipH="1" flipV="1">
            <a:off x="769435" y="3412482"/>
            <a:ext cx="450156" cy="633639"/>
          </a:xfrm>
          <a:prstGeom prst="line">
            <a:avLst/>
          </a:prstGeom>
          <a:ln w="38100">
            <a:solidFill>
              <a:srgbClr val="453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0" idx="1"/>
            <a:endCxn id="7" idx="5"/>
          </p:cNvCxnSpPr>
          <p:nvPr/>
        </p:nvCxnSpPr>
        <p:spPr>
          <a:xfrm flipH="1" flipV="1">
            <a:off x="694314" y="2684653"/>
            <a:ext cx="525277" cy="1361468"/>
          </a:xfrm>
          <a:prstGeom prst="line">
            <a:avLst/>
          </a:prstGeom>
          <a:ln w="38100">
            <a:solidFill>
              <a:srgbClr val="5ECA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8" idx="1"/>
            <a:endCxn id="7" idx="5"/>
          </p:cNvCxnSpPr>
          <p:nvPr/>
        </p:nvCxnSpPr>
        <p:spPr>
          <a:xfrm flipH="1" flipV="1">
            <a:off x="694314" y="2684653"/>
            <a:ext cx="975433" cy="33516"/>
          </a:xfrm>
          <a:prstGeom prst="line">
            <a:avLst/>
          </a:prstGeom>
          <a:ln w="38100">
            <a:solidFill>
              <a:srgbClr val="CFE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6" idx="3"/>
            <a:endCxn id="7" idx="7"/>
          </p:cNvCxnSpPr>
          <p:nvPr/>
        </p:nvCxnSpPr>
        <p:spPr>
          <a:xfrm flipH="1">
            <a:off x="694314" y="2113155"/>
            <a:ext cx="150242" cy="208784"/>
          </a:xfrm>
          <a:prstGeom prst="line">
            <a:avLst/>
          </a:prstGeom>
          <a:ln w="38100">
            <a:solidFill>
              <a:srgbClr val="3655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9" idx="0"/>
            <a:endCxn id="7" idx="4"/>
          </p:cNvCxnSpPr>
          <p:nvPr/>
        </p:nvCxnSpPr>
        <p:spPr>
          <a:xfrm flipV="1">
            <a:off x="512957" y="2759774"/>
            <a:ext cx="0" cy="396230"/>
          </a:xfrm>
          <a:prstGeom prst="line">
            <a:avLst/>
          </a:prstGeom>
          <a:ln w="38100">
            <a:solidFill>
              <a:srgbClr val="2385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0" idx="0"/>
            <a:endCxn id="6" idx="4"/>
          </p:cNvCxnSpPr>
          <p:nvPr/>
        </p:nvCxnSpPr>
        <p:spPr>
          <a:xfrm flipH="1" flipV="1">
            <a:off x="1025913" y="2185639"/>
            <a:ext cx="375035" cy="1785361"/>
          </a:xfrm>
          <a:prstGeom prst="line">
            <a:avLst/>
          </a:prstGeom>
          <a:ln w="38100">
            <a:solidFill>
              <a:srgbClr val="209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9" idx="7"/>
            <a:endCxn id="6" idx="4"/>
          </p:cNvCxnSpPr>
          <p:nvPr/>
        </p:nvCxnSpPr>
        <p:spPr>
          <a:xfrm flipV="1">
            <a:off x="694314" y="2185639"/>
            <a:ext cx="331599" cy="1045486"/>
          </a:xfrm>
          <a:prstGeom prst="line">
            <a:avLst/>
          </a:prstGeom>
          <a:ln w="38100">
            <a:solidFill>
              <a:srgbClr val="277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14" idx="7"/>
          </p:cNvCxnSpPr>
          <p:nvPr/>
        </p:nvCxnSpPr>
        <p:spPr>
          <a:xfrm flipH="1">
            <a:off x="3474690" y="1944311"/>
            <a:ext cx="368719" cy="288981"/>
          </a:xfrm>
          <a:prstGeom prst="line">
            <a:avLst/>
          </a:prstGeom>
          <a:ln w="38100">
            <a:solidFill>
              <a:srgbClr val="209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5" idx="4"/>
            <a:endCxn id="13" idx="0"/>
          </p:cNvCxnSpPr>
          <p:nvPr/>
        </p:nvCxnSpPr>
        <p:spPr>
          <a:xfrm flipH="1">
            <a:off x="4047897" y="2096992"/>
            <a:ext cx="44373" cy="989442"/>
          </a:xfrm>
          <a:prstGeom prst="line">
            <a:avLst/>
          </a:prstGeom>
          <a:ln w="38100">
            <a:solidFill>
              <a:srgbClr val="5ECA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5" idx="5"/>
            <a:endCxn id="11" idx="0"/>
          </p:cNvCxnSpPr>
          <p:nvPr/>
        </p:nvCxnSpPr>
        <p:spPr>
          <a:xfrm>
            <a:off x="4273627" y="2021871"/>
            <a:ext cx="732663" cy="1509517"/>
          </a:xfrm>
          <a:prstGeom prst="line">
            <a:avLst/>
          </a:prstGeom>
          <a:ln w="38100">
            <a:solidFill>
              <a:srgbClr val="21A7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5" idx="3"/>
            <a:endCxn id="12" idx="7"/>
          </p:cNvCxnSpPr>
          <p:nvPr/>
        </p:nvCxnSpPr>
        <p:spPr>
          <a:xfrm flipH="1">
            <a:off x="3221928" y="2021871"/>
            <a:ext cx="688985" cy="1191859"/>
          </a:xfrm>
          <a:prstGeom prst="line">
            <a:avLst/>
          </a:prstGeom>
          <a:ln w="38100">
            <a:solidFill>
              <a:srgbClr val="2EB3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3" idx="2"/>
            <a:endCxn id="12" idx="6"/>
          </p:cNvCxnSpPr>
          <p:nvPr/>
        </p:nvCxnSpPr>
        <p:spPr>
          <a:xfrm flipH="1">
            <a:off x="3297049" y="3342912"/>
            <a:ext cx="494370" cy="52175"/>
          </a:xfrm>
          <a:prstGeom prst="line">
            <a:avLst/>
          </a:prstGeom>
          <a:ln w="38100">
            <a:solidFill>
              <a:srgbClr val="2F69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1" idx="2"/>
            <a:endCxn id="12" idx="5"/>
          </p:cNvCxnSpPr>
          <p:nvPr/>
        </p:nvCxnSpPr>
        <p:spPr>
          <a:xfrm flipH="1" flipV="1">
            <a:off x="3221928" y="3576444"/>
            <a:ext cx="1527884" cy="211422"/>
          </a:xfrm>
          <a:prstGeom prst="line">
            <a:avLst/>
          </a:prstGeom>
          <a:ln w="38100">
            <a:solidFill>
              <a:srgbClr val="209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4" idx="3"/>
            <a:endCxn id="12" idx="0"/>
          </p:cNvCxnSpPr>
          <p:nvPr/>
        </p:nvCxnSpPr>
        <p:spPr>
          <a:xfrm flipH="1">
            <a:off x="3040571" y="2596006"/>
            <a:ext cx="71405" cy="54260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4" idx="5"/>
            <a:endCxn id="13" idx="1"/>
          </p:cNvCxnSpPr>
          <p:nvPr/>
        </p:nvCxnSpPr>
        <p:spPr>
          <a:xfrm>
            <a:off x="3474690" y="2596006"/>
            <a:ext cx="391850" cy="565549"/>
          </a:xfrm>
          <a:prstGeom prst="line">
            <a:avLst/>
          </a:prstGeom>
          <a:ln w="38100">
            <a:solidFill>
              <a:srgbClr val="3952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4" idx="6"/>
            <a:endCxn id="11" idx="1"/>
          </p:cNvCxnSpPr>
          <p:nvPr/>
        </p:nvCxnSpPr>
        <p:spPr>
          <a:xfrm>
            <a:off x="3549811" y="2414649"/>
            <a:ext cx="1275122" cy="1191860"/>
          </a:xfrm>
          <a:prstGeom prst="line">
            <a:avLst/>
          </a:prstGeom>
          <a:ln w="38100">
            <a:solidFill>
              <a:srgbClr val="209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3" idx="5"/>
            <a:endCxn id="11" idx="1"/>
          </p:cNvCxnSpPr>
          <p:nvPr/>
        </p:nvCxnSpPr>
        <p:spPr>
          <a:xfrm>
            <a:off x="4229254" y="3524269"/>
            <a:ext cx="595679" cy="82240"/>
          </a:xfrm>
          <a:prstGeom prst="line">
            <a:avLst/>
          </a:prstGeom>
          <a:ln w="38100">
            <a:solidFill>
              <a:srgbClr val="5ECA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61" t="2273" r="16359" b="7794"/>
          <a:stretch/>
        </p:blipFill>
        <p:spPr>
          <a:xfrm>
            <a:off x="6169039" y="1269590"/>
            <a:ext cx="2346312" cy="236445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779058" y="3477928"/>
            <a:ext cx="112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</a:t>
            </a:r>
            <a:endParaRPr lang="en-US" sz="3200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51" t="3434" r="16575" b="8000"/>
          <a:stretch/>
        </p:blipFill>
        <p:spPr>
          <a:xfrm>
            <a:off x="6169039" y="4062703"/>
            <a:ext cx="2346311" cy="232180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6523464" y="6273225"/>
            <a:ext cx="1816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/>
              <a:t>E = D</a:t>
            </a:r>
            <a:r>
              <a:rPr lang="en-US" sz="3200" baseline="30000" smtClean="0"/>
              <a:t>-1</a:t>
            </a:r>
            <a:r>
              <a:rPr lang="en-US" sz="3200" smtClean="0"/>
              <a:t>W</a:t>
            </a:r>
            <a:endParaRPr lang="en-US" sz="3200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351" y="4891514"/>
            <a:ext cx="27686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2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Graphs and matrices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51" t="3434" r="16575" b="8000"/>
          <a:stretch/>
        </p:blipFill>
        <p:spPr>
          <a:xfrm>
            <a:off x="1929732" y="2009229"/>
            <a:ext cx="2346311" cy="23218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9989" y="4250275"/>
            <a:ext cx="1816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/>
              <a:t>E = D</a:t>
            </a:r>
            <a:r>
              <a:rPr lang="en-US" sz="3200" baseline="30000" smtClean="0"/>
              <a:t>-1</a:t>
            </a:r>
            <a:r>
              <a:rPr lang="en-US" sz="3200" smtClean="0"/>
              <a:t>W</a:t>
            </a:r>
            <a:endParaRPr lang="en-US" sz="32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6127404" y="1445191"/>
          <a:ext cx="505979" cy="37084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0597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5577125" y="1445191"/>
          <a:ext cx="505979" cy="370840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50597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0: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1: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2: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3: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4: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5: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6: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7: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8: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9: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127404" y="910549"/>
            <a:ext cx="505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400" y="5036480"/>
            <a:ext cx="2768600" cy="977900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7068387" y="1445191"/>
          <a:ext cx="505979" cy="37084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0597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068387" y="910549"/>
            <a:ext cx="505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Ev</a:t>
            </a:r>
            <a:r>
              <a:rPr lang="en-US" b="1" baseline="-25000" dirty="0" smtClean="0"/>
              <a:t>1</a:t>
            </a:r>
            <a:endParaRPr lang="en-US" b="1" baseline="-25000" dirty="0"/>
          </a:p>
        </p:txBody>
      </p:sp>
    </p:spTree>
    <p:extLst>
      <p:ext uri="{BB962C8B-B14F-4D97-AF65-F5344CB8AC3E}">
        <p14:creationId xmlns:p14="http://schemas.microsoft.com/office/powerpoint/2010/main" val="107403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Graphs and matrices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19989" y="4250275"/>
            <a:ext cx="1816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/>
              <a:t>E = D</a:t>
            </a:r>
            <a:r>
              <a:rPr lang="en-US" sz="3200" baseline="30000" smtClean="0"/>
              <a:t>-1</a:t>
            </a:r>
            <a:r>
              <a:rPr lang="en-US" sz="3200" smtClean="0"/>
              <a:t>W</a:t>
            </a:r>
            <a:endParaRPr lang="en-US" sz="32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127404" y="1445191"/>
          <a:ext cx="505979" cy="37084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0597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577125" y="1445191"/>
          <a:ext cx="505979" cy="370840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50597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0: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1: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2: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3: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4: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5: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6: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7: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8: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9: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127404" y="910549"/>
            <a:ext cx="505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400" y="5036480"/>
            <a:ext cx="2768600" cy="977900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7068387" y="1445191"/>
          <a:ext cx="505979" cy="37084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0597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0.2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068387" y="910549"/>
            <a:ext cx="505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Ev</a:t>
            </a:r>
            <a:r>
              <a:rPr lang="en-US" b="1" baseline="-25000" dirty="0" smtClean="0"/>
              <a:t>1</a:t>
            </a:r>
            <a:endParaRPr lang="en-US" b="1" baseline="-25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86" t="2925" r="16370" b="7747"/>
          <a:stretch/>
        </p:blipFill>
        <p:spPr>
          <a:xfrm>
            <a:off x="1534776" y="1201603"/>
            <a:ext cx="3136224" cy="313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4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2567</TotalTime>
  <Words>1154</Words>
  <Application>Microsoft Macintosh PowerPoint</Application>
  <PresentationFormat>On-screen Show (4:3)</PresentationFormat>
  <Paragraphs>294</Paragraphs>
  <Slides>59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8" baseType="lpstr">
      <vt:lpstr>Calibri</vt:lpstr>
      <vt:lpstr>Calibri Light</vt:lpstr>
      <vt:lpstr>Cambria Math</vt:lpstr>
      <vt:lpstr>Mangal</vt:lpstr>
      <vt:lpstr>ＭＳ Ｐゴシック</vt:lpstr>
      <vt:lpstr>Times New Roman</vt:lpstr>
      <vt:lpstr>Arial</vt:lpstr>
      <vt:lpstr>Office Theme</vt:lpstr>
      <vt:lpstr>Photo Editor Photo</vt:lpstr>
      <vt:lpstr>Grouping</vt:lpstr>
      <vt:lpstr>What is grouping?</vt:lpstr>
      <vt:lpstr>Images as graphs</vt:lpstr>
      <vt:lpstr>Segmentation is graph partitioning</vt:lpstr>
      <vt:lpstr>Segmentation is graph partitioning</vt:lpstr>
      <vt:lpstr>Normalized cut</vt:lpstr>
      <vt:lpstr>Graphs and matrices</vt:lpstr>
      <vt:lpstr>Graphs and matrices</vt:lpstr>
      <vt:lpstr>Graphs and matrices</vt:lpstr>
      <vt:lpstr>Graphs and matrices</vt:lpstr>
      <vt:lpstr>Graphs and matrices</vt:lpstr>
      <vt:lpstr>Graphs and matrices</vt:lpstr>
      <vt:lpstr>A quick detour into eigenvalues and eigenvectors</vt:lpstr>
      <vt:lpstr>A quick detour into eigenvalues and eigenvectors</vt:lpstr>
      <vt:lpstr>A quick detour into eigenvalues and eigenvectors</vt:lpstr>
      <vt:lpstr>Eigenvectors and the graph laplacian</vt:lpstr>
      <vt:lpstr>Normalized cuts</vt:lpstr>
      <vt:lpstr>More than 2 clusters</vt:lpstr>
      <vt:lpstr>Normalized cuts</vt:lpstr>
      <vt:lpstr>Images as graphs</vt:lpstr>
      <vt:lpstr>Computational complexity</vt:lpstr>
      <vt:lpstr>Eigenvectors of images</vt:lpstr>
      <vt:lpstr>Recursive N-cuts</vt:lpstr>
      <vt:lpstr>Eigenvectors as pixel representations</vt:lpstr>
      <vt:lpstr>K-means</vt:lpstr>
      <vt:lpstr>Another example</vt:lpstr>
      <vt:lpstr>Eigenvectors of images</vt:lpstr>
      <vt:lpstr>N-Cuts resources</vt:lpstr>
      <vt:lpstr>Images as graphs</vt:lpstr>
      <vt:lpstr>Eigenvectors of images</vt:lpstr>
      <vt:lpstr>Grouping: a summary</vt:lpstr>
      <vt:lpstr>The correspondence problem</vt:lpstr>
      <vt:lpstr>Why?</vt:lpstr>
      <vt:lpstr>Why? Reconstruction</vt:lpstr>
      <vt:lpstr>Why? Reconstruction</vt:lpstr>
      <vt:lpstr>Reconstruction from correspondence</vt:lpstr>
      <vt:lpstr>Reconstruction from correspondence</vt:lpstr>
      <vt:lpstr>Pose-estimation / Camera calibration</vt:lpstr>
      <vt:lpstr>Pose-estimation / Camera calibration</vt:lpstr>
      <vt:lpstr>Pose-estimation / Camera calibration</vt:lpstr>
      <vt:lpstr>Why correspondence?</vt:lpstr>
      <vt:lpstr>Other applications of correspondence </vt:lpstr>
      <vt:lpstr>Correspondence can be challenging</vt:lpstr>
      <vt:lpstr>Correspondence</vt:lpstr>
      <vt:lpstr>Harder case</vt:lpstr>
      <vt:lpstr>Harder still?</vt:lpstr>
      <vt:lpstr>Answer below (look for tiny colored squares…)</vt:lpstr>
      <vt:lpstr>Sparse vs dense correspondence</vt:lpstr>
      <vt:lpstr>Sparse correspondence</vt:lpstr>
      <vt:lpstr>What makes a good feature point?</vt:lpstr>
      <vt:lpstr>Characteristics of good feature points</vt:lpstr>
      <vt:lpstr>Goal: repeatability</vt:lpstr>
      <vt:lpstr>Repeatability / invariance</vt:lpstr>
      <vt:lpstr>Goal: distinctiveness</vt:lpstr>
      <vt:lpstr>The aperture problem</vt:lpstr>
      <vt:lpstr>The aperture problem</vt:lpstr>
      <vt:lpstr>The aperture problem</vt:lpstr>
      <vt:lpstr>The aperture problem</vt:lpstr>
      <vt:lpstr>The aperture problem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Bharath Hariharan</dc:creator>
  <cp:lastModifiedBy>Bharath Hariharan</cp:lastModifiedBy>
  <cp:revision>20</cp:revision>
  <dcterms:created xsi:type="dcterms:W3CDTF">2018-02-14T22:03:42Z</dcterms:created>
  <dcterms:modified xsi:type="dcterms:W3CDTF">2018-02-16T16:51:30Z</dcterms:modified>
</cp:coreProperties>
</file>