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sldIdLst>
    <p:sldId id="256" r:id="rId2"/>
    <p:sldId id="280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281" r:id="rId13"/>
    <p:sldId id="282" r:id="rId14"/>
    <p:sldId id="283" r:id="rId15"/>
    <p:sldId id="284" r:id="rId16"/>
    <p:sldId id="258" r:id="rId17"/>
    <p:sldId id="259" r:id="rId18"/>
    <p:sldId id="261" r:id="rId19"/>
    <p:sldId id="286" r:id="rId20"/>
    <p:sldId id="262" r:id="rId21"/>
    <p:sldId id="287" r:id="rId22"/>
    <p:sldId id="263" r:id="rId23"/>
    <p:sldId id="288" r:id="rId24"/>
    <p:sldId id="264" r:id="rId25"/>
    <p:sldId id="265" r:id="rId26"/>
    <p:sldId id="266" r:id="rId27"/>
    <p:sldId id="268" r:id="rId28"/>
    <p:sldId id="289" r:id="rId29"/>
    <p:sldId id="269" r:id="rId30"/>
    <p:sldId id="270" r:id="rId31"/>
    <p:sldId id="271" r:id="rId32"/>
    <p:sldId id="272" r:id="rId33"/>
    <p:sldId id="296" r:id="rId34"/>
    <p:sldId id="298" r:id="rId35"/>
    <p:sldId id="297" r:id="rId36"/>
    <p:sldId id="301" r:id="rId37"/>
    <p:sldId id="300" r:id="rId38"/>
    <p:sldId id="299" r:id="rId39"/>
    <p:sldId id="302" r:id="rId40"/>
    <p:sldId id="303" r:id="rId41"/>
    <p:sldId id="304" r:id="rId42"/>
    <p:sldId id="305" r:id="rId43"/>
    <p:sldId id="307" r:id="rId44"/>
    <p:sldId id="306" r:id="rId45"/>
    <p:sldId id="308" r:id="rId46"/>
    <p:sldId id="309" r:id="rId47"/>
    <p:sldId id="310" r:id="rId48"/>
    <p:sldId id="325" r:id="rId49"/>
    <p:sldId id="275" r:id="rId50"/>
    <p:sldId id="311" r:id="rId51"/>
    <p:sldId id="324" r:id="rId52"/>
    <p:sldId id="312" r:id="rId53"/>
    <p:sldId id="313" r:id="rId54"/>
    <p:sldId id="326" r:id="rId55"/>
    <p:sldId id="323" r:id="rId56"/>
    <p:sldId id="327" r:id="rId57"/>
    <p:sldId id="260" r:id="rId58"/>
    <p:sldId id="27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98D"/>
    <a:srgbClr val="39528B"/>
    <a:srgbClr val="5ECA61"/>
    <a:srgbClr val="2EB37B"/>
    <a:srgbClr val="20908C"/>
    <a:srgbClr val="21A784"/>
    <a:srgbClr val="23858D"/>
    <a:srgbClr val="CFE11C"/>
    <a:srgbClr val="277D8E"/>
    <a:srgbClr val="FDE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0"/>
  </p:normalViewPr>
  <p:slideViewPr>
    <p:cSldViewPr snapToGrid="0" snapToObjects="1">
      <p:cViewPr>
        <p:scale>
          <a:sx n="114" d="100"/>
          <a:sy n="114" d="100"/>
        </p:scale>
        <p:origin x="15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031D6-B1D7-A24E-8F00-295FE5B47DF5}" type="datetimeFigureOut">
              <a:rPr lang="en-US" smtClean="0"/>
              <a:t>2/14/18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FDC14-E1C2-D94D-982F-028B13CF6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0BF27-8720-0647-9FA3-F8CC357A207D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474F-B506-524B-805B-FCBF0A18CD4D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6262-AA52-AF46-A710-1E77D7B5B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474F-B506-524B-805B-FCBF0A18CD4D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6262-AA52-AF46-A710-1E77D7B5B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474F-B506-524B-805B-FCBF0A18CD4D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6262-AA52-AF46-A710-1E77D7B5B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474F-B506-524B-805B-FCBF0A18CD4D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6262-AA52-AF46-A710-1E77D7B5B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474F-B506-524B-805B-FCBF0A18CD4D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6262-AA52-AF46-A710-1E77D7B5B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474F-B506-524B-805B-FCBF0A18CD4D}" type="datetimeFigureOut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6262-AA52-AF46-A710-1E77D7B5B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474F-B506-524B-805B-FCBF0A18CD4D}" type="datetimeFigureOut">
              <a:rPr lang="en-US" smtClean="0"/>
              <a:t>2/14/18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6262-AA52-AF46-A710-1E77D7B5B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474F-B506-524B-805B-FCBF0A18CD4D}" type="datetimeFigureOut">
              <a:rPr lang="en-US" smtClean="0"/>
              <a:t>2/14/18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6262-AA52-AF46-A710-1E77D7B5B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474F-B506-524B-805B-FCBF0A18CD4D}" type="datetimeFigureOut">
              <a:rPr lang="en-US" smtClean="0"/>
              <a:t>2/14/18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6262-AA52-AF46-A710-1E77D7B5B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474F-B506-524B-805B-FCBF0A18CD4D}" type="datetimeFigureOut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6262-AA52-AF46-A710-1E77D7B5B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474F-B506-524B-805B-FCBF0A18CD4D}" type="datetimeFigureOut">
              <a:rPr lang="en-US" smtClean="0"/>
              <a:t>2/14/18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6262-AA52-AF46-A710-1E77D7B5B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B474F-B506-524B-805B-FCBF0A18CD4D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B6262-AA52-AF46-A710-1E77D7B5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kit-learn.org/stable/modules/clustering.html#spectral-clustering" TargetMode="External"/><Relationship Id="rId3" Type="http://schemas.openxmlformats.org/officeDocument/2006/relationships/hyperlink" Target="https://people.eecs.berkeley.edu/~malik/papers/SM-ncut.pdf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issues with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54830" cy="4351338"/>
          </a:xfrm>
        </p:spPr>
        <p:txBody>
          <a:bodyPr/>
          <a:lstStyle/>
          <a:p>
            <a:r>
              <a:rPr lang="en-US" dirty="0" smtClean="0"/>
              <a:t>Captures pixel similarity but</a:t>
            </a:r>
          </a:p>
          <a:p>
            <a:pPr lvl="1"/>
            <a:r>
              <a:rPr lang="en-US" dirty="0" smtClean="0"/>
              <a:t>Doesn’t capture continuity</a:t>
            </a:r>
          </a:p>
          <a:p>
            <a:pPr lvl="1"/>
            <a:r>
              <a:rPr lang="en-US" dirty="0" smtClean="0"/>
              <a:t>Captures proximity only weakly</a:t>
            </a:r>
          </a:p>
          <a:p>
            <a:pPr lvl="1"/>
            <a:r>
              <a:rPr lang="en-US" dirty="0" smtClean="0"/>
              <a:t>Can merge far away objects together</a:t>
            </a:r>
          </a:p>
          <a:p>
            <a:r>
              <a:rPr lang="en-US" dirty="0" smtClean="0"/>
              <a:t>Requires knowledge of 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63" t="4485" r="23698" b="8275"/>
          <a:stretch/>
        </p:blipFill>
        <p:spPr>
          <a:xfrm>
            <a:off x="5166360" y="1885950"/>
            <a:ext cx="2834640" cy="35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Oversegmentation</a:t>
            </a:r>
            <a:r>
              <a:rPr lang="en-US" dirty="0" smtClean="0"/>
              <a:t> and </a:t>
            </a:r>
            <a:r>
              <a:rPr lang="en-US" dirty="0" err="1" smtClean="0"/>
              <a:t>superpixels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know k. What is a safe choice?</a:t>
            </a:r>
          </a:p>
          <a:p>
            <a:r>
              <a:rPr lang="en-US" dirty="0" smtClean="0"/>
              <a:t>Idea: Use large k</a:t>
            </a:r>
          </a:p>
          <a:p>
            <a:pPr lvl="1"/>
            <a:r>
              <a:rPr lang="en-US" dirty="0" smtClean="0"/>
              <a:t>Can potentially break big objects, but will hopefully not merge unrelated objects</a:t>
            </a:r>
          </a:p>
          <a:p>
            <a:pPr lvl="1"/>
            <a:r>
              <a:rPr lang="en-US" dirty="0" smtClean="0"/>
              <a:t>Later processing can decide which groups to merge</a:t>
            </a:r>
          </a:p>
          <a:p>
            <a:pPr lvl="1"/>
            <a:r>
              <a:rPr lang="en-US" dirty="0" smtClean="0"/>
              <a:t>Called </a:t>
            </a:r>
            <a:r>
              <a:rPr lang="en-US" i="1" dirty="0" err="1" smtClean="0"/>
              <a:t>superpixels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4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        Boundaries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81852" y="1067818"/>
            <a:ext cx="6350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432240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812" y="15305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4969871" y="16664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accent4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5440719" y="2026980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C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4980108" y="1525426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514" y="3803842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4982573" y="3939752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reeform 13"/>
          <p:cNvSpPr/>
          <p:nvPr/>
        </p:nvSpPr>
        <p:spPr>
          <a:xfrm>
            <a:off x="5453421" y="4300280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 14"/>
          <p:cNvSpPr/>
          <p:nvPr/>
        </p:nvSpPr>
        <p:spPr>
          <a:xfrm>
            <a:off x="4992810" y="3798726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750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Canny always work?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22" y="1299080"/>
            <a:ext cx="4098336" cy="2732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986" y="1303063"/>
            <a:ext cx="4092363" cy="2728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90" y="4031304"/>
            <a:ext cx="4098336" cy="273222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425148" y="1580322"/>
            <a:ext cx="546652" cy="964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01974" y="1701097"/>
            <a:ext cx="546652" cy="964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82116" y="4428819"/>
            <a:ext cx="546652" cy="964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37345" y="4449632"/>
            <a:ext cx="1060381" cy="4612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54545" y="1728903"/>
            <a:ext cx="1060381" cy="4612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54803" y="1690689"/>
            <a:ext cx="1060381" cy="46123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6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aperture 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060" y="2411729"/>
            <a:ext cx="2114550" cy="2060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0670" y="2411729"/>
            <a:ext cx="1908810" cy="206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aperture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702" y="3653660"/>
            <a:ext cx="4098336" cy="2732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060" y="1977389"/>
            <a:ext cx="1002642" cy="97693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625702" y="2465856"/>
            <a:ext cx="2437788" cy="19232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4038" y="1967116"/>
            <a:ext cx="902970" cy="97618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5383530" y="2943300"/>
            <a:ext cx="1791993" cy="2725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Globalisation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01901" y="2698750"/>
            <a:ext cx="29845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3708400" y="2698750"/>
            <a:ext cx="285751" cy="9271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62300" y="3854450"/>
            <a:ext cx="457200" cy="14351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2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as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pixel is node</a:t>
            </a:r>
          </a:p>
          <a:p>
            <a:r>
              <a:rPr lang="en-US" dirty="0" smtClean="0"/>
              <a:t>Edge between “similar pixels”</a:t>
            </a:r>
          </a:p>
          <a:p>
            <a:pPr lvl="1"/>
            <a:r>
              <a:rPr lang="en-US" i="1" dirty="0" smtClean="0"/>
              <a:t>Proximity: </a:t>
            </a:r>
            <a:r>
              <a:rPr lang="en-US" dirty="0" smtClean="0"/>
              <a:t>nearby pixels are more similar</a:t>
            </a:r>
          </a:p>
          <a:p>
            <a:pPr lvl="1"/>
            <a:r>
              <a:rPr lang="en-US" i="1" dirty="0" smtClean="0"/>
              <a:t>Similarity: </a:t>
            </a:r>
            <a:r>
              <a:rPr lang="en-US" dirty="0" smtClean="0"/>
              <a:t>pixels with similar color are more similar</a:t>
            </a:r>
            <a:endParaRPr lang="en-US" i="1" dirty="0" smtClean="0"/>
          </a:p>
          <a:p>
            <a:r>
              <a:rPr lang="en-US" dirty="0" smtClean="0"/>
              <a:t>Weight of edge = similarity</a:t>
            </a:r>
          </a:p>
        </p:txBody>
      </p:sp>
      <p:pic>
        <p:nvPicPr>
          <p:cNvPr id="5" name="Picture 3" descr="base_div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150" y="4081661"/>
            <a:ext cx="3543300" cy="249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638637" y="5230546"/>
            <a:ext cx="105966" cy="1095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198469" y="4473359"/>
            <a:ext cx="105966" cy="10834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986776" y="4851491"/>
            <a:ext cx="105965" cy="1095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532672" y="4308604"/>
            <a:ext cx="105965" cy="108347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709920" y="4781544"/>
            <a:ext cx="105966" cy="1095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4697081" y="4615132"/>
            <a:ext cx="194095" cy="6211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879579" y="4518245"/>
            <a:ext cx="105965" cy="1095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4981756" y="4524555"/>
            <a:ext cx="219972" cy="3450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 flipV="1">
            <a:off x="4636697" y="4377906"/>
            <a:ext cx="254479" cy="159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4947249" y="4623758"/>
            <a:ext cx="64698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4968814" y="4610819"/>
            <a:ext cx="746185" cy="18978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2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is graph partitioning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000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765300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965200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667000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524499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64261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718300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3803821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940299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7480298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321302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2857501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2286341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5245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70104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3441701" y="2499124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5438945" y="2736477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5524499" y="3005535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6023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6924846" y="3310335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7216946" y="3221061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5905503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5438946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5819948" y="3221061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5613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6023147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6924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7509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7010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4388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4302468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3356147" y="2714649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2959101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2235200" y="2499124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2149647" y="2812677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1943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2578442" y="3644901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2263946" y="3981077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1549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1463847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3165647" y="3555627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2870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13317" y="1761893"/>
            <a:ext cx="4025590" cy="4125951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761571" y="1858536"/>
            <a:ext cx="3832302" cy="4125951"/>
          </a:xfrm>
          <a:prstGeom prst="ellipse">
            <a:avLst/>
          </a:prstGeom>
          <a:solidFill>
            <a:schemeClr val="accent4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5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is graph partitioning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28650" y="5910146"/>
            <a:ext cx="7886700" cy="9478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partition “cuts” some edges</a:t>
            </a:r>
          </a:p>
          <a:p>
            <a:r>
              <a:rPr lang="en-US" dirty="0" smtClean="0"/>
              <a:t>Idea: minimize total weight of edges cut!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000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765300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965200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667000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524499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64261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718300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3803821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940299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7480298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321302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2857501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2286341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5245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70104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3441701" y="2499124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5438945" y="2736477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5524499" y="3005535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6023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6924846" y="3310335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7216946" y="3221061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5905503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5438946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5819948" y="3221061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5613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6023147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6924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7509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7010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4388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4302468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3356147" y="2714649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2959101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2235200" y="2499124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2149647" y="2812677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1943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2578442" y="3644901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2263946" y="3981077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1549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1463847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3165647" y="3555627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2870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388023" y="2216151"/>
            <a:ext cx="361778" cy="3136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13317" y="1761893"/>
            <a:ext cx="4025590" cy="4125951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761571" y="1858536"/>
            <a:ext cx="3832302" cy="4125951"/>
          </a:xfrm>
          <a:prstGeom prst="ellipse">
            <a:avLst/>
          </a:prstGeom>
          <a:solidFill>
            <a:schemeClr val="accent4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grouping?</a:t>
            </a:r>
            <a:endParaRPr lang="en-US" dirty="0"/>
          </a:p>
        </p:txBody>
      </p:sp>
      <p:pic>
        <p:nvPicPr>
          <p:cNvPr id="4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17" y="2940240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729" y="2940239"/>
            <a:ext cx="3216851" cy="21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5025788" y="3076149"/>
            <a:ext cx="3224284" cy="2047164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accent4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eeform 5"/>
          <p:cNvSpPr/>
          <p:nvPr/>
        </p:nvSpPr>
        <p:spPr>
          <a:xfrm>
            <a:off x="5496636" y="3436677"/>
            <a:ext cx="1965278" cy="1125941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C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5036025" y="2935123"/>
            <a:ext cx="3203812" cy="358253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46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Criterion: Min-cut?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597911"/>
            <a:ext cx="7886700" cy="1170879"/>
          </a:xfrm>
        </p:spPr>
        <p:txBody>
          <a:bodyPr/>
          <a:lstStyle/>
          <a:p>
            <a:r>
              <a:rPr lang="en-US" dirty="0" smtClean="0"/>
              <a:t>Min-cut carves out small isolated parts of the graph</a:t>
            </a:r>
          </a:p>
          <a:p>
            <a:r>
              <a:rPr lang="en-US" dirty="0" smtClean="0"/>
              <a:t>In image segmentation: individual pixels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000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765300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965200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667000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524499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64261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718300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3803821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940299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7480298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321302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2857501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2286341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5245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70104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3441701" y="2499124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5438945" y="2736477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5524499" y="3005535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6023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6924846" y="3310335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7216946" y="3221061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5905503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5438946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5819948" y="3221061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5613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6023147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6924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7509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7010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4388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4302468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3356147" y="2714649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2959101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2235200" y="2499124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2149647" y="2812677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1943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2578442" y="3644901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2263946" y="3981077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1549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1463847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3165647" y="3555627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2870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718300" y="4537474"/>
            <a:ext cx="1609552" cy="1978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“Cut” = total weight of cut edges</a:t>
            </a:r>
          </a:p>
          <a:p>
            <a:r>
              <a:rPr lang="en-US" dirty="0" smtClean="0"/>
              <a:t>Small cut means the groups don’t “like” each other</a:t>
            </a:r>
          </a:p>
          <a:p>
            <a:r>
              <a:rPr lang="en-US" dirty="0" smtClean="0"/>
              <a:t>But need to normalize </a:t>
            </a:r>
            <a:r>
              <a:rPr lang="en-US" dirty="0" err="1" smtClean="0"/>
              <a:t>w.r.t</a:t>
            </a:r>
            <a:r>
              <a:rPr lang="en-US" dirty="0" smtClean="0"/>
              <a:t> how much they like </a:t>
            </a:r>
            <a:r>
              <a:rPr lang="en-US" i="1" dirty="0" smtClean="0"/>
              <a:t>themselves</a:t>
            </a:r>
          </a:p>
          <a:p>
            <a:r>
              <a:rPr lang="en-US" i="1" dirty="0" smtClean="0"/>
              <a:t>“Volume” </a:t>
            </a:r>
            <a:r>
              <a:rPr lang="en-US" dirty="0" smtClean="0"/>
              <a:t>of a subgraph = total weight of edges within the subgraph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cut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000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765300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965200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667000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524499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64261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718300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3803821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940299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7480298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321302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2857501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2286341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5245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70104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3441701" y="2499124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5438945" y="2736477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5524499" y="3005535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6023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6924846" y="3310335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7216946" y="3221061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5905503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5438946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5819948" y="3221061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5613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6023147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6924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7509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7010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4388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4302468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3356147" y="2714649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2959101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2235200" y="2499124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2149647" y="2812677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1943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2578442" y="3644901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2263946" y="3981077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1549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1463847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3165647" y="3555627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2870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914947" y="2195847"/>
            <a:ext cx="1025352" cy="26464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849" y="5022431"/>
                <a:ext cx="4301952" cy="101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7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charset="0"/>
                            </a:rPr>
                            <m:t>𝑐𝑢𝑡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27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7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700" i="1">
                              <a:latin typeface="Cambria Math" charset="0"/>
                            </a:rPr>
                            <m:t>𝑣𝑜𝑙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)</m:t>
                          </m:r>
                        </m:den>
                      </m:f>
                      <m:r>
                        <a:rPr lang="en-US" sz="2700" i="1">
                          <a:latin typeface="Cambria Math" charset="0"/>
                        </a:rPr>
                        <m:t>+ </m:t>
                      </m:r>
                      <m:f>
                        <m:fPr>
                          <m:ctrlPr>
                            <a:rPr lang="mr-IN" sz="27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charset="0"/>
                            </a:rPr>
                            <m:t>𝑐𝑢𝑡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7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7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700" i="1">
                              <a:latin typeface="Cambria Math" charset="0"/>
                            </a:rPr>
                            <m:t>𝑣𝑜𝑙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7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700" i="1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98" y="5553575"/>
                <a:ext cx="5735936" cy="13230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0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Min-cut vs normalized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rely on interpreting images as graphs</a:t>
            </a:r>
          </a:p>
          <a:p>
            <a:r>
              <a:rPr lang="en-US" dirty="0" smtClean="0"/>
              <a:t>By itself, min-cut gives small isolated pixels</a:t>
            </a:r>
          </a:p>
          <a:p>
            <a:pPr lvl="1"/>
            <a:r>
              <a:rPr lang="en-US" dirty="0" smtClean="0"/>
              <a:t>But can work if we add other constraints</a:t>
            </a:r>
          </a:p>
          <a:p>
            <a:r>
              <a:rPr lang="en-US" dirty="0" smtClean="0"/>
              <a:t>min-cut can be solved in polynomial time</a:t>
            </a:r>
          </a:p>
          <a:p>
            <a:pPr lvl="1"/>
            <a:r>
              <a:rPr lang="en-US" dirty="0" smtClean="0"/>
              <a:t>Dual of max-flow</a:t>
            </a:r>
          </a:p>
          <a:p>
            <a:r>
              <a:rPr lang="en-US" dirty="0" smtClean="0"/>
              <a:t>N-cut is NP-hard</a:t>
            </a:r>
          </a:p>
          <a:p>
            <a:pPr lvl="1"/>
            <a:r>
              <a:rPr lang="en-US" dirty="0" smtClean="0"/>
              <a:t>But approximations exist!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000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765300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965200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667000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524499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64261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718300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3803821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940299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7480298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321302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2857501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2286341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5245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70104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3441701" y="2499124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5438945" y="2736477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5524499" y="3005535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6023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6924846" y="3310335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7216946" y="3221061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5905503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5438946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5819948" y="3221061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5613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6023147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6924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7509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7010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4388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4302468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3356147" y="2714649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2959101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2235200" y="2499124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2149647" y="2812677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1943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2578442" y="3644901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2263946" y="3981077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1549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1463847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3165647" y="3555627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2870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074" y="2386867"/>
            <a:ext cx="388572" cy="4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000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765300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965200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667000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524499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64261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718300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3803821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940299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7480298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321302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2857501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2286341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5245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70104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3441701" y="2499124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5438945" y="2736477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5524499" y="3005535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6023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6924846" y="3310335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7216946" y="3221061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5905503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5438946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5819948" y="3221061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5613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6023147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6924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7509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7010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4388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4302468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3356147" y="2714649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2959101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2235200" y="2499124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2149647" y="2812677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1943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2578442" y="3644901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2263946" y="3981077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1549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1463847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3165647" y="3555627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2870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114" y="3519490"/>
            <a:ext cx="388572" cy="4468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525" y="3112366"/>
            <a:ext cx="388572" cy="44685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315" y="2248568"/>
            <a:ext cx="388572" cy="4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000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765300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965200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667000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524499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64261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718300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3803821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940299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7480298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321302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2857501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2286341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5245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70104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3441701" y="2499124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5438945" y="2736477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5524499" y="3005535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6023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6924846" y="3310335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7216946" y="3221061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5905503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5438946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5819948" y="3221061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5613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6023147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6924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7509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7010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4388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4302468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3356147" y="2714649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2959101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2235200" y="2499124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2149647" y="2812677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1943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2578442" y="3644901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2263946" y="3981077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1549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1463847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3165647" y="3555627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2870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114" y="3519490"/>
            <a:ext cx="388572" cy="4468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525" y="3112366"/>
            <a:ext cx="388572" cy="44685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315" y="2248568"/>
            <a:ext cx="388572" cy="4468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074" y="2363029"/>
            <a:ext cx="388572" cy="4468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208" y="4319607"/>
            <a:ext cx="388572" cy="44685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324" y="4280323"/>
            <a:ext cx="388572" cy="44685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screen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92" y="4246007"/>
            <a:ext cx="388572" cy="44685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screen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574" y="2278495"/>
            <a:ext cx="388572" cy="4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664819"/>
            <a:ext cx="7886700" cy="1092819"/>
          </a:xfrm>
        </p:spPr>
        <p:txBody>
          <a:bodyPr/>
          <a:lstStyle/>
          <a:p>
            <a:r>
              <a:rPr lang="en-US" dirty="0" smtClean="0"/>
              <a:t>Given that ghosts inhabit set A, how likely are they </a:t>
            </a:r>
            <a:r>
              <a:rPr lang="en-US" smtClean="0"/>
              <a:t>to stay in A?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000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765300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965200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667000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524499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64261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718300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3803821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940299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7480298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321302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2857501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2286341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5245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70104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3441701" y="2499124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5438945" y="2736477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5524499" y="3005535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6023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6924846" y="3310335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7216946" y="3221061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5905503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5438946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5819948" y="3221061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5613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6023147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6924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7509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7010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4388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4302468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3356147" y="2714649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2959101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2235200" y="2499124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2149647" y="2812677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1943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2578442" y="3644901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2263946" y="3981077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1549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1463847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3165647" y="3555627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2870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114" y="3519490"/>
            <a:ext cx="388572" cy="4468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525" y="3112366"/>
            <a:ext cx="388572" cy="44685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315" y="2248568"/>
            <a:ext cx="388572" cy="4468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074" y="2363029"/>
            <a:ext cx="388572" cy="4468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208" y="4319607"/>
            <a:ext cx="388572" cy="44685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324" y="4280323"/>
            <a:ext cx="388572" cy="44685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92" y="4246007"/>
            <a:ext cx="388572" cy="4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000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765300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965200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667000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524499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64261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718300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3803821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940299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7480298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321302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2857501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2286341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5245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70104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3441701" y="2499124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5438945" y="2736477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5524499" y="3005535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6023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6924846" y="3310335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7216946" y="3221061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5905503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5438946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5819948" y="3221061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5613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6023147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6924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7509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7010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4388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4302468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3356147" y="2714649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2959101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2235200" y="2499124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2149647" y="2812677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1943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2578442" y="3644901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2263946" y="3981077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1549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1463847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3165647" y="3555627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2870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114" y="3519490"/>
            <a:ext cx="388572" cy="4468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525" y="3112366"/>
            <a:ext cx="388572" cy="44685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315" y="2248568"/>
            <a:ext cx="388572" cy="4468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074" y="2363029"/>
            <a:ext cx="388572" cy="4468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208" y="4319607"/>
            <a:ext cx="388572" cy="44685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324" y="4280323"/>
            <a:ext cx="388572" cy="44685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92" y="4246007"/>
            <a:ext cx="388572" cy="446858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 flipH="1" flipV="1">
            <a:off x="3914947" y="2195847"/>
            <a:ext cx="1025352" cy="26464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628650" y="5664819"/>
            <a:ext cx="7886700" cy="1092819"/>
          </a:xfrm>
        </p:spPr>
        <p:txBody>
          <a:bodyPr/>
          <a:lstStyle/>
          <a:p>
            <a:r>
              <a:rPr lang="en-US" dirty="0" smtClean="0"/>
              <a:t>Given that ghosts inhabit set A, how likely are they </a:t>
            </a:r>
            <a:r>
              <a:rPr lang="en-US" smtClean="0"/>
              <a:t>to stay in 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000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765300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965200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667000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524499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64261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718300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3803821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940299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7480298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321302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2857501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2286341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5245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70104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3441701" y="2499124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5438945" y="2736477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5524499" y="3005535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6023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6924846" y="3310335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7216946" y="3221061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5905503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5438946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5819948" y="3221061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5613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6023147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6924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7509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7010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4388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4302468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3356147" y="2714649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2959101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2235200" y="2499124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2149647" y="2812677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1943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2578442" y="3644901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2263946" y="3981077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1549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1463847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3165647" y="3555627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2870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274" y="3952900"/>
            <a:ext cx="388572" cy="44685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083" y="4002490"/>
            <a:ext cx="388572" cy="44685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013" y="2275694"/>
            <a:ext cx="388572" cy="4468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861" y="2734492"/>
            <a:ext cx="388572" cy="4468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373" y="2935516"/>
            <a:ext cx="388572" cy="44685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201" y="5016932"/>
            <a:ext cx="388572" cy="44685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8113" y="3967175"/>
            <a:ext cx="388572" cy="44685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475" y="5006626"/>
            <a:ext cx="388572" cy="446858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 flipH="1" flipV="1">
            <a:off x="3914947" y="2195847"/>
            <a:ext cx="1025352" cy="26464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628650" y="5664819"/>
            <a:ext cx="7886700" cy="1092819"/>
          </a:xfrm>
        </p:spPr>
        <p:txBody>
          <a:bodyPr/>
          <a:lstStyle/>
          <a:p>
            <a:r>
              <a:rPr lang="en-US" dirty="0" smtClean="0"/>
              <a:t>Given that ghosts inhabit set A, how likely are they </a:t>
            </a:r>
            <a:r>
              <a:rPr lang="en-US" smtClean="0"/>
              <a:t>to stay in 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Input: set of data points, 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Randomly pick k points as means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[0, </a:t>
            </a:r>
            <a:r>
              <a:rPr lang="en-US" dirty="0" err="1" smtClean="0"/>
              <a:t>maxiters</a:t>
            </a:r>
            <a:r>
              <a:rPr lang="en-US" dirty="0" smtClean="0"/>
              <a:t>]: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Assign each point to nearest center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Re-estimate each center as mean of points assigned to it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51000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1765300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965200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667000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524499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64261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6718300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3803821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4940299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7480298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5321302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2857501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2286341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55245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7010400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3441701" y="2499124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5438945" y="2736477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5524499" y="3005535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6023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6924846" y="3310335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7216946" y="3221061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5905503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5438946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5819948" y="3221061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5613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6023147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6924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7509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7010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4388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4302468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3356147" y="2714649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2959101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2235200" y="2499124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2149647" y="2812677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1943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2578442" y="3644901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2263946" y="3981077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1549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1463847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3165647" y="3555627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2870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475" y="5006626"/>
            <a:ext cx="388572" cy="446858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 flipV="1">
            <a:off x="6803854" y="4669644"/>
            <a:ext cx="1260645" cy="656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28650" y="5664819"/>
            <a:ext cx="7886700" cy="1092819"/>
          </a:xfrm>
        </p:spPr>
        <p:txBody>
          <a:bodyPr/>
          <a:lstStyle/>
          <a:p>
            <a:r>
              <a:rPr lang="en-US" dirty="0" smtClean="0"/>
              <a:t>Given that ghosts inhabit set A, how likely are they </a:t>
            </a:r>
            <a:r>
              <a:rPr lang="en-US" smtClean="0"/>
              <a:t>to stay in 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Partition should be such that ghost should be likely to stay in one partition</a:t>
            </a:r>
          </a:p>
          <a:p>
            <a:r>
              <a:rPr lang="en-US" dirty="0" smtClean="0"/>
              <a:t>Normalized cut criterion is the same as this</a:t>
            </a:r>
          </a:p>
          <a:p>
            <a:r>
              <a:rPr lang="en-US" dirty="0" smtClean="0"/>
              <a:t>But how do we find this partition?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w(</a:t>
                </a:r>
                <a:r>
                  <a:rPr lang="en-US" dirty="0" err="1" smtClean="0"/>
                  <a:t>i,j</a:t>
                </a:r>
                <a:r>
                  <a:rPr lang="en-US" dirty="0" smtClean="0"/>
                  <a:t>) = weight between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and j (</a:t>
                </a:r>
                <a:r>
                  <a:rPr lang="en-US" i="1" dirty="0" smtClean="0"/>
                  <a:t>Affinity matrix)</a:t>
                </a:r>
                <a:endParaRPr lang="en-US" dirty="0" smtClean="0"/>
              </a:p>
              <a:p>
                <a:r>
                  <a:rPr lang="en-US" dirty="0" smtClean="0"/>
                  <a:t>d(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= degree of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D = diagonal matrix with d(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on diagonal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82390" y="3824868"/>
            <a:ext cx="2966225" cy="2464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W</a:t>
            </a:r>
            <a:endParaRPr lang="en-US" sz="4800"/>
          </a:p>
        </p:txBody>
      </p:sp>
      <p:sp>
        <p:nvSpPr>
          <p:cNvPr id="5" name="Rectangle 4"/>
          <p:cNvSpPr/>
          <p:nvPr/>
        </p:nvSpPr>
        <p:spPr>
          <a:xfrm>
            <a:off x="5382322" y="3809999"/>
            <a:ext cx="2966225" cy="24644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86039" y="3802566"/>
            <a:ext cx="2988527" cy="248672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8498" y="4549698"/>
            <a:ext cx="1059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737" y="4739268"/>
            <a:ext cx="4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N</a:t>
            </a:r>
            <a:endParaRPr lang="en-US" sz="3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82029" y="3813717"/>
            <a:ext cx="0" cy="24755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04263" y="3798848"/>
            <a:ext cx="0" cy="24755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397190" y="6356195"/>
            <a:ext cx="2966225" cy="11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278673" y="6363629"/>
            <a:ext cx="2966225" cy="11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38761" y="6296722"/>
            <a:ext cx="4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N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716752" y="6304156"/>
            <a:ext cx="4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N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884235" y="4650058"/>
            <a:ext cx="4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9435" y="1690689"/>
            <a:ext cx="512956" cy="494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6479" y="2246818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94626" y="2643048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6479" y="3156004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44470" y="3971000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/>
          <p:cNvSpPr/>
          <p:nvPr/>
        </p:nvSpPr>
        <p:spPr>
          <a:xfrm>
            <a:off x="4749812" y="3531388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784093" y="3138609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91419" y="3086434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036855" y="2158171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835792" y="1584036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7" name="Straight Connector 16"/>
          <p:cNvCxnSpPr>
            <a:stCxn id="4" idx="5"/>
            <a:endCxn id="6" idx="1"/>
          </p:cNvCxnSpPr>
          <p:nvPr/>
        </p:nvCxnSpPr>
        <p:spPr>
          <a:xfrm>
            <a:off x="1207270" y="2113155"/>
            <a:ext cx="462477" cy="605014"/>
          </a:xfrm>
          <a:prstGeom prst="line">
            <a:avLst/>
          </a:prstGeom>
          <a:ln w="38100">
            <a:solidFill>
              <a:srgbClr val="FDE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7"/>
            <a:endCxn id="6" idx="2"/>
          </p:cNvCxnSpPr>
          <p:nvPr/>
        </p:nvCxnSpPr>
        <p:spPr>
          <a:xfrm flipV="1">
            <a:off x="694314" y="2899526"/>
            <a:ext cx="900312" cy="331599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0"/>
            <a:endCxn id="6" idx="4"/>
          </p:cNvCxnSpPr>
          <p:nvPr/>
        </p:nvCxnSpPr>
        <p:spPr>
          <a:xfrm flipV="1">
            <a:off x="1400948" y="3156004"/>
            <a:ext cx="450156" cy="814996"/>
          </a:xfrm>
          <a:prstGeom prst="line">
            <a:avLst/>
          </a:prstGeom>
          <a:ln w="38100">
            <a:solidFill>
              <a:srgbClr val="385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1"/>
            <a:endCxn id="7" idx="6"/>
          </p:cNvCxnSpPr>
          <p:nvPr/>
        </p:nvCxnSpPr>
        <p:spPr>
          <a:xfrm flipH="1" flipV="1">
            <a:off x="769435" y="3412482"/>
            <a:ext cx="450156" cy="633639"/>
          </a:xfrm>
          <a:prstGeom prst="line">
            <a:avLst/>
          </a:prstGeom>
          <a:ln w="38100">
            <a:solidFill>
              <a:srgbClr val="453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1"/>
            <a:endCxn id="5" idx="5"/>
          </p:cNvCxnSpPr>
          <p:nvPr/>
        </p:nvCxnSpPr>
        <p:spPr>
          <a:xfrm flipH="1" flipV="1">
            <a:off x="694314" y="2684653"/>
            <a:ext cx="525277" cy="1361468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1"/>
            <a:endCxn id="5" idx="5"/>
          </p:cNvCxnSpPr>
          <p:nvPr/>
        </p:nvCxnSpPr>
        <p:spPr>
          <a:xfrm flipH="1" flipV="1">
            <a:off x="694314" y="2684653"/>
            <a:ext cx="975433" cy="33516"/>
          </a:xfrm>
          <a:prstGeom prst="line">
            <a:avLst/>
          </a:prstGeom>
          <a:ln w="38100">
            <a:solidFill>
              <a:srgbClr val="CFE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3"/>
            <a:endCxn id="5" idx="7"/>
          </p:cNvCxnSpPr>
          <p:nvPr/>
        </p:nvCxnSpPr>
        <p:spPr>
          <a:xfrm flipH="1">
            <a:off x="694314" y="2113155"/>
            <a:ext cx="150242" cy="208784"/>
          </a:xfrm>
          <a:prstGeom prst="line">
            <a:avLst/>
          </a:prstGeom>
          <a:ln w="38100">
            <a:solidFill>
              <a:srgbClr val="36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0"/>
            <a:endCxn id="5" idx="4"/>
          </p:cNvCxnSpPr>
          <p:nvPr/>
        </p:nvCxnSpPr>
        <p:spPr>
          <a:xfrm flipV="1">
            <a:off x="512957" y="2759774"/>
            <a:ext cx="0" cy="396230"/>
          </a:xfrm>
          <a:prstGeom prst="line">
            <a:avLst/>
          </a:prstGeom>
          <a:ln w="38100">
            <a:solidFill>
              <a:srgbClr val="238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0"/>
            <a:endCxn id="4" idx="4"/>
          </p:cNvCxnSpPr>
          <p:nvPr/>
        </p:nvCxnSpPr>
        <p:spPr>
          <a:xfrm flipH="1" flipV="1">
            <a:off x="1025913" y="2185639"/>
            <a:ext cx="375035" cy="178536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7"/>
            <a:endCxn id="4" idx="4"/>
          </p:cNvCxnSpPr>
          <p:nvPr/>
        </p:nvCxnSpPr>
        <p:spPr>
          <a:xfrm flipV="1">
            <a:off x="694314" y="2185639"/>
            <a:ext cx="331599" cy="1045486"/>
          </a:xfrm>
          <a:prstGeom prst="line">
            <a:avLst/>
          </a:prstGeom>
          <a:ln w="38100">
            <a:solidFill>
              <a:srgbClr val="277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2" idx="7"/>
          </p:cNvCxnSpPr>
          <p:nvPr/>
        </p:nvCxnSpPr>
        <p:spPr>
          <a:xfrm flipH="1">
            <a:off x="3474690" y="1944311"/>
            <a:ext cx="368719" cy="28898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3" idx="4"/>
            <a:endCxn id="11" idx="0"/>
          </p:cNvCxnSpPr>
          <p:nvPr/>
        </p:nvCxnSpPr>
        <p:spPr>
          <a:xfrm flipH="1">
            <a:off x="4047897" y="2096992"/>
            <a:ext cx="44373" cy="989442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3" idx="5"/>
            <a:endCxn id="9" idx="0"/>
          </p:cNvCxnSpPr>
          <p:nvPr/>
        </p:nvCxnSpPr>
        <p:spPr>
          <a:xfrm>
            <a:off x="4273627" y="2021871"/>
            <a:ext cx="732663" cy="1509517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3" idx="3"/>
            <a:endCxn id="10" idx="7"/>
          </p:cNvCxnSpPr>
          <p:nvPr/>
        </p:nvCxnSpPr>
        <p:spPr>
          <a:xfrm flipH="1">
            <a:off x="3221928" y="2021871"/>
            <a:ext cx="688985" cy="1191859"/>
          </a:xfrm>
          <a:prstGeom prst="line">
            <a:avLst/>
          </a:prstGeom>
          <a:ln w="38100">
            <a:solidFill>
              <a:srgbClr val="2EB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1" idx="2"/>
            <a:endCxn id="10" idx="6"/>
          </p:cNvCxnSpPr>
          <p:nvPr/>
        </p:nvCxnSpPr>
        <p:spPr>
          <a:xfrm flipH="1">
            <a:off x="3297049" y="3342912"/>
            <a:ext cx="494370" cy="52175"/>
          </a:xfrm>
          <a:prstGeom prst="line">
            <a:avLst/>
          </a:prstGeom>
          <a:ln w="38100">
            <a:solidFill>
              <a:srgbClr val="2F6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9" idx="2"/>
            <a:endCxn id="10" idx="5"/>
          </p:cNvCxnSpPr>
          <p:nvPr/>
        </p:nvCxnSpPr>
        <p:spPr>
          <a:xfrm flipH="1" flipV="1">
            <a:off x="3221928" y="3576444"/>
            <a:ext cx="1527884" cy="211422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" idx="3"/>
            <a:endCxn id="10" idx="0"/>
          </p:cNvCxnSpPr>
          <p:nvPr/>
        </p:nvCxnSpPr>
        <p:spPr>
          <a:xfrm flipH="1">
            <a:off x="3040571" y="2596006"/>
            <a:ext cx="71405" cy="542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" idx="5"/>
            <a:endCxn id="11" idx="1"/>
          </p:cNvCxnSpPr>
          <p:nvPr/>
        </p:nvCxnSpPr>
        <p:spPr>
          <a:xfrm>
            <a:off x="3474690" y="2596006"/>
            <a:ext cx="391850" cy="565549"/>
          </a:xfrm>
          <a:prstGeom prst="line">
            <a:avLst/>
          </a:prstGeom>
          <a:ln w="38100">
            <a:solidFill>
              <a:srgbClr val="395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2" idx="6"/>
            <a:endCxn id="9" idx="1"/>
          </p:cNvCxnSpPr>
          <p:nvPr/>
        </p:nvCxnSpPr>
        <p:spPr>
          <a:xfrm>
            <a:off x="3549811" y="2414649"/>
            <a:ext cx="1275122" cy="1191860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1" idx="5"/>
            <a:endCxn id="9" idx="1"/>
          </p:cNvCxnSpPr>
          <p:nvPr/>
        </p:nvCxnSpPr>
        <p:spPr>
          <a:xfrm>
            <a:off x="4229254" y="3524269"/>
            <a:ext cx="595679" cy="82240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1" t="2273" r="16359" b="7794"/>
          <a:stretch/>
        </p:blipFill>
        <p:spPr>
          <a:xfrm>
            <a:off x="5469850" y="1484492"/>
            <a:ext cx="3466465" cy="3493265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6724185" y="4977757"/>
            <a:ext cx="112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26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9435" y="1690689"/>
            <a:ext cx="512956" cy="494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6479" y="2246818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94626" y="2643048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6479" y="3156004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44470" y="3971000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/>
          <p:cNvSpPr/>
          <p:nvPr/>
        </p:nvSpPr>
        <p:spPr>
          <a:xfrm>
            <a:off x="4749812" y="3531388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784093" y="3138609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791419" y="3086434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036855" y="2158171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835792" y="1584036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4" name="Straight Connector 13"/>
          <p:cNvCxnSpPr>
            <a:stCxn id="6" idx="5"/>
            <a:endCxn id="8" idx="1"/>
          </p:cNvCxnSpPr>
          <p:nvPr/>
        </p:nvCxnSpPr>
        <p:spPr>
          <a:xfrm>
            <a:off x="1207270" y="2113155"/>
            <a:ext cx="462477" cy="605014"/>
          </a:xfrm>
          <a:prstGeom prst="line">
            <a:avLst/>
          </a:prstGeom>
          <a:ln w="38100">
            <a:solidFill>
              <a:srgbClr val="FDE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7"/>
            <a:endCxn id="8" idx="2"/>
          </p:cNvCxnSpPr>
          <p:nvPr/>
        </p:nvCxnSpPr>
        <p:spPr>
          <a:xfrm flipV="1">
            <a:off x="694314" y="2899526"/>
            <a:ext cx="900312" cy="331599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0"/>
            <a:endCxn id="8" idx="4"/>
          </p:cNvCxnSpPr>
          <p:nvPr/>
        </p:nvCxnSpPr>
        <p:spPr>
          <a:xfrm flipV="1">
            <a:off x="1400948" y="3156004"/>
            <a:ext cx="450156" cy="814996"/>
          </a:xfrm>
          <a:prstGeom prst="line">
            <a:avLst/>
          </a:prstGeom>
          <a:ln w="38100">
            <a:solidFill>
              <a:srgbClr val="385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1"/>
            <a:endCxn id="9" idx="6"/>
          </p:cNvCxnSpPr>
          <p:nvPr/>
        </p:nvCxnSpPr>
        <p:spPr>
          <a:xfrm flipH="1" flipV="1">
            <a:off x="769435" y="3412482"/>
            <a:ext cx="450156" cy="633639"/>
          </a:xfrm>
          <a:prstGeom prst="line">
            <a:avLst/>
          </a:prstGeom>
          <a:ln w="38100">
            <a:solidFill>
              <a:srgbClr val="453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1"/>
            <a:endCxn id="7" idx="5"/>
          </p:cNvCxnSpPr>
          <p:nvPr/>
        </p:nvCxnSpPr>
        <p:spPr>
          <a:xfrm flipH="1" flipV="1">
            <a:off x="694314" y="2684653"/>
            <a:ext cx="525277" cy="1361468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1"/>
            <a:endCxn id="7" idx="5"/>
          </p:cNvCxnSpPr>
          <p:nvPr/>
        </p:nvCxnSpPr>
        <p:spPr>
          <a:xfrm flipH="1" flipV="1">
            <a:off x="694314" y="2684653"/>
            <a:ext cx="975433" cy="33516"/>
          </a:xfrm>
          <a:prstGeom prst="line">
            <a:avLst/>
          </a:prstGeom>
          <a:ln w="38100">
            <a:solidFill>
              <a:srgbClr val="CFE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3"/>
            <a:endCxn id="7" idx="7"/>
          </p:cNvCxnSpPr>
          <p:nvPr/>
        </p:nvCxnSpPr>
        <p:spPr>
          <a:xfrm flipH="1">
            <a:off x="694314" y="2113155"/>
            <a:ext cx="150242" cy="208784"/>
          </a:xfrm>
          <a:prstGeom prst="line">
            <a:avLst/>
          </a:prstGeom>
          <a:ln w="38100">
            <a:solidFill>
              <a:srgbClr val="36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  <a:endCxn id="7" idx="4"/>
          </p:cNvCxnSpPr>
          <p:nvPr/>
        </p:nvCxnSpPr>
        <p:spPr>
          <a:xfrm flipV="1">
            <a:off x="512957" y="2759774"/>
            <a:ext cx="0" cy="396230"/>
          </a:xfrm>
          <a:prstGeom prst="line">
            <a:avLst/>
          </a:prstGeom>
          <a:ln w="38100">
            <a:solidFill>
              <a:srgbClr val="238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0"/>
            <a:endCxn id="6" idx="4"/>
          </p:cNvCxnSpPr>
          <p:nvPr/>
        </p:nvCxnSpPr>
        <p:spPr>
          <a:xfrm flipH="1" flipV="1">
            <a:off x="1025913" y="2185639"/>
            <a:ext cx="375035" cy="178536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7"/>
            <a:endCxn id="6" idx="4"/>
          </p:cNvCxnSpPr>
          <p:nvPr/>
        </p:nvCxnSpPr>
        <p:spPr>
          <a:xfrm flipV="1">
            <a:off x="694314" y="2185639"/>
            <a:ext cx="331599" cy="1045486"/>
          </a:xfrm>
          <a:prstGeom prst="line">
            <a:avLst/>
          </a:prstGeom>
          <a:ln w="38100">
            <a:solidFill>
              <a:srgbClr val="277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4" idx="7"/>
          </p:cNvCxnSpPr>
          <p:nvPr/>
        </p:nvCxnSpPr>
        <p:spPr>
          <a:xfrm flipH="1">
            <a:off x="3474690" y="1944311"/>
            <a:ext cx="368719" cy="28898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4"/>
            <a:endCxn id="13" idx="0"/>
          </p:cNvCxnSpPr>
          <p:nvPr/>
        </p:nvCxnSpPr>
        <p:spPr>
          <a:xfrm flipH="1">
            <a:off x="4047897" y="2096992"/>
            <a:ext cx="44373" cy="989442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5"/>
            <a:endCxn id="11" idx="0"/>
          </p:cNvCxnSpPr>
          <p:nvPr/>
        </p:nvCxnSpPr>
        <p:spPr>
          <a:xfrm>
            <a:off x="4273627" y="2021871"/>
            <a:ext cx="732663" cy="1509517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3"/>
            <a:endCxn id="12" idx="7"/>
          </p:cNvCxnSpPr>
          <p:nvPr/>
        </p:nvCxnSpPr>
        <p:spPr>
          <a:xfrm flipH="1">
            <a:off x="3221928" y="2021871"/>
            <a:ext cx="688985" cy="1191859"/>
          </a:xfrm>
          <a:prstGeom prst="line">
            <a:avLst/>
          </a:prstGeom>
          <a:ln w="38100">
            <a:solidFill>
              <a:srgbClr val="2EB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2"/>
            <a:endCxn id="12" idx="6"/>
          </p:cNvCxnSpPr>
          <p:nvPr/>
        </p:nvCxnSpPr>
        <p:spPr>
          <a:xfrm flipH="1">
            <a:off x="3297049" y="3342912"/>
            <a:ext cx="494370" cy="52175"/>
          </a:xfrm>
          <a:prstGeom prst="line">
            <a:avLst/>
          </a:prstGeom>
          <a:ln w="38100">
            <a:solidFill>
              <a:srgbClr val="2F6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2"/>
            <a:endCxn id="12" idx="5"/>
          </p:cNvCxnSpPr>
          <p:nvPr/>
        </p:nvCxnSpPr>
        <p:spPr>
          <a:xfrm flipH="1" flipV="1">
            <a:off x="3221928" y="3576444"/>
            <a:ext cx="1527884" cy="211422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3"/>
            <a:endCxn id="12" idx="0"/>
          </p:cNvCxnSpPr>
          <p:nvPr/>
        </p:nvCxnSpPr>
        <p:spPr>
          <a:xfrm flipH="1">
            <a:off x="3040571" y="2596006"/>
            <a:ext cx="71405" cy="542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5"/>
            <a:endCxn id="13" idx="1"/>
          </p:cNvCxnSpPr>
          <p:nvPr/>
        </p:nvCxnSpPr>
        <p:spPr>
          <a:xfrm>
            <a:off x="3474690" y="2596006"/>
            <a:ext cx="391850" cy="565549"/>
          </a:xfrm>
          <a:prstGeom prst="line">
            <a:avLst/>
          </a:prstGeom>
          <a:ln w="38100">
            <a:solidFill>
              <a:srgbClr val="395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6"/>
            <a:endCxn id="11" idx="1"/>
          </p:cNvCxnSpPr>
          <p:nvPr/>
        </p:nvCxnSpPr>
        <p:spPr>
          <a:xfrm>
            <a:off x="3549811" y="2414649"/>
            <a:ext cx="1275122" cy="1191860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5"/>
            <a:endCxn id="11" idx="1"/>
          </p:cNvCxnSpPr>
          <p:nvPr/>
        </p:nvCxnSpPr>
        <p:spPr>
          <a:xfrm>
            <a:off x="4229254" y="3524269"/>
            <a:ext cx="595679" cy="82240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1" t="2273" r="16359" b="7794"/>
          <a:stretch/>
        </p:blipFill>
        <p:spPr>
          <a:xfrm>
            <a:off x="6169039" y="1269590"/>
            <a:ext cx="2346312" cy="236445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779058" y="3477928"/>
            <a:ext cx="112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</a:t>
            </a:r>
            <a:endParaRPr lang="en-US" sz="32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1" t="3434" r="16575" b="8000"/>
          <a:stretch/>
        </p:blipFill>
        <p:spPr>
          <a:xfrm>
            <a:off x="6169039" y="4062703"/>
            <a:ext cx="2346311" cy="232180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523464" y="6273225"/>
            <a:ext cx="18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E = D</a:t>
            </a:r>
            <a:r>
              <a:rPr lang="en-US" sz="3200" baseline="30000" smtClean="0"/>
              <a:t>-1</a:t>
            </a:r>
            <a:r>
              <a:rPr lang="en-US" sz="3200" smtClean="0"/>
              <a:t>W</a:t>
            </a:r>
            <a:endParaRPr lang="en-US" sz="32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351" y="4891514"/>
            <a:ext cx="27686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3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represent a clustering?</a:t>
            </a:r>
          </a:p>
          <a:p>
            <a:r>
              <a:rPr lang="en-US" dirty="0" smtClean="0"/>
              <a:t>A label for N nodes</a:t>
            </a:r>
          </a:p>
          <a:p>
            <a:pPr lvl="1"/>
            <a:r>
              <a:rPr lang="en-US" dirty="0" smtClean="0"/>
              <a:t>1 if part of cluster A, 0 otherwise</a:t>
            </a:r>
          </a:p>
          <a:p>
            <a:r>
              <a:rPr lang="en-US" dirty="0" smtClean="0"/>
              <a:t>An N-dimensional vector!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81307" y="4032441"/>
            <a:ext cx="512956" cy="4949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8351" y="4588570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06498" y="4984800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8351" y="5497756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56342" y="6312752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/>
          <p:cNvSpPr/>
          <p:nvPr/>
        </p:nvSpPr>
        <p:spPr>
          <a:xfrm>
            <a:off x="4961684" y="5873140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995965" y="5480361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003291" y="5428186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48727" y="4499923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047664" y="3925788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4" name="Straight Connector 13"/>
          <p:cNvCxnSpPr>
            <a:stCxn id="8" idx="5"/>
            <a:endCxn id="10" idx="1"/>
          </p:cNvCxnSpPr>
          <p:nvPr/>
        </p:nvCxnSpPr>
        <p:spPr>
          <a:xfrm>
            <a:off x="1419142" y="4454907"/>
            <a:ext cx="462477" cy="605014"/>
          </a:xfrm>
          <a:prstGeom prst="line">
            <a:avLst/>
          </a:prstGeom>
          <a:ln w="38100">
            <a:solidFill>
              <a:srgbClr val="FDE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7"/>
            <a:endCxn id="10" idx="2"/>
          </p:cNvCxnSpPr>
          <p:nvPr/>
        </p:nvCxnSpPr>
        <p:spPr>
          <a:xfrm flipV="1">
            <a:off x="906186" y="5241278"/>
            <a:ext cx="900312" cy="331599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0"/>
            <a:endCxn id="10" idx="4"/>
          </p:cNvCxnSpPr>
          <p:nvPr/>
        </p:nvCxnSpPr>
        <p:spPr>
          <a:xfrm flipV="1">
            <a:off x="1612820" y="5497756"/>
            <a:ext cx="450156" cy="814996"/>
          </a:xfrm>
          <a:prstGeom prst="line">
            <a:avLst/>
          </a:prstGeom>
          <a:ln w="38100">
            <a:solidFill>
              <a:srgbClr val="385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1"/>
            <a:endCxn id="11" idx="6"/>
          </p:cNvCxnSpPr>
          <p:nvPr/>
        </p:nvCxnSpPr>
        <p:spPr>
          <a:xfrm flipH="1" flipV="1">
            <a:off x="981307" y="5754234"/>
            <a:ext cx="450156" cy="633639"/>
          </a:xfrm>
          <a:prstGeom prst="line">
            <a:avLst/>
          </a:prstGeom>
          <a:ln w="38100">
            <a:solidFill>
              <a:srgbClr val="453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  <a:endCxn id="9" idx="5"/>
          </p:cNvCxnSpPr>
          <p:nvPr/>
        </p:nvCxnSpPr>
        <p:spPr>
          <a:xfrm flipH="1" flipV="1">
            <a:off x="906186" y="5026405"/>
            <a:ext cx="525277" cy="1361468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1"/>
            <a:endCxn id="9" idx="5"/>
          </p:cNvCxnSpPr>
          <p:nvPr/>
        </p:nvCxnSpPr>
        <p:spPr>
          <a:xfrm flipH="1" flipV="1">
            <a:off x="906186" y="5026405"/>
            <a:ext cx="975433" cy="33516"/>
          </a:xfrm>
          <a:prstGeom prst="line">
            <a:avLst/>
          </a:prstGeom>
          <a:ln w="38100">
            <a:solidFill>
              <a:srgbClr val="CFE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3"/>
            <a:endCxn id="9" idx="7"/>
          </p:cNvCxnSpPr>
          <p:nvPr/>
        </p:nvCxnSpPr>
        <p:spPr>
          <a:xfrm flipH="1">
            <a:off x="906186" y="4454907"/>
            <a:ext cx="150242" cy="208784"/>
          </a:xfrm>
          <a:prstGeom prst="line">
            <a:avLst/>
          </a:prstGeom>
          <a:ln w="38100">
            <a:solidFill>
              <a:srgbClr val="36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9" idx="4"/>
          </p:cNvCxnSpPr>
          <p:nvPr/>
        </p:nvCxnSpPr>
        <p:spPr>
          <a:xfrm flipV="1">
            <a:off x="724829" y="5101526"/>
            <a:ext cx="0" cy="396230"/>
          </a:xfrm>
          <a:prstGeom prst="line">
            <a:avLst/>
          </a:prstGeom>
          <a:ln w="38100">
            <a:solidFill>
              <a:srgbClr val="238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0"/>
            <a:endCxn id="8" idx="4"/>
          </p:cNvCxnSpPr>
          <p:nvPr/>
        </p:nvCxnSpPr>
        <p:spPr>
          <a:xfrm flipH="1" flipV="1">
            <a:off x="1237785" y="4527391"/>
            <a:ext cx="375035" cy="178536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8" idx="4"/>
          </p:cNvCxnSpPr>
          <p:nvPr/>
        </p:nvCxnSpPr>
        <p:spPr>
          <a:xfrm flipV="1">
            <a:off x="906186" y="4527391"/>
            <a:ext cx="331599" cy="1045486"/>
          </a:xfrm>
          <a:prstGeom prst="line">
            <a:avLst/>
          </a:prstGeom>
          <a:ln w="38100">
            <a:solidFill>
              <a:srgbClr val="277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6" idx="7"/>
          </p:cNvCxnSpPr>
          <p:nvPr/>
        </p:nvCxnSpPr>
        <p:spPr>
          <a:xfrm flipH="1">
            <a:off x="3686562" y="4286063"/>
            <a:ext cx="368719" cy="28898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4"/>
            <a:endCxn id="15" idx="0"/>
          </p:cNvCxnSpPr>
          <p:nvPr/>
        </p:nvCxnSpPr>
        <p:spPr>
          <a:xfrm flipH="1">
            <a:off x="4259769" y="4438744"/>
            <a:ext cx="44373" cy="989442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5"/>
            <a:endCxn id="13" idx="0"/>
          </p:cNvCxnSpPr>
          <p:nvPr/>
        </p:nvCxnSpPr>
        <p:spPr>
          <a:xfrm>
            <a:off x="4485499" y="4363623"/>
            <a:ext cx="732663" cy="1509517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3"/>
            <a:endCxn id="14" idx="7"/>
          </p:cNvCxnSpPr>
          <p:nvPr/>
        </p:nvCxnSpPr>
        <p:spPr>
          <a:xfrm flipH="1">
            <a:off x="3433800" y="4363623"/>
            <a:ext cx="688985" cy="1191859"/>
          </a:xfrm>
          <a:prstGeom prst="line">
            <a:avLst/>
          </a:prstGeom>
          <a:ln w="38100">
            <a:solidFill>
              <a:srgbClr val="2EB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4" idx="6"/>
          </p:cNvCxnSpPr>
          <p:nvPr/>
        </p:nvCxnSpPr>
        <p:spPr>
          <a:xfrm flipH="1">
            <a:off x="3508921" y="5684664"/>
            <a:ext cx="494370" cy="52175"/>
          </a:xfrm>
          <a:prstGeom prst="line">
            <a:avLst/>
          </a:prstGeom>
          <a:ln w="38100">
            <a:solidFill>
              <a:srgbClr val="2F6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2"/>
            <a:endCxn id="14" idx="5"/>
          </p:cNvCxnSpPr>
          <p:nvPr/>
        </p:nvCxnSpPr>
        <p:spPr>
          <a:xfrm flipH="1" flipV="1">
            <a:off x="3433800" y="5918196"/>
            <a:ext cx="1527884" cy="211422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3"/>
            <a:endCxn id="14" idx="0"/>
          </p:cNvCxnSpPr>
          <p:nvPr/>
        </p:nvCxnSpPr>
        <p:spPr>
          <a:xfrm flipH="1">
            <a:off x="3252443" y="4937758"/>
            <a:ext cx="71405" cy="542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5"/>
            <a:endCxn id="15" idx="1"/>
          </p:cNvCxnSpPr>
          <p:nvPr/>
        </p:nvCxnSpPr>
        <p:spPr>
          <a:xfrm>
            <a:off x="3686562" y="4937758"/>
            <a:ext cx="391850" cy="565549"/>
          </a:xfrm>
          <a:prstGeom prst="line">
            <a:avLst/>
          </a:prstGeom>
          <a:ln w="38100">
            <a:solidFill>
              <a:srgbClr val="395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6"/>
            <a:endCxn id="13" idx="1"/>
          </p:cNvCxnSpPr>
          <p:nvPr/>
        </p:nvCxnSpPr>
        <p:spPr>
          <a:xfrm>
            <a:off x="3761683" y="4756401"/>
            <a:ext cx="1275122" cy="1191860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5"/>
            <a:endCxn id="13" idx="1"/>
          </p:cNvCxnSpPr>
          <p:nvPr/>
        </p:nvCxnSpPr>
        <p:spPr>
          <a:xfrm>
            <a:off x="4441126" y="5866021"/>
            <a:ext cx="595679" cy="82240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82311"/>
              </p:ext>
            </p:extLst>
          </p:nvPr>
        </p:nvGraphicFramePr>
        <p:xfrm>
          <a:off x="6489015" y="28094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3246"/>
              </p:ext>
            </p:extLst>
          </p:nvPr>
        </p:nvGraphicFramePr>
        <p:xfrm>
          <a:off x="5938736" y="2809491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9: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489015" y="22748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7947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represent a clustering?</a:t>
            </a:r>
          </a:p>
          <a:p>
            <a:r>
              <a:rPr lang="en-US" dirty="0" smtClean="0"/>
              <a:t>A label for N nodes</a:t>
            </a:r>
          </a:p>
          <a:p>
            <a:pPr lvl="1"/>
            <a:r>
              <a:rPr lang="en-US" dirty="0" smtClean="0"/>
              <a:t>1 if part of cluster A, 0 otherwise</a:t>
            </a:r>
          </a:p>
          <a:p>
            <a:r>
              <a:rPr lang="en-US" dirty="0" smtClean="0"/>
              <a:t>An N-dimensional vector!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81307" y="4032441"/>
            <a:ext cx="512956" cy="494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8351" y="4588570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06498" y="4984800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8351" y="5497756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56342" y="6312752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/>
          <p:cNvSpPr/>
          <p:nvPr/>
        </p:nvSpPr>
        <p:spPr>
          <a:xfrm>
            <a:off x="4961684" y="5873140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995965" y="5480361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003291" y="5428186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48727" y="4499923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047664" y="3925788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4" name="Straight Connector 13"/>
          <p:cNvCxnSpPr>
            <a:stCxn id="8" idx="5"/>
            <a:endCxn id="10" idx="1"/>
          </p:cNvCxnSpPr>
          <p:nvPr/>
        </p:nvCxnSpPr>
        <p:spPr>
          <a:xfrm>
            <a:off x="1419142" y="4454907"/>
            <a:ext cx="462477" cy="605014"/>
          </a:xfrm>
          <a:prstGeom prst="line">
            <a:avLst/>
          </a:prstGeom>
          <a:ln w="38100">
            <a:solidFill>
              <a:srgbClr val="FDE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7"/>
            <a:endCxn id="10" idx="2"/>
          </p:cNvCxnSpPr>
          <p:nvPr/>
        </p:nvCxnSpPr>
        <p:spPr>
          <a:xfrm flipV="1">
            <a:off x="906186" y="5241278"/>
            <a:ext cx="900312" cy="331599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0"/>
            <a:endCxn id="10" idx="4"/>
          </p:cNvCxnSpPr>
          <p:nvPr/>
        </p:nvCxnSpPr>
        <p:spPr>
          <a:xfrm flipV="1">
            <a:off x="1612820" y="5497756"/>
            <a:ext cx="450156" cy="814996"/>
          </a:xfrm>
          <a:prstGeom prst="line">
            <a:avLst/>
          </a:prstGeom>
          <a:ln w="38100">
            <a:solidFill>
              <a:srgbClr val="385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1"/>
            <a:endCxn id="11" idx="6"/>
          </p:cNvCxnSpPr>
          <p:nvPr/>
        </p:nvCxnSpPr>
        <p:spPr>
          <a:xfrm flipH="1" flipV="1">
            <a:off x="981307" y="5754234"/>
            <a:ext cx="450156" cy="633639"/>
          </a:xfrm>
          <a:prstGeom prst="line">
            <a:avLst/>
          </a:prstGeom>
          <a:ln w="38100">
            <a:solidFill>
              <a:srgbClr val="453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  <a:endCxn id="9" idx="5"/>
          </p:cNvCxnSpPr>
          <p:nvPr/>
        </p:nvCxnSpPr>
        <p:spPr>
          <a:xfrm flipH="1" flipV="1">
            <a:off x="906186" y="5026405"/>
            <a:ext cx="525277" cy="1361468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1"/>
            <a:endCxn id="9" idx="5"/>
          </p:cNvCxnSpPr>
          <p:nvPr/>
        </p:nvCxnSpPr>
        <p:spPr>
          <a:xfrm flipH="1" flipV="1">
            <a:off x="906186" y="5026405"/>
            <a:ext cx="975433" cy="33516"/>
          </a:xfrm>
          <a:prstGeom prst="line">
            <a:avLst/>
          </a:prstGeom>
          <a:ln w="38100">
            <a:solidFill>
              <a:srgbClr val="CFE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3"/>
            <a:endCxn id="9" idx="7"/>
          </p:cNvCxnSpPr>
          <p:nvPr/>
        </p:nvCxnSpPr>
        <p:spPr>
          <a:xfrm flipH="1">
            <a:off x="906186" y="4454907"/>
            <a:ext cx="150242" cy="208784"/>
          </a:xfrm>
          <a:prstGeom prst="line">
            <a:avLst/>
          </a:prstGeom>
          <a:ln w="38100">
            <a:solidFill>
              <a:srgbClr val="36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9" idx="4"/>
          </p:cNvCxnSpPr>
          <p:nvPr/>
        </p:nvCxnSpPr>
        <p:spPr>
          <a:xfrm flipV="1">
            <a:off x="724829" y="5101526"/>
            <a:ext cx="0" cy="396230"/>
          </a:xfrm>
          <a:prstGeom prst="line">
            <a:avLst/>
          </a:prstGeom>
          <a:ln w="38100">
            <a:solidFill>
              <a:srgbClr val="238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0"/>
            <a:endCxn id="8" idx="4"/>
          </p:cNvCxnSpPr>
          <p:nvPr/>
        </p:nvCxnSpPr>
        <p:spPr>
          <a:xfrm flipH="1" flipV="1">
            <a:off x="1237785" y="4527391"/>
            <a:ext cx="375035" cy="178536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8" idx="4"/>
          </p:cNvCxnSpPr>
          <p:nvPr/>
        </p:nvCxnSpPr>
        <p:spPr>
          <a:xfrm flipV="1">
            <a:off x="906186" y="4527391"/>
            <a:ext cx="331599" cy="1045486"/>
          </a:xfrm>
          <a:prstGeom prst="line">
            <a:avLst/>
          </a:prstGeom>
          <a:ln w="38100">
            <a:solidFill>
              <a:srgbClr val="277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6" idx="7"/>
          </p:cNvCxnSpPr>
          <p:nvPr/>
        </p:nvCxnSpPr>
        <p:spPr>
          <a:xfrm flipH="1">
            <a:off x="3686562" y="4286063"/>
            <a:ext cx="368719" cy="28898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4"/>
            <a:endCxn id="15" idx="0"/>
          </p:cNvCxnSpPr>
          <p:nvPr/>
        </p:nvCxnSpPr>
        <p:spPr>
          <a:xfrm flipH="1">
            <a:off x="4259769" y="4438744"/>
            <a:ext cx="44373" cy="989442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5"/>
            <a:endCxn id="13" idx="0"/>
          </p:cNvCxnSpPr>
          <p:nvPr/>
        </p:nvCxnSpPr>
        <p:spPr>
          <a:xfrm>
            <a:off x="4485499" y="4363623"/>
            <a:ext cx="732663" cy="1509517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3"/>
            <a:endCxn id="14" idx="7"/>
          </p:cNvCxnSpPr>
          <p:nvPr/>
        </p:nvCxnSpPr>
        <p:spPr>
          <a:xfrm flipH="1">
            <a:off x="3433800" y="4363623"/>
            <a:ext cx="688985" cy="1191859"/>
          </a:xfrm>
          <a:prstGeom prst="line">
            <a:avLst/>
          </a:prstGeom>
          <a:ln w="38100">
            <a:solidFill>
              <a:srgbClr val="2EB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4" idx="6"/>
          </p:cNvCxnSpPr>
          <p:nvPr/>
        </p:nvCxnSpPr>
        <p:spPr>
          <a:xfrm flipH="1">
            <a:off x="3508921" y="5684664"/>
            <a:ext cx="494370" cy="52175"/>
          </a:xfrm>
          <a:prstGeom prst="line">
            <a:avLst/>
          </a:prstGeom>
          <a:ln w="38100">
            <a:solidFill>
              <a:srgbClr val="2F6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2"/>
            <a:endCxn id="14" idx="5"/>
          </p:cNvCxnSpPr>
          <p:nvPr/>
        </p:nvCxnSpPr>
        <p:spPr>
          <a:xfrm flipH="1" flipV="1">
            <a:off x="3433800" y="5918196"/>
            <a:ext cx="1527884" cy="211422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3"/>
            <a:endCxn id="14" idx="0"/>
          </p:cNvCxnSpPr>
          <p:nvPr/>
        </p:nvCxnSpPr>
        <p:spPr>
          <a:xfrm flipH="1">
            <a:off x="3252443" y="4937758"/>
            <a:ext cx="71405" cy="542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5"/>
            <a:endCxn id="15" idx="1"/>
          </p:cNvCxnSpPr>
          <p:nvPr/>
        </p:nvCxnSpPr>
        <p:spPr>
          <a:xfrm>
            <a:off x="3686562" y="4937758"/>
            <a:ext cx="391850" cy="565549"/>
          </a:xfrm>
          <a:prstGeom prst="line">
            <a:avLst/>
          </a:prstGeom>
          <a:ln w="38100">
            <a:solidFill>
              <a:srgbClr val="395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6"/>
            <a:endCxn id="13" idx="1"/>
          </p:cNvCxnSpPr>
          <p:nvPr/>
        </p:nvCxnSpPr>
        <p:spPr>
          <a:xfrm>
            <a:off x="3761683" y="4756401"/>
            <a:ext cx="1275122" cy="1191860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5"/>
            <a:endCxn id="13" idx="1"/>
          </p:cNvCxnSpPr>
          <p:nvPr/>
        </p:nvCxnSpPr>
        <p:spPr>
          <a:xfrm>
            <a:off x="4441126" y="5866021"/>
            <a:ext cx="595679" cy="82240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82311"/>
              </p:ext>
            </p:extLst>
          </p:nvPr>
        </p:nvGraphicFramePr>
        <p:xfrm>
          <a:off x="6489015" y="28094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225160"/>
              </p:ext>
            </p:extLst>
          </p:nvPr>
        </p:nvGraphicFramePr>
        <p:xfrm>
          <a:off x="7393286" y="280441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3246"/>
              </p:ext>
            </p:extLst>
          </p:nvPr>
        </p:nvGraphicFramePr>
        <p:xfrm>
          <a:off x="5938736" y="2809491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9: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489015" y="22748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399707" y="22748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v</a:t>
            </a:r>
            <a:r>
              <a:rPr lang="en-US" baseline="-2500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568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represent a clustering?</a:t>
            </a:r>
          </a:p>
          <a:p>
            <a:r>
              <a:rPr lang="en-US" dirty="0" smtClean="0"/>
              <a:t>A label for N nodes</a:t>
            </a:r>
          </a:p>
          <a:p>
            <a:pPr lvl="1"/>
            <a:r>
              <a:rPr lang="en-US" dirty="0" smtClean="0"/>
              <a:t>1 if part of cluster A, 0 otherwise</a:t>
            </a:r>
          </a:p>
          <a:p>
            <a:r>
              <a:rPr lang="en-US" dirty="0" smtClean="0"/>
              <a:t>An N-dimensional vector!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81307" y="4032441"/>
            <a:ext cx="512956" cy="494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8351" y="4588570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06498" y="4984800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8351" y="5497756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56342" y="6312752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/>
          <p:cNvSpPr/>
          <p:nvPr/>
        </p:nvSpPr>
        <p:spPr>
          <a:xfrm>
            <a:off x="4961684" y="5873140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995965" y="5480361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003291" y="5428186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48727" y="4499923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047664" y="3925788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4" name="Straight Connector 13"/>
          <p:cNvCxnSpPr>
            <a:stCxn id="8" idx="5"/>
            <a:endCxn id="10" idx="1"/>
          </p:cNvCxnSpPr>
          <p:nvPr/>
        </p:nvCxnSpPr>
        <p:spPr>
          <a:xfrm>
            <a:off x="1419142" y="4454907"/>
            <a:ext cx="462477" cy="605014"/>
          </a:xfrm>
          <a:prstGeom prst="line">
            <a:avLst/>
          </a:prstGeom>
          <a:ln w="38100">
            <a:solidFill>
              <a:srgbClr val="FDE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7"/>
            <a:endCxn id="10" idx="2"/>
          </p:cNvCxnSpPr>
          <p:nvPr/>
        </p:nvCxnSpPr>
        <p:spPr>
          <a:xfrm flipV="1">
            <a:off x="906186" y="5241278"/>
            <a:ext cx="900312" cy="331599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0"/>
            <a:endCxn id="10" idx="4"/>
          </p:cNvCxnSpPr>
          <p:nvPr/>
        </p:nvCxnSpPr>
        <p:spPr>
          <a:xfrm flipV="1">
            <a:off x="1612820" y="5497756"/>
            <a:ext cx="450156" cy="814996"/>
          </a:xfrm>
          <a:prstGeom prst="line">
            <a:avLst/>
          </a:prstGeom>
          <a:ln w="38100">
            <a:solidFill>
              <a:srgbClr val="385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1"/>
            <a:endCxn id="11" idx="6"/>
          </p:cNvCxnSpPr>
          <p:nvPr/>
        </p:nvCxnSpPr>
        <p:spPr>
          <a:xfrm flipH="1" flipV="1">
            <a:off x="981307" y="5754234"/>
            <a:ext cx="450156" cy="633639"/>
          </a:xfrm>
          <a:prstGeom prst="line">
            <a:avLst/>
          </a:prstGeom>
          <a:ln w="38100">
            <a:solidFill>
              <a:srgbClr val="453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  <a:endCxn id="9" idx="5"/>
          </p:cNvCxnSpPr>
          <p:nvPr/>
        </p:nvCxnSpPr>
        <p:spPr>
          <a:xfrm flipH="1" flipV="1">
            <a:off x="906186" y="5026405"/>
            <a:ext cx="525277" cy="1361468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1"/>
            <a:endCxn id="9" idx="5"/>
          </p:cNvCxnSpPr>
          <p:nvPr/>
        </p:nvCxnSpPr>
        <p:spPr>
          <a:xfrm flipH="1" flipV="1">
            <a:off x="906186" y="5026405"/>
            <a:ext cx="975433" cy="33516"/>
          </a:xfrm>
          <a:prstGeom prst="line">
            <a:avLst/>
          </a:prstGeom>
          <a:ln w="38100">
            <a:solidFill>
              <a:srgbClr val="CFE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3"/>
            <a:endCxn id="9" idx="7"/>
          </p:cNvCxnSpPr>
          <p:nvPr/>
        </p:nvCxnSpPr>
        <p:spPr>
          <a:xfrm flipH="1">
            <a:off x="906186" y="4454907"/>
            <a:ext cx="150242" cy="208784"/>
          </a:xfrm>
          <a:prstGeom prst="line">
            <a:avLst/>
          </a:prstGeom>
          <a:ln w="38100">
            <a:solidFill>
              <a:srgbClr val="36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9" idx="4"/>
          </p:cNvCxnSpPr>
          <p:nvPr/>
        </p:nvCxnSpPr>
        <p:spPr>
          <a:xfrm flipV="1">
            <a:off x="724829" y="5101526"/>
            <a:ext cx="0" cy="396230"/>
          </a:xfrm>
          <a:prstGeom prst="line">
            <a:avLst/>
          </a:prstGeom>
          <a:ln w="38100">
            <a:solidFill>
              <a:srgbClr val="238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0"/>
            <a:endCxn id="8" idx="4"/>
          </p:cNvCxnSpPr>
          <p:nvPr/>
        </p:nvCxnSpPr>
        <p:spPr>
          <a:xfrm flipH="1" flipV="1">
            <a:off x="1237785" y="4527391"/>
            <a:ext cx="375035" cy="178536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8" idx="4"/>
          </p:cNvCxnSpPr>
          <p:nvPr/>
        </p:nvCxnSpPr>
        <p:spPr>
          <a:xfrm flipV="1">
            <a:off x="906186" y="4527391"/>
            <a:ext cx="331599" cy="1045486"/>
          </a:xfrm>
          <a:prstGeom prst="line">
            <a:avLst/>
          </a:prstGeom>
          <a:ln w="38100">
            <a:solidFill>
              <a:srgbClr val="277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6" idx="7"/>
          </p:cNvCxnSpPr>
          <p:nvPr/>
        </p:nvCxnSpPr>
        <p:spPr>
          <a:xfrm flipH="1">
            <a:off x="3686562" y="4286063"/>
            <a:ext cx="368719" cy="28898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4"/>
            <a:endCxn id="15" idx="0"/>
          </p:cNvCxnSpPr>
          <p:nvPr/>
        </p:nvCxnSpPr>
        <p:spPr>
          <a:xfrm flipH="1">
            <a:off x="4259769" y="4438744"/>
            <a:ext cx="44373" cy="989442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5"/>
            <a:endCxn id="13" idx="0"/>
          </p:cNvCxnSpPr>
          <p:nvPr/>
        </p:nvCxnSpPr>
        <p:spPr>
          <a:xfrm>
            <a:off x="4485499" y="4363623"/>
            <a:ext cx="732663" cy="1509517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3"/>
            <a:endCxn id="14" idx="7"/>
          </p:cNvCxnSpPr>
          <p:nvPr/>
        </p:nvCxnSpPr>
        <p:spPr>
          <a:xfrm flipH="1">
            <a:off x="3433800" y="4363623"/>
            <a:ext cx="688985" cy="1191859"/>
          </a:xfrm>
          <a:prstGeom prst="line">
            <a:avLst/>
          </a:prstGeom>
          <a:ln w="38100">
            <a:solidFill>
              <a:srgbClr val="2EB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4" idx="6"/>
          </p:cNvCxnSpPr>
          <p:nvPr/>
        </p:nvCxnSpPr>
        <p:spPr>
          <a:xfrm flipH="1">
            <a:off x="3508921" y="5684664"/>
            <a:ext cx="494370" cy="52175"/>
          </a:xfrm>
          <a:prstGeom prst="line">
            <a:avLst/>
          </a:prstGeom>
          <a:ln w="38100">
            <a:solidFill>
              <a:srgbClr val="2F6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2"/>
            <a:endCxn id="14" idx="5"/>
          </p:cNvCxnSpPr>
          <p:nvPr/>
        </p:nvCxnSpPr>
        <p:spPr>
          <a:xfrm flipH="1" flipV="1">
            <a:off x="3433800" y="5918196"/>
            <a:ext cx="1527884" cy="211422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3"/>
            <a:endCxn id="14" idx="0"/>
          </p:cNvCxnSpPr>
          <p:nvPr/>
        </p:nvCxnSpPr>
        <p:spPr>
          <a:xfrm flipH="1">
            <a:off x="3252443" y="4937758"/>
            <a:ext cx="71405" cy="542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5"/>
            <a:endCxn id="15" idx="1"/>
          </p:cNvCxnSpPr>
          <p:nvPr/>
        </p:nvCxnSpPr>
        <p:spPr>
          <a:xfrm>
            <a:off x="3686562" y="4937758"/>
            <a:ext cx="391850" cy="565549"/>
          </a:xfrm>
          <a:prstGeom prst="line">
            <a:avLst/>
          </a:prstGeom>
          <a:ln w="38100">
            <a:solidFill>
              <a:srgbClr val="395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6"/>
            <a:endCxn id="13" idx="1"/>
          </p:cNvCxnSpPr>
          <p:nvPr/>
        </p:nvCxnSpPr>
        <p:spPr>
          <a:xfrm>
            <a:off x="3761683" y="4756401"/>
            <a:ext cx="1275122" cy="1191860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5"/>
            <a:endCxn id="13" idx="1"/>
          </p:cNvCxnSpPr>
          <p:nvPr/>
        </p:nvCxnSpPr>
        <p:spPr>
          <a:xfrm>
            <a:off x="4441126" y="5866021"/>
            <a:ext cx="595679" cy="82240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82311"/>
              </p:ext>
            </p:extLst>
          </p:nvPr>
        </p:nvGraphicFramePr>
        <p:xfrm>
          <a:off x="6489015" y="28094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34363"/>
              </p:ext>
            </p:extLst>
          </p:nvPr>
        </p:nvGraphicFramePr>
        <p:xfrm>
          <a:off x="7399707" y="28094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3246"/>
              </p:ext>
            </p:extLst>
          </p:nvPr>
        </p:nvGraphicFramePr>
        <p:xfrm>
          <a:off x="5938736" y="2809491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9: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489015" y="22748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399707" y="22748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v</a:t>
            </a:r>
            <a:r>
              <a:rPr lang="en-US" baseline="-25000" smtClean="0"/>
              <a:t>2</a:t>
            </a:r>
            <a:endParaRPr lang="en-US" baseline="-250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17021"/>
              </p:ext>
            </p:extLst>
          </p:nvPr>
        </p:nvGraphicFramePr>
        <p:xfrm>
          <a:off x="8211726" y="2776654"/>
          <a:ext cx="505979" cy="37361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985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8211727" y="22748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v</a:t>
            </a:r>
            <a:r>
              <a:rPr lang="en-US" baseline="-2500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192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56479" y="1690689"/>
            <a:ext cx="1851103" cy="2793267"/>
            <a:chOff x="256479" y="1690689"/>
            <a:chExt cx="1851103" cy="2793267"/>
          </a:xfrm>
        </p:grpSpPr>
        <p:sp>
          <p:nvSpPr>
            <p:cNvPr id="4" name="Oval 3"/>
            <p:cNvSpPr/>
            <p:nvPr/>
          </p:nvSpPr>
          <p:spPr>
            <a:xfrm>
              <a:off x="769435" y="1690689"/>
              <a:ext cx="512956" cy="494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56479" y="2246818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594626" y="2643048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56479" y="3156004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144470" y="3971000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cxnSp>
          <p:nvCxnSpPr>
            <p:cNvPr id="14" name="Straight Connector 13"/>
            <p:cNvCxnSpPr>
              <a:stCxn id="8" idx="5"/>
              <a:endCxn id="10" idx="1"/>
            </p:cNvCxnSpPr>
            <p:nvPr/>
          </p:nvCxnSpPr>
          <p:spPr>
            <a:xfrm>
              <a:off x="1207270" y="2113155"/>
              <a:ext cx="462477" cy="605014"/>
            </a:xfrm>
            <a:prstGeom prst="line">
              <a:avLst/>
            </a:prstGeom>
            <a:ln w="38100">
              <a:solidFill>
                <a:srgbClr val="FDE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7"/>
              <a:endCxn id="10" idx="2"/>
            </p:cNvCxnSpPr>
            <p:nvPr/>
          </p:nvCxnSpPr>
          <p:spPr>
            <a:xfrm flipV="1">
              <a:off x="694314" y="2899526"/>
              <a:ext cx="900312" cy="331599"/>
            </a:xfrm>
            <a:prstGeom prst="line">
              <a:avLst/>
            </a:prstGeom>
            <a:ln w="38100">
              <a:solidFill>
                <a:srgbClr val="21A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0"/>
              <a:endCxn id="10" idx="4"/>
            </p:cNvCxnSpPr>
            <p:nvPr/>
          </p:nvCxnSpPr>
          <p:spPr>
            <a:xfrm flipV="1">
              <a:off x="1400948" y="3156004"/>
              <a:ext cx="450156" cy="814996"/>
            </a:xfrm>
            <a:prstGeom prst="line">
              <a:avLst/>
            </a:prstGeom>
            <a:ln w="38100">
              <a:solidFill>
                <a:srgbClr val="3857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11" idx="6"/>
            </p:cNvCxnSpPr>
            <p:nvPr/>
          </p:nvCxnSpPr>
          <p:spPr>
            <a:xfrm flipH="1" flipV="1">
              <a:off x="769435" y="3412482"/>
              <a:ext cx="450156" cy="633639"/>
            </a:xfrm>
            <a:prstGeom prst="line">
              <a:avLst/>
            </a:prstGeom>
            <a:ln w="38100">
              <a:solidFill>
                <a:srgbClr val="453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2" idx="1"/>
              <a:endCxn id="9" idx="5"/>
            </p:cNvCxnSpPr>
            <p:nvPr/>
          </p:nvCxnSpPr>
          <p:spPr>
            <a:xfrm flipH="1" flipV="1">
              <a:off x="694314" y="2684653"/>
              <a:ext cx="525277" cy="1361468"/>
            </a:xfrm>
            <a:prstGeom prst="line">
              <a:avLst/>
            </a:prstGeom>
            <a:ln w="38100">
              <a:solidFill>
                <a:srgbClr val="5E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1"/>
              <a:endCxn id="9" idx="5"/>
            </p:cNvCxnSpPr>
            <p:nvPr/>
          </p:nvCxnSpPr>
          <p:spPr>
            <a:xfrm flipH="1" flipV="1">
              <a:off x="694314" y="2684653"/>
              <a:ext cx="975433" cy="33516"/>
            </a:xfrm>
            <a:prstGeom prst="line">
              <a:avLst/>
            </a:prstGeom>
            <a:ln w="38100">
              <a:solidFill>
                <a:srgbClr val="CFE1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3"/>
              <a:endCxn id="9" idx="7"/>
            </p:cNvCxnSpPr>
            <p:nvPr/>
          </p:nvCxnSpPr>
          <p:spPr>
            <a:xfrm flipH="1">
              <a:off x="694314" y="2113155"/>
              <a:ext cx="150242" cy="208784"/>
            </a:xfrm>
            <a:prstGeom prst="line">
              <a:avLst/>
            </a:prstGeom>
            <a:ln w="38100">
              <a:solidFill>
                <a:srgbClr val="3655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0"/>
              <a:endCxn id="9" idx="4"/>
            </p:cNvCxnSpPr>
            <p:nvPr/>
          </p:nvCxnSpPr>
          <p:spPr>
            <a:xfrm flipV="1">
              <a:off x="512957" y="2759774"/>
              <a:ext cx="0" cy="396230"/>
            </a:xfrm>
            <a:prstGeom prst="line">
              <a:avLst/>
            </a:prstGeom>
            <a:ln w="38100">
              <a:solidFill>
                <a:srgbClr val="2385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0"/>
              <a:endCxn id="8" idx="4"/>
            </p:cNvCxnSpPr>
            <p:nvPr/>
          </p:nvCxnSpPr>
          <p:spPr>
            <a:xfrm flipH="1" flipV="1">
              <a:off x="1025913" y="2185639"/>
              <a:ext cx="375035" cy="1785361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7"/>
              <a:endCxn id="8" idx="4"/>
            </p:cNvCxnSpPr>
            <p:nvPr/>
          </p:nvCxnSpPr>
          <p:spPr>
            <a:xfrm flipV="1">
              <a:off x="694314" y="2185639"/>
              <a:ext cx="331599" cy="1045486"/>
            </a:xfrm>
            <a:prstGeom prst="line">
              <a:avLst/>
            </a:prstGeom>
            <a:ln w="38100">
              <a:solidFill>
                <a:srgbClr val="277D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784093" y="1584036"/>
            <a:ext cx="2478675" cy="2460308"/>
            <a:chOff x="2784093" y="1584036"/>
            <a:chExt cx="2478675" cy="2460308"/>
          </a:xfrm>
        </p:grpSpPr>
        <p:sp>
          <p:nvSpPr>
            <p:cNvPr id="9" name="Oval 8"/>
            <p:cNvSpPr/>
            <p:nvPr/>
          </p:nvSpPr>
          <p:spPr>
            <a:xfrm>
              <a:off x="4749812" y="3531388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784093" y="3138609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791419" y="3086434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036855" y="2158171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835792" y="1584036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cxnSp>
          <p:nvCxnSpPr>
            <p:cNvPr id="24" name="Straight Connector 23"/>
            <p:cNvCxnSpPr>
              <a:endCxn id="16" idx="7"/>
            </p:cNvCxnSpPr>
            <p:nvPr/>
          </p:nvCxnSpPr>
          <p:spPr>
            <a:xfrm flipH="1">
              <a:off x="3474690" y="1944311"/>
              <a:ext cx="368719" cy="288981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7" idx="4"/>
              <a:endCxn id="15" idx="0"/>
            </p:cNvCxnSpPr>
            <p:nvPr/>
          </p:nvCxnSpPr>
          <p:spPr>
            <a:xfrm flipH="1">
              <a:off x="4047897" y="2096992"/>
              <a:ext cx="44373" cy="989442"/>
            </a:xfrm>
            <a:prstGeom prst="line">
              <a:avLst/>
            </a:prstGeom>
            <a:ln w="38100">
              <a:solidFill>
                <a:srgbClr val="5E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5"/>
              <a:endCxn id="13" idx="0"/>
            </p:cNvCxnSpPr>
            <p:nvPr/>
          </p:nvCxnSpPr>
          <p:spPr>
            <a:xfrm>
              <a:off x="4273627" y="2021871"/>
              <a:ext cx="732663" cy="1509517"/>
            </a:xfrm>
            <a:prstGeom prst="line">
              <a:avLst/>
            </a:prstGeom>
            <a:ln w="38100">
              <a:solidFill>
                <a:srgbClr val="21A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7" idx="3"/>
              <a:endCxn id="14" idx="7"/>
            </p:cNvCxnSpPr>
            <p:nvPr/>
          </p:nvCxnSpPr>
          <p:spPr>
            <a:xfrm flipH="1">
              <a:off x="3221928" y="2021871"/>
              <a:ext cx="688985" cy="1191859"/>
            </a:xfrm>
            <a:prstGeom prst="line">
              <a:avLst/>
            </a:prstGeom>
            <a:ln w="38100">
              <a:solidFill>
                <a:srgbClr val="2EB3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5" idx="2"/>
              <a:endCxn id="14" idx="6"/>
            </p:cNvCxnSpPr>
            <p:nvPr/>
          </p:nvCxnSpPr>
          <p:spPr>
            <a:xfrm flipH="1">
              <a:off x="3297049" y="3342912"/>
              <a:ext cx="494370" cy="52175"/>
            </a:xfrm>
            <a:prstGeom prst="line">
              <a:avLst/>
            </a:prstGeom>
            <a:ln w="38100">
              <a:solidFill>
                <a:srgbClr val="2F6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2"/>
              <a:endCxn id="14" idx="5"/>
            </p:cNvCxnSpPr>
            <p:nvPr/>
          </p:nvCxnSpPr>
          <p:spPr>
            <a:xfrm flipH="1" flipV="1">
              <a:off x="3221928" y="3576444"/>
              <a:ext cx="1527884" cy="211422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6" idx="3"/>
              <a:endCxn id="14" idx="0"/>
            </p:cNvCxnSpPr>
            <p:nvPr/>
          </p:nvCxnSpPr>
          <p:spPr>
            <a:xfrm flipH="1">
              <a:off x="3040571" y="2596006"/>
              <a:ext cx="71405" cy="5426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6" idx="5"/>
              <a:endCxn id="15" idx="1"/>
            </p:cNvCxnSpPr>
            <p:nvPr/>
          </p:nvCxnSpPr>
          <p:spPr>
            <a:xfrm>
              <a:off x="3474690" y="2596006"/>
              <a:ext cx="391850" cy="565549"/>
            </a:xfrm>
            <a:prstGeom prst="line">
              <a:avLst/>
            </a:prstGeom>
            <a:ln w="38100">
              <a:solidFill>
                <a:srgbClr val="3952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6" idx="6"/>
              <a:endCxn id="13" idx="1"/>
            </p:cNvCxnSpPr>
            <p:nvPr/>
          </p:nvCxnSpPr>
          <p:spPr>
            <a:xfrm>
              <a:off x="3549811" y="2414649"/>
              <a:ext cx="1275122" cy="1191860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5" idx="5"/>
              <a:endCxn id="13" idx="1"/>
            </p:cNvCxnSpPr>
            <p:nvPr/>
          </p:nvCxnSpPr>
          <p:spPr>
            <a:xfrm>
              <a:off x="4229254" y="3524269"/>
              <a:ext cx="595679" cy="82240"/>
            </a:xfrm>
            <a:prstGeom prst="line">
              <a:avLst/>
            </a:prstGeom>
            <a:ln w="38100">
              <a:solidFill>
                <a:srgbClr val="5E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1" t="3434" r="16575" b="8000"/>
          <a:stretch/>
        </p:blipFill>
        <p:spPr>
          <a:xfrm>
            <a:off x="2091510" y="4166089"/>
            <a:ext cx="2346311" cy="232180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81767" y="6407135"/>
            <a:ext cx="18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E = D</a:t>
            </a:r>
            <a:r>
              <a:rPr lang="en-US" sz="3200" baseline="30000" smtClean="0"/>
              <a:t>-1</a:t>
            </a:r>
            <a:r>
              <a:rPr lang="en-US" sz="3200" smtClean="0"/>
              <a:t>W</a:t>
            </a:r>
            <a:endParaRPr lang="en-US" sz="32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35651"/>
              </p:ext>
            </p:extLst>
          </p:nvPr>
        </p:nvGraphicFramePr>
        <p:xfrm>
          <a:off x="6595755" y="1749346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68262"/>
              </p:ext>
            </p:extLst>
          </p:nvPr>
        </p:nvGraphicFramePr>
        <p:xfrm>
          <a:off x="6045476" y="1749346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9: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595755" y="1214704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114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1" t="3434" r="16575" b="8000"/>
          <a:stretch/>
        </p:blipFill>
        <p:spPr>
          <a:xfrm>
            <a:off x="1929732" y="2009229"/>
            <a:ext cx="2346311" cy="2321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9989" y="4250275"/>
            <a:ext cx="18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E = D</a:t>
            </a:r>
            <a:r>
              <a:rPr lang="en-US" sz="3200" baseline="30000" smtClean="0"/>
              <a:t>-1</a:t>
            </a:r>
            <a:r>
              <a:rPr lang="en-US" sz="3200" smtClean="0"/>
              <a:t>W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03319"/>
              </p:ext>
            </p:extLst>
          </p:nvPr>
        </p:nvGraphicFramePr>
        <p:xfrm>
          <a:off x="6127404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42726"/>
              </p:ext>
            </p:extLst>
          </p:nvPr>
        </p:nvGraphicFramePr>
        <p:xfrm>
          <a:off x="5577125" y="1445191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9: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27404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5036480"/>
            <a:ext cx="2768600" cy="9779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849576"/>
              </p:ext>
            </p:extLst>
          </p:nvPr>
        </p:nvGraphicFramePr>
        <p:xfrm>
          <a:off x="7068387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68387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Ev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5877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- the math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Input: set of data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dirty="0" smtClean="0"/>
                  <a:t>, k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Randomly pick k points as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=1,…, </m:t>
                    </m:r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For iteration in [0, </a:t>
                </a:r>
                <a:r>
                  <a:rPr lang="en-US" dirty="0" err="1" smtClean="0"/>
                  <a:t>maxiters</a:t>
                </a:r>
                <a:r>
                  <a:rPr lang="en-US" dirty="0" smtClean="0"/>
                  <a:t>]: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Assign each point to nearest center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Re-estimate each center as mean of points assigned to it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23" t="-2241" r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0" y="3790950"/>
            <a:ext cx="3783330" cy="630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0" y="5079590"/>
            <a:ext cx="2754630" cy="10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1" t="3434" r="16575" b="8000"/>
          <a:stretch/>
        </p:blipFill>
        <p:spPr>
          <a:xfrm>
            <a:off x="1929732" y="2009229"/>
            <a:ext cx="2346311" cy="2321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9989" y="4250275"/>
            <a:ext cx="18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E = D</a:t>
            </a:r>
            <a:r>
              <a:rPr lang="en-US" sz="3200" baseline="30000" smtClean="0"/>
              <a:t>-1</a:t>
            </a:r>
            <a:r>
              <a:rPr lang="en-US" sz="3200" smtClean="0"/>
              <a:t>W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620004"/>
              </p:ext>
            </p:extLst>
          </p:nvPr>
        </p:nvGraphicFramePr>
        <p:xfrm>
          <a:off x="6127404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42726"/>
              </p:ext>
            </p:extLst>
          </p:nvPr>
        </p:nvGraphicFramePr>
        <p:xfrm>
          <a:off x="5577125" y="1445191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9: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27404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5036480"/>
            <a:ext cx="2768600" cy="9779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44206"/>
              </p:ext>
            </p:extLst>
          </p:nvPr>
        </p:nvGraphicFramePr>
        <p:xfrm>
          <a:off x="7068387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68387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Ev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</p:spTree>
    <p:extLst>
      <p:ext uri="{BB962C8B-B14F-4D97-AF65-F5344CB8AC3E}">
        <p14:creationId xmlns:p14="http://schemas.microsoft.com/office/powerpoint/2010/main" val="9676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1" t="3434" r="16575" b="8000"/>
          <a:stretch/>
        </p:blipFill>
        <p:spPr>
          <a:xfrm>
            <a:off x="1929732" y="2009229"/>
            <a:ext cx="2346311" cy="2321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9989" y="4250275"/>
            <a:ext cx="18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E = D</a:t>
            </a:r>
            <a:r>
              <a:rPr lang="en-US" sz="3200" baseline="30000" smtClean="0"/>
              <a:t>-1</a:t>
            </a:r>
            <a:r>
              <a:rPr lang="en-US" sz="3200" smtClean="0"/>
              <a:t>W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8794"/>
              </p:ext>
            </p:extLst>
          </p:nvPr>
        </p:nvGraphicFramePr>
        <p:xfrm>
          <a:off x="6127404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42726"/>
              </p:ext>
            </p:extLst>
          </p:nvPr>
        </p:nvGraphicFramePr>
        <p:xfrm>
          <a:off x="5577125" y="1445191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9: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27404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/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5036480"/>
            <a:ext cx="2768600" cy="9779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87611"/>
              </p:ext>
            </p:extLst>
          </p:nvPr>
        </p:nvGraphicFramePr>
        <p:xfrm>
          <a:off x="7068387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68387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Ev</a:t>
            </a:r>
            <a:r>
              <a:rPr lang="en-US" b="1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311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6479" y="1690689"/>
            <a:ext cx="1851103" cy="2793267"/>
            <a:chOff x="256479" y="1690689"/>
            <a:chExt cx="1851103" cy="2793267"/>
          </a:xfrm>
        </p:grpSpPr>
        <p:sp>
          <p:nvSpPr>
            <p:cNvPr id="5" name="Oval 4"/>
            <p:cNvSpPr/>
            <p:nvPr/>
          </p:nvSpPr>
          <p:spPr>
            <a:xfrm>
              <a:off x="769435" y="1690689"/>
              <a:ext cx="512956" cy="494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56479" y="2246818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594626" y="2643048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56479" y="3156004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144470" y="3971000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cxnSp>
          <p:nvCxnSpPr>
            <p:cNvPr id="10" name="Straight Connector 9"/>
            <p:cNvCxnSpPr>
              <a:stCxn id="10" idx="5"/>
              <a:endCxn id="12" idx="1"/>
            </p:cNvCxnSpPr>
            <p:nvPr/>
          </p:nvCxnSpPr>
          <p:spPr>
            <a:xfrm>
              <a:off x="1207270" y="2113155"/>
              <a:ext cx="462477" cy="605014"/>
            </a:xfrm>
            <a:prstGeom prst="line">
              <a:avLst/>
            </a:prstGeom>
            <a:ln w="38100">
              <a:solidFill>
                <a:srgbClr val="FDE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3" idx="7"/>
              <a:endCxn id="12" idx="2"/>
            </p:cNvCxnSpPr>
            <p:nvPr/>
          </p:nvCxnSpPr>
          <p:spPr>
            <a:xfrm flipV="1">
              <a:off x="694314" y="2899526"/>
              <a:ext cx="900312" cy="331599"/>
            </a:xfrm>
            <a:prstGeom prst="line">
              <a:avLst/>
            </a:prstGeom>
            <a:ln w="38100">
              <a:solidFill>
                <a:srgbClr val="21A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4" idx="0"/>
              <a:endCxn id="12" idx="4"/>
            </p:cNvCxnSpPr>
            <p:nvPr/>
          </p:nvCxnSpPr>
          <p:spPr>
            <a:xfrm flipV="1">
              <a:off x="1400948" y="3156004"/>
              <a:ext cx="450156" cy="814996"/>
            </a:xfrm>
            <a:prstGeom prst="line">
              <a:avLst/>
            </a:prstGeom>
            <a:ln w="38100">
              <a:solidFill>
                <a:srgbClr val="3857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4" idx="1"/>
              <a:endCxn id="13" idx="6"/>
            </p:cNvCxnSpPr>
            <p:nvPr/>
          </p:nvCxnSpPr>
          <p:spPr>
            <a:xfrm flipH="1" flipV="1">
              <a:off x="769435" y="3412482"/>
              <a:ext cx="450156" cy="633639"/>
            </a:xfrm>
            <a:prstGeom prst="line">
              <a:avLst/>
            </a:prstGeom>
            <a:ln w="38100">
              <a:solidFill>
                <a:srgbClr val="453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4" idx="1"/>
              <a:endCxn id="11" idx="5"/>
            </p:cNvCxnSpPr>
            <p:nvPr/>
          </p:nvCxnSpPr>
          <p:spPr>
            <a:xfrm flipH="1" flipV="1">
              <a:off x="694314" y="2684653"/>
              <a:ext cx="525277" cy="1361468"/>
            </a:xfrm>
            <a:prstGeom prst="line">
              <a:avLst/>
            </a:prstGeom>
            <a:ln w="38100">
              <a:solidFill>
                <a:srgbClr val="5E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1"/>
              <a:endCxn id="11" idx="5"/>
            </p:cNvCxnSpPr>
            <p:nvPr/>
          </p:nvCxnSpPr>
          <p:spPr>
            <a:xfrm flipH="1" flipV="1">
              <a:off x="694314" y="2684653"/>
              <a:ext cx="975433" cy="33516"/>
            </a:xfrm>
            <a:prstGeom prst="line">
              <a:avLst/>
            </a:prstGeom>
            <a:ln w="38100">
              <a:solidFill>
                <a:srgbClr val="CFE1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3"/>
              <a:endCxn id="11" idx="7"/>
            </p:cNvCxnSpPr>
            <p:nvPr/>
          </p:nvCxnSpPr>
          <p:spPr>
            <a:xfrm flipH="1">
              <a:off x="694314" y="2113155"/>
              <a:ext cx="150242" cy="208784"/>
            </a:xfrm>
            <a:prstGeom prst="line">
              <a:avLst/>
            </a:prstGeom>
            <a:ln w="38100">
              <a:solidFill>
                <a:srgbClr val="3655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0"/>
              <a:endCxn id="11" idx="4"/>
            </p:cNvCxnSpPr>
            <p:nvPr/>
          </p:nvCxnSpPr>
          <p:spPr>
            <a:xfrm flipV="1">
              <a:off x="512957" y="2759774"/>
              <a:ext cx="0" cy="396230"/>
            </a:xfrm>
            <a:prstGeom prst="line">
              <a:avLst/>
            </a:prstGeom>
            <a:ln w="38100">
              <a:solidFill>
                <a:srgbClr val="2385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0"/>
              <a:endCxn id="10" idx="4"/>
            </p:cNvCxnSpPr>
            <p:nvPr/>
          </p:nvCxnSpPr>
          <p:spPr>
            <a:xfrm flipH="1" flipV="1">
              <a:off x="1025913" y="2185639"/>
              <a:ext cx="375035" cy="1785361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7"/>
              <a:endCxn id="10" idx="4"/>
            </p:cNvCxnSpPr>
            <p:nvPr/>
          </p:nvCxnSpPr>
          <p:spPr>
            <a:xfrm flipV="1">
              <a:off x="694314" y="2185639"/>
              <a:ext cx="331599" cy="1045486"/>
            </a:xfrm>
            <a:prstGeom prst="line">
              <a:avLst/>
            </a:prstGeom>
            <a:ln w="38100">
              <a:solidFill>
                <a:srgbClr val="277D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784093" y="1584036"/>
            <a:ext cx="2478675" cy="2460308"/>
            <a:chOff x="2784093" y="1584036"/>
            <a:chExt cx="2478675" cy="2460308"/>
          </a:xfrm>
        </p:grpSpPr>
        <p:sp>
          <p:nvSpPr>
            <p:cNvPr id="21" name="Oval 20"/>
            <p:cNvSpPr/>
            <p:nvPr/>
          </p:nvSpPr>
          <p:spPr>
            <a:xfrm>
              <a:off x="4749812" y="3531388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784093" y="3138609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791419" y="3086434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036855" y="2158171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835792" y="1584036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cxnSp>
          <p:nvCxnSpPr>
            <p:cNvPr id="26" name="Straight Connector 25"/>
            <p:cNvCxnSpPr>
              <a:endCxn id="18" idx="7"/>
            </p:cNvCxnSpPr>
            <p:nvPr/>
          </p:nvCxnSpPr>
          <p:spPr>
            <a:xfrm flipH="1">
              <a:off x="3474690" y="1944311"/>
              <a:ext cx="368719" cy="288981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9" idx="4"/>
              <a:endCxn id="17" idx="0"/>
            </p:cNvCxnSpPr>
            <p:nvPr/>
          </p:nvCxnSpPr>
          <p:spPr>
            <a:xfrm flipH="1">
              <a:off x="4047897" y="2096992"/>
              <a:ext cx="44373" cy="989442"/>
            </a:xfrm>
            <a:prstGeom prst="line">
              <a:avLst/>
            </a:prstGeom>
            <a:ln w="38100">
              <a:solidFill>
                <a:srgbClr val="5E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5"/>
              <a:endCxn id="15" idx="0"/>
            </p:cNvCxnSpPr>
            <p:nvPr/>
          </p:nvCxnSpPr>
          <p:spPr>
            <a:xfrm>
              <a:off x="4273627" y="2021871"/>
              <a:ext cx="732663" cy="1509517"/>
            </a:xfrm>
            <a:prstGeom prst="line">
              <a:avLst/>
            </a:prstGeom>
            <a:ln w="38100">
              <a:solidFill>
                <a:srgbClr val="21A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3"/>
              <a:endCxn id="16" idx="7"/>
            </p:cNvCxnSpPr>
            <p:nvPr/>
          </p:nvCxnSpPr>
          <p:spPr>
            <a:xfrm flipH="1">
              <a:off x="3221928" y="2021871"/>
              <a:ext cx="688985" cy="1191859"/>
            </a:xfrm>
            <a:prstGeom prst="line">
              <a:avLst/>
            </a:prstGeom>
            <a:ln w="38100">
              <a:solidFill>
                <a:srgbClr val="2EB3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2"/>
              <a:endCxn id="16" idx="6"/>
            </p:cNvCxnSpPr>
            <p:nvPr/>
          </p:nvCxnSpPr>
          <p:spPr>
            <a:xfrm flipH="1">
              <a:off x="3297049" y="3342912"/>
              <a:ext cx="494370" cy="52175"/>
            </a:xfrm>
            <a:prstGeom prst="line">
              <a:avLst/>
            </a:prstGeom>
            <a:ln w="38100">
              <a:solidFill>
                <a:srgbClr val="2F6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" idx="2"/>
              <a:endCxn id="16" idx="5"/>
            </p:cNvCxnSpPr>
            <p:nvPr/>
          </p:nvCxnSpPr>
          <p:spPr>
            <a:xfrm flipH="1" flipV="1">
              <a:off x="3221928" y="3576444"/>
              <a:ext cx="1527884" cy="211422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3"/>
              <a:endCxn id="16" idx="0"/>
            </p:cNvCxnSpPr>
            <p:nvPr/>
          </p:nvCxnSpPr>
          <p:spPr>
            <a:xfrm flipH="1">
              <a:off x="3040571" y="2596006"/>
              <a:ext cx="71405" cy="5426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8" idx="5"/>
              <a:endCxn id="17" idx="1"/>
            </p:cNvCxnSpPr>
            <p:nvPr/>
          </p:nvCxnSpPr>
          <p:spPr>
            <a:xfrm>
              <a:off x="3474690" y="2596006"/>
              <a:ext cx="391850" cy="565549"/>
            </a:xfrm>
            <a:prstGeom prst="line">
              <a:avLst/>
            </a:prstGeom>
            <a:ln w="38100">
              <a:solidFill>
                <a:srgbClr val="3952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8" idx="6"/>
              <a:endCxn id="15" idx="1"/>
            </p:cNvCxnSpPr>
            <p:nvPr/>
          </p:nvCxnSpPr>
          <p:spPr>
            <a:xfrm>
              <a:off x="3549811" y="2414649"/>
              <a:ext cx="1275122" cy="1191860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7" idx="5"/>
              <a:endCxn id="15" idx="1"/>
            </p:cNvCxnSpPr>
            <p:nvPr/>
          </p:nvCxnSpPr>
          <p:spPr>
            <a:xfrm>
              <a:off x="4229254" y="3524269"/>
              <a:ext cx="595679" cy="82240"/>
            </a:xfrm>
            <a:prstGeom prst="line">
              <a:avLst/>
            </a:prstGeom>
            <a:ln w="38100">
              <a:solidFill>
                <a:srgbClr val="5E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>
            <a:stCxn id="7" idx="7"/>
            <a:endCxn id="24" idx="2"/>
          </p:cNvCxnSpPr>
          <p:nvPr/>
        </p:nvCxnSpPr>
        <p:spPr>
          <a:xfrm flipV="1">
            <a:off x="2032461" y="2414649"/>
            <a:ext cx="1004394" cy="303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86" t="2925" r="16370" b="7747"/>
          <a:stretch/>
        </p:blipFill>
        <p:spPr>
          <a:xfrm>
            <a:off x="5519854" y="1268511"/>
            <a:ext cx="3136224" cy="313622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300439" y="4404733"/>
            <a:ext cx="18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E = D</a:t>
            </a:r>
            <a:r>
              <a:rPr lang="en-US" sz="3200" baseline="30000" smtClean="0"/>
              <a:t>-1</a:t>
            </a:r>
            <a:r>
              <a:rPr lang="en-US" sz="3200" smtClean="0"/>
              <a:t>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5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9989" y="4250275"/>
            <a:ext cx="18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E = D</a:t>
            </a:r>
            <a:r>
              <a:rPr lang="en-US" sz="3200" baseline="30000" smtClean="0"/>
              <a:t>-1</a:t>
            </a:r>
            <a:r>
              <a:rPr lang="en-US" sz="3200" smtClean="0"/>
              <a:t>W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27404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77125" y="1445191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8: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9: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27404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5036480"/>
            <a:ext cx="2768600" cy="9779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62019"/>
              </p:ext>
            </p:extLst>
          </p:nvPr>
        </p:nvGraphicFramePr>
        <p:xfrm>
          <a:off x="7068387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68387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Ev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86" t="2925" r="16370" b="7747"/>
          <a:stretch/>
        </p:blipFill>
        <p:spPr>
          <a:xfrm>
            <a:off x="1534776" y="1201603"/>
            <a:ext cx="3136224" cy="313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46219"/>
            <a:ext cx="2438400" cy="5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2136563"/>
            <a:ext cx="20193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3435312"/>
            <a:ext cx="4343400" cy="128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485" y="2246475"/>
            <a:ext cx="301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Define z so that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5153084"/>
            <a:ext cx="51816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3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98589"/>
            <a:ext cx="51816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2091473"/>
            <a:ext cx="1930400" cy="3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418" y="3129663"/>
            <a:ext cx="4051300" cy="48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7873" y="3756244"/>
            <a:ext cx="3568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is called the Normalized Graph Laplacian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47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want</a:t>
            </a:r>
          </a:p>
          <a:p>
            <a:r>
              <a:rPr lang="en-US" dirty="0" smtClean="0"/>
              <a:t>Trivial solution: all nodes of graph in one cluster, nothing in the other</a:t>
            </a:r>
          </a:p>
          <a:p>
            <a:r>
              <a:rPr lang="en-US" dirty="0" smtClean="0"/>
              <a:t>To avoid trivial solution, look for the </a:t>
            </a:r>
            <a:r>
              <a:rPr lang="en-US" i="1" dirty="0" smtClean="0"/>
              <a:t>eigenvector with the </a:t>
            </a:r>
            <a:r>
              <a:rPr lang="en-US" i="1" dirty="0" smtClean="0">
                <a:solidFill>
                  <a:srgbClr val="FF0000"/>
                </a:solidFill>
              </a:rPr>
              <a:t>second smallest </a:t>
            </a:r>
            <a:r>
              <a:rPr lang="en-US" i="1" dirty="0" smtClean="0"/>
              <a:t>eigenvalue</a:t>
            </a:r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dirty="0" smtClean="0"/>
              <a:t> Find z </a:t>
            </a:r>
            <a:r>
              <a:rPr lang="en-US" dirty="0" err="1" smtClean="0"/>
              <a:t>s.t.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1825625"/>
            <a:ext cx="4051300" cy="48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844" y="2872059"/>
            <a:ext cx="13716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966" y="5146907"/>
            <a:ext cx="1625600" cy="3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891" y="5636535"/>
            <a:ext cx="38481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6204222"/>
            <a:ext cx="1828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8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en-US" dirty="0" smtClean="0"/>
              <a:t>Approximate solution to normalized cuts</a:t>
            </a:r>
          </a:p>
          <a:p>
            <a:r>
              <a:rPr lang="en-US" dirty="0" smtClean="0"/>
              <a:t>Construct matrix W and D</a:t>
            </a:r>
          </a:p>
          <a:p>
            <a:r>
              <a:rPr lang="en-US" dirty="0" smtClean="0"/>
              <a:t>Construct normalized graph </a:t>
            </a:r>
            <a:r>
              <a:rPr lang="en-US" dirty="0" err="1" smtClean="0"/>
              <a:t>laplacian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Look for the second smallest eigenvector</a:t>
            </a:r>
          </a:p>
          <a:p>
            <a:endParaRPr lang="en-US" dirty="0"/>
          </a:p>
          <a:p>
            <a:r>
              <a:rPr lang="en-US" dirty="0" smtClean="0"/>
              <a:t>Compute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Threshold y to get clusters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Ideally, sweep threshold to get lowest N-cut 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940" y="3264132"/>
            <a:ext cx="4051300" cy="48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352247"/>
            <a:ext cx="18288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" y="4758647"/>
            <a:ext cx="2019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2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graph, use N-cuts to get 2 clusters</a:t>
            </a:r>
          </a:p>
          <a:p>
            <a:r>
              <a:rPr lang="en-US" dirty="0" smtClean="0"/>
              <a:t>Each cluster is a graph</a:t>
            </a:r>
          </a:p>
          <a:p>
            <a:pPr lvl="1"/>
            <a:r>
              <a:rPr lang="en-US" dirty="0" smtClean="0"/>
              <a:t>Re-run N-cuts on each graph</a:t>
            </a:r>
          </a:p>
        </p:txBody>
      </p:sp>
    </p:spTree>
    <p:extLst>
      <p:ext uri="{BB962C8B-B14F-4D97-AF65-F5344CB8AC3E}">
        <p14:creationId xmlns:p14="http://schemas.microsoft.com/office/powerpoint/2010/main" val="3713978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NP Hard</a:t>
            </a:r>
          </a:p>
          <a:p>
            <a:r>
              <a:rPr lang="en-US" dirty="0" smtClean="0"/>
              <a:t>But approximation using </a:t>
            </a:r>
            <a:r>
              <a:rPr lang="en-US" i="1" dirty="0" smtClean="0"/>
              <a:t>eigenvector of normalized graph </a:t>
            </a:r>
            <a:r>
              <a:rPr lang="en-US" i="1" dirty="0" err="1" smtClean="0"/>
              <a:t>laplacian</a:t>
            </a:r>
            <a:endParaRPr lang="en-US" i="1" dirty="0" smtClean="0"/>
          </a:p>
          <a:p>
            <a:pPr lvl="1"/>
            <a:r>
              <a:rPr lang="en-US" dirty="0" smtClean="0"/>
              <a:t>Smallest eigenvector : trivial solution</a:t>
            </a:r>
          </a:p>
          <a:p>
            <a:pPr lvl="1"/>
            <a:r>
              <a:rPr lang="en-US" i="1" dirty="0" smtClean="0"/>
              <a:t>Second smallest eigenvector: good partition</a:t>
            </a:r>
          </a:p>
          <a:p>
            <a:pPr lvl="1"/>
            <a:r>
              <a:rPr lang="en-US" i="1" dirty="0" smtClean="0"/>
              <a:t>Other eigenvectors: other partitions</a:t>
            </a:r>
          </a:p>
          <a:p>
            <a:pPr lvl="1"/>
            <a:endParaRPr lang="en-US" i="1" dirty="0"/>
          </a:p>
          <a:p>
            <a:r>
              <a:rPr lang="en-US" dirty="0" smtClean="0"/>
              <a:t>An instance of “Spectral clustering”</a:t>
            </a:r>
          </a:p>
          <a:p>
            <a:pPr lvl="1"/>
            <a:r>
              <a:rPr lang="en-US" dirty="0" smtClean="0"/>
              <a:t>Spectrum = set of eigenvalues</a:t>
            </a:r>
          </a:p>
          <a:p>
            <a:pPr lvl="1"/>
            <a:r>
              <a:rPr lang="en-US" dirty="0" smtClean="0"/>
              <a:t>Spectral clustering = clustering using eigenvectors of (various versions of) graph </a:t>
            </a:r>
            <a:r>
              <a:rPr lang="en-US" dirty="0" err="1" smtClean="0"/>
              <a:t>laplacian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- the math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objective function that must be minimized: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Every iteration of k-means takes a downward step:</a:t>
                </a:r>
              </a:p>
              <a:p>
                <a:pPr lvl="1"/>
                <a:r>
                  <a:rPr lang="en-US" dirty="0" smtClean="0"/>
                  <a:t>Fixes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dirty="0" smtClean="0"/>
                  <a:t> and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to minimize objective</a:t>
                </a:r>
              </a:p>
              <a:p>
                <a:pPr lvl="1"/>
                <a:r>
                  <a:rPr lang="en-US" dirty="0" smtClean="0"/>
                  <a:t>Fixes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 and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dirty="0" smtClean="0"/>
                  <a:t> to minimize objective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2465070"/>
            <a:ext cx="37719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as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pixel is a node</a:t>
            </a:r>
          </a:p>
          <a:p>
            <a:r>
              <a:rPr lang="en-US" dirty="0" smtClean="0"/>
              <a:t>What is the edge weight between two nodes / pixels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F(</a:t>
            </a:r>
            <a:r>
              <a:rPr lang="en-US" dirty="0" err="1" smtClean="0"/>
              <a:t>i</a:t>
            </a:r>
            <a:r>
              <a:rPr lang="en-US" dirty="0" smtClean="0"/>
              <a:t>): intensity / color of pixel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X(</a:t>
            </a:r>
            <a:r>
              <a:rPr lang="en-US" dirty="0" err="1" smtClean="0"/>
              <a:t>i</a:t>
            </a:r>
            <a:r>
              <a:rPr lang="en-US" dirty="0" smtClean="0"/>
              <a:t>): position of pixel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4516244"/>
            <a:ext cx="8515350" cy="13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100 x 100 image has 10K pixels</a:t>
            </a:r>
          </a:p>
          <a:p>
            <a:r>
              <a:rPr lang="en-US" dirty="0" smtClean="0"/>
              <a:t>A graph with 10K pixels has a 10K x 10K affinity matrix</a:t>
            </a:r>
          </a:p>
          <a:p>
            <a:r>
              <a:rPr lang="en-US" dirty="0" smtClean="0"/>
              <a:t>Eigenvalue computation of an N x N matrix is O(N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r>
              <a:rPr lang="en-US" dirty="0" smtClean="0"/>
              <a:t>Very very expensive!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837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Eigenvectors of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eigenvector has as many components as pixels in the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732" y="2876198"/>
            <a:ext cx="4817108" cy="3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7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Eigenvectors of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eigenvector has as many components as pixels in the image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91" y="2723124"/>
            <a:ext cx="7850459" cy="41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72" y="1769945"/>
            <a:ext cx="2798027" cy="1865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71" y="3944432"/>
            <a:ext cx="2798027" cy="186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599" y="3944431"/>
            <a:ext cx="2798027" cy="1865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973" y="3944431"/>
            <a:ext cx="2798027" cy="1865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71" y="5910146"/>
            <a:ext cx="279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eigenvector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598" y="5910146"/>
            <a:ext cx="279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 </a:t>
            </a:r>
            <a:r>
              <a:rPr lang="en-US" dirty="0" smtClean="0"/>
              <a:t>eigenvector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45972" y="5816028"/>
            <a:ext cx="279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  eigenvector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615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N-cuts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75" y="1312745"/>
            <a:ext cx="2798027" cy="1865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677" y="1309411"/>
            <a:ext cx="2803028" cy="1868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5632" y="3178096"/>
            <a:ext cx="279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eigenvector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74" y="4125715"/>
            <a:ext cx="2803028" cy="1868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375" y="6032810"/>
            <a:ext cx="279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partition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014" y="4122379"/>
            <a:ext cx="2803028" cy="18686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4014" y="5991064"/>
            <a:ext cx="2798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eigenvector of 1</a:t>
            </a:r>
            <a:r>
              <a:rPr lang="en-US" baseline="30000" dirty="0" smtClean="0"/>
              <a:t>st</a:t>
            </a:r>
            <a:r>
              <a:rPr lang="en-US" dirty="0" smtClean="0"/>
              <a:t> subgraph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972" y="4122379"/>
            <a:ext cx="2803028" cy="18686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45973" y="5991063"/>
            <a:ext cx="279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recursive partition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693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N-Cuts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scikit-learn.org/stable/modules/clustering.html#spectral-clustering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https://people.eecs.berkeley.edu/~</a:t>
            </a:r>
            <a:r>
              <a:rPr lang="en-US" dirty="0" smtClean="0">
                <a:hlinkClick r:id="rId3"/>
              </a:rPr>
              <a:t>malik/papers/SM-ncut.pdf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962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as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Enhancement: edge between far away pixel, weight = 1 </a:t>
            </a:r>
            <a:r>
              <a:rPr lang="mr-IN" dirty="0"/>
              <a:t>–</a:t>
            </a:r>
            <a:r>
              <a:rPr lang="en-US" dirty="0"/>
              <a:t> magnitude of </a:t>
            </a:r>
            <a:r>
              <a:rPr lang="en-US" i="1" dirty="0"/>
              <a:t>intervening contour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1257300" y="2876546"/>
          <a:ext cx="42291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3" imgW="4142857" imgH="2762636" progId="MSPhotoEd.3">
                  <p:embed/>
                </p:oleObj>
              </mc:Choice>
              <mc:Fallback>
                <p:oleObj name="Photo Editor Photo" r:id="rId3" imgW="4142857" imgH="276263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876546"/>
                        <a:ext cx="42291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028950" y="3962396"/>
            <a:ext cx="627460" cy="628650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 b="1">
              <a:solidFill>
                <a:srgbClr val="66CCFF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857750" y="2990845"/>
            <a:ext cx="577454" cy="576263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 b="1">
              <a:solidFill>
                <a:srgbClr val="66CCFF"/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972050" y="3105146"/>
            <a:ext cx="342900" cy="342900"/>
            <a:chOff x="2928" y="1632"/>
            <a:chExt cx="288" cy="288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072" y="163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928" y="1776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3929062" y="3367083"/>
            <a:ext cx="957263" cy="723900"/>
            <a:chOff x="3348" y="1180"/>
            <a:chExt cx="804" cy="608"/>
          </a:xfrm>
        </p:grpSpPr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348" y="1524"/>
              <a:ext cx="231" cy="264"/>
            </a:xfrm>
            <a:custGeom>
              <a:avLst/>
              <a:gdLst>
                <a:gd name="T0" fmla="*/ 0 w 231"/>
                <a:gd name="T1" fmla="*/ 0 h 264"/>
                <a:gd name="T2" fmla="*/ 24 w 231"/>
                <a:gd name="T3" fmla="*/ 117 h 264"/>
                <a:gd name="T4" fmla="*/ 60 w 231"/>
                <a:gd name="T5" fmla="*/ 168 h 264"/>
                <a:gd name="T6" fmla="*/ 135 w 231"/>
                <a:gd name="T7" fmla="*/ 201 h 264"/>
                <a:gd name="T8" fmla="*/ 222 w 231"/>
                <a:gd name="T9" fmla="*/ 252 h 264"/>
                <a:gd name="T10" fmla="*/ 231 w 231"/>
                <a:gd name="T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" h="264">
                  <a:moveTo>
                    <a:pt x="0" y="0"/>
                  </a:moveTo>
                  <a:cubicBezTo>
                    <a:pt x="8" y="39"/>
                    <a:pt x="14" y="78"/>
                    <a:pt x="24" y="117"/>
                  </a:cubicBezTo>
                  <a:cubicBezTo>
                    <a:pt x="30" y="140"/>
                    <a:pt x="35" y="160"/>
                    <a:pt x="60" y="168"/>
                  </a:cubicBezTo>
                  <a:cubicBezTo>
                    <a:pt x="76" y="192"/>
                    <a:pt x="113" y="186"/>
                    <a:pt x="135" y="201"/>
                  </a:cubicBezTo>
                  <a:cubicBezTo>
                    <a:pt x="163" y="219"/>
                    <a:pt x="192" y="237"/>
                    <a:pt x="222" y="252"/>
                  </a:cubicBezTo>
                  <a:cubicBezTo>
                    <a:pt x="229" y="262"/>
                    <a:pt x="225" y="258"/>
                    <a:pt x="231" y="26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897" y="1180"/>
              <a:ext cx="255" cy="224"/>
            </a:xfrm>
            <a:custGeom>
              <a:avLst/>
              <a:gdLst>
                <a:gd name="T0" fmla="*/ 0 w 255"/>
                <a:gd name="T1" fmla="*/ 11 h 224"/>
                <a:gd name="T2" fmla="*/ 96 w 255"/>
                <a:gd name="T3" fmla="*/ 11 h 224"/>
                <a:gd name="T4" fmla="*/ 123 w 255"/>
                <a:gd name="T5" fmla="*/ 47 h 224"/>
                <a:gd name="T6" fmla="*/ 198 w 255"/>
                <a:gd name="T7" fmla="*/ 155 h 224"/>
                <a:gd name="T8" fmla="*/ 234 w 255"/>
                <a:gd name="T9" fmla="*/ 206 h 224"/>
                <a:gd name="T10" fmla="*/ 246 w 255"/>
                <a:gd name="T11" fmla="*/ 218 h 224"/>
                <a:gd name="T12" fmla="*/ 255 w 255"/>
                <a:gd name="T1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24">
                  <a:moveTo>
                    <a:pt x="0" y="11"/>
                  </a:moveTo>
                  <a:cubicBezTo>
                    <a:pt x="32" y="10"/>
                    <a:pt x="66" y="0"/>
                    <a:pt x="96" y="11"/>
                  </a:cubicBezTo>
                  <a:cubicBezTo>
                    <a:pt x="110" y="16"/>
                    <a:pt x="113" y="37"/>
                    <a:pt x="123" y="47"/>
                  </a:cubicBezTo>
                  <a:cubicBezTo>
                    <a:pt x="153" y="77"/>
                    <a:pt x="174" y="120"/>
                    <a:pt x="198" y="155"/>
                  </a:cubicBezTo>
                  <a:cubicBezTo>
                    <a:pt x="210" y="173"/>
                    <a:pt x="216" y="194"/>
                    <a:pt x="234" y="206"/>
                  </a:cubicBezTo>
                  <a:cubicBezTo>
                    <a:pt x="239" y="220"/>
                    <a:pt x="233" y="212"/>
                    <a:pt x="246" y="218"/>
                  </a:cubicBezTo>
                  <a:cubicBezTo>
                    <a:pt x="249" y="220"/>
                    <a:pt x="255" y="224"/>
                    <a:pt x="255" y="224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3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-283446" y="4133846"/>
            <a:ext cx="0" cy="342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3371850" y="3276596"/>
            <a:ext cx="1777604" cy="971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0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	</a:t>
            </a:r>
          </a:p>
        </p:txBody>
      </p:sp>
      <p:sp>
        <p:nvSpPr>
          <p:cNvPr id="545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700" dirty="0"/>
              <a:t>Eigenvectors of images</a:t>
            </a:r>
            <a:endParaRPr lang="en-US" dirty="0" smtClean="0"/>
          </a:p>
        </p:txBody>
      </p:sp>
      <p:pic>
        <p:nvPicPr>
          <p:cNvPr id="132100" name="Picture 4" descr="1010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65" y="1445815"/>
            <a:ext cx="2667063" cy="399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2" name="Picture 6" descr="vect_2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628" y="1445814"/>
            <a:ext cx="2667061" cy="399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3" name="Picture 7" descr="vect_3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689" y="1445813"/>
            <a:ext cx="2667063" cy="399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1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on image pixels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60" y="1943100"/>
            <a:ext cx="3444724" cy="2763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690689"/>
            <a:ext cx="4721013" cy="35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on image pixels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80" y="1690689"/>
            <a:ext cx="2751783" cy="346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3020" y="5189220"/>
            <a:ext cx="276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Picture courtesy David Forsyth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58" t="4224" r="23893" b="8015"/>
          <a:stretch/>
        </p:blipFill>
        <p:spPr>
          <a:xfrm>
            <a:off x="5136940" y="1687120"/>
            <a:ext cx="2749759" cy="34706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32070" y="5189220"/>
            <a:ext cx="275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the clusters from k-means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on image 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2059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wrong?</a:t>
            </a:r>
          </a:p>
          <a:p>
            <a:r>
              <a:rPr lang="en-US" dirty="0" smtClean="0"/>
              <a:t>Pixel position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earby pixels are likely to belong to the same object</a:t>
            </a:r>
          </a:p>
          <a:p>
            <a:pPr lvl="1"/>
            <a:r>
              <a:rPr lang="en-US" dirty="0" smtClean="0"/>
              <a:t>Far-away pixels are likely to belong to different objects</a:t>
            </a:r>
          </a:p>
          <a:p>
            <a:r>
              <a:rPr lang="en-US" dirty="0" smtClean="0"/>
              <a:t>How do we incorporate pixel position?</a:t>
            </a:r>
          </a:p>
          <a:p>
            <a:pPr lvl="1"/>
            <a:r>
              <a:rPr lang="en-US" dirty="0" smtClean="0"/>
              <a:t>Instead of representing each pixel as (</a:t>
            </a:r>
            <a:r>
              <a:rPr lang="en-US" dirty="0" err="1" smtClean="0"/>
              <a:t>r,g,b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Represent each pixel as (</a:t>
            </a:r>
            <a:r>
              <a:rPr lang="en-US" dirty="0" err="1" smtClean="0"/>
              <a:t>r,g,b,x,y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509" y="1440023"/>
            <a:ext cx="2032841" cy="2561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58" t="4224" r="23893" b="8015"/>
          <a:stretch/>
        </p:blipFill>
        <p:spPr>
          <a:xfrm>
            <a:off x="6482509" y="4136050"/>
            <a:ext cx="2041100" cy="25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on image pixels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0" y="1885950"/>
            <a:ext cx="2860644" cy="3604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63" t="4485" r="23698" b="8275"/>
          <a:stretch/>
        </p:blipFill>
        <p:spPr>
          <a:xfrm>
            <a:off x="5166360" y="1885950"/>
            <a:ext cx="2834640" cy="35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3680</TotalTime>
  <Words>1491</Words>
  <Application>Microsoft Macintosh PowerPoint</Application>
  <PresentationFormat>On-screen Show (4:3)</PresentationFormat>
  <Paragraphs>524</Paragraphs>
  <Slides>58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Calibri</vt:lpstr>
      <vt:lpstr>Calibri Light</vt:lpstr>
      <vt:lpstr>Cambria Math</vt:lpstr>
      <vt:lpstr>Mangal</vt:lpstr>
      <vt:lpstr>Arial</vt:lpstr>
      <vt:lpstr>Office Theme</vt:lpstr>
      <vt:lpstr>Photo Editor Photo</vt:lpstr>
      <vt:lpstr>Grouping</vt:lpstr>
      <vt:lpstr>What is grouping?</vt:lpstr>
      <vt:lpstr>K-means</vt:lpstr>
      <vt:lpstr>K-means - the math</vt:lpstr>
      <vt:lpstr>K-means - the math</vt:lpstr>
      <vt:lpstr>K-means on image pixels</vt:lpstr>
      <vt:lpstr>K-means on image pixels</vt:lpstr>
      <vt:lpstr>K-means on image pixels</vt:lpstr>
      <vt:lpstr>K-means on image pixels</vt:lpstr>
      <vt:lpstr>The issues with k-means</vt:lpstr>
      <vt:lpstr>Oversegmentation and superpixels</vt:lpstr>
      <vt:lpstr>Regions        Boundaries </vt:lpstr>
      <vt:lpstr>Does Canny always work?</vt:lpstr>
      <vt:lpstr>The aperture problem</vt:lpstr>
      <vt:lpstr>The aperture problem</vt:lpstr>
      <vt:lpstr>“Globalisation”</vt:lpstr>
      <vt:lpstr>Images as graphs</vt:lpstr>
      <vt:lpstr>Segmentation is graph partitioning</vt:lpstr>
      <vt:lpstr>Segmentation is graph partitioning</vt:lpstr>
      <vt:lpstr>Criterion: Min-cut?</vt:lpstr>
      <vt:lpstr>Normalized cuts</vt:lpstr>
      <vt:lpstr>Normalized cut</vt:lpstr>
      <vt:lpstr>Min-cut vs normalized cut</vt:lpstr>
      <vt:lpstr>Random walk</vt:lpstr>
      <vt:lpstr>Random walk</vt:lpstr>
      <vt:lpstr>Random walk</vt:lpstr>
      <vt:lpstr>Random walk</vt:lpstr>
      <vt:lpstr>Random walk</vt:lpstr>
      <vt:lpstr>Random walk</vt:lpstr>
      <vt:lpstr>Random walk</vt:lpstr>
      <vt:lpstr>Random walk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Normalized cuts</vt:lpstr>
      <vt:lpstr>More than 2 clusters</vt:lpstr>
      <vt:lpstr>Normalized cuts</vt:lpstr>
      <vt:lpstr>Images as graphs</vt:lpstr>
      <vt:lpstr>Computational complexity</vt:lpstr>
      <vt:lpstr>Eigenvectors of images</vt:lpstr>
      <vt:lpstr>Eigenvectors of images</vt:lpstr>
      <vt:lpstr>Another example</vt:lpstr>
      <vt:lpstr>Recursive N-cuts</vt:lpstr>
      <vt:lpstr>N-Cuts resources</vt:lpstr>
      <vt:lpstr>Images as graphs</vt:lpstr>
      <vt:lpstr>Eigenvectors of images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Grouping</dc:title>
  <dc:creator>Bharath Hariharan</dc:creator>
  <cp:lastModifiedBy>Bharath Hariharan</cp:lastModifiedBy>
  <cp:revision>48</cp:revision>
  <cp:lastPrinted>2018-02-14T17:04:08Z</cp:lastPrinted>
  <dcterms:created xsi:type="dcterms:W3CDTF">2018-02-11T18:46:50Z</dcterms:created>
  <dcterms:modified xsi:type="dcterms:W3CDTF">2018-02-14T17:04:19Z</dcterms:modified>
</cp:coreProperties>
</file>