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72" r:id="rId26"/>
    <p:sldId id="273" r:id="rId27"/>
    <p:sldId id="314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15" r:id="rId38"/>
    <p:sldId id="283" r:id="rId39"/>
    <p:sldId id="285" r:id="rId40"/>
    <p:sldId id="303" r:id="rId41"/>
    <p:sldId id="284" r:id="rId42"/>
    <p:sldId id="304" r:id="rId43"/>
    <p:sldId id="286" r:id="rId44"/>
    <p:sldId id="287" r:id="rId45"/>
    <p:sldId id="288" r:id="rId46"/>
    <p:sldId id="289" r:id="rId47"/>
    <p:sldId id="290" r:id="rId48"/>
    <p:sldId id="291" r:id="rId49"/>
    <p:sldId id="293" r:id="rId50"/>
    <p:sldId id="292" r:id="rId51"/>
    <p:sldId id="299" r:id="rId52"/>
    <p:sldId id="300" r:id="rId53"/>
    <p:sldId id="294" r:id="rId54"/>
    <p:sldId id="295" r:id="rId55"/>
    <p:sldId id="296" r:id="rId56"/>
    <p:sldId id="297" r:id="rId57"/>
    <p:sldId id="301" r:id="rId58"/>
    <p:sldId id="30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FA738-88CE-DB4D-8EE8-168E604CD0D0}" type="datetimeFigureOut">
              <a:rPr lang="en-US" smtClean="0"/>
              <a:t>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525B2-C35F-8046-B963-E9DEAF33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3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FCE6E2-7555-654A-8C05-0F19DF22A5DC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7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A3A702-0D6B-2447-986A-471B7C1E3863}" type="slidenum">
              <a:rPr lang="en-US"/>
              <a:pPr/>
              <a:t>25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3738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379" y="4396423"/>
            <a:ext cx="5160433" cy="4239869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give definition of partial derivative:  </a:t>
            </a:r>
            <a:r>
              <a:rPr lang="en-US" dirty="0" err="1" smtClean="0"/>
              <a:t>lim</a:t>
            </a:r>
            <a:r>
              <a:rPr lang="en-US" dirty="0" smtClean="0"/>
              <a:t> h-&gt;0 [f(</a:t>
            </a:r>
            <a:r>
              <a:rPr lang="en-US" dirty="0" err="1" smtClean="0"/>
              <a:t>x+h,y</a:t>
            </a:r>
            <a:r>
              <a:rPr lang="en-US" dirty="0" smtClean="0"/>
              <a:t>) – f(</a:t>
            </a:r>
            <a:r>
              <a:rPr lang="en-US" dirty="0" err="1" smtClean="0"/>
              <a:t>x,y</a:t>
            </a:r>
            <a:r>
              <a:rPr lang="en-US" dirty="0" smtClean="0"/>
              <a:t>)]/h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Gradient direction perpendicular to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57135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AEC16C-2551-B740-9930-184F33DF7F26}" type="slidenum">
              <a:rPr lang="en-US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7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FF6190E-42B6-CC40-B74F-B2B78BBA9BC9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8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1B858A6-A768-5143-9594-DDCC8A066843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give definition of partial derivative:  </a:t>
            </a:r>
            <a:r>
              <a:rPr lang="en-US" dirty="0" err="1" smtClean="0"/>
              <a:t>lim</a:t>
            </a:r>
            <a:r>
              <a:rPr lang="en-US" dirty="0" smtClean="0"/>
              <a:t> h-&gt;0 [f(</a:t>
            </a:r>
            <a:r>
              <a:rPr lang="en-US" dirty="0" err="1" smtClean="0"/>
              <a:t>x+h,y</a:t>
            </a:r>
            <a:r>
              <a:rPr lang="en-US" dirty="0" smtClean="0"/>
              <a:t>) – f(</a:t>
            </a:r>
            <a:r>
              <a:rPr lang="en-US" dirty="0" err="1" smtClean="0"/>
              <a:t>x,y</a:t>
            </a:r>
            <a:r>
              <a:rPr lang="en-US" dirty="0" smtClean="0"/>
              <a:t>)]/h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Gradient direction perpendicular to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1144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right: gradient magnitude</a:t>
            </a:r>
          </a:p>
          <a:p>
            <a:endParaRPr lang="en-US" dirty="0" smtClean="0"/>
          </a:p>
          <a:p>
            <a:r>
              <a:rPr lang="en-US" dirty="0" smtClean="0"/>
              <a:t>x,</a:t>
            </a:r>
            <a:r>
              <a:rPr lang="en-US" baseline="0" dirty="0" smtClean="0"/>
              <a:t>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to fix?</a:t>
            </a:r>
          </a:p>
        </p:txBody>
      </p:sp>
    </p:spTree>
    <p:extLst>
      <p:ext uri="{BB962C8B-B14F-4D97-AF65-F5344CB8AC3E}">
        <p14:creationId xmlns:p14="http://schemas.microsoft.com/office/powerpoint/2010/main" val="70603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3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446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23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2</a:t>
            </a:r>
            <a:r>
              <a:rPr lang="en-US" baseline="30000" dirty="0"/>
              <a:t>nd</a:t>
            </a:r>
            <a:r>
              <a:rPr lang="en-US" dirty="0"/>
              <a:t> derivative filters are there?  There are four 2</a:t>
            </a:r>
            <a:r>
              <a:rPr lang="en-US" baseline="30000" dirty="0"/>
              <a:t>nd</a:t>
            </a:r>
            <a:r>
              <a:rPr lang="en-US" dirty="0"/>
              <a:t> partial derivative filters.</a:t>
            </a:r>
          </a:p>
          <a:p>
            <a:r>
              <a:rPr lang="en-US" dirty="0"/>
              <a:t>In practice, it’s handy to define a single 2</a:t>
            </a:r>
            <a:r>
              <a:rPr lang="en-US" baseline="30000" dirty="0"/>
              <a:t>nd</a:t>
            </a:r>
            <a:r>
              <a:rPr lang="en-US" dirty="0"/>
              <a:t> derivative filter—the </a:t>
            </a:r>
            <a:r>
              <a:rPr lang="en-US" dirty="0" err="1"/>
              <a:t>Laplacian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9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1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178D-011E-6A41-BAB2-97C175E8DAFC}" type="datetimeFigureOut">
              <a:rPr lang="en-US" smtClean="0"/>
              <a:t>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B187-5464-8448-97ED-083E2128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ieeexplore.ieee.org/xpls/abs_all.jsp?isnumber=4767846&amp;arnumber=4767851&amp;count=16&amp;index=4" TargetMode="Externa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.xml"/><Relationship Id="rId10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8" Type="http://schemas.openxmlformats.org/officeDocument/2006/relationships/image" Target="../media/image22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35.png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1.xml"/><Relationship Id="rId10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hyperlink" Target="http://www.cs.ubc.ca/conferences/ICCV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group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</a:p>
          <a:p>
            <a:r>
              <a:rPr lang="en-US" dirty="0" smtClean="0"/>
              <a:t>Principle of </a:t>
            </a:r>
            <a:r>
              <a:rPr lang="en-US" i="1" dirty="0" smtClean="0"/>
              <a:t>common fate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001294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principles in the context of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of proximity: nearby pixels are part of the same object</a:t>
            </a:r>
          </a:p>
          <a:p>
            <a:r>
              <a:rPr lang="en-US" dirty="0" smtClean="0"/>
              <a:t>Principle of similarity: similar pixels are part of the same object</a:t>
            </a:r>
          </a:p>
          <a:p>
            <a:pPr lvl="1"/>
            <a:r>
              <a:rPr lang="en-US" dirty="0" smtClean="0"/>
              <a:t>Look for differences </a:t>
            </a:r>
            <a:r>
              <a:rPr lang="en-US" dirty="0"/>
              <a:t>in color, intensity, or texture across the boundary</a:t>
            </a:r>
          </a:p>
          <a:p>
            <a:r>
              <a:rPr lang="en-US" dirty="0" smtClean="0"/>
              <a:t>Principle of closure and continuity: contours are likely to continue</a:t>
            </a:r>
          </a:p>
          <a:p>
            <a:r>
              <a:rPr lang="en-US" dirty="0" smtClean="0"/>
              <a:t>High-level knowledge?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       Boundaries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1852" y="1067818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812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969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5440719" y="20269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980108" y="15254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14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4982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5453421" y="43002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992810" y="37987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83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good boundary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Differences </a:t>
            </a:r>
            <a:r>
              <a:rPr lang="en-US" dirty="0"/>
              <a:t>in color, intensity, or texture across the boundary</a:t>
            </a:r>
          </a:p>
          <a:p>
            <a:pPr>
              <a:defRPr/>
            </a:pPr>
            <a:r>
              <a:rPr lang="en-US" dirty="0"/>
              <a:t>Continuity and closure</a:t>
            </a:r>
          </a:p>
          <a:p>
            <a:pPr>
              <a:defRPr/>
            </a:pPr>
            <a:r>
              <a:rPr lang="en-US" dirty="0"/>
              <a:t>High-level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Criteria for a good boundary </a:t>
            </a:r>
            <a:r>
              <a:rPr lang="en-US" dirty="0">
                <a:latin typeface="Calibri" charset="0"/>
              </a:rPr>
              <a:t>detector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257800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 smtClean="0">
                <a:ea typeface="+mn-ea"/>
              </a:rPr>
              <a:t>Criteria for a good </a:t>
            </a:r>
            <a:r>
              <a:rPr lang="en-US" dirty="0" smtClean="0"/>
              <a:t>boundary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detector:</a:t>
            </a:r>
          </a:p>
          <a:p>
            <a:pPr lvl="1">
              <a:defRPr/>
            </a:pPr>
            <a:r>
              <a:rPr lang="en-US" b="1" dirty="0" smtClean="0">
                <a:ea typeface="+mn-ea"/>
              </a:rPr>
              <a:t>Good detection: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Fire only on real edges, not anywhere else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b="1" dirty="0" smtClean="0">
                <a:ea typeface="+mn-ea"/>
              </a:rPr>
              <a:t>Good localization</a:t>
            </a:r>
          </a:p>
          <a:p>
            <a:pPr lvl="2">
              <a:defRPr/>
            </a:pPr>
            <a:r>
              <a:rPr lang="en-US" sz="2400" dirty="0" smtClean="0">
                <a:ea typeface="+mn-ea"/>
              </a:rPr>
              <a:t>the edges detected must be as close as possible to the true edges</a:t>
            </a:r>
          </a:p>
          <a:p>
            <a:pPr lvl="2">
              <a:defRPr/>
            </a:pPr>
            <a:r>
              <a:rPr lang="en-US" sz="2400" dirty="0" smtClean="0">
                <a:ea typeface="+mn-ea"/>
              </a:rPr>
              <a:t>the detector must return one point only for each true edge point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519988" y="6553200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L. Fei-Fei</a:t>
            </a:r>
          </a:p>
        </p:txBody>
      </p:sp>
    </p:spTree>
    <p:extLst>
      <p:ext uri="{BB962C8B-B14F-4D97-AF65-F5344CB8AC3E}">
        <p14:creationId xmlns:p14="http://schemas.microsoft.com/office/powerpoint/2010/main" val="1360451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Canny edge detector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886200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 smtClean="0">
                <a:ea typeface="+mn-ea"/>
              </a:rPr>
              <a:t>The classic edge detector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Baseline for all later work on grouping</a:t>
            </a:r>
            <a:endParaRPr lang="en-US" dirty="0" smtClean="0"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en-US" dirty="0" smtClean="0">
                <a:ea typeface="+mn-ea"/>
              </a:rPr>
              <a:t>Theoretical model: step-edges corrupted by additive Gaussian noise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" y="55324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000"/>
              <a:t>J. Canny, </a:t>
            </a:r>
            <a:r>
              <a:rPr lang="en-US" sz="2000" b="1" i="1">
                <a:hlinkClick r:id="rId3"/>
              </a:rPr>
              <a:t>A Computational Approach To Edge Detection</a:t>
            </a:r>
            <a:r>
              <a:rPr lang="en-US" sz="2000"/>
              <a:t>, IEEE Trans. Pattern Analysis and Machine Intelligence, 8:679-714, 1986.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19988" y="6553200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L. Fei-Fei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505200" y="6324600"/>
            <a:ext cx="148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22,000 citations!</a:t>
            </a:r>
          </a:p>
        </p:txBody>
      </p:sp>
    </p:spTree>
    <p:extLst>
      <p:ext uri="{BB962C8B-B14F-4D97-AF65-F5344CB8AC3E}">
        <p14:creationId xmlns:p14="http://schemas.microsoft.com/office/powerpoint/2010/main" val="102436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914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gradient</a:t>
            </a:r>
            <a:r>
              <a:rPr lang="en-US" sz="2400" dirty="0" smtClean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762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914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857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5130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7263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76975" y="2449513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533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i="1" dirty="0" smtClean="0"/>
              <a:t>edge strength</a:t>
            </a:r>
            <a:r>
              <a:rPr lang="en-US" dirty="0" smtClean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dirty="0"/>
              <a:t>gradient direction is given </a:t>
            </a:r>
            <a:r>
              <a:rPr lang="en-US" dirty="0" smtClean="0"/>
              <a:t>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how </a:t>
            </a:r>
            <a:r>
              <a:rPr lang="en-US" sz="1800" dirty="0"/>
              <a:t>does this relate to the direction of the edge?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17084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gradient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L. 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969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With a little Gaussian noise</a:t>
            </a:r>
          </a:p>
        </p:txBody>
      </p:sp>
      <p:pic>
        <p:nvPicPr>
          <p:cNvPr id="24579" name="Picture 2" descr="C:\Documents and Settings\Derek Hoiem\My Documents\Classes\Spring10 - Computer Vision\figs\7\monaco_500_gx_nois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3810" r="7143"/>
          <a:stretch>
            <a:fillRect/>
          </a:stretch>
        </p:blipFill>
        <p:spPr bwMode="auto">
          <a:xfrm>
            <a:off x="4572000" y="2209800"/>
            <a:ext cx="4572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C:\Documents and Settings\Derek Hoiem\My Documents\Classes\Spring10 - Computer Vision\figs\7\monaco_noi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1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477000" y="579120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Gradient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4572000"/>
            <a:ext cx="411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15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ea typeface="+mn-ea"/>
              </a:rPr>
              <a:t>Source: D.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ea typeface="+mn-ea"/>
              </a:rPr>
              <a:t>Hoiem</a:t>
            </a:r>
            <a:endParaRPr lang="en-US" sz="1200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33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973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25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886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987675" y="6096000"/>
            <a:ext cx="318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315200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12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48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057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Noisy input image</a:t>
            </a:r>
          </a:p>
          <a:p>
            <a:pPr algn="ctr"/>
            <a:endParaRPr lang="en-US" sz="1000" dirty="0" smtClean="0"/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18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grouping?</a:t>
            </a:r>
            <a:endParaRPr lang="en-US" dirty="0"/>
          </a:p>
        </p:txBody>
      </p:sp>
      <p:pic>
        <p:nvPicPr>
          <p:cNvPr id="4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17" y="2940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729" y="2940239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5025788" y="3076149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/>
          <p:nvPr/>
        </p:nvSpPr>
        <p:spPr>
          <a:xfrm>
            <a:off x="5496636" y="3436677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5036025" y="2935123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702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is high frequency</a:t>
            </a:r>
          </a:p>
          <a:p>
            <a:r>
              <a:rPr lang="en-US" dirty="0" smtClean="0"/>
              <a:t>Differentiation accentuates noise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3151531"/>
            <a:ext cx="3784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1638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f</a:t>
            </a:r>
            <a:endParaRPr lang="en-US" i="1" dirty="0">
              <a:latin typeface="Times New Roman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38300" y="2392363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</a:rPr>
                <a:t>h</a:t>
              </a:r>
              <a:endParaRPr lang="en-US" i="1" dirty="0">
                <a:latin typeface="Times New Roman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</a:rPr>
                <a:t>f * h</a:t>
              </a:r>
              <a:endParaRPr lang="en-US" i="1" dirty="0">
                <a:latin typeface="Times New Roman" pitchFamily="18" charset="0"/>
              </a:endParaRP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533400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1273628" y="6019800"/>
            <a:ext cx="7772400" cy="659750"/>
            <a:chOff x="1273628" y="6019800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40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Differentiation is a convolution</a:t>
            </a:r>
          </a:p>
          <a:p>
            <a:pPr>
              <a:buFontTx/>
              <a:buChar char="•"/>
            </a:pPr>
            <a:r>
              <a:rPr lang="en-US" dirty="0" smtClean="0"/>
              <a:t> Convolution is associative:</a:t>
            </a:r>
          </a:p>
          <a:p>
            <a:pPr>
              <a:buFontTx/>
              <a:buChar char="•"/>
            </a:pPr>
            <a:r>
              <a:rPr lang="en-US" dirty="0" smtClean="0"/>
              <a:t>This saves us one operation:</a:t>
            </a:r>
            <a:endParaRPr lang="en-US" i="1" dirty="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76400" y="29718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</a:rPr>
                <a:t>f</a:t>
              </a:r>
              <a:endParaRPr lang="en-US" sz="2400" i="1" dirty="0">
                <a:latin typeface="Times New Roman" pitchFamily="18" charset="0"/>
              </a:endParaRP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172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90600" y="41148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088" y="5301342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066800" y="1981200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876800" y="2667000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4506913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2450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60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derivative of </a:t>
            </a:r>
            <a:r>
              <a:rPr lang="en-US" sz="1800" dirty="0" smtClean="0"/>
              <a:t>Gaussian (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814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7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  <p:extLst>
      <p:ext uri="{BB962C8B-B14F-4D97-AF65-F5344CB8AC3E}">
        <p14:creationId xmlns:p14="http://schemas.microsoft.com/office/powerpoint/2010/main" val="211122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</a:rPr>
              <a:t>original </a:t>
            </a:r>
            <a:r>
              <a:rPr lang="en-US" dirty="0" smtClean="0">
                <a:latin typeface="Calibri" charset="0"/>
              </a:rPr>
              <a:t>image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1790700"/>
            <a:ext cx="566928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6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Compute Gradients (DoG)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0" y="4876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X-Derivative of Gaussian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5366026" y="4876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Y-Derivative of Gaussian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7" y="2438444"/>
            <a:ext cx="4246575" cy="243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38444"/>
            <a:ext cx="4255052" cy="24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914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gradient</a:t>
            </a:r>
            <a:r>
              <a:rPr lang="en-US" sz="2400" dirty="0" smtClean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762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914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857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5130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7263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76975" y="2449513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533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i="1" dirty="0" smtClean="0"/>
              <a:t>edge strength</a:t>
            </a:r>
            <a:r>
              <a:rPr lang="en-US" dirty="0" smtClean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dirty="0"/>
              <a:t>gradient direction is given </a:t>
            </a:r>
            <a:r>
              <a:rPr lang="en-US" dirty="0" smtClean="0"/>
              <a:t>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 smtClean="0"/>
              <a:t>how </a:t>
            </a:r>
            <a:r>
              <a:rPr lang="en-US" sz="1800" dirty="0"/>
              <a:t>does this relate to the direction of the edge?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43216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Gradient magnitude and orientation</a:t>
            </a:r>
            <a:endParaRPr lang="en-US" dirty="0">
              <a:latin typeface="Calibri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 charset="0"/>
              </a:rPr>
              <a:t>Orientation is undefined at pixels with 0 gradient</a:t>
            </a:r>
            <a:endParaRPr lang="en-US" sz="2400" dirty="0">
              <a:latin typeface="Calibri" charset="0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4680560" y="4359967"/>
            <a:ext cx="4236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>
                <a:latin typeface="Arial" charset="0"/>
              </a:rPr>
              <a:t>Orientation</a:t>
            </a:r>
          </a:p>
          <a:p>
            <a:pPr algn="ctr" eaLnBrk="1" hangingPunct="1"/>
            <a:r>
              <a:rPr lang="en-US" sz="2400" dirty="0" smtClean="0">
                <a:latin typeface="Arial" charset="0"/>
              </a:rPr>
              <a:t>theta </a:t>
            </a:r>
            <a:r>
              <a:rPr lang="en-US" sz="2400" dirty="0">
                <a:latin typeface="Arial" charset="0"/>
              </a:rPr>
              <a:t>= </a:t>
            </a:r>
            <a:r>
              <a:rPr lang="en-US" sz="2400" dirty="0" smtClean="0">
                <a:latin typeface="Arial" charset="0"/>
              </a:rPr>
              <a:t>numpy.arctan2(</a:t>
            </a:r>
            <a:r>
              <a:rPr lang="en-US" sz="2400" dirty="0" err="1" smtClean="0">
                <a:latin typeface="Arial" charset="0"/>
              </a:rPr>
              <a:t>gy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gx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2" y="1913835"/>
            <a:ext cx="4006240" cy="2300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60" y="1913835"/>
            <a:ext cx="4006240" cy="2300357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641711" y="4230230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>
                <a:latin typeface="Arial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61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Non-maximum suppression for each orientation</a:t>
            </a:r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5715000" y="1295400"/>
            <a:ext cx="2286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At q, we have a maximum if the value is larger than those at both p and at r. Interpolate to get these values.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90488" y="6553200"/>
            <a:ext cx="1662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Forsyth</a:t>
            </a:r>
          </a:p>
        </p:txBody>
      </p:sp>
    </p:spTree>
    <p:extLst>
      <p:ext uri="{BB962C8B-B14F-4D97-AF65-F5344CB8AC3E}">
        <p14:creationId xmlns:p14="http://schemas.microsoft.com/office/powerpoint/2010/main" val="194655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grouping?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Pixels property of sensor, not world</a:t>
            </a:r>
          </a:p>
          <a:p>
            <a:r>
              <a:rPr lang="en-US" dirty="0" smtClean="0"/>
              <a:t>Reasoning at object level (might) make things easy:</a:t>
            </a:r>
          </a:p>
          <a:p>
            <a:pPr lvl="1"/>
            <a:r>
              <a:rPr lang="en-US" dirty="0" smtClean="0"/>
              <a:t>objects at consistent depth</a:t>
            </a:r>
          </a:p>
          <a:p>
            <a:pPr lvl="1"/>
            <a:r>
              <a:rPr lang="en-US" dirty="0" smtClean="0"/>
              <a:t>objects can be recognized</a:t>
            </a:r>
          </a:p>
          <a:p>
            <a:pPr lvl="1"/>
            <a:r>
              <a:rPr lang="en-US" dirty="0" smtClean="0"/>
              <a:t>objects move as one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9300" y="4589725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"I stand at the window and see a house, trees, sky. Theoretically I might say there were 327 </a:t>
            </a:r>
            <a:r>
              <a:rPr lang="en-US" sz="1350" i="1" dirty="0" err="1">
                <a:solidFill>
                  <a:srgbClr val="000000"/>
                </a:solidFill>
                <a:latin typeface="Verdana" charset="0"/>
              </a:rPr>
              <a:t>brightnesses</a:t>
            </a:r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 and nuances of </a:t>
            </a:r>
            <a:r>
              <a:rPr lang="en-US" sz="1350" i="1" dirty="0" err="1">
                <a:solidFill>
                  <a:srgbClr val="000000"/>
                </a:solidFill>
                <a:latin typeface="Verdana" charset="0"/>
              </a:rPr>
              <a:t>colour</a:t>
            </a:r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. Do I have "327"? No. I have sky, house, and trees." </a:t>
            </a:r>
          </a:p>
          <a:p>
            <a:r>
              <a:rPr lang="en-US" sz="1350" i="1" dirty="0">
                <a:solidFill>
                  <a:srgbClr val="000000"/>
                </a:solidFill>
                <a:latin typeface="Verdana" charset="0"/>
              </a:rPr>
              <a:t>Max Wertheimer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261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Before Non-max Suppression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486452"/>
            <a:ext cx="7874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After Non-max Suppression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70038"/>
            <a:ext cx="7874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>
                <a:latin typeface="Calibri" charset="0"/>
              </a:rPr>
              <a:t>Hysteresis thresholding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Threshold at low/high levels to get weak/strong edge pixels</a:t>
            </a:r>
          </a:p>
          <a:p>
            <a:r>
              <a:rPr lang="en-US" sz="2400" dirty="0">
                <a:latin typeface="Calibri" charset="0"/>
              </a:rPr>
              <a:t>Do connected components, starting from strong edge pixels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95" y="2400850"/>
            <a:ext cx="6648258" cy="38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Final Canny Edges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806" y="2545696"/>
            <a:ext cx="4341064" cy="249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6" y="2545695"/>
            <a:ext cx="4341064" cy="24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>
                <a:latin typeface="Calibri" charset="0"/>
              </a:rPr>
              <a:t>Filter image with x, y derivatives of Gaussian 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latin typeface="Calibri" charset="0"/>
              </a:rPr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latin typeface="Calibri" charset="0"/>
              </a:rPr>
              <a:t>Non-maximum suppression:</a:t>
            </a:r>
          </a:p>
          <a:p>
            <a:pPr marL="838200" lvl="1" indent="-381000"/>
            <a:r>
              <a:rPr lang="en-US" sz="2400" dirty="0">
                <a:latin typeface="Calibri" charset="0"/>
              </a:rPr>
              <a:t>Thin multi-pixel wide “ridges” down to single pixel width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err="1">
                <a:latin typeface="Calibri" charset="0"/>
              </a:rPr>
              <a:t>Thresholding</a:t>
            </a:r>
            <a:r>
              <a:rPr lang="en-US" sz="2800" dirty="0">
                <a:latin typeface="Calibri" charset="0"/>
              </a:rPr>
              <a:t> and linking (hysteresis):</a:t>
            </a:r>
          </a:p>
          <a:p>
            <a:pPr marL="838200" lvl="1" indent="-381000"/>
            <a:r>
              <a:rPr lang="en-US" sz="2400" dirty="0">
                <a:latin typeface="Calibri" charset="0"/>
              </a:rPr>
              <a:t>Define two thresholds: low and high</a:t>
            </a:r>
          </a:p>
          <a:p>
            <a:pPr marL="838200" lvl="1" indent="-381000"/>
            <a:r>
              <a:rPr lang="en-US" sz="2400" dirty="0">
                <a:latin typeface="Calibri" charset="0"/>
              </a:rPr>
              <a:t>Use the high threshold to start edge curves and the low threshold to continue </a:t>
            </a:r>
            <a:r>
              <a:rPr lang="en-US" sz="2400" dirty="0" smtClean="0">
                <a:latin typeface="Calibri" charset="0"/>
              </a:rPr>
              <a:t>them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705600" y="6553200"/>
            <a:ext cx="234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Lowe, L. Fei-Fei</a:t>
            </a:r>
          </a:p>
        </p:txBody>
      </p:sp>
    </p:spTree>
    <p:extLst>
      <p:ext uri="{BB962C8B-B14F-4D97-AF65-F5344CB8AC3E}">
        <p14:creationId xmlns:p14="http://schemas.microsoft.com/office/powerpoint/2010/main" val="103477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Canny always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22" y="1299080"/>
            <a:ext cx="4098336" cy="273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986" y="1303063"/>
            <a:ext cx="4092363" cy="2728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90" y="4031304"/>
            <a:ext cx="4098336" cy="27322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25148" y="1580322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01974" y="1701097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82116" y="4428819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37345" y="4449632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4545" y="1728903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54803" y="1690689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of edge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Texture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Low-contrast boundaries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904" y="2968854"/>
            <a:ext cx="4098336" cy="27322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38330" y="3250096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7985" y="3360463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95437" y="5073306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       Boundaries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1852" y="1067818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812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969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5440719" y="20269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980108" y="15254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14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4982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5453421" y="43002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992810" y="37987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042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by clustering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" y="1959364"/>
            <a:ext cx="3589020" cy="23964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23610" y="4880610"/>
            <a:ext cx="30060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23610" y="2068830"/>
            <a:ext cx="0" cy="28117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94760" y="4880610"/>
            <a:ext cx="2228850" cy="15316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83080" y="3157573"/>
            <a:ext cx="148590" cy="1456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33160" y="4567273"/>
            <a:ext cx="148590" cy="1456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75760" y="2269843"/>
            <a:ext cx="148590" cy="1456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82940" y="2513683"/>
            <a:ext cx="148590" cy="1456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28160" y="3919573"/>
            <a:ext cx="148590" cy="145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49340" y="2483203"/>
            <a:ext cx="148590" cy="145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431530" y="4880610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65470" y="2026922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3344" y="6223636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by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259461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Idea: embed pixels into high-dimensional space (e.g. 3-dimensions)</a:t>
            </a:r>
          </a:p>
          <a:p>
            <a:r>
              <a:rPr lang="en-US" dirty="0" smtClean="0"/>
              <a:t>Each pixel is a point</a:t>
            </a:r>
          </a:p>
          <a:p>
            <a:r>
              <a:rPr lang="en-US" dirty="0" smtClean="0"/>
              <a:t>Group together points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820" y="1690689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       Boundaries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1852" y="1067818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812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969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5440719" y="20269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980108" y="15254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14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4982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5453421" y="43002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992810" y="37987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79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Assumption: each group is a Gaussian with different means and same standard deviation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Suppose we know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 Which group should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 to?</a:t>
                </a:r>
              </a:p>
              <a:p>
                <a:pPr lvl="1"/>
                <a:r>
                  <a:rPr lang="en-US" dirty="0" smtClean="0"/>
                  <a:t>The j with highest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= The j with smallest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2848610"/>
            <a:ext cx="499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135"/>
            <a:ext cx="8423910" cy="4351338"/>
          </a:xfrm>
        </p:spPr>
        <p:txBody>
          <a:bodyPr/>
          <a:lstStyle/>
          <a:p>
            <a:r>
              <a:rPr lang="en-US" dirty="0" smtClean="0"/>
              <a:t>Assumption: each group = a Gaussian with different means and same standard deviation</a:t>
            </a:r>
          </a:p>
          <a:p>
            <a:r>
              <a:rPr lang="en-US" dirty="0" smtClean="0"/>
              <a:t>If means are known, then trivial assignment to groups. How?</a:t>
            </a:r>
          </a:p>
          <a:p>
            <a:r>
              <a:rPr lang="en-US" dirty="0" smtClean="0"/>
              <a:t>Assign data point to </a:t>
            </a:r>
            <a:r>
              <a:rPr lang="en-US" i="1" dirty="0" smtClean="0"/>
              <a:t>nearest mean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179" y="3676331"/>
            <a:ext cx="4071641" cy="30559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34765" y="3676331"/>
            <a:ext cx="2011680" cy="193722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88579" y="4947444"/>
            <a:ext cx="2011680" cy="1937226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34549" y="4133057"/>
            <a:ext cx="2011680" cy="1937226"/>
          </a:xfrm>
          <a:prstGeom prst="ellipse">
            <a:avLst/>
          </a:prstGeom>
          <a:solidFill>
            <a:srgbClr val="7030A0">
              <a:alpha val="4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4641844" y="4444919"/>
            <a:ext cx="397521" cy="400050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3495658" y="5677853"/>
            <a:ext cx="397521" cy="40005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5630851" y="4865290"/>
            <a:ext cx="397521" cy="400050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Problem: means are not known</a:t>
                </a:r>
              </a:p>
              <a:p>
                <a:r>
                  <a:rPr lang="en-US" dirty="0" smtClean="0"/>
                  <a:t>What if we know a set of points from each cluster?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 belong to cluster k</a:t>
                </a:r>
              </a:p>
              <a:p>
                <a:r>
                  <a:rPr lang="en-US" dirty="0" smtClean="0"/>
                  <a:t>What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10" y="3001010"/>
            <a:ext cx="31496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50" y="4017645"/>
            <a:ext cx="5727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means are not known</a:t>
            </a:r>
          </a:p>
          <a:p>
            <a:r>
              <a:rPr lang="en-US" dirty="0" smtClean="0"/>
              <a:t>If assignment of points to clusters is known, then finding means is easy</a:t>
            </a:r>
          </a:p>
          <a:p>
            <a:r>
              <a:rPr lang="en-US" dirty="0" smtClean="0"/>
              <a:t>How? Compute the mean of every cluster!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40" y="3758034"/>
            <a:ext cx="3905250" cy="29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means, can assign points to clusters</a:t>
            </a:r>
          </a:p>
          <a:p>
            <a:r>
              <a:rPr lang="en-US" dirty="0" smtClean="0"/>
              <a:t>Given assignments, can compute means</a:t>
            </a:r>
          </a:p>
          <a:p>
            <a:r>
              <a:rPr lang="en-US" dirty="0" smtClean="0"/>
              <a:t>Idea: iterate!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66115"/>
          </a:xfrm>
        </p:spPr>
        <p:txBody>
          <a:bodyPr/>
          <a:lstStyle/>
          <a:p>
            <a:r>
              <a:rPr lang="en-US" dirty="0" smtClean="0"/>
              <a:t>Step-1 : randomly pick k centers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320" y="2330132"/>
            <a:ext cx="5854700" cy="43942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394960" y="2721927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58840" y="3669825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59530" y="5125245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Assign each point to nearest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50" y="2463800"/>
            <a:ext cx="5854700" cy="4394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246370" y="2870517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10250" y="3818415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710940" y="5273835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re-estimate centers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50" y="2363470"/>
            <a:ext cx="5854700" cy="4394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720590" y="3224847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84570" y="4001294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25190" y="5033805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Repeat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470" y="2329180"/>
            <a:ext cx="5854700" cy="439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470" y="2330292"/>
            <a:ext cx="5854700" cy="439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470" y="2329180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- another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0480"/>
            <a:ext cx="3783330" cy="283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1300480"/>
            <a:ext cx="3782592" cy="2838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1333"/>
            <a:ext cx="3783330" cy="283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4021332"/>
            <a:ext cx="3779490" cy="283666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165860" y="2718850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106930" y="2096582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268730" y="2776795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225540" y="2057483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874895" y="2502475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977765" y="299317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26030" y="4938223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586865" y="4609405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08685" y="558472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610350" y="5007266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764515" y="4587008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874895" y="547730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grouping well-defined?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Depends on purpose</a:t>
            </a:r>
          </a:p>
          <a:p>
            <a:pPr lvl="1"/>
            <a:r>
              <a:rPr lang="en-US" dirty="0" smtClean="0"/>
              <a:t>Object parts</a:t>
            </a:r>
          </a:p>
          <a:p>
            <a:pPr lvl="1"/>
            <a:r>
              <a:rPr lang="en-US" dirty="0" smtClean="0"/>
              <a:t>Background segmentation</a:t>
            </a:r>
            <a:endParaRPr lang="en-US" dirty="0"/>
          </a:p>
        </p:txBody>
      </p:sp>
      <p:pic>
        <p:nvPicPr>
          <p:cNvPr id="4" name="Picture 4" descr="1030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4" y="2526107"/>
            <a:ext cx="1624013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406649" y="2451098"/>
            <a:ext cx="1679973" cy="1159669"/>
            <a:chOff x="2152" y="753"/>
            <a:chExt cx="1411" cy="974"/>
          </a:xfrm>
        </p:grpSpPr>
        <p:pic>
          <p:nvPicPr>
            <p:cNvPr id="6" name="Picture 6" descr="103029_contour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816"/>
              <a:ext cx="1365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3296" y="753"/>
              <a:ext cx="26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A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87374" y="3669108"/>
            <a:ext cx="1696641" cy="1158478"/>
            <a:chOff x="336" y="1964"/>
            <a:chExt cx="1425" cy="973"/>
          </a:xfrm>
        </p:grpSpPr>
        <p:pic>
          <p:nvPicPr>
            <p:cNvPr id="9" name="Picture 9" descr="103029_contour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27"/>
              <a:ext cx="1364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1501" y="1964"/>
              <a:ext cx="26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B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416175" y="3669107"/>
            <a:ext cx="1682354" cy="1151334"/>
            <a:chOff x="2152" y="1970"/>
            <a:chExt cx="1413" cy="967"/>
          </a:xfrm>
        </p:grpSpPr>
        <p:pic>
          <p:nvPicPr>
            <p:cNvPr id="12" name="Picture 12" descr="103029_contour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2027"/>
              <a:ext cx="1365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3306" y="1970"/>
              <a:ext cx="25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4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Input: set of data points, 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pick k points as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[0, </a:t>
            </a:r>
            <a:r>
              <a:rPr lang="en-US" dirty="0" err="1" smtClean="0"/>
              <a:t>maxiters</a:t>
            </a:r>
            <a:r>
              <a:rPr lang="en-US" dirty="0" smtClean="0"/>
              <a:t>]: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Assign each point to nearest center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Re-estimate each center as mean of points assigned to it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- the math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Input: set of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 smtClean="0"/>
                  <a:t>, 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Randomly pick k points as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=1,…, 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iteration in [0, </a:t>
                </a:r>
                <a:r>
                  <a:rPr lang="en-US" dirty="0" err="1" smtClean="0"/>
                  <a:t>maxiters</a:t>
                </a:r>
                <a:r>
                  <a:rPr lang="en-US" dirty="0" smtClean="0"/>
                  <a:t>]: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Assign each point to nearest center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Re-estimate each center as mean of points assigned to it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3790950"/>
            <a:ext cx="3783330" cy="63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5079590"/>
            <a:ext cx="2754630" cy="1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- the math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objective function that must be minimized: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Every iteration of k-means takes a downward step:</a:t>
                </a:r>
              </a:p>
              <a:p>
                <a:pPr lvl="1"/>
                <a:r>
                  <a:rPr lang="en-US" dirty="0" smtClean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to minimize objective</a:t>
                </a:r>
              </a:p>
              <a:p>
                <a:pPr lvl="1"/>
                <a:r>
                  <a:rPr lang="en-US" dirty="0" smtClean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 to minimize objective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465070"/>
            <a:ext cx="3771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0" y="1943100"/>
            <a:ext cx="3444724" cy="276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690689"/>
            <a:ext cx="4721013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1690689"/>
            <a:ext cx="2751783" cy="346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3020" y="5189220"/>
            <a:ext cx="27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Picture courtesy David Forsyth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5136940" y="1687120"/>
            <a:ext cx="2749759" cy="3470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2070" y="5189220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clusters from k-means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20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wrong?</a:t>
            </a:r>
          </a:p>
          <a:p>
            <a:r>
              <a:rPr lang="en-US" dirty="0" smtClean="0"/>
              <a:t>Pixel position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earby pixels are likely to belong to the same object</a:t>
            </a:r>
          </a:p>
          <a:p>
            <a:pPr lvl="1"/>
            <a:r>
              <a:rPr lang="en-US" dirty="0" smtClean="0"/>
              <a:t>Far-away pixels are likely to belong to different objects</a:t>
            </a:r>
          </a:p>
          <a:p>
            <a:r>
              <a:rPr lang="en-US" dirty="0" smtClean="0"/>
              <a:t>How do we incorporate pixel position?</a:t>
            </a:r>
          </a:p>
          <a:p>
            <a:pPr lvl="1"/>
            <a:r>
              <a:rPr lang="en-US" dirty="0" smtClean="0"/>
              <a:t>Instead of representing each pixel as (</a:t>
            </a:r>
            <a:r>
              <a:rPr lang="en-US" dirty="0" err="1" smtClean="0"/>
              <a:t>r,g,b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Represent each pixel as (</a:t>
            </a:r>
            <a:r>
              <a:rPr lang="en-US" dirty="0" err="1" smtClean="0"/>
              <a:t>r,g,b,x,y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509" y="1440023"/>
            <a:ext cx="2032841" cy="2561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6482509" y="4136050"/>
            <a:ext cx="2041100" cy="25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" y="1885950"/>
            <a:ext cx="2860644" cy="360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3" t="4485" r="23698" b="8275"/>
          <a:stretch/>
        </p:blipFill>
        <p:spPr>
          <a:xfrm>
            <a:off x="5166360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 with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54830" cy="4351338"/>
          </a:xfrm>
        </p:spPr>
        <p:txBody>
          <a:bodyPr/>
          <a:lstStyle/>
          <a:p>
            <a:r>
              <a:rPr lang="en-US" dirty="0" smtClean="0"/>
              <a:t>Captures pixel similarity but</a:t>
            </a:r>
          </a:p>
          <a:p>
            <a:pPr lvl="1"/>
            <a:r>
              <a:rPr lang="en-US" dirty="0" smtClean="0"/>
              <a:t>Doesn’t capture continuity</a:t>
            </a:r>
          </a:p>
          <a:p>
            <a:pPr lvl="1"/>
            <a:r>
              <a:rPr lang="en-US" dirty="0" smtClean="0"/>
              <a:t>Captures proximity only weakly</a:t>
            </a:r>
          </a:p>
          <a:p>
            <a:pPr lvl="1"/>
            <a:r>
              <a:rPr lang="en-US" dirty="0" smtClean="0"/>
              <a:t>Can merge far away objects together</a:t>
            </a:r>
          </a:p>
          <a:p>
            <a:r>
              <a:rPr lang="en-US" dirty="0" smtClean="0"/>
              <a:t>Requires knowledge of 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3" t="4485" r="23698" b="8275"/>
          <a:stretch/>
        </p:blipFill>
        <p:spPr>
          <a:xfrm>
            <a:off x="5166360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Oversegmentation</a:t>
            </a:r>
            <a:r>
              <a:rPr lang="en-US" dirty="0" smtClean="0"/>
              <a:t> and </a:t>
            </a:r>
            <a:r>
              <a:rPr lang="en-US" dirty="0" err="1" smtClean="0"/>
              <a:t>superpixels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k. What is a safe choice?</a:t>
            </a:r>
          </a:p>
          <a:p>
            <a:r>
              <a:rPr lang="en-US" dirty="0" smtClean="0"/>
              <a:t>Idea: Use large k</a:t>
            </a:r>
          </a:p>
          <a:p>
            <a:pPr lvl="1"/>
            <a:r>
              <a:rPr lang="en-US" dirty="0" smtClean="0"/>
              <a:t>Can potentially break big objects, but will hopefully not merge unrelated objects</a:t>
            </a:r>
          </a:p>
          <a:p>
            <a:pPr lvl="1"/>
            <a:r>
              <a:rPr lang="en-US" dirty="0" smtClean="0"/>
              <a:t>Later processing can decide which groups to merge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err="1" smtClean="0"/>
              <a:t>superpixels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7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grouping well-defined?</a:t>
            </a:r>
            <a:endParaRPr lang="en-US" dirty="0"/>
          </a:p>
        </p:txBody>
      </p:sp>
      <p:pic>
        <p:nvPicPr>
          <p:cNvPr id="4" name="Picture 4" descr="1030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4" y="2526107"/>
            <a:ext cx="1624013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406649" y="2451098"/>
            <a:ext cx="1679973" cy="1159669"/>
            <a:chOff x="2152" y="753"/>
            <a:chExt cx="1411" cy="974"/>
          </a:xfrm>
        </p:grpSpPr>
        <p:pic>
          <p:nvPicPr>
            <p:cNvPr id="6" name="Picture 6" descr="103029_contour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816"/>
              <a:ext cx="1365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3296" y="753"/>
              <a:ext cx="26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A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87374" y="3669108"/>
            <a:ext cx="1696641" cy="1158478"/>
            <a:chOff x="336" y="1964"/>
            <a:chExt cx="1425" cy="973"/>
          </a:xfrm>
        </p:grpSpPr>
        <p:pic>
          <p:nvPicPr>
            <p:cNvPr id="9" name="Picture 9" descr="103029_contour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27"/>
              <a:ext cx="1364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1501" y="1964"/>
              <a:ext cx="26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/>
                <a:t>B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416175" y="3669107"/>
            <a:ext cx="1682354" cy="1151334"/>
            <a:chOff x="2152" y="1970"/>
            <a:chExt cx="1413" cy="967"/>
          </a:xfrm>
        </p:grpSpPr>
        <p:pic>
          <p:nvPicPr>
            <p:cNvPr id="12" name="Picture 12" descr="103029_contour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2027"/>
              <a:ext cx="1365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3306" y="1970"/>
              <a:ext cx="25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/>
                <a:t>C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48238" y="2361008"/>
            <a:ext cx="3771900" cy="2596359"/>
            <a:chOff x="5334000" y="1447800"/>
            <a:chExt cx="3810000" cy="2514600"/>
          </a:xfrm>
        </p:grpSpPr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334000" y="1447800"/>
              <a:ext cx="3733800" cy="25146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1" name="Oval 18"/>
            <p:cNvSpPr>
              <a:spLocks noChangeArrowheads="1"/>
            </p:cNvSpPr>
            <p:nvPr/>
          </p:nvSpPr>
          <p:spPr bwMode="auto">
            <a:xfrm>
              <a:off x="6877050" y="20145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2" name="Oval 19"/>
            <p:cNvSpPr>
              <a:spLocks noChangeArrowheads="1"/>
            </p:cNvSpPr>
            <p:nvPr/>
          </p:nvSpPr>
          <p:spPr bwMode="auto">
            <a:xfrm>
              <a:off x="6877050" y="24717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6419850" y="24717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4" name="Oval 21"/>
            <p:cNvSpPr>
              <a:spLocks noChangeArrowheads="1"/>
            </p:cNvSpPr>
            <p:nvPr/>
          </p:nvSpPr>
          <p:spPr bwMode="auto">
            <a:xfrm>
              <a:off x="7639050" y="24717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7097713" y="1981200"/>
              <a:ext cx="291456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Image</a:t>
              </a:r>
            </a:p>
          </p:txBody>
        </p:sp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>
              <a:off x="6173788" y="2438400"/>
              <a:ext cx="161919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BG</a:t>
              </a:r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7054851" y="2438400"/>
              <a:ext cx="297932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L-bird</a:t>
              </a:r>
            </a:p>
          </p:txBody>
        </p:sp>
        <p:sp>
          <p:nvSpPr>
            <p:cNvPr id="78" name="Text Box 25"/>
            <p:cNvSpPr txBox="1">
              <a:spLocks noChangeArrowheads="1"/>
            </p:cNvSpPr>
            <p:nvPr/>
          </p:nvSpPr>
          <p:spPr bwMode="auto">
            <a:xfrm>
              <a:off x="7842251" y="2438400"/>
              <a:ext cx="304409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R-bird</a:t>
              </a:r>
            </a:p>
          </p:txBody>
        </p:sp>
        <p:sp>
          <p:nvSpPr>
            <p:cNvPr id="79" name="Oval 26"/>
            <p:cNvSpPr>
              <a:spLocks noChangeArrowheads="1"/>
            </p:cNvSpPr>
            <p:nvPr/>
          </p:nvSpPr>
          <p:spPr bwMode="auto">
            <a:xfrm>
              <a:off x="5689600" y="29289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0" name="Oval 27"/>
            <p:cNvSpPr>
              <a:spLocks noChangeArrowheads="1"/>
            </p:cNvSpPr>
            <p:nvPr/>
          </p:nvSpPr>
          <p:spPr bwMode="auto">
            <a:xfrm>
              <a:off x="6021388" y="29289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1" name="Oval 28"/>
            <p:cNvSpPr>
              <a:spLocks noChangeArrowheads="1"/>
            </p:cNvSpPr>
            <p:nvPr/>
          </p:nvSpPr>
          <p:spPr bwMode="auto">
            <a:xfrm>
              <a:off x="6343650" y="29289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5562600" y="3079750"/>
              <a:ext cx="239640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grass</a:t>
              </a:r>
            </a:p>
          </p:txBody>
        </p:sp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5962651" y="3063875"/>
              <a:ext cx="220210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bush</a:t>
              </a:r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7285038" y="3603625"/>
              <a:ext cx="220210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head</a:t>
              </a:r>
            </a:p>
          </p:txBody>
        </p:sp>
        <p:cxnSp>
          <p:nvCxnSpPr>
            <p:cNvPr id="85" name="AutoShape 32"/>
            <p:cNvCxnSpPr>
              <a:cxnSpLocks noChangeShapeType="1"/>
            </p:cNvCxnSpPr>
            <p:nvPr/>
          </p:nvCxnSpPr>
          <p:spPr bwMode="auto">
            <a:xfrm flipH="1">
              <a:off x="6550025" y="2152650"/>
              <a:ext cx="457200" cy="33337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33"/>
            <p:cNvCxnSpPr>
              <a:cxnSpLocks noChangeShapeType="1"/>
            </p:cNvCxnSpPr>
            <p:nvPr/>
          </p:nvCxnSpPr>
          <p:spPr bwMode="auto">
            <a:xfrm>
              <a:off x="6953250" y="2197100"/>
              <a:ext cx="0" cy="2889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34"/>
            <p:cNvCxnSpPr>
              <a:cxnSpLocks noChangeShapeType="1"/>
            </p:cNvCxnSpPr>
            <p:nvPr/>
          </p:nvCxnSpPr>
          <p:spPr bwMode="auto">
            <a:xfrm>
              <a:off x="6953250" y="2174875"/>
              <a:ext cx="708025" cy="31115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35"/>
            <p:cNvCxnSpPr>
              <a:cxnSpLocks noChangeShapeType="1"/>
            </p:cNvCxnSpPr>
            <p:nvPr/>
          </p:nvCxnSpPr>
          <p:spPr bwMode="auto">
            <a:xfrm flipH="1">
              <a:off x="6419850" y="2609850"/>
              <a:ext cx="22225" cy="31115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36"/>
            <p:cNvCxnSpPr>
              <a:cxnSpLocks noChangeShapeType="1"/>
            </p:cNvCxnSpPr>
            <p:nvPr/>
          </p:nvCxnSpPr>
          <p:spPr bwMode="auto">
            <a:xfrm flipH="1">
              <a:off x="6097588" y="2609850"/>
              <a:ext cx="344487" cy="31115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37"/>
            <p:cNvCxnSpPr>
              <a:cxnSpLocks noChangeShapeType="1"/>
            </p:cNvCxnSpPr>
            <p:nvPr/>
          </p:nvCxnSpPr>
          <p:spPr bwMode="auto">
            <a:xfrm flipH="1">
              <a:off x="5765800" y="2609850"/>
              <a:ext cx="676275" cy="31115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1" name="Oval 38"/>
            <p:cNvSpPr>
              <a:spLocks noChangeArrowheads="1"/>
            </p:cNvSpPr>
            <p:nvPr/>
          </p:nvSpPr>
          <p:spPr bwMode="auto">
            <a:xfrm>
              <a:off x="6800850" y="30051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2" name="Oval 39"/>
            <p:cNvSpPr>
              <a:spLocks noChangeArrowheads="1"/>
            </p:cNvSpPr>
            <p:nvPr/>
          </p:nvSpPr>
          <p:spPr bwMode="auto">
            <a:xfrm>
              <a:off x="7105650" y="30051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3" name="Oval 40"/>
            <p:cNvSpPr>
              <a:spLocks noChangeArrowheads="1"/>
            </p:cNvSpPr>
            <p:nvPr/>
          </p:nvSpPr>
          <p:spPr bwMode="auto">
            <a:xfrm>
              <a:off x="7410450" y="30051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4" name="Oval 41"/>
            <p:cNvSpPr>
              <a:spLocks noChangeArrowheads="1"/>
            </p:cNvSpPr>
            <p:nvPr/>
          </p:nvSpPr>
          <p:spPr bwMode="auto">
            <a:xfrm>
              <a:off x="7029450" y="34623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5" name="Oval 42"/>
            <p:cNvSpPr>
              <a:spLocks noChangeArrowheads="1"/>
            </p:cNvSpPr>
            <p:nvPr/>
          </p:nvSpPr>
          <p:spPr bwMode="auto">
            <a:xfrm>
              <a:off x="7258050" y="3462338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96" name="AutoShape 43"/>
            <p:cNvCxnSpPr>
              <a:cxnSpLocks noChangeShapeType="1"/>
            </p:cNvCxnSpPr>
            <p:nvPr/>
          </p:nvCxnSpPr>
          <p:spPr bwMode="auto">
            <a:xfrm flipH="1">
              <a:off x="6877050" y="2632075"/>
              <a:ext cx="76200" cy="3651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44"/>
            <p:cNvCxnSpPr>
              <a:cxnSpLocks noChangeShapeType="1"/>
            </p:cNvCxnSpPr>
            <p:nvPr/>
          </p:nvCxnSpPr>
          <p:spPr bwMode="auto">
            <a:xfrm>
              <a:off x="6953250" y="2632075"/>
              <a:ext cx="228600" cy="3651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45"/>
            <p:cNvCxnSpPr>
              <a:cxnSpLocks noChangeShapeType="1"/>
            </p:cNvCxnSpPr>
            <p:nvPr/>
          </p:nvCxnSpPr>
          <p:spPr bwMode="auto">
            <a:xfrm>
              <a:off x="6953250" y="2632075"/>
              <a:ext cx="533400" cy="3651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AutoShape 46"/>
            <p:cNvCxnSpPr>
              <a:cxnSpLocks noChangeShapeType="1"/>
            </p:cNvCxnSpPr>
            <p:nvPr/>
          </p:nvCxnSpPr>
          <p:spPr bwMode="auto">
            <a:xfrm flipH="1">
              <a:off x="7105650" y="3165475"/>
              <a:ext cx="76200" cy="2889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0" name="AutoShape 47"/>
            <p:cNvCxnSpPr>
              <a:cxnSpLocks noChangeShapeType="1"/>
            </p:cNvCxnSpPr>
            <p:nvPr/>
          </p:nvCxnSpPr>
          <p:spPr bwMode="auto">
            <a:xfrm>
              <a:off x="7181850" y="3165475"/>
              <a:ext cx="152400" cy="2889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1" name="Text Box 48"/>
            <p:cNvSpPr txBox="1">
              <a:spLocks noChangeArrowheads="1"/>
            </p:cNvSpPr>
            <p:nvPr/>
          </p:nvSpPr>
          <p:spPr bwMode="auto">
            <a:xfrm>
              <a:off x="6962775" y="3597275"/>
              <a:ext cx="161919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eye</a:t>
              </a:r>
            </a:p>
          </p:txBody>
        </p:sp>
        <p:sp>
          <p:nvSpPr>
            <p:cNvPr id="102" name="Text Box 49"/>
            <p:cNvSpPr txBox="1">
              <a:spLocks noChangeArrowheads="1"/>
            </p:cNvSpPr>
            <p:nvPr/>
          </p:nvSpPr>
          <p:spPr bwMode="auto">
            <a:xfrm>
              <a:off x="6750051" y="3140075"/>
              <a:ext cx="220210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beak</a:t>
              </a:r>
            </a:p>
          </p:txBody>
        </p:sp>
        <p:sp>
          <p:nvSpPr>
            <p:cNvPr id="103" name="Text Box 50"/>
            <p:cNvSpPr txBox="1">
              <a:spLocks noChangeArrowheads="1"/>
            </p:cNvSpPr>
            <p:nvPr/>
          </p:nvSpPr>
          <p:spPr bwMode="auto">
            <a:xfrm>
              <a:off x="6343651" y="3071813"/>
              <a:ext cx="129535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far</a:t>
              </a:r>
            </a:p>
          </p:txBody>
        </p:sp>
        <p:sp>
          <p:nvSpPr>
            <p:cNvPr id="104" name="Text Box 51"/>
            <p:cNvSpPr txBox="1">
              <a:spLocks noChangeArrowheads="1"/>
            </p:cNvSpPr>
            <p:nvPr/>
          </p:nvSpPr>
          <p:spPr bwMode="auto">
            <a:xfrm>
              <a:off x="7375525" y="3136900"/>
              <a:ext cx="233164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body</a:t>
              </a:r>
            </a:p>
          </p:txBody>
        </p:sp>
        <p:sp>
          <p:nvSpPr>
            <p:cNvPr id="105" name="Text Box 52"/>
            <p:cNvSpPr txBox="1">
              <a:spLocks noChangeArrowheads="1"/>
            </p:cNvSpPr>
            <p:nvPr/>
          </p:nvSpPr>
          <p:spPr bwMode="auto">
            <a:xfrm>
              <a:off x="8310563" y="3624263"/>
              <a:ext cx="220210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head</a:t>
              </a:r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7826375" y="3025775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7" name="Oval 54"/>
            <p:cNvSpPr>
              <a:spLocks noChangeArrowheads="1"/>
            </p:cNvSpPr>
            <p:nvPr/>
          </p:nvSpPr>
          <p:spPr bwMode="auto">
            <a:xfrm>
              <a:off x="8131175" y="3025775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8" name="Oval 55"/>
            <p:cNvSpPr>
              <a:spLocks noChangeArrowheads="1"/>
            </p:cNvSpPr>
            <p:nvPr/>
          </p:nvSpPr>
          <p:spPr bwMode="auto">
            <a:xfrm>
              <a:off x="8435975" y="3025775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9" name="Oval 56"/>
            <p:cNvSpPr>
              <a:spLocks noChangeArrowheads="1"/>
            </p:cNvSpPr>
            <p:nvPr/>
          </p:nvSpPr>
          <p:spPr bwMode="auto">
            <a:xfrm>
              <a:off x="8054975" y="3482975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8283575" y="3482975"/>
              <a:ext cx="152400" cy="152400"/>
            </a:xfrm>
            <a:prstGeom prst="ellips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111" name="AutoShape 58"/>
            <p:cNvCxnSpPr>
              <a:cxnSpLocks noChangeShapeType="1"/>
            </p:cNvCxnSpPr>
            <p:nvPr/>
          </p:nvCxnSpPr>
          <p:spPr bwMode="auto">
            <a:xfrm>
              <a:off x="7715250" y="2632075"/>
              <a:ext cx="187325" cy="38576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" name="AutoShape 59"/>
            <p:cNvCxnSpPr>
              <a:cxnSpLocks noChangeShapeType="1"/>
            </p:cNvCxnSpPr>
            <p:nvPr/>
          </p:nvCxnSpPr>
          <p:spPr bwMode="auto">
            <a:xfrm>
              <a:off x="7715250" y="2632075"/>
              <a:ext cx="492125" cy="38576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AutoShape 60"/>
            <p:cNvCxnSpPr>
              <a:cxnSpLocks noChangeShapeType="1"/>
            </p:cNvCxnSpPr>
            <p:nvPr/>
          </p:nvCxnSpPr>
          <p:spPr bwMode="auto">
            <a:xfrm>
              <a:off x="7715250" y="2632075"/>
              <a:ext cx="796925" cy="38576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" name="AutoShape 61"/>
            <p:cNvCxnSpPr>
              <a:cxnSpLocks noChangeShapeType="1"/>
            </p:cNvCxnSpPr>
            <p:nvPr/>
          </p:nvCxnSpPr>
          <p:spPr bwMode="auto">
            <a:xfrm flipH="1">
              <a:off x="8131175" y="3186113"/>
              <a:ext cx="76200" cy="2889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" name="AutoShape 62"/>
            <p:cNvCxnSpPr>
              <a:cxnSpLocks noChangeShapeType="1"/>
            </p:cNvCxnSpPr>
            <p:nvPr/>
          </p:nvCxnSpPr>
          <p:spPr bwMode="auto">
            <a:xfrm>
              <a:off x="8207375" y="3186113"/>
              <a:ext cx="152400" cy="288925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6" name="Text Box 63"/>
            <p:cNvSpPr txBox="1">
              <a:spLocks noChangeArrowheads="1"/>
            </p:cNvSpPr>
            <p:nvPr/>
          </p:nvSpPr>
          <p:spPr bwMode="auto">
            <a:xfrm>
              <a:off x="7988300" y="3617913"/>
              <a:ext cx="161919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eye</a:t>
              </a:r>
            </a:p>
          </p:txBody>
        </p:sp>
        <p:sp>
          <p:nvSpPr>
            <p:cNvPr id="117" name="Text Box 64"/>
            <p:cNvSpPr txBox="1">
              <a:spLocks noChangeArrowheads="1"/>
            </p:cNvSpPr>
            <p:nvPr/>
          </p:nvSpPr>
          <p:spPr bwMode="auto">
            <a:xfrm>
              <a:off x="7775575" y="3160713"/>
              <a:ext cx="220210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beak</a:t>
              </a:r>
            </a:p>
          </p:txBody>
        </p:sp>
        <p:sp>
          <p:nvSpPr>
            <p:cNvPr id="118" name="Text Box 65"/>
            <p:cNvSpPr txBox="1">
              <a:spLocks noChangeArrowheads="1"/>
            </p:cNvSpPr>
            <p:nvPr/>
          </p:nvSpPr>
          <p:spPr bwMode="auto">
            <a:xfrm>
              <a:off x="8401051" y="3157538"/>
              <a:ext cx="233164" cy="13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>
                  <a:solidFill>
                    <a:srgbClr val="FFFF00"/>
                  </a:solidFill>
                  <a:latin typeface="Times New Roman" charset="0"/>
                  <a:ea typeface="ＭＳ Ｐゴシック" charset="0"/>
                </a:rPr>
                <a:t>body</a:t>
              </a:r>
            </a:p>
          </p:txBody>
        </p:sp>
        <p:sp>
          <p:nvSpPr>
            <p:cNvPr id="119" name="Text Box 66"/>
            <p:cNvSpPr txBox="1">
              <a:spLocks noChangeArrowheads="1"/>
            </p:cNvSpPr>
            <p:nvPr/>
          </p:nvSpPr>
          <p:spPr bwMode="auto">
            <a:xfrm>
              <a:off x="5334000" y="1447800"/>
              <a:ext cx="3810000" cy="312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kern="0" dirty="0">
                  <a:solidFill>
                    <a:srgbClr val="FFFF00"/>
                  </a:solidFill>
                  <a:ea typeface="ＭＳ Ｐゴシック" charset="0"/>
                </a:rPr>
                <a:t>Perceptual organization forms a tree: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96709" y="3090529"/>
            <a:ext cx="3247049" cy="642419"/>
            <a:chOff x="7062279" y="1961704"/>
            <a:chExt cx="4329398" cy="856559"/>
          </a:xfrm>
        </p:grpSpPr>
        <p:sp>
          <p:nvSpPr>
            <p:cNvPr id="120" name="Freeform 119"/>
            <p:cNvSpPr/>
            <p:nvPr/>
          </p:nvSpPr>
          <p:spPr>
            <a:xfrm>
              <a:off x="7062279" y="2245202"/>
              <a:ext cx="3647313" cy="573061"/>
            </a:xfrm>
            <a:custGeom>
              <a:avLst/>
              <a:gdLst>
                <a:gd name="connsiteX0" fmla="*/ 0 w 3647313"/>
                <a:gd name="connsiteY0" fmla="*/ 294298 h 573061"/>
                <a:gd name="connsiteX1" fmla="*/ 1930400 w 3647313"/>
                <a:gd name="connsiteY1" fmla="*/ 565231 h 573061"/>
                <a:gd name="connsiteX2" fmla="*/ 3572933 w 3647313"/>
                <a:gd name="connsiteY2" fmla="*/ 23365 h 573061"/>
                <a:gd name="connsiteX3" fmla="*/ 3386666 w 3647313"/>
                <a:gd name="connsiteY3" fmla="*/ 91098 h 57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7313" h="573061">
                  <a:moveTo>
                    <a:pt x="0" y="294298"/>
                  </a:moveTo>
                  <a:cubicBezTo>
                    <a:pt x="667455" y="452342"/>
                    <a:pt x="1334911" y="610386"/>
                    <a:pt x="1930400" y="565231"/>
                  </a:cubicBezTo>
                  <a:cubicBezTo>
                    <a:pt x="2525889" y="520076"/>
                    <a:pt x="3330222" y="102387"/>
                    <a:pt x="3572933" y="23365"/>
                  </a:cubicBezTo>
                  <a:cubicBezTo>
                    <a:pt x="3815644" y="-55657"/>
                    <a:pt x="3386666" y="91098"/>
                    <a:pt x="3386666" y="9109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658252" y="1961704"/>
              <a:ext cx="73342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B</a:t>
              </a:r>
              <a:endParaRPr lang="en-US" sz="135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375720" y="3100251"/>
            <a:ext cx="1113980" cy="1744801"/>
            <a:chOff x="7167626" y="1974666"/>
            <a:chExt cx="1485307" cy="2326401"/>
          </a:xfrm>
        </p:grpSpPr>
        <p:sp>
          <p:nvSpPr>
            <p:cNvPr id="123" name="Freeform 122"/>
            <p:cNvSpPr/>
            <p:nvPr/>
          </p:nvSpPr>
          <p:spPr>
            <a:xfrm>
              <a:off x="7382933" y="2336800"/>
              <a:ext cx="1270000" cy="1964267"/>
            </a:xfrm>
            <a:custGeom>
              <a:avLst/>
              <a:gdLst>
                <a:gd name="connsiteX0" fmla="*/ 0 w 1270000"/>
                <a:gd name="connsiteY0" fmla="*/ 0 h 1964267"/>
                <a:gd name="connsiteX1" fmla="*/ 999067 w 1270000"/>
                <a:gd name="connsiteY1" fmla="*/ 846667 h 1964267"/>
                <a:gd name="connsiteX2" fmla="*/ 1270000 w 1270000"/>
                <a:gd name="connsiteY2" fmla="*/ 1964267 h 196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0" h="1964267">
                  <a:moveTo>
                    <a:pt x="0" y="0"/>
                  </a:moveTo>
                  <a:cubicBezTo>
                    <a:pt x="393700" y="259644"/>
                    <a:pt x="787400" y="519289"/>
                    <a:pt x="999067" y="846667"/>
                  </a:cubicBezTo>
                  <a:cubicBezTo>
                    <a:pt x="1210734" y="1174045"/>
                    <a:pt x="1270000" y="1964267"/>
                    <a:pt x="1270000" y="1964267"/>
                  </a:cubicBezTo>
                </a:path>
              </a:pathLst>
            </a:cu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67626" y="1974666"/>
              <a:ext cx="4379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C000"/>
                  </a:solidFill>
                </a:rPr>
                <a:t>A</a:t>
              </a:r>
              <a:endParaRPr lang="en-US" sz="135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85128" y="4298951"/>
            <a:ext cx="3322273" cy="320124"/>
            <a:chOff x="6780170" y="3572933"/>
            <a:chExt cx="4429697" cy="426832"/>
          </a:xfrm>
        </p:grpSpPr>
        <p:sp>
          <p:nvSpPr>
            <p:cNvPr id="127" name="Freeform 126"/>
            <p:cNvSpPr/>
            <p:nvPr/>
          </p:nvSpPr>
          <p:spPr>
            <a:xfrm>
              <a:off x="6874933" y="3572933"/>
              <a:ext cx="4334934" cy="84667"/>
            </a:xfrm>
            <a:custGeom>
              <a:avLst/>
              <a:gdLst>
                <a:gd name="connsiteX0" fmla="*/ 0 w 4334934"/>
                <a:gd name="connsiteY0" fmla="*/ 0 h 84667"/>
                <a:gd name="connsiteX1" fmla="*/ 2946400 w 4334934"/>
                <a:gd name="connsiteY1" fmla="*/ 84667 h 84667"/>
                <a:gd name="connsiteX2" fmla="*/ 4334934 w 4334934"/>
                <a:gd name="connsiteY2" fmla="*/ 0 h 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4934" h="84667">
                  <a:moveTo>
                    <a:pt x="0" y="0"/>
                  </a:moveTo>
                  <a:lnTo>
                    <a:pt x="2946400" y="84667"/>
                  </a:lnTo>
                  <a:cubicBezTo>
                    <a:pt x="3668889" y="84667"/>
                    <a:pt x="4334934" y="0"/>
                    <a:pt x="4334934" y="0"/>
                  </a:cubicBezTo>
                </a:path>
              </a:pathLst>
            </a:custGeom>
            <a:noFill/>
            <a:ln w="57150">
              <a:solidFill>
                <a:srgbClr val="F35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80170" y="3599656"/>
              <a:ext cx="4379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358E9"/>
                  </a:solidFill>
                </a:rPr>
                <a:t>C</a:t>
              </a:r>
              <a:endParaRPr lang="en-US" sz="1350" b="1" dirty="0">
                <a:solidFill>
                  <a:srgbClr val="F358E9"/>
                </a:solidFill>
              </a:endParaRPr>
            </a:p>
          </p:txBody>
        </p:sp>
      </p:grpSp>
      <p:sp>
        <p:nvSpPr>
          <p:cNvPr id="131" name="Rectangle 1042"/>
          <p:cNvSpPr>
            <a:spLocks noChangeArrowheads="1"/>
          </p:cNvSpPr>
          <p:nvPr/>
        </p:nvSpPr>
        <p:spPr bwMode="auto">
          <a:xfrm>
            <a:off x="0" y="5564982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hlink"/>
                </a:solidFill>
              </a:rPr>
              <a:t>D. Martin, C. Fowlkes, D. Tal, J. Malik. </a:t>
            </a:r>
            <a:r>
              <a:rPr lang="en-US" sz="1200">
                <a:solidFill>
                  <a:schemeClr val="hlink"/>
                </a:solidFill>
              </a:rPr>
              <a:t>"A Database of Human Segmented Natural Images and its Application to Evaluating Segmentation Algorithms and Measuring Ecological Statistics", </a:t>
            </a:r>
            <a:r>
              <a:rPr lang="en-US" sz="1200">
                <a:solidFill>
                  <a:schemeClr val="hlink"/>
                </a:solidFill>
                <a:hlinkClick r:id="rId6"/>
              </a:rPr>
              <a:t>ICCV</a:t>
            </a:r>
            <a:r>
              <a:rPr lang="en-US" sz="1200">
                <a:solidFill>
                  <a:schemeClr val="hlink"/>
                </a:solidFill>
              </a:rPr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19576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group things?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Gestalt</a:t>
            </a:r>
            <a:r>
              <a:rPr lang="en-US" dirty="0" smtClean="0"/>
              <a:t> principles</a:t>
            </a:r>
          </a:p>
          <a:p>
            <a:r>
              <a:rPr lang="en-US" dirty="0" smtClean="0"/>
              <a:t>Principle of </a:t>
            </a:r>
            <a:r>
              <a:rPr lang="en-US" i="1" dirty="0" smtClean="0"/>
              <a:t>proximity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41" y="3326751"/>
            <a:ext cx="5149850" cy="2569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391" y="63197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courses.lumenlearning.com</a:t>
            </a:r>
            <a:r>
              <a:rPr lang="en-US" dirty="0" smtClean="0"/>
              <a:t>/</a:t>
            </a:r>
            <a:r>
              <a:rPr lang="en-US" dirty="0" err="1" smtClean="0"/>
              <a:t>wsu</a:t>
            </a:r>
            <a:r>
              <a:rPr lang="en-US" dirty="0" smtClean="0"/>
              <a:t>-sandbox/chapter/gestalt-principles-of-perception/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group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</a:p>
          <a:p>
            <a:r>
              <a:rPr lang="en-US" dirty="0" smtClean="0"/>
              <a:t>Principle of </a:t>
            </a:r>
            <a:r>
              <a:rPr lang="en-US" i="1" dirty="0" smtClean="0"/>
              <a:t>similarity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939381"/>
            <a:ext cx="2667552" cy="2676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1" y="63197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courses.lumenlearning.com</a:t>
            </a:r>
            <a:r>
              <a:rPr lang="en-US" dirty="0" smtClean="0"/>
              <a:t>/</a:t>
            </a:r>
            <a:r>
              <a:rPr lang="en-US" dirty="0" err="1" smtClean="0"/>
              <a:t>wsu</a:t>
            </a:r>
            <a:r>
              <a:rPr lang="en-US" dirty="0" smtClean="0"/>
              <a:t>-sandbox/chapter/gestalt-principles-of-perception/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group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</a:p>
          <a:p>
            <a:r>
              <a:rPr lang="en-US" dirty="0" smtClean="0"/>
              <a:t>Principle of </a:t>
            </a:r>
            <a:r>
              <a:rPr lang="en-US" i="1" dirty="0" smtClean="0"/>
              <a:t>continuity </a:t>
            </a:r>
            <a:r>
              <a:rPr lang="en-US" dirty="0" smtClean="0"/>
              <a:t>and </a:t>
            </a:r>
            <a:r>
              <a:rPr lang="en-US" i="1" dirty="0" smtClean="0"/>
              <a:t>closure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438" y="3617843"/>
            <a:ext cx="1884738" cy="196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28" y="3959362"/>
            <a:ext cx="3351292" cy="1286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91" y="63197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courses.lumenlearning.com</a:t>
            </a:r>
            <a:r>
              <a:rPr lang="en-US" dirty="0" smtClean="0"/>
              <a:t>/</a:t>
            </a:r>
            <a:r>
              <a:rPr lang="en-US" dirty="0" err="1" smtClean="0"/>
              <a:t>wsu</a:t>
            </a:r>
            <a:r>
              <a:rPr lang="en-US" dirty="0" smtClean="0"/>
              <a:t>-sandbox/chapter/gestalt-principles-of-perception/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2715</TotalTime>
  <Words>1434</Words>
  <Application>Microsoft Macintosh PowerPoint</Application>
  <PresentationFormat>On-screen Show (4:3)</PresentationFormat>
  <Paragraphs>282</Paragraphs>
  <Slides>58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Calibri</vt:lpstr>
      <vt:lpstr>Calibri Light</vt:lpstr>
      <vt:lpstr>Cambria Math</vt:lpstr>
      <vt:lpstr>ＭＳ Ｐゴシック</vt:lpstr>
      <vt:lpstr>Times New Roman</vt:lpstr>
      <vt:lpstr>Verdana</vt:lpstr>
      <vt:lpstr>Arial</vt:lpstr>
      <vt:lpstr>Office Theme</vt:lpstr>
      <vt:lpstr>Photo Editor Photo</vt:lpstr>
      <vt:lpstr>Grouping</vt:lpstr>
      <vt:lpstr>What is grouping?</vt:lpstr>
      <vt:lpstr>Why grouping?</vt:lpstr>
      <vt:lpstr>Regions        Boundaries </vt:lpstr>
      <vt:lpstr>Is grouping well-defined?</vt:lpstr>
      <vt:lpstr>Is grouping well-defined?</vt:lpstr>
      <vt:lpstr>How do we group things?</vt:lpstr>
      <vt:lpstr>How do we group things?</vt:lpstr>
      <vt:lpstr>How do we group things?</vt:lpstr>
      <vt:lpstr>How do we group things?</vt:lpstr>
      <vt:lpstr>Gestalt principles in the context of images</vt:lpstr>
      <vt:lpstr>Regions        Boundaries </vt:lpstr>
      <vt:lpstr>Designing a good boundary detector</vt:lpstr>
      <vt:lpstr>Criteria for a good boundary detector</vt:lpstr>
      <vt:lpstr>Canny edge detector</vt:lpstr>
      <vt:lpstr>Image gradient</vt:lpstr>
      <vt:lpstr>Image gradient</vt:lpstr>
      <vt:lpstr>With a little Gaussian noise</vt:lpstr>
      <vt:lpstr>Effects of noise</vt:lpstr>
      <vt:lpstr>Effects of noise</vt:lpstr>
      <vt:lpstr>Solution: smooth first</vt:lpstr>
      <vt:lpstr>Associative property of convolution</vt:lpstr>
      <vt:lpstr>2D edge detection filters</vt:lpstr>
      <vt:lpstr>Derivative of Gaussian filter</vt:lpstr>
      <vt:lpstr>Example</vt:lpstr>
      <vt:lpstr>Compute Gradients (DoG)</vt:lpstr>
      <vt:lpstr>Image gradient</vt:lpstr>
      <vt:lpstr>Gradient magnitude and orientation</vt:lpstr>
      <vt:lpstr>Non-maximum suppression for each orientation</vt:lpstr>
      <vt:lpstr>Before Non-max Suppression</vt:lpstr>
      <vt:lpstr>PowerPoint Presentation</vt:lpstr>
      <vt:lpstr>Hysteresis thresholding</vt:lpstr>
      <vt:lpstr>Final Canny Edges</vt:lpstr>
      <vt:lpstr>Canny edge detector</vt:lpstr>
      <vt:lpstr>Does Canny always work?</vt:lpstr>
      <vt:lpstr>The challenges of edge detection</vt:lpstr>
      <vt:lpstr>Regions        Boundaries </vt:lpstr>
      <vt:lpstr>Grouping by clustering</vt:lpstr>
      <vt:lpstr>Grouping by clustering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 - another example</vt:lpstr>
      <vt:lpstr>K-means</vt:lpstr>
      <vt:lpstr>K-means - the math</vt:lpstr>
      <vt:lpstr>K-means - the math</vt:lpstr>
      <vt:lpstr>K-means on image pixels</vt:lpstr>
      <vt:lpstr>K-means on image pixels</vt:lpstr>
      <vt:lpstr>K-means on image pixels</vt:lpstr>
      <vt:lpstr>K-means on image pixels</vt:lpstr>
      <vt:lpstr>The issues with k-means</vt:lpstr>
      <vt:lpstr>Oversegmentation and superpixels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creator>Bharath Hariharan</dc:creator>
  <cp:lastModifiedBy>Bharath Hariharan</cp:lastModifiedBy>
  <cp:revision>22</cp:revision>
  <dcterms:created xsi:type="dcterms:W3CDTF">2018-02-10T19:41:23Z</dcterms:created>
  <dcterms:modified xsi:type="dcterms:W3CDTF">2018-02-12T16:56:45Z</dcterms:modified>
</cp:coreProperties>
</file>