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9"/>
  </p:notes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1" r:id="rId12"/>
    <p:sldId id="312" r:id="rId13"/>
    <p:sldId id="313" r:id="rId14"/>
    <p:sldId id="256" r:id="rId15"/>
    <p:sldId id="278" r:id="rId16"/>
    <p:sldId id="257" r:id="rId17"/>
    <p:sldId id="279" r:id="rId18"/>
    <p:sldId id="280" r:id="rId19"/>
    <p:sldId id="281" r:id="rId20"/>
    <p:sldId id="259" r:id="rId21"/>
    <p:sldId id="260" r:id="rId22"/>
    <p:sldId id="261" r:id="rId23"/>
    <p:sldId id="262" r:id="rId24"/>
    <p:sldId id="263" r:id="rId25"/>
    <p:sldId id="264" r:id="rId26"/>
    <p:sldId id="265" r:id="rId27"/>
    <p:sldId id="266" r:id="rId28"/>
    <p:sldId id="297" r:id="rId29"/>
    <p:sldId id="267" r:id="rId30"/>
    <p:sldId id="268" r:id="rId31"/>
    <p:sldId id="269" r:id="rId32"/>
    <p:sldId id="270" r:id="rId33"/>
    <p:sldId id="271" r:id="rId34"/>
    <p:sldId id="298" r:id="rId35"/>
    <p:sldId id="272" r:id="rId36"/>
    <p:sldId id="273" r:id="rId37"/>
    <p:sldId id="274" r:id="rId38"/>
    <p:sldId id="275" r:id="rId39"/>
    <p:sldId id="276" r:id="rId40"/>
    <p:sldId id="314" r:id="rId41"/>
    <p:sldId id="315" r:id="rId42"/>
    <p:sldId id="319" r:id="rId43"/>
    <p:sldId id="320" r:id="rId44"/>
    <p:sldId id="321" r:id="rId45"/>
    <p:sldId id="32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17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9" r:id="rId67"/>
    <p:sldId id="30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40"/>
  </p:normalViewPr>
  <p:slideViewPr>
    <p:cSldViewPr snapToGrid="0" snapToObjects="1">
      <p:cViewPr>
        <p:scale>
          <a:sx n="128" d="100"/>
          <a:sy n="128" d="100"/>
        </p:scale>
        <p:origin x="1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1" Type="http://schemas.openxmlformats.org/officeDocument/2006/relationships/image" Target="../media/image17.wmf"/><Relationship Id="rId2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BD3B6-D57E-0C45-A39C-E5D4F50CAA60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A061C-AF45-AF4E-9A0E-26F7E5A44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86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D82530-5356-474B-952C-7411B353ECE8}" type="slidenum">
              <a:rPr lang="en-US"/>
              <a:pPr/>
              <a:t>4</a:t>
            </a:fld>
            <a:endParaRPr 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37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D0F738-C018-426C-9157-CC508A339379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1699815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0E5181-7D8B-4D93-BCED-A4CB54E04535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03391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F13A1-DA61-48C2-B89C-2B2DDFCE63B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543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314D7-CA33-4C25-8A78-E08FA11C49BE}" type="slidenum">
              <a:rPr lang="en-US"/>
              <a:pPr/>
              <a:t>37</a:t>
            </a:fld>
            <a:endParaRPr 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2</a:t>
            </a:r>
            <a:r>
              <a:rPr lang="en-US" baseline="30000" dirty="0"/>
              <a:t>nd</a:t>
            </a:r>
            <a:r>
              <a:rPr lang="en-US" dirty="0"/>
              <a:t> derivative filters are there?  There are four 2</a:t>
            </a:r>
            <a:r>
              <a:rPr lang="en-US" baseline="30000" dirty="0"/>
              <a:t>nd</a:t>
            </a:r>
            <a:r>
              <a:rPr lang="en-US" dirty="0"/>
              <a:t> partial derivative filters.</a:t>
            </a:r>
          </a:p>
          <a:p>
            <a:r>
              <a:rPr lang="en-US" dirty="0"/>
              <a:t>In practice, it’s handy to define a single 2</a:t>
            </a:r>
            <a:r>
              <a:rPr lang="en-US" baseline="30000" dirty="0"/>
              <a:t>nd</a:t>
            </a:r>
            <a:r>
              <a:rPr lang="en-US" dirty="0"/>
              <a:t> derivative filter—the </a:t>
            </a:r>
            <a:r>
              <a:rPr lang="en-US" dirty="0" err="1"/>
              <a:t>Laplacian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7046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FCEA50-995A-484F-A7D6-79A1942CBCF7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9767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36FCE6E2-7555-654A-8C05-0F19DF22A5DC}" type="slidenum">
              <a:rPr lang="en-US"/>
              <a:pPr/>
              <a:t>55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807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1B858A6-A768-5143-9594-DDCC8A066843}" type="slidenum">
              <a:rPr lang="en-US"/>
              <a:pPr/>
              <a:t>56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44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A5A3A702-0D6B-2447-986A-471B7C1E3863}" type="slidenum">
              <a:rPr lang="en-US"/>
              <a:pPr/>
              <a:t>57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3738"/>
            <a:ext cx="4629150" cy="3471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0379" y="4396423"/>
            <a:ext cx="5160433" cy="4239869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336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6AEC16C-2551-B740-9930-184F33DF7F26}" type="slidenum">
              <a:rPr lang="en-US"/>
              <a:pPr/>
              <a:t>60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7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FF6190E-42B6-CC40-B74F-B2B78BBA9BC9}" type="slidenum">
              <a:rPr lang="en-US"/>
              <a:pPr/>
              <a:t>65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314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759FD1-7BB8-46A8-B530-3C23D48A8B59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357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4/3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7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1C155-FDB6-45B3-A8EB-64DCB3A41D3B}" type="slidenum">
              <a:rPr lang="en-US"/>
              <a:pPr/>
              <a:t>16</a:t>
            </a:fld>
            <a:endParaRPr 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55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Reflctance</a:t>
            </a:r>
            <a:r>
              <a:rPr lang="en-US" baseline="0" dirty="0" smtClean="0"/>
              <a:t> edges</a:t>
            </a:r>
          </a:p>
          <a:p>
            <a:r>
              <a:rPr lang="en-US" baseline="0" dirty="0" smtClean="0"/>
              <a:t>Shadow edges</a:t>
            </a:r>
          </a:p>
          <a:p>
            <a:r>
              <a:rPr lang="en-US" baseline="0" dirty="0" smtClean="0"/>
              <a:t>Depth edges</a:t>
            </a:r>
          </a:p>
          <a:p>
            <a:r>
              <a:rPr lang="en-US" baseline="0" dirty="0" smtClean="0"/>
              <a:t>Normal edges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91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9368F-EAE0-4D3F-A58D-0C61B9EB5CD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5215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give definition of partial derivative:  </a:t>
            </a:r>
            <a:r>
              <a:rPr lang="en-US" dirty="0" err="1" smtClean="0"/>
              <a:t>lim</a:t>
            </a:r>
            <a:r>
              <a:rPr lang="en-US" dirty="0" smtClean="0"/>
              <a:t> h-&gt;0 [f(</a:t>
            </a:r>
            <a:r>
              <a:rPr lang="en-US" dirty="0" err="1" smtClean="0"/>
              <a:t>x+h,y</a:t>
            </a:r>
            <a:r>
              <a:rPr lang="en-US" dirty="0" smtClean="0"/>
              <a:t>) – f(</a:t>
            </a:r>
            <a:r>
              <a:rPr lang="en-US" dirty="0" err="1" smtClean="0"/>
              <a:t>x,y</a:t>
            </a:r>
            <a:r>
              <a:rPr lang="en-US" dirty="0" smtClean="0"/>
              <a:t>)]/h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58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F5886-D4A8-4A49-8F34-B8597D3588F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give definition of partial derivative:  </a:t>
            </a:r>
            <a:r>
              <a:rPr lang="en-US" dirty="0" err="1" smtClean="0"/>
              <a:t>lim</a:t>
            </a:r>
            <a:r>
              <a:rPr lang="en-US" dirty="0" smtClean="0"/>
              <a:t> h-&gt;0 [f(</a:t>
            </a:r>
            <a:r>
              <a:rPr lang="en-US" dirty="0" err="1" smtClean="0"/>
              <a:t>x+h,y</a:t>
            </a:r>
            <a:r>
              <a:rPr lang="en-US" dirty="0" smtClean="0"/>
              <a:t>) – f(</a:t>
            </a:r>
            <a:r>
              <a:rPr lang="en-US" dirty="0" err="1" smtClean="0"/>
              <a:t>x,y</a:t>
            </a:r>
            <a:r>
              <a:rPr lang="en-US" dirty="0" smtClean="0"/>
              <a:t>)]/h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Gradient direction perpendicular to edge direction</a:t>
            </a:r>
          </a:p>
        </p:txBody>
      </p:sp>
    </p:spTree>
    <p:extLst>
      <p:ext uri="{BB962C8B-B14F-4D97-AF65-F5344CB8AC3E}">
        <p14:creationId xmlns:p14="http://schemas.microsoft.com/office/powerpoint/2010/main" val="170876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Top right: gradient magnitude</a:t>
            </a:r>
          </a:p>
          <a:p>
            <a:endParaRPr lang="en-US" dirty="0" smtClean="0"/>
          </a:p>
          <a:p>
            <a:r>
              <a:rPr lang="en-US" dirty="0" smtClean="0"/>
              <a:t>x,</a:t>
            </a:r>
            <a:r>
              <a:rPr lang="en-US" baseline="0" dirty="0" smtClean="0"/>
              <a:t> 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9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5095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5DA96-30CA-4C47-9A96-574AE3D17C07}" type="datetimeFigureOut">
              <a:rPr lang="en-US" smtClean="0"/>
              <a:t>2/6/18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18FB-FFB2-624A-BE34-5823846EC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32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4.xml"/><Relationship Id="rId6" Type="http://schemas.openxmlformats.org/officeDocument/2006/relationships/oleObject" Target="../embeddings/oleObject8.bin"/><Relationship Id="rId7" Type="http://schemas.openxmlformats.org/officeDocument/2006/relationships/image" Target="../media/image52.png"/><Relationship Id="rId1" Type="http://schemas.openxmlformats.org/officeDocument/2006/relationships/vmlDrawing" Target="../drawings/vmlDrawing3.vml"/><Relationship Id="rId2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Relationship Id="rId3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" Type="http://schemas.openxmlformats.org/officeDocument/2006/relationships/tags" Target="../tags/tag6.xml"/><Relationship Id="rId2" Type="http://schemas.openxmlformats.org/officeDocument/2006/relationships/tags" Target="../tags/tag7.xml"/><Relationship Id="rId3" Type="http://schemas.openxmlformats.org/officeDocument/2006/relationships/tags" Target="../tags/tag8.xml"/><Relationship Id="rId4" Type="http://schemas.openxmlformats.org/officeDocument/2006/relationships/tags" Target="../tags/tag9.xml"/><Relationship Id="rId5" Type="http://schemas.openxmlformats.org/officeDocument/2006/relationships/tags" Target="../tags/tag10.xml"/><Relationship Id="rId6" Type="http://schemas.openxmlformats.org/officeDocument/2006/relationships/tags" Target="../tags/tag11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7.xml"/><Relationship Id="rId9" Type="http://schemas.openxmlformats.org/officeDocument/2006/relationships/image" Target="../media/image64.png"/><Relationship Id="rId10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image" Target="../media/image73.png"/><Relationship Id="rId15" Type="http://schemas.openxmlformats.org/officeDocument/2006/relationships/image" Target="../media/image74.png"/><Relationship Id="rId1" Type="http://schemas.openxmlformats.org/officeDocument/2006/relationships/tags" Target="../tags/tag12.xml"/><Relationship Id="rId2" Type="http://schemas.openxmlformats.org/officeDocument/2006/relationships/tags" Target="../tags/tag13.xml"/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tags" Target="../tags/tag16.xml"/><Relationship Id="rId6" Type="http://schemas.openxmlformats.org/officeDocument/2006/relationships/tags" Target="../tags/tag17.xml"/><Relationship Id="rId7" Type="http://schemas.openxmlformats.org/officeDocument/2006/relationships/tags" Target="../tags/tag18.xml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.xml"/><Relationship Id="rId10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5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1.png"/><Relationship Id="rId12" Type="http://schemas.openxmlformats.org/officeDocument/2006/relationships/image" Target="../media/image82.png"/><Relationship Id="rId1" Type="http://schemas.openxmlformats.org/officeDocument/2006/relationships/vmlDrawing" Target="../drawings/vmlDrawing4.vml"/><Relationship Id="rId2" Type="http://schemas.openxmlformats.org/officeDocument/2006/relationships/tags" Target="../tags/tag19.xml"/><Relationship Id="rId3" Type="http://schemas.openxmlformats.org/officeDocument/2006/relationships/tags" Target="../tags/tag2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0.xml"/><Relationship Id="rId6" Type="http://schemas.openxmlformats.org/officeDocument/2006/relationships/oleObject" Target="../embeddings/oleObject9.bin"/><Relationship Id="rId7" Type="http://schemas.openxmlformats.org/officeDocument/2006/relationships/image" Target="../media/image78.png"/><Relationship Id="rId8" Type="http://schemas.openxmlformats.org/officeDocument/2006/relationships/image" Target="../media/image80.png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11.bin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.bin"/><Relationship Id="rId12" Type="http://schemas.openxmlformats.org/officeDocument/2006/relationships/image" Target="../media/image93.png"/><Relationship Id="rId13" Type="http://schemas.openxmlformats.org/officeDocument/2006/relationships/oleObject" Target="../embeddings/oleObject13.bin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" Type="http://schemas.openxmlformats.org/officeDocument/2006/relationships/vmlDrawing" Target="../drawings/vmlDrawing6.vml"/><Relationship Id="rId2" Type="http://schemas.openxmlformats.org/officeDocument/2006/relationships/tags" Target="../tags/tag21.xml"/><Relationship Id="rId3" Type="http://schemas.openxmlformats.org/officeDocument/2006/relationships/tags" Target="../tags/tag22.xml"/><Relationship Id="rId4" Type="http://schemas.openxmlformats.org/officeDocument/2006/relationships/tags" Target="../tags/tag23.xml"/><Relationship Id="rId5" Type="http://schemas.openxmlformats.org/officeDocument/2006/relationships/tags" Target="../tags/tag24.xml"/><Relationship Id="rId6" Type="http://schemas.openxmlformats.org/officeDocument/2006/relationships/tags" Target="../tags/tag25.xml"/><Relationship Id="rId7" Type="http://schemas.openxmlformats.org/officeDocument/2006/relationships/tags" Target="../tags/tag26.xml"/><Relationship Id="rId8" Type="http://schemas.openxmlformats.org/officeDocument/2006/relationships/tags" Target="../tags/tag27.xml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Relationship Id="rId3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5" Type="http://schemas.openxmlformats.org/officeDocument/2006/relationships/image" Target="../media/image109.jpeg"/><Relationship Id="rId6" Type="http://schemas.openxmlformats.org/officeDocument/2006/relationships/hyperlink" Target="http://www.cs.ubc.ca/conferences/ICCV/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tiff"/><Relationship Id="rId3" Type="http://schemas.openxmlformats.org/officeDocument/2006/relationships/image" Target="../media/image113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ieeexplore.ieee.org/xpls/abs_all.jsp?isnumber=4767846&amp;arnumber=4767851&amp;count=16&amp;index=4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Relationship Id="rId3" Type="http://schemas.openxmlformats.org/officeDocument/2006/relationships/image" Target="../media/image11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jp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wmf"/><Relationship Id="rId20" Type="http://schemas.openxmlformats.org/officeDocument/2006/relationships/image" Target="../media/image20.wmf"/><Relationship Id="rId21" Type="http://schemas.openxmlformats.org/officeDocument/2006/relationships/oleObject" Target="../embeddings/oleObject6.bin"/><Relationship Id="rId22" Type="http://schemas.openxmlformats.org/officeDocument/2006/relationships/image" Target="../media/image21.wmf"/><Relationship Id="rId23" Type="http://schemas.openxmlformats.org/officeDocument/2006/relationships/oleObject" Target="../embeddings/oleObject7.bin"/><Relationship Id="rId24" Type="http://schemas.openxmlformats.org/officeDocument/2006/relationships/image" Target="../media/image22.wmf"/><Relationship Id="rId10" Type="http://schemas.openxmlformats.org/officeDocument/2006/relationships/image" Target="../media/image25.wmf"/><Relationship Id="rId11" Type="http://schemas.openxmlformats.org/officeDocument/2006/relationships/image" Target="../media/image26.wmf"/><Relationship Id="rId12" Type="http://schemas.openxmlformats.org/officeDocument/2006/relationships/image" Target="../media/image27.wmf"/><Relationship Id="rId13" Type="http://schemas.openxmlformats.org/officeDocument/2006/relationships/image" Target="../media/image28.wmf"/><Relationship Id="rId14" Type="http://schemas.openxmlformats.org/officeDocument/2006/relationships/image" Target="../media/image29.wmf"/><Relationship Id="rId15" Type="http://schemas.openxmlformats.org/officeDocument/2006/relationships/image" Target="../media/image30.wmf"/><Relationship Id="rId16" Type="http://schemas.openxmlformats.org/officeDocument/2006/relationships/image" Target="../media/image31.wmf"/><Relationship Id="rId17" Type="http://schemas.openxmlformats.org/officeDocument/2006/relationships/oleObject" Target="../embeddings/oleObject4.bin"/><Relationship Id="rId18" Type="http://schemas.openxmlformats.org/officeDocument/2006/relationships/image" Target="../media/image19.wmf"/><Relationship Id="rId19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7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8.wmf"/><Relationship Id="rId8" Type="http://schemas.openxmlformats.org/officeDocument/2006/relationships/image" Target="../media/image23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Pyramids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66883"/>
            <a:ext cx="7886700" cy="1325563"/>
          </a:xfrm>
        </p:spPr>
        <p:txBody>
          <a:bodyPr/>
          <a:lstStyle/>
          <a:p>
            <a:r>
              <a:rPr lang="en-US" smtClean="0"/>
              <a:t>Laplacian pyramid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3" y="4235824"/>
            <a:ext cx="24384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3" y="2830606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393" y="203498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3" y="1544170"/>
            <a:ext cx="3048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93" y="1244698"/>
            <a:ext cx="152400" cy="15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544170"/>
            <a:ext cx="3048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0296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830606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235824"/>
            <a:ext cx="24384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807" y="4235824"/>
            <a:ext cx="24384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07" y="2830606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07" y="202966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07" y="1544170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807" y="1200424"/>
            <a:ext cx="152400" cy="152400"/>
          </a:xfrm>
          <a:prstGeom prst="rect">
            <a:avLst/>
          </a:prstGeom>
        </p:spPr>
      </p:pic>
      <p:sp>
        <p:nvSpPr>
          <p:cNvPr id="17" name="Bent Arrow 16"/>
          <p:cNvSpPr/>
          <p:nvPr/>
        </p:nvSpPr>
        <p:spPr>
          <a:xfrm>
            <a:off x="164592" y="3620896"/>
            <a:ext cx="452001" cy="5487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45" y="3076814"/>
            <a:ext cx="69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Re-duce</a:t>
            </a:r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1363413" y="1060633"/>
            <a:ext cx="2823556" cy="474000"/>
            <a:chOff x="1363413" y="1060633"/>
            <a:chExt cx="2823556" cy="474000"/>
          </a:xfrm>
        </p:grpSpPr>
        <p:sp>
          <p:nvSpPr>
            <p:cNvPr id="19" name="Right Arrow 18"/>
            <p:cNvSpPr/>
            <p:nvPr/>
          </p:nvSpPr>
          <p:spPr>
            <a:xfrm rot="421689">
              <a:off x="1363413" y="1343078"/>
              <a:ext cx="2806048" cy="1915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46555" y="126984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1420926" y="1671899"/>
            <a:ext cx="2736207" cy="462816"/>
            <a:chOff x="1450762" y="1060633"/>
            <a:chExt cx="2736207" cy="462816"/>
          </a:xfrm>
        </p:grpSpPr>
        <p:sp>
          <p:nvSpPr>
            <p:cNvPr id="28" name="Right Arrow 27"/>
            <p:cNvSpPr/>
            <p:nvPr/>
          </p:nvSpPr>
          <p:spPr>
            <a:xfrm rot="421689">
              <a:off x="1456476" y="1339030"/>
              <a:ext cx="2554682" cy="1844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53436" y="13217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1550431" y="2410252"/>
            <a:ext cx="2819008" cy="399943"/>
            <a:chOff x="1367961" y="1060633"/>
            <a:chExt cx="2819008" cy="399943"/>
          </a:xfrm>
        </p:grpSpPr>
        <p:sp>
          <p:nvSpPr>
            <p:cNvPr id="31" name="Right Arrow 30"/>
            <p:cNvSpPr/>
            <p:nvPr/>
          </p:nvSpPr>
          <p:spPr>
            <a:xfrm rot="421689">
              <a:off x="1367961" y="1308564"/>
              <a:ext cx="2239449" cy="15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09425" y="3802801"/>
            <a:ext cx="2814975" cy="369332"/>
            <a:chOff x="1371994" y="1060633"/>
            <a:chExt cx="2814975" cy="369332"/>
          </a:xfrm>
        </p:grpSpPr>
        <p:sp>
          <p:nvSpPr>
            <p:cNvPr id="34" name="Right Arrow 33"/>
            <p:cNvSpPr/>
            <p:nvPr/>
          </p:nvSpPr>
          <p:spPr>
            <a:xfrm rot="421689">
              <a:off x="1371994" y="1270882"/>
              <a:ext cx="1621783" cy="12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2450568" y="1895352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2438264" y="2964910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5746555" y="19313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9" name="TextBox 38"/>
          <p:cNvSpPr txBox="1"/>
          <p:nvPr/>
        </p:nvSpPr>
        <p:spPr>
          <a:xfrm>
            <a:off x="5746555" y="308888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5746555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41" name="Curved Down Arrow 40"/>
          <p:cNvSpPr/>
          <p:nvPr/>
        </p:nvSpPr>
        <p:spPr>
          <a:xfrm>
            <a:off x="1378593" y="594360"/>
            <a:ext cx="6082014" cy="57776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19281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-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285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1" grpId="0"/>
      <p:bldP spid="36" grpId="0"/>
      <p:bldP spid="37" grpId="0"/>
      <p:bldP spid="38" grpId="0"/>
      <p:bldP spid="39" grpId="0"/>
      <p:bldP spid="40" grpId="0"/>
      <p:bldP spid="41" grpId="0" animBg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66883"/>
            <a:ext cx="7886700" cy="1325563"/>
          </a:xfrm>
        </p:spPr>
        <p:txBody>
          <a:bodyPr/>
          <a:lstStyle/>
          <a:p>
            <a:r>
              <a:rPr lang="en-US" smtClean="0"/>
              <a:t>Laplacian pyramid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807" y="4235824"/>
            <a:ext cx="24384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07" y="2830606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07" y="202966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07" y="1544170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807" y="1043114"/>
            <a:ext cx="152400" cy="1524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1269845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/>
              <a:t>3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/>
              <a:t>3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/>
              <a:t>4</a:t>
            </a:r>
            <a:r>
              <a:rPr lang="en-US" sz="4000" dirty="0" smtClean="0"/>
              <a:t>) =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0" y="1931374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/>
              <a:t>3</a:t>
            </a:r>
            <a:r>
              <a:rPr lang="en-US" sz="4000" dirty="0" smtClean="0"/>
              <a:t>) =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3088885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 smtClean="0"/>
              <a:t>1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 smtClean="0"/>
              <a:t>2</a:t>
            </a:r>
            <a:r>
              <a:rPr lang="en-US" sz="4000" dirty="0" smtClean="0"/>
              <a:t>) =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5101081"/>
            <a:ext cx="6286051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/>
              <a:t>0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/>
              <a:t>0</a:t>
            </a:r>
            <a:r>
              <a:rPr lang="en-US" sz="4000" dirty="0" smtClean="0"/>
              <a:t> - expand(</a:t>
            </a:r>
            <a:r>
              <a:rPr lang="en-US" sz="4000" i="1" dirty="0" smtClean="0"/>
              <a:t>G</a:t>
            </a:r>
            <a:r>
              <a:rPr lang="en-US" sz="4000" baseline="-25000" dirty="0"/>
              <a:t>1</a:t>
            </a:r>
            <a:r>
              <a:rPr lang="en-US" sz="4000" dirty="0" smtClean="0"/>
              <a:t>) =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6607" y="763963"/>
            <a:ext cx="5369444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000" i="1" dirty="0" smtClean="0"/>
              <a:t>L</a:t>
            </a:r>
            <a:r>
              <a:rPr lang="en-US" sz="4000" baseline="-25000" dirty="0"/>
              <a:t>4</a:t>
            </a:r>
            <a:r>
              <a:rPr lang="en-US" sz="4000" dirty="0" smtClean="0"/>
              <a:t> = </a:t>
            </a:r>
            <a:r>
              <a:rPr lang="en-US" sz="4000" i="1" dirty="0" smtClean="0"/>
              <a:t>G</a:t>
            </a:r>
            <a:r>
              <a:rPr lang="en-US" sz="4000" baseline="-25000" dirty="0"/>
              <a:t>4</a:t>
            </a:r>
            <a:r>
              <a:rPr lang="en-US" sz="4000" dirty="0" smtClean="0"/>
              <a:t> 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4504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26893"/>
            <a:ext cx="7886700" cy="1325563"/>
          </a:xfrm>
        </p:spPr>
        <p:txBody>
          <a:bodyPr/>
          <a:lstStyle/>
          <a:p>
            <a:r>
              <a:rPr lang="en-US" dirty="0" smtClean="0"/>
              <a:t>Reconstructing the image from a Laplacian pyramid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806" y="4235823"/>
            <a:ext cx="24384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3406" y="2790379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06" y="201746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0607" y="1555656"/>
            <a:ext cx="3048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993" y="1244698"/>
            <a:ext cx="152400" cy="15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544170"/>
            <a:ext cx="304800" cy="304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02966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2830606"/>
            <a:ext cx="1219200" cy="1219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0" y="4235824"/>
            <a:ext cx="2438400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93" y="2802992"/>
            <a:ext cx="1219200" cy="1219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711" y="201746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793" y="1555656"/>
            <a:ext cx="304800" cy="3048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807" y="1200424"/>
            <a:ext cx="152400" cy="152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flipH="1">
            <a:off x="4657348" y="1114762"/>
            <a:ext cx="2816437" cy="474000"/>
            <a:chOff x="1363413" y="1060633"/>
            <a:chExt cx="2823556" cy="474000"/>
          </a:xfrm>
        </p:grpSpPr>
        <p:sp>
          <p:nvSpPr>
            <p:cNvPr id="20" name="Right Arrow 19"/>
            <p:cNvSpPr/>
            <p:nvPr/>
          </p:nvSpPr>
          <p:spPr>
            <a:xfrm rot="421689">
              <a:off x="1363413" y="1343078"/>
              <a:ext cx="2806048" cy="1915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746555" y="126984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grpSp>
        <p:nvGrpSpPr>
          <p:cNvPr id="23" name="Group 22"/>
          <p:cNvGrpSpPr/>
          <p:nvPr/>
        </p:nvGrpSpPr>
        <p:grpSpPr>
          <a:xfrm flipH="1">
            <a:off x="4567770" y="1671919"/>
            <a:ext cx="2831019" cy="462816"/>
            <a:chOff x="1450762" y="1060633"/>
            <a:chExt cx="2736207" cy="462816"/>
          </a:xfrm>
        </p:grpSpPr>
        <p:sp>
          <p:nvSpPr>
            <p:cNvPr id="24" name="Right Arrow 23"/>
            <p:cNvSpPr/>
            <p:nvPr/>
          </p:nvSpPr>
          <p:spPr>
            <a:xfrm rot="421689">
              <a:off x="1456476" y="1339030"/>
              <a:ext cx="2554682" cy="1844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424355">
              <a:off x="1450762" y="1060633"/>
              <a:ext cx="273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453436" y="13217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grpSp>
        <p:nvGrpSpPr>
          <p:cNvPr id="27" name="Group 26"/>
          <p:cNvGrpSpPr/>
          <p:nvPr/>
        </p:nvGrpSpPr>
        <p:grpSpPr>
          <a:xfrm flipH="1">
            <a:off x="4779876" y="2355712"/>
            <a:ext cx="2618104" cy="454483"/>
            <a:chOff x="1281844" y="1006093"/>
            <a:chExt cx="2511412" cy="454483"/>
          </a:xfrm>
        </p:grpSpPr>
        <p:sp>
          <p:nvSpPr>
            <p:cNvPr id="28" name="Right Arrow 27"/>
            <p:cNvSpPr/>
            <p:nvPr/>
          </p:nvSpPr>
          <p:spPr>
            <a:xfrm rot="421689">
              <a:off x="1367961" y="1308564"/>
              <a:ext cx="2239449" cy="15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424355">
              <a:off x="1281844" y="1006093"/>
              <a:ext cx="2511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 flipH="1">
            <a:off x="4723157" y="3782702"/>
            <a:ext cx="2596261" cy="369332"/>
            <a:chOff x="1058687" y="1040534"/>
            <a:chExt cx="3129780" cy="369332"/>
          </a:xfrm>
        </p:grpSpPr>
        <p:sp>
          <p:nvSpPr>
            <p:cNvPr id="31" name="Right Arrow 30"/>
            <p:cNvSpPr/>
            <p:nvPr/>
          </p:nvSpPr>
          <p:spPr>
            <a:xfrm rot="421689">
              <a:off x="1371994" y="1270882"/>
              <a:ext cx="1621783" cy="12402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 rot="424355">
              <a:off x="1058687" y="1040534"/>
              <a:ext cx="31297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Expand (</a:t>
              </a:r>
              <a:r>
                <a:rPr lang="en-US" dirty="0" err="1" smtClean="0"/>
                <a:t>upsample</a:t>
              </a:r>
              <a:r>
                <a:rPr lang="en-US" dirty="0" smtClean="0"/>
                <a:t> + blur)</a:t>
              </a:r>
              <a:endParaRPr lang="en-US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450568" y="1895352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34" name="TextBox 33"/>
          <p:cNvSpPr txBox="1"/>
          <p:nvPr/>
        </p:nvSpPr>
        <p:spPr>
          <a:xfrm>
            <a:off x="2438264" y="2964910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35" name="TextBox 34"/>
          <p:cNvSpPr txBox="1"/>
          <p:nvPr/>
        </p:nvSpPr>
        <p:spPr>
          <a:xfrm>
            <a:off x="5746555" y="1931374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6" name="TextBox 35"/>
          <p:cNvSpPr txBox="1"/>
          <p:nvPr/>
        </p:nvSpPr>
        <p:spPr>
          <a:xfrm>
            <a:off x="5746555" y="3088885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7" name="TextBox 36"/>
          <p:cNvSpPr txBox="1"/>
          <p:nvPr/>
        </p:nvSpPr>
        <p:spPr>
          <a:xfrm>
            <a:off x="5746555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=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2519281" y="5101081"/>
            <a:ext cx="53949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smtClean="0"/>
              <a:t>+</a:t>
            </a:r>
            <a:endParaRPr lang="en-US" sz="40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83" y="4235823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err="1">
                <a:latin typeface="Calibri" charset="0"/>
              </a:rPr>
              <a:t>Laplacian</a:t>
            </a:r>
            <a:r>
              <a:rPr lang="en-US" dirty="0">
                <a:latin typeface="Calibri" charset="0"/>
              </a:rPr>
              <a:t> pyramid</a:t>
            </a:r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54022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Edge detection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edges?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Resilience to lighting and color</a:t>
            </a:r>
          </a:p>
          <a:p>
            <a:pPr lvl="1"/>
            <a:r>
              <a:rPr lang="en-US" dirty="0" smtClean="0"/>
              <a:t>useful for recognition, matching patches across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" y="3098690"/>
            <a:ext cx="2636520" cy="1476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110" y="3060590"/>
            <a:ext cx="2275965" cy="1514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632" t="22509" r="16766" b="11168"/>
          <a:stretch/>
        </p:blipFill>
        <p:spPr>
          <a:xfrm>
            <a:off x="5900419" y="3060590"/>
            <a:ext cx="2519221" cy="15145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6272" t="46448" r="56358" b="46237"/>
          <a:stretch/>
        </p:blipFill>
        <p:spPr>
          <a:xfrm>
            <a:off x="1337310" y="5153980"/>
            <a:ext cx="909237" cy="505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41965" t="39823" r="51004" b="54681"/>
          <a:stretch/>
        </p:blipFill>
        <p:spPr>
          <a:xfrm>
            <a:off x="4086225" y="5153980"/>
            <a:ext cx="971550" cy="5053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6834" t="54252" r="60370" b="43188"/>
          <a:stretch/>
        </p:blipFill>
        <p:spPr>
          <a:xfrm>
            <a:off x="6728791" y="5157226"/>
            <a:ext cx="821666" cy="5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2048"/>
          <p:cNvGraphicFramePr>
            <a:graphicFrameLocks noChangeAspect="1"/>
          </p:cNvGraphicFramePr>
          <p:nvPr>
            <p:extLst/>
          </p:nvPr>
        </p:nvGraphicFramePr>
        <p:xfrm>
          <a:off x="1581150" y="1076325"/>
          <a:ext cx="626745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hoto Editor Photo" r:id="rId6" imgW="7354327" imgH="4638095" progId="">
                  <p:embed/>
                </p:oleObj>
              </mc:Choice>
              <mc:Fallback>
                <p:oleObj name="Photo Editor Photo" r:id="rId6" imgW="7354327" imgH="463809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50" y="1076325"/>
                        <a:ext cx="6267450" cy="395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02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/>
        <p:txBody>
          <a:bodyPr/>
          <a:lstStyle/>
          <a:p>
            <a:pPr algn="ctr"/>
            <a:r>
              <a:rPr lang="en-US" dirty="0" smtClean="0"/>
              <a:t>Why edges?</a:t>
            </a:r>
            <a:endParaRPr lang="en-US" dirty="0"/>
          </a:p>
        </p:txBody>
      </p:sp>
      <p:sp>
        <p:nvSpPr>
          <p:cNvPr id="460807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71120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TexPoint fonts used in EMF. </a:t>
            </a:r>
          </a:p>
          <a:p>
            <a:r>
              <a:rPr lang="en-US"/>
              <a:t>Read the TexPoint manual before you delete this box.: </a:t>
            </a:r>
            <a:r>
              <a:rPr lang="en-US">
                <a:latin typeface="CMMI10" pitchFamily="34" charset="0"/>
              </a:rPr>
              <a:t>A</a:t>
            </a:r>
            <a:r>
              <a:rPr lang="en-US">
                <a:latin typeface="CMR7" pitchFamily="34" charset="0"/>
              </a:rPr>
              <a:t>A</a:t>
            </a:r>
            <a:r>
              <a:rPr lang="en-US">
                <a:latin typeface="CMR10" pitchFamily="34" charset="0"/>
              </a:rPr>
              <a:t>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85800" y="5257800"/>
            <a:ext cx="7772400" cy="12954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Humans are sensitive to edges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Convert a 2D image into a set of curves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Extracts salient features of the scene,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dirty="0"/>
              <a:t>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ore compact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7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edges?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Cue to shape and geometry</a:t>
            </a:r>
          </a:p>
          <a:p>
            <a:pPr lvl="1"/>
            <a:r>
              <a:rPr lang="en-US" dirty="0" smtClean="0"/>
              <a:t>useful for recognition, understanding 3D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19" y="3019478"/>
            <a:ext cx="3588026" cy="2677003"/>
          </a:xfrm>
          <a:prstGeom prst="rect">
            <a:avLst/>
          </a:prstGeom>
        </p:spPr>
      </p:pic>
      <p:pic>
        <p:nvPicPr>
          <p:cNvPr id="5" name="Picture 3" descr="ground-plane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0964" y="3332994"/>
            <a:ext cx="4250635" cy="191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66113" y="5267739"/>
            <a:ext cx="1808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Jitendra</a:t>
            </a:r>
            <a:r>
              <a:rPr lang="en-US" sz="1400" dirty="0" smtClean="0"/>
              <a:t> Malik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5580317"/>
            <a:ext cx="1808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Attneave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592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edges?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Grouping pixels into objects (“perceptual organization”)</a:t>
            </a:r>
          </a:p>
          <a:p>
            <a:endParaRPr lang="en-US" dirty="0"/>
          </a:p>
        </p:txBody>
      </p:sp>
      <p:pic>
        <p:nvPicPr>
          <p:cNvPr id="4" name="Shape 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82885" y="3082093"/>
            <a:ext cx="6035924" cy="21329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5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detection in general</a:t>
            </a:r>
          </a:p>
          <a:p>
            <a:r>
              <a:rPr lang="en-US" dirty="0" smtClean="0"/>
              <a:t>Edge detection for grouping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86" y="43544"/>
            <a:ext cx="28847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Gaussian pre-filtering</a:t>
            </a:r>
            <a:endParaRPr lang="en-US" dirty="0"/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41514" y="1295400"/>
            <a:ext cx="2656115" cy="5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</a:t>
            </a:r>
            <a:r>
              <a:rPr lang="en-US" sz="2400" dirty="0" smtClean="0"/>
              <a:t>filter </a:t>
            </a:r>
            <a:r>
              <a:rPr lang="en-US" sz="2400" dirty="0"/>
              <a:t>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*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518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9806" y="296068"/>
            <a:ext cx="7886700" cy="1325563"/>
          </a:xfrm>
        </p:spPr>
        <p:txBody>
          <a:bodyPr/>
          <a:lstStyle/>
          <a:p>
            <a:r>
              <a:rPr lang="en-US" dirty="0" smtClean="0"/>
              <a:t>Edges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Edges are curves in the image, across which the brightness changes “a lot”</a:t>
            </a:r>
          </a:p>
          <a:p>
            <a:r>
              <a:rPr lang="en-US" sz="2800" dirty="0" smtClean="0"/>
              <a:t>Corners/Junctions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743200"/>
            <a:ext cx="4953000" cy="38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8" b="1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5734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>
                <a:latin typeface="Calibri" charset="0"/>
              </a:rPr>
              <a:t>Closeup of edges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741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790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Closeup</a:t>
            </a:r>
            <a:r>
              <a:rPr lang="en-US" dirty="0">
                <a:latin typeface="Calibri" charset="0"/>
              </a:rPr>
              <a:t> of edges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843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t="59148" r="79703" b="36111"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2198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Closeup</a:t>
            </a:r>
            <a:r>
              <a:rPr lang="en-US" dirty="0">
                <a:latin typeface="Calibri" charset="0"/>
              </a:rPr>
              <a:t> of edges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1946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6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7" t="62500" r="7446" b="31944"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1236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err="1">
                <a:latin typeface="Calibri" charset="0"/>
              </a:rPr>
              <a:t>Closeup</a:t>
            </a:r>
            <a:r>
              <a:rPr lang="en-US" dirty="0">
                <a:latin typeface="Calibri" charset="0"/>
              </a:rPr>
              <a:t> of edges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pic>
        <p:nvPicPr>
          <p:cNvPr id="2048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2048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2" t="73611" r="53723" b="19444"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7359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Characterizing edges</a:t>
            </a:r>
          </a:p>
        </p:txBody>
      </p:sp>
      <p:sp>
        <p:nvSpPr>
          <p:cNvPr id="8195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An edge is a place of </a:t>
            </a:r>
            <a:r>
              <a:rPr lang="en-US" i="1" dirty="0" smtClean="0"/>
              <a:t>rapid change </a:t>
            </a:r>
            <a:r>
              <a:rPr lang="en-US" dirty="0" smtClean="0"/>
              <a:t>in the image intensity function</a:t>
            </a:r>
          </a:p>
        </p:txBody>
      </p:sp>
      <p:pic>
        <p:nvPicPr>
          <p:cNvPr id="8196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276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7" name="Line 21"/>
          <p:cNvSpPr>
            <a:spLocks noChangeShapeType="1"/>
          </p:cNvSpPr>
          <p:nvPr/>
        </p:nvSpPr>
        <p:spPr bwMode="auto">
          <a:xfrm>
            <a:off x="228600" y="4343400"/>
            <a:ext cx="2743200" cy="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98" name="Text Box 22"/>
          <p:cNvSpPr txBox="1">
            <a:spLocks noChangeArrowheads="1"/>
          </p:cNvSpPr>
          <p:nvPr/>
        </p:nvSpPr>
        <p:spPr bwMode="auto">
          <a:xfrm>
            <a:off x="1174750" y="2895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635250"/>
            <a:ext cx="2851150" cy="2725738"/>
            <a:chOff x="1968" y="1420"/>
            <a:chExt cx="1796" cy="1717"/>
          </a:xfrm>
        </p:grpSpPr>
        <p:sp>
          <p:nvSpPr>
            <p:cNvPr id="8210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intensity function</a:t>
              </a:r>
              <a:br>
                <a:rPr lang="en-US" sz="1800"/>
              </a:br>
              <a:r>
                <a:rPr lang="en-US" sz="1800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909888"/>
            <a:ext cx="2743200" cy="2451100"/>
            <a:chOff x="3888" y="1593"/>
            <a:chExt cx="1728" cy="1544"/>
          </a:xfrm>
        </p:grpSpPr>
        <p:sp>
          <p:nvSpPr>
            <p:cNvPr id="8205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8208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3 h 630"/>
                  <a:gd name="T6" fmla="*/ 399 w 909"/>
                  <a:gd name="T7" fmla="*/ 425 h 630"/>
                  <a:gd name="T8" fmla="*/ 459 w 909"/>
                  <a:gd name="T9" fmla="*/ 624 h 630"/>
                  <a:gd name="T10" fmla="*/ 528 w 909"/>
                  <a:gd name="T11" fmla="*/ 428 h 630"/>
                  <a:gd name="T12" fmla="*/ 564 w 909"/>
                  <a:gd name="T13" fmla="*/ 95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3 h 630"/>
                  <a:gd name="T6" fmla="*/ 399 w 909"/>
                  <a:gd name="T7" fmla="*/ 425 h 630"/>
                  <a:gd name="T8" fmla="*/ 459 w 909"/>
                  <a:gd name="T9" fmla="*/ 624 h 630"/>
                  <a:gd name="T10" fmla="*/ 528 w 909"/>
                  <a:gd name="T11" fmla="*/ 428 h 630"/>
                  <a:gd name="T12" fmla="*/ 564 w 909"/>
                  <a:gd name="T13" fmla="*/ 95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7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657600"/>
            <a:ext cx="2305050" cy="3200400"/>
            <a:chOff x="4088" y="2064"/>
            <a:chExt cx="1452" cy="2016"/>
          </a:xfrm>
        </p:grpSpPr>
        <p:sp>
          <p:nvSpPr>
            <p:cNvPr id="8202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/>
                <a:t>edges correspond to</a:t>
              </a:r>
              <a:br>
                <a:rPr lang="en-US" sz="1800"/>
              </a:br>
              <a:r>
                <a:rPr lang="en-US" sz="1800"/>
                <a:t>extrema of derivative</a:t>
              </a:r>
            </a:p>
          </p:txBody>
        </p:sp>
      </p:grpSp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0" y="6583362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smtClean="0"/>
              <a:t>L. 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377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Intensity profile</a:t>
            </a:r>
          </a:p>
        </p:txBody>
      </p:sp>
      <p:pic>
        <p:nvPicPr>
          <p:cNvPr id="23555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6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23561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965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Derivatives and convolution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Differentiation is </a:t>
            </a:r>
            <a:r>
              <a:rPr lang="en-US" i="1" dirty="0" smtClean="0"/>
              <a:t>linear</a:t>
            </a:r>
          </a:p>
          <a:p>
            <a:endParaRPr lang="en-US" i="1" dirty="0"/>
          </a:p>
          <a:p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Differentiation is </a:t>
            </a:r>
            <a:r>
              <a:rPr lang="en-US" i="1" dirty="0" smtClean="0"/>
              <a:t>shift-invariant</a:t>
            </a:r>
          </a:p>
          <a:p>
            <a:pPr lvl="1"/>
            <a:r>
              <a:rPr lang="en-US" dirty="0" smtClean="0"/>
              <a:t>Derivative of shifted signal is shifted derivative</a:t>
            </a:r>
          </a:p>
          <a:p>
            <a:pPr lvl="1"/>
            <a:endParaRPr lang="en-US" dirty="0"/>
          </a:p>
          <a:p>
            <a:r>
              <a:rPr lang="en-US" dirty="0" smtClean="0"/>
              <a:t>Hence, differentiation can be represented as convolution!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15" y="2641876"/>
            <a:ext cx="5745093" cy="75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3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57200" y="1447800"/>
            <a:ext cx="8839200" cy="746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How can we differentiate a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digital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image F[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x,y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]?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 1:  reconstruct a continuous image, </a:t>
            </a: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f,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compute the derivative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 2:  take discrete derivative (finite difference)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4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4200" y="3778250"/>
            <a:ext cx="4230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Group 5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438400" y="5241924"/>
          <a:ext cx="1143000" cy="9747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-1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2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556124"/>
            <a:ext cx="662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50000"/>
              </a:spcBef>
              <a:spcAft>
                <a:spcPct val="50000"/>
              </a:spcAft>
            </a:pPr>
            <a:r>
              <a:rPr lang="en-US" sz="2000" baseline="0" dirty="0"/>
              <a:t>How would you implement this as a </a:t>
            </a:r>
            <a:r>
              <a:rPr lang="en-US" sz="2000" baseline="0" dirty="0" smtClean="0"/>
              <a:t>linear filter?</a:t>
            </a:r>
            <a:endParaRPr lang="en-US" sz="2000" baseline="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/>
              <a:t>Image </a:t>
            </a:r>
            <a:r>
              <a:rPr lang="en-US" dirty="0" smtClean="0"/>
              <a:t>derivatives</a:t>
            </a:r>
            <a:endParaRPr lang="en-US" dirty="0"/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5486400" y="5241924"/>
          <a:ext cx="1143000" cy="974726"/>
        </p:xfrm>
        <a:graphic>
          <a:graphicData uri="http://schemas.openxmlformats.org/drawingml/2006/table">
            <a:tbl>
              <a:tblPr/>
              <a:tblGrid>
                <a:gridCol w="381000"/>
                <a:gridCol w="381000"/>
                <a:gridCol w="3810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-1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yriad Roman" pitchFamily="34" charset="0"/>
                        </a:rPr>
                        <a:t>1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5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yriad Roman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89868" y="5406387"/>
            <a:ext cx="391486" cy="641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005154" y="5453744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5914" y="5410199"/>
            <a:ext cx="371203" cy="6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148944" y="5421086"/>
            <a:ext cx="280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:</a:t>
            </a:r>
            <a:endParaRPr lang="en-US" sz="2800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1775" y="6303475"/>
            <a:ext cx="428626" cy="33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45404" y="6323197"/>
            <a:ext cx="434744" cy="33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7924816" y="6520544"/>
            <a:ext cx="1175647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smtClean="0"/>
              <a:t>S. Seitz</a:t>
            </a:r>
            <a:endParaRPr lang="en-US" sz="1200" dirty="0"/>
          </a:p>
        </p:txBody>
      </p:sp>
      <p:sp>
        <p:nvSpPr>
          <p:cNvPr id="16" name="Rectangle 15"/>
          <p:cNvSpPr/>
          <p:nvPr/>
        </p:nvSpPr>
        <p:spPr>
          <a:xfrm>
            <a:off x="2873829" y="5584371"/>
            <a:ext cx="239485" cy="25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03713" y="5595255"/>
            <a:ext cx="239485" cy="25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943601" y="5606142"/>
            <a:ext cx="239485" cy="250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32715" y="5943600"/>
            <a:ext cx="261256" cy="217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35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7" grpId="0"/>
      <p:bldP spid="16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1618" y="2753551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3741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2866407" y="3777331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r>
                <a:rPr lang="en-US" sz="3200" b="1" dirty="0" smtClean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*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4528505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5723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blur</a:t>
              </a:r>
              <a:endParaRPr lang="en-US" sz="1600" dirty="0"/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6368235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subsample</a:t>
              </a:r>
              <a:endParaRPr lang="en-US" sz="16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587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</a:t>
            </a:r>
            <a:endParaRPr lang="en-US" sz="4000" dirty="0"/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1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0208" y="2938727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10208" y="3844336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18423" y="3026357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5487272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5487272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 smtClean="0">
                  <a:solidFill>
                    <a:schemeClr val="bg1"/>
                  </a:solidFill>
                </a:rPr>
                <a:t>1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*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7130557" y="2402353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30557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2859289" y="190710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 smtClean="0">
                  <a:solidFill>
                    <a:schemeClr val="bg1"/>
                  </a:solidFill>
                </a:rPr>
                <a:t>0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2786743" y="3799117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374086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 smtClean="0">
                <a:latin typeface="Times New Roman" pitchFamily="18" charset="0"/>
                <a:cs typeface="Times New Roman" pitchFamily="18" charset="0"/>
              </a:rPr>
              <a:t>{</a:t>
            </a:r>
            <a:endParaRPr lang="en-US" sz="23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53385" y="1200840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smtClean="0"/>
              <a:t>Gaussian pyramid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1350151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914400" y="1828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gradient points in the direction of most rapid increase in intensity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91200" y="2438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4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2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i="1" dirty="0" smtClean="0"/>
              <a:t>gradient</a:t>
            </a:r>
            <a:r>
              <a:rPr lang="en-US" sz="2400" dirty="0" smtClean="0"/>
              <a:t> of an image: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11430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762000" y="2438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914400" y="2971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857250" y="2933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19200" y="2513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497263" y="2438400"/>
            <a:ext cx="1882775" cy="1157288"/>
            <a:chOff x="2395" y="1776"/>
            <a:chExt cx="1186" cy="729"/>
          </a:xfrm>
        </p:grpSpPr>
        <p:pic>
          <p:nvPicPr>
            <p:cNvPr id="9237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4866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276975" y="2449513"/>
            <a:ext cx="485775" cy="509587"/>
            <a:chOff x="4152" y="1776"/>
            <a:chExt cx="306" cy="321"/>
          </a:xfrm>
        </p:grpSpPr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533400" y="3962400"/>
            <a:ext cx="807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 smtClean="0"/>
              <a:t>The </a:t>
            </a:r>
            <a:r>
              <a:rPr lang="en-US" i="1" dirty="0" smtClean="0"/>
              <a:t>edge strength</a:t>
            </a:r>
            <a:r>
              <a:rPr lang="en-US" dirty="0" smtClean="0"/>
              <a:t> is given by the gradient magnitude:</a:t>
            </a:r>
          </a:p>
          <a:p>
            <a:pPr marL="342900" indent="-342900">
              <a:spcBef>
                <a:spcPct val="20000"/>
              </a:spcBef>
            </a:pPr>
            <a:endParaRPr lang="en-US" dirty="0" smtClean="0"/>
          </a:p>
          <a:p>
            <a:pPr marL="342900" indent="-342900">
              <a:spcBef>
                <a:spcPct val="20000"/>
              </a:spcBef>
            </a:pPr>
            <a:endParaRPr lang="en-US" dirty="0" smtClean="0"/>
          </a:p>
          <a:p>
            <a:pPr marL="342900" indent="-342900">
              <a:spcBef>
                <a:spcPct val="20000"/>
              </a:spcBef>
            </a:pPr>
            <a:endParaRPr lang="en-US" dirty="0" smtClean="0"/>
          </a:p>
          <a:p>
            <a:pPr marL="342900" indent="-342900">
              <a:spcBef>
                <a:spcPct val="20000"/>
              </a:spcBef>
            </a:pPr>
            <a:r>
              <a:rPr lang="en-US" dirty="0" smtClean="0"/>
              <a:t>The </a:t>
            </a:r>
            <a:r>
              <a:rPr lang="en-US" dirty="0"/>
              <a:t>gradient direction is given </a:t>
            </a:r>
            <a:r>
              <a:rPr lang="en-US" dirty="0" smtClean="0"/>
              <a:t>by: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 smtClean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1800" dirty="0" smtClean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1800" dirty="0" smtClean="0"/>
              <a:t>how </a:t>
            </a:r>
            <a:r>
              <a:rPr lang="en-US" sz="1800" dirty="0"/>
              <a:t>does this relate to the direction of the edge?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00400" y="5671456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6996" y="4354284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7685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84161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gradient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371600"/>
            <a:ext cx="58293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7685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smtClean="0"/>
              <a:t>L. 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7035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With a little Gaussian noise</a:t>
            </a:r>
          </a:p>
        </p:txBody>
      </p:sp>
      <p:pic>
        <p:nvPicPr>
          <p:cNvPr id="24579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653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  <a:ea typeface="+mn-ea"/>
              </a:rPr>
              <a:t>Source: D.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  <a:ea typeface="+mn-ea"/>
              </a:rPr>
              <a:t>Hoiem</a:t>
            </a:r>
            <a:endParaRPr lang="en-US" sz="1200" dirty="0">
              <a:solidFill>
                <a:schemeClr val="bg1">
                  <a:lumMod val="65000"/>
                </a:scheme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2028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38973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73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78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82925" y="26733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3886200" y="4216400"/>
          <a:ext cx="5037138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Photo Editor Photo" r:id="rId9" imgW="5915851" imgH="2029108" progId="">
                  <p:embed/>
                </p:oleObj>
              </mc:Choice>
              <mc:Fallback>
                <p:oleObj name="Photo Editor Photo" r:id="rId9" imgW="5915851" imgH="202910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216400"/>
                        <a:ext cx="5037138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43200" y="47371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2987675" y="6096000"/>
            <a:ext cx="318452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Where is the edge?</a:t>
            </a:r>
            <a:endParaRPr lang="en-US" sz="2800" i="1" dirty="0"/>
          </a:p>
        </p:txBody>
      </p:sp>
      <p:sp>
        <p:nvSpPr>
          <p:cNvPr id="3080" name="Text Box 10"/>
          <p:cNvSpPr txBox="1">
            <a:spLocks noChangeArrowheads="1"/>
          </p:cNvSpPr>
          <p:nvPr/>
        </p:nvSpPr>
        <p:spPr bwMode="auto">
          <a:xfrm>
            <a:off x="7315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4212" y="1752600"/>
            <a:ext cx="2221461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Line 21"/>
          <p:cNvSpPr>
            <a:spLocks noChangeShapeType="1"/>
          </p:cNvSpPr>
          <p:nvPr/>
        </p:nvSpPr>
        <p:spPr bwMode="auto">
          <a:xfrm>
            <a:off x="348342" y="2819400"/>
            <a:ext cx="2209800" cy="0"/>
          </a:xfrm>
          <a:prstGeom prst="line">
            <a:avLst/>
          </a:prstGeom>
          <a:noFill/>
          <a:ln w="38100">
            <a:solidFill>
              <a:srgbClr val="FF0000">
                <a:alpha val="50000"/>
              </a:srgb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057" y="4038595"/>
            <a:ext cx="18697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Noisy input image</a:t>
            </a:r>
          </a:p>
          <a:p>
            <a:pPr algn="ctr"/>
            <a:endParaRPr lang="en-US" sz="1000" dirty="0" smtClean="0"/>
          </a:p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00471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2" grpId="0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Noise is high frequency</a:t>
            </a:r>
          </a:p>
          <a:p>
            <a:r>
              <a:rPr lang="en-US" dirty="0" smtClean="0"/>
              <a:t>Differentiation accentuates noise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3151531"/>
            <a:ext cx="3784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4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Solution: smooth first</a:t>
            </a:r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>
                <a:latin typeface="Times New Roman" pitchFamily="18" charset="0"/>
              </a:rPr>
              <a:t>f</a:t>
            </a:r>
            <a:endParaRPr lang="en-US" i="1" dirty="0">
              <a:latin typeface="Times New Roman" pitchFamily="18" charset="0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4111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</a:rPr>
                <a:t>h</a:t>
              </a:r>
              <a:endParaRPr lang="en-US" i="1" dirty="0">
                <a:latin typeface="Times New Roman" pitchFamily="18" charset="0"/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1219200" y="3530600"/>
            <a:ext cx="6019800" cy="1104900"/>
            <a:chOff x="768" y="2224"/>
            <a:chExt cx="3792" cy="696"/>
          </a:xfrm>
        </p:grpSpPr>
        <p:pic>
          <p:nvPicPr>
            <p:cNvPr id="4109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Text Box 19"/>
            <p:cNvSpPr txBox="1">
              <a:spLocks noChangeArrowheads="1"/>
            </p:cNvSpPr>
            <p:nvPr/>
          </p:nvSpPr>
          <p:spPr bwMode="auto">
            <a:xfrm>
              <a:off x="768" y="2346"/>
              <a:ext cx="37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 smtClean="0">
                  <a:latin typeface="Times New Roman" pitchFamily="18" charset="0"/>
                </a:rPr>
                <a:t>f * h</a:t>
              </a:r>
              <a:endParaRPr lang="en-US" i="1" dirty="0">
                <a:latin typeface="Times New Roman" pitchFamily="18" charset="0"/>
              </a:endParaRPr>
            </a:p>
          </p:txBody>
        </p:sp>
      </p:grpSp>
      <p:sp>
        <p:nvSpPr>
          <p:cNvPr id="4107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</a:t>
            </a:r>
            <a:r>
              <a:rPr lang="en-US" sz="1400" dirty="0"/>
              <a:t>Seitz</a:t>
            </a:r>
          </a:p>
        </p:txBody>
      </p:sp>
      <p:grpSp>
        <p:nvGrpSpPr>
          <p:cNvPr id="4" name="Group 23"/>
          <p:cNvGrpSpPr/>
          <p:nvPr/>
        </p:nvGrpSpPr>
        <p:grpSpPr>
          <a:xfrm>
            <a:off x="533400" y="4635500"/>
            <a:ext cx="6705601" cy="1155700"/>
            <a:chOff x="533400" y="4635500"/>
            <a:chExt cx="6705601" cy="1155700"/>
          </a:xfrm>
        </p:grpSpPr>
        <p:pic>
          <p:nvPicPr>
            <p:cNvPr id="4108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5638" y="4635500"/>
              <a:ext cx="5313363" cy="1155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3400" y="4800600"/>
              <a:ext cx="1295400" cy="65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4"/>
          <p:cNvGrpSpPr/>
          <p:nvPr/>
        </p:nvGrpSpPr>
        <p:grpSpPr>
          <a:xfrm>
            <a:off x="1273628" y="6019800"/>
            <a:ext cx="7772400" cy="659750"/>
            <a:chOff x="1273628" y="6019800"/>
            <a:chExt cx="7772400" cy="659750"/>
          </a:xfrm>
        </p:grpSpPr>
        <p:sp>
          <p:nvSpPr>
            <p:cNvPr id="4113" name="Rectangle 2"/>
            <p:cNvSpPr>
              <a:spLocks noChangeArrowheads="1"/>
            </p:cNvSpPr>
            <p:nvPr/>
          </p:nvSpPr>
          <p:spPr bwMode="auto">
            <a:xfrm>
              <a:off x="1273628" y="6063342"/>
              <a:ext cx="7772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 dirty="0"/>
                <a:t>To find edges, look for peaks in</a:t>
              </a:r>
              <a:endParaRPr lang="en-US" sz="2800" i="1" dirty="0"/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67400" y="6019800"/>
              <a:ext cx="1295400" cy="65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82080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Differentiation is a convolution</a:t>
            </a:r>
          </a:p>
          <a:p>
            <a:pPr>
              <a:buFontTx/>
              <a:buChar char="•"/>
            </a:pPr>
            <a:r>
              <a:rPr lang="en-US" dirty="0" smtClean="0"/>
              <a:t> Convolution is associative:</a:t>
            </a:r>
          </a:p>
          <a:p>
            <a:pPr>
              <a:buFontTx/>
              <a:buChar char="•"/>
            </a:pPr>
            <a:r>
              <a:rPr lang="en-US" dirty="0" smtClean="0"/>
              <a:t>This saves us one operation:</a:t>
            </a:r>
            <a:endParaRPr lang="en-US" i="1" dirty="0" smtClean="0"/>
          </a:p>
        </p:txBody>
      </p:sp>
      <p:sp>
        <p:nvSpPr>
          <p:cNvPr id="51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Associative property of convolution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76400" y="2971800"/>
            <a:ext cx="5680426" cy="3810000"/>
            <a:chOff x="1025" y="1317"/>
            <a:chExt cx="4169" cy="2907"/>
          </a:xfrm>
        </p:grpSpPr>
        <p:graphicFrame>
          <p:nvGraphicFramePr>
            <p:cNvPr id="5123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Photo Editor Photo" r:id="rId4" imgW="6001588" imgH="4847619" progId="">
                    <p:embed/>
                  </p:oleObj>
                </mc:Choice>
                <mc:Fallback>
                  <p:oleObj name="Photo Editor Photo" r:id="rId4" imgW="6001588" imgH="48476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0" name="Text Box 10"/>
            <p:cNvSpPr txBox="1">
              <a:spLocks noChangeArrowheads="1"/>
            </p:cNvSpPr>
            <p:nvPr/>
          </p:nvSpPr>
          <p:spPr bwMode="auto">
            <a:xfrm>
              <a:off x="1025" y="1666"/>
              <a:ext cx="198" cy="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i="1" dirty="0" smtClean="0">
                  <a:latin typeface="Times New Roman" pitchFamily="18" charset="0"/>
                </a:rPr>
                <a:t>f</a:t>
              </a:r>
              <a:endParaRPr lang="en-US" sz="2400" i="1" dirty="0">
                <a:latin typeface="Times New Roman" pitchFamily="18" charset="0"/>
              </a:endParaRPr>
            </a:p>
          </p:txBody>
        </p:sp>
      </p:grpSp>
      <p:sp>
        <p:nvSpPr>
          <p:cNvPr id="5129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  <p:pic>
        <p:nvPicPr>
          <p:cNvPr id="798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1752600"/>
            <a:ext cx="21726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4267200"/>
            <a:ext cx="62905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5410200"/>
            <a:ext cx="1219200" cy="77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90600" y="4114800"/>
            <a:ext cx="7239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9088" y="5301342"/>
            <a:ext cx="7239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2D edge detection filters</a:t>
            </a:r>
          </a:p>
        </p:txBody>
      </p:sp>
      <p:graphicFrame>
        <p:nvGraphicFramePr>
          <p:cNvPr id="41677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066800" y="19812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Photo Editor Photo" r:id="rId11" imgW="4133333" imgH="2905531" progId="">
                  <p:embed/>
                </p:oleObj>
              </mc:Choice>
              <mc:Fallback>
                <p:oleObj name="Photo Editor Photo" r:id="rId11" imgW="4133333" imgH="2905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9812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6773" name="Object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4876800" y="2667000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Photo Editor Photo" r:id="rId13" imgW="6001588" imgH="2629267" progId="">
                  <p:embed/>
                </p:oleObj>
              </mc:Choice>
              <mc:Fallback>
                <p:oleObj name="Photo Editor Photo" r:id="rId13" imgW="6001588" imgH="26292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667000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6781" name="Picture 13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77913" y="45069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6792" name="Text Box 2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22450" y="4129088"/>
            <a:ext cx="102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Gaussian</a:t>
            </a:r>
          </a:p>
        </p:txBody>
      </p:sp>
      <p:sp>
        <p:nvSpPr>
          <p:cNvPr id="416793" name="Text Box 2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060950" y="3922713"/>
            <a:ext cx="2546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/>
              <a:t>derivative of </a:t>
            </a:r>
            <a:r>
              <a:rPr lang="en-US" sz="1800" dirty="0" smtClean="0"/>
              <a:t>Gaussian (</a:t>
            </a:r>
            <a:r>
              <a:rPr lang="en-US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416794" name="Picture 26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00738" y="4357688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05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57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101158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1-28 at 12.19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0022"/>
            <a:ext cx="9144000" cy="52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6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 idx="4294967295"/>
            <p:custDataLst>
              <p:tags r:id="rId2"/>
            </p:custDataLst>
          </p:nvPr>
        </p:nvSpPr>
        <p:spPr>
          <a:xfrm>
            <a:off x="685800" y="239490"/>
            <a:ext cx="81534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Gaussian pyramids </a:t>
            </a:r>
            <a:br>
              <a:rPr lang="en-US" dirty="0" smtClean="0"/>
            </a:br>
            <a:r>
              <a:rPr lang="en-US" dirty="0" smtClean="0"/>
              <a:t>[Burt and </a:t>
            </a:r>
            <a:r>
              <a:rPr lang="en-US" dirty="0" err="1" smtClean="0"/>
              <a:t>Adelson</a:t>
            </a:r>
            <a:r>
              <a:rPr lang="en-US" dirty="0" smtClean="0"/>
              <a:t>, 1983]</a:t>
            </a:r>
            <a:endParaRPr lang="en-US" dirty="0"/>
          </a:p>
        </p:txBody>
      </p:sp>
      <p:graphicFrame>
        <p:nvGraphicFramePr>
          <p:cNvPr id="470019" name="Object 3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219200" y="1295400"/>
          <a:ext cx="5715000" cy="3990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Photo Editor Photo" r:id="rId7" imgW="4896533" imgH="3419952" progId="">
                  <p:embed/>
                </p:oleObj>
              </mc:Choice>
              <mc:Fallback>
                <p:oleObj name="Photo Editor Photo" r:id="rId7" imgW="4896533" imgH="3419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295400"/>
                        <a:ext cx="5715000" cy="39902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0020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5127172"/>
            <a:ext cx="8839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1800" dirty="0" smtClean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/>
              <a:t>In </a:t>
            </a:r>
            <a:r>
              <a:rPr lang="en-US" dirty="0"/>
              <a:t>computer graphics, a </a:t>
            </a:r>
            <a:r>
              <a:rPr lang="en-US" i="1" dirty="0" err="1"/>
              <a:t>mip</a:t>
            </a:r>
            <a:r>
              <a:rPr lang="en-US" i="1" dirty="0"/>
              <a:t> map </a:t>
            </a:r>
            <a:r>
              <a:rPr lang="en-US" dirty="0"/>
              <a:t>[Williams, 1983]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Gaussian Pyramids have all sorts of applications in computer vision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7685321" y="6491288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Source: </a:t>
            </a:r>
            <a:r>
              <a:rPr lang="en-US" sz="1400" dirty="0" smtClean="0"/>
              <a:t>S. Seitz</a:t>
            </a:r>
            <a:endParaRPr lang="en-US" sz="1400" dirty="0"/>
          </a:p>
        </p:txBody>
      </p:sp>
      <p:sp>
        <p:nvSpPr>
          <p:cNvPr id="2" name="Rectangle 1"/>
          <p:cNvSpPr/>
          <p:nvPr/>
        </p:nvSpPr>
        <p:spPr>
          <a:xfrm>
            <a:off x="5029200" y="2057400"/>
            <a:ext cx="2514600" cy="3276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86200" y="4451928"/>
            <a:ext cx="1981200" cy="805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0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Dimensional Gaussian</a:t>
            </a:r>
            <a:endParaRPr lang="en-US" dirty="0"/>
          </a:p>
        </p:txBody>
      </p:sp>
      <p:pic>
        <p:nvPicPr>
          <p:cNvPr id="3" name="Picture 2" descr="Screen Shot 2015-02-08 at 10.28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514600"/>
            <a:ext cx="7035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Oriented Gaussian First and Second Derivatives</a:t>
            </a:r>
            <a:endParaRPr lang="en-US" sz="3600" dirty="0"/>
          </a:p>
        </p:txBody>
      </p:sp>
      <p:pic>
        <p:nvPicPr>
          <p:cNvPr id="3" name="Picture 2" descr="Screen Shot 2015-02-08 at 10.55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7959"/>
            <a:ext cx="9144000" cy="1220957"/>
          </a:xfrm>
          <a:prstGeom prst="rect">
            <a:avLst/>
          </a:prstGeom>
        </p:spPr>
      </p:pic>
      <p:pic>
        <p:nvPicPr>
          <p:cNvPr id="4" name="Picture 3" descr="Screen Shot 2015-02-08 at 10.5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0030"/>
            <a:ext cx="9144000" cy="12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8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Grouping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grouping?</a:t>
            </a:r>
            <a:endParaRPr lang="en-US" dirty="0"/>
          </a:p>
        </p:txBody>
      </p:sp>
      <p:pic>
        <p:nvPicPr>
          <p:cNvPr id="4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17" y="2940240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7729" y="2940239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5025788" y="3076149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Freeform 5"/>
          <p:cNvSpPr/>
          <p:nvPr/>
        </p:nvSpPr>
        <p:spPr>
          <a:xfrm>
            <a:off x="5496636" y="3436677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5036025" y="2935123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043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grouping?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Pixels property of sensor, not world</a:t>
            </a:r>
          </a:p>
          <a:p>
            <a:r>
              <a:rPr lang="en-US" dirty="0" smtClean="0"/>
              <a:t>Reasoning at object level (might) make things easy:</a:t>
            </a:r>
          </a:p>
          <a:p>
            <a:pPr lvl="1"/>
            <a:r>
              <a:rPr lang="en-US" dirty="0" smtClean="0"/>
              <a:t>objects at consistent depth</a:t>
            </a:r>
          </a:p>
          <a:p>
            <a:pPr lvl="1"/>
            <a:r>
              <a:rPr lang="en-US" dirty="0" smtClean="0"/>
              <a:t>objects can be recognized</a:t>
            </a:r>
          </a:p>
          <a:p>
            <a:pPr lvl="1"/>
            <a:r>
              <a:rPr lang="en-US" dirty="0" smtClean="0"/>
              <a:t>objects move as one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019300" y="4589725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 i="1" dirty="0">
                <a:solidFill>
                  <a:srgbClr val="000000"/>
                </a:solidFill>
                <a:latin typeface="Verdana" charset="0"/>
              </a:rPr>
              <a:t>"I stand at the window and see a house, trees, sky. Theoretically I might say there were 327 </a:t>
            </a:r>
            <a:r>
              <a:rPr lang="en-US" sz="1350" i="1" dirty="0" err="1">
                <a:solidFill>
                  <a:srgbClr val="000000"/>
                </a:solidFill>
                <a:latin typeface="Verdana" charset="0"/>
              </a:rPr>
              <a:t>brightnesses</a:t>
            </a:r>
            <a:r>
              <a:rPr lang="en-US" sz="1350" i="1" dirty="0">
                <a:solidFill>
                  <a:srgbClr val="000000"/>
                </a:solidFill>
                <a:latin typeface="Verdana" charset="0"/>
              </a:rPr>
              <a:t> and nuances of </a:t>
            </a:r>
            <a:r>
              <a:rPr lang="en-US" sz="1350" i="1" dirty="0" err="1">
                <a:solidFill>
                  <a:srgbClr val="000000"/>
                </a:solidFill>
                <a:latin typeface="Verdana" charset="0"/>
              </a:rPr>
              <a:t>colour</a:t>
            </a:r>
            <a:r>
              <a:rPr lang="en-US" sz="1350" i="1" dirty="0">
                <a:solidFill>
                  <a:srgbClr val="000000"/>
                </a:solidFill>
                <a:latin typeface="Verdana" charset="0"/>
              </a:rPr>
              <a:t>. Do I have "327"? No. I have sky, house, and trees." </a:t>
            </a:r>
          </a:p>
          <a:p>
            <a:r>
              <a:rPr lang="en-US" sz="1350" i="1" dirty="0">
                <a:solidFill>
                  <a:srgbClr val="000000"/>
                </a:solidFill>
                <a:latin typeface="Verdana" charset="0"/>
              </a:rPr>
              <a:t>Max Wertheimer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262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Regions        Boundaries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81852" y="1067818"/>
            <a:ext cx="6350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2240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812" y="1530542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4969871" y="1666452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/>
          <p:cNvSpPr/>
          <p:nvPr/>
        </p:nvSpPr>
        <p:spPr>
          <a:xfrm>
            <a:off x="5440719" y="2026980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4980108" y="1525426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514" y="3803842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4982573" y="3939752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5453421" y="4300280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 14"/>
          <p:cNvSpPr/>
          <p:nvPr/>
        </p:nvSpPr>
        <p:spPr>
          <a:xfrm>
            <a:off x="4992810" y="3798726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06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grouping well-defined?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Depends on purpose</a:t>
            </a:r>
          </a:p>
          <a:p>
            <a:pPr lvl="1"/>
            <a:r>
              <a:rPr lang="en-US" dirty="0" smtClean="0"/>
              <a:t>Object parts</a:t>
            </a:r>
          </a:p>
          <a:p>
            <a:pPr lvl="1"/>
            <a:r>
              <a:rPr lang="en-US" dirty="0" smtClean="0"/>
              <a:t>Background segmentation</a:t>
            </a:r>
            <a:endParaRPr lang="en-US" dirty="0"/>
          </a:p>
        </p:txBody>
      </p:sp>
      <p:pic>
        <p:nvPicPr>
          <p:cNvPr id="4" name="Picture 4" descr="103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4" y="2526107"/>
            <a:ext cx="1624013" cy="10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406649" y="2451098"/>
            <a:ext cx="1679973" cy="1159669"/>
            <a:chOff x="2152" y="753"/>
            <a:chExt cx="1411" cy="974"/>
          </a:xfrm>
        </p:grpSpPr>
        <p:pic>
          <p:nvPicPr>
            <p:cNvPr id="6" name="Picture 6" descr="103029_contou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6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A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87374" y="3669108"/>
            <a:ext cx="1696641" cy="1158478"/>
            <a:chOff x="336" y="1964"/>
            <a:chExt cx="1425" cy="973"/>
          </a:xfrm>
        </p:grpSpPr>
        <p:pic>
          <p:nvPicPr>
            <p:cNvPr id="9" name="Picture 9" descr="103029_contou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B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416175" y="3669107"/>
            <a:ext cx="1682354" cy="1151334"/>
            <a:chOff x="2152" y="1970"/>
            <a:chExt cx="1413" cy="967"/>
          </a:xfrm>
        </p:grpSpPr>
        <p:pic>
          <p:nvPicPr>
            <p:cNvPr id="12" name="Picture 12" descr="103029_contou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448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grouping well-defined?</a:t>
            </a:r>
            <a:endParaRPr lang="en-US" dirty="0"/>
          </a:p>
        </p:txBody>
      </p:sp>
      <p:pic>
        <p:nvPicPr>
          <p:cNvPr id="4" name="Picture 4" descr="103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374" y="2526107"/>
            <a:ext cx="1624013" cy="10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2406649" y="2451098"/>
            <a:ext cx="1679973" cy="1159669"/>
            <a:chOff x="2152" y="753"/>
            <a:chExt cx="1411" cy="974"/>
          </a:xfrm>
        </p:grpSpPr>
        <p:pic>
          <p:nvPicPr>
            <p:cNvPr id="6" name="Picture 6" descr="103029_contour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6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A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587374" y="3669108"/>
            <a:ext cx="1696641" cy="1158478"/>
            <a:chOff x="336" y="1964"/>
            <a:chExt cx="1425" cy="973"/>
          </a:xfrm>
        </p:grpSpPr>
        <p:pic>
          <p:nvPicPr>
            <p:cNvPr id="9" name="Picture 9" descr="103029_contou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6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dirty="0"/>
                <a:t>B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416175" y="3669107"/>
            <a:ext cx="1682354" cy="1151334"/>
            <a:chOff x="2152" y="1970"/>
            <a:chExt cx="1413" cy="967"/>
          </a:xfrm>
        </p:grpSpPr>
        <p:pic>
          <p:nvPicPr>
            <p:cNvPr id="12" name="Picture 12" descr="103029_contou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5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/>
                <a:t>C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948238" y="2361008"/>
            <a:ext cx="3771900" cy="2596359"/>
            <a:chOff x="5334000" y="1447800"/>
            <a:chExt cx="3810000" cy="2514600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5334000" y="1447800"/>
              <a:ext cx="3733800" cy="25146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1" name="Oval 18"/>
            <p:cNvSpPr>
              <a:spLocks noChangeArrowheads="1"/>
            </p:cNvSpPr>
            <p:nvPr/>
          </p:nvSpPr>
          <p:spPr bwMode="auto">
            <a:xfrm>
              <a:off x="6877050" y="20145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2" name="Oval 19"/>
            <p:cNvSpPr>
              <a:spLocks noChangeArrowheads="1"/>
            </p:cNvSpPr>
            <p:nvPr/>
          </p:nvSpPr>
          <p:spPr bwMode="auto">
            <a:xfrm>
              <a:off x="68770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" name="Oval 20"/>
            <p:cNvSpPr>
              <a:spLocks noChangeArrowheads="1"/>
            </p:cNvSpPr>
            <p:nvPr/>
          </p:nvSpPr>
          <p:spPr bwMode="auto">
            <a:xfrm>
              <a:off x="64198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4" name="Oval 21"/>
            <p:cNvSpPr>
              <a:spLocks noChangeArrowheads="1"/>
            </p:cNvSpPr>
            <p:nvPr/>
          </p:nvSpPr>
          <p:spPr bwMode="auto">
            <a:xfrm>
              <a:off x="76390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7097713" y="1981200"/>
              <a:ext cx="291456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Image</a:t>
              </a:r>
            </a:p>
          </p:txBody>
        </p:sp>
        <p:sp>
          <p:nvSpPr>
            <p:cNvPr id="76" name="Text Box 23"/>
            <p:cNvSpPr txBox="1">
              <a:spLocks noChangeArrowheads="1"/>
            </p:cNvSpPr>
            <p:nvPr/>
          </p:nvSpPr>
          <p:spPr bwMode="auto">
            <a:xfrm>
              <a:off x="6173788" y="2438400"/>
              <a:ext cx="161919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BG</a:t>
              </a:r>
            </a:p>
          </p:txBody>
        </p:sp>
        <p:sp>
          <p:nvSpPr>
            <p:cNvPr id="77" name="Text Box 24"/>
            <p:cNvSpPr txBox="1">
              <a:spLocks noChangeArrowheads="1"/>
            </p:cNvSpPr>
            <p:nvPr/>
          </p:nvSpPr>
          <p:spPr bwMode="auto">
            <a:xfrm>
              <a:off x="7054851" y="2438400"/>
              <a:ext cx="297932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L-bird</a:t>
              </a:r>
            </a:p>
          </p:txBody>
        </p: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7842251" y="2438400"/>
              <a:ext cx="304409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R-bird</a:t>
              </a:r>
            </a:p>
          </p:txBody>
        </p:sp>
        <p:sp>
          <p:nvSpPr>
            <p:cNvPr id="79" name="Oval 26"/>
            <p:cNvSpPr>
              <a:spLocks noChangeArrowheads="1"/>
            </p:cNvSpPr>
            <p:nvPr/>
          </p:nvSpPr>
          <p:spPr bwMode="auto">
            <a:xfrm>
              <a:off x="5689600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0" name="Oval 27"/>
            <p:cNvSpPr>
              <a:spLocks noChangeArrowheads="1"/>
            </p:cNvSpPr>
            <p:nvPr/>
          </p:nvSpPr>
          <p:spPr bwMode="auto">
            <a:xfrm>
              <a:off x="6021388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1" name="Oval 28"/>
            <p:cNvSpPr>
              <a:spLocks noChangeArrowheads="1"/>
            </p:cNvSpPr>
            <p:nvPr/>
          </p:nvSpPr>
          <p:spPr bwMode="auto">
            <a:xfrm>
              <a:off x="6343650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2" name="Text Box 29"/>
            <p:cNvSpPr txBox="1">
              <a:spLocks noChangeArrowheads="1"/>
            </p:cNvSpPr>
            <p:nvPr/>
          </p:nvSpPr>
          <p:spPr bwMode="auto">
            <a:xfrm>
              <a:off x="5562600" y="3079750"/>
              <a:ext cx="239640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grass</a:t>
              </a:r>
            </a:p>
          </p:txBody>
        </p:sp>
        <p:sp>
          <p:nvSpPr>
            <p:cNvPr id="83" name="Text Box 30"/>
            <p:cNvSpPr txBox="1">
              <a:spLocks noChangeArrowheads="1"/>
            </p:cNvSpPr>
            <p:nvPr/>
          </p:nvSpPr>
          <p:spPr bwMode="auto">
            <a:xfrm>
              <a:off x="5962651" y="3063875"/>
              <a:ext cx="220210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bush</a:t>
              </a:r>
            </a:p>
          </p:txBody>
        </p:sp>
        <p:sp>
          <p:nvSpPr>
            <p:cNvPr id="84" name="Text Box 31"/>
            <p:cNvSpPr txBox="1">
              <a:spLocks noChangeArrowheads="1"/>
            </p:cNvSpPr>
            <p:nvPr/>
          </p:nvSpPr>
          <p:spPr bwMode="auto">
            <a:xfrm>
              <a:off x="7285038" y="3603625"/>
              <a:ext cx="220210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head</a:t>
              </a:r>
            </a:p>
          </p:txBody>
        </p:sp>
        <p:cxnSp>
          <p:nvCxnSpPr>
            <p:cNvPr id="85" name="AutoShape 32"/>
            <p:cNvCxnSpPr>
              <a:cxnSpLocks noChangeShapeType="1"/>
            </p:cNvCxnSpPr>
            <p:nvPr/>
          </p:nvCxnSpPr>
          <p:spPr bwMode="auto">
            <a:xfrm flipH="1">
              <a:off x="6550025" y="2152650"/>
              <a:ext cx="457200" cy="33337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AutoShape 33"/>
            <p:cNvCxnSpPr>
              <a:cxnSpLocks noChangeShapeType="1"/>
            </p:cNvCxnSpPr>
            <p:nvPr/>
          </p:nvCxnSpPr>
          <p:spPr bwMode="auto">
            <a:xfrm>
              <a:off x="6953250" y="2197100"/>
              <a:ext cx="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AutoShape 34"/>
            <p:cNvCxnSpPr>
              <a:cxnSpLocks noChangeShapeType="1"/>
            </p:cNvCxnSpPr>
            <p:nvPr/>
          </p:nvCxnSpPr>
          <p:spPr bwMode="auto">
            <a:xfrm>
              <a:off x="6953250" y="2174875"/>
              <a:ext cx="70802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AutoShape 35"/>
            <p:cNvCxnSpPr>
              <a:cxnSpLocks noChangeShapeType="1"/>
            </p:cNvCxnSpPr>
            <p:nvPr/>
          </p:nvCxnSpPr>
          <p:spPr bwMode="auto">
            <a:xfrm flipH="1">
              <a:off x="6419850" y="2609850"/>
              <a:ext cx="2222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9" name="AutoShape 36"/>
            <p:cNvCxnSpPr>
              <a:cxnSpLocks noChangeShapeType="1"/>
            </p:cNvCxnSpPr>
            <p:nvPr/>
          </p:nvCxnSpPr>
          <p:spPr bwMode="auto">
            <a:xfrm flipH="1">
              <a:off x="6097588" y="2609850"/>
              <a:ext cx="344487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AutoShape 37"/>
            <p:cNvCxnSpPr>
              <a:cxnSpLocks noChangeShapeType="1"/>
            </p:cNvCxnSpPr>
            <p:nvPr/>
          </p:nvCxnSpPr>
          <p:spPr bwMode="auto">
            <a:xfrm flipH="1">
              <a:off x="5765800" y="2609850"/>
              <a:ext cx="67627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1" name="Oval 38"/>
            <p:cNvSpPr>
              <a:spLocks noChangeArrowheads="1"/>
            </p:cNvSpPr>
            <p:nvPr/>
          </p:nvSpPr>
          <p:spPr bwMode="auto">
            <a:xfrm>
              <a:off x="68008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2" name="Oval 39"/>
            <p:cNvSpPr>
              <a:spLocks noChangeArrowheads="1"/>
            </p:cNvSpPr>
            <p:nvPr/>
          </p:nvSpPr>
          <p:spPr bwMode="auto">
            <a:xfrm>
              <a:off x="71056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3" name="Oval 40"/>
            <p:cNvSpPr>
              <a:spLocks noChangeArrowheads="1"/>
            </p:cNvSpPr>
            <p:nvPr/>
          </p:nvSpPr>
          <p:spPr bwMode="auto">
            <a:xfrm>
              <a:off x="74104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4" name="Oval 41"/>
            <p:cNvSpPr>
              <a:spLocks noChangeArrowheads="1"/>
            </p:cNvSpPr>
            <p:nvPr/>
          </p:nvSpPr>
          <p:spPr bwMode="auto">
            <a:xfrm>
              <a:off x="7029450" y="34623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5" name="Oval 42"/>
            <p:cNvSpPr>
              <a:spLocks noChangeArrowheads="1"/>
            </p:cNvSpPr>
            <p:nvPr/>
          </p:nvSpPr>
          <p:spPr bwMode="auto">
            <a:xfrm>
              <a:off x="7258050" y="34623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96" name="AutoShape 43"/>
            <p:cNvCxnSpPr>
              <a:cxnSpLocks noChangeShapeType="1"/>
            </p:cNvCxnSpPr>
            <p:nvPr/>
          </p:nvCxnSpPr>
          <p:spPr bwMode="auto">
            <a:xfrm flipH="1">
              <a:off x="6877050" y="2632075"/>
              <a:ext cx="762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" name="AutoShape 44"/>
            <p:cNvCxnSpPr>
              <a:cxnSpLocks noChangeShapeType="1"/>
            </p:cNvCxnSpPr>
            <p:nvPr/>
          </p:nvCxnSpPr>
          <p:spPr bwMode="auto">
            <a:xfrm>
              <a:off x="6953250" y="2632075"/>
              <a:ext cx="2286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AutoShape 45"/>
            <p:cNvCxnSpPr>
              <a:cxnSpLocks noChangeShapeType="1"/>
            </p:cNvCxnSpPr>
            <p:nvPr/>
          </p:nvCxnSpPr>
          <p:spPr bwMode="auto">
            <a:xfrm>
              <a:off x="6953250" y="2632075"/>
              <a:ext cx="5334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9" name="AutoShape 46"/>
            <p:cNvCxnSpPr>
              <a:cxnSpLocks noChangeShapeType="1"/>
            </p:cNvCxnSpPr>
            <p:nvPr/>
          </p:nvCxnSpPr>
          <p:spPr bwMode="auto">
            <a:xfrm flipH="1">
              <a:off x="7105650" y="3165475"/>
              <a:ext cx="762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AutoShape 47"/>
            <p:cNvCxnSpPr>
              <a:cxnSpLocks noChangeShapeType="1"/>
            </p:cNvCxnSpPr>
            <p:nvPr/>
          </p:nvCxnSpPr>
          <p:spPr bwMode="auto">
            <a:xfrm>
              <a:off x="7181850" y="3165475"/>
              <a:ext cx="1524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1" name="Text Box 48"/>
            <p:cNvSpPr txBox="1">
              <a:spLocks noChangeArrowheads="1"/>
            </p:cNvSpPr>
            <p:nvPr/>
          </p:nvSpPr>
          <p:spPr bwMode="auto">
            <a:xfrm>
              <a:off x="6962775" y="3597275"/>
              <a:ext cx="161919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eye</a:t>
              </a:r>
            </a:p>
          </p:txBody>
        </p:sp>
        <p:sp>
          <p:nvSpPr>
            <p:cNvPr id="102" name="Text Box 49"/>
            <p:cNvSpPr txBox="1">
              <a:spLocks noChangeArrowheads="1"/>
            </p:cNvSpPr>
            <p:nvPr/>
          </p:nvSpPr>
          <p:spPr bwMode="auto">
            <a:xfrm>
              <a:off x="6750051" y="3140075"/>
              <a:ext cx="220210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beak</a:t>
              </a:r>
            </a:p>
          </p:txBody>
        </p:sp>
        <p:sp>
          <p:nvSpPr>
            <p:cNvPr id="103" name="Text Box 50"/>
            <p:cNvSpPr txBox="1">
              <a:spLocks noChangeArrowheads="1"/>
            </p:cNvSpPr>
            <p:nvPr/>
          </p:nvSpPr>
          <p:spPr bwMode="auto">
            <a:xfrm>
              <a:off x="6343651" y="3071813"/>
              <a:ext cx="129535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far</a:t>
              </a:r>
            </a:p>
          </p:txBody>
        </p:sp>
        <p:sp>
          <p:nvSpPr>
            <p:cNvPr id="104" name="Text Box 51"/>
            <p:cNvSpPr txBox="1">
              <a:spLocks noChangeArrowheads="1"/>
            </p:cNvSpPr>
            <p:nvPr/>
          </p:nvSpPr>
          <p:spPr bwMode="auto">
            <a:xfrm>
              <a:off x="7375525" y="3136900"/>
              <a:ext cx="233164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body</a:t>
              </a:r>
            </a:p>
          </p:txBody>
        </p:sp>
        <p:sp>
          <p:nvSpPr>
            <p:cNvPr id="105" name="Text Box 52"/>
            <p:cNvSpPr txBox="1">
              <a:spLocks noChangeArrowheads="1"/>
            </p:cNvSpPr>
            <p:nvPr/>
          </p:nvSpPr>
          <p:spPr bwMode="auto">
            <a:xfrm>
              <a:off x="8310563" y="3624263"/>
              <a:ext cx="220210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head</a:t>
              </a:r>
            </a:p>
          </p:txBody>
        </p:sp>
        <p:sp>
          <p:nvSpPr>
            <p:cNvPr id="106" name="Oval 53"/>
            <p:cNvSpPr>
              <a:spLocks noChangeArrowheads="1"/>
            </p:cNvSpPr>
            <p:nvPr/>
          </p:nvSpPr>
          <p:spPr bwMode="auto">
            <a:xfrm>
              <a:off x="78263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7" name="Oval 54"/>
            <p:cNvSpPr>
              <a:spLocks noChangeArrowheads="1"/>
            </p:cNvSpPr>
            <p:nvPr/>
          </p:nvSpPr>
          <p:spPr bwMode="auto">
            <a:xfrm>
              <a:off x="81311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" name="Oval 55"/>
            <p:cNvSpPr>
              <a:spLocks noChangeArrowheads="1"/>
            </p:cNvSpPr>
            <p:nvPr/>
          </p:nvSpPr>
          <p:spPr bwMode="auto">
            <a:xfrm>
              <a:off x="84359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9" name="Oval 56"/>
            <p:cNvSpPr>
              <a:spLocks noChangeArrowheads="1"/>
            </p:cNvSpPr>
            <p:nvPr/>
          </p:nvSpPr>
          <p:spPr bwMode="auto">
            <a:xfrm>
              <a:off x="8054975" y="34829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0" name="Oval 57"/>
            <p:cNvSpPr>
              <a:spLocks noChangeArrowheads="1"/>
            </p:cNvSpPr>
            <p:nvPr/>
          </p:nvSpPr>
          <p:spPr bwMode="auto">
            <a:xfrm>
              <a:off x="8283575" y="34829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ker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111" name="AutoShape 58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1873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2" name="AutoShape 59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4921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AutoShape 60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7969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4" name="AutoShape 61"/>
            <p:cNvCxnSpPr>
              <a:cxnSpLocks noChangeShapeType="1"/>
            </p:cNvCxnSpPr>
            <p:nvPr/>
          </p:nvCxnSpPr>
          <p:spPr bwMode="auto">
            <a:xfrm flipH="1">
              <a:off x="8131175" y="3186113"/>
              <a:ext cx="762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AutoShape 62"/>
            <p:cNvCxnSpPr>
              <a:cxnSpLocks noChangeShapeType="1"/>
            </p:cNvCxnSpPr>
            <p:nvPr/>
          </p:nvCxnSpPr>
          <p:spPr bwMode="auto">
            <a:xfrm>
              <a:off x="8207375" y="3186113"/>
              <a:ext cx="1524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6" name="Text Box 63"/>
            <p:cNvSpPr txBox="1">
              <a:spLocks noChangeArrowheads="1"/>
            </p:cNvSpPr>
            <p:nvPr/>
          </p:nvSpPr>
          <p:spPr bwMode="auto">
            <a:xfrm>
              <a:off x="7988300" y="3617913"/>
              <a:ext cx="161919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eye</a:t>
              </a:r>
            </a:p>
          </p:txBody>
        </p:sp>
        <p:sp>
          <p:nvSpPr>
            <p:cNvPr id="117" name="Text Box 64"/>
            <p:cNvSpPr txBox="1">
              <a:spLocks noChangeArrowheads="1"/>
            </p:cNvSpPr>
            <p:nvPr/>
          </p:nvSpPr>
          <p:spPr bwMode="auto">
            <a:xfrm>
              <a:off x="7775575" y="3160713"/>
              <a:ext cx="220210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beak</a:t>
              </a:r>
            </a:p>
          </p:txBody>
        </p:sp>
        <p:sp>
          <p:nvSpPr>
            <p:cNvPr id="118" name="Text Box 65"/>
            <p:cNvSpPr txBox="1">
              <a:spLocks noChangeArrowheads="1"/>
            </p:cNvSpPr>
            <p:nvPr/>
          </p:nvSpPr>
          <p:spPr bwMode="auto">
            <a:xfrm>
              <a:off x="8401051" y="3157538"/>
              <a:ext cx="233164" cy="134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kern="0">
                  <a:solidFill>
                    <a:srgbClr val="FFFF00"/>
                  </a:solidFill>
                  <a:latin typeface="Times New Roman" charset="0"/>
                  <a:ea typeface="ＭＳ Ｐゴシック" charset="0"/>
                </a:rPr>
                <a:t>body</a:t>
              </a:r>
            </a:p>
          </p:txBody>
        </p:sp>
        <p:sp>
          <p:nvSpPr>
            <p:cNvPr id="119" name="Text Box 66"/>
            <p:cNvSpPr txBox="1">
              <a:spLocks noChangeArrowheads="1"/>
            </p:cNvSpPr>
            <p:nvPr/>
          </p:nvSpPr>
          <p:spPr bwMode="auto">
            <a:xfrm>
              <a:off x="5334000" y="1447800"/>
              <a:ext cx="3810000" cy="312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500" kern="0" dirty="0">
                  <a:solidFill>
                    <a:srgbClr val="FFFF00"/>
                  </a:solidFill>
                  <a:ea typeface="ＭＳ Ｐゴシック" charset="0"/>
                </a:rPr>
                <a:t>Perceptual organization forms a tree: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5296709" y="3090529"/>
            <a:ext cx="3247049" cy="642419"/>
            <a:chOff x="7062279" y="1961704"/>
            <a:chExt cx="4329398" cy="856559"/>
          </a:xfrm>
        </p:grpSpPr>
        <p:sp>
          <p:nvSpPr>
            <p:cNvPr id="120" name="Freeform 119"/>
            <p:cNvSpPr/>
            <p:nvPr/>
          </p:nvSpPr>
          <p:spPr>
            <a:xfrm>
              <a:off x="7062279" y="2245202"/>
              <a:ext cx="3647313" cy="573061"/>
            </a:xfrm>
            <a:custGeom>
              <a:avLst/>
              <a:gdLst>
                <a:gd name="connsiteX0" fmla="*/ 0 w 3647313"/>
                <a:gd name="connsiteY0" fmla="*/ 294298 h 573061"/>
                <a:gd name="connsiteX1" fmla="*/ 1930400 w 3647313"/>
                <a:gd name="connsiteY1" fmla="*/ 565231 h 573061"/>
                <a:gd name="connsiteX2" fmla="*/ 3572933 w 3647313"/>
                <a:gd name="connsiteY2" fmla="*/ 23365 h 573061"/>
                <a:gd name="connsiteX3" fmla="*/ 3386666 w 3647313"/>
                <a:gd name="connsiteY3" fmla="*/ 91098 h 5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7313" h="573061">
                  <a:moveTo>
                    <a:pt x="0" y="294298"/>
                  </a:moveTo>
                  <a:cubicBezTo>
                    <a:pt x="667455" y="452342"/>
                    <a:pt x="1334911" y="610386"/>
                    <a:pt x="1930400" y="565231"/>
                  </a:cubicBezTo>
                  <a:cubicBezTo>
                    <a:pt x="2525889" y="520076"/>
                    <a:pt x="3330222" y="102387"/>
                    <a:pt x="3572933" y="23365"/>
                  </a:cubicBezTo>
                  <a:cubicBezTo>
                    <a:pt x="3815644" y="-55657"/>
                    <a:pt x="3386666" y="91098"/>
                    <a:pt x="3386666" y="9109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0658252" y="1961704"/>
              <a:ext cx="73342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B</a:t>
              </a:r>
              <a:endParaRPr lang="en-US" sz="135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5375720" y="3100251"/>
            <a:ext cx="1113980" cy="1744801"/>
            <a:chOff x="7167626" y="1974666"/>
            <a:chExt cx="1485307" cy="2326401"/>
          </a:xfrm>
        </p:grpSpPr>
        <p:sp>
          <p:nvSpPr>
            <p:cNvPr id="123" name="Freeform 122"/>
            <p:cNvSpPr/>
            <p:nvPr/>
          </p:nvSpPr>
          <p:spPr>
            <a:xfrm>
              <a:off x="7382933" y="2336800"/>
              <a:ext cx="1270000" cy="1964267"/>
            </a:xfrm>
            <a:custGeom>
              <a:avLst/>
              <a:gdLst>
                <a:gd name="connsiteX0" fmla="*/ 0 w 1270000"/>
                <a:gd name="connsiteY0" fmla="*/ 0 h 1964267"/>
                <a:gd name="connsiteX1" fmla="*/ 999067 w 1270000"/>
                <a:gd name="connsiteY1" fmla="*/ 846667 h 1964267"/>
                <a:gd name="connsiteX2" fmla="*/ 1270000 w 1270000"/>
                <a:gd name="connsiteY2" fmla="*/ 1964267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000" h="1964267">
                  <a:moveTo>
                    <a:pt x="0" y="0"/>
                  </a:moveTo>
                  <a:cubicBezTo>
                    <a:pt x="393700" y="259644"/>
                    <a:pt x="787400" y="519289"/>
                    <a:pt x="999067" y="846667"/>
                  </a:cubicBezTo>
                  <a:cubicBezTo>
                    <a:pt x="1210734" y="1174045"/>
                    <a:pt x="1270000" y="1964267"/>
                    <a:pt x="1270000" y="1964267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67626" y="1974666"/>
              <a:ext cx="43796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FC000"/>
                  </a:solidFill>
                </a:rPr>
                <a:t>A</a:t>
              </a:r>
              <a:endParaRPr lang="en-US" sz="135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5085128" y="4298951"/>
            <a:ext cx="3322273" cy="320124"/>
            <a:chOff x="6780170" y="3572933"/>
            <a:chExt cx="4429697" cy="426832"/>
          </a:xfrm>
        </p:grpSpPr>
        <p:sp>
          <p:nvSpPr>
            <p:cNvPr id="127" name="Freeform 126"/>
            <p:cNvSpPr/>
            <p:nvPr/>
          </p:nvSpPr>
          <p:spPr>
            <a:xfrm>
              <a:off x="6874933" y="3572933"/>
              <a:ext cx="4334934" cy="84667"/>
            </a:xfrm>
            <a:custGeom>
              <a:avLst/>
              <a:gdLst>
                <a:gd name="connsiteX0" fmla="*/ 0 w 4334934"/>
                <a:gd name="connsiteY0" fmla="*/ 0 h 84667"/>
                <a:gd name="connsiteX1" fmla="*/ 2946400 w 4334934"/>
                <a:gd name="connsiteY1" fmla="*/ 84667 h 84667"/>
                <a:gd name="connsiteX2" fmla="*/ 4334934 w 4334934"/>
                <a:gd name="connsiteY2" fmla="*/ 0 h 8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4934" h="84667">
                  <a:moveTo>
                    <a:pt x="0" y="0"/>
                  </a:moveTo>
                  <a:lnTo>
                    <a:pt x="2946400" y="84667"/>
                  </a:lnTo>
                  <a:cubicBezTo>
                    <a:pt x="3668889" y="84667"/>
                    <a:pt x="4334934" y="0"/>
                    <a:pt x="4334934" y="0"/>
                  </a:cubicBezTo>
                </a:path>
              </a:pathLst>
            </a:custGeom>
            <a:noFill/>
            <a:ln w="57150">
              <a:solidFill>
                <a:srgbClr val="F358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780170" y="3599656"/>
              <a:ext cx="43796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>
                  <a:solidFill>
                    <a:srgbClr val="F358E9"/>
                  </a:solidFill>
                </a:rPr>
                <a:t>C</a:t>
              </a:r>
              <a:endParaRPr lang="en-US" sz="1350" b="1" dirty="0">
                <a:solidFill>
                  <a:srgbClr val="F358E9"/>
                </a:solidFill>
              </a:endParaRPr>
            </a:p>
          </p:txBody>
        </p:sp>
      </p:grpSp>
      <p:sp>
        <p:nvSpPr>
          <p:cNvPr id="131" name="Rectangle 1042"/>
          <p:cNvSpPr>
            <a:spLocks noChangeArrowheads="1"/>
          </p:cNvSpPr>
          <p:nvPr/>
        </p:nvSpPr>
        <p:spPr bwMode="auto">
          <a:xfrm>
            <a:off x="0" y="5564982"/>
            <a:ext cx="6858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hlink"/>
                </a:solidFill>
              </a:rPr>
              <a:t>D. Martin, C. Fowlkes, D. Tal, J. Malik. </a:t>
            </a:r>
            <a:r>
              <a:rPr lang="en-US" sz="1200">
                <a:solidFill>
                  <a:schemeClr val="hlink"/>
                </a:solidFill>
              </a:rPr>
              <a:t>"A Database of Human Segmented Natural Images and its Application to Evaluating Segmentation Algorithms and Measuring Ecological Statistics", </a:t>
            </a:r>
            <a:r>
              <a:rPr lang="en-US" sz="1200">
                <a:solidFill>
                  <a:schemeClr val="hlink"/>
                </a:solidFill>
                <a:hlinkClick r:id="rId6"/>
              </a:rPr>
              <a:t>ICCV</a:t>
            </a:r>
            <a:r>
              <a:rPr lang="en-US" sz="1200">
                <a:solidFill>
                  <a:schemeClr val="hlink"/>
                </a:solidFill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156440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group things?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Gestalt</a:t>
            </a:r>
            <a:r>
              <a:rPr lang="en-US" dirty="0" smtClean="0"/>
              <a:t> principles</a:t>
            </a:r>
          </a:p>
          <a:p>
            <a:r>
              <a:rPr lang="en-US" dirty="0" smtClean="0"/>
              <a:t>Principle of </a:t>
            </a:r>
            <a:r>
              <a:rPr lang="en-US" i="1" dirty="0" smtClean="0"/>
              <a:t>proximity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741" y="3326751"/>
            <a:ext cx="5149850" cy="2569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9391" y="63197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courses.lumenlearning.com</a:t>
            </a:r>
            <a:r>
              <a:rPr lang="en-US" dirty="0" smtClean="0"/>
              <a:t>/</a:t>
            </a:r>
            <a:r>
              <a:rPr lang="en-US" dirty="0" err="1" smtClean="0"/>
              <a:t>wsu</a:t>
            </a:r>
            <a:r>
              <a:rPr lang="en-US" dirty="0" smtClean="0"/>
              <a:t>-sandbox/chapter/gestalt-principles-of-perception/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53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group things?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Gestalt principles</a:t>
            </a:r>
          </a:p>
          <a:p>
            <a:r>
              <a:rPr lang="en-US" dirty="0" smtClean="0"/>
              <a:t>Principle of </a:t>
            </a:r>
            <a:r>
              <a:rPr lang="en-US" i="1" dirty="0" smtClean="0"/>
              <a:t>similarity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2939381"/>
            <a:ext cx="2667552" cy="2676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391" y="63197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courses.lumenlearning.com</a:t>
            </a:r>
            <a:r>
              <a:rPr lang="en-US" dirty="0" smtClean="0"/>
              <a:t>/</a:t>
            </a:r>
            <a:r>
              <a:rPr lang="en-US" dirty="0" err="1" smtClean="0"/>
              <a:t>wsu</a:t>
            </a:r>
            <a:r>
              <a:rPr lang="en-US" dirty="0" smtClean="0"/>
              <a:t>-sandbox/chapter/gestalt-principles-of-perception/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8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pyramids - Searching over scales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9338" y="1920976"/>
            <a:ext cx="5092262" cy="2834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6945" y="4014926"/>
            <a:ext cx="666844" cy="54820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80084" y="2977877"/>
            <a:ext cx="294288" cy="2382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041" y="2874580"/>
            <a:ext cx="1334814" cy="13348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22124" y="3541987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37083" y="3618001"/>
            <a:ext cx="536028" cy="3888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group things?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Gestalt principles</a:t>
            </a:r>
          </a:p>
          <a:p>
            <a:r>
              <a:rPr lang="en-US" dirty="0" smtClean="0"/>
              <a:t>Principle of </a:t>
            </a:r>
            <a:r>
              <a:rPr lang="en-US" i="1" dirty="0" smtClean="0"/>
              <a:t>continuity </a:t>
            </a:r>
            <a:r>
              <a:rPr lang="en-US" dirty="0" smtClean="0"/>
              <a:t>and </a:t>
            </a:r>
            <a:r>
              <a:rPr lang="en-US" i="1" dirty="0" smtClean="0"/>
              <a:t>closure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438" y="3617843"/>
            <a:ext cx="1884738" cy="1969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628" y="3959362"/>
            <a:ext cx="3351292" cy="12868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391" y="63197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courses.lumenlearning.com</a:t>
            </a:r>
            <a:r>
              <a:rPr lang="en-US" dirty="0" smtClean="0"/>
              <a:t>/</a:t>
            </a:r>
            <a:r>
              <a:rPr lang="en-US" dirty="0" err="1" smtClean="0"/>
              <a:t>wsu</a:t>
            </a:r>
            <a:r>
              <a:rPr lang="en-US" dirty="0" smtClean="0"/>
              <a:t>-sandbox/chapter/gestalt-principles-of-perception/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5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group things?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Gestalt principles</a:t>
            </a:r>
          </a:p>
          <a:p>
            <a:r>
              <a:rPr lang="en-US" dirty="0" smtClean="0"/>
              <a:t>Principle of </a:t>
            </a:r>
            <a:r>
              <a:rPr lang="en-US" i="1" dirty="0" smtClean="0"/>
              <a:t>common fate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001294"/>
            <a:ext cx="2133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Gestalt principles in the context of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Principle of proximity: nearby pixels are part of the same object</a:t>
            </a:r>
          </a:p>
          <a:p>
            <a:r>
              <a:rPr lang="en-US" dirty="0" smtClean="0"/>
              <a:t>Principle of similarity: similar pixels are part of the same object</a:t>
            </a:r>
          </a:p>
          <a:p>
            <a:pPr lvl="1"/>
            <a:r>
              <a:rPr lang="en-US" dirty="0" smtClean="0"/>
              <a:t>Look for differences </a:t>
            </a:r>
            <a:r>
              <a:rPr lang="en-US" dirty="0"/>
              <a:t>in color, intensity, or texture across the boundary</a:t>
            </a:r>
          </a:p>
          <a:p>
            <a:r>
              <a:rPr lang="en-US" dirty="0" smtClean="0"/>
              <a:t>Principle of closure and continuity: contours are likely to continue</a:t>
            </a:r>
          </a:p>
          <a:p>
            <a:r>
              <a:rPr lang="en-US" dirty="0" smtClean="0"/>
              <a:t>High-level knowledge?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9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Regions        Boundaries 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581852" y="1067818"/>
            <a:ext cx="6350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32240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1812" y="1530542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4969871" y="1666452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/>
          <p:cNvSpPr/>
          <p:nvPr/>
        </p:nvSpPr>
        <p:spPr>
          <a:xfrm>
            <a:off x="5440719" y="2026980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4980108" y="1525426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4514" y="3803842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4982573" y="3939752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5453421" y="4300280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 14"/>
          <p:cNvSpPr/>
          <p:nvPr/>
        </p:nvSpPr>
        <p:spPr>
          <a:xfrm>
            <a:off x="4992810" y="3798726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600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a good boundary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Differences </a:t>
            </a:r>
            <a:r>
              <a:rPr lang="en-US" dirty="0"/>
              <a:t>in color, intensity, or texture across the boundary</a:t>
            </a:r>
          </a:p>
          <a:p>
            <a:pPr>
              <a:defRPr/>
            </a:pPr>
            <a:r>
              <a:rPr lang="en-US" dirty="0"/>
              <a:t>Continuity and closure</a:t>
            </a:r>
          </a:p>
          <a:p>
            <a:pPr>
              <a:defRPr/>
            </a:pPr>
            <a:r>
              <a:rPr lang="en-US" dirty="0"/>
              <a:t>High-level knowledge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5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Criteria for a good boundary </a:t>
            </a:r>
            <a:r>
              <a:rPr lang="en-US" dirty="0">
                <a:latin typeface="Calibri" charset="0"/>
              </a:rPr>
              <a:t>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458200" cy="52578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ea typeface="+mn-ea"/>
              </a:rPr>
              <a:t>Criteria for a good </a:t>
            </a:r>
            <a:r>
              <a:rPr lang="en-US" dirty="0" smtClean="0"/>
              <a:t>boundary</a:t>
            </a: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detector:</a:t>
            </a:r>
          </a:p>
          <a:p>
            <a:pPr lvl="1">
              <a:defRPr/>
            </a:pPr>
            <a:r>
              <a:rPr lang="en-US" b="1" dirty="0" smtClean="0">
                <a:ea typeface="+mn-ea"/>
              </a:rPr>
              <a:t>Good detection:</a:t>
            </a:r>
            <a:r>
              <a:rPr lang="en-US" dirty="0" smtClean="0">
                <a:ea typeface="+mn-ea"/>
              </a:rPr>
              <a:t> </a:t>
            </a:r>
            <a:r>
              <a:rPr lang="en-US" dirty="0" smtClean="0">
                <a:ea typeface="+mn-ea"/>
              </a:rPr>
              <a:t>Fire only on real edges, not anywhere else</a:t>
            </a:r>
            <a:endParaRPr lang="en-US" dirty="0" smtClean="0">
              <a:ea typeface="+mn-ea"/>
            </a:endParaRPr>
          </a:p>
          <a:p>
            <a:pPr lvl="1">
              <a:defRPr/>
            </a:pPr>
            <a:r>
              <a:rPr lang="en-US" b="1" dirty="0" smtClean="0">
                <a:ea typeface="+mn-ea"/>
              </a:rPr>
              <a:t>Good localization</a:t>
            </a:r>
          </a:p>
          <a:p>
            <a:pPr lvl="2">
              <a:defRPr/>
            </a:pPr>
            <a:r>
              <a:rPr lang="en-US" sz="2400" dirty="0" smtClean="0">
                <a:ea typeface="+mn-ea"/>
              </a:rPr>
              <a:t>the edges detected must be as close as possible to the true edges</a:t>
            </a:r>
          </a:p>
          <a:p>
            <a:pPr lvl="2">
              <a:defRPr/>
            </a:pPr>
            <a:r>
              <a:rPr lang="en-US" sz="2400" dirty="0" smtClean="0">
                <a:ea typeface="+mn-ea"/>
              </a:rPr>
              <a:t>the detector must return one point only for each true edge point</a:t>
            </a:r>
          </a:p>
          <a:p>
            <a:pPr lvl="1">
              <a:defRPr/>
            </a:pPr>
            <a:endParaRPr lang="en-US" dirty="0" smtClean="0">
              <a:ea typeface="+mn-ea"/>
            </a:endParaRPr>
          </a:p>
        </p:txBody>
      </p:sp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Source: L. Fei-Fei</a:t>
            </a:r>
          </a:p>
        </p:txBody>
      </p:sp>
    </p:spTree>
    <p:extLst>
      <p:ext uri="{BB962C8B-B14F-4D97-AF65-F5344CB8AC3E}">
        <p14:creationId xmlns:p14="http://schemas.microsoft.com/office/powerpoint/2010/main" val="2277656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latin typeface="Calibri" charset="0"/>
              </a:rPr>
              <a:t>Canny edge detector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3886200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>
                <a:ea typeface="+mn-ea"/>
              </a:rPr>
              <a:t>The classic edge detector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Baseline for all later work on grouping</a:t>
            </a:r>
            <a:endParaRPr lang="en-US" dirty="0" smtClean="0">
              <a:ea typeface="+mn-ea"/>
            </a:endParaRPr>
          </a:p>
          <a:p>
            <a:pPr>
              <a:buFontTx/>
              <a:buChar char="•"/>
              <a:defRPr/>
            </a:pPr>
            <a:r>
              <a:rPr lang="en-US" dirty="0" smtClean="0">
                <a:ea typeface="+mn-ea"/>
              </a:rPr>
              <a:t>Theoretical model: step-edges corrupted by additive Gaussian noise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57200" y="5532438"/>
            <a:ext cx="8229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2000"/>
              <a:t>J. Canny, </a:t>
            </a:r>
            <a:r>
              <a:rPr lang="en-US" sz="2000" b="1" i="1">
                <a:hlinkClick r:id="rId3"/>
              </a:rPr>
              <a:t>A Computational Approach To Edge Detection</a:t>
            </a:r>
            <a:r>
              <a:rPr lang="en-US" sz="2000"/>
              <a:t>, IEEE Trans. Pattern Analysis and Machine Intelligence, 8:679-714, 1986. 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Source: L. Fei-Fei</a:t>
            </a:r>
          </a:p>
        </p:txBody>
      </p:sp>
      <p:sp>
        <p:nvSpPr>
          <p:cNvPr id="41990" name="Text Box 5"/>
          <p:cNvSpPr txBox="1">
            <a:spLocks noChangeArrowheads="1"/>
          </p:cNvSpPr>
          <p:nvPr/>
        </p:nvSpPr>
        <p:spPr bwMode="auto">
          <a:xfrm>
            <a:off x="3505200" y="6324600"/>
            <a:ext cx="1487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22,000 citations!</a:t>
            </a:r>
          </a:p>
        </p:txBody>
      </p:sp>
    </p:spTree>
    <p:extLst>
      <p:ext uri="{BB962C8B-B14F-4D97-AF65-F5344CB8AC3E}">
        <p14:creationId xmlns:p14="http://schemas.microsoft.com/office/powerpoint/2010/main" val="1806806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Example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>
                <a:latin typeface="Calibri" charset="0"/>
              </a:rPr>
              <a:t>original </a:t>
            </a:r>
            <a:r>
              <a:rPr lang="en-US" dirty="0" smtClean="0">
                <a:latin typeface="Calibri" charset="0"/>
              </a:rPr>
              <a:t>image</a:t>
            </a:r>
            <a:endParaRPr lang="en-US" dirty="0"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790700"/>
            <a:ext cx="5669280" cy="325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9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Compute Gradients (DoG)</a:t>
            </a:r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Arial" charset="0"/>
              </a:rPr>
              <a:t>X-Derivative of Gaussian</a:t>
            </a:r>
          </a:p>
        </p:txBody>
      </p:sp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5366026" y="48768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latin typeface="Arial" charset="0"/>
              </a:rPr>
              <a:t>Y-Derivative of Gaussian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7" y="2438444"/>
            <a:ext cx="4246575" cy="24383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38444"/>
            <a:ext cx="4255052" cy="24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4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</a:rPr>
              <a:t>Gradient magnitude and orientation</a:t>
            </a:r>
            <a:endParaRPr lang="en-US" dirty="0">
              <a:latin typeface="Calibri" charset="0"/>
            </a:endParaRP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229600" cy="4525963"/>
          </a:xfrm>
        </p:spPr>
        <p:txBody>
          <a:bodyPr/>
          <a:lstStyle/>
          <a:p>
            <a:r>
              <a:rPr lang="en-US" sz="2400" dirty="0" smtClean="0">
                <a:latin typeface="Calibri" charset="0"/>
              </a:rPr>
              <a:t>Orientation is undefined at pixels with 0 gradient</a:t>
            </a:r>
            <a:endParaRPr lang="en-US" sz="2400" dirty="0">
              <a:latin typeface="Calibri" charset="0"/>
            </a:endParaRP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4680560" y="4359967"/>
            <a:ext cx="4236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Arial" charset="0"/>
              </a:rPr>
              <a:t>Orientation</a:t>
            </a:r>
          </a:p>
          <a:p>
            <a:pPr algn="ctr" eaLnBrk="1" hangingPunct="1"/>
            <a:r>
              <a:rPr lang="en-US" sz="2400" dirty="0" smtClean="0">
                <a:latin typeface="Arial" charset="0"/>
              </a:rPr>
              <a:t>theta </a:t>
            </a:r>
            <a:r>
              <a:rPr lang="en-US" sz="2400" dirty="0">
                <a:latin typeface="Arial" charset="0"/>
              </a:rPr>
              <a:t>= </a:t>
            </a:r>
            <a:r>
              <a:rPr lang="en-US" sz="2400" dirty="0" smtClean="0">
                <a:latin typeface="Arial" charset="0"/>
              </a:rPr>
              <a:t>numpy.arctan2(</a:t>
            </a:r>
            <a:r>
              <a:rPr lang="en-US" sz="2400" dirty="0" err="1" smtClean="0">
                <a:latin typeface="Arial" charset="0"/>
              </a:rPr>
              <a:t>gy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 err="1">
                <a:latin typeface="Arial" charset="0"/>
              </a:rPr>
              <a:t>gx</a:t>
            </a:r>
            <a:r>
              <a:rPr lang="en-US" sz="2400" dirty="0">
                <a:latin typeface="Arial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2" y="1913835"/>
            <a:ext cx="4006240" cy="2300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60" y="1913835"/>
            <a:ext cx="4006240" cy="2300357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641711" y="4230230"/>
            <a:ext cx="162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Arial" charset="0"/>
              </a:rPr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1445512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pyramids - Searching over scales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38105" y="3617975"/>
            <a:ext cx="5092262" cy="2834560"/>
            <a:chOff x="138105" y="3617975"/>
            <a:chExt cx="5092262" cy="28345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105" y="3617975"/>
              <a:ext cx="5092262" cy="28345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7277" y="464036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757" y="1881352"/>
            <a:ext cx="1334814" cy="133481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92220" y="1966627"/>
            <a:ext cx="2470912" cy="1375410"/>
            <a:chOff x="5933200" y="3617975"/>
            <a:chExt cx="2470912" cy="13754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3200" y="3617975"/>
              <a:ext cx="2470912" cy="137541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471595" y="4426427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433943" y="4597191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365077" y="3098452"/>
            <a:ext cx="3641344" cy="2026920"/>
            <a:chOff x="5462876" y="4889785"/>
            <a:chExt cx="3641344" cy="202692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2876" y="4889785"/>
              <a:ext cx="3641344" cy="202692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168656" y="6087125"/>
              <a:ext cx="305924" cy="27848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860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57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+mj-ea"/>
              </a:rPr>
              <a:t>Non-maximum suppression for each orientation</a:t>
            </a:r>
          </a:p>
        </p:txBody>
      </p:sp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5715000" y="1295400"/>
            <a:ext cx="22860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/>
              <a:t>At q, we have a maximum if the value is larger than those at both p and at r. Interpolate to get these values.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90488" y="6553200"/>
            <a:ext cx="1662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24366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Before Non-max Suppression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0" y="1486452"/>
            <a:ext cx="7874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6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Calibri" charset="0"/>
              </a:rPr>
              <a:t>After Non-max Suppression</a:t>
            </a:r>
            <a:endParaRPr lang="en-US" dirty="0"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70038"/>
            <a:ext cx="7874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5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>
                <a:latin typeface="Calibri" charset="0"/>
              </a:rPr>
              <a:t>Hysteresis thresholding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Threshold at low/high levels to get weak/strong edge pixels</a:t>
            </a:r>
          </a:p>
          <a:p>
            <a:r>
              <a:rPr lang="en-US" sz="2400" dirty="0">
                <a:latin typeface="Calibri" charset="0"/>
              </a:rPr>
              <a:t>Do connected components, starting from strong edge pixels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5" y="2400850"/>
            <a:ext cx="6648258" cy="381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5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Calibri" charset="0"/>
              </a:rPr>
              <a:t>Final Canny Edges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06" y="2545696"/>
            <a:ext cx="4341064" cy="2492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6" y="2545695"/>
            <a:ext cx="4341064" cy="24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1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Canny edge detector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33400" indent="-533400">
              <a:buFontTx/>
              <a:buAutoNum type="arabicPeriod"/>
            </a:pPr>
            <a:r>
              <a:rPr lang="en-US" sz="2800" dirty="0">
                <a:latin typeface="Calibri" charset="0"/>
              </a:rPr>
              <a:t>Filter image with x, y derivatives of Gaussian </a:t>
            </a:r>
          </a:p>
          <a:p>
            <a:pPr marL="533400" indent="-533400">
              <a:buFontTx/>
              <a:buAutoNum type="arabicPeriod"/>
            </a:pPr>
            <a:r>
              <a:rPr lang="en-US" sz="2800" dirty="0">
                <a:latin typeface="Calibri" charset="0"/>
              </a:rPr>
              <a:t>Find magnitude and orientation of gradient</a:t>
            </a:r>
          </a:p>
          <a:p>
            <a:pPr marL="533400" indent="-533400">
              <a:buFontTx/>
              <a:buAutoNum type="arabicPeriod"/>
            </a:pPr>
            <a:r>
              <a:rPr lang="en-US" sz="2800" dirty="0">
                <a:latin typeface="Calibri" charset="0"/>
              </a:rPr>
              <a:t>Non-maximum suppression:</a:t>
            </a:r>
          </a:p>
          <a:p>
            <a:pPr marL="838200" lvl="1" indent="-381000"/>
            <a:r>
              <a:rPr lang="en-US" sz="2400" dirty="0">
                <a:latin typeface="Calibri" charset="0"/>
              </a:rPr>
              <a:t>Thin multi-pixel wide “ridges” down to single pixel width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err="1">
                <a:latin typeface="Calibri" charset="0"/>
              </a:rPr>
              <a:t>Thresholding</a:t>
            </a:r>
            <a:r>
              <a:rPr lang="en-US" sz="2800" dirty="0">
                <a:latin typeface="Calibri" charset="0"/>
              </a:rPr>
              <a:t> and linking (hysteresis):</a:t>
            </a:r>
          </a:p>
          <a:p>
            <a:pPr marL="838200" lvl="1" indent="-381000"/>
            <a:r>
              <a:rPr lang="en-US" sz="2400" dirty="0">
                <a:latin typeface="Calibri" charset="0"/>
              </a:rPr>
              <a:t>Define two thresholds: low and high</a:t>
            </a:r>
          </a:p>
          <a:p>
            <a:pPr marL="838200" lvl="1" indent="-381000"/>
            <a:r>
              <a:rPr lang="en-US" sz="2400" dirty="0">
                <a:latin typeface="Calibri" charset="0"/>
              </a:rPr>
              <a:t>Use the high threshold to start edge curves and the low threshold to continue </a:t>
            </a:r>
            <a:r>
              <a:rPr lang="en-US" sz="2400" dirty="0" smtClean="0">
                <a:latin typeface="Calibri" charset="0"/>
              </a:rPr>
              <a:t>them</a:t>
            </a:r>
            <a:endParaRPr lang="en-US" sz="2400" b="1" dirty="0">
              <a:latin typeface="Calibri" charset="0"/>
            </a:endParaRP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Source: D. Lowe, L. Fei-Fei</a:t>
            </a:r>
          </a:p>
        </p:txBody>
      </p:sp>
    </p:spTree>
    <p:extLst>
      <p:ext uri="{BB962C8B-B14F-4D97-AF65-F5344CB8AC3E}">
        <p14:creationId xmlns:p14="http://schemas.microsoft.com/office/powerpoint/2010/main" val="4577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1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Canny always work?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22" y="1299080"/>
            <a:ext cx="4098336" cy="2732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86" y="1303063"/>
            <a:ext cx="4092363" cy="2728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890" y="4031304"/>
            <a:ext cx="4098336" cy="273222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25148" y="1580322"/>
            <a:ext cx="546652" cy="964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101974" y="1701097"/>
            <a:ext cx="546652" cy="964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82116" y="4428819"/>
            <a:ext cx="546652" cy="964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37345" y="4449632"/>
            <a:ext cx="1060381" cy="46123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654545" y="1728903"/>
            <a:ext cx="1060381" cy="46123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154803" y="1690689"/>
            <a:ext cx="1060381" cy="46123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challenges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Texture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Low-contrast boundaries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904" y="2968854"/>
            <a:ext cx="4098336" cy="273222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38330" y="3250096"/>
            <a:ext cx="546652" cy="964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67985" y="3360463"/>
            <a:ext cx="1060381" cy="46123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595437" y="5073306"/>
            <a:ext cx="1060381" cy="46123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1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9954" name="Object 2"/>
          <p:cNvGraphicFramePr>
            <a:graphicFrameLocks noChangeAspect="1"/>
          </p:cNvGraphicFramePr>
          <p:nvPr/>
        </p:nvGraphicFramePr>
        <p:xfrm>
          <a:off x="4024313" y="1235075"/>
          <a:ext cx="2732087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Equation" r:id="rId4" imgW="2260440" imgH="330120" progId="Equation.3">
                  <p:embed/>
                </p:oleObj>
              </mc:Choice>
              <mc:Fallback>
                <p:oleObj name="Equation" r:id="rId4" imgW="22604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4313" y="1235075"/>
                        <a:ext cx="2732087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55" name="Object 3"/>
          <p:cNvGraphicFramePr>
            <a:graphicFrameLocks noChangeAspect="1"/>
          </p:cNvGraphicFramePr>
          <p:nvPr/>
        </p:nvGraphicFramePr>
        <p:xfrm>
          <a:off x="4460875" y="3043238"/>
          <a:ext cx="306388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Equation" r:id="rId6" imgW="253800" imgH="291960" progId="Equation.3">
                  <p:embed/>
                </p:oleObj>
              </mc:Choice>
              <mc:Fallback>
                <p:oleObj name="Equation" r:id="rId6" imgW="25380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043238"/>
                        <a:ext cx="306388" cy="373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49956" name="Picture 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75413" y="3886200"/>
            <a:ext cx="2439987" cy="2449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7" name="Picture 5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13650" y="2514600"/>
            <a:ext cx="1225550" cy="1225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8" name="Picture 6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0700" y="1739900"/>
            <a:ext cx="6223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49959" name="Picture 7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5650" y="1339850"/>
            <a:ext cx="311150" cy="311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0" name="Picture 8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71888" y="1111250"/>
            <a:ext cx="152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1" name="Picture 9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95688" y="1409700"/>
            <a:ext cx="304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2" name="Picture 10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3288" y="1828800"/>
            <a:ext cx="609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3" name="Picture 11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49600" y="2592388"/>
            <a:ext cx="1217613" cy="1217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64" name="Picture 12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06675" y="3887788"/>
            <a:ext cx="2436813" cy="2436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65" name="Rectangle 13"/>
          <p:cNvSpPr>
            <a:spLocks noChangeArrowheads="1"/>
          </p:cNvSpPr>
          <p:nvPr/>
        </p:nvSpPr>
        <p:spPr bwMode="auto">
          <a:xfrm>
            <a:off x="1524000" y="128588"/>
            <a:ext cx="64008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600">
                <a:latin typeface="Arial" charset="0"/>
              </a:rPr>
              <a:t>The Gaussian Pyramid</a:t>
            </a:r>
          </a:p>
        </p:txBody>
      </p:sp>
      <p:sp>
        <p:nvSpPr>
          <p:cNvPr id="27666" name="Rectangle 14"/>
          <p:cNvSpPr>
            <a:spLocks noChangeArrowheads="1"/>
          </p:cNvSpPr>
          <p:nvPr/>
        </p:nvSpPr>
        <p:spPr bwMode="auto">
          <a:xfrm>
            <a:off x="381000" y="6129338"/>
            <a:ext cx="2235200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High resolution</a:t>
            </a:r>
          </a:p>
        </p:txBody>
      </p:sp>
      <p:sp>
        <p:nvSpPr>
          <p:cNvPr id="27667" name="Line 15"/>
          <p:cNvSpPr>
            <a:spLocks noChangeShapeType="1"/>
          </p:cNvSpPr>
          <p:nvPr/>
        </p:nvSpPr>
        <p:spPr bwMode="auto">
          <a:xfrm flipV="1">
            <a:off x="535361" y="1339850"/>
            <a:ext cx="0" cy="4621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16"/>
          <p:cNvSpPr>
            <a:spLocks noChangeArrowheads="1"/>
          </p:cNvSpPr>
          <p:nvPr/>
        </p:nvSpPr>
        <p:spPr bwMode="auto">
          <a:xfrm>
            <a:off x="420688" y="884238"/>
            <a:ext cx="2173287" cy="423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200" b="1">
                <a:latin typeface="Arial" charset="0"/>
              </a:rPr>
              <a:t>Low resolution</a:t>
            </a:r>
          </a:p>
        </p:txBody>
      </p:sp>
      <p:graphicFrame>
        <p:nvGraphicFramePr>
          <p:cNvPr id="27652" name="Object 17"/>
          <p:cNvGraphicFramePr>
            <a:graphicFrameLocks noChangeAspect="1"/>
          </p:cNvGraphicFramePr>
          <p:nvPr/>
        </p:nvGraphicFramePr>
        <p:xfrm>
          <a:off x="1106834" y="4529138"/>
          <a:ext cx="1363663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Equation" r:id="rId17" imgW="1130040" imgH="291960" progId="Equation.3">
                  <p:embed/>
                </p:oleObj>
              </mc:Choice>
              <mc:Fallback>
                <p:oleObj name="Equation" r:id="rId17" imgW="11300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834" y="4529138"/>
                        <a:ext cx="1363663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0" name="Object 18"/>
          <p:cNvGraphicFramePr>
            <a:graphicFrameLocks noChangeAspect="1"/>
          </p:cNvGraphicFramePr>
          <p:nvPr/>
        </p:nvGraphicFramePr>
        <p:xfrm>
          <a:off x="4460875" y="3046226"/>
          <a:ext cx="27019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Equation" r:id="rId19" imgW="2234880" imgH="330120" progId="Equation.3">
                  <p:embed/>
                </p:oleObj>
              </mc:Choice>
              <mc:Fallback>
                <p:oleObj name="Equation" r:id="rId19" imgW="22348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75" y="3046226"/>
                        <a:ext cx="2701925" cy="423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1" name="Object 19"/>
          <p:cNvGraphicFramePr>
            <a:graphicFrameLocks noChangeAspect="1"/>
          </p:cNvGraphicFramePr>
          <p:nvPr/>
        </p:nvGraphicFramePr>
        <p:xfrm>
          <a:off x="4211638" y="1895475"/>
          <a:ext cx="270192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Equation" r:id="rId21" imgW="2234880" imgH="330120" progId="Equation.3">
                  <p:embed/>
                </p:oleObj>
              </mc:Choice>
              <mc:Fallback>
                <p:oleObj name="Equation" r:id="rId21" imgW="223488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1895475"/>
                        <a:ext cx="2701925" cy="425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9972" name="Object 20"/>
          <p:cNvGraphicFramePr>
            <a:graphicFrameLocks noChangeAspect="1"/>
          </p:cNvGraphicFramePr>
          <p:nvPr/>
        </p:nvGraphicFramePr>
        <p:xfrm>
          <a:off x="3962400" y="838200"/>
          <a:ext cx="27320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2" name="Equation" r:id="rId23" imgW="2260440" imgH="330120" progId="Equation.3">
                  <p:embed/>
                </p:oleObj>
              </mc:Choice>
              <mc:Fallback>
                <p:oleObj name="Equation" r:id="rId23" imgW="2260440" imgH="330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838200"/>
                        <a:ext cx="2732088" cy="42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4191000" y="4529138"/>
            <a:ext cx="2286000" cy="423862"/>
            <a:chOff x="3024" y="2853"/>
            <a:chExt cx="1440" cy="267"/>
          </a:xfrm>
        </p:grpSpPr>
        <p:sp>
          <p:nvSpPr>
            <p:cNvPr id="27692" name="Line 22"/>
            <p:cNvSpPr>
              <a:spLocks noChangeShapeType="1"/>
            </p:cNvSpPr>
            <p:nvPr/>
          </p:nvSpPr>
          <p:spPr bwMode="auto">
            <a:xfrm>
              <a:off x="3024" y="3072"/>
              <a:ext cx="14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Rectangle 23"/>
            <p:cNvSpPr>
              <a:spLocks noChangeArrowheads="1"/>
            </p:cNvSpPr>
            <p:nvPr/>
          </p:nvSpPr>
          <p:spPr bwMode="auto">
            <a:xfrm>
              <a:off x="3403" y="2853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4038600" y="2776538"/>
            <a:ext cx="3581400" cy="423862"/>
            <a:chOff x="2688" y="1749"/>
            <a:chExt cx="2256" cy="267"/>
          </a:xfrm>
        </p:grpSpPr>
        <p:sp>
          <p:nvSpPr>
            <p:cNvPr id="27690" name="Line 25"/>
            <p:cNvSpPr>
              <a:spLocks noChangeShapeType="1"/>
            </p:cNvSpPr>
            <p:nvPr/>
          </p:nvSpPr>
          <p:spPr bwMode="auto">
            <a:xfrm>
              <a:off x="2688" y="1968"/>
              <a:ext cx="225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Rectangle 26"/>
            <p:cNvSpPr>
              <a:spLocks noChangeArrowheads="1"/>
            </p:cNvSpPr>
            <p:nvPr/>
          </p:nvSpPr>
          <p:spPr bwMode="auto">
            <a:xfrm>
              <a:off x="3403" y="1749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886200" y="1709738"/>
            <a:ext cx="4191000" cy="423862"/>
            <a:chOff x="2544" y="1077"/>
            <a:chExt cx="2640" cy="267"/>
          </a:xfrm>
        </p:grpSpPr>
        <p:sp>
          <p:nvSpPr>
            <p:cNvPr id="27688" name="Line 28"/>
            <p:cNvSpPr>
              <a:spLocks noChangeShapeType="1"/>
            </p:cNvSpPr>
            <p:nvPr/>
          </p:nvSpPr>
          <p:spPr bwMode="auto">
            <a:xfrm>
              <a:off x="2544" y="1296"/>
              <a:ext cx="264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9" name="Rectangle 29"/>
            <p:cNvSpPr>
              <a:spLocks noChangeArrowheads="1"/>
            </p:cNvSpPr>
            <p:nvPr/>
          </p:nvSpPr>
          <p:spPr bwMode="auto">
            <a:xfrm>
              <a:off x="3408" y="1077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3657600" y="3124200"/>
            <a:ext cx="2854325" cy="1752600"/>
            <a:chOff x="2688" y="1968"/>
            <a:chExt cx="1798" cy="1104"/>
          </a:xfrm>
        </p:grpSpPr>
        <p:sp>
          <p:nvSpPr>
            <p:cNvPr id="27686" name="Line 31"/>
            <p:cNvSpPr>
              <a:spLocks noChangeShapeType="1"/>
            </p:cNvSpPr>
            <p:nvPr/>
          </p:nvSpPr>
          <p:spPr bwMode="auto">
            <a:xfrm flipH="1" flipV="1">
              <a:off x="2688" y="1968"/>
              <a:ext cx="1776" cy="110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7" name="Rectangle 32"/>
            <p:cNvSpPr>
              <a:spLocks noChangeArrowheads="1"/>
            </p:cNvSpPr>
            <p:nvPr/>
          </p:nvSpPr>
          <p:spPr bwMode="auto">
            <a:xfrm rot="1953929">
              <a:off x="3392" y="2504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3886200" y="2057400"/>
            <a:ext cx="3733800" cy="1066800"/>
            <a:chOff x="2544" y="1296"/>
            <a:chExt cx="2352" cy="672"/>
          </a:xfrm>
        </p:grpSpPr>
        <p:sp>
          <p:nvSpPr>
            <p:cNvPr id="27684" name="Line 34"/>
            <p:cNvSpPr>
              <a:spLocks noChangeShapeType="1"/>
            </p:cNvSpPr>
            <p:nvPr/>
          </p:nvSpPr>
          <p:spPr bwMode="auto">
            <a:xfrm flipH="1" flipV="1">
              <a:off x="2544" y="1296"/>
              <a:ext cx="2352" cy="6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5" name="Rectangle 35"/>
            <p:cNvSpPr>
              <a:spLocks noChangeArrowheads="1"/>
            </p:cNvSpPr>
            <p:nvPr/>
          </p:nvSpPr>
          <p:spPr bwMode="auto">
            <a:xfrm rot="920934">
              <a:off x="3688" y="1553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3721100" y="1108075"/>
            <a:ext cx="4724400" cy="423863"/>
            <a:chOff x="2352" y="698"/>
            <a:chExt cx="2976" cy="267"/>
          </a:xfrm>
        </p:grpSpPr>
        <p:sp>
          <p:nvSpPr>
            <p:cNvPr id="27682" name="Line 37"/>
            <p:cNvSpPr>
              <a:spLocks noChangeShapeType="1"/>
            </p:cNvSpPr>
            <p:nvPr/>
          </p:nvSpPr>
          <p:spPr bwMode="auto">
            <a:xfrm flipH="1" flipV="1">
              <a:off x="2352" y="768"/>
              <a:ext cx="29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3" name="Rectangle 38"/>
            <p:cNvSpPr>
              <a:spLocks noChangeArrowheads="1"/>
            </p:cNvSpPr>
            <p:nvPr/>
          </p:nvSpPr>
          <p:spPr bwMode="auto">
            <a:xfrm rot="257981">
              <a:off x="4223" y="698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grpSp>
        <p:nvGrpSpPr>
          <p:cNvPr id="8" name="Group 39"/>
          <p:cNvGrpSpPr>
            <a:grpSpLocks/>
          </p:cNvGrpSpPr>
          <p:nvPr/>
        </p:nvGrpSpPr>
        <p:grpSpPr bwMode="auto">
          <a:xfrm>
            <a:off x="3810000" y="1176338"/>
            <a:ext cx="4572000" cy="423862"/>
            <a:chOff x="2448" y="741"/>
            <a:chExt cx="2880" cy="267"/>
          </a:xfrm>
        </p:grpSpPr>
        <p:sp>
          <p:nvSpPr>
            <p:cNvPr id="27680" name="Line 40"/>
            <p:cNvSpPr>
              <a:spLocks noChangeShapeType="1"/>
            </p:cNvSpPr>
            <p:nvPr/>
          </p:nvSpPr>
          <p:spPr bwMode="auto">
            <a:xfrm>
              <a:off x="2448" y="960"/>
              <a:ext cx="288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81" name="Rectangle 41"/>
            <p:cNvSpPr>
              <a:spLocks noChangeArrowheads="1"/>
            </p:cNvSpPr>
            <p:nvPr/>
          </p:nvSpPr>
          <p:spPr bwMode="auto">
            <a:xfrm>
              <a:off x="3408" y="741"/>
              <a:ext cx="447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blur</a:t>
              </a:r>
            </a:p>
          </p:txBody>
        </p:sp>
      </p:grpSp>
      <p:grpSp>
        <p:nvGrpSpPr>
          <p:cNvPr id="9" name="Group 42"/>
          <p:cNvGrpSpPr>
            <a:grpSpLocks/>
          </p:cNvGrpSpPr>
          <p:nvPr/>
        </p:nvGrpSpPr>
        <p:grpSpPr bwMode="auto">
          <a:xfrm>
            <a:off x="3810000" y="1524000"/>
            <a:ext cx="4318000" cy="533400"/>
            <a:chOff x="2448" y="960"/>
            <a:chExt cx="2720" cy="336"/>
          </a:xfrm>
        </p:grpSpPr>
        <p:sp>
          <p:nvSpPr>
            <p:cNvPr id="27678" name="Line 43"/>
            <p:cNvSpPr>
              <a:spLocks noChangeShapeType="1"/>
            </p:cNvSpPr>
            <p:nvPr/>
          </p:nvSpPr>
          <p:spPr bwMode="auto">
            <a:xfrm flipH="1" flipV="1">
              <a:off x="2448" y="960"/>
              <a:ext cx="2688" cy="3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9" name="Rectangle 44"/>
            <p:cNvSpPr>
              <a:spLocks noChangeArrowheads="1"/>
            </p:cNvSpPr>
            <p:nvPr/>
          </p:nvSpPr>
          <p:spPr bwMode="auto">
            <a:xfrm rot="380680">
              <a:off x="4074" y="1015"/>
              <a:ext cx="1094" cy="2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2200" b="1">
                  <a:solidFill>
                    <a:srgbClr val="FF0000"/>
                  </a:solidFill>
                  <a:latin typeface="Arial" charset="0"/>
                </a:rPr>
                <a:t>sub-sample</a:t>
              </a:r>
            </a:p>
          </p:txBody>
        </p:sp>
      </p:grpSp>
      <p:sp>
        <p:nvSpPr>
          <p:cNvPr id="27677" name="Rectangle 45"/>
          <p:cNvSpPr>
            <a:spLocks noChangeArrowheads="1"/>
          </p:cNvSpPr>
          <p:nvPr/>
        </p:nvSpPr>
        <p:spPr bwMode="auto">
          <a:xfrm>
            <a:off x="685800" y="4267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Calibri" charset="0"/>
              </a:rPr>
              <a:t>Gaussian </a:t>
            </a:r>
            <a:r>
              <a:rPr lang="en-US" dirty="0" smtClean="0">
                <a:latin typeface="Calibri" charset="0"/>
              </a:rPr>
              <a:t>pyramid and stack</a:t>
            </a:r>
            <a:endParaRPr lang="en-US" dirty="0">
              <a:latin typeface="Calibri" charset="0"/>
            </a:endParaRP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Source: Forsyth</a:t>
            </a:r>
          </a:p>
        </p:txBody>
      </p:sp>
    </p:spTree>
    <p:extLst>
      <p:ext uri="{BB962C8B-B14F-4D97-AF65-F5344CB8AC3E}">
        <p14:creationId xmlns:p14="http://schemas.microsoft.com/office/powerpoint/2010/main" val="103216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3000">
                <a:uFill>
                  <a:solidFill/>
                </a:uFill>
              </a:rPr>
              <a:t>Memory Usage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8534400" cy="5486400"/>
          </a:xfrm>
          <a:prstGeom prst="rect">
            <a:avLst/>
          </a:prstGeom>
        </p:spPr>
        <p:txBody>
          <a:bodyPr/>
          <a:lstStyle>
            <a:lvl1pPr marL="384175">
              <a:buFont typeface="Helvetica"/>
            </a:lvl1pPr>
          </a:lstStyle>
          <a:p>
            <a:pPr lvl="0">
              <a:defRPr sz="1800">
                <a:uFillTx/>
              </a:defRPr>
            </a:pPr>
            <a:r>
              <a:rPr sz="2600" dirty="0">
                <a:uFill>
                  <a:solidFill/>
                </a:uFill>
              </a:rPr>
              <a:t>What </a:t>
            </a:r>
            <a:r>
              <a:rPr lang="en-US" sz="2600" dirty="0" smtClean="0">
                <a:uFill>
                  <a:solidFill/>
                </a:uFill>
              </a:rPr>
              <a:t>is the size of the pyramid</a:t>
            </a:r>
            <a:r>
              <a:rPr sz="2600" dirty="0" smtClean="0">
                <a:uFill>
                  <a:solidFill/>
                </a:uFill>
              </a:rPr>
              <a:t>?</a:t>
            </a:r>
            <a:endParaRPr sz="2600" dirty="0">
              <a:uFill>
                <a:solidFill/>
              </a:uFill>
            </a:endParaRPr>
          </a:p>
        </p:txBody>
      </p:sp>
      <p:pic>
        <p:nvPicPr>
          <p:cNvPr id="412" name="mipmap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235" y="1727200"/>
            <a:ext cx="5048252" cy="4762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dragonvtoc_sample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752600"/>
            <a:ext cx="2514600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>
            <a:spLocks noGrp="1"/>
          </p:cNvSpPr>
          <p:nvPr>
            <p:ph type="sldNum" sz="quarter" idx="2"/>
          </p:nvPr>
        </p:nvSpPr>
        <p:spPr>
          <a:xfrm>
            <a:off x="8843010" y="6477000"/>
            <a:ext cx="307341" cy="2794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uFillTx/>
              </a:defRPr>
            </a:pPr>
            <a:fld id="{86CB4B4D-7CA3-9044-876B-883B54F8677D}" type="slidenum">
              <a:rPr sz="1200">
                <a:uFill>
                  <a:solidFill/>
                </a:uFill>
              </a:rPr>
              <a:t>9</a:t>
            </a:fld>
            <a:endParaRPr sz="120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201724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DDENFONTSHAPE" val="true"/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 f}{\partial x}[x,y] \approx&#10;F[x + 1,y] - F[x,y]&#10;\]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291"/>
  <p:tag name="PICTUREFILESIZE" val="445726"/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1459</TotalTime>
  <Words>1383</Words>
  <Application>Microsoft Macintosh PowerPoint</Application>
  <PresentationFormat>On-screen Show (4:3)</PresentationFormat>
  <Paragraphs>342</Paragraphs>
  <Slides>67</Slides>
  <Notes>19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67</vt:i4>
      </vt:variant>
    </vt:vector>
  </HeadingPairs>
  <TitlesOfParts>
    <vt:vector size="81" baseType="lpstr">
      <vt:lpstr>Calibri</vt:lpstr>
      <vt:lpstr>Calibri Light</vt:lpstr>
      <vt:lpstr>CMMI10</vt:lpstr>
      <vt:lpstr>CMR10</vt:lpstr>
      <vt:lpstr>CMR7</vt:lpstr>
      <vt:lpstr>Helvetica</vt:lpstr>
      <vt:lpstr>ＭＳ Ｐゴシック</vt:lpstr>
      <vt:lpstr>Myriad Roman</vt:lpstr>
      <vt:lpstr>Times New Roman</vt:lpstr>
      <vt:lpstr>Verdana</vt:lpstr>
      <vt:lpstr>Arial</vt:lpstr>
      <vt:lpstr>Office Theme</vt:lpstr>
      <vt:lpstr>Photo Editor Photo</vt:lpstr>
      <vt:lpstr>Equation</vt:lpstr>
      <vt:lpstr>Pyramids</vt:lpstr>
      <vt:lpstr>Gaussian pre-filtering</vt:lpstr>
      <vt:lpstr>PowerPoint Presentation</vt:lpstr>
      <vt:lpstr>Gaussian pyramids  [Burt and Adelson, 1983]</vt:lpstr>
      <vt:lpstr>Gaussian pyramids - Searching over scales</vt:lpstr>
      <vt:lpstr>Gaussian pyramids - Searching over scales</vt:lpstr>
      <vt:lpstr>PowerPoint Presentation</vt:lpstr>
      <vt:lpstr>Gaussian pyramid and stack</vt:lpstr>
      <vt:lpstr>Memory Usage</vt:lpstr>
      <vt:lpstr>Laplacian pyramid</vt:lpstr>
      <vt:lpstr>Laplacian pyramid</vt:lpstr>
      <vt:lpstr>Reconstructing the image from a Laplacian pyramid</vt:lpstr>
      <vt:lpstr>Laplacian pyramid</vt:lpstr>
      <vt:lpstr>Edge detection</vt:lpstr>
      <vt:lpstr>Why edges?</vt:lpstr>
      <vt:lpstr>Why edges?</vt:lpstr>
      <vt:lpstr>Why edges?</vt:lpstr>
      <vt:lpstr>Why edges?</vt:lpstr>
      <vt:lpstr>This lecture</vt:lpstr>
      <vt:lpstr>Edges</vt:lpstr>
      <vt:lpstr>Aside</vt:lpstr>
      <vt:lpstr>Closeup of edges</vt:lpstr>
      <vt:lpstr>Closeup of edges</vt:lpstr>
      <vt:lpstr>Closeup of edges</vt:lpstr>
      <vt:lpstr>Closeup of edges</vt:lpstr>
      <vt:lpstr>Characterizing edges</vt:lpstr>
      <vt:lpstr>Intensity profile</vt:lpstr>
      <vt:lpstr>Derivatives and convolution</vt:lpstr>
      <vt:lpstr>Image derivatives</vt:lpstr>
      <vt:lpstr>Image gradient</vt:lpstr>
      <vt:lpstr>Image gradient</vt:lpstr>
      <vt:lpstr>With a little Gaussian noise</vt:lpstr>
      <vt:lpstr>Effects of noise</vt:lpstr>
      <vt:lpstr>Effects of noise</vt:lpstr>
      <vt:lpstr>Solution: smooth first</vt:lpstr>
      <vt:lpstr>Associative property of convolution</vt:lpstr>
      <vt:lpstr>2D edge detection filters</vt:lpstr>
      <vt:lpstr>Derivative of Gaussian filter</vt:lpstr>
      <vt:lpstr>PowerPoint Presentation</vt:lpstr>
      <vt:lpstr>Two Dimensional Gaussian</vt:lpstr>
      <vt:lpstr>Oriented Gaussian First and Second Derivatives</vt:lpstr>
      <vt:lpstr>Grouping</vt:lpstr>
      <vt:lpstr>What is grouping?</vt:lpstr>
      <vt:lpstr>Why grouping?</vt:lpstr>
      <vt:lpstr>Regions        Boundaries </vt:lpstr>
      <vt:lpstr>Is grouping well-defined?</vt:lpstr>
      <vt:lpstr>Is grouping well-defined?</vt:lpstr>
      <vt:lpstr>How do we group things?</vt:lpstr>
      <vt:lpstr>How do we group things?</vt:lpstr>
      <vt:lpstr>How do we group things?</vt:lpstr>
      <vt:lpstr>How do we group things?</vt:lpstr>
      <vt:lpstr>Gestalt principles in the context of images</vt:lpstr>
      <vt:lpstr>Regions        Boundaries </vt:lpstr>
      <vt:lpstr>Designing a good boundary detector</vt:lpstr>
      <vt:lpstr>Criteria for a good boundary detector</vt:lpstr>
      <vt:lpstr>Canny edge detector</vt:lpstr>
      <vt:lpstr>Example</vt:lpstr>
      <vt:lpstr>Compute Gradients (DoG)</vt:lpstr>
      <vt:lpstr>Gradient magnitude and orientation</vt:lpstr>
      <vt:lpstr>Non-maximum suppression for each orientation</vt:lpstr>
      <vt:lpstr>Before Non-max Suppression</vt:lpstr>
      <vt:lpstr>PowerPoint Presentation</vt:lpstr>
      <vt:lpstr>Hysteresis thresholding</vt:lpstr>
      <vt:lpstr>Final Canny Edges</vt:lpstr>
      <vt:lpstr>Canny edge detector</vt:lpstr>
      <vt:lpstr>Does Canny always work?</vt:lpstr>
      <vt:lpstr>The challenges of edge detection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Edge detection</dc:title>
  <dc:creator>Bharath Hariharan</dc:creator>
  <cp:lastModifiedBy>Bharath Hariharan</cp:lastModifiedBy>
  <cp:revision>13</cp:revision>
  <dcterms:created xsi:type="dcterms:W3CDTF">2018-02-06T15:27:38Z</dcterms:created>
  <dcterms:modified xsi:type="dcterms:W3CDTF">2018-02-07T15:46:48Z</dcterms:modified>
</cp:coreProperties>
</file>