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0"/>
  </p:notesMasterIdLst>
  <p:sldIdLst>
    <p:sldId id="256" r:id="rId2"/>
    <p:sldId id="287" r:id="rId3"/>
    <p:sldId id="288" r:id="rId4"/>
    <p:sldId id="289" r:id="rId5"/>
    <p:sldId id="290" r:id="rId6"/>
    <p:sldId id="292" r:id="rId7"/>
    <p:sldId id="291" r:id="rId8"/>
    <p:sldId id="293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307" r:id="rId19"/>
    <p:sldId id="308" r:id="rId20"/>
    <p:sldId id="309" r:id="rId21"/>
    <p:sldId id="310" r:id="rId22"/>
    <p:sldId id="266" r:id="rId23"/>
    <p:sldId id="267" r:id="rId24"/>
    <p:sldId id="268" r:id="rId25"/>
    <p:sldId id="269" r:id="rId26"/>
    <p:sldId id="270" r:id="rId27"/>
    <p:sldId id="271" r:id="rId28"/>
    <p:sldId id="311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312" r:id="rId40"/>
    <p:sldId id="313" r:id="rId41"/>
    <p:sldId id="314" r:id="rId42"/>
    <p:sldId id="283" r:id="rId43"/>
    <p:sldId id="284" r:id="rId44"/>
    <p:sldId id="285" r:id="rId45"/>
    <p:sldId id="286" r:id="rId46"/>
    <p:sldId id="323" r:id="rId47"/>
    <p:sldId id="315" r:id="rId48"/>
    <p:sldId id="316" r:id="rId49"/>
    <p:sldId id="317" r:id="rId50"/>
    <p:sldId id="324" r:id="rId51"/>
    <p:sldId id="325" r:id="rId52"/>
    <p:sldId id="318" r:id="rId53"/>
    <p:sldId id="319" r:id="rId54"/>
    <p:sldId id="320" r:id="rId55"/>
    <p:sldId id="326" r:id="rId56"/>
    <p:sldId id="327" r:id="rId57"/>
    <p:sldId id="328" r:id="rId58"/>
    <p:sldId id="322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4640"/>
  </p:normalViewPr>
  <p:slideViewPr>
    <p:cSldViewPr snapToGrid="0" snapToObjects="1">
      <p:cViewPr>
        <p:scale>
          <a:sx n="91" d="100"/>
          <a:sy n="91" d="100"/>
        </p:scale>
        <p:origin x="104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4" Type="http://schemas.openxmlformats.org/officeDocument/2006/relationships/image" Target="../media/image90.wmf"/><Relationship Id="rId5" Type="http://schemas.openxmlformats.org/officeDocument/2006/relationships/image" Target="../media/image91.wmf"/><Relationship Id="rId6" Type="http://schemas.openxmlformats.org/officeDocument/2006/relationships/image" Target="../media/image92.wmf"/><Relationship Id="rId1" Type="http://schemas.openxmlformats.org/officeDocument/2006/relationships/image" Target="../media/image87.wmf"/><Relationship Id="rId2" Type="http://schemas.openxmlformats.org/officeDocument/2006/relationships/image" Target="../media/image8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E4236-C51D-CD4C-8221-10B937FCF658}" type="datetimeFigureOut">
              <a:rPr lang="en-US" smtClean="0"/>
              <a:t>2/4/18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7A4F0-7BD3-4948-8117-C370F53F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02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82530-5356-474B-952C-7411B353ECE8}" type="slidenum">
              <a:rPr lang="en-US"/>
              <a:pPr/>
              <a:t>49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95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759FD1-7BB8-46A8-B530-3C23D48A8B59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25264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4/3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35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9AA5-C02E-0942-B89F-4255A66C45AA}" type="datetimeFigureOut">
              <a:rPr lang="en-US" smtClean="0"/>
              <a:t>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45D18-6C76-2942-A66D-E936B94B5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9AA5-C02E-0942-B89F-4255A66C45AA}" type="datetimeFigureOut">
              <a:rPr lang="en-US" smtClean="0"/>
              <a:t>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45D18-6C76-2942-A66D-E936B94B5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9AA5-C02E-0942-B89F-4255A66C45AA}" type="datetimeFigureOut">
              <a:rPr lang="en-US" smtClean="0"/>
              <a:t>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45D18-6C76-2942-A66D-E936B94B5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82470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9AA5-C02E-0942-B89F-4255A66C45AA}" type="datetimeFigureOut">
              <a:rPr lang="en-US" smtClean="0"/>
              <a:t>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45D18-6C76-2942-A66D-E936B94B5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9AA5-C02E-0942-B89F-4255A66C45AA}" type="datetimeFigureOut">
              <a:rPr lang="en-US" smtClean="0"/>
              <a:t>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45D18-6C76-2942-A66D-E936B94B5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9AA5-C02E-0942-B89F-4255A66C45AA}" type="datetimeFigureOut">
              <a:rPr lang="en-US" smtClean="0"/>
              <a:t>2/3/18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45D18-6C76-2942-A66D-E936B94B5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9AA5-C02E-0942-B89F-4255A66C45AA}" type="datetimeFigureOut">
              <a:rPr lang="en-US" smtClean="0"/>
              <a:t>2/3/18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45D18-6C76-2942-A66D-E936B94B5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9AA5-C02E-0942-B89F-4255A66C45AA}" type="datetimeFigureOut">
              <a:rPr lang="en-US" smtClean="0"/>
              <a:t>2/3/18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45D18-6C76-2942-A66D-E936B94B5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9AA5-C02E-0942-B89F-4255A66C45AA}" type="datetimeFigureOut">
              <a:rPr lang="en-US" smtClean="0"/>
              <a:t>2/3/18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45D18-6C76-2942-A66D-E936B94B5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9AA5-C02E-0942-B89F-4255A66C45AA}" type="datetimeFigureOut">
              <a:rPr lang="en-US" smtClean="0"/>
              <a:t>2/3/18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45D18-6C76-2942-A66D-E936B94B5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9AA5-C02E-0942-B89F-4255A66C45AA}" type="datetimeFigureOut">
              <a:rPr lang="en-US" smtClean="0"/>
              <a:t>2/3/18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45D18-6C76-2942-A66D-E936B94B5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69AA5-C02E-0942-B89F-4255A66C45AA}" type="datetimeFigureOut">
              <a:rPr lang="en-US" smtClean="0"/>
              <a:t>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45D18-6C76-2942-A66D-E936B94B5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2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UkotZy3lQqo" TargetMode="External"/><Relationship Id="rId3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TX4U9QRbviA" TargetMode="External"/><Relationship Id="rId3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160.png"/><Relationship Id="rId5" Type="http://schemas.openxmlformats.org/officeDocument/2006/relationships/image" Target="../media/image170.png"/><Relationship Id="rId6" Type="http://schemas.openxmlformats.org/officeDocument/2006/relationships/image" Target="../media/image52.emf"/><Relationship Id="rId7" Type="http://schemas.openxmlformats.org/officeDocument/2006/relationships/image" Target="../media/image53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160.png"/><Relationship Id="rId5" Type="http://schemas.openxmlformats.org/officeDocument/2006/relationships/image" Target="../media/image170.png"/><Relationship Id="rId6" Type="http://schemas.openxmlformats.org/officeDocument/2006/relationships/image" Target="../media/image52.emf"/><Relationship Id="rId7" Type="http://schemas.openxmlformats.org/officeDocument/2006/relationships/image" Target="../media/image53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4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0.png"/><Relationship Id="rId1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0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0.png"/><Relationship Id="rId1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0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4" Type="http://schemas.openxmlformats.org/officeDocument/2006/relationships/tags" Target="../tags/tag3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8" Type="http://schemas.openxmlformats.org/officeDocument/2006/relationships/image" Target="../media/image82.png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Relationship Id="rId7" Type="http://schemas.openxmlformats.org/officeDocument/2006/relationships/image" Target="../media/image19.emf"/><Relationship Id="rId8" Type="http://schemas.openxmlformats.org/officeDocument/2006/relationships/image" Target="../media/image13.png"/><Relationship Id="rId9" Type="http://schemas.openxmlformats.org/officeDocument/2006/relationships/image" Target="../media/image20.png"/><Relationship Id="rId10" Type="http://schemas.openxmlformats.org/officeDocument/2006/relationships/image" Target="../media/image15.png"/><Relationship Id="rId11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tiff"/><Relationship Id="rId3" Type="http://schemas.openxmlformats.org/officeDocument/2006/relationships/image" Target="../media/image84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4" Type="http://schemas.openxmlformats.org/officeDocument/2006/relationships/image" Target="../media/image85.tiff"/><Relationship Id="rId5" Type="http://schemas.openxmlformats.org/officeDocument/2006/relationships/image" Target="../media/image8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tiff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4.wmf"/><Relationship Id="rId20" Type="http://schemas.openxmlformats.org/officeDocument/2006/relationships/image" Target="../media/image90.wmf"/><Relationship Id="rId21" Type="http://schemas.openxmlformats.org/officeDocument/2006/relationships/oleObject" Target="../embeddings/oleObject6.bin"/><Relationship Id="rId22" Type="http://schemas.openxmlformats.org/officeDocument/2006/relationships/image" Target="../media/image91.wmf"/><Relationship Id="rId23" Type="http://schemas.openxmlformats.org/officeDocument/2006/relationships/oleObject" Target="../embeddings/oleObject7.bin"/><Relationship Id="rId24" Type="http://schemas.openxmlformats.org/officeDocument/2006/relationships/image" Target="../media/image92.wmf"/><Relationship Id="rId10" Type="http://schemas.openxmlformats.org/officeDocument/2006/relationships/image" Target="../media/image95.wmf"/><Relationship Id="rId11" Type="http://schemas.openxmlformats.org/officeDocument/2006/relationships/image" Target="../media/image96.wmf"/><Relationship Id="rId12" Type="http://schemas.openxmlformats.org/officeDocument/2006/relationships/image" Target="../media/image97.wmf"/><Relationship Id="rId13" Type="http://schemas.openxmlformats.org/officeDocument/2006/relationships/image" Target="../media/image98.wmf"/><Relationship Id="rId14" Type="http://schemas.openxmlformats.org/officeDocument/2006/relationships/image" Target="../media/image99.wmf"/><Relationship Id="rId15" Type="http://schemas.openxmlformats.org/officeDocument/2006/relationships/image" Target="../media/image100.wmf"/><Relationship Id="rId16" Type="http://schemas.openxmlformats.org/officeDocument/2006/relationships/image" Target="../media/image101.wmf"/><Relationship Id="rId17" Type="http://schemas.openxmlformats.org/officeDocument/2006/relationships/oleObject" Target="../embeddings/oleObject4.bin"/><Relationship Id="rId18" Type="http://schemas.openxmlformats.org/officeDocument/2006/relationships/image" Target="../media/image89.wmf"/><Relationship Id="rId19" Type="http://schemas.openxmlformats.org/officeDocument/2006/relationships/oleObject" Target="../embeddings/oleObject5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87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88.wmf"/><Relationship Id="rId8" Type="http://schemas.openxmlformats.org/officeDocument/2006/relationships/image" Target="../media/image93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5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4.png"/><Relationship Id="rId12" Type="http://schemas.openxmlformats.org/officeDocument/2006/relationships/image" Target="../media/image115.png"/><Relationship Id="rId13" Type="http://schemas.openxmlformats.org/officeDocument/2006/relationships/image" Target="../media/image116.png"/><Relationship Id="rId14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9" Type="http://schemas.openxmlformats.org/officeDocument/2006/relationships/image" Target="../media/image112.png"/><Relationship Id="rId10" Type="http://schemas.openxmlformats.org/officeDocument/2006/relationships/image" Target="../media/image1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png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5.png"/><Relationship Id="rId12" Type="http://schemas.openxmlformats.org/officeDocument/2006/relationships/image" Target="../media/image116.png"/><Relationship Id="rId13" Type="http://schemas.openxmlformats.org/officeDocument/2006/relationships/image" Target="../media/image117.png"/><Relationship Id="rId14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9" Type="http://schemas.openxmlformats.org/officeDocument/2006/relationships/image" Target="../media/image112.png"/><Relationship Id="rId10" Type="http://schemas.openxmlformats.org/officeDocument/2006/relationships/image" Target="../media/image11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Fourier transforms and rescaling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3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enhance!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829" y="1401537"/>
            <a:ext cx="6763657" cy="4861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4857" y="6262915"/>
            <a:ext cx="317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Louis Daguerre, 1838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12571" y="4963886"/>
            <a:ext cx="304800" cy="3918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2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enhance!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is enhancement possible?</a:t>
            </a:r>
          </a:p>
          <a:p>
            <a:pPr lvl="1"/>
            <a:endParaRPr lang="en-US" dirty="0"/>
          </a:p>
          <a:p>
            <a:r>
              <a:rPr lang="en-US" dirty="0" smtClean="0"/>
              <a:t>How can we model what happens when we </a:t>
            </a:r>
            <a:r>
              <a:rPr lang="en-US" dirty="0" err="1" smtClean="0"/>
              <a:t>upsample</a:t>
            </a:r>
            <a:r>
              <a:rPr lang="en-US" dirty="0" smtClean="0"/>
              <a:t> or </a:t>
            </a:r>
            <a:r>
              <a:rPr lang="en-US" dirty="0" err="1" smtClean="0"/>
              <a:t>downsample</a:t>
            </a:r>
            <a:r>
              <a:rPr lang="en-US" dirty="0" smtClean="0"/>
              <a:t> an image?</a:t>
            </a:r>
          </a:p>
          <a:p>
            <a:endParaRPr lang="en-US" dirty="0"/>
          </a:p>
          <a:p>
            <a:r>
              <a:rPr lang="en-US" dirty="0" smtClean="0"/>
              <a:t>Resizing up or down very </a:t>
            </a:r>
            <a:r>
              <a:rPr lang="en-US" dirty="0"/>
              <a:t>common operation</a:t>
            </a:r>
          </a:p>
          <a:p>
            <a:pPr lvl="1"/>
            <a:r>
              <a:rPr lang="en-US" dirty="0"/>
              <a:t>Searching across scales</a:t>
            </a:r>
          </a:p>
          <a:p>
            <a:pPr lvl="1"/>
            <a:r>
              <a:rPr lang="en-US" dirty="0"/>
              <a:t>applications have different memory/quality tradeoffs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56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(digital) image?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48484"/>
            <a:ext cx="7886700" cy="5180966"/>
          </a:xfrm>
        </p:spPr>
        <p:txBody>
          <a:bodyPr>
            <a:normAutofit/>
          </a:bodyPr>
          <a:lstStyle/>
          <a:p>
            <a:r>
              <a:rPr lang="en-US" dirty="0" smtClean="0"/>
              <a:t>True image is a function from R</a:t>
            </a:r>
            <a:r>
              <a:rPr lang="en-US" baseline="30000" dirty="0" smtClean="0"/>
              <a:t>2</a:t>
            </a:r>
            <a:r>
              <a:rPr lang="en-US" dirty="0" smtClean="0"/>
              <a:t> to R</a:t>
            </a:r>
          </a:p>
          <a:p>
            <a:r>
              <a:rPr lang="en-US" dirty="0" smtClean="0"/>
              <a:t>Digital image is a sample from it</a:t>
            </a:r>
          </a:p>
          <a:p>
            <a:r>
              <a:rPr lang="en-US" dirty="0" smtClean="0"/>
              <a:t>1D example: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To enhance, we need to recover the original signal and sample again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01" t="31532" r="4989" b="34914"/>
          <a:stretch/>
        </p:blipFill>
        <p:spPr>
          <a:xfrm>
            <a:off x="2434590" y="3268981"/>
            <a:ext cx="3177540" cy="935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68" t="35954" r="12212" b="33613"/>
          <a:stretch/>
        </p:blipFill>
        <p:spPr>
          <a:xfrm>
            <a:off x="2434589" y="4756759"/>
            <a:ext cx="3529367" cy="1107067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3879233" y="4204832"/>
            <a:ext cx="320040" cy="5519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Shape 819"/>
          <p:cNvSpPr/>
          <p:nvPr/>
        </p:nvSpPr>
        <p:spPr>
          <a:xfrm>
            <a:off x="584200" y="2146300"/>
            <a:ext cx="8178800" cy="2565400"/>
          </a:xfrm>
          <a:prstGeom prst="rect">
            <a:avLst/>
          </a:prstGeom>
          <a:solidFill>
            <a:srgbClr val="FFFFFF"/>
          </a:solidFill>
          <a:ln w="19050"/>
        </p:spPr>
        <p:txBody>
          <a:bodyPr lIns="50800" tIns="50800" rIns="50800" bIns="50800" anchor="ctr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820" name="Shape 820"/>
          <p:cNvSpPr/>
          <p:nvPr/>
        </p:nvSpPr>
        <p:spPr>
          <a:xfrm>
            <a:off x="2713037" y="6481762"/>
            <a:ext cx="3697646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FFFC79"/>
              </a:buClr>
              <a:buFont typeface="Helvetica"/>
              <a:defRPr>
                <a:solidFill>
                  <a:srgbClr val="53D5FD"/>
                </a:solidFill>
                <a:uFill>
                  <a:solidFill>
                    <a:srgbClr val="53D5FD"/>
                  </a:solidFill>
                </a:uFill>
              </a:defRPr>
            </a:lvl1pPr>
          </a:lstStyle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00">
                <a:latin typeface="+mj-lt"/>
                <a:ea typeface="+mj-ea"/>
                <a:cs typeface="+mj-cs"/>
                <a:sym typeface="Helvetica"/>
              </a:rPr>
              <a:t>© Kavita Bala, Computer Science, Cornell University</a:t>
            </a:r>
          </a:p>
        </p:txBody>
      </p:sp>
      <p:pic>
        <p:nvPicPr>
          <p:cNvPr id="821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500" y="2654300"/>
            <a:ext cx="7215188" cy="1822852"/>
          </a:xfrm>
          <a:prstGeom prst="rect">
            <a:avLst/>
          </a:prstGeom>
          <a:ln w="12700"/>
        </p:spPr>
      </p:pic>
      <p:pic>
        <p:nvPicPr>
          <p:cNvPr id="822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9500" y="2654300"/>
            <a:ext cx="7215188" cy="1822852"/>
          </a:xfrm>
          <a:prstGeom prst="rect">
            <a:avLst/>
          </a:prstGeom>
          <a:ln w="12700"/>
        </p:spPr>
      </p:pic>
      <p:pic>
        <p:nvPicPr>
          <p:cNvPr id="823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9500" y="2654300"/>
            <a:ext cx="7215188" cy="1822852"/>
          </a:xfrm>
          <a:prstGeom prst="rect">
            <a:avLst/>
          </a:prstGeom>
          <a:ln w="12700"/>
        </p:spPr>
      </p:pic>
      <p:pic>
        <p:nvPicPr>
          <p:cNvPr id="824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9500" y="2654300"/>
            <a:ext cx="7215188" cy="1822852"/>
          </a:xfrm>
          <a:prstGeom prst="rect">
            <a:avLst/>
          </a:prstGeom>
          <a:ln w="12700"/>
        </p:spPr>
      </p:pic>
      <p:pic>
        <p:nvPicPr>
          <p:cNvPr id="825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9500" y="2654300"/>
            <a:ext cx="7215188" cy="1822852"/>
          </a:xfrm>
          <a:prstGeom prst="rect">
            <a:avLst/>
          </a:prstGeom>
          <a:ln w="12700"/>
        </p:spPr>
      </p:pic>
      <p:sp>
        <p:nvSpPr>
          <p:cNvPr id="826" name="Shape 8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Undersampling</a:t>
            </a:r>
          </a:p>
        </p:txBody>
      </p:sp>
      <p:pic>
        <p:nvPicPr>
          <p:cNvPr id="827" name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79500" y="2654300"/>
            <a:ext cx="7215188" cy="1822852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276802158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" grpId="0" animBg="1" advAuto="0"/>
      <p:bldP spid="823" grpId="0" animBg="1" advAuto="0"/>
      <p:bldP spid="824" grpId="0" animBg="1" advAuto="0"/>
      <p:bldP spid="825" grpId="0" animBg="1" advAuto="0"/>
      <p:bldP spid="82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dirty="0"/>
              <a:t>Undersampling</a:t>
            </a:r>
          </a:p>
        </p:txBody>
      </p:sp>
      <p:sp>
        <p:nvSpPr>
          <p:cNvPr id="831" name="Shape 831"/>
          <p:cNvSpPr>
            <a:spLocks noGrp="1"/>
          </p:cNvSpPr>
          <p:nvPr>
            <p:ph type="body" idx="1"/>
          </p:nvPr>
        </p:nvSpPr>
        <p:spPr>
          <a:xfrm>
            <a:off x="139700" y="1015999"/>
            <a:ext cx="8851900" cy="5842001"/>
          </a:xfrm>
          <a:prstGeom prst="rect">
            <a:avLst/>
          </a:prstGeom>
        </p:spPr>
        <p:txBody>
          <a:bodyPr/>
          <a:lstStyle/>
          <a:p>
            <a:pPr marL="825046" indent="-326571"/>
            <a:r>
              <a:rPr dirty="0"/>
              <a:t>What if we “missed” things between the samples?</a:t>
            </a:r>
          </a:p>
          <a:p>
            <a:pPr marL="825046" indent="-326571"/>
            <a:r>
              <a:rPr dirty="0"/>
              <a:t>Simple example: undersampling a sine wave</a:t>
            </a:r>
          </a:p>
          <a:p>
            <a:pPr marL="1222375" lvl="1" indent="-266700"/>
            <a:r>
              <a:rPr dirty="0"/>
              <a:t>unsurprising result: information is lost</a:t>
            </a:r>
          </a:p>
          <a:p>
            <a:pPr marL="1222375" lvl="1" indent="-266700"/>
            <a:r>
              <a:rPr dirty="0"/>
              <a:t>surprising result: indistinguishable from lower frequency</a:t>
            </a:r>
          </a:p>
          <a:p>
            <a:pPr marL="1222375" lvl="1" indent="-266700"/>
            <a:r>
              <a:rPr dirty="0"/>
              <a:t>also was always indistinguishable from higher frequencies</a:t>
            </a:r>
          </a:p>
          <a:p>
            <a:pPr marL="1222375" lvl="1" indent="-266700"/>
            <a:r>
              <a:rPr i="1" dirty="0">
                <a:latin typeface="Gill Sans"/>
                <a:ea typeface="Gill Sans"/>
                <a:cs typeface="Gill Sans"/>
                <a:sym typeface="Gill Sans"/>
              </a:rPr>
              <a:t>aliasing</a:t>
            </a:r>
            <a:r>
              <a:rPr dirty="0"/>
              <a:t>: signals “traveling in disguise” as other frequencies</a:t>
            </a:r>
          </a:p>
        </p:txBody>
      </p:sp>
    </p:spTree>
    <p:extLst>
      <p:ext uri="{BB962C8B-B14F-4D97-AF65-F5344CB8AC3E}">
        <p14:creationId xmlns:p14="http://schemas.microsoft.com/office/powerpoint/2010/main" val="7642901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/>
          <p:nvPr/>
        </p:nvSpPr>
        <p:spPr>
          <a:xfrm>
            <a:off x="2713037" y="6481762"/>
            <a:ext cx="3697646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FFFC79"/>
              </a:buClr>
              <a:buFont typeface="Helvetica"/>
              <a:defRPr>
                <a:solidFill>
                  <a:srgbClr val="53D5FD"/>
                </a:solidFill>
                <a:uFill>
                  <a:solidFill>
                    <a:srgbClr val="53D5FD"/>
                  </a:solidFill>
                </a:uFill>
              </a:defRPr>
            </a:lvl1pPr>
          </a:lstStyle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00">
                <a:latin typeface="+mj-lt"/>
                <a:ea typeface="+mj-ea"/>
                <a:cs typeface="+mj-cs"/>
                <a:sym typeface="Helvetica"/>
              </a:rPr>
              <a:t>© Kavita Bala, Computer Science, Cornell University</a:t>
            </a:r>
          </a:p>
        </p:txBody>
      </p:sp>
      <p:sp>
        <p:nvSpPr>
          <p:cNvPr id="815" name="Shape 8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Aliasing</a:t>
            </a:r>
            <a:endParaRPr dirty="0"/>
          </a:p>
        </p:txBody>
      </p:sp>
      <p:sp>
        <p:nvSpPr>
          <p:cNvPr id="816" name="Shape 8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825046" indent="-326571"/>
          </a:lstStyle>
          <a:p>
            <a:r>
              <a:rPr lang="en-US" dirty="0" smtClean="0"/>
              <a:t>When</a:t>
            </a:r>
            <a:r>
              <a:rPr dirty="0" smtClean="0"/>
              <a:t> </a:t>
            </a:r>
            <a:r>
              <a:rPr dirty="0"/>
              <a:t>sampling is not </a:t>
            </a:r>
            <a:r>
              <a:rPr dirty="0" smtClean="0"/>
              <a:t>adequate</a:t>
            </a:r>
            <a:r>
              <a:rPr lang="en-US" dirty="0" smtClean="0"/>
              <a:t>, impossible to distinguish between low and high frequency signal</a:t>
            </a:r>
          </a:p>
        </p:txBody>
      </p:sp>
      <p:pic>
        <p:nvPicPr>
          <p:cNvPr id="817" name="aliasing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834" y="4119562"/>
            <a:ext cx="7629526" cy="20574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240852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Aliasing </a:t>
            </a:r>
            <a:r>
              <a:rPr lang="en-US" smtClean="0"/>
              <a:t>in time</a:t>
            </a:r>
            <a:endParaRPr lang="en-US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0453"/>
            <a:ext cx="9144000" cy="512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591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Aliasing in time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1401"/>
            <a:ext cx="9144000" cy="51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871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dirty="0" smtClean="0"/>
              <a:t>Image Scaling</a:t>
            </a:r>
          </a:p>
        </p:txBody>
      </p:sp>
      <p:pic>
        <p:nvPicPr>
          <p:cNvPr id="48131" name="Picture 3" descr="van_Gogh_-_Self_Portra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1650" y="-1371600"/>
            <a:ext cx="6280150" cy="825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746125" y="1716088"/>
            <a:ext cx="334113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 smtClean="0">
                <a:cs typeface="Arial" charset="0"/>
              </a:rPr>
              <a:t>What happens if we naively </a:t>
            </a:r>
            <a:r>
              <a:rPr lang="en-US" dirty="0" err="1" smtClean="0">
                <a:cs typeface="Arial" charset="0"/>
              </a:rPr>
              <a:t>upsample</a:t>
            </a:r>
            <a:r>
              <a:rPr lang="en-US" dirty="0" smtClean="0">
                <a:cs typeface="Arial" charset="0"/>
              </a:rPr>
              <a:t>?</a:t>
            </a:r>
            <a:endParaRPr lang="en-US" dirty="0">
              <a:cs typeface="Arial" charset="0"/>
            </a:endParaRPr>
          </a:p>
          <a:p>
            <a:pPr eaLnBrk="0" hangingPunct="0"/>
            <a:endParaRPr lang="en-US" dirty="0">
              <a:cs typeface="Arial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853195" y="6491288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</a:rPr>
              <a:t>Source: S. </a:t>
            </a:r>
            <a:r>
              <a:rPr lang="en-US" sz="1400" dirty="0">
                <a:solidFill>
                  <a:schemeClr val="bg2"/>
                </a:solidFill>
              </a:rPr>
              <a:t>Seitz</a:t>
            </a:r>
          </a:p>
        </p:txBody>
      </p:sp>
    </p:spTree>
    <p:extLst>
      <p:ext uri="{BB962C8B-B14F-4D97-AF65-F5344CB8AC3E}">
        <p14:creationId xmlns:p14="http://schemas.microsoft.com/office/powerpoint/2010/main" val="168910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sub-sampling</a:t>
            </a:r>
          </a:p>
        </p:txBody>
      </p:sp>
      <p:pic>
        <p:nvPicPr>
          <p:cNvPr id="49155" name="Picture 3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60726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0950" y="2325926"/>
            <a:ext cx="15875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2808526"/>
            <a:ext cx="800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914400" y="5599351"/>
            <a:ext cx="41465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cs typeface="Arial" charset="0"/>
              </a:rPr>
              <a:t>Throw away every other row and column to create a </a:t>
            </a:r>
            <a:r>
              <a:rPr lang="en-US" dirty="0">
                <a:cs typeface="Arial" charset="0"/>
              </a:rPr>
              <a:t>1/2</a:t>
            </a:r>
            <a:r>
              <a:rPr lang="en-US" sz="2000" dirty="0">
                <a:cs typeface="Arial" charset="0"/>
              </a:rPr>
              <a:t> size image</a:t>
            </a:r>
          </a:p>
          <a:p>
            <a:pPr lvl="1" eaLnBrk="0" hangingPunct="0"/>
            <a:r>
              <a:rPr lang="en-US" sz="2000" dirty="0">
                <a:cs typeface="Arial" charset="0"/>
              </a:rPr>
              <a:t>- called</a:t>
            </a:r>
            <a:r>
              <a:rPr lang="en-US" sz="2000" i="1" dirty="0">
                <a:cs typeface="Arial" charset="0"/>
              </a:rPr>
              <a:t> image sub-sampling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5564188" y="4459526"/>
            <a:ext cx="608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1/4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7240588" y="3862626"/>
            <a:ext cx="6339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Arial" charset="0"/>
                <a:cs typeface="Arial" charset="0"/>
              </a:rPr>
              <a:t>1</a:t>
            </a:r>
            <a:r>
              <a:rPr lang="en-US" dirty="0" smtClean="0">
                <a:latin typeface="Arial" charset="0"/>
                <a:cs typeface="Arial" charset="0"/>
              </a:rPr>
              <a:t>/16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467600" y="6491288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Source: S. </a:t>
            </a:r>
            <a:r>
              <a:rPr lang="en-US" sz="1400" dirty="0"/>
              <a:t>Seitz</a:t>
            </a:r>
          </a:p>
        </p:txBody>
      </p:sp>
    </p:spTree>
    <p:extLst>
      <p:ext uri="{BB962C8B-B14F-4D97-AF65-F5344CB8AC3E}">
        <p14:creationId xmlns:p14="http://schemas.microsoft.com/office/powerpoint/2010/main" val="1253070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Fourier transforms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579" y="4263390"/>
            <a:ext cx="1300480" cy="13004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189" y="4263390"/>
            <a:ext cx="1300480" cy="1300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110" y="4263390"/>
            <a:ext cx="1300480" cy="13004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720" y="4263390"/>
            <a:ext cx="1300480" cy="1300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110" y="2628900"/>
            <a:ext cx="1300480" cy="13004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960" y="2628900"/>
            <a:ext cx="1285240" cy="1285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579" y="2625248"/>
            <a:ext cx="1288891" cy="128889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365" y="2634693"/>
            <a:ext cx="1279446" cy="12794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4110" y="2125980"/>
            <a:ext cx="13004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82990" y="2125980"/>
            <a:ext cx="13004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39720" y="1987481"/>
            <a:ext cx="130048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mtClean="0"/>
              <a:t>Fourier transform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87331" y="2018973"/>
            <a:ext cx="130048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mtClean="0"/>
              <a:t>Fourier transform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52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1447814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447814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433527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sub-sampling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3733800" y="5638814"/>
            <a:ext cx="1583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1/4  </a:t>
            </a:r>
            <a:r>
              <a:rPr lang="en-US">
                <a:cs typeface="Arial" charset="0"/>
              </a:rPr>
              <a:t>(2x zoom)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934200" y="5638814"/>
            <a:ext cx="16547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</a:t>
            </a:r>
            <a:r>
              <a:rPr lang="en-US" sz="2000" smtClean="0">
                <a:cs typeface="Arial" charset="0"/>
              </a:rPr>
              <a:t>/16 </a:t>
            </a:r>
            <a:r>
              <a:rPr lang="en-US" smtClean="0">
                <a:cs typeface="Arial" charset="0"/>
              </a:rPr>
              <a:t>(</a:t>
            </a:r>
            <a:r>
              <a:rPr lang="en-US" dirty="0">
                <a:cs typeface="Arial" charset="0"/>
              </a:rPr>
              <a:t>4x zoom)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09600" y="6178076"/>
            <a:ext cx="830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cs typeface="Arial" charset="0"/>
              </a:rPr>
              <a:t>Why does this look so </a:t>
            </a:r>
            <a:r>
              <a:rPr lang="en-US" sz="2000" dirty="0" err="1">
                <a:cs typeface="Arial" charset="0"/>
              </a:rPr>
              <a:t>crufty</a:t>
            </a:r>
            <a:r>
              <a:rPr lang="en-US" sz="2000" dirty="0" smtClean="0">
                <a:cs typeface="Arial" charset="0"/>
              </a:rPr>
              <a:t>? Aliasing!</a:t>
            </a:r>
            <a:endParaRPr lang="en-US" sz="2000" dirty="0">
              <a:cs typeface="Arial" charset="0"/>
            </a:endParaRP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1295400" y="5638814"/>
            <a:ext cx="5437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1/2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467600" y="6491288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Source: S. </a:t>
            </a:r>
            <a:r>
              <a:rPr lang="en-US" sz="1400" dirty="0"/>
              <a:t>Seitz</a:t>
            </a:r>
          </a:p>
        </p:txBody>
      </p:sp>
    </p:spTree>
    <p:extLst>
      <p:ext uri="{BB962C8B-B14F-4D97-AF65-F5344CB8AC3E}">
        <p14:creationId xmlns:p14="http://schemas.microsoft.com/office/powerpoint/2010/main" val="2123267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sub-sampling</a:t>
            </a:r>
            <a:endParaRPr lang="en-US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572" y="1366590"/>
            <a:ext cx="6923314" cy="509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630886" y="6491288"/>
            <a:ext cx="14804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/>
              <a:t>Source: F. Durand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435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/>
        </p:nvSpPr>
        <p:spPr>
          <a:xfrm>
            <a:off x="0" y="6474023"/>
            <a:ext cx="3509367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>
            <a:spAutoFit/>
          </a:bodyPr>
          <a:lstStyle>
            <a:lvl1pPr marL="57799" marR="57799" defTabSz="1295400">
              <a:spcBef>
                <a:spcPts val="1100"/>
              </a:spcBef>
              <a:buClr>
                <a:srgbClr val="000000"/>
              </a:buClr>
              <a:buFont typeface="Gill Sans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Cornell CS4620 Fall 2015 • Lecture 23</a:t>
            </a:r>
          </a:p>
        </p:txBody>
      </p:sp>
      <p:pic>
        <p:nvPicPr>
          <p:cNvPr id="251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8750"/>
            <a:ext cx="6699251" cy="6699251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/>
          <p:nvPr/>
        </p:nvSpPr>
        <p:spPr>
          <a:xfrm>
            <a:off x="5078854" y="533400"/>
            <a:ext cx="3496822" cy="1456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8" tIns="50798" rIns="50798" bIns="50798">
            <a:spAutoFit/>
          </a:bodyPr>
          <a:lstStyle/>
          <a:p>
            <a:pPr marL="40638" marR="40638" algn="r" defTabSz="914367">
              <a:buClr>
                <a:srgbClr val="000000"/>
              </a:buClr>
              <a:buFont typeface="Gill Sans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t>Point sampling</a:t>
            </a:r>
          </a:p>
          <a:p>
            <a:pPr marL="40638" marR="40638" algn="r" defTabSz="914367">
              <a:buClr>
                <a:srgbClr val="000000"/>
              </a:buClr>
              <a:buFont typeface="Gill Sans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t>in action</a:t>
            </a:r>
          </a:p>
        </p:txBody>
      </p:sp>
    </p:spTree>
    <p:extLst>
      <p:ext uri="{BB962C8B-B14F-4D97-AF65-F5344CB8AC3E}">
        <p14:creationId xmlns:p14="http://schemas.microsoft.com/office/powerpoint/2010/main" val="588126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samples do we need?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sample per time period is too less: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01" t="31532" r="4989" b="34914"/>
          <a:stretch/>
        </p:blipFill>
        <p:spPr>
          <a:xfrm>
            <a:off x="1469389" y="2439248"/>
            <a:ext cx="5229125" cy="15400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082800" y="2489200"/>
            <a:ext cx="186267" cy="237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15733" y="2523069"/>
            <a:ext cx="186267" cy="237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165599" y="2540005"/>
            <a:ext cx="186267" cy="237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32402" y="2556941"/>
            <a:ext cx="186267" cy="237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99201" y="2556944"/>
            <a:ext cx="186267" cy="237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813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samples do we need?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samples per time-period is enough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Nyquist sampling theorem: Need to sample at least 2 times the frequency</a:t>
            </a:r>
          </a:p>
          <a:p>
            <a:r>
              <a:rPr lang="en-US" dirty="0" smtClean="0"/>
              <a:t>General signals? Need to sample at least 2 times the maximum frequency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01" t="31532" r="4989" b="34914"/>
          <a:stretch/>
        </p:blipFill>
        <p:spPr>
          <a:xfrm>
            <a:off x="1469389" y="2439248"/>
            <a:ext cx="5229125" cy="15400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981202" y="2810933"/>
            <a:ext cx="186267" cy="237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38402" y="3251195"/>
            <a:ext cx="186267" cy="237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80265" y="2861731"/>
            <a:ext cx="186267" cy="237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522130" y="3301999"/>
            <a:ext cx="186267" cy="237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63995" y="2827871"/>
            <a:ext cx="186267" cy="237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571993" y="3268132"/>
            <a:ext cx="186267" cy="237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96925" y="2794000"/>
            <a:ext cx="186267" cy="237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21857" y="3301997"/>
            <a:ext cx="186267" cy="237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146789" y="2810934"/>
            <a:ext cx="186267" cy="237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399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Nyquist sampling: why?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29" t="26726" r="4153" b="38000"/>
          <a:stretch/>
        </p:blipFill>
        <p:spPr>
          <a:xfrm>
            <a:off x="628650" y="2558148"/>
            <a:ext cx="2946401" cy="897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71" t="28228" r="4772" b="38246"/>
          <a:stretch/>
        </p:blipFill>
        <p:spPr>
          <a:xfrm>
            <a:off x="628650" y="4631829"/>
            <a:ext cx="2946401" cy="851618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1907117" y="3620389"/>
            <a:ext cx="389466" cy="8466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28650" y="5608792"/>
                <a:ext cx="294640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Sampling = Keep values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𝑡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𝑘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, make everything else 0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5608792"/>
                <a:ext cx="2946401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1656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5508171" y="3287491"/>
            <a:ext cx="2063946" cy="35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552989" y="2784052"/>
            <a:ext cx="0" cy="5069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041795" y="5357469"/>
            <a:ext cx="3416405" cy="50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552989" y="4851003"/>
            <a:ext cx="0" cy="5069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Down Arrow 28"/>
          <p:cNvSpPr/>
          <p:nvPr/>
        </p:nvSpPr>
        <p:spPr>
          <a:xfrm>
            <a:off x="6360531" y="3581825"/>
            <a:ext cx="389466" cy="8466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160537" y="5608792"/>
                <a:ext cx="294640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Sampling = Make frequency domain periodic with period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𝜈</m:t>
                    </m:r>
                    <m:r>
                      <a:rPr lang="en-US" b="0" i="1" smtClean="0">
                        <a:latin typeface="Cambria Math" charset="0"/>
                      </a:rPr>
                      <m:t>=1/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 by making copies</a:t>
                </a:r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0537" y="5608792"/>
                <a:ext cx="2946401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1863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Freeform 31"/>
          <p:cNvSpPr/>
          <p:nvPr/>
        </p:nvSpPr>
        <p:spPr>
          <a:xfrm>
            <a:off x="6074229" y="2746366"/>
            <a:ext cx="914400" cy="566063"/>
          </a:xfrm>
          <a:custGeom>
            <a:avLst/>
            <a:gdLst>
              <a:gd name="connsiteX0" fmla="*/ 0 w 914400"/>
              <a:gd name="connsiteY0" fmla="*/ 555177 h 566063"/>
              <a:gd name="connsiteX1" fmla="*/ 87085 w 914400"/>
              <a:gd name="connsiteY1" fmla="*/ 315691 h 566063"/>
              <a:gd name="connsiteX2" fmla="*/ 239485 w 914400"/>
              <a:gd name="connsiteY2" fmla="*/ 435434 h 566063"/>
              <a:gd name="connsiteX3" fmla="*/ 478971 w 914400"/>
              <a:gd name="connsiteY3" fmla="*/ 6 h 566063"/>
              <a:gd name="connsiteX4" fmla="*/ 696685 w 914400"/>
              <a:gd name="connsiteY4" fmla="*/ 424549 h 566063"/>
              <a:gd name="connsiteX5" fmla="*/ 816428 w 914400"/>
              <a:gd name="connsiteY5" fmla="*/ 293920 h 566063"/>
              <a:gd name="connsiteX6" fmla="*/ 914400 w 914400"/>
              <a:gd name="connsiteY6" fmla="*/ 566063 h 5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566063">
                <a:moveTo>
                  <a:pt x="0" y="555177"/>
                </a:moveTo>
                <a:cubicBezTo>
                  <a:pt x="23585" y="445412"/>
                  <a:pt x="47171" y="335648"/>
                  <a:pt x="87085" y="315691"/>
                </a:cubicBezTo>
                <a:cubicBezTo>
                  <a:pt x="126999" y="295734"/>
                  <a:pt x="174171" y="488048"/>
                  <a:pt x="239485" y="435434"/>
                </a:cubicBezTo>
                <a:cubicBezTo>
                  <a:pt x="304799" y="382820"/>
                  <a:pt x="402771" y="1820"/>
                  <a:pt x="478971" y="6"/>
                </a:cubicBezTo>
                <a:cubicBezTo>
                  <a:pt x="555171" y="-1808"/>
                  <a:pt x="640442" y="375563"/>
                  <a:pt x="696685" y="424549"/>
                </a:cubicBezTo>
                <a:cubicBezTo>
                  <a:pt x="752928" y="473535"/>
                  <a:pt x="780142" y="270334"/>
                  <a:pt x="816428" y="293920"/>
                </a:cubicBezTo>
                <a:cubicBezTo>
                  <a:pt x="852714" y="317506"/>
                  <a:pt x="914400" y="566063"/>
                  <a:pt x="914400" y="56606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822" y="3376391"/>
            <a:ext cx="574717" cy="18324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0570" y="3354618"/>
            <a:ext cx="783771" cy="179614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6074229" y="4814651"/>
            <a:ext cx="914400" cy="566063"/>
          </a:xfrm>
          <a:custGeom>
            <a:avLst/>
            <a:gdLst>
              <a:gd name="connsiteX0" fmla="*/ 0 w 914400"/>
              <a:gd name="connsiteY0" fmla="*/ 555177 h 566063"/>
              <a:gd name="connsiteX1" fmla="*/ 87085 w 914400"/>
              <a:gd name="connsiteY1" fmla="*/ 315691 h 566063"/>
              <a:gd name="connsiteX2" fmla="*/ 239485 w 914400"/>
              <a:gd name="connsiteY2" fmla="*/ 435434 h 566063"/>
              <a:gd name="connsiteX3" fmla="*/ 478971 w 914400"/>
              <a:gd name="connsiteY3" fmla="*/ 6 h 566063"/>
              <a:gd name="connsiteX4" fmla="*/ 696685 w 914400"/>
              <a:gd name="connsiteY4" fmla="*/ 424549 h 566063"/>
              <a:gd name="connsiteX5" fmla="*/ 816428 w 914400"/>
              <a:gd name="connsiteY5" fmla="*/ 293920 h 566063"/>
              <a:gd name="connsiteX6" fmla="*/ 914400 w 914400"/>
              <a:gd name="connsiteY6" fmla="*/ 566063 h 5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566063">
                <a:moveTo>
                  <a:pt x="0" y="555177"/>
                </a:moveTo>
                <a:cubicBezTo>
                  <a:pt x="23585" y="445412"/>
                  <a:pt x="47171" y="335648"/>
                  <a:pt x="87085" y="315691"/>
                </a:cubicBezTo>
                <a:cubicBezTo>
                  <a:pt x="126999" y="295734"/>
                  <a:pt x="174171" y="488048"/>
                  <a:pt x="239485" y="435434"/>
                </a:cubicBezTo>
                <a:cubicBezTo>
                  <a:pt x="304799" y="382820"/>
                  <a:pt x="402771" y="1820"/>
                  <a:pt x="478971" y="6"/>
                </a:cubicBezTo>
                <a:cubicBezTo>
                  <a:pt x="555171" y="-1808"/>
                  <a:pt x="640442" y="375563"/>
                  <a:pt x="696685" y="424549"/>
                </a:cubicBezTo>
                <a:cubicBezTo>
                  <a:pt x="752928" y="473535"/>
                  <a:pt x="780142" y="270334"/>
                  <a:pt x="816428" y="293920"/>
                </a:cubicBezTo>
                <a:cubicBezTo>
                  <a:pt x="852714" y="317506"/>
                  <a:pt x="914400" y="566063"/>
                  <a:pt x="914400" y="56606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7108371" y="4825536"/>
            <a:ext cx="914400" cy="566063"/>
          </a:xfrm>
          <a:custGeom>
            <a:avLst/>
            <a:gdLst>
              <a:gd name="connsiteX0" fmla="*/ 0 w 914400"/>
              <a:gd name="connsiteY0" fmla="*/ 555177 h 566063"/>
              <a:gd name="connsiteX1" fmla="*/ 87085 w 914400"/>
              <a:gd name="connsiteY1" fmla="*/ 315691 h 566063"/>
              <a:gd name="connsiteX2" fmla="*/ 239485 w 914400"/>
              <a:gd name="connsiteY2" fmla="*/ 435434 h 566063"/>
              <a:gd name="connsiteX3" fmla="*/ 478971 w 914400"/>
              <a:gd name="connsiteY3" fmla="*/ 6 h 566063"/>
              <a:gd name="connsiteX4" fmla="*/ 696685 w 914400"/>
              <a:gd name="connsiteY4" fmla="*/ 424549 h 566063"/>
              <a:gd name="connsiteX5" fmla="*/ 816428 w 914400"/>
              <a:gd name="connsiteY5" fmla="*/ 293920 h 566063"/>
              <a:gd name="connsiteX6" fmla="*/ 914400 w 914400"/>
              <a:gd name="connsiteY6" fmla="*/ 566063 h 5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566063">
                <a:moveTo>
                  <a:pt x="0" y="555177"/>
                </a:moveTo>
                <a:cubicBezTo>
                  <a:pt x="23585" y="445412"/>
                  <a:pt x="47171" y="335648"/>
                  <a:pt x="87085" y="315691"/>
                </a:cubicBezTo>
                <a:cubicBezTo>
                  <a:pt x="126999" y="295734"/>
                  <a:pt x="174171" y="488048"/>
                  <a:pt x="239485" y="435434"/>
                </a:cubicBezTo>
                <a:cubicBezTo>
                  <a:pt x="304799" y="382820"/>
                  <a:pt x="402771" y="1820"/>
                  <a:pt x="478971" y="6"/>
                </a:cubicBezTo>
                <a:cubicBezTo>
                  <a:pt x="555171" y="-1808"/>
                  <a:pt x="640442" y="375563"/>
                  <a:pt x="696685" y="424549"/>
                </a:cubicBezTo>
                <a:cubicBezTo>
                  <a:pt x="752928" y="473535"/>
                  <a:pt x="780142" y="270334"/>
                  <a:pt x="816428" y="293920"/>
                </a:cubicBezTo>
                <a:cubicBezTo>
                  <a:pt x="852714" y="317506"/>
                  <a:pt x="914400" y="566063"/>
                  <a:pt x="914400" y="56606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5040086" y="4803765"/>
            <a:ext cx="914400" cy="566063"/>
          </a:xfrm>
          <a:custGeom>
            <a:avLst/>
            <a:gdLst>
              <a:gd name="connsiteX0" fmla="*/ 0 w 914400"/>
              <a:gd name="connsiteY0" fmla="*/ 555177 h 566063"/>
              <a:gd name="connsiteX1" fmla="*/ 87085 w 914400"/>
              <a:gd name="connsiteY1" fmla="*/ 315691 h 566063"/>
              <a:gd name="connsiteX2" fmla="*/ 239485 w 914400"/>
              <a:gd name="connsiteY2" fmla="*/ 435434 h 566063"/>
              <a:gd name="connsiteX3" fmla="*/ 478971 w 914400"/>
              <a:gd name="connsiteY3" fmla="*/ 6 h 566063"/>
              <a:gd name="connsiteX4" fmla="*/ 696685 w 914400"/>
              <a:gd name="connsiteY4" fmla="*/ 424549 h 566063"/>
              <a:gd name="connsiteX5" fmla="*/ 816428 w 914400"/>
              <a:gd name="connsiteY5" fmla="*/ 293920 h 566063"/>
              <a:gd name="connsiteX6" fmla="*/ 914400 w 914400"/>
              <a:gd name="connsiteY6" fmla="*/ 566063 h 5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566063">
                <a:moveTo>
                  <a:pt x="0" y="555177"/>
                </a:moveTo>
                <a:cubicBezTo>
                  <a:pt x="23585" y="445412"/>
                  <a:pt x="47171" y="335648"/>
                  <a:pt x="87085" y="315691"/>
                </a:cubicBezTo>
                <a:cubicBezTo>
                  <a:pt x="126999" y="295734"/>
                  <a:pt x="174171" y="488048"/>
                  <a:pt x="239485" y="435434"/>
                </a:cubicBezTo>
                <a:cubicBezTo>
                  <a:pt x="304799" y="382820"/>
                  <a:pt x="402771" y="1820"/>
                  <a:pt x="478971" y="6"/>
                </a:cubicBezTo>
                <a:cubicBezTo>
                  <a:pt x="555171" y="-1808"/>
                  <a:pt x="640442" y="375563"/>
                  <a:pt x="696685" y="424549"/>
                </a:cubicBezTo>
                <a:cubicBezTo>
                  <a:pt x="752928" y="473535"/>
                  <a:pt x="780142" y="270334"/>
                  <a:pt x="816428" y="293920"/>
                </a:cubicBezTo>
                <a:cubicBezTo>
                  <a:pt x="852714" y="317506"/>
                  <a:pt x="914400" y="566063"/>
                  <a:pt x="914400" y="56606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38200" y="1578429"/>
            <a:ext cx="2699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Spatial domain</a:t>
            </a:r>
            <a:endParaRPr lang="en-US" sz="2800" dirty="0"/>
          </a:p>
        </p:txBody>
      </p:sp>
      <p:sp>
        <p:nvSpPr>
          <p:cNvPr id="41" name="TextBox 40"/>
          <p:cNvSpPr txBox="1"/>
          <p:nvPr/>
        </p:nvSpPr>
        <p:spPr>
          <a:xfrm>
            <a:off x="5190315" y="1578429"/>
            <a:ext cx="2699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Frequency domain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97426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Nyquist sampling: why?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0" y="4038600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35076" y="1702833"/>
            <a:ext cx="0" cy="23317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800" y="4235900"/>
            <a:ext cx="574717" cy="18324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918" y="4314553"/>
            <a:ext cx="783771" cy="179614"/>
          </a:xfrm>
          <a:prstGeom prst="rect">
            <a:avLst/>
          </a:prstGeom>
        </p:spPr>
      </p:pic>
      <p:sp>
        <p:nvSpPr>
          <p:cNvPr id="37" name="Freeform 36"/>
          <p:cNvSpPr>
            <a:spLocks noChangeAspect="1"/>
          </p:cNvSpPr>
          <p:nvPr/>
        </p:nvSpPr>
        <p:spPr>
          <a:xfrm>
            <a:off x="3287487" y="2323446"/>
            <a:ext cx="2743200" cy="1698189"/>
          </a:xfrm>
          <a:custGeom>
            <a:avLst/>
            <a:gdLst>
              <a:gd name="connsiteX0" fmla="*/ 0 w 914400"/>
              <a:gd name="connsiteY0" fmla="*/ 555177 h 566063"/>
              <a:gd name="connsiteX1" fmla="*/ 87085 w 914400"/>
              <a:gd name="connsiteY1" fmla="*/ 315691 h 566063"/>
              <a:gd name="connsiteX2" fmla="*/ 239485 w 914400"/>
              <a:gd name="connsiteY2" fmla="*/ 435434 h 566063"/>
              <a:gd name="connsiteX3" fmla="*/ 478971 w 914400"/>
              <a:gd name="connsiteY3" fmla="*/ 6 h 566063"/>
              <a:gd name="connsiteX4" fmla="*/ 696685 w 914400"/>
              <a:gd name="connsiteY4" fmla="*/ 424549 h 566063"/>
              <a:gd name="connsiteX5" fmla="*/ 816428 w 914400"/>
              <a:gd name="connsiteY5" fmla="*/ 293920 h 566063"/>
              <a:gd name="connsiteX6" fmla="*/ 914400 w 914400"/>
              <a:gd name="connsiteY6" fmla="*/ 566063 h 5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566063">
                <a:moveTo>
                  <a:pt x="0" y="555177"/>
                </a:moveTo>
                <a:cubicBezTo>
                  <a:pt x="23585" y="445412"/>
                  <a:pt x="47171" y="335648"/>
                  <a:pt x="87085" y="315691"/>
                </a:cubicBezTo>
                <a:cubicBezTo>
                  <a:pt x="126999" y="295734"/>
                  <a:pt x="174171" y="488048"/>
                  <a:pt x="239485" y="435434"/>
                </a:cubicBezTo>
                <a:cubicBezTo>
                  <a:pt x="304799" y="382820"/>
                  <a:pt x="402771" y="1820"/>
                  <a:pt x="478971" y="6"/>
                </a:cubicBezTo>
                <a:cubicBezTo>
                  <a:pt x="555171" y="-1808"/>
                  <a:pt x="640442" y="375563"/>
                  <a:pt x="696685" y="424549"/>
                </a:cubicBezTo>
                <a:cubicBezTo>
                  <a:pt x="752928" y="473535"/>
                  <a:pt x="780142" y="270334"/>
                  <a:pt x="816428" y="293920"/>
                </a:cubicBezTo>
                <a:cubicBezTo>
                  <a:pt x="852714" y="317506"/>
                  <a:pt x="914400" y="566063"/>
                  <a:pt x="914400" y="56606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>
            <a:spLocks noChangeAspect="1"/>
          </p:cNvSpPr>
          <p:nvPr/>
        </p:nvSpPr>
        <p:spPr>
          <a:xfrm>
            <a:off x="6313517" y="2340899"/>
            <a:ext cx="2743200" cy="1698189"/>
          </a:xfrm>
          <a:custGeom>
            <a:avLst/>
            <a:gdLst>
              <a:gd name="connsiteX0" fmla="*/ 0 w 914400"/>
              <a:gd name="connsiteY0" fmla="*/ 555177 h 566063"/>
              <a:gd name="connsiteX1" fmla="*/ 87085 w 914400"/>
              <a:gd name="connsiteY1" fmla="*/ 315691 h 566063"/>
              <a:gd name="connsiteX2" fmla="*/ 239485 w 914400"/>
              <a:gd name="connsiteY2" fmla="*/ 435434 h 566063"/>
              <a:gd name="connsiteX3" fmla="*/ 478971 w 914400"/>
              <a:gd name="connsiteY3" fmla="*/ 6 h 566063"/>
              <a:gd name="connsiteX4" fmla="*/ 696685 w 914400"/>
              <a:gd name="connsiteY4" fmla="*/ 424549 h 566063"/>
              <a:gd name="connsiteX5" fmla="*/ 816428 w 914400"/>
              <a:gd name="connsiteY5" fmla="*/ 293920 h 566063"/>
              <a:gd name="connsiteX6" fmla="*/ 914400 w 914400"/>
              <a:gd name="connsiteY6" fmla="*/ 566063 h 5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566063">
                <a:moveTo>
                  <a:pt x="0" y="555177"/>
                </a:moveTo>
                <a:cubicBezTo>
                  <a:pt x="23585" y="445412"/>
                  <a:pt x="47171" y="335648"/>
                  <a:pt x="87085" y="315691"/>
                </a:cubicBezTo>
                <a:cubicBezTo>
                  <a:pt x="126999" y="295734"/>
                  <a:pt x="174171" y="488048"/>
                  <a:pt x="239485" y="435434"/>
                </a:cubicBezTo>
                <a:cubicBezTo>
                  <a:pt x="304799" y="382820"/>
                  <a:pt x="402771" y="1820"/>
                  <a:pt x="478971" y="6"/>
                </a:cubicBezTo>
                <a:cubicBezTo>
                  <a:pt x="555171" y="-1808"/>
                  <a:pt x="640442" y="375563"/>
                  <a:pt x="696685" y="424549"/>
                </a:cubicBezTo>
                <a:cubicBezTo>
                  <a:pt x="752928" y="473535"/>
                  <a:pt x="780142" y="270334"/>
                  <a:pt x="816428" y="293920"/>
                </a:cubicBezTo>
                <a:cubicBezTo>
                  <a:pt x="852714" y="317506"/>
                  <a:pt x="914400" y="566063"/>
                  <a:pt x="914400" y="56606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>
            <a:spLocks noChangeAspect="1"/>
          </p:cNvSpPr>
          <p:nvPr/>
        </p:nvSpPr>
        <p:spPr>
          <a:xfrm>
            <a:off x="206718" y="2340899"/>
            <a:ext cx="2743200" cy="1698189"/>
          </a:xfrm>
          <a:custGeom>
            <a:avLst/>
            <a:gdLst>
              <a:gd name="connsiteX0" fmla="*/ 0 w 914400"/>
              <a:gd name="connsiteY0" fmla="*/ 555177 h 566063"/>
              <a:gd name="connsiteX1" fmla="*/ 87085 w 914400"/>
              <a:gd name="connsiteY1" fmla="*/ 315691 h 566063"/>
              <a:gd name="connsiteX2" fmla="*/ 239485 w 914400"/>
              <a:gd name="connsiteY2" fmla="*/ 435434 h 566063"/>
              <a:gd name="connsiteX3" fmla="*/ 478971 w 914400"/>
              <a:gd name="connsiteY3" fmla="*/ 6 h 566063"/>
              <a:gd name="connsiteX4" fmla="*/ 696685 w 914400"/>
              <a:gd name="connsiteY4" fmla="*/ 424549 h 566063"/>
              <a:gd name="connsiteX5" fmla="*/ 816428 w 914400"/>
              <a:gd name="connsiteY5" fmla="*/ 293920 h 566063"/>
              <a:gd name="connsiteX6" fmla="*/ 914400 w 914400"/>
              <a:gd name="connsiteY6" fmla="*/ 566063 h 5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566063">
                <a:moveTo>
                  <a:pt x="0" y="555177"/>
                </a:moveTo>
                <a:cubicBezTo>
                  <a:pt x="23585" y="445412"/>
                  <a:pt x="47171" y="335648"/>
                  <a:pt x="87085" y="315691"/>
                </a:cubicBezTo>
                <a:cubicBezTo>
                  <a:pt x="126999" y="295734"/>
                  <a:pt x="174171" y="488048"/>
                  <a:pt x="239485" y="435434"/>
                </a:cubicBezTo>
                <a:cubicBezTo>
                  <a:pt x="304799" y="382820"/>
                  <a:pt x="402771" y="1820"/>
                  <a:pt x="478971" y="6"/>
                </a:cubicBezTo>
                <a:cubicBezTo>
                  <a:pt x="555171" y="-1808"/>
                  <a:pt x="640442" y="375563"/>
                  <a:pt x="696685" y="424549"/>
                </a:cubicBezTo>
                <a:cubicBezTo>
                  <a:pt x="752928" y="473535"/>
                  <a:pt x="780142" y="270334"/>
                  <a:pt x="816428" y="293920"/>
                </a:cubicBezTo>
                <a:cubicBezTo>
                  <a:pt x="852714" y="317506"/>
                  <a:pt x="914400" y="566063"/>
                  <a:pt x="914400" y="56606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287487" y="3851673"/>
            <a:ext cx="0" cy="36576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37045" y="3834708"/>
            <a:ext cx="0" cy="36576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7783076" y="1702833"/>
            <a:ext cx="0" cy="2331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636" y="1614267"/>
            <a:ext cx="306637" cy="662999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stCxn id="15" idx="1"/>
          </p:cNvCxnSpPr>
          <p:nvPr/>
        </p:nvCxnSpPr>
        <p:spPr>
          <a:xfrm flipH="1" flipV="1">
            <a:off x="4735076" y="1915936"/>
            <a:ext cx="146956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5" idx="3"/>
          </p:cNvCxnSpPr>
          <p:nvPr/>
        </p:nvCxnSpPr>
        <p:spPr>
          <a:xfrm flipV="1">
            <a:off x="6511273" y="1903792"/>
            <a:ext cx="127180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313517" y="3877715"/>
            <a:ext cx="0" cy="790469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789" y="4554415"/>
            <a:ext cx="1099456" cy="5674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8837" y="5598284"/>
            <a:ext cx="65405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48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Nyquist sampling: why?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0" y="3559630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35076" y="1223863"/>
            <a:ext cx="0" cy="23317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/>
          <p:cNvSpPr>
            <a:spLocks noChangeAspect="1"/>
          </p:cNvSpPr>
          <p:nvPr/>
        </p:nvSpPr>
        <p:spPr>
          <a:xfrm>
            <a:off x="3287487" y="1844476"/>
            <a:ext cx="2743200" cy="1698189"/>
          </a:xfrm>
          <a:custGeom>
            <a:avLst/>
            <a:gdLst>
              <a:gd name="connsiteX0" fmla="*/ 0 w 914400"/>
              <a:gd name="connsiteY0" fmla="*/ 555177 h 566063"/>
              <a:gd name="connsiteX1" fmla="*/ 87085 w 914400"/>
              <a:gd name="connsiteY1" fmla="*/ 315691 h 566063"/>
              <a:gd name="connsiteX2" fmla="*/ 239485 w 914400"/>
              <a:gd name="connsiteY2" fmla="*/ 435434 h 566063"/>
              <a:gd name="connsiteX3" fmla="*/ 478971 w 914400"/>
              <a:gd name="connsiteY3" fmla="*/ 6 h 566063"/>
              <a:gd name="connsiteX4" fmla="*/ 696685 w 914400"/>
              <a:gd name="connsiteY4" fmla="*/ 424549 h 566063"/>
              <a:gd name="connsiteX5" fmla="*/ 816428 w 914400"/>
              <a:gd name="connsiteY5" fmla="*/ 293920 h 566063"/>
              <a:gd name="connsiteX6" fmla="*/ 914400 w 914400"/>
              <a:gd name="connsiteY6" fmla="*/ 566063 h 5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566063">
                <a:moveTo>
                  <a:pt x="0" y="555177"/>
                </a:moveTo>
                <a:cubicBezTo>
                  <a:pt x="23585" y="445412"/>
                  <a:pt x="47171" y="335648"/>
                  <a:pt x="87085" y="315691"/>
                </a:cubicBezTo>
                <a:cubicBezTo>
                  <a:pt x="126999" y="295734"/>
                  <a:pt x="174171" y="488048"/>
                  <a:pt x="239485" y="435434"/>
                </a:cubicBezTo>
                <a:cubicBezTo>
                  <a:pt x="304799" y="382820"/>
                  <a:pt x="402771" y="1820"/>
                  <a:pt x="478971" y="6"/>
                </a:cubicBezTo>
                <a:cubicBezTo>
                  <a:pt x="555171" y="-1808"/>
                  <a:pt x="640442" y="375563"/>
                  <a:pt x="696685" y="424549"/>
                </a:cubicBezTo>
                <a:cubicBezTo>
                  <a:pt x="752928" y="473535"/>
                  <a:pt x="780142" y="270334"/>
                  <a:pt x="816428" y="293920"/>
                </a:cubicBezTo>
                <a:cubicBezTo>
                  <a:pt x="852714" y="317506"/>
                  <a:pt x="914400" y="566063"/>
                  <a:pt x="914400" y="56606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>
            <a:spLocks noChangeAspect="1"/>
          </p:cNvSpPr>
          <p:nvPr/>
        </p:nvSpPr>
        <p:spPr>
          <a:xfrm>
            <a:off x="5234082" y="1826009"/>
            <a:ext cx="2743200" cy="1698189"/>
          </a:xfrm>
          <a:custGeom>
            <a:avLst/>
            <a:gdLst>
              <a:gd name="connsiteX0" fmla="*/ 0 w 914400"/>
              <a:gd name="connsiteY0" fmla="*/ 555177 h 566063"/>
              <a:gd name="connsiteX1" fmla="*/ 87085 w 914400"/>
              <a:gd name="connsiteY1" fmla="*/ 315691 h 566063"/>
              <a:gd name="connsiteX2" fmla="*/ 239485 w 914400"/>
              <a:gd name="connsiteY2" fmla="*/ 435434 h 566063"/>
              <a:gd name="connsiteX3" fmla="*/ 478971 w 914400"/>
              <a:gd name="connsiteY3" fmla="*/ 6 h 566063"/>
              <a:gd name="connsiteX4" fmla="*/ 696685 w 914400"/>
              <a:gd name="connsiteY4" fmla="*/ 424549 h 566063"/>
              <a:gd name="connsiteX5" fmla="*/ 816428 w 914400"/>
              <a:gd name="connsiteY5" fmla="*/ 293920 h 566063"/>
              <a:gd name="connsiteX6" fmla="*/ 914400 w 914400"/>
              <a:gd name="connsiteY6" fmla="*/ 566063 h 5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566063">
                <a:moveTo>
                  <a:pt x="0" y="555177"/>
                </a:moveTo>
                <a:cubicBezTo>
                  <a:pt x="23585" y="445412"/>
                  <a:pt x="47171" y="335648"/>
                  <a:pt x="87085" y="315691"/>
                </a:cubicBezTo>
                <a:cubicBezTo>
                  <a:pt x="126999" y="295734"/>
                  <a:pt x="174171" y="488048"/>
                  <a:pt x="239485" y="435434"/>
                </a:cubicBezTo>
                <a:cubicBezTo>
                  <a:pt x="304799" y="382820"/>
                  <a:pt x="402771" y="1820"/>
                  <a:pt x="478971" y="6"/>
                </a:cubicBezTo>
                <a:cubicBezTo>
                  <a:pt x="555171" y="-1808"/>
                  <a:pt x="640442" y="375563"/>
                  <a:pt x="696685" y="424549"/>
                </a:cubicBezTo>
                <a:cubicBezTo>
                  <a:pt x="752928" y="473535"/>
                  <a:pt x="780142" y="270334"/>
                  <a:pt x="816428" y="293920"/>
                </a:cubicBezTo>
                <a:cubicBezTo>
                  <a:pt x="852714" y="317506"/>
                  <a:pt x="914400" y="566063"/>
                  <a:pt x="914400" y="56606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>
            <a:spLocks noChangeAspect="1"/>
          </p:cNvSpPr>
          <p:nvPr/>
        </p:nvSpPr>
        <p:spPr>
          <a:xfrm>
            <a:off x="1340892" y="1890851"/>
            <a:ext cx="2743200" cy="1698189"/>
          </a:xfrm>
          <a:custGeom>
            <a:avLst/>
            <a:gdLst>
              <a:gd name="connsiteX0" fmla="*/ 0 w 914400"/>
              <a:gd name="connsiteY0" fmla="*/ 555177 h 566063"/>
              <a:gd name="connsiteX1" fmla="*/ 87085 w 914400"/>
              <a:gd name="connsiteY1" fmla="*/ 315691 h 566063"/>
              <a:gd name="connsiteX2" fmla="*/ 239485 w 914400"/>
              <a:gd name="connsiteY2" fmla="*/ 435434 h 566063"/>
              <a:gd name="connsiteX3" fmla="*/ 478971 w 914400"/>
              <a:gd name="connsiteY3" fmla="*/ 6 h 566063"/>
              <a:gd name="connsiteX4" fmla="*/ 696685 w 914400"/>
              <a:gd name="connsiteY4" fmla="*/ 424549 h 566063"/>
              <a:gd name="connsiteX5" fmla="*/ 816428 w 914400"/>
              <a:gd name="connsiteY5" fmla="*/ 293920 h 566063"/>
              <a:gd name="connsiteX6" fmla="*/ 914400 w 914400"/>
              <a:gd name="connsiteY6" fmla="*/ 566063 h 5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566063">
                <a:moveTo>
                  <a:pt x="0" y="555177"/>
                </a:moveTo>
                <a:cubicBezTo>
                  <a:pt x="23585" y="445412"/>
                  <a:pt x="47171" y="335648"/>
                  <a:pt x="87085" y="315691"/>
                </a:cubicBezTo>
                <a:cubicBezTo>
                  <a:pt x="126999" y="295734"/>
                  <a:pt x="174171" y="488048"/>
                  <a:pt x="239485" y="435434"/>
                </a:cubicBezTo>
                <a:cubicBezTo>
                  <a:pt x="304799" y="382820"/>
                  <a:pt x="402771" y="1820"/>
                  <a:pt x="478971" y="6"/>
                </a:cubicBezTo>
                <a:cubicBezTo>
                  <a:pt x="555171" y="-1808"/>
                  <a:pt x="640442" y="375563"/>
                  <a:pt x="696685" y="424549"/>
                </a:cubicBezTo>
                <a:cubicBezTo>
                  <a:pt x="752928" y="473535"/>
                  <a:pt x="780142" y="270334"/>
                  <a:pt x="816428" y="293920"/>
                </a:cubicBezTo>
                <a:cubicBezTo>
                  <a:pt x="852714" y="317506"/>
                  <a:pt x="914400" y="566063"/>
                  <a:pt x="914400" y="56606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-4" y="6128659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735072" y="3792892"/>
            <a:ext cx="0" cy="23317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1340892" y="4438682"/>
            <a:ext cx="6651171" cy="1737613"/>
          </a:xfrm>
          <a:custGeom>
            <a:avLst/>
            <a:gdLst>
              <a:gd name="connsiteX0" fmla="*/ 0 w 6651171"/>
              <a:gd name="connsiteY0" fmla="*/ 1743701 h 1743701"/>
              <a:gd name="connsiteX1" fmla="*/ 261257 w 6651171"/>
              <a:gd name="connsiteY1" fmla="*/ 1025244 h 1743701"/>
              <a:gd name="connsiteX2" fmla="*/ 620486 w 6651171"/>
              <a:gd name="connsiteY2" fmla="*/ 1428015 h 1743701"/>
              <a:gd name="connsiteX3" fmla="*/ 1404257 w 6651171"/>
              <a:gd name="connsiteY3" fmla="*/ 99958 h 1743701"/>
              <a:gd name="connsiteX4" fmla="*/ 2188028 w 6651171"/>
              <a:gd name="connsiteY4" fmla="*/ 785758 h 1743701"/>
              <a:gd name="connsiteX5" fmla="*/ 2416628 w 6651171"/>
              <a:gd name="connsiteY5" fmla="*/ 622472 h 1743701"/>
              <a:gd name="connsiteX6" fmla="*/ 2721428 w 6651171"/>
              <a:gd name="connsiteY6" fmla="*/ 1232072 h 1743701"/>
              <a:gd name="connsiteX7" fmla="*/ 3363686 w 6651171"/>
              <a:gd name="connsiteY7" fmla="*/ 34644 h 1743701"/>
              <a:gd name="connsiteX8" fmla="*/ 3886200 w 6651171"/>
              <a:gd name="connsiteY8" fmla="*/ 1003472 h 1743701"/>
              <a:gd name="connsiteX9" fmla="*/ 4082143 w 6651171"/>
              <a:gd name="connsiteY9" fmla="*/ 524501 h 1743701"/>
              <a:gd name="connsiteX10" fmla="*/ 4223657 w 6651171"/>
              <a:gd name="connsiteY10" fmla="*/ 666015 h 1743701"/>
              <a:gd name="connsiteX11" fmla="*/ 5334000 w 6651171"/>
              <a:gd name="connsiteY11" fmla="*/ 12872 h 1743701"/>
              <a:gd name="connsiteX12" fmla="*/ 6008914 w 6651171"/>
              <a:gd name="connsiteY12" fmla="*/ 1351815 h 1743701"/>
              <a:gd name="connsiteX13" fmla="*/ 6313714 w 6651171"/>
              <a:gd name="connsiteY13" fmla="*/ 894615 h 1743701"/>
              <a:gd name="connsiteX14" fmla="*/ 6651171 w 6651171"/>
              <a:gd name="connsiteY14" fmla="*/ 1721929 h 1743701"/>
              <a:gd name="connsiteX0" fmla="*/ 0 w 6651171"/>
              <a:gd name="connsiteY0" fmla="*/ 1743701 h 1743701"/>
              <a:gd name="connsiteX1" fmla="*/ 261257 w 6651171"/>
              <a:gd name="connsiteY1" fmla="*/ 1025244 h 1743701"/>
              <a:gd name="connsiteX2" fmla="*/ 620486 w 6651171"/>
              <a:gd name="connsiteY2" fmla="*/ 1428015 h 1743701"/>
              <a:gd name="connsiteX3" fmla="*/ 1404257 w 6651171"/>
              <a:gd name="connsiteY3" fmla="*/ 99958 h 1743701"/>
              <a:gd name="connsiteX4" fmla="*/ 2188028 w 6651171"/>
              <a:gd name="connsiteY4" fmla="*/ 785758 h 1743701"/>
              <a:gd name="connsiteX5" fmla="*/ 2416628 w 6651171"/>
              <a:gd name="connsiteY5" fmla="*/ 622472 h 1743701"/>
              <a:gd name="connsiteX6" fmla="*/ 2721428 w 6651171"/>
              <a:gd name="connsiteY6" fmla="*/ 1232072 h 1743701"/>
              <a:gd name="connsiteX7" fmla="*/ 3363686 w 6651171"/>
              <a:gd name="connsiteY7" fmla="*/ 34644 h 1743701"/>
              <a:gd name="connsiteX8" fmla="*/ 3886200 w 6651171"/>
              <a:gd name="connsiteY8" fmla="*/ 1003472 h 1743701"/>
              <a:gd name="connsiteX9" fmla="*/ 4082143 w 6651171"/>
              <a:gd name="connsiteY9" fmla="*/ 524501 h 1743701"/>
              <a:gd name="connsiteX10" fmla="*/ 4321629 w 6651171"/>
              <a:gd name="connsiteY10" fmla="*/ 666015 h 1743701"/>
              <a:gd name="connsiteX11" fmla="*/ 5334000 w 6651171"/>
              <a:gd name="connsiteY11" fmla="*/ 12872 h 1743701"/>
              <a:gd name="connsiteX12" fmla="*/ 6008914 w 6651171"/>
              <a:gd name="connsiteY12" fmla="*/ 1351815 h 1743701"/>
              <a:gd name="connsiteX13" fmla="*/ 6313714 w 6651171"/>
              <a:gd name="connsiteY13" fmla="*/ 894615 h 1743701"/>
              <a:gd name="connsiteX14" fmla="*/ 6651171 w 6651171"/>
              <a:gd name="connsiteY14" fmla="*/ 1721929 h 1743701"/>
              <a:gd name="connsiteX0" fmla="*/ 0 w 6651171"/>
              <a:gd name="connsiteY0" fmla="*/ 1743701 h 1743701"/>
              <a:gd name="connsiteX1" fmla="*/ 261257 w 6651171"/>
              <a:gd name="connsiteY1" fmla="*/ 1025244 h 1743701"/>
              <a:gd name="connsiteX2" fmla="*/ 707572 w 6651171"/>
              <a:gd name="connsiteY2" fmla="*/ 1417129 h 1743701"/>
              <a:gd name="connsiteX3" fmla="*/ 1404257 w 6651171"/>
              <a:gd name="connsiteY3" fmla="*/ 99958 h 1743701"/>
              <a:gd name="connsiteX4" fmla="*/ 2188028 w 6651171"/>
              <a:gd name="connsiteY4" fmla="*/ 785758 h 1743701"/>
              <a:gd name="connsiteX5" fmla="*/ 2416628 w 6651171"/>
              <a:gd name="connsiteY5" fmla="*/ 622472 h 1743701"/>
              <a:gd name="connsiteX6" fmla="*/ 2721428 w 6651171"/>
              <a:gd name="connsiteY6" fmla="*/ 1232072 h 1743701"/>
              <a:gd name="connsiteX7" fmla="*/ 3363686 w 6651171"/>
              <a:gd name="connsiteY7" fmla="*/ 34644 h 1743701"/>
              <a:gd name="connsiteX8" fmla="*/ 3886200 w 6651171"/>
              <a:gd name="connsiteY8" fmla="*/ 1003472 h 1743701"/>
              <a:gd name="connsiteX9" fmla="*/ 4082143 w 6651171"/>
              <a:gd name="connsiteY9" fmla="*/ 524501 h 1743701"/>
              <a:gd name="connsiteX10" fmla="*/ 4321629 w 6651171"/>
              <a:gd name="connsiteY10" fmla="*/ 666015 h 1743701"/>
              <a:gd name="connsiteX11" fmla="*/ 5334000 w 6651171"/>
              <a:gd name="connsiteY11" fmla="*/ 12872 h 1743701"/>
              <a:gd name="connsiteX12" fmla="*/ 6008914 w 6651171"/>
              <a:gd name="connsiteY12" fmla="*/ 1351815 h 1743701"/>
              <a:gd name="connsiteX13" fmla="*/ 6313714 w 6651171"/>
              <a:gd name="connsiteY13" fmla="*/ 894615 h 1743701"/>
              <a:gd name="connsiteX14" fmla="*/ 6651171 w 6651171"/>
              <a:gd name="connsiteY14" fmla="*/ 1721929 h 1743701"/>
              <a:gd name="connsiteX0" fmla="*/ 0 w 6651171"/>
              <a:gd name="connsiteY0" fmla="*/ 1742996 h 1742996"/>
              <a:gd name="connsiteX1" fmla="*/ 261257 w 6651171"/>
              <a:gd name="connsiteY1" fmla="*/ 1024539 h 1742996"/>
              <a:gd name="connsiteX2" fmla="*/ 707572 w 6651171"/>
              <a:gd name="connsiteY2" fmla="*/ 1416424 h 1742996"/>
              <a:gd name="connsiteX3" fmla="*/ 1404257 w 6651171"/>
              <a:gd name="connsiteY3" fmla="*/ 99253 h 1742996"/>
              <a:gd name="connsiteX4" fmla="*/ 2188028 w 6651171"/>
              <a:gd name="connsiteY4" fmla="*/ 785053 h 1742996"/>
              <a:gd name="connsiteX5" fmla="*/ 2416628 w 6651171"/>
              <a:gd name="connsiteY5" fmla="*/ 621767 h 1742996"/>
              <a:gd name="connsiteX6" fmla="*/ 2721428 w 6651171"/>
              <a:gd name="connsiteY6" fmla="*/ 1231367 h 1742996"/>
              <a:gd name="connsiteX7" fmla="*/ 3363686 w 6651171"/>
              <a:gd name="connsiteY7" fmla="*/ 33939 h 1742996"/>
              <a:gd name="connsiteX8" fmla="*/ 3886200 w 6651171"/>
              <a:gd name="connsiteY8" fmla="*/ 1002767 h 1742996"/>
              <a:gd name="connsiteX9" fmla="*/ 4082143 w 6651171"/>
              <a:gd name="connsiteY9" fmla="*/ 523796 h 1742996"/>
              <a:gd name="connsiteX10" fmla="*/ 4321629 w 6651171"/>
              <a:gd name="connsiteY10" fmla="*/ 665310 h 1742996"/>
              <a:gd name="connsiteX11" fmla="*/ 5334000 w 6651171"/>
              <a:gd name="connsiteY11" fmla="*/ 12167 h 1742996"/>
              <a:gd name="connsiteX12" fmla="*/ 6019800 w 6651171"/>
              <a:gd name="connsiteY12" fmla="*/ 1329339 h 1742996"/>
              <a:gd name="connsiteX13" fmla="*/ 6313714 w 6651171"/>
              <a:gd name="connsiteY13" fmla="*/ 893910 h 1742996"/>
              <a:gd name="connsiteX14" fmla="*/ 6651171 w 6651171"/>
              <a:gd name="connsiteY14" fmla="*/ 1721224 h 1742996"/>
              <a:gd name="connsiteX0" fmla="*/ 0 w 6651171"/>
              <a:gd name="connsiteY0" fmla="*/ 1742996 h 1742996"/>
              <a:gd name="connsiteX1" fmla="*/ 261257 w 6651171"/>
              <a:gd name="connsiteY1" fmla="*/ 1024539 h 1742996"/>
              <a:gd name="connsiteX2" fmla="*/ 707572 w 6651171"/>
              <a:gd name="connsiteY2" fmla="*/ 1416424 h 1742996"/>
              <a:gd name="connsiteX3" fmla="*/ 1404257 w 6651171"/>
              <a:gd name="connsiteY3" fmla="*/ 99253 h 1742996"/>
              <a:gd name="connsiteX4" fmla="*/ 2188028 w 6651171"/>
              <a:gd name="connsiteY4" fmla="*/ 785053 h 1742996"/>
              <a:gd name="connsiteX5" fmla="*/ 2416628 w 6651171"/>
              <a:gd name="connsiteY5" fmla="*/ 621767 h 1742996"/>
              <a:gd name="connsiteX6" fmla="*/ 2721428 w 6651171"/>
              <a:gd name="connsiteY6" fmla="*/ 1231367 h 1742996"/>
              <a:gd name="connsiteX7" fmla="*/ 3363686 w 6651171"/>
              <a:gd name="connsiteY7" fmla="*/ 33939 h 1742996"/>
              <a:gd name="connsiteX8" fmla="*/ 3886200 w 6651171"/>
              <a:gd name="connsiteY8" fmla="*/ 1002767 h 1742996"/>
              <a:gd name="connsiteX9" fmla="*/ 4082143 w 6651171"/>
              <a:gd name="connsiteY9" fmla="*/ 523796 h 1742996"/>
              <a:gd name="connsiteX10" fmla="*/ 4321629 w 6651171"/>
              <a:gd name="connsiteY10" fmla="*/ 665310 h 1742996"/>
              <a:gd name="connsiteX11" fmla="*/ 5334000 w 6651171"/>
              <a:gd name="connsiteY11" fmla="*/ 12167 h 1742996"/>
              <a:gd name="connsiteX12" fmla="*/ 6019800 w 6651171"/>
              <a:gd name="connsiteY12" fmla="*/ 1329339 h 1742996"/>
              <a:gd name="connsiteX13" fmla="*/ 6346371 w 6651171"/>
              <a:gd name="connsiteY13" fmla="*/ 904795 h 1742996"/>
              <a:gd name="connsiteX14" fmla="*/ 6651171 w 6651171"/>
              <a:gd name="connsiteY14" fmla="*/ 1721224 h 1742996"/>
              <a:gd name="connsiteX0" fmla="*/ 0 w 6651171"/>
              <a:gd name="connsiteY0" fmla="*/ 1742996 h 1742996"/>
              <a:gd name="connsiteX1" fmla="*/ 261257 w 6651171"/>
              <a:gd name="connsiteY1" fmla="*/ 1024539 h 1742996"/>
              <a:gd name="connsiteX2" fmla="*/ 707572 w 6651171"/>
              <a:gd name="connsiteY2" fmla="*/ 1416424 h 1742996"/>
              <a:gd name="connsiteX3" fmla="*/ 1404257 w 6651171"/>
              <a:gd name="connsiteY3" fmla="*/ 99253 h 1742996"/>
              <a:gd name="connsiteX4" fmla="*/ 2188028 w 6651171"/>
              <a:gd name="connsiteY4" fmla="*/ 785053 h 1742996"/>
              <a:gd name="connsiteX5" fmla="*/ 2416628 w 6651171"/>
              <a:gd name="connsiteY5" fmla="*/ 621767 h 1742996"/>
              <a:gd name="connsiteX6" fmla="*/ 2721428 w 6651171"/>
              <a:gd name="connsiteY6" fmla="*/ 991882 h 1742996"/>
              <a:gd name="connsiteX7" fmla="*/ 3363686 w 6651171"/>
              <a:gd name="connsiteY7" fmla="*/ 33939 h 1742996"/>
              <a:gd name="connsiteX8" fmla="*/ 3886200 w 6651171"/>
              <a:gd name="connsiteY8" fmla="*/ 1002767 h 1742996"/>
              <a:gd name="connsiteX9" fmla="*/ 4082143 w 6651171"/>
              <a:gd name="connsiteY9" fmla="*/ 523796 h 1742996"/>
              <a:gd name="connsiteX10" fmla="*/ 4321629 w 6651171"/>
              <a:gd name="connsiteY10" fmla="*/ 665310 h 1742996"/>
              <a:gd name="connsiteX11" fmla="*/ 5334000 w 6651171"/>
              <a:gd name="connsiteY11" fmla="*/ 12167 h 1742996"/>
              <a:gd name="connsiteX12" fmla="*/ 6019800 w 6651171"/>
              <a:gd name="connsiteY12" fmla="*/ 1329339 h 1742996"/>
              <a:gd name="connsiteX13" fmla="*/ 6346371 w 6651171"/>
              <a:gd name="connsiteY13" fmla="*/ 904795 h 1742996"/>
              <a:gd name="connsiteX14" fmla="*/ 6651171 w 6651171"/>
              <a:gd name="connsiteY14" fmla="*/ 1721224 h 1742996"/>
              <a:gd name="connsiteX0" fmla="*/ 0 w 6651171"/>
              <a:gd name="connsiteY0" fmla="*/ 1742996 h 1742996"/>
              <a:gd name="connsiteX1" fmla="*/ 261257 w 6651171"/>
              <a:gd name="connsiteY1" fmla="*/ 1024539 h 1742996"/>
              <a:gd name="connsiteX2" fmla="*/ 707572 w 6651171"/>
              <a:gd name="connsiteY2" fmla="*/ 1416424 h 1742996"/>
              <a:gd name="connsiteX3" fmla="*/ 1404257 w 6651171"/>
              <a:gd name="connsiteY3" fmla="*/ 99253 h 1742996"/>
              <a:gd name="connsiteX4" fmla="*/ 2188028 w 6651171"/>
              <a:gd name="connsiteY4" fmla="*/ 785053 h 1742996"/>
              <a:gd name="connsiteX5" fmla="*/ 2416628 w 6651171"/>
              <a:gd name="connsiteY5" fmla="*/ 621767 h 1742996"/>
              <a:gd name="connsiteX6" fmla="*/ 2830285 w 6651171"/>
              <a:gd name="connsiteY6" fmla="*/ 991882 h 1742996"/>
              <a:gd name="connsiteX7" fmla="*/ 3363686 w 6651171"/>
              <a:gd name="connsiteY7" fmla="*/ 33939 h 1742996"/>
              <a:gd name="connsiteX8" fmla="*/ 3886200 w 6651171"/>
              <a:gd name="connsiteY8" fmla="*/ 1002767 h 1742996"/>
              <a:gd name="connsiteX9" fmla="*/ 4082143 w 6651171"/>
              <a:gd name="connsiteY9" fmla="*/ 523796 h 1742996"/>
              <a:gd name="connsiteX10" fmla="*/ 4321629 w 6651171"/>
              <a:gd name="connsiteY10" fmla="*/ 665310 h 1742996"/>
              <a:gd name="connsiteX11" fmla="*/ 5334000 w 6651171"/>
              <a:gd name="connsiteY11" fmla="*/ 12167 h 1742996"/>
              <a:gd name="connsiteX12" fmla="*/ 6019800 w 6651171"/>
              <a:gd name="connsiteY12" fmla="*/ 1329339 h 1742996"/>
              <a:gd name="connsiteX13" fmla="*/ 6346371 w 6651171"/>
              <a:gd name="connsiteY13" fmla="*/ 904795 h 1742996"/>
              <a:gd name="connsiteX14" fmla="*/ 6651171 w 6651171"/>
              <a:gd name="connsiteY14" fmla="*/ 1721224 h 1742996"/>
              <a:gd name="connsiteX0" fmla="*/ 0 w 6651171"/>
              <a:gd name="connsiteY0" fmla="*/ 1742480 h 1742480"/>
              <a:gd name="connsiteX1" fmla="*/ 261257 w 6651171"/>
              <a:gd name="connsiteY1" fmla="*/ 1024023 h 1742480"/>
              <a:gd name="connsiteX2" fmla="*/ 707572 w 6651171"/>
              <a:gd name="connsiteY2" fmla="*/ 1415908 h 1742480"/>
              <a:gd name="connsiteX3" fmla="*/ 1404257 w 6651171"/>
              <a:gd name="connsiteY3" fmla="*/ 98737 h 1742480"/>
              <a:gd name="connsiteX4" fmla="*/ 2188028 w 6651171"/>
              <a:gd name="connsiteY4" fmla="*/ 784537 h 1742480"/>
              <a:gd name="connsiteX5" fmla="*/ 2416628 w 6651171"/>
              <a:gd name="connsiteY5" fmla="*/ 621251 h 1742480"/>
              <a:gd name="connsiteX6" fmla="*/ 2830285 w 6651171"/>
              <a:gd name="connsiteY6" fmla="*/ 991366 h 1742480"/>
              <a:gd name="connsiteX7" fmla="*/ 3363686 w 6651171"/>
              <a:gd name="connsiteY7" fmla="*/ 33423 h 1742480"/>
              <a:gd name="connsiteX8" fmla="*/ 3886200 w 6651171"/>
              <a:gd name="connsiteY8" fmla="*/ 1002251 h 1742480"/>
              <a:gd name="connsiteX9" fmla="*/ 4082143 w 6651171"/>
              <a:gd name="connsiteY9" fmla="*/ 523280 h 1742480"/>
              <a:gd name="connsiteX10" fmla="*/ 4430487 w 6651171"/>
              <a:gd name="connsiteY10" fmla="*/ 675680 h 1742480"/>
              <a:gd name="connsiteX11" fmla="*/ 5334000 w 6651171"/>
              <a:gd name="connsiteY11" fmla="*/ 11651 h 1742480"/>
              <a:gd name="connsiteX12" fmla="*/ 6019800 w 6651171"/>
              <a:gd name="connsiteY12" fmla="*/ 1328823 h 1742480"/>
              <a:gd name="connsiteX13" fmla="*/ 6346371 w 6651171"/>
              <a:gd name="connsiteY13" fmla="*/ 904279 h 1742480"/>
              <a:gd name="connsiteX14" fmla="*/ 6651171 w 6651171"/>
              <a:gd name="connsiteY14" fmla="*/ 1720708 h 1742480"/>
              <a:gd name="connsiteX0" fmla="*/ 0 w 6651171"/>
              <a:gd name="connsiteY0" fmla="*/ 1742506 h 1742506"/>
              <a:gd name="connsiteX1" fmla="*/ 261257 w 6651171"/>
              <a:gd name="connsiteY1" fmla="*/ 1024049 h 1742506"/>
              <a:gd name="connsiteX2" fmla="*/ 707572 w 6651171"/>
              <a:gd name="connsiteY2" fmla="*/ 1415934 h 1742506"/>
              <a:gd name="connsiteX3" fmla="*/ 1404257 w 6651171"/>
              <a:gd name="connsiteY3" fmla="*/ 98763 h 1742506"/>
              <a:gd name="connsiteX4" fmla="*/ 2188028 w 6651171"/>
              <a:gd name="connsiteY4" fmla="*/ 784563 h 1742506"/>
              <a:gd name="connsiteX5" fmla="*/ 2416628 w 6651171"/>
              <a:gd name="connsiteY5" fmla="*/ 621277 h 1742506"/>
              <a:gd name="connsiteX6" fmla="*/ 2830285 w 6651171"/>
              <a:gd name="connsiteY6" fmla="*/ 991392 h 1742506"/>
              <a:gd name="connsiteX7" fmla="*/ 3363686 w 6651171"/>
              <a:gd name="connsiteY7" fmla="*/ 33449 h 1742506"/>
              <a:gd name="connsiteX8" fmla="*/ 3886200 w 6651171"/>
              <a:gd name="connsiteY8" fmla="*/ 1002277 h 1742506"/>
              <a:gd name="connsiteX9" fmla="*/ 4136572 w 6651171"/>
              <a:gd name="connsiteY9" fmla="*/ 534192 h 1742506"/>
              <a:gd name="connsiteX10" fmla="*/ 4430487 w 6651171"/>
              <a:gd name="connsiteY10" fmla="*/ 675706 h 1742506"/>
              <a:gd name="connsiteX11" fmla="*/ 5334000 w 6651171"/>
              <a:gd name="connsiteY11" fmla="*/ 11677 h 1742506"/>
              <a:gd name="connsiteX12" fmla="*/ 6019800 w 6651171"/>
              <a:gd name="connsiteY12" fmla="*/ 1328849 h 1742506"/>
              <a:gd name="connsiteX13" fmla="*/ 6346371 w 6651171"/>
              <a:gd name="connsiteY13" fmla="*/ 904305 h 1742506"/>
              <a:gd name="connsiteX14" fmla="*/ 6651171 w 6651171"/>
              <a:gd name="connsiteY14" fmla="*/ 1720734 h 1742506"/>
              <a:gd name="connsiteX0" fmla="*/ 0 w 6651171"/>
              <a:gd name="connsiteY0" fmla="*/ 1742506 h 1742506"/>
              <a:gd name="connsiteX1" fmla="*/ 261257 w 6651171"/>
              <a:gd name="connsiteY1" fmla="*/ 1024049 h 1742506"/>
              <a:gd name="connsiteX2" fmla="*/ 707572 w 6651171"/>
              <a:gd name="connsiteY2" fmla="*/ 1415934 h 1742506"/>
              <a:gd name="connsiteX3" fmla="*/ 1404257 w 6651171"/>
              <a:gd name="connsiteY3" fmla="*/ 98763 h 1742506"/>
              <a:gd name="connsiteX4" fmla="*/ 2188028 w 6651171"/>
              <a:gd name="connsiteY4" fmla="*/ 784563 h 1742506"/>
              <a:gd name="connsiteX5" fmla="*/ 2416628 w 6651171"/>
              <a:gd name="connsiteY5" fmla="*/ 621277 h 1742506"/>
              <a:gd name="connsiteX6" fmla="*/ 2830285 w 6651171"/>
              <a:gd name="connsiteY6" fmla="*/ 991392 h 1742506"/>
              <a:gd name="connsiteX7" fmla="*/ 3363686 w 6651171"/>
              <a:gd name="connsiteY7" fmla="*/ 33449 h 1742506"/>
              <a:gd name="connsiteX8" fmla="*/ 3886200 w 6651171"/>
              <a:gd name="connsiteY8" fmla="*/ 1002277 h 1742506"/>
              <a:gd name="connsiteX9" fmla="*/ 4136572 w 6651171"/>
              <a:gd name="connsiteY9" fmla="*/ 534192 h 1742506"/>
              <a:gd name="connsiteX10" fmla="*/ 4550230 w 6651171"/>
              <a:gd name="connsiteY10" fmla="*/ 675706 h 1742506"/>
              <a:gd name="connsiteX11" fmla="*/ 5334000 w 6651171"/>
              <a:gd name="connsiteY11" fmla="*/ 11677 h 1742506"/>
              <a:gd name="connsiteX12" fmla="*/ 6019800 w 6651171"/>
              <a:gd name="connsiteY12" fmla="*/ 1328849 h 1742506"/>
              <a:gd name="connsiteX13" fmla="*/ 6346371 w 6651171"/>
              <a:gd name="connsiteY13" fmla="*/ 904305 h 1742506"/>
              <a:gd name="connsiteX14" fmla="*/ 6651171 w 6651171"/>
              <a:gd name="connsiteY14" fmla="*/ 1720734 h 1742506"/>
              <a:gd name="connsiteX0" fmla="*/ 0 w 6651171"/>
              <a:gd name="connsiteY0" fmla="*/ 1742533 h 1742533"/>
              <a:gd name="connsiteX1" fmla="*/ 261257 w 6651171"/>
              <a:gd name="connsiteY1" fmla="*/ 1024076 h 1742533"/>
              <a:gd name="connsiteX2" fmla="*/ 707572 w 6651171"/>
              <a:gd name="connsiteY2" fmla="*/ 1415961 h 1742533"/>
              <a:gd name="connsiteX3" fmla="*/ 1404257 w 6651171"/>
              <a:gd name="connsiteY3" fmla="*/ 98790 h 1742533"/>
              <a:gd name="connsiteX4" fmla="*/ 2188028 w 6651171"/>
              <a:gd name="connsiteY4" fmla="*/ 784590 h 1742533"/>
              <a:gd name="connsiteX5" fmla="*/ 2416628 w 6651171"/>
              <a:gd name="connsiteY5" fmla="*/ 621304 h 1742533"/>
              <a:gd name="connsiteX6" fmla="*/ 2830285 w 6651171"/>
              <a:gd name="connsiteY6" fmla="*/ 991419 h 1742533"/>
              <a:gd name="connsiteX7" fmla="*/ 3363686 w 6651171"/>
              <a:gd name="connsiteY7" fmla="*/ 33476 h 1742533"/>
              <a:gd name="connsiteX8" fmla="*/ 3886200 w 6651171"/>
              <a:gd name="connsiteY8" fmla="*/ 1002304 h 1742533"/>
              <a:gd name="connsiteX9" fmla="*/ 4234543 w 6651171"/>
              <a:gd name="connsiteY9" fmla="*/ 545105 h 1742533"/>
              <a:gd name="connsiteX10" fmla="*/ 4550230 w 6651171"/>
              <a:gd name="connsiteY10" fmla="*/ 675733 h 1742533"/>
              <a:gd name="connsiteX11" fmla="*/ 5334000 w 6651171"/>
              <a:gd name="connsiteY11" fmla="*/ 11704 h 1742533"/>
              <a:gd name="connsiteX12" fmla="*/ 6019800 w 6651171"/>
              <a:gd name="connsiteY12" fmla="*/ 1328876 h 1742533"/>
              <a:gd name="connsiteX13" fmla="*/ 6346371 w 6651171"/>
              <a:gd name="connsiteY13" fmla="*/ 904332 h 1742533"/>
              <a:gd name="connsiteX14" fmla="*/ 6651171 w 6651171"/>
              <a:gd name="connsiteY14" fmla="*/ 1720761 h 1742533"/>
              <a:gd name="connsiteX0" fmla="*/ 0 w 6651171"/>
              <a:gd name="connsiteY0" fmla="*/ 1742754 h 1742754"/>
              <a:gd name="connsiteX1" fmla="*/ 261257 w 6651171"/>
              <a:gd name="connsiteY1" fmla="*/ 1024297 h 1742754"/>
              <a:gd name="connsiteX2" fmla="*/ 707572 w 6651171"/>
              <a:gd name="connsiteY2" fmla="*/ 1416182 h 1742754"/>
              <a:gd name="connsiteX3" fmla="*/ 1404257 w 6651171"/>
              <a:gd name="connsiteY3" fmla="*/ 99011 h 1742754"/>
              <a:gd name="connsiteX4" fmla="*/ 2188028 w 6651171"/>
              <a:gd name="connsiteY4" fmla="*/ 784811 h 1742754"/>
              <a:gd name="connsiteX5" fmla="*/ 2416628 w 6651171"/>
              <a:gd name="connsiteY5" fmla="*/ 621525 h 1742754"/>
              <a:gd name="connsiteX6" fmla="*/ 2830285 w 6651171"/>
              <a:gd name="connsiteY6" fmla="*/ 991640 h 1742754"/>
              <a:gd name="connsiteX7" fmla="*/ 3363686 w 6651171"/>
              <a:gd name="connsiteY7" fmla="*/ 33697 h 1742754"/>
              <a:gd name="connsiteX8" fmla="*/ 3886200 w 6651171"/>
              <a:gd name="connsiteY8" fmla="*/ 1002525 h 1742754"/>
              <a:gd name="connsiteX9" fmla="*/ 4234543 w 6651171"/>
              <a:gd name="connsiteY9" fmla="*/ 632411 h 1742754"/>
              <a:gd name="connsiteX10" fmla="*/ 4550230 w 6651171"/>
              <a:gd name="connsiteY10" fmla="*/ 675954 h 1742754"/>
              <a:gd name="connsiteX11" fmla="*/ 5334000 w 6651171"/>
              <a:gd name="connsiteY11" fmla="*/ 11925 h 1742754"/>
              <a:gd name="connsiteX12" fmla="*/ 6019800 w 6651171"/>
              <a:gd name="connsiteY12" fmla="*/ 1329097 h 1742754"/>
              <a:gd name="connsiteX13" fmla="*/ 6346371 w 6651171"/>
              <a:gd name="connsiteY13" fmla="*/ 904553 h 1742754"/>
              <a:gd name="connsiteX14" fmla="*/ 6651171 w 6651171"/>
              <a:gd name="connsiteY14" fmla="*/ 1720982 h 1742754"/>
              <a:gd name="connsiteX0" fmla="*/ 0 w 6651171"/>
              <a:gd name="connsiteY0" fmla="*/ 1737613 h 1737613"/>
              <a:gd name="connsiteX1" fmla="*/ 261257 w 6651171"/>
              <a:gd name="connsiteY1" fmla="*/ 1019156 h 1737613"/>
              <a:gd name="connsiteX2" fmla="*/ 707572 w 6651171"/>
              <a:gd name="connsiteY2" fmla="*/ 1411041 h 1737613"/>
              <a:gd name="connsiteX3" fmla="*/ 1404257 w 6651171"/>
              <a:gd name="connsiteY3" fmla="*/ 93870 h 1737613"/>
              <a:gd name="connsiteX4" fmla="*/ 2188028 w 6651171"/>
              <a:gd name="connsiteY4" fmla="*/ 779670 h 1737613"/>
              <a:gd name="connsiteX5" fmla="*/ 2416628 w 6651171"/>
              <a:gd name="connsiteY5" fmla="*/ 616384 h 1737613"/>
              <a:gd name="connsiteX6" fmla="*/ 2830285 w 6651171"/>
              <a:gd name="connsiteY6" fmla="*/ 986499 h 1737613"/>
              <a:gd name="connsiteX7" fmla="*/ 3363686 w 6651171"/>
              <a:gd name="connsiteY7" fmla="*/ 28556 h 1737613"/>
              <a:gd name="connsiteX8" fmla="*/ 3886200 w 6651171"/>
              <a:gd name="connsiteY8" fmla="*/ 997384 h 1737613"/>
              <a:gd name="connsiteX9" fmla="*/ 4234543 w 6651171"/>
              <a:gd name="connsiteY9" fmla="*/ 627270 h 1737613"/>
              <a:gd name="connsiteX10" fmla="*/ 4517573 w 6651171"/>
              <a:gd name="connsiteY10" fmla="*/ 801441 h 1737613"/>
              <a:gd name="connsiteX11" fmla="*/ 5334000 w 6651171"/>
              <a:gd name="connsiteY11" fmla="*/ 6784 h 1737613"/>
              <a:gd name="connsiteX12" fmla="*/ 6019800 w 6651171"/>
              <a:gd name="connsiteY12" fmla="*/ 1323956 h 1737613"/>
              <a:gd name="connsiteX13" fmla="*/ 6346371 w 6651171"/>
              <a:gd name="connsiteY13" fmla="*/ 899412 h 1737613"/>
              <a:gd name="connsiteX14" fmla="*/ 6651171 w 6651171"/>
              <a:gd name="connsiteY14" fmla="*/ 1715841 h 1737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51171" h="1737613">
                <a:moveTo>
                  <a:pt x="0" y="1737613"/>
                </a:moveTo>
                <a:cubicBezTo>
                  <a:pt x="78921" y="1404691"/>
                  <a:pt x="143328" y="1073585"/>
                  <a:pt x="261257" y="1019156"/>
                </a:cubicBezTo>
                <a:cubicBezTo>
                  <a:pt x="379186" y="964727"/>
                  <a:pt x="517072" y="1565255"/>
                  <a:pt x="707572" y="1411041"/>
                </a:cubicBezTo>
                <a:cubicBezTo>
                  <a:pt x="898072" y="1256827"/>
                  <a:pt x="1157514" y="199099"/>
                  <a:pt x="1404257" y="93870"/>
                </a:cubicBezTo>
                <a:cubicBezTo>
                  <a:pt x="1651000" y="-11359"/>
                  <a:pt x="2019300" y="692584"/>
                  <a:pt x="2188028" y="779670"/>
                </a:cubicBezTo>
                <a:cubicBezTo>
                  <a:pt x="2356756" y="866756"/>
                  <a:pt x="2309585" y="581913"/>
                  <a:pt x="2416628" y="616384"/>
                </a:cubicBezTo>
                <a:cubicBezTo>
                  <a:pt x="2523671" y="650855"/>
                  <a:pt x="2672442" y="1084470"/>
                  <a:pt x="2830285" y="986499"/>
                </a:cubicBezTo>
                <a:cubicBezTo>
                  <a:pt x="2988128" y="888528"/>
                  <a:pt x="3187700" y="26742"/>
                  <a:pt x="3363686" y="28556"/>
                </a:cubicBezTo>
                <a:cubicBezTo>
                  <a:pt x="3539672" y="30370"/>
                  <a:pt x="3741057" y="897598"/>
                  <a:pt x="3886200" y="997384"/>
                </a:cubicBezTo>
                <a:cubicBezTo>
                  <a:pt x="4031343" y="1097170"/>
                  <a:pt x="4129314" y="659927"/>
                  <a:pt x="4234543" y="627270"/>
                </a:cubicBezTo>
                <a:cubicBezTo>
                  <a:pt x="4339772" y="594613"/>
                  <a:pt x="4334330" y="904855"/>
                  <a:pt x="4517573" y="801441"/>
                </a:cubicBezTo>
                <a:cubicBezTo>
                  <a:pt x="4700816" y="698027"/>
                  <a:pt x="5083629" y="-80302"/>
                  <a:pt x="5334000" y="6784"/>
                </a:cubicBezTo>
                <a:cubicBezTo>
                  <a:pt x="5584371" y="93870"/>
                  <a:pt x="5851072" y="1175185"/>
                  <a:pt x="6019800" y="1323956"/>
                </a:cubicBezTo>
                <a:cubicBezTo>
                  <a:pt x="6188529" y="1472727"/>
                  <a:pt x="6241143" y="834098"/>
                  <a:pt x="6346371" y="899412"/>
                </a:cubicBezTo>
                <a:cubicBezTo>
                  <a:pt x="6451599" y="964726"/>
                  <a:pt x="6651171" y="1715841"/>
                  <a:pt x="6651171" y="1715841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5234078" y="2336479"/>
            <a:ext cx="796609" cy="3788133"/>
          </a:xfrm>
          <a:prstGeom prst="rect">
            <a:avLst/>
          </a:prstGeom>
          <a:solidFill>
            <a:schemeClr val="accent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flipH="1">
            <a:off x="3272702" y="2314663"/>
            <a:ext cx="796609" cy="3788133"/>
          </a:xfrm>
          <a:prstGeom prst="rect">
            <a:avLst/>
          </a:prstGeom>
          <a:solidFill>
            <a:schemeClr val="accent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645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Aliasing and </a:t>
            </a:r>
            <a:r>
              <a:rPr lang="en-US" dirty="0" err="1" smtClean="0"/>
              <a:t>downsampling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Nyquist says must sample at at least twice maximum </a:t>
            </a:r>
            <a:r>
              <a:rPr lang="en-US" dirty="0" smtClean="0"/>
              <a:t>frequency</a:t>
            </a:r>
            <a:endParaRPr lang="en-US" dirty="0" smtClean="0"/>
          </a:p>
          <a:p>
            <a:r>
              <a:rPr lang="en-US" dirty="0" smtClean="0"/>
              <a:t>When </a:t>
            </a:r>
            <a:r>
              <a:rPr lang="en-US" dirty="0" err="1" smtClean="0"/>
              <a:t>downsampling</a:t>
            </a:r>
            <a:r>
              <a:rPr lang="en-US" dirty="0" smtClean="0"/>
              <a:t> by a factor of two</a:t>
            </a:r>
          </a:p>
          <a:p>
            <a:pPr lvl="1"/>
            <a:r>
              <a:rPr lang="en-US" dirty="0" smtClean="0"/>
              <a:t>Original image has frequencies that are too high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How can we fix this</a:t>
            </a:r>
            <a:r>
              <a:rPr lang="en-US" dirty="0" smtClean="0"/>
              <a:t>?</a:t>
            </a:r>
          </a:p>
          <a:p>
            <a:r>
              <a:rPr lang="en-US" dirty="0"/>
              <a:t>Eliminate them before sampling!</a:t>
            </a:r>
          </a:p>
          <a:p>
            <a:pPr lvl="1"/>
            <a:r>
              <a:rPr lang="en-US" dirty="0"/>
              <a:t>Convert to frequency space</a:t>
            </a:r>
          </a:p>
          <a:p>
            <a:pPr lvl="1"/>
            <a:r>
              <a:rPr lang="en-US" dirty="0"/>
              <a:t>Multiply with </a:t>
            </a:r>
            <a:r>
              <a:rPr lang="en-US" dirty="0" smtClean="0"/>
              <a:t>low-pass </a:t>
            </a:r>
            <a:r>
              <a:rPr lang="en-US" dirty="0"/>
              <a:t>filter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917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Eliminating</a:t>
            </a:r>
            <a:br>
              <a:rPr lang="en-US" dirty="0" smtClean="0"/>
            </a:br>
            <a:r>
              <a:rPr lang="en-US" dirty="0" smtClean="0"/>
              <a:t>High </a:t>
            </a:r>
            <a:br>
              <a:rPr lang="en-US" dirty="0" smtClean="0"/>
            </a:br>
            <a:r>
              <a:rPr lang="en-US" dirty="0" smtClean="0"/>
              <a:t>Frequencies</a:t>
            </a:r>
            <a:endParaRPr lang="en-US" dirty="0"/>
          </a:p>
        </p:txBody>
      </p:sp>
      <p:pic>
        <p:nvPicPr>
          <p:cNvPr id="4" name="filtering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297" y="245383"/>
            <a:ext cx="4238625" cy="60833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854"/>
          <p:cNvSpPr/>
          <p:nvPr/>
        </p:nvSpPr>
        <p:spPr>
          <a:xfrm>
            <a:off x="2713037" y="6481762"/>
            <a:ext cx="3697646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FFFC79"/>
              </a:buClr>
              <a:buFont typeface="Helvetica"/>
              <a:defRPr>
                <a:solidFill>
                  <a:srgbClr val="53D5FD"/>
                </a:solidFill>
                <a:uFill>
                  <a:solidFill>
                    <a:srgbClr val="53D5FD"/>
                  </a:solidFill>
                </a:uFill>
              </a:defRPr>
            </a:lvl1pPr>
          </a:lstStyle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00">
                <a:latin typeface="+mj-lt"/>
                <a:ea typeface="+mj-ea"/>
                <a:cs typeface="+mj-cs"/>
                <a:sym typeface="Helvetica"/>
              </a:rPr>
              <a:t>© Kavita Bala, Computer Science, Cornell University</a:t>
            </a:r>
          </a:p>
        </p:txBody>
      </p:sp>
    </p:spTree>
    <p:extLst>
      <p:ext uri="{BB962C8B-B14F-4D97-AF65-F5344CB8AC3E}">
        <p14:creationId xmlns:p14="http://schemas.microsoft.com/office/powerpoint/2010/main" val="14794889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" y="1690690"/>
            <a:ext cx="2023110" cy="2023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82" y="2369981"/>
            <a:ext cx="664526" cy="664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930" y="1690689"/>
            <a:ext cx="2023110" cy="2023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" y="4517710"/>
            <a:ext cx="2023110" cy="20231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660" y="4516440"/>
            <a:ext cx="2024380" cy="20243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82" y="3452447"/>
            <a:ext cx="664526" cy="66452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82" y="5196367"/>
            <a:ext cx="664526" cy="664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7262" y="4139477"/>
            <a:ext cx="669846" cy="66984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124082" y="2369981"/>
            <a:ext cx="546179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6000" dirty="0" smtClean="0"/>
              <a:t>*</a:t>
            </a:r>
            <a:endParaRPr lang="en-US" sz="6000" dirty="0"/>
          </a:p>
        </p:txBody>
      </p:sp>
      <p:sp>
        <p:nvSpPr>
          <p:cNvPr id="16" name="TextBox 15"/>
          <p:cNvSpPr txBox="1"/>
          <p:nvPr/>
        </p:nvSpPr>
        <p:spPr>
          <a:xfrm>
            <a:off x="5374738" y="2240579"/>
            <a:ext cx="35556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dirty="0" smtClean="0"/>
              <a:t>=</a:t>
            </a:r>
            <a:endParaRPr lang="en-US" sz="5400" dirty="0"/>
          </a:p>
        </p:txBody>
      </p:sp>
      <p:sp>
        <p:nvSpPr>
          <p:cNvPr id="17" name="TextBox 16"/>
          <p:cNvSpPr txBox="1"/>
          <p:nvPr/>
        </p:nvSpPr>
        <p:spPr>
          <a:xfrm>
            <a:off x="5374103" y="5066965"/>
            <a:ext cx="35556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dirty="0" smtClean="0"/>
              <a:t>=</a:t>
            </a:r>
            <a:endParaRPr lang="en-US" sz="5400" dirty="0"/>
          </a:p>
        </p:txBody>
      </p:sp>
      <p:sp>
        <p:nvSpPr>
          <p:cNvPr id="18" name="TextBox 17"/>
          <p:cNvSpPr txBox="1"/>
          <p:nvPr/>
        </p:nvSpPr>
        <p:spPr>
          <a:xfrm>
            <a:off x="3121422" y="5195116"/>
            <a:ext cx="546179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6000" dirty="0" smtClean="0"/>
              <a:t>*</a:t>
            </a:r>
            <a:endParaRPr lang="en-US" sz="6000" dirty="0"/>
          </a:p>
        </p:txBody>
      </p:sp>
      <p:sp>
        <p:nvSpPr>
          <p:cNvPr id="19" name="Down Arrow 18"/>
          <p:cNvSpPr/>
          <p:nvPr/>
        </p:nvSpPr>
        <p:spPr>
          <a:xfrm>
            <a:off x="4401860" y="3081307"/>
            <a:ext cx="151645" cy="304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>
            <a:off x="4401860" y="4897821"/>
            <a:ext cx="149119" cy="26486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033769" y="3038866"/>
            <a:ext cx="977461" cy="369332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Fourier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983454" y="4841275"/>
            <a:ext cx="977461" cy="369332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Fourier</a:t>
            </a:r>
            <a:endParaRPr lang="en-US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Low-pass filtering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9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5489121" cy="4351338"/>
          </a:xfrm>
        </p:spPr>
        <p:txBody>
          <a:bodyPr/>
          <a:lstStyle/>
          <a:p>
            <a:r>
              <a:rPr lang="en-US" dirty="0" smtClean="0"/>
              <a:t>Can we do this in spatial domain?</a:t>
            </a:r>
          </a:p>
          <a:p>
            <a:pPr lvl="1"/>
            <a:r>
              <a:rPr lang="en-US" dirty="0" smtClean="0"/>
              <a:t>Yes!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Multiplication</a:t>
            </a:r>
            <a:r>
              <a:rPr lang="en-US" dirty="0" smtClean="0"/>
              <a:t> in frequency domain = </a:t>
            </a:r>
            <a:r>
              <a:rPr lang="en-US" dirty="0" smtClean="0">
                <a:solidFill>
                  <a:srgbClr val="C00000"/>
                </a:solidFill>
              </a:rPr>
              <a:t>convolution</a:t>
            </a:r>
            <a:r>
              <a:rPr lang="en-US" dirty="0" smtClean="0"/>
              <a:t> in spatial domain</a:t>
            </a:r>
          </a:p>
          <a:p>
            <a:r>
              <a:rPr lang="en-US" dirty="0">
                <a:solidFill>
                  <a:srgbClr val="7030A0"/>
                </a:solidFill>
              </a:rPr>
              <a:t>B</a:t>
            </a:r>
            <a:r>
              <a:rPr lang="en-US" dirty="0" smtClean="0">
                <a:solidFill>
                  <a:srgbClr val="7030A0"/>
                </a:solidFill>
              </a:rPr>
              <a:t>ox filter </a:t>
            </a:r>
            <a:r>
              <a:rPr lang="en-US" dirty="0" smtClean="0"/>
              <a:t>in frequency domain = </a:t>
            </a:r>
            <a:r>
              <a:rPr lang="en-US" dirty="0" err="1" smtClean="0">
                <a:solidFill>
                  <a:srgbClr val="FFC000"/>
                </a:solidFill>
              </a:rPr>
              <a:t>sinc</a:t>
            </a:r>
            <a:r>
              <a:rPr lang="en-US" dirty="0" smtClean="0"/>
              <a:t> in spatial domain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Multiplication</a:t>
            </a:r>
            <a:r>
              <a:rPr lang="en-US" dirty="0" smtClean="0"/>
              <a:t> with </a:t>
            </a:r>
            <a:r>
              <a:rPr lang="en-US" dirty="0" smtClean="0">
                <a:solidFill>
                  <a:srgbClr val="7030A0"/>
                </a:solidFill>
              </a:rPr>
              <a:t>box filter </a:t>
            </a:r>
            <a:r>
              <a:rPr lang="en-US" dirty="0" smtClean="0"/>
              <a:t>in frequency domain = </a:t>
            </a:r>
            <a:r>
              <a:rPr lang="en-US" dirty="0" smtClean="0">
                <a:solidFill>
                  <a:srgbClr val="C00000"/>
                </a:solidFill>
              </a:rPr>
              <a:t>convolution</a:t>
            </a:r>
            <a:r>
              <a:rPr lang="en-US" dirty="0" smtClean="0"/>
              <a:t> with </a:t>
            </a:r>
            <a:r>
              <a:rPr lang="en-US" dirty="0" err="1" smtClean="0">
                <a:solidFill>
                  <a:srgbClr val="FFC000"/>
                </a:solidFill>
              </a:rPr>
              <a:t>sinc</a:t>
            </a:r>
            <a:r>
              <a:rPr lang="en-US" dirty="0" smtClean="0">
                <a:solidFill>
                  <a:srgbClr val="FFC000"/>
                </a:solidFill>
              </a:rPr>
              <a:t> filter </a:t>
            </a:r>
            <a:r>
              <a:rPr lang="en-US" dirty="0" smtClean="0"/>
              <a:t>in spatial domain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771" y="2895599"/>
            <a:ext cx="2788210" cy="24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90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from samples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29" t="26726" r="4153" b="38000"/>
          <a:stretch/>
        </p:blipFill>
        <p:spPr>
          <a:xfrm>
            <a:off x="628650" y="2558148"/>
            <a:ext cx="2946401" cy="897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71" t="28228" r="4772" b="38246"/>
          <a:stretch/>
        </p:blipFill>
        <p:spPr>
          <a:xfrm>
            <a:off x="628650" y="4631829"/>
            <a:ext cx="2946401" cy="851618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1907117" y="3620389"/>
            <a:ext cx="389466" cy="8466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28650" y="5608792"/>
                <a:ext cx="294640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Sampling = Keep values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𝑡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𝑘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, make everything else 0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5608792"/>
                <a:ext cx="2946401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1656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5508171" y="3287491"/>
            <a:ext cx="2063946" cy="35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552989" y="2784052"/>
            <a:ext cx="0" cy="5069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Down Arrow 28"/>
          <p:cNvSpPr/>
          <p:nvPr/>
        </p:nvSpPr>
        <p:spPr>
          <a:xfrm>
            <a:off x="6360531" y="3581825"/>
            <a:ext cx="389466" cy="8466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160537" y="5608792"/>
                <a:ext cx="294640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Sampling = Make frequency domain periodic with period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𝜈</m:t>
                    </m:r>
                    <m:r>
                      <a:rPr lang="en-US" b="0" i="1" smtClean="0">
                        <a:latin typeface="Cambria Math" charset="0"/>
                      </a:rPr>
                      <m:t>=1/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 by making copies</a:t>
                </a:r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0537" y="5608792"/>
                <a:ext cx="2946401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1863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Freeform 31"/>
          <p:cNvSpPr/>
          <p:nvPr/>
        </p:nvSpPr>
        <p:spPr>
          <a:xfrm>
            <a:off x="6074229" y="2746366"/>
            <a:ext cx="914400" cy="566063"/>
          </a:xfrm>
          <a:custGeom>
            <a:avLst/>
            <a:gdLst>
              <a:gd name="connsiteX0" fmla="*/ 0 w 914400"/>
              <a:gd name="connsiteY0" fmla="*/ 555177 h 566063"/>
              <a:gd name="connsiteX1" fmla="*/ 87085 w 914400"/>
              <a:gd name="connsiteY1" fmla="*/ 315691 h 566063"/>
              <a:gd name="connsiteX2" fmla="*/ 239485 w 914400"/>
              <a:gd name="connsiteY2" fmla="*/ 435434 h 566063"/>
              <a:gd name="connsiteX3" fmla="*/ 478971 w 914400"/>
              <a:gd name="connsiteY3" fmla="*/ 6 h 566063"/>
              <a:gd name="connsiteX4" fmla="*/ 696685 w 914400"/>
              <a:gd name="connsiteY4" fmla="*/ 424549 h 566063"/>
              <a:gd name="connsiteX5" fmla="*/ 816428 w 914400"/>
              <a:gd name="connsiteY5" fmla="*/ 293920 h 566063"/>
              <a:gd name="connsiteX6" fmla="*/ 914400 w 914400"/>
              <a:gd name="connsiteY6" fmla="*/ 566063 h 5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566063">
                <a:moveTo>
                  <a:pt x="0" y="555177"/>
                </a:moveTo>
                <a:cubicBezTo>
                  <a:pt x="23585" y="445412"/>
                  <a:pt x="47171" y="335648"/>
                  <a:pt x="87085" y="315691"/>
                </a:cubicBezTo>
                <a:cubicBezTo>
                  <a:pt x="126999" y="295734"/>
                  <a:pt x="174171" y="488048"/>
                  <a:pt x="239485" y="435434"/>
                </a:cubicBezTo>
                <a:cubicBezTo>
                  <a:pt x="304799" y="382820"/>
                  <a:pt x="402771" y="1820"/>
                  <a:pt x="478971" y="6"/>
                </a:cubicBezTo>
                <a:cubicBezTo>
                  <a:pt x="555171" y="-1808"/>
                  <a:pt x="640442" y="375563"/>
                  <a:pt x="696685" y="424549"/>
                </a:cubicBezTo>
                <a:cubicBezTo>
                  <a:pt x="752928" y="473535"/>
                  <a:pt x="780142" y="270334"/>
                  <a:pt x="816428" y="293920"/>
                </a:cubicBezTo>
                <a:cubicBezTo>
                  <a:pt x="852714" y="317506"/>
                  <a:pt x="914400" y="566063"/>
                  <a:pt x="914400" y="56606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822" y="3376391"/>
            <a:ext cx="574717" cy="18324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0570" y="3354618"/>
            <a:ext cx="783771" cy="17961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040086" y="4803765"/>
            <a:ext cx="3418114" cy="587834"/>
            <a:chOff x="5040086" y="4803765"/>
            <a:chExt cx="3418114" cy="5878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41795" y="5357469"/>
              <a:ext cx="3416405" cy="50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6552989" y="4851003"/>
              <a:ext cx="0" cy="5069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reeform 36"/>
            <p:cNvSpPr/>
            <p:nvPr/>
          </p:nvSpPr>
          <p:spPr>
            <a:xfrm>
              <a:off x="6074229" y="4814651"/>
              <a:ext cx="914400" cy="566063"/>
            </a:xfrm>
            <a:custGeom>
              <a:avLst/>
              <a:gdLst>
                <a:gd name="connsiteX0" fmla="*/ 0 w 914400"/>
                <a:gd name="connsiteY0" fmla="*/ 555177 h 566063"/>
                <a:gd name="connsiteX1" fmla="*/ 87085 w 914400"/>
                <a:gd name="connsiteY1" fmla="*/ 315691 h 566063"/>
                <a:gd name="connsiteX2" fmla="*/ 239485 w 914400"/>
                <a:gd name="connsiteY2" fmla="*/ 435434 h 566063"/>
                <a:gd name="connsiteX3" fmla="*/ 478971 w 914400"/>
                <a:gd name="connsiteY3" fmla="*/ 6 h 566063"/>
                <a:gd name="connsiteX4" fmla="*/ 696685 w 914400"/>
                <a:gd name="connsiteY4" fmla="*/ 424549 h 566063"/>
                <a:gd name="connsiteX5" fmla="*/ 816428 w 914400"/>
                <a:gd name="connsiteY5" fmla="*/ 293920 h 566063"/>
                <a:gd name="connsiteX6" fmla="*/ 914400 w 914400"/>
                <a:gd name="connsiteY6" fmla="*/ 566063 h 56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" h="566063">
                  <a:moveTo>
                    <a:pt x="0" y="555177"/>
                  </a:moveTo>
                  <a:cubicBezTo>
                    <a:pt x="23585" y="445412"/>
                    <a:pt x="47171" y="335648"/>
                    <a:pt x="87085" y="315691"/>
                  </a:cubicBezTo>
                  <a:cubicBezTo>
                    <a:pt x="126999" y="295734"/>
                    <a:pt x="174171" y="488048"/>
                    <a:pt x="239485" y="435434"/>
                  </a:cubicBezTo>
                  <a:cubicBezTo>
                    <a:pt x="304799" y="382820"/>
                    <a:pt x="402771" y="1820"/>
                    <a:pt x="478971" y="6"/>
                  </a:cubicBezTo>
                  <a:cubicBezTo>
                    <a:pt x="555171" y="-1808"/>
                    <a:pt x="640442" y="375563"/>
                    <a:pt x="696685" y="424549"/>
                  </a:cubicBezTo>
                  <a:cubicBezTo>
                    <a:pt x="752928" y="473535"/>
                    <a:pt x="780142" y="270334"/>
                    <a:pt x="816428" y="293920"/>
                  </a:cubicBezTo>
                  <a:cubicBezTo>
                    <a:pt x="852714" y="317506"/>
                    <a:pt x="914400" y="566063"/>
                    <a:pt x="914400" y="56606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7108371" y="4825536"/>
              <a:ext cx="914400" cy="566063"/>
            </a:xfrm>
            <a:custGeom>
              <a:avLst/>
              <a:gdLst>
                <a:gd name="connsiteX0" fmla="*/ 0 w 914400"/>
                <a:gd name="connsiteY0" fmla="*/ 555177 h 566063"/>
                <a:gd name="connsiteX1" fmla="*/ 87085 w 914400"/>
                <a:gd name="connsiteY1" fmla="*/ 315691 h 566063"/>
                <a:gd name="connsiteX2" fmla="*/ 239485 w 914400"/>
                <a:gd name="connsiteY2" fmla="*/ 435434 h 566063"/>
                <a:gd name="connsiteX3" fmla="*/ 478971 w 914400"/>
                <a:gd name="connsiteY3" fmla="*/ 6 h 566063"/>
                <a:gd name="connsiteX4" fmla="*/ 696685 w 914400"/>
                <a:gd name="connsiteY4" fmla="*/ 424549 h 566063"/>
                <a:gd name="connsiteX5" fmla="*/ 816428 w 914400"/>
                <a:gd name="connsiteY5" fmla="*/ 293920 h 566063"/>
                <a:gd name="connsiteX6" fmla="*/ 914400 w 914400"/>
                <a:gd name="connsiteY6" fmla="*/ 566063 h 56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" h="566063">
                  <a:moveTo>
                    <a:pt x="0" y="555177"/>
                  </a:moveTo>
                  <a:cubicBezTo>
                    <a:pt x="23585" y="445412"/>
                    <a:pt x="47171" y="335648"/>
                    <a:pt x="87085" y="315691"/>
                  </a:cubicBezTo>
                  <a:cubicBezTo>
                    <a:pt x="126999" y="295734"/>
                    <a:pt x="174171" y="488048"/>
                    <a:pt x="239485" y="435434"/>
                  </a:cubicBezTo>
                  <a:cubicBezTo>
                    <a:pt x="304799" y="382820"/>
                    <a:pt x="402771" y="1820"/>
                    <a:pt x="478971" y="6"/>
                  </a:cubicBezTo>
                  <a:cubicBezTo>
                    <a:pt x="555171" y="-1808"/>
                    <a:pt x="640442" y="375563"/>
                    <a:pt x="696685" y="424549"/>
                  </a:cubicBezTo>
                  <a:cubicBezTo>
                    <a:pt x="752928" y="473535"/>
                    <a:pt x="780142" y="270334"/>
                    <a:pt x="816428" y="293920"/>
                  </a:cubicBezTo>
                  <a:cubicBezTo>
                    <a:pt x="852714" y="317506"/>
                    <a:pt x="914400" y="566063"/>
                    <a:pt x="914400" y="566063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5040086" y="4803765"/>
              <a:ext cx="914400" cy="566063"/>
            </a:xfrm>
            <a:custGeom>
              <a:avLst/>
              <a:gdLst>
                <a:gd name="connsiteX0" fmla="*/ 0 w 914400"/>
                <a:gd name="connsiteY0" fmla="*/ 555177 h 566063"/>
                <a:gd name="connsiteX1" fmla="*/ 87085 w 914400"/>
                <a:gd name="connsiteY1" fmla="*/ 315691 h 566063"/>
                <a:gd name="connsiteX2" fmla="*/ 239485 w 914400"/>
                <a:gd name="connsiteY2" fmla="*/ 435434 h 566063"/>
                <a:gd name="connsiteX3" fmla="*/ 478971 w 914400"/>
                <a:gd name="connsiteY3" fmla="*/ 6 h 566063"/>
                <a:gd name="connsiteX4" fmla="*/ 696685 w 914400"/>
                <a:gd name="connsiteY4" fmla="*/ 424549 h 566063"/>
                <a:gd name="connsiteX5" fmla="*/ 816428 w 914400"/>
                <a:gd name="connsiteY5" fmla="*/ 293920 h 566063"/>
                <a:gd name="connsiteX6" fmla="*/ 914400 w 914400"/>
                <a:gd name="connsiteY6" fmla="*/ 566063 h 56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" h="566063">
                  <a:moveTo>
                    <a:pt x="0" y="555177"/>
                  </a:moveTo>
                  <a:cubicBezTo>
                    <a:pt x="23585" y="445412"/>
                    <a:pt x="47171" y="335648"/>
                    <a:pt x="87085" y="315691"/>
                  </a:cubicBezTo>
                  <a:cubicBezTo>
                    <a:pt x="126999" y="295734"/>
                    <a:pt x="174171" y="488048"/>
                    <a:pt x="239485" y="435434"/>
                  </a:cubicBezTo>
                  <a:cubicBezTo>
                    <a:pt x="304799" y="382820"/>
                    <a:pt x="402771" y="1820"/>
                    <a:pt x="478971" y="6"/>
                  </a:cubicBezTo>
                  <a:cubicBezTo>
                    <a:pt x="555171" y="-1808"/>
                    <a:pt x="640442" y="375563"/>
                    <a:pt x="696685" y="424549"/>
                  </a:cubicBezTo>
                  <a:cubicBezTo>
                    <a:pt x="752928" y="473535"/>
                    <a:pt x="780142" y="270334"/>
                    <a:pt x="816428" y="293920"/>
                  </a:cubicBezTo>
                  <a:cubicBezTo>
                    <a:pt x="852714" y="317506"/>
                    <a:pt x="914400" y="566063"/>
                    <a:pt x="914400" y="566063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38200" y="1578429"/>
            <a:ext cx="2699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Spatial domain</a:t>
            </a:r>
            <a:endParaRPr lang="en-US" sz="2800" dirty="0"/>
          </a:p>
        </p:txBody>
      </p:sp>
      <p:sp>
        <p:nvSpPr>
          <p:cNvPr id="41" name="TextBox 40"/>
          <p:cNvSpPr txBox="1"/>
          <p:nvPr/>
        </p:nvSpPr>
        <p:spPr>
          <a:xfrm>
            <a:off x="5190315" y="1578429"/>
            <a:ext cx="2699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Frequency domain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93094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from samples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4038600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735076" y="1702833"/>
            <a:ext cx="0" cy="23317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>
            <a:spLocks noChangeAspect="1"/>
          </p:cNvSpPr>
          <p:nvPr/>
        </p:nvSpPr>
        <p:spPr>
          <a:xfrm>
            <a:off x="3287487" y="2323446"/>
            <a:ext cx="2743200" cy="1698189"/>
          </a:xfrm>
          <a:custGeom>
            <a:avLst/>
            <a:gdLst>
              <a:gd name="connsiteX0" fmla="*/ 0 w 914400"/>
              <a:gd name="connsiteY0" fmla="*/ 555177 h 566063"/>
              <a:gd name="connsiteX1" fmla="*/ 87085 w 914400"/>
              <a:gd name="connsiteY1" fmla="*/ 315691 h 566063"/>
              <a:gd name="connsiteX2" fmla="*/ 239485 w 914400"/>
              <a:gd name="connsiteY2" fmla="*/ 435434 h 566063"/>
              <a:gd name="connsiteX3" fmla="*/ 478971 w 914400"/>
              <a:gd name="connsiteY3" fmla="*/ 6 h 566063"/>
              <a:gd name="connsiteX4" fmla="*/ 696685 w 914400"/>
              <a:gd name="connsiteY4" fmla="*/ 424549 h 566063"/>
              <a:gd name="connsiteX5" fmla="*/ 816428 w 914400"/>
              <a:gd name="connsiteY5" fmla="*/ 293920 h 566063"/>
              <a:gd name="connsiteX6" fmla="*/ 914400 w 914400"/>
              <a:gd name="connsiteY6" fmla="*/ 566063 h 5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566063">
                <a:moveTo>
                  <a:pt x="0" y="555177"/>
                </a:moveTo>
                <a:cubicBezTo>
                  <a:pt x="23585" y="445412"/>
                  <a:pt x="47171" y="335648"/>
                  <a:pt x="87085" y="315691"/>
                </a:cubicBezTo>
                <a:cubicBezTo>
                  <a:pt x="126999" y="295734"/>
                  <a:pt x="174171" y="488048"/>
                  <a:pt x="239485" y="435434"/>
                </a:cubicBezTo>
                <a:cubicBezTo>
                  <a:pt x="304799" y="382820"/>
                  <a:pt x="402771" y="1820"/>
                  <a:pt x="478971" y="6"/>
                </a:cubicBezTo>
                <a:cubicBezTo>
                  <a:pt x="555171" y="-1808"/>
                  <a:pt x="640442" y="375563"/>
                  <a:pt x="696685" y="424549"/>
                </a:cubicBezTo>
                <a:cubicBezTo>
                  <a:pt x="752928" y="473535"/>
                  <a:pt x="780142" y="270334"/>
                  <a:pt x="816428" y="293920"/>
                </a:cubicBezTo>
                <a:cubicBezTo>
                  <a:pt x="852714" y="317506"/>
                  <a:pt x="914400" y="566063"/>
                  <a:pt x="914400" y="56606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 noChangeAspect="1"/>
          </p:cNvSpPr>
          <p:nvPr/>
        </p:nvSpPr>
        <p:spPr>
          <a:xfrm>
            <a:off x="6313517" y="2340899"/>
            <a:ext cx="2743200" cy="1698189"/>
          </a:xfrm>
          <a:custGeom>
            <a:avLst/>
            <a:gdLst>
              <a:gd name="connsiteX0" fmla="*/ 0 w 914400"/>
              <a:gd name="connsiteY0" fmla="*/ 555177 h 566063"/>
              <a:gd name="connsiteX1" fmla="*/ 87085 w 914400"/>
              <a:gd name="connsiteY1" fmla="*/ 315691 h 566063"/>
              <a:gd name="connsiteX2" fmla="*/ 239485 w 914400"/>
              <a:gd name="connsiteY2" fmla="*/ 435434 h 566063"/>
              <a:gd name="connsiteX3" fmla="*/ 478971 w 914400"/>
              <a:gd name="connsiteY3" fmla="*/ 6 h 566063"/>
              <a:gd name="connsiteX4" fmla="*/ 696685 w 914400"/>
              <a:gd name="connsiteY4" fmla="*/ 424549 h 566063"/>
              <a:gd name="connsiteX5" fmla="*/ 816428 w 914400"/>
              <a:gd name="connsiteY5" fmla="*/ 293920 h 566063"/>
              <a:gd name="connsiteX6" fmla="*/ 914400 w 914400"/>
              <a:gd name="connsiteY6" fmla="*/ 566063 h 5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566063">
                <a:moveTo>
                  <a:pt x="0" y="555177"/>
                </a:moveTo>
                <a:cubicBezTo>
                  <a:pt x="23585" y="445412"/>
                  <a:pt x="47171" y="335648"/>
                  <a:pt x="87085" y="315691"/>
                </a:cubicBezTo>
                <a:cubicBezTo>
                  <a:pt x="126999" y="295734"/>
                  <a:pt x="174171" y="488048"/>
                  <a:pt x="239485" y="435434"/>
                </a:cubicBezTo>
                <a:cubicBezTo>
                  <a:pt x="304799" y="382820"/>
                  <a:pt x="402771" y="1820"/>
                  <a:pt x="478971" y="6"/>
                </a:cubicBezTo>
                <a:cubicBezTo>
                  <a:pt x="555171" y="-1808"/>
                  <a:pt x="640442" y="375563"/>
                  <a:pt x="696685" y="424549"/>
                </a:cubicBezTo>
                <a:cubicBezTo>
                  <a:pt x="752928" y="473535"/>
                  <a:pt x="780142" y="270334"/>
                  <a:pt x="816428" y="293920"/>
                </a:cubicBezTo>
                <a:cubicBezTo>
                  <a:pt x="852714" y="317506"/>
                  <a:pt x="914400" y="566063"/>
                  <a:pt x="914400" y="56606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>
            <a:spLocks noChangeAspect="1"/>
          </p:cNvSpPr>
          <p:nvPr/>
        </p:nvSpPr>
        <p:spPr>
          <a:xfrm>
            <a:off x="206718" y="2340899"/>
            <a:ext cx="2743200" cy="1698189"/>
          </a:xfrm>
          <a:custGeom>
            <a:avLst/>
            <a:gdLst>
              <a:gd name="connsiteX0" fmla="*/ 0 w 914400"/>
              <a:gd name="connsiteY0" fmla="*/ 555177 h 566063"/>
              <a:gd name="connsiteX1" fmla="*/ 87085 w 914400"/>
              <a:gd name="connsiteY1" fmla="*/ 315691 h 566063"/>
              <a:gd name="connsiteX2" fmla="*/ 239485 w 914400"/>
              <a:gd name="connsiteY2" fmla="*/ 435434 h 566063"/>
              <a:gd name="connsiteX3" fmla="*/ 478971 w 914400"/>
              <a:gd name="connsiteY3" fmla="*/ 6 h 566063"/>
              <a:gd name="connsiteX4" fmla="*/ 696685 w 914400"/>
              <a:gd name="connsiteY4" fmla="*/ 424549 h 566063"/>
              <a:gd name="connsiteX5" fmla="*/ 816428 w 914400"/>
              <a:gd name="connsiteY5" fmla="*/ 293920 h 566063"/>
              <a:gd name="connsiteX6" fmla="*/ 914400 w 914400"/>
              <a:gd name="connsiteY6" fmla="*/ 566063 h 56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566063">
                <a:moveTo>
                  <a:pt x="0" y="555177"/>
                </a:moveTo>
                <a:cubicBezTo>
                  <a:pt x="23585" y="445412"/>
                  <a:pt x="47171" y="335648"/>
                  <a:pt x="87085" y="315691"/>
                </a:cubicBezTo>
                <a:cubicBezTo>
                  <a:pt x="126999" y="295734"/>
                  <a:pt x="174171" y="488048"/>
                  <a:pt x="239485" y="435434"/>
                </a:cubicBezTo>
                <a:cubicBezTo>
                  <a:pt x="304799" y="382820"/>
                  <a:pt x="402771" y="1820"/>
                  <a:pt x="478971" y="6"/>
                </a:cubicBezTo>
                <a:cubicBezTo>
                  <a:pt x="555171" y="-1808"/>
                  <a:pt x="640442" y="375563"/>
                  <a:pt x="696685" y="424549"/>
                </a:cubicBezTo>
                <a:cubicBezTo>
                  <a:pt x="752928" y="473535"/>
                  <a:pt x="780142" y="270334"/>
                  <a:pt x="816428" y="293920"/>
                </a:cubicBezTo>
                <a:cubicBezTo>
                  <a:pt x="852714" y="317506"/>
                  <a:pt x="914400" y="566063"/>
                  <a:pt x="914400" y="56606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783076" y="1702833"/>
            <a:ext cx="0" cy="2331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3135086" y="2645228"/>
            <a:ext cx="2972847" cy="1404258"/>
          </a:xfrm>
          <a:custGeom>
            <a:avLst/>
            <a:gdLst>
              <a:gd name="connsiteX0" fmla="*/ 0 w 2982685"/>
              <a:gd name="connsiteY0" fmla="*/ 1382485 h 1404257"/>
              <a:gd name="connsiteX1" fmla="*/ 21771 w 2982685"/>
              <a:gd name="connsiteY1" fmla="*/ 0 h 1404257"/>
              <a:gd name="connsiteX2" fmla="*/ 2982685 w 2982685"/>
              <a:gd name="connsiteY2" fmla="*/ 21771 h 1404257"/>
              <a:gd name="connsiteX3" fmla="*/ 2971800 w 2982685"/>
              <a:gd name="connsiteY3" fmla="*/ 1393371 h 1404257"/>
              <a:gd name="connsiteX4" fmla="*/ 2971800 w 2982685"/>
              <a:gd name="connsiteY4" fmla="*/ 1404257 h 1404257"/>
              <a:gd name="connsiteX0" fmla="*/ 0 w 2972847"/>
              <a:gd name="connsiteY0" fmla="*/ 1393372 h 1415144"/>
              <a:gd name="connsiteX1" fmla="*/ 21771 w 2972847"/>
              <a:gd name="connsiteY1" fmla="*/ 10887 h 1415144"/>
              <a:gd name="connsiteX2" fmla="*/ 2971799 w 2972847"/>
              <a:gd name="connsiteY2" fmla="*/ 0 h 1415144"/>
              <a:gd name="connsiteX3" fmla="*/ 2971800 w 2972847"/>
              <a:gd name="connsiteY3" fmla="*/ 1404258 h 1415144"/>
              <a:gd name="connsiteX4" fmla="*/ 2971800 w 2972847"/>
              <a:gd name="connsiteY4" fmla="*/ 1415144 h 1415144"/>
              <a:gd name="connsiteX0" fmla="*/ 0 w 2972847"/>
              <a:gd name="connsiteY0" fmla="*/ 1382486 h 1404258"/>
              <a:gd name="connsiteX1" fmla="*/ 21771 w 2972847"/>
              <a:gd name="connsiteY1" fmla="*/ 1 h 1404258"/>
              <a:gd name="connsiteX2" fmla="*/ 2971799 w 2972847"/>
              <a:gd name="connsiteY2" fmla="*/ 0 h 1404258"/>
              <a:gd name="connsiteX3" fmla="*/ 2971800 w 2972847"/>
              <a:gd name="connsiteY3" fmla="*/ 1393372 h 1404258"/>
              <a:gd name="connsiteX4" fmla="*/ 2971800 w 2972847"/>
              <a:gd name="connsiteY4" fmla="*/ 1404258 h 1404258"/>
              <a:gd name="connsiteX0" fmla="*/ 0 w 2972847"/>
              <a:gd name="connsiteY0" fmla="*/ 1382486 h 1404258"/>
              <a:gd name="connsiteX1" fmla="*/ 0 w 2972847"/>
              <a:gd name="connsiteY1" fmla="*/ 10887 h 1404258"/>
              <a:gd name="connsiteX2" fmla="*/ 2971799 w 2972847"/>
              <a:gd name="connsiteY2" fmla="*/ 0 h 1404258"/>
              <a:gd name="connsiteX3" fmla="*/ 2971800 w 2972847"/>
              <a:gd name="connsiteY3" fmla="*/ 1393372 h 1404258"/>
              <a:gd name="connsiteX4" fmla="*/ 2971800 w 2972847"/>
              <a:gd name="connsiteY4" fmla="*/ 1404258 h 14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847" h="1404258">
                <a:moveTo>
                  <a:pt x="0" y="1382486"/>
                </a:moveTo>
                <a:lnTo>
                  <a:pt x="0" y="10887"/>
                </a:lnTo>
                <a:lnTo>
                  <a:pt x="2971799" y="0"/>
                </a:lnTo>
                <a:cubicBezTo>
                  <a:pt x="2968171" y="457200"/>
                  <a:pt x="2975428" y="936172"/>
                  <a:pt x="2971800" y="1393372"/>
                </a:cubicBezTo>
                <a:lnTo>
                  <a:pt x="2971800" y="1404258"/>
                </a:lnTo>
              </a:path>
            </a:pathLst>
          </a:cu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626" y="4356335"/>
            <a:ext cx="5676900" cy="482600"/>
          </a:xfrm>
          <a:prstGeom prst="rect">
            <a:avLst/>
          </a:prstGeom>
        </p:spPr>
      </p:pic>
      <p:sp>
        <p:nvSpPr>
          <p:cNvPr id="13" name="Up Arrow Callout 12"/>
          <p:cNvSpPr/>
          <p:nvPr/>
        </p:nvSpPr>
        <p:spPr>
          <a:xfrm>
            <a:off x="5716047" y="4750978"/>
            <a:ext cx="2407417" cy="132805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Box filter in frequency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254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from samples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329542"/>
            <a:ext cx="7886700" cy="3248706"/>
          </a:xfrm>
        </p:spPr>
        <p:txBody>
          <a:bodyPr/>
          <a:lstStyle/>
          <a:p>
            <a:r>
              <a:rPr lang="en-US" dirty="0" smtClean="0"/>
              <a:t>Multiplication in frequency domain = convolution in spatial domain</a:t>
            </a:r>
          </a:p>
          <a:p>
            <a:r>
              <a:rPr lang="en-US" dirty="0" smtClean="0"/>
              <a:t>Box filter in frequency domain = </a:t>
            </a:r>
            <a:r>
              <a:rPr lang="en-US" dirty="0" err="1" smtClean="0"/>
              <a:t>sinc</a:t>
            </a:r>
            <a:r>
              <a:rPr lang="en-US" dirty="0" smtClean="0"/>
              <a:t> filter in spatial domain</a:t>
            </a:r>
          </a:p>
          <a:p>
            <a:r>
              <a:rPr lang="en-US" dirty="0" smtClean="0"/>
              <a:t>Convolve sampled signal with </a:t>
            </a:r>
            <a:r>
              <a:rPr lang="en-US" dirty="0" err="1" smtClean="0"/>
              <a:t>sinc</a:t>
            </a:r>
            <a:r>
              <a:rPr lang="en-US" dirty="0" smtClean="0"/>
              <a:t> filter to reconstruct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198" y="1607456"/>
            <a:ext cx="5676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785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from samples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”Sampled signal” is non-zero at sample points and 0 everywhere else</a:t>
            </a:r>
          </a:p>
          <a:p>
            <a:pPr lvl="1"/>
            <a:r>
              <a:rPr lang="en-US" dirty="0" smtClean="0"/>
              <a:t>i.e., has holes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71" t="28228" r="4772" b="38246"/>
          <a:stretch/>
        </p:blipFill>
        <p:spPr>
          <a:xfrm>
            <a:off x="110671" y="3701159"/>
            <a:ext cx="2520518" cy="728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276" y="3292436"/>
            <a:ext cx="1839255" cy="10645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2596" y="3628438"/>
            <a:ext cx="413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*</a:t>
            </a:r>
            <a:endParaRPr lang="en-US" sz="5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29" t="26726" r="4153" b="38000"/>
          <a:stretch/>
        </p:blipFill>
        <p:spPr>
          <a:xfrm>
            <a:off x="6242189" y="3701159"/>
            <a:ext cx="2553817" cy="77788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5336938" y="3992699"/>
            <a:ext cx="455557" cy="18741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994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subsampling and reconstruction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Subsampling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Convolve with </a:t>
            </a:r>
            <a:r>
              <a:rPr lang="en-US" dirty="0" err="1" smtClean="0"/>
              <a:t>sinc</a:t>
            </a:r>
            <a:r>
              <a:rPr lang="en-US" dirty="0" smtClean="0"/>
              <a:t> filter to eliminate high frequencies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Sample by picking only values at sample points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Reconstruction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Start with sampled signal (0 at non-sample points)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Convolve with </a:t>
            </a:r>
            <a:r>
              <a:rPr lang="en-US" dirty="0" err="1" smtClean="0"/>
              <a:t>sinc</a:t>
            </a:r>
            <a:r>
              <a:rPr lang="en-US" dirty="0" smtClean="0"/>
              <a:t> to reconstruct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8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Sinc</a:t>
            </a:r>
            <a:r>
              <a:rPr lang="en-US" dirty="0" smtClean="0"/>
              <a:t> is annoying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650" y="1612900"/>
            <a:ext cx="58547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8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Sinc</a:t>
            </a:r>
            <a:r>
              <a:rPr lang="en-US" dirty="0" smtClean="0"/>
              <a:t> and Gaussian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Sinc</a:t>
            </a:r>
            <a:r>
              <a:rPr lang="en-US" dirty="0" smtClean="0"/>
              <a:t> is annoying: infinite spatial extent</a:t>
            </a:r>
          </a:p>
          <a:p>
            <a:r>
              <a:rPr lang="en-US" dirty="0" smtClean="0"/>
              <a:t>Use Gaussian instead!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742" y="3184763"/>
            <a:ext cx="2699658" cy="1396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492" y="2811531"/>
            <a:ext cx="2300514" cy="1649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749" y="4857960"/>
            <a:ext cx="1351643" cy="1239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927" y="4701591"/>
            <a:ext cx="1351643" cy="12398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11829" y="6176963"/>
            <a:ext cx="2536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Spatial domain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02562" y="6072869"/>
            <a:ext cx="2536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Frequency domain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5514" y="3516086"/>
            <a:ext cx="149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Sinc</a:t>
            </a:r>
            <a:r>
              <a:rPr lang="en-US" sz="2800" dirty="0" smtClean="0"/>
              <a:t>/box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95514" y="5524752"/>
            <a:ext cx="149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Gaussian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6848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Subsampling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tep 1: Convolve with Gaussian to eliminate high frequencies</a:t>
            </a:r>
          </a:p>
          <a:p>
            <a:r>
              <a:rPr lang="en-US" dirty="0" smtClean="0"/>
              <a:t>Step 2: Drop unneeded pixels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313" y="3741056"/>
            <a:ext cx="3102430" cy="2431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3628" y="3751943"/>
            <a:ext cx="3063610" cy="2431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7313" y="6172201"/>
            <a:ext cx="3102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Subsampling without removing high frequencies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64218" y="6183086"/>
            <a:ext cx="3102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Subsampling after removing high frequencies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33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2389188"/>
            <a:ext cx="788988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25" y="1895475"/>
            <a:ext cx="15652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914400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Subsampling images correctly</a:t>
            </a:r>
            <a:endParaRPr lang="en-US" dirty="0" smtClean="0"/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5395913" y="4013200"/>
            <a:ext cx="928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1/4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7072313" y="3416300"/>
            <a:ext cx="928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1/8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1905000" y="5105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Arial" charset="0"/>
                <a:cs typeface="Arial" charset="0"/>
              </a:rPr>
              <a:t>Gaussian 1/2</a:t>
            </a:r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304800" y="56388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/>
              <a:t>Solution: </a:t>
            </a:r>
            <a:r>
              <a:rPr lang="en-US" sz="3200" dirty="0" smtClean="0"/>
              <a:t>filter </a:t>
            </a:r>
            <a:r>
              <a:rPr lang="en-US" sz="3200" dirty="0"/>
              <a:t>the image, </a:t>
            </a:r>
            <a:r>
              <a:rPr lang="en-US" sz="3200" i="1" dirty="0"/>
              <a:t>then</a:t>
            </a:r>
            <a:r>
              <a:rPr lang="en-US" sz="3200" dirty="0"/>
              <a:t> subsample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8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685321" y="6491288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</a:t>
            </a:r>
            <a:r>
              <a:rPr lang="en-US" sz="1400" dirty="0" smtClean="0"/>
              <a:t>S. Seitz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68153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High-pass filtering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" y="1690690"/>
            <a:ext cx="2023110" cy="20231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548" y="1690689"/>
            <a:ext cx="2023110" cy="2023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582" y="1690689"/>
            <a:ext cx="2023110" cy="2023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548" y="3993931"/>
            <a:ext cx="2023110" cy="2023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583" y="3993932"/>
            <a:ext cx="2023110" cy="2023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3993931"/>
            <a:ext cx="2023110" cy="20231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39839" y="2240579"/>
            <a:ext cx="35556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dirty="0" smtClean="0"/>
              <a:t>=</a:t>
            </a:r>
            <a:endParaRPr lang="en-US" sz="5400" dirty="0"/>
          </a:p>
        </p:txBody>
      </p:sp>
      <p:sp>
        <p:nvSpPr>
          <p:cNvPr id="10" name="TextBox 9"/>
          <p:cNvSpPr txBox="1"/>
          <p:nvPr/>
        </p:nvSpPr>
        <p:spPr>
          <a:xfrm>
            <a:off x="2980874" y="2240579"/>
            <a:ext cx="35556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smtClean="0"/>
              <a:t>-</a:t>
            </a:r>
            <a:endParaRPr lang="en-US" sz="5400" dirty="0"/>
          </a:p>
        </p:txBody>
      </p:sp>
      <p:sp>
        <p:nvSpPr>
          <p:cNvPr id="11" name="TextBox 10"/>
          <p:cNvSpPr txBox="1"/>
          <p:nvPr/>
        </p:nvSpPr>
        <p:spPr>
          <a:xfrm>
            <a:off x="2980874" y="4543821"/>
            <a:ext cx="35556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smtClean="0"/>
              <a:t>-</a:t>
            </a:r>
            <a:endParaRPr lang="en-US" sz="5400" dirty="0"/>
          </a:p>
        </p:txBody>
      </p:sp>
      <p:sp>
        <p:nvSpPr>
          <p:cNvPr id="12" name="TextBox 11"/>
          <p:cNvSpPr txBox="1"/>
          <p:nvPr/>
        </p:nvSpPr>
        <p:spPr>
          <a:xfrm>
            <a:off x="6139838" y="4543821"/>
            <a:ext cx="35556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dirty="0" smtClean="0"/>
              <a:t>=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9115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914400"/>
            <a:ext cx="315436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914400"/>
            <a:ext cx="3125787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914400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pPr eaLnBrk="1" hangingPunct="1"/>
            <a:r>
              <a:rPr lang="en-US" sz="3200" smtClean="0"/>
              <a:t>Subsampling with Gaussian pre-filtering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4267200" y="5105400"/>
            <a:ext cx="101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1/4 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7377113" y="5105400"/>
            <a:ext cx="928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1/8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533400" y="5105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Gaussian 1/2</a:t>
            </a: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304800" y="56388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Solution:  filter the image, </a:t>
            </a:r>
            <a:r>
              <a:rPr lang="en-US" sz="3200" i="1"/>
              <a:t>then</a:t>
            </a:r>
            <a:r>
              <a:rPr lang="en-US" sz="3200"/>
              <a:t> subsample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685321" y="6491288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</a:t>
            </a:r>
            <a:r>
              <a:rPr lang="en-US" sz="1400" dirty="0" smtClean="0"/>
              <a:t>S. Seitz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5322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914400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914400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900113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-11725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Compare with...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3733800" y="5105400"/>
            <a:ext cx="168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1/4  </a:t>
            </a:r>
            <a:r>
              <a:rPr lang="en-US" sz="1600">
                <a:latin typeface="Arial" charset="0"/>
                <a:cs typeface="Arial" charset="0"/>
              </a:rPr>
              <a:t>(2x zoom)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6934200" y="5105400"/>
            <a:ext cx="168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1/8  </a:t>
            </a:r>
            <a:r>
              <a:rPr lang="en-US" sz="1600">
                <a:latin typeface="Arial" charset="0"/>
                <a:cs typeface="Arial" charset="0"/>
              </a:rPr>
              <a:t>(4x zoom)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1295400" y="5105400"/>
            <a:ext cx="608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1/2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85321" y="6491288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</a:t>
            </a:r>
            <a:r>
              <a:rPr lang="en-US" sz="1400" dirty="0" smtClean="0"/>
              <a:t>S. Seitz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7823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Upsampling</a:t>
            </a:r>
            <a:r>
              <a:rPr lang="en-US" dirty="0" smtClean="0"/>
              <a:t> images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570" y="2304142"/>
            <a:ext cx="2226833" cy="1767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0514" y="1534885"/>
            <a:ext cx="5192486" cy="4299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570" y="4539343"/>
            <a:ext cx="2226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1: blow up to original size with 0’s in between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22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Upsampling</a:t>
            </a:r>
            <a:r>
              <a:rPr lang="en-US" dirty="0" smtClean="0"/>
              <a:t> images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570" y="2304142"/>
            <a:ext cx="2226833" cy="1767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570" y="4539343"/>
            <a:ext cx="2226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2: Convolve with Gaussian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2286" y="1905000"/>
            <a:ext cx="5105400" cy="408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8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Take-away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Subsampling causes aliasing</a:t>
            </a:r>
          </a:p>
          <a:p>
            <a:pPr lvl="1"/>
            <a:r>
              <a:rPr lang="en-US" dirty="0" smtClean="0"/>
              <a:t>High frequencies masquerading as low frequencies</a:t>
            </a:r>
          </a:p>
          <a:p>
            <a:r>
              <a:rPr lang="en-US" dirty="0" smtClean="0"/>
              <a:t>Remove low frequencies by blurring!</a:t>
            </a:r>
          </a:p>
          <a:p>
            <a:pPr lvl="1"/>
            <a:r>
              <a:rPr lang="en-US" dirty="0" smtClean="0"/>
              <a:t>Ideal: </a:t>
            </a:r>
            <a:r>
              <a:rPr lang="en-US" dirty="0" err="1" smtClean="0"/>
              <a:t>sinc</a:t>
            </a:r>
            <a:endParaRPr lang="en-US" dirty="0" smtClean="0"/>
          </a:p>
          <a:p>
            <a:pPr lvl="1"/>
            <a:r>
              <a:rPr lang="en-US" dirty="0" smtClean="0"/>
              <a:t>Common: Gaussian</a:t>
            </a:r>
          </a:p>
          <a:p>
            <a:r>
              <a:rPr lang="en-US" dirty="0" smtClean="0"/>
              <a:t>When </a:t>
            </a:r>
            <a:r>
              <a:rPr lang="en-US" dirty="0" err="1" smtClean="0"/>
              <a:t>upsampling</a:t>
            </a:r>
            <a:r>
              <a:rPr lang="en-US" dirty="0" smtClean="0"/>
              <a:t>, reconstruct missing values by convolution</a:t>
            </a:r>
          </a:p>
          <a:p>
            <a:pPr lvl="1"/>
            <a:r>
              <a:rPr lang="en-US" dirty="0" smtClean="0"/>
              <a:t>Ideal: </a:t>
            </a:r>
            <a:r>
              <a:rPr lang="en-US" dirty="0" err="1" smtClean="0"/>
              <a:t>sinc</a:t>
            </a:r>
            <a:endParaRPr lang="en-US" dirty="0" smtClean="0"/>
          </a:p>
          <a:p>
            <a:pPr lvl="1"/>
            <a:r>
              <a:rPr lang="en-US" dirty="0" smtClean="0"/>
              <a:t>Common: Gaussian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05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mr-IN" dirty="0" smtClean="0"/>
              <a:t>…</a:t>
            </a:r>
            <a:r>
              <a:rPr lang="en-US" dirty="0" smtClean="0"/>
              <a:t> can we enhance?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Nyquist theorem limits frequencies we can reconstruct from subsampled image</a:t>
            </a:r>
          </a:p>
          <a:p>
            <a:r>
              <a:rPr lang="en-US" dirty="0" smtClean="0"/>
              <a:t>Can only reconstruct max sampling frequency/2</a:t>
            </a:r>
          </a:p>
          <a:p>
            <a:r>
              <a:rPr lang="en-US" dirty="0" smtClean="0"/>
              <a:t>Sorry CSI!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1762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Pyramids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1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86" y="43544"/>
            <a:ext cx="288471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Gaussian pre-filtering</a:t>
            </a:r>
            <a:endParaRPr lang="en-US" dirty="0"/>
          </a:p>
        </p:txBody>
      </p:sp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1618" y="2753551"/>
            <a:ext cx="281295" cy="369199"/>
          </a:xfrm>
          <a:prstGeom prst="rect">
            <a:avLst/>
          </a:prstGeom>
          <a:noFill/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41514" y="1295400"/>
            <a:ext cx="2656115" cy="51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Solution: </a:t>
            </a:r>
            <a:r>
              <a:rPr lang="en-US" sz="2400" dirty="0" smtClean="0"/>
              <a:t>filter </a:t>
            </a:r>
            <a:r>
              <a:rPr lang="en-US" sz="2400" dirty="0"/>
              <a:t>the image, </a:t>
            </a:r>
            <a:r>
              <a:rPr lang="en-US" sz="2400" i="1" dirty="0"/>
              <a:t>then</a:t>
            </a:r>
            <a:r>
              <a:rPr lang="en-US" sz="2400" dirty="0"/>
              <a:t> subsample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000" dirty="0"/>
          </a:p>
        </p:txBody>
      </p:sp>
      <p:grpSp>
        <p:nvGrpSpPr>
          <p:cNvPr id="3" name="Group 46"/>
          <p:cNvGrpSpPr/>
          <p:nvPr/>
        </p:nvGrpSpPr>
        <p:grpSpPr>
          <a:xfrm>
            <a:off x="3741873" y="3261445"/>
            <a:ext cx="539142" cy="433080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blur</a:t>
              </a:r>
              <a:endParaRPr lang="en-US" sz="1600" dirty="0"/>
            </a:p>
          </p:txBody>
        </p:sp>
      </p:grpSp>
      <p:grpSp>
        <p:nvGrpSpPr>
          <p:cNvPr id="4" name="Group 51"/>
          <p:cNvGrpSpPr/>
          <p:nvPr/>
        </p:nvGrpSpPr>
        <p:grpSpPr>
          <a:xfrm>
            <a:off x="2866407" y="3777331"/>
            <a:ext cx="2278578" cy="2993593"/>
            <a:chOff x="515031" y="3777331"/>
            <a:chExt cx="2278578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741718" y="3777331"/>
              <a:ext cx="1051891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 smtClean="0">
                  <a:solidFill>
                    <a:schemeClr val="bg1"/>
                  </a:solidFill>
                </a:rPr>
                <a:t>0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9172" y="3864430"/>
              <a:ext cx="389850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*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7"/>
          <p:cNvGrpSpPr/>
          <p:nvPr/>
        </p:nvGrpSpPr>
        <p:grpSpPr>
          <a:xfrm>
            <a:off x="4528505" y="3217903"/>
            <a:ext cx="1076513" cy="433080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4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subsample</a:t>
              </a:r>
              <a:endParaRPr lang="en-US" sz="1600" dirty="0"/>
            </a:p>
          </p:txBody>
        </p:sp>
      </p:grpSp>
      <p:grpSp>
        <p:nvGrpSpPr>
          <p:cNvPr id="6" name="Group 48"/>
          <p:cNvGrpSpPr/>
          <p:nvPr/>
        </p:nvGrpSpPr>
        <p:grpSpPr>
          <a:xfrm>
            <a:off x="5723073" y="3261445"/>
            <a:ext cx="539142" cy="433080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blur</a:t>
              </a:r>
              <a:endParaRPr lang="en-US" sz="1600" dirty="0"/>
            </a:p>
          </p:txBody>
        </p:sp>
      </p:grpSp>
      <p:grpSp>
        <p:nvGrpSpPr>
          <p:cNvPr id="7" name="Group 49"/>
          <p:cNvGrpSpPr/>
          <p:nvPr/>
        </p:nvGrpSpPr>
        <p:grpSpPr>
          <a:xfrm>
            <a:off x="6368235" y="3217899"/>
            <a:ext cx="1076513" cy="433080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subsample</a:t>
              </a:r>
              <a:endParaRPr lang="en-US" sz="1600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587401" y="296089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…</a:t>
            </a:r>
            <a:endParaRPr lang="en-US" sz="4000" dirty="0"/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1618" y="3844336"/>
            <a:ext cx="280416" cy="368046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0208" y="2938727"/>
            <a:ext cx="140208" cy="184023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0208" y="3844336"/>
            <a:ext cx="140208" cy="184023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18423" y="3026357"/>
            <a:ext cx="70104" cy="96393"/>
          </a:xfrm>
          <a:prstGeom prst="rect">
            <a:avLst/>
          </a:prstGeom>
          <a:noFill/>
        </p:spPr>
      </p:pic>
      <p:grpSp>
        <p:nvGrpSpPr>
          <p:cNvPr id="8" name="Group 52"/>
          <p:cNvGrpSpPr/>
          <p:nvPr/>
        </p:nvGrpSpPr>
        <p:grpSpPr>
          <a:xfrm>
            <a:off x="5487272" y="1655788"/>
            <a:ext cx="1169347" cy="1461986"/>
            <a:chOff x="3135896" y="1655788"/>
            <a:chExt cx="1169347" cy="1461986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29926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 smtClean="0">
                  <a:solidFill>
                    <a:schemeClr val="bg1"/>
                  </a:solidFill>
                </a:rPr>
                <a:t>1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53"/>
          <p:cNvGrpSpPr/>
          <p:nvPr/>
        </p:nvGrpSpPr>
        <p:grpSpPr>
          <a:xfrm>
            <a:off x="5487272" y="3799099"/>
            <a:ext cx="1210913" cy="1521196"/>
            <a:chOff x="3135896" y="3799099"/>
            <a:chExt cx="1210913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516132" y="3799099"/>
              <a:ext cx="830677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 smtClean="0">
                  <a:solidFill>
                    <a:schemeClr val="bg1"/>
                  </a:solidFill>
                </a:rPr>
                <a:t>1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77384" y="3886198"/>
              <a:ext cx="338554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*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54"/>
          <p:cNvGrpSpPr/>
          <p:nvPr/>
        </p:nvGrpSpPr>
        <p:grpSpPr>
          <a:xfrm>
            <a:off x="7130557" y="2402353"/>
            <a:ext cx="619037" cy="753719"/>
            <a:chOff x="4779181" y="2402353"/>
            <a:chExt cx="619037" cy="753719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369012" cy="369332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 smtClean="0">
                  <a:solidFill>
                    <a:schemeClr val="bg1"/>
                  </a:solidFill>
                </a:rPr>
                <a:t>2</a:t>
              </a:r>
              <a:endParaRPr lang="en-US" b="1" baseline="-25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30557" y="3844336"/>
            <a:ext cx="553799" cy="729608"/>
          </a:xfrm>
          <a:prstGeom prst="rect">
            <a:avLst/>
          </a:prstGeom>
          <a:noFill/>
        </p:spPr>
      </p:pic>
      <p:grpSp>
        <p:nvGrpSpPr>
          <p:cNvPr id="11" name="Group 50"/>
          <p:cNvGrpSpPr/>
          <p:nvPr/>
        </p:nvGrpSpPr>
        <p:grpSpPr>
          <a:xfrm>
            <a:off x="2859289" y="190710"/>
            <a:ext cx="2236360" cy="2938315"/>
            <a:chOff x="507913" y="190710"/>
            <a:chExt cx="2236360" cy="2938315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13282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 smtClean="0">
                  <a:solidFill>
                    <a:schemeClr val="bg1"/>
                  </a:solidFill>
                </a:rPr>
                <a:t>0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2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1618" y="2753551"/>
            <a:ext cx="281295" cy="369199"/>
          </a:xfrm>
          <a:prstGeom prst="rect">
            <a:avLst/>
          </a:prstGeom>
          <a:noFill/>
        </p:spPr>
      </p:pic>
      <p:grpSp>
        <p:nvGrpSpPr>
          <p:cNvPr id="2" name="Group 46"/>
          <p:cNvGrpSpPr/>
          <p:nvPr/>
        </p:nvGrpSpPr>
        <p:grpSpPr>
          <a:xfrm>
            <a:off x="3741873" y="3261445"/>
            <a:ext cx="539142" cy="433080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blur</a:t>
              </a:r>
              <a:endParaRPr lang="en-US" sz="1600" dirty="0"/>
            </a:p>
          </p:txBody>
        </p:sp>
      </p:grpSp>
      <p:grpSp>
        <p:nvGrpSpPr>
          <p:cNvPr id="3" name="Group 51"/>
          <p:cNvGrpSpPr/>
          <p:nvPr/>
        </p:nvGrpSpPr>
        <p:grpSpPr>
          <a:xfrm>
            <a:off x="2866407" y="3777331"/>
            <a:ext cx="2278578" cy="2993593"/>
            <a:chOff x="515031" y="3777331"/>
            <a:chExt cx="2278578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741718" y="3777331"/>
              <a:ext cx="1051891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 smtClean="0">
                  <a:solidFill>
                    <a:schemeClr val="bg1"/>
                  </a:solidFill>
                </a:rPr>
                <a:t>0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9172" y="3864430"/>
              <a:ext cx="389850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*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47"/>
          <p:cNvGrpSpPr/>
          <p:nvPr/>
        </p:nvGrpSpPr>
        <p:grpSpPr>
          <a:xfrm>
            <a:off x="4528505" y="3217903"/>
            <a:ext cx="1076513" cy="433080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4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subsample</a:t>
              </a:r>
              <a:endParaRPr lang="en-US" sz="1600" dirty="0"/>
            </a:p>
          </p:txBody>
        </p:sp>
      </p:grpSp>
      <p:grpSp>
        <p:nvGrpSpPr>
          <p:cNvPr id="5" name="Group 48"/>
          <p:cNvGrpSpPr/>
          <p:nvPr/>
        </p:nvGrpSpPr>
        <p:grpSpPr>
          <a:xfrm>
            <a:off x="5723073" y="3261445"/>
            <a:ext cx="539142" cy="433080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blur</a:t>
              </a:r>
              <a:endParaRPr lang="en-US" sz="1600" dirty="0"/>
            </a:p>
          </p:txBody>
        </p:sp>
      </p:grpSp>
      <p:grpSp>
        <p:nvGrpSpPr>
          <p:cNvPr id="6" name="Group 49"/>
          <p:cNvGrpSpPr/>
          <p:nvPr/>
        </p:nvGrpSpPr>
        <p:grpSpPr>
          <a:xfrm>
            <a:off x="6368235" y="3217899"/>
            <a:ext cx="1076513" cy="433080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subsample</a:t>
              </a:r>
              <a:endParaRPr lang="en-US" sz="1600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587401" y="296089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…</a:t>
            </a:r>
            <a:endParaRPr lang="en-US" sz="4000" dirty="0"/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1618" y="3844336"/>
            <a:ext cx="280416" cy="368046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0208" y="2938727"/>
            <a:ext cx="140208" cy="184023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0208" y="3844336"/>
            <a:ext cx="140208" cy="184023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18423" y="3026357"/>
            <a:ext cx="70104" cy="96393"/>
          </a:xfrm>
          <a:prstGeom prst="rect">
            <a:avLst/>
          </a:prstGeom>
          <a:noFill/>
        </p:spPr>
      </p:pic>
      <p:grpSp>
        <p:nvGrpSpPr>
          <p:cNvPr id="7" name="Group 52"/>
          <p:cNvGrpSpPr/>
          <p:nvPr/>
        </p:nvGrpSpPr>
        <p:grpSpPr>
          <a:xfrm>
            <a:off x="5487272" y="1655788"/>
            <a:ext cx="1169347" cy="1461986"/>
            <a:chOff x="3135896" y="1655788"/>
            <a:chExt cx="1169347" cy="1461986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29926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 smtClean="0">
                  <a:solidFill>
                    <a:schemeClr val="bg1"/>
                  </a:solidFill>
                </a:rPr>
                <a:t>1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53"/>
          <p:cNvGrpSpPr/>
          <p:nvPr/>
        </p:nvGrpSpPr>
        <p:grpSpPr>
          <a:xfrm>
            <a:off x="5487272" y="3799099"/>
            <a:ext cx="1210913" cy="1521196"/>
            <a:chOff x="3135896" y="3799099"/>
            <a:chExt cx="1210913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516132" y="3799099"/>
              <a:ext cx="830677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 smtClean="0">
                  <a:solidFill>
                    <a:schemeClr val="bg1"/>
                  </a:solidFill>
                </a:rPr>
                <a:t>1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77384" y="3886198"/>
              <a:ext cx="338554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*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54"/>
          <p:cNvGrpSpPr/>
          <p:nvPr/>
        </p:nvGrpSpPr>
        <p:grpSpPr>
          <a:xfrm>
            <a:off x="7130557" y="2402353"/>
            <a:ext cx="619037" cy="753719"/>
            <a:chOff x="4779181" y="2402353"/>
            <a:chExt cx="619037" cy="753719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369012" cy="369332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 smtClean="0">
                  <a:solidFill>
                    <a:schemeClr val="bg1"/>
                  </a:solidFill>
                </a:rPr>
                <a:t>2</a:t>
              </a:r>
              <a:endParaRPr lang="en-US" b="1" baseline="-25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30557" y="3844336"/>
            <a:ext cx="553799" cy="729608"/>
          </a:xfrm>
          <a:prstGeom prst="rect">
            <a:avLst/>
          </a:prstGeom>
          <a:noFill/>
        </p:spPr>
      </p:pic>
      <p:grpSp>
        <p:nvGrpSpPr>
          <p:cNvPr id="10" name="Group 50"/>
          <p:cNvGrpSpPr/>
          <p:nvPr/>
        </p:nvGrpSpPr>
        <p:grpSpPr>
          <a:xfrm>
            <a:off x="2859289" y="190710"/>
            <a:ext cx="2236360" cy="2938315"/>
            <a:chOff x="507913" y="190710"/>
            <a:chExt cx="2236360" cy="2938315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13282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 smtClean="0">
                  <a:solidFill>
                    <a:schemeClr val="bg1"/>
                  </a:solidFill>
                </a:rPr>
                <a:t>0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2786743" y="3799117"/>
            <a:ext cx="6553255" cy="329837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374086" y="-616559"/>
            <a:ext cx="165622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 smtClean="0">
                <a:latin typeface="Times New Roman" pitchFamily="18" charset="0"/>
                <a:cs typeface="Times New Roman" pitchFamily="18" charset="0"/>
              </a:rPr>
              <a:t>{</a:t>
            </a:r>
            <a:endParaRPr lang="en-US" sz="23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3385" y="1200840"/>
            <a:ext cx="1872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smtClean="0"/>
              <a:t>Gaussian pyramid</a:t>
            </a:r>
            <a:endParaRPr lang="en-US" sz="2400" i="1"/>
          </a:p>
        </p:txBody>
      </p:sp>
    </p:spTree>
    <p:extLst>
      <p:ext uri="{BB962C8B-B14F-4D97-AF65-F5344CB8AC3E}">
        <p14:creationId xmlns:p14="http://schemas.microsoft.com/office/powerpoint/2010/main" val="586527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685800" y="239490"/>
            <a:ext cx="81534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Gaussian pyramids </a:t>
            </a:r>
            <a:br>
              <a:rPr lang="en-US" dirty="0" smtClean="0"/>
            </a:br>
            <a:r>
              <a:rPr lang="en-US" dirty="0" smtClean="0"/>
              <a:t>[Burt and </a:t>
            </a:r>
            <a:r>
              <a:rPr lang="en-US" dirty="0" err="1" smtClean="0"/>
              <a:t>Adelson</a:t>
            </a:r>
            <a:r>
              <a:rPr lang="en-US" dirty="0" smtClean="0"/>
              <a:t>, 1983]</a:t>
            </a:r>
            <a:endParaRPr lang="en-US" dirty="0"/>
          </a:p>
        </p:txBody>
      </p:sp>
      <p:graphicFrame>
        <p:nvGraphicFramePr>
          <p:cNvPr id="470019" name="Object 3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219200" y="1295400"/>
          <a:ext cx="5715000" cy="3990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hoto Editor Photo" r:id="rId7" imgW="4896533" imgH="3419952" progId="">
                  <p:embed/>
                </p:oleObj>
              </mc:Choice>
              <mc:Fallback>
                <p:oleObj name="Photo Editor Photo" r:id="rId7" imgW="4896533" imgH="3419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295400"/>
                        <a:ext cx="5715000" cy="39902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0020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4800" y="5127172"/>
            <a:ext cx="8839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1800" dirty="0" smtClean="0"/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/>
              <a:t>In </a:t>
            </a:r>
            <a:r>
              <a:rPr lang="en-US" dirty="0"/>
              <a:t>computer graphics, a </a:t>
            </a:r>
            <a:r>
              <a:rPr lang="en-US" i="1" dirty="0" err="1"/>
              <a:t>mip</a:t>
            </a:r>
            <a:r>
              <a:rPr lang="en-US" i="1" dirty="0"/>
              <a:t> map </a:t>
            </a:r>
            <a:r>
              <a:rPr lang="en-US" dirty="0"/>
              <a:t>[Williams, 1983]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18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800" dirty="0"/>
              <a:t>Gaussian Pyramids have all sorts of applications in computer vision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685321" y="6491288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</a:t>
            </a:r>
            <a:r>
              <a:rPr lang="en-US" sz="1400" dirty="0" smtClean="0"/>
              <a:t>S. Seitz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5029200" y="2057400"/>
            <a:ext cx="2514600" cy="3276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86200" y="4451928"/>
            <a:ext cx="1981200" cy="805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84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Band-pass filtering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548" y="1690689"/>
            <a:ext cx="2023110" cy="20231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33" y="1739498"/>
            <a:ext cx="2023110" cy="2023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0874" y="2240579"/>
            <a:ext cx="35556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smtClean="0"/>
              <a:t>-</a:t>
            </a:r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6139839" y="2240579"/>
            <a:ext cx="35556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dirty="0" smtClean="0"/>
              <a:t>=</a:t>
            </a:r>
            <a:endParaRPr lang="en-US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840" y="3987096"/>
            <a:ext cx="664526" cy="664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942" y="3999084"/>
            <a:ext cx="664526" cy="6645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738" y="3999084"/>
            <a:ext cx="664526" cy="664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283" y="4651622"/>
            <a:ext cx="1576067" cy="11829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840" y="5834527"/>
            <a:ext cx="664526" cy="66452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447" y="1690690"/>
            <a:ext cx="2023110" cy="2023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265" y="5829207"/>
            <a:ext cx="669846" cy="66984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738" y="5829207"/>
            <a:ext cx="664526" cy="66452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980874" y="3857694"/>
            <a:ext cx="35556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smtClean="0"/>
              <a:t>-</a:t>
            </a:r>
            <a:endParaRPr lang="en-US" sz="5400" dirty="0"/>
          </a:p>
        </p:txBody>
      </p:sp>
      <p:sp>
        <p:nvSpPr>
          <p:cNvPr id="17" name="TextBox 16"/>
          <p:cNvSpPr txBox="1"/>
          <p:nvPr/>
        </p:nvSpPr>
        <p:spPr>
          <a:xfrm>
            <a:off x="2980516" y="5699805"/>
            <a:ext cx="35556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dirty="0" smtClean="0"/>
              <a:t>-</a:t>
            </a:r>
            <a:endParaRPr lang="en-US" sz="5400" dirty="0"/>
          </a:p>
        </p:txBody>
      </p:sp>
      <p:sp>
        <p:nvSpPr>
          <p:cNvPr id="18" name="TextBox 17"/>
          <p:cNvSpPr txBox="1"/>
          <p:nvPr/>
        </p:nvSpPr>
        <p:spPr>
          <a:xfrm>
            <a:off x="6139838" y="3869682"/>
            <a:ext cx="35556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dirty="0" smtClean="0"/>
              <a:t>=</a:t>
            </a:r>
            <a:endParaRPr lang="en-US" sz="5400" dirty="0"/>
          </a:p>
        </p:txBody>
      </p:sp>
      <p:sp>
        <p:nvSpPr>
          <p:cNvPr id="19" name="TextBox 18"/>
          <p:cNvSpPr txBox="1"/>
          <p:nvPr/>
        </p:nvSpPr>
        <p:spPr>
          <a:xfrm>
            <a:off x="6139837" y="5699805"/>
            <a:ext cx="35556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dirty="0" smtClean="0"/>
              <a:t>=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93821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pyramids - Searching over scales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338" y="1920976"/>
            <a:ext cx="5092262" cy="28345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96945" y="4014926"/>
            <a:ext cx="666844" cy="5482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80084" y="2977877"/>
            <a:ext cx="294288" cy="2382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041" y="2874580"/>
            <a:ext cx="1334814" cy="13348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22124" y="3541987"/>
            <a:ext cx="536028" cy="3888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37083" y="3618001"/>
            <a:ext cx="536028" cy="3888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7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pyramids - Searching over scales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38105" y="3617975"/>
            <a:ext cx="5092262" cy="2834560"/>
            <a:chOff x="138105" y="3617975"/>
            <a:chExt cx="5092262" cy="28345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105" y="3617975"/>
              <a:ext cx="5092262" cy="283456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437277" y="4640361"/>
              <a:ext cx="305924" cy="27848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757" y="1881352"/>
            <a:ext cx="1334814" cy="133481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692220" y="1966627"/>
            <a:ext cx="2470912" cy="1375410"/>
            <a:chOff x="5933200" y="3617975"/>
            <a:chExt cx="2470912" cy="137541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3200" y="3617975"/>
              <a:ext cx="2470912" cy="137541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471595" y="4426427"/>
              <a:ext cx="305924" cy="27848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433943" y="4597191"/>
              <a:ext cx="305924" cy="27848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65077" y="3098452"/>
            <a:ext cx="3641344" cy="2026920"/>
            <a:chOff x="5462876" y="4889785"/>
            <a:chExt cx="3641344" cy="202692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2876" y="4889785"/>
              <a:ext cx="3641344" cy="202692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7168656" y="6087125"/>
              <a:ext cx="305924" cy="27848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637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9954" name="Object 2"/>
          <p:cNvGraphicFramePr>
            <a:graphicFrameLocks noChangeAspect="1"/>
          </p:cNvGraphicFramePr>
          <p:nvPr/>
        </p:nvGraphicFramePr>
        <p:xfrm>
          <a:off x="4024313" y="1235075"/>
          <a:ext cx="2732087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Equation" r:id="rId4" imgW="2260440" imgH="330120" progId="Equation.3">
                  <p:embed/>
                </p:oleObj>
              </mc:Choice>
              <mc:Fallback>
                <p:oleObj name="Equation" r:id="rId4" imgW="226044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4313" y="1235075"/>
                        <a:ext cx="2732087" cy="42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9955" name="Object 3"/>
          <p:cNvGraphicFramePr>
            <a:graphicFrameLocks noChangeAspect="1"/>
          </p:cNvGraphicFramePr>
          <p:nvPr/>
        </p:nvGraphicFramePr>
        <p:xfrm>
          <a:off x="4460875" y="3043238"/>
          <a:ext cx="306388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Equation" r:id="rId6" imgW="253800" imgH="291960" progId="Equation.3">
                  <p:embed/>
                </p:oleObj>
              </mc:Choice>
              <mc:Fallback>
                <p:oleObj name="Equation" r:id="rId6" imgW="25380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75" y="3043238"/>
                        <a:ext cx="306388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49956" name="Picture 4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5413" y="3886200"/>
            <a:ext cx="2439987" cy="2449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49957" name="Picture 5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13650" y="2514600"/>
            <a:ext cx="1225550" cy="1225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49958" name="Picture 6"/>
          <p:cNvPicPr>
            <a:picLocks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0700" y="1739900"/>
            <a:ext cx="6223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49959" name="Picture 7"/>
          <p:cNvPicPr>
            <a:picLocks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5650" y="1339850"/>
            <a:ext cx="311150" cy="311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60" name="Picture 8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71888" y="1111250"/>
            <a:ext cx="15240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61" name="Picture 9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95688" y="1409700"/>
            <a:ext cx="304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62" name="Picture 10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43288" y="1828800"/>
            <a:ext cx="609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63" name="Picture 11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49600" y="2592388"/>
            <a:ext cx="1217613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64" name="Picture 12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06675" y="3887788"/>
            <a:ext cx="2436813" cy="2436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665" name="Rectangle 13"/>
          <p:cNvSpPr>
            <a:spLocks noChangeArrowheads="1"/>
          </p:cNvSpPr>
          <p:nvPr/>
        </p:nvSpPr>
        <p:spPr bwMode="auto">
          <a:xfrm>
            <a:off x="1524000" y="128588"/>
            <a:ext cx="64008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600">
                <a:latin typeface="Arial" charset="0"/>
              </a:rPr>
              <a:t>The Gaussian Pyramid</a:t>
            </a:r>
          </a:p>
        </p:txBody>
      </p:sp>
      <p:sp>
        <p:nvSpPr>
          <p:cNvPr id="27666" name="Rectangle 14"/>
          <p:cNvSpPr>
            <a:spLocks noChangeArrowheads="1"/>
          </p:cNvSpPr>
          <p:nvPr/>
        </p:nvSpPr>
        <p:spPr bwMode="auto">
          <a:xfrm>
            <a:off x="381000" y="6129338"/>
            <a:ext cx="2235200" cy="42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200" b="1">
                <a:latin typeface="Arial" charset="0"/>
              </a:rPr>
              <a:t>High resolution</a:t>
            </a:r>
          </a:p>
        </p:txBody>
      </p:sp>
      <p:sp>
        <p:nvSpPr>
          <p:cNvPr id="27667" name="Line 15"/>
          <p:cNvSpPr>
            <a:spLocks noChangeShapeType="1"/>
          </p:cNvSpPr>
          <p:nvPr/>
        </p:nvSpPr>
        <p:spPr bwMode="auto">
          <a:xfrm flipV="1">
            <a:off x="535361" y="1339850"/>
            <a:ext cx="0" cy="4621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8" name="Rectangle 16"/>
          <p:cNvSpPr>
            <a:spLocks noChangeArrowheads="1"/>
          </p:cNvSpPr>
          <p:nvPr/>
        </p:nvSpPr>
        <p:spPr bwMode="auto">
          <a:xfrm>
            <a:off x="420688" y="884238"/>
            <a:ext cx="2173287" cy="42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200" b="1">
                <a:latin typeface="Arial" charset="0"/>
              </a:rPr>
              <a:t>Low resolution</a:t>
            </a:r>
          </a:p>
        </p:txBody>
      </p:sp>
      <p:graphicFrame>
        <p:nvGraphicFramePr>
          <p:cNvPr id="27652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178746"/>
              </p:ext>
            </p:extLst>
          </p:nvPr>
        </p:nvGraphicFramePr>
        <p:xfrm>
          <a:off x="1106834" y="4529138"/>
          <a:ext cx="1363663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Equation" r:id="rId17" imgW="1130040" imgH="291960" progId="Equation.3">
                  <p:embed/>
                </p:oleObj>
              </mc:Choice>
              <mc:Fallback>
                <p:oleObj name="Equation" r:id="rId17" imgW="113004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6834" y="4529138"/>
                        <a:ext cx="1363663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997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181847"/>
              </p:ext>
            </p:extLst>
          </p:nvPr>
        </p:nvGraphicFramePr>
        <p:xfrm>
          <a:off x="4460875" y="3046226"/>
          <a:ext cx="27019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Equation" r:id="rId19" imgW="2234880" imgH="330120" progId="Equation.3">
                  <p:embed/>
                </p:oleObj>
              </mc:Choice>
              <mc:Fallback>
                <p:oleObj name="Equation" r:id="rId19" imgW="223488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75" y="3046226"/>
                        <a:ext cx="2701925" cy="4238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9971" name="Object 19"/>
          <p:cNvGraphicFramePr>
            <a:graphicFrameLocks noChangeAspect="1"/>
          </p:cNvGraphicFramePr>
          <p:nvPr/>
        </p:nvGraphicFramePr>
        <p:xfrm>
          <a:off x="4211638" y="1895475"/>
          <a:ext cx="270192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quation" r:id="rId21" imgW="2234880" imgH="330120" progId="Equation.3">
                  <p:embed/>
                </p:oleObj>
              </mc:Choice>
              <mc:Fallback>
                <p:oleObj name="Equation" r:id="rId21" imgW="223488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1895475"/>
                        <a:ext cx="2701925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9972" name="Object 20"/>
          <p:cNvGraphicFramePr>
            <a:graphicFrameLocks noChangeAspect="1"/>
          </p:cNvGraphicFramePr>
          <p:nvPr/>
        </p:nvGraphicFramePr>
        <p:xfrm>
          <a:off x="3962400" y="838200"/>
          <a:ext cx="2732088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Equation" r:id="rId23" imgW="2260440" imgH="330120" progId="Equation.3">
                  <p:embed/>
                </p:oleObj>
              </mc:Choice>
              <mc:Fallback>
                <p:oleObj name="Equation" r:id="rId23" imgW="226044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838200"/>
                        <a:ext cx="2732088" cy="42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191000" y="4529138"/>
            <a:ext cx="2286000" cy="423862"/>
            <a:chOff x="3024" y="2853"/>
            <a:chExt cx="1440" cy="267"/>
          </a:xfrm>
        </p:grpSpPr>
        <p:sp>
          <p:nvSpPr>
            <p:cNvPr id="27692" name="Line 22"/>
            <p:cNvSpPr>
              <a:spLocks noChangeShapeType="1"/>
            </p:cNvSpPr>
            <p:nvPr/>
          </p:nvSpPr>
          <p:spPr bwMode="auto">
            <a:xfrm>
              <a:off x="3024" y="3072"/>
              <a:ext cx="144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3" name="Rectangle 23"/>
            <p:cNvSpPr>
              <a:spLocks noChangeArrowheads="1"/>
            </p:cNvSpPr>
            <p:nvPr/>
          </p:nvSpPr>
          <p:spPr bwMode="auto">
            <a:xfrm>
              <a:off x="3403" y="2853"/>
              <a:ext cx="447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blur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4038600" y="2776538"/>
            <a:ext cx="3581400" cy="423862"/>
            <a:chOff x="2688" y="1749"/>
            <a:chExt cx="2256" cy="267"/>
          </a:xfrm>
        </p:grpSpPr>
        <p:sp>
          <p:nvSpPr>
            <p:cNvPr id="27690" name="Line 25"/>
            <p:cNvSpPr>
              <a:spLocks noChangeShapeType="1"/>
            </p:cNvSpPr>
            <p:nvPr/>
          </p:nvSpPr>
          <p:spPr bwMode="auto">
            <a:xfrm>
              <a:off x="2688" y="1968"/>
              <a:ext cx="225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1" name="Rectangle 26"/>
            <p:cNvSpPr>
              <a:spLocks noChangeArrowheads="1"/>
            </p:cNvSpPr>
            <p:nvPr/>
          </p:nvSpPr>
          <p:spPr bwMode="auto">
            <a:xfrm>
              <a:off x="3403" y="1749"/>
              <a:ext cx="447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blur</a:t>
              </a: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3886200" y="1709738"/>
            <a:ext cx="4191000" cy="423862"/>
            <a:chOff x="2544" y="1077"/>
            <a:chExt cx="2640" cy="267"/>
          </a:xfrm>
        </p:grpSpPr>
        <p:sp>
          <p:nvSpPr>
            <p:cNvPr id="27688" name="Line 28"/>
            <p:cNvSpPr>
              <a:spLocks noChangeShapeType="1"/>
            </p:cNvSpPr>
            <p:nvPr/>
          </p:nvSpPr>
          <p:spPr bwMode="auto">
            <a:xfrm>
              <a:off x="2544" y="1296"/>
              <a:ext cx="264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9" name="Rectangle 29"/>
            <p:cNvSpPr>
              <a:spLocks noChangeArrowheads="1"/>
            </p:cNvSpPr>
            <p:nvPr/>
          </p:nvSpPr>
          <p:spPr bwMode="auto">
            <a:xfrm>
              <a:off x="3408" y="1077"/>
              <a:ext cx="447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blur</a:t>
              </a:r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3657600" y="3124200"/>
            <a:ext cx="2854325" cy="1752600"/>
            <a:chOff x="2688" y="1968"/>
            <a:chExt cx="1798" cy="1104"/>
          </a:xfrm>
        </p:grpSpPr>
        <p:sp>
          <p:nvSpPr>
            <p:cNvPr id="27686" name="Line 31"/>
            <p:cNvSpPr>
              <a:spLocks noChangeShapeType="1"/>
            </p:cNvSpPr>
            <p:nvPr/>
          </p:nvSpPr>
          <p:spPr bwMode="auto">
            <a:xfrm flipH="1" flipV="1">
              <a:off x="2688" y="1968"/>
              <a:ext cx="1776" cy="110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7" name="Rectangle 32"/>
            <p:cNvSpPr>
              <a:spLocks noChangeArrowheads="1"/>
            </p:cNvSpPr>
            <p:nvPr/>
          </p:nvSpPr>
          <p:spPr bwMode="auto">
            <a:xfrm rot="1953929">
              <a:off x="3392" y="2504"/>
              <a:ext cx="1094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sub-sample</a:t>
              </a:r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3886200" y="2057400"/>
            <a:ext cx="3733800" cy="1066800"/>
            <a:chOff x="2544" y="1296"/>
            <a:chExt cx="2352" cy="672"/>
          </a:xfrm>
        </p:grpSpPr>
        <p:sp>
          <p:nvSpPr>
            <p:cNvPr id="27684" name="Line 34"/>
            <p:cNvSpPr>
              <a:spLocks noChangeShapeType="1"/>
            </p:cNvSpPr>
            <p:nvPr/>
          </p:nvSpPr>
          <p:spPr bwMode="auto">
            <a:xfrm flipH="1" flipV="1">
              <a:off x="2544" y="1296"/>
              <a:ext cx="2352" cy="6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5" name="Rectangle 35"/>
            <p:cNvSpPr>
              <a:spLocks noChangeArrowheads="1"/>
            </p:cNvSpPr>
            <p:nvPr/>
          </p:nvSpPr>
          <p:spPr bwMode="auto">
            <a:xfrm rot="920934">
              <a:off x="3688" y="1553"/>
              <a:ext cx="1094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sub-sample</a:t>
              </a:r>
            </a:p>
          </p:txBody>
        </p:sp>
      </p:grpSp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3721100" y="1108075"/>
            <a:ext cx="4724400" cy="423863"/>
            <a:chOff x="2352" y="698"/>
            <a:chExt cx="2976" cy="267"/>
          </a:xfrm>
        </p:grpSpPr>
        <p:sp>
          <p:nvSpPr>
            <p:cNvPr id="27682" name="Line 37"/>
            <p:cNvSpPr>
              <a:spLocks noChangeShapeType="1"/>
            </p:cNvSpPr>
            <p:nvPr/>
          </p:nvSpPr>
          <p:spPr bwMode="auto">
            <a:xfrm flipH="1" flipV="1">
              <a:off x="2352" y="768"/>
              <a:ext cx="29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3" name="Rectangle 38"/>
            <p:cNvSpPr>
              <a:spLocks noChangeArrowheads="1"/>
            </p:cNvSpPr>
            <p:nvPr/>
          </p:nvSpPr>
          <p:spPr bwMode="auto">
            <a:xfrm rot="257981">
              <a:off x="4223" y="698"/>
              <a:ext cx="1094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sub-sample</a:t>
              </a:r>
            </a:p>
          </p:txBody>
        </p:sp>
      </p:grp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3810000" y="1176338"/>
            <a:ext cx="4572000" cy="423862"/>
            <a:chOff x="2448" y="741"/>
            <a:chExt cx="2880" cy="267"/>
          </a:xfrm>
        </p:grpSpPr>
        <p:sp>
          <p:nvSpPr>
            <p:cNvPr id="27680" name="Line 40"/>
            <p:cNvSpPr>
              <a:spLocks noChangeShapeType="1"/>
            </p:cNvSpPr>
            <p:nvPr/>
          </p:nvSpPr>
          <p:spPr bwMode="auto">
            <a:xfrm>
              <a:off x="2448" y="960"/>
              <a:ext cx="28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1" name="Rectangle 41"/>
            <p:cNvSpPr>
              <a:spLocks noChangeArrowheads="1"/>
            </p:cNvSpPr>
            <p:nvPr/>
          </p:nvSpPr>
          <p:spPr bwMode="auto">
            <a:xfrm>
              <a:off x="3408" y="741"/>
              <a:ext cx="447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blur</a:t>
              </a:r>
            </a:p>
          </p:txBody>
        </p:sp>
      </p:grpSp>
      <p:grpSp>
        <p:nvGrpSpPr>
          <p:cNvPr id="9" name="Group 42"/>
          <p:cNvGrpSpPr>
            <a:grpSpLocks/>
          </p:cNvGrpSpPr>
          <p:nvPr/>
        </p:nvGrpSpPr>
        <p:grpSpPr bwMode="auto">
          <a:xfrm>
            <a:off x="3810000" y="1524000"/>
            <a:ext cx="4318000" cy="533400"/>
            <a:chOff x="2448" y="960"/>
            <a:chExt cx="2720" cy="336"/>
          </a:xfrm>
        </p:grpSpPr>
        <p:sp>
          <p:nvSpPr>
            <p:cNvPr id="27678" name="Line 43"/>
            <p:cNvSpPr>
              <a:spLocks noChangeShapeType="1"/>
            </p:cNvSpPr>
            <p:nvPr/>
          </p:nvSpPr>
          <p:spPr bwMode="auto">
            <a:xfrm flipH="1" flipV="1">
              <a:off x="2448" y="960"/>
              <a:ext cx="2688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9" name="Rectangle 44"/>
            <p:cNvSpPr>
              <a:spLocks noChangeArrowheads="1"/>
            </p:cNvSpPr>
            <p:nvPr/>
          </p:nvSpPr>
          <p:spPr bwMode="auto">
            <a:xfrm rot="380680">
              <a:off x="4074" y="1015"/>
              <a:ext cx="1094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sub-sample</a:t>
              </a:r>
            </a:p>
          </p:txBody>
        </p:sp>
      </p:grpSp>
      <p:sp>
        <p:nvSpPr>
          <p:cNvPr id="27677" name="Rectangle 45"/>
          <p:cNvSpPr>
            <a:spLocks noChangeArrowheads="1"/>
          </p:cNvSpPr>
          <p:nvPr/>
        </p:nvSpPr>
        <p:spPr bwMode="auto">
          <a:xfrm>
            <a:off x="685800" y="42672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1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</a:rPr>
              <a:t>Gaussian </a:t>
            </a:r>
            <a:r>
              <a:rPr lang="en-US" dirty="0" smtClean="0">
                <a:latin typeface="Calibri" charset="0"/>
              </a:rPr>
              <a:t>pyramid and stack</a:t>
            </a:r>
            <a:endParaRPr lang="en-US" dirty="0">
              <a:latin typeface="Calibri" charset="0"/>
            </a:endParaRP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5388" y="990600"/>
            <a:ext cx="611981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3"/>
          <p:cNvSpPr txBox="1">
            <a:spLocks noChangeArrowheads="1"/>
          </p:cNvSpPr>
          <p:nvPr/>
        </p:nvSpPr>
        <p:spPr bwMode="auto">
          <a:xfrm>
            <a:off x="7331075" y="6488113"/>
            <a:ext cx="1812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Source: Forsyth</a:t>
            </a:r>
          </a:p>
        </p:txBody>
      </p:sp>
    </p:spTree>
    <p:extLst>
      <p:ext uri="{BB962C8B-B14F-4D97-AF65-F5344CB8AC3E}">
        <p14:creationId xmlns:p14="http://schemas.microsoft.com/office/powerpoint/2010/main" val="1960426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Memory Usage</a:t>
            </a:r>
          </a:p>
        </p:txBody>
      </p:sp>
      <p:sp>
        <p:nvSpPr>
          <p:cNvPr id="411" name="Shape 411"/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8534400" cy="5486400"/>
          </a:xfrm>
          <a:prstGeom prst="rect">
            <a:avLst/>
          </a:prstGeom>
        </p:spPr>
        <p:txBody>
          <a:bodyPr/>
          <a:lstStyle>
            <a:lvl1pPr marL="384175">
              <a:buFont typeface="Helvetica"/>
            </a:lvl1pPr>
          </a:lstStyle>
          <a:p>
            <a:pPr lvl="0">
              <a:defRPr sz="1800">
                <a:uFillTx/>
              </a:defRPr>
            </a:pPr>
            <a:r>
              <a:rPr sz="2600" dirty="0">
                <a:uFill>
                  <a:solidFill/>
                </a:uFill>
              </a:rPr>
              <a:t>What </a:t>
            </a:r>
            <a:r>
              <a:rPr lang="en-US" sz="2600" dirty="0" smtClean="0">
                <a:uFill>
                  <a:solidFill/>
                </a:uFill>
              </a:rPr>
              <a:t>is the size of the pyramid</a:t>
            </a:r>
            <a:r>
              <a:rPr sz="2600" dirty="0" smtClean="0">
                <a:uFill>
                  <a:solidFill/>
                </a:uFill>
              </a:rPr>
              <a:t>?</a:t>
            </a:r>
            <a:endParaRPr sz="2600" dirty="0">
              <a:uFill>
                <a:solidFill/>
              </a:uFill>
            </a:endParaRPr>
          </a:p>
        </p:txBody>
      </p:sp>
      <p:pic>
        <p:nvPicPr>
          <p:cNvPr id="412" name="mipmap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1235" y="1727200"/>
            <a:ext cx="5048252" cy="476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dragonvtoc_sample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752600"/>
            <a:ext cx="2514600" cy="228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Shape 414"/>
          <p:cNvSpPr>
            <a:spLocks noGrp="1"/>
          </p:cNvSpPr>
          <p:nvPr>
            <p:ph type="sldNum" sz="quarter" idx="2"/>
          </p:nvPr>
        </p:nvSpPr>
        <p:spPr>
          <a:xfrm>
            <a:off x="8843010" y="6477000"/>
            <a:ext cx="30734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1200">
                <a:uFill>
                  <a:solidFill/>
                </a:uFill>
              </a:rPr>
              <a:t>54</a:t>
            </a:fld>
            <a:endParaRPr sz="120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549762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66883"/>
            <a:ext cx="7886700" cy="1325563"/>
          </a:xfrm>
        </p:spPr>
        <p:txBody>
          <a:bodyPr/>
          <a:lstStyle/>
          <a:p>
            <a:r>
              <a:rPr lang="en-US" smtClean="0"/>
              <a:t>Laplacian pyramid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3" y="4235824"/>
            <a:ext cx="2438400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93" y="2830606"/>
            <a:ext cx="12192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393" y="203498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93" y="1544170"/>
            <a:ext cx="304800" cy="30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993" y="1244698"/>
            <a:ext cx="152400" cy="15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1544170"/>
            <a:ext cx="304800" cy="30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202966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2830606"/>
            <a:ext cx="1219200" cy="121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4235824"/>
            <a:ext cx="2438400" cy="243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807" y="4235824"/>
            <a:ext cx="2438400" cy="2438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407" y="2830606"/>
            <a:ext cx="1219200" cy="121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207" y="202966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607" y="1544170"/>
            <a:ext cx="304800" cy="304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807" y="1200424"/>
            <a:ext cx="152400" cy="152400"/>
          </a:xfrm>
          <a:prstGeom prst="rect">
            <a:avLst/>
          </a:prstGeom>
        </p:spPr>
      </p:pic>
      <p:sp>
        <p:nvSpPr>
          <p:cNvPr id="17" name="Bent Arrow 16"/>
          <p:cNvSpPr/>
          <p:nvPr/>
        </p:nvSpPr>
        <p:spPr>
          <a:xfrm>
            <a:off x="164592" y="3620896"/>
            <a:ext cx="452001" cy="54876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045" y="3076814"/>
            <a:ext cx="697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Re-duce</a:t>
            </a:r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1363413" y="1060633"/>
            <a:ext cx="2823556" cy="474000"/>
            <a:chOff x="1363413" y="1060633"/>
            <a:chExt cx="2823556" cy="474000"/>
          </a:xfrm>
        </p:grpSpPr>
        <p:sp>
          <p:nvSpPr>
            <p:cNvPr id="19" name="Right Arrow 18"/>
            <p:cNvSpPr/>
            <p:nvPr/>
          </p:nvSpPr>
          <p:spPr>
            <a:xfrm rot="421689">
              <a:off x="1363413" y="1343078"/>
              <a:ext cx="2806048" cy="1915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 rot="424355">
              <a:off x="1450762" y="1060633"/>
              <a:ext cx="2736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Expand (</a:t>
              </a:r>
              <a:r>
                <a:rPr lang="en-US" dirty="0" err="1" smtClean="0"/>
                <a:t>upsample</a:t>
              </a:r>
              <a:r>
                <a:rPr lang="en-US" dirty="0" smtClean="0"/>
                <a:t> + blur)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746555" y="1269845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=</a:t>
            </a:r>
            <a:endParaRPr lang="en-US" sz="40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1420926" y="1671899"/>
            <a:ext cx="2736207" cy="462816"/>
            <a:chOff x="1450762" y="1060633"/>
            <a:chExt cx="2736207" cy="462816"/>
          </a:xfrm>
        </p:grpSpPr>
        <p:sp>
          <p:nvSpPr>
            <p:cNvPr id="28" name="Right Arrow 27"/>
            <p:cNvSpPr/>
            <p:nvPr/>
          </p:nvSpPr>
          <p:spPr>
            <a:xfrm rot="421689">
              <a:off x="1456476" y="1339030"/>
              <a:ext cx="2554682" cy="1844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 rot="424355">
              <a:off x="1450762" y="1060633"/>
              <a:ext cx="2736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Expand (</a:t>
              </a:r>
              <a:r>
                <a:rPr lang="en-US" dirty="0" err="1" smtClean="0"/>
                <a:t>upsample</a:t>
              </a:r>
              <a:r>
                <a:rPr lang="en-US" dirty="0" smtClean="0"/>
                <a:t> + blur)</a:t>
              </a:r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453436" y="1321774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-</a:t>
            </a:r>
            <a:endParaRPr lang="en-US" sz="40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1550431" y="2410252"/>
            <a:ext cx="2819008" cy="399943"/>
            <a:chOff x="1367961" y="1060633"/>
            <a:chExt cx="2819008" cy="399943"/>
          </a:xfrm>
        </p:grpSpPr>
        <p:sp>
          <p:nvSpPr>
            <p:cNvPr id="31" name="Right Arrow 30"/>
            <p:cNvSpPr/>
            <p:nvPr/>
          </p:nvSpPr>
          <p:spPr>
            <a:xfrm rot="421689">
              <a:off x="1367961" y="1308564"/>
              <a:ext cx="2239449" cy="1520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 rot="424355">
              <a:off x="1450762" y="1060633"/>
              <a:ext cx="2736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Expand (</a:t>
              </a:r>
              <a:r>
                <a:rPr lang="en-US" dirty="0" err="1" smtClean="0"/>
                <a:t>upsample</a:t>
              </a:r>
              <a:r>
                <a:rPr lang="en-US" dirty="0" smtClean="0"/>
                <a:t> + blur)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909425" y="3802801"/>
            <a:ext cx="2814975" cy="369332"/>
            <a:chOff x="1371994" y="1060633"/>
            <a:chExt cx="2814975" cy="369332"/>
          </a:xfrm>
        </p:grpSpPr>
        <p:sp>
          <p:nvSpPr>
            <p:cNvPr id="34" name="Right Arrow 33"/>
            <p:cNvSpPr/>
            <p:nvPr/>
          </p:nvSpPr>
          <p:spPr>
            <a:xfrm rot="421689">
              <a:off x="1371994" y="1270882"/>
              <a:ext cx="1621783" cy="1240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 rot="424355">
              <a:off x="1450762" y="1060633"/>
              <a:ext cx="2736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Expand (</a:t>
              </a:r>
              <a:r>
                <a:rPr lang="en-US" dirty="0" err="1" smtClean="0"/>
                <a:t>upsample</a:t>
              </a:r>
              <a:r>
                <a:rPr lang="en-US" dirty="0" smtClean="0"/>
                <a:t> + blur)</a:t>
              </a:r>
              <a:endParaRPr lang="en-US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450568" y="1895352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-</a:t>
            </a:r>
            <a:endParaRPr lang="en-US" sz="4000" dirty="0"/>
          </a:p>
        </p:txBody>
      </p:sp>
      <p:sp>
        <p:nvSpPr>
          <p:cNvPr id="37" name="TextBox 36"/>
          <p:cNvSpPr txBox="1"/>
          <p:nvPr/>
        </p:nvSpPr>
        <p:spPr>
          <a:xfrm>
            <a:off x="2438264" y="2964910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-</a:t>
            </a:r>
            <a:endParaRPr lang="en-US" sz="4000" dirty="0"/>
          </a:p>
        </p:txBody>
      </p:sp>
      <p:sp>
        <p:nvSpPr>
          <p:cNvPr id="38" name="TextBox 37"/>
          <p:cNvSpPr txBox="1"/>
          <p:nvPr/>
        </p:nvSpPr>
        <p:spPr>
          <a:xfrm>
            <a:off x="5746555" y="1931374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=</a:t>
            </a:r>
            <a:endParaRPr lang="en-US" sz="4000" dirty="0"/>
          </a:p>
        </p:txBody>
      </p:sp>
      <p:sp>
        <p:nvSpPr>
          <p:cNvPr id="39" name="TextBox 38"/>
          <p:cNvSpPr txBox="1"/>
          <p:nvPr/>
        </p:nvSpPr>
        <p:spPr>
          <a:xfrm>
            <a:off x="5746555" y="3088885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=</a:t>
            </a:r>
            <a:endParaRPr lang="en-US" sz="4000" dirty="0"/>
          </a:p>
        </p:txBody>
      </p:sp>
      <p:sp>
        <p:nvSpPr>
          <p:cNvPr id="40" name="TextBox 39"/>
          <p:cNvSpPr txBox="1"/>
          <p:nvPr/>
        </p:nvSpPr>
        <p:spPr>
          <a:xfrm>
            <a:off x="5746555" y="5101081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=</a:t>
            </a:r>
            <a:endParaRPr lang="en-US" sz="4000" dirty="0"/>
          </a:p>
        </p:txBody>
      </p:sp>
      <p:sp>
        <p:nvSpPr>
          <p:cNvPr id="41" name="Curved Down Arrow 40"/>
          <p:cNvSpPr/>
          <p:nvPr/>
        </p:nvSpPr>
        <p:spPr>
          <a:xfrm>
            <a:off x="1378593" y="594360"/>
            <a:ext cx="6082014" cy="57776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19281" y="5101081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-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644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/>
      <p:bldP spid="36" grpId="0"/>
      <p:bldP spid="37" grpId="0"/>
      <p:bldP spid="38" grpId="0"/>
      <p:bldP spid="39" grpId="0"/>
      <p:bldP spid="40" grpId="0"/>
      <p:bldP spid="41" grpId="0" animBg="1"/>
      <p:bldP spid="4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66883"/>
            <a:ext cx="7886700" cy="1325563"/>
          </a:xfrm>
        </p:spPr>
        <p:txBody>
          <a:bodyPr/>
          <a:lstStyle/>
          <a:p>
            <a:r>
              <a:rPr lang="en-US" smtClean="0"/>
              <a:t>Laplacian pyramid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807" y="4235824"/>
            <a:ext cx="2438400" cy="2438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407" y="2830606"/>
            <a:ext cx="1219200" cy="121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207" y="202966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607" y="1544170"/>
            <a:ext cx="304800" cy="304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807" y="1043114"/>
            <a:ext cx="152400" cy="152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1269845"/>
            <a:ext cx="628605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i="1" dirty="0" smtClean="0"/>
              <a:t>L</a:t>
            </a:r>
            <a:r>
              <a:rPr lang="en-US" sz="4000" baseline="-25000" dirty="0"/>
              <a:t>3</a:t>
            </a:r>
            <a:r>
              <a:rPr lang="en-US" sz="4000" dirty="0" smtClean="0"/>
              <a:t> = </a:t>
            </a:r>
            <a:r>
              <a:rPr lang="en-US" sz="4000" i="1" dirty="0" smtClean="0"/>
              <a:t>G</a:t>
            </a:r>
            <a:r>
              <a:rPr lang="en-US" sz="4000" baseline="-25000" dirty="0"/>
              <a:t>3</a:t>
            </a:r>
            <a:r>
              <a:rPr lang="en-US" sz="4000" dirty="0" smtClean="0"/>
              <a:t> - expand(</a:t>
            </a:r>
            <a:r>
              <a:rPr lang="en-US" sz="4000" i="1" dirty="0" smtClean="0"/>
              <a:t>G</a:t>
            </a:r>
            <a:r>
              <a:rPr lang="en-US" sz="4000" baseline="-25000" dirty="0"/>
              <a:t>4</a:t>
            </a:r>
            <a:r>
              <a:rPr lang="en-US" sz="4000" dirty="0" smtClean="0"/>
              <a:t>) =</a:t>
            </a:r>
            <a:endParaRPr lang="en-US" sz="4000" dirty="0"/>
          </a:p>
        </p:txBody>
      </p:sp>
      <p:sp>
        <p:nvSpPr>
          <p:cNvPr id="38" name="TextBox 37"/>
          <p:cNvSpPr txBox="1"/>
          <p:nvPr/>
        </p:nvSpPr>
        <p:spPr>
          <a:xfrm>
            <a:off x="0" y="1931374"/>
            <a:ext cx="628605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i="1" dirty="0" smtClean="0"/>
              <a:t>L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 = </a:t>
            </a:r>
            <a:r>
              <a:rPr lang="en-US" sz="4000" i="1" dirty="0" smtClean="0"/>
              <a:t>G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 - expand(</a:t>
            </a:r>
            <a:r>
              <a:rPr lang="en-US" sz="4000" i="1" dirty="0" smtClean="0"/>
              <a:t>G</a:t>
            </a:r>
            <a:r>
              <a:rPr lang="en-US" sz="4000" baseline="-25000" dirty="0"/>
              <a:t>3</a:t>
            </a:r>
            <a:r>
              <a:rPr lang="en-US" sz="4000" dirty="0" smtClean="0"/>
              <a:t>) =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3088885"/>
            <a:ext cx="628605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i="1" dirty="0" smtClean="0"/>
              <a:t>L</a:t>
            </a:r>
            <a:r>
              <a:rPr lang="en-US" sz="4000" baseline="-25000" dirty="0" smtClean="0"/>
              <a:t>1</a:t>
            </a:r>
            <a:r>
              <a:rPr lang="en-US" sz="4000" dirty="0" smtClean="0"/>
              <a:t> = </a:t>
            </a:r>
            <a:r>
              <a:rPr lang="en-US" sz="4000" i="1" dirty="0" smtClean="0"/>
              <a:t>G</a:t>
            </a:r>
            <a:r>
              <a:rPr lang="en-US" sz="4000" baseline="-25000" dirty="0" smtClean="0"/>
              <a:t>1</a:t>
            </a:r>
            <a:r>
              <a:rPr lang="en-US" sz="4000" dirty="0" smtClean="0"/>
              <a:t> - expand(</a:t>
            </a:r>
            <a:r>
              <a:rPr lang="en-US" sz="4000" i="1" dirty="0" smtClean="0"/>
              <a:t>G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) =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0" y="5101081"/>
            <a:ext cx="628605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i="1" dirty="0" smtClean="0"/>
              <a:t>L</a:t>
            </a:r>
            <a:r>
              <a:rPr lang="en-US" sz="4000" baseline="-25000" dirty="0"/>
              <a:t>0</a:t>
            </a:r>
            <a:r>
              <a:rPr lang="en-US" sz="4000" dirty="0" smtClean="0"/>
              <a:t> = </a:t>
            </a:r>
            <a:r>
              <a:rPr lang="en-US" sz="4000" i="1" dirty="0" smtClean="0"/>
              <a:t>G</a:t>
            </a:r>
            <a:r>
              <a:rPr lang="en-US" sz="4000" baseline="-25000" dirty="0"/>
              <a:t>0</a:t>
            </a:r>
            <a:r>
              <a:rPr lang="en-US" sz="4000" dirty="0" smtClean="0"/>
              <a:t> - expand(</a:t>
            </a:r>
            <a:r>
              <a:rPr lang="en-US" sz="4000" i="1" dirty="0" smtClean="0"/>
              <a:t>G</a:t>
            </a:r>
            <a:r>
              <a:rPr lang="en-US" sz="4000" baseline="-25000" dirty="0"/>
              <a:t>1</a:t>
            </a:r>
            <a:r>
              <a:rPr lang="en-US" sz="4000" dirty="0" smtClean="0"/>
              <a:t>) =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16607" y="763963"/>
            <a:ext cx="536944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i="1" dirty="0" smtClean="0"/>
              <a:t>L</a:t>
            </a:r>
            <a:r>
              <a:rPr lang="en-US" sz="4000" baseline="-25000" dirty="0"/>
              <a:t>4</a:t>
            </a:r>
            <a:r>
              <a:rPr lang="en-US" sz="4000" dirty="0" smtClean="0"/>
              <a:t> = </a:t>
            </a:r>
            <a:r>
              <a:rPr lang="en-US" sz="4000" i="1" dirty="0" smtClean="0"/>
              <a:t>G</a:t>
            </a:r>
            <a:r>
              <a:rPr lang="en-US" sz="4000" baseline="-25000" dirty="0"/>
              <a:t>4</a:t>
            </a:r>
            <a:r>
              <a:rPr lang="en-US" sz="4000" dirty="0" smtClean="0"/>
              <a:t> =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4683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26893"/>
            <a:ext cx="7886700" cy="1325563"/>
          </a:xfrm>
        </p:spPr>
        <p:txBody>
          <a:bodyPr/>
          <a:lstStyle/>
          <a:p>
            <a:r>
              <a:rPr lang="en-US" dirty="0" smtClean="0"/>
              <a:t>Reconstructing the image from a Laplacian pyramid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806" y="4235823"/>
            <a:ext cx="2438400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406" y="2790379"/>
            <a:ext cx="12192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206" y="201746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607" y="1555656"/>
            <a:ext cx="304800" cy="30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993" y="1244698"/>
            <a:ext cx="152400" cy="15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1544170"/>
            <a:ext cx="304800" cy="30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202966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2830606"/>
            <a:ext cx="1219200" cy="121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4235824"/>
            <a:ext cx="2438400" cy="2438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93" y="2802992"/>
            <a:ext cx="1219200" cy="121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711" y="201746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93" y="1555656"/>
            <a:ext cx="304800" cy="304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807" y="1200424"/>
            <a:ext cx="152400" cy="1524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flipH="1">
            <a:off x="4657348" y="1114762"/>
            <a:ext cx="2816437" cy="474000"/>
            <a:chOff x="1363413" y="1060633"/>
            <a:chExt cx="2823556" cy="474000"/>
          </a:xfrm>
        </p:grpSpPr>
        <p:sp>
          <p:nvSpPr>
            <p:cNvPr id="20" name="Right Arrow 19"/>
            <p:cNvSpPr/>
            <p:nvPr/>
          </p:nvSpPr>
          <p:spPr>
            <a:xfrm rot="421689">
              <a:off x="1363413" y="1343078"/>
              <a:ext cx="2806048" cy="1915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 rot="424355">
              <a:off x="1450762" y="1060633"/>
              <a:ext cx="2736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Expand (</a:t>
              </a:r>
              <a:r>
                <a:rPr lang="en-US" dirty="0" err="1" smtClean="0"/>
                <a:t>upsample</a:t>
              </a:r>
              <a:r>
                <a:rPr lang="en-US" dirty="0" smtClean="0"/>
                <a:t> + blur)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746555" y="1269845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=</a:t>
            </a:r>
            <a:endParaRPr lang="en-US" sz="4000" dirty="0"/>
          </a:p>
        </p:txBody>
      </p:sp>
      <p:grpSp>
        <p:nvGrpSpPr>
          <p:cNvPr id="23" name="Group 22"/>
          <p:cNvGrpSpPr/>
          <p:nvPr/>
        </p:nvGrpSpPr>
        <p:grpSpPr>
          <a:xfrm flipH="1">
            <a:off x="4567770" y="1671919"/>
            <a:ext cx="2831019" cy="462816"/>
            <a:chOff x="1450762" y="1060633"/>
            <a:chExt cx="2736207" cy="462816"/>
          </a:xfrm>
        </p:grpSpPr>
        <p:sp>
          <p:nvSpPr>
            <p:cNvPr id="24" name="Right Arrow 23"/>
            <p:cNvSpPr/>
            <p:nvPr/>
          </p:nvSpPr>
          <p:spPr>
            <a:xfrm rot="421689">
              <a:off x="1456476" y="1339030"/>
              <a:ext cx="2554682" cy="1844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 rot="424355">
              <a:off x="1450762" y="1060633"/>
              <a:ext cx="2736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Expand (</a:t>
              </a:r>
              <a:r>
                <a:rPr lang="en-US" dirty="0" err="1" smtClean="0"/>
                <a:t>upsample</a:t>
              </a:r>
              <a:r>
                <a:rPr lang="en-US" dirty="0" smtClean="0"/>
                <a:t> + blur)</a:t>
              </a:r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453436" y="1321774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+</a:t>
            </a:r>
            <a:endParaRPr lang="en-US" sz="4000" dirty="0"/>
          </a:p>
        </p:txBody>
      </p:sp>
      <p:grpSp>
        <p:nvGrpSpPr>
          <p:cNvPr id="27" name="Group 26"/>
          <p:cNvGrpSpPr/>
          <p:nvPr/>
        </p:nvGrpSpPr>
        <p:grpSpPr>
          <a:xfrm flipH="1">
            <a:off x="4779876" y="2355712"/>
            <a:ext cx="2618104" cy="454483"/>
            <a:chOff x="1281844" y="1006093"/>
            <a:chExt cx="2511412" cy="454483"/>
          </a:xfrm>
        </p:grpSpPr>
        <p:sp>
          <p:nvSpPr>
            <p:cNvPr id="28" name="Right Arrow 27"/>
            <p:cNvSpPr/>
            <p:nvPr/>
          </p:nvSpPr>
          <p:spPr>
            <a:xfrm rot="421689">
              <a:off x="1367961" y="1308564"/>
              <a:ext cx="2239449" cy="1520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 rot="424355">
              <a:off x="1281844" y="1006093"/>
              <a:ext cx="2511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Expand (</a:t>
              </a:r>
              <a:r>
                <a:rPr lang="en-US" dirty="0" err="1" smtClean="0"/>
                <a:t>upsample</a:t>
              </a:r>
              <a:r>
                <a:rPr lang="en-US" dirty="0" smtClean="0"/>
                <a:t> + blur)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 flipH="1">
            <a:off x="4723157" y="3782702"/>
            <a:ext cx="2596261" cy="369332"/>
            <a:chOff x="1058687" y="1040534"/>
            <a:chExt cx="3129780" cy="369332"/>
          </a:xfrm>
        </p:grpSpPr>
        <p:sp>
          <p:nvSpPr>
            <p:cNvPr id="31" name="Right Arrow 30"/>
            <p:cNvSpPr/>
            <p:nvPr/>
          </p:nvSpPr>
          <p:spPr>
            <a:xfrm rot="421689">
              <a:off x="1371994" y="1270882"/>
              <a:ext cx="1621783" cy="1240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 rot="424355">
              <a:off x="1058687" y="1040534"/>
              <a:ext cx="3129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Expand (</a:t>
              </a:r>
              <a:r>
                <a:rPr lang="en-US" dirty="0" err="1" smtClean="0"/>
                <a:t>upsample</a:t>
              </a:r>
              <a:r>
                <a:rPr lang="en-US" dirty="0" smtClean="0"/>
                <a:t> + blur)</a:t>
              </a:r>
              <a:endParaRPr lang="en-US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450568" y="1895352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34" name="TextBox 33"/>
          <p:cNvSpPr txBox="1"/>
          <p:nvPr/>
        </p:nvSpPr>
        <p:spPr>
          <a:xfrm>
            <a:off x="2438264" y="2964910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35" name="TextBox 34"/>
          <p:cNvSpPr txBox="1"/>
          <p:nvPr/>
        </p:nvSpPr>
        <p:spPr>
          <a:xfrm>
            <a:off x="5746555" y="1931374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=</a:t>
            </a:r>
            <a:endParaRPr lang="en-US" sz="4000" dirty="0"/>
          </a:p>
        </p:txBody>
      </p:sp>
      <p:sp>
        <p:nvSpPr>
          <p:cNvPr id="36" name="TextBox 35"/>
          <p:cNvSpPr txBox="1"/>
          <p:nvPr/>
        </p:nvSpPr>
        <p:spPr>
          <a:xfrm>
            <a:off x="5746555" y="3088885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=</a:t>
            </a:r>
            <a:endParaRPr lang="en-US" sz="4000" dirty="0"/>
          </a:p>
        </p:txBody>
      </p:sp>
      <p:sp>
        <p:nvSpPr>
          <p:cNvPr id="37" name="TextBox 36"/>
          <p:cNvSpPr txBox="1"/>
          <p:nvPr/>
        </p:nvSpPr>
        <p:spPr>
          <a:xfrm>
            <a:off x="5746555" y="5101081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=</a:t>
            </a:r>
            <a:endParaRPr lang="en-US" sz="4000" dirty="0"/>
          </a:p>
        </p:txBody>
      </p:sp>
      <p:sp>
        <p:nvSpPr>
          <p:cNvPr id="38" name="TextBox 37"/>
          <p:cNvSpPr txBox="1"/>
          <p:nvPr/>
        </p:nvSpPr>
        <p:spPr>
          <a:xfrm>
            <a:off x="2519281" y="5101081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+</a:t>
            </a:r>
            <a:endParaRPr lang="en-US" sz="40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3" y="4235823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err="1">
                <a:latin typeface="Calibri" charset="0"/>
              </a:rPr>
              <a:t>Laplacian</a:t>
            </a:r>
            <a:r>
              <a:rPr lang="en-US" dirty="0">
                <a:latin typeface="Calibri" charset="0"/>
              </a:rPr>
              <a:t> pyramid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5868988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3"/>
          <p:cNvSpPr txBox="1">
            <a:spLocks noChangeArrowheads="1"/>
          </p:cNvSpPr>
          <p:nvPr/>
        </p:nvSpPr>
        <p:spPr bwMode="auto">
          <a:xfrm>
            <a:off x="7331075" y="6488113"/>
            <a:ext cx="1812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Source: Forsyth</a:t>
            </a:r>
          </a:p>
        </p:txBody>
      </p:sp>
    </p:spTree>
    <p:extLst>
      <p:ext uri="{BB962C8B-B14F-4D97-AF65-F5344CB8AC3E}">
        <p14:creationId xmlns:p14="http://schemas.microsoft.com/office/powerpoint/2010/main" val="87071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images (PA1)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41" y="1529694"/>
            <a:ext cx="2643538" cy="23276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082" y="1529694"/>
            <a:ext cx="2648607" cy="2332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42" y="3972911"/>
            <a:ext cx="2673878" cy="2354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083" y="3972911"/>
            <a:ext cx="2673878" cy="23543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424" y="2704005"/>
            <a:ext cx="2619665" cy="230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4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images (PA1)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920" y="3728761"/>
            <a:ext cx="438436" cy="386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043" y="2598899"/>
            <a:ext cx="3852413" cy="3391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001" y="3728761"/>
            <a:ext cx="732439" cy="6449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085" y="3728761"/>
            <a:ext cx="1172561" cy="103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8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images (PA1)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65" y="1333281"/>
            <a:ext cx="3856074" cy="53197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726" y="3139818"/>
            <a:ext cx="602247" cy="83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9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Resizing and resampling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2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1185</TotalTime>
  <Words>1094</Words>
  <Application>Microsoft Macintosh PowerPoint</Application>
  <PresentationFormat>On-screen Show (4:3)</PresentationFormat>
  <Paragraphs>282</Paragraphs>
  <Slides>58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Calibri</vt:lpstr>
      <vt:lpstr>Calibri Light</vt:lpstr>
      <vt:lpstr>Cambria Math</vt:lpstr>
      <vt:lpstr>Gill Sans</vt:lpstr>
      <vt:lpstr>Helvetica</vt:lpstr>
      <vt:lpstr>Mangal</vt:lpstr>
      <vt:lpstr>ＭＳ Ｐゴシック</vt:lpstr>
      <vt:lpstr>Times New Roman</vt:lpstr>
      <vt:lpstr>Arial</vt:lpstr>
      <vt:lpstr>Office Theme</vt:lpstr>
      <vt:lpstr>Photo Editor Photo</vt:lpstr>
      <vt:lpstr>Equation</vt:lpstr>
      <vt:lpstr>Fourier transforms and rescaling</vt:lpstr>
      <vt:lpstr>Fourier transforms</vt:lpstr>
      <vt:lpstr>Low-pass filtering</vt:lpstr>
      <vt:lpstr>High-pass filtering</vt:lpstr>
      <vt:lpstr>Band-pass filtering</vt:lpstr>
      <vt:lpstr>Hybrid images (PA1)</vt:lpstr>
      <vt:lpstr>Hybrid images (PA1)</vt:lpstr>
      <vt:lpstr>Hybrid images (PA1)</vt:lpstr>
      <vt:lpstr>Resizing and resampling</vt:lpstr>
      <vt:lpstr>Let’s enhance!</vt:lpstr>
      <vt:lpstr>Let’s enhance!</vt:lpstr>
      <vt:lpstr>What is a (digital) image?</vt:lpstr>
      <vt:lpstr>Undersampling</vt:lpstr>
      <vt:lpstr>Undersampling</vt:lpstr>
      <vt:lpstr>Aliasing</vt:lpstr>
      <vt:lpstr>Aliasing in time</vt:lpstr>
      <vt:lpstr>Aliasing in time</vt:lpstr>
      <vt:lpstr>Image Scaling</vt:lpstr>
      <vt:lpstr>Image sub-sampling</vt:lpstr>
      <vt:lpstr>Image sub-sampling</vt:lpstr>
      <vt:lpstr>Image sub-sampling</vt:lpstr>
      <vt:lpstr>PowerPoint Presentation</vt:lpstr>
      <vt:lpstr>How many samples do we need?</vt:lpstr>
      <vt:lpstr>How many samples do we need?</vt:lpstr>
      <vt:lpstr>Nyquist sampling: why?</vt:lpstr>
      <vt:lpstr>Nyquist sampling: why?</vt:lpstr>
      <vt:lpstr>Nyquist sampling: why?</vt:lpstr>
      <vt:lpstr>Aliasing and downsampling</vt:lpstr>
      <vt:lpstr>Eliminating High  Frequencies</vt:lpstr>
      <vt:lpstr>Process</vt:lpstr>
      <vt:lpstr>Reconstruction from samples</vt:lpstr>
      <vt:lpstr>Reconstruction from samples</vt:lpstr>
      <vt:lpstr>Reconstruction from samples</vt:lpstr>
      <vt:lpstr>Reconstruction from samples</vt:lpstr>
      <vt:lpstr>Recap: subsampling and reconstruction</vt:lpstr>
      <vt:lpstr>Sinc is annoying</vt:lpstr>
      <vt:lpstr>Sinc and Gaussian</vt:lpstr>
      <vt:lpstr>Subsampling images</vt:lpstr>
      <vt:lpstr>Subsampling images correctly</vt:lpstr>
      <vt:lpstr>Subsampling with Gaussian pre-filtering</vt:lpstr>
      <vt:lpstr>Compare with...</vt:lpstr>
      <vt:lpstr>Upsampling images</vt:lpstr>
      <vt:lpstr>Upsampling images</vt:lpstr>
      <vt:lpstr>Take-away</vt:lpstr>
      <vt:lpstr>So… can we enhance?</vt:lpstr>
      <vt:lpstr>Pyramids</vt:lpstr>
      <vt:lpstr>Gaussian pre-filtering</vt:lpstr>
      <vt:lpstr>PowerPoint Presentation</vt:lpstr>
      <vt:lpstr>Gaussian pyramids  [Burt and Adelson, 1983]</vt:lpstr>
      <vt:lpstr>Gaussian pyramids - Searching over scales</vt:lpstr>
      <vt:lpstr>Gaussian pyramids - Searching over scales</vt:lpstr>
      <vt:lpstr>PowerPoint Presentation</vt:lpstr>
      <vt:lpstr>Gaussian pyramid and stack</vt:lpstr>
      <vt:lpstr>Memory Usage</vt:lpstr>
      <vt:lpstr>Laplacian pyramid</vt:lpstr>
      <vt:lpstr>Laplacian pyramid</vt:lpstr>
      <vt:lpstr>Reconstructing the image from a Laplacian pyramid</vt:lpstr>
      <vt:lpstr>Laplacian pyramid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Bharath Hariharan</dc:creator>
  <cp:lastModifiedBy>Bharath Hariharan</cp:lastModifiedBy>
  <cp:revision>20</cp:revision>
  <cp:lastPrinted>2018-02-04T21:58:38Z</cp:lastPrinted>
  <dcterms:created xsi:type="dcterms:W3CDTF">2018-02-04T02:17:50Z</dcterms:created>
  <dcterms:modified xsi:type="dcterms:W3CDTF">2018-02-04T22:03:33Z</dcterms:modified>
</cp:coreProperties>
</file>