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311" r:id="rId2"/>
    <p:sldId id="312" r:id="rId3"/>
    <p:sldId id="313" r:id="rId4"/>
    <p:sldId id="314" r:id="rId5"/>
    <p:sldId id="315" r:id="rId6"/>
    <p:sldId id="31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56" r:id="rId26"/>
    <p:sldId id="257" r:id="rId27"/>
    <p:sldId id="259" r:id="rId28"/>
    <p:sldId id="260" r:id="rId29"/>
    <p:sldId id="264" r:id="rId30"/>
    <p:sldId id="270" r:id="rId31"/>
    <p:sldId id="265" r:id="rId32"/>
    <p:sldId id="267" r:id="rId33"/>
    <p:sldId id="268" r:id="rId34"/>
    <p:sldId id="262" r:id="rId35"/>
    <p:sldId id="273" r:id="rId36"/>
    <p:sldId id="274" r:id="rId37"/>
    <p:sldId id="275" r:id="rId38"/>
    <p:sldId id="276" r:id="rId39"/>
    <p:sldId id="281" r:id="rId40"/>
    <p:sldId id="283" r:id="rId41"/>
    <p:sldId id="284" r:id="rId42"/>
    <p:sldId id="285" r:id="rId43"/>
    <p:sldId id="278" r:id="rId44"/>
    <p:sldId id="279" r:id="rId45"/>
    <p:sldId id="280" r:id="rId46"/>
    <p:sldId id="286" r:id="rId47"/>
    <p:sldId id="287" r:id="rId48"/>
    <p:sldId id="320" r:id="rId49"/>
    <p:sldId id="288" r:id="rId50"/>
    <p:sldId id="292" r:id="rId51"/>
    <p:sldId id="317" r:id="rId52"/>
    <p:sldId id="319" r:id="rId53"/>
    <p:sldId id="321" r:id="rId54"/>
    <p:sldId id="29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2"/>
    <p:restoredTop sz="94627"/>
  </p:normalViewPr>
  <p:slideViewPr>
    <p:cSldViewPr snapToGrid="0" snapToObjects="1">
      <p:cViewPr varScale="1">
        <p:scale>
          <a:sx n="118" d="100"/>
          <a:sy n="118" d="100"/>
        </p:scale>
        <p:origin x="4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430C-0BF3-8C4C-B986-364B8A402B5D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5957-CEA5-1A4A-B126-67140F7AC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6776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9DD8-9819-644F-BA10-02C8DA3E8817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98CFE-30B5-4F4D-9893-2F47500C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UkotZy3lQqo" TargetMode="Externa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TX4U9QRbviA" TargetMode="Externa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160.png"/><Relationship Id="rId5" Type="http://schemas.openxmlformats.org/officeDocument/2006/relationships/image" Target="../media/image170.png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160.png"/><Relationship Id="rId5" Type="http://schemas.openxmlformats.org/officeDocument/2006/relationships/image" Target="../media/image170.png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have structure at various scales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40" y="1351630"/>
            <a:ext cx="4514997" cy="2592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6040" y="4263390"/>
            <a:ext cx="4514997" cy="23888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4810" y="4560570"/>
            <a:ext cx="1588770" cy="19088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26280" y="5223510"/>
            <a:ext cx="262890" cy="228600"/>
            <a:chOff x="4526280" y="5223510"/>
            <a:chExt cx="262890" cy="228600"/>
          </a:xfrm>
        </p:grpSpPr>
        <p:sp>
          <p:nvSpPr>
            <p:cNvPr id="8" name="Oval 7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0640" y="5223510"/>
            <a:ext cx="262890" cy="228600"/>
            <a:chOff x="4526280" y="5223510"/>
            <a:chExt cx="262890" cy="228600"/>
          </a:xfrm>
        </p:grpSpPr>
        <p:sp>
          <p:nvSpPr>
            <p:cNvPr id="12" name="Oval 11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839176" y="5417820"/>
            <a:ext cx="231458" cy="5029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7725" y="5932170"/>
            <a:ext cx="684371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Dual domains </a:t>
            </a:r>
            <a:endParaRPr dirty="0"/>
          </a:p>
        </p:txBody>
      </p:sp>
      <p:sp>
        <p:nvSpPr>
          <p:cNvPr id="772" name="Shape 7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046" indent="-326571"/>
            <a:r>
              <a:rPr dirty="0"/>
              <a:t>Signal: </a:t>
            </a:r>
            <a:r>
              <a:rPr lang="en-US" dirty="0" smtClean="0"/>
              <a:t>time</a:t>
            </a:r>
            <a:r>
              <a:rPr dirty="0" smtClean="0"/>
              <a:t> domain</a:t>
            </a:r>
            <a:r>
              <a:rPr lang="en-US" dirty="0" smtClean="0"/>
              <a:t> (or spatial domain)</a:t>
            </a:r>
            <a:endParaRPr dirty="0"/>
          </a:p>
          <a:p>
            <a:pPr marL="825046" indent="-326571"/>
            <a:endParaRPr dirty="0"/>
          </a:p>
          <a:p>
            <a:pPr marL="825046" indent="-326571"/>
            <a:r>
              <a:rPr dirty="0"/>
              <a:t>Fourier Transform: Frequency domain</a:t>
            </a:r>
          </a:p>
          <a:p>
            <a:pPr marL="1222375" lvl="1" indent="-266700"/>
            <a:r>
              <a:rPr dirty="0"/>
              <a:t>Amplitudes are called </a:t>
            </a:r>
            <a:r>
              <a:rPr dirty="0" smtClean="0"/>
              <a:t>spectrum</a:t>
            </a:r>
            <a:endParaRPr lang="en-US" dirty="0" smtClean="0"/>
          </a:p>
          <a:p>
            <a:pPr marL="1222375" lvl="1" indent="-266700"/>
            <a:endParaRPr lang="en-US" dirty="0"/>
          </a:p>
          <a:p>
            <a:pPr marL="765175" indent="-266700"/>
            <a:r>
              <a:rPr lang="en-US" dirty="0" smtClean="0"/>
              <a:t>For any transformations we do in time domain, there are corresponding transformations we can do in the frequency domain</a:t>
            </a:r>
          </a:p>
          <a:p>
            <a:pPr marL="765175" indent="-266700"/>
            <a:r>
              <a:rPr lang="en-US" i="1" dirty="0" smtClean="0"/>
              <a:t>And vice-versa</a:t>
            </a:r>
          </a:p>
          <a:p>
            <a:pPr marL="1222375" lvl="1" indent="-266700"/>
            <a:endParaRPr lang="en-US" dirty="0"/>
          </a:p>
          <a:p>
            <a:pPr marL="765175" indent="-266700"/>
            <a:endParaRPr dirty="0"/>
          </a:p>
        </p:txBody>
      </p:sp>
      <p:sp>
        <p:nvSpPr>
          <p:cNvPr id="777" name="Shape 777"/>
          <p:cNvSpPr/>
          <p:nvPr/>
        </p:nvSpPr>
        <p:spPr>
          <a:xfrm>
            <a:off x="1566862" y="5918200"/>
            <a:ext cx="20596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FFF"/>
              </a:buClr>
              <a:buFont typeface="Times New Roman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Spatial Domain</a:t>
            </a:r>
          </a:p>
        </p:txBody>
      </p:sp>
    </p:spTree>
    <p:extLst>
      <p:ext uri="{BB962C8B-B14F-4D97-AF65-F5344CB8AC3E}">
        <p14:creationId xmlns:p14="http://schemas.microsoft.com/office/powerpoint/2010/main" val="834984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Convolution </a:t>
            </a:r>
            <a:r>
              <a:rPr lang="en-US" dirty="0" smtClean="0"/>
              <a:t>in time domain = </a:t>
            </a:r>
            <a:r>
              <a:rPr lang="en-US" i="1" dirty="0" smtClean="0"/>
              <a:t>Point-wise multiplication </a:t>
            </a:r>
            <a:r>
              <a:rPr lang="en-US" dirty="0" smtClean="0"/>
              <a:t>in frequency domain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Convolution </a:t>
            </a:r>
            <a:r>
              <a:rPr lang="en-US" dirty="0" smtClean="0"/>
              <a:t>in frequency domain = </a:t>
            </a:r>
            <a:r>
              <a:rPr lang="en-US" i="1" dirty="0" smtClean="0"/>
              <a:t>Point-wise multiplication </a:t>
            </a:r>
            <a:r>
              <a:rPr lang="en-US" dirty="0" smtClean="0"/>
              <a:t>in time domain</a:t>
            </a:r>
            <a:endParaRPr lang="en-US" i="1" dirty="0" smtClean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713036"/>
            <a:ext cx="1778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279772"/>
            <a:ext cx="17272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20" y="3710781"/>
            <a:ext cx="350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(if curious)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1690689"/>
            <a:ext cx="7132320" cy="46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Fourier transforms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48" y="1825625"/>
            <a:ext cx="6927503" cy="4351338"/>
          </a:xfrm>
        </p:spPr>
      </p:pic>
    </p:spTree>
    <p:extLst>
      <p:ext uri="{BB962C8B-B14F-4D97-AF65-F5344CB8AC3E}">
        <p14:creationId xmlns:p14="http://schemas.microsoft.com/office/powerpoint/2010/main" val="291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are 2D signals</a:t>
            </a:r>
          </a:p>
          <a:p>
            <a:r>
              <a:rPr lang="en-US" dirty="0" smtClean="0"/>
              <a:t>Discrete, but consider as samples from continuous function</a:t>
            </a:r>
          </a:p>
          <a:p>
            <a:r>
              <a:rPr lang="en-US" dirty="0" smtClean="0"/>
              <a:t>Signal: f(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Fourier transform F(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): contribution of a “pure” signal with frequency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 in x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 in 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2D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62" y="2443480"/>
            <a:ext cx="3234267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10" y="2731770"/>
            <a:ext cx="307086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Signals and their Fourier transform</a:t>
            </a:r>
            <a:endParaRPr dirty="0"/>
          </a:p>
        </p:txBody>
      </p:sp>
      <p:sp>
        <p:nvSpPr>
          <p:cNvPr id="879" name="Shape 879"/>
          <p:cNvSpPr>
            <a:spLocks noGrp="1"/>
          </p:cNvSpPr>
          <p:nvPr>
            <p:ph type="body" sz="half" idx="1"/>
          </p:nvPr>
        </p:nvSpPr>
        <p:spPr>
          <a:xfrm>
            <a:off x="1137443" y="1023937"/>
            <a:ext cx="3797301" cy="4165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Spatial</a:t>
            </a:r>
          </a:p>
          <a:p>
            <a:pPr marL="342900"/>
            <a:r>
              <a:rPr dirty="0" smtClean="0"/>
              <a:t>Sine </a:t>
            </a:r>
            <a:endParaRPr dirty="0"/>
          </a:p>
          <a:p>
            <a:pPr marL="342900"/>
            <a:endParaRPr dirty="0"/>
          </a:p>
          <a:p>
            <a:pPr marL="342900"/>
            <a:r>
              <a:rPr dirty="0" smtClean="0"/>
              <a:t>Gaussian </a:t>
            </a:r>
            <a:endParaRPr dirty="0"/>
          </a:p>
          <a:p>
            <a:pPr marL="342900"/>
            <a:endParaRPr dirty="0"/>
          </a:p>
          <a:p>
            <a:pPr marL="342900"/>
            <a:r>
              <a:rPr dirty="0"/>
              <a:t>Box</a:t>
            </a:r>
          </a:p>
        </p:txBody>
      </p:sp>
      <p:sp>
        <p:nvSpPr>
          <p:cNvPr id="880" name="Shape 880"/>
          <p:cNvSpPr/>
          <p:nvPr/>
        </p:nvSpPr>
        <p:spPr>
          <a:xfrm>
            <a:off x="5562599" y="1062037"/>
            <a:ext cx="3810001" cy="313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R="41275" defTabSz="914400">
              <a:spcBef>
                <a:spcPts val="700"/>
              </a:spcBef>
              <a:buClr>
                <a:schemeClr val="tx1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>
                <a:solidFill>
                  <a:srgbClr val="000000"/>
                </a:solidFill>
              </a:rPr>
              <a:t>Frequency</a:t>
            </a: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 smtClean="0">
                <a:solidFill>
                  <a:srgbClr val="000000"/>
                </a:solidFill>
              </a:rPr>
              <a:t>Impulse  </a:t>
            </a: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 smtClean="0">
                <a:solidFill>
                  <a:srgbClr val="000000"/>
                </a:solidFill>
              </a:rPr>
              <a:t>Gaussian</a:t>
            </a: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>
                <a:solidFill>
                  <a:srgbClr val="000000"/>
                </a:solidFill>
              </a:rPr>
              <a:t> Sinc</a:t>
            </a:r>
          </a:p>
        </p:txBody>
      </p:sp>
      <p:sp>
        <p:nvSpPr>
          <p:cNvPr id="881" name="Shape 881"/>
          <p:cNvSpPr/>
          <p:nvPr/>
        </p:nvSpPr>
        <p:spPr>
          <a:xfrm>
            <a:off x="4310062" y="1195387"/>
            <a:ext cx="476251" cy="288926"/>
          </a:xfrm>
          <a:prstGeom prst="leftRightArrow">
            <a:avLst>
              <a:gd name="adj1" fmla="val 50000"/>
              <a:gd name="adj2" fmla="val 32967"/>
            </a:avLst>
          </a:prstGeom>
          <a:solidFill>
            <a:srgbClr val="53D5FD"/>
          </a:solidFill>
          <a:ln w="12700">
            <a:solidFill>
              <a:srgbClr val="53D5FD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49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0706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special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 of a Gaussian is a </a:t>
            </a:r>
            <a:r>
              <a:rPr lang="en-US" dirty="0" err="1" smtClean="0"/>
              <a:t>gaussian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90" y="2720340"/>
            <a:ext cx="3353762" cy="2517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2720340"/>
            <a:ext cx="3208020" cy="2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discontinuities require very high frequencies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2413000"/>
            <a:ext cx="63500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4432300"/>
            <a:ext cx="3213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Frequency </a:t>
            </a:r>
            <a:r>
              <a:rPr lang="en-US" dirty="0" smtClean="0"/>
              <a:t>of a signal is how fast it changes</a:t>
            </a:r>
          </a:p>
          <a:p>
            <a:pPr lvl="1"/>
            <a:r>
              <a:rPr lang="en-US" dirty="0" smtClean="0"/>
              <a:t>Reflects scale of structure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3092" r="5378" b="35174"/>
          <a:stretch/>
        </p:blipFill>
        <p:spPr>
          <a:xfrm>
            <a:off x="2205990" y="2686050"/>
            <a:ext cx="3909060" cy="1096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6" t="33092" r="5575" b="35434"/>
          <a:stretch/>
        </p:blipFill>
        <p:spPr>
          <a:xfrm>
            <a:off x="2205990" y="3917320"/>
            <a:ext cx="3909060" cy="1089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1272" r="5769" b="35954"/>
          <a:stretch/>
        </p:blipFill>
        <p:spPr>
          <a:xfrm>
            <a:off x="2205990" y="5142109"/>
            <a:ext cx="3909060" cy="11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94809"/>
            <a:ext cx="7886700" cy="1982153"/>
          </a:xfrm>
        </p:spPr>
        <p:txBody>
          <a:bodyPr>
            <a:normAutofit/>
          </a:bodyPr>
          <a:lstStyle/>
          <a:p>
            <a:r>
              <a:rPr lang="en-US" dirty="0" smtClean="0"/>
              <a:t>Since Fourier and inverse Fourier look so much alike:</a:t>
            </a:r>
          </a:p>
          <a:p>
            <a:pPr lvl="1"/>
            <a:r>
              <a:rPr lang="en-US" dirty="0" smtClean="0"/>
              <a:t>Fourier transform of </a:t>
            </a:r>
            <a:r>
              <a:rPr lang="en-US" dirty="0" err="1" smtClean="0"/>
              <a:t>sinc</a:t>
            </a:r>
            <a:r>
              <a:rPr lang="en-US" dirty="0" smtClean="0"/>
              <a:t> is box</a:t>
            </a:r>
          </a:p>
          <a:p>
            <a:pPr lvl="1"/>
            <a:r>
              <a:rPr lang="en-US" dirty="0" smtClean="0"/>
              <a:t>Fourier transform of impulse is sine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talk about Fourier transforms?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is point-wise multiplication in frequency space</a:t>
            </a:r>
          </a:p>
          <a:p>
            <a:pPr lvl="1"/>
            <a:r>
              <a:rPr lang="en-US" dirty="0" smtClean="0"/>
              <a:t>Analyze which frequency components a particular filter lets through, e.g., </a:t>
            </a:r>
            <a:r>
              <a:rPr lang="en-US" i="1" dirty="0" smtClean="0"/>
              <a:t>low-pass, high-pass </a:t>
            </a:r>
            <a:r>
              <a:rPr lang="en-US" dirty="0" smtClean="0"/>
              <a:t>or </a:t>
            </a:r>
            <a:r>
              <a:rPr lang="en-US" i="1" dirty="0" smtClean="0"/>
              <a:t>band-pass </a:t>
            </a:r>
            <a:r>
              <a:rPr lang="en-US" dirty="0" smtClean="0"/>
              <a:t>filters</a:t>
            </a:r>
          </a:p>
          <a:p>
            <a:pPr lvl="1"/>
            <a:r>
              <a:rPr lang="en-US" dirty="0" smtClean="0"/>
              <a:t>Leads to fast algorithms for convolution with large filters: Fast FFT</a:t>
            </a:r>
          </a:p>
        </p:txBody>
      </p:sp>
    </p:spTree>
    <p:extLst>
      <p:ext uri="{BB962C8B-B14F-4D97-AF65-F5344CB8AC3E}">
        <p14:creationId xmlns:p14="http://schemas.microsoft.com/office/powerpoint/2010/main" val="20619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talk about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space reveals structure at various scales</a:t>
            </a:r>
          </a:p>
          <a:p>
            <a:pPr lvl="1"/>
            <a:r>
              <a:rPr lang="en-US" dirty="0"/>
              <a:t>Noise is high-frequency</a:t>
            </a:r>
          </a:p>
          <a:p>
            <a:pPr lvl="1"/>
            <a:r>
              <a:rPr lang="en-US" dirty="0"/>
              <a:t>”Average brightness” is low-frequency </a:t>
            </a:r>
            <a:endParaRPr lang="en-US" dirty="0" smtClean="0"/>
          </a:p>
          <a:p>
            <a:r>
              <a:rPr lang="en-US" dirty="0"/>
              <a:t>Useful to understand how we resize/resample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Sampling causes information loss</a:t>
            </a:r>
          </a:p>
          <a:p>
            <a:pPr lvl="1"/>
            <a:r>
              <a:rPr lang="en-US" dirty="0" smtClean="0"/>
              <a:t>What is lost exactly?</a:t>
            </a:r>
          </a:p>
          <a:p>
            <a:pPr lvl="1"/>
            <a:r>
              <a:rPr lang="en-US" dirty="0" smtClean="0"/>
              <a:t>What can we recover?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transforms from far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transforms are basically a “change of basis”</a:t>
            </a:r>
          </a:p>
          <a:p>
            <a:r>
              <a:rPr lang="en-US" dirty="0" smtClean="0"/>
              <a:t>Instead of representing image as “the value of each pixel”,</a:t>
            </a:r>
          </a:p>
          <a:p>
            <a:r>
              <a:rPr lang="en-US" dirty="0" smtClean="0"/>
              <a:t>Represent image as “how much of each frequency component”</a:t>
            </a:r>
          </a:p>
          <a:p>
            <a:r>
              <a:rPr lang="en-US" dirty="0" smtClean="0"/>
              <a:t>“Frequency components” are intuitive: slowly-changing or fast-changing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6650"/>
            <a:ext cx="6350000" cy="458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5721350"/>
            <a:ext cx="613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”The cat has some serious periodic components.”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55291" y="5998964"/>
            <a:ext cx="21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xkcd.com</a:t>
            </a:r>
            <a:r>
              <a:rPr lang="en-US" dirty="0" smtClean="0"/>
              <a:t>/26/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Resizing and resampling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enhance!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1401537"/>
            <a:ext cx="6763657" cy="4861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4857" y="6262915"/>
            <a:ext cx="31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Louis Daguerre, 1838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2571" y="4963886"/>
            <a:ext cx="304800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enhance!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enhancement possible?</a:t>
            </a:r>
          </a:p>
          <a:p>
            <a:pPr lvl="1"/>
            <a:endParaRPr lang="en-US" dirty="0"/>
          </a:p>
          <a:p>
            <a:r>
              <a:rPr lang="en-US" dirty="0" smtClean="0"/>
              <a:t>How can we model what happens when we </a:t>
            </a:r>
            <a:r>
              <a:rPr lang="en-US" dirty="0" err="1" smtClean="0"/>
              <a:t>upsample</a:t>
            </a:r>
            <a:r>
              <a:rPr lang="en-US" dirty="0" smtClean="0"/>
              <a:t> or </a:t>
            </a:r>
            <a:r>
              <a:rPr lang="en-US" dirty="0" err="1" smtClean="0"/>
              <a:t>downsample</a:t>
            </a:r>
            <a:r>
              <a:rPr lang="en-US" dirty="0" smtClean="0"/>
              <a:t> an image?</a:t>
            </a:r>
          </a:p>
          <a:p>
            <a:endParaRPr lang="en-US" dirty="0"/>
          </a:p>
          <a:p>
            <a:r>
              <a:rPr lang="en-US" dirty="0" smtClean="0"/>
              <a:t>Resizing up or down very </a:t>
            </a:r>
            <a:r>
              <a:rPr lang="en-US" dirty="0"/>
              <a:t>common operation</a:t>
            </a:r>
          </a:p>
          <a:p>
            <a:pPr lvl="1"/>
            <a:r>
              <a:rPr lang="en-US" dirty="0"/>
              <a:t>Searching across scales</a:t>
            </a:r>
          </a:p>
          <a:p>
            <a:pPr lvl="1"/>
            <a:r>
              <a:rPr lang="en-US" dirty="0"/>
              <a:t>applications have different memory/quality tradeoffs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8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(digital)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484"/>
            <a:ext cx="7886700" cy="5180966"/>
          </a:xfrm>
        </p:spPr>
        <p:txBody>
          <a:bodyPr>
            <a:normAutofit/>
          </a:bodyPr>
          <a:lstStyle/>
          <a:p>
            <a:r>
              <a:rPr lang="en-US" dirty="0" smtClean="0"/>
              <a:t>True image is a function from R</a:t>
            </a:r>
            <a:r>
              <a:rPr lang="en-US" baseline="30000" dirty="0" smtClean="0"/>
              <a:t>2</a:t>
            </a:r>
            <a:r>
              <a:rPr lang="en-US" dirty="0" smtClean="0"/>
              <a:t> to R</a:t>
            </a:r>
          </a:p>
          <a:p>
            <a:r>
              <a:rPr lang="en-US" dirty="0" smtClean="0"/>
              <a:t>Digital image is a sample from it</a:t>
            </a:r>
          </a:p>
          <a:p>
            <a:r>
              <a:rPr lang="en-US" dirty="0" smtClean="0"/>
              <a:t>1D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enhance, we need to recover the original signal and sample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1" t="31532" r="4989" b="34914"/>
          <a:stretch/>
        </p:blipFill>
        <p:spPr>
          <a:xfrm>
            <a:off x="2434590" y="3268981"/>
            <a:ext cx="3177540" cy="935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8" t="35954" r="12212" b="33613"/>
          <a:stretch/>
        </p:blipFill>
        <p:spPr>
          <a:xfrm>
            <a:off x="2434589" y="4756759"/>
            <a:ext cx="3529367" cy="110706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879233" y="4204832"/>
            <a:ext cx="320040" cy="551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/>
        </p:nvSpPr>
        <p:spPr>
          <a:xfrm>
            <a:off x="584200" y="2146300"/>
            <a:ext cx="8178800" cy="2565400"/>
          </a:xfrm>
          <a:prstGeom prst="rect">
            <a:avLst/>
          </a:prstGeom>
          <a:solidFill>
            <a:srgbClr val="FFFFFF"/>
          </a:solidFill>
          <a:ln w="19050"/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2713037" y="6481762"/>
            <a:ext cx="369764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C79"/>
              </a:buClr>
              <a:buFont typeface="Helvetica"/>
              <a:defRPr>
                <a:solidFill>
                  <a:srgbClr val="53D5FD"/>
                </a:solidFill>
                <a:uFill>
                  <a:solidFill>
                    <a:srgbClr val="53D5FD"/>
                  </a:solidFill>
                </a:uFill>
              </a:defRPr>
            </a:lvl1pPr>
          </a:lstStyle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>
                <a:latin typeface="+mj-lt"/>
                <a:ea typeface="+mj-ea"/>
                <a:cs typeface="+mj-cs"/>
                <a:sym typeface="Helvetica"/>
              </a:rPr>
              <a:t>© Kavita Bala, Computer Science, Cornell University</a:t>
            </a:r>
          </a:p>
        </p:txBody>
      </p:sp>
      <p:pic>
        <p:nvPicPr>
          <p:cNvPr id="82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  <p:pic>
        <p:nvPicPr>
          <p:cNvPr id="82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  <p:pic>
        <p:nvPicPr>
          <p:cNvPr id="82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  <p:pic>
        <p:nvPicPr>
          <p:cNvPr id="82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  <p:pic>
        <p:nvPicPr>
          <p:cNvPr id="825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  <p:sp>
        <p:nvSpPr>
          <p:cNvPr id="826" name="Shape 8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Undersampling</a:t>
            </a:r>
          </a:p>
        </p:txBody>
      </p:sp>
      <p:pic>
        <p:nvPicPr>
          <p:cNvPr id="827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9500" y="2654300"/>
            <a:ext cx="7215188" cy="1822852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09888223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" grpId="0" animBg="1" advAuto="0"/>
      <p:bldP spid="823" grpId="0" animBg="1" advAuto="0"/>
      <p:bldP spid="824" grpId="0" animBg="1" advAuto="0"/>
      <p:bldP spid="825" grpId="0" animBg="1" advAuto="0"/>
      <p:bldP spid="82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combination of frequencies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0938" y="17649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0.1 X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2709" y="323073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0.3 X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5950" y="4401356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0.5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5294" y="24584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35294" y="377327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5294" y="5029442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8676" r="5380" b="39595"/>
          <a:stretch/>
        </p:blipFill>
        <p:spPr>
          <a:xfrm>
            <a:off x="2730736" y="5341845"/>
            <a:ext cx="3395744" cy="95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3092" r="5378" b="35174"/>
          <a:stretch/>
        </p:blipFill>
        <p:spPr>
          <a:xfrm>
            <a:off x="2730736" y="1452659"/>
            <a:ext cx="3395744" cy="952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6" t="33092" r="5575" b="35434"/>
          <a:stretch/>
        </p:blipFill>
        <p:spPr>
          <a:xfrm>
            <a:off x="2730736" y="2855062"/>
            <a:ext cx="3395744" cy="946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1272" r="5769" b="35954"/>
          <a:stretch/>
        </p:blipFill>
        <p:spPr>
          <a:xfrm>
            <a:off x="2731253" y="4142658"/>
            <a:ext cx="3395227" cy="9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Undersampling</a:t>
            </a:r>
          </a:p>
        </p:txBody>
      </p:sp>
      <p:sp>
        <p:nvSpPr>
          <p:cNvPr id="831" name="Shape 831"/>
          <p:cNvSpPr>
            <a:spLocks noGrp="1"/>
          </p:cNvSpPr>
          <p:nvPr>
            <p:ph type="body" idx="1"/>
          </p:nvPr>
        </p:nvSpPr>
        <p:spPr>
          <a:xfrm>
            <a:off x="139700" y="1015999"/>
            <a:ext cx="8851900" cy="5842001"/>
          </a:xfrm>
          <a:prstGeom prst="rect">
            <a:avLst/>
          </a:prstGeom>
        </p:spPr>
        <p:txBody>
          <a:bodyPr/>
          <a:lstStyle/>
          <a:p>
            <a:pPr marL="825046" indent="-326571"/>
            <a:r>
              <a:rPr dirty="0"/>
              <a:t>What if we “missed” things between the samples?</a:t>
            </a:r>
          </a:p>
          <a:p>
            <a:pPr marL="825046" indent="-326571"/>
            <a:r>
              <a:rPr dirty="0"/>
              <a:t>Simple example: undersampling a sine wave</a:t>
            </a:r>
          </a:p>
          <a:p>
            <a:pPr marL="1222375" lvl="1" indent="-266700"/>
            <a:r>
              <a:rPr dirty="0"/>
              <a:t>unsurprising result: information is lost</a:t>
            </a:r>
          </a:p>
          <a:p>
            <a:pPr marL="1222375" lvl="1" indent="-266700"/>
            <a:r>
              <a:rPr dirty="0"/>
              <a:t>surprising result: indistinguishable from lower frequency</a:t>
            </a:r>
          </a:p>
          <a:p>
            <a:pPr marL="1222375" lvl="1" indent="-266700"/>
            <a:r>
              <a:rPr dirty="0"/>
              <a:t>also was always indistinguishable from higher frequencies</a:t>
            </a:r>
          </a:p>
          <a:p>
            <a:pPr marL="1222375" lvl="1" indent="-266700"/>
            <a:r>
              <a:rPr i="1" dirty="0">
                <a:latin typeface="Gill Sans"/>
                <a:ea typeface="Gill Sans"/>
                <a:cs typeface="Gill Sans"/>
                <a:sym typeface="Gill Sans"/>
              </a:rPr>
              <a:t>aliasing</a:t>
            </a:r>
            <a:r>
              <a:rPr dirty="0"/>
              <a:t>: signals “traveling in disguise” as other frequencies</a:t>
            </a:r>
          </a:p>
        </p:txBody>
      </p:sp>
    </p:spTree>
    <p:extLst>
      <p:ext uri="{BB962C8B-B14F-4D97-AF65-F5344CB8AC3E}">
        <p14:creationId xmlns:p14="http://schemas.microsoft.com/office/powerpoint/2010/main" val="2053690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2713037" y="6481762"/>
            <a:ext cx="369764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C79"/>
              </a:buClr>
              <a:buFont typeface="Helvetica"/>
              <a:defRPr>
                <a:solidFill>
                  <a:srgbClr val="53D5FD"/>
                </a:solidFill>
                <a:uFill>
                  <a:solidFill>
                    <a:srgbClr val="53D5FD"/>
                  </a:solidFill>
                </a:uFill>
              </a:defRPr>
            </a:lvl1pPr>
          </a:lstStyle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>
                <a:latin typeface="+mj-lt"/>
                <a:ea typeface="+mj-ea"/>
                <a:cs typeface="+mj-cs"/>
                <a:sym typeface="Helvetica"/>
              </a:rPr>
              <a:t>© Kavita Bala, Computer Science, Cornell University</a:t>
            </a:r>
          </a:p>
        </p:txBody>
      </p:sp>
      <p:sp>
        <p:nvSpPr>
          <p:cNvPr id="815" name="Shape 8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Aliasing</a:t>
            </a:r>
            <a:endParaRPr dirty="0"/>
          </a:p>
        </p:txBody>
      </p:sp>
      <p:sp>
        <p:nvSpPr>
          <p:cNvPr id="816" name="Shape 8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046" indent="-326571"/>
          </a:lstStyle>
          <a:p>
            <a:r>
              <a:rPr lang="en-US" dirty="0" smtClean="0"/>
              <a:t>When</a:t>
            </a:r>
            <a:r>
              <a:rPr dirty="0" smtClean="0"/>
              <a:t> </a:t>
            </a:r>
            <a:r>
              <a:rPr dirty="0"/>
              <a:t>sampling is not </a:t>
            </a:r>
            <a:r>
              <a:rPr dirty="0" smtClean="0"/>
              <a:t>adequate</a:t>
            </a:r>
            <a:r>
              <a:rPr lang="en-US" dirty="0" smtClean="0"/>
              <a:t>, impossible to distinguish between low and high frequency signal</a:t>
            </a:r>
          </a:p>
        </p:txBody>
      </p:sp>
      <p:pic>
        <p:nvPicPr>
          <p:cNvPr id="817" name="aliasing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834" y="4119562"/>
            <a:ext cx="7629526" cy="2057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7338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</a:t>
            </a:r>
            <a:r>
              <a:rPr lang="en-US" smtClean="0"/>
              <a:t>in time</a:t>
            </a:r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0453"/>
            <a:ext cx="9144000" cy="51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6920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in time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1401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253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0" y="6474023"/>
            <a:ext cx="350936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marL="57799" marR="57799" defTabSz="1295400">
              <a:spcBef>
                <a:spcPts val="1100"/>
              </a:spcBef>
              <a:buClr>
                <a:srgbClr val="000000"/>
              </a:buClr>
              <a:buFont typeface="Gill Sans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Cornell CS4620 Fall 2015 • Lecture 23</a:t>
            </a:r>
          </a:p>
        </p:txBody>
      </p:sp>
      <p:pic>
        <p:nvPicPr>
          <p:cNvPr id="25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8750"/>
            <a:ext cx="6699251" cy="669925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5078854" y="533400"/>
            <a:ext cx="3496822" cy="145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8" tIns="50798" rIns="50798" bIns="50798">
            <a:spAutoFit/>
          </a:bodyPr>
          <a:lstStyle/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Point sampling</a:t>
            </a:r>
          </a:p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1478881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samples do we need?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sample per time period is too less: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1" t="31532" r="4989" b="34914"/>
          <a:stretch/>
        </p:blipFill>
        <p:spPr>
          <a:xfrm>
            <a:off x="1469389" y="2439248"/>
            <a:ext cx="5229125" cy="15400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82800" y="2489200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15733" y="2523069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5599" y="2540005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2402" y="2556941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9201" y="2556944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1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samples do we need?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samples per time-period is enough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Nyquist sampling theorem: Need to sample at least 2 times the frequency</a:t>
            </a:r>
          </a:p>
          <a:p>
            <a:r>
              <a:rPr lang="en-US" dirty="0" smtClean="0"/>
              <a:t>General signals? Need to sample at least 2 times the maximum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1" t="31532" r="4989" b="34914"/>
          <a:stretch/>
        </p:blipFill>
        <p:spPr>
          <a:xfrm>
            <a:off x="1469389" y="2439248"/>
            <a:ext cx="5229125" cy="15400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1202" y="2810933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2" y="3251195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80265" y="2861731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2130" y="3301999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3995" y="2827871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1993" y="3268132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96925" y="2794000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21857" y="3301997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6789" y="2810934"/>
            <a:ext cx="186267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0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sampling: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9" t="26726" r="4153" b="38000"/>
          <a:stretch/>
        </p:blipFill>
        <p:spPr>
          <a:xfrm>
            <a:off x="628650" y="2558148"/>
            <a:ext cx="2946401" cy="89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228" r="4772" b="38246"/>
          <a:stretch/>
        </p:blipFill>
        <p:spPr>
          <a:xfrm>
            <a:off x="628650" y="4631829"/>
            <a:ext cx="2946401" cy="85161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07117" y="3620389"/>
            <a:ext cx="389466" cy="84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5608792"/>
                <a:ext cx="2946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Sampling = Keep values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make everything else 0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08792"/>
                <a:ext cx="294640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508171" y="3287491"/>
            <a:ext cx="2063946" cy="3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552989" y="2784052"/>
            <a:ext cx="0" cy="506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41795" y="5357469"/>
            <a:ext cx="3416405" cy="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52989" y="4851003"/>
            <a:ext cx="0" cy="506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6360531" y="3581825"/>
            <a:ext cx="389466" cy="84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60537" y="5608792"/>
                <a:ext cx="2946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Sampling = Make frequency domain periodic with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𝜈</m:t>
                    </m:r>
                    <m:r>
                      <a:rPr lang="en-US" b="0" i="1" smtClean="0">
                        <a:latin typeface="Cambria Math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by making copies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37" y="5608792"/>
                <a:ext cx="294640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86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>
          <a:xfrm>
            <a:off x="6074229" y="2746366"/>
            <a:ext cx="914400" cy="566063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822" y="3376391"/>
            <a:ext cx="574717" cy="1832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570" y="3354618"/>
            <a:ext cx="783771" cy="179614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6074229" y="4814651"/>
            <a:ext cx="914400" cy="566063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108371" y="4825536"/>
            <a:ext cx="914400" cy="566063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40086" y="4803765"/>
            <a:ext cx="914400" cy="566063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38200" y="1578429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Spatial domain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190315" y="1578429"/>
            <a:ext cx="269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Frequency 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947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sampling: why?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4038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35076" y="1702833"/>
            <a:ext cx="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00" y="4235900"/>
            <a:ext cx="574717" cy="1832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18" y="4314553"/>
            <a:ext cx="783771" cy="179614"/>
          </a:xfrm>
          <a:prstGeom prst="rect">
            <a:avLst/>
          </a:prstGeom>
        </p:spPr>
      </p:pic>
      <p:sp>
        <p:nvSpPr>
          <p:cNvPr id="37" name="Freeform 36"/>
          <p:cNvSpPr>
            <a:spLocks noChangeAspect="1"/>
          </p:cNvSpPr>
          <p:nvPr/>
        </p:nvSpPr>
        <p:spPr>
          <a:xfrm>
            <a:off x="3287487" y="2323446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6313517" y="2340899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206718" y="2340899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87487" y="3851673"/>
            <a:ext cx="0" cy="36576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37045" y="3834708"/>
            <a:ext cx="0" cy="36576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783076" y="1702833"/>
            <a:ext cx="0" cy="233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36" y="1614267"/>
            <a:ext cx="306637" cy="662999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 flipV="1">
            <a:off x="4735076" y="1915936"/>
            <a:ext cx="14695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</p:cNvCxnSpPr>
          <p:nvPr/>
        </p:nvCxnSpPr>
        <p:spPr>
          <a:xfrm flipV="1">
            <a:off x="6511273" y="1903792"/>
            <a:ext cx="12718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517" y="3877715"/>
            <a:ext cx="0" cy="79046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789" y="4554415"/>
            <a:ext cx="1099456" cy="5674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837" y="5598284"/>
            <a:ext cx="6540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sampling: why?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355963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35076" y="1223863"/>
            <a:ext cx="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>
            <a:spLocks noChangeAspect="1"/>
          </p:cNvSpPr>
          <p:nvPr/>
        </p:nvSpPr>
        <p:spPr>
          <a:xfrm>
            <a:off x="3287487" y="1844476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5234082" y="1826009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1340892" y="1890851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-4" y="61286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35072" y="3792892"/>
            <a:ext cx="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340892" y="4438682"/>
            <a:ext cx="6651171" cy="1737613"/>
          </a:xfrm>
          <a:custGeom>
            <a:avLst/>
            <a:gdLst>
              <a:gd name="connsiteX0" fmla="*/ 0 w 6651171"/>
              <a:gd name="connsiteY0" fmla="*/ 1743701 h 1743701"/>
              <a:gd name="connsiteX1" fmla="*/ 261257 w 6651171"/>
              <a:gd name="connsiteY1" fmla="*/ 1025244 h 1743701"/>
              <a:gd name="connsiteX2" fmla="*/ 620486 w 6651171"/>
              <a:gd name="connsiteY2" fmla="*/ 1428015 h 1743701"/>
              <a:gd name="connsiteX3" fmla="*/ 1404257 w 6651171"/>
              <a:gd name="connsiteY3" fmla="*/ 99958 h 1743701"/>
              <a:gd name="connsiteX4" fmla="*/ 2188028 w 6651171"/>
              <a:gd name="connsiteY4" fmla="*/ 785758 h 1743701"/>
              <a:gd name="connsiteX5" fmla="*/ 2416628 w 6651171"/>
              <a:gd name="connsiteY5" fmla="*/ 622472 h 1743701"/>
              <a:gd name="connsiteX6" fmla="*/ 2721428 w 6651171"/>
              <a:gd name="connsiteY6" fmla="*/ 1232072 h 1743701"/>
              <a:gd name="connsiteX7" fmla="*/ 3363686 w 6651171"/>
              <a:gd name="connsiteY7" fmla="*/ 34644 h 1743701"/>
              <a:gd name="connsiteX8" fmla="*/ 3886200 w 6651171"/>
              <a:gd name="connsiteY8" fmla="*/ 1003472 h 1743701"/>
              <a:gd name="connsiteX9" fmla="*/ 4082143 w 6651171"/>
              <a:gd name="connsiteY9" fmla="*/ 524501 h 1743701"/>
              <a:gd name="connsiteX10" fmla="*/ 4223657 w 6651171"/>
              <a:gd name="connsiteY10" fmla="*/ 666015 h 1743701"/>
              <a:gd name="connsiteX11" fmla="*/ 5334000 w 6651171"/>
              <a:gd name="connsiteY11" fmla="*/ 12872 h 1743701"/>
              <a:gd name="connsiteX12" fmla="*/ 6008914 w 6651171"/>
              <a:gd name="connsiteY12" fmla="*/ 1351815 h 1743701"/>
              <a:gd name="connsiteX13" fmla="*/ 6313714 w 6651171"/>
              <a:gd name="connsiteY13" fmla="*/ 894615 h 1743701"/>
              <a:gd name="connsiteX14" fmla="*/ 6651171 w 6651171"/>
              <a:gd name="connsiteY14" fmla="*/ 1721929 h 1743701"/>
              <a:gd name="connsiteX0" fmla="*/ 0 w 6651171"/>
              <a:gd name="connsiteY0" fmla="*/ 1743701 h 1743701"/>
              <a:gd name="connsiteX1" fmla="*/ 261257 w 6651171"/>
              <a:gd name="connsiteY1" fmla="*/ 1025244 h 1743701"/>
              <a:gd name="connsiteX2" fmla="*/ 620486 w 6651171"/>
              <a:gd name="connsiteY2" fmla="*/ 1428015 h 1743701"/>
              <a:gd name="connsiteX3" fmla="*/ 1404257 w 6651171"/>
              <a:gd name="connsiteY3" fmla="*/ 99958 h 1743701"/>
              <a:gd name="connsiteX4" fmla="*/ 2188028 w 6651171"/>
              <a:gd name="connsiteY4" fmla="*/ 785758 h 1743701"/>
              <a:gd name="connsiteX5" fmla="*/ 2416628 w 6651171"/>
              <a:gd name="connsiteY5" fmla="*/ 622472 h 1743701"/>
              <a:gd name="connsiteX6" fmla="*/ 2721428 w 6651171"/>
              <a:gd name="connsiteY6" fmla="*/ 1232072 h 1743701"/>
              <a:gd name="connsiteX7" fmla="*/ 3363686 w 6651171"/>
              <a:gd name="connsiteY7" fmla="*/ 34644 h 1743701"/>
              <a:gd name="connsiteX8" fmla="*/ 3886200 w 6651171"/>
              <a:gd name="connsiteY8" fmla="*/ 1003472 h 1743701"/>
              <a:gd name="connsiteX9" fmla="*/ 4082143 w 6651171"/>
              <a:gd name="connsiteY9" fmla="*/ 524501 h 1743701"/>
              <a:gd name="connsiteX10" fmla="*/ 4321629 w 6651171"/>
              <a:gd name="connsiteY10" fmla="*/ 666015 h 1743701"/>
              <a:gd name="connsiteX11" fmla="*/ 5334000 w 6651171"/>
              <a:gd name="connsiteY11" fmla="*/ 12872 h 1743701"/>
              <a:gd name="connsiteX12" fmla="*/ 6008914 w 6651171"/>
              <a:gd name="connsiteY12" fmla="*/ 1351815 h 1743701"/>
              <a:gd name="connsiteX13" fmla="*/ 6313714 w 6651171"/>
              <a:gd name="connsiteY13" fmla="*/ 894615 h 1743701"/>
              <a:gd name="connsiteX14" fmla="*/ 6651171 w 6651171"/>
              <a:gd name="connsiteY14" fmla="*/ 1721929 h 1743701"/>
              <a:gd name="connsiteX0" fmla="*/ 0 w 6651171"/>
              <a:gd name="connsiteY0" fmla="*/ 1743701 h 1743701"/>
              <a:gd name="connsiteX1" fmla="*/ 261257 w 6651171"/>
              <a:gd name="connsiteY1" fmla="*/ 1025244 h 1743701"/>
              <a:gd name="connsiteX2" fmla="*/ 707572 w 6651171"/>
              <a:gd name="connsiteY2" fmla="*/ 1417129 h 1743701"/>
              <a:gd name="connsiteX3" fmla="*/ 1404257 w 6651171"/>
              <a:gd name="connsiteY3" fmla="*/ 99958 h 1743701"/>
              <a:gd name="connsiteX4" fmla="*/ 2188028 w 6651171"/>
              <a:gd name="connsiteY4" fmla="*/ 785758 h 1743701"/>
              <a:gd name="connsiteX5" fmla="*/ 2416628 w 6651171"/>
              <a:gd name="connsiteY5" fmla="*/ 622472 h 1743701"/>
              <a:gd name="connsiteX6" fmla="*/ 2721428 w 6651171"/>
              <a:gd name="connsiteY6" fmla="*/ 1232072 h 1743701"/>
              <a:gd name="connsiteX7" fmla="*/ 3363686 w 6651171"/>
              <a:gd name="connsiteY7" fmla="*/ 34644 h 1743701"/>
              <a:gd name="connsiteX8" fmla="*/ 3886200 w 6651171"/>
              <a:gd name="connsiteY8" fmla="*/ 1003472 h 1743701"/>
              <a:gd name="connsiteX9" fmla="*/ 4082143 w 6651171"/>
              <a:gd name="connsiteY9" fmla="*/ 524501 h 1743701"/>
              <a:gd name="connsiteX10" fmla="*/ 4321629 w 6651171"/>
              <a:gd name="connsiteY10" fmla="*/ 666015 h 1743701"/>
              <a:gd name="connsiteX11" fmla="*/ 5334000 w 6651171"/>
              <a:gd name="connsiteY11" fmla="*/ 12872 h 1743701"/>
              <a:gd name="connsiteX12" fmla="*/ 6008914 w 6651171"/>
              <a:gd name="connsiteY12" fmla="*/ 1351815 h 1743701"/>
              <a:gd name="connsiteX13" fmla="*/ 6313714 w 6651171"/>
              <a:gd name="connsiteY13" fmla="*/ 894615 h 1743701"/>
              <a:gd name="connsiteX14" fmla="*/ 6651171 w 6651171"/>
              <a:gd name="connsiteY14" fmla="*/ 1721929 h 1743701"/>
              <a:gd name="connsiteX0" fmla="*/ 0 w 6651171"/>
              <a:gd name="connsiteY0" fmla="*/ 1742996 h 1742996"/>
              <a:gd name="connsiteX1" fmla="*/ 261257 w 6651171"/>
              <a:gd name="connsiteY1" fmla="*/ 1024539 h 1742996"/>
              <a:gd name="connsiteX2" fmla="*/ 707572 w 6651171"/>
              <a:gd name="connsiteY2" fmla="*/ 1416424 h 1742996"/>
              <a:gd name="connsiteX3" fmla="*/ 1404257 w 6651171"/>
              <a:gd name="connsiteY3" fmla="*/ 99253 h 1742996"/>
              <a:gd name="connsiteX4" fmla="*/ 2188028 w 6651171"/>
              <a:gd name="connsiteY4" fmla="*/ 785053 h 1742996"/>
              <a:gd name="connsiteX5" fmla="*/ 2416628 w 6651171"/>
              <a:gd name="connsiteY5" fmla="*/ 621767 h 1742996"/>
              <a:gd name="connsiteX6" fmla="*/ 2721428 w 6651171"/>
              <a:gd name="connsiteY6" fmla="*/ 1231367 h 1742996"/>
              <a:gd name="connsiteX7" fmla="*/ 3363686 w 6651171"/>
              <a:gd name="connsiteY7" fmla="*/ 33939 h 1742996"/>
              <a:gd name="connsiteX8" fmla="*/ 3886200 w 6651171"/>
              <a:gd name="connsiteY8" fmla="*/ 1002767 h 1742996"/>
              <a:gd name="connsiteX9" fmla="*/ 4082143 w 6651171"/>
              <a:gd name="connsiteY9" fmla="*/ 523796 h 1742996"/>
              <a:gd name="connsiteX10" fmla="*/ 4321629 w 6651171"/>
              <a:gd name="connsiteY10" fmla="*/ 665310 h 1742996"/>
              <a:gd name="connsiteX11" fmla="*/ 5334000 w 6651171"/>
              <a:gd name="connsiteY11" fmla="*/ 12167 h 1742996"/>
              <a:gd name="connsiteX12" fmla="*/ 6019800 w 6651171"/>
              <a:gd name="connsiteY12" fmla="*/ 1329339 h 1742996"/>
              <a:gd name="connsiteX13" fmla="*/ 6313714 w 6651171"/>
              <a:gd name="connsiteY13" fmla="*/ 893910 h 1742996"/>
              <a:gd name="connsiteX14" fmla="*/ 6651171 w 6651171"/>
              <a:gd name="connsiteY14" fmla="*/ 1721224 h 1742996"/>
              <a:gd name="connsiteX0" fmla="*/ 0 w 6651171"/>
              <a:gd name="connsiteY0" fmla="*/ 1742996 h 1742996"/>
              <a:gd name="connsiteX1" fmla="*/ 261257 w 6651171"/>
              <a:gd name="connsiteY1" fmla="*/ 1024539 h 1742996"/>
              <a:gd name="connsiteX2" fmla="*/ 707572 w 6651171"/>
              <a:gd name="connsiteY2" fmla="*/ 1416424 h 1742996"/>
              <a:gd name="connsiteX3" fmla="*/ 1404257 w 6651171"/>
              <a:gd name="connsiteY3" fmla="*/ 99253 h 1742996"/>
              <a:gd name="connsiteX4" fmla="*/ 2188028 w 6651171"/>
              <a:gd name="connsiteY4" fmla="*/ 785053 h 1742996"/>
              <a:gd name="connsiteX5" fmla="*/ 2416628 w 6651171"/>
              <a:gd name="connsiteY5" fmla="*/ 621767 h 1742996"/>
              <a:gd name="connsiteX6" fmla="*/ 2721428 w 6651171"/>
              <a:gd name="connsiteY6" fmla="*/ 1231367 h 1742996"/>
              <a:gd name="connsiteX7" fmla="*/ 3363686 w 6651171"/>
              <a:gd name="connsiteY7" fmla="*/ 33939 h 1742996"/>
              <a:gd name="connsiteX8" fmla="*/ 3886200 w 6651171"/>
              <a:gd name="connsiteY8" fmla="*/ 1002767 h 1742996"/>
              <a:gd name="connsiteX9" fmla="*/ 4082143 w 6651171"/>
              <a:gd name="connsiteY9" fmla="*/ 523796 h 1742996"/>
              <a:gd name="connsiteX10" fmla="*/ 4321629 w 6651171"/>
              <a:gd name="connsiteY10" fmla="*/ 665310 h 1742996"/>
              <a:gd name="connsiteX11" fmla="*/ 5334000 w 6651171"/>
              <a:gd name="connsiteY11" fmla="*/ 12167 h 1742996"/>
              <a:gd name="connsiteX12" fmla="*/ 6019800 w 6651171"/>
              <a:gd name="connsiteY12" fmla="*/ 1329339 h 1742996"/>
              <a:gd name="connsiteX13" fmla="*/ 6346371 w 6651171"/>
              <a:gd name="connsiteY13" fmla="*/ 904795 h 1742996"/>
              <a:gd name="connsiteX14" fmla="*/ 6651171 w 6651171"/>
              <a:gd name="connsiteY14" fmla="*/ 1721224 h 1742996"/>
              <a:gd name="connsiteX0" fmla="*/ 0 w 6651171"/>
              <a:gd name="connsiteY0" fmla="*/ 1742996 h 1742996"/>
              <a:gd name="connsiteX1" fmla="*/ 261257 w 6651171"/>
              <a:gd name="connsiteY1" fmla="*/ 1024539 h 1742996"/>
              <a:gd name="connsiteX2" fmla="*/ 707572 w 6651171"/>
              <a:gd name="connsiteY2" fmla="*/ 1416424 h 1742996"/>
              <a:gd name="connsiteX3" fmla="*/ 1404257 w 6651171"/>
              <a:gd name="connsiteY3" fmla="*/ 99253 h 1742996"/>
              <a:gd name="connsiteX4" fmla="*/ 2188028 w 6651171"/>
              <a:gd name="connsiteY4" fmla="*/ 785053 h 1742996"/>
              <a:gd name="connsiteX5" fmla="*/ 2416628 w 6651171"/>
              <a:gd name="connsiteY5" fmla="*/ 621767 h 1742996"/>
              <a:gd name="connsiteX6" fmla="*/ 2721428 w 6651171"/>
              <a:gd name="connsiteY6" fmla="*/ 991882 h 1742996"/>
              <a:gd name="connsiteX7" fmla="*/ 3363686 w 6651171"/>
              <a:gd name="connsiteY7" fmla="*/ 33939 h 1742996"/>
              <a:gd name="connsiteX8" fmla="*/ 3886200 w 6651171"/>
              <a:gd name="connsiteY8" fmla="*/ 1002767 h 1742996"/>
              <a:gd name="connsiteX9" fmla="*/ 4082143 w 6651171"/>
              <a:gd name="connsiteY9" fmla="*/ 523796 h 1742996"/>
              <a:gd name="connsiteX10" fmla="*/ 4321629 w 6651171"/>
              <a:gd name="connsiteY10" fmla="*/ 665310 h 1742996"/>
              <a:gd name="connsiteX11" fmla="*/ 5334000 w 6651171"/>
              <a:gd name="connsiteY11" fmla="*/ 12167 h 1742996"/>
              <a:gd name="connsiteX12" fmla="*/ 6019800 w 6651171"/>
              <a:gd name="connsiteY12" fmla="*/ 1329339 h 1742996"/>
              <a:gd name="connsiteX13" fmla="*/ 6346371 w 6651171"/>
              <a:gd name="connsiteY13" fmla="*/ 904795 h 1742996"/>
              <a:gd name="connsiteX14" fmla="*/ 6651171 w 6651171"/>
              <a:gd name="connsiteY14" fmla="*/ 1721224 h 1742996"/>
              <a:gd name="connsiteX0" fmla="*/ 0 w 6651171"/>
              <a:gd name="connsiteY0" fmla="*/ 1742996 h 1742996"/>
              <a:gd name="connsiteX1" fmla="*/ 261257 w 6651171"/>
              <a:gd name="connsiteY1" fmla="*/ 1024539 h 1742996"/>
              <a:gd name="connsiteX2" fmla="*/ 707572 w 6651171"/>
              <a:gd name="connsiteY2" fmla="*/ 1416424 h 1742996"/>
              <a:gd name="connsiteX3" fmla="*/ 1404257 w 6651171"/>
              <a:gd name="connsiteY3" fmla="*/ 99253 h 1742996"/>
              <a:gd name="connsiteX4" fmla="*/ 2188028 w 6651171"/>
              <a:gd name="connsiteY4" fmla="*/ 785053 h 1742996"/>
              <a:gd name="connsiteX5" fmla="*/ 2416628 w 6651171"/>
              <a:gd name="connsiteY5" fmla="*/ 621767 h 1742996"/>
              <a:gd name="connsiteX6" fmla="*/ 2830285 w 6651171"/>
              <a:gd name="connsiteY6" fmla="*/ 991882 h 1742996"/>
              <a:gd name="connsiteX7" fmla="*/ 3363686 w 6651171"/>
              <a:gd name="connsiteY7" fmla="*/ 33939 h 1742996"/>
              <a:gd name="connsiteX8" fmla="*/ 3886200 w 6651171"/>
              <a:gd name="connsiteY8" fmla="*/ 1002767 h 1742996"/>
              <a:gd name="connsiteX9" fmla="*/ 4082143 w 6651171"/>
              <a:gd name="connsiteY9" fmla="*/ 523796 h 1742996"/>
              <a:gd name="connsiteX10" fmla="*/ 4321629 w 6651171"/>
              <a:gd name="connsiteY10" fmla="*/ 665310 h 1742996"/>
              <a:gd name="connsiteX11" fmla="*/ 5334000 w 6651171"/>
              <a:gd name="connsiteY11" fmla="*/ 12167 h 1742996"/>
              <a:gd name="connsiteX12" fmla="*/ 6019800 w 6651171"/>
              <a:gd name="connsiteY12" fmla="*/ 1329339 h 1742996"/>
              <a:gd name="connsiteX13" fmla="*/ 6346371 w 6651171"/>
              <a:gd name="connsiteY13" fmla="*/ 904795 h 1742996"/>
              <a:gd name="connsiteX14" fmla="*/ 6651171 w 6651171"/>
              <a:gd name="connsiteY14" fmla="*/ 1721224 h 1742996"/>
              <a:gd name="connsiteX0" fmla="*/ 0 w 6651171"/>
              <a:gd name="connsiteY0" fmla="*/ 1742480 h 1742480"/>
              <a:gd name="connsiteX1" fmla="*/ 261257 w 6651171"/>
              <a:gd name="connsiteY1" fmla="*/ 1024023 h 1742480"/>
              <a:gd name="connsiteX2" fmla="*/ 707572 w 6651171"/>
              <a:gd name="connsiteY2" fmla="*/ 1415908 h 1742480"/>
              <a:gd name="connsiteX3" fmla="*/ 1404257 w 6651171"/>
              <a:gd name="connsiteY3" fmla="*/ 98737 h 1742480"/>
              <a:gd name="connsiteX4" fmla="*/ 2188028 w 6651171"/>
              <a:gd name="connsiteY4" fmla="*/ 784537 h 1742480"/>
              <a:gd name="connsiteX5" fmla="*/ 2416628 w 6651171"/>
              <a:gd name="connsiteY5" fmla="*/ 621251 h 1742480"/>
              <a:gd name="connsiteX6" fmla="*/ 2830285 w 6651171"/>
              <a:gd name="connsiteY6" fmla="*/ 991366 h 1742480"/>
              <a:gd name="connsiteX7" fmla="*/ 3363686 w 6651171"/>
              <a:gd name="connsiteY7" fmla="*/ 33423 h 1742480"/>
              <a:gd name="connsiteX8" fmla="*/ 3886200 w 6651171"/>
              <a:gd name="connsiteY8" fmla="*/ 1002251 h 1742480"/>
              <a:gd name="connsiteX9" fmla="*/ 4082143 w 6651171"/>
              <a:gd name="connsiteY9" fmla="*/ 523280 h 1742480"/>
              <a:gd name="connsiteX10" fmla="*/ 4430487 w 6651171"/>
              <a:gd name="connsiteY10" fmla="*/ 675680 h 1742480"/>
              <a:gd name="connsiteX11" fmla="*/ 5334000 w 6651171"/>
              <a:gd name="connsiteY11" fmla="*/ 11651 h 1742480"/>
              <a:gd name="connsiteX12" fmla="*/ 6019800 w 6651171"/>
              <a:gd name="connsiteY12" fmla="*/ 1328823 h 1742480"/>
              <a:gd name="connsiteX13" fmla="*/ 6346371 w 6651171"/>
              <a:gd name="connsiteY13" fmla="*/ 904279 h 1742480"/>
              <a:gd name="connsiteX14" fmla="*/ 6651171 w 6651171"/>
              <a:gd name="connsiteY14" fmla="*/ 1720708 h 1742480"/>
              <a:gd name="connsiteX0" fmla="*/ 0 w 6651171"/>
              <a:gd name="connsiteY0" fmla="*/ 1742506 h 1742506"/>
              <a:gd name="connsiteX1" fmla="*/ 261257 w 6651171"/>
              <a:gd name="connsiteY1" fmla="*/ 1024049 h 1742506"/>
              <a:gd name="connsiteX2" fmla="*/ 707572 w 6651171"/>
              <a:gd name="connsiteY2" fmla="*/ 1415934 h 1742506"/>
              <a:gd name="connsiteX3" fmla="*/ 1404257 w 6651171"/>
              <a:gd name="connsiteY3" fmla="*/ 98763 h 1742506"/>
              <a:gd name="connsiteX4" fmla="*/ 2188028 w 6651171"/>
              <a:gd name="connsiteY4" fmla="*/ 784563 h 1742506"/>
              <a:gd name="connsiteX5" fmla="*/ 2416628 w 6651171"/>
              <a:gd name="connsiteY5" fmla="*/ 621277 h 1742506"/>
              <a:gd name="connsiteX6" fmla="*/ 2830285 w 6651171"/>
              <a:gd name="connsiteY6" fmla="*/ 991392 h 1742506"/>
              <a:gd name="connsiteX7" fmla="*/ 3363686 w 6651171"/>
              <a:gd name="connsiteY7" fmla="*/ 33449 h 1742506"/>
              <a:gd name="connsiteX8" fmla="*/ 3886200 w 6651171"/>
              <a:gd name="connsiteY8" fmla="*/ 1002277 h 1742506"/>
              <a:gd name="connsiteX9" fmla="*/ 4136572 w 6651171"/>
              <a:gd name="connsiteY9" fmla="*/ 534192 h 1742506"/>
              <a:gd name="connsiteX10" fmla="*/ 4430487 w 6651171"/>
              <a:gd name="connsiteY10" fmla="*/ 675706 h 1742506"/>
              <a:gd name="connsiteX11" fmla="*/ 5334000 w 6651171"/>
              <a:gd name="connsiteY11" fmla="*/ 11677 h 1742506"/>
              <a:gd name="connsiteX12" fmla="*/ 6019800 w 6651171"/>
              <a:gd name="connsiteY12" fmla="*/ 1328849 h 1742506"/>
              <a:gd name="connsiteX13" fmla="*/ 6346371 w 6651171"/>
              <a:gd name="connsiteY13" fmla="*/ 904305 h 1742506"/>
              <a:gd name="connsiteX14" fmla="*/ 6651171 w 6651171"/>
              <a:gd name="connsiteY14" fmla="*/ 1720734 h 1742506"/>
              <a:gd name="connsiteX0" fmla="*/ 0 w 6651171"/>
              <a:gd name="connsiteY0" fmla="*/ 1742506 h 1742506"/>
              <a:gd name="connsiteX1" fmla="*/ 261257 w 6651171"/>
              <a:gd name="connsiteY1" fmla="*/ 1024049 h 1742506"/>
              <a:gd name="connsiteX2" fmla="*/ 707572 w 6651171"/>
              <a:gd name="connsiteY2" fmla="*/ 1415934 h 1742506"/>
              <a:gd name="connsiteX3" fmla="*/ 1404257 w 6651171"/>
              <a:gd name="connsiteY3" fmla="*/ 98763 h 1742506"/>
              <a:gd name="connsiteX4" fmla="*/ 2188028 w 6651171"/>
              <a:gd name="connsiteY4" fmla="*/ 784563 h 1742506"/>
              <a:gd name="connsiteX5" fmla="*/ 2416628 w 6651171"/>
              <a:gd name="connsiteY5" fmla="*/ 621277 h 1742506"/>
              <a:gd name="connsiteX6" fmla="*/ 2830285 w 6651171"/>
              <a:gd name="connsiteY6" fmla="*/ 991392 h 1742506"/>
              <a:gd name="connsiteX7" fmla="*/ 3363686 w 6651171"/>
              <a:gd name="connsiteY7" fmla="*/ 33449 h 1742506"/>
              <a:gd name="connsiteX8" fmla="*/ 3886200 w 6651171"/>
              <a:gd name="connsiteY8" fmla="*/ 1002277 h 1742506"/>
              <a:gd name="connsiteX9" fmla="*/ 4136572 w 6651171"/>
              <a:gd name="connsiteY9" fmla="*/ 534192 h 1742506"/>
              <a:gd name="connsiteX10" fmla="*/ 4550230 w 6651171"/>
              <a:gd name="connsiteY10" fmla="*/ 675706 h 1742506"/>
              <a:gd name="connsiteX11" fmla="*/ 5334000 w 6651171"/>
              <a:gd name="connsiteY11" fmla="*/ 11677 h 1742506"/>
              <a:gd name="connsiteX12" fmla="*/ 6019800 w 6651171"/>
              <a:gd name="connsiteY12" fmla="*/ 1328849 h 1742506"/>
              <a:gd name="connsiteX13" fmla="*/ 6346371 w 6651171"/>
              <a:gd name="connsiteY13" fmla="*/ 904305 h 1742506"/>
              <a:gd name="connsiteX14" fmla="*/ 6651171 w 6651171"/>
              <a:gd name="connsiteY14" fmla="*/ 1720734 h 1742506"/>
              <a:gd name="connsiteX0" fmla="*/ 0 w 6651171"/>
              <a:gd name="connsiteY0" fmla="*/ 1742533 h 1742533"/>
              <a:gd name="connsiteX1" fmla="*/ 261257 w 6651171"/>
              <a:gd name="connsiteY1" fmla="*/ 1024076 h 1742533"/>
              <a:gd name="connsiteX2" fmla="*/ 707572 w 6651171"/>
              <a:gd name="connsiteY2" fmla="*/ 1415961 h 1742533"/>
              <a:gd name="connsiteX3" fmla="*/ 1404257 w 6651171"/>
              <a:gd name="connsiteY3" fmla="*/ 98790 h 1742533"/>
              <a:gd name="connsiteX4" fmla="*/ 2188028 w 6651171"/>
              <a:gd name="connsiteY4" fmla="*/ 784590 h 1742533"/>
              <a:gd name="connsiteX5" fmla="*/ 2416628 w 6651171"/>
              <a:gd name="connsiteY5" fmla="*/ 621304 h 1742533"/>
              <a:gd name="connsiteX6" fmla="*/ 2830285 w 6651171"/>
              <a:gd name="connsiteY6" fmla="*/ 991419 h 1742533"/>
              <a:gd name="connsiteX7" fmla="*/ 3363686 w 6651171"/>
              <a:gd name="connsiteY7" fmla="*/ 33476 h 1742533"/>
              <a:gd name="connsiteX8" fmla="*/ 3886200 w 6651171"/>
              <a:gd name="connsiteY8" fmla="*/ 1002304 h 1742533"/>
              <a:gd name="connsiteX9" fmla="*/ 4234543 w 6651171"/>
              <a:gd name="connsiteY9" fmla="*/ 545105 h 1742533"/>
              <a:gd name="connsiteX10" fmla="*/ 4550230 w 6651171"/>
              <a:gd name="connsiteY10" fmla="*/ 675733 h 1742533"/>
              <a:gd name="connsiteX11" fmla="*/ 5334000 w 6651171"/>
              <a:gd name="connsiteY11" fmla="*/ 11704 h 1742533"/>
              <a:gd name="connsiteX12" fmla="*/ 6019800 w 6651171"/>
              <a:gd name="connsiteY12" fmla="*/ 1328876 h 1742533"/>
              <a:gd name="connsiteX13" fmla="*/ 6346371 w 6651171"/>
              <a:gd name="connsiteY13" fmla="*/ 904332 h 1742533"/>
              <a:gd name="connsiteX14" fmla="*/ 6651171 w 6651171"/>
              <a:gd name="connsiteY14" fmla="*/ 1720761 h 1742533"/>
              <a:gd name="connsiteX0" fmla="*/ 0 w 6651171"/>
              <a:gd name="connsiteY0" fmla="*/ 1742754 h 1742754"/>
              <a:gd name="connsiteX1" fmla="*/ 261257 w 6651171"/>
              <a:gd name="connsiteY1" fmla="*/ 1024297 h 1742754"/>
              <a:gd name="connsiteX2" fmla="*/ 707572 w 6651171"/>
              <a:gd name="connsiteY2" fmla="*/ 1416182 h 1742754"/>
              <a:gd name="connsiteX3" fmla="*/ 1404257 w 6651171"/>
              <a:gd name="connsiteY3" fmla="*/ 99011 h 1742754"/>
              <a:gd name="connsiteX4" fmla="*/ 2188028 w 6651171"/>
              <a:gd name="connsiteY4" fmla="*/ 784811 h 1742754"/>
              <a:gd name="connsiteX5" fmla="*/ 2416628 w 6651171"/>
              <a:gd name="connsiteY5" fmla="*/ 621525 h 1742754"/>
              <a:gd name="connsiteX6" fmla="*/ 2830285 w 6651171"/>
              <a:gd name="connsiteY6" fmla="*/ 991640 h 1742754"/>
              <a:gd name="connsiteX7" fmla="*/ 3363686 w 6651171"/>
              <a:gd name="connsiteY7" fmla="*/ 33697 h 1742754"/>
              <a:gd name="connsiteX8" fmla="*/ 3886200 w 6651171"/>
              <a:gd name="connsiteY8" fmla="*/ 1002525 h 1742754"/>
              <a:gd name="connsiteX9" fmla="*/ 4234543 w 6651171"/>
              <a:gd name="connsiteY9" fmla="*/ 632411 h 1742754"/>
              <a:gd name="connsiteX10" fmla="*/ 4550230 w 6651171"/>
              <a:gd name="connsiteY10" fmla="*/ 675954 h 1742754"/>
              <a:gd name="connsiteX11" fmla="*/ 5334000 w 6651171"/>
              <a:gd name="connsiteY11" fmla="*/ 11925 h 1742754"/>
              <a:gd name="connsiteX12" fmla="*/ 6019800 w 6651171"/>
              <a:gd name="connsiteY12" fmla="*/ 1329097 h 1742754"/>
              <a:gd name="connsiteX13" fmla="*/ 6346371 w 6651171"/>
              <a:gd name="connsiteY13" fmla="*/ 904553 h 1742754"/>
              <a:gd name="connsiteX14" fmla="*/ 6651171 w 6651171"/>
              <a:gd name="connsiteY14" fmla="*/ 1720982 h 1742754"/>
              <a:gd name="connsiteX0" fmla="*/ 0 w 6651171"/>
              <a:gd name="connsiteY0" fmla="*/ 1737613 h 1737613"/>
              <a:gd name="connsiteX1" fmla="*/ 261257 w 6651171"/>
              <a:gd name="connsiteY1" fmla="*/ 1019156 h 1737613"/>
              <a:gd name="connsiteX2" fmla="*/ 707572 w 6651171"/>
              <a:gd name="connsiteY2" fmla="*/ 1411041 h 1737613"/>
              <a:gd name="connsiteX3" fmla="*/ 1404257 w 6651171"/>
              <a:gd name="connsiteY3" fmla="*/ 93870 h 1737613"/>
              <a:gd name="connsiteX4" fmla="*/ 2188028 w 6651171"/>
              <a:gd name="connsiteY4" fmla="*/ 779670 h 1737613"/>
              <a:gd name="connsiteX5" fmla="*/ 2416628 w 6651171"/>
              <a:gd name="connsiteY5" fmla="*/ 616384 h 1737613"/>
              <a:gd name="connsiteX6" fmla="*/ 2830285 w 6651171"/>
              <a:gd name="connsiteY6" fmla="*/ 986499 h 1737613"/>
              <a:gd name="connsiteX7" fmla="*/ 3363686 w 6651171"/>
              <a:gd name="connsiteY7" fmla="*/ 28556 h 1737613"/>
              <a:gd name="connsiteX8" fmla="*/ 3886200 w 6651171"/>
              <a:gd name="connsiteY8" fmla="*/ 997384 h 1737613"/>
              <a:gd name="connsiteX9" fmla="*/ 4234543 w 6651171"/>
              <a:gd name="connsiteY9" fmla="*/ 627270 h 1737613"/>
              <a:gd name="connsiteX10" fmla="*/ 4517573 w 6651171"/>
              <a:gd name="connsiteY10" fmla="*/ 801441 h 1737613"/>
              <a:gd name="connsiteX11" fmla="*/ 5334000 w 6651171"/>
              <a:gd name="connsiteY11" fmla="*/ 6784 h 1737613"/>
              <a:gd name="connsiteX12" fmla="*/ 6019800 w 6651171"/>
              <a:gd name="connsiteY12" fmla="*/ 1323956 h 1737613"/>
              <a:gd name="connsiteX13" fmla="*/ 6346371 w 6651171"/>
              <a:gd name="connsiteY13" fmla="*/ 899412 h 1737613"/>
              <a:gd name="connsiteX14" fmla="*/ 6651171 w 6651171"/>
              <a:gd name="connsiteY14" fmla="*/ 1715841 h 17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51171" h="1737613">
                <a:moveTo>
                  <a:pt x="0" y="1737613"/>
                </a:moveTo>
                <a:cubicBezTo>
                  <a:pt x="78921" y="1404691"/>
                  <a:pt x="143328" y="1073585"/>
                  <a:pt x="261257" y="1019156"/>
                </a:cubicBezTo>
                <a:cubicBezTo>
                  <a:pt x="379186" y="964727"/>
                  <a:pt x="517072" y="1565255"/>
                  <a:pt x="707572" y="1411041"/>
                </a:cubicBezTo>
                <a:cubicBezTo>
                  <a:pt x="898072" y="1256827"/>
                  <a:pt x="1157514" y="199099"/>
                  <a:pt x="1404257" y="93870"/>
                </a:cubicBezTo>
                <a:cubicBezTo>
                  <a:pt x="1651000" y="-11359"/>
                  <a:pt x="2019300" y="692584"/>
                  <a:pt x="2188028" y="779670"/>
                </a:cubicBezTo>
                <a:cubicBezTo>
                  <a:pt x="2356756" y="866756"/>
                  <a:pt x="2309585" y="581913"/>
                  <a:pt x="2416628" y="616384"/>
                </a:cubicBezTo>
                <a:cubicBezTo>
                  <a:pt x="2523671" y="650855"/>
                  <a:pt x="2672442" y="1084470"/>
                  <a:pt x="2830285" y="986499"/>
                </a:cubicBezTo>
                <a:cubicBezTo>
                  <a:pt x="2988128" y="888528"/>
                  <a:pt x="3187700" y="26742"/>
                  <a:pt x="3363686" y="28556"/>
                </a:cubicBezTo>
                <a:cubicBezTo>
                  <a:pt x="3539672" y="30370"/>
                  <a:pt x="3741057" y="897598"/>
                  <a:pt x="3886200" y="997384"/>
                </a:cubicBezTo>
                <a:cubicBezTo>
                  <a:pt x="4031343" y="1097170"/>
                  <a:pt x="4129314" y="659927"/>
                  <a:pt x="4234543" y="627270"/>
                </a:cubicBezTo>
                <a:cubicBezTo>
                  <a:pt x="4339772" y="594613"/>
                  <a:pt x="4334330" y="904855"/>
                  <a:pt x="4517573" y="801441"/>
                </a:cubicBezTo>
                <a:cubicBezTo>
                  <a:pt x="4700816" y="698027"/>
                  <a:pt x="5083629" y="-80302"/>
                  <a:pt x="5334000" y="6784"/>
                </a:cubicBezTo>
                <a:cubicBezTo>
                  <a:pt x="5584371" y="93870"/>
                  <a:pt x="5851072" y="1175185"/>
                  <a:pt x="6019800" y="1323956"/>
                </a:cubicBezTo>
                <a:cubicBezTo>
                  <a:pt x="6188529" y="1472727"/>
                  <a:pt x="6241143" y="834098"/>
                  <a:pt x="6346371" y="899412"/>
                </a:cubicBezTo>
                <a:cubicBezTo>
                  <a:pt x="6451599" y="964726"/>
                  <a:pt x="6651171" y="1715841"/>
                  <a:pt x="6651171" y="171584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5234078" y="2336479"/>
            <a:ext cx="796609" cy="3788133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3272702" y="2314663"/>
            <a:ext cx="796609" cy="3788133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0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figure out the canonical single-frequency signals that make up a complex signal?</a:t>
            </a:r>
          </a:p>
          <a:p>
            <a:pPr lvl="1"/>
            <a:r>
              <a:rPr lang="en-US" i="1" dirty="0" smtClean="0"/>
              <a:t>Yes!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any </a:t>
            </a:r>
            <a:r>
              <a:rPr lang="en-US" dirty="0" smtClean="0"/>
              <a:t>signal be decomposed in this way?</a:t>
            </a:r>
          </a:p>
          <a:p>
            <a:pPr lvl="1"/>
            <a:r>
              <a:rPr lang="en-US" i="1" dirty="0" smtClean="0"/>
              <a:t>Yes!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99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subsample correctly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Nyquist says must sample at at least twice maximum frequency</a:t>
            </a:r>
          </a:p>
          <a:p>
            <a:r>
              <a:rPr lang="en-US" dirty="0" smtClean="0"/>
              <a:t>What if signal has high frequencies?</a:t>
            </a:r>
          </a:p>
          <a:p>
            <a:r>
              <a:rPr lang="en-US" dirty="0" smtClean="0"/>
              <a:t>Eliminate them before sampling!</a:t>
            </a:r>
          </a:p>
          <a:p>
            <a:pPr lvl="1"/>
            <a:r>
              <a:rPr lang="en-US" dirty="0" smtClean="0"/>
              <a:t>Convert to frequency space</a:t>
            </a:r>
          </a:p>
          <a:p>
            <a:pPr lvl="1"/>
            <a:r>
              <a:rPr lang="en-US" dirty="0" smtClean="0"/>
              <a:t>Multiply with band-pass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5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Eliminating</a:t>
            </a:r>
            <a:br>
              <a:rPr lang="en-US" dirty="0" smtClean="0"/>
            </a:br>
            <a:r>
              <a:rPr lang="en-US" dirty="0" smtClean="0"/>
              <a:t>High </a:t>
            </a:r>
            <a:br>
              <a:rPr lang="en-US" dirty="0" smtClean="0"/>
            </a:br>
            <a:r>
              <a:rPr lang="en-US" dirty="0" smtClean="0"/>
              <a:t>Frequencies</a:t>
            </a:r>
            <a:endParaRPr lang="en-US" dirty="0"/>
          </a:p>
        </p:txBody>
      </p:sp>
      <p:pic>
        <p:nvPicPr>
          <p:cNvPr id="4" name="filtering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97" y="245383"/>
            <a:ext cx="4238625" cy="60833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854"/>
          <p:cNvSpPr/>
          <p:nvPr/>
        </p:nvSpPr>
        <p:spPr>
          <a:xfrm>
            <a:off x="2713037" y="6481762"/>
            <a:ext cx="369764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C79"/>
              </a:buClr>
              <a:buFont typeface="Helvetica"/>
              <a:defRPr>
                <a:solidFill>
                  <a:srgbClr val="53D5FD"/>
                </a:solidFill>
                <a:uFill>
                  <a:solidFill>
                    <a:srgbClr val="53D5FD"/>
                  </a:solidFill>
                </a:uFill>
              </a:defRPr>
            </a:lvl1pPr>
          </a:lstStyle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>
                <a:latin typeface="+mj-lt"/>
                <a:ea typeface="+mj-ea"/>
                <a:cs typeface="+mj-cs"/>
                <a:sym typeface="Helvetica"/>
              </a:rPr>
              <a:t>© Kavita Bala, Computer Science, 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1158289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5489121" cy="4351338"/>
          </a:xfrm>
        </p:spPr>
        <p:txBody>
          <a:bodyPr/>
          <a:lstStyle/>
          <a:p>
            <a:r>
              <a:rPr lang="en-US" dirty="0" smtClean="0"/>
              <a:t>Can we do this in spatial domain?</a:t>
            </a:r>
          </a:p>
          <a:p>
            <a:pPr lvl="1"/>
            <a:r>
              <a:rPr lang="en-US" dirty="0" smtClean="0"/>
              <a:t>Yes!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Multiplication</a:t>
            </a:r>
            <a:r>
              <a:rPr lang="en-US" dirty="0" smtClean="0"/>
              <a:t> in frequency domain = </a:t>
            </a:r>
            <a:r>
              <a:rPr lang="en-US" dirty="0" smtClean="0">
                <a:solidFill>
                  <a:srgbClr val="C00000"/>
                </a:solidFill>
              </a:rPr>
              <a:t>convolution</a:t>
            </a:r>
            <a:r>
              <a:rPr lang="en-US" dirty="0" smtClean="0"/>
              <a:t> in spatial domain</a:t>
            </a:r>
          </a:p>
          <a:p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 smtClean="0">
                <a:solidFill>
                  <a:srgbClr val="7030A0"/>
                </a:solidFill>
              </a:rPr>
              <a:t>ox filter </a:t>
            </a:r>
            <a:r>
              <a:rPr lang="en-US" dirty="0" smtClean="0"/>
              <a:t>in frequency domain = </a:t>
            </a:r>
            <a:r>
              <a:rPr lang="en-US" dirty="0" err="1" smtClean="0">
                <a:solidFill>
                  <a:srgbClr val="FFC000"/>
                </a:solidFill>
              </a:rPr>
              <a:t>sinc</a:t>
            </a:r>
            <a:r>
              <a:rPr lang="en-US" dirty="0" smtClean="0"/>
              <a:t> in spatial domain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Multiplication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7030A0"/>
                </a:solidFill>
              </a:rPr>
              <a:t>box filter </a:t>
            </a:r>
            <a:r>
              <a:rPr lang="en-US" dirty="0" smtClean="0"/>
              <a:t>in frequency domain = </a:t>
            </a:r>
            <a:r>
              <a:rPr lang="en-US" dirty="0" smtClean="0">
                <a:solidFill>
                  <a:srgbClr val="C00000"/>
                </a:solidFill>
              </a:rPr>
              <a:t>convolution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FFC000"/>
                </a:solidFill>
              </a:rPr>
              <a:t>sinc</a:t>
            </a:r>
            <a:r>
              <a:rPr lang="en-US" dirty="0" smtClean="0">
                <a:solidFill>
                  <a:srgbClr val="FFC000"/>
                </a:solidFill>
              </a:rPr>
              <a:t> filter </a:t>
            </a:r>
            <a:r>
              <a:rPr lang="en-US" dirty="0" smtClean="0"/>
              <a:t>in spatial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71" y="2895599"/>
            <a:ext cx="278821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9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from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9" t="26726" r="4153" b="38000"/>
          <a:stretch/>
        </p:blipFill>
        <p:spPr>
          <a:xfrm>
            <a:off x="628650" y="2558148"/>
            <a:ext cx="2946401" cy="89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228" r="4772" b="38246"/>
          <a:stretch/>
        </p:blipFill>
        <p:spPr>
          <a:xfrm>
            <a:off x="628650" y="4631829"/>
            <a:ext cx="2946401" cy="85161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07117" y="3620389"/>
            <a:ext cx="389466" cy="84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5608792"/>
                <a:ext cx="2946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Sampling = Keep values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make everything else 0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08792"/>
                <a:ext cx="294640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508171" y="3287491"/>
            <a:ext cx="2063946" cy="3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552989" y="2784052"/>
            <a:ext cx="0" cy="506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6360531" y="3581825"/>
            <a:ext cx="389466" cy="84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60537" y="5608792"/>
                <a:ext cx="2946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Sampling = Make frequency domain periodic with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𝜈</m:t>
                    </m:r>
                    <m:r>
                      <a:rPr lang="en-US" b="0" i="1" smtClean="0">
                        <a:latin typeface="Cambria Math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by making copies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37" y="5608792"/>
                <a:ext cx="294640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86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>
          <a:xfrm>
            <a:off x="6074229" y="2746366"/>
            <a:ext cx="914400" cy="566063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822" y="3376391"/>
            <a:ext cx="574717" cy="1832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570" y="3354618"/>
            <a:ext cx="783771" cy="179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40086" y="4803765"/>
            <a:ext cx="3418114" cy="587834"/>
            <a:chOff x="5040086" y="4803765"/>
            <a:chExt cx="3418114" cy="5878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41795" y="5357469"/>
              <a:ext cx="3416405" cy="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552989" y="4851003"/>
              <a:ext cx="0" cy="506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6074229" y="4814651"/>
              <a:ext cx="914400" cy="566063"/>
            </a:xfrm>
            <a:custGeom>
              <a:avLst/>
              <a:gdLst>
                <a:gd name="connsiteX0" fmla="*/ 0 w 914400"/>
                <a:gd name="connsiteY0" fmla="*/ 555177 h 566063"/>
                <a:gd name="connsiteX1" fmla="*/ 87085 w 914400"/>
                <a:gd name="connsiteY1" fmla="*/ 315691 h 566063"/>
                <a:gd name="connsiteX2" fmla="*/ 239485 w 914400"/>
                <a:gd name="connsiteY2" fmla="*/ 435434 h 566063"/>
                <a:gd name="connsiteX3" fmla="*/ 478971 w 914400"/>
                <a:gd name="connsiteY3" fmla="*/ 6 h 566063"/>
                <a:gd name="connsiteX4" fmla="*/ 696685 w 914400"/>
                <a:gd name="connsiteY4" fmla="*/ 424549 h 566063"/>
                <a:gd name="connsiteX5" fmla="*/ 816428 w 914400"/>
                <a:gd name="connsiteY5" fmla="*/ 293920 h 566063"/>
                <a:gd name="connsiteX6" fmla="*/ 914400 w 914400"/>
                <a:gd name="connsiteY6" fmla="*/ 566063 h 56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566063">
                  <a:moveTo>
                    <a:pt x="0" y="555177"/>
                  </a:moveTo>
                  <a:cubicBezTo>
                    <a:pt x="23585" y="445412"/>
                    <a:pt x="47171" y="335648"/>
                    <a:pt x="87085" y="315691"/>
                  </a:cubicBezTo>
                  <a:cubicBezTo>
                    <a:pt x="126999" y="295734"/>
                    <a:pt x="174171" y="488048"/>
                    <a:pt x="239485" y="435434"/>
                  </a:cubicBezTo>
                  <a:cubicBezTo>
                    <a:pt x="304799" y="382820"/>
                    <a:pt x="402771" y="1820"/>
                    <a:pt x="478971" y="6"/>
                  </a:cubicBezTo>
                  <a:cubicBezTo>
                    <a:pt x="555171" y="-1808"/>
                    <a:pt x="640442" y="375563"/>
                    <a:pt x="696685" y="424549"/>
                  </a:cubicBezTo>
                  <a:cubicBezTo>
                    <a:pt x="752928" y="473535"/>
                    <a:pt x="780142" y="270334"/>
                    <a:pt x="816428" y="293920"/>
                  </a:cubicBezTo>
                  <a:cubicBezTo>
                    <a:pt x="852714" y="317506"/>
                    <a:pt x="914400" y="566063"/>
                    <a:pt x="914400" y="56606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08371" y="4825536"/>
              <a:ext cx="914400" cy="566063"/>
            </a:xfrm>
            <a:custGeom>
              <a:avLst/>
              <a:gdLst>
                <a:gd name="connsiteX0" fmla="*/ 0 w 914400"/>
                <a:gd name="connsiteY0" fmla="*/ 555177 h 566063"/>
                <a:gd name="connsiteX1" fmla="*/ 87085 w 914400"/>
                <a:gd name="connsiteY1" fmla="*/ 315691 h 566063"/>
                <a:gd name="connsiteX2" fmla="*/ 239485 w 914400"/>
                <a:gd name="connsiteY2" fmla="*/ 435434 h 566063"/>
                <a:gd name="connsiteX3" fmla="*/ 478971 w 914400"/>
                <a:gd name="connsiteY3" fmla="*/ 6 h 566063"/>
                <a:gd name="connsiteX4" fmla="*/ 696685 w 914400"/>
                <a:gd name="connsiteY4" fmla="*/ 424549 h 566063"/>
                <a:gd name="connsiteX5" fmla="*/ 816428 w 914400"/>
                <a:gd name="connsiteY5" fmla="*/ 293920 h 566063"/>
                <a:gd name="connsiteX6" fmla="*/ 914400 w 914400"/>
                <a:gd name="connsiteY6" fmla="*/ 566063 h 56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566063">
                  <a:moveTo>
                    <a:pt x="0" y="555177"/>
                  </a:moveTo>
                  <a:cubicBezTo>
                    <a:pt x="23585" y="445412"/>
                    <a:pt x="47171" y="335648"/>
                    <a:pt x="87085" y="315691"/>
                  </a:cubicBezTo>
                  <a:cubicBezTo>
                    <a:pt x="126999" y="295734"/>
                    <a:pt x="174171" y="488048"/>
                    <a:pt x="239485" y="435434"/>
                  </a:cubicBezTo>
                  <a:cubicBezTo>
                    <a:pt x="304799" y="382820"/>
                    <a:pt x="402771" y="1820"/>
                    <a:pt x="478971" y="6"/>
                  </a:cubicBezTo>
                  <a:cubicBezTo>
                    <a:pt x="555171" y="-1808"/>
                    <a:pt x="640442" y="375563"/>
                    <a:pt x="696685" y="424549"/>
                  </a:cubicBezTo>
                  <a:cubicBezTo>
                    <a:pt x="752928" y="473535"/>
                    <a:pt x="780142" y="270334"/>
                    <a:pt x="816428" y="293920"/>
                  </a:cubicBezTo>
                  <a:cubicBezTo>
                    <a:pt x="852714" y="317506"/>
                    <a:pt x="914400" y="566063"/>
                    <a:pt x="914400" y="56606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040086" y="4803765"/>
              <a:ext cx="914400" cy="566063"/>
            </a:xfrm>
            <a:custGeom>
              <a:avLst/>
              <a:gdLst>
                <a:gd name="connsiteX0" fmla="*/ 0 w 914400"/>
                <a:gd name="connsiteY0" fmla="*/ 555177 h 566063"/>
                <a:gd name="connsiteX1" fmla="*/ 87085 w 914400"/>
                <a:gd name="connsiteY1" fmla="*/ 315691 h 566063"/>
                <a:gd name="connsiteX2" fmla="*/ 239485 w 914400"/>
                <a:gd name="connsiteY2" fmla="*/ 435434 h 566063"/>
                <a:gd name="connsiteX3" fmla="*/ 478971 w 914400"/>
                <a:gd name="connsiteY3" fmla="*/ 6 h 566063"/>
                <a:gd name="connsiteX4" fmla="*/ 696685 w 914400"/>
                <a:gd name="connsiteY4" fmla="*/ 424549 h 566063"/>
                <a:gd name="connsiteX5" fmla="*/ 816428 w 914400"/>
                <a:gd name="connsiteY5" fmla="*/ 293920 h 566063"/>
                <a:gd name="connsiteX6" fmla="*/ 914400 w 914400"/>
                <a:gd name="connsiteY6" fmla="*/ 566063 h 56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566063">
                  <a:moveTo>
                    <a:pt x="0" y="555177"/>
                  </a:moveTo>
                  <a:cubicBezTo>
                    <a:pt x="23585" y="445412"/>
                    <a:pt x="47171" y="335648"/>
                    <a:pt x="87085" y="315691"/>
                  </a:cubicBezTo>
                  <a:cubicBezTo>
                    <a:pt x="126999" y="295734"/>
                    <a:pt x="174171" y="488048"/>
                    <a:pt x="239485" y="435434"/>
                  </a:cubicBezTo>
                  <a:cubicBezTo>
                    <a:pt x="304799" y="382820"/>
                    <a:pt x="402771" y="1820"/>
                    <a:pt x="478971" y="6"/>
                  </a:cubicBezTo>
                  <a:cubicBezTo>
                    <a:pt x="555171" y="-1808"/>
                    <a:pt x="640442" y="375563"/>
                    <a:pt x="696685" y="424549"/>
                  </a:cubicBezTo>
                  <a:cubicBezTo>
                    <a:pt x="752928" y="473535"/>
                    <a:pt x="780142" y="270334"/>
                    <a:pt x="816428" y="293920"/>
                  </a:cubicBezTo>
                  <a:cubicBezTo>
                    <a:pt x="852714" y="317506"/>
                    <a:pt x="914400" y="566063"/>
                    <a:pt x="914400" y="56606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38200" y="1578429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Spatial domain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190315" y="1578429"/>
            <a:ext cx="269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Frequency 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6691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from samples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4038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735076" y="1702833"/>
            <a:ext cx="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ChangeAspect="1"/>
          </p:cNvSpPr>
          <p:nvPr/>
        </p:nvSpPr>
        <p:spPr>
          <a:xfrm>
            <a:off x="3287487" y="2323446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6313517" y="2340899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206718" y="2340899"/>
            <a:ext cx="2743200" cy="1698189"/>
          </a:xfrm>
          <a:custGeom>
            <a:avLst/>
            <a:gdLst>
              <a:gd name="connsiteX0" fmla="*/ 0 w 914400"/>
              <a:gd name="connsiteY0" fmla="*/ 555177 h 566063"/>
              <a:gd name="connsiteX1" fmla="*/ 87085 w 914400"/>
              <a:gd name="connsiteY1" fmla="*/ 315691 h 566063"/>
              <a:gd name="connsiteX2" fmla="*/ 239485 w 914400"/>
              <a:gd name="connsiteY2" fmla="*/ 435434 h 566063"/>
              <a:gd name="connsiteX3" fmla="*/ 478971 w 914400"/>
              <a:gd name="connsiteY3" fmla="*/ 6 h 566063"/>
              <a:gd name="connsiteX4" fmla="*/ 696685 w 914400"/>
              <a:gd name="connsiteY4" fmla="*/ 424549 h 566063"/>
              <a:gd name="connsiteX5" fmla="*/ 816428 w 914400"/>
              <a:gd name="connsiteY5" fmla="*/ 293920 h 566063"/>
              <a:gd name="connsiteX6" fmla="*/ 914400 w 914400"/>
              <a:gd name="connsiteY6" fmla="*/ 566063 h 56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66063">
                <a:moveTo>
                  <a:pt x="0" y="555177"/>
                </a:moveTo>
                <a:cubicBezTo>
                  <a:pt x="23585" y="445412"/>
                  <a:pt x="47171" y="335648"/>
                  <a:pt x="87085" y="315691"/>
                </a:cubicBezTo>
                <a:cubicBezTo>
                  <a:pt x="126999" y="295734"/>
                  <a:pt x="174171" y="488048"/>
                  <a:pt x="239485" y="435434"/>
                </a:cubicBezTo>
                <a:cubicBezTo>
                  <a:pt x="304799" y="382820"/>
                  <a:pt x="402771" y="1820"/>
                  <a:pt x="478971" y="6"/>
                </a:cubicBezTo>
                <a:cubicBezTo>
                  <a:pt x="555171" y="-1808"/>
                  <a:pt x="640442" y="375563"/>
                  <a:pt x="696685" y="424549"/>
                </a:cubicBezTo>
                <a:cubicBezTo>
                  <a:pt x="752928" y="473535"/>
                  <a:pt x="780142" y="270334"/>
                  <a:pt x="816428" y="293920"/>
                </a:cubicBezTo>
                <a:cubicBezTo>
                  <a:pt x="852714" y="317506"/>
                  <a:pt x="914400" y="566063"/>
                  <a:pt x="914400" y="566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783076" y="1702833"/>
            <a:ext cx="0" cy="233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135086" y="2645228"/>
            <a:ext cx="2972847" cy="1404258"/>
          </a:xfrm>
          <a:custGeom>
            <a:avLst/>
            <a:gdLst>
              <a:gd name="connsiteX0" fmla="*/ 0 w 2982685"/>
              <a:gd name="connsiteY0" fmla="*/ 1382485 h 1404257"/>
              <a:gd name="connsiteX1" fmla="*/ 21771 w 2982685"/>
              <a:gd name="connsiteY1" fmla="*/ 0 h 1404257"/>
              <a:gd name="connsiteX2" fmla="*/ 2982685 w 2982685"/>
              <a:gd name="connsiteY2" fmla="*/ 21771 h 1404257"/>
              <a:gd name="connsiteX3" fmla="*/ 2971800 w 2982685"/>
              <a:gd name="connsiteY3" fmla="*/ 1393371 h 1404257"/>
              <a:gd name="connsiteX4" fmla="*/ 2971800 w 2982685"/>
              <a:gd name="connsiteY4" fmla="*/ 1404257 h 1404257"/>
              <a:gd name="connsiteX0" fmla="*/ 0 w 2972847"/>
              <a:gd name="connsiteY0" fmla="*/ 1393372 h 1415144"/>
              <a:gd name="connsiteX1" fmla="*/ 21771 w 2972847"/>
              <a:gd name="connsiteY1" fmla="*/ 10887 h 1415144"/>
              <a:gd name="connsiteX2" fmla="*/ 2971799 w 2972847"/>
              <a:gd name="connsiteY2" fmla="*/ 0 h 1415144"/>
              <a:gd name="connsiteX3" fmla="*/ 2971800 w 2972847"/>
              <a:gd name="connsiteY3" fmla="*/ 1404258 h 1415144"/>
              <a:gd name="connsiteX4" fmla="*/ 2971800 w 2972847"/>
              <a:gd name="connsiteY4" fmla="*/ 1415144 h 1415144"/>
              <a:gd name="connsiteX0" fmla="*/ 0 w 2972847"/>
              <a:gd name="connsiteY0" fmla="*/ 1382486 h 1404258"/>
              <a:gd name="connsiteX1" fmla="*/ 21771 w 2972847"/>
              <a:gd name="connsiteY1" fmla="*/ 1 h 1404258"/>
              <a:gd name="connsiteX2" fmla="*/ 2971799 w 2972847"/>
              <a:gd name="connsiteY2" fmla="*/ 0 h 1404258"/>
              <a:gd name="connsiteX3" fmla="*/ 2971800 w 2972847"/>
              <a:gd name="connsiteY3" fmla="*/ 1393372 h 1404258"/>
              <a:gd name="connsiteX4" fmla="*/ 2971800 w 2972847"/>
              <a:gd name="connsiteY4" fmla="*/ 1404258 h 1404258"/>
              <a:gd name="connsiteX0" fmla="*/ 0 w 2972847"/>
              <a:gd name="connsiteY0" fmla="*/ 1382486 h 1404258"/>
              <a:gd name="connsiteX1" fmla="*/ 0 w 2972847"/>
              <a:gd name="connsiteY1" fmla="*/ 10887 h 1404258"/>
              <a:gd name="connsiteX2" fmla="*/ 2971799 w 2972847"/>
              <a:gd name="connsiteY2" fmla="*/ 0 h 1404258"/>
              <a:gd name="connsiteX3" fmla="*/ 2971800 w 2972847"/>
              <a:gd name="connsiteY3" fmla="*/ 1393372 h 1404258"/>
              <a:gd name="connsiteX4" fmla="*/ 2971800 w 2972847"/>
              <a:gd name="connsiteY4" fmla="*/ 1404258 h 14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847" h="1404258">
                <a:moveTo>
                  <a:pt x="0" y="1382486"/>
                </a:moveTo>
                <a:lnTo>
                  <a:pt x="0" y="10887"/>
                </a:lnTo>
                <a:lnTo>
                  <a:pt x="2971799" y="0"/>
                </a:lnTo>
                <a:cubicBezTo>
                  <a:pt x="2968171" y="457200"/>
                  <a:pt x="2975428" y="936172"/>
                  <a:pt x="2971800" y="1393372"/>
                </a:cubicBezTo>
                <a:lnTo>
                  <a:pt x="2971800" y="1404258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26" y="4356335"/>
            <a:ext cx="5676900" cy="482600"/>
          </a:xfrm>
          <a:prstGeom prst="rect">
            <a:avLst/>
          </a:prstGeom>
        </p:spPr>
      </p:pic>
      <p:sp>
        <p:nvSpPr>
          <p:cNvPr id="13" name="Up Arrow Callout 12"/>
          <p:cNvSpPr/>
          <p:nvPr/>
        </p:nvSpPr>
        <p:spPr>
          <a:xfrm>
            <a:off x="5716047" y="4750978"/>
            <a:ext cx="2407417" cy="132805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Box filter in frequency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21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from samples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542"/>
            <a:ext cx="7886700" cy="3248706"/>
          </a:xfrm>
        </p:spPr>
        <p:txBody>
          <a:bodyPr/>
          <a:lstStyle/>
          <a:p>
            <a:r>
              <a:rPr lang="en-US" dirty="0" smtClean="0"/>
              <a:t>Multiplication in frequency domain = convolution in spatial domain</a:t>
            </a:r>
          </a:p>
          <a:p>
            <a:r>
              <a:rPr lang="en-US" dirty="0" smtClean="0"/>
              <a:t>Box filter in frequency domain = </a:t>
            </a:r>
            <a:r>
              <a:rPr lang="en-US" dirty="0" err="1" smtClean="0"/>
              <a:t>sinc</a:t>
            </a:r>
            <a:r>
              <a:rPr lang="en-US" dirty="0" smtClean="0"/>
              <a:t> filter in spatial domain</a:t>
            </a:r>
          </a:p>
          <a:p>
            <a:r>
              <a:rPr lang="en-US" dirty="0" smtClean="0"/>
              <a:t>Convolve sampled signal with </a:t>
            </a:r>
            <a:r>
              <a:rPr lang="en-US" dirty="0" err="1" smtClean="0"/>
              <a:t>sinc</a:t>
            </a:r>
            <a:r>
              <a:rPr lang="en-US" dirty="0" smtClean="0"/>
              <a:t> filter to reconstruct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98" y="1607456"/>
            <a:ext cx="5676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4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from samples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”Sampled signal” is non-zero at sample points and 0 everywhere else</a:t>
            </a:r>
          </a:p>
          <a:p>
            <a:pPr lvl="1"/>
            <a:r>
              <a:rPr lang="en-US" dirty="0" smtClean="0"/>
              <a:t>i.e., has holes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228" r="4772" b="38246"/>
          <a:stretch/>
        </p:blipFill>
        <p:spPr>
          <a:xfrm>
            <a:off x="110671" y="3701159"/>
            <a:ext cx="2520518" cy="72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276" y="3292436"/>
            <a:ext cx="1839255" cy="1064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596" y="3628438"/>
            <a:ext cx="41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*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9" t="26726" r="4153" b="38000"/>
          <a:stretch/>
        </p:blipFill>
        <p:spPr>
          <a:xfrm>
            <a:off x="6242189" y="3701159"/>
            <a:ext cx="2553817" cy="7778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36938" y="3992699"/>
            <a:ext cx="455557" cy="1874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6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subsampling and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Subsampling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Convolve with </a:t>
            </a:r>
            <a:r>
              <a:rPr lang="en-US" dirty="0" err="1" smtClean="0"/>
              <a:t>sinc</a:t>
            </a:r>
            <a:r>
              <a:rPr lang="en-US" dirty="0" smtClean="0"/>
              <a:t> filter to eliminate high frequencies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by picking only values at sample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sampled signal (0 at non-sample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Convolve with </a:t>
            </a:r>
            <a:r>
              <a:rPr lang="en-US" dirty="0" err="1" smtClean="0"/>
              <a:t>sinc</a:t>
            </a:r>
            <a:r>
              <a:rPr lang="en-US" dirty="0" smtClean="0"/>
              <a:t> to reconstruct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Sinc</a:t>
            </a:r>
            <a:r>
              <a:rPr lang="en-US" dirty="0" smtClean="0"/>
              <a:t> is annoying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50" y="161290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5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Sinc</a:t>
            </a:r>
            <a:r>
              <a:rPr lang="en-US" dirty="0" smtClean="0"/>
              <a:t> and Gaussian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Sinc</a:t>
            </a:r>
            <a:r>
              <a:rPr lang="en-US" dirty="0" smtClean="0"/>
              <a:t> is annoying: infinite spatial extent</a:t>
            </a:r>
          </a:p>
          <a:p>
            <a:r>
              <a:rPr lang="en-US" dirty="0" smtClean="0"/>
              <a:t>Use Gaussian instead!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2" y="3184763"/>
            <a:ext cx="2699658" cy="1396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92" y="2811531"/>
            <a:ext cx="2300514" cy="1649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49" y="4857960"/>
            <a:ext cx="1351643" cy="1239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927" y="4701591"/>
            <a:ext cx="1351643" cy="12398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1829" y="6176963"/>
            <a:ext cx="25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Spatial domain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2562" y="6072869"/>
            <a:ext cx="25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Frequency domain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14" y="3516086"/>
            <a:ext cx="1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Sinc</a:t>
            </a:r>
            <a:r>
              <a:rPr lang="en-US" sz="2800" dirty="0" smtClean="0"/>
              <a:t>/box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14" y="5524752"/>
            <a:ext cx="1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Gaussian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75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x is periodic with period T</a:t>
            </a:r>
          </a:p>
          <a:p>
            <a:r>
              <a:rPr lang="en-US" dirty="0" smtClean="0"/>
              <a:t>All </a:t>
            </a:r>
            <a:r>
              <a:rPr lang="en-US" dirty="0"/>
              <a:t>components must be </a:t>
            </a:r>
            <a:r>
              <a:rPr lang="en-US" dirty="0" smtClean="0"/>
              <a:t>periodic with period T/k for some integer k</a:t>
            </a:r>
          </a:p>
          <a:p>
            <a:pPr lvl="1"/>
            <a:r>
              <a:rPr lang="en-US" dirty="0" smtClean="0"/>
              <a:t>Only frequencies are of the form k/T</a:t>
            </a:r>
          </a:p>
          <a:p>
            <a:r>
              <a:rPr lang="en-US" dirty="0" smtClean="0"/>
              <a:t>Thus: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Given a signal x(t), Fourier transform gives us the coefficients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/>
              <a:t> </a:t>
            </a:r>
            <a:r>
              <a:rPr lang="en-US" dirty="0" smtClean="0"/>
              <a:t>(we will denote these as X[k])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5623560" y="3874770"/>
            <a:ext cx="1725930" cy="971550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for periodic signals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60" y="3760470"/>
            <a:ext cx="3644900" cy="125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0920" y="4037379"/>
            <a:ext cx="11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”Pure</a:t>
            </a:r>
            <a:r>
              <a:rPr lang="en-US" smtClean="0"/>
              <a:t>” signal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Subsampling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1: Convolve with Gaussian to eliminate high frequencies</a:t>
            </a:r>
          </a:p>
          <a:p>
            <a:r>
              <a:rPr lang="en-US" dirty="0" smtClean="0"/>
              <a:t>Step 2: Drop unneeded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3" y="3741056"/>
            <a:ext cx="3102430" cy="243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628" y="3751943"/>
            <a:ext cx="3063610" cy="2431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3" y="6172201"/>
            <a:ext cx="310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Subsampling without removing high frequencies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4218" y="6183086"/>
            <a:ext cx="310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Subsampling after removing high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Upsampling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0" y="2304142"/>
            <a:ext cx="2226833" cy="176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514" y="1534885"/>
            <a:ext cx="5192486" cy="4299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0" y="4539343"/>
            <a:ext cx="222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blow up to original size with 0’s in 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Upsampling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0" y="2304142"/>
            <a:ext cx="2226833" cy="1767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0" y="4539343"/>
            <a:ext cx="22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Convolve with Gaussian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86" y="1905000"/>
            <a:ext cx="5105400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2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Subsampling causes aliasing</a:t>
            </a:r>
          </a:p>
          <a:p>
            <a:pPr lvl="1"/>
            <a:r>
              <a:rPr lang="en-US" dirty="0" smtClean="0"/>
              <a:t>High frequencies masquerading as low frequencies</a:t>
            </a:r>
          </a:p>
          <a:p>
            <a:r>
              <a:rPr lang="en-US" dirty="0" smtClean="0"/>
              <a:t>Remove low frequencies by blurring!</a:t>
            </a:r>
          </a:p>
          <a:p>
            <a:pPr lvl="1"/>
            <a:r>
              <a:rPr lang="en-US" dirty="0" smtClean="0"/>
              <a:t>Ideal: </a:t>
            </a:r>
            <a:r>
              <a:rPr lang="en-US" dirty="0" err="1" smtClean="0"/>
              <a:t>sinc</a:t>
            </a:r>
            <a:endParaRPr lang="en-US" dirty="0" smtClean="0"/>
          </a:p>
          <a:p>
            <a:pPr lvl="1"/>
            <a:r>
              <a:rPr lang="en-US" dirty="0" smtClean="0"/>
              <a:t>Common: Gaussian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upsampling</a:t>
            </a:r>
            <a:r>
              <a:rPr lang="en-US" dirty="0" smtClean="0"/>
              <a:t>, reconstruct missing values by convolution</a:t>
            </a:r>
          </a:p>
          <a:p>
            <a:pPr lvl="1"/>
            <a:r>
              <a:rPr lang="en-US" dirty="0" smtClean="0"/>
              <a:t>Ideal: </a:t>
            </a:r>
            <a:r>
              <a:rPr lang="en-US" dirty="0" err="1" smtClean="0"/>
              <a:t>sinc</a:t>
            </a:r>
            <a:endParaRPr lang="en-US" dirty="0" smtClean="0"/>
          </a:p>
          <a:p>
            <a:pPr lvl="1"/>
            <a:r>
              <a:rPr lang="en-US" dirty="0" smtClean="0"/>
              <a:t>Common: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8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 can we enhance?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Nyquist theorem limits frequencies we can reconstruct from subsampled image</a:t>
            </a:r>
          </a:p>
          <a:p>
            <a:r>
              <a:rPr lang="en-US" dirty="0" smtClean="0"/>
              <a:t>Can only reconstruct max sampling frequency/2</a:t>
            </a:r>
          </a:p>
          <a:p>
            <a:r>
              <a:rPr lang="en-US" dirty="0" smtClean="0"/>
              <a:t>Sorry CSI!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20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for aperiodic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signal is not periodic?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still </a:t>
            </a:r>
            <a:r>
              <a:rPr lang="en-US" dirty="0" smtClean="0"/>
              <a:t>decompose into sines and cosines!</a:t>
            </a:r>
          </a:p>
          <a:p>
            <a:r>
              <a:rPr lang="en-US" dirty="0" smtClean="0"/>
              <a:t>But no restriction on frequency</a:t>
            </a:r>
          </a:p>
          <a:p>
            <a:r>
              <a:rPr lang="en-US" dirty="0" smtClean="0"/>
              <a:t>Now need a </a:t>
            </a:r>
            <a:r>
              <a:rPr lang="en-US" i="1" dirty="0" smtClean="0"/>
              <a:t>continuous space </a:t>
            </a:r>
            <a:r>
              <a:rPr lang="en-US" dirty="0" smtClean="0"/>
              <a:t>of frequencies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Fourier transform gives us the </a:t>
            </a:r>
            <a:r>
              <a:rPr lang="en-US" i="1" dirty="0" smtClean="0"/>
              <a:t>function X(v)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5463540" y="3874770"/>
            <a:ext cx="1725930" cy="971550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00900" y="4037379"/>
            <a:ext cx="11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”Pure</a:t>
            </a:r>
            <a:r>
              <a:rPr lang="en-US" smtClean="0"/>
              <a:t>” signal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874770"/>
            <a:ext cx="499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50" y="5452110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X can in principle be complex: we often look at the magnitude |X(v)|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400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60246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2514600"/>
            <a:ext cx="14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2960" y="4514850"/>
            <a:ext cx="779526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Why is there a peak at 0?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6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4114</TotalTime>
  <Words>1181</Words>
  <Application>Microsoft Macintosh PowerPoint</Application>
  <PresentationFormat>On-screen Show (4:3)</PresentationFormat>
  <Paragraphs>228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Calibri</vt:lpstr>
      <vt:lpstr>Calibri Light</vt:lpstr>
      <vt:lpstr>Cambria Math</vt:lpstr>
      <vt:lpstr>Gill Sans</vt:lpstr>
      <vt:lpstr>Helvetica</vt:lpstr>
      <vt:lpstr>Mangal</vt:lpstr>
      <vt:lpstr>Times New Roman</vt:lpstr>
      <vt:lpstr>Arial</vt:lpstr>
      <vt:lpstr>Office Theme</vt:lpstr>
      <vt:lpstr>Images have structure at various scales</vt:lpstr>
      <vt:lpstr>Frequency</vt:lpstr>
      <vt:lpstr>A combination of frequencies</vt:lpstr>
      <vt:lpstr>Fourier transform</vt:lpstr>
      <vt:lpstr>Fourier transform for periodic signals</vt:lpstr>
      <vt:lpstr>Fourier transform for aperiodic signals</vt:lpstr>
      <vt:lpstr>Fourier transform</vt:lpstr>
      <vt:lpstr>PowerPoint Presentation</vt:lpstr>
      <vt:lpstr>Fourier transform</vt:lpstr>
      <vt:lpstr>Dual domains </vt:lpstr>
      <vt:lpstr>Dual domains</vt:lpstr>
      <vt:lpstr>Proof (if curious)</vt:lpstr>
      <vt:lpstr>Properties of Fourier transforms</vt:lpstr>
      <vt:lpstr>Back to 2D images</vt:lpstr>
      <vt:lpstr>Back to 2D images</vt:lpstr>
      <vt:lpstr>Signals and their Fourier transform</vt:lpstr>
      <vt:lpstr>PowerPoint Presentation</vt:lpstr>
      <vt:lpstr>The Gaussian special case</vt:lpstr>
      <vt:lpstr>Sharp discontinuities require very high frequencies</vt:lpstr>
      <vt:lpstr>Duality</vt:lpstr>
      <vt:lpstr>Why talk about Fourier transforms?</vt:lpstr>
      <vt:lpstr>Why talk about Fourier transforms</vt:lpstr>
      <vt:lpstr>Fourier transforms from far away</vt:lpstr>
      <vt:lpstr>PowerPoint Presentation</vt:lpstr>
      <vt:lpstr>Resizing and resampling</vt:lpstr>
      <vt:lpstr>Let’s enhance!</vt:lpstr>
      <vt:lpstr>Let’s enhance!</vt:lpstr>
      <vt:lpstr>What is a (digital) image?</vt:lpstr>
      <vt:lpstr>Undersampling</vt:lpstr>
      <vt:lpstr>Undersampling</vt:lpstr>
      <vt:lpstr>Aliasing</vt:lpstr>
      <vt:lpstr>Aliasing in time</vt:lpstr>
      <vt:lpstr>Aliasing in time</vt:lpstr>
      <vt:lpstr>PowerPoint Presentation</vt:lpstr>
      <vt:lpstr>How many samples do we need?</vt:lpstr>
      <vt:lpstr>How many samples do we need?</vt:lpstr>
      <vt:lpstr>Nyquist sampling: why?</vt:lpstr>
      <vt:lpstr>Nyquist sampling: why?</vt:lpstr>
      <vt:lpstr>Nyquist sampling: why?</vt:lpstr>
      <vt:lpstr>How to subsample correctly</vt:lpstr>
      <vt:lpstr>Eliminating High  Frequencies</vt:lpstr>
      <vt:lpstr>Process</vt:lpstr>
      <vt:lpstr>Reconstruction from samples</vt:lpstr>
      <vt:lpstr>Reconstruction from samples</vt:lpstr>
      <vt:lpstr>Reconstruction from samples</vt:lpstr>
      <vt:lpstr>Reconstruction from samples</vt:lpstr>
      <vt:lpstr>Recap: subsampling and reconstruction</vt:lpstr>
      <vt:lpstr>Sinc is annoying</vt:lpstr>
      <vt:lpstr>Sinc and Gaussian</vt:lpstr>
      <vt:lpstr>Subsampling images</vt:lpstr>
      <vt:lpstr>Upsampling images</vt:lpstr>
      <vt:lpstr>Upsampling images</vt:lpstr>
      <vt:lpstr>Take-away</vt:lpstr>
      <vt:lpstr>So… can we enhance?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Resizing and resampling</dc:title>
  <dc:creator>Bharath Hariharan</dc:creator>
  <cp:lastModifiedBy>Bharath Hariharan</cp:lastModifiedBy>
  <cp:revision>32</cp:revision>
  <dcterms:created xsi:type="dcterms:W3CDTF">2018-01-29T02:30:36Z</dcterms:created>
  <dcterms:modified xsi:type="dcterms:W3CDTF">2018-02-01T18:55:01Z</dcterms:modified>
</cp:coreProperties>
</file>