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6"/>
  </p:notesMasterIdLst>
  <p:sldIdLst>
    <p:sldId id="256" r:id="rId2"/>
    <p:sldId id="257" r:id="rId3"/>
    <p:sldId id="258" r:id="rId4"/>
    <p:sldId id="261" r:id="rId5"/>
    <p:sldId id="264" r:id="rId6"/>
    <p:sldId id="265" r:id="rId7"/>
    <p:sldId id="266" r:id="rId8"/>
    <p:sldId id="267" r:id="rId9"/>
    <p:sldId id="268" r:id="rId10"/>
    <p:sldId id="269" r:id="rId11"/>
    <p:sldId id="260" r:id="rId12"/>
    <p:sldId id="262" r:id="rId13"/>
    <p:sldId id="314" r:id="rId14"/>
    <p:sldId id="263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59" r:id="rId23"/>
    <p:sldId id="281" r:id="rId24"/>
    <p:sldId id="277" r:id="rId25"/>
    <p:sldId id="278" r:id="rId26"/>
    <p:sldId id="279" r:id="rId27"/>
    <p:sldId id="280" r:id="rId28"/>
    <p:sldId id="283" r:id="rId29"/>
    <p:sldId id="284" r:id="rId30"/>
    <p:sldId id="285" r:id="rId31"/>
    <p:sldId id="301" r:id="rId32"/>
    <p:sldId id="290" r:id="rId33"/>
    <p:sldId id="291" r:id="rId34"/>
    <p:sldId id="292" r:id="rId35"/>
    <p:sldId id="303" r:id="rId36"/>
    <p:sldId id="304" r:id="rId37"/>
    <p:sldId id="305" r:id="rId38"/>
    <p:sldId id="295" r:id="rId39"/>
    <p:sldId id="307" r:id="rId40"/>
    <p:sldId id="293" r:id="rId41"/>
    <p:sldId id="306" r:id="rId42"/>
    <p:sldId id="308" r:id="rId43"/>
    <p:sldId id="317" r:id="rId44"/>
    <p:sldId id="309" r:id="rId45"/>
    <p:sldId id="310" r:id="rId46"/>
    <p:sldId id="297" r:id="rId47"/>
    <p:sldId id="300" r:id="rId48"/>
    <p:sldId id="311" r:id="rId49"/>
    <p:sldId id="282" r:id="rId50"/>
    <p:sldId id="312" r:id="rId51"/>
    <p:sldId id="313" r:id="rId52"/>
    <p:sldId id="318" r:id="rId53"/>
    <p:sldId id="316" r:id="rId54"/>
    <p:sldId id="315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6"/>
    <p:restoredTop sz="94627"/>
  </p:normalViewPr>
  <p:slideViewPr>
    <p:cSldViewPr snapToGrid="0" snapToObjects="1">
      <p:cViewPr varScale="1">
        <p:scale>
          <a:sx n="94" d="100"/>
          <a:sy n="94" d="100"/>
        </p:scale>
        <p:origin x="6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notesMaster" Target="notesMasters/notesMaster1.xml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21A0E-B7E0-474F-BF90-90260D475895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FB9623-1C9B-C546-A30A-10E4DEF139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" name="Shape 1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0458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ADC60-F70F-C740-9F54-47153178D372}" type="datetimeFigureOut">
              <a:rPr lang="en-US" smtClean="0"/>
              <a:t>1/30/18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18579-3902-3F44-B4D8-F1EF1D4A2F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9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4" Type="http://schemas.openxmlformats.org/officeDocument/2006/relationships/image" Target="../media/image9.emf"/><Relationship Id="rId5" Type="http://schemas.openxmlformats.org/officeDocument/2006/relationships/image" Target="../media/image10.emf"/><Relationship Id="rId6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2.jpeg"/><Relationship Id="rId3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Relationship Id="rId3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image" Target="../media/image24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6.png"/><Relationship Id="rId5" Type="http://schemas.openxmlformats.org/officeDocument/2006/relationships/image" Target="../media/image28.png"/><Relationship Id="rId6" Type="http://schemas.openxmlformats.org/officeDocument/2006/relationships/image" Target="../media/image22.png"/><Relationship Id="rId7" Type="http://schemas.openxmlformats.org/officeDocument/2006/relationships/image" Target="../media/image27.emf"/><Relationship Id="rId8" Type="http://schemas.openxmlformats.org/officeDocument/2006/relationships/image" Target="../media/image28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Relationship Id="rId3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4" Type="http://schemas.openxmlformats.org/officeDocument/2006/relationships/image" Target="../media/image35.emf"/><Relationship Id="rId5" Type="http://schemas.openxmlformats.org/officeDocument/2006/relationships/image" Target="../media/image3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emf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7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4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4" Type="http://schemas.openxmlformats.org/officeDocument/2006/relationships/image" Target="../media/image5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1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emf"/><Relationship Id="rId3" Type="http://schemas.openxmlformats.org/officeDocument/2006/relationships/image" Target="../media/image59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emf"/><Relationship Id="rId3" Type="http://schemas.openxmlformats.org/officeDocument/2006/relationships/image" Target="../media/image49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All about convolution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08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 in practice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“Full convolution”: compute if </a:t>
            </a:r>
            <a:r>
              <a:rPr lang="en-US" i="1" dirty="0" smtClean="0"/>
              <a:t>any </a:t>
            </a:r>
            <a:r>
              <a:rPr lang="en-US" dirty="0" smtClean="0"/>
              <a:t>part of kernel intersects with image</a:t>
            </a:r>
          </a:p>
          <a:p>
            <a:pPr lvl="1"/>
            <a:r>
              <a:rPr lang="en-US" dirty="0" smtClean="0"/>
              <a:t>requires padding</a:t>
            </a:r>
          </a:p>
          <a:p>
            <a:pPr lvl="1"/>
            <a:r>
              <a:rPr lang="en-US" dirty="0" smtClean="0"/>
              <a:t>Output size = m+k-1</a:t>
            </a:r>
          </a:p>
          <a:p>
            <a:r>
              <a:rPr lang="en-US" dirty="0" smtClean="0"/>
              <a:t>“Same convolution”: compute if center of kernel is in image</a:t>
            </a:r>
          </a:p>
          <a:p>
            <a:pPr lvl="1"/>
            <a:r>
              <a:rPr lang="en-US" dirty="0" smtClean="0"/>
              <a:t>requires padding</a:t>
            </a:r>
          </a:p>
          <a:p>
            <a:pPr lvl="1"/>
            <a:r>
              <a:rPr lang="en-US" dirty="0" smtClean="0"/>
              <a:t>output size = m</a:t>
            </a:r>
          </a:p>
          <a:p>
            <a:r>
              <a:rPr lang="en-US" dirty="0" smtClean="0"/>
              <a:t>“Valid convolution”: compute only if </a:t>
            </a:r>
            <a:r>
              <a:rPr lang="en-US" i="1" dirty="0" smtClean="0"/>
              <a:t>all </a:t>
            </a:r>
            <a:r>
              <a:rPr lang="en-US" dirty="0" smtClean="0"/>
              <a:t>of kernel is in image</a:t>
            </a:r>
          </a:p>
          <a:p>
            <a:pPr lvl="1"/>
            <a:r>
              <a:rPr lang="en-US" dirty="0" smtClean="0"/>
              <a:t>no padding</a:t>
            </a:r>
          </a:p>
          <a:p>
            <a:pPr lvl="1"/>
            <a:r>
              <a:rPr lang="en-US" dirty="0" smtClean="0"/>
              <a:t>output size = m-k+1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164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properties of convolution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50" y="2375160"/>
            <a:ext cx="4693093" cy="5505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833" y="2464618"/>
            <a:ext cx="2769706" cy="2251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0822" y="3011636"/>
            <a:ext cx="3201021" cy="5218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9832" y="2852937"/>
            <a:ext cx="2769706" cy="2777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0821" y="3961073"/>
            <a:ext cx="1818179" cy="2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properties of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 is linear</a:t>
            </a:r>
          </a:p>
          <a:p>
            <a:r>
              <a:rPr lang="en-US" dirty="0" smtClean="0"/>
              <a:t>Convolution is shift-invariant</a:t>
            </a:r>
          </a:p>
          <a:p>
            <a:r>
              <a:rPr lang="en-US" dirty="0" smtClean="0"/>
              <a:t>Convolution is commutative (w*f = f*w)</a:t>
            </a:r>
          </a:p>
          <a:p>
            <a:r>
              <a:rPr lang="en-US" dirty="0" smtClean="0"/>
              <a:t>Convolution is </a:t>
            </a:r>
            <a:r>
              <a:rPr lang="en-US" i="1" dirty="0" smtClean="0"/>
              <a:t>associative</a:t>
            </a:r>
            <a:r>
              <a:rPr lang="en-US" dirty="0" smtClean="0"/>
              <a:t> ( v*(w*f) = (v*w)*f )</a:t>
            </a:r>
          </a:p>
          <a:p>
            <a:r>
              <a:rPr lang="en-US" dirty="0" smtClean="0"/>
              <a:t>Every linear shift-invariant operation is a convolution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sep-factor.jpg"/>
          <p:cNvPicPr>
            <a:picLocks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24000" y="3810000"/>
            <a:ext cx="6977064" cy="3036888"/>
          </a:xfrm>
          <a:prstGeom prst="rect">
            <a:avLst/>
          </a:prstGeom>
          <a:ln w="12700">
            <a:miter lim="400000"/>
          </a:ln>
        </p:spPr>
      </p:pic>
      <p:sp>
        <p:nvSpPr>
          <p:cNvPr id="263" name="Shape 263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Optimization: separable filters</a:t>
            </a:r>
          </a:p>
        </p:txBody>
      </p:sp>
      <p:sp>
        <p:nvSpPr>
          <p:cNvPr id="264" name="Shape 264"/>
          <p:cNvSpPr>
            <a:spLocks noGrp="1"/>
          </p:cNvSpPr>
          <p:nvPr>
            <p:ph type="body" idx="1"/>
          </p:nvPr>
        </p:nvSpPr>
        <p:spPr>
          <a:xfrm>
            <a:off x="228600" y="1219200"/>
            <a:ext cx="8915400" cy="4525963"/>
          </a:xfrm>
          <a:prstGeom prst="rect">
            <a:avLst/>
          </a:prstGeom>
        </p:spPr>
        <p:txBody>
          <a:bodyPr/>
          <a:lstStyle/>
          <a:p>
            <a:pPr marL="574578" indent="-224547"/>
            <a:r>
              <a:rPr dirty="0"/>
              <a:t>basic alg. is </a:t>
            </a:r>
            <a:r>
              <a:rPr i="1" dirty="0"/>
              <a:t>O</a:t>
            </a:r>
            <a:r>
              <a:rPr dirty="0"/>
              <a:t>(</a:t>
            </a:r>
            <a:r>
              <a:rPr i="1" dirty="0"/>
              <a:t>r</a:t>
            </a:r>
            <a:r>
              <a:rPr baseline="30736" dirty="0"/>
              <a:t>2</a:t>
            </a:r>
            <a:r>
              <a:rPr dirty="0"/>
              <a:t>): large filters get expensive fast!</a:t>
            </a:r>
          </a:p>
          <a:p>
            <a:pPr marL="574578" indent="-224547"/>
            <a:r>
              <a:rPr dirty="0"/>
              <a:t>definition: </a:t>
            </a:r>
            <a:r>
              <a:rPr i="1" dirty="0"/>
              <a:t>a</a:t>
            </a:r>
            <a:r>
              <a:rPr i="1" baseline="-20000" dirty="0"/>
              <a:t>2</a:t>
            </a:r>
            <a:r>
              <a:rPr dirty="0"/>
              <a:t>(</a:t>
            </a:r>
            <a:r>
              <a:rPr i="1" dirty="0"/>
              <a:t>x,y</a:t>
            </a:r>
            <a:r>
              <a:rPr dirty="0"/>
              <a:t>) is </a:t>
            </a:r>
            <a:r>
              <a:rPr i="1" dirty="0"/>
              <a:t>separable</a:t>
            </a:r>
            <a:r>
              <a:rPr dirty="0"/>
              <a:t> if it can be written as</a:t>
            </a:r>
            <a:r>
              <a:rPr dirty="0" smtClean="0"/>
              <a:t>:</a:t>
            </a:r>
            <a:endParaRPr dirty="0"/>
          </a:p>
          <a:p>
            <a:pPr marL="832217" lvl="1" indent="-160729"/>
            <a:r>
              <a:rPr dirty="0"/>
              <a:t>this is a useful property for filters because it allows factoring:</a:t>
            </a:r>
          </a:p>
        </p:txBody>
      </p:sp>
      <p:pic>
        <p:nvPicPr>
          <p:cNvPr id="265" name="sep-def.jpg"/>
          <p:cNvPicPr>
            <a:picLocks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609498" y="2619374"/>
            <a:ext cx="2592388" cy="4127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29154587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convolution filters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Mean filter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But nearby pixels are more correlated than far-away pixels</a:t>
            </a:r>
          </a:p>
          <a:p>
            <a:r>
              <a:rPr lang="en-US" dirty="0" smtClean="0"/>
              <a:t>Weigh nearby pixels more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7598764"/>
              </p:ext>
            </p:extLst>
          </p:nvPr>
        </p:nvGraphicFramePr>
        <p:xfrm>
          <a:off x="3840480" y="1397000"/>
          <a:ext cx="2583180" cy="185420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516636"/>
                <a:gridCol w="516636"/>
                <a:gridCol w="516636"/>
                <a:gridCol w="516636"/>
                <a:gridCol w="51663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00400" y="2139434"/>
            <a:ext cx="64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1/25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05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479" y="1950461"/>
            <a:ext cx="3653797" cy="707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" y="1871980"/>
            <a:ext cx="3258820" cy="78628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310" y="3086100"/>
            <a:ext cx="3624499" cy="2720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019" t="16353" r="11236" b="9422"/>
          <a:stretch/>
        </p:blipFill>
        <p:spPr>
          <a:xfrm>
            <a:off x="4549140" y="2815460"/>
            <a:ext cx="3966210" cy="326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0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234689"/>
            <a:ext cx="4183380" cy="2942273"/>
          </a:xfrm>
        </p:spPr>
        <p:txBody>
          <a:bodyPr/>
          <a:lstStyle/>
          <a:p>
            <a:r>
              <a:rPr lang="en-US" dirty="0" smtClean="0"/>
              <a:t>Ignore factor in front, instead, normalize filter to sum to 1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989" y="2030471"/>
            <a:ext cx="3653797" cy="707804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02223"/>
              </p:ext>
            </p:extLst>
          </p:nvPr>
        </p:nvGraphicFramePr>
        <p:xfrm>
          <a:off x="4697730" y="2851626"/>
          <a:ext cx="3630930" cy="33253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26186"/>
                <a:gridCol w="726186"/>
                <a:gridCol w="726186"/>
                <a:gridCol w="726186"/>
                <a:gridCol w="726186"/>
              </a:tblGrid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0.003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 anchor="ctr"/>
                </a:tc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0.162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0.022</a:t>
                      </a:r>
                      <a:endParaRPr lang="en-US" dirty="0"/>
                    </a:p>
                  </a:txBody>
                  <a:tcPr anchor="ctr"/>
                </a:tc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0.098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0.060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</a:tr>
              <a:tr h="665067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0.022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0.013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0.003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5x5,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=1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628650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057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Gaussian filter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=0.5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3155038"/>
                <a:ext cx="2640330" cy="369332"/>
              </a:xfrm>
              <a:prstGeom prst="rect">
                <a:avLst/>
              </a:prstGeom>
              <a:blipFill rotWithShape="0">
                <a:blip r:embed="rId2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=1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878" y="5559030"/>
                <a:ext cx="264033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=3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8780" y="5578079"/>
                <a:ext cx="264033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8" y="1440180"/>
            <a:ext cx="2952750" cy="169545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668" y="3794760"/>
            <a:ext cx="2952750" cy="16954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0" y="3794760"/>
            <a:ext cx="2952750" cy="169545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2570" y="1440180"/>
            <a:ext cx="295275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52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Gaussians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368" y="1485900"/>
            <a:ext cx="2952750" cy="1695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80" y="1485900"/>
            <a:ext cx="2952750" cy="16954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580" y="4199254"/>
            <a:ext cx="2952750" cy="16954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=1</a:t>
                </a:r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578" y="3295890"/>
                <a:ext cx="2640330" cy="369332"/>
              </a:xfrm>
              <a:prstGeom prst="rect">
                <a:avLst/>
              </a:prstGeom>
              <a:blipFill rotWithShape="0">
                <a:blip r:embed="rId5"/>
                <a:stretch>
                  <a:fillRect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/>
                  <a:t>21x21,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𝜎</m:t>
                    </m:r>
                  </m:oMath>
                </a14:m>
                <a:r>
                  <a:rPr lang="en-US" dirty="0" smtClean="0"/>
                  <a:t>=3</a:t>
                </a:r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8790" y="3136304"/>
                <a:ext cx="2640330" cy="369332"/>
              </a:xfrm>
              <a:prstGeom prst="rect">
                <a:avLst/>
              </a:prstGeom>
              <a:blipFill rotWithShape="0">
                <a:blip r:embed="rId6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0" y="4199254"/>
            <a:ext cx="2811443" cy="21101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743" y="4199254"/>
            <a:ext cx="2811442" cy="2110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17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Difference of Gaussians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548640" y="2686050"/>
            <a:ext cx="2686050" cy="2194560"/>
            <a:chOff x="2240280" y="2708910"/>
            <a:chExt cx="2686050" cy="2194560"/>
          </a:xfrm>
        </p:grpSpPr>
        <p:sp>
          <p:nvSpPr>
            <p:cNvPr id="4" name="Rectangle 3"/>
            <p:cNvSpPr/>
            <p:nvPr/>
          </p:nvSpPr>
          <p:spPr>
            <a:xfrm>
              <a:off x="2240280" y="2708910"/>
              <a:ext cx="2686050" cy="2194560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2720340" y="3714750"/>
              <a:ext cx="91440" cy="9144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3089910" y="3707130"/>
              <a:ext cx="137160" cy="13716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>
              <a:spLocks noChangeAspect="1"/>
            </p:cNvSpPr>
            <p:nvPr/>
          </p:nvSpPr>
          <p:spPr>
            <a:xfrm>
              <a:off x="4297680" y="3623310"/>
              <a:ext cx="274320" cy="2743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3608070" y="3688080"/>
              <a:ext cx="171450" cy="17145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480" y="2686051"/>
            <a:ext cx="2689860" cy="22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45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Convolution and cross-correlation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Cross correlation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Convolution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538" y="2827536"/>
            <a:ext cx="663892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7137" y="4707136"/>
            <a:ext cx="6638925" cy="1066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7938" y="2582863"/>
            <a:ext cx="1924050" cy="3524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7137" y="4448969"/>
            <a:ext cx="1828800" cy="352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80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Images have structure at various scales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040" y="1351630"/>
            <a:ext cx="4514997" cy="259248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606040" y="4263390"/>
            <a:ext cx="4514997" cy="238887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94810" y="4560570"/>
            <a:ext cx="1588770" cy="1908810"/>
          </a:xfrm>
          <a:prstGeom prst="ellipse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4526280" y="5223510"/>
            <a:ext cx="262890" cy="228600"/>
            <a:chOff x="4526280" y="5223510"/>
            <a:chExt cx="262890" cy="228600"/>
          </a:xfrm>
        </p:grpSpPr>
        <p:sp>
          <p:nvSpPr>
            <p:cNvPr id="8" name="Oval 7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120640" y="5223510"/>
            <a:ext cx="262890" cy="228600"/>
            <a:chOff x="4526280" y="5223510"/>
            <a:chExt cx="262890" cy="228600"/>
          </a:xfrm>
        </p:grpSpPr>
        <p:sp>
          <p:nvSpPr>
            <p:cNvPr id="12" name="Oval 11"/>
            <p:cNvSpPr/>
            <p:nvPr/>
          </p:nvSpPr>
          <p:spPr>
            <a:xfrm>
              <a:off x="4526280" y="5223510"/>
              <a:ext cx="262890" cy="228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530090" y="5261610"/>
              <a:ext cx="110490" cy="15621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Oval 13"/>
          <p:cNvSpPr/>
          <p:nvPr/>
        </p:nvSpPr>
        <p:spPr>
          <a:xfrm>
            <a:off x="4839176" y="5417820"/>
            <a:ext cx="231458" cy="50292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bg2">
                  <a:lumMod val="50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657725" y="5932170"/>
            <a:ext cx="684371" cy="18288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469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and the frequency domain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9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Images are 2D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For convenience, consider 1D signals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Instead of space, time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f</a:t>
            </a:r>
            <a:r>
              <a:rPr lang="en-US" dirty="0" smtClean="0"/>
              <a:t>[</a:t>
            </a:r>
            <a:r>
              <a:rPr lang="en-US" dirty="0" err="1" smtClean="0"/>
              <a:t>i</a:t>
            </a:r>
            <a:r>
              <a:rPr lang="en-US" dirty="0" smtClean="0"/>
              <a:t>] : value of signal at point </a:t>
            </a:r>
            <a:r>
              <a:rPr lang="en-US" dirty="0" err="1" smtClean="0"/>
              <a:t>i</a:t>
            </a:r>
            <a:r>
              <a:rPr lang="en-US" dirty="0" smtClean="0"/>
              <a:t> (1D analog of f(</a:t>
            </a:r>
            <a:r>
              <a:rPr lang="en-US" dirty="0" err="1" smtClean="0"/>
              <a:t>i,j</a:t>
            </a:r>
            <a:r>
              <a:rPr lang="en-US" dirty="0" smtClean="0"/>
              <a:t>))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1390" y="3620295"/>
            <a:ext cx="4215130" cy="76817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31" b="35175"/>
          <a:stretch/>
        </p:blipFill>
        <p:spPr>
          <a:xfrm>
            <a:off x="1644650" y="4551198"/>
            <a:ext cx="5854700" cy="1463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579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processing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Instead of discrete signals, we will consider </a:t>
            </a:r>
            <a:r>
              <a:rPr lang="en-US" i="1" dirty="0" smtClean="0"/>
              <a:t>continuous signals</a:t>
            </a:r>
          </a:p>
          <a:p>
            <a:r>
              <a:rPr lang="en-US" dirty="0" smtClean="0"/>
              <a:t>Discrete signals can be considered as samples from continuous signals</a:t>
            </a:r>
          </a:p>
          <a:p>
            <a:r>
              <a:rPr lang="en-US" i="1" dirty="0" smtClean="0"/>
              <a:t>f </a:t>
            </a:r>
            <a:r>
              <a:rPr lang="en-US" dirty="0" smtClean="0"/>
              <a:t>: </a:t>
            </a:r>
            <a:r>
              <a:rPr lang="en-US" b="1" dirty="0" smtClean="0">
                <a:ea typeface="Colonna MT" charset="0"/>
                <a:cs typeface="Colonna MT" charset="0"/>
              </a:rPr>
              <a:t>R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R</a:t>
            </a:r>
            <a:r>
              <a:rPr lang="en-US" dirty="0" smtClean="0">
                <a:sym typeface="Wingdings"/>
              </a:rPr>
              <a:t>, w : </a:t>
            </a:r>
            <a:r>
              <a:rPr lang="en-US" b="1" dirty="0" smtClean="0">
                <a:sym typeface="Wingdings"/>
              </a:rPr>
              <a:t>R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ym typeface="Wingdings"/>
              </a:rPr>
              <a:t>R</a:t>
            </a:r>
          </a:p>
          <a:p>
            <a:r>
              <a:rPr lang="en-US" dirty="0" smtClean="0">
                <a:sym typeface="Wingdings"/>
              </a:rPr>
              <a:t>What is convolution for continuous signals?</a:t>
            </a:r>
          </a:p>
          <a:p>
            <a:endParaRPr lang="en-US" dirty="0" smtClean="0">
              <a:sym typeface="Wingding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4846320"/>
            <a:ext cx="6731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269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Frequency </a:t>
            </a:r>
            <a:r>
              <a:rPr lang="en-US" dirty="0" smtClean="0"/>
              <a:t>of a signal is how fast it changes</a:t>
            </a:r>
          </a:p>
          <a:p>
            <a:pPr lvl="1"/>
            <a:r>
              <a:rPr lang="en-US" dirty="0" smtClean="0"/>
              <a:t>Reflects scale of structure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33092" r="5378" b="35174"/>
          <a:stretch/>
        </p:blipFill>
        <p:spPr>
          <a:xfrm>
            <a:off x="2205990" y="2686050"/>
            <a:ext cx="3909060" cy="10963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33092" r="5575" b="35434"/>
          <a:stretch/>
        </p:blipFill>
        <p:spPr>
          <a:xfrm>
            <a:off x="2205990" y="3917320"/>
            <a:ext cx="3909060" cy="10898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31272" r="5769" b="35954"/>
          <a:stretch/>
        </p:blipFill>
        <p:spPr>
          <a:xfrm>
            <a:off x="2205990" y="5142109"/>
            <a:ext cx="3909060" cy="1137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Frequency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𝑥</m:t>
                    </m:r>
                    <m:r>
                      <a:rPr lang="en-US" b="0" i="1" smtClean="0">
                        <a:latin typeface="Cambria Math" charset="0"/>
                      </a:rPr>
                      <m:t>(</m:t>
                    </m:r>
                    <m:r>
                      <a:rPr lang="en-US" b="0" i="1" smtClean="0">
                        <a:latin typeface="Cambria Math" charset="0"/>
                      </a:rPr>
                      <m:t>𝑡</m:t>
                    </m:r>
                    <m:r>
                      <a:rPr lang="en-US" b="0" i="1" smtClean="0">
                        <a:latin typeface="Cambria Math" charset="0"/>
                      </a:rPr>
                      <m:t>)=</m:t>
                    </m:r>
                    <m:func>
                      <m:funcPr>
                        <m:ctrlPr>
                          <a:rPr lang="en-US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charset="0"/>
                          </a:rPr>
                          <m:t>cos</m:t>
                        </m:r>
                      </m:fName>
                      <m:e>
                        <m:r>
                          <a:rPr lang="en-US" b="0" i="1" smtClean="0">
                            <a:latin typeface="Cambria Math" charset="0"/>
                          </a:rPr>
                          <m:t>2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𝜋𝜈</m:t>
                        </m:r>
                        <m:r>
                          <a:rPr lang="en-US" b="0" i="1" smtClean="0">
                            <a:latin typeface="Cambria Math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What is the period?</a:t>
                </a:r>
              </a:p>
              <a:p>
                <a:r>
                  <a:rPr lang="en-US" dirty="0" smtClean="0"/>
                  <a:t>What is the frequency?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6798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combination of frequencies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090938" y="176499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0.1 X</a:t>
            </a:r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972709" y="323073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0.3 X</a:t>
            </a:r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885950" y="4401356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0.5 </a:t>
            </a:r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35294" y="245849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35294" y="3773271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mtClean="0"/>
              <a:t>+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935294" y="5029442"/>
            <a:ext cx="8447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=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91" t="28676" r="5380" b="39595"/>
          <a:stretch/>
        </p:blipFill>
        <p:spPr>
          <a:xfrm>
            <a:off x="2730736" y="5341845"/>
            <a:ext cx="3395744" cy="9543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33092" r="5378" b="35174"/>
          <a:stretch/>
        </p:blipFill>
        <p:spPr>
          <a:xfrm>
            <a:off x="2730736" y="1452659"/>
            <a:ext cx="3395744" cy="9523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6" t="33092" r="5575" b="35434"/>
          <a:stretch/>
        </p:blipFill>
        <p:spPr>
          <a:xfrm>
            <a:off x="2730736" y="2855062"/>
            <a:ext cx="3395744" cy="9467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7" t="31272" r="5769" b="35954"/>
          <a:stretch/>
        </p:blipFill>
        <p:spPr>
          <a:xfrm>
            <a:off x="2731253" y="4142658"/>
            <a:ext cx="3395227" cy="987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2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we figure out the canonical single-frequency signals that make up a complex signal?</a:t>
            </a:r>
          </a:p>
          <a:p>
            <a:pPr lvl="1"/>
            <a:r>
              <a:rPr lang="en-US" i="1" dirty="0" smtClean="0"/>
              <a:t>Yes!</a:t>
            </a:r>
          </a:p>
          <a:p>
            <a:r>
              <a:rPr lang="en-US" dirty="0" smtClean="0"/>
              <a:t>Can </a:t>
            </a:r>
            <a:r>
              <a:rPr lang="en-US" i="1" dirty="0" smtClean="0"/>
              <a:t>any </a:t>
            </a:r>
            <a:r>
              <a:rPr lang="en-US" dirty="0" smtClean="0"/>
              <a:t>signal be decomposed in this way?</a:t>
            </a:r>
          </a:p>
          <a:p>
            <a:pPr lvl="1"/>
            <a:r>
              <a:rPr lang="en-US" i="1" dirty="0" smtClean="0"/>
              <a:t>Yes!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07987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Shape 75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Idea of Fourier Analysis</a:t>
            </a:r>
          </a:p>
        </p:txBody>
      </p:sp>
      <p:sp>
        <p:nvSpPr>
          <p:cNvPr id="753" name="Shape 75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825046" indent="-326571"/>
            <a:lvl2pPr marL="1222375" indent="-266700"/>
          </a:lstStyle>
          <a:p>
            <a:r>
              <a:t>Every signal (doesn’t matter what it is)</a:t>
            </a:r>
          </a:p>
          <a:p>
            <a:pPr lvl="1"/>
            <a:r>
              <a:t>Sum of sine/cosine waves</a:t>
            </a:r>
          </a:p>
        </p:txBody>
      </p:sp>
      <p:pic>
        <p:nvPicPr>
          <p:cNvPr id="754" name="sumfrequency.png"/>
          <p:cNvPicPr>
            <a:picLocks/>
          </p:cNvPicPr>
          <p:nvPr/>
        </p:nvPicPr>
        <p:blipFill>
          <a:blip r:embed="rId2">
            <a:extLst/>
          </a:blip>
          <a:srcRect t="51156" r="51467" b="23879"/>
          <a:stretch>
            <a:fillRect/>
          </a:stretch>
        </p:blipFill>
        <p:spPr>
          <a:xfrm>
            <a:off x="2133600" y="2819400"/>
            <a:ext cx="4748213" cy="3468688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245190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Shape 757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dirty="0"/>
              <a:t>Idea of Fourier Analysis</a:t>
            </a:r>
          </a:p>
        </p:txBody>
      </p:sp>
      <p:sp>
        <p:nvSpPr>
          <p:cNvPr id="758" name="Shape 758"/>
          <p:cNvSpPr>
            <a:spLocks noGrp="1"/>
          </p:cNvSpPr>
          <p:nvPr>
            <p:ph type="body" idx="1"/>
          </p:nvPr>
        </p:nvSpPr>
        <p:spPr>
          <a:xfrm>
            <a:off x="304800" y="1341437"/>
            <a:ext cx="8229600" cy="4525963"/>
          </a:xfrm>
          <a:prstGeom prst="rect">
            <a:avLst/>
          </a:prstGeom>
        </p:spPr>
        <p:txBody>
          <a:bodyPr/>
          <a:lstStyle>
            <a:lvl1pPr marL="825046" indent="-326571"/>
            <a:lvl2pPr marL="1222375" indent="-266700"/>
          </a:lstStyle>
          <a:p>
            <a:r>
              <a:rPr dirty="0"/>
              <a:t>Every signal (doesn’t matter what it is)</a:t>
            </a:r>
          </a:p>
          <a:p>
            <a:pPr lvl="1"/>
            <a:r>
              <a:rPr dirty="0"/>
              <a:t>Sum of sine/cosine waves</a:t>
            </a:r>
          </a:p>
        </p:txBody>
      </p:sp>
      <p:pic>
        <p:nvPicPr>
          <p:cNvPr id="759" name="sumfrequency.png"/>
          <p:cNvPicPr>
            <a:picLocks/>
          </p:cNvPicPr>
          <p:nvPr/>
        </p:nvPicPr>
        <p:blipFill>
          <a:blip r:embed="rId2">
            <a:extLst/>
          </a:blip>
          <a:srcRect t="49926"/>
          <a:stretch>
            <a:fillRect/>
          </a:stretch>
        </p:blipFill>
        <p:spPr>
          <a:xfrm>
            <a:off x="1730375" y="2559049"/>
            <a:ext cx="5722938" cy="407035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4767218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time: Convolution and cross-correlation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Properties</a:t>
            </a:r>
          </a:p>
          <a:p>
            <a:pPr lvl="1"/>
            <a:r>
              <a:rPr lang="en-US" dirty="0" smtClean="0"/>
              <a:t>Shift-invariant: a sensible thing to require</a:t>
            </a:r>
          </a:p>
          <a:p>
            <a:pPr lvl="1"/>
            <a:r>
              <a:rPr lang="en-US" dirty="0" smtClean="0"/>
              <a:t>Linearity: convenient</a:t>
            </a:r>
          </a:p>
          <a:p>
            <a:r>
              <a:rPr lang="en-US" dirty="0" smtClean="0"/>
              <a:t>Can be used for smoothing, sharpening</a:t>
            </a:r>
          </a:p>
          <a:p>
            <a:r>
              <a:rPr lang="en-US" dirty="0" smtClean="0"/>
              <a:t>Also main component of CNNs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2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" name="Shape 76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box-like example</a:t>
            </a:r>
            <a:endParaRPr dirty="0"/>
          </a:p>
        </p:txBody>
      </p:sp>
      <p:sp>
        <p:nvSpPr>
          <p:cNvPr id="763" name="Shape 76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046" indent="-326571"/>
            <a:endParaRPr/>
          </a:p>
        </p:txBody>
      </p:sp>
      <p:pic>
        <p:nvPicPr>
          <p:cNvPr id="764" name="sumfrequency.png"/>
          <p:cNvPicPr>
            <a:picLocks/>
          </p:cNvPicPr>
          <p:nvPr/>
        </p:nvPicPr>
        <p:blipFill>
          <a:blip r:embed="rId2">
            <a:extLst/>
          </a:blip>
          <a:srcRect b="49581"/>
          <a:stretch>
            <a:fillRect/>
          </a:stretch>
        </p:blipFill>
        <p:spPr>
          <a:xfrm>
            <a:off x="838200" y="1163637"/>
            <a:ext cx="7278688" cy="521176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8163379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Fourier bases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exactly sines and cosines, but </a:t>
            </a:r>
            <a:r>
              <a:rPr lang="en-US" i="1" dirty="0" smtClean="0"/>
              <a:t>complex </a:t>
            </a:r>
            <a:r>
              <a:rPr lang="en-US" dirty="0" smtClean="0"/>
              <a:t>variants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Euler’s formula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2430305"/>
            <a:ext cx="3627120" cy="438678"/>
          </a:xfrm>
          <a:prstGeom prst="rect">
            <a:avLst/>
          </a:prstGeom>
        </p:spPr>
      </p:pic>
      <p:pic>
        <p:nvPicPr>
          <p:cNvPr id="5" name="Picture 4" descr="Screen Shot 2016-02-03 at 12.26.27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670" y="3568700"/>
            <a:ext cx="4038600" cy="328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270" y="2887663"/>
            <a:ext cx="4720590" cy="398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261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6-02-02 at 11.58.5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533400"/>
            <a:ext cx="6965275" cy="967753"/>
          </a:xfrm>
          <a:prstGeom prst="rect">
            <a:avLst/>
          </a:prstGeom>
        </p:spPr>
      </p:pic>
      <p:pic>
        <p:nvPicPr>
          <p:cNvPr id="6" name="Picture 5" descr="Screen Shot 2016-02-02 at 11.59.14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7" r="6736"/>
          <a:stretch/>
        </p:blipFill>
        <p:spPr>
          <a:xfrm>
            <a:off x="125731" y="3505200"/>
            <a:ext cx="8892540" cy="762000"/>
          </a:xfrm>
          <a:prstGeom prst="rect">
            <a:avLst/>
          </a:prstGeom>
        </p:spPr>
      </p:pic>
      <p:pic>
        <p:nvPicPr>
          <p:cNvPr id="3" name="Picture 2" descr="Screen Shot 2016-02-03 at 6.18.53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0" y="5181600"/>
            <a:ext cx="9679641" cy="1377020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457200" y="1524000"/>
            <a:ext cx="7673561" cy="1485571"/>
            <a:chOff x="457200" y="1524000"/>
            <a:chExt cx="7673561" cy="1485571"/>
          </a:xfrm>
        </p:grpSpPr>
        <p:pic>
          <p:nvPicPr>
            <p:cNvPr id="5" name="Picture 4" descr="Screen Shot 2016-02-02 at 11.59.02 PM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1524000"/>
              <a:ext cx="4905187" cy="1485571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6400800" y="1905000"/>
              <a:ext cx="172996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err="1" smtClean="0"/>
                <a:t>i</a:t>
              </a:r>
              <a:r>
                <a:rPr lang="en-US" sz="2400" dirty="0" smtClean="0"/>
                <a:t> is same as 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57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r="36472"/>
          <a:stretch/>
        </p:blipFill>
        <p:spPr>
          <a:xfrm>
            <a:off x="50800" y="0"/>
            <a:ext cx="57325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55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0"/>
            <a:ext cx="90236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52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Suppose x is periodic with period T</a:t>
            </a:r>
          </a:p>
          <a:p>
            <a:r>
              <a:rPr lang="en-US" dirty="0" smtClean="0"/>
              <a:t>All </a:t>
            </a:r>
            <a:r>
              <a:rPr lang="en-US" dirty="0"/>
              <a:t>components must be </a:t>
            </a:r>
            <a:r>
              <a:rPr lang="en-US" dirty="0" smtClean="0"/>
              <a:t>periodic with period T/k for some integer k</a:t>
            </a:r>
          </a:p>
          <a:p>
            <a:pPr lvl="1"/>
            <a:r>
              <a:rPr lang="en-US" dirty="0" smtClean="0"/>
              <a:t>Only frequencies are of the form k/T</a:t>
            </a:r>
          </a:p>
          <a:p>
            <a:r>
              <a:rPr lang="en-US" dirty="0" smtClean="0"/>
              <a:t>Thus: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Given a signal x(t), Fourier transform gives us the coefficients </a:t>
            </a:r>
            <a:r>
              <a:rPr lang="en-US" dirty="0" err="1" smtClean="0"/>
              <a:t>a</a:t>
            </a:r>
            <a:r>
              <a:rPr lang="en-US" baseline="-25000" dirty="0" err="1" smtClean="0"/>
              <a:t>k</a:t>
            </a:r>
            <a:r>
              <a:rPr lang="en-US" baseline="-25000" dirty="0"/>
              <a:t> </a:t>
            </a:r>
            <a:r>
              <a:rPr lang="en-US" dirty="0" smtClean="0"/>
              <a:t>(we will denote these as X[k])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7" name="Right Arrow Callout 6"/>
          <p:cNvSpPr/>
          <p:nvPr/>
        </p:nvSpPr>
        <p:spPr>
          <a:xfrm>
            <a:off x="5623560" y="3874770"/>
            <a:ext cx="1725930" cy="971550"/>
          </a:xfrm>
          <a:prstGeom prst="righ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for periodic signals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8160" y="3760470"/>
            <a:ext cx="3644900" cy="1257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60920" y="4037379"/>
            <a:ext cx="11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”Pure</a:t>
            </a:r>
            <a:r>
              <a:rPr lang="en-US" smtClean="0"/>
              <a:t>” signal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66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 for aperiodic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if signal is not periodic?</a:t>
            </a:r>
          </a:p>
          <a:p>
            <a:r>
              <a:rPr lang="en-US" dirty="0" smtClean="0"/>
              <a:t>Can </a:t>
            </a:r>
            <a:r>
              <a:rPr lang="en-US" i="1" dirty="0" smtClean="0"/>
              <a:t>still </a:t>
            </a:r>
            <a:r>
              <a:rPr lang="en-US" dirty="0" smtClean="0"/>
              <a:t>decompose into sines and cosines!</a:t>
            </a:r>
          </a:p>
          <a:p>
            <a:r>
              <a:rPr lang="en-US" dirty="0" smtClean="0"/>
              <a:t>But no restriction on frequency</a:t>
            </a:r>
          </a:p>
          <a:p>
            <a:r>
              <a:rPr lang="en-US" dirty="0" smtClean="0"/>
              <a:t>Now need a </a:t>
            </a:r>
            <a:r>
              <a:rPr lang="en-US" i="1" dirty="0" smtClean="0"/>
              <a:t>continuous space </a:t>
            </a:r>
            <a:r>
              <a:rPr lang="en-US" dirty="0" smtClean="0"/>
              <a:t>of frequencies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Fourier transform gives us the </a:t>
            </a:r>
            <a:r>
              <a:rPr lang="en-US" i="1" dirty="0" smtClean="0"/>
              <a:t>function X(v)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ight Arrow Callout 5"/>
          <p:cNvSpPr/>
          <p:nvPr/>
        </p:nvSpPr>
        <p:spPr>
          <a:xfrm>
            <a:off x="5463540" y="3874770"/>
            <a:ext cx="1725930" cy="971550"/>
          </a:xfrm>
          <a:prstGeom prst="rightArrowCallou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200900" y="4037379"/>
            <a:ext cx="11544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”Pure</a:t>
            </a:r>
            <a:r>
              <a:rPr lang="en-US" smtClean="0"/>
              <a:t>” signal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3874770"/>
            <a:ext cx="49911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05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90689"/>
            <a:ext cx="4991100" cy="10795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89250"/>
            <a:ext cx="5194300" cy="1079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1450" y="5452110"/>
            <a:ext cx="8869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X can in principle be complex: we often look at the magnitude |X(v)|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8300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0"/>
            <a:ext cx="64008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2602468"/>
            <a:ext cx="8050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Time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2514600"/>
            <a:ext cx="1494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Frequency</a:t>
            </a:r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822960" y="4514850"/>
            <a:ext cx="7795260" cy="8572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Why is there a peak at 0?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9810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90689"/>
            <a:ext cx="4991100" cy="1079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89250"/>
            <a:ext cx="5194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53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2226469"/>
                <a:ext cx="7886700" cy="3678719"/>
              </a:xfrm>
            </p:spPr>
            <p:txBody>
              <a:bodyPr/>
              <a:lstStyle/>
              <a:p>
                <a:endParaRPr lang="en-US" dirty="0" smtClean="0"/>
              </a:p>
              <a:p>
                <a:r>
                  <a:rPr lang="en-US" dirty="0" smtClean="0"/>
                  <a:t>What if m-i &lt;0?</a:t>
                </a:r>
              </a:p>
              <a:p>
                <a:r>
                  <a:rPr lang="en-US" dirty="0" smtClean="0"/>
                  <a:t>What if m-</a:t>
                </a:r>
                <a:r>
                  <a:rPr lang="en-US" dirty="0" err="1" smtClean="0"/>
                  <a:t>i</a:t>
                </a:r>
                <a:r>
                  <a:rPr lang="en-US" dirty="0" smtClean="0"/>
                  <a:t> &gt; image size</a:t>
                </a:r>
              </a:p>
              <a:p>
                <a:r>
                  <a:rPr lang="en-US" dirty="0" smtClean="0"/>
                  <a:t>Assume f is defined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[−∞,∞]</m:t>
                    </m:r>
                  </m:oMath>
                </a14:m>
                <a:r>
                  <a:rPr lang="en-US" dirty="0" smtClean="0"/>
                  <a:t> in both directions, just 0 everywhere else</a:t>
                </a:r>
              </a:p>
              <a:p>
                <a:r>
                  <a:rPr lang="en-US" dirty="0" smtClean="0"/>
                  <a:t>Same for w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2226469"/>
                <a:ext cx="7886700" cy="3678719"/>
              </a:xfrm>
              <a:blipFill rotWithShape="0">
                <a:blip r:embed="rId2"/>
                <a:stretch>
                  <a:fillRect l="-1391" r="-9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6449" y="1797835"/>
            <a:ext cx="5664096" cy="8572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1189" y="5482280"/>
            <a:ext cx="6221621" cy="84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59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Shape 7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Dual domains </a:t>
            </a:r>
            <a:endParaRPr dirty="0"/>
          </a:p>
        </p:txBody>
      </p:sp>
      <p:sp>
        <p:nvSpPr>
          <p:cNvPr id="772" name="Shape 77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825046" indent="-326571"/>
            <a:r>
              <a:rPr dirty="0"/>
              <a:t>Signal: </a:t>
            </a:r>
            <a:r>
              <a:rPr lang="en-US" dirty="0" smtClean="0"/>
              <a:t>time</a:t>
            </a:r>
            <a:r>
              <a:rPr dirty="0" smtClean="0"/>
              <a:t> domain</a:t>
            </a:r>
            <a:r>
              <a:rPr lang="en-US" dirty="0" smtClean="0"/>
              <a:t> (or spatial domain)</a:t>
            </a:r>
            <a:endParaRPr dirty="0"/>
          </a:p>
          <a:p>
            <a:pPr marL="825046" indent="-326571"/>
            <a:endParaRPr dirty="0"/>
          </a:p>
          <a:p>
            <a:pPr marL="825046" indent="-326571"/>
            <a:r>
              <a:rPr dirty="0"/>
              <a:t>Fourier Transform: Frequency domain</a:t>
            </a:r>
          </a:p>
          <a:p>
            <a:pPr marL="1222375" lvl="1" indent="-266700"/>
            <a:r>
              <a:rPr dirty="0"/>
              <a:t>Amplitudes are called </a:t>
            </a:r>
            <a:r>
              <a:rPr dirty="0" smtClean="0"/>
              <a:t>spectrum</a:t>
            </a:r>
            <a:endParaRPr lang="en-US" dirty="0" smtClean="0"/>
          </a:p>
          <a:p>
            <a:pPr marL="1222375" lvl="1" indent="-266700"/>
            <a:endParaRPr lang="en-US" dirty="0"/>
          </a:p>
          <a:p>
            <a:pPr marL="765175" indent="-266700"/>
            <a:r>
              <a:rPr lang="en-US" dirty="0" smtClean="0"/>
              <a:t>For any transformations we do in time domain, there are corresponding transformations we can do in the frequency domain</a:t>
            </a:r>
          </a:p>
          <a:p>
            <a:pPr marL="765175" indent="-266700"/>
            <a:r>
              <a:rPr lang="en-US" i="1" dirty="0" smtClean="0"/>
              <a:t>And vice-versa</a:t>
            </a:r>
          </a:p>
          <a:p>
            <a:pPr marL="1222375" lvl="1" indent="-266700"/>
            <a:endParaRPr lang="en-US" dirty="0"/>
          </a:p>
          <a:p>
            <a:pPr marL="765175" indent="-266700"/>
            <a:endParaRPr dirty="0"/>
          </a:p>
        </p:txBody>
      </p:sp>
      <p:sp>
        <p:nvSpPr>
          <p:cNvPr id="777" name="Shape 777"/>
          <p:cNvSpPr/>
          <p:nvPr/>
        </p:nvSpPr>
        <p:spPr>
          <a:xfrm>
            <a:off x="1566862" y="5918200"/>
            <a:ext cx="2059643" cy="431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>
            <a:spAutoFit/>
          </a:bodyPr>
          <a:lstStyle>
            <a:lvl1pPr marL="40639" marR="40639" defTabSz="914400">
              <a:buClr>
                <a:srgbClr val="FFFFFF"/>
              </a:buClr>
              <a:buFont typeface="Times New Roman"/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r>
              <a:t>Spatial Domain</a:t>
            </a:r>
          </a:p>
        </p:txBody>
      </p:sp>
    </p:spTree>
    <p:extLst>
      <p:ext uri="{BB962C8B-B14F-4D97-AF65-F5344CB8AC3E}">
        <p14:creationId xmlns:p14="http://schemas.microsoft.com/office/powerpoint/2010/main" val="10277527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 domains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Convolution </a:t>
            </a:r>
            <a:r>
              <a:rPr lang="en-US" dirty="0" smtClean="0"/>
              <a:t>in time domain = </a:t>
            </a:r>
            <a:r>
              <a:rPr lang="en-US" i="1" dirty="0" smtClean="0"/>
              <a:t>Point-wise multiplication </a:t>
            </a:r>
            <a:r>
              <a:rPr lang="en-US" dirty="0" smtClean="0"/>
              <a:t>in frequency domain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i="1" dirty="0" smtClean="0"/>
              <a:t>Convolution </a:t>
            </a:r>
            <a:r>
              <a:rPr lang="en-US" dirty="0" smtClean="0"/>
              <a:t>in frequency domain = </a:t>
            </a:r>
            <a:r>
              <a:rPr lang="en-US" i="1" dirty="0" smtClean="0"/>
              <a:t>Point-wise multiplication </a:t>
            </a:r>
            <a:r>
              <a:rPr lang="en-US" dirty="0" smtClean="0"/>
              <a:t>in time domain</a:t>
            </a:r>
            <a:endParaRPr lang="en-US" i="1" dirty="0" smtClean="0"/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0" y="2713036"/>
            <a:ext cx="1778000" cy="43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4800" y="3279772"/>
            <a:ext cx="1727200" cy="355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2020" y="3710781"/>
            <a:ext cx="35052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15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Proof (if curious)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810" y="1690689"/>
            <a:ext cx="7132320" cy="464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24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Fourier transforms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248" y="1825625"/>
            <a:ext cx="6927503" cy="4351338"/>
          </a:xfrm>
        </p:spPr>
      </p:pic>
    </p:spTree>
    <p:extLst>
      <p:ext uri="{BB962C8B-B14F-4D97-AF65-F5344CB8AC3E}">
        <p14:creationId xmlns:p14="http://schemas.microsoft.com/office/powerpoint/2010/main" val="153168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2D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Images are 2D signals</a:t>
            </a:r>
          </a:p>
          <a:p>
            <a:r>
              <a:rPr lang="en-US" dirty="0" smtClean="0"/>
              <a:t>Discrete, but consider as samples from continuous function</a:t>
            </a:r>
          </a:p>
          <a:p>
            <a:r>
              <a:rPr lang="en-US" dirty="0" smtClean="0"/>
              <a:t>Signal: f(</a:t>
            </a:r>
            <a:r>
              <a:rPr lang="en-US" dirty="0" err="1" smtClean="0"/>
              <a:t>x,y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Fourier transform F(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): contribution of a “pure” signal with frequency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x</a:t>
            </a:r>
            <a:r>
              <a:rPr lang="en-US" dirty="0" smtClean="0"/>
              <a:t> in x and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y</a:t>
            </a:r>
            <a:r>
              <a:rPr lang="en-US" dirty="0" smtClean="0"/>
              <a:t> in y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4214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 to 2D images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62" y="2443480"/>
            <a:ext cx="3234267" cy="2425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810" y="2731770"/>
            <a:ext cx="3070860" cy="176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2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" name="Shape 878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Signals and their Fourier transform</a:t>
            </a:r>
            <a:endParaRPr dirty="0"/>
          </a:p>
        </p:txBody>
      </p:sp>
      <p:sp>
        <p:nvSpPr>
          <p:cNvPr id="879" name="Shape 879"/>
          <p:cNvSpPr>
            <a:spLocks noGrp="1"/>
          </p:cNvSpPr>
          <p:nvPr>
            <p:ph type="body" sz="half" idx="1"/>
          </p:nvPr>
        </p:nvSpPr>
        <p:spPr>
          <a:xfrm>
            <a:off x="1137443" y="1023937"/>
            <a:ext cx="3797301" cy="41656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Spatial</a:t>
            </a:r>
          </a:p>
          <a:p>
            <a:pPr marL="342900"/>
            <a:r>
              <a:rPr dirty="0" smtClean="0"/>
              <a:t>Sine </a:t>
            </a:r>
            <a:endParaRPr dirty="0"/>
          </a:p>
          <a:p>
            <a:pPr marL="342900"/>
            <a:endParaRPr dirty="0"/>
          </a:p>
          <a:p>
            <a:pPr marL="342900"/>
            <a:r>
              <a:rPr dirty="0" smtClean="0"/>
              <a:t>Gaussian </a:t>
            </a:r>
            <a:endParaRPr dirty="0"/>
          </a:p>
          <a:p>
            <a:pPr marL="342900"/>
            <a:endParaRPr dirty="0"/>
          </a:p>
          <a:p>
            <a:pPr marL="342900"/>
            <a:r>
              <a:rPr dirty="0"/>
              <a:t>Box</a:t>
            </a:r>
          </a:p>
        </p:txBody>
      </p:sp>
      <p:sp>
        <p:nvSpPr>
          <p:cNvPr id="880" name="Shape 880"/>
          <p:cNvSpPr/>
          <p:nvPr/>
        </p:nvSpPr>
        <p:spPr>
          <a:xfrm>
            <a:off x="5562599" y="1062037"/>
            <a:ext cx="3810001" cy="31367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/>
          <a:p>
            <a:pPr marR="41275" defTabSz="914400">
              <a:spcBef>
                <a:spcPts val="700"/>
              </a:spcBef>
              <a:buClr>
                <a:schemeClr val="tx1"/>
              </a:buClr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>
                <a:solidFill>
                  <a:srgbClr val="000000"/>
                </a:solidFill>
              </a:rPr>
              <a:t>Frequency</a:t>
            </a: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 smtClean="0">
                <a:solidFill>
                  <a:srgbClr val="000000"/>
                </a:solidFill>
              </a:rPr>
              <a:t>Impulse  </a:t>
            </a: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 smtClean="0">
                <a:solidFill>
                  <a:srgbClr val="000000"/>
                </a:solidFill>
              </a:rPr>
              <a:t>Gaussian</a:t>
            </a: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endParaRPr sz="2800" dirty="0">
              <a:solidFill>
                <a:srgbClr val="000000"/>
              </a:solidFill>
            </a:endParaRPr>
          </a:p>
          <a:p>
            <a:pPr marL="384175" marR="41275" indent="-342900" defTabSz="914400">
              <a:spcBef>
                <a:spcPts val="700"/>
              </a:spcBef>
              <a:buClr>
                <a:schemeClr val="tx1"/>
              </a:buClr>
              <a:buSzPct val="100000"/>
              <a:buChar char="•"/>
              <a:defRPr sz="3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defRPr>
            </a:pPr>
            <a:r>
              <a:rPr sz="2800" dirty="0">
                <a:solidFill>
                  <a:srgbClr val="000000"/>
                </a:solidFill>
              </a:rPr>
              <a:t> Sinc</a:t>
            </a:r>
          </a:p>
        </p:txBody>
      </p:sp>
      <p:sp>
        <p:nvSpPr>
          <p:cNvPr id="881" name="Shape 881"/>
          <p:cNvSpPr/>
          <p:nvPr/>
        </p:nvSpPr>
        <p:spPr>
          <a:xfrm>
            <a:off x="4310062" y="1195387"/>
            <a:ext cx="476251" cy="288926"/>
          </a:xfrm>
          <a:prstGeom prst="leftRightArrow">
            <a:avLst>
              <a:gd name="adj1" fmla="val 50000"/>
              <a:gd name="adj2" fmla="val 32967"/>
            </a:avLst>
          </a:prstGeom>
          <a:solidFill>
            <a:srgbClr val="53D5FD"/>
          </a:solidFill>
          <a:ln w="12700">
            <a:solidFill>
              <a:srgbClr val="53D5FD"/>
            </a:solidFill>
          </a:ln>
        </p:spPr>
        <p:txBody>
          <a:bodyPr lIns="50800" tIns="50800" rIns="50800" bIns="50800" anchor="ctr"/>
          <a:lstStyle/>
          <a:p>
            <a:pPr marL="40639" marR="40639" defTabSz="914400">
              <a:defRPr sz="24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  <a:cs typeface="Times New Roman"/>
                <a:sym typeface="Times New Roman"/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5482410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152400"/>
            <a:ext cx="6070600" cy="661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53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Gaussian special 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transform of a Gaussian is a </a:t>
            </a:r>
            <a:r>
              <a:rPr lang="en-US" dirty="0" err="1" smtClean="0"/>
              <a:t>gaussian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090" y="2720340"/>
            <a:ext cx="3353762" cy="251714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300" y="2720340"/>
            <a:ext cx="3208020" cy="240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Sharp discontinuities require very high frequencies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000" y="2413000"/>
            <a:ext cx="6350000" cy="2019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5450" y="4432300"/>
            <a:ext cx="3213100" cy="97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32249"/>
              </p:ext>
            </p:extLst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223260" y="272034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782993" y="2369820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0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4194809"/>
            <a:ext cx="7886700" cy="1982153"/>
          </a:xfrm>
        </p:spPr>
        <p:txBody>
          <a:bodyPr>
            <a:normAutofit/>
          </a:bodyPr>
          <a:lstStyle/>
          <a:p>
            <a:r>
              <a:rPr lang="en-US" dirty="0" smtClean="0"/>
              <a:t>Since Fourier and inverse Fourier look so much alike:</a:t>
            </a:r>
          </a:p>
          <a:p>
            <a:pPr lvl="1"/>
            <a:r>
              <a:rPr lang="en-US" dirty="0" smtClean="0"/>
              <a:t>Fourier transform of </a:t>
            </a:r>
            <a:r>
              <a:rPr lang="en-US" dirty="0" err="1" smtClean="0"/>
              <a:t>sinc</a:t>
            </a:r>
            <a:r>
              <a:rPr lang="en-US" dirty="0" smtClean="0"/>
              <a:t> is box</a:t>
            </a:r>
          </a:p>
          <a:p>
            <a:pPr lvl="1"/>
            <a:r>
              <a:rPr lang="en-US" dirty="0" smtClean="0"/>
              <a:t>Fourier transform of impulse is sine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0" y="1690689"/>
            <a:ext cx="4991100" cy="1079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4850" y="2889250"/>
            <a:ext cx="5194300" cy="107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7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talk about Fourier transforms?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Convolution is point-wise multiplication in frequency space</a:t>
            </a:r>
          </a:p>
          <a:p>
            <a:pPr lvl="1"/>
            <a:r>
              <a:rPr lang="en-US" dirty="0" smtClean="0"/>
              <a:t>Analyze which frequency components a particular filter lets through, e.g., </a:t>
            </a:r>
            <a:r>
              <a:rPr lang="en-US" i="1" dirty="0" smtClean="0"/>
              <a:t>low-pass, high-pass </a:t>
            </a:r>
            <a:r>
              <a:rPr lang="en-US" dirty="0" smtClean="0"/>
              <a:t>or </a:t>
            </a:r>
            <a:r>
              <a:rPr lang="en-US" i="1" dirty="0" smtClean="0"/>
              <a:t>band-pass </a:t>
            </a:r>
            <a:r>
              <a:rPr lang="en-US" dirty="0" smtClean="0"/>
              <a:t>filters</a:t>
            </a:r>
          </a:p>
          <a:p>
            <a:pPr lvl="1"/>
            <a:r>
              <a:rPr lang="en-US" dirty="0" smtClean="0"/>
              <a:t>Leads to fast algorithms for convolution with large filters: Fast FFT</a:t>
            </a:r>
          </a:p>
        </p:txBody>
      </p:sp>
    </p:spTree>
    <p:extLst>
      <p:ext uri="{BB962C8B-B14F-4D97-AF65-F5344CB8AC3E}">
        <p14:creationId xmlns:p14="http://schemas.microsoft.com/office/powerpoint/2010/main" val="1377088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talk about Fourier transforms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Frequency space reveals structure at various scales</a:t>
            </a:r>
          </a:p>
          <a:p>
            <a:pPr lvl="1"/>
            <a:r>
              <a:rPr lang="en-US" dirty="0"/>
              <a:t>Noise is high-frequency</a:t>
            </a:r>
          </a:p>
          <a:p>
            <a:pPr lvl="1"/>
            <a:r>
              <a:rPr lang="en-US" dirty="0"/>
              <a:t>”Average brightness” is low-frequency </a:t>
            </a:r>
            <a:endParaRPr lang="en-US" dirty="0" smtClean="0"/>
          </a:p>
          <a:p>
            <a:r>
              <a:rPr lang="en-US" dirty="0"/>
              <a:t>Useful to understand how we resize/resample </a:t>
            </a:r>
            <a:r>
              <a:rPr lang="en-US" dirty="0" smtClean="0"/>
              <a:t>images</a:t>
            </a:r>
          </a:p>
          <a:p>
            <a:pPr lvl="1"/>
            <a:r>
              <a:rPr lang="en-US" dirty="0" smtClean="0"/>
              <a:t>Sampling causes information loss</a:t>
            </a:r>
          </a:p>
          <a:p>
            <a:pPr lvl="1"/>
            <a:r>
              <a:rPr lang="en-US" dirty="0" smtClean="0"/>
              <a:t>What is lost exactly?</a:t>
            </a:r>
          </a:p>
          <a:p>
            <a:pPr lvl="1"/>
            <a:r>
              <a:rPr lang="en-US" dirty="0" smtClean="0"/>
              <a:t>What can we recover?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226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Fourier transforms from far away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Fourier transforms are basically a “change of basis”</a:t>
            </a:r>
          </a:p>
          <a:p>
            <a:r>
              <a:rPr lang="en-US" dirty="0" smtClean="0"/>
              <a:t>Instead of representing image as “the value of each pixel”,</a:t>
            </a:r>
          </a:p>
          <a:p>
            <a:r>
              <a:rPr lang="en-US" dirty="0" smtClean="0"/>
              <a:t>Represent image as “how much of each frequency component”</a:t>
            </a:r>
          </a:p>
          <a:p>
            <a:r>
              <a:rPr lang="en-US" dirty="0" smtClean="0"/>
              <a:t>“Frequency components” are intuitive: slowly-changing or fast-changing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21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1136650"/>
            <a:ext cx="6350000" cy="458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5900" y="5721350"/>
            <a:ext cx="6137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”The cat has some serious periodic components.”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455291" y="5998964"/>
            <a:ext cx="21991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</a:t>
            </a:r>
            <a:r>
              <a:rPr lang="en-US" dirty="0" err="1" smtClean="0"/>
              <a:t>xkcd.com</a:t>
            </a:r>
            <a:r>
              <a:rPr lang="en-US" dirty="0" smtClean="0"/>
              <a:t>/26/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3527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32249"/>
              </p:ext>
            </p:extLst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782993" y="234315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342726" y="1992630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419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32249"/>
              </p:ext>
            </p:extLst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71513" y="2002155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931247" y="1690689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2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4632249"/>
              </p:ext>
            </p:extLst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31246" y="1657590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90980" y="1312071"/>
            <a:ext cx="1292013" cy="10896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2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-128826"/>
            <a:ext cx="7886700" cy="1325563"/>
          </a:xfrm>
        </p:spPr>
        <p:txBody>
          <a:bodyPr/>
          <a:lstStyle/>
          <a:p>
            <a:r>
              <a:rPr lang="en-US" dirty="0" smtClean="0"/>
              <a:t>Boundary conditions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/>
          </p:nvPr>
        </p:nvGraphicFramePr>
        <p:xfrm>
          <a:off x="2782993" y="2369820"/>
          <a:ext cx="4267200" cy="3657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  <a:gridCol w="426720"/>
              </a:tblGrid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994323" y="1651598"/>
            <a:ext cx="411480" cy="38862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154006" y="924086"/>
            <a:ext cx="2092114" cy="1843405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H="1" flipV="1">
            <a:off x="2782993" y="924086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2405803" y="924086"/>
            <a:ext cx="3385" cy="18252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1980776" y="905950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1573106" y="924086"/>
            <a:ext cx="0" cy="1843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1154006" y="1268610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1151889" y="1620998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 flipV="1">
            <a:off x="1173056" y="2030536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 flipV="1">
            <a:off x="1192107" y="2369626"/>
            <a:ext cx="2054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39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2861</TotalTime>
  <Words>1527</Words>
  <Application>Microsoft Macintosh PowerPoint</Application>
  <PresentationFormat>On-screen Show (4:3)</PresentationFormat>
  <Paragraphs>747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2" baseType="lpstr">
      <vt:lpstr>Calibri</vt:lpstr>
      <vt:lpstr>Calibri Light</vt:lpstr>
      <vt:lpstr>Cambria Math</vt:lpstr>
      <vt:lpstr>Colonna MT</vt:lpstr>
      <vt:lpstr>Times New Roman</vt:lpstr>
      <vt:lpstr>Wingdings</vt:lpstr>
      <vt:lpstr>Arial</vt:lpstr>
      <vt:lpstr>Office Theme</vt:lpstr>
      <vt:lpstr>All about convolution</vt:lpstr>
      <vt:lpstr>Last time: Convolution and cross-correlation</vt:lpstr>
      <vt:lpstr>Last time: Convolution and cross-correlation</vt:lpstr>
      <vt:lpstr>Boundary conditions</vt:lpstr>
      <vt:lpstr>Boundary conditions</vt:lpstr>
      <vt:lpstr>Boundary conditions</vt:lpstr>
      <vt:lpstr>Boundary conditions</vt:lpstr>
      <vt:lpstr>Boundary conditions</vt:lpstr>
      <vt:lpstr>Boundary conditions</vt:lpstr>
      <vt:lpstr>Boundary conditions in practice</vt:lpstr>
      <vt:lpstr>More properties of convolution</vt:lpstr>
      <vt:lpstr>More properties of convolution</vt:lpstr>
      <vt:lpstr>Optimization: separable filters</vt:lpstr>
      <vt:lpstr>More convolution filters</vt:lpstr>
      <vt:lpstr>Gaussian filter</vt:lpstr>
      <vt:lpstr>Gaussian filter</vt:lpstr>
      <vt:lpstr>Gaussian filter</vt:lpstr>
      <vt:lpstr>Difference of Gaussians</vt:lpstr>
      <vt:lpstr>Difference of Gaussians</vt:lpstr>
      <vt:lpstr>Images have structure at various scales</vt:lpstr>
      <vt:lpstr>Fourier transform and the frequency domain</vt:lpstr>
      <vt:lpstr>Signal processing</vt:lpstr>
      <vt:lpstr>Signal processing</vt:lpstr>
      <vt:lpstr>Frequency</vt:lpstr>
      <vt:lpstr>Frequency</vt:lpstr>
      <vt:lpstr>A combination of frequencies</vt:lpstr>
      <vt:lpstr>Fourier transform</vt:lpstr>
      <vt:lpstr>Idea of Fourier Analysis</vt:lpstr>
      <vt:lpstr>Idea of Fourier Analysis</vt:lpstr>
      <vt:lpstr>A box-like example</vt:lpstr>
      <vt:lpstr>The Fourier bases</vt:lpstr>
      <vt:lpstr>PowerPoint Presentation</vt:lpstr>
      <vt:lpstr>PowerPoint Presentation</vt:lpstr>
      <vt:lpstr>PowerPoint Presentation</vt:lpstr>
      <vt:lpstr>Fourier transform for periodic signals</vt:lpstr>
      <vt:lpstr>Fourier transform for aperiodic signals</vt:lpstr>
      <vt:lpstr>Fourier transform</vt:lpstr>
      <vt:lpstr>PowerPoint Presentation</vt:lpstr>
      <vt:lpstr>Fourier transform</vt:lpstr>
      <vt:lpstr>Dual domains </vt:lpstr>
      <vt:lpstr>Dual domains</vt:lpstr>
      <vt:lpstr>Proof (if curious)</vt:lpstr>
      <vt:lpstr>Properties of Fourier transforms</vt:lpstr>
      <vt:lpstr>Back to 2D images</vt:lpstr>
      <vt:lpstr>Back to 2D images</vt:lpstr>
      <vt:lpstr>Signals and their Fourier transform</vt:lpstr>
      <vt:lpstr>PowerPoint Presentation</vt:lpstr>
      <vt:lpstr>The Gaussian special case</vt:lpstr>
      <vt:lpstr>Sharp discontinuities require very high frequencies</vt:lpstr>
      <vt:lpstr>Duality</vt:lpstr>
      <vt:lpstr>Why talk about Fourier transforms?</vt:lpstr>
      <vt:lpstr>Why talk about Fourier transforms</vt:lpstr>
      <vt:lpstr>Fourier transforms from far away</vt:lpstr>
      <vt:lpstr>PowerPoint Presentation</vt:lpstr>
    </vt:vector>
  </TitlesOfParts>
  <Company/>
  <LinksUpToDate>false</LinksUpToDate>
  <SharedDoc>false</SharedDoc>
  <HyperlinksChanged>false</HyperlinksChanged>
  <AppVersion>15.0036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All about convolution</dc:title>
  <dc:creator>Bharath Hariharan</dc:creator>
  <cp:lastModifiedBy>Bharath Hariharan</cp:lastModifiedBy>
  <cp:revision>41</cp:revision>
  <dcterms:created xsi:type="dcterms:W3CDTF">2018-01-28T03:27:05Z</dcterms:created>
  <dcterms:modified xsi:type="dcterms:W3CDTF">2018-01-31T16:35:23Z</dcterms:modified>
</cp:coreProperties>
</file>