
<file path=[Content_Types].xml><?xml version="1.0" encoding="utf-8"?>
<Types xmlns="http://schemas.openxmlformats.org/package/2006/content-types">
  <Default Extension="xml" ContentType="application/xml"/>
  <Default Extension="jpeg" ContentType="image/jpeg"/>
  <Default Extension="jpg" ContentType="image/jpeg"/>
  <Default Extension="emf" ContentType="image/x-emf"/>
  <Default Extension="tiff" ContentType="image/tiff"/>
  <Default Extension="rels" ContentType="application/vnd.openxmlformats-package.relationships+xml"/>
  <Default Extension="gif" ContentType="image/gif"/>
  <Default Extension="png" ContentType="image/pn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slides/slide44.xml" ContentType="application/vnd.openxmlformats-officedocument.presentationml.slide+xml"/>
  <Override PartName="/ppt/slides/slide45.xml" ContentType="application/vnd.openxmlformats-officedocument.presentationml.slide+xml"/>
  <Override PartName="/ppt/slides/slide46.xml" ContentType="application/vnd.openxmlformats-officedocument.presentationml.slide+xml"/>
  <Override PartName="/ppt/slides/slide47.xml" ContentType="application/vnd.openxmlformats-officedocument.presentationml.slide+xml"/>
  <Override PartName="/ppt/slides/slide48.xml" ContentType="application/vnd.openxmlformats-officedocument.presentationml.slide+xml"/>
  <Override PartName="/ppt/slides/slide49.xml" ContentType="application/vnd.openxmlformats-officedocument.presentationml.slide+xml"/>
  <Override PartName="/ppt/slides/slide50.xml" ContentType="application/vnd.openxmlformats-officedocument.presentationml.slide+xml"/>
  <Override PartName="/ppt/slides/slide51.xml" ContentType="application/vnd.openxmlformats-officedocument.presentationml.slide+xml"/>
  <Override PartName="/ppt/slides/slide52.xml" ContentType="application/vnd.openxmlformats-officedocument.presentationml.slide+xml"/>
  <Override PartName="/ppt/slides/slide53.xml" ContentType="application/vnd.openxmlformats-officedocument.presentationml.slide+xml"/>
  <Override PartName="/ppt/slides/slide54.xml" ContentType="application/vnd.openxmlformats-officedocument.presentationml.slide+xml"/>
  <Override PartName="/ppt/slides/slide55.xml" ContentType="application/vnd.openxmlformats-officedocument.presentationml.slide+xml"/>
  <Override PartName="/ppt/slides/slide56.xml" ContentType="application/vnd.openxmlformats-officedocument.presentationml.slide+xml"/>
  <Override PartName="/ppt/slides/slide57.xml" ContentType="application/vnd.openxmlformats-officedocument.presentationml.slide+xml"/>
  <Override PartName="/ppt/slides/slide58.xml" ContentType="application/vnd.openxmlformats-officedocument.presentationml.slide+xml"/>
  <Override PartName="/ppt/slides/slide59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tags/tag1.xml" ContentType="application/vnd.openxmlformats-officedocument.presentationml.tags+xml"/>
  <Override PartName="/ppt/tags/tag2.xml" ContentType="application/vnd.openxmlformats-officedocument.presentationml.tags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tags/tag3.xml" ContentType="application/vnd.openxmlformats-officedocument.presentationml.tags+xml"/>
  <Override PartName="/ppt/tags/tag4.xml" ContentType="application/vnd.openxmlformats-officedocument.presentationml.tags+xml"/>
  <Override PartName="/ppt/notesSlides/notesSlide5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4" Type="http://schemas.openxmlformats.org/officeDocument/2006/relationships/extended-properties" Target="docProps/app.xml"/><Relationship Id="rId1" Type="http://schemas.openxmlformats.org/officeDocument/2006/relationships/officeDocument" Target="ppt/presentation.xml"/><Relationship Id="rId2" Type="http://schemas.openxmlformats.org/package/2006/relationships/metadata/thumbnail" Target="docProps/thumbnail.jpeg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61"/>
  </p:notesMasterIdLst>
  <p:sldIdLst>
    <p:sldId id="256" r:id="rId2"/>
    <p:sldId id="440" r:id="rId3"/>
    <p:sldId id="441" r:id="rId4"/>
    <p:sldId id="476" r:id="rId5"/>
    <p:sldId id="477" r:id="rId6"/>
    <p:sldId id="478" r:id="rId7"/>
    <p:sldId id="260" r:id="rId8"/>
    <p:sldId id="480" r:id="rId9"/>
    <p:sldId id="446" r:id="rId10"/>
    <p:sldId id="455" r:id="rId11"/>
    <p:sldId id="457" r:id="rId12"/>
    <p:sldId id="456" r:id="rId13"/>
    <p:sldId id="459" r:id="rId14"/>
    <p:sldId id="461" r:id="rId15"/>
    <p:sldId id="460" r:id="rId16"/>
    <p:sldId id="481" r:id="rId17"/>
    <p:sldId id="265" r:id="rId18"/>
    <p:sldId id="462" r:id="rId19"/>
    <p:sldId id="482" r:id="rId20"/>
    <p:sldId id="464" r:id="rId21"/>
    <p:sldId id="497" r:id="rId22"/>
    <p:sldId id="498" r:id="rId23"/>
    <p:sldId id="499" r:id="rId24"/>
    <p:sldId id="490" r:id="rId25"/>
    <p:sldId id="493" r:id="rId26"/>
    <p:sldId id="494" r:id="rId27"/>
    <p:sldId id="500" r:id="rId28"/>
    <p:sldId id="491" r:id="rId29"/>
    <p:sldId id="492" r:id="rId30"/>
    <p:sldId id="496" r:id="rId31"/>
    <p:sldId id="273" r:id="rId32"/>
    <p:sldId id="271" r:id="rId33"/>
    <p:sldId id="473" r:id="rId34"/>
    <p:sldId id="474" r:id="rId35"/>
    <p:sldId id="488" r:id="rId36"/>
    <p:sldId id="501" r:id="rId37"/>
    <p:sldId id="472" r:id="rId38"/>
    <p:sldId id="502" r:id="rId39"/>
    <p:sldId id="503" r:id="rId40"/>
    <p:sldId id="511" r:id="rId41"/>
    <p:sldId id="513" r:id="rId42"/>
    <p:sldId id="512" r:id="rId43"/>
    <p:sldId id="518" r:id="rId44"/>
    <p:sldId id="520" r:id="rId45"/>
    <p:sldId id="519" r:id="rId46"/>
    <p:sldId id="467" r:id="rId47"/>
    <p:sldId id="504" r:id="rId48"/>
    <p:sldId id="505" r:id="rId49"/>
    <p:sldId id="329" r:id="rId50"/>
    <p:sldId id="506" r:id="rId51"/>
    <p:sldId id="507" r:id="rId52"/>
    <p:sldId id="509" r:id="rId53"/>
    <p:sldId id="508" r:id="rId54"/>
    <p:sldId id="510" r:id="rId55"/>
    <p:sldId id="514" r:id="rId56"/>
    <p:sldId id="475" r:id="rId57"/>
    <p:sldId id="515" r:id="rId58"/>
    <p:sldId id="516" r:id="rId59"/>
    <p:sldId id="517" r:id="rId60"/>
  </p:sldIdLst>
  <p:sldSz cx="9144000" cy="6858000" type="screen4x3"/>
  <p:notesSz cx="7010400" cy="92964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C6C501"/>
    <a:srgbClr val="AEAEAE"/>
    <a:srgbClr val="888888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8EC20E35-A176-4012-BC5E-935CFFF8708E}" styleName="Medium Style 3">
    <a:wholeTbl>
      <a:tcTxStyle>
        <a:fontRef idx="minor"/>
        <a:schemeClr val="dk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 w="25400" cmpd="sng">
              <a:solidFill>
                <a:schemeClr val="dk1"/>
              </a:solidFill>
            </a:ln>
          </a:top>
          <a:bottom>
            <a:ln w="25400" cmpd="sng">
              <a:solidFill>
                <a:schemeClr val="dk1"/>
              </a:solidFill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lt1"/>
          </a:solidFill>
        </a:fill>
      </a:tcStyle>
    </a:wholeTbl>
    <a:band1H>
      <a:tcStyle>
        <a:tcBdr/>
        <a:fill>
          <a:solidFill>
            <a:schemeClr val="dk1">
              <a:tint val="20000"/>
            </a:schemeClr>
          </a:solidFill>
        </a:fill>
      </a:tcStyle>
    </a:band1H>
    <a:band1V>
      <a:tcStyle>
        <a:tcBdr/>
        <a:fill>
          <a:solidFill>
            <a:schemeClr val="dk1">
              <a:tint val="20000"/>
            </a:schemeClr>
          </a:solidFill>
        </a:fill>
      </a:tcStyle>
    </a:band1V>
    <a:lastCol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dk1"/>
          </a:solidFill>
        </a:fill>
      </a:tcStyle>
    </a:lastCol>
    <a:firstCol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dk1"/>
          </a:solidFill>
        </a:fill>
      </a:tcStyle>
    </a:firstCol>
    <a:lastRow>
      <a:tcTxStyle b="on"/>
      <a:tcStyle>
        <a:tcBdr>
          <a:top>
            <a:ln w="50800" cmpd="dbl">
              <a:solidFill>
                <a:schemeClr val="dk1"/>
              </a:solidFill>
            </a:ln>
          </a:top>
        </a:tcBdr>
        <a:fill>
          <a:solidFill>
            <a:schemeClr val="lt1"/>
          </a:solidFill>
        </a:fill>
      </a:tcStyle>
    </a:lastRow>
    <a:seCell>
      <a:tcTxStyle b="on">
        <a:fontRef idx="minor">
          <a:scrgbClr r="0" g="0" b="0"/>
        </a:fontRef>
        <a:schemeClr val="dk1"/>
      </a:tcTxStyle>
      <a:tcStyle>
        <a:tcBdr/>
      </a:tcStyle>
    </a:seCell>
    <a:swCell>
      <a:tcTxStyle b="on">
        <a:fontRef idx="minor">
          <a:scrgbClr r="0" g="0" b="0"/>
        </a:fontRef>
        <a:schemeClr val="dk1"/>
      </a:tcTxStyle>
      <a:tcStyle>
        <a:tcBdr/>
      </a:tcStyle>
    </a:swCell>
    <a:firstRow>
      <a:tcTxStyle b="on">
        <a:fontRef idx="minor">
          <a:scrgbClr r="0" g="0" b="0"/>
        </a:fontRef>
        <a:schemeClr val="lt1"/>
      </a:tcTxStyle>
      <a:tcStyle>
        <a:tcBdr>
          <a:bottom>
            <a:ln w="25400" cmpd="sng">
              <a:solidFill>
                <a:schemeClr val="dk1"/>
              </a:solidFill>
            </a:ln>
          </a:bottom>
        </a:tcBdr>
        <a:fill>
          <a:solidFill>
            <a:schemeClr val="dk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4575" autoAdjust="0"/>
    <p:restoredTop sz="70739" autoAdjust="0"/>
  </p:normalViewPr>
  <p:slideViewPr>
    <p:cSldViewPr>
      <p:cViewPr>
        <p:scale>
          <a:sx n="75" d="100"/>
          <a:sy n="75" d="100"/>
        </p:scale>
        <p:origin x="1536" y="1104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66" d="100"/>
        <a:sy n="66" d="100"/>
      </p:scale>
      <p:origin x="0" y="0"/>
    </p:cViewPr>
  </p:sorterViewPr>
  <p:gridSpacing cx="76200" cy="762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4" Type="http://schemas.openxmlformats.org/officeDocument/2006/relationships/slide" Target="slides/slide13.xml"/><Relationship Id="rId15" Type="http://schemas.openxmlformats.org/officeDocument/2006/relationships/slide" Target="slides/slide14.xml"/><Relationship Id="rId16" Type="http://schemas.openxmlformats.org/officeDocument/2006/relationships/slide" Target="slides/slide15.xml"/><Relationship Id="rId17" Type="http://schemas.openxmlformats.org/officeDocument/2006/relationships/slide" Target="slides/slide16.xml"/><Relationship Id="rId18" Type="http://schemas.openxmlformats.org/officeDocument/2006/relationships/slide" Target="slides/slide17.xml"/><Relationship Id="rId19" Type="http://schemas.openxmlformats.org/officeDocument/2006/relationships/slide" Target="slides/slide18.xml"/><Relationship Id="rId63" Type="http://schemas.openxmlformats.org/officeDocument/2006/relationships/viewProps" Target="viewProps.xml"/><Relationship Id="rId64" Type="http://schemas.openxmlformats.org/officeDocument/2006/relationships/theme" Target="theme/theme1.xml"/><Relationship Id="rId65" Type="http://schemas.openxmlformats.org/officeDocument/2006/relationships/tableStyles" Target="tableStyles.xml"/><Relationship Id="rId50" Type="http://schemas.openxmlformats.org/officeDocument/2006/relationships/slide" Target="slides/slide49.xml"/><Relationship Id="rId51" Type="http://schemas.openxmlformats.org/officeDocument/2006/relationships/slide" Target="slides/slide50.xml"/><Relationship Id="rId52" Type="http://schemas.openxmlformats.org/officeDocument/2006/relationships/slide" Target="slides/slide51.xml"/><Relationship Id="rId53" Type="http://schemas.openxmlformats.org/officeDocument/2006/relationships/slide" Target="slides/slide52.xml"/><Relationship Id="rId54" Type="http://schemas.openxmlformats.org/officeDocument/2006/relationships/slide" Target="slides/slide53.xml"/><Relationship Id="rId55" Type="http://schemas.openxmlformats.org/officeDocument/2006/relationships/slide" Target="slides/slide54.xml"/><Relationship Id="rId56" Type="http://schemas.openxmlformats.org/officeDocument/2006/relationships/slide" Target="slides/slide55.xml"/><Relationship Id="rId57" Type="http://schemas.openxmlformats.org/officeDocument/2006/relationships/slide" Target="slides/slide56.xml"/><Relationship Id="rId58" Type="http://schemas.openxmlformats.org/officeDocument/2006/relationships/slide" Target="slides/slide57.xml"/><Relationship Id="rId59" Type="http://schemas.openxmlformats.org/officeDocument/2006/relationships/slide" Target="slides/slide58.xml"/><Relationship Id="rId40" Type="http://schemas.openxmlformats.org/officeDocument/2006/relationships/slide" Target="slides/slide39.xml"/><Relationship Id="rId41" Type="http://schemas.openxmlformats.org/officeDocument/2006/relationships/slide" Target="slides/slide40.xml"/><Relationship Id="rId42" Type="http://schemas.openxmlformats.org/officeDocument/2006/relationships/slide" Target="slides/slide41.xml"/><Relationship Id="rId43" Type="http://schemas.openxmlformats.org/officeDocument/2006/relationships/slide" Target="slides/slide42.xml"/><Relationship Id="rId44" Type="http://schemas.openxmlformats.org/officeDocument/2006/relationships/slide" Target="slides/slide43.xml"/><Relationship Id="rId45" Type="http://schemas.openxmlformats.org/officeDocument/2006/relationships/slide" Target="slides/slide44.xml"/><Relationship Id="rId46" Type="http://schemas.openxmlformats.org/officeDocument/2006/relationships/slide" Target="slides/slide45.xml"/><Relationship Id="rId47" Type="http://schemas.openxmlformats.org/officeDocument/2006/relationships/slide" Target="slides/slide46.xml"/><Relationship Id="rId48" Type="http://schemas.openxmlformats.org/officeDocument/2006/relationships/slide" Target="slides/slide47.xml"/><Relationship Id="rId49" Type="http://schemas.openxmlformats.org/officeDocument/2006/relationships/slide" Target="slides/slide48.xml"/><Relationship Id="rId1" Type="http://schemas.openxmlformats.org/officeDocument/2006/relationships/slideMaster" Target="slideMasters/slideMaster1.xml"/><Relationship Id="rId2" Type="http://schemas.openxmlformats.org/officeDocument/2006/relationships/slide" Target="slides/slide1.xml"/><Relationship Id="rId3" Type="http://schemas.openxmlformats.org/officeDocument/2006/relationships/slide" Target="slides/slide2.xml"/><Relationship Id="rId4" Type="http://schemas.openxmlformats.org/officeDocument/2006/relationships/slide" Target="slides/slide3.xml"/><Relationship Id="rId5" Type="http://schemas.openxmlformats.org/officeDocument/2006/relationships/slide" Target="slides/slide4.xml"/><Relationship Id="rId6" Type="http://schemas.openxmlformats.org/officeDocument/2006/relationships/slide" Target="slides/slide5.xml"/><Relationship Id="rId7" Type="http://schemas.openxmlformats.org/officeDocument/2006/relationships/slide" Target="slides/slide6.xml"/><Relationship Id="rId8" Type="http://schemas.openxmlformats.org/officeDocument/2006/relationships/slide" Target="slides/slide7.xml"/><Relationship Id="rId9" Type="http://schemas.openxmlformats.org/officeDocument/2006/relationships/slide" Target="slides/slide8.xml"/><Relationship Id="rId30" Type="http://schemas.openxmlformats.org/officeDocument/2006/relationships/slide" Target="slides/slide29.xml"/><Relationship Id="rId31" Type="http://schemas.openxmlformats.org/officeDocument/2006/relationships/slide" Target="slides/slide30.xml"/><Relationship Id="rId32" Type="http://schemas.openxmlformats.org/officeDocument/2006/relationships/slide" Target="slides/slide31.xml"/><Relationship Id="rId33" Type="http://schemas.openxmlformats.org/officeDocument/2006/relationships/slide" Target="slides/slide32.xml"/><Relationship Id="rId34" Type="http://schemas.openxmlformats.org/officeDocument/2006/relationships/slide" Target="slides/slide33.xml"/><Relationship Id="rId35" Type="http://schemas.openxmlformats.org/officeDocument/2006/relationships/slide" Target="slides/slide34.xml"/><Relationship Id="rId36" Type="http://schemas.openxmlformats.org/officeDocument/2006/relationships/slide" Target="slides/slide35.xml"/><Relationship Id="rId37" Type="http://schemas.openxmlformats.org/officeDocument/2006/relationships/slide" Target="slides/slide36.xml"/><Relationship Id="rId38" Type="http://schemas.openxmlformats.org/officeDocument/2006/relationships/slide" Target="slides/slide37.xml"/><Relationship Id="rId39" Type="http://schemas.openxmlformats.org/officeDocument/2006/relationships/slide" Target="slides/slide38.xml"/><Relationship Id="rId20" Type="http://schemas.openxmlformats.org/officeDocument/2006/relationships/slide" Target="slides/slide19.xml"/><Relationship Id="rId21" Type="http://schemas.openxmlformats.org/officeDocument/2006/relationships/slide" Target="slides/slide20.xml"/><Relationship Id="rId22" Type="http://schemas.openxmlformats.org/officeDocument/2006/relationships/slide" Target="slides/slide21.xml"/><Relationship Id="rId23" Type="http://schemas.openxmlformats.org/officeDocument/2006/relationships/slide" Target="slides/slide22.xml"/><Relationship Id="rId24" Type="http://schemas.openxmlformats.org/officeDocument/2006/relationships/slide" Target="slides/slide23.xml"/><Relationship Id="rId25" Type="http://schemas.openxmlformats.org/officeDocument/2006/relationships/slide" Target="slides/slide24.xml"/><Relationship Id="rId26" Type="http://schemas.openxmlformats.org/officeDocument/2006/relationships/slide" Target="slides/slide25.xml"/><Relationship Id="rId27" Type="http://schemas.openxmlformats.org/officeDocument/2006/relationships/slide" Target="slides/slide26.xml"/><Relationship Id="rId28" Type="http://schemas.openxmlformats.org/officeDocument/2006/relationships/slide" Target="slides/slide27.xml"/><Relationship Id="rId29" Type="http://schemas.openxmlformats.org/officeDocument/2006/relationships/slide" Target="slides/slide28.xml"/><Relationship Id="rId60" Type="http://schemas.openxmlformats.org/officeDocument/2006/relationships/slide" Target="slides/slide59.xml"/><Relationship Id="rId61" Type="http://schemas.openxmlformats.org/officeDocument/2006/relationships/notesMaster" Target="notesMasters/notesMaster1.xml"/><Relationship Id="rId62" Type="http://schemas.openxmlformats.org/officeDocument/2006/relationships/presProps" Target="presProps.xml"/><Relationship Id="rId10" Type="http://schemas.openxmlformats.org/officeDocument/2006/relationships/slide" Target="slides/slide9.xml"/><Relationship Id="rId11" Type="http://schemas.openxmlformats.org/officeDocument/2006/relationships/slide" Target="slides/slide10.xml"/><Relationship Id="rId12" Type="http://schemas.openxmlformats.org/officeDocument/2006/relationships/slide" Target="slides/slide1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970938" y="0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r">
              <a:defRPr sz="1200"/>
            </a:lvl1pPr>
          </a:lstStyle>
          <a:p>
            <a:fld id="{D492CD9C-0936-4CB5-8F47-4F37A3C1BD80}" type="datetimeFigureOut">
              <a:rPr lang="en-US" smtClean="0"/>
              <a:pPr/>
              <a:t>1/25/18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81100" y="696913"/>
            <a:ext cx="4648200" cy="348615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3177" tIns="46589" rIns="93177" bIns="46589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701040" y="4415790"/>
            <a:ext cx="5608320" cy="4183380"/>
          </a:xfrm>
          <a:prstGeom prst="rect">
            <a:avLst/>
          </a:prstGeom>
        </p:spPr>
        <p:txBody>
          <a:bodyPr vert="horz" lIns="93177" tIns="46589" rIns="93177" bIns="46589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829967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970938" y="8829967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r">
              <a:defRPr sz="1200"/>
            </a:lvl1pPr>
          </a:lstStyle>
          <a:p>
            <a:fld id="{2A8A4206-02EB-4F55-B83C-8E908C558B6E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18639795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31.xml"/></Relationships>
</file>

<file path=ppt/notesSlides/_rels/notesSlide2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32.xml"/></Relationships>
</file>

<file path=ppt/notesSlides/_rels/notesSlide3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33.xml"/></Relationships>
</file>

<file path=ppt/notesSlides/_rels/notesSlide4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34.xml"/></Relationships>
</file>

<file path=ppt/notesSlides/_rels/notesSlide5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37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442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fld id="{507A330F-0BC8-49D7-A944-695EB46CD0AF}" type="slidenum">
              <a:rPr lang="en-US" smtClean="0"/>
              <a:pPr/>
              <a:t>31</a:t>
            </a:fld>
            <a:endParaRPr lang="en-US" smtClean="0"/>
          </a:p>
        </p:txBody>
      </p:sp>
      <p:sp>
        <p:nvSpPr>
          <p:cNvPr id="61443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61444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934113" y="4416099"/>
            <a:ext cx="5142177" cy="4182457"/>
          </a:xfrm>
          <a:noFill/>
          <a:ln/>
        </p:spPr>
        <p:txBody>
          <a:bodyPr/>
          <a:lstStyle/>
          <a:p>
            <a:pPr eaLnBrk="1" hangingPunct="1"/>
            <a:endParaRPr lang="en-US" smtClean="0"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7346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fld id="{0B6C6D3D-63F5-43F0-8220-69118B54FBAB}" type="slidenum">
              <a:rPr lang="en-US" smtClean="0"/>
              <a:pPr/>
              <a:t>32</a:t>
            </a:fld>
            <a:endParaRPr lang="en-US" smtClean="0"/>
          </a:p>
        </p:txBody>
      </p:sp>
      <p:sp>
        <p:nvSpPr>
          <p:cNvPr id="57347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57348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934113" y="4416099"/>
            <a:ext cx="5142177" cy="4182457"/>
          </a:xfrm>
          <a:noFill/>
          <a:ln/>
        </p:spPr>
        <p:txBody>
          <a:bodyPr/>
          <a:lstStyle/>
          <a:p>
            <a:pPr eaLnBrk="1" hangingPunct="1"/>
            <a:endParaRPr lang="en-US" smtClean="0"/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4514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fld id="{22BA76B8-4245-438E-AE87-AEABE722B1BB}" type="slidenum">
              <a:rPr lang="en-US" smtClean="0"/>
              <a:pPr/>
              <a:t>33</a:t>
            </a:fld>
            <a:endParaRPr lang="en-US" smtClean="0"/>
          </a:p>
        </p:txBody>
      </p:sp>
      <p:sp>
        <p:nvSpPr>
          <p:cNvPr id="64515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64516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934113" y="4416099"/>
            <a:ext cx="5142177" cy="4182457"/>
          </a:xfrm>
          <a:noFill/>
          <a:ln/>
        </p:spPr>
        <p:txBody>
          <a:bodyPr/>
          <a:lstStyle/>
          <a:p>
            <a:pPr eaLnBrk="1" hangingPunct="1"/>
            <a:endParaRPr lang="en-US" smtClean="0"/>
          </a:p>
        </p:txBody>
      </p:sp>
    </p:spTree>
    <p:extLst>
      <p:ext uri="{BB962C8B-B14F-4D97-AF65-F5344CB8AC3E}">
        <p14:creationId xmlns:p14="http://schemas.microsoft.com/office/powerpoint/2010/main" val="1057203263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4994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fld id="{3C7B3A0A-D57B-4CAC-84DB-6D90894AFFCB}" type="slidenum">
              <a:rPr lang="en-US" smtClean="0"/>
              <a:pPr/>
              <a:t>34</a:t>
            </a:fld>
            <a:endParaRPr lang="en-US" smtClean="0"/>
          </a:p>
        </p:txBody>
      </p:sp>
      <p:sp>
        <p:nvSpPr>
          <p:cNvPr id="84995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84996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/>
          <a:lstStyle/>
          <a:p>
            <a:pPr eaLnBrk="1" hangingPunct="1"/>
            <a:endParaRPr lang="en-US" smtClean="0"/>
          </a:p>
        </p:txBody>
      </p:sp>
    </p:spTree>
    <p:extLst>
      <p:ext uri="{BB962C8B-B14F-4D97-AF65-F5344CB8AC3E}">
        <p14:creationId xmlns:p14="http://schemas.microsoft.com/office/powerpoint/2010/main" val="1788334321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3490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fld id="{5FC87F93-8D1F-4BCD-9CEA-002EA20EF340}" type="slidenum">
              <a:rPr lang="en-US" smtClean="0"/>
              <a:pPr/>
              <a:t>37</a:t>
            </a:fld>
            <a:endParaRPr lang="en-US" smtClean="0"/>
          </a:p>
        </p:txBody>
      </p:sp>
      <p:sp>
        <p:nvSpPr>
          <p:cNvPr id="63491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63492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934113" y="4416099"/>
            <a:ext cx="5142177" cy="4182457"/>
          </a:xfrm>
          <a:noFill/>
          <a:ln/>
        </p:spPr>
        <p:txBody>
          <a:bodyPr/>
          <a:lstStyle/>
          <a:p>
            <a:pPr eaLnBrk="1" hangingPunct="1"/>
            <a:endParaRPr lang="en-US" smtClean="0"/>
          </a:p>
        </p:txBody>
      </p:sp>
    </p:spTree>
    <p:extLst>
      <p:ext uri="{BB962C8B-B14F-4D97-AF65-F5344CB8AC3E}">
        <p14:creationId xmlns:p14="http://schemas.microsoft.com/office/powerpoint/2010/main" val="680044060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6535FC9-4C7C-4839-AD87-B5CD13220982}" type="datetimeFigureOut">
              <a:rPr lang="en-US" smtClean="0"/>
              <a:pPr/>
              <a:t>1/25/18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941B2BE-37E8-49C8-A941-FB00A9E058CF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p14:dur="0"/>
    </mc:Choice>
    <mc:Fallback>
      <p:transition/>
    </mc:Fallback>
  </mc:AlternateContent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6535FC9-4C7C-4839-AD87-B5CD13220982}" type="datetimeFigureOut">
              <a:rPr lang="en-US" smtClean="0"/>
              <a:pPr/>
              <a:t>1/25/18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941B2BE-37E8-49C8-A941-FB00A9E058CF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p14:dur="0"/>
    </mc:Choice>
    <mc:Fallback>
      <p:transition/>
    </mc:Fallback>
  </mc:AlternateContent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6535FC9-4C7C-4839-AD87-B5CD13220982}" type="datetimeFigureOut">
              <a:rPr lang="en-US" smtClean="0"/>
              <a:pPr/>
              <a:t>1/25/18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941B2BE-37E8-49C8-A941-FB00A9E058CF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p14:dur="0"/>
    </mc:Choice>
    <mc:Fallback>
      <p:transition/>
    </mc:Fallback>
  </mc:AlternateContent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6535FC9-4C7C-4839-AD87-B5CD13220982}" type="datetimeFigureOut">
              <a:rPr lang="en-US" smtClean="0"/>
              <a:pPr/>
              <a:t>1/25/18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941B2BE-37E8-49C8-A941-FB00A9E058CF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p14:dur="0"/>
    </mc:Choice>
    <mc:Fallback>
      <p:transition/>
    </mc:Fallback>
  </mc:AlternateContent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6535FC9-4C7C-4839-AD87-B5CD13220982}" type="datetimeFigureOut">
              <a:rPr lang="en-US" smtClean="0"/>
              <a:pPr/>
              <a:t>1/25/18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941B2BE-37E8-49C8-A941-FB00A9E058CF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p14:dur="0"/>
    </mc:Choice>
    <mc:Fallback>
      <p:transition/>
    </mc:Fallback>
  </mc:AlternateContent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6535FC9-4C7C-4839-AD87-B5CD13220982}" type="datetimeFigureOut">
              <a:rPr lang="en-US" smtClean="0"/>
              <a:pPr/>
              <a:t>1/25/18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941B2BE-37E8-49C8-A941-FB00A9E058CF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p14:dur="0"/>
    </mc:Choice>
    <mc:Fallback>
      <p:transition/>
    </mc:Fallback>
  </mc:AlternateContent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6535FC9-4C7C-4839-AD87-B5CD13220982}" type="datetimeFigureOut">
              <a:rPr lang="en-US" smtClean="0"/>
              <a:pPr/>
              <a:t>1/25/18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941B2BE-37E8-49C8-A941-FB00A9E058CF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p14:dur="0"/>
    </mc:Choice>
    <mc:Fallback>
      <p:transition/>
    </mc:Fallback>
  </mc:AlternateContent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6535FC9-4C7C-4839-AD87-B5CD13220982}" type="datetimeFigureOut">
              <a:rPr lang="en-US" smtClean="0"/>
              <a:pPr/>
              <a:t>1/25/18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941B2BE-37E8-49C8-A941-FB00A9E058CF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p14:dur="0"/>
    </mc:Choice>
    <mc:Fallback>
      <p:transition/>
    </mc:Fallback>
  </mc:AlternateContent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6535FC9-4C7C-4839-AD87-B5CD13220982}" type="datetimeFigureOut">
              <a:rPr lang="en-US" smtClean="0"/>
              <a:pPr/>
              <a:t>1/25/18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941B2BE-37E8-49C8-A941-FB00A9E058CF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p14:dur="0"/>
    </mc:Choice>
    <mc:Fallback>
      <p:transition/>
    </mc:Fallback>
  </mc:AlternateContent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6535FC9-4C7C-4839-AD87-B5CD13220982}" type="datetimeFigureOut">
              <a:rPr lang="en-US" smtClean="0"/>
              <a:pPr/>
              <a:t>1/25/18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941B2BE-37E8-49C8-A941-FB00A9E058CF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p14:dur="0"/>
    </mc:Choice>
    <mc:Fallback>
      <p:transition/>
    </mc:Fallback>
  </mc:AlternateContent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6535FC9-4C7C-4839-AD87-B5CD13220982}" type="datetimeFigureOut">
              <a:rPr lang="en-US" smtClean="0"/>
              <a:pPr/>
              <a:t>1/25/18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941B2BE-37E8-49C8-A941-FB00A9E058CF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p14:dur="0"/>
    </mc:Choice>
    <mc:Fallback>
      <p:transition/>
    </mc:Fallback>
  </mc:AlternateContent>
</p:sldLayout>
</file>

<file path=ppt/slideMasters/_rels/slideMaster1.xml.rels><?xml version="1.0" encoding="UTF-8" standalone="yes"?>
<Relationships xmlns="http://schemas.openxmlformats.org/package/2006/relationships"><Relationship Id="rId11" Type="http://schemas.openxmlformats.org/officeDocument/2006/relationships/slideLayout" Target="../slideLayouts/slideLayout11.xml"/><Relationship Id="rId12" Type="http://schemas.openxmlformats.org/officeDocument/2006/relationships/theme" Target="../theme/theme1.xml"/><Relationship Id="rId1" Type="http://schemas.openxmlformats.org/officeDocument/2006/relationships/slideLayout" Target="../slideLayouts/slideLayout1.xml"/><Relationship Id="rId2" Type="http://schemas.openxmlformats.org/officeDocument/2006/relationships/slideLayout" Target="../slideLayouts/slideLayout2.xml"/><Relationship Id="rId3" Type="http://schemas.openxmlformats.org/officeDocument/2006/relationships/slideLayout" Target="../slideLayouts/slideLayout3.xml"/><Relationship Id="rId4" Type="http://schemas.openxmlformats.org/officeDocument/2006/relationships/slideLayout" Target="../slideLayouts/slideLayout4.xml"/><Relationship Id="rId5" Type="http://schemas.openxmlformats.org/officeDocument/2006/relationships/slideLayout" Target="../slideLayouts/slideLayout5.xml"/><Relationship Id="rId6" Type="http://schemas.openxmlformats.org/officeDocument/2006/relationships/slideLayout" Target="../slideLayouts/slideLayout6.xml"/><Relationship Id="rId7" Type="http://schemas.openxmlformats.org/officeDocument/2006/relationships/slideLayout" Target="../slideLayouts/slideLayout7.xml"/><Relationship Id="rId8" Type="http://schemas.openxmlformats.org/officeDocument/2006/relationships/slideLayout" Target="../slideLayouts/slideLayout8.xml"/><Relationship Id="rId9" Type="http://schemas.openxmlformats.org/officeDocument/2006/relationships/slideLayout" Target="../slideLayouts/slideLayout9.xml"/><Relationship Id="rId10" Type="http://schemas.openxmlformats.org/officeDocument/2006/relationships/slideLayout" Target="../slideLayouts/slideLayout10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46535FC9-4C7C-4839-AD87-B5CD13220982}" type="datetimeFigureOut">
              <a:rPr lang="en-US" smtClean="0"/>
              <a:pPr/>
              <a:t>1/25/18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2941B2BE-37E8-49C8-A941-FB00A9E058CF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mc:AlternateContent xmlns:mc="http://schemas.openxmlformats.org/markup-compatibility/2006">
    <mc:Choice xmlns:p14="http://schemas.microsoft.com/office/powerpoint/2010/main" Requires="p14">
      <p:transition p14:dur="0"/>
    </mc:Choice>
    <mc:Fallback>
      <p:transition/>
    </mc:Fallback>
  </mc:AlternateConten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1.png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.png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tags" Target="../tags/tag1.xml"/><Relationship Id="rId2" Type="http://schemas.openxmlformats.org/officeDocument/2006/relationships/slideLayout" Target="../slideLayouts/slideLayout2.xml"/><Relationship Id="rId3" Type="http://schemas.openxmlformats.org/officeDocument/2006/relationships/image" Target="../media/image3.png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4.tiff"/><Relationship Id="rId3" Type="http://schemas.openxmlformats.org/officeDocument/2006/relationships/image" Target="../media/image5.png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6.emf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7.emf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8.emf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emf"/><Relationship Id="rId4" Type="http://schemas.openxmlformats.org/officeDocument/2006/relationships/image" Target="../media/image11.emf"/><Relationship Id="rId5" Type="http://schemas.openxmlformats.org/officeDocument/2006/relationships/image" Target="../media/image12.emf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9.emf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4" Type="http://schemas.openxmlformats.org/officeDocument/2006/relationships/image" Target="../media/image15.png"/><Relationship Id="rId5" Type="http://schemas.openxmlformats.org/officeDocument/2006/relationships/image" Target="../media/image16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13.png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emf"/><Relationship Id="rId4" Type="http://schemas.openxmlformats.org/officeDocument/2006/relationships/image" Target="../media/image19.emf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17.emf"/></Relationships>
</file>

<file path=ppt/slides/_rels/slide2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emf"/><Relationship Id="rId4" Type="http://schemas.openxmlformats.org/officeDocument/2006/relationships/image" Target="../media/image21.emf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18.emf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emf"/><Relationship Id="rId4" Type="http://schemas.openxmlformats.org/officeDocument/2006/relationships/image" Target="../media/image23.emf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18.emf"/></Relationships>
</file>

<file path=ppt/slides/_rels/slide2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.emf"/><Relationship Id="rId4" Type="http://schemas.openxmlformats.org/officeDocument/2006/relationships/image" Target="../media/image25.emf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18.emf"/></Relationships>
</file>

<file path=ppt/slides/_rels/slide2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7.tiff"/><Relationship Id="rId4" Type="http://schemas.openxmlformats.org/officeDocument/2006/relationships/image" Target="../media/image28.tiff"/><Relationship Id="rId5" Type="http://schemas.openxmlformats.org/officeDocument/2006/relationships/image" Target="../media/image18.emf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6.emf"/></Relationships>
</file>

<file path=ppt/slides/_rels/slide2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9.emf"/><Relationship Id="rId4" Type="http://schemas.openxmlformats.org/officeDocument/2006/relationships/image" Target="../media/image18.emf"/><Relationship Id="rId5" Type="http://schemas.openxmlformats.org/officeDocument/2006/relationships/image" Target="../media/image30.emf"/><Relationship Id="rId6" Type="http://schemas.openxmlformats.org/officeDocument/2006/relationships/image" Target="../media/image31.emf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6.emf"/></Relationships>
</file>

<file path=ppt/slides/_rels/slide3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6.emf"/><Relationship Id="rId4" Type="http://schemas.openxmlformats.org/officeDocument/2006/relationships/image" Target="../media/image27.tiff"/><Relationship Id="rId5" Type="http://schemas.openxmlformats.org/officeDocument/2006/relationships/image" Target="../media/image28.tiff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32.emf"/></Relationships>
</file>

<file path=ppt/slides/_rels/slide31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1.xml"/><Relationship Id="rId4" Type="http://schemas.openxmlformats.org/officeDocument/2006/relationships/image" Target="../media/image33.png"/><Relationship Id="rId5" Type="http://schemas.openxmlformats.org/officeDocument/2006/relationships/image" Target="../media/image34.png"/><Relationship Id="rId6" Type="http://schemas.openxmlformats.org/officeDocument/2006/relationships/image" Target="../media/image35.png"/><Relationship Id="rId1" Type="http://schemas.openxmlformats.org/officeDocument/2006/relationships/tags" Target="../tags/tag2.xml"/><Relationship Id="rId2" Type="http://schemas.openxmlformats.org/officeDocument/2006/relationships/slideLayout" Target="../slideLayouts/slideLayout2.xml"/></Relationships>
</file>

<file path=ppt/slides/_rels/slide3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2.xml"/><Relationship Id="rId3" Type="http://schemas.openxmlformats.org/officeDocument/2006/relationships/image" Target="../media/image33.png"/></Relationships>
</file>

<file path=ppt/slides/_rels/slide3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3.xml"/><Relationship Id="rId3" Type="http://schemas.openxmlformats.org/officeDocument/2006/relationships/image" Target="../media/image36.png"/></Relationships>
</file>

<file path=ppt/slides/_rels/slide3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7.jpeg"/><Relationship Id="rId4" Type="http://schemas.openxmlformats.org/officeDocument/2006/relationships/image" Target="../media/image38.png"/><Relationship Id="rId5" Type="http://schemas.openxmlformats.org/officeDocument/2006/relationships/image" Target="../media/image39.png"/><Relationship Id="rId6" Type="http://schemas.openxmlformats.org/officeDocument/2006/relationships/image" Target="../media/image40.png"/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4.xml"/></Relationships>
</file>

<file path=ppt/slides/_rels/slide3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37.jpeg"/><Relationship Id="rId3" Type="http://schemas.openxmlformats.org/officeDocument/2006/relationships/image" Target="../media/image40.png"/></Relationships>
</file>

<file path=ppt/slides/_rels/slide36.xml.rels><?xml version="1.0" encoding="UTF-8" standalone="yes"?>
<Relationships xmlns="http://schemas.openxmlformats.org/package/2006/relationships"><Relationship Id="rId3" Type="http://schemas.openxmlformats.org/officeDocument/2006/relationships/image" Target="../media/image41.emf"/><Relationship Id="rId4" Type="http://schemas.openxmlformats.org/officeDocument/2006/relationships/image" Target="../media/image42.emf"/><Relationship Id="rId5" Type="http://schemas.openxmlformats.org/officeDocument/2006/relationships/image" Target="../media/image43.emf"/><Relationship Id="rId6" Type="http://schemas.openxmlformats.org/officeDocument/2006/relationships/image" Target="../media/image44.emf"/><Relationship Id="rId7" Type="http://schemas.openxmlformats.org/officeDocument/2006/relationships/image" Target="../media/image34.png"/><Relationship Id="rId1" Type="http://schemas.openxmlformats.org/officeDocument/2006/relationships/tags" Target="../tags/tag3.xml"/><Relationship Id="rId2" Type="http://schemas.openxmlformats.org/officeDocument/2006/relationships/slideLayout" Target="../slideLayouts/slideLayout2.xml"/></Relationships>
</file>

<file path=ppt/slides/_rels/slide37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5.xml"/><Relationship Id="rId4" Type="http://schemas.openxmlformats.org/officeDocument/2006/relationships/image" Target="../media/image33.png"/><Relationship Id="rId5" Type="http://schemas.openxmlformats.org/officeDocument/2006/relationships/image" Target="../media/image45.png"/><Relationship Id="rId6" Type="http://schemas.openxmlformats.org/officeDocument/2006/relationships/image" Target="../media/image46.png"/><Relationship Id="rId7" Type="http://schemas.openxmlformats.org/officeDocument/2006/relationships/image" Target="../media/image47.png"/><Relationship Id="rId8" Type="http://schemas.openxmlformats.org/officeDocument/2006/relationships/image" Target="../media/image48.png"/><Relationship Id="rId1" Type="http://schemas.openxmlformats.org/officeDocument/2006/relationships/tags" Target="../tags/tag4.xml"/><Relationship Id="rId2" Type="http://schemas.openxmlformats.org/officeDocument/2006/relationships/slideLayout" Target="../slideLayouts/slideLayout2.xml"/></Relationships>
</file>

<file path=ppt/slides/_rels/slide3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49.tiff"/><Relationship Id="rId3" Type="http://schemas.openxmlformats.org/officeDocument/2006/relationships/image" Target="../media/image50.tiff"/></Relationships>
</file>

<file path=ppt/slides/_rels/slide40.xml.rels><?xml version="1.0" encoding="UTF-8" standalone="yes"?>
<Relationships xmlns="http://schemas.openxmlformats.org/package/2006/relationships"><Relationship Id="rId3" Type="http://schemas.openxmlformats.org/officeDocument/2006/relationships/image" Target="../media/image52.emf"/><Relationship Id="rId4" Type="http://schemas.openxmlformats.org/officeDocument/2006/relationships/image" Target="../media/image53.emf"/><Relationship Id="rId5" Type="http://schemas.openxmlformats.org/officeDocument/2006/relationships/image" Target="../media/image54.emf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51.emf"/></Relationships>
</file>

<file path=ppt/slides/_rels/slide4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55.emf"/><Relationship Id="rId3" Type="http://schemas.openxmlformats.org/officeDocument/2006/relationships/image" Target="../media/image56.emf"/></Relationships>
</file>

<file path=ppt/slides/_rels/slide4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57.png"/><Relationship Id="rId3" Type="http://schemas.openxmlformats.org/officeDocument/2006/relationships/image" Target="../media/image55.emf"/></Relationships>
</file>

<file path=ppt/slides/_rels/slide4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55.emf"/></Relationships>
</file>

<file path=ppt/slides/_rels/slide45.xml.rels><?xml version="1.0" encoding="UTF-8" standalone="yes"?>
<Relationships xmlns="http://schemas.openxmlformats.org/package/2006/relationships"><Relationship Id="rId3" Type="http://schemas.openxmlformats.org/officeDocument/2006/relationships/image" Target="../media/image59.jpeg"/><Relationship Id="rId4" Type="http://schemas.openxmlformats.org/officeDocument/2006/relationships/image" Target="../media/image60.png"/><Relationship Id="rId5" Type="http://schemas.openxmlformats.org/officeDocument/2006/relationships/image" Target="../media/image61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58.jpg"/></Relationships>
</file>

<file path=ppt/slides/_rels/slide4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62.png"/></Relationships>
</file>

<file path=ppt/slides/_rels/slide4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63.tiff"/><Relationship Id="rId3" Type="http://schemas.openxmlformats.org/officeDocument/2006/relationships/image" Target="../media/image64.tiff"/></Relationships>
</file>

<file path=ppt/slides/_rels/slide4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9.xml.rels><?xml version="1.0" encoding="UTF-8" standalone="yes"?>
<Relationships xmlns="http://schemas.openxmlformats.org/package/2006/relationships"><Relationship Id="rId3" Type="http://schemas.openxmlformats.org/officeDocument/2006/relationships/image" Target="../media/image66.png"/><Relationship Id="rId4" Type="http://schemas.openxmlformats.org/officeDocument/2006/relationships/image" Target="../media/image67.gif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65.png"/></Relationships>
</file>

<file path=ppt/slides/_rels/slide5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68.tiff"/></Relationships>
</file>

<file path=ppt/slides/_rels/slide5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68.tiff"/><Relationship Id="rId3" Type="http://schemas.openxmlformats.org/officeDocument/2006/relationships/image" Target="../media/image69.tiff"/></Relationships>
</file>

<file path=ppt/slides/_rels/slide5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68.tiff"/><Relationship Id="rId3" Type="http://schemas.openxmlformats.org/officeDocument/2006/relationships/image" Target="../media/image70.tiff"/></Relationships>
</file>

<file path=ppt/slides/_rels/slide5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71.png"/></Relationships>
</file>

<file path=ppt/slides/_rels/slide5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72.png"/><Relationship Id="rId3" Type="http://schemas.openxmlformats.org/officeDocument/2006/relationships/image" Target="../media/image71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-50800" y="2743200"/>
            <a:ext cx="9220200" cy="1470025"/>
          </a:xfrm>
        </p:spPr>
        <p:txBody>
          <a:bodyPr>
            <a:normAutofit/>
          </a:bodyPr>
          <a:lstStyle/>
          <a:p>
            <a:r>
              <a:rPr lang="en-US" sz="3600" dirty="0" smtClean="0"/>
              <a:t>Lecture 2: Images and image filtering</a:t>
            </a:r>
            <a:endParaRPr lang="en-US" sz="3600" dirty="0"/>
          </a:p>
        </p:txBody>
      </p:sp>
      <p:sp>
        <p:nvSpPr>
          <p:cNvPr id="6" name="Title 1"/>
          <p:cNvSpPr txBox="1">
            <a:spLocks/>
          </p:cNvSpPr>
          <p:nvPr/>
        </p:nvSpPr>
        <p:spPr>
          <a:xfrm>
            <a:off x="-152400" y="-164275"/>
            <a:ext cx="9525000" cy="1470025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4000" b="0" i="0" u="none" strike="noStrike" kern="1200" cap="none" spc="0" normalizeH="0" baseline="0" noProof="0" dirty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j-lt"/>
                <a:ea typeface="+mj-ea"/>
                <a:cs typeface="+mj-cs"/>
              </a:rPr>
              <a:t>CS4670/5670: Intro to Computer Vision</a:t>
            </a:r>
            <a:endParaRPr kumimoji="0" lang="en-US" sz="4000" b="0" i="0" u="none" strike="noStrike" kern="1200" cap="none" spc="0" normalizeH="0" baseline="0" noProof="0" dirty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j-lt"/>
              <a:ea typeface="+mj-ea"/>
              <a:cs typeface="+mj-cs"/>
            </a:endParaRPr>
          </a:p>
        </p:txBody>
      </p:sp>
    </p:spTree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p14:dur="0"/>
    </mc:Choice>
    <mc:Fallback>
      <p:transition/>
    </mc:Fallback>
  </mc:AlternateContent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Last time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Natural images are </a:t>
            </a:r>
            <a:r>
              <a:rPr lang="en-US" i="1" dirty="0" smtClean="0"/>
              <a:t>not </a:t>
            </a:r>
            <a:r>
              <a:rPr lang="en-US" dirty="0" smtClean="0"/>
              <a:t>arbitrary 2D arrays</a:t>
            </a:r>
          </a:p>
          <a:p>
            <a:r>
              <a:rPr lang="en-US" dirty="0" smtClean="0"/>
              <a:t>They have properties resulting from physics / math of image formation</a:t>
            </a:r>
          </a:p>
          <a:p>
            <a:r>
              <a:rPr lang="en-US" dirty="0" smtClean="0"/>
              <a:t>Solving computer vision requires using these properties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910505072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p14:dur="0"/>
    </mc:Choice>
    <mc:Fallback>
      <p:transition/>
    </mc:Fallback>
  </mc:AlternateContent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Last time: Some primitives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lnSpcReduction="10000"/>
          </a:bodyPr>
          <a:lstStyle/>
          <a:p>
            <a:r>
              <a:rPr lang="en-US" dirty="0" smtClean="0"/>
              <a:t>Edge detection: identifying where pixels change color</a:t>
            </a:r>
          </a:p>
          <a:p>
            <a:pPr lvl="1"/>
            <a:r>
              <a:rPr lang="en-US" dirty="0" smtClean="0"/>
              <a:t>Cue to object boundary</a:t>
            </a:r>
          </a:p>
          <a:p>
            <a:pPr lvl="1"/>
            <a:r>
              <a:rPr lang="en-US" dirty="0" smtClean="0"/>
              <a:t>Cue to shape</a:t>
            </a:r>
          </a:p>
          <a:p>
            <a:pPr lvl="1"/>
            <a:r>
              <a:rPr lang="en-US" dirty="0" smtClean="0"/>
              <a:t>More resilient to lighting than pixel color</a:t>
            </a:r>
          </a:p>
          <a:p>
            <a:r>
              <a:rPr lang="en-US" dirty="0" smtClean="0"/>
              <a:t>Zooming into or out of images</a:t>
            </a:r>
          </a:p>
          <a:p>
            <a:pPr lvl="1"/>
            <a:r>
              <a:rPr lang="en-US" dirty="0" smtClean="0"/>
              <a:t>Searching for both nearby and far-off objects</a:t>
            </a:r>
          </a:p>
          <a:p>
            <a:r>
              <a:rPr lang="en-US" dirty="0" smtClean="0"/>
              <a:t>Matching patches from two different images</a:t>
            </a:r>
          </a:p>
          <a:p>
            <a:pPr lvl="1"/>
            <a:r>
              <a:rPr lang="en-US" dirty="0" smtClean="0"/>
              <a:t>First step in identifying 3D location</a:t>
            </a:r>
          </a:p>
          <a:p>
            <a:pPr lvl="1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037760229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p14:dur="0"/>
    </mc:Choice>
    <mc:Fallback>
      <p:transition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" presetClass="emph" presetSubtype="2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rgb" dir="cw">
                                      <p:cBhvr override="childStyle">
                                        <p:cTn id="6" dur="5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o>
                                        <a:srgbClr val="FFC000"/>
                                      </p:to>
                                    </p:animClr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Last time: Related problems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sz="2400" dirty="0"/>
              <a:t>Image Restoration</a:t>
            </a:r>
          </a:p>
          <a:p>
            <a:pPr lvl="1"/>
            <a:r>
              <a:rPr lang="en-US" sz="2000" dirty="0" err="1"/>
              <a:t>denoising</a:t>
            </a:r>
            <a:endParaRPr lang="en-US" sz="2000" dirty="0"/>
          </a:p>
          <a:p>
            <a:pPr lvl="1"/>
            <a:r>
              <a:rPr lang="en-US" sz="2000" dirty="0" err="1"/>
              <a:t>deblurring</a:t>
            </a:r>
            <a:endParaRPr lang="en-US" sz="2000" dirty="0"/>
          </a:p>
          <a:p>
            <a:r>
              <a:rPr lang="en-US" sz="2400" dirty="0"/>
              <a:t>Image Compression</a:t>
            </a:r>
          </a:p>
          <a:p>
            <a:pPr lvl="1"/>
            <a:r>
              <a:rPr lang="en-US" sz="2000" dirty="0"/>
              <a:t>JPEG, JPEG2000, MPEG..</a:t>
            </a:r>
          </a:p>
          <a:p>
            <a:endParaRPr lang="en-US" dirty="0"/>
          </a:p>
          <a:p>
            <a:r>
              <a:rPr lang="en-US" dirty="0"/>
              <a:t>Again, use the same ``priors”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313490893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p14:dur="0"/>
    </mc:Choice>
    <mc:Fallback>
      <p:transition/>
    </mc:Fallback>
  </mc:AlternateContent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Image </a:t>
            </a:r>
            <a:r>
              <a:rPr lang="en-US" dirty="0" err="1" smtClean="0"/>
              <a:t>denoising</a:t>
            </a:r>
            <a:endParaRPr lang="en-US" dirty="0"/>
          </a:p>
        </p:txBody>
      </p:sp>
      <p:pic>
        <p:nvPicPr>
          <p:cNvPr id="6" name="Picture 5" descr="Screen Shot 2015-01-26 at 11.37.27 AM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905000" y="1838299"/>
            <a:ext cx="5664200" cy="35179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3734707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p14:dur="0"/>
    </mc:Choice>
    <mc:Fallback>
      <p:transition/>
    </mc:Fallback>
  </mc:AlternateContent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Why would images have noise?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Sensor noise</a:t>
            </a:r>
          </a:p>
          <a:p>
            <a:pPr lvl="1"/>
            <a:r>
              <a:rPr lang="en-US" dirty="0" smtClean="0"/>
              <a:t>Sensors count photons: noise in count</a:t>
            </a:r>
          </a:p>
          <a:p>
            <a:r>
              <a:rPr lang="en-US" dirty="0" smtClean="0"/>
              <a:t>Dead </a:t>
            </a:r>
            <a:r>
              <a:rPr lang="en-US" dirty="0" smtClean="0"/>
              <a:t>pixels</a:t>
            </a:r>
          </a:p>
          <a:p>
            <a:r>
              <a:rPr lang="en-US" dirty="0" smtClean="0"/>
              <a:t>Old photographs</a:t>
            </a:r>
            <a:endParaRPr lang="en-US" dirty="0" smtClean="0"/>
          </a:p>
          <a:p>
            <a:r>
              <a:rPr lang="mr-IN" dirty="0" smtClean="0"/>
              <a:t>…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764181254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p14:dur="0"/>
    </mc:Choice>
    <mc:Fallback>
      <p:transition/>
    </mc:Fallback>
  </mc:AlternateContent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0"/>
            <a:ext cx="8229600" cy="1143000"/>
          </a:xfrm>
        </p:spPr>
        <p:txBody>
          <a:bodyPr/>
          <a:lstStyle/>
          <a:p>
            <a:r>
              <a:rPr lang="en-US" dirty="0" smtClean="0"/>
              <a:t>What is an image?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idx="1"/>
          </p:nvPr>
        </p:nvSpPr>
        <p:spPr>
          <a:xfrm>
            <a:off x="457200" y="1143000"/>
            <a:ext cx="8229600" cy="5562600"/>
          </a:xfrm>
        </p:spPr>
        <p:txBody>
          <a:bodyPr>
            <a:normAutofit lnSpcReduction="10000"/>
          </a:bodyPr>
          <a:lstStyle/>
          <a:p>
            <a:r>
              <a:rPr lang="en-US" dirty="0" smtClean="0"/>
              <a:t>A grid (matrix) of intensity values: 1 color or 3 colors</a:t>
            </a:r>
          </a:p>
          <a:p>
            <a:endParaRPr lang="en-US" dirty="0"/>
          </a:p>
          <a:p>
            <a:endParaRPr lang="en-US" dirty="0" smtClean="0"/>
          </a:p>
          <a:p>
            <a:endParaRPr lang="en-US" dirty="0"/>
          </a:p>
          <a:p>
            <a:endParaRPr lang="en-US" dirty="0" smtClean="0"/>
          </a:p>
          <a:p>
            <a:endParaRPr lang="en-US" dirty="0"/>
          </a:p>
          <a:p>
            <a:endParaRPr lang="en-US" dirty="0" smtClean="0"/>
          </a:p>
          <a:p>
            <a:endParaRPr lang="en-US" dirty="0"/>
          </a:p>
          <a:p>
            <a:pPr>
              <a:buNone/>
            </a:pPr>
            <a:r>
              <a:rPr lang="en-US" dirty="0" smtClean="0"/>
              <a:t>	</a:t>
            </a:r>
            <a:r>
              <a:rPr lang="en-US" sz="2400" dirty="0" smtClean="0"/>
              <a:t>(common to use one byte per value: 0 = black, 255 = white)</a:t>
            </a:r>
            <a:endParaRPr lang="en-US" dirty="0"/>
          </a:p>
        </p:txBody>
      </p:sp>
      <p:pic>
        <p:nvPicPr>
          <p:cNvPr id="3" name="Picture 5"/>
          <p:cNvPicPr>
            <a:picLocks noChangeAspect="1" noChangeArrowheads="1"/>
          </p:cNvPicPr>
          <p:nvPr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1219200" y="2412925"/>
            <a:ext cx="2133600" cy="249561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TextBox 4"/>
          <p:cNvSpPr txBox="1"/>
          <p:nvPr/>
        </p:nvSpPr>
        <p:spPr>
          <a:xfrm>
            <a:off x="3596080" y="2795175"/>
            <a:ext cx="747320" cy="1446550"/>
          </a:xfrm>
          <a:prstGeom prst="rect">
            <a:avLst/>
          </a:prstGeom>
          <a:noFill/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txBody>
          <a:bodyPr wrap="none" rtlCol="0">
            <a:spAutoFit/>
          </a:bodyPr>
          <a:lstStyle/>
          <a:p>
            <a:r>
              <a:rPr lang="en-US" sz="8800" b="1" dirty="0" smtClean="0"/>
              <a:t>=</a:t>
            </a:r>
            <a:endParaRPr lang="en-US" sz="8800" b="1" dirty="0"/>
          </a:p>
        </p:txBody>
      </p:sp>
      <p:graphicFrame>
        <p:nvGraphicFramePr>
          <p:cNvPr id="8" name="Table 7"/>
          <p:cNvGraphicFramePr>
            <a:graphicFrameLocks noGrp="1"/>
          </p:cNvGraphicFramePr>
          <p:nvPr/>
        </p:nvGraphicFramePr>
        <p:xfrm>
          <a:off x="4572000" y="1828800"/>
          <a:ext cx="3810000" cy="3994144"/>
        </p:xfrm>
        <a:graphic>
          <a:graphicData uri="http://schemas.openxmlformats.org/drawingml/2006/table">
            <a:tbl>
              <a:tblPr/>
              <a:tblGrid>
                <a:gridCol w="317500"/>
                <a:gridCol w="317500"/>
                <a:gridCol w="317500"/>
                <a:gridCol w="317500"/>
                <a:gridCol w="317500"/>
                <a:gridCol w="317500"/>
                <a:gridCol w="317500"/>
                <a:gridCol w="317500"/>
                <a:gridCol w="317500"/>
                <a:gridCol w="317500"/>
                <a:gridCol w="317500"/>
                <a:gridCol w="317500"/>
              </a:tblGrid>
              <a:tr h="285296"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 dirty="0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85296"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85296"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20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0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85296"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 dirty="0">
                          <a:solidFill>
                            <a:srgbClr val="000000"/>
                          </a:solidFill>
                          <a:latin typeface="Calibri"/>
                        </a:rPr>
                        <a:t>75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75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75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85296"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75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95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 dirty="0">
                          <a:solidFill>
                            <a:srgbClr val="000000"/>
                          </a:solidFill>
                          <a:latin typeface="Calibri"/>
                        </a:rPr>
                        <a:t>95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75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85296"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96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127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145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 dirty="0">
                          <a:solidFill>
                            <a:srgbClr val="000000"/>
                          </a:solidFill>
                          <a:latin typeface="Calibri"/>
                        </a:rPr>
                        <a:t>175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85296"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127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145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175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175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175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85296"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127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145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200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200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 dirty="0">
                          <a:solidFill>
                            <a:srgbClr val="000000"/>
                          </a:solidFill>
                          <a:latin typeface="Calibri"/>
                        </a:rPr>
                        <a:t>175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175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95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85296"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127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145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200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200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175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175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95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47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85296"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127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145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145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175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127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127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95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47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85296"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74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127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127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127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95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95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 dirty="0">
                          <a:solidFill>
                            <a:srgbClr val="000000"/>
                          </a:solidFill>
                          <a:latin typeface="Calibri"/>
                        </a:rPr>
                        <a:t>95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47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85296"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74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74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74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74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74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74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 dirty="0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85296"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 dirty="0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 dirty="0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85296"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 dirty="0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1100" b="1" i="0" u="none" strike="noStrike" dirty="0">
                          <a:solidFill>
                            <a:srgbClr val="000000"/>
                          </a:solidFill>
                          <a:latin typeface="Calibri"/>
                        </a:rPr>
                        <a:t>255</a:t>
                      </a:r>
                    </a:p>
                  </a:txBody>
                  <a:tcPr marL="7938" marR="7938" marT="7938" marB="0" anchor="b">
                    <a:lnL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</a:tbl>
          </a:graphicData>
        </a:graphic>
      </p:graphicFrame>
    </p:spTree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p14:dur="0"/>
    </mc:Choice>
    <mc:Fallback>
      <p:transition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5" dur="500"/>
                                        <p:tgtEl>
                                          <p:spTgt spid="4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An assumption about noise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600200"/>
            <a:ext cx="4800600" cy="4525963"/>
          </a:xfrm>
        </p:spPr>
        <p:txBody>
          <a:bodyPr>
            <a:normAutofit lnSpcReduction="10000"/>
          </a:bodyPr>
          <a:lstStyle/>
          <a:p>
            <a:r>
              <a:rPr lang="en-US" dirty="0" smtClean="0"/>
              <a:t>Let us assume noise at a pixel is </a:t>
            </a:r>
          </a:p>
          <a:p>
            <a:pPr lvl="1"/>
            <a:r>
              <a:rPr lang="en-US" dirty="0" smtClean="0"/>
              <a:t>independent of other pixels</a:t>
            </a:r>
          </a:p>
          <a:p>
            <a:pPr lvl="1"/>
            <a:r>
              <a:rPr lang="en-US" dirty="0" smtClean="0"/>
              <a:t>distributed according to a Gaussian distribution</a:t>
            </a:r>
          </a:p>
          <a:p>
            <a:pPr lvl="2"/>
            <a:r>
              <a:rPr lang="en-US" dirty="0" smtClean="0"/>
              <a:t>i.e., low noise values are more likely than high noise values</a:t>
            </a:r>
          </a:p>
          <a:p>
            <a:pPr lvl="2"/>
            <a:r>
              <a:rPr lang="en-US" dirty="0" smtClean="0"/>
              <a:t>“grainy images”</a:t>
            </a:r>
            <a:endParaRPr lang="en-US" dirty="0"/>
          </a:p>
        </p:txBody>
      </p:sp>
      <p:pic>
        <p:nvPicPr>
          <p:cNvPr id="4" name="Picture 5" descr="image4"/>
          <p:cNvPicPr>
            <a:picLocks noChangeAspect="1" noChangeArrowheads="1"/>
          </p:cNvPicPr>
          <p:nvPr>
            <p:custDataLst>
              <p:tags r:id="rId1"/>
            </p:custDataLst>
          </p:nvPr>
        </p:nvPicPr>
        <p:blipFill>
          <a:blip r:embed="rId3" cstate="print">
            <a:lum bright="24000" contrast="30000"/>
          </a:blip>
          <a:srcRect/>
          <a:stretch>
            <a:fillRect/>
          </a:stretch>
        </p:blipFill>
        <p:spPr bwMode="auto">
          <a:xfrm>
            <a:off x="5291667" y="1434571"/>
            <a:ext cx="3672629" cy="460216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  <p:extLst>
      <p:ext uri="{BB962C8B-B14F-4D97-AF65-F5344CB8AC3E}">
        <p14:creationId xmlns:p14="http://schemas.microsoft.com/office/powerpoint/2010/main" val="2099520535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p14:dur="0"/>
    </mc:Choice>
    <mc:Fallback>
      <p:transition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Noise reduction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N</a:t>
            </a:r>
            <a:r>
              <a:rPr lang="en-US" dirty="0" smtClean="0"/>
              <a:t>earby pixels are likely to belong to same object</a:t>
            </a:r>
          </a:p>
          <a:p>
            <a:pPr lvl="1"/>
            <a:r>
              <a:rPr lang="en-US" dirty="0" smtClean="0"/>
              <a:t>thus likely to have similar color</a:t>
            </a:r>
          </a:p>
          <a:p>
            <a:r>
              <a:rPr lang="en-US" dirty="0" smtClean="0"/>
              <a:t>Replace each pixel by </a:t>
            </a:r>
            <a:r>
              <a:rPr lang="en-US" i="1" dirty="0" smtClean="0"/>
              <a:t>average of neighbors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79842554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p14:dur="0"/>
    </mc:Choice>
    <mc:Fallback>
      <p:transition/>
    </mc:Fallback>
  </mc:AlternateContent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Mean filtering</a:t>
            </a:r>
            <a:endParaRPr lang="en-US" dirty="0"/>
          </a:p>
        </p:txBody>
      </p:sp>
      <p:graphicFrame>
        <p:nvGraphicFramePr>
          <p:cNvPr id="4" name="Content Placeholder 3"/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1013254930"/>
              </p:ext>
            </p:extLst>
          </p:nvPr>
        </p:nvGraphicFramePr>
        <p:xfrm>
          <a:off x="457200" y="1600200"/>
          <a:ext cx="8229600" cy="4419600"/>
        </p:xfrm>
        <a:graphic>
          <a:graphicData uri="http://schemas.openxmlformats.org/drawingml/2006/table">
            <a:tbl>
              <a:tblPr>
                <a:tableStyleId>{5C22544A-7EE6-4342-B048-85BDC9FD1C3A}</a:tableStyleId>
              </a:tblPr>
              <a:tblGrid>
                <a:gridCol w="822960"/>
                <a:gridCol w="822960"/>
                <a:gridCol w="822960"/>
                <a:gridCol w="822960"/>
                <a:gridCol w="822960"/>
                <a:gridCol w="822960"/>
                <a:gridCol w="822960"/>
                <a:gridCol w="822960"/>
                <a:gridCol w="822960"/>
                <a:gridCol w="822960"/>
              </a:tblGrid>
              <a:tr h="441960"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</a:tr>
              <a:tr h="441960"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</a:tr>
              <a:tr h="441960"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40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</a:tr>
              <a:tr h="441960"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30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</a:tr>
              <a:tr h="441960"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30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40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30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</a:tr>
              <a:tr h="441960"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30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40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30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</a:tr>
              <a:tr h="441960"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40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30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</a:tr>
              <a:tr h="441960"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30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30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</a:tr>
              <a:tr h="441960"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</a:tr>
              <a:tr h="441960"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</a:tr>
            </a:tbl>
          </a:graphicData>
        </a:graphic>
      </p:graphicFrame>
      <p:sp>
        <p:nvSpPr>
          <p:cNvPr id="6" name="Rectangle 5"/>
          <p:cNvSpPr/>
          <p:nvPr/>
        </p:nvSpPr>
        <p:spPr>
          <a:xfrm>
            <a:off x="6172200" y="2438400"/>
            <a:ext cx="838200" cy="457200"/>
          </a:xfrm>
          <a:prstGeom prst="rect">
            <a:avLst/>
          </a:prstGeom>
          <a:noFill/>
          <a:ln w="5715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" name="Rectangle 6"/>
          <p:cNvSpPr/>
          <p:nvPr/>
        </p:nvSpPr>
        <p:spPr>
          <a:xfrm>
            <a:off x="5372100" y="2013876"/>
            <a:ext cx="2438400" cy="1306248"/>
          </a:xfrm>
          <a:prstGeom prst="rect">
            <a:avLst/>
          </a:prstGeom>
          <a:noFill/>
          <a:ln w="57150">
            <a:solidFill>
              <a:srgbClr val="FFC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" name="TextBox 7"/>
          <p:cNvSpPr txBox="1"/>
          <p:nvPr/>
        </p:nvSpPr>
        <p:spPr>
          <a:xfrm>
            <a:off x="457200" y="6248400"/>
            <a:ext cx="8077200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200" dirty="0" smtClean="0"/>
              <a:t>(0 + 0 + 0 + 10 + 40 + 0 + 10 + 0 + 0)/9 = 6.66</a:t>
            </a:r>
            <a:endParaRPr lang="en-US" sz="3200" dirty="0"/>
          </a:p>
        </p:txBody>
      </p:sp>
    </p:spTree>
    <p:extLst>
      <p:ext uri="{BB962C8B-B14F-4D97-AF65-F5344CB8AC3E}">
        <p14:creationId xmlns:p14="http://schemas.microsoft.com/office/powerpoint/2010/main" val="1576073941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p14:dur="0"/>
    </mc:Choice>
    <mc:Fallback>
      <p:transition/>
    </mc:Fallback>
  </mc:AlternateContent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Mean filtering</a:t>
            </a:r>
            <a:endParaRPr lang="en-US" dirty="0"/>
          </a:p>
        </p:txBody>
      </p:sp>
      <p:sp>
        <p:nvSpPr>
          <p:cNvPr id="8" name="TextBox 7"/>
          <p:cNvSpPr txBox="1"/>
          <p:nvPr/>
        </p:nvSpPr>
        <p:spPr>
          <a:xfrm>
            <a:off x="457200" y="6248400"/>
            <a:ext cx="807720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dirty="0" smtClean="0"/>
              <a:t>(0 + 0 + 0 + 0 + 0 + 10 + 0 + 0 + 0 + 0 + 20 + 10 + 40 + 0 + 0 + 20 + 10 + 0 + 0 + 0 + 30 + 20 + 10 + 0 + 0)/25 = 6.8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/>
          </a:p>
        </p:txBody>
      </p:sp>
      <p:graphicFrame>
        <p:nvGraphicFramePr>
          <p:cNvPr id="9" name="Content Placeholder 3"/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1524311968"/>
              </p:ext>
            </p:extLst>
          </p:nvPr>
        </p:nvGraphicFramePr>
        <p:xfrm>
          <a:off x="457200" y="1600200"/>
          <a:ext cx="8229600" cy="4419600"/>
        </p:xfrm>
        <a:graphic>
          <a:graphicData uri="http://schemas.openxmlformats.org/drawingml/2006/table">
            <a:tbl>
              <a:tblPr>
                <a:tableStyleId>{5C22544A-7EE6-4342-B048-85BDC9FD1C3A}</a:tableStyleId>
              </a:tblPr>
              <a:tblGrid>
                <a:gridCol w="822960"/>
                <a:gridCol w="822960"/>
                <a:gridCol w="822960"/>
                <a:gridCol w="822960"/>
                <a:gridCol w="822960"/>
                <a:gridCol w="822960"/>
                <a:gridCol w="822960"/>
                <a:gridCol w="822960"/>
                <a:gridCol w="822960"/>
                <a:gridCol w="822960"/>
              </a:tblGrid>
              <a:tr h="441960"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</a:tr>
              <a:tr h="441960"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</a:tr>
              <a:tr h="441960"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40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</a:tr>
              <a:tr h="441960"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30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</a:tr>
              <a:tr h="441960"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30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40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30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</a:tr>
              <a:tr h="441960"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30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40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30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</a:tr>
              <a:tr h="441960"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40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30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</a:tr>
              <a:tr h="441960"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30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30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</a:tr>
              <a:tr h="441960"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</a:tr>
              <a:tr h="441960"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</a:tr>
            </a:tbl>
          </a:graphicData>
        </a:graphic>
      </p:graphicFrame>
      <p:sp>
        <p:nvSpPr>
          <p:cNvPr id="6" name="Rectangle 5"/>
          <p:cNvSpPr/>
          <p:nvPr/>
        </p:nvSpPr>
        <p:spPr>
          <a:xfrm>
            <a:off x="6248400" y="2438400"/>
            <a:ext cx="838200" cy="533400"/>
          </a:xfrm>
          <a:prstGeom prst="rect">
            <a:avLst/>
          </a:prstGeom>
          <a:noFill/>
          <a:ln w="5715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" name="Rectangle 6"/>
          <p:cNvSpPr/>
          <p:nvPr/>
        </p:nvSpPr>
        <p:spPr>
          <a:xfrm>
            <a:off x="4572000" y="1600200"/>
            <a:ext cx="4114800" cy="2209800"/>
          </a:xfrm>
          <a:prstGeom prst="rect">
            <a:avLst/>
          </a:prstGeom>
          <a:noFill/>
          <a:ln w="57150">
            <a:solidFill>
              <a:srgbClr val="FFC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1397549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p14:dur="0"/>
    </mc:Choice>
    <mc:Fallback>
      <p:transition/>
    </mc:Fallback>
  </mc:AlternateContent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Mean filtering</a:t>
            </a:r>
            <a:endParaRPr lang="en-US" dirty="0"/>
          </a:p>
        </p:txBody>
      </p:sp>
      <p:graphicFrame>
        <p:nvGraphicFramePr>
          <p:cNvPr id="4" name="Content Placeholder 3"/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1010274263"/>
              </p:ext>
            </p:extLst>
          </p:nvPr>
        </p:nvGraphicFramePr>
        <p:xfrm>
          <a:off x="16933" y="1981200"/>
          <a:ext cx="4267200" cy="3657600"/>
        </p:xfrm>
        <a:graphic>
          <a:graphicData uri="http://schemas.openxmlformats.org/drawingml/2006/table">
            <a:tbl>
              <a:tblPr>
                <a:tableStyleId>{5C22544A-7EE6-4342-B048-85BDC9FD1C3A}</a:tableStyleId>
              </a:tblPr>
              <a:tblGrid>
                <a:gridCol w="426720"/>
                <a:gridCol w="426720"/>
                <a:gridCol w="426720"/>
                <a:gridCol w="426720"/>
                <a:gridCol w="426720"/>
                <a:gridCol w="426720"/>
                <a:gridCol w="426720"/>
                <a:gridCol w="426720"/>
                <a:gridCol w="426720"/>
                <a:gridCol w="426720"/>
              </a:tblGrid>
              <a:tr h="350520"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</a:tr>
              <a:tr h="350520"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</a:tr>
              <a:tr h="350520"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40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</a:tr>
              <a:tr h="350520"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30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</a:tr>
              <a:tr h="350520"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30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40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30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</a:tr>
              <a:tr h="350520"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30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40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30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</a:tr>
              <a:tr h="350520"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40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30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</a:tr>
              <a:tr h="350520"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30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30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</a:tr>
              <a:tr h="350520"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</a:tr>
              <a:tr h="350520"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</a:tr>
            </a:tbl>
          </a:graphicData>
        </a:graphic>
      </p:graphicFrame>
      <p:sp>
        <p:nvSpPr>
          <p:cNvPr id="6" name="Rectangle 5"/>
          <p:cNvSpPr/>
          <p:nvPr/>
        </p:nvSpPr>
        <p:spPr>
          <a:xfrm>
            <a:off x="419099" y="2370138"/>
            <a:ext cx="457200" cy="381000"/>
          </a:xfrm>
          <a:prstGeom prst="rect">
            <a:avLst/>
          </a:prstGeom>
          <a:noFill/>
          <a:ln w="5715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" name="Rectangle 6"/>
          <p:cNvSpPr/>
          <p:nvPr/>
        </p:nvSpPr>
        <p:spPr>
          <a:xfrm>
            <a:off x="-42334" y="1964267"/>
            <a:ext cx="1380066" cy="1153848"/>
          </a:xfrm>
          <a:prstGeom prst="rect">
            <a:avLst/>
          </a:prstGeom>
          <a:noFill/>
          <a:ln w="57150">
            <a:solidFill>
              <a:srgbClr val="FFC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" name="TextBox 7"/>
          <p:cNvSpPr txBox="1"/>
          <p:nvPr/>
        </p:nvSpPr>
        <p:spPr>
          <a:xfrm>
            <a:off x="457200" y="6248400"/>
            <a:ext cx="8077200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200" dirty="0" smtClean="0"/>
              <a:t>(0 + 0 + 0 + 0 + 0 + 0 + 0 + 0 + 10)/9 = 1.11</a:t>
            </a:r>
            <a:endParaRPr lang="en-US" sz="3200" dirty="0"/>
          </a:p>
        </p:txBody>
      </p:sp>
      <p:graphicFrame>
        <p:nvGraphicFramePr>
          <p:cNvPr id="9" name="Content Placeholder 3"/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1725033124"/>
              </p:ext>
            </p:extLst>
          </p:nvPr>
        </p:nvGraphicFramePr>
        <p:xfrm>
          <a:off x="4495800" y="1981200"/>
          <a:ext cx="4267200" cy="3657600"/>
        </p:xfrm>
        <a:graphic>
          <a:graphicData uri="http://schemas.openxmlformats.org/drawingml/2006/table">
            <a:tbl>
              <a:tblPr>
                <a:tableStyleId>{5C22544A-7EE6-4342-B048-85BDC9FD1C3A}</a:tableStyleId>
              </a:tblPr>
              <a:tblGrid>
                <a:gridCol w="426720"/>
                <a:gridCol w="426720"/>
                <a:gridCol w="426720"/>
                <a:gridCol w="426720"/>
                <a:gridCol w="426720"/>
                <a:gridCol w="426720"/>
                <a:gridCol w="426720"/>
                <a:gridCol w="426720"/>
                <a:gridCol w="426720"/>
                <a:gridCol w="426720"/>
              </a:tblGrid>
              <a:tr h="350520"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</a:tr>
              <a:tr h="350520">
                <a:tc>
                  <a:txBody>
                    <a:bodyPr/>
                    <a:lstStyle/>
                    <a:p>
                      <a:pPr algn="ctr"/>
                      <a:r>
                        <a:rPr lang="en-US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</a:tr>
              <a:tr h="350520">
                <a:tc>
                  <a:txBody>
                    <a:bodyPr/>
                    <a:lstStyle/>
                    <a:p>
                      <a:pPr algn="ctr"/>
                      <a:r>
                        <a:rPr lang="en-US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</a:tr>
              <a:tr h="350520">
                <a:tc>
                  <a:txBody>
                    <a:bodyPr/>
                    <a:lstStyle/>
                    <a:p>
                      <a:pPr algn="ctr"/>
                      <a:r>
                        <a:rPr lang="en-US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</a:tr>
              <a:tr h="350520">
                <a:tc>
                  <a:txBody>
                    <a:bodyPr/>
                    <a:lstStyle/>
                    <a:p>
                      <a:pPr algn="ctr"/>
                      <a:r>
                        <a:rPr lang="en-US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</a:tr>
              <a:tr h="350520">
                <a:tc>
                  <a:txBody>
                    <a:bodyPr/>
                    <a:lstStyle/>
                    <a:p>
                      <a:pPr algn="ctr"/>
                      <a:r>
                        <a:rPr lang="en-US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</a:tr>
              <a:tr h="350520">
                <a:tc>
                  <a:txBody>
                    <a:bodyPr/>
                    <a:lstStyle/>
                    <a:p>
                      <a:pPr algn="ctr"/>
                      <a:r>
                        <a:rPr lang="en-US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</a:tr>
              <a:tr h="350520">
                <a:tc>
                  <a:txBody>
                    <a:bodyPr/>
                    <a:lstStyle/>
                    <a:p>
                      <a:pPr algn="ctr"/>
                      <a:r>
                        <a:rPr lang="en-US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</a:tr>
              <a:tr h="350520">
                <a:tc>
                  <a:txBody>
                    <a:bodyPr/>
                    <a:lstStyle/>
                    <a:p>
                      <a:pPr algn="ctr"/>
                      <a:r>
                        <a:rPr lang="en-US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</a:tr>
              <a:tr h="350520">
                <a:tc>
                  <a:txBody>
                    <a:bodyPr/>
                    <a:lstStyle/>
                    <a:p>
                      <a:pPr algn="ctr"/>
                      <a:r>
                        <a:rPr lang="en-US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1131978361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p14:dur="0"/>
    </mc:Choice>
    <mc:Fallback>
      <p:transition/>
    </mc:Fallback>
  </mc:AlternateContent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Mean filtering</a:t>
            </a:r>
            <a:endParaRPr lang="en-US" dirty="0"/>
          </a:p>
        </p:txBody>
      </p:sp>
      <p:graphicFrame>
        <p:nvGraphicFramePr>
          <p:cNvPr id="4" name="Content Placeholder 3"/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1010274263"/>
              </p:ext>
            </p:extLst>
          </p:nvPr>
        </p:nvGraphicFramePr>
        <p:xfrm>
          <a:off x="16933" y="1981200"/>
          <a:ext cx="4267200" cy="3657600"/>
        </p:xfrm>
        <a:graphic>
          <a:graphicData uri="http://schemas.openxmlformats.org/drawingml/2006/table">
            <a:tbl>
              <a:tblPr>
                <a:tableStyleId>{5C22544A-7EE6-4342-B048-85BDC9FD1C3A}</a:tableStyleId>
              </a:tblPr>
              <a:tblGrid>
                <a:gridCol w="426720"/>
                <a:gridCol w="426720"/>
                <a:gridCol w="426720"/>
                <a:gridCol w="426720"/>
                <a:gridCol w="426720"/>
                <a:gridCol w="426720"/>
                <a:gridCol w="426720"/>
                <a:gridCol w="426720"/>
                <a:gridCol w="426720"/>
                <a:gridCol w="426720"/>
              </a:tblGrid>
              <a:tr h="350520"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</a:tr>
              <a:tr h="350520"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</a:tr>
              <a:tr h="350520"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40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</a:tr>
              <a:tr h="350520"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30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</a:tr>
              <a:tr h="350520"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30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40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30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</a:tr>
              <a:tr h="350520"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30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40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30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</a:tr>
              <a:tr h="350520"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40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30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</a:tr>
              <a:tr h="350520"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30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30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</a:tr>
              <a:tr h="350520"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</a:tr>
              <a:tr h="350520"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</a:tr>
            </a:tbl>
          </a:graphicData>
        </a:graphic>
      </p:graphicFrame>
      <p:sp>
        <p:nvSpPr>
          <p:cNvPr id="6" name="Rectangle 5"/>
          <p:cNvSpPr/>
          <p:nvPr/>
        </p:nvSpPr>
        <p:spPr>
          <a:xfrm>
            <a:off x="880532" y="2350691"/>
            <a:ext cx="457200" cy="381000"/>
          </a:xfrm>
          <a:prstGeom prst="rect">
            <a:avLst/>
          </a:prstGeom>
          <a:noFill/>
          <a:ln w="5715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" name="Rectangle 6"/>
          <p:cNvSpPr/>
          <p:nvPr/>
        </p:nvSpPr>
        <p:spPr>
          <a:xfrm>
            <a:off x="419099" y="1964267"/>
            <a:ext cx="1380066" cy="1153848"/>
          </a:xfrm>
          <a:prstGeom prst="rect">
            <a:avLst/>
          </a:prstGeom>
          <a:noFill/>
          <a:ln w="57150">
            <a:solidFill>
              <a:srgbClr val="FFC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" name="TextBox 7"/>
          <p:cNvSpPr txBox="1"/>
          <p:nvPr/>
        </p:nvSpPr>
        <p:spPr>
          <a:xfrm>
            <a:off x="457200" y="6248400"/>
            <a:ext cx="8077200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200" dirty="0" smtClean="0"/>
              <a:t>(0 + 0 + 0 + 0 + 0 + 10 + 0 + 10 + 20)/9 = 4.44</a:t>
            </a:r>
            <a:endParaRPr lang="en-US" sz="3200" dirty="0"/>
          </a:p>
        </p:txBody>
      </p:sp>
      <p:graphicFrame>
        <p:nvGraphicFramePr>
          <p:cNvPr id="9" name="Content Placeholder 3"/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1785618937"/>
              </p:ext>
            </p:extLst>
          </p:nvPr>
        </p:nvGraphicFramePr>
        <p:xfrm>
          <a:off x="4495800" y="1981200"/>
          <a:ext cx="4267200" cy="3657600"/>
        </p:xfrm>
        <a:graphic>
          <a:graphicData uri="http://schemas.openxmlformats.org/drawingml/2006/table">
            <a:tbl>
              <a:tblPr>
                <a:tableStyleId>{5C22544A-7EE6-4342-B048-85BDC9FD1C3A}</a:tableStyleId>
              </a:tblPr>
              <a:tblGrid>
                <a:gridCol w="426720"/>
                <a:gridCol w="426720"/>
                <a:gridCol w="426720"/>
                <a:gridCol w="426720"/>
                <a:gridCol w="426720"/>
                <a:gridCol w="426720"/>
                <a:gridCol w="426720"/>
                <a:gridCol w="426720"/>
                <a:gridCol w="426720"/>
                <a:gridCol w="426720"/>
              </a:tblGrid>
              <a:tr h="350520"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</a:tr>
              <a:tr h="350520">
                <a:tc>
                  <a:txBody>
                    <a:bodyPr/>
                    <a:lstStyle/>
                    <a:p>
                      <a:pPr algn="ctr"/>
                      <a:r>
                        <a:rPr lang="en-US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4</a:t>
                      </a:r>
                      <a:endParaRPr lang="en-US" dirty="0"/>
                    </a:p>
                  </a:txBody>
                  <a:tcPr>
                    <a:solidFill>
                      <a:srgbClr val="888888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</a:tr>
              <a:tr h="350520">
                <a:tc>
                  <a:txBody>
                    <a:bodyPr/>
                    <a:lstStyle/>
                    <a:p>
                      <a:pPr algn="ctr"/>
                      <a:r>
                        <a:rPr lang="en-US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</a:tr>
              <a:tr h="350520">
                <a:tc>
                  <a:txBody>
                    <a:bodyPr/>
                    <a:lstStyle/>
                    <a:p>
                      <a:pPr algn="ctr"/>
                      <a:r>
                        <a:rPr lang="en-US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</a:tr>
              <a:tr h="350520">
                <a:tc>
                  <a:txBody>
                    <a:bodyPr/>
                    <a:lstStyle/>
                    <a:p>
                      <a:pPr algn="ctr"/>
                      <a:r>
                        <a:rPr lang="en-US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</a:tr>
              <a:tr h="350520">
                <a:tc>
                  <a:txBody>
                    <a:bodyPr/>
                    <a:lstStyle/>
                    <a:p>
                      <a:pPr algn="ctr"/>
                      <a:r>
                        <a:rPr lang="en-US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</a:tr>
              <a:tr h="350520">
                <a:tc>
                  <a:txBody>
                    <a:bodyPr/>
                    <a:lstStyle/>
                    <a:p>
                      <a:pPr algn="ctr"/>
                      <a:r>
                        <a:rPr lang="en-US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</a:tr>
              <a:tr h="350520">
                <a:tc>
                  <a:txBody>
                    <a:bodyPr/>
                    <a:lstStyle/>
                    <a:p>
                      <a:pPr algn="ctr"/>
                      <a:r>
                        <a:rPr lang="en-US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</a:tr>
              <a:tr h="350520">
                <a:tc>
                  <a:txBody>
                    <a:bodyPr/>
                    <a:lstStyle/>
                    <a:p>
                      <a:pPr algn="ctr"/>
                      <a:r>
                        <a:rPr lang="en-US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</a:tr>
              <a:tr h="350520">
                <a:tc>
                  <a:txBody>
                    <a:bodyPr/>
                    <a:lstStyle/>
                    <a:p>
                      <a:pPr algn="ctr"/>
                      <a:r>
                        <a:rPr lang="en-US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1602480568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p14:dur="0"/>
    </mc:Choice>
    <mc:Fallback>
      <p:transition/>
    </mc:Fallback>
  </mc:AlternateContent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Mean filtering</a:t>
            </a:r>
            <a:endParaRPr lang="en-US" dirty="0"/>
          </a:p>
        </p:txBody>
      </p:sp>
      <p:graphicFrame>
        <p:nvGraphicFramePr>
          <p:cNvPr id="4" name="Content Placeholder 3"/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1010274263"/>
              </p:ext>
            </p:extLst>
          </p:nvPr>
        </p:nvGraphicFramePr>
        <p:xfrm>
          <a:off x="16933" y="1981200"/>
          <a:ext cx="4267200" cy="3657600"/>
        </p:xfrm>
        <a:graphic>
          <a:graphicData uri="http://schemas.openxmlformats.org/drawingml/2006/table">
            <a:tbl>
              <a:tblPr>
                <a:tableStyleId>{5C22544A-7EE6-4342-B048-85BDC9FD1C3A}</a:tableStyleId>
              </a:tblPr>
              <a:tblGrid>
                <a:gridCol w="426720"/>
                <a:gridCol w="426720"/>
                <a:gridCol w="426720"/>
                <a:gridCol w="426720"/>
                <a:gridCol w="426720"/>
                <a:gridCol w="426720"/>
                <a:gridCol w="426720"/>
                <a:gridCol w="426720"/>
                <a:gridCol w="426720"/>
                <a:gridCol w="426720"/>
              </a:tblGrid>
              <a:tr h="350520"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</a:tr>
              <a:tr h="350520"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</a:tr>
              <a:tr h="350520"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40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</a:tr>
              <a:tr h="350520"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30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</a:tr>
              <a:tr h="350520"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30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40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30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</a:tr>
              <a:tr h="350520"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30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40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30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</a:tr>
              <a:tr h="350520"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40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30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</a:tr>
              <a:tr h="350520"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30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30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</a:tr>
              <a:tr h="350520"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</a:tr>
              <a:tr h="350520"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</a:tr>
            </a:tbl>
          </a:graphicData>
        </a:graphic>
      </p:graphicFrame>
      <p:graphicFrame>
        <p:nvGraphicFramePr>
          <p:cNvPr id="9" name="Content Placeholder 3"/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866950856"/>
              </p:ext>
            </p:extLst>
          </p:nvPr>
        </p:nvGraphicFramePr>
        <p:xfrm>
          <a:off x="4495800" y="1981200"/>
          <a:ext cx="4267200" cy="3657600"/>
        </p:xfrm>
        <a:graphic>
          <a:graphicData uri="http://schemas.openxmlformats.org/drawingml/2006/table">
            <a:tbl>
              <a:tblPr>
                <a:tableStyleId>{5C22544A-7EE6-4342-B048-85BDC9FD1C3A}</a:tableStyleId>
              </a:tblPr>
              <a:tblGrid>
                <a:gridCol w="426720"/>
                <a:gridCol w="426720"/>
                <a:gridCol w="426720"/>
                <a:gridCol w="426720"/>
                <a:gridCol w="426720"/>
                <a:gridCol w="426720"/>
                <a:gridCol w="426720"/>
                <a:gridCol w="426720"/>
                <a:gridCol w="426720"/>
                <a:gridCol w="426720"/>
              </a:tblGrid>
              <a:tr h="350520"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</a:tr>
              <a:tr h="350520">
                <a:tc>
                  <a:txBody>
                    <a:bodyPr/>
                    <a:lstStyle/>
                    <a:p>
                      <a:pPr algn="ctr"/>
                      <a:r>
                        <a:rPr lang="en-US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4</a:t>
                      </a:r>
                      <a:endParaRPr lang="en-US" dirty="0"/>
                    </a:p>
                  </a:txBody>
                  <a:tcPr>
                    <a:solidFill>
                      <a:srgbClr val="888888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8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</a:tr>
              <a:tr h="350520">
                <a:tc>
                  <a:txBody>
                    <a:bodyPr/>
                    <a:lstStyle/>
                    <a:p>
                      <a:pPr algn="ctr"/>
                      <a:r>
                        <a:rPr lang="en-US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</a:tr>
              <a:tr h="350520">
                <a:tc>
                  <a:txBody>
                    <a:bodyPr/>
                    <a:lstStyle/>
                    <a:p>
                      <a:pPr algn="ctr"/>
                      <a:r>
                        <a:rPr lang="en-US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</a:tr>
              <a:tr h="350520">
                <a:tc>
                  <a:txBody>
                    <a:bodyPr/>
                    <a:lstStyle/>
                    <a:p>
                      <a:pPr algn="ctr"/>
                      <a:r>
                        <a:rPr lang="en-US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</a:tr>
              <a:tr h="350520">
                <a:tc>
                  <a:txBody>
                    <a:bodyPr/>
                    <a:lstStyle/>
                    <a:p>
                      <a:pPr algn="ctr"/>
                      <a:r>
                        <a:rPr lang="en-US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</a:tr>
              <a:tr h="350520">
                <a:tc>
                  <a:txBody>
                    <a:bodyPr/>
                    <a:lstStyle/>
                    <a:p>
                      <a:pPr algn="ctr"/>
                      <a:r>
                        <a:rPr lang="en-US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</a:tr>
              <a:tr h="350520">
                <a:tc>
                  <a:txBody>
                    <a:bodyPr/>
                    <a:lstStyle/>
                    <a:p>
                      <a:pPr algn="ctr"/>
                      <a:r>
                        <a:rPr lang="en-US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</a:tr>
              <a:tr h="350520">
                <a:tc>
                  <a:txBody>
                    <a:bodyPr/>
                    <a:lstStyle/>
                    <a:p>
                      <a:pPr algn="ctr"/>
                      <a:r>
                        <a:rPr lang="en-US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</a:tr>
              <a:tr h="350520">
                <a:tc>
                  <a:txBody>
                    <a:bodyPr/>
                    <a:lstStyle/>
                    <a:p>
                      <a:pPr algn="ctr"/>
                      <a:r>
                        <a:rPr lang="en-US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</a:tr>
            </a:tbl>
          </a:graphicData>
        </a:graphic>
      </p:graphicFrame>
      <p:sp>
        <p:nvSpPr>
          <p:cNvPr id="10" name="Rectangle 9"/>
          <p:cNvSpPr/>
          <p:nvPr/>
        </p:nvSpPr>
        <p:spPr>
          <a:xfrm>
            <a:off x="1316565" y="2288514"/>
            <a:ext cx="457200" cy="381000"/>
          </a:xfrm>
          <a:prstGeom prst="rect">
            <a:avLst/>
          </a:prstGeom>
          <a:noFill/>
          <a:ln w="5715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1" name="Rectangle 10"/>
          <p:cNvSpPr/>
          <p:nvPr/>
        </p:nvSpPr>
        <p:spPr>
          <a:xfrm>
            <a:off x="855132" y="1981200"/>
            <a:ext cx="1380066" cy="1153848"/>
          </a:xfrm>
          <a:prstGeom prst="rect">
            <a:avLst/>
          </a:prstGeom>
          <a:noFill/>
          <a:ln w="57150">
            <a:solidFill>
              <a:srgbClr val="FFC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2" name="TextBox 11"/>
          <p:cNvSpPr txBox="1"/>
          <p:nvPr/>
        </p:nvSpPr>
        <p:spPr>
          <a:xfrm>
            <a:off x="457200" y="6248400"/>
            <a:ext cx="8077200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200" dirty="0" smtClean="0"/>
              <a:t>(0 + 0 + 0 + 0 + 10 + 10 + 10 + 20 + 20)/9 = 7.77</a:t>
            </a:r>
            <a:endParaRPr lang="en-US" sz="3200" dirty="0"/>
          </a:p>
        </p:txBody>
      </p:sp>
    </p:spTree>
    <p:extLst>
      <p:ext uri="{BB962C8B-B14F-4D97-AF65-F5344CB8AC3E}">
        <p14:creationId xmlns:p14="http://schemas.microsoft.com/office/powerpoint/2010/main" val="257044999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p14:dur="0"/>
    </mc:Choice>
    <mc:Fallback>
      <p:transition/>
    </mc:Fallback>
  </mc:AlternateContent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Mean filtering</a:t>
            </a:r>
            <a:endParaRPr lang="en-US" dirty="0"/>
          </a:p>
        </p:txBody>
      </p:sp>
      <p:graphicFrame>
        <p:nvGraphicFramePr>
          <p:cNvPr id="4" name="Content Placeholder 3"/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1010274263"/>
              </p:ext>
            </p:extLst>
          </p:nvPr>
        </p:nvGraphicFramePr>
        <p:xfrm>
          <a:off x="16933" y="1981200"/>
          <a:ext cx="4267200" cy="3657600"/>
        </p:xfrm>
        <a:graphic>
          <a:graphicData uri="http://schemas.openxmlformats.org/drawingml/2006/table">
            <a:tbl>
              <a:tblPr>
                <a:tableStyleId>{5C22544A-7EE6-4342-B048-85BDC9FD1C3A}</a:tableStyleId>
              </a:tblPr>
              <a:tblGrid>
                <a:gridCol w="426720"/>
                <a:gridCol w="426720"/>
                <a:gridCol w="426720"/>
                <a:gridCol w="426720"/>
                <a:gridCol w="426720"/>
                <a:gridCol w="426720"/>
                <a:gridCol w="426720"/>
                <a:gridCol w="426720"/>
                <a:gridCol w="426720"/>
                <a:gridCol w="426720"/>
              </a:tblGrid>
              <a:tr h="350520"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</a:tr>
              <a:tr h="350520"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</a:tr>
              <a:tr h="350520"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40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</a:tr>
              <a:tr h="350520"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30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</a:tr>
              <a:tr h="350520"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30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40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30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</a:tr>
              <a:tr h="350520"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30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40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30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</a:tr>
              <a:tr h="350520"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40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30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</a:tr>
              <a:tr h="350520"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30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30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</a:tr>
              <a:tr h="350520"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</a:tr>
              <a:tr h="350520"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</a:tr>
            </a:tbl>
          </a:graphicData>
        </a:graphic>
      </p:graphicFrame>
      <p:graphicFrame>
        <p:nvGraphicFramePr>
          <p:cNvPr id="9" name="Content Placeholder 3"/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1518569099"/>
              </p:ext>
            </p:extLst>
          </p:nvPr>
        </p:nvGraphicFramePr>
        <p:xfrm>
          <a:off x="4495800" y="1981200"/>
          <a:ext cx="4267200" cy="3657600"/>
        </p:xfrm>
        <a:graphic>
          <a:graphicData uri="http://schemas.openxmlformats.org/drawingml/2006/table">
            <a:tbl>
              <a:tblPr>
                <a:tableStyleId>{5C22544A-7EE6-4342-B048-85BDC9FD1C3A}</a:tableStyleId>
              </a:tblPr>
              <a:tblGrid>
                <a:gridCol w="426720"/>
                <a:gridCol w="426720"/>
                <a:gridCol w="426720"/>
                <a:gridCol w="426720"/>
                <a:gridCol w="426720"/>
                <a:gridCol w="426720"/>
                <a:gridCol w="426720"/>
                <a:gridCol w="426720"/>
                <a:gridCol w="426720"/>
                <a:gridCol w="426720"/>
              </a:tblGrid>
              <a:tr h="350520"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</a:tr>
              <a:tr h="350520">
                <a:tc>
                  <a:txBody>
                    <a:bodyPr/>
                    <a:lstStyle/>
                    <a:p>
                      <a:pPr algn="ctr"/>
                      <a:r>
                        <a:rPr lang="en-US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4</a:t>
                      </a:r>
                      <a:endParaRPr lang="en-US" dirty="0"/>
                    </a:p>
                  </a:txBody>
                  <a:tcPr>
                    <a:solidFill>
                      <a:srgbClr val="888888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8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8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9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6</a:t>
                      </a:r>
                      <a:endParaRPr lang="en-US" dirty="0"/>
                    </a:p>
                  </a:txBody>
                  <a:tcPr>
                    <a:solidFill>
                      <a:srgbClr val="888888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4</a:t>
                      </a:r>
                      <a:endParaRPr lang="en-US" dirty="0"/>
                    </a:p>
                  </a:txBody>
                  <a:tcPr>
                    <a:solidFill>
                      <a:srgbClr val="888888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</a:tr>
              <a:tr h="350520">
                <a:tc>
                  <a:txBody>
                    <a:bodyPr/>
                    <a:lstStyle/>
                    <a:p>
                      <a:pPr algn="ctr"/>
                      <a:r>
                        <a:rPr lang="en-US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4</a:t>
                      </a:r>
                      <a:endParaRPr lang="en-US" dirty="0"/>
                    </a:p>
                  </a:txBody>
                  <a:tcPr>
                    <a:solidFill>
                      <a:srgbClr val="888888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11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13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16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11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12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7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4</a:t>
                      </a:r>
                      <a:endParaRPr lang="en-US" dirty="0"/>
                    </a:p>
                  </a:txBody>
                  <a:tcPr>
                    <a:solidFill>
                      <a:srgbClr val="888888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</a:tr>
              <a:tr h="350520">
                <a:tc>
                  <a:txBody>
                    <a:bodyPr/>
                    <a:lstStyle/>
                    <a:p>
                      <a:pPr algn="ctr"/>
                      <a:r>
                        <a:rPr lang="en-US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6</a:t>
                      </a:r>
                      <a:endParaRPr lang="en-US" dirty="0"/>
                    </a:p>
                  </a:txBody>
                  <a:tcPr>
                    <a:solidFill>
                      <a:srgbClr val="888888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14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19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23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19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18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6</a:t>
                      </a:r>
                      <a:endParaRPr lang="en-US" dirty="0"/>
                    </a:p>
                  </a:txBody>
                  <a:tcPr>
                    <a:solidFill>
                      <a:srgbClr val="888888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</a:tr>
              <a:tr h="350520"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8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18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23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28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23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17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8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</a:tr>
              <a:tr h="350520">
                <a:tc>
                  <a:txBody>
                    <a:bodyPr/>
                    <a:lstStyle/>
                    <a:p>
                      <a:pPr algn="ctr"/>
                      <a:r>
                        <a:rPr lang="en-US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8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16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26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31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30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3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</a:tr>
              <a:tr h="350520">
                <a:tc>
                  <a:txBody>
                    <a:bodyPr/>
                    <a:lstStyle/>
                    <a:p>
                      <a:pPr algn="ctr"/>
                      <a:r>
                        <a:rPr lang="en-US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18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27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29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27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17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8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</a:tr>
              <a:tr h="350520">
                <a:tc>
                  <a:txBody>
                    <a:bodyPr/>
                    <a:lstStyle/>
                    <a:p>
                      <a:pPr algn="ctr"/>
                      <a:r>
                        <a:rPr lang="en-US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8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14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22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22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11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8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3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</a:tr>
              <a:tr h="350520">
                <a:tc>
                  <a:txBody>
                    <a:bodyPr/>
                    <a:lstStyle/>
                    <a:p>
                      <a:pPr algn="ctr"/>
                      <a:r>
                        <a:rPr lang="en-US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4</a:t>
                      </a:r>
                      <a:endParaRPr lang="en-US" dirty="0"/>
                    </a:p>
                  </a:txBody>
                  <a:tcPr>
                    <a:solidFill>
                      <a:srgbClr val="888888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11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17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17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12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6</a:t>
                      </a:r>
                      <a:endParaRPr lang="en-US" dirty="0"/>
                    </a:p>
                  </a:txBody>
                  <a:tcPr>
                    <a:solidFill>
                      <a:srgbClr val="888888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4</a:t>
                      </a:r>
                      <a:endParaRPr lang="en-US" dirty="0"/>
                    </a:p>
                  </a:txBody>
                  <a:tcPr>
                    <a:solidFill>
                      <a:srgbClr val="888888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</a:tr>
              <a:tr h="350520">
                <a:tc>
                  <a:txBody>
                    <a:bodyPr/>
                    <a:lstStyle/>
                    <a:p>
                      <a:pPr algn="ctr"/>
                      <a:r>
                        <a:rPr lang="en-US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</a:tr>
            </a:tbl>
          </a:graphicData>
        </a:graphic>
      </p:graphicFrame>
      <p:sp>
        <p:nvSpPr>
          <p:cNvPr id="5" name="Rectangle 4"/>
          <p:cNvSpPr/>
          <p:nvPr/>
        </p:nvSpPr>
        <p:spPr>
          <a:xfrm>
            <a:off x="461433" y="2288514"/>
            <a:ext cx="457200" cy="381000"/>
          </a:xfrm>
          <a:prstGeom prst="rect">
            <a:avLst/>
          </a:prstGeom>
          <a:noFill/>
          <a:ln w="5715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" name="Rectangle 5"/>
          <p:cNvSpPr/>
          <p:nvPr/>
        </p:nvSpPr>
        <p:spPr>
          <a:xfrm>
            <a:off x="0" y="1981200"/>
            <a:ext cx="1380066" cy="1153848"/>
          </a:xfrm>
          <a:prstGeom prst="rect">
            <a:avLst/>
          </a:prstGeom>
          <a:noFill/>
          <a:ln w="57150">
            <a:solidFill>
              <a:srgbClr val="FFC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60990981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p14:dur="0"/>
    </mc:Choice>
    <mc:Fallback>
      <p:transition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0" presetClass="path" presetSubtype="0" accel="50000" decel="5000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0 0 C 0.16407 0.01505 0.32813 0.03032 0.32587 0.05162 C 0.32379 0.07315 -0.01232 0.10718 -0.01284 0.12824 C -0.01354 0.1493 0.32153 0.15139 0.32223 0.17755 C 0.32292 0.20393 -0.00434 0.26065 -0.0092 0.28634 C -0.01423 0.3118 0.29254 0.33079 0.29254 0.33079 " pathEditMode="relative" ptsTypes="AAAAAA">
                                      <p:cBhvr>
                                        <p:cTn id="6" dur="2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</p:animMotion>
                                  </p:childTnLst>
                                </p:cTn>
                              </p:par>
                              <p:par>
                                <p:cTn id="7" presetID="0" presetClass="path" presetSubtype="0" accel="50000" decel="5000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0 0 C 0.16407 0.01505 0.32813 0.03032 0.32587 0.05162 C 0.32379 0.07315 -0.01232 0.10718 -0.01284 0.12824 C -0.01354 0.1493 0.32153 0.15139 0.32223 0.17755 C 0.32292 0.20393 -0.00434 0.26065 -0.0092 0.28634 C -0.01423 0.3118 0.29254 0.33079 0.29254 0.33079 " pathEditMode="relative" ptsTypes="AAAAAA">
                                      <p:cBhvr>
                                        <p:cTn id="8" dur="2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animBg="1"/>
      <p:bldP spid="6" grpId="0" animBg="1"/>
    </p:bld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Noise reduction using mean filtering</a:t>
            </a:r>
            <a:endParaRPr lang="en-US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 rotWithShape="1"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457200" y="1904999"/>
            <a:ext cx="4114800" cy="4003589"/>
          </a:xfrm>
          <a:prstGeom prst="rect">
            <a:avLst/>
          </a:prstGeom>
        </p:spPr>
      </p:pic>
      <p:pic>
        <p:nvPicPr>
          <p:cNvPr id="5" name="Picture 4"/>
          <p:cNvPicPr>
            <a:picLocks noChangeAspect="1"/>
          </p:cNvPicPr>
          <p:nvPr/>
        </p:nvPicPr>
        <p:blipFill rotWithShape="1"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l="-604"/>
          <a:stretch/>
        </p:blipFill>
        <p:spPr>
          <a:xfrm>
            <a:off x="4724399" y="1904999"/>
            <a:ext cx="4114801" cy="400358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26186210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p14:dur="0"/>
    </mc:Choice>
    <mc:Fallback>
      <p:transition/>
    </mc:Fallback>
  </mc:AlternateContent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379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dirty="0" smtClean="0"/>
              <a:t>Mean filtering</a:t>
            </a:r>
          </a:p>
        </p:txBody>
      </p:sp>
      <p:sp>
        <p:nvSpPr>
          <p:cNvPr id="33795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222250" y="1339850"/>
            <a:ext cx="8724900" cy="1381125"/>
          </a:xfrm>
        </p:spPr>
        <p:txBody>
          <a:bodyPr>
            <a:normAutofit/>
          </a:bodyPr>
          <a:lstStyle/>
          <a:p>
            <a:pPr eaLnBrk="1" hangingPunct="1"/>
            <a:r>
              <a:rPr lang="en-US" dirty="0" smtClean="0"/>
              <a:t>Replace pixel by mean of neighborhood</a:t>
            </a:r>
          </a:p>
          <a:p>
            <a:pPr eaLnBrk="1" hangingPunct="1">
              <a:buFontTx/>
              <a:buNone/>
            </a:pPr>
            <a:endParaRPr lang="en-US" dirty="0" smtClean="0"/>
          </a:p>
        </p:txBody>
      </p:sp>
      <p:grpSp>
        <p:nvGrpSpPr>
          <p:cNvPr id="3" name="Group 5"/>
          <p:cNvGrpSpPr>
            <a:grpSpLocks/>
          </p:cNvGrpSpPr>
          <p:nvPr/>
        </p:nvGrpSpPr>
        <p:grpSpPr bwMode="auto">
          <a:xfrm>
            <a:off x="1289050" y="2590800"/>
            <a:ext cx="1241425" cy="1143000"/>
            <a:chOff x="2290" y="1920"/>
            <a:chExt cx="782" cy="720"/>
          </a:xfrm>
        </p:grpSpPr>
        <p:sp>
          <p:nvSpPr>
            <p:cNvPr id="33819" name="Rectangle 6"/>
            <p:cNvSpPr>
              <a:spLocks noChangeArrowheads="1"/>
            </p:cNvSpPr>
            <p:nvPr/>
          </p:nvSpPr>
          <p:spPr bwMode="auto">
            <a:xfrm>
              <a:off x="2304" y="1920"/>
              <a:ext cx="768" cy="720"/>
            </a:xfrm>
            <a:prstGeom prst="rect">
              <a:avLst/>
            </a:prstGeom>
            <a:noFill/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33820" name="Line 7"/>
            <p:cNvSpPr>
              <a:spLocks noChangeShapeType="1"/>
            </p:cNvSpPr>
            <p:nvPr/>
          </p:nvSpPr>
          <p:spPr bwMode="auto">
            <a:xfrm>
              <a:off x="2565" y="1920"/>
              <a:ext cx="0" cy="72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33821" name="Line 8"/>
            <p:cNvSpPr>
              <a:spLocks noChangeShapeType="1"/>
            </p:cNvSpPr>
            <p:nvPr/>
          </p:nvSpPr>
          <p:spPr bwMode="auto">
            <a:xfrm>
              <a:off x="2825" y="1920"/>
              <a:ext cx="0" cy="72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33822" name="Line 9"/>
            <p:cNvSpPr>
              <a:spLocks noChangeShapeType="1"/>
            </p:cNvSpPr>
            <p:nvPr/>
          </p:nvSpPr>
          <p:spPr bwMode="auto">
            <a:xfrm>
              <a:off x="2304" y="2160"/>
              <a:ext cx="768" cy="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33823" name="Line 10"/>
            <p:cNvSpPr>
              <a:spLocks noChangeShapeType="1"/>
            </p:cNvSpPr>
            <p:nvPr/>
          </p:nvSpPr>
          <p:spPr bwMode="auto">
            <a:xfrm>
              <a:off x="2304" y="2400"/>
              <a:ext cx="768" cy="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33824" name="Text Box 11"/>
            <p:cNvSpPr txBox="1">
              <a:spLocks noChangeArrowheads="1"/>
            </p:cNvSpPr>
            <p:nvPr/>
          </p:nvSpPr>
          <p:spPr bwMode="auto">
            <a:xfrm>
              <a:off x="2591" y="2160"/>
              <a:ext cx="190" cy="233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pPr algn="ctr" eaLnBrk="0" hangingPunct="0"/>
              <a:r>
                <a:rPr lang="en-US" dirty="0">
                  <a:cs typeface="Arial" charset="0"/>
                </a:rPr>
                <a:t>5</a:t>
              </a:r>
            </a:p>
          </p:txBody>
        </p:sp>
        <p:sp>
          <p:nvSpPr>
            <p:cNvPr id="33825" name="Text Box 12"/>
            <p:cNvSpPr txBox="1">
              <a:spLocks noChangeArrowheads="1"/>
            </p:cNvSpPr>
            <p:nvPr/>
          </p:nvSpPr>
          <p:spPr bwMode="auto">
            <a:xfrm>
              <a:off x="2856" y="2160"/>
              <a:ext cx="190" cy="233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pPr algn="ctr" eaLnBrk="0" hangingPunct="0"/>
              <a:r>
                <a:rPr lang="en-US">
                  <a:cs typeface="Arial" charset="0"/>
                </a:rPr>
                <a:t>1</a:t>
              </a:r>
            </a:p>
          </p:txBody>
        </p:sp>
        <p:sp>
          <p:nvSpPr>
            <p:cNvPr id="33826" name="Text Box 13"/>
            <p:cNvSpPr txBox="1">
              <a:spLocks noChangeArrowheads="1"/>
            </p:cNvSpPr>
            <p:nvPr/>
          </p:nvSpPr>
          <p:spPr bwMode="auto">
            <a:xfrm>
              <a:off x="2327" y="2160"/>
              <a:ext cx="190" cy="233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pPr algn="ctr" eaLnBrk="0" hangingPunct="0"/>
              <a:r>
                <a:rPr lang="en-US" dirty="0">
                  <a:cs typeface="Arial" charset="0"/>
                </a:rPr>
                <a:t>4</a:t>
              </a:r>
            </a:p>
          </p:txBody>
        </p:sp>
        <p:sp>
          <p:nvSpPr>
            <p:cNvPr id="33827" name="Text Box 14"/>
            <p:cNvSpPr txBox="1">
              <a:spLocks noChangeArrowheads="1"/>
            </p:cNvSpPr>
            <p:nvPr/>
          </p:nvSpPr>
          <p:spPr bwMode="auto">
            <a:xfrm>
              <a:off x="2591" y="2400"/>
              <a:ext cx="190" cy="233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pPr algn="ctr" eaLnBrk="0" hangingPunct="0"/>
              <a:r>
                <a:rPr lang="en-US" dirty="0">
                  <a:cs typeface="Arial" charset="0"/>
                </a:rPr>
                <a:t>1</a:t>
              </a:r>
            </a:p>
          </p:txBody>
        </p:sp>
        <p:sp>
          <p:nvSpPr>
            <p:cNvPr id="33828" name="Text Box 15"/>
            <p:cNvSpPr txBox="1">
              <a:spLocks noChangeArrowheads="1"/>
            </p:cNvSpPr>
            <p:nvPr/>
          </p:nvSpPr>
          <p:spPr bwMode="auto">
            <a:xfrm>
              <a:off x="2856" y="2400"/>
              <a:ext cx="190" cy="233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pPr algn="ctr" eaLnBrk="0" hangingPunct="0"/>
              <a:r>
                <a:rPr lang="en-US" dirty="0">
                  <a:cs typeface="Arial" charset="0"/>
                </a:rPr>
                <a:t>7</a:t>
              </a:r>
            </a:p>
          </p:txBody>
        </p:sp>
        <p:sp>
          <p:nvSpPr>
            <p:cNvPr id="33829" name="Text Box 16"/>
            <p:cNvSpPr txBox="1">
              <a:spLocks noChangeArrowheads="1"/>
            </p:cNvSpPr>
            <p:nvPr/>
          </p:nvSpPr>
          <p:spPr bwMode="auto">
            <a:xfrm>
              <a:off x="2327" y="2400"/>
              <a:ext cx="190" cy="233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pPr algn="ctr" eaLnBrk="0" hangingPunct="0"/>
              <a:r>
                <a:rPr lang="en-US">
                  <a:cs typeface="Arial" charset="0"/>
                </a:rPr>
                <a:t>1</a:t>
              </a:r>
            </a:p>
          </p:txBody>
        </p:sp>
        <p:sp>
          <p:nvSpPr>
            <p:cNvPr id="33830" name="Line 17"/>
            <p:cNvSpPr>
              <a:spLocks noChangeShapeType="1"/>
            </p:cNvSpPr>
            <p:nvPr/>
          </p:nvSpPr>
          <p:spPr bwMode="auto">
            <a:xfrm>
              <a:off x="2304" y="1920"/>
              <a:ext cx="768" cy="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33831" name="Line 18"/>
            <p:cNvSpPr>
              <a:spLocks noChangeShapeType="1"/>
            </p:cNvSpPr>
            <p:nvPr/>
          </p:nvSpPr>
          <p:spPr bwMode="auto">
            <a:xfrm>
              <a:off x="2304" y="2160"/>
              <a:ext cx="768" cy="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33832" name="Text Box 19"/>
            <p:cNvSpPr txBox="1">
              <a:spLocks noChangeArrowheads="1"/>
            </p:cNvSpPr>
            <p:nvPr/>
          </p:nvSpPr>
          <p:spPr bwMode="auto">
            <a:xfrm>
              <a:off x="2591" y="1920"/>
              <a:ext cx="190" cy="233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pPr algn="ctr" eaLnBrk="0" hangingPunct="0"/>
              <a:r>
                <a:rPr lang="en-US" dirty="0">
                  <a:cs typeface="Arial" charset="0"/>
                </a:rPr>
                <a:t>5</a:t>
              </a:r>
            </a:p>
          </p:txBody>
        </p:sp>
        <p:sp>
          <p:nvSpPr>
            <p:cNvPr id="33833" name="Text Box 20"/>
            <p:cNvSpPr txBox="1">
              <a:spLocks noChangeArrowheads="1"/>
            </p:cNvSpPr>
            <p:nvPr/>
          </p:nvSpPr>
          <p:spPr bwMode="auto">
            <a:xfrm>
              <a:off x="2856" y="1920"/>
              <a:ext cx="190" cy="233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pPr algn="ctr" eaLnBrk="0" hangingPunct="0"/>
              <a:r>
                <a:rPr lang="en-US">
                  <a:cs typeface="Arial" charset="0"/>
                </a:rPr>
                <a:t>3</a:t>
              </a:r>
            </a:p>
          </p:txBody>
        </p:sp>
        <p:sp>
          <p:nvSpPr>
            <p:cNvPr id="33834" name="Text Box 21"/>
            <p:cNvSpPr txBox="1">
              <a:spLocks noChangeArrowheads="1"/>
            </p:cNvSpPr>
            <p:nvPr/>
          </p:nvSpPr>
          <p:spPr bwMode="auto">
            <a:xfrm>
              <a:off x="2290" y="1920"/>
              <a:ext cx="264" cy="233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pPr algn="ctr" eaLnBrk="0" hangingPunct="0"/>
              <a:r>
                <a:rPr lang="en-US" dirty="0">
                  <a:cs typeface="Arial" charset="0"/>
                </a:rPr>
                <a:t>10</a:t>
              </a:r>
            </a:p>
          </p:txBody>
        </p:sp>
      </p:grpSp>
      <p:sp>
        <p:nvSpPr>
          <p:cNvPr id="33798" name="Text Box 22"/>
          <p:cNvSpPr txBox="1">
            <a:spLocks noChangeArrowheads="1"/>
          </p:cNvSpPr>
          <p:nvPr/>
        </p:nvSpPr>
        <p:spPr bwMode="auto">
          <a:xfrm>
            <a:off x="1066800" y="3810000"/>
            <a:ext cx="1755096" cy="86177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algn="ctr" eaLnBrk="0" hangingPunct="0"/>
            <a:r>
              <a:rPr lang="en-US" dirty="0">
                <a:cs typeface="Arial" charset="0"/>
              </a:rPr>
              <a:t>Local image </a:t>
            </a:r>
            <a:r>
              <a:rPr lang="en-US" dirty="0" smtClean="0">
                <a:cs typeface="Arial" charset="0"/>
              </a:rPr>
              <a:t>data</a:t>
            </a:r>
          </a:p>
          <a:p>
            <a:pPr algn="ctr" eaLnBrk="0" hangingPunct="0"/>
            <a:r>
              <a:rPr lang="en-US" sz="3200" i="1" dirty="0">
                <a:cs typeface="Arial" charset="0"/>
              </a:rPr>
              <a:t>f</a:t>
            </a:r>
            <a:endParaRPr lang="en-US" sz="3200" i="1" dirty="0">
              <a:cs typeface="Arial" charset="0"/>
            </a:endParaRPr>
          </a:p>
        </p:txBody>
      </p:sp>
      <p:grpSp>
        <p:nvGrpSpPr>
          <p:cNvPr id="4" name="Group 23"/>
          <p:cNvGrpSpPr>
            <a:grpSpLocks/>
          </p:cNvGrpSpPr>
          <p:nvPr/>
        </p:nvGrpSpPr>
        <p:grpSpPr bwMode="auto">
          <a:xfrm>
            <a:off x="5807075" y="2590800"/>
            <a:ext cx="1295400" cy="1219200"/>
            <a:chOff x="2256" y="1920"/>
            <a:chExt cx="816" cy="768"/>
          </a:xfrm>
        </p:grpSpPr>
        <p:sp>
          <p:nvSpPr>
            <p:cNvPr id="33803" name="Rectangle 24"/>
            <p:cNvSpPr>
              <a:spLocks noChangeArrowheads="1"/>
            </p:cNvSpPr>
            <p:nvPr/>
          </p:nvSpPr>
          <p:spPr bwMode="auto">
            <a:xfrm>
              <a:off x="2304" y="1920"/>
              <a:ext cx="768" cy="720"/>
            </a:xfrm>
            <a:prstGeom prst="rect">
              <a:avLst/>
            </a:prstGeom>
            <a:noFill/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33804" name="Line 25"/>
            <p:cNvSpPr>
              <a:spLocks noChangeShapeType="1"/>
            </p:cNvSpPr>
            <p:nvPr/>
          </p:nvSpPr>
          <p:spPr bwMode="auto">
            <a:xfrm>
              <a:off x="2544" y="1920"/>
              <a:ext cx="0" cy="72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33805" name="Line 26"/>
            <p:cNvSpPr>
              <a:spLocks noChangeShapeType="1"/>
            </p:cNvSpPr>
            <p:nvPr/>
          </p:nvSpPr>
          <p:spPr bwMode="auto">
            <a:xfrm>
              <a:off x="2832" y="1920"/>
              <a:ext cx="0" cy="72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33806" name="Line 27"/>
            <p:cNvSpPr>
              <a:spLocks noChangeShapeType="1"/>
            </p:cNvSpPr>
            <p:nvPr/>
          </p:nvSpPr>
          <p:spPr bwMode="auto">
            <a:xfrm>
              <a:off x="2304" y="2160"/>
              <a:ext cx="768" cy="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33807" name="Line 28"/>
            <p:cNvSpPr>
              <a:spLocks noChangeShapeType="1"/>
            </p:cNvSpPr>
            <p:nvPr/>
          </p:nvSpPr>
          <p:spPr bwMode="auto">
            <a:xfrm>
              <a:off x="2304" y="2400"/>
              <a:ext cx="768" cy="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33808" name="Text Box 29"/>
            <p:cNvSpPr txBox="1">
              <a:spLocks noChangeArrowheads="1"/>
            </p:cNvSpPr>
            <p:nvPr/>
          </p:nvSpPr>
          <p:spPr bwMode="auto">
            <a:xfrm>
              <a:off x="2582" y="2160"/>
              <a:ext cx="212" cy="288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pPr eaLnBrk="0" hangingPunct="0"/>
              <a:r>
                <a:rPr lang="en-US">
                  <a:cs typeface="Arial" charset="0"/>
                </a:rPr>
                <a:t>7</a:t>
              </a:r>
            </a:p>
          </p:txBody>
        </p:sp>
        <p:sp>
          <p:nvSpPr>
            <p:cNvPr id="33809" name="Text Box 30"/>
            <p:cNvSpPr txBox="1">
              <a:spLocks noChangeArrowheads="1"/>
            </p:cNvSpPr>
            <p:nvPr/>
          </p:nvSpPr>
          <p:spPr bwMode="auto">
            <a:xfrm>
              <a:off x="2832" y="2160"/>
              <a:ext cx="116" cy="288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pPr eaLnBrk="0" hangingPunct="0"/>
              <a:endParaRPr lang="en-US">
                <a:cs typeface="Arial" charset="0"/>
              </a:endParaRPr>
            </a:p>
          </p:txBody>
        </p:sp>
        <p:sp>
          <p:nvSpPr>
            <p:cNvPr id="33810" name="Text Box 31"/>
            <p:cNvSpPr txBox="1">
              <a:spLocks noChangeArrowheads="1"/>
            </p:cNvSpPr>
            <p:nvPr/>
          </p:nvSpPr>
          <p:spPr bwMode="auto">
            <a:xfrm>
              <a:off x="2352" y="2160"/>
              <a:ext cx="116" cy="288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pPr eaLnBrk="0" hangingPunct="0"/>
              <a:endParaRPr lang="en-US">
                <a:cs typeface="Arial" charset="0"/>
              </a:endParaRPr>
            </a:p>
          </p:txBody>
        </p:sp>
        <p:sp>
          <p:nvSpPr>
            <p:cNvPr id="33811" name="Text Box 32"/>
            <p:cNvSpPr txBox="1">
              <a:spLocks noChangeArrowheads="1"/>
            </p:cNvSpPr>
            <p:nvPr/>
          </p:nvSpPr>
          <p:spPr bwMode="auto">
            <a:xfrm>
              <a:off x="2562" y="2400"/>
              <a:ext cx="116" cy="288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pPr eaLnBrk="0" hangingPunct="0"/>
              <a:endParaRPr lang="en-US">
                <a:cs typeface="Arial" charset="0"/>
              </a:endParaRPr>
            </a:p>
          </p:txBody>
        </p:sp>
        <p:sp>
          <p:nvSpPr>
            <p:cNvPr id="33812" name="Text Box 33"/>
            <p:cNvSpPr txBox="1">
              <a:spLocks noChangeArrowheads="1"/>
            </p:cNvSpPr>
            <p:nvPr/>
          </p:nvSpPr>
          <p:spPr bwMode="auto">
            <a:xfrm>
              <a:off x="2812" y="2400"/>
              <a:ext cx="116" cy="288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pPr eaLnBrk="0" hangingPunct="0"/>
              <a:endParaRPr lang="en-US">
                <a:cs typeface="Arial" charset="0"/>
              </a:endParaRPr>
            </a:p>
          </p:txBody>
        </p:sp>
        <p:sp>
          <p:nvSpPr>
            <p:cNvPr id="33813" name="Text Box 34"/>
            <p:cNvSpPr txBox="1">
              <a:spLocks noChangeArrowheads="1"/>
            </p:cNvSpPr>
            <p:nvPr/>
          </p:nvSpPr>
          <p:spPr bwMode="auto">
            <a:xfrm>
              <a:off x="2332" y="2400"/>
              <a:ext cx="116" cy="288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pPr eaLnBrk="0" hangingPunct="0"/>
              <a:endParaRPr lang="en-US">
                <a:cs typeface="Arial" charset="0"/>
              </a:endParaRPr>
            </a:p>
          </p:txBody>
        </p:sp>
        <p:sp>
          <p:nvSpPr>
            <p:cNvPr id="33814" name="Line 35"/>
            <p:cNvSpPr>
              <a:spLocks noChangeShapeType="1"/>
            </p:cNvSpPr>
            <p:nvPr/>
          </p:nvSpPr>
          <p:spPr bwMode="auto">
            <a:xfrm>
              <a:off x="2304" y="1920"/>
              <a:ext cx="768" cy="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33815" name="Line 36"/>
            <p:cNvSpPr>
              <a:spLocks noChangeShapeType="1"/>
            </p:cNvSpPr>
            <p:nvPr/>
          </p:nvSpPr>
          <p:spPr bwMode="auto">
            <a:xfrm>
              <a:off x="2304" y="2160"/>
              <a:ext cx="768" cy="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33816" name="Text Box 37"/>
            <p:cNvSpPr txBox="1">
              <a:spLocks noChangeArrowheads="1"/>
            </p:cNvSpPr>
            <p:nvPr/>
          </p:nvSpPr>
          <p:spPr bwMode="auto">
            <a:xfrm>
              <a:off x="2582" y="1920"/>
              <a:ext cx="116" cy="288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pPr eaLnBrk="0" hangingPunct="0"/>
              <a:endParaRPr lang="en-US">
                <a:cs typeface="Arial" charset="0"/>
              </a:endParaRPr>
            </a:p>
          </p:txBody>
        </p:sp>
        <p:sp>
          <p:nvSpPr>
            <p:cNvPr id="33817" name="Text Box 38"/>
            <p:cNvSpPr txBox="1">
              <a:spLocks noChangeArrowheads="1"/>
            </p:cNvSpPr>
            <p:nvPr/>
          </p:nvSpPr>
          <p:spPr bwMode="auto">
            <a:xfrm>
              <a:off x="2832" y="1920"/>
              <a:ext cx="116" cy="288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pPr eaLnBrk="0" hangingPunct="0"/>
              <a:endParaRPr lang="en-US">
                <a:cs typeface="Arial" charset="0"/>
              </a:endParaRPr>
            </a:p>
          </p:txBody>
        </p:sp>
        <p:sp>
          <p:nvSpPr>
            <p:cNvPr id="33818" name="Text Box 39"/>
            <p:cNvSpPr txBox="1">
              <a:spLocks noChangeArrowheads="1"/>
            </p:cNvSpPr>
            <p:nvPr/>
          </p:nvSpPr>
          <p:spPr bwMode="auto">
            <a:xfrm>
              <a:off x="2256" y="1920"/>
              <a:ext cx="116" cy="288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pPr eaLnBrk="0" hangingPunct="0"/>
              <a:endParaRPr lang="en-US">
                <a:cs typeface="Arial" charset="0"/>
              </a:endParaRPr>
            </a:p>
          </p:txBody>
        </p:sp>
      </p:grpSp>
      <p:sp>
        <p:nvSpPr>
          <p:cNvPr id="33800" name="Text Box 40"/>
          <p:cNvSpPr txBox="1">
            <a:spLocks noChangeArrowheads="1"/>
          </p:cNvSpPr>
          <p:nvPr/>
        </p:nvSpPr>
        <p:spPr bwMode="auto">
          <a:xfrm>
            <a:off x="5502275" y="3810000"/>
            <a:ext cx="2130455" cy="86177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algn="ctr" eaLnBrk="0" hangingPunct="0"/>
            <a:r>
              <a:rPr lang="en-US" dirty="0">
                <a:cs typeface="Arial" charset="0"/>
              </a:rPr>
              <a:t>Modified image </a:t>
            </a:r>
            <a:r>
              <a:rPr lang="en-US" dirty="0" smtClean="0">
                <a:cs typeface="Arial" charset="0"/>
              </a:rPr>
              <a:t>data</a:t>
            </a:r>
          </a:p>
          <a:p>
            <a:pPr algn="ctr" eaLnBrk="0" hangingPunct="0"/>
            <a:r>
              <a:rPr lang="en-US" sz="3200" i="1" dirty="0" smtClean="0">
                <a:cs typeface="Arial" charset="0"/>
              </a:rPr>
              <a:t>S</a:t>
            </a:r>
            <a:r>
              <a:rPr lang="en-US" sz="3200" dirty="0" smtClean="0">
                <a:cs typeface="Arial" charset="0"/>
              </a:rPr>
              <a:t>[</a:t>
            </a:r>
            <a:r>
              <a:rPr lang="en-US" sz="3200" i="1" dirty="0" smtClean="0">
                <a:cs typeface="Arial" charset="0"/>
              </a:rPr>
              <a:t>f</a:t>
            </a:r>
            <a:r>
              <a:rPr lang="en-US" sz="3200" dirty="0" smtClean="0">
                <a:cs typeface="Arial" charset="0"/>
              </a:rPr>
              <a:t>]</a:t>
            </a:r>
            <a:endParaRPr lang="en-US" sz="3200" dirty="0">
              <a:cs typeface="Arial" charset="0"/>
            </a:endParaRPr>
          </a:p>
        </p:txBody>
      </p:sp>
      <p:sp>
        <p:nvSpPr>
          <p:cNvPr id="33801" name="Line 41"/>
          <p:cNvSpPr>
            <a:spLocks noChangeShapeType="1"/>
          </p:cNvSpPr>
          <p:nvPr/>
        </p:nvSpPr>
        <p:spPr bwMode="auto">
          <a:xfrm>
            <a:off x="3444875" y="3200400"/>
            <a:ext cx="1295400" cy="0"/>
          </a:xfrm>
          <a:prstGeom prst="line">
            <a:avLst/>
          </a:prstGeom>
          <a:noFill/>
          <a:ln w="152400">
            <a:solidFill>
              <a:schemeClr val="accent2"/>
            </a:solidFill>
            <a:round/>
            <a:headEnd/>
            <a:tailEnd type="triangle" w="med" len="med"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txBody>
          <a:bodyPr/>
          <a:lstStyle/>
          <a:p>
            <a:endParaRPr lang="en-US"/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33425" y="5356225"/>
            <a:ext cx="8013700" cy="1397000"/>
          </a:xfrm>
          <a:prstGeom prst="rect">
            <a:avLst/>
          </a:prstGeom>
        </p:spPr>
      </p:pic>
    </p:spTree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p14:dur="0"/>
    </mc:Choice>
    <mc:Fallback>
      <p:transition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79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3379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5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6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80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8" dur="500"/>
                                        <p:tgtEl>
                                          <p:spTgt spid="3380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9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80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1" dur="500"/>
                                        <p:tgtEl>
                                          <p:spTgt spid="3380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3798" grpId="0"/>
      <p:bldP spid="33800" grpId="0"/>
      <p:bldP spid="33801" grpId="0" animBg="1"/>
    </p:bld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A more general version</a:t>
            </a:r>
            <a:endParaRPr lang="en-US" dirty="0"/>
          </a:p>
        </p:txBody>
      </p:sp>
      <p:grpSp>
        <p:nvGrpSpPr>
          <p:cNvPr id="4" name="Group 5"/>
          <p:cNvGrpSpPr>
            <a:grpSpLocks/>
          </p:cNvGrpSpPr>
          <p:nvPr/>
        </p:nvGrpSpPr>
        <p:grpSpPr bwMode="auto">
          <a:xfrm>
            <a:off x="1882775" y="2057400"/>
            <a:ext cx="1241425" cy="1143000"/>
            <a:chOff x="2290" y="1920"/>
            <a:chExt cx="782" cy="720"/>
          </a:xfrm>
        </p:grpSpPr>
        <p:sp>
          <p:nvSpPr>
            <p:cNvPr id="5" name="Rectangle 6"/>
            <p:cNvSpPr>
              <a:spLocks noChangeArrowheads="1"/>
            </p:cNvSpPr>
            <p:nvPr/>
          </p:nvSpPr>
          <p:spPr bwMode="auto">
            <a:xfrm>
              <a:off x="2304" y="1920"/>
              <a:ext cx="768" cy="720"/>
            </a:xfrm>
            <a:prstGeom prst="rect">
              <a:avLst/>
            </a:prstGeom>
            <a:noFill/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6" name="Line 7"/>
            <p:cNvSpPr>
              <a:spLocks noChangeShapeType="1"/>
            </p:cNvSpPr>
            <p:nvPr/>
          </p:nvSpPr>
          <p:spPr bwMode="auto">
            <a:xfrm>
              <a:off x="2565" y="1920"/>
              <a:ext cx="0" cy="72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7" name="Line 8"/>
            <p:cNvSpPr>
              <a:spLocks noChangeShapeType="1"/>
            </p:cNvSpPr>
            <p:nvPr/>
          </p:nvSpPr>
          <p:spPr bwMode="auto">
            <a:xfrm>
              <a:off x="2825" y="1920"/>
              <a:ext cx="0" cy="72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8" name="Line 9"/>
            <p:cNvSpPr>
              <a:spLocks noChangeShapeType="1"/>
            </p:cNvSpPr>
            <p:nvPr/>
          </p:nvSpPr>
          <p:spPr bwMode="auto">
            <a:xfrm>
              <a:off x="2304" y="2160"/>
              <a:ext cx="768" cy="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9" name="Line 10"/>
            <p:cNvSpPr>
              <a:spLocks noChangeShapeType="1"/>
            </p:cNvSpPr>
            <p:nvPr/>
          </p:nvSpPr>
          <p:spPr bwMode="auto">
            <a:xfrm>
              <a:off x="2304" y="2400"/>
              <a:ext cx="768" cy="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10" name="Text Box 11"/>
            <p:cNvSpPr txBox="1">
              <a:spLocks noChangeArrowheads="1"/>
            </p:cNvSpPr>
            <p:nvPr/>
          </p:nvSpPr>
          <p:spPr bwMode="auto">
            <a:xfrm>
              <a:off x="2591" y="2160"/>
              <a:ext cx="190" cy="233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pPr algn="ctr" eaLnBrk="0" hangingPunct="0"/>
              <a:r>
                <a:rPr lang="en-US" dirty="0">
                  <a:cs typeface="Arial" charset="0"/>
                </a:rPr>
                <a:t>5</a:t>
              </a:r>
            </a:p>
          </p:txBody>
        </p:sp>
        <p:sp>
          <p:nvSpPr>
            <p:cNvPr id="11" name="Text Box 12"/>
            <p:cNvSpPr txBox="1">
              <a:spLocks noChangeArrowheads="1"/>
            </p:cNvSpPr>
            <p:nvPr/>
          </p:nvSpPr>
          <p:spPr bwMode="auto">
            <a:xfrm>
              <a:off x="2856" y="2160"/>
              <a:ext cx="190" cy="233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pPr algn="ctr" eaLnBrk="0" hangingPunct="0"/>
              <a:r>
                <a:rPr lang="en-US">
                  <a:cs typeface="Arial" charset="0"/>
                </a:rPr>
                <a:t>1</a:t>
              </a:r>
            </a:p>
          </p:txBody>
        </p:sp>
        <p:sp>
          <p:nvSpPr>
            <p:cNvPr id="12" name="Text Box 13"/>
            <p:cNvSpPr txBox="1">
              <a:spLocks noChangeArrowheads="1"/>
            </p:cNvSpPr>
            <p:nvPr/>
          </p:nvSpPr>
          <p:spPr bwMode="auto">
            <a:xfrm>
              <a:off x="2327" y="2160"/>
              <a:ext cx="190" cy="233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pPr algn="ctr" eaLnBrk="0" hangingPunct="0"/>
              <a:r>
                <a:rPr lang="en-US" dirty="0">
                  <a:cs typeface="Arial" charset="0"/>
                </a:rPr>
                <a:t>4</a:t>
              </a:r>
            </a:p>
          </p:txBody>
        </p:sp>
        <p:sp>
          <p:nvSpPr>
            <p:cNvPr id="13" name="Text Box 14"/>
            <p:cNvSpPr txBox="1">
              <a:spLocks noChangeArrowheads="1"/>
            </p:cNvSpPr>
            <p:nvPr/>
          </p:nvSpPr>
          <p:spPr bwMode="auto">
            <a:xfrm>
              <a:off x="2591" y="2400"/>
              <a:ext cx="190" cy="233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pPr algn="ctr" eaLnBrk="0" hangingPunct="0"/>
              <a:r>
                <a:rPr lang="en-US" dirty="0">
                  <a:cs typeface="Arial" charset="0"/>
                </a:rPr>
                <a:t>1</a:t>
              </a:r>
            </a:p>
          </p:txBody>
        </p:sp>
        <p:sp>
          <p:nvSpPr>
            <p:cNvPr id="14" name="Text Box 15"/>
            <p:cNvSpPr txBox="1">
              <a:spLocks noChangeArrowheads="1"/>
            </p:cNvSpPr>
            <p:nvPr/>
          </p:nvSpPr>
          <p:spPr bwMode="auto">
            <a:xfrm>
              <a:off x="2856" y="2400"/>
              <a:ext cx="190" cy="233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pPr algn="ctr" eaLnBrk="0" hangingPunct="0"/>
              <a:r>
                <a:rPr lang="en-US" dirty="0">
                  <a:cs typeface="Arial" charset="0"/>
                </a:rPr>
                <a:t>7</a:t>
              </a:r>
            </a:p>
          </p:txBody>
        </p:sp>
        <p:sp>
          <p:nvSpPr>
            <p:cNvPr id="15" name="Text Box 16"/>
            <p:cNvSpPr txBox="1">
              <a:spLocks noChangeArrowheads="1"/>
            </p:cNvSpPr>
            <p:nvPr/>
          </p:nvSpPr>
          <p:spPr bwMode="auto">
            <a:xfrm>
              <a:off x="2327" y="2400"/>
              <a:ext cx="190" cy="233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pPr algn="ctr" eaLnBrk="0" hangingPunct="0"/>
              <a:r>
                <a:rPr lang="en-US">
                  <a:cs typeface="Arial" charset="0"/>
                </a:rPr>
                <a:t>1</a:t>
              </a:r>
            </a:p>
          </p:txBody>
        </p:sp>
        <p:sp>
          <p:nvSpPr>
            <p:cNvPr id="16" name="Line 17"/>
            <p:cNvSpPr>
              <a:spLocks noChangeShapeType="1"/>
            </p:cNvSpPr>
            <p:nvPr/>
          </p:nvSpPr>
          <p:spPr bwMode="auto">
            <a:xfrm>
              <a:off x="2304" y="1920"/>
              <a:ext cx="768" cy="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17" name="Line 18"/>
            <p:cNvSpPr>
              <a:spLocks noChangeShapeType="1"/>
            </p:cNvSpPr>
            <p:nvPr/>
          </p:nvSpPr>
          <p:spPr bwMode="auto">
            <a:xfrm>
              <a:off x="2304" y="2160"/>
              <a:ext cx="768" cy="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18" name="Text Box 19"/>
            <p:cNvSpPr txBox="1">
              <a:spLocks noChangeArrowheads="1"/>
            </p:cNvSpPr>
            <p:nvPr/>
          </p:nvSpPr>
          <p:spPr bwMode="auto">
            <a:xfrm>
              <a:off x="2591" y="1920"/>
              <a:ext cx="190" cy="233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pPr algn="ctr" eaLnBrk="0" hangingPunct="0"/>
              <a:r>
                <a:rPr lang="en-US" dirty="0">
                  <a:cs typeface="Arial" charset="0"/>
                </a:rPr>
                <a:t>5</a:t>
              </a:r>
            </a:p>
          </p:txBody>
        </p:sp>
        <p:sp>
          <p:nvSpPr>
            <p:cNvPr id="19" name="Text Box 20"/>
            <p:cNvSpPr txBox="1">
              <a:spLocks noChangeArrowheads="1"/>
            </p:cNvSpPr>
            <p:nvPr/>
          </p:nvSpPr>
          <p:spPr bwMode="auto">
            <a:xfrm>
              <a:off x="2856" y="1920"/>
              <a:ext cx="190" cy="233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pPr algn="ctr" eaLnBrk="0" hangingPunct="0"/>
              <a:r>
                <a:rPr lang="en-US">
                  <a:cs typeface="Arial" charset="0"/>
                </a:rPr>
                <a:t>3</a:t>
              </a:r>
            </a:p>
          </p:txBody>
        </p:sp>
        <p:sp>
          <p:nvSpPr>
            <p:cNvPr id="20" name="Text Box 21"/>
            <p:cNvSpPr txBox="1">
              <a:spLocks noChangeArrowheads="1"/>
            </p:cNvSpPr>
            <p:nvPr/>
          </p:nvSpPr>
          <p:spPr bwMode="auto">
            <a:xfrm>
              <a:off x="2290" y="1920"/>
              <a:ext cx="264" cy="233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pPr algn="ctr" eaLnBrk="0" hangingPunct="0"/>
              <a:r>
                <a:rPr lang="en-US" dirty="0">
                  <a:cs typeface="Arial" charset="0"/>
                </a:rPr>
                <a:t>10</a:t>
              </a:r>
            </a:p>
          </p:txBody>
        </p:sp>
      </p:grpSp>
      <p:sp>
        <p:nvSpPr>
          <p:cNvPr id="21" name="Text Box 22"/>
          <p:cNvSpPr txBox="1">
            <a:spLocks noChangeArrowheads="1"/>
          </p:cNvSpPr>
          <p:nvPr/>
        </p:nvSpPr>
        <p:spPr bwMode="auto">
          <a:xfrm>
            <a:off x="1660525" y="3276600"/>
            <a:ext cx="2278063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eaLnBrk="0" hangingPunct="0"/>
            <a:r>
              <a:rPr lang="en-US" dirty="0">
                <a:cs typeface="Arial" charset="0"/>
              </a:rPr>
              <a:t>Local image data</a:t>
            </a:r>
          </a:p>
        </p:txBody>
      </p:sp>
      <p:grpSp>
        <p:nvGrpSpPr>
          <p:cNvPr id="22" name="Group 23"/>
          <p:cNvGrpSpPr>
            <a:grpSpLocks/>
          </p:cNvGrpSpPr>
          <p:nvPr/>
        </p:nvGrpSpPr>
        <p:grpSpPr bwMode="auto">
          <a:xfrm>
            <a:off x="6400800" y="2057400"/>
            <a:ext cx="1295400" cy="1219200"/>
            <a:chOff x="2256" y="1920"/>
            <a:chExt cx="816" cy="768"/>
          </a:xfrm>
        </p:grpSpPr>
        <p:sp>
          <p:nvSpPr>
            <p:cNvPr id="23" name="Rectangle 24"/>
            <p:cNvSpPr>
              <a:spLocks noChangeArrowheads="1"/>
            </p:cNvSpPr>
            <p:nvPr/>
          </p:nvSpPr>
          <p:spPr bwMode="auto">
            <a:xfrm>
              <a:off x="2304" y="1920"/>
              <a:ext cx="768" cy="720"/>
            </a:xfrm>
            <a:prstGeom prst="rect">
              <a:avLst/>
            </a:prstGeom>
            <a:noFill/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24" name="Line 25"/>
            <p:cNvSpPr>
              <a:spLocks noChangeShapeType="1"/>
            </p:cNvSpPr>
            <p:nvPr/>
          </p:nvSpPr>
          <p:spPr bwMode="auto">
            <a:xfrm>
              <a:off x="2544" y="1920"/>
              <a:ext cx="0" cy="72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25" name="Line 26"/>
            <p:cNvSpPr>
              <a:spLocks noChangeShapeType="1"/>
            </p:cNvSpPr>
            <p:nvPr/>
          </p:nvSpPr>
          <p:spPr bwMode="auto">
            <a:xfrm>
              <a:off x="2832" y="1920"/>
              <a:ext cx="0" cy="72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26" name="Line 27"/>
            <p:cNvSpPr>
              <a:spLocks noChangeShapeType="1"/>
            </p:cNvSpPr>
            <p:nvPr/>
          </p:nvSpPr>
          <p:spPr bwMode="auto">
            <a:xfrm>
              <a:off x="2304" y="2160"/>
              <a:ext cx="768" cy="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27" name="Line 28"/>
            <p:cNvSpPr>
              <a:spLocks noChangeShapeType="1"/>
            </p:cNvSpPr>
            <p:nvPr/>
          </p:nvSpPr>
          <p:spPr bwMode="auto">
            <a:xfrm>
              <a:off x="2304" y="2400"/>
              <a:ext cx="768" cy="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28" name="Text Box 29"/>
            <p:cNvSpPr txBox="1">
              <a:spLocks noChangeArrowheads="1"/>
            </p:cNvSpPr>
            <p:nvPr/>
          </p:nvSpPr>
          <p:spPr bwMode="auto">
            <a:xfrm>
              <a:off x="2582" y="2160"/>
              <a:ext cx="212" cy="288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pPr eaLnBrk="0" hangingPunct="0"/>
              <a:r>
                <a:rPr lang="en-US">
                  <a:cs typeface="Arial" charset="0"/>
                </a:rPr>
                <a:t>7</a:t>
              </a:r>
            </a:p>
          </p:txBody>
        </p:sp>
        <p:sp>
          <p:nvSpPr>
            <p:cNvPr id="29" name="Text Box 30"/>
            <p:cNvSpPr txBox="1">
              <a:spLocks noChangeArrowheads="1"/>
            </p:cNvSpPr>
            <p:nvPr/>
          </p:nvSpPr>
          <p:spPr bwMode="auto">
            <a:xfrm>
              <a:off x="2832" y="2160"/>
              <a:ext cx="116" cy="288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pPr eaLnBrk="0" hangingPunct="0"/>
              <a:endParaRPr lang="en-US">
                <a:cs typeface="Arial" charset="0"/>
              </a:endParaRPr>
            </a:p>
          </p:txBody>
        </p:sp>
        <p:sp>
          <p:nvSpPr>
            <p:cNvPr id="30" name="Text Box 31"/>
            <p:cNvSpPr txBox="1">
              <a:spLocks noChangeArrowheads="1"/>
            </p:cNvSpPr>
            <p:nvPr/>
          </p:nvSpPr>
          <p:spPr bwMode="auto">
            <a:xfrm>
              <a:off x="2352" y="2160"/>
              <a:ext cx="116" cy="288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pPr eaLnBrk="0" hangingPunct="0"/>
              <a:endParaRPr lang="en-US">
                <a:cs typeface="Arial" charset="0"/>
              </a:endParaRPr>
            </a:p>
          </p:txBody>
        </p:sp>
        <p:sp>
          <p:nvSpPr>
            <p:cNvPr id="31" name="Text Box 32"/>
            <p:cNvSpPr txBox="1">
              <a:spLocks noChangeArrowheads="1"/>
            </p:cNvSpPr>
            <p:nvPr/>
          </p:nvSpPr>
          <p:spPr bwMode="auto">
            <a:xfrm>
              <a:off x="2562" y="2400"/>
              <a:ext cx="116" cy="288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pPr eaLnBrk="0" hangingPunct="0"/>
              <a:endParaRPr lang="en-US">
                <a:cs typeface="Arial" charset="0"/>
              </a:endParaRPr>
            </a:p>
          </p:txBody>
        </p:sp>
        <p:sp>
          <p:nvSpPr>
            <p:cNvPr id="32" name="Text Box 33"/>
            <p:cNvSpPr txBox="1">
              <a:spLocks noChangeArrowheads="1"/>
            </p:cNvSpPr>
            <p:nvPr/>
          </p:nvSpPr>
          <p:spPr bwMode="auto">
            <a:xfrm>
              <a:off x="2812" y="2400"/>
              <a:ext cx="116" cy="288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pPr eaLnBrk="0" hangingPunct="0"/>
              <a:endParaRPr lang="en-US">
                <a:cs typeface="Arial" charset="0"/>
              </a:endParaRPr>
            </a:p>
          </p:txBody>
        </p:sp>
        <p:sp>
          <p:nvSpPr>
            <p:cNvPr id="33" name="Text Box 34"/>
            <p:cNvSpPr txBox="1">
              <a:spLocks noChangeArrowheads="1"/>
            </p:cNvSpPr>
            <p:nvPr/>
          </p:nvSpPr>
          <p:spPr bwMode="auto">
            <a:xfrm>
              <a:off x="2332" y="2400"/>
              <a:ext cx="116" cy="288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pPr eaLnBrk="0" hangingPunct="0"/>
              <a:endParaRPr lang="en-US">
                <a:cs typeface="Arial" charset="0"/>
              </a:endParaRPr>
            </a:p>
          </p:txBody>
        </p:sp>
        <p:sp>
          <p:nvSpPr>
            <p:cNvPr id="34" name="Line 35"/>
            <p:cNvSpPr>
              <a:spLocks noChangeShapeType="1"/>
            </p:cNvSpPr>
            <p:nvPr/>
          </p:nvSpPr>
          <p:spPr bwMode="auto">
            <a:xfrm>
              <a:off x="2304" y="1920"/>
              <a:ext cx="768" cy="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35" name="Line 36"/>
            <p:cNvSpPr>
              <a:spLocks noChangeShapeType="1"/>
            </p:cNvSpPr>
            <p:nvPr/>
          </p:nvSpPr>
          <p:spPr bwMode="auto">
            <a:xfrm>
              <a:off x="2304" y="2160"/>
              <a:ext cx="768" cy="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36" name="Text Box 37"/>
            <p:cNvSpPr txBox="1">
              <a:spLocks noChangeArrowheads="1"/>
            </p:cNvSpPr>
            <p:nvPr/>
          </p:nvSpPr>
          <p:spPr bwMode="auto">
            <a:xfrm>
              <a:off x="2582" y="1920"/>
              <a:ext cx="116" cy="288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pPr eaLnBrk="0" hangingPunct="0"/>
              <a:endParaRPr lang="en-US">
                <a:cs typeface="Arial" charset="0"/>
              </a:endParaRPr>
            </a:p>
          </p:txBody>
        </p:sp>
        <p:sp>
          <p:nvSpPr>
            <p:cNvPr id="37" name="Text Box 38"/>
            <p:cNvSpPr txBox="1">
              <a:spLocks noChangeArrowheads="1"/>
            </p:cNvSpPr>
            <p:nvPr/>
          </p:nvSpPr>
          <p:spPr bwMode="auto">
            <a:xfrm>
              <a:off x="2832" y="1920"/>
              <a:ext cx="116" cy="288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pPr eaLnBrk="0" hangingPunct="0"/>
              <a:endParaRPr lang="en-US">
                <a:cs typeface="Arial" charset="0"/>
              </a:endParaRPr>
            </a:p>
          </p:txBody>
        </p:sp>
        <p:sp>
          <p:nvSpPr>
            <p:cNvPr id="38" name="Text Box 39"/>
            <p:cNvSpPr txBox="1">
              <a:spLocks noChangeArrowheads="1"/>
            </p:cNvSpPr>
            <p:nvPr/>
          </p:nvSpPr>
          <p:spPr bwMode="auto">
            <a:xfrm>
              <a:off x="2256" y="1920"/>
              <a:ext cx="116" cy="288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pPr eaLnBrk="0" hangingPunct="0"/>
              <a:endParaRPr lang="en-US">
                <a:cs typeface="Arial" charset="0"/>
              </a:endParaRPr>
            </a:p>
          </p:txBody>
        </p:sp>
      </p:grpSp>
      <p:sp>
        <p:nvSpPr>
          <p:cNvPr id="39" name="Line 41"/>
          <p:cNvSpPr>
            <a:spLocks noChangeShapeType="1"/>
          </p:cNvSpPr>
          <p:nvPr/>
        </p:nvSpPr>
        <p:spPr bwMode="auto">
          <a:xfrm>
            <a:off x="4038600" y="2667000"/>
            <a:ext cx="1295400" cy="0"/>
          </a:xfrm>
          <a:prstGeom prst="line">
            <a:avLst/>
          </a:prstGeom>
          <a:noFill/>
          <a:ln w="152400">
            <a:solidFill>
              <a:schemeClr val="accent2"/>
            </a:solidFill>
            <a:round/>
            <a:headEnd/>
            <a:tailEnd type="triangle" w="med" len="med"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txBody>
          <a:bodyPr/>
          <a:lstStyle/>
          <a:p>
            <a:endParaRPr lang="en-US"/>
          </a:p>
        </p:txBody>
      </p:sp>
      <p:sp>
        <p:nvSpPr>
          <p:cNvPr id="42" name="Down Arrow Callout 41"/>
          <p:cNvSpPr/>
          <p:nvPr/>
        </p:nvSpPr>
        <p:spPr>
          <a:xfrm>
            <a:off x="3657600" y="3886200"/>
            <a:ext cx="2743200" cy="1066800"/>
          </a:xfrm>
          <a:prstGeom prst="downArrowCallou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 smtClean="0"/>
              <a:t>Kernel / filter</a:t>
            </a:r>
            <a:endParaRPr lang="en-US" dirty="0"/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65100" y="4754562"/>
            <a:ext cx="8813800" cy="1397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78672355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p14:dur="0"/>
    </mc:Choice>
    <mc:Fallback>
      <p:transition/>
    </mc:Fallback>
  </mc:AlternateContent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A more general version</a:t>
            </a:r>
            <a:endParaRPr lang="en-US" dirty="0"/>
          </a:p>
        </p:txBody>
      </p:sp>
      <p:sp>
        <p:nvSpPr>
          <p:cNvPr id="21" name="Text Box 22"/>
          <p:cNvSpPr txBox="1">
            <a:spLocks noChangeArrowheads="1"/>
          </p:cNvSpPr>
          <p:nvPr/>
        </p:nvSpPr>
        <p:spPr bwMode="auto">
          <a:xfrm>
            <a:off x="1660525" y="3276600"/>
            <a:ext cx="2278063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eaLnBrk="0" hangingPunct="0"/>
            <a:r>
              <a:rPr lang="en-US" dirty="0">
                <a:cs typeface="Arial" charset="0"/>
              </a:rPr>
              <a:t>Local image data</a:t>
            </a:r>
          </a:p>
        </p:txBody>
      </p:sp>
      <p:sp>
        <p:nvSpPr>
          <p:cNvPr id="39" name="Line 41"/>
          <p:cNvSpPr>
            <a:spLocks noChangeShapeType="1"/>
          </p:cNvSpPr>
          <p:nvPr/>
        </p:nvSpPr>
        <p:spPr bwMode="auto">
          <a:xfrm>
            <a:off x="4114800" y="2379133"/>
            <a:ext cx="1295400" cy="0"/>
          </a:xfrm>
          <a:prstGeom prst="line">
            <a:avLst/>
          </a:prstGeom>
          <a:noFill/>
          <a:ln w="152400">
            <a:solidFill>
              <a:schemeClr val="accent2"/>
            </a:solidFill>
            <a:round/>
            <a:headEnd/>
            <a:tailEnd type="triangle" w="med" len="med"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txBody>
          <a:bodyPr/>
          <a:lstStyle/>
          <a:p>
            <a:endParaRPr lang="en-US"/>
          </a:p>
        </p:txBody>
      </p:sp>
      <p:sp>
        <p:nvSpPr>
          <p:cNvPr id="42" name="Down Arrow Callout 41"/>
          <p:cNvSpPr/>
          <p:nvPr/>
        </p:nvSpPr>
        <p:spPr>
          <a:xfrm>
            <a:off x="2895600" y="3894666"/>
            <a:ext cx="2743200" cy="1066800"/>
          </a:xfrm>
          <a:prstGeom prst="downArrowCallou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 smtClean="0"/>
              <a:t>Kernel </a:t>
            </a:r>
            <a:r>
              <a:rPr lang="en-US" dirty="0" smtClean="0"/>
              <a:t>size = 2k+1</a:t>
            </a:r>
            <a:endParaRPr lang="en-US" dirty="0"/>
          </a:p>
        </p:txBody>
      </p:sp>
      <p:graphicFrame>
        <p:nvGraphicFramePr>
          <p:cNvPr id="40" name="Table 39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74265518"/>
              </p:ext>
            </p:extLst>
          </p:nvPr>
        </p:nvGraphicFramePr>
        <p:xfrm>
          <a:off x="1524000" y="1396998"/>
          <a:ext cx="2057400" cy="1955800"/>
        </p:xfrm>
        <a:graphic>
          <a:graphicData uri="http://schemas.openxmlformats.org/drawingml/2006/table">
            <a:tbl>
              <a:tblPr>
                <a:tableStyleId>{5C22544A-7EE6-4342-B048-85BDC9FD1C3A}</a:tableStyleId>
              </a:tblPr>
              <a:tblGrid>
                <a:gridCol w="411480"/>
                <a:gridCol w="411480"/>
                <a:gridCol w="411480"/>
                <a:gridCol w="411480"/>
                <a:gridCol w="411480"/>
              </a:tblGrid>
              <a:tr h="391160">
                <a:tc>
                  <a:txBody>
                    <a:bodyPr/>
                    <a:lstStyle/>
                    <a:p>
                      <a:pPr algn="ctr"/>
                      <a:r>
                        <a:rPr lang="en-US" sz="1400" dirty="0" smtClean="0"/>
                        <a:t>0</a:t>
                      </a:r>
                      <a:endParaRPr lang="en-US" sz="1400" dirty="0"/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400" dirty="0" smtClean="0"/>
                        <a:t>10</a:t>
                      </a:r>
                      <a:endParaRPr lang="en-US" sz="1400" dirty="0"/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400" dirty="0" smtClean="0"/>
                        <a:t>5</a:t>
                      </a:r>
                      <a:endParaRPr lang="en-US" sz="1400" dirty="0"/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400" dirty="0" smtClean="0"/>
                        <a:t>7</a:t>
                      </a:r>
                      <a:endParaRPr lang="en-US" sz="1400" dirty="0"/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400" dirty="0" smtClean="0"/>
                        <a:t>0</a:t>
                      </a:r>
                      <a:endParaRPr lang="en-US" sz="1400" dirty="0"/>
                    </a:p>
                  </a:txBody>
                  <a:tcPr anchor="ctr"/>
                </a:tc>
              </a:tr>
              <a:tr h="391160">
                <a:tc>
                  <a:txBody>
                    <a:bodyPr/>
                    <a:lstStyle/>
                    <a:p>
                      <a:pPr algn="ctr"/>
                      <a:r>
                        <a:rPr lang="en-US" sz="1400" dirty="0" smtClean="0"/>
                        <a:t>5</a:t>
                      </a:r>
                      <a:endParaRPr lang="en-US" sz="1400" dirty="0"/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400" dirty="0" smtClean="0"/>
                        <a:t>11</a:t>
                      </a:r>
                      <a:endParaRPr lang="en-US" sz="1400" dirty="0"/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400" dirty="0" smtClean="0"/>
                        <a:t>6</a:t>
                      </a:r>
                      <a:endParaRPr lang="en-US" sz="1400" dirty="0"/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400" dirty="0" smtClean="0"/>
                        <a:t>8</a:t>
                      </a:r>
                      <a:endParaRPr lang="en-US" sz="1400" dirty="0"/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400" dirty="0" smtClean="0"/>
                        <a:t>3</a:t>
                      </a:r>
                      <a:endParaRPr lang="en-US" sz="1400" dirty="0"/>
                    </a:p>
                  </a:txBody>
                  <a:tcPr anchor="ctr"/>
                </a:tc>
              </a:tr>
              <a:tr h="391160">
                <a:tc>
                  <a:txBody>
                    <a:bodyPr/>
                    <a:lstStyle/>
                    <a:p>
                      <a:pPr algn="ctr"/>
                      <a:r>
                        <a:rPr lang="en-US" sz="1400" dirty="0" smtClean="0"/>
                        <a:t>9</a:t>
                      </a:r>
                      <a:endParaRPr lang="en-US" sz="1400" dirty="0"/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400" dirty="0" smtClean="0"/>
                        <a:t>22</a:t>
                      </a:r>
                      <a:endParaRPr lang="en-US" sz="1400" dirty="0"/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400" dirty="0" smtClean="0"/>
                        <a:t>4</a:t>
                      </a:r>
                      <a:endParaRPr lang="en-US" sz="1400" dirty="0"/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400" dirty="0" smtClean="0"/>
                        <a:t>5</a:t>
                      </a:r>
                      <a:endParaRPr lang="en-US" sz="1400" dirty="0"/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400" dirty="0" smtClean="0"/>
                        <a:t>1</a:t>
                      </a:r>
                      <a:endParaRPr lang="en-US" sz="1400" dirty="0"/>
                    </a:p>
                  </a:txBody>
                  <a:tcPr anchor="ctr"/>
                </a:tc>
              </a:tr>
              <a:tr h="391160">
                <a:tc>
                  <a:txBody>
                    <a:bodyPr/>
                    <a:lstStyle/>
                    <a:p>
                      <a:pPr algn="ctr"/>
                      <a:r>
                        <a:rPr lang="en-US" sz="1400" dirty="0" smtClean="0"/>
                        <a:t>2</a:t>
                      </a:r>
                      <a:endParaRPr lang="en-US" sz="1400" dirty="0"/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400" dirty="0" smtClean="0"/>
                        <a:t>9</a:t>
                      </a:r>
                      <a:endParaRPr lang="en-US" sz="1400" dirty="0"/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400" dirty="0" smtClean="0"/>
                        <a:t>14</a:t>
                      </a:r>
                      <a:endParaRPr lang="en-US" sz="1400" dirty="0"/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400" dirty="0" smtClean="0"/>
                        <a:t>6</a:t>
                      </a:r>
                      <a:endParaRPr lang="en-US" sz="1400" dirty="0"/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400" dirty="0" smtClean="0"/>
                        <a:t>7</a:t>
                      </a:r>
                      <a:endParaRPr lang="en-US" sz="1400" dirty="0"/>
                    </a:p>
                  </a:txBody>
                  <a:tcPr anchor="ctr"/>
                </a:tc>
              </a:tr>
              <a:tr h="391160">
                <a:tc>
                  <a:txBody>
                    <a:bodyPr/>
                    <a:lstStyle/>
                    <a:p>
                      <a:pPr algn="ctr"/>
                      <a:r>
                        <a:rPr lang="en-US" sz="1400" dirty="0" smtClean="0"/>
                        <a:t>3</a:t>
                      </a:r>
                      <a:endParaRPr lang="en-US" sz="1400" dirty="0"/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400" dirty="0" smtClean="0"/>
                        <a:t>10</a:t>
                      </a:r>
                      <a:endParaRPr lang="en-US" sz="1400" dirty="0"/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400" dirty="0" smtClean="0"/>
                        <a:t>15</a:t>
                      </a:r>
                      <a:endParaRPr lang="en-US" sz="1400" dirty="0"/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400" dirty="0" smtClean="0"/>
                        <a:t>12</a:t>
                      </a:r>
                      <a:endParaRPr lang="en-US" sz="1400" dirty="0"/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400" dirty="0" smtClean="0"/>
                        <a:t>9</a:t>
                      </a:r>
                      <a:endParaRPr lang="en-US" sz="1400" dirty="0"/>
                    </a:p>
                  </a:txBody>
                  <a:tcPr anchor="ctr"/>
                </a:tc>
              </a:tr>
            </a:tbl>
          </a:graphicData>
        </a:graphic>
      </p:graphicFrame>
      <p:graphicFrame>
        <p:nvGraphicFramePr>
          <p:cNvPr id="43" name="Table 42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893302456"/>
              </p:ext>
            </p:extLst>
          </p:nvPr>
        </p:nvGraphicFramePr>
        <p:xfrm>
          <a:off x="5943600" y="1396998"/>
          <a:ext cx="2057400" cy="1955800"/>
        </p:xfrm>
        <a:graphic>
          <a:graphicData uri="http://schemas.openxmlformats.org/drawingml/2006/table">
            <a:tbl>
              <a:tblPr>
                <a:tableStyleId>{5C22544A-7EE6-4342-B048-85BDC9FD1C3A}</a:tableStyleId>
              </a:tblPr>
              <a:tblGrid>
                <a:gridCol w="411480"/>
                <a:gridCol w="411480"/>
                <a:gridCol w="411480"/>
                <a:gridCol w="411480"/>
                <a:gridCol w="411480"/>
              </a:tblGrid>
              <a:tr h="391160"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</a:tr>
              <a:tr h="391160">
                <a:tc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</a:tr>
              <a:tr h="391160">
                <a:tc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7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</a:tr>
              <a:tr h="391160">
                <a:tc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</a:tr>
              <a:tr h="391160">
                <a:tc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/>
                </a:tc>
              </a:tr>
            </a:tbl>
          </a:graphicData>
        </a:graphic>
      </p:graphicFrame>
      <p:pic>
        <p:nvPicPr>
          <p:cNvPr id="41" name="Picture 40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46050" y="5037666"/>
            <a:ext cx="8851900" cy="14224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7290948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p14:dur="0"/>
    </mc:Choice>
    <mc:Fallback>
      <p:transition/>
    </mc:Fallback>
  </mc:AlternateContent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Convolution and cross-correlation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Cross correlation</a:t>
            </a:r>
          </a:p>
          <a:p>
            <a:endParaRPr lang="en-US" dirty="0"/>
          </a:p>
          <a:p>
            <a:endParaRPr lang="en-US" dirty="0" smtClean="0"/>
          </a:p>
          <a:p>
            <a:endParaRPr lang="en-US" dirty="0"/>
          </a:p>
          <a:p>
            <a:r>
              <a:rPr lang="en-US" dirty="0" smtClean="0"/>
              <a:t>Convolution</a:t>
            </a:r>
          </a:p>
        </p:txBody>
      </p:sp>
      <p:pic>
        <p:nvPicPr>
          <p:cNvPr id="8" name="Picture 7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46050" y="2627048"/>
            <a:ext cx="8851900" cy="1422400"/>
          </a:xfrm>
          <a:prstGeom prst="rect">
            <a:avLst/>
          </a:prstGeom>
        </p:spPr>
      </p:pic>
      <p:pic>
        <p:nvPicPr>
          <p:cNvPr id="9" name="Picture 8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12183" y="5133181"/>
            <a:ext cx="8851900" cy="1422400"/>
          </a:xfrm>
          <a:prstGeom prst="rect">
            <a:avLst/>
          </a:prstGeom>
        </p:spPr>
      </p:pic>
      <p:pic>
        <p:nvPicPr>
          <p:cNvPr id="10" name="Picture 9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79917" y="2300817"/>
            <a:ext cx="2565400" cy="469900"/>
          </a:xfrm>
          <a:prstGeom prst="rect">
            <a:avLst/>
          </a:prstGeom>
        </p:spPr>
      </p:pic>
      <p:pic>
        <p:nvPicPr>
          <p:cNvPr id="11" name="Picture 10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112183" y="4788958"/>
            <a:ext cx="2438400" cy="4699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35025840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p14:dur="0"/>
    </mc:Choice>
    <mc:Fallback>
      <p:transition/>
    </mc:Fallback>
  </mc:AlternateContent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</a:t>
            </a:r>
            <a:r>
              <a:rPr lang="en-US" dirty="0" smtClean="0"/>
              <a:t>ross-correlation</a:t>
            </a:r>
            <a:endParaRPr lang="en-US" dirty="0"/>
          </a:p>
        </p:txBody>
      </p:sp>
      <p:graphicFrame>
        <p:nvGraphicFramePr>
          <p:cNvPr id="4" name="Table 3"/>
          <p:cNvGraphicFramePr>
            <a:graphicFrameLocks noGrp="1"/>
          </p:cNvGraphicFramePr>
          <p:nvPr>
            <p:extLst/>
          </p:nvPr>
        </p:nvGraphicFramePr>
        <p:xfrm>
          <a:off x="474133" y="1446743"/>
          <a:ext cx="2743200" cy="2336799"/>
        </p:xfrm>
        <a:graphic>
          <a:graphicData uri="http://schemas.openxmlformats.org/drawingml/2006/table">
            <a:tbl>
              <a:tblPr>
                <a:tableStyleId>{8EC20E35-A176-4012-BC5E-935CFFF8708E}</a:tableStyleId>
              </a:tblPr>
              <a:tblGrid>
                <a:gridCol w="914400"/>
                <a:gridCol w="914400"/>
                <a:gridCol w="914400"/>
              </a:tblGrid>
              <a:tr h="778933">
                <a:tc>
                  <a:txBody>
                    <a:bodyPr/>
                    <a:lstStyle/>
                    <a:p>
                      <a:pPr algn="ctr"/>
                      <a:r>
                        <a:rPr lang="en-US" sz="3200" dirty="0" smtClean="0">
                          <a:solidFill>
                            <a:srgbClr val="7030A0"/>
                          </a:solidFill>
                        </a:rPr>
                        <a:t>1</a:t>
                      </a:r>
                      <a:endParaRPr lang="en-US" sz="3200" dirty="0">
                        <a:solidFill>
                          <a:srgbClr val="7030A0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3200" dirty="0" smtClean="0">
                          <a:solidFill>
                            <a:srgbClr val="0070C0"/>
                          </a:solidFill>
                        </a:rPr>
                        <a:t>2</a:t>
                      </a:r>
                      <a:endParaRPr lang="en-US" sz="3200" dirty="0">
                        <a:solidFill>
                          <a:srgbClr val="0070C0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3200" dirty="0" smtClean="0">
                          <a:solidFill>
                            <a:srgbClr val="00B0F0"/>
                          </a:solidFill>
                        </a:rPr>
                        <a:t>3</a:t>
                      </a:r>
                      <a:endParaRPr lang="en-US" sz="3200" dirty="0">
                        <a:solidFill>
                          <a:srgbClr val="00B0F0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778933">
                <a:tc>
                  <a:txBody>
                    <a:bodyPr/>
                    <a:lstStyle/>
                    <a:p>
                      <a:pPr algn="ctr"/>
                      <a:r>
                        <a:rPr lang="en-US" sz="3200" dirty="0" smtClean="0">
                          <a:solidFill>
                            <a:srgbClr val="00B050"/>
                          </a:solidFill>
                        </a:rPr>
                        <a:t>4</a:t>
                      </a:r>
                      <a:endParaRPr lang="en-US" sz="3200" dirty="0">
                        <a:solidFill>
                          <a:srgbClr val="00B050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3200" dirty="0" smtClean="0">
                          <a:solidFill>
                            <a:srgbClr val="92D050"/>
                          </a:solidFill>
                        </a:rPr>
                        <a:t>5</a:t>
                      </a:r>
                      <a:endParaRPr lang="en-US" sz="3200" dirty="0">
                        <a:solidFill>
                          <a:srgbClr val="92D050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3200" dirty="0" smtClean="0">
                          <a:solidFill>
                            <a:srgbClr val="C6C501"/>
                          </a:solidFill>
                        </a:rPr>
                        <a:t>6</a:t>
                      </a:r>
                      <a:endParaRPr lang="en-US" sz="3200" dirty="0">
                        <a:solidFill>
                          <a:srgbClr val="C6C50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778933">
                <a:tc>
                  <a:txBody>
                    <a:bodyPr/>
                    <a:lstStyle/>
                    <a:p>
                      <a:pPr algn="ctr"/>
                      <a:r>
                        <a:rPr lang="en-US" sz="3200" dirty="0" smtClean="0">
                          <a:solidFill>
                            <a:schemeClr val="accent6">
                              <a:lumMod val="75000"/>
                            </a:schemeClr>
                          </a:solidFill>
                        </a:rPr>
                        <a:t>7</a:t>
                      </a:r>
                      <a:endParaRPr lang="en-US" sz="3200" dirty="0">
                        <a:solidFill>
                          <a:schemeClr val="accent6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3200" dirty="0" smtClean="0">
                          <a:solidFill>
                            <a:srgbClr val="FF0000"/>
                          </a:solidFill>
                        </a:rPr>
                        <a:t>8</a:t>
                      </a:r>
                      <a:endParaRPr lang="en-US" sz="3200" dirty="0">
                        <a:solidFill>
                          <a:srgbClr val="FF0000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3200" dirty="0" smtClean="0">
                          <a:solidFill>
                            <a:srgbClr val="C00000"/>
                          </a:solidFill>
                        </a:rPr>
                        <a:t>9</a:t>
                      </a:r>
                      <a:endParaRPr lang="en-US" sz="3200" dirty="0">
                        <a:solidFill>
                          <a:srgbClr val="C00000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</a:tbl>
          </a:graphicData>
        </a:graphic>
      </p:graphicFrame>
      <p:graphicFrame>
        <p:nvGraphicFramePr>
          <p:cNvPr id="7" name="Table 6"/>
          <p:cNvGraphicFramePr>
            <a:graphicFrameLocks noGrp="1"/>
          </p:cNvGraphicFramePr>
          <p:nvPr>
            <p:extLst/>
          </p:nvPr>
        </p:nvGraphicFramePr>
        <p:xfrm>
          <a:off x="5486400" y="1446743"/>
          <a:ext cx="2743200" cy="2336799"/>
        </p:xfrm>
        <a:graphic>
          <a:graphicData uri="http://schemas.openxmlformats.org/drawingml/2006/table">
            <a:tbl>
              <a:tblPr>
                <a:tableStyleId>{8EC20E35-A176-4012-BC5E-935CFFF8708E}</a:tableStyleId>
              </a:tblPr>
              <a:tblGrid>
                <a:gridCol w="914400"/>
                <a:gridCol w="914400"/>
                <a:gridCol w="914400"/>
              </a:tblGrid>
              <a:tr h="778933">
                <a:tc>
                  <a:txBody>
                    <a:bodyPr/>
                    <a:lstStyle/>
                    <a:p>
                      <a:pPr algn="ctr"/>
                      <a:r>
                        <a:rPr lang="en-US" sz="3200" dirty="0" smtClean="0">
                          <a:solidFill>
                            <a:srgbClr val="7030A0"/>
                          </a:solidFill>
                        </a:rPr>
                        <a:t>1</a:t>
                      </a:r>
                      <a:endParaRPr lang="en-US" sz="3200" dirty="0">
                        <a:solidFill>
                          <a:srgbClr val="7030A0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3200" dirty="0" smtClean="0">
                          <a:solidFill>
                            <a:srgbClr val="0070C0"/>
                          </a:solidFill>
                        </a:rPr>
                        <a:t>2</a:t>
                      </a:r>
                      <a:endParaRPr lang="en-US" sz="3200" dirty="0">
                        <a:solidFill>
                          <a:srgbClr val="0070C0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3200" dirty="0" smtClean="0">
                          <a:solidFill>
                            <a:srgbClr val="00B0F0"/>
                          </a:solidFill>
                        </a:rPr>
                        <a:t>3</a:t>
                      </a:r>
                      <a:endParaRPr lang="en-US" sz="3200" dirty="0">
                        <a:solidFill>
                          <a:srgbClr val="00B0F0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778933">
                <a:tc>
                  <a:txBody>
                    <a:bodyPr/>
                    <a:lstStyle/>
                    <a:p>
                      <a:pPr algn="ctr"/>
                      <a:r>
                        <a:rPr lang="en-US" sz="3200" dirty="0" smtClean="0">
                          <a:solidFill>
                            <a:srgbClr val="00B050"/>
                          </a:solidFill>
                        </a:rPr>
                        <a:t>4</a:t>
                      </a:r>
                      <a:endParaRPr lang="en-US" sz="3200" dirty="0">
                        <a:solidFill>
                          <a:srgbClr val="00B050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3200" dirty="0" smtClean="0">
                          <a:solidFill>
                            <a:srgbClr val="92D050"/>
                          </a:solidFill>
                        </a:rPr>
                        <a:t>5</a:t>
                      </a:r>
                      <a:endParaRPr lang="en-US" sz="3200" dirty="0">
                        <a:solidFill>
                          <a:srgbClr val="92D050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3200" dirty="0" smtClean="0">
                          <a:solidFill>
                            <a:srgbClr val="C6C501"/>
                          </a:solidFill>
                        </a:rPr>
                        <a:t>6</a:t>
                      </a:r>
                      <a:endParaRPr lang="en-US" sz="3200" dirty="0">
                        <a:solidFill>
                          <a:srgbClr val="C6C50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778933">
                <a:tc>
                  <a:txBody>
                    <a:bodyPr/>
                    <a:lstStyle/>
                    <a:p>
                      <a:pPr algn="ctr"/>
                      <a:r>
                        <a:rPr lang="en-US" sz="3200" dirty="0" smtClean="0">
                          <a:solidFill>
                            <a:schemeClr val="accent6">
                              <a:lumMod val="75000"/>
                            </a:schemeClr>
                          </a:solidFill>
                        </a:rPr>
                        <a:t>7</a:t>
                      </a:r>
                      <a:endParaRPr lang="en-US" sz="3200" dirty="0">
                        <a:solidFill>
                          <a:schemeClr val="accent6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3200" dirty="0" smtClean="0">
                          <a:solidFill>
                            <a:srgbClr val="FF0000"/>
                          </a:solidFill>
                        </a:rPr>
                        <a:t>8</a:t>
                      </a:r>
                      <a:endParaRPr lang="en-US" sz="3200" dirty="0">
                        <a:solidFill>
                          <a:srgbClr val="FF0000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3200" dirty="0" smtClean="0">
                          <a:solidFill>
                            <a:srgbClr val="C00000"/>
                          </a:solidFill>
                        </a:rPr>
                        <a:t>9</a:t>
                      </a:r>
                      <a:endParaRPr lang="en-US" sz="3200" dirty="0">
                        <a:solidFill>
                          <a:srgbClr val="C00000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</a:tbl>
          </a:graphicData>
        </a:graphic>
      </p:graphicFrame>
      <p:sp>
        <p:nvSpPr>
          <p:cNvPr id="8" name="TextBox 7"/>
          <p:cNvSpPr txBox="1"/>
          <p:nvPr/>
        </p:nvSpPr>
        <p:spPr>
          <a:xfrm>
            <a:off x="152400" y="4419600"/>
            <a:ext cx="8839200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200" dirty="0" smtClean="0">
                <a:solidFill>
                  <a:srgbClr val="7030A0"/>
                </a:solidFill>
              </a:rPr>
              <a:t>1</a:t>
            </a:r>
            <a:r>
              <a:rPr lang="en-US" sz="3200" dirty="0" smtClean="0"/>
              <a:t>*</a:t>
            </a:r>
            <a:r>
              <a:rPr lang="en-US" sz="3200" dirty="0" smtClean="0">
                <a:solidFill>
                  <a:srgbClr val="7030A0"/>
                </a:solidFill>
              </a:rPr>
              <a:t>1</a:t>
            </a:r>
            <a:r>
              <a:rPr lang="en-US" sz="3200" dirty="0" smtClean="0"/>
              <a:t> + </a:t>
            </a:r>
            <a:r>
              <a:rPr lang="en-US" sz="3200" dirty="0" smtClean="0">
                <a:solidFill>
                  <a:srgbClr val="0070C0"/>
                </a:solidFill>
              </a:rPr>
              <a:t>2</a:t>
            </a:r>
            <a:r>
              <a:rPr lang="en-US" sz="3200" dirty="0" smtClean="0"/>
              <a:t>*</a:t>
            </a:r>
            <a:r>
              <a:rPr lang="en-US" sz="3200" dirty="0" smtClean="0">
                <a:solidFill>
                  <a:srgbClr val="0070C0"/>
                </a:solidFill>
              </a:rPr>
              <a:t>2</a:t>
            </a:r>
            <a:r>
              <a:rPr lang="en-US" sz="3200" dirty="0" smtClean="0"/>
              <a:t> + </a:t>
            </a:r>
            <a:r>
              <a:rPr lang="en-US" sz="3200" dirty="0" smtClean="0">
                <a:solidFill>
                  <a:srgbClr val="00B0F0"/>
                </a:solidFill>
              </a:rPr>
              <a:t>3</a:t>
            </a:r>
            <a:r>
              <a:rPr lang="en-US" sz="3200" dirty="0" smtClean="0"/>
              <a:t>*</a:t>
            </a:r>
            <a:r>
              <a:rPr lang="en-US" sz="3200" dirty="0" smtClean="0">
                <a:solidFill>
                  <a:srgbClr val="00B0F0"/>
                </a:solidFill>
              </a:rPr>
              <a:t>3</a:t>
            </a:r>
            <a:r>
              <a:rPr lang="en-US" sz="3200" dirty="0" smtClean="0"/>
              <a:t> + </a:t>
            </a:r>
            <a:r>
              <a:rPr lang="en-US" sz="3200" dirty="0" smtClean="0">
                <a:solidFill>
                  <a:srgbClr val="00B050"/>
                </a:solidFill>
              </a:rPr>
              <a:t>4</a:t>
            </a:r>
            <a:r>
              <a:rPr lang="en-US" sz="3200" dirty="0" smtClean="0"/>
              <a:t>*</a:t>
            </a:r>
            <a:r>
              <a:rPr lang="en-US" sz="3200" dirty="0" smtClean="0">
                <a:solidFill>
                  <a:srgbClr val="00B050"/>
                </a:solidFill>
              </a:rPr>
              <a:t>4</a:t>
            </a:r>
            <a:r>
              <a:rPr lang="en-US" sz="3200" dirty="0" smtClean="0"/>
              <a:t> + </a:t>
            </a:r>
            <a:r>
              <a:rPr lang="en-US" sz="3200" dirty="0" smtClean="0">
                <a:solidFill>
                  <a:srgbClr val="92D050"/>
                </a:solidFill>
              </a:rPr>
              <a:t>5</a:t>
            </a:r>
            <a:r>
              <a:rPr lang="en-US" sz="3200" dirty="0" smtClean="0"/>
              <a:t>*</a:t>
            </a:r>
            <a:r>
              <a:rPr lang="en-US" sz="3200" dirty="0" smtClean="0">
                <a:solidFill>
                  <a:srgbClr val="92D050"/>
                </a:solidFill>
              </a:rPr>
              <a:t>5</a:t>
            </a:r>
            <a:r>
              <a:rPr lang="en-US" sz="3200" dirty="0" smtClean="0"/>
              <a:t> + </a:t>
            </a:r>
            <a:r>
              <a:rPr lang="en-US" sz="3200" dirty="0" smtClean="0">
                <a:solidFill>
                  <a:srgbClr val="C6C501"/>
                </a:solidFill>
              </a:rPr>
              <a:t>6</a:t>
            </a:r>
            <a:r>
              <a:rPr lang="en-US" sz="3200" dirty="0" smtClean="0"/>
              <a:t>*</a:t>
            </a:r>
            <a:r>
              <a:rPr lang="en-US" sz="3200" dirty="0" smtClean="0">
                <a:solidFill>
                  <a:srgbClr val="C6C501"/>
                </a:solidFill>
              </a:rPr>
              <a:t>6</a:t>
            </a:r>
            <a:r>
              <a:rPr lang="en-US" sz="3200" dirty="0" smtClean="0"/>
              <a:t> + </a:t>
            </a:r>
            <a:r>
              <a:rPr lang="en-US" sz="3200" dirty="0" smtClean="0">
                <a:solidFill>
                  <a:schemeClr val="accent6">
                    <a:lumMod val="75000"/>
                  </a:schemeClr>
                </a:solidFill>
              </a:rPr>
              <a:t>7</a:t>
            </a:r>
            <a:r>
              <a:rPr lang="en-US" sz="3200" dirty="0" smtClean="0"/>
              <a:t>*</a:t>
            </a:r>
            <a:r>
              <a:rPr lang="en-US" sz="3200" dirty="0" smtClean="0">
                <a:solidFill>
                  <a:schemeClr val="accent6">
                    <a:lumMod val="75000"/>
                  </a:schemeClr>
                </a:solidFill>
              </a:rPr>
              <a:t>7</a:t>
            </a:r>
            <a:r>
              <a:rPr lang="en-US" sz="3200" dirty="0" smtClean="0"/>
              <a:t> + </a:t>
            </a:r>
            <a:r>
              <a:rPr lang="en-US" sz="3200" dirty="0" smtClean="0">
                <a:solidFill>
                  <a:srgbClr val="FF0000"/>
                </a:solidFill>
              </a:rPr>
              <a:t>8</a:t>
            </a:r>
            <a:r>
              <a:rPr lang="en-US" sz="3200" dirty="0" smtClean="0"/>
              <a:t>*</a:t>
            </a:r>
            <a:r>
              <a:rPr lang="en-US" sz="3200" dirty="0" smtClean="0">
                <a:solidFill>
                  <a:srgbClr val="FF0000"/>
                </a:solidFill>
              </a:rPr>
              <a:t>8</a:t>
            </a:r>
            <a:r>
              <a:rPr lang="en-US" sz="3200" dirty="0" smtClean="0"/>
              <a:t> + </a:t>
            </a:r>
            <a:r>
              <a:rPr lang="en-US" sz="3200" dirty="0" smtClean="0">
                <a:solidFill>
                  <a:srgbClr val="C00000"/>
                </a:solidFill>
              </a:rPr>
              <a:t>9</a:t>
            </a:r>
            <a:r>
              <a:rPr lang="en-US" sz="3200" dirty="0" smtClean="0"/>
              <a:t>*</a:t>
            </a:r>
            <a:r>
              <a:rPr lang="en-US" sz="3200" dirty="0" smtClean="0">
                <a:solidFill>
                  <a:srgbClr val="C00000"/>
                </a:solidFill>
              </a:rPr>
              <a:t>9</a:t>
            </a:r>
            <a:endParaRPr lang="en-US" sz="3200" dirty="0">
              <a:solidFill>
                <a:srgbClr val="C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683592950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p14:dur="0"/>
    </mc:Choice>
    <mc:Fallback>
      <p:transition/>
    </mc:Fallback>
  </mc:AlternateContent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Convolution</a:t>
            </a:r>
            <a:endParaRPr lang="en-US" dirty="0"/>
          </a:p>
        </p:txBody>
      </p:sp>
      <p:graphicFrame>
        <p:nvGraphicFramePr>
          <p:cNvPr id="4" name="Table 3"/>
          <p:cNvGraphicFramePr>
            <a:graphicFrameLocks noGrp="1"/>
          </p:cNvGraphicFramePr>
          <p:nvPr>
            <p:extLst/>
          </p:nvPr>
        </p:nvGraphicFramePr>
        <p:xfrm>
          <a:off x="474133" y="1446743"/>
          <a:ext cx="2743200" cy="2336799"/>
        </p:xfrm>
        <a:graphic>
          <a:graphicData uri="http://schemas.openxmlformats.org/drawingml/2006/table">
            <a:tbl>
              <a:tblPr>
                <a:tableStyleId>{8EC20E35-A176-4012-BC5E-935CFFF8708E}</a:tableStyleId>
              </a:tblPr>
              <a:tblGrid>
                <a:gridCol w="914400"/>
                <a:gridCol w="914400"/>
                <a:gridCol w="914400"/>
              </a:tblGrid>
              <a:tr h="778933">
                <a:tc>
                  <a:txBody>
                    <a:bodyPr/>
                    <a:lstStyle/>
                    <a:p>
                      <a:pPr algn="ctr"/>
                      <a:r>
                        <a:rPr lang="en-US" sz="3200" dirty="0" smtClean="0">
                          <a:solidFill>
                            <a:srgbClr val="7030A0"/>
                          </a:solidFill>
                        </a:rPr>
                        <a:t>1</a:t>
                      </a:r>
                      <a:endParaRPr lang="en-US" sz="3200" dirty="0">
                        <a:solidFill>
                          <a:srgbClr val="7030A0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3200" dirty="0" smtClean="0">
                          <a:solidFill>
                            <a:srgbClr val="0070C0"/>
                          </a:solidFill>
                        </a:rPr>
                        <a:t>2</a:t>
                      </a:r>
                      <a:endParaRPr lang="en-US" sz="3200" dirty="0">
                        <a:solidFill>
                          <a:srgbClr val="0070C0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3200" dirty="0" smtClean="0">
                          <a:solidFill>
                            <a:srgbClr val="00B0F0"/>
                          </a:solidFill>
                        </a:rPr>
                        <a:t>3</a:t>
                      </a:r>
                      <a:endParaRPr lang="en-US" sz="3200" dirty="0">
                        <a:solidFill>
                          <a:srgbClr val="00B0F0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778933">
                <a:tc>
                  <a:txBody>
                    <a:bodyPr/>
                    <a:lstStyle/>
                    <a:p>
                      <a:pPr algn="ctr"/>
                      <a:r>
                        <a:rPr lang="en-US" sz="3200" dirty="0" smtClean="0">
                          <a:solidFill>
                            <a:srgbClr val="00B050"/>
                          </a:solidFill>
                        </a:rPr>
                        <a:t>4</a:t>
                      </a:r>
                      <a:endParaRPr lang="en-US" sz="3200" dirty="0">
                        <a:solidFill>
                          <a:srgbClr val="00B050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3200" dirty="0" smtClean="0">
                          <a:solidFill>
                            <a:srgbClr val="92D050"/>
                          </a:solidFill>
                        </a:rPr>
                        <a:t>5</a:t>
                      </a:r>
                      <a:endParaRPr lang="en-US" sz="3200" dirty="0">
                        <a:solidFill>
                          <a:srgbClr val="92D050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3200" dirty="0" smtClean="0">
                          <a:solidFill>
                            <a:srgbClr val="C6C501"/>
                          </a:solidFill>
                        </a:rPr>
                        <a:t>6</a:t>
                      </a:r>
                      <a:endParaRPr lang="en-US" sz="3200" dirty="0">
                        <a:solidFill>
                          <a:srgbClr val="C6C50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778933">
                <a:tc>
                  <a:txBody>
                    <a:bodyPr/>
                    <a:lstStyle/>
                    <a:p>
                      <a:pPr algn="ctr"/>
                      <a:r>
                        <a:rPr lang="en-US" sz="3200" dirty="0" smtClean="0">
                          <a:solidFill>
                            <a:schemeClr val="accent6">
                              <a:lumMod val="75000"/>
                            </a:schemeClr>
                          </a:solidFill>
                        </a:rPr>
                        <a:t>7</a:t>
                      </a:r>
                      <a:endParaRPr lang="en-US" sz="3200" dirty="0">
                        <a:solidFill>
                          <a:schemeClr val="accent6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3200" dirty="0" smtClean="0">
                          <a:solidFill>
                            <a:srgbClr val="FF0000"/>
                          </a:solidFill>
                        </a:rPr>
                        <a:t>8</a:t>
                      </a:r>
                      <a:endParaRPr lang="en-US" sz="3200" dirty="0">
                        <a:solidFill>
                          <a:srgbClr val="FF0000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3200" dirty="0" smtClean="0">
                          <a:solidFill>
                            <a:srgbClr val="C00000"/>
                          </a:solidFill>
                        </a:rPr>
                        <a:t>9</a:t>
                      </a:r>
                      <a:endParaRPr lang="en-US" sz="3200" dirty="0">
                        <a:solidFill>
                          <a:srgbClr val="C00000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</a:tbl>
          </a:graphicData>
        </a:graphic>
      </p:graphicFrame>
      <p:graphicFrame>
        <p:nvGraphicFramePr>
          <p:cNvPr id="7" name="Table 6"/>
          <p:cNvGraphicFramePr>
            <a:graphicFrameLocks noGrp="1"/>
          </p:cNvGraphicFramePr>
          <p:nvPr>
            <p:extLst/>
          </p:nvPr>
        </p:nvGraphicFramePr>
        <p:xfrm>
          <a:off x="5486400" y="1446743"/>
          <a:ext cx="2743200" cy="2336799"/>
        </p:xfrm>
        <a:graphic>
          <a:graphicData uri="http://schemas.openxmlformats.org/drawingml/2006/table">
            <a:tbl>
              <a:tblPr>
                <a:tableStyleId>{8EC20E35-A176-4012-BC5E-935CFFF8708E}</a:tableStyleId>
              </a:tblPr>
              <a:tblGrid>
                <a:gridCol w="914400"/>
                <a:gridCol w="914400"/>
                <a:gridCol w="914400"/>
              </a:tblGrid>
              <a:tr h="778933">
                <a:tc>
                  <a:txBody>
                    <a:bodyPr/>
                    <a:lstStyle/>
                    <a:p>
                      <a:pPr algn="ctr"/>
                      <a:r>
                        <a:rPr lang="en-US" sz="3200" dirty="0" smtClean="0">
                          <a:solidFill>
                            <a:srgbClr val="7030A0"/>
                          </a:solidFill>
                        </a:rPr>
                        <a:t>1</a:t>
                      </a:r>
                      <a:endParaRPr lang="en-US" sz="3200" dirty="0">
                        <a:solidFill>
                          <a:srgbClr val="7030A0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3200" dirty="0" smtClean="0">
                          <a:solidFill>
                            <a:srgbClr val="0070C0"/>
                          </a:solidFill>
                        </a:rPr>
                        <a:t>2</a:t>
                      </a:r>
                      <a:endParaRPr lang="en-US" sz="3200" dirty="0">
                        <a:solidFill>
                          <a:srgbClr val="0070C0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3200" dirty="0" smtClean="0">
                          <a:solidFill>
                            <a:srgbClr val="00B0F0"/>
                          </a:solidFill>
                        </a:rPr>
                        <a:t>3</a:t>
                      </a:r>
                      <a:endParaRPr lang="en-US" sz="3200" dirty="0">
                        <a:solidFill>
                          <a:srgbClr val="00B0F0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778933">
                <a:tc>
                  <a:txBody>
                    <a:bodyPr/>
                    <a:lstStyle/>
                    <a:p>
                      <a:pPr algn="ctr"/>
                      <a:r>
                        <a:rPr lang="en-US" sz="3200" dirty="0" smtClean="0">
                          <a:solidFill>
                            <a:srgbClr val="00B050"/>
                          </a:solidFill>
                        </a:rPr>
                        <a:t>4</a:t>
                      </a:r>
                      <a:endParaRPr lang="en-US" sz="3200" dirty="0">
                        <a:solidFill>
                          <a:srgbClr val="00B050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3200" dirty="0" smtClean="0">
                          <a:solidFill>
                            <a:srgbClr val="92D050"/>
                          </a:solidFill>
                        </a:rPr>
                        <a:t>5</a:t>
                      </a:r>
                      <a:endParaRPr lang="en-US" sz="3200" dirty="0">
                        <a:solidFill>
                          <a:srgbClr val="92D050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3200" dirty="0" smtClean="0">
                          <a:solidFill>
                            <a:srgbClr val="C6C501"/>
                          </a:solidFill>
                        </a:rPr>
                        <a:t>6</a:t>
                      </a:r>
                      <a:endParaRPr lang="en-US" sz="3200" dirty="0">
                        <a:solidFill>
                          <a:srgbClr val="C6C50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778933">
                <a:tc>
                  <a:txBody>
                    <a:bodyPr/>
                    <a:lstStyle/>
                    <a:p>
                      <a:pPr algn="ctr"/>
                      <a:r>
                        <a:rPr lang="en-US" sz="3200" dirty="0" smtClean="0">
                          <a:solidFill>
                            <a:schemeClr val="accent6">
                              <a:lumMod val="75000"/>
                            </a:schemeClr>
                          </a:solidFill>
                        </a:rPr>
                        <a:t>7</a:t>
                      </a:r>
                      <a:endParaRPr lang="en-US" sz="3200" dirty="0">
                        <a:solidFill>
                          <a:schemeClr val="accent6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3200" dirty="0" smtClean="0">
                          <a:solidFill>
                            <a:srgbClr val="FF0000"/>
                          </a:solidFill>
                        </a:rPr>
                        <a:t>8</a:t>
                      </a:r>
                      <a:endParaRPr lang="en-US" sz="3200" dirty="0">
                        <a:solidFill>
                          <a:srgbClr val="FF0000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3200" dirty="0" smtClean="0">
                          <a:solidFill>
                            <a:srgbClr val="C00000"/>
                          </a:solidFill>
                        </a:rPr>
                        <a:t>9</a:t>
                      </a:r>
                      <a:endParaRPr lang="en-US" sz="3200" dirty="0">
                        <a:solidFill>
                          <a:srgbClr val="C00000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</a:tbl>
          </a:graphicData>
        </a:graphic>
      </p:graphicFrame>
      <p:sp>
        <p:nvSpPr>
          <p:cNvPr id="8" name="TextBox 7"/>
          <p:cNvSpPr txBox="1"/>
          <p:nvPr/>
        </p:nvSpPr>
        <p:spPr>
          <a:xfrm>
            <a:off x="152400" y="4419600"/>
            <a:ext cx="8839200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200" dirty="0" smtClean="0">
                <a:solidFill>
                  <a:srgbClr val="7030A0"/>
                </a:solidFill>
              </a:rPr>
              <a:t>1</a:t>
            </a:r>
            <a:r>
              <a:rPr lang="en-US" sz="3200" dirty="0" smtClean="0"/>
              <a:t>*</a:t>
            </a:r>
            <a:r>
              <a:rPr lang="en-US" sz="3200" dirty="0" smtClean="0">
                <a:solidFill>
                  <a:srgbClr val="C00000"/>
                </a:solidFill>
              </a:rPr>
              <a:t>9 </a:t>
            </a:r>
            <a:r>
              <a:rPr lang="en-US" sz="3200" dirty="0" smtClean="0"/>
              <a:t>+ </a:t>
            </a:r>
            <a:r>
              <a:rPr lang="en-US" sz="3200" dirty="0" smtClean="0">
                <a:solidFill>
                  <a:srgbClr val="0070C0"/>
                </a:solidFill>
              </a:rPr>
              <a:t>2</a:t>
            </a:r>
            <a:r>
              <a:rPr lang="en-US" sz="3200" dirty="0" smtClean="0"/>
              <a:t>*</a:t>
            </a:r>
            <a:r>
              <a:rPr lang="en-US" sz="3200" dirty="0" smtClean="0">
                <a:solidFill>
                  <a:srgbClr val="FF0000"/>
                </a:solidFill>
              </a:rPr>
              <a:t>8</a:t>
            </a:r>
            <a:r>
              <a:rPr lang="en-US" sz="3200" dirty="0" smtClean="0"/>
              <a:t> + </a:t>
            </a:r>
            <a:r>
              <a:rPr lang="en-US" sz="3200" dirty="0" smtClean="0">
                <a:solidFill>
                  <a:srgbClr val="00B0F0"/>
                </a:solidFill>
              </a:rPr>
              <a:t>3</a:t>
            </a:r>
            <a:r>
              <a:rPr lang="en-US" sz="3200" dirty="0" smtClean="0"/>
              <a:t>*</a:t>
            </a:r>
            <a:r>
              <a:rPr lang="en-US" sz="3200" dirty="0" smtClean="0">
                <a:solidFill>
                  <a:schemeClr val="accent6">
                    <a:lumMod val="75000"/>
                  </a:schemeClr>
                </a:solidFill>
              </a:rPr>
              <a:t>7</a:t>
            </a:r>
            <a:r>
              <a:rPr lang="en-US" sz="3200" dirty="0" smtClean="0"/>
              <a:t> + </a:t>
            </a:r>
            <a:r>
              <a:rPr lang="en-US" sz="3200" dirty="0" smtClean="0">
                <a:solidFill>
                  <a:srgbClr val="00B050"/>
                </a:solidFill>
              </a:rPr>
              <a:t>4</a:t>
            </a:r>
            <a:r>
              <a:rPr lang="en-US" sz="3200" dirty="0" smtClean="0"/>
              <a:t>*</a:t>
            </a:r>
            <a:r>
              <a:rPr lang="en-US" sz="3200" dirty="0" smtClean="0">
                <a:solidFill>
                  <a:srgbClr val="C6C501"/>
                </a:solidFill>
              </a:rPr>
              <a:t>6</a:t>
            </a:r>
            <a:r>
              <a:rPr lang="en-US" sz="3200" dirty="0" smtClean="0"/>
              <a:t> + </a:t>
            </a:r>
            <a:r>
              <a:rPr lang="en-US" sz="3200" dirty="0" smtClean="0">
                <a:solidFill>
                  <a:srgbClr val="92D050"/>
                </a:solidFill>
              </a:rPr>
              <a:t>5</a:t>
            </a:r>
            <a:r>
              <a:rPr lang="en-US" sz="3200" dirty="0" smtClean="0"/>
              <a:t>*</a:t>
            </a:r>
            <a:r>
              <a:rPr lang="en-US" sz="3200" dirty="0" smtClean="0">
                <a:solidFill>
                  <a:srgbClr val="92D050"/>
                </a:solidFill>
              </a:rPr>
              <a:t>5</a:t>
            </a:r>
            <a:r>
              <a:rPr lang="en-US" sz="3200" dirty="0" smtClean="0"/>
              <a:t> + </a:t>
            </a:r>
            <a:r>
              <a:rPr lang="en-US" sz="3200" dirty="0" smtClean="0">
                <a:solidFill>
                  <a:srgbClr val="C6C501"/>
                </a:solidFill>
              </a:rPr>
              <a:t>6</a:t>
            </a:r>
            <a:r>
              <a:rPr lang="en-US" sz="3200" dirty="0" smtClean="0"/>
              <a:t>*</a:t>
            </a:r>
            <a:r>
              <a:rPr lang="en-US" sz="3200" dirty="0" smtClean="0">
                <a:solidFill>
                  <a:srgbClr val="00B050"/>
                </a:solidFill>
              </a:rPr>
              <a:t>4</a:t>
            </a:r>
            <a:r>
              <a:rPr lang="en-US" sz="3200" dirty="0" smtClean="0"/>
              <a:t> + </a:t>
            </a:r>
            <a:r>
              <a:rPr lang="en-US" sz="3200" dirty="0" smtClean="0">
                <a:solidFill>
                  <a:schemeClr val="accent6">
                    <a:lumMod val="75000"/>
                  </a:schemeClr>
                </a:solidFill>
              </a:rPr>
              <a:t>7</a:t>
            </a:r>
            <a:r>
              <a:rPr lang="en-US" sz="3200" dirty="0" smtClean="0"/>
              <a:t>*</a:t>
            </a:r>
            <a:r>
              <a:rPr lang="en-US" sz="3200" dirty="0" smtClean="0">
                <a:solidFill>
                  <a:srgbClr val="00B0F0"/>
                </a:solidFill>
              </a:rPr>
              <a:t>3</a:t>
            </a:r>
            <a:r>
              <a:rPr lang="en-US" sz="3200" dirty="0" smtClean="0"/>
              <a:t> + </a:t>
            </a:r>
            <a:r>
              <a:rPr lang="en-US" sz="3200" dirty="0" smtClean="0">
                <a:solidFill>
                  <a:srgbClr val="FF0000"/>
                </a:solidFill>
              </a:rPr>
              <a:t>8</a:t>
            </a:r>
            <a:r>
              <a:rPr lang="en-US" sz="3200" dirty="0" smtClean="0"/>
              <a:t>*</a:t>
            </a:r>
            <a:r>
              <a:rPr lang="en-US" sz="3200" dirty="0" smtClean="0">
                <a:solidFill>
                  <a:srgbClr val="0070C0"/>
                </a:solidFill>
              </a:rPr>
              <a:t>2</a:t>
            </a:r>
            <a:r>
              <a:rPr lang="en-US" sz="3200" dirty="0" smtClean="0"/>
              <a:t> + </a:t>
            </a:r>
            <a:r>
              <a:rPr lang="en-US" sz="3200" dirty="0" smtClean="0">
                <a:solidFill>
                  <a:srgbClr val="C00000"/>
                </a:solidFill>
              </a:rPr>
              <a:t>9</a:t>
            </a:r>
            <a:r>
              <a:rPr lang="en-US" sz="3200" dirty="0" smtClean="0"/>
              <a:t>*</a:t>
            </a:r>
            <a:r>
              <a:rPr lang="en-US" sz="3200" dirty="0" smtClean="0">
                <a:solidFill>
                  <a:srgbClr val="7030A0"/>
                </a:solidFill>
              </a:rPr>
              <a:t>1</a:t>
            </a:r>
            <a:endParaRPr lang="en-US" sz="3200" dirty="0">
              <a:solidFill>
                <a:srgbClr val="7030A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902177778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p14:dur="0"/>
    </mc:Choice>
    <mc:Fallback>
      <p:transition/>
    </mc:Fallback>
  </mc:AlternateContent>
  <p:timing>
    <p:tnLst>
      <p:par>
        <p:cTn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7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mtClean="0"/>
              <a:t>Convolution</a:t>
            </a:r>
          </a:p>
        </p:txBody>
      </p:sp>
      <p:sp>
        <p:nvSpPr>
          <p:cNvPr id="1035" name="Rectangle 5"/>
          <p:cNvSpPr>
            <a:spLocks noChangeArrowheads="1"/>
          </p:cNvSpPr>
          <p:nvPr/>
        </p:nvSpPr>
        <p:spPr bwMode="auto">
          <a:xfrm>
            <a:off x="3352800" y="2590800"/>
            <a:ext cx="2362200" cy="2362200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 wrap="none" anchor="ctr"/>
          <a:lstStyle/>
          <a:p>
            <a:pPr algn="ctr"/>
            <a:endParaRPr lang="en-US" sz="1800">
              <a:latin typeface="Arial" charset="0"/>
              <a:cs typeface="Arial" charset="0"/>
            </a:endParaRPr>
          </a:p>
        </p:txBody>
      </p:sp>
      <p:pic>
        <p:nvPicPr>
          <p:cNvPr id="815111" name="Picture 7" descr="tmp"/>
          <p:cNvPicPr>
            <a:picLocks noChangeAspect="1" noChangeArrowheads="1"/>
          </p:cNvPicPr>
          <p:nvPr/>
        </p:nvPicPr>
        <p:blipFill>
          <a:blip r:embed="rId2" cstate="print"/>
          <a:stretch>
            <a:fillRect/>
          </a:stretch>
        </p:blipFill>
        <p:spPr bwMode="auto">
          <a:xfrm>
            <a:off x="1150144" y="2681288"/>
            <a:ext cx="747712" cy="747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815112" name="Picture 8" descr="tmp"/>
          <p:cNvPicPr>
            <a:picLocks noChangeAspect="1" noChangeArrowheads="1"/>
          </p:cNvPicPr>
          <p:nvPr/>
        </p:nvPicPr>
        <p:blipFill>
          <a:blip r:embed="rId3" cstate="print"/>
          <a:stretch>
            <a:fillRect/>
          </a:stretch>
        </p:blipFill>
        <p:spPr bwMode="auto">
          <a:xfrm>
            <a:off x="1150143" y="2667000"/>
            <a:ext cx="747713" cy="747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1033" name="Picture 10" descr="tmp"/>
          <p:cNvPicPr>
            <a:picLocks noChangeAspect="1" noChangeArrowheads="1"/>
          </p:cNvPicPr>
          <p:nvPr/>
        </p:nvPicPr>
        <p:blipFill>
          <a:blip r:embed="rId4" cstate="print"/>
          <a:stretch>
            <a:fillRect/>
          </a:stretch>
        </p:blipFill>
        <p:spPr bwMode="auto">
          <a:xfrm>
            <a:off x="1150145" y="2681287"/>
            <a:ext cx="747713" cy="747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034" name="Rectangle 11"/>
          <p:cNvSpPr>
            <a:spLocks noChangeArrowheads="1"/>
          </p:cNvSpPr>
          <p:nvPr/>
        </p:nvSpPr>
        <p:spPr bwMode="auto">
          <a:xfrm>
            <a:off x="-381000" y="4343400"/>
            <a:ext cx="1143000" cy="1219200"/>
          </a:xfrm>
          <a:prstGeom prst="rect">
            <a:avLst/>
          </a:prstGeom>
          <a:solidFill>
            <a:schemeClr val="bg1"/>
          </a:solidFill>
          <a:ln w="9525">
            <a:noFill/>
            <a:miter lim="800000"/>
            <a:headEnd/>
            <a:tailEnd/>
          </a:ln>
        </p:spPr>
        <p:txBody>
          <a:bodyPr wrap="none" anchor="ctr"/>
          <a:lstStyle/>
          <a:p>
            <a:endParaRPr lang="en-US"/>
          </a:p>
        </p:txBody>
      </p:sp>
      <p:pic>
        <p:nvPicPr>
          <p:cNvPr id="815116" name="Picture 12" descr="tmp"/>
          <p:cNvPicPr>
            <a:picLocks noChangeAspect="1" noChangeArrowheads="1"/>
          </p:cNvPicPr>
          <p:nvPr/>
        </p:nvPicPr>
        <p:blipFill>
          <a:blip r:embed="rId4" cstate="print"/>
          <a:stretch>
            <a:fillRect/>
          </a:stretch>
        </p:blipFill>
        <p:spPr bwMode="auto">
          <a:xfrm>
            <a:off x="3359943" y="2590800"/>
            <a:ext cx="747713" cy="747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14" name="Picture 3"/>
          <p:cNvPicPr>
            <a:picLocks noChangeAspect="1" noChangeArrowheads="1"/>
          </p:cNvPicPr>
          <p:nvPr/>
        </p:nvPicPr>
        <p:blipFill>
          <a:blip r:embed="rId5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4343400" y="3581400"/>
            <a:ext cx="381000" cy="32197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0" name="Text Box 10"/>
          <p:cNvSpPr txBox="1">
            <a:spLocks noChangeArrowheads="1"/>
          </p:cNvSpPr>
          <p:nvPr/>
        </p:nvSpPr>
        <p:spPr bwMode="auto">
          <a:xfrm>
            <a:off x="7239000" y="6553200"/>
            <a:ext cx="1928220" cy="30777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 sz="1400" smtClean="0"/>
              <a:t>Adapted from </a:t>
            </a:r>
            <a:r>
              <a:rPr lang="en-US" sz="1400" dirty="0" smtClean="0"/>
              <a:t>F. Durand</a:t>
            </a:r>
            <a:endParaRPr lang="en-US" sz="1400" dirty="0"/>
          </a:p>
        </p:txBody>
      </p:sp>
    </p:spTree>
    <p:extLst>
      <p:ext uri="{BB962C8B-B14F-4D97-AF65-F5344CB8AC3E}">
        <p14:creationId xmlns:p14="http://schemas.microsoft.com/office/powerpoint/2010/main" val="1667367026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p14:dur="0"/>
    </mc:Choice>
    <mc:Fallback>
      <p:transition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151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151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151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0" presetClass="path" presetSubtype="0" accel="50000" decel="5000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-3.61111E-6 5.78035E-8 C 0.06945 -0.00579 0.10608 -0.0037 0.19306 -0.00232 C 0.20105 0.01387 0.19861 0.00647 0.20174 0.01872 C 0.20052 0.03583 0.2007 0.05317 0.19827 0.07005 C 0.19584 0.08739 0.17796 0.08924 0.16841 0.09341 C 0.13785 0.09179 0.11563 0.08855 0.08594 0.08647 C 0.06146 0.08716 0.0099 0.06982 -0.01927 0.09572 C -0.02239 0.10843 -0.02517 0.11676 -0.01927 0.13317 C -0.01927 0.13317 -0.00607 0.13895 -0.00347 0.14011 C -0.00173 0.14104 0.00174 0.14265 0.00174 0.14265 C 0.04983 0.20369 0.16754 0.15005 0.19827 0.14959 C 0.20348 0.15028 0.21025 0.14682 0.21407 0.1519 C 0.2191 0.15861 0.21528 0.17086 0.21754 0.17988 C 0.21598 0.18843 0.2165 0.19861 0.21233 0.20554 C 0.20452 0.21895 0.18525 0.23352 0.17205 0.23375 C 0.11129 0.23514 0.05035 0.23537 -0.01041 0.23606 C -0.01371 0.24023 -0.02274 0.2608 -0.01215 0.26173 C 0.01875 0.26473 0.04983 0.26335 0.08073 0.26404 C 0.13855 0.27028 0.0948 0.26635 0.21233 0.26635 " pathEditMode="relative" ptsTypes="ffffffffffffffffffA">
                                      <p:cBhvr>
                                        <p:cTn id="22" dur="2000" fill="hold"/>
                                        <p:tgtEl>
                                          <p:spTgt spid="815116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Properties: Linearity</a:t>
            </a:r>
            <a:endParaRPr lang="en-US" dirty="0"/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609850" y="3477419"/>
            <a:ext cx="3924300" cy="495300"/>
          </a:xfrm>
          <a:prstGeom prst="rect">
            <a:avLst/>
          </a:prstGeom>
        </p:spPr>
      </p:pic>
      <p:pic>
        <p:nvPicPr>
          <p:cNvPr id="3" name="Picture 2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1588598"/>
            <a:ext cx="9144000" cy="1367327"/>
          </a:xfrm>
          <a:prstGeom prst="rect">
            <a:avLst/>
          </a:prstGeom>
        </p:spPr>
      </p:pic>
      <p:pic>
        <p:nvPicPr>
          <p:cNvPr id="4" name="Picture 3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371600" y="4246563"/>
            <a:ext cx="6400800" cy="4953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122050398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p14:dur="0"/>
    </mc:Choice>
    <mc:Fallback>
      <p:transition/>
    </mc:Fallback>
  </mc:AlternateContent>
  <p:timing>
    <p:tnLst>
      <p:par>
        <p:cTn id="1" dur="indefinite" restart="never" nodeType="tmRoot"/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Properties: Linearity</a:t>
            </a:r>
            <a:endParaRPr lang="en-US" dirty="0"/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1588598"/>
            <a:ext cx="9144000" cy="1367327"/>
          </a:xfrm>
          <a:prstGeom prst="rect">
            <a:avLst/>
          </a:prstGeom>
        </p:spPr>
      </p:pic>
      <p:pic>
        <p:nvPicPr>
          <p:cNvPr id="5" name="Picture 4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603500" y="4246563"/>
            <a:ext cx="3937000" cy="495300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822700" y="3581400"/>
            <a:ext cx="1498600" cy="4699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27372821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p14:dur="0"/>
    </mc:Choice>
    <mc:Fallback>
      <p:transition/>
    </mc:Fallback>
  </mc:AlternateContent>
  <p:timing>
    <p:tnLst>
      <p:par>
        <p:cTn id="1" dur="indefinite" restart="never" nodeType="tmRoot"/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Properties: Linearity</a:t>
            </a:r>
            <a:endParaRPr lang="en-US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1588598"/>
            <a:ext cx="9144000" cy="1367327"/>
          </a:xfrm>
          <a:prstGeom prst="rect">
            <a:avLst/>
          </a:prstGeom>
        </p:spPr>
      </p:pic>
      <p:pic>
        <p:nvPicPr>
          <p:cNvPr id="5" name="Picture 4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333750" y="3352800"/>
            <a:ext cx="2476500" cy="469900"/>
          </a:xfrm>
          <a:prstGeom prst="rect">
            <a:avLst/>
          </a:prstGeom>
        </p:spPr>
      </p:pic>
      <p:pic>
        <p:nvPicPr>
          <p:cNvPr id="6" name="Picture 5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644650" y="3971925"/>
            <a:ext cx="5854700" cy="4953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47196280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p14:dur="0"/>
    </mc:Choice>
    <mc:Fallback>
      <p:transition/>
    </mc:Fallback>
  </mc:AlternateContent>
  <p:timing>
    <p:tnLst>
      <p:par>
        <p:cTn id="1" dur="indefinite" restart="never" nodeType="tmRoot"/>
      </p:par>
    </p:tn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Properties: Linearity</a:t>
            </a:r>
            <a:endParaRPr lang="en-US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1588598"/>
            <a:ext cx="9144000" cy="1367327"/>
          </a:xfrm>
          <a:prstGeom prst="rect">
            <a:avLst/>
          </a:prstGeom>
        </p:spPr>
      </p:pic>
      <p:pic>
        <p:nvPicPr>
          <p:cNvPr id="3" name="Picture 2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263900" y="3219450"/>
            <a:ext cx="2616200" cy="419100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676400" y="3902075"/>
            <a:ext cx="5791200" cy="4953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27523767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p14:dur="0"/>
    </mc:Choice>
    <mc:Fallback>
      <p:transition/>
    </mc:Fallback>
  </mc:AlternateContent>
  <p:timing>
    <p:tnLst>
      <p:par>
        <p:cTn id="1" dur="indefinite" restart="never" nodeType="tmRoot"/>
      </p:par>
    </p:tn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Properties: Shift invariance</a:t>
            </a:r>
            <a:endParaRPr lang="en-US" dirty="0"/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651000" y="2931848"/>
            <a:ext cx="5880100" cy="495300"/>
          </a:xfrm>
          <a:prstGeom prst="rect">
            <a:avLst/>
          </a:prstGeom>
        </p:spPr>
      </p:pic>
      <p:pic>
        <p:nvPicPr>
          <p:cNvPr id="10" name="Picture 9"/>
          <p:cNvPicPr>
            <a:picLocks noChangeAspect="1"/>
          </p:cNvPicPr>
          <p:nvPr/>
        </p:nvPicPr>
        <p:blipFill rotWithShape="1"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1219201" y="3679428"/>
            <a:ext cx="2590800" cy="2478157"/>
          </a:xfrm>
          <a:prstGeom prst="rect">
            <a:avLst/>
          </a:prstGeom>
        </p:spPr>
      </p:pic>
      <p:pic>
        <p:nvPicPr>
          <p:cNvPr id="11" name="Picture 10"/>
          <p:cNvPicPr>
            <a:picLocks noChangeAspect="1"/>
          </p:cNvPicPr>
          <p:nvPr/>
        </p:nvPicPr>
        <p:blipFill rotWithShape="1">
          <a:blip r:embed="rId4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5257800" y="3662098"/>
            <a:ext cx="2608917" cy="2495487"/>
          </a:xfrm>
          <a:prstGeom prst="rect">
            <a:avLst/>
          </a:prstGeom>
        </p:spPr>
      </p:pic>
      <p:sp>
        <p:nvSpPr>
          <p:cNvPr id="12" name="Rectangle 11"/>
          <p:cNvSpPr/>
          <p:nvPr/>
        </p:nvSpPr>
        <p:spPr>
          <a:xfrm>
            <a:off x="5257800" y="3662098"/>
            <a:ext cx="533400" cy="2495487"/>
          </a:xfrm>
          <a:prstGeom prst="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3" name="TextBox 12"/>
          <p:cNvSpPr txBox="1"/>
          <p:nvPr/>
        </p:nvSpPr>
        <p:spPr>
          <a:xfrm>
            <a:off x="1219201" y="6157585"/>
            <a:ext cx="2590800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200" i="1" dirty="0" smtClean="0"/>
              <a:t>f</a:t>
            </a:r>
            <a:endParaRPr lang="en-US" sz="3200" i="1" dirty="0"/>
          </a:p>
        </p:txBody>
      </p:sp>
      <p:sp>
        <p:nvSpPr>
          <p:cNvPr id="14" name="TextBox 13"/>
          <p:cNvSpPr txBox="1"/>
          <p:nvPr/>
        </p:nvSpPr>
        <p:spPr>
          <a:xfrm>
            <a:off x="5266858" y="6157585"/>
            <a:ext cx="2590800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200" i="1" dirty="0" smtClean="0"/>
              <a:t>f’</a:t>
            </a:r>
            <a:endParaRPr lang="en-US" sz="3200" i="1" dirty="0"/>
          </a:p>
        </p:txBody>
      </p:sp>
      <p:pic>
        <p:nvPicPr>
          <p:cNvPr id="15" name="Picture 14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16933" y="1417638"/>
            <a:ext cx="9144000" cy="136732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40113457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p14:dur="0"/>
    </mc:Choice>
    <mc:Fallback>
      <p:transition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2" grpId="0" animBg="1"/>
      <p:bldP spid="13" grpId="0"/>
      <p:bldP spid="14" grpId="0"/>
    </p:bld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Shift invariance</a:t>
            </a:r>
            <a:endParaRPr lang="en-US" dirty="0"/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651000" y="2931848"/>
            <a:ext cx="5880100" cy="495300"/>
          </a:xfrm>
          <a:prstGeom prst="rect">
            <a:avLst/>
          </a:prstGeom>
        </p:spPr>
      </p:pic>
      <p:pic>
        <p:nvPicPr>
          <p:cNvPr id="8" name="Picture 7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200400" y="4782222"/>
            <a:ext cx="5334000" cy="857113"/>
          </a:xfrm>
          <a:prstGeom prst="rect">
            <a:avLst/>
          </a:prstGeom>
        </p:spPr>
      </p:pic>
      <p:pic>
        <p:nvPicPr>
          <p:cNvPr id="11" name="Picture 10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6933" y="1417638"/>
            <a:ext cx="9144000" cy="1367327"/>
          </a:xfrm>
          <a:prstGeom prst="rect">
            <a:avLst/>
          </a:prstGeom>
        </p:spPr>
      </p:pic>
      <p:pic>
        <p:nvPicPr>
          <p:cNvPr id="6" name="Picture 5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1066800" y="3707844"/>
            <a:ext cx="6802967" cy="990809"/>
          </a:xfrm>
          <a:prstGeom prst="rect">
            <a:avLst/>
          </a:prstGeom>
        </p:spPr>
      </p:pic>
      <p:pic>
        <p:nvPicPr>
          <p:cNvPr id="12" name="Picture 11"/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3200400" y="5943600"/>
            <a:ext cx="4038600" cy="35325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62963797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p14:dur="0"/>
    </mc:Choice>
    <mc:Fallback>
      <p:transition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Shift invariance</a:t>
            </a:r>
            <a:endParaRPr lang="en-US" dirty="0"/>
          </a:p>
        </p:txBody>
      </p:sp>
      <p:sp>
        <p:nvSpPr>
          <p:cNvPr id="6" name="Content Placeholder 5"/>
          <p:cNvSpPr>
            <a:spLocks noGrp="1"/>
          </p:cNvSpPr>
          <p:nvPr>
            <p:ph idx="1"/>
          </p:nvPr>
        </p:nvSpPr>
        <p:spPr>
          <a:xfrm>
            <a:off x="524935" y="2179903"/>
            <a:ext cx="8229600" cy="2087563"/>
          </a:xfrm>
        </p:spPr>
        <p:txBody>
          <a:bodyPr/>
          <a:lstStyle/>
          <a:p>
            <a:r>
              <a:rPr lang="en-US" dirty="0" smtClean="0"/>
              <a:t>Shift, then convolve = convolve, then shift</a:t>
            </a:r>
          </a:p>
          <a:p>
            <a:r>
              <a:rPr lang="en-US" dirty="0" smtClean="0"/>
              <a:t>Output of convolution does not depend on where the pixel is</a:t>
            </a:r>
            <a:endParaRPr lang="en-US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91067" y="1665833"/>
            <a:ext cx="8356600" cy="495300"/>
          </a:xfrm>
          <a:prstGeom prst="rect">
            <a:avLst/>
          </a:prstGeom>
        </p:spPr>
      </p:pic>
      <p:pic>
        <p:nvPicPr>
          <p:cNvPr id="5" name="Picture 4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133600" y="1151763"/>
            <a:ext cx="5880100" cy="495300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 rotWithShape="1">
          <a:blip r:embed="rId4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1219201" y="3827330"/>
            <a:ext cx="2590800" cy="2478157"/>
          </a:xfrm>
          <a:prstGeom prst="rect">
            <a:avLst/>
          </a:prstGeom>
        </p:spPr>
      </p:pic>
      <p:pic>
        <p:nvPicPr>
          <p:cNvPr id="8" name="Picture 7"/>
          <p:cNvPicPr>
            <a:picLocks noChangeAspect="1"/>
          </p:cNvPicPr>
          <p:nvPr/>
        </p:nvPicPr>
        <p:blipFill rotWithShape="1">
          <a:blip r:embed="rId5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5257800" y="3810000"/>
            <a:ext cx="2608917" cy="2495487"/>
          </a:xfrm>
          <a:prstGeom prst="rect">
            <a:avLst/>
          </a:prstGeom>
        </p:spPr>
      </p:pic>
      <p:sp>
        <p:nvSpPr>
          <p:cNvPr id="9" name="TextBox 8"/>
          <p:cNvSpPr txBox="1"/>
          <p:nvPr/>
        </p:nvSpPr>
        <p:spPr>
          <a:xfrm>
            <a:off x="1219201" y="6305487"/>
            <a:ext cx="2590800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200" i="1" dirty="0" smtClean="0"/>
              <a:t>f</a:t>
            </a:r>
            <a:endParaRPr lang="en-US" sz="3200" i="1" dirty="0"/>
          </a:p>
        </p:txBody>
      </p:sp>
      <p:sp>
        <p:nvSpPr>
          <p:cNvPr id="10" name="TextBox 9"/>
          <p:cNvSpPr txBox="1"/>
          <p:nvPr/>
        </p:nvSpPr>
        <p:spPr>
          <a:xfrm>
            <a:off x="5266858" y="6305487"/>
            <a:ext cx="2590800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200" i="1" dirty="0" smtClean="0"/>
              <a:t>f’</a:t>
            </a:r>
            <a:endParaRPr lang="en-US" sz="3200" i="1" dirty="0"/>
          </a:p>
        </p:txBody>
      </p:sp>
      <p:sp>
        <p:nvSpPr>
          <p:cNvPr id="11" name="Rectangle 10"/>
          <p:cNvSpPr/>
          <p:nvPr/>
        </p:nvSpPr>
        <p:spPr>
          <a:xfrm>
            <a:off x="5257800" y="3829113"/>
            <a:ext cx="533400" cy="2495487"/>
          </a:xfrm>
          <a:prstGeom prst="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2" name="Oval 11"/>
          <p:cNvSpPr/>
          <p:nvPr/>
        </p:nvSpPr>
        <p:spPr>
          <a:xfrm>
            <a:off x="2590801" y="5562600"/>
            <a:ext cx="228599" cy="228600"/>
          </a:xfrm>
          <a:prstGeom prst="ellipse">
            <a:avLst/>
          </a:prstGeom>
          <a:solidFill>
            <a:srgbClr val="FF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3" name="Oval 12"/>
          <p:cNvSpPr/>
          <p:nvPr/>
        </p:nvSpPr>
        <p:spPr>
          <a:xfrm>
            <a:off x="7239001" y="5638800"/>
            <a:ext cx="228599" cy="228600"/>
          </a:xfrm>
          <a:prstGeom prst="ellipse">
            <a:avLst/>
          </a:prstGeom>
          <a:solidFill>
            <a:srgbClr val="FF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6598285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p14:dur="0"/>
    </mc:Choice>
    <mc:Fallback>
      <p:transition/>
    </mc:Fallback>
  </mc:AlternateContent>
  <p:timing>
    <p:tnLst>
      <p:par>
        <p:cTn id="1" dur="indefinite" restart="never" nodeType="tmRoot"/>
      </p:par>
    </p:tnLst>
  </p:timing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53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Filters: examples</a:t>
            </a:r>
          </a:p>
        </p:txBody>
      </p:sp>
      <p:pic>
        <p:nvPicPr>
          <p:cNvPr id="22531" name="Picture 3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914400" y="2667000"/>
            <a:ext cx="1876425" cy="1857375"/>
          </a:xfrm>
          <a:prstGeom prst="rect">
            <a:avLst/>
          </a:prstGeom>
          <a:noFill/>
          <a:ln w="38100">
            <a:solidFill>
              <a:schemeClr val="tx1"/>
            </a:solidFill>
            <a:miter lim="800000"/>
            <a:headEnd/>
            <a:tailEnd/>
          </a:ln>
        </p:spPr>
      </p:pic>
      <p:grpSp>
        <p:nvGrpSpPr>
          <p:cNvPr id="2" name="Group 5"/>
          <p:cNvGrpSpPr>
            <a:grpSpLocks/>
          </p:cNvGrpSpPr>
          <p:nvPr/>
        </p:nvGrpSpPr>
        <p:grpSpPr bwMode="auto">
          <a:xfrm>
            <a:off x="3810000" y="2917372"/>
            <a:ext cx="1676400" cy="1295400"/>
            <a:chOff x="3799" y="2064"/>
            <a:chExt cx="1433" cy="1136"/>
          </a:xfrm>
        </p:grpSpPr>
        <p:grpSp>
          <p:nvGrpSpPr>
            <p:cNvPr id="3" name="Group 6"/>
            <p:cNvGrpSpPr>
              <a:grpSpLocks/>
            </p:cNvGrpSpPr>
            <p:nvPr/>
          </p:nvGrpSpPr>
          <p:grpSpPr bwMode="auto">
            <a:xfrm>
              <a:off x="4080" y="2064"/>
              <a:ext cx="1152" cy="1136"/>
              <a:chOff x="144" y="144"/>
              <a:chExt cx="1152" cy="1136"/>
            </a:xfrm>
          </p:grpSpPr>
          <p:sp>
            <p:nvSpPr>
              <p:cNvPr id="22539" name="Rectangle 7"/>
              <p:cNvSpPr>
                <a:spLocks noChangeArrowheads="1"/>
              </p:cNvSpPr>
              <p:nvPr/>
            </p:nvSpPr>
            <p:spPr bwMode="auto">
              <a:xfrm>
                <a:off x="912" y="901"/>
                <a:ext cx="384" cy="379"/>
              </a:xfrm>
              <a:prstGeom prst="rect">
                <a:avLst/>
              </a:prstGeom>
              <a:solidFill>
                <a:srgbClr val="FFCC99"/>
              </a:solidFill>
              <a:ln w="9525">
                <a:noFill/>
                <a:miter lim="800000"/>
                <a:headEnd/>
                <a:tailEnd/>
              </a:ln>
            </p:spPr>
            <p:txBody>
              <a:bodyPr lIns="0" tIns="0" rIns="0" bIns="0" anchor="ctr" anchorCtr="1"/>
              <a:lstStyle/>
              <a:p>
                <a:pPr>
                  <a:spcBef>
                    <a:spcPct val="20000"/>
                  </a:spcBef>
                </a:pPr>
                <a:r>
                  <a:rPr lang="en-US"/>
                  <a:t>1</a:t>
                </a:r>
              </a:p>
            </p:txBody>
          </p:sp>
          <p:sp>
            <p:nvSpPr>
              <p:cNvPr id="22540" name="Rectangle 8"/>
              <p:cNvSpPr>
                <a:spLocks noChangeArrowheads="1"/>
              </p:cNvSpPr>
              <p:nvPr/>
            </p:nvSpPr>
            <p:spPr bwMode="auto">
              <a:xfrm>
                <a:off x="528" y="901"/>
                <a:ext cx="384" cy="379"/>
              </a:xfrm>
              <a:prstGeom prst="rect">
                <a:avLst/>
              </a:prstGeom>
              <a:solidFill>
                <a:srgbClr val="FFCC99"/>
              </a:solidFill>
              <a:ln w="9525">
                <a:noFill/>
                <a:miter lim="800000"/>
                <a:headEnd/>
                <a:tailEnd/>
              </a:ln>
            </p:spPr>
            <p:txBody>
              <a:bodyPr lIns="0" tIns="0" rIns="0" bIns="0" anchor="ctr" anchorCtr="1"/>
              <a:lstStyle/>
              <a:p>
                <a:pPr>
                  <a:spcBef>
                    <a:spcPct val="20000"/>
                  </a:spcBef>
                </a:pPr>
                <a:r>
                  <a:rPr lang="en-US" dirty="0"/>
                  <a:t>1</a:t>
                </a:r>
              </a:p>
            </p:txBody>
          </p:sp>
          <p:sp>
            <p:nvSpPr>
              <p:cNvPr id="22541" name="Rectangle 9"/>
              <p:cNvSpPr>
                <a:spLocks noChangeArrowheads="1"/>
              </p:cNvSpPr>
              <p:nvPr/>
            </p:nvSpPr>
            <p:spPr bwMode="auto">
              <a:xfrm>
                <a:off x="144" y="901"/>
                <a:ext cx="384" cy="379"/>
              </a:xfrm>
              <a:prstGeom prst="rect">
                <a:avLst/>
              </a:prstGeom>
              <a:solidFill>
                <a:srgbClr val="FFCC99"/>
              </a:solidFill>
              <a:ln w="9525">
                <a:noFill/>
                <a:miter lim="800000"/>
                <a:headEnd/>
                <a:tailEnd/>
              </a:ln>
            </p:spPr>
            <p:txBody>
              <a:bodyPr lIns="0" tIns="0" rIns="0" bIns="0" anchor="ctr" anchorCtr="1"/>
              <a:lstStyle/>
              <a:p>
                <a:pPr>
                  <a:spcBef>
                    <a:spcPct val="20000"/>
                  </a:spcBef>
                </a:pPr>
                <a:r>
                  <a:rPr lang="en-US"/>
                  <a:t>1</a:t>
                </a:r>
              </a:p>
            </p:txBody>
          </p:sp>
          <p:sp>
            <p:nvSpPr>
              <p:cNvPr id="22542" name="Rectangle 10"/>
              <p:cNvSpPr>
                <a:spLocks noChangeArrowheads="1"/>
              </p:cNvSpPr>
              <p:nvPr/>
            </p:nvSpPr>
            <p:spPr bwMode="auto">
              <a:xfrm>
                <a:off x="912" y="523"/>
                <a:ext cx="384" cy="378"/>
              </a:xfrm>
              <a:prstGeom prst="rect">
                <a:avLst/>
              </a:prstGeom>
              <a:solidFill>
                <a:srgbClr val="FFCC99"/>
              </a:solidFill>
              <a:ln w="9525">
                <a:noFill/>
                <a:miter lim="800000"/>
                <a:headEnd/>
                <a:tailEnd/>
              </a:ln>
            </p:spPr>
            <p:txBody>
              <a:bodyPr lIns="0" tIns="0" rIns="0" bIns="0" anchor="ctr" anchorCtr="1"/>
              <a:lstStyle/>
              <a:p>
                <a:pPr>
                  <a:spcBef>
                    <a:spcPct val="20000"/>
                  </a:spcBef>
                </a:pPr>
                <a:r>
                  <a:rPr lang="en-US"/>
                  <a:t>1</a:t>
                </a:r>
              </a:p>
            </p:txBody>
          </p:sp>
          <p:sp>
            <p:nvSpPr>
              <p:cNvPr id="22543" name="Rectangle 11"/>
              <p:cNvSpPr>
                <a:spLocks noChangeArrowheads="1"/>
              </p:cNvSpPr>
              <p:nvPr/>
            </p:nvSpPr>
            <p:spPr bwMode="auto">
              <a:xfrm>
                <a:off x="528" y="523"/>
                <a:ext cx="384" cy="378"/>
              </a:xfrm>
              <a:prstGeom prst="rect">
                <a:avLst/>
              </a:prstGeom>
              <a:solidFill>
                <a:srgbClr val="FFCC99"/>
              </a:solidFill>
              <a:ln w="9525">
                <a:noFill/>
                <a:miter lim="800000"/>
                <a:headEnd/>
                <a:tailEnd/>
              </a:ln>
            </p:spPr>
            <p:txBody>
              <a:bodyPr lIns="0" tIns="0" rIns="0" bIns="0" anchor="ctr" anchorCtr="1"/>
              <a:lstStyle/>
              <a:p>
                <a:pPr>
                  <a:spcBef>
                    <a:spcPct val="20000"/>
                  </a:spcBef>
                </a:pPr>
                <a:r>
                  <a:rPr lang="en-US"/>
                  <a:t>1</a:t>
                </a:r>
              </a:p>
            </p:txBody>
          </p:sp>
          <p:sp>
            <p:nvSpPr>
              <p:cNvPr id="22544" name="Rectangle 12"/>
              <p:cNvSpPr>
                <a:spLocks noChangeArrowheads="1"/>
              </p:cNvSpPr>
              <p:nvPr/>
            </p:nvSpPr>
            <p:spPr bwMode="auto">
              <a:xfrm>
                <a:off x="144" y="523"/>
                <a:ext cx="384" cy="378"/>
              </a:xfrm>
              <a:prstGeom prst="rect">
                <a:avLst/>
              </a:prstGeom>
              <a:solidFill>
                <a:srgbClr val="FFCC99"/>
              </a:solidFill>
              <a:ln w="9525">
                <a:noFill/>
                <a:miter lim="800000"/>
                <a:headEnd/>
                <a:tailEnd/>
              </a:ln>
            </p:spPr>
            <p:txBody>
              <a:bodyPr lIns="0" tIns="0" rIns="0" bIns="0" anchor="ctr" anchorCtr="1"/>
              <a:lstStyle/>
              <a:p>
                <a:pPr>
                  <a:spcBef>
                    <a:spcPct val="20000"/>
                  </a:spcBef>
                </a:pPr>
                <a:r>
                  <a:rPr lang="en-US"/>
                  <a:t>1</a:t>
                </a:r>
              </a:p>
            </p:txBody>
          </p:sp>
          <p:sp>
            <p:nvSpPr>
              <p:cNvPr id="22545" name="Rectangle 13"/>
              <p:cNvSpPr>
                <a:spLocks noChangeArrowheads="1"/>
              </p:cNvSpPr>
              <p:nvPr/>
            </p:nvSpPr>
            <p:spPr bwMode="auto">
              <a:xfrm>
                <a:off x="912" y="144"/>
                <a:ext cx="384" cy="379"/>
              </a:xfrm>
              <a:prstGeom prst="rect">
                <a:avLst/>
              </a:prstGeom>
              <a:solidFill>
                <a:srgbClr val="FFCC99"/>
              </a:solidFill>
              <a:ln w="9525">
                <a:noFill/>
                <a:miter lim="800000"/>
                <a:headEnd/>
                <a:tailEnd/>
              </a:ln>
            </p:spPr>
            <p:txBody>
              <a:bodyPr lIns="0" tIns="0" rIns="0" bIns="0" anchor="ctr" anchorCtr="1"/>
              <a:lstStyle/>
              <a:p>
                <a:pPr>
                  <a:spcBef>
                    <a:spcPct val="20000"/>
                  </a:spcBef>
                </a:pPr>
                <a:r>
                  <a:rPr lang="en-US"/>
                  <a:t>1</a:t>
                </a:r>
              </a:p>
            </p:txBody>
          </p:sp>
          <p:sp>
            <p:nvSpPr>
              <p:cNvPr id="22546" name="Rectangle 14"/>
              <p:cNvSpPr>
                <a:spLocks noChangeArrowheads="1"/>
              </p:cNvSpPr>
              <p:nvPr/>
            </p:nvSpPr>
            <p:spPr bwMode="auto">
              <a:xfrm>
                <a:off x="528" y="144"/>
                <a:ext cx="384" cy="379"/>
              </a:xfrm>
              <a:prstGeom prst="rect">
                <a:avLst/>
              </a:prstGeom>
              <a:solidFill>
                <a:srgbClr val="FFCC99"/>
              </a:solidFill>
              <a:ln w="9525">
                <a:noFill/>
                <a:miter lim="800000"/>
                <a:headEnd/>
                <a:tailEnd/>
              </a:ln>
            </p:spPr>
            <p:txBody>
              <a:bodyPr lIns="0" tIns="0" rIns="0" bIns="0" anchor="ctr" anchorCtr="1"/>
              <a:lstStyle/>
              <a:p>
                <a:pPr>
                  <a:spcBef>
                    <a:spcPct val="20000"/>
                  </a:spcBef>
                </a:pPr>
                <a:r>
                  <a:rPr lang="en-US"/>
                  <a:t>1</a:t>
                </a:r>
              </a:p>
            </p:txBody>
          </p:sp>
          <p:sp>
            <p:nvSpPr>
              <p:cNvPr id="22547" name="Rectangle 15"/>
              <p:cNvSpPr>
                <a:spLocks noChangeArrowheads="1"/>
              </p:cNvSpPr>
              <p:nvPr/>
            </p:nvSpPr>
            <p:spPr bwMode="auto">
              <a:xfrm>
                <a:off x="144" y="144"/>
                <a:ext cx="384" cy="379"/>
              </a:xfrm>
              <a:prstGeom prst="rect">
                <a:avLst/>
              </a:prstGeom>
              <a:solidFill>
                <a:srgbClr val="FFCC99"/>
              </a:solidFill>
              <a:ln w="9525">
                <a:noFill/>
                <a:miter lim="800000"/>
                <a:headEnd/>
                <a:tailEnd/>
              </a:ln>
            </p:spPr>
            <p:txBody>
              <a:bodyPr lIns="0" tIns="0" rIns="0" bIns="0" anchor="ctr" anchorCtr="1"/>
              <a:lstStyle/>
              <a:p>
                <a:pPr>
                  <a:spcBef>
                    <a:spcPct val="20000"/>
                  </a:spcBef>
                </a:pPr>
                <a:r>
                  <a:rPr lang="en-US"/>
                  <a:t>1</a:t>
                </a:r>
              </a:p>
            </p:txBody>
          </p:sp>
          <p:sp>
            <p:nvSpPr>
              <p:cNvPr id="22548" name="Line 16"/>
              <p:cNvSpPr>
                <a:spLocks noChangeShapeType="1"/>
              </p:cNvSpPr>
              <p:nvPr/>
            </p:nvSpPr>
            <p:spPr bwMode="auto">
              <a:xfrm>
                <a:off x="144" y="144"/>
                <a:ext cx="1152" cy="0"/>
              </a:xfrm>
              <a:prstGeom prst="line">
                <a:avLst/>
              </a:prstGeom>
              <a:noFill/>
              <a:ln w="28575" cap="sq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lIns="0" tIns="0" rIns="0" bIns="0" anchor="ctr" anchorCtr="1"/>
              <a:lstStyle/>
              <a:p>
                <a:endParaRPr lang="en-US"/>
              </a:p>
            </p:txBody>
          </p:sp>
          <p:sp>
            <p:nvSpPr>
              <p:cNvPr id="22549" name="Line 17"/>
              <p:cNvSpPr>
                <a:spLocks noChangeShapeType="1"/>
              </p:cNvSpPr>
              <p:nvPr/>
            </p:nvSpPr>
            <p:spPr bwMode="auto">
              <a:xfrm>
                <a:off x="144" y="523"/>
                <a:ext cx="1152" cy="0"/>
              </a:xfrm>
              <a:prstGeom prst="line">
                <a:avLst/>
              </a:prstGeom>
              <a:noFill/>
              <a:ln w="12700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lIns="0" tIns="0" rIns="0" bIns="0" anchor="ctr" anchorCtr="1"/>
              <a:lstStyle/>
              <a:p>
                <a:endParaRPr lang="en-US"/>
              </a:p>
            </p:txBody>
          </p:sp>
          <p:sp>
            <p:nvSpPr>
              <p:cNvPr id="22550" name="Line 18"/>
              <p:cNvSpPr>
                <a:spLocks noChangeShapeType="1"/>
              </p:cNvSpPr>
              <p:nvPr/>
            </p:nvSpPr>
            <p:spPr bwMode="auto">
              <a:xfrm>
                <a:off x="144" y="901"/>
                <a:ext cx="1152" cy="0"/>
              </a:xfrm>
              <a:prstGeom prst="line">
                <a:avLst/>
              </a:prstGeom>
              <a:noFill/>
              <a:ln w="12700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lIns="0" tIns="0" rIns="0" bIns="0" anchor="ctr" anchorCtr="1"/>
              <a:lstStyle/>
              <a:p>
                <a:endParaRPr lang="en-US"/>
              </a:p>
            </p:txBody>
          </p:sp>
          <p:sp>
            <p:nvSpPr>
              <p:cNvPr id="22551" name="Line 19"/>
              <p:cNvSpPr>
                <a:spLocks noChangeShapeType="1"/>
              </p:cNvSpPr>
              <p:nvPr/>
            </p:nvSpPr>
            <p:spPr bwMode="auto">
              <a:xfrm>
                <a:off x="144" y="1280"/>
                <a:ext cx="1152" cy="0"/>
              </a:xfrm>
              <a:prstGeom prst="line">
                <a:avLst/>
              </a:prstGeom>
              <a:noFill/>
              <a:ln w="28575" cap="sq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lIns="0" tIns="0" rIns="0" bIns="0" anchor="ctr" anchorCtr="1"/>
              <a:lstStyle/>
              <a:p>
                <a:endParaRPr lang="en-US"/>
              </a:p>
            </p:txBody>
          </p:sp>
          <p:sp>
            <p:nvSpPr>
              <p:cNvPr id="22552" name="Line 20"/>
              <p:cNvSpPr>
                <a:spLocks noChangeShapeType="1"/>
              </p:cNvSpPr>
              <p:nvPr/>
            </p:nvSpPr>
            <p:spPr bwMode="auto">
              <a:xfrm>
                <a:off x="144" y="144"/>
                <a:ext cx="0" cy="1136"/>
              </a:xfrm>
              <a:prstGeom prst="line">
                <a:avLst/>
              </a:prstGeom>
              <a:noFill/>
              <a:ln w="28575" cap="sq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lIns="0" tIns="0" rIns="0" bIns="0" anchor="ctr" anchorCtr="1"/>
              <a:lstStyle/>
              <a:p>
                <a:endParaRPr lang="en-US"/>
              </a:p>
            </p:txBody>
          </p:sp>
          <p:sp>
            <p:nvSpPr>
              <p:cNvPr id="22553" name="Line 21"/>
              <p:cNvSpPr>
                <a:spLocks noChangeShapeType="1"/>
              </p:cNvSpPr>
              <p:nvPr/>
            </p:nvSpPr>
            <p:spPr bwMode="auto">
              <a:xfrm>
                <a:off x="528" y="144"/>
                <a:ext cx="0" cy="1136"/>
              </a:xfrm>
              <a:prstGeom prst="line">
                <a:avLst/>
              </a:prstGeom>
              <a:noFill/>
              <a:ln w="12700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lIns="0" tIns="0" rIns="0" bIns="0" anchor="ctr" anchorCtr="1"/>
              <a:lstStyle/>
              <a:p>
                <a:endParaRPr lang="en-US"/>
              </a:p>
            </p:txBody>
          </p:sp>
          <p:sp>
            <p:nvSpPr>
              <p:cNvPr id="22554" name="Line 22"/>
              <p:cNvSpPr>
                <a:spLocks noChangeShapeType="1"/>
              </p:cNvSpPr>
              <p:nvPr/>
            </p:nvSpPr>
            <p:spPr bwMode="auto">
              <a:xfrm>
                <a:off x="912" y="144"/>
                <a:ext cx="0" cy="1136"/>
              </a:xfrm>
              <a:prstGeom prst="line">
                <a:avLst/>
              </a:prstGeom>
              <a:noFill/>
              <a:ln w="12700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lIns="0" tIns="0" rIns="0" bIns="0" anchor="ctr" anchorCtr="1"/>
              <a:lstStyle/>
              <a:p>
                <a:endParaRPr lang="en-US"/>
              </a:p>
            </p:txBody>
          </p:sp>
          <p:sp>
            <p:nvSpPr>
              <p:cNvPr id="22555" name="Line 23"/>
              <p:cNvSpPr>
                <a:spLocks noChangeShapeType="1"/>
              </p:cNvSpPr>
              <p:nvPr/>
            </p:nvSpPr>
            <p:spPr bwMode="auto">
              <a:xfrm>
                <a:off x="1296" y="144"/>
                <a:ext cx="0" cy="1136"/>
              </a:xfrm>
              <a:prstGeom prst="line">
                <a:avLst/>
              </a:prstGeom>
              <a:noFill/>
              <a:ln w="28575" cap="sq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lIns="0" tIns="0" rIns="0" bIns="0" anchor="ctr" anchorCtr="1"/>
              <a:lstStyle/>
              <a:p>
                <a:endParaRPr lang="en-US"/>
              </a:p>
            </p:txBody>
          </p:sp>
        </p:grpSp>
        <p:pic>
          <p:nvPicPr>
            <p:cNvPr id="22538" name="Picture 24" descr="txp_fig"/>
            <p:cNvPicPr>
              <a:picLocks noChangeAspect="1" noChangeArrowheads="1"/>
            </p:cNvPicPr>
            <p:nvPr>
              <p:custDataLst>
                <p:tags r:id="rId1"/>
              </p:custDataLst>
            </p:nvPr>
          </p:nvPicPr>
          <p:blipFill>
            <a:blip r:embed="rId5" cstate="screen">
              <a:clrChange>
                <a:clrFrom>
                  <a:srgbClr val="FFFFFF"/>
                </a:clrFrom>
                <a:clrTo>
                  <a:srgbClr val="FFFFFF">
                    <a:alpha val="0"/>
                  </a:srgbClr>
                </a:clrTo>
              </a:clrChange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3799" y="2352"/>
              <a:ext cx="192" cy="576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</p:grpSp>
      <p:pic>
        <p:nvPicPr>
          <p:cNvPr id="22534" name="Picture 25"/>
          <p:cNvPicPr>
            <a:picLocks noChangeAspect="1" noChangeArrowheads="1"/>
          </p:cNvPicPr>
          <p:nvPr/>
        </p:nvPicPr>
        <p:blipFill>
          <a:blip r:embed="rId6" cstate="print"/>
          <a:srcRect/>
          <a:stretch>
            <a:fillRect/>
          </a:stretch>
        </p:blipFill>
        <p:spPr bwMode="auto">
          <a:xfrm>
            <a:off x="6477000" y="2667000"/>
            <a:ext cx="1857375" cy="1866900"/>
          </a:xfrm>
          <a:prstGeom prst="rect">
            <a:avLst/>
          </a:prstGeom>
          <a:noFill/>
          <a:ln w="38100">
            <a:solidFill>
              <a:schemeClr val="tx1"/>
            </a:solidFill>
            <a:miter lim="800000"/>
            <a:headEnd/>
            <a:tailEnd/>
          </a:ln>
        </p:spPr>
      </p:pic>
      <p:sp>
        <p:nvSpPr>
          <p:cNvPr id="22535" name="Text Box 26"/>
          <p:cNvSpPr txBox="1">
            <a:spLocks noChangeArrowheads="1"/>
          </p:cNvSpPr>
          <p:nvPr/>
        </p:nvSpPr>
        <p:spPr bwMode="auto">
          <a:xfrm>
            <a:off x="6096000" y="4659868"/>
            <a:ext cx="2819400" cy="3693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dirty="0">
                <a:latin typeface="Times" pitchFamily="18" charset="0"/>
              </a:rPr>
              <a:t>Blur (with </a:t>
            </a:r>
            <a:r>
              <a:rPr lang="en-US" dirty="0" smtClean="0">
                <a:latin typeface="Times" pitchFamily="18" charset="0"/>
              </a:rPr>
              <a:t>a mean </a:t>
            </a:r>
            <a:r>
              <a:rPr lang="en-US" dirty="0">
                <a:latin typeface="Times" pitchFamily="18" charset="0"/>
              </a:rPr>
              <a:t>filter</a:t>
            </a:r>
            <a:r>
              <a:rPr lang="en-US" dirty="0" smtClean="0">
                <a:latin typeface="Times" pitchFamily="18" charset="0"/>
              </a:rPr>
              <a:t>) (g)</a:t>
            </a:r>
            <a:endParaRPr lang="en-US" dirty="0">
              <a:latin typeface="Times" pitchFamily="18" charset="0"/>
            </a:endParaRPr>
          </a:p>
        </p:txBody>
      </p:sp>
      <p:sp>
        <p:nvSpPr>
          <p:cNvPr id="22536" name="Text Box 27"/>
          <p:cNvSpPr txBox="1">
            <a:spLocks noChangeArrowheads="1"/>
          </p:cNvSpPr>
          <p:nvPr/>
        </p:nvSpPr>
        <p:spPr bwMode="auto">
          <a:xfrm>
            <a:off x="7467600" y="6553200"/>
            <a:ext cx="1495425" cy="304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 sz="1400"/>
              <a:t>Source: D. Lowe</a:t>
            </a:r>
          </a:p>
        </p:txBody>
      </p:sp>
      <p:sp>
        <p:nvSpPr>
          <p:cNvPr id="28" name="TextBox 27"/>
          <p:cNvSpPr txBox="1"/>
          <p:nvPr/>
        </p:nvSpPr>
        <p:spPr>
          <a:xfrm>
            <a:off x="2971800" y="3027478"/>
            <a:ext cx="748923" cy="144655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8800" dirty="0" smtClean="0">
                <a:latin typeface="Times New Roman" pitchFamily="18" charset="0"/>
                <a:cs typeface="Times New Roman" pitchFamily="18" charset="0"/>
              </a:rPr>
              <a:t>*</a:t>
            </a:r>
            <a:endParaRPr lang="en-US" sz="8800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29" name="TextBox 28"/>
          <p:cNvSpPr txBox="1"/>
          <p:nvPr/>
        </p:nvSpPr>
        <p:spPr>
          <a:xfrm>
            <a:off x="5680616" y="2971800"/>
            <a:ext cx="567784" cy="1015663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6000" dirty="0" smtClean="0">
                <a:cs typeface="Times New Roman" pitchFamily="18" charset="0"/>
              </a:rPr>
              <a:t>=</a:t>
            </a:r>
            <a:endParaRPr lang="en-US" sz="6000" dirty="0">
              <a:cs typeface="Times New Roman" pitchFamily="18" charset="0"/>
            </a:endParaRPr>
          </a:p>
        </p:txBody>
      </p:sp>
      <p:sp>
        <p:nvSpPr>
          <p:cNvPr id="30" name="Text Box 23"/>
          <p:cNvSpPr txBox="1">
            <a:spLocks noChangeArrowheads="1"/>
          </p:cNvSpPr>
          <p:nvPr/>
        </p:nvSpPr>
        <p:spPr bwMode="auto">
          <a:xfrm>
            <a:off x="1279525" y="4736068"/>
            <a:ext cx="1242235" cy="3693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 dirty="0" smtClean="0">
                <a:latin typeface="Times" pitchFamily="18" charset="0"/>
              </a:rPr>
              <a:t>Original (f)</a:t>
            </a:r>
            <a:endParaRPr lang="en-US" dirty="0">
              <a:latin typeface="Times" pitchFamily="18" charset="0"/>
            </a:endParaRPr>
          </a:p>
        </p:txBody>
      </p:sp>
      <p:sp>
        <p:nvSpPr>
          <p:cNvPr id="32" name="Text Box 23"/>
          <p:cNvSpPr txBox="1">
            <a:spLocks noChangeArrowheads="1"/>
          </p:cNvSpPr>
          <p:nvPr/>
        </p:nvSpPr>
        <p:spPr bwMode="auto">
          <a:xfrm>
            <a:off x="4267200" y="4343400"/>
            <a:ext cx="1139555" cy="3693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 dirty="0" smtClean="0">
                <a:latin typeface="Times" pitchFamily="18" charset="0"/>
              </a:rPr>
              <a:t>Kernel (k)</a:t>
            </a:r>
            <a:endParaRPr lang="en-US" dirty="0">
              <a:latin typeface="Times" pitchFamily="18" charset="0"/>
            </a:endParaRPr>
          </a:p>
        </p:txBody>
      </p:sp>
    </p:spTree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p14:dur="0"/>
    </mc:Choice>
    <mc:Fallback>
      <p:transition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5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2253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5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2253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500"/>
                                        <p:tgtEl>
                                          <p:spTgt spid="2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2535" grpId="0"/>
      <p:bldP spid="29" grpId="0"/>
    </p:bldLst>
  </p:timing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43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Filters: examples</a:t>
            </a:r>
          </a:p>
        </p:txBody>
      </p:sp>
      <p:grpSp>
        <p:nvGrpSpPr>
          <p:cNvPr id="2" name="Group 3"/>
          <p:cNvGrpSpPr>
            <a:grpSpLocks/>
          </p:cNvGrpSpPr>
          <p:nvPr/>
        </p:nvGrpSpPr>
        <p:grpSpPr bwMode="auto">
          <a:xfrm>
            <a:off x="3886200" y="2971800"/>
            <a:ext cx="1225550" cy="1295400"/>
            <a:chOff x="144" y="144"/>
            <a:chExt cx="1152" cy="1136"/>
          </a:xfrm>
        </p:grpSpPr>
        <p:sp>
          <p:nvSpPr>
            <p:cNvPr id="18441" name="Rectangle 4"/>
            <p:cNvSpPr>
              <a:spLocks noChangeArrowheads="1"/>
            </p:cNvSpPr>
            <p:nvPr/>
          </p:nvSpPr>
          <p:spPr bwMode="auto">
            <a:xfrm>
              <a:off x="912" y="901"/>
              <a:ext cx="384" cy="379"/>
            </a:xfrm>
            <a:prstGeom prst="rect">
              <a:avLst/>
            </a:prstGeom>
            <a:solidFill>
              <a:srgbClr val="FFCC99"/>
            </a:solidFill>
            <a:ln w="9525">
              <a:noFill/>
              <a:miter lim="800000"/>
              <a:headEnd/>
              <a:tailEnd/>
            </a:ln>
          </p:spPr>
          <p:txBody>
            <a:bodyPr lIns="0" tIns="0" rIns="0" bIns="0" anchor="ctr" anchorCtr="1"/>
            <a:lstStyle/>
            <a:p>
              <a:pPr>
                <a:spcBef>
                  <a:spcPct val="20000"/>
                </a:spcBef>
              </a:pPr>
              <a:r>
                <a:rPr lang="en-US"/>
                <a:t>0</a:t>
              </a:r>
            </a:p>
          </p:txBody>
        </p:sp>
        <p:sp>
          <p:nvSpPr>
            <p:cNvPr id="18442" name="Rectangle 5"/>
            <p:cNvSpPr>
              <a:spLocks noChangeArrowheads="1"/>
            </p:cNvSpPr>
            <p:nvPr/>
          </p:nvSpPr>
          <p:spPr bwMode="auto">
            <a:xfrm>
              <a:off x="528" y="901"/>
              <a:ext cx="384" cy="379"/>
            </a:xfrm>
            <a:prstGeom prst="rect">
              <a:avLst/>
            </a:prstGeom>
            <a:solidFill>
              <a:srgbClr val="FFCC99"/>
            </a:solidFill>
            <a:ln w="9525">
              <a:noFill/>
              <a:miter lim="800000"/>
              <a:headEnd/>
              <a:tailEnd/>
            </a:ln>
          </p:spPr>
          <p:txBody>
            <a:bodyPr lIns="0" tIns="0" rIns="0" bIns="0" anchor="ctr" anchorCtr="1"/>
            <a:lstStyle/>
            <a:p>
              <a:pPr>
                <a:spcBef>
                  <a:spcPct val="20000"/>
                </a:spcBef>
              </a:pPr>
              <a:r>
                <a:rPr lang="en-US"/>
                <a:t>0</a:t>
              </a:r>
            </a:p>
          </p:txBody>
        </p:sp>
        <p:sp>
          <p:nvSpPr>
            <p:cNvPr id="18443" name="Rectangle 6"/>
            <p:cNvSpPr>
              <a:spLocks noChangeArrowheads="1"/>
            </p:cNvSpPr>
            <p:nvPr/>
          </p:nvSpPr>
          <p:spPr bwMode="auto">
            <a:xfrm>
              <a:off x="144" y="901"/>
              <a:ext cx="384" cy="379"/>
            </a:xfrm>
            <a:prstGeom prst="rect">
              <a:avLst/>
            </a:prstGeom>
            <a:solidFill>
              <a:srgbClr val="FFCC99"/>
            </a:solidFill>
            <a:ln w="9525">
              <a:noFill/>
              <a:miter lim="800000"/>
              <a:headEnd/>
              <a:tailEnd/>
            </a:ln>
          </p:spPr>
          <p:txBody>
            <a:bodyPr lIns="0" tIns="0" rIns="0" bIns="0" anchor="ctr" anchorCtr="1"/>
            <a:lstStyle/>
            <a:p>
              <a:pPr>
                <a:spcBef>
                  <a:spcPct val="20000"/>
                </a:spcBef>
              </a:pPr>
              <a:r>
                <a:rPr lang="en-US"/>
                <a:t>0</a:t>
              </a:r>
            </a:p>
          </p:txBody>
        </p:sp>
        <p:sp>
          <p:nvSpPr>
            <p:cNvPr id="18444" name="Rectangle 7"/>
            <p:cNvSpPr>
              <a:spLocks noChangeArrowheads="1"/>
            </p:cNvSpPr>
            <p:nvPr/>
          </p:nvSpPr>
          <p:spPr bwMode="auto">
            <a:xfrm>
              <a:off x="912" y="523"/>
              <a:ext cx="384" cy="378"/>
            </a:xfrm>
            <a:prstGeom prst="rect">
              <a:avLst/>
            </a:prstGeom>
            <a:solidFill>
              <a:srgbClr val="FFCC99"/>
            </a:solidFill>
            <a:ln w="9525">
              <a:noFill/>
              <a:miter lim="800000"/>
              <a:headEnd/>
              <a:tailEnd/>
            </a:ln>
          </p:spPr>
          <p:txBody>
            <a:bodyPr lIns="0" tIns="0" rIns="0" bIns="0" anchor="ctr" anchorCtr="1"/>
            <a:lstStyle/>
            <a:p>
              <a:pPr>
                <a:spcBef>
                  <a:spcPct val="20000"/>
                </a:spcBef>
              </a:pPr>
              <a:r>
                <a:rPr lang="en-US"/>
                <a:t>0</a:t>
              </a:r>
            </a:p>
          </p:txBody>
        </p:sp>
        <p:sp>
          <p:nvSpPr>
            <p:cNvPr id="18445" name="Rectangle 8"/>
            <p:cNvSpPr>
              <a:spLocks noChangeArrowheads="1"/>
            </p:cNvSpPr>
            <p:nvPr/>
          </p:nvSpPr>
          <p:spPr bwMode="auto">
            <a:xfrm>
              <a:off x="528" y="523"/>
              <a:ext cx="384" cy="378"/>
            </a:xfrm>
            <a:prstGeom prst="rect">
              <a:avLst/>
            </a:prstGeom>
            <a:solidFill>
              <a:srgbClr val="FFCC99"/>
            </a:solidFill>
            <a:ln w="9525">
              <a:noFill/>
              <a:miter lim="800000"/>
              <a:headEnd/>
              <a:tailEnd/>
            </a:ln>
          </p:spPr>
          <p:txBody>
            <a:bodyPr lIns="0" tIns="0" rIns="0" bIns="0" anchor="ctr" anchorCtr="1"/>
            <a:lstStyle/>
            <a:p>
              <a:pPr>
                <a:spcBef>
                  <a:spcPct val="20000"/>
                </a:spcBef>
              </a:pPr>
              <a:r>
                <a:rPr lang="en-US"/>
                <a:t>1</a:t>
              </a:r>
            </a:p>
          </p:txBody>
        </p:sp>
        <p:sp>
          <p:nvSpPr>
            <p:cNvPr id="18446" name="Rectangle 9"/>
            <p:cNvSpPr>
              <a:spLocks noChangeArrowheads="1"/>
            </p:cNvSpPr>
            <p:nvPr/>
          </p:nvSpPr>
          <p:spPr bwMode="auto">
            <a:xfrm>
              <a:off x="144" y="523"/>
              <a:ext cx="384" cy="378"/>
            </a:xfrm>
            <a:prstGeom prst="rect">
              <a:avLst/>
            </a:prstGeom>
            <a:solidFill>
              <a:srgbClr val="FFCC99"/>
            </a:solidFill>
            <a:ln w="9525">
              <a:noFill/>
              <a:miter lim="800000"/>
              <a:headEnd/>
              <a:tailEnd/>
            </a:ln>
          </p:spPr>
          <p:txBody>
            <a:bodyPr lIns="0" tIns="0" rIns="0" bIns="0" anchor="ctr" anchorCtr="1"/>
            <a:lstStyle/>
            <a:p>
              <a:pPr>
                <a:spcBef>
                  <a:spcPct val="20000"/>
                </a:spcBef>
              </a:pPr>
              <a:r>
                <a:rPr lang="en-US"/>
                <a:t>0</a:t>
              </a:r>
            </a:p>
          </p:txBody>
        </p:sp>
        <p:sp>
          <p:nvSpPr>
            <p:cNvPr id="18447" name="Rectangle 10"/>
            <p:cNvSpPr>
              <a:spLocks noChangeArrowheads="1"/>
            </p:cNvSpPr>
            <p:nvPr/>
          </p:nvSpPr>
          <p:spPr bwMode="auto">
            <a:xfrm>
              <a:off x="912" y="144"/>
              <a:ext cx="384" cy="379"/>
            </a:xfrm>
            <a:prstGeom prst="rect">
              <a:avLst/>
            </a:prstGeom>
            <a:solidFill>
              <a:srgbClr val="FFCC99"/>
            </a:solidFill>
            <a:ln w="9525">
              <a:noFill/>
              <a:miter lim="800000"/>
              <a:headEnd/>
              <a:tailEnd/>
            </a:ln>
          </p:spPr>
          <p:txBody>
            <a:bodyPr lIns="0" tIns="0" rIns="0" bIns="0" anchor="ctr" anchorCtr="1"/>
            <a:lstStyle/>
            <a:p>
              <a:pPr>
                <a:spcBef>
                  <a:spcPct val="20000"/>
                </a:spcBef>
              </a:pPr>
              <a:r>
                <a:rPr lang="en-US"/>
                <a:t>0</a:t>
              </a:r>
            </a:p>
          </p:txBody>
        </p:sp>
        <p:sp>
          <p:nvSpPr>
            <p:cNvPr id="18448" name="Rectangle 11"/>
            <p:cNvSpPr>
              <a:spLocks noChangeArrowheads="1"/>
            </p:cNvSpPr>
            <p:nvPr/>
          </p:nvSpPr>
          <p:spPr bwMode="auto">
            <a:xfrm>
              <a:off x="528" y="144"/>
              <a:ext cx="384" cy="379"/>
            </a:xfrm>
            <a:prstGeom prst="rect">
              <a:avLst/>
            </a:prstGeom>
            <a:solidFill>
              <a:srgbClr val="FFCC99"/>
            </a:solidFill>
            <a:ln w="9525">
              <a:noFill/>
              <a:miter lim="800000"/>
              <a:headEnd/>
              <a:tailEnd/>
            </a:ln>
          </p:spPr>
          <p:txBody>
            <a:bodyPr lIns="0" tIns="0" rIns="0" bIns="0" anchor="ctr" anchorCtr="1"/>
            <a:lstStyle/>
            <a:p>
              <a:pPr>
                <a:spcBef>
                  <a:spcPct val="20000"/>
                </a:spcBef>
              </a:pPr>
              <a:r>
                <a:rPr lang="en-US"/>
                <a:t>0</a:t>
              </a:r>
            </a:p>
          </p:txBody>
        </p:sp>
        <p:sp>
          <p:nvSpPr>
            <p:cNvPr id="18449" name="Rectangle 12"/>
            <p:cNvSpPr>
              <a:spLocks noChangeArrowheads="1"/>
            </p:cNvSpPr>
            <p:nvPr/>
          </p:nvSpPr>
          <p:spPr bwMode="auto">
            <a:xfrm>
              <a:off x="144" y="144"/>
              <a:ext cx="384" cy="379"/>
            </a:xfrm>
            <a:prstGeom prst="rect">
              <a:avLst/>
            </a:prstGeom>
            <a:solidFill>
              <a:srgbClr val="FFCC99"/>
            </a:solidFill>
            <a:ln w="9525">
              <a:noFill/>
              <a:miter lim="800000"/>
              <a:headEnd/>
              <a:tailEnd/>
            </a:ln>
          </p:spPr>
          <p:txBody>
            <a:bodyPr lIns="0" tIns="0" rIns="0" bIns="0" anchor="ctr" anchorCtr="1"/>
            <a:lstStyle/>
            <a:p>
              <a:pPr>
                <a:spcBef>
                  <a:spcPct val="20000"/>
                </a:spcBef>
              </a:pPr>
              <a:r>
                <a:rPr lang="en-US"/>
                <a:t>0</a:t>
              </a:r>
            </a:p>
          </p:txBody>
        </p:sp>
        <p:sp>
          <p:nvSpPr>
            <p:cNvPr id="18450" name="Line 13"/>
            <p:cNvSpPr>
              <a:spLocks noChangeShapeType="1"/>
            </p:cNvSpPr>
            <p:nvPr/>
          </p:nvSpPr>
          <p:spPr bwMode="auto">
            <a:xfrm>
              <a:off x="144" y="144"/>
              <a:ext cx="1152" cy="0"/>
            </a:xfrm>
            <a:prstGeom prst="line">
              <a:avLst/>
            </a:prstGeom>
            <a:noFill/>
            <a:ln w="28575" cap="sq">
              <a:solidFill>
                <a:schemeClr val="tx1"/>
              </a:solidFill>
              <a:round/>
              <a:headEnd/>
              <a:tailEnd/>
            </a:ln>
          </p:spPr>
          <p:txBody>
            <a:bodyPr lIns="0" tIns="0" rIns="0" bIns="0" anchor="ctr" anchorCtr="1"/>
            <a:lstStyle/>
            <a:p>
              <a:endParaRPr lang="en-US"/>
            </a:p>
          </p:txBody>
        </p:sp>
        <p:sp>
          <p:nvSpPr>
            <p:cNvPr id="18451" name="Line 14"/>
            <p:cNvSpPr>
              <a:spLocks noChangeShapeType="1"/>
            </p:cNvSpPr>
            <p:nvPr/>
          </p:nvSpPr>
          <p:spPr bwMode="auto">
            <a:xfrm>
              <a:off x="144" y="523"/>
              <a:ext cx="1152" cy="0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</p:spPr>
          <p:txBody>
            <a:bodyPr lIns="0" tIns="0" rIns="0" bIns="0" anchor="ctr" anchorCtr="1"/>
            <a:lstStyle/>
            <a:p>
              <a:endParaRPr lang="en-US"/>
            </a:p>
          </p:txBody>
        </p:sp>
        <p:sp>
          <p:nvSpPr>
            <p:cNvPr id="18452" name="Line 15"/>
            <p:cNvSpPr>
              <a:spLocks noChangeShapeType="1"/>
            </p:cNvSpPr>
            <p:nvPr/>
          </p:nvSpPr>
          <p:spPr bwMode="auto">
            <a:xfrm>
              <a:off x="144" y="901"/>
              <a:ext cx="1152" cy="0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</p:spPr>
          <p:txBody>
            <a:bodyPr lIns="0" tIns="0" rIns="0" bIns="0" anchor="ctr" anchorCtr="1"/>
            <a:lstStyle/>
            <a:p>
              <a:endParaRPr lang="en-US"/>
            </a:p>
          </p:txBody>
        </p:sp>
        <p:sp>
          <p:nvSpPr>
            <p:cNvPr id="18453" name="Line 16"/>
            <p:cNvSpPr>
              <a:spLocks noChangeShapeType="1"/>
            </p:cNvSpPr>
            <p:nvPr/>
          </p:nvSpPr>
          <p:spPr bwMode="auto">
            <a:xfrm>
              <a:off x="144" y="1280"/>
              <a:ext cx="1152" cy="0"/>
            </a:xfrm>
            <a:prstGeom prst="line">
              <a:avLst/>
            </a:prstGeom>
            <a:noFill/>
            <a:ln w="28575" cap="sq">
              <a:solidFill>
                <a:schemeClr val="tx1"/>
              </a:solidFill>
              <a:round/>
              <a:headEnd/>
              <a:tailEnd/>
            </a:ln>
          </p:spPr>
          <p:txBody>
            <a:bodyPr lIns="0" tIns="0" rIns="0" bIns="0" anchor="ctr" anchorCtr="1"/>
            <a:lstStyle/>
            <a:p>
              <a:endParaRPr lang="en-US"/>
            </a:p>
          </p:txBody>
        </p:sp>
        <p:sp>
          <p:nvSpPr>
            <p:cNvPr id="18454" name="Line 17"/>
            <p:cNvSpPr>
              <a:spLocks noChangeShapeType="1"/>
            </p:cNvSpPr>
            <p:nvPr/>
          </p:nvSpPr>
          <p:spPr bwMode="auto">
            <a:xfrm>
              <a:off x="144" y="144"/>
              <a:ext cx="0" cy="1136"/>
            </a:xfrm>
            <a:prstGeom prst="line">
              <a:avLst/>
            </a:prstGeom>
            <a:noFill/>
            <a:ln w="28575" cap="sq">
              <a:solidFill>
                <a:schemeClr val="tx1"/>
              </a:solidFill>
              <a:round/>
              <a:headEnd/>
              <a:tailEnd/>
            </a:ln>
          </p:spPr>
          <p:txBody>
            <a:bodyPr lIns="0" tIns="0" rIns="0" bIns="0" anchor="ctr" anchorCtr="1"/>
            <a:lstStyle/>
            <a:p>
              <a:endParaRPr lang="en-US"/>
            </a:p>
          </p:txBody>
        </p:sp>
        <p:sp>
          <p:nvSpPr>
            <p:cNvPr id="18455" name="Line 18"/>
            <p:cNvSpPr>
              <a:spLocks noChangeShapeType="1"/>
            </p:cNvSpPr>
            <p:nvPr/>
          </p:nvSpPr>
          <p:spPr bwMode="auto">
            <a:xfrm>
              <a:off x="528" y="144"/>
              <a:ext cx="0" cy="1136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</p:spPr>
          <p:txBody>
            <a:bodyPr lIns="0" tIns="0" rIns="0" bIns="0" anchor="ctr" anchorCtr="1"/>
            <a:lstStyle/>
            <a:p>
              <a:endParaRPr lang="en-US"/>
            </a:p>
          </p:txBody>
        </p:sp>
        <p:sp>
          <p:nvSpPr>
            <p:cNvPr id="18456" name="Line 19"/>
            <p:cNvSpPr>
              <a:spLocks noChangeShapeType="1"/>
            </p:cNvSpPr>
            <p:nvPr/>
          </p:nvSpPr>
          <p:spPr bwMode="auto">
            <a:xfrm>
              <a:off x="912" y="144"/>
              <a:ext cx="0" cy="1136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</p:spPr>
          <p:txBody>
            <a:bodyPr lIns="0" tIns="0" rIns="0" bIns="0" anchor="ctr" anchorCtr="1"/>
            <a:lstStyle/>
            <a:p>
              <a:endParaRPr lang="en-US"/>
            </a:p>
          </p:txBody>
        </p:sp>
        <p:sp>
          <p:nvSpPr>
            <p:cNvPr id="18457" name="Line 20"/>
            <p:cNvSpPr>
              <a:spLocks noChangeShapeType="1"/>
            </p:cNvSpPr>
            <p:nvPr/>
          </p:nvSpPr>
          <p:spPr bwMode="auto">
            <a:xfrm>
              <a:off x="1296" y="144"/>
              <a:ext cx="0" cy="1136"/>
            </a:xfrm>
            <a:prstGeom prst="line">
              <a:avLst/>
            </a:prstGeom>
            <a:noFill/>
            <a:ln w="28575" cap="sq">
              <a:solidFill>
                <a:schemeClr val="tx1"/>
              </a:solidFill>
              <a:round/>
              <a:headEnd/>
              <a:tailEnd/>
            </a:ln>
          </p:spPr>
          <p:txBody>
            <a:bodyPr lIns="0" tIns="0" rIns="0" bIns="0" anchor="ctr" anchorCtr="1"/>
            <a:lstStyle/>
            <a:p>
              <a:endParaRPr lang="en-US"/>
            </a:p>
          </p:txBody>
        </p:sp>
      </p:grpSp>
      <p:pic>
        <p:nvPicPr>
          <p:cNvPr id="18436" name="Picture 22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6248400" y="2667000"/>
            <a:ext cx="1876425" cy="1857375"/>
          </a:xfrm>
          <a:prstGeom prst="rect">
            <a:avLst/>
          </a:prstGeom>
          <a:noFill/>
          <a:ln w="38100">
            <a:solidFill>
              <a:schemeClr val="tx1"/>
            </a:solidFill>
            <a:miter lim="800000"/>
            <a:headEnd/>
            <a:tailEnd/>
          </a:ln>
        </p:spPr>
      </p:pic>
      <p:sp>
        <p:nvSpPr>
          <p:cNvPr id="18437" name="Text Box 23"/>
          <p:cNvSpPr txBox="1">
            <a:spLocks noChangeArrowheads="1"/>
          </p:cNvSpPr>
          <p:nvPr/>
        </p:nvSpPr>
        <p:spPr bwMode="auto">
          <a:xfrm>
            <a:off x="1127125" y="4689475"/>
            <a:ext cx="1242235" cy="3693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 dirty="0" smtClean="0">
                <a:latin typeface="Times" pitchFamily="18" charset="0"/>
              </a:rPr>
              <a:t>Original (f)</a:t>
            </a:r>
            <a:endParaRPr lang="en-US" dirty="0">
              <a:latin typeface="Times" pitchFamily="18" charset="0"/>
            </a:endParaRPr>
          </a:p>
        </p:txBody>
      </p:sp>
      <p:sp>
        <p:nvSpPr>
          <p:cNvPr id="18438" name="Text Box 24"/>
          <p:cNvSpPr txBox="1">
            <a:spLocks noChangeArrowheads="1"/>
          </p:cNvSpPr>
          <p:nvPr/>
        </p:nvSpPr>
        <p:spPr bwMode="auto">
          <a:xfrm>
            <a:off x="6400800" y="4724400"/>
            <a:ext cx="2133600" cy="3693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r>
              <a:rPr lang="en-US" dirty="0" smtClean="0">
                <a:latin typeface="Times" pitchFamily="18" charset="0"/>
              </a:rPr>
              <a:t>Identical image (g)</a:t>
            </a:r>
            <a:endParaRPr lang="en-US" dirty="0">
              <a:latin typeface="Times" pitchFamily="18" charset="0"/>
            </a:endParaRPr>
          </a:p>
        </p:txBody>
      </p:sp>
      <p:pic>
        <p:nvPicPr>
          <p:cNvPr id="18439" name="Picture 25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914400" y="2667000"/>
            <a:ext cx="1876425" cy="1857375"/>
          </a:xfrm>
          <a:prstGeom prst="rect">
            <a:avLst/>
          </a:prstGeom>
          <a:noFill/>
          <a:ln w="38100">
            <a:solidFill>
              <a:schemeClr val="tx1"/>
            </a:solidFill>
            <a:miter lim="800000"/>
            <a:headEnd/>
            <a:tailEnd/>
          </a:ln>
        </p:spPr>
      </p:pic>
      <p:sp>
        <p:nvSpPr>
          <p:cNvPr id="18440" name="Text Box 26"/>
          <p:cNvSpPr txBox="1">
            <a:spLocks noChangeArrowheads="1"/>
          </p:cNvSpPr>
          <p:nvPr/>
        </p:nvSpPr>
        <p:spPr bwMode="auto">
          <a:xfrm>
            <a:off x="7467600" y="6553200"/>
            <a:ext cx="1495425" cy="304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 sz="1400"/>
              <a:t>Source: D. Lowe</a:t>
            </a:r>
          </a:p>
        </p:txBody>
      </p:sp>
      <p:sp>
        <p:nvSpPr>
          <p:cNvPr id="26" name="TextBox 25"/>
          <p:cNvSpPr txBox="1"/>
          <p:nvPr/>
        </p:nvSpPr>
        <p:spPr>
          <a:xfrm>
            <a:off x="3015342" y="3027478"/>
            <a:ext cx="748923" cy="144655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8800" dirty="0" smtClean="0">
                <a:latin typeface="Times New Roman" pitchFamily="18" charset="0"/>
                <a:cs typeface="Times New Roman" pitchFamily="18" charset="0"/>
              </a:rPr>
              <a:t>*</a:t>
            </a:r>
            <a:endParaRPr lang="en-US" sz="8800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27" name="TextBox 26"/>
          <p:cNvSpPr txBox="1"/>
          <p:nvPr/>
        </p:nvSpPr>
        <p:spPr>
          <a:xfrm>
            <a:off x="5410200" y="2971800"/>
            <a:ext cx="567784" cy="1015663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6000" dirty="0" smtClean="0">
                <a:cs typeface="Times New Roman" pitchFamily="18" charset="0"/>
              </a:rPr>
              <a:t>=</a:t>
            </a:r>
            <a:endParaRPr lang="en-US" sz="6000" dirty="0">
              <a:cs typeface="Times New Roman" pitchFamily="18" charset="0"/>
            </a:endParaRPr>
          </a:p>
        </p:txBody>
      </p:sp>
      <p:sp>
        <p:nvSpPr>
          <p:cNvPr id="28" name="Text Box 23"/>
          <p:cNvSpPr txBox="1">
            <a:spLocks noChangeArrowheads="1"/>
          </p:cNvSpPr>
          <p:nvPr/>
        </p:nvSpPr>
        <p:spPr bwMode="auto">
          <a:xfrm>
            <a:off x="3886200" y="4495800"/>
            <a:ext cx="1139555" cy="3693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 dirty="0" smtClean="0">
                <a:latin typeface="Times" pitchFamily="18" charset="0"/>
              </a:rPr>
              <a:t>Kernel (k)</a:t>
            </a:r>
            <a:endParaRPr lang="en-US" dirty="0">
              <a:latin typeface="Times" pitchFamily="18" charset="0"/>
            </a:endParaRPr>
          </a:p>
        </p:txBody>
      </p:sp>
    </p:spTree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p14:dur="0"/>
    </mc:Choice>
    <mc:Fallback>
      <p:transition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43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1843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43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1843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500"/>
                                        <p:tgtEl>
                                          <p:spTgt spid="2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8438" grpId="0"/>
      <p:bldP spid="27" grpId="0"/>
    </p:bldLst>
  </p:timing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5602" name="Picture 2"/>
          <p:cNvPicPr>
            <a:picLocks noChangeAspect="1" noChangeArrowheads="1"/>
          </p:cNvPicPr>
          <p:nvPr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762000" y="1676400"/>
            <a:ext cx="7586663" cy="43561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25603" name="Rectangle 3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Sharpening</a:t>
            </a:r>
          </a:p>
        </p:txBody>
      </p:sp>
      <p:sp>
        <p:nvSpPr>
          <p:cNvPr id="25604" name="Text Box 5"/>
          <p:cNvSpPr txBox="1">
            <a:spLocks noChangeArrowheads="1"/>
          </p:cNvSpPr>
          <p:nvPr/>
        </p:nvSpPr>
        <p:spPr bwMode="auto">
          <a:xfrm>
            <a:off x="7467600" y="6553200"/>
            <a:ext cx="1495425" cy="304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 sz="1400"/>
              <a:t>Source: D. Lowe</a:t>
            </a:r>
          </a:p>
        </p:txBody>
      </p:sp>
    </p:spTree>
    <p:extLst>
      <p:ext uri="{BB962C8B-B14F-4D97-AF65-F5344CB8AC3E}">
        <p14:creationId xmlns:p14="http://schemas.microsoft.com/office/powerpoint/2010/main" val="592547086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p14:dur="0"/>
    </mc:Choice>
    <mc:Fallback>
      <p:transition/>
    </mc:Fallback>
  </mc:AlternateContent>
  <p:timing>
    <p:tnLst>
      <p:par>
        <p:cTn id="1" dur="indefinite" restart="never" nodeType="tmRoot"/>
      </p:par>
    </p:tnLst>
  </p:timing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1986" name="Rectangle 2"/>
          <p:cNvSpPr>
            <a:spLocks noGrp="1" noChangeArrowheads="1"/>
          </p:cNvSpPr>
          <p:nvPr>
            <p:ph type="title"/>
          </p:nvPr>
        </p:nvSpPr>
        <p:spPr>
          <a:xfrm>
            <a:off x="457200" y="0"/>
            <a:ext cx="8229600" cy="1143000"/>
          </a:xfrm>
        </p:spPr>
        <p:txBody>
          <a:bodyPr/>
          <a:lstStyle/>
          <a:p>
            <a:r>
              <a:rPr lang="en-US" dirty="0" smtClean="0"/>
              <a:t>Sharpening</a:t>
            </a:r>
            <a:endParaRPr lang="en-US" dirty="0" smtClean="0"/>
          </a:p>
        </p:txBody>
      </p:sp>
      <p:sp>
        <p:nvSpPr>
          <p:cNvPr id="41987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685800" y="1017587"/>
            <a:ext cx="7772400" cy="533400"/>
          </a:xfrm>
        </p:spPr>
        <p:txBody>
          <a:bodyPr>
            <a:normAutofit lnSpcReduction="10000"/>
          </a:bodyPr>
          <a:lstStyle/>
          <a:p>
            <a:r>
              <a:rPr lang="en-US" smtClean="0"/>
              <a:t>What does blurring take away?</a:t>
            </a:r>
          </a:p>
        </p:txBody>
      </p:sp>
      <p:sp>
        <p:nvSpPr>
          <p:cNvPr id="41990" name="Text Box 17"/>
          <p:cNvSpPr txBox="1">
            <a:spLocks noChangeArrowheads="1"/>
          </p:cNvSpPr>
          <p:nvPr/>
        </p:nvSpPr>
        <p:spPr bwMode="auto">
          <a:xfrm>
            <a:off x="2742950" y="2343687"/>
            <a:ext cx="389850" cy="5847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 sz="3200" dirty="0"/>
              <a:t>–</a:t>
            </a:r>
          </a:p>
        </p:txBody>
      </p:sp>
      <p:sp>
        <p:nvSpPr>
          <p:cNvPr id="42003" name="Text Box 19"/>
          <p:cNvSpPr txBox="1">
            <a:spLocks noChangeArrowheads="1"/>
          </p:cNvSpPr>
          <p:nvPr/>
        </p:nvSpPr>
        <p:spPr bwMode="auto">
          <a:xfrm>
            <a:off x="5997474" y="5119688"/>
            <a:ext cx="439738" cy="7080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 sz="4000" dirty="0"/>
              <a:t>=</a:t>
            </a:r>
          </a:p>
        </p:txBody>
      </p:sp>
      <p:grpSp>
        <p:nvGrpSpPr>
          <p:cNvPr id="8" name="Group 28"/>
          <p:cNvGrpSpPr>
            <a:grpSpLocks/>
          </p:cNvGrpSpPr>
          <p:nvPr/>
        </p:nvGrpSpPr>
        <p:grpSpPr bwMode="auto">
          <a:xfrm>
            <a:off x="685800" y="3886201"/>
            <a:ext cx="7772400" cy="2671763"/>
            <a:chOff x="432" y="2448"/>
            <a:chExt cx="4896" cy="1683"/>
          </a:xfrm>
        </p:grpSpPr>
        <p:sp>
          <p:nvSpPr>
            <p:cNvPr id="41994" name="Rectangle 7"/>
            <p:cNvSpPr>
              <a:spLocks noChangeArrowheads="1"/>
            </p:cNvSpPr>
            <p:nvPr/>
          </p:nvSpPr>
          <p:spPr bwMode="auto">
            <a:xfrm>
              <a:off x="432" y="2448"/>
              <a:ext cx="4896" cy="336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/>
            <a:lstStyle/>
            <a:p>
              <a:pPr marL="342900" indent="-342900">
                <a:spcBef>
                  <a:spcPct val="20000"/>
                </a:spcBef>
              </a:pPr>
              <a:r>
                <a:rPr lang="en-US" sz="2800"/>
                <a:t>Let’s add it back:</a:t>
              </a:r>
            </a:p>
          </p:txBody>
        </p:sp>
        <p:sp>
          <p:nvSpPr>
            <p:cNvPr id="42001" name="Text Box 13"/>
            <p:cNvSpPr txBox="1">
              <a:spLocks noChangeArrowheads="1"/>
            </p:cNvSpPr>
            <p:nvPr/>
          </p:nvSpPr>
          <p:spPr bwMode="auto">
            <a:xfrm>
              <a:off x="1117" y="3920"/>
              <a:ext cx="579" cy="211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r>
                <a:rPr lang="en-US" sz="1600" b="1">
                  <a:solidFill>
                    <a:schemeClr val="bg1"/>
                  </a:solidFill>
                </a:rPr>
                <a:t>original</a:t>
              </a:r>
            </a:p>
          </p:txBody>
        </p:sp>
        <p:sp>
          <p:nvSpPr>
            <p:cNvPr id="41999" name="Text Box 14"/>
            <p:cNvSpPr txBox="1">
              <a:spLocks noChangeArrowheads="1"/>
            </p:cNvSpPr>
            <p:nvPr/>
          </p:nvSpPr>
          <p:spPr bwMode="auto">
            <a:xfrm>
              <a:off x="3158" y="3920"/>
              <a:ext cx="452" cy="211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r>
                <a:rPr lang="en-US" sz="1600" b="1">
                  <a:solidFill>
                    <a:schemeClr val="bg1"/>
                  </a:solidFill>
                </a:rPr>
                <a:t>detail</a:t>
              </a:r>
            </a:p>
          </p:txBody>
        </p:sp>
        <p:sp>
          <p:nvSpPr>
            <p:cNvPr id="41997" name="Text Box 20"/>
            <p:cNvSpPr txBox="1">
              <a:spLocks noChangeArrowheads="1"/>
            </p:cNvSpPr>
            <p:nvPr/>
          </p:nvSpPr>
          <p:spPr bwMode="auto">
            <a:xfrm>
              <a:off x="1647" y="3264"/>
              <a:ext cx="451" cy="368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r>
                <a:rPr lang="en-US" sz="3200" dirty="0"/>
                <a:t>+ </a:t>
              </a:r>
              <a:r>
                <a:rPr lang="el-GR" sz="3200" dirty="0"/>
                <a:t>α</a:t>
              </a:r>
            </a:p>
          </p:txBody>
        </p:sp>
      </p:grpSp>
      <p:pic>
        <p:nvPicPr>
          <p:cNvPr id="11" name="Picture 10"/>
          <p:cNvPicPr>
            <a:picLocks noChangeAspect="1"/>
          </p:cNvPicPr>
          <p:nvPr/>
        </p:nvPicPr>
        <p:blipFill rotWithShape="1"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31287" y="1550514"/>
            <a:ext cx="2496339" cy="2171122"/>
          </a:xfrm>
          <a:prstGeom prst="rect">
            <a:avLst/>
          </a:prstGeom>
        </p:spPr>
      </p:pic>
      <p:pic>
        <p:nvPicPr>
          <p:cNvPr id="12" name="Picture 11"/>
          <p:cNvPicPr>
            <a:picLocks noChangeAspect="1"/>
          </p:cNvPicPr>
          <p:nvPr/>
        </p:nvPicPr>
        <p:blipFill rotWithShape="1">
          <a:blip r:embed="rId4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3348124" y="1619453"/>
            <a:ext cx="2438400" cy="2170176"/>
          </a:xfrm>
          <a:prstGeom prst="rect">
            <a:avLst/>
          </a:prstGeom>
        </p:spPr>
      </p:pic>
      <p:sp>
        <p:nvSpPr>
          <p:cNvPr id="33" name="Text Box 19"/>
          <p:cNvSpPr txBox="1">
            <a:spLocks noChangeArrowheads="1"/>
          </p:cNvSpPr>
          <p:nvPr/>
        </p:nvSpPr>
        <p:spPr bwMode="auto">
          <a:xfrm>
            <a:off x="6001848" y="2236786"/>
            <a:ext cx="439738" cy="7080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 sz="4000" dirty="0"/>
              <a:t>=</a:t>
            </a:r>
          </a:p>
        </p:txBody>
      </p:sp>
      <p:pic>
        <p:nvPicPr>
          <p:cNvPr id="13" name="Picture 12"/>
          <p:cNvPicPr>
            <a:picLocks noChangeAspect="1"/>
          </p:cNvPicPr>
          <p:nvPr/>
        </p:nvPicPr>
        <p:blipFill rotWithShape="1">
          <a:blip r:embed="rId5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l="16129" r="17097"/>
          <a:stretch/>
        </p:blipFill>
        <p:spPr>
          <a:xfrm>
            <a:off x="6598555" y="1619453"/>
            <a:ext cx="2523744" cy="2170176"/>
          </a:xfrm>
          <a:prstGeom prst="rect">
            <a:avLst/>
          </a:prstGeom>
        </p:spPr>
      </p:pic>
      <p:pic>
        <p:nvPicPr>
          <p:cNvPr id="35" name="Picture 34"/>
          <p:cNvPicPr>
            <a:picLocks noChangeAspect="1"/>
          </p:cNvPicPr>
          <p:nvPr/>
        </p:nvPicPr>
        <p:blipFill rotWithShape="1"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31287" y="4419601"/>
            <a:ext cx="2496339" cy="2171122"/>
          </a:xfrm>
          <a:prstGeom prst="rect">
            <a:avLst/>
          </a:prstGeom>
        </p:spPr>
      </p:pic>
      <p:pic>
        <p:nvPicPr>
          <p:cNvPr id="36" name="Picture 35"/>
          <p:cNvPicPr>
            <a:picLocks noChangeAspect="1"/>
          </p:cNvPicPr>
          <p:nvPr/>
        </p:nvPicPr>
        <p:blipFill rotWithShape="1">
          <a:blip r:embed="rId5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l="16129" r="17097"/>
          <a:stretch/>
        </p:blipFill>
        <p:spPr>
          <a:xfrm>
            <a:off x="3346914" y="4387788"/>
            <a:ext cx="2523744" cy="2170176"/>
          </a:xfrm>
          <a:prstGeom prst="rect">
            <a:avLst/>
          </a:prstGeom>
        </p:spPr>
      </p:pic>
      <p:pic>
        <p:nvPicPr>
          <p:cNvPr id="14" name="Picture 13"/>
          <p:cNvPicPr>
            <a:picLocks noChangeAspect="1"/>
          </p:cNvPicPr>
          <p:nvPr/>
        </p:nvPicPr>
        <p:blipFill rotWithShape="1">
          <a:blip r:embed="rId6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6483803" y="4387788"/>
            <a:ext cx="2487168" cy="217017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5545963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p14:dur="0"/>
    </mc:Choice>
    <mc:Fallback>
      <p:transition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Sharpening</a:t>
            </a:r>
            <a:endParaRPr lang="en-US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 rotWithShape="1"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2324100" y="1905000"/>
            <a:ext cx="4495800" cy="3910098"/>
          </a:xfrm>
          <a:prstGeom prst="rect">
            <a:avLst/>
          </a:prstGeom>
        </p:spPr>
      </p:pic>
      <p:pic>
        <p:nvPicPr>
          <p:cNvPr id="5" name="Picture 4"/>
          <p:cNvPicPr>
            <a:picLocks noChangeAspect="1"/>
          </p:cNvPicPr>
          <p:nvPr/>
        </p:nvPicPr>
        <p:blipFill rotWithShape="1"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2324100" y="1905000"/>
            <a:ext cx="4495800" cy="392280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12879836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p14:dur="0"/>
    </mc:Choice>
    <mc:Fallback>
      <p:transition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5" presetClass="emph" presetSubtype="0" repeatCount="indefinite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 calcmode="discrete" valueType="str">
                                      <p:cBhvr>
                                        <p:cTn id="6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hidden"/>
                                          </p:val>
                                        </p:tav>
                                        <p:tav tm="50000">
                                          <p:val>
                                            <p:strVal val="visible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8" name="Up Arrow Callout 47"/>
          <p:cNvSpPr/>
          <p:nvPr/>
        </p:nvSpPr>
        <p:spPr>
          <a:xfrm>
            <a:off x="6781800" y="3461352"/>
            <a:ext cx="1869507" cy="1901752"/>
          </a:xfrm>
          <a:prstGeom prst="upArrowCallout">
            <a:avLst>
              <a:gd name="adj1" fmla="val 25000"/>
              <a:gd name="adj2" fmla="val 25000"/>
              <a:gd name="adj3" fmla="val 16849"/>
              <a:gd name="adj4" fmla="val 77561"/>
            </a:avLst>
          </a:prstGeom>
          <a:solidFill>
            <a:srgbClr val="00B0F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7" name="Up Arrow Callout 46"/>
          <p:cNvSpPr/>
          <p:nvPr/>
        </p:nvSpPr>
        <p:spPr>
          <a:xfrm>
            <a:off x="4794250" y="3504141"/>
            <a:ext cx="1462128" cy="1858963"/>
          </a:xfrm>
          <a:prstGeom prst="upArrowCallout">
            <a:avLst>
              <a:gd name="adj1" fmla="val 25000"/>
              <a:gd name="adj2" fmla="val 25000"/>
              <a:gd name="adj3" fmla="val 16849"/>
              <a:gd name="adj4" fmla="val 77561"/>
            </a:avLst>
          </a:prstGeom>
          <a:solidFill>
            <a:srgbClr val="FFC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Sharpening</a:t>
            </a:r>
            <a:endParaRPr lang="en-US" dirty="0"/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981200" y="1676400"/>
            <a:ext cx="4876800" cy="482600"/>
          </a:xfrm>
          <a:prstGeom prst="rect">
            <a:avLst/>
          </a:prstGeom>
        </p:spPr>
      </p:pic>
      <p:pic>
        <p:nvPicPr>
          <p:cNvPr id="6" name="Picture 5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276600" y="2417762"/>
            <a:ext cx="3898900" cy="469900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3302000" y="3088215"/>
            <a:ext cx="5384800" cy="469900"/>
          </a:xfrm>
          <a:prstGeom prst="rect">
            <a:avLst/>
          </a:prstGeom>
        </p:spPr>
      </p:pic>
      <p:pic>
        <p:nvPicPr>
          <p:cNvPr id="8" name="Picture 7"/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3276600" y="5791200"/>
            <a:ext cx="4356100" cy="469900"/>
          </a:xfrm>
          <a:prstGeom prst="rect">
            <a:avLst/>
          </a:prstGeom>
        </p:spPr>
      </p:pic>
      <p:grpSp>
        <p:nvGrpSpPr>
          <p:cNvPr id="9" name="Group 5"/>
          <p:cNvGrpSpPr>
            <a:grpSpLocks/>
          </p:cNvGrpSpPr>
          <p:nvPr/>
        </p:nvGrpSpPr>
        <p:grpSpPr bwMode="auto">
          <a:xfrm>
            <a:off x="6794500" y="3986211"/>
            <a:ext cx="1676400" cy="1295400"/>
            <a:chOff x="3799" y="2064"/>
            <a:chExt cx="1433" cy="1136"/>
          </a:xfrm>
        </p:grpSpPr>
        <p:grpSp>
          <p:nvGrpSpPr>
            <p:cNvPr id="10" name="Group 6"/>
            <p:cNvGrpSpPr>
              <a:grpSpLocks/>
            </p:cNvGrpSpPr>
            <p:nvPr/>
          </p:nvGrpSpPr>
          <p:grpSpPr bwMode="auto">
            <a:xfrm>
              <a:off x="4080" y="2064"/>
              <a:ext cx="1152" cy="1136"/>
              <a:chOff x="144" y="144"/>
              <a:chExt cx="1152" cy="1136"/>
            </a:xfrm>
          </p:grpSpPr>
          <p:sp>
            <p:nvSpPr>
              <p:cNvPr id="12" name="Rectangle 7"/>
              <p:cNvSpPr>
                <a:spLocks noChangeArrowheads="1"/>
              </p:cNvSpPr>
              <p:nvPr/>
            </p:nvSpPr>
            <p:spPr bwMode="auto">
              <a:xfrm>
                <a:off x="912" y="901"/>
                <a:ext cx="384" cy="379"/>
              </a:xfrm>
              <a:prstGeom prst="rect">
                <a:avLst/>
              </a:prstGeom>
              <a:solidFill>
                <a:srgbClr val="FFCC99"/>
              </a:solidFill>
              <a:ln w="9525">
                <a:noFill/>
                <a:miter lim="800000"/>
                <a:headEnd/>
                <a:tailEnd/>
              </a:ln>
            </p:spPr>
            <p:txBody>
              <a:bodyPr lIns="0" tIns="0" rIns="0" bIns="0" anchor="ctr" anchorCtr="1"/>
              <a:lstStyle/>
              <a:p>
                <a:pPr>
                  <a:spcBef>
                    <a:spcPct val="20000"/>
                  </a:spcBef>
                </a:pPr>
                <a:r>
                  <a:rPr lang="en-US"/>
                  <a:t>1</a:t>
                </a:r>
              </a:p>
            </p:txBody>
          </p:sp>
          <p:sp>
            <p:nvSpPr>
              <p:cNvPr id="13" name="Rectangle 8"/>
              <p:cNvSpPr>
                <a:spLocks noChangeArrowheads="1"/>
              </p:cNvSpPr>
              <p:nvPr/>
            </p:nvSpPr>
            <p:spPr bwMode="auto">
              <a:xfrm>
                <a:off x="528" y="901"/>
                <a:ext cx="384" cy="379"/>
              </a:xfrm>
              <a:prstGeom prst="rect">
                <a:avLst/>
              </a:prstGeom>
              <a:solidFill>
                <a:srgbClr val="FFCC99"/>
              </a:solidFill>
              <a:ln w="9525">
                <a:noFill/>
                <a:miter lim="800000"/>
                <a:headEnd/>
                <a:tailEnd/>
              </a:ln>
            </p:spPr>
            <p:txBody>
              <a:bodyPr lIns="0" tIns="0" rIns="0" bIns="0" anchor="ctr" anchorCtr="1"/>
              <a:lstStyle/>
              <a:p>
                <a:pPr>
                  <a:spcBef>
                    <a:spcPct val="20000"/>
                  </a:spcBef>
                </a:pPr>
                <a:r>
                  <a:rPr lang="en-US" dirty="0"/>
                  <a:t>1</a:t>
                </a:r>
              </a:p>
            </p:txBody>
          </p:sp>
          <p:sp>
            <p:nvSpPr>
              <p:cNvPr id="14" name="Rectangle 9"/>
              <p:cNvSpPr>
                <a:spLocks noChangeArrowheads="1"/>
              </p:cNvSpPr>
              <p:nvPr/>
            </p:nvSpPr>
            <p:spPr bwMode="auto">
              <a:xfrm>
                <a:off x="144" y="901"/>
                <a:ext cx="384" cy="379"/>
              </a:xfrm>
              <a:prstGeom prst="rect">
                <a:avLst/>
              </a:prstGeom>
              <a:solidFill>
                <a:srgbClr val="FFCC99"/>
              </a:solidFill>
              <a:ln w="9525">
                <a:noFill/>
                <a:miter lim="800000"/>
                <a:headEnd/>
                <a:tailEnd/>
              </a:ln>
            </p:spPr>
            <p:txBody>
              <a:bodyPr lIns="0" tIns="0" rIns="0" bIns="0" anchor="ctr" anchorCtr="1"/>
              <a:lstStyle/>
              <a:p>
                <a:pPr>
                  <a:spcBef>
                    <a:spcPct val="20000"/>
                  </a:spcBef>
                </a:pPr>
                <a:r>
                  <a:rPr lang="en-US"/>
                  <a:t>1</a:t>
                </a:r>
              </a:p>
            </p:txBody>
          </p:sp>
          <p:sp>
            <p:nvSpPr>
              <p:cNvPr id="15" name="Rectangle 10"/>
              <p:cNvSpPr>
                <a:spLocks noChangeArrowheads="1"/>
              </p:cNvSpPr>
              <p:nvPr/>
            </p:nvSpPr>
            <p:spPr bwMode="auto">
              <a:xfrm>
                <a:off x="912" y="523"/>
                <a:ext cx="384" cy="378"/>
              </a:xfrm>
              <a:prstGeom prst="rect">
                <a:avLst/>
              </a:prstGeom>
              <a:solidFill>
                <a:srgbClr val="FFCC99"/>
              </a:solidFill>
              <a:ln w="9525">
                <a:noFill/>
                <a:miter lim="800000"/>
                <a:headEnd/>
                <a:tailEnd/>
              </a:ln>
            </p:spPr>
            <p:txBody>
              <a:bodyPr lIns="0" tIns="0" rIns="0" bIns="0" anchor="ctr" anchorCtr="1"/>
              <a:lstStyle/>
              <a:p>
                <a:pPr>
                  <a:spcBef>
                    <a:spcPct val="20000"/>
                  </a:spcBef>
                </a:pPr>
                <a:r>
                  <a:rPr lang="en-US"/>
                  <a:t>1</a:t>
                </a:r>
              </a:p>
            </p:txBody>
          </p:sp>
          <p:sp>
            <p:nvSpPr>
              <p:cNvPr id="16" name="Rectangle 11"/>
              <p:cNvSpPr>
                <a:spLocks noChangeArrowheads="1"/>
              </p:cNvSpPr>
              <p:nvPr/>
            </p:nvSpPr>
            <p:spPr bwMode="auto">
              <a:xfrm>
                <a:off x="528" y="523"/>
                <a:ext cx="384" cy="378"/>
              </a:xfrm>
              <a:prstGeom prst="rect">
                <a:avLst/>
              </a:prstGeom>
              <a:solidFill>
                <a:srgbClr val="FFCC99"/>
              </a:solidFill>
              <a:ln w="9525">
                <a:noFill/>
                <a:miter lim="800000"/>
                <a:headEnd/>
                <a:tailEnd/>
              </a:ln>
            </p:spPr>
            <p:txBody>
              <a:bodyPr lIns="0" tIns="0" rIns="0" bIns="0" anchor="ctr" anchorCtr="1"/>
              <a:lstStyle/>
              <a:p>
                <a:pPr>
                  <a:spcBef>
                    <a:spcPct val="20000"/>
                  </a:spcBef>
                </a:pPr>
                <a:r>
                  <a:rPr lang="en-US"/>
                  <a:t>1</a:t>
                </a:r>
              </a:p>
            </p:txBody>
          </p:sp>
          <p:sp>
            <p:nvSpPr>
              <p:cNvPr id="17" name="Rectangle 12"/>
              <p:cNvSpPr>
                <a:spLocks noChangeArrowheads="1"/>
              </p:cNvSpPr>
              <p:nvPr/>
            </p:nvSpPr>
            <p:spPr bwMode="auto">
              <a:xfrm>
                <a:off x="144" y="523"/>
                <a:ext cx="384" cy="378"/>
              </a:xfrm>
              <a:prstGeom prst="rect">
                <a:avLst/>
              </a:prstGeom>
              <a:solidFill>
                <a:srgbClr val="FFCC99"/>
              </a:solidFill>
              <a:ln w="9525">
                <a:noFill/>
                <a:miter lim="800000"/>
                <a:headEnd/>
                <a:tailEnd/>
              </a:ln>
            </p:spPr>
            <p:txBody>
              <a:bodyPr lIns="0" tIns="0" rIns="0" bIns="0" anchor="ctr" anchorCtr="1"/>
              <a:lstStyle/>
              <a:p>
                <a:pPr>
                  <a:spcBef>
                    <a:spcPct val="20000"/>
                  </a:spcBef>
                </a:pPr>
                <a:r>
                  <a:rPr lang="en-US"/>
                  <a:t>1</a:t>
                </a:r>
              </a:p>
            </p:txBody>
          </p:sp>
          <p:sp>
            <p:nvSpPr>
              <p:cNvPr id="18" name="Rectangle 13"/>
              <p:cNvSpPr>
                <a:spLocks noChangeArrowheads="1"/>
              </p:cNvSpPr>
              <p:nvPr/>
            </p:nvSpPr>
            <p:spPr bwMode="auto">
              <a:xfrm>
                <a:off x="912" y="144"/>
                <a:ext cx="384" cy="379"/>
              </a:xfrm>
              <a:prstGeom prst="rect">
                <a:avLst/>
              </a:prstGeom>
              <a:solidFill>
                <a:srgbClr val="FFCC99"/>
              </a:solidFill>
              <a:ln w="9525">
                <a:noFill/>
                <a:miter lim="800000"/>
                <a:headEnd/>
                <a:tailEnd/>
              </a:ln>
            </p:spPr>
            <p:txBody>
              <a:bodyPr lIns="0" tIns="0" rIns="0" bIns="0" anchor="ctr" anchorCtr="1"/>
              <a:lstStyle/>
              <a:p>
                <a:pPr>
                  <a:spcBef>
                    <a:spcPct val="20000"/>
                  </a:spcBef>
                </a:pPr>
                <a:r>
                  <a:rPr lang="en-US"/>
                  <a:t>1</a:t>
                </a:r>
              </a:p>
            </p:txBody>
          </p:sp>
          <p:sp>
            <p:nvSpPr>
              <p:cNvPr id="19" name="Rectangle 14"/>
              <p:cNvSpPr>
                <a:spLocks noChangeArrowheads="1"/>
              </p:cNvSpPr>
              <p:nvPr/>
            </p:nvSpPr>
            <p:spPr bwMode="auto">
              <a:xfrm>
                <a:off x="528" y="144"/>
                <a:ext cx="384" cy="379"/>
              </a:xfrm>
              <a:prstGeom prst="rect">
                <a:avLst/>
              </a:prstGeom>
              <a:solidFill>
                <a:srgbClr val="FFCC99"/>
              </a:solidFill>
              <a:ln w="9525">
                <a:noFill/>
                <a:miter lim="800000"/>
                <a:headEnd/>
                <a:tailEnd/>
              </a:ln>
            </p:spPr>
            <p:txBody>
              <a:bodyPr lIns="0" tIns="0" rIns="0" bIns="0" anchor="ctr" anchorCtr="1"/>
              <a:lstStyle/>
              <a:p>
                <a:pPr>
                  <a:spcBef>
                    <a:spcPct val="20000"/>
                  </a:spcBef>
                </a:pPr>
                <a:r>
                  <a:rPr lang="en-US"/>
                  <a:t>1</a:t>
                </a:r>
              </a:p>
            </p:txBody>
          </p:sp>
          <p:sp>
            <p:nvSpPr>
              <p:cNvPr id="20" name="Rectangle 15"/>
              <p:cNvSpPr>
                <a:spLocks noChangeArrowheads="1"/>
              </p:cNvSpPr>
              <p:nvPr/>
            </p:nvSpPr>
            <p:spPr bwMode="auto">
              <a:xfrm>
                <a:off x="144" y="144"/>
                <a:ext cx="384" cy="379"/>
              </a:xfrm>
              <a:prstGeom prst="rect">
                <a:avLst/>
              </a:prstGeom>
              <a:solidFill>
                <a:srgbClr val="FFCC99"/>
              </a:solidFill>
              <a:ln w="9525">
                <a:noFill/>
                <a:miter lim="800000"/>
                <a:headEnd/>
                <a:tailEnd/>
              </a:ln>
            </p:spPr>
            <p:txBody>
              <a:bodyPr lIns="0" tIns="0" rIns="0" bIns="0" anchor="ctr" anchorCtr="1"/>
              <a:lstStyle/>
              <a:p>
                <a:pPr>
                  <a:spcBef>
                    <a:spcPct val="20000"/>
                  </a:spcBef>
                </a:pPr>
                <a:r>
                  <a:rPr lang="en-US"/>
                  <a:t>1</a:t>
                </a:r>
              </a:p>
            </p:txBody>
          </p:sp>
          <p:sp>
            <p:nvSpPr>
              <p:cNvPr id="21" name="Line 16"/>
              <p:cNvSpPr>
                <a:spLocks noChangeShapeType="1"/>
              </p:cNvSpPr>
              <p:nvPr/>
            </p:nvSpPr>
            <p:spPr bwMode="auto">
              <a:xfrm>
                <a:off x="144" y="144"/>
                <a:ext cx="1152" cy="0"/>
              </a:xfrm>
              <a:prstGeom prst="line">
                <a:avLst/>
              </a:prstGeom>
              <a:noFill/>
              <a:ln w="28575" cap="sq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lIns="0" tIns="0" rIns="0" bIns="0" anchor="ctr" anchorCtr="1"/>
              <a:lstStyle/>
              <a:p>
                <a:endParaRPr lang="en-US"/>
              </a:p>
            </p:txBody>
          </p:sp>
          <p:sp>
            <p:nvSpPr>
              <p:cNvPr id="22" name="Line 17"/>
              <p:cNvSpPr>
                <a:spLocks noChangeShapeType="1"/>
              </p:cNvSpPr>
              <p:nvPr/>
            </p:nvSpPr>
            <p:spPr bwMode="auto">
              <a:xfrm>
                <a:off x="144" y="523"/>
                <a:ext cx="1152" cy="0"/>
              </a:xfrm>
              <a:prstGeom prst="line">
                <a:avLst/>
              </a:prstGeom>
              <a:noFill/>
              <a:ln w="12700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lIns="0" tIns="0" rIns="0" bIns="0" anchor="ctr" anchorCtr="1"/>
              <a:lstStyle/>
              <a:p>
                <a:endParaRPr lang="en-US"/>
              </a:p>
            </p:txBody>
          </p:sp>
          <p:sp>
            <p:nvSpPr>
              <p:cNvPr id="23" name="Line 18"/>
              <p:cNvSpPr>
                <a:spLocks noChangeShapeType="1"/>
              </p:cNvSpPr>
              <p:nvPr/>
            </p:nvSpPr>
            <p:spPr bwMode="auto">
              <a:xfrm>
                <a:off x="144" y="901"/>
                <a:ext cx="1152" cy="0"/>
              </a:xfrm>
              <a:prstGeom prst="line">
                <a:avLst/>
              </a:prstGeom>
              <a:noFill/>
              <a:ln w="12700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lIns="0" tIns="0" rIns="0" bIns="0" anchor="ctr" anchorCtr="1"/>
              <a:lstStyle/>
              <a:p>
                <a:endParaRPr lang="en-US"/>
              </a:p>
            </p:txBody>
          </p:sp>
          <p:sp>
            <p:nvSpPr>
              <p:cNvPr id="24" name="Line 19"/>
              <p:cNvSpPr>
                <a:spLocks noChangeShapeType="1"/>
              </p:cNvSpPr>
              <p:nvPr/>
            </p:nvSpPr>
            <p:spPr bwMode="auto">
              <a:xfrm>
                <a:off x="144" y="1280"/>
                <a:ext cx="1152" cy="0"/>
              </a:xfrm>
              <a:prstGeom prst="line">
                <a:avLst/>
              </a:prstGeom>
              <a:noFill/>
              <a:ln w="28575" cap="sq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lIns="0" tIns="0" rIns="0" bIns="0" anchor="ctr" anchorCtr="1"/>
              <a:lstStyle/>
              <a:p>
                <a:endParaRPr lang="en-US"/>
              </a:p>
            </p:txBody>
          </p:sp>
          <p:sp>
            <p:nvSpPr>
              <p:cNvPr id="25" name="Line 20"/>
              <p:cNvSpPr>
                <a:spLocks noChangeShapeType="1"/>
              </p:cNvSpPr>
              <p:nvPr/>
            </p:nvSpPr>
            <p:spPr bwMode="auto">
              <a:xfrm>
                <a:off x="144" y="144"/>
                <a:ext cx="0" cy="1136"/>
              </a:xfrm>
              <a:prstGeom prst="line">
                <a:avLst/>
              </a:prstGeom>
              <a:noFill/>
              <a:ln w="28575" cap="sq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lIns="0" tIns="0" rIns="0" bIns="0" anchor="ctr" anchorCtr="1"/>
              <a:lstStyle/>
              <a:p>
                <a:endParaRPr lang="en-US"/>
              </a:p>
            </p:txBody>
          </p:sp>
          <p:sp>
            <p:nvSpPr>
              <p:cNvPr id="26" name="Line 21"/>
              <p:cNvSpPr>
                <a:spLocks noChangeShapeType="1"/>
              </p:cNvSpPr>
              <p:nvPr/>
            </p:nvSpPr>
            <p:spPr bwMode="auto">
              <a:xfrm>
                <a:off x="528" y="144"/>
                <a:ext cx="0" cy="1136"/>
              </a:xfrm>
              <a:prstGeom prst="line">
                <a:avLst/>
              </a:prstGeom>
              <a:noFill/>
              <a:ln w="12700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lIns="0" tIns="0" rIns="0" bIns="0" anchor="ctr" anchorCtr="1"/>
              <a:lstStyle/>
              <a:p>
                <a:endParaRPr lang="en-US"/>
              </a:p>
            </p:txBody>
          </p:sp>
          <p:sp>
            <p:nvSpPr>
              <p:cNvPr id="27" name="Line 22"/>
              <p:cNvSpPr>
                <a:spLocks noChangeShapeType="1"/>
              </p:cNvSpPr>
              <p:nvPr/>
            </p:nvSpPr>
            <p:spPr bwMode="auto">
              <a:xfrm>
                <a:off x="912" y="144"/>
                <a:ext cx="0" cy="1136"/>
              </a:xfrm>
              <a:prstGeom prst="line">
                <a:avLst/>
              </a:prstGeom>
              <a:noFill/>
              <a:ln w="12700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lIns="0" tIns="0" rIns="0" bIns="0" anchor="ctr" anchorCtr="1"/>
              <a:lstStyle/>
              <a:p>
                <a:endParaRPr lang="en-US"/>
              </a:p>
            </p:txBody>
          </p:sp>
          <p:sp>
            <p:nvSpPr>
              <p:cNvPr id="28" name="Line 23"/>
              <p:cNvSpPr>
                <a:spLocks noChangeShapeType="1"/>
              </p:cNvSpPr>
              <p:nvPr/>
            </p:nvSpPr>
            <p:spPr bwMode="auto">
              <a:xfrm>
                <a:off x="1296" y="144"/>
                <a:ext cx="0" cy="1136"/>
              </a:xfrm>
              <a:prstGeom prst="line">
                <a:avLst/>
              </a:prstGeom>
              <a:noFill/>
              <a:ln w="28575" cap="sq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lIns="0" tIns="0" rIns="0" bIns="0" anchor="ctr" anchorCtr="1"/>
              <a:lstStyle/>
              <a:p>
                <a:endParaRPr lang="en-US"/>
              </a:p>
            </p:txBody>
          </p:sp>
        </p:grpSp>
        <p:pic>
          <p:nvPicPr>
            <p:cNvPr id="11" name="Picture 24" descr="txp_fig"/>
            <p:cNvPicPr>
              <a:picLocks noChangeAspect="1" noChangeArrowheads="1"/>
            </p:cNvPicPr>
            <p:nvPr>
              <p:custDataLst>
                <p:tags r:id="rId1"/>
              </p:custDataLst>
            </p:nvPr>
          </p:nvPicPr>
          <p:blipFill>
            <a:blip r:embed="rId7" cstate="screen">
              <a:clrChange>
                <a:clrFrom>
                  <a:srgbClr val="FFFFFF"/>
                </a:clrFrom>
                <a:clrTo>
                  <a:srgbClr val="FFFFFF">
                    <a:alpha val="0"/>
                  </a:srgbClr>
                </a:clrTo>
              </a:clrChange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3799" y="2352"/>
              <a:ext cx="192" cy="576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</p:grpSp>
      <p:grpSp>
        <p:nvGrpSpPr>
          <p:cNvPr id="29" name="Group 3"/>
          <p:cNvGrpSpPr>
            <a:grpSpLocks/>
          </p:cNvGrpSpPr>
          <p:nvPr/>
        </p:nvGrpSpPr>
        <p:grpSpPr bwMode="auto">
          <a:xfrm>
            <a:off x="4876800" y="3999971"/>
            <a:ext cx="1225550" cy="1295400"/>
            <a:chOff x="144" y="144"/>
            <a:chExt cx="1152" cy="1136"/>
          </a:xfrm>
        </p:grpSpPr>
        <p:sp>
          <p:nvSpPr>
            <p:cNvPr id="30" name="Rectangle 4"/>
            <p:cNvSpPr>
              <a:spLocks noChangeArrowheads="1"/>
            </p:cNvSpPr>
            <p:nvPr/>
          </p:nvSpPr>
          <p:spPr bwMode="auto">
            <a:xfrm>
              <a:off x="912" y="901"/>
              <a:ext cx="384" cy="379"/>
            </a:xfrm>
            <a:prstGeom prst="rect">
              <a:avLst/>
            </a:prstGeom>
            <a:solidFill>
              <a:srgbClr val="FFCC99"/>
            </a:solidFill>
            <a:ln w="9525">
              <a:noFill/>
              <a:miter lim="800000"/>
              <a:headEnd/>
              <a:tailEnd/>
            </a:ln>
          </p:spPr>
          <p:txBody>
            <a:bodyPr lIns="0" tIns="0" rIns="0" bIns="0" anchor="ctr" anchorCtr="1"/>
            <a:lstStyle/>
            <a:p>
              <a:pPr>
                <a:spcBef>
                  <a:spcPct val="20000"/>
                </a:spcBef>
              </a:pPr>
              <a:r>
                <a:rPr lang="en-US"/>
                <a:t>0</a:t>
              </a:r>
            </a:p>
          </p:txBody>
        </p:sp>
        <p:sp>
          <p:nvSpPr>
            <p:cNvPr id="31" name="Rectangle 5"/>
            <p:cNvSpPr>
              <a:spLocks noChangeArrowheads="1"/>
            </p:cNvSpPr>
            <p:nvPr/>
          </p:nvSpPr>
          <p:spPr bwMode="auto">
            <a:xfrm>
              <a:off x="528" y="901"/>
              <a:ext cx="384" cy="379"/>
            </a:xfrm>
            <a:prstGeom prst="rect">
              <a:avLst/>
            </a:prstGeom>
            <a:solidFill>
              <a:srgbClr val="FFCC99"/>
            </a:solidFill>
            <a:ln w="9525">
              <a:noFill/>
              <a:miter lim="800000"/>
              <a:headEnd/>
              <a:tailEnd/>
            </a:ln>
          </p:spPr>
          <p:txBody>
            <a:bodyPr lIns="0" tIns="0" rIns="0" bIns="0" anchor="ctr" anchorCtr="1"/>
            <a:lstStyle/>
            <a:p>
              <a:pPr>
                <a:spcBef>
                  <a:spcPct val="20000"/>
                </a:spcBef>
              </a:pPr>
              <a:r>
                <a:rPr lang="en-US"/>
                <a:t>0</a:t>
              </a:r>
            </a:p>
          </p:txBody>
        </p:sp>
        <p:sp>
          <p:nvSpPr>
            <p:cNvPr id="32" name="Rectangle 6"/>
            <p:cNvSpPr>
              <a:spLocks noChangeArrowheads="1"/>
            </p:cNvSpPr>
            <p:nvPr/>
          </p:nvSpPr>
          <p:spPr bwMode="auto">
            <a:xfrm>
              <a:off x="144" y="901"/>
              <a:ext cx="384" cy="379"/>
            </a:xfrm>
            <a:prstGeom prst="rect">
              <a:avLst/>
            </a:prstGeom>
            <a:solidFill>
              <a:srgbClr val="FFCC99"/>
            </a:solidFill>
            <a:ln w="9525">
              <a:noFill/>
              <a:miter lim="800000"/>
              <a:headEnd/>
              <a:tailEnd/>
            </a:ln>
          </p:spPr>
          <p:txBody>
            <a:bodyPr lIns="0" tIns="0" rIns="0" bIns="0" anchor="ctr" anchorCtr="1"/>
            <a:lstStyle/>
            <a:p>
              <a:pPr>
                <a:spcBef>
                  <a:spcPct val="20000"/>
                </a:spcBef>
              </a:pPr>
              <a:r>
                <a:rPr lang="en-US"/>
                <a:t>0</a:t>
              </a:r>
            </a:p>
          </p:txBody>
        </p:sp>
        <p:sp>
          <p:nvSpPr>
            <p:cNvPr id="33" name="Rectangle 7"/>
            <p:cNvSpPr>
              <a:spLocks noChangeArrowheads="1"/>
            </p:cNvSpPr>
            <p:nvPr/>
          </p:nvSpPr>
          <p:spPr bwMode="auto">
            <a:xfrm>
              <a:off x="912" y="523"/>
              <a:ext cx="384" cy="378"/>
            </a:xfrm>
            <a:prstGeom prst="rect">
              <a:avLst/>
            </a:prstGeom>
            <a:solidFill>
              <a:srgbClr val="FFCC99"/>
            </a:solidFill>
            <a:ln w="9525">
              <a:noFill/>
              <a:miter lim="800000"/>
              <a:headEnd/>
              <a:tailEnd/>
            </a:ln>
          </p:spPr>
          <p:txBody>
            <a:bodyPr lIns="0" tIns="0" rIns="0" bIns="0" anchor="ctr" anchorCtr="1"/>
            <a:lstStyle/>
            <a:p>
              <a:pPr>
                <a:spcBef>
                  <a:spcPct val="20000"/>
                </a:spcBef>
              </a:pPr>
              <a:r>
                <a:rPr lang="en-US"/>
                <a:t>0</a:t>
              </a:r>
            </a:p>
          </p:txBody>
        </p:sp>
        <p:sp>
          <p:nvSpPr>
            <p:cNvPr id="34" name="Rectangle 8"/>
            <p:cNvSpPr>
              <a:spLocks noChangeArrowheads="1"/>
            </p:cNvSpPr>
            <p:nvPr/>
          </p:nvSpPr>
          <p:spPr bwMode="auto">
            <a:xfrm>
              <a:off x="528" y="523"/>
              <a:ext cx="384" cy="378"/>
            </a:xfrm>
            <a:prstGeom prst="rect">
              <a:avLst/>
            </a:prstGeom>
            <a:solidFill>
              <a:srgbClr val="FFCC99"/>
            </a:solidFill>
            <a:ln w="9525">
              <a:noFill/>
              <a:miter lim="800000"/>
              <a:headEnd/>
              <a:tailEnd/>
            </a:ln>
          </p:spPr>
          <p:txBody>
            <a:bodyPr lIns="0" tIns="0" rIns="0" bIns="0" anchor="ctr" anchorCtr="1"/>
            <a:lstStyle/>
            <a:p>
              <a:pPr>
                <a:spcBef>
                  <a:spcPct val="20000"/>
                </a:spcBef>
              </a:pPr>
              <a:r>
                <a:rPr lang="en-US"/>
                <a:t>1</a:t>
              </a:r>
            </a:p>
          </p:txBody>
        </p:sp>
        <p:sp>
          <p:nvSpPr>
            <p:cNvPr id="35" name="Rectangle 9"/>
            <p:cNvSpPr>
              <a:spLocks noChangeArrowheads="1"/>
            </p:cNvSpPr>
            <p:nvPr/>
          </p:nvSpPr>
          <p:spPr bwMode="auto">
            <a:xfrm>
              <a:off x="144" y="523"/>
              <a:ext cx="384" cy="378"/>
            </a:xfrm>
            <a:prstGeom prst="rect">
              <a:avLst/>
            </a:prstGeom>
            <a:solidFill>
              <a:srgbClr val="FFCC99"/>
            </a:solidFill>
            <a:ln w="9525">
              <a:noFill/>
              <a:miter lim="800000"/>
              <a:headEnd/>
              <a:tailEnd/>
            </a:ln>
          </p:spPr>
          <p:txBody>
            <a:bodyPr lIns="0" tIns="0" rIns="0" bIns="0" anchor="ctr" anchorCtr="1"/>
            <a:lstStyle/>
            <a:p>
              <a:pPr>
                <a:spcBef>
                  <a:spcPct val="20000"/>
                </a:spcBef>
              </a:pPr>
              <a:r>
                <a:rPr lang="en-US"/>
                <a:t>0</a:t>
              </a:r>
            </a:p>
          </p:txBody>
        </p:sp>
        <p:sp>
          <p:nvSpPr>
            <p:cNvPr id="36" name="Rectangle 10"/>
            <p:cNvSpPr>
              <a:spLocks noChangeArrowheads="1"/>
            </p:cNvSpPr>
            <p:nvPr/>
          </p:nvSpPr>
          <p:spPr bwMode="auto">
            <a:xfrm>
              <a:off x="912" y="144"/>
              <a:ext cx="384" cy="379"/>
            </a:xfrm>
            <a:prstGeom prst="rect">
              <a:avLst/>
            </a:prstGeom>
            <a:solidFill>
              <a:srgbClr val="FFCC99"/>
            </a:solidFill>
            <a:ln w="9525">
              <a:noFill/>
              <a:miter lim="800000"/>
              <a:headEnd/>
              <a:tailEnd/>
            </a:ln>
          </p:spPr>
          <p:txBody>
            <a:bodyPr lIns="0" tIns="0" rIns="0" bIns="0" anchor="ctr" anchorCtr="1"/>
            <a:lstStyle/>
            <a:p>
              <a:pPr>
                <a:spcBef>
                  <a:spcPct val="20000"/>
                </a:spcBef>
              </a:pPr>
              <a:r>
                <a:rPr lang="en-US"/>
                <a:t>0</a:t>
              </a:r>
            </a:p>
          </p:txBody>
        </p:sp>
        <p:sp>
          <p:nvSpPr>
            <p:cNvPr id="37" name="Rectangle 11"/>
            <p:cNvSpPr>
              <a:spLocks noChangeArrowheads="1"/>
            </p:cNvSpPr>
            <p:nvPr/>
          </p:nvSpPr>
          <p:spPr bwMode="auto">
            <a:xfrm>
              <a:off x="528" y="144"/>
              <a:ext cx="384" cy="379"/>
            </a:xfrm>
            <a:prstGeom prst="rect">
              <a:avLst/>
            </a:prstGeom>
            <a:solidFill>
              <a:srgbClr val="FFCC99"/>
            </a:solidFill>
            <a:ln w="9525">
              <a:noFill/>
              <a:miter lim="800000"/>
              <a:headEnd/>
              <a:tailEnd/>
            </a:ln>
          </p:spPr>
          <p:txBody>
            <a:bodyPr lIns="0" tIns="0" rIns="0" bIns="0" anchor="ctr" anchorCtr="1"/>
            <a:lstStyle/>
            <a:p>
              <a:pPr>
                <a:spcBef>
                  <a:spcPct val="20000"/>
                </a:spcBef>
              </a:pPr>
              <a:r>
                <a:rPr lang="en-US"/>
                <a:t>0</a:t>
              </a:r>
            </a:p>
          </p:txBody>
        </p:sp>
        <p:sp>
          <p:nvSpPr>
            <p:cNvPr id="38" name="Rectangle 12"/>
            <p:cNvSpPr>
              <a:spLocks noChangeArrowheads="1"/>
            </p:cNvSpPr>
            <p:nvPr/>
          </p:nvSpPr>
          <p:spPr bwMode="auto">
            <a:xfrm>
              <a:off x="144" y="144"/>
              <a:ext cx="384" cy="379"/>
            </a:xfrm>
            <a:prstGeom prst="rect">
              <a:avLst/>
            </a:prstGeom>
            <a:solidFill>
              <a:srgbClr val="FFCC99"/>
            </a:solidFill>
            <a:ln w="9525">
              <a:noFill/>
              <a:miter lim="800000"/>
              <a:headEnd/>
              <a:tailEnd/>
            </a:ln>
          </p:spPr>
          <p:txBody>
            <a:bodyPr lIns="0" tIns="0" rIns="0" bIns="0" anchor="ctr" anchorCtr="1"/>
            <a:lstStyle/>
            <a:p>
              <a:pPr>
                <a:spcBef>
                  <a:spcPct val="20000"/>
                </a:spcBef>
              </a:pPr>
              <a:r>
                <a:rPr lang="en-US"/>
                <a:t>0</a:t>
              </a:r>
            </a:p>
          </p:txBody>
        </p:sp>
        <p:sp>
          <p:nvSpPr>
            <p:cNvPr id="39" name="Line 13"/>
            <p:cNvSpPr>
              <a:spLocks noChangeShapeType="1"/>
            </p:cNvSpPr>
            <p:nvPr/>
          </p:nvSpPr>
          <p:spPr bwMode="auto">
            <a:xfrm>
              <a:off x="144" y="144"/>
              <a:ext cx="1152" cy="0"/>
            </a:xfrm>
            <a:prstGeom prst="line">
              <a:avLst/>
            </a:prstGeom>
            <a:noFill/>
            <a:ln w="28575" cap="sq">
              <a:solidFill>
                <a:schemeClr val="tx1"/>
              </a:solidFill>
              <a:round/>
              <a:headEnd/>
              <a:tailEnd/>
            </a:ln>
          </p:spPr>
          <p:txBody>
            <a:bodyPr lIns="0" tIns="0" rIns="0" bIns="0" anchor="ctr" anchorCtr="1"/>
            <a:lstStyle/>
            <a:p>
              <a:endParaRPr lang="en-US"/>
            </a:p>
          </p:txBody>
        </p:sp>
        <p:sp>
          <p:nvSpPr>
            <p:cNvPr id="40" name="Line 14"/>
            <p:cNvSpPr>
              <a:spLocks noChangeShapeType="1"/>
            </p:cNvSpPr>
            <p:nvPr/>
          </p:nvSpPr>
          <p:spPr bwMode="auto">
            <a:xfrm>
              <a:off x="144" y="523"/>
              <a:ext cx="1152" cy="0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</p:spPr>
          <p:txBody>
            <a:bodyPr lIns="0" tIns="0" rIns="0" bIns="0" anchor="ctr" anchorCtr="1"/>
            <a:lstStyle/>
            <a:p>
              <a:endParaRPr lang="en-US"/>
            </a:p>
          </p:txBody>
        </p:sp>
        <p:sp>
          <p:nvSpPr>
            <p:cNvPr id="41" name="Line 15"/>
            <p:cNvSpPr>
              <a:spLocks noChangeShapeType="1"/>
            </p:cNvSpPr>
            <p:nvPr/>
          </p:nvSpPr>
          <p:spPr bwMode="auto">
            <a:xfrm>
              <a:off x="144" y="901"/>
              <a:ext cx="1152" cy="0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</p:spPr>
          <p:txBody>
            <a:bodyPr lIns="0" tIns="0" rIns="0" bIns="0" anchor="ctr" anchorCtr="1"/>
            <a:lstStyle/>
            <a:p>
              <a:endParaRPr lang="en-US"/>
            </a:p>
          </p:txBody>
        </p:sp>
        <p:sp>
          <p:nvSpPr>
            <p:cNvPr id="42" name="Line 16"/>
            <p:cNvSpPr>
              <a:spLocks noChangeShapeType="1"/>
            </p:cNvSpPr>
            <p:nvPr/>
          </p:nvSpPr>
          <p:spPr bwMode="auto">
            <a:xfrm>
              <a:off x="144" y="1280"/>
              <a:ext cx="1152" cy="0"/>
            </a:xfrm>
            <a:prstGeom prst="line">
              <a:avLst/>
            </a:prstGeom>
            <a:noFill/>
            <a:ln w="28575" cap="sq">
              <a:solidFill>
                <a:schemeClr val="tx1"/>
              </a:solidFill>
              <a:round/>
              <a:headEnd/>
              <a:tailEnd/>
            </a:ln>
          </p:spPr>
          <p:txBody>
            <a:bodyPr lIns="0" tIns="0" rIns="0" bIns="0" anchor="ctr" anchorCtr="1"/>
            <a:lstStyle/>
            <a:p>
              <a:endParaRPr lang="en-US"/>
            </a:p>
          </p:txBody>
        </p:sp>
        <p:sp>
          <p:nvSpPr>
            <p:cNvPr id="43" name="Line 17"/>
            <p:cNvSpPr>
              <a:spLocks noChangeShapeType="1"/>
            </p:cNvSpPr>
            <p:nvPr/>
          </p:nvSpPr>
          <p:spPr bwMode="auto">
            <a:xfrm>
              <a:off x="144" y="144"/>
              <a:ext cx="0" cy="1136"/>
            </a:xfrm>
            <a:prstGeom prst="line">
              <a:avLst/>
            </a:prstGeom>
            <a:noFill/>
            <a:ln w="28575" cap="sq">
              <a:solidFill>
                <a:schemeClr val="tx1"/>
              </a:solidFill>
              <a:round/>
              <a:headEnd/>
              <a:tailEnd/>
            </a:ln>
          </p:spPr>
          <p:txBody>
            <a:bodyPr lIns="0" tIns="0" rIns="0" bIns="0" anchor="ctr" anchorCtr="1"/>
            <a:lstStyle/>
            <a:p>
              <a:endParaRPr lang="en-US"/>
            </a:p>
          </p:txBody>
        </p:sp>
        <p:sp>
          <p:nvSpPr>
            <p:cNvPr id="44" name="Line 18"/>
            <p:cNvSpPr>
              <a:spLocks noChangeShapeType="1"/>
            </p:cNvSpPr>
            <p:nvPr/>
          </p:nvSpPr>
          <p:spPr bwMode="auto">
            <a:xfrm>
              <a:off x="528" y="144"/>
              <a:ext cx="0" cy="1136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</p:spPr>
          <p:txBody>
            <a:bodyPr lIns="0" tIns="0" rIns="0" bIns="0" anchor="ctr" anchorCtr="1"/>
            <a:lstStyle/>
            <a:p>
              <a:endParaRPr lang="en-US"/>
            </a:p>
          </p:txBody>
        </p:sp>
        <p:sp>
          <p:nvSpPr>
            <p:cNvPr id="45" name="Line 19"/>
            <p:cNvSpPr>
              <a:spLocks noChangeShapeType="1"/>
            </p:cNvSpPr>
            <p:nvPr/>
          </p:nvSpPr>
          <p:spPr bwMode="auto">
            <a:xfrm>
              <a:off x="912" y="144"/>
              <a:ext cx="0" cy="1136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</p:spPr>
          <p:txBody>
            <a:bodyPr lIns="0" tIns="0" rIns="0" bIns="0" anchor="ctr" anchorCtr="1"/>
            <a:lstStyle/>
            <a:p>
              <a:endParaRPr lang="en-US"/>
            </a:p>
          </p:txBody>
        </p:sp>
        <p:sp>
          <p:nvSpPr>
            <p:cNvPr id="46" name="Line 20"/>
            <p:cNvSpPr>
              <a:spLocks noChangeShapeType="1"/>
            </p:cNvSpPr>
            <p:nvPr/>
          </p:nvSpPr>
          <p:spPr bwMode="auto">
            <a:xfrm>
              <a:off x="1296" y="144"/>
              <a:ext cx="0" cy="1136"/>
            </a:xfrm>
            <a:prstGeom prst="line">
              <a:avLst/>
            </a:prstGeom>
            <a:noFill/>
            <a:ln w="28575" cap="sq">
              <a:solidFill>
                <a:schemeClr val="tx1"/>
              </a:solidFill>
              <a:round/>
              <a:headEnd/>
              <a:tailEnd/>
            </a:ln>
          </p:spPr>
          <p:txBody>
            <a:bodyPr lIns="0" tIns="0" rIns="0" bIns="0" anchor="ctr" anchorCtr="1"/>
            <a:lstStyle/>
            <a:p>
              <a:endParaRPr lang="en-US"/>
            </a:p>
          </p:txBody>
        </p:sp>
      </p:grpSp>
    </p:spTree>
    <p:extLst>
      <p:ext uri="{BB962C8B-B14F-4D97-AF65-F5344CB8AC3E}">
        <p14:creationId xmlns:p14="http://schemas.microsoft.com/office/powerpoint/2010/main" val="633664845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p14:dur="0"/>
    </mc:Choice>
    <mc:Fallback>
      <p:transition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8" grpId="0" animBg="1"/>
      <p:bldP spid="47" grpId="0" animBg="1"/>
    </p:bldLst>
  </p:timing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57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Sharpening filter</a:t>
            </a:r>
            <a:endParaRPr lang="en-US" dirty="0" smtClean="0"/>
          </a:p>
        </p:txBody>
      </p:sp>
      <p:pic>
        <p:nvPicPr>
          <p:cNvPr id="24579" name="Picture 3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104775" y="2590800"/>
            <a:ext cx="1876425" cy="1857375"/>
          </a:xfrm>
          <a:prstGeom prst="rect">
            <a:avLst/>
          </a:prstGeom>
          <a:noFill/>
          <a:ln w="38100">
            <a:solidFill>
              <a:schemeClr val="tx1"/>
            </a:solidFill>
            <a:miter lim="800000"/>
            <a:headEnd/>
            <a:tailEnd/>
          </a:ln>
        </p:spPr>
      </p:pic>
      <p:sp>
        <p:nvSpPr>
          <p:cNvPr id="24580" name="Text Box 4"/>
          <p:cNvSpPr txBox="1">
            <a:spLocks noChangeArrowheads="1"/>
          </p:cNvSpPr>
          <p:nvPr/>
        </p:nvSpPr>
        <p:spPr bwMode="auto">
          <a:xfrm>
            <a:off x="317500" y="4613275"/>
            <a:ext cx="1198563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>
                <a:latin typeface="Times" pitchFamily="18" charset="0"/>
              </a:rPr>
              <a:t>Original</a:t>
            </a:r>
          </a:p>
        </p:txBody>
      </p:sp>
      <p:grpSp>
        <p:nvGrpSpPr>
          <p:cNvPr id="51" name="Group 50"/>
          <p:cNvGrpSpPr/>
          <p:nvPr/>
        </p:nvGrpSpPr>
        <p:grpSpPr>
          <a:xfrm>
            <a:off x="2667000" y="2667000"/>
            <a:ext cx="3795352" cy="1545773"/>
            <a:chOff x="2667000" y="2667000"/>
            <a:chExt cx="3795352" cy="1545773"/>
          </a:xfrm>
        </p:grpSpPr>
        <p:pic>
          <p:nvPicPr>
            <p:cNvPr id="44035" name="Picture 3"/>
            <p:cNvPicPr>
              <a:picLocks noChangeAspect="1" noChangeArrowheads="1"/>
            </p:cNvPicPr>
            <p:nvPr/>
          </p:nvPicPr>
          <p:blipFill>
            <a:blip r:embed="rId5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6019800" y="2721433"/>
              <a:ext cx="442552" cy="1491340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  <p:pic>
          <p:nvPicPr>
            <p:cNvPr id="44034" name="Picture 2"/>
            <p:cNvPicPr>
              <a:picLocks noChangeAspect="1" noChangeArrowheads="1"/>
            </p:cNvPicPr>
            <p:nvPr/>
          </p:nvPicPr>
          <p:blipFill>
            <a:blip r:embed="rId6" cstate="print"/>
            <a:srcRect/>
            <a:stretch>
              <a:fillRect/>
            </a:stretch>
          </p:blipFill>
          <p:spPr bwMode="auto">
            <a:xfrm>
              <a:off x="2667000" y="2667000"/>
              <a:ext cx="410072" cy="1524000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  <p:grpSp>
          <p:nvGrpSpPr>
            <p:cNvPr id="2" name="Group 5"/>
            <p:cNvGrpSpPr>
              <a:grpSpLocks/>
            </p:cNvGrpSpPr>
            <p:nvPr/>
          </p:nvGrpSpPr>
          <p:grpSpPr bwMode="auto">
            <a:xfrm>
              <a:off x="4724400" y="2895600"/>
              <a:ext cx="1371600" cy="1066800"/>
              <a:chOff x="3799" y="2064"/>
              <a:chExt cx="1433" cy="1136"/>
            </a:xfrm>
          </p:grpSpPr>
          <p:grpSp>
            <p:nvGrpSpPr>
              <p:cNvPr id="3" name="Group 6"/>
              <p:cNvGrpSpPr>
                <a:grpSpLocks/>
              </p:cNvGrpSpPr>
              <p:nvPr/>
            </p:nvGrpSpPr>
            <p:grpSpPr bwMode="auto">
              <a:xfrm>
                <a:off x="4080" y="2064"/>
                <a:ext cx="1152" cy="1136"/>
                <a:chOff x="144" y="144"/>
                <a:chExt cx="1152" cy="1136"/>
              </a:xfrm>
            </p:grpSpPr>
            <p:sp>
              <p:nvSpPr>
                <p:cNvPr id="24606" name="Rectangle 7"/>
                <p:cNvSpPr>
                  <a:spLocks noChangeArrowheads="1"/>
                </p:cNvSpPr>
                <p:nvPr/>
              </p:nvSpPr>
              <p:spPr bwMode="auto">
                <a:xfrm>
                  <a:off x="912" y="901"/>
                  <a:ext cx="384" cy="379"/>
                </a:xfrm>
                <a:prstGeom prst="rect">
                  <a:avLst/>
                </a:prstGeom>
                <a:solidFill>
                  <a:srgbClr val="FFCC99"/>
                </a:solidFill>
                <a:ln w="9525">
                  <a:noFill/>
                  <a:miter lim="800000"/>
                  <a:headEnd/>
                  <a:tailEnd/>
                </a:ln>
              </p:spPr>
              <p:txBody>
                <a:bodyPr lIns="0" tIns="0" rIns="0" bIns="0" anchor="ctr" anchorCtr="1"/>
                <a:lstStyle/>
                <a:p>
                  <a:pPr>
                    <a:spcBef>
                      <a:spcPct val="20000"/>
                    </a:spcBef>
                  </a:pPr>
                  <a:r>
                    <a:rPr lang="en-US"/>
                    <a:t>1</a:t>
                  </a:r>
                </a:p>
              </p:txBody>
            </p:sp>
            <p:sp>
              <p:nvSpPr>
                <p:cNvPr id="24607" name="Rectangle 8"/>
                <p:cNvSpPr>
                  <a:spLocks noChangeArrowheads="1"/>
                </p:cNvSpPr>
                <p:nvPr/>
              </p:nvSpPr>
              <p:spPr bwMode="auto">
                <a:xfrm>
                  <a:off x="528" y="901"/>
                  <a:ext cx="384" cy="379"/>
                </a:xfrm>
                <a:prstGeom prst="rect">
                  <a:avLst/>
                </a:prstGeom>
                <a:solidFill>
                  <a:srgbClr val="FFCC99"/>
                </a:solidFill>
                <a:ln w="9525">
                  <a:noFill/>
                  <a:miter lim="800000"/>
                  <a:headEnd/>
                  <a:tailEnd/>
                </a:ln>
              </p:spPr>
              <p:txBody>
                <a:bodyPr lIns="0" tIns="0" rIns="0" bIns="0" anchor="ctr" anchorCtr="1"/>
                <a:lstStyle/>
                <a:p>
                  <a:pPr>
                    <a:spcBef>
                      <a:spcPct val="20000"/>
                    </a:spcBef>
                  </a:pPr>
                  <a:r>
                    <a:rPr lang="en-US"/>
                    <a:t>1</a:t>
                  </a:r>
                </a:p>
              </p:txBody>
            </p:sp>
            <p:sp>
              <p:nvSpPr>
                <p:cNvPr id="24608" name="Rectangle 9"/>
                <p:cNvSpPr>
                  <a:spLocks noChangeArrowheads="1"/>
                </p:cNvSpPr>
                <p:nvPr/>
              </p:nvSpPr>
              <p:spPr bwMode="auto">
                <a:xfrm>
                  <a:off x="144" y="901"/>
                  <a:ext cx="384" cy="379"/>
                </a:xfrm>
                <a:prstGeom prst="rect">
                  <a:avLst/>
                </a:prstGeom>
                <a:solidFill>
                  <a:srgbClr val="FFCC99"/>
                </a:solidFill>
                <a:ln w="9525">
                  <a:noFill/>
                  <a:miter lim="800000"/>
                  <a:headEnd/>
                  <a:tailEnd/>
                </a:ln>
              </p:spPr>
              <p:txBody>
                <a:bodyPr lIns="0" tIns="0" rIns="0" bIns="0" anchor="ctr" anchorCtr="1"/>
                <a:lstStyle/>
                <a:p>
                  <a:pPr>
                    <a:spcBef>
                      <a:spcPct val="20000"/>
                    </a:spcBef>
                  </a:pPr>
                  <a:r>
                    <a:rPr lang="en-US"/>
                    <a:t>1</a:t>
                  </a:r>
                </a:p>
              </p:txBody>
            </p:sp>
            <p:sp>
              <p:nvSpPr>
                <p:cNvPr id="24609" name="Rectangle 10"/>
                <p:cNvSpPr>
                  <a:spLocks noChangeArrowheads="1"/>
                </p:cNvSpPr>
                <p:nvPr/>
              </p:nvSpPr>
              <p:spPr bwMode="auto">
                <a:xfrm>
                  <a:off x="912" y="523"/>
                  <a:ext cx="384" cy="378"/>
                </a:xfrm>
                <a:prstGeom prst="rect">
                  <a:avLst/>
                </a:prstGeom>
                <a:solidFill>
                  <a:srgbClr val="FFCC99"/>
                </a:solidFill>
                <a:ln w="9525">
                  <a:noFill/>
                  <a:miter lim="800000"/>
                  <a:headEnd/>
                  <a:tailEnd/>
                </a:ln>
              </p:spPr>
              <p:txBody>
                <a:bodyPr lIns="0" tIns="0" rIns="0" bIns="0" anchor="ctr" anchorCtr="1"/>
                <a:lstStyle/>
                <a:p>
                  <a:pPr>
                    <a:spcBef>
                      <a:spcPct val="20000"/>
                    </a:spcBef>
                  </a:pPr>
                  <a:r>
                    <a:rPr lang="en-US"/>
                    <a:t>1</a:t>
                  </a:r>
                </a:p>
              </p:txBody>
            </p:sp>
            <p:sp>
              <p:nvSpPr>
                <p:cNvPr id="24610" name="Rectangle 11"/>
                <p:cNvSpPr>
                  <a:spLocks noChangeArrowheads="1"/>
                </p:cNvSpPr>
                <p:nvPr/>
              </p:nvSpPr>
              <p:spPr bwMode="auto">
                <a:xfrm>
                  <a:off x="528" y="523"/>
                  <a:ext cx="384" cy="378"/>
                </a:xfrm>
                <a:prstGeom prst="rect">
                  <a:avLst/>
                </a:prstGeom>
                <a:solidFill>
                  <a:srgbClr val="FFCC99"/>
                </a:solidFill>
                <a:ln w="9525">
                  <a:noFill/>
                  <a:miter lim="800000"/>
                  <a:headEnd/>
                  <a:tailEnd/>
                </a:ln>
              </p:spPr>
              <p:txBody>
                <a:bodyPr lIns="0" tIns="0" rIns="0" bIns="0" anchor="ctr" anchorCtr="1"/>
                <a:lstStyle/>
                <a:p>
                  <a:pPr>
                    <a:spcBef>
                      <a:spcPct val="20000"/>
                    </a:spcBef>
                  </a:pPr>
                  <a:r>
                    <a:rPr lang="en-US"/>
                    <a:t>1</a:t>
                  </a:r>
                </a:p>
              </p:txBody>
            </p:sp>
            <p:sp>
              <p:nvSpPr>
                <p:cNvPr id="24611" name="Rectangle 12"/>
                <p:cNvSpPr>
                  <a:spLocks noChangeArrowheads="1"/>
                </p:cNvSpPr>
                <p:nvPr/>
              </p:nvSpPr>
              <p:spPr bwMode="auto">
                <a:xfrm>
                  <a:off x="144" y="523"/>
                  <a:ext cx="384" cy="378"/>
                </a:xfrm>
                <a:prstGeom prst="rect">
                  <a:avLst/>
                </a:prstGeom>
                <a:solidFill>
                  <a:srgbClr val="FFCC99"/>
                </a:solidFill>
                <a:ln w="9525">
                  <a:noFill/>
                  <a:miter lim="800000"/>
                  <a:headEnd/>
                  <a:tailEnd/>
                </a:ln>
              </p:spPr>
              <p:txBody>
                <a:bodyPr lIns="0" tIns="0" rIns="0" bIns="0" anchor="ctr" anchorCtr="1"/>
                <a:lstStyle/>
                <a:p>
                  <a:pPr>
                    <a:spcBef>
                      <a:spcPct val="20000"/>
                    </a:spcBef>
                  </a:pPr>
                  <a:r>
                    <a:rPr lang="en-US"/>
                    <a:t>1</a:t>
                  </a:r>
                </a:p>
              </p:txBody>
            </p:sp>
            <p:sp>
              <p:nvSpPr>
                <p:cNvPr id="24612" name="Rectangle 13"/>
                <p:cNvSpPr>
                  <a:spLocks noChangeArrowheads="1"/>
                </p:cNvSpPr>
                <p:nvPr/>
              </p:nvSpPr>
              <p:spPr bwMode="auto">
                <a:xfrm>
                  <a:off x="912" y="144"/>
                  <a:ext cx="384" cy="379"/>
                </a:xfrm>
                <a:prstGeom prst="rect">
                  <a:avLst/>
                </a:prstGeom>
                <a:solidFill>
                  <a:srgbClr val="FFCC99"/>
                </a:solidFill>
                <a:ln w="9525">
                  <a:noFill/>
                  <a:miter lim="800000"/>
                  <a:headEnd/>
                  <a:tailEnd/>
                </a:ln>
              </p:spPr>
              <p:txBody>
                <a:bodyPr lIns="0" tIns="0" rIns="0" bIns="0" anchor="ctr" anchorCtr="1"/>
                <a:lstStyle/>
                <a:p>
                  <a:pPr>
                    <a:spcBef>
                      <a:spcPct val="20000"/>
                    </a:spcBef>
                  </a:pPr>
                  <a:r>
                    <a:rPr lang="en-US"/>
                    <a:t>1</a:t>
                  </a:r>
                </a:p>
              </p:txBody>
            </p:sp>
            <p:sp>
              <p:nvSpPr>
                <p:cNvPr id="24613" name="Rectangle 14"/>
                <p:cNvSpPr>
                  <a:spLocks noChangeArrowheads="1"/>
                </p:cNvSpPr>
                <p:nvPr/>
              </p:nvSpPr>
              <p:spPr bwMode="auto">
                <a:xfrm>
                  <a:off x="528" y="144"/>
                  <a:ext cx="384" cy="379"/>
                </a:xfrm>
                <a:prstGeom prst="rect">
                  <a:avLst/>
                </a:prstGeom>
                <a:solidFill>
                  <a:srgbClr val="FFCC99"/>
                </a:solidFill>
                <a:ln w="9525">
                  <a:noFill/>
                  <a:miter lim="800000"/>
                  <a:headEnd/>
                  <a:tailEnd/>
                </a:ln>
              </p:spPr>
              <p:txBody>
                <a:bodyPr lIns="0" tIns="0" rIns="0" bIns="0" anchor="ctr" anchorCtr="1"/>
                <a:lstStyle/>
                <a:p>
                  <a:pPr>
                    <a:spcBef>
                      <a:spcPct val="20000"/>
                    </a:spcBef>
                  </a:pPr>
                  <a:r>
                    <a:rPr lang="en-US"/>
                    <a:t>1</a:t>
                  </a:r>
                </a:p>
              </p:txBody>
            </p:sp>
            <p:sp>
              <p:nvSpPr>
                <p:cNvPr id="24614" name="Rectangle 15"/>
                <p:cNvSpPr>
                  <a:spLocks noChangeArrowheads="1"/>
                </p:cNvSpPr>
                <p:nvPr/>
              </p:nvSpPr>
              <p:spPr bwMode="auto">
                <a:xfrm>
                  <a:off x="144" y="144"/>
                  <a:ext cx="384" cy="379"/>
                </a:xfrm>
                <a:prstGeom prst="rect">
                  <a:avLst/>
                </a:prstGeom>
                <a:solidFill>
                  <a:srgbClr val="FFCC99"/>
                </a:solidFill>
                <a:ln w="9525">
                  <a:noFill/>
                  <a:miter lim="800000"/>
                  <a:headEnd/>
                  <a:tailEnd/>
                </a:ln>
              </p:spPr>
              <p:txBody>
                <a:bodyPr lIns="0" tIns="0" rIns="0" bIns="0" anchor="ctr" anchorCtr="1"/>
                <a:lstStyle/>
                <a:p>
                  <a:pPr>
                    <a:spcBef>
                      <a:spcPct val="20000"/>
                    </a:spcBef>
                  </a:pPr>
                  <a:r>
                    <a:rPr lang="en-US"/>
                    <a:t>1</a:t>
                  </a:r>
                </a:p>
              </p:txBody>
            </p:sp>
            <p:sp>
              <p:nvSpPr>
                <p:cNvPr id="24615" name="Line 16"/>
                <p:cNvSpPr>
                  <a:spLocks noChangeShapeType="1"/>
                </p:cNvSpPr>
                <p:nvPr/>
              </p:nvSpPr>
              <p:spPr bwMode="auto">
                <a:xfrm>
                  <a:off x="144" y="144"/>
                  <a:ext cx="1152" cy="0"/>
                </a:xfrm>
                <a:prstGeom prst="line">
                  <a:avLst/>
                </a:prstGeom>
                <a:noFill/>
                <a:ln w="28575" cap="sq">
                  <a:solidFill>
                    <a:schemeClr val="tx1"/>
                  </a:solidFill>
                  <a:round/>
                  <a:headEnd/>
                  <a:tailEnd/>
                </a:ln>
              </p:spPr>
              <p:txBody>
                <a:bodyPr lIns="0" tIns="0" rIns="0" bIns="0" anchor="ctr" anchorCtr="1"/>
                <a:lstStyle/>
                <a:p>
                  <a:endParaRPr lang="en-US"/>
                </a:p>
              </p:txBody>
            </p:sp>
            <p:sp>
              <p:nvSpPr>
                <p:cNvPr id="24616" name="Line 17"/>
                <p:cNvSpPr>
                  <a:spLocks noChangeShapeType="1"/>
                </p:cNvSpPr>
                <p:nvPr/>
              </p:nvSpPr>
              <p:spPr bwMode="auto">
                <a:xfrm>
                  <a:off x="144" y="523"/>
                  <a:ext cx="1152" cy="0"/>
                </a:xfrm>
                <a:prstGeom prst="line">
                  <a:avLst/>
                </a:prstGeom>
                <a:noFill/>
                <a:ln w="12700">
                  <a:solidFill>
                    <a:schemeClr val="tx1"/>
                  </a:solidFill>
                  <a:round/>
                  <a:headEnd/>
                  <a:tailEnd/>
                </a:ln>
              </p:spPr>
              <p:txBody>
                <a:bodyPr lIns="0" tIns="0" rIns="0" bIns="0" anchor="ctr" anchorCtr="1"/>
                <a:lstStyle/>
                <a:p>
                  <a:endParaRPr lang="en-US"/>
                </a:p>
              </p:txBody>
            </p:sp>
            <p:sp>
              <p:nvSpPr>
                <p:cNvPr id="24617" name="Line 18"/>
                <p:cNvSpPr>
                  <a:spLocks noChangeShapeType="1"/>
                </p:cNvSpPr>
                <p:nvPr/>
              </p:nvSpPr>
              <p:spPr bwMode="auto">
                <a:xfrm>
                  <a:off x="144" y="901"/>
                  <a:ext cx="1152" cy="0"/>
                </a:xfrm>
                <a:prstGeom prst="line">
                  <a:avLst/>
                </a:prstGeom>
                <a:noFill/>
                <a:ln w="12700">
                  <a:solidFill>
                    <a:schemeClr val="tx1"/>
                  </a:solidFill>
                  <a:round/>
                  <a:headEnd/>
                  <a:tailEnd/>
                </a:ln>
              </p:spPr>
              <p:txBody>
                <a:bodyPr lIns="0" tIns="0" rIns="0" bIns="0" anchor="ctr" anchorCtr="1"/>
                <a:lstStyle/>
                <a:p>
                  <a:endParaRPr lang="en-US"/>
                </a:p>
              </p:txBody>
            </p:sp>
            <p:sp>
              <p:nvSpPr>
                <p:cNvPr id="24618" name="Line 19"/>
                <p:cNvSpPr>
                  <a:spLocks noChangeShapeType="1"/>
                </p:cNvSpPr>
                <p:nvPr/>
              </p:nvSpPr>
              <p:spPr bwMode="auto">
                <a:xfrm>
                  <a:off x="144" y="1280"/>
                  <a:ext cx="1152" cy="0"/>
                </a:xfrm>
                <a:prstGeom prst="line">
                  <a:avLst/>
                </a:prstGeom>
                <a:noFill/>
                <a:ln w="28575" cap="sq">
                  <a:solidFill>
                    <a:schemeClr val="tx1"/>
                  </a:solidFill>
                  <a:round/>
                  <a:headEnd/>
                  <a:tailEnd/>
                </a:ln>
              </p:spPr>
              <p:txBody>
                <a:bodyPr lIns="0" tIns="0" rIns="0" bIns="0" anchor="ctr" anchorCtr="1"/>
                <a:lstStyle/>
                <a:p>
                  <a:endParaRPr lang="en-US"/>
                </a:p>
              </p:txBody>
            </p:sp>
            <p:sp>
              <p:nvSpPr>
                <p:cNvPr id="24619" name="Line 20"/>
                <p:cNvSpPr>
                  <a:spLocks noChangeShapeType="1"/>
                </p:cNvSpPr>
                <p:nvPr/>
              </p:nvSpPr>
              <p:spPr bwMode="auto">
                <a:xfrm>
                  <a:off x="144" y="144"/>
                  <a:ext cx="0" cy="1136"/>
                </a:xfrm>
                <a:prstGeom prst="line">
                  <a:avLst/>
                </a:prstGeom>
                <a:noFill/>
                <a:ln w="28575" cap="sq">
                  <a:solidFill>
                    <a:schemeClr val="tx1"/>
                  </a:solidFill>
                  <a:round/>
                  <a:headEnd/>
                  <a:tailEnd/>
                </a:ln>
              </p:spPr>
              <p:txBody>
                <a:bodyPr lIns="0" tIns="0" rIns="0" bIns="0" anchor="ctr" anchorCtr="1"/>
                <a:lstStyle/>
                <a:p>
                  <a:endParaRPr lang="en-US"/>
                </a:p>
              </p:txBody>
            </p:sp>
            <p:sp>
              <p:nvSpPr>
                <p:cNvPr id="24620" name="Line 21"/>
                <p:cNvSpPr>
                  <a:spLocks noChangeShapeType="1"/>
                </p:cNvSpPr>
                <p:nvPr/>
              </p:nvSpPr>
              <p:spPr bwMode="auto">
                <a:xfrm>
                  <a:off x="528" y="144"/>
                  <a:ext cx="0" cy="1136"/>
                </a:xfrm>
                <a:prstGeom prst="line">
                  <a:avLst/>
                </a:prstGeom>
                <a:noFill/>
                <a:ln w="12700">
                  <a:solidFill>
                    <a:schemeClr val="tx1"/>
                  </a:solidFill>
                  <a:round/>
                  <a:headEnd/>
                  <a:tailEnd/>
                </a:ln>
              </p:spPr>
              <p:txBody>
                <a:bodyPr lIns="0" tIns="0" rIns="0" bIns="0" anchor="ctr" anchorCtr="1"/>
                <a:lstStyle/>
                <a:p>
                  <a:endParaRPr lang="en-US"/>
                </a:p>
              </p:txBody>
            </p:sp>
            <p:sp>
              <p:nvSpPr>
                <p:cNvPr id="24621" name="Line 22"/>
                <p:cNvSpPr>
                  <a:spLocks noChangeShapeType="1"/>
                </p:cNvSpPr>
                <p:nvPr/>
              </p:nvSpPr>
              <p:spPr bwMode="auto">
                <a:xfrm>
                  <a:off x="912" y="144"/>
                  <a:ext cx="0" cy="1136"/>
                </a:xfrm>
                <a:prstGeom prst="line">
                  <a:avLst/>
                </a:prstGeom>
                <a:noFill/>
                <a:ln w="12700">
                  <a:solidFill>
                    <a:schemeClr val="tx1"/>
                  </a:solidFill>
                  <a:round/>
                  <a:headEnd/>
                  <a:tailEnd/>
                </a:ln>
              </p:spPr>
              <p:txBody>
                <a:bodyPr lIns="0" tIns="0" rIns="0" bIns="0" anchor="ctr" anchorCtr="1"/>
                <a:lstStyle/>
                <a:p>
                  <a:endParaRPr lang="en-US"/>
                </a:p>
              </p:txBody>
            </p:sp>
            <p:sp>
              <p:nvSpPr>
                <p:cNvPr id="24622" name="Line 23"/>
                <p:cNvSpPr>
                  <a:spLocks noChangeShapeType="1"/>
                </p:cNvSpPr>
                <p:nvPr/>
              </p:nvSpPr>
              <p:spPr bwMode="auto">
                <a:xfrm>
                  <a:off x="1296" y="144"/>
                  <a:ext cx="0" cy="1136"/>
                </a:xfrm>
                <a:prstGeom prst="line">
                  <a:avLst/>
                </a:prstGeom>
                <a:noFill/>
                <a:ln w="28575" cap="sq">
                  <a:solidFill>
                    <a:schemeClr val="tx1"/>
                  </a:solidFill>
                  <a:round/>
                  <a:headEnd/>
                  <a:tailEnd/>
                </a:ln>
              </p:spPr>
              <p:txBody>
                <a:bodyPr lIns="0" tIns="0" rIns="0" bIns="0" anchor="ctr" anchorCtr="1"/>
                <a:lstStyle/>
                <a:p>
                  <a:endParaRPr lang="en-US"/>
                </a:p>
              </p:txBody>
            </p:sp>
          </p:grpSp>
          <p:pic>
            <p:nvPicPr>
              <p:cNvPr id="24605" name="Picture 24" descr="txp_fig"/>
              <p:cNvPicPr>
                <a:picLocks noChangeAspect="1" noChangeArrowheads="1"/>
              </p:cNvPicPr>
              <p:nvPr>
                <p:custDataLst>
                  <p:tags r:id="rId1"/>
                </p:custDataLst>
              </p:nvPr>
            </p:nvPicPr>
            <p:blipFill>
              <a:blip r:embed="rId7" cstate="screen">
                <a:clrChange>
                  <a:clrFrom>
                    <a:srgbClr val="FFFFFF"/>
                  </a:clrFrom>
                  <a:clrTo>
                    <a:srgbClr val="FFFFFF">
                      <a:alpha val="0"/>
                    </a:srgbClr>
                  </a:clrTo>
                </a:clrChange>
                <a:extLst>
                  <a:ext uri="{28A0092B-C50C-407E-A947-70E740481C1C}">
                    <a14:useLocalDpi xmlns:a14="http://schemas.microsoft.com/office/drawing/2010/main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3799" y="2352"/>
                <a:ext cx="192" cy="576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</p:spPr>
          </p:pic>
        </p:grpSp>
        <p:grpSp>
          <p:nvGrpSpPr>
            <p:cNvPr id="4" name="Group 25"/>
            <p:cNvGrpSpPr>
              <a:grpSpLocks/>
            </p:cNvGrpSpPr>
            <p:nvPr/>
          </p:nvGrpSpPr>
          <p:grpSpPr bwMode="auto">
            <a:xfrm>
              <a:off x="3048000" y="2895600"/>
              <a:ext cx="1149350" cy="1066800"/>
              <a:chOff x="144" y="144"/>
              <a:chExt cx="1152" cy="1136"/>
            </a:xfrm>
          </p:grpSpPr>
          <p:sp>
            <p:nvSpPr>
              <p:cNvPr id="24587" name="Rectangle 26"/>
              <p:cNvSpPr>
                <a:spLocks noChangeArrowheads="1"/>
              </p:cNvSpPr>
              <p:nvPr/>
            </p:nvSpPr>
            <p:spPr bwMode="auto">
              <a:xfrm>
                <a:off x="912" y="901"/>
                <a:ext cx="384" cy="379"/>
              </a:xfrm>
              <a:prstGeom prst="rect">
                <a:avLst/>
              </a:prstGeom>
              <a:solidFill>
                <a:srgbClr val="FFCC99"/>
              </a:solidFill>
              <a:ln w="9525">
                <a:noFill/>
                <a:miter lim="800000"/>
                <a:headEnd/>
                <a:tailEnd/>
              </a:ln>
            </p:spPr>
            <p:txBody>
              <a:bodyPr lIns="0" tIns="0" rIns="0" bIns="0" anchor="ctr" anchorCtr="1"/>
              <a:lstStyle/>
              <a:p>
                <a:pPr>
                  <a:spcBef>
                    <a:spcPct val="20000"/>
                  </a:spcBef>
                </a:pPr>
                <a:r>
                  <a:rPr lang="en-US"/>
                  <a:t>0</a:t>
                </a:r>
              </a:p>
            </p:txBody>
          </p:sp>
          <p:sp>
            <p:nvSpPr>
              <p:cNvPr id="24588" name="Rectangle 27"/>
              <p:cNvSpPr>
                <a:spLocks noChangeArrowheads="1"/>
              </p:cNvSpPr>
              <p:nvPr/>
            </p:nvSpPr>
            <p:spPr bwMode="auto">
              <a:xfrm>
                <a:off x="528" y="901"/>
                <a:ext cx="384" cy="379"/>
              </a:xfrm>
              <a:prstGeom prst="rect">
                <a:avLst/>
              </a:prstGeom>
              <a:solidFill>
                <a:srgbClr val="FFCC99"/>
              </a:solidFill>
              <a:ln w="9525">
                <a:noFill/>
                <a:miter lim="800000"/>
                <a:headEnd/>
                <a:tailEnd/>
              </a:ln>
            </p:spPr>
            <p:txBody>
              <a:bodyPr lIns="0" tIns="0" rIns="0" bIns="0" anchor="ctr" anchorCtr="1"/>
              <a:lstStyle/>
              <a:p>
                <a:pPr>
                  <a:spcBef>
                    <a:spcPct val="20000"/>
                  </a:spcBef>
                </a:pPr>
                <a:r>
                  <a:rPr lang="en-US"/>
                  <a:t>0</a:t>
                </a:r>
              </a:p>
            </p:txBody>
          </p:sp>
          <p:sp>
            <p:nvSpPr>
              <p:cNvPr id="24589" name="Rectangle 28"/>
              <p:cNvSpPr>
                <a:spLocks noChangeArrowheads="1"/>
              </p:cNvSpPr>
              <p:nvPr/>
            </p:nvSpPr>
            <p:spPr bwMode="auto">
              <a:xfrm>
                <a:off x="144" y="901"/>
                <a:ext cx="384" cy="379"/>
              </a:xfrm>
              <a:prstGeom prst="rect">
                <a:avLst/>
              </a:prstGeom>
              <a:solidFill>
                <a:srgbClr val="FFCC99"/>
              </a:solidFill>
              <a:ln w="9525">
                <a:noFill/>
                <a:miter lim="800000"/>
                <a:headEnd/>
                <a:tailEnd/>
              </a:ln>
            </p:spPr>
            <p:txBody>
              <a:bodyPr lIns="0" tIns="0" rIns="0" bIns="0" anchor="ctr" anchorCtr="1"/>
              <a:lstStyle/>
              <a:p>
                <a:pPr>
                  <a:spcBef>
                    <a:spcPct val="20000"/>
                  </a:spcBef>
                </a:pPr>
                <a:r>
                  <a:rPr lang="en-US"/>
                  <a:t>0</a:t>
                </a:r>
              </a:p>
            </p:txBody>
          </p:sp>
          <p:sp>
            <p:nvSpPr>
              <p:cNvPr id="24590" name="Rectangle 29"/>
              <p:cNvSpPr>
                <a:spLocks noChangeArrowheads="1"/>
              </p:cNvSpPr>
              <p:nvPr/>
            </p:nvSpPr>
            <p:spPr bwMode="auto">
              <a:xfrm>
                <a:off x="912" y="523"/>
                <a:ext cx="384" cy="378"/>
              </a:xfrm>
              <a:prstGeom prst="rect">
                <a:avLst/>
              </a:prstGeom>
              <a:solidFill>
                <a:srgbClr val="FFCC99"/>
              </a:solidFill>
              <a:ln w="9525">
                <a:noFill/>
                <a:miter lim="800000"/>
                <a:headEnd/>
                <a:tailEnd/>
              </a:ln>
            </p:spPr>
            <p:txBody>
              <a:bodyPr lIns="0" tIns="0" rIns="0" bIns="0" anchor="ctr" anchorCtr="1"/>
              <a:lstStyle/>
              <a:p>
                <a:pPr>
                  <a:spcBef>
                    <a:spcPct val="20000"/>
                  </a:spcBef>
                </a:pPr>
                <a:r>
                  <a:rPr lang="en-US"/>
                  <a:t>0</a:t>
                </a:r>
              </a:p>
            </p:txBody>
          </p:sp>
          <p:sp>
            <p:nvSpPr>
              <p:cNvPr id="24591" name="Rectangle 30"/>
              <p:cNvSpPr>
                <a:spLocks noChangeArrowheads="1"/>
              </p:cNvSpPr>
              <p:nvPr/>
            </p:nvSpPr>
            <p:spPr bwMode="auto">
              <a:xfrm>
                <a:off x="528" y="523"/>
                <a:ext cx="384" cy="378"/>
              </a:xfrm>
              <a:prstGeom prst="rect">
                <a:avLst/>
              </a:prstGeom>
              <a:solidFill>
                <a:srgbClr val="FFCC99"/>
              </a:solidFill>
              <a:ln w="9525">
                <a:noFill/>
                <a:miter lim="800000"/>
                <a:headEnd/>
                <a:tailEnd/>
              </a:ln>
            </p:spPr>
            <p:txBody>
              <a:bodyPr lIns="0" tIns="0" rIns="0" bIns="0" anchor="ctr" anchorCtr="1"/>
              <a:lstStyle/>
              <a:p>
                <a:pPr>
                  <a:spcBef>
                    <a:spcPct val="20000"/>
                  </a:spcBef>
                </a:pPr>
                <a:r>
                  <a:rPr lang="en-US"/>
                  <a:t>2</a:t>
                </a:r>
              </a:p>
            </p:txBody>
          </p:sp>
          <p:sp>
            <p:nvSpPr>
              <p:cNvPr id="24592" name="Rectangle 31"/>
              <p:cNvSpPr>
                <a:spLocks noChangeArrowheads="1"/>
              </p:cNvSpPr>
              <p:nvPr/>
            </p:nvSpPr>
            <p:spPr bwMode="auto">
              <a:xfrm>
                <a:off x="144" y="523"/>
                <a:ext cx="384" cy="378"/>
              </a:xfrm>
              <a:prstGeom prst="rect">
                <a:avLst/>
              </a:prstGeom>
              <a:solidFill>
                <a:srgbClr val="FFCC99"/>
              </a:solidFill>
              <a:ln w="9525">
                <a:noFill/>
                <a:miter lim="800000"/>
                <a:headEnd/>
                <a:tailEnd/>
              </a:ln>
            </p:spPr>
            <p:txBody>
              <a:bodyPr lIns="0" tIns="0" rIns="0" bIns="0" anchor="ctr" anchorCtr="1"/>
              <a:lstStyle/>
              <a:p>
                <a:pPr>
                  <a:spcBef>
                    <a:spcPct val="20000"/>
                  </a:spcBef>
                </a:pPr>
                <a:r>
                  <a:rPr lang="en-US"/>
                  <a:t>0</a:t>
                </a:r>
              </a:p>
            </p:txBody>
          </p:sp>
          <p:sp>
            <p:nvSpPr>
              <p:cNvPr id="24593" name="Rectangle 32"/>
              <p:cNvSpPr>
                <a:spLocks noChangeArrowheads="1"/>
              </p:cNvSpPr>
              <p:nvPr/>
            </p:nvSpPr>
            <p:spPr bwMode="auto">
              <a:xfrm>
                <a:off x="912" y="144"/>
                <a:ext cx="384" cy="379"/>
              </a:xfrm>
              <a:prstGeom prst="rect">
                <a:avLst/>
              </a:prstGeom>
              <a:solidFill>
                <a:srgbClr val="FFCC99"/>
              </a:solidFill>
              <a:ln w="9525">
                <a:noFill/>
                <a:miter lim="800000"/>
                <a:headEnd/>
                <a:tailEnd/>
              </a:ln>
            </p:spPr>
            <p:txBody>
              <a:bodyPr lIns="0" tIns="0" rIns="0" bIns="0" anchor="ctr" anchorCtr="1"/>
              <a:lstStyle/>
              <a:p>
                <a:pPr>
                  <a:spcBef>
                    <a:spcPct val="20000"/>
                  </a:spcBef>
                </a:pPr>
                <a:r>
                  <a:rPr lang="en-US"/>
                  <a:t>0</a:t>
                </a:r>
              </a:p>
            </p:txBody>
          </p:sp>
          <p:sp>
            <p:nvSpPr>
              <p:cNvPr id="24594" name="Rectangle 33"/>
              <p:cNvSpPr>
                <a:spLocks noChangeArrowheads="1"/>
              </p:cNvSpPr>
              <p:nvPr/>
            </p:nvSpPr>
            <p:spPr bwMode="auto">
              <a:xfrm>
                <a:off x="528" y="144"/>
                <a:ext cx="384" cy="379"/>
              </a:xfrm>
              <a:prstGeom prst="rect">
                <a:avLst/>
              </a:prstGeom>
              <a:solidFill>
                <a:srgbClr val="FFCC99"/>
              </a:solidFill>
              <a:ln w="9525">
                <a:noFill/>
                <a:miter lim="800000"/>
                <a:headEnd/>
                <a:tailEnd/>
              </a:ln>
            </p:spPr>
            <p:txBody>
              <a:bodyPr lIns="0" tIns="0" rIns="0" bIns="0" anchor="ctr" anchorCtr="1"/>
              <a:lstStyle/>
              <a:p>
                <a:pPr>
                  <a:spcBef>
                    <a:spcPct val="20000"/>
                  </a:spcBef>
                </a:pPr>
                <a:r>
                  <a:rPr lang="en-US"/>
                  <a:t>0</a:t>
                </a:r>
              </a:p>
            </p:txBody>
          </p:sp>
          <p:sp>
            <p:nvSpPr>
              <p:cNvPr id="24595" name="Rectangle 34"/>
              <p:cNvSpPr>
                <a:spLocks noChangeArrowheads="1"/>
              </p:cNvSpPr>
              <p:nvPr/>
            </p:nvSpPr>
            <p:spPr bwMode="auto">
              <a:xfrm>
                <a:off x="144" y="144"/>
                <a:ext cx="384" cy="379"/>
              </a:xfrm>
              <a:prstGeom prst="rect">
                <a:avLst/>
              </a:prstGeom>
              <a:solidFill>
                <a:srgbClr val="FFCC99"/>
              </a:solidFill>
              <a:ln w="9525">
                <a:noFill/>
                <a:miter lim="800000"/>
                <a:headEnd/>
                <a:tailEnd/>
              </a:ln>
            </p:spPr>
            <p:txBody>
              <a:bodyPr lIns="0" tIns="0" rIns="0" bIns="0" anchor="ctr" anchorCtr="1"/>
              <a:lstStyle/>
              <a:p>
                <a:pPr>
                  <a:spcBef>
                    <a:spcPct val="20000"/>
                  </a:spcBef>
                </a:pPr>
                <a:r>
                  <a:rPr lang="en-US"/>
                  <a:t>0</a:t>
                </a:r>
              </a:p>
            </p:txBody>
          </p:sp>
          <p:sp>
            <p:nvSpPr>
              <p:cNvPr id="24596" name="Line 35"/>
              <p:cNvSpPr>
                <a:spLocks noChangeShapeType="1"/>
              </p:cNvSpPr>
              <p:nvPr/>
            </p:nvSpPr>
            <p:spPr bwMode="auto">
              <a:xfrm>
                <a:off x="144" y="144"/>
                <a:ext cx="1152" cy="0"/>
              </a:xfrm>
              <a:prstGeom prst="line">
                <a:avLst/>
              </a:prstGeom>
              <a:noFill/>
              <a:ln w="28575" cap="sq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lIns="0" tIns="0" rIns="0" bIns="0" anchor="ctr" anchorCtr="1"/>
              <a:lstStyle/>
              <a:p>
                <a:endParaRPr lang="en-US"/>
              </a:p>
            </p:txBody>
          </p:sp>
          <p:sp>
            <p:nvSpPr>
              <p:cNvPr id="24597" name="Line 36"/>
              <p:cNvSpPr>
                <a:spLocks noChangeShapeType="1"/>
              </p:cNvSpPr>
              <p:nvPr/>
            </p:nvSpPr>
            <p:spPr bwMode="auto">
              <a:xfrm>
                <a:off x="144" y="523"/>
                <a:ext cx="1152" cy="0"/>
              </a:xfrm>
              <a:prstGeom prst="line">
                <a:avLst/>
              </a:prstGeom>
              <a:noFill/>
              <a:ln w="12700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lIns="0" tIns="0" rIns="0" bIns="0" anchor="ctr" anchorCtr="1"/>
              <a:lstStyle/>
              <a:p>
                <a:endParaRPr lang="en-US"/>
              </a:p>
            </p:txBody>
          </p:sp>
          <p:sp>
            <p:nvSpPr>
              <p:cNvPr id="24598" name="Line 37"/>
              <p:cNvSpPr>
                <a:spLocks noChangeShapeType="1"/>
              </p:cNvSpPr>
              <p:nvPr/>
            </p:nvSpPr>
            <p:spPr bwMode="auto">
              <a:xfrm>
                <a:off x="144" y="901"/>
                <a:ext cx="1152" cy="0"/>
              </a:xfrm>
              <a:prstGeom prst="line">
                <a:avLst/>
              </a:prstGeom>
              <a:noFill/>
              <a:ln w="12700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lIns="0" tIns="0" rIns="0" bIns="0" anchor="ctr" anchorCtr="1"/>
              <a:lstStyle/>
              <a:p>
                <a:endParaRPr lang="en-US"/>
              </a:p>
            </p:txBody>
          </p:sp>
          <p:sp>
            <p:nvSpPr>
              <p:cNvPr id="24599" name="Line 38"/>
              <p:cNvSpPr>
                <a:spLocks noChangeShapeType="1"/>
              </p:cNvSpPr>
              <p:nvPr/>
            </p:nvSpPr>
            <p:spPr bwMode="auto">
              <a:xfrm>
                <a:off x="144" y="1280"/>
                <a:ext cx="1152" cy="0"/>
              </a:xfrm>
              <a:prstGeom prst="line">
                <a:avLst/>
              </a:prstGeom>
              <a:noFill/>
              <a:ln w="28575" cap="sq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lIns="0" tIns="0" rIns="0" bIns="0" anchor="ctr" anchorCtr="1"/>
              <a:lstStyle/>
              <a:p>
                <a:endParaRPr lang="en-US"/>
              </a:p>
            </p:txBody>
          </p:sp>
          <p:sp>
            <p:nvSpPr>
              <p:cNvPr id="24600" name="Line 39"/>
              <p:cNvSpPr>
                <a:spLocks noChangeShapeType="1"/>
              </p:cNvSpPr>
              <p:nvPr/>
            </p:nvSpPr>
            <p:spPr bwMode="auto">
              <a:xfrm>
                <a:off x="144" y="144"/>
                <a:ext cx="0" cy="1136"/>
              </a:xfrm>
              <a:prstGeom prst="line">
                <a:avLst/>
              </a:prstGeom>
              <a:noFill/>
              <a:ln w="28575" cap="sq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lIns="0" tIns="0" rIns="0" bIns="0" anchor="ctr" anchorCtr="1"/>
              <a:lstStyle/>
              <a:p>
                <a:endParaRPr lang="en-US"/>
              </a:p>
            </p:txBody>
          </p:sp>
          <p:sp>
            <p:nvSpPr>
              <p:cNvPr id="24601" name="Line 40"/>
              <p:cNvSpPr>
                <a:spLocks noChangeShapeType="1"/>
              </p:cNvSpPr>
              <p:nvPr/>
            </p:nvSpPr>
            <p:spPr bwMode="auto">
              <a:xfrm>
                <a:off x="528" y="144"/>
                <a:ext cx="0" cy="1136"/>
              </a:xfrm>
              <a:prstGeom prst="line">
                <a:avLst/>
              </a:prstGeom>
              <a:noFill/>
              <a:ln w="12700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lIns="0" tIns="0" rIns="0" bIns="0" anchor="ctr" anchorCtr="1"/>
              <a:lstStyle/>
              <a:p>
                <a:endParaRPr lang="en-US"/>
              </a:p>
            </p:txBody>
          </p:sp>
          <p:sp>
            <p:nvSpPr>
              <p:cNvPr id="24602" name="Line 41"/>
              <p:cNvSpPr>
                <a:spLocks noChangeShapeType="1"/>
              </p:cNvSpPr>
              <p:nvPr/>
            </p:nvSpPr>
            <p:spPr bwMode="auto">
              <a:xfrm>
                <a:off x="912" y="144"/>
                <a:ext cx="0" cy="1136"/>
              </a:xfrm>
              <a:prstGeom prst="line">
                <a:avLst/>
              </a:prstGeom>
              <a:noFill/>
              <a:ln w="12700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lIns="0" tIns="0" rIns="0" bIns="0" anchor="ctr" anchorCtr="1"/>
              <a:lstStyle/>
              <a:p>
                <a:endParaRPr lang="en-US"/>
              </a:p>
            </p:txBody>
          </p:sp>
          <p:sp>
            <p:nvSpPr>
              <p:cNvPr id="24603" name="Line 42"/>
              <p:cNvSpPr>
                <a:spLocks noChangeShapeType="1"/>
              </p:cNvSpPr>
              <p:nvPr/>
            </p:nvSpPr>
            <p:spPr bwMode="auto">
              <a:xfrm>
                <a:off x="1296" y="144"/>
                <a:ext cx="0" cy="1136"/>
              </a:xfrm>
              <a:prstGeom prst="line">
                <a:avLst/>
              </a:prstGeom>
              <a:noFill/>
              <a:ln w="28575" cap="sq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lIns="0" tIns="0" rIns="0" bIns="0" anchor="ctr" anchorCtr="1"/>
              <a:lstStyle/>
              <a:p>
                <a:endParaRPr lang="en-US"/>
              </a:p>
            </p:txBody>
          </p:sp>
        </p:grpSp>
        <p:sp>
          <p:nvSpPr>
            <p:cNvPr id="24583" name="Text Box 43"/>
            <p:cNvSpPr txBox="1">
              <a:spLocks noChangeArrowheads="1"/>
            </p:cNvSpPr>
            <p:nvPr/>
          </p:nvSpPr>
          <p:spPr bwMode="auto">
            <a:xfrm>
              <a:off x="4267200" y="2819400"/>
              <a:ext cx="438150" cy="1006475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r>
                <a:rPr lang="en-US" sz="6000" b="1">
                  <a:latin typeface="Times" pitchFamily="18" charset="0"/>
                </a:rPr>
                <a:t>-</a:t>
              </a:r>
            </a:p>
          </p:txBody>
        </p:sp>
      </p:grpSp>
      <p:grpSp>
        <p:nvGrpSpPr>
          <p:cNvPr id="52" name="Group 51"/>
          <p:cNvGrpSpPr/>
          <p:nvPr/>
        </p:nvGrpSpPr>
        <p:grpSpPr>
          <a:xfrm>
            <a:off x="6858000" y="2514600"/>
            <a:ext cx="2209800" cy="2551331"/>
            <a:chOff x="6858000" y="2514600"/>
            <a:chExt cx="2209800" cy="2551331"/>
          </a:xfrm>
        </p:grpSpPr>
        <p:sp>
          <p:nvSpPr>
            <p:cNvPr id="24584" name="Text Box 44"/>
            <p:cNvSpPr txBox="1">
              <a:spLocks noChangeArrowheads="1"/>
            </p:cNvSpPr>
            <p:nvPr/>
          </p:nvSpPr>
          <p:spPr bwMode="auto">
            <a:xfrm>
              <a:off x="6858000" y="4419600"/>
              <a:ext cx="2209800" cy="646331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wrap="square">
              <a:spAutoFit/>
            </a:bodyPr>
            <a:lstStyle/>
            <a:p>
              <a:pPr algn="ctr"/>
              <a:r>
                <a:rPr lang="en-US" b="1" dirty="0"/>
                <a:t>Sharpening </a:t>
              </a:r>
              <a:r>
                <a:rPr lang="en-US" b="1" dirty="0" smtClean="0"/>
                <a:t>filter </a:t>
              </a:r>
              <a:r>
                <a:rPr lang="en-US" dirty="0" smtClean="0"/>
                <a:t>(accentuates edges)</a:t>
              </a:r>
              <a:endParaRPr lang="en-US" b="1" dirty="0"/>
            </a:p>
          </p:txBody>
        </p:sp>
        <p:pic>
          <p:nvPicPr>
            <p:cNvPr id="24585" name="Picture 45"/>
            <p:cNvPicPr>
              <a:picLocks noChangeAspect="1" noChangeArrowheads="1"/>
            </p:cNvPicPr>
            <p:nvPr/>
          </p:nvPicPr>
          <p:blipFill>
            <a:blip r:embed="rId8" cstate="print"/>
            <a:srcRect/>
            <a:stretch>
              <a:fillRect/>
            </a:stretch>
          </p:blipFill>
          <p:spPr bwMode="auto">
            <a:xfrm>
              <a:off x="7086600" y="2514600"/>
              <a:ext cx="1876425" cy="1876425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</p:grpSp>
      <p:sp>
        <p:nvSpPr>
          <p:cNvPr id="24586" name="Text Box 46"/>
          <p:cNvSpPr txBox="1">
            <a:spLocks noChangeArrowheads="1"/>
          </p:cNvSpPr>
          <p:nvPr/>
        </p:nvSpPr>
        <p:spPr bwMode="auto">
          <a:xfrm>
            <a:off x="7467600" y="6553200"/>
            <a:ext cx="1495425" cy="304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 sz="1400"/>
              <a:t>Source: D. Lowe</a:t>
            </a:r>
          </a:p>
        </p:txBody>
      </p:sp>
      <p:sp>
        <p:nvSpPr>
          <p:cNvPr id="47" name="TextBox 46"/>
          <p:cNvSpPr txBox="1"/>
          <p:nvPr/>
        </p:nvSpPr>
        <p:spPr>
          <a:xfrm>
            <a:off x="6477000" y="2870537"/>
            <a:ext cx="567784" cy="1015663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6000" dirty="0" smtClean="0">
                <a:cs typeface="Times New Roman" pitchFamily="18" charset="0"/>
              </a:rPr>
              <a:t>=</a:t>
            </a:r>
            <a:endParaRPr lang="en-US" sz="6000" dirty="0">
              <a:cs typeface="Times New Roman" pitchFamily="18" charset="0"/>
            </a:endParaRPr>
          </a:p>
        </p:txBody>
      </p:sp>
      <p:sp>
        <p:nvSpPr>
          <p:cNvPr id="48" name="TextBox 47"/>
          <p:cNvSpPr txBox="1"/>
          <p:nvPr/>
        </p:nvSpPr>
        <p:spPr>
          <a:xfrm>
            <a:off x="2024742" y="2895600"/>
            <a:ext cx="748923" cy="144655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8800" dirty="0" smtClean="0">
                <a:latin typeface="Times New Roman" pitchFamily="18" charset="0"/>
                <a:cs typeface="Times New Roman" pitchFamily="18" charset="0"/>
              </a:rPr>
              <a:t>*</a:t>
            </a:r>
            <a:endParaRPr lang="en-US" sz="8800" dirty="0">
              <a:latin typeface="Times New Roman" pitchFamily="18" charset="0"/>
              <a:cs typeface="Times New Roman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379735138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p14:dur="0"/>
    </mc:Choice>
    <mc:Fallback>
      <p:transition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5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4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5" dur="500"/>
                                        <p:tgtEl>
                                          <p:spTgt spid="5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6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8" dur="500"/>
                                        <p:tgtEl>
                                          <p:spTgt spid="4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7" grpId="0"/>
      <p:bldP spid="48" grpId="0"/>
    </p:bldLst>
  </p:timing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Another example</a:t>
            </a:r>
            <a:endParaRPr lang="en-US" dirty="0"/>
          </a:p>
        </p:txBody>
      </p:sp>
      <p:graphicFrame>
        <p:nvGraphicFramePr>
          <p:cNvPr id="4" name="Content Placeholder 3"/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135284510"/>
              </p:ext>
            </p:extLst>
          </p:nvPr>
        </p:nvGraphicFramePr>
        <p:xfrm>
          <a:off x="457200" y="1600200"/>
          <a:ext cx="8229595" cy="4079240"/>
        </p:xfrm>
        <a:graphic>
          <a:graphicData uri="http://schemas.openxmlformats.org/drawingml/2006/table">
            <a:tbl>
              <a:tblPr>
                <a:tableStyleId>{5C22544A-7EE6-4342-B048-85BDC9FD1C3A}</a:tableStyleId>
              </a:tblPr>
              <a:tblGrid>
                <a:gridCol w="748145"/>
                <a:gridCol w="748145"/>
                <a:gridCol w="748145"/>
                <a:gridCol w="748145"/>
                <a:gridCol w="748145"/>
                <a:gridCol w="748145"/>
                <a:gridCol w="748145"/>
                <a:gridCol w="748145"/>
                <a:gridCol w="748145"/>
                <a:gridCol w="748145"/>
                <a:gridCol w="748145"/>
              </a:tblGrid>
              <a:tr h="370840">
                <a:tc>
                  <a:txBody>
                    <a:bodyPr/>
                    <a:lstStyle/>
                    <a:p>
                      <a:r>
                        <a:rPr lang="en-US" dirty="0" smtClean="0">
                          <a:solidFill>
                            <a:schemeClr val="bg1"/>
                          </a:solidFill>
                        </a:rPr>
                        <a:t>-1</a:t>
                      </a:r>
                      <a:endParaRPr lang="en-US" dirty="0">
                        <a:solidFill>
                          <a:schemeClr val="bg1"/>
                        </a:solidFill>
                      </a:endParaRPr>
                    </a:p>
                  </a:txBody>
                  <a:tcPr>
                    <a:solidFill>
                      <a:schemeClr val="tx1">
                        <a:lumMod val="50000"/>
                        <a:lumOff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dirty="0" smtClean="0">
                          <a:solidFill>
                            <a:schemeClr val="bg1"/>
                          </a:solidFill>
                        </a:rPr>
                        <a:t>-1</a:t>
                      </a:r>
                      <a:endParaRPr lang="en-US" dirty="0">
                        <a:solidFill>
                          <a:schemeClr val="bg1"/>
                        </a:solidFill>
                      </a:endParaRPr>
                    </a:p>
                  </a:txBody>
                  <a:tcPr>
                    <a:solidFill>
                      <a:schemeClr val="tx1">
                        <a:lumMod val="50000"/>
                        <a:lumOff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dirty="0" smtClean="0">
                          <a:solidFill>
                            <a:schemeClr val="bg1"/>
                          </a:solidFill>
                        </a:rPr>
                        <a:t>-1</a:t>
                      </a:r>
                      <a:endParaRPr lang="en-US" dirty="0">
                        <a:solidFill>
                          <a:schemeClr val="bg1"/>
                        </a:solidFill>
                      </a:endParaRPr>
                    </a:p>
                  </a:txBody>
                  <a:tcPr>
                    <a:solidFill>
                      <a:schemeClr val="tx1">
                        <a:lumMod val="50000"/>
                        <a:lumOff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dirty="0" smtClean="0">
                          <a:solidFill>
                            <a:schemeClr val="bg1"/>
                          </a:solidFill>
                        </a:rPr>
                        <a:t>-1</a:t>
                      </a:r>
                      <a:endParaRPr lang="en-US" dirty="0">
                        <a:solidFill>
                          <a:schemeClr val="bg1"/>
                        </a:solidFill>
                      </a:endParaRPr>
                    </a:p>
                  </a:txBody>
                  <a:tcPr>
                    <a:solidFill>
                      <a:schemeClr val="tx1">
                        <a:lumMod val="50000"/>
                        <a:lumOff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dirty="0" smtClean="0">
                          <a:solidFill>
                            <a:schemeClr val="bg1"/>
                          </a:solidFill>
                        </a:rPr>
                        <a:t>-1</a:t>
                      </a:r>
                      <a:endParaRPr lang="en-US" dirty="0">
                        <a:solidFill>
                          <a:schemeClr val="bg1"/>
                        </a:solidFill>
                      </a:endParaRPr>
                    </a:p>
                  </a:txBody>
                  <a:tcPr>
                    <a:solidFill>
                      <a:schemeClr val="tx1">
                        <a:lumMod val="50000"/>
                        <a:lumOff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dirty="0" smtClean="0">
                          <a:solidFill>
                            <a:schemeClr val="bg1"/>
                          </a:solidFill>
                        </a:rPr>
                        <a:t>-1</a:t>
                      </a:r>
                      <a:endParaRPr lang="en-US" dirty="0">
                        <a:solidFill>
                          <a:schemeClr val="bg1"/>
                        </a:solidFill>
                      </a:endParaRPr>
                    </a:p>
                  </a:txBody>
                  <a:tcPr>
                    <a:solidFill>
                      <a:schemeClr val="tx1">
                        <a:lumMod val="50000"/>
                        <a:lumOff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dirty="0" smtClean="0">
                          <a:solidFill>
                            <a:schemeClr val="bg1"/>
                          </a:solidFill>
                        </a:rPr>
                        <a:t>-1</a:t>
                      </a:r>
                      <a:endParaRPr lang="en-US" dirty="0">
                        <a:solidFill>
                          <a:schemeClr val="bg1"/>
                        </a:solidFill>
                      </a:endParaRPr>
                    </a:p>
                  </a:txBody>
                  <a:tcPr>
                    <a:solidFill>
                      <a:schemeClr val="tx1">
                        <a:lumMod val="50000"/>
                        <a:lumOff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dirty="0" smtClean="0">
                          <a:solidFill>
                            <a:schemeClr val="bg1"/>
                          </a:solidFill>
                        </a:rPr>
                        <a:t>-1</a:t>
                      </a:r>
                      <a:endParaRPr lang="en-US" dirty="0">
                        <a:solidFill>
                          <a:schemeClr val="bg1"/>
                        </a:solidFill>
                      </a:endParaRPr>
                    </a:p>
                  </a:txBody>
                  <a:tcPr>
                    <a:solidFill>
                      <a:schemeClr val="tx1">
                        <a:lumMod val="50000"/>
                        <a:lumOff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dirty="0" smtClean="0">
                          <a:solidFill>
                            <a:schemeClr val="bg1"/>
                          </a:solidFill>
                        </a:rPr>
                        <a:t>-1</a:t>
                      </a:r>
                      <a:endParaRPr lang="en-US" dirty="0">
                        <a:solidFill>
                          <a:schemeClr val="bg1"/>
                        </a:solidFill>
                      </a:endParaRPr>
                    </a:p>
                  </a:txBody>
                  <a:tcPr>
                    <a:solidFill>
                      <a:schemeClr val="tx1">
                        <a:lumMod val="50000"/>
                        <a:lumOff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dirty="0" smtClean="0">
                          <a:solidFill>
                            <a:schemeClr val="bg1"/>
                          </a:solidFill>
                        </a:rPr>
                        <a:t>-1</a:t>
                      </a:r>
                      <a:endParaRPr lang="en-US" dirty="0">
                        <a:solidFill>
                          <a:schemeClr val="bg1"/>
                        </a:solidFill>
                      </a:endParaRPr>
                    </a:p>
                  </a:txBody>
                  <a:tcPr>
                    <a:solidFill>
                      <a:schemeClr val="tx1">
                        <a:lumMod val="50000"/>
                        <a:lumOff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dirty="0" smtClean="0">
                          <a:solidFill>
                            <a:schemeClr val="bg1"/>
                          </a:solidFill>
                        </a:rPr>
                        <a:t>-1</a:t>
                      </a:r>
                      <a:endParaRPr lang="en-US" dirty="0">
                        <a:solidFill>
                          <a:schemeClr val="bg1"/>
                        </a:solidFill>
                      </a:endParaRPr>
                    </a:p>
                  </a:txBody>
                  <a:tcPr>
                    <a:solidFill>
                      <a:schemeClr val="tx1">
                        <a:lumMod val="50000"/>
                        <a:lumOff val="50000"/>
                      </a:schemeClr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r>
                        <a:rPr lang="en-US" dirty="0" smtClean="0"/>
                        <a:t>1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dirty="0" smtClean="0">
                          <a:solidFill>
                            <a:schemeClr val="bg1"/>
                          </a:solidFill>
                        </a:rPr>
                        <a:t>-1</a:t>
                      </a:r>
                      <a:endParaRPr lang="en-US" dirty="0">
                        <a:solidFill>
                          <a:schemeClr val="bg1"/>
                        </a:solidFill>
                      </a:endParaRPr>
                    </a:p>
                  </a:txBody>
                  <a:tcPr>
                    <a:solidFill>
                      <a:schemeClr val="tx1">
                        <a:lumMod val="50000"/>
                        <a:lumOff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dirty="0" smtClean="0">
                          <a:solidFill>
                            <a:schemeClr val="bg1"/>
                          </a:solidFill>
                        </a:rPr>
                        <a:t>-1</a:t>
                      </a:r>
                      <a:endParaRPr lang="en-US" dirty="0">
                        <a:solidFill>
                          <a:schemeClr val="bg1"/>
                        </a:solidFill>
                      </a:endParaRPr>
                    </a:p>
                  </a:txBody>
                  <a:tcPr>
                    <a:solidFill>
                      <a:schemeClr val="tx1">
                        <a:lumMod val="50000"/>
                        <a:lumOff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dirty="0" smtClean="0">
                          <a:solidFill>
                            <a:schemeClr val="bg1"/>
                          </a:solidFill>
                        </a:rPr>
                        <a:t>-1</a:t>
                      </a:r>
                      <a:endParaRPr lang="en-US" dirty="0">
                        <a:solidFill>
                          <a:schemeClr val="bg1"/>
                        </a:solidFill>
                      </a:endParaRPr>
                    </a:p>
                  </a:txBody>
                  <a:tcPr>
                    <a:solidFill>
                      <a:schemeClr val="tx1">
                        <a:lumMod val="50000"/>
                        <a:lumOff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dirty="0" smtClean="0">
                          <a:solidFill>
                            <a:schemeClr val="bg1"/>
                          </a:solidFill>
                        </a:rPr>
                        <a:t>-1</a:t>
                      </a:r>
                      <a:endParaRPr lang="en-US" dirty="0">
                        <a:solidFill>
                          <a:schemeClr val="bg1"/>
                        </a:solidFill>
                      </a:endParaRPr>
                    </a:p>
                  </a:txBody>
                  <a:tcPr>
                    <a:solidFill>
                      <a:schemeClr val="tx1">
                        <a:lumMod val="50000"/>
                        <a:lumOff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dirty="0" smtClean="0">
                          <a:solidFill>
                            <a:schemeClr val="bg1"/>
                          </a:solidFill>
                        </a:rPr>
                        <a:t>-1</a:t>
                      </a:r>
                      <a:endParaRPr lang="en-US" dirty="0">
                        <a:solidFill>
                          <a:schemeClr val="bg1"/>
                        </a:solidFill>
                      </a:endParaRPr>
                    </a:p>
                  </a:txBody>
                  <a:tcPr>
                    <a:solidFill>
                      <a:schemeClr val="tx1">
                        <a:lumMod val="50000"/>
                        <a:lumOff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dirty="0" smtClean="0">
                          <a:solidFill>
                            <a:schemeClr val="bg1"/>
                          </a:solidFill>
                        </a:rPr>
                        <a:t>-1</a:t>
                      </a:r>
                      <a:endParaRPr lang="en-US" dirty="0">
                        <a:solidFill>
                          <a:schemeClr val="bg1"/>
                        </a:solidFill>
                      </a:endParaRPr>
                    </a:p>
                  </a:txBody>
                  <a:tcPr>
                    <a:solidFill>
                      <a:schemeClr val="tx1">
                        <a:lumMod val="50000"/>
                        <a:lumOff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dirty="0" smtClean="0">
                          <a:solidFill>
                            <a:schemeClr val="bg1"/>
                          </a:solidFill>
                        </a:rPr>
                        <a:t>-1</a:t>
                      </a:r>
                      <a:endParaRPr lang="en-US" dirty="0">
                        <a:solidFill>
                          <a:schemeClr val="bg1"/>
                        </a:solidFill>
                      </a:endParaRPr>
                    </a:p>
                  </a:txBody>
                  <a:tcPr>
                    <a:solidFill>
                      <a:schemeClr val="tx1">
                        <a:lumMod val="50000"/>
                        <a:lumOff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dirty="0" smtClean="0">
                          <a:solidFill>
                            <a:schemeClr val="bg1"/>
                          </a:solidFill>
                        </a:rPr>
                        <a:t>-1</a:t>
                      </a:r>
                      <a:endParaRPr lang="en-US" dirty="0">
                        <a:solidFill>
                          <a:schemeClr val="bg1"/>
                        </a:solidFill>
                      </a:endParaRPr>
                    </a:p>
                  </a:txBody>
                  <a:tcPr>
                    <a:solidFill>
                      <a:schemeClr val="tx1">
                        <a:lumMod val="50000"/>
                        <a:lumOff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dirty="0" smtClean="0">
                          <a:solidFill>
                            <a:schemeClr val="bg1"/>
                          </a:solidFill>
                        </a:rPr>
                        <a:t>-1</a:t>
                      </a:r>
                      <a:endParaRPr lang="en-US" dirty="0">
                        <a:solidFill>
                          <a:schemeClr val="bg1"/>
                        </a:solidFill>
                      </a:endParaRPr>
                    </a:p>
                  </a:txBody>
                  <a:tcPr>
                    <a:solidFill>
                      <a:schemeClr val="tx1">
                        <a:lumMod val="50000"/>
                        <a:lumOff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dirty="0" smtClean="0">
                          <a:solidFill>
                            <a:schemeClr val="bg1"/>
                          </a:solidFill>
                        </a:rPr>
                        <a:t>-1</a:t>
                      </a:r>
                      <a:endParaRPr lang="en-US" dirty="0">
                        <a:solidFill>
                          <a:schemeClr val="bg1"/>
                        </a:solidFill>
                      </a:endParaRPr>
                    </a:p>
                  </a:txBody>
                  <a:tcPr>
                    <a:solidFill>
                      <a:schemeClr val="tx1">
                        <a:lumMod val="50000"/>
                        <a:lumOff val="50000"/>
                      </a:schemeClr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r>
                        <a:rPr lang="en-US" smtClean="0"/>
                        <a:t>1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1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dirty="0" smtClean="0">
                          <a:solidFill>
                            <a:schemeClr val="bg1"/>
                          </a:solidFill>
                        </a:rPr>
                        <a:t>-1</a:t>
                      </a:r>
                      <a:endParaRPr lang="en-US" dirty="0">
                        <a:solidFill>
                          <a:schemeClr val="bg1"/>
                        </a:solidFill>
                      </a:endParaRPr>
                    </a:p>
                  </a:txBody>
                  <a:tcPr>
                    <a:solidFill>
                      <a:schemeClr val="tx1">
                        <a:lumMod val="50000"/>
                        <a:lumOff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dirty="0" smtClean="0">
                          <a:solidFill>
                            <a:schemeClr val="bg1"/>
                          </a:solidFill>
                        </a:rPr>
                        <a:t>-1</a:t>
                      </a:r>
                      <a:endParaRPr lang="en-US" dirty="0">
                        <a:solidFill>
                          <a:schemeClr val="bg1"/>
                        </a:solidFill>
                      </a:endParaRPr>
                    </a:p>
                  </a:txBody>
                  <a:tcPr>
                    <a:solidFill>
                      <a:schemeClr val="tx1">
                        <a:lumMod val="50000"/>
                        <a:lumOff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dirty="0" smtClean="0">
                          <a:solidFill>
                            <a:schemeClr val="bg1"/>
                          </a:solidFill>
                        </a:rPr>
                        <a:t>-1</a:t>
                      </a:r>
                      <a:endParaRPr lang="en-US" dirty="0">
                        <a:solidFill>
                          <a:schemeClr val="bg1"/>
                        </a:solidFill>
                      </a:endParaRPr>
                    </a:p>
                  </a:txBody>
                  <a:tcPr>
                    <a:solidFill>
                      <a:schemeClr val="tx1">
                        <a:lumMod val="50000"/>
                        <a:lumOff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dirty="0" smtClean="0">
                          <a:solidFill>
                            <a:schemeClr val="bg1"/>
                          </a:solidFill>
                        </a:rPr>
                        <a:t>-1</a:t>
                      </a:r>
                      <a:endParaRPr lang="en-US" dirty="0">
                        <a:solidFill>
                          <a:schemeClr val="bg1"/>
                        </a:solidFill>
                      </a:endParaRPr>
                    </a:p>
                  </a:txBody>
                  <a:tcPr>
                    <a:solidFill>
                      <a:schemeClr val="tx1">
                        <a:lumMod val="50000"/>
                        <a:lumOff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dirty="0" smtClean="0">
                          <a:solidFill>
                            <a:schemeClr val="bg1"/>
                          </a:solidFill>
                        </a:rPr>
                        <a:t>-1</a:t>
                      </a:r>
                      <a:endParaRPr lang="en-US" dirty="0">
                        <a:solidFill>
                          <a:schemeClr val="bg1"/>
                        </a:solidFill>
                      </a:endParaRPr>
                    </a:p>
                  </a:txBody>
                  <a:tcPr>
                    <a:solidFill>
                      <a:schemeClr val="tx1">
                        <a:lumMod val="50000"/>
                        <a:lumOff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dirty="0" smtClean="0">
                          <a:solidFill>
                            <a:schemeClr val="bg1"/>
                          </a:solidFill>
                        </a:rPr>
                        <a:t>-1</a:t>
                      </a:r>
                      <a:endParaRPr lang="en-US" dirty="0">
                        <a:solidFill>
                          <a:schemeClr val="bg1"/>
                        </a:solidFill>
                      </a:endParaRPr>
                    </a:p>
                  </a:txBody>
                  <a:tcPr>
                    <a:solidFill>
                      <a:schemeClr val="tx1">
                        <a:lumMod val="50000"/>
                        <a:lumOff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dirty="0" smtClean="0">
                          <a:solidFill>
                            <a:schemeClr val="bg1"/>
                          </a:solidFill>
                        </a:rPr>
                        <a:t>-1</a:t>
                      </a:r>
                      <a:endParaRPr lang="en-US" dirty="0">
                        <a:solidFill>
                          <a:schemeClr val="bg1"/>
                        </a:solidFill>
                      </a:endParaRPr>
                    </a:p>
                  </a:txBody>
                  <a:tcPr>
                    <a:solidFill>
                      <a:schemeClr val="tx1">
                        <a:lumMod val="50000"/>
                        <a:lumOff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dirty="0" smtClean="0">
                          <a:solidFill>
                            <a:schemeClr val="bg1"/>
                          </a:solidFill>
                        </a:rPr>
                        <a:t>-1</a:t>
                      </a:r>
                      <a:endParaRPr lang="en-US" dirty="0">
                        <a:solidFill>
                          <a:schemeClr val="bg1"/>
                        </a:solidFill>
                      </a:endParaRPr>
                    </a:p>
                  </a:txBody>
                  <a:tcPr>
                    <a:solidFill>
                      <a:schemeClr val="tx1">
                        <a:lumMod val="50000"/>
                        <a:lumOff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dirty="0" smtClean="0">
                          <a:solidFill>
                            <a:schemeClr val="bg1"/>
                          </a:solidFill>
                        </a:rPr>
                        <a:t>-1</a:t>
                      </a:r>
                      <a:endParaRPr lang="en-US" dirty="0">
                        <a:solidFill>
                          <a:schemeClr val="bg1"/>
                        </a:solidFill>
                      </a:endParaRPr>
                    </a:p>
                  </a:txBody>
                  <a:tcPr>
                    <a:solidFill>
                      <a:schemeClr val="tx1">
                        <a:lumMod val="50000"/>
                        <a:lumOff val="50000"/>
                      </a:schemeClr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r>
                        <a:rPr lang="en-US" smtClean="0"/>
                        <a:t>1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smtClean="0"/>
                        <a:t>1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1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dirty="0" smtClean="0">
                          <a:solidFill>
                            <a:schemeClr val="bg1"/>
                          </a:solidFill>
                        </a:rPr>
                        <a:t>-1</a:t>
                      </a:r>
                      <a:endParaRPr lang="en-US" dirty="0">
                        <a:solidFill>
                          <a:schemeClr val="bg1"/>
                        </a:solidFill>
                      </a:endParaRPr>
                    </a:p>
                  </a:txBody>
                  <a:tcPr>
                    <a:solidFill>
                      <a:schemeClr val="tx1">
                        <a:lumMod val="50000"/>
                        <a:lumOff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dirty="0" smtClean="0">
                          <a:solidFill>
                            <a:schemeClr val="bg1"/>
                          </a:solidFill>
                        </a:rPr>
                        <a:t>-1</a:t>
                      </a:r>
                      <a:endParaRPr lang="en-US" dirty="0">
                        <a:solidFill>
                          <a:schemeClr val="bg1"/>
                        </a:solidFill>
                      </a:endParaRPr>
                    </a:p>
                  </a:txBody>
                  <a:tcPr>
                    <a:solidFill>
                      <a:schemeClr val="tx1">
                        <a:lumMod val="50000"/>
                        <a:lumOff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dirty="0" smtClean="0">
                          <a:solidFill>
                            <a:schemeClr val="bg1"/>
                          </a:solidFill>
                        </a:rPr>
                        <a:t>-1</a:t>
                      </a:r>
                      <a:endParaRPr lang="en-US" dirty="0">
                        <a:solidFill>
                          <a:schemeClr val="bg1"/>
                        </a:solidFill>
                      </a:endParaRPr>
                    </a:p>
                  </a:txBody>
                  <a:tcPr>
                    <a:solidFill>
                      <a:schemeClr val="tx1">
                        <a:lumMod val="50000"/>
                        <a:lumOff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dirty="0" smtClean="0">
                          <a:solidFill>
                            <a:schemeClr val="bg1"/>
                          </a:solidFill>
                        </a:rPr>
                        <a:t>-1</a:t>
                      </a:r>
                      <a:endParaRPr lang="en-US" dirty="0">
                        <a:solidFill>
                          <a:schemeClr val="bg1"/>
                        </a:solidFill>
                      </a:endParaRPr>
                    </a:p>
                  </a:txBody>
                  <a:tcPr>
                    <a:solidFill>
                      <a:schemeClr val="tx1">
                        <a:lumMod val="50000"/>
                        <a:lumOff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dirty="0" smtClean="0">
                          <a:solidFill>
                            <a:schemeClr val="bg1"/>
                          </a:solidFill>
                        </a:rPr>
                        <a:t>-1</a:t>
                      </a:r>
                      <a:endParaRPr lang="en-US" dirty="0">
                        <a:solidFill>
                          <a:schemeClr val="bg1"/>
                        </a:solidFill>
                      </a:endParaRPr>
                    </a:p>
                  </a:txBody>
                  <a:tcPr>
                    <a:solidFill>
                      <a:schemeClr val="tx1">
                        <a:lumMod val="50000"/>
                        <a:lumOff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dirty="0" smtClean="0">
                          <a:solidFill>
                            <a:schemeClr val="bg1"/>
                          </a:solidFill>
                        </a:rPr>
                        <a:t>-1</a:t>
                      </a:r>
                      <a:endParaRPr lang="en-US" dirty="0">
                        <a:solidFill>
                          <a:schemeClr val="bg1"/>
                        </a:solidFill>
                      </a:endParaRPr>
                    </a:p>
                  </a:txBody>
                  <a:tcPr>
                    <a:solidFill>
                      <a:schemeClr val="tx1">
                        <a:lumMod val="50000"/>
                        <a:lumOff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dirty="0" smtClean="0">
                          <a:solidFill>
                            <a:schemeClr val="bg1"/>
                          </a:solidFill>
                        </a:rPr>
                        <a:t>-1</a:t>
                      </a:r>
                      <a:endParaRPr lang="en-US" dirty="0">
                        <a:solidFill>
                          <a:schemeClr val="bg1"/>
                        </a:solidFill>
                      </a:endParaRPr>
                    </a:p>
                  </a:txBody>
                  <a:tcPr>
                    <a:solidFill>
                      <a:schemeClr val="tx1">
                        <a:lumMod val="50000"/>
                        <a:lumOff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dirty="0" smtClean="0">
                          <a:solidFill>
                            <a:schemeClr val="bg1"/>
                          </a:solidFill>
                        </a:rPr>
                        <a:t>-1</a:t>
                      </a:r>
                      <a:endParaRPr lang="en-US" dirty="0">
                        <a:solidFill>
                          <a:schemeClr val="bg1"/>
                        </a:solidFill>
                      </a:endParaRPr>
                    </a:p>
                  </a:txBody>
                  <a:tcPr>
                    <a:solidFill>
                      <a:schemeClr val="tx1">
                        <a:lumMod val="50000"/>
                        <a:lumOff val="50000"/>
                      </a:schemeClr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r>
                        <a:rPr lang="en-US" smtClean="0"/>
                        <a:t>1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smtClean="0"/>
                        <a:t>1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smtClean="0"/>
                        <a:t>1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1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dirty="0" smtClean="0">
                          <a:solidFill>
                            <a:schemeClr val="bg1"/>
                          </a:solidFill>
                        </a:rPr>
                        <a:t>-1</a:t>
                      </a:r>
                      <a:endParaRPr lang="en-US" dirty="0">
                        <a:solidFill>
                          <a:schemeClr val="bg1"/>
                        </a:solidFill>
                      </a:endParaRPr>
                    </a:p>
                  </a:txBody>
                  <a:tcPr>
                    <a:solidFill>
                      <a:schemeClr val="tx1">
                        <a:lumMod val="50000"/>
                        <a:lumOff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dirty="0" smtClean="0">
                          <a:solidFill>
                            <a:schemeClr val="bg1"/>
                          </a:solidFill>
                        </a:rPr>
                        <a:t>-1</a:t>
                      </a:r>
                      <a:endParaRPr lang="en-US" dirty="0">
                        <a:solidFill>
                          <a:schemeClr val="bg1"/>
                        </a:solidFill>
                      </a:endParaRPr>
                    </a:p>
                  </a:txBody>
                  <a:tcPr>
                    <a:solidFill>
                      <a:schemeClr val="tx1">
                        <a:lumMod val="50000"/>
                        <a:lumOff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dirty="0" smtClean="0">
                          <a:solidFill>
                            <a:schemeClr val="bg1"/>
                          </a:solidFill>
                        </a:rPr>
                        <a:t>-1</a:t>
                      </a:r>
                      <a:endParaRPr lang="en-US" dirty="0">
                        <a:solidFill>
                          <a:schemeClr val="bg1"/>
                        </a:solidFill>
                      </a:endParaRPr>
                    </a:p>
                  </a:txBody>
                  <a:tcPr>
                    <a:solidFill>
                      <a:schemeClr val="tx1">
                        <a:lumMod val="50000"/>
                        <a:lumOff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dirty="0" smtClean="0">
                          <a:solidFill>
                            <a:schemeClr val="bg1"/>
                          </a:solidFill>
                        </a:rPr>
                        <a:t>-1</a:t>
                      </a:r>
                      <a:endParaRPr lang="en-US" dirty="0">
                        <a:solidFill>
                          <a:schemeClr val="bg1"/>
                        </a:solidFill>
                      </a:endParaRPr>
                    </a:p>
                  </a:txBody>
                  <a:tcPr>
                    <a:solidFill>
                      <a:schemeClr val="tx1">
                        <a:lumMod val="50000"/>
                        <a:lumOff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dirty="0" smtClean="0">
                          <a:solidFill>
                            <a:schemeClr val="bg1"/>
                          </a:solidFill>
                        </a:rPr>
                        <a:t>-1</a:t>
                      </a:r>
                      <a:endParaRPr lang="en-US" dirty="0">
                        <a:solidFill>
                          <a:schemeClr val="bg1"/>
                        </a:solidFill>
                      </a:endParaRPr>
                    </a:p>
                  </a:txBody>
                  <a:tcPr>
                    <a:solidFill>
                      <a:schemeClr val="tx1">
                        <a:lumMod val="50000"/>
                        <a:lumOff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dirty="0" smtClean="0">
                          <a:solidFill>
                            <a:schemeClr val="bg1"/>
                          </a:solidFill>
                        </a:rPr>
                        <a:t>-1</a:t>
                      </a:r>
                      <a:endParaRPr lang="en-US" dirty="0">
                        <a:solidFill>
                          <a:schemeClr val="bg1"/>
                        </a:solidFill>
                      </a:endParaRPr>
                    </a:p>
                  </a:txBody>
                  <a:tcPr>
                    <a:solidFill>
                      <a:schemeClr val="tx1">
                        <a:lumMod val="50000"/>
                        <a:lumOff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dirty="0" smtClean="0">
                          <a:solidFill>
                            <a:schemeClr val="bg1"/>
                          </a:solidFill>
                        </a:rPr>
                        <a:t>-1</a:t>
                      </a:r>
                      <a:endParaRPr lang="en-US" dirty="0">
                        <a:solidFill>
                          <a:schemeClr val="bg1"/>
                        </a:solidFill>
                      </a:endParaRPr>
                    </a:p>
                  </a:txBody>
                  <a:tcPr>
                    <a:solidFill>
                      <a:schemeClr val="tx1">
                        <a:lumMod val="50000"/>
                        <a:lumOff val="50000"/>
                      </a:schemeClr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r>
                        <a:rPr lang="en-US" smtClean="0"/>
                        <a:t>1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smtClean="0"/>
                        <a:t>1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smtClean="0"/>
                        <a:t>1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smtClean="0"/>
                        <a:t>1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1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dirty="0" smtClean="0">
                          <a:solidFill>
                            <a:schemeClr val="bg1"/>
                          </a:solidFill>
                        </a:rPr>
                        <a:t>-1</a:t>
                      </a:r>
                      <a:endParaRPr lang="en-US" dirty="0">
                        <a:solidFill>
                          <a:schemeClr val="bg1"/>
                        </a:solidFill>
                      </a:endParaRPr>
                    </a:p>
                  </a:txBody>
                  <a:tcPr>
                    <a:solidFill>
                      <a:schemeClr val="tx1">
                        <a:lumMod val="50000"/>
                        <a:lumOff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dirty="0" smtClean="0">
                          <a:solidFill>
                            <a:schemeClr val="bg1"/>
                          </a:solidFill>
                        </a:rPr>
                        <a:t>-1</a:t>
                      </a:r>
                      <a:endParaRPr lang="en-US" dirty="0">
                        <a:solidFill>
                          <a:schemeClr val="bg1"/>
                        </a:solidFill>
                      </a:endParaRPr>
                    </a:p>
                  </a:txBody>
                  <a:tcPr>
                    <a:solidFill>
                      <a:schemeClr val="tx1">
                        <a:lumMod val="50000"/>
                        <a:lumOff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dirty="0" smtClean="0">
                          <a:solidFill>
                            <a:schemeClr val="bg1"/>
                          </a:solidFill>
                        </a:rPr>
                        <a:t>-1</a:t>
                      </a:r>
                      <a:endParaRPr lang="en-US" dirty="0">
                        <a:solidFill>
                          <a:schemeClr val="bg1"/>
                        </a:solidFill>
                      </a:endParaRPr>
                    </a:p>
                  </a:txBody>
                  <a:tcPr>
                    <a:solidFill>
                      <a:schemeClr val="tx1">
                        <a:lumMod val="50000"/>
                        <a:lumOff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dirty="0" smtClean="0">
                          <a:solidFill>
                            <a:schemeClr val="bg1"/>
                          </a:solidFill>
                        </a:rPr>
                        <a:t>-1</a:t>
                      </a:r>
                      <a:endParaRPr lang="en-US" dirty="0">
                        <a:solidFill>
                          <a:schemeClr val="bg1"/>
                        </a:solidFill>
                      </a:endParaRPr>
                    </a:p>
                  </a:txBody>
                  <a:tcPr>
                    <a:solidFill>
                      <a:schemeClr val="tx1">
                        <a:lumMod val="50000"/>
                        <a:lumOff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dirty="0" smtClean="0">
                          <a:solidFill>
                            <a:schemeClr val="bg1"/>
                          </a:solidFill>
                        </a:rPr>
                        <a:t>-1</a:t>
                      </a:r>
                      <a:endParaRPr lang="en-US" dirty="0">
                        <a:solidFill>
                          <a:schemeClr val="bg1"/>
                        </a:solidFill>
                      </a:endParaRPr>
                    </a:p>
                  </a:txBody>
                  <a:tcPr>
                    <a:solidFill>
                      <a:schemeClr val="tx1">
                        <a:lumMod val="50000"/>
                        <a:lumOff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dirty="0" smtClean="0">
                          <a:solidFill>
                            <a:schemeClr val="bg1"/>
                          </a:solidFill>
                        </a:rPr>
                        <a:t>-1</a:t>
                      </a:r>
                      <a:endParaRPr lang="en-US" dirty="0">
                        <a:solidFill>
                          <a:schemeClr val="bg1"/>
                        </a:solidFill>
                      </a:endParaRPr>
                    </a:p>
                  </a:txBody>
                  <a:tcPr>
                    <a:solidFill>
                      <a:schemeClr val="tx1">
                        <a:lumMod val="50000"/>
                        <a:lumOff val="50000"/>
                      </a:schemeClr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r>
                        <a:rPr lang="en-US" smtClean="0"/>
                        <a:t>1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smtClean="0"/>
                        <a:t>1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smtClean="0"/>
                        <a:t>1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smtClean="0"/>
                        <a:t>1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smtClean="0"/>
                        <a:t>1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1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dirty="0" smtClean="0">
                          <a:solidFill>
                            <a:schemeClr val="bg1"/>
                          </a:solidFill>
                        </a:rPr>
                        <a:t>-1</a:t>
                      </a:r>
                      <a:endParaRPr lang="en-US" dirty="0">
                        <a:solidFill>
                          <a:schemeClr val="bg1"/>
                        </a:solidFill>
                      </a:endParaRPr>
                    </a:p>
                  </a:txBody>
                  <a:tcPr>
                    <a:solidFill>
                      <a:schemeClr val="tx1">
                        <a:lumMod val="50000"/>
                        <a:lumOff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dirty="0" smtClean="0">
                          <a:solidFill>
                            <a:schemeClr val="bg1"/>
                          </a:solidFill>
                        </a:rPr>
                        <a:t>-1</a:t>
                      </a:r>
                      <a:endParaRPr lang="en-US" dirty="0">
                        <a:solidFill>
                          <a:schemeClr val="bg1"/>
                        </a:solidFill>
                      </a:endParaRPr>
                    </a:p>
                  </a:txBody>
                  <a:tcPr>
                    <a:solidFill>
                      <a:schemeClr val="tx1">
                        <a:lumMod val="50000"/>
                        <a:lumOff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dirty="0" smtClean="0">
                          <a:solidFill>
                            <a:schemeClr val="bg1"/>
                          </a:solidFill>
                        </a:rPr>
                        <a:t>-1</a:t>
                      </a:r>
                      <a:endParaRPr lang="en-US" dirty="0">
                        <a:solidFill>
                          <a:schemeClr val="bg1"/>
                        </a:solidFill>
                      </a:endParaRPr>
                    </a:p>
                  </a:txBody>
                  <a:tcPr>
                    <a:solidFill>
                      <a:schemeClr val="tx1">
                        <a:lumMod val="50000"/>
                        <a:lumOff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dirty="0" smtClean="0">
                          <a:solidFill>
                            <a:schemeClr val="bg1"/>
                          </a:solidFill>
                        </a:rPr>
                        <a:t>-1</a:t>
                      </a:r>
                      <a:endParaRPr lang="en-US" dirty="0">
                        <a:solidFill>
                          <a:schemeClr val="bg1"/>
                        </a:solidFill>
                      </a:endParaRPr>
                    </a:p>
                  </a:txBody>
                  <a:tcPr>
                    <a:solidFill>
                      <a:schemeClr val="tx1">
                        <a:lumMod val="50000"/>
                        <a:lumOff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dirty="0" smtClean="0">
                          <a:solidFill>
                            <a:schemeClr val="bg1"/>
                          </a:solidFill>
                        </a:rPr>
                        <a:t>-1</a:t>
                      </a:r>
                      <a:endParaRPr lang="en-US" dirty="0">
                        <a:solidFill>
                          <a:schemeClr val="bg1"/>
                        </a:solidFill>
                      </a:endParaRPr>
                    </a:p>
                  </a:txBody>
                  <a:tcPr>
                    <a:solidFill>
                      <a:schemeClr val="tx1">
                        <a:lumMod val="50000"/>
                        <a:lumOff val="50000"/>
                      </a:schemeClr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r>
                        <a:rPr lang="en-US" smtClean="0"/>
                        <a:t>1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smtClean="0"/>
                        <a:t>1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smtClean="0"/>
                        <a:t>1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smtClean="0"/>
                        <a:t>1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smtClean="0"/>
                        <a:t>1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smtClean="0"/>
                        <a:t>1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1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dirty="0" smtClean="0">
                          <a:solidFill>
                            <a:schemeClr val="bg1"/>
                          </a:solidFill>
                        </a:rPr>
                        <a:t>-1</a:t>
                      </a:r>
                      <a:endParaRPr lang="en-US" dirty="0">
                        <a:solidFill>
                          <a:schemeClr val="bg1"/>
                        </a:solidFill>
                      </a:endParaRPr>
                    </a:p>
                  </a:txBody>
                  <a:tcPr>
                    <a:solidFill>
                      <a:schemeClr val="tx1">
                        <a:lumMod val="50000"/>
                        <a:lumOff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dirty="0" smtClean="0">
                          <a:solidFill>
                            <a:schemeClr val="bg1"/>
                          </a:solidFill>
                        </a:rPr>
                        <a:t>-1</a:t>
                      </a:r>
                      <a:endParaRPr lang="en-US" dirty="0">
                        <a:solidFill>
                          <a:schemeClr val="bg1"/>
                        </a:solidFill>
                      </a:endParaRPr>
                    </a:p>
                  </a:txBody>
                  <a:tcPr>
                    <a:solidFill>
                      <a:schemeClr val="tx1">
                        <a:lumMod val="50000"/>
                        <a:lumOff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dirty="0" smtClean="0">
                          <a:solidFill>
                            <a:schemeClr val="bg1"/>
                          </a:solidFill>
                        </a:rPr>
                        <a:t>-1</a:t>
                      </a:r>
                      <a:endParaRPr lang="en-US" dirty="0">
                        <a:solidFill>
                          <a:schemeClr val="bg1"/>
                        </a:solidFill>
                      </a:endParaRPr>
                    </a:p>
                  </a:txBody>
                  <a:tcPr>
                    <a:solidFill>
                      <a:schemeClr val="tx1">
                        <a:lumMod val="50000"/>
                        <a:lumOff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dirty="0" smtClean="0">
                          <a:solidFill>
                            <a:schemeClr val="bg1"/>
                          </a:solidFill>
                        </a:rPr>
                        <a:t>-1</a:t>
                      </a:r>
                      <a:endParaRPr lang="en-US" dirty="0">
                        <a:solidFill>
                          <a:schemeClr val="bg1"/>
                        </a:solidFill>
                      </a:endParaRPr>
                    </a:p>
                  </a:txBody>
                  <a:tcPr>
                    <a:solidFill>
                      <a:schemeClr val="tx1">
                        <a:lumMod val="50000"/>
                        <a:lumOff val="50000"/>
                      </a:schemeClr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r>
                        <a:rPr lang="en-US" smtClean="0"/>
                        <a:t>1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smtClean="0"/>
                        <a:t>1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smtClean="0"/>
                        <a:t>1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smtClean="0"/>
                        <a:t>1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smtClean="0"/>
                        <a:t>1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smtClean="0"/>
                        <a:t>1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1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1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dirty="0" smtClean="0">
                          <a:solidFill>
                            <a:schemeClr val="bg1"/>
                          </a:solidFill>
                        </a:rPr>
                        <a:t>-1</a:t>
                      </a:r>
                      <a:endParaRPr lang="en-US" dirty="0">
                        <a:solidFill>
                          <a:schemeClr val="bg1"/>
                        </a:solidFill>
                      </a:endParaRPr>
                    </a:p>
                  </a:txBody>
                  <a:tcPr>
                    <a:solidFill>
                      <a:schemeClr val="tx1">
                        <a:lumMod val="50000"/>
                        <a:lumOff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dirty="0" smtClean="0">
                          <a:solidFill>
                            <a:schemeClr val="bg1"/>
                          </a:solidFill>
                        </a:rPr>
                        <a:t>-1</a:t>
                      </a:r>
                      <a:endParaRPr lang="en-US" dirty="0">
                        <a:solidFill>
                          <a:schemeClr val="bg1"/>
                        </a:solidFill>
                      </a:endParaRPr>
                    </a:p>
                  </a:txBody>
                  <a:tcPr>
                    <a:solidFill>
                      <a:schemeClr val="tx1">
                        <a:lumMod val="50000"/>
                        <a:lumOff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dirty="0" smtClean="0">
                          <a:solidFill>
                            <a:schemeClr val="bg1"/>
                          </a:solidFill>
                        </a:rPr>
                        <a:t>-1</a:t>
                      </a:r>
                      <a:endParaRPr lang="en-US" dirty="0">
                        <a:solidFill>
                          <a:schemeClr val="bg1"/>
                        </a:solidFill>
                      </a:endParaRPr>
                    </a:p>
                  </a:txBody>
                  <a:tcPr>
                    <a:solidFill>
                      <a:schemeClr val="tx1">
                        <a:lumMod val="50000"/>
                        <a:lumOff val="50000"/>
                      </a:schemeClr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r>
                        <a:rPr lang="en-US" smtClean="0"/>
                        <a:t>1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smtClean="0"/>
                        <a:t>1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smtClean="0"/>
                        <a:t>1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smtClean="0"/>
                        <a:t>1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smtClean="0"/>
                        <a:t>1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smtClean="0"/>
                        <a:t>1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smtClean="0"/>
                        <a:t>1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smtClean="0"/>
                        <a:t>1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1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dirty="0" smtClean="0">
                          <a:solidFill>
                            <a:schemeClr val="bg1"/>
                          </a:solidFill>
                        </a:rPr>
                        <a:t>-1</a:t>
                      </a:r>
                      <a:endParaRPr lang="en-US" dirty="0">
                        <a:solidFill>
                          <a:schemeClr val="bg1"/>
                        </a:solidFill>
                      </a:endParaRPr>
                    </a:p>
                  </a:txBody>
                  <a:tcPr>
                    <a:solidFill>
                      <a:schemeClr val="tx1">
                        <a:lumMod val="50000"/>
                        <a:lumOff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dirty="0" smtClean="0">
                          <a:solidFill>
                            <a:schemeClr val="bg1"/>
                          </a:solidFill>
                        </a:rPr>
                        <a:t>-1</a:t>
                      </a:r>
                      <a:endParaRPr lang="en-US" dirty="0">
                        <a:solidFill>
                          <a:schemeClr val="bg1"/>
                        </a:solidFill>
                      </a:endParaRPr>
                    </a:p>
                  </a:txBody>
                  <a:tcPr>
                    <a:solidFill>
                      <a:schemeClr val="tx1">
                        <a:lumMod val="50000"/>
                        <a:lumOff val="50000"/>
                      </a:schemeClr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r>
                        <a:rPr lang="en-US" smtClean="0"/>
                        <a:t>1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smtClean="0"/>
                        <a:t>1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smtClean="0"/>
                        <a:t>1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smtClean="0"/>
                        <a:t>1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smtClean="0"/>
                        <a:t>1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smtClean="0"/>
                        <a:t>1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smtClean="0"/>
                        <a:t>1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smtClean="0"/>
                        <a:t>1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1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1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smtClean="0">
                          <a:solidFill>
                            <a:schemeClr val="bg1"/>
                          </a:solidFill>
                        </a:rPr>
                        <a:t>-1</a:t>
                      </a:r>
                      <a:endParaRPr lang="en-US" dirty="0">
                        <a:solidFill>
                          <a:schemeClr val="bg1"/>
                        </a:solidFill>
                      </a:endParaRPr>
                    </a:p>
                  </a:txBody>
                  <a:tcPr>
                    <a:solidFill>
                      <a:schemeClr val="tx1">
                        <a:lumMod val="50000"/>
                        <a:lumOff val="50000"/>
                      </a:schemeClr>
                    </a:solidFill>
                  </a:tcPr>
                </a:tc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1750957982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p14:dur="0"/>
    </mc:Choice>
    <mc:Fallback>
      <p:transition/>
    </mc:Fallback>
  </mc:AlternateContent>
  <p:timing>
    <p:tnLst>
      <p:par>
        <p:cTn id="1" dur="indefinite" restart="never" nodeType="tmRoot"/>
      </p:par>
    </p:tnLst>
  </p:timing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Another example</a:t>
            </a:r>
            <a:endParaRPr lang="en-US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438400" y="1451505"/>
            <a:ext cx="3962400" cy="2275184"/>
          </a:xfrm>
          <a:prstGeom prst="rect">
            <a:avLst/>
          </a:prstGeom>
        </p:spPr>
      </p:pic>
      <p:pic>
        <p:nvPicPr>
          <p:cNvPr id="5" name="Picture 4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438400" y="3962400"/>
            <a:ext cx="3962400" cy="2275185"/>
          </a:xfrm>
          <a:prstGeom prst="rect">
            <a:avLst/>
          </a:prstGeom>
        </p:spPr>
      </p:pic>
      <p:sp>
        <p:nvSpPr>
          <p:cNvPr id="6" name="Oval 5"/>
          <p:cNvSpPr/>
          <p:nvPr/>
        </p:nvSpPr>
        <p:spPr>
          <a:xfrm>
            <a:off x="5029200" y="1676400"/>
            <a:ext cx="457200" cy="762000"/>
          </a:xfrm>
          <a:prstGeom prst="ellipse">
            <a:avLst/>
          </a:prstGeom>
          <a:noFill/>
          <a:ln w="5715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" name="Oval 6"/>
          <p:cNvSpPr/>
          <p:nvPr/>
        </p:nvSpPr>
        <p:spPr>
          <a:xfrm>
            <a:off x="5029200" y="4006766"/>
            <a:ext cx="457200" cy="762000"/>
          </a:xfrm>
          <a:prstGeom prst="ellipse">
            <a:avLst/>
          </a:prstGeom>
          <a:noFill/>
          <a:ln w="5715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" name="Oval 7"/>
          <p:cNvSpPr/>
          <p:nvPr/>
        </p:nvSpPr>
        <p:spPr>
          <a:xfrm>
            <a:off x="5029200" y="5683515"/>
            <a:ext cx="457200" cy="762000"/>
          </a:xfrm>
          <a:prstGeom prst="ellipse">
            <a:avLst/>
          </a:prstGeom>
          <a:noFill/>
          <a:ln w="5715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9" name="Oval 8"/>
          <p:cNvSpPr/>
          <p:nvPr/>
        </p:nvSpPr>
        <p:spPr>
          <a:xfrm>
            <a:off x="5029200" y="3092541"/>
            <a:ext cx="457200" cy="762000"/>
          </a:xfrm>
          <a:prstGeom prst="ellipse">
            <a:avLst/>
          </a:prstGeom>
          <a:noFill/>
          <a:ln w="5715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89061044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p14:dur="0"/>
    </mc:Choice>
    <mc:Fallback>
      <p:transition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 animBg="1"/>
      <p:bldP spid="7" grpId="0" animBg="1"/>
      <p:bldP spid="8" grpId="0" animBg="1"/>
      <p:bldP spid="9" grpId="0" animBg="1"/>
    </p:bldLst>
  </p:timing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Cross-correlation and dot products</a:t>
            </a:r>
            <a:endParaRPr lang="en-US" dirty="0"/>
          </a:p>
        </p:txBody>
      </p:sp>
      <p:graphicFrame>
        <p:nvGraphicFramePr>
          <p:cNvPr id="4" name="Table 3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412809593"/>
              </p:ext>
            </p:extLst>
          </p:nvPr>
        </p:nvGraphicFramePr>
        <p:xfrm>
          <a:off x="474133" y="1446743"/>
          <a:ext cx="2743200" cy="2336799"/>
        </p:xfrm>
        <a:graphic>
          <a:graphicData uri="http://schemas.openxmlformats.org/drawingml/2006/table">
            <a:tbl>
              <a:tblPr>
                <a:tableStyleId>{8EC20E35-A176-4012-BC5E-935CFFF8708E}</a:tableStyleId>
              </a:tblPr>
              <a:tblGrid>
                <a:gridCol w="914400"/>
                <a:gridCol w="914400"/>
                <a:gridCol w="914400"/>
              </a:tblGrid>
              <a:tr h="778933">
                <a:tc>
                  <a:txBody>
                    <a:bodyPr/>
                    <a:lstStyle/>
                    <a:p>
                      <a:pPr algn="ctr"/>
                      <a:r>
                        <a:rPr lang="en-US" sz="3200" dirty="0" smtClean="0">
                          <a:solidFill>
                            <a:srgbClr val="FF0000"/>
                          </a:solidFill>
                        </a:rPr>
                        <a:t>w</a:t>
                      </a:r>
                      <a:r>
                        <a:rPr lang="en-US" sz="3200" baseline="-25000" dirty="0" smtClean="0">
                          <a:solidFill>
                            <a:srgbClr val="FF0000"/>
                          </a:solidFill>
                        </a:rPr>
                        <a:t>1</a:t>
                      </a:r>
                      <a:endParaRPr lang="en-US" sz="3200" baseline="-25000" dirty="0">
                        <a:solidFill>
                          <a:srgbClr val="FF0000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3200" dirty="0" smtClean="0">
                          <a:solidFill>
                            <a:srgbClr val="FF0000"/>
                          </a:solidFill>
                        </a:rPr>
                        <a:t>w</a:t>
                      </a:r>
                      <a:r>
                        <a:rPr lang="en-US" sz="3200" baseline="-25000" dirty="0" smtClean="0">
                          <a:solidFill>
                            <a:srgbClr val="FF0000"/>
                          </a:solidFill>
                        </a:rPr>
                        <a:t>2</a:t>
                      </a:r>
                      <a:endParaRPr lang="en-US" sz="3200" baseline="-25000" dirty="0">
                        <a:solidFill>
                          <a:srgbClr val="FF0000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3200" dirty="0" smtClean="0">
                          <a:solidFill>
                            <a:srgbClr val="FF0000"/>
                          </a:solidFill>
                        </a:rPr>
                        <a:t>w</a:t>
                      </a:r>
                      <a:r>
                        <a:rPr lang="en-US" sz="3200" baseline="-25000" dirty="0" smtClean="0">
                          <a:solidFill>
                            <a:srgbClr val="FF0000"/>
                          </a:solidFill>
                        </a:rPr>
                        <a:t>3</a:t>
                      </a:r>
                      <a:endParaRPr lang="en-US" sz="3200" baseline="-25000" dirty="0">
                        <a:solidFill>
                          <a:srgbClr val="FF0000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778933">
                <a:tc>
                  <a:txBody>
                    <a:bodyPr/>
                    <a:lstStyle/>
                    <a:p>
                      <a:pPr algn="ctr"/>
                      <a:r>
                        <a:rPr lang="en-US" sz="3200" dirty="0" smtClean="0">
                          <a:solidFill>
                            <a:srgbClr val="FF0000"/>
                          </a:solidFill>
                        </a:rPr>
                        <a:t>w</a:t>
                      </a:r>
                      <a:r>
                        <a:rPr lang="en-US" sz="3200" baseline="-25000" dirty="0" smtClean="0">
                          <a:solidFill>
                            <a:srgbClr val="FF0000"/>
                          </a:solidFill>
                        </a:rPr>
                        <a:t>4</a:t>
                      </a:r>
                      <a:endParaRPr lang="en-US" sz="3200" baseline="-25000" dirty="0">
                        <a:solidFill>
                          <a:srgbClr val="FF0000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3200" dirty="0" smtClean="0">
                          <a:solidFill>
                            <a:srgbClr val="FF0000"/>
                          </a:solidFill>
                        </a:rPr>
                        <a:t>w</a:t>
                      </a:r>
                      <a:r>
                        <a:rPr lang="en-US" sz="3200" baseline="-25000" dirty="0" smtClean="0">
                          <a:solidFill>
                            <a:srgbClr val="FF0000"/>
                          </a:solidFill>
                        </a:rPr>
                        <a:t>5</a:t>
                      </a:r>
                      <a:endParaRPr lang="en-US" sz="3200" baseline="-25000" dirty="0">
                        <a:solidFill>
                          <a:srgbClr val="FF0000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3200" dirty="0" smtClean="0">
                          <a:solidFill>
                            <a:srgbClr val="FF0000"/>
                          </a:solidFill>
                        </a:rPr>
                        <a:t>w</a:t>
                      </a:r>
                      <a:r>
                        <a:rPr lang="en-US" sz="3200" baseline="-25000" dirty="0" smtClean="0">
                          <a:solidFill>
                            <a:srgbClr val="FF0000"/>
                          </a:solidFill>
                        </a:rPr>
                        <a:t>6</a:t>
                      </a:r>
                      <a:endParaRPr lang="en-US" sz="3200" baseline="-25000" dirty="0">
                        <a:solidFill>
                          <a:srgbClr val="FF0000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778933">
                <a:tc>
                  <a:txBody>
                    <a:bodyPr/>
                    <a:lstStyle/>
                    <a:p>
                      <a:pPr algn="ctr"/>
                      <a:r>
                        <a:rPr lang="en-US" sz="3200" dirty="0" smtClean="0">
                          <a:solidFill>
                            <a:srgbClr val="FF0000"/>
                          </a:solidFill>
                        </a:rPr>
                        <a:t>w</a:t>
                      </a:r>
                      <a:r>
                        <a:rPr lang="en-US" sz="3200" baseline="-25000" dirty="0" smtClean="0">
                          <a:solidFill>
                            <a:srgbClr val="FF0000"/>
                          </a:solidFill>
                        </a:rPr>
                        <a:t>7</a:t>
                      </a:r>
                      <a:endParaRPr lang="en-US" sz="3200" baseline="-25000" dirty="0">
                        <a:solidFill>
                          <a:srgbClr val="FF0000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3200" dirty="0" smtClean="0">
                          <a:solidFill>
                            <a:srgbClr val="FF0000"/>
                          </a:solidFill>
                        </a:rPr>
                        <a:t>w</a:t>
                      </a:r>
                      <a:r>
                        <a:rPr lang="en-US" sz="3200" baseline="-25000" dirty="0" smtClean="0">
                          <a:solidFill>
                            <a:srgbClr val="FF0000"/>
                          </a:solidFill>
                        </a:rPr>
                        <a:t>8</a:t>
                      </a:r>
                      <a:endParaRPr lang="en-US" sz="3200" baseline="-25000" dirty="0">
                        <a:solidFill>
                          <a:srgbClr val="FF0000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3200" dirty="0" smtClean="0">
                          <a:solidFill>
                            <a:srgbClr val="FF0000"/>
                          </a:solidFill>
                        </a:rPr>
                        <a:t>w</a:t>
                      </a:r>
                      <a:r>
                        <a:rPr lang="en-US" sz="3200" baseline="-25000" dirty="0" smtClean="0">
                          <a:solidFill>
                            <a:srgbClr val="FF0000"/>
                          </a:solidFill>
                        </a:rPr>
                        <a:t>9</a:t>
                      </a:r>
                      <a:endParaRPr lang="en-US" sz="3200" baseline="-25000" dirty="0">
                        <a:solidFill>
                          <a:srgbClr val="FF0000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</a:tbl>
          </a:graphicData>
        </a:graphic>
      </p:graphicFrame>
      <p:graphicFrame>
        <p:nvGraphicFramePr>
          <p:cNvPr id="5" name="Table 4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777876556"/>
              </p:ext>
            </p:extLst>
          </p:nvPr>
        </p:nvGraphicFramePr>
        <p:xfrm>
          <a:off x="5486400" y="1446743"/>
          <a:ext cx="2743200" cy="2336799"/>
        </p:xfrm>
        <a:graphic>
          <a:graphicData uri="http://schemas.openxmlformats.org/drawingml/2006/table">
            <a:tbl>
              <a:tblPr>
                <a:tableStyleId>{8EC20E35-A176-4012-BC5E-935CFFF8708E}</a:tableStyleId>
              </a:tblPr>
              <a:tblGrid>
                <a:gridCol w="914400"/>
                <a:gridCol w="914400"/>
                <a:gridCol w="914400"/>
              </a:tblGrid>
              <a:tr h="778933">
                <a:tc>
                  <a:txBody>
                    <a:bodyPr/>
                    <a:lstStyle/>
                    <a:p>
                      <a:pPr algn="ctr"/>
                      <a:r>
                        <a:rPr lang="en-US" sz="3200" dirty="0" smtClean="0">
                          <a:solidFill>
                            <a:schemeClr val="tx1"/>
                          </a:solidFill>
                        </a:rPr>
                        <a:t>f</a:t>
                      </a:r>
                      <a:r>
                        <a:rPr lang="en-US" sz="3200" baseline="-25000" dirty="0" smtClean="0">
                          <a:solidFill>
                            <a:schemeClr val="tx1"/>
                          </a:solidFill>
                        </a:rPr>
                        <a:t>1</a:t>
                      </a:r>
                      <a:endParaRPr lang="en-US" sz="3200" baseline="-250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3200" dirty="0" smtClean="0">
                          <a:solidFill>
                            <a:schemeClr val="tx1"/>
                          </a:solidFill>
                        </a:rPr>
                        <a:t>f</a:t>
                      </a:r>
                      <a:r>
                        <a:rPr lang="en-US" sz="3200" baseline="-25000" dirty="0" smtClean="0">
                          <a:solidFill>
                            <a:schemeClr val="tx1"/>
                          </a:solidFill>
                        </a:rPr>
                        <a:t>2</a:t>
                      </a:r>
                      <a:endParaRPr lang="en-US" sz="3200" baseline="-250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3200" dirty="0" smtClean="0">
                          <a:solidFill>
                            <a:schemeClr val="tx1"/>
                          </a:solidFill>
                        </a:rPr>
                        <a:t>f</a:t>
                      </a:r>
                      <a:r>
                        <a:rPr lang="en-US" sz="3200" baseline="-25000" dirty="0" smtClean="0">
                          <a:solidFill>
                            <a:schemeClr val="tx1"/>
                          </a:solidFill>
                        </a:rPr>
                        <a:t>3</a:t>
                      </a:r>
                      <a:endParaRPr lang="en-US" sz="3200" baseline="-250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778933">
                <a:tc>
                  <a:txBody>
                    <a:bodyPr/>
                    <a:lstStyle/>
                    <a:p>
                      <a:pPr algn="ctr"/>
                      <a:r>
                        <a:rPr lang="en-US" sz="3200" dirty="0" smtClean="0">
                          <a:solidFill>
                            <a:schemeClr val="tx1"/>
                          </a:solidFill>
                        </a:rPr>
                        <a:t>f</a:t>
                      </a:r>
                      <a:r>
                        <a:rPr lang="en-US" sz="3200" baseline="-25000" dirty="0" smtClean="0">
                          <a:solidFill>
                            <a:schemeClr val="tx1"/>
                          </a:solidFill>
                        </a:rPr>
                        <a:t>4</a:t>
                      </a:r>
                      <a:endParaRPr lang="en-US" sz="3200" baseline="-250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3200" dirty="0" smtClean="0">
                          <a:solidFill>
                            <a:schemeClr val="tx1"/>
                          </a:solidFill>
                        </a:rPr>
                        <a:t>f</a:t>
                      </a:r>
                      <a:r>
                        <a:rPr lang="en-US" sz="3200" baseline="-25000" dirty="0" smtClean="0">
                          <a:solidFill>
                            <a:schemeClr val="tx1"/>
                          </a:solidFill>
                        </a:rPr>
                        <a:t>5</a:t>
                      </a:r>
                      <a:endParaRPr lang="en-US" sz="3200" baseline="-250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3200" dirty="0" smtClean="0">
                          <a:solidFill>
                            <a:schemeClr val="tx1"/>
                          </a:solidFill>
                        </a:rPr>
                        <a:t>f</a:t>
                      </a:r>
                      <a:r>
                        <a:rPr lang="en-US" sz="3200" baseline="-25000" dirty="0" smtClean="0">
                          <a:solidFill>
                            <a:schemeClr val="tx1"/>
                          </a:solidFill>
                        </a:rPr>
                        <a:t>6</a:t>
                      </a:r>
                      <a:endParaRPr lang="en-US" sz="3200" baseline="-250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778933">
                <a:tc>
                  <a:txBody>
                    <a:bodyPr/>
                    <a:lstStyle/>
                    <a:p>
                      <a:pPr algn="ctr"/>
                      <a:r>
                        <a:rPr lang="en-US" sz="3200" dirty="0" smtClean="0">
                          <a:solidFill>
                            <a:schemeClr val="tx1"/>
                          </a:solidFill>
                        </a:rPr>
                        <a:t>f</a:t>
                      </a:r>
                      <a:r>
                        <a:rPr lang="en-US" sz="3200" baseline="-25000" dirty="0" smtClean="0">
                          <a:solidFill>
                            <a:schemeClr val="tx1"/>
                          </a:solidFill>
                        </a:rPr>
                        <a:t>7</a:t>
                      </a:r>
                      <a:endParaRPr lang="en-US" sz="3200" baseline="-250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3200" dirty="0" smtClean="0">
                          <a:solidFill>
                            <a:schemeClr val="tx1"/>
                          </a:solidFill>
                        </a:rPr>
                        <a:t>f</a:t>
                      </a:r>
                      <a:r>
                        <a:rPr lang="en-US" sz="3200" baseline="-25000" dirty="0" smtClean="0">
                          <a:solidFill>
                            <a:schemeClr val="tx1"/>
                          </a:solidFill>
                        </a:rPr>
                        <a:t>8</a:t>
                      </a:r>
                      <a:endParaRPr lang="en-US" sz="3200" baseline="-250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3200" dirty="0" smtClean="0">
                          <a:solidFill>
                            <a:schemeClr val="tx1"/>
                          </a:solidFill>
                        </a:rPr>
                        <a:t>f</a:t>
                      </a:r>
                      <a:r>
                        <a:rPr lang="en-US" sz="3200" baseline="-25000" dirty="0" smtClean="0">
                          <a:solidFill>
                            <a:schemeClr val="tx1"/>
                          </a:solidFill>
                        </a:rPr>
                        <a:t>9</a:t>
                      </a:r>
                      <a:endParaRPr lang="en-US" sz="3200" baseline="-250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</a:tbl>
          </a:graphicData>
        </a:graphic>
      </p:graphicFrame>
      <p:pic>
        <p:nvPicPr>
          <p:cNvPr id="7" name="Picture 6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803650" y="3962400"/>
            <a:ext cx="1536700" cy="990600"/>
          </a:xfrm>
          <a:prstGeom prst="rect">
            <a:avLst/>
          </a:prstGeom>
        </p:spPr>
      </p:pic>
      <p:graphicFrame>
        <p:nvGraphicFramePr>
          <p:cNvPr id="8" name="Table 7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84323576"/>
              </p:ext>
            </p:extLst>
          </p:nvPr>
        </p:nvGraphicFramePr>
        <p:xfrm>
          <a:off x="1845733" y="5105400"/>
          <a:ext cx="6095997" cy="579120"/>
        </p:xfrm>
        <a:graphic>
          <a:graphicData uri="http://schemas.openxmlformats.org/drawingml/2006/table">
            <a:tbl>
              <a:tblPr bandRow="1">
                <a:tableStyleId>{5C22544A-7EE6-4342-B048-85BDC9FD1C3A}</a:tableStyleId>
              </a:tblPr>
              <a:tblGrid>
                <a:gridCol w="677333"/>
                <a:gridCol w="677333"/>
                <a:gridCol w="677333"/>
                <a:gridCol w="677333"/>
                <a:gridCol w="677333"/>
                <a:gridCol w="677333"/>
                <a:gridCol w="677333"/>
                <a:gridCol w="677333"/>
                <a:gridCol w="677333"/>
              </a:tblGrid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3200" dirty="0" smtClean="0">
                          <a:solidFill>
                            <a:srgbClr val="FF0000"/>
                          </a:solidFill>
                        </a:rPr>
                        <a:t>w</a:t>
                      </a:r>
                      <a:r>
                        <a:rPr lang="en-US" sz="3200" baseline="-25000" dirty="0" smtClean="0">
                          <a:solidFill>
                            <a:srgbClr val="FF0000"/>
                          </a:solidFill>
                        </a:rPr>
                        <a:t>1</a:t>
                      </a:r>
                      <a:endParaRPr lang="en-US" sz="3200" baseline="-25000" dirty="0">
                        <a:solidFill>
                          <a:srgbClr val="FF0000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3200" dirty="0" smtClean="0">
                          <a:solidFill>
                            <a:srgbClr val="FF0000"/>
                          </a:solidFill>
                        </a:rPr>
                        <a:t>w</a:t>
                      </a:r>
                      <a:r>
                        <a:rPr lang="en-US" sz="3200" baseline="-25000" dirty="0" smtClean="0">
                          <a:solidFill>
                            <a:srgbClr val="FF0000"/>
                          </a:solidFill>
                        </a:rPr>
                        <a:t>2</a:t>
                      </a:r>
                      <a:endParaRPr lang="en-US" sz="3200" baseline="-25000" dirty="0">
                        <a:solidFill>
                          <a:srgbClr val="FF0000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3200" dirty="0" smtClean="0">
                          <a:solidFill>
                            <a:srgbClr val="FF0000"/>
                          </a:solidFill>
                        </a:rPr>
                        <a:t>w</a:t>
                      </a:r>
                      <a:r>
                        <a:rPr lang="en-US" sz="3200" baseline="-25000" dirty="0" smtClean="0">
                          <a:solidFill>
                            <a:srgbClr val="FF0000"/>
                          </a:solidFill>
                        </a:rPr>
                        <a:t>3</a:t>
                      </a:r>
                      <a:endParaRPr lang="en-US" sz="3200" baseline="-25000" dirty="0">
                        <a:solidFill>
                          <a:srgbClr val="FF0000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3200" dirty="0" smtClean="0">
                          <a:solidFill>
                            <a:srgbClr val="FF0000"/>
                          </a:solidFill>
                        </a:rPr>
                        <a:t>w</a:t>
                      </a:r>
                      <a:r>
                        <a:rPr lang="en-US" sz="3200" baseline="-25000" dirty="0" smtClean="0">
                          <a:solidFill>
                            <a:srgbClr val="FF0000"/>
                          </a:solidFill>
                        </a:rPr>
                        <a:t>4</a:t>
                      </a:r>
                      <a:endParaRPr lang="en-US" sz="3200" baseline="-25000" dirty="0">
                        <a:solidFill>
                          <a:srgbClr val="FF0000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3200" dirty="0" smtClean="0">
                          <a:solidFill>
                            <a:srgbClr val="FF0000"/>
                          </a:solidFill>
                        </a:rPr>
                        <a:t>w</a:t>
                      </a:r>
                      <a:r>
                        <a:rPr lang="en-US" sz="3200" baseline="-25000" dirty="0" smtClean="0">
                          <a:solidFill>
                            <a:srgbClr val="FF0000"/>
                          </a:solidFill>
                        </a:rPr>
                        <a:t>5</a:t>
                      </a:r>
                      <a:endParaRPr lang="en-US" sz="3200" baseline="-25000" dirty="0">
                        <a:solidFill>
                          <a:srgbClr val="FF0000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3200" dirty="0" smtClean="0">
                          <a:solidFill>
                            <a:srgbClr val="FF0000"/>
                          </a:solidFill>
                        </a:rPr>
                        <a:t>w</a:t>
                      </a:r>
                      <a:r>
                        <a:rPr lang="en-US" sz="3200" baseline="-25000" dirty="0" smtClean="0">
                          <a:solidFill>
                            <a:srgbClr val="FF0000"/>
                          </a:solidFill>
                        </a:rPr>
                        <a:t>6</a:t>
                      </a:r>
                      <a:endParaRPr lang="en-US" sz="3200" baseline="-25000" dirty="0">
                        <a:solidFill>
                          <a:srgbClr val="FF0000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3200" dirty="0" smtClean="0">
                          <a:solidFill>
                            <a:srgbClr val="FF0000"/>
                          </a:solidFill>
                        </a:rPr>
                        <a:t>w</a:t>
                      </a:r>
                      <a:r>
                        <a:rPr lang="en-US" sz="3200" baseline="-25000" dirty="0" smtClean="0">
                          <a:solidFill>
                            <a:srgbClr val="FF0000"/>
                          </a:solidFill>
                        </a:rPr>
                        <a:t>7</a:t>
                      </a:r>
                      <a:endParaRPr lang="en-US" sz="3200" baseline="-25000" dirty="0">
                        <a:solidFill>
                          <a:srgbClr val="FF0000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3200" dirty="0" smtClean="0">
                          <a:solidFill>
                            <a:srgbClr val="FF0000"/>
                          </a:solidFill>
                        </a:rPr>
                        <a:t>w</a:t>
                      </a:r>
                      <a:r>
                        <a:rPr lang="en-US" sz="3200" baseline="-25000" dirty="0" smtClean="0">
                          <a:solidFill>
                            <a:srgbClr val="FF0000"/>
                          </a:solidFill>
                        </a:rPr>
                        <a:t>8</a:t>
                      </a:r>
                      <a:endParaRPr lang="en-US" sz="3200" baseline="-25000" dirty="0">
                        <a:solidFill>
                          <a:srgbClr val="FF0000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3200" dirty="0" smtClean="0">
                          <a:solidFill>
                            <a:srgbClr val="FF0000"/>
                          </a:solidFill>
                        </a:rPr>
                        <a:t>w</a:t>
                      </a:r>
                      <a:r>
                        <a:rPr lang="en-US" sz="3200" baseline="-25000" dirty="0" smtClean="0">
                          <a:solidFill>
                            <a:srgbClr val="FF0000"/>
                          </a:solidFill>
                        </a:rPr>
                        <a:t>9</a:t>
                      </a:r>
                      <a:endParaRPr lang="en-US" sz="3200" baseline="-25000" dirty="0">
                        <a:solidFill>
                          <a:srgbClr val="FF0000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</a:tr>
            </a:tbl>
          </a:graphicData>
        </a:graphic>
      </p:graphicFrame>
      <p:graphicFrame>
        <p:nvGraphicFramePr>
          <p:cNvPr id="9" name="Table 8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551166715"/>
              </p:ext>
            </p:extLst>
          </p:nvPr>
        </p:nvGraphicFramePr>
        <p:xfrm>
          <a:off x="1845733" y="5845387"/>
          <a:ext cx="6095997" cy="579120"/>
        </p:xfrm>
        <a:graphic>
          <a:graphicData uri="http://schemas.openxmlformats.org/drawingml/2006/table">
            <a:tbl>
              <a:tblPr bandRow="1">
                <a:tableStyleId>{5C22544A-7EE6-4342-B048-85BDC9FD1C3A}</a:tableStyleId>
              </a:tblPr>
              <a:tblGrid>
                <a:gridCol w="677333"/>
                <a:gridCol w="677333"/>
                <a:gridCol w="677333"/>
                <a:gridCol w="677333"/>
                <a:gridCol w="677333"/>
                <a:gridCol w="677333"/>
                <a:gridCol w="677333"/>
                <a:gridCol w="677333"/>
                <a:gridCol w="677333"/>
              </a:tblGrid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3200" dirty="0" smtClean="0">
                          <a:solidFill>
                            <a:schemeClr val="tx1"/>
                          </a:solidFill>
                        </a:rPr>
                        <a:t>f</a:t>
                      </a:r>
                      <a:r>
                        <a:rPr lang="en-US" sz="3200" baseline="-25000" dirty="0" smtClean="0">
                          <a:solidFill>
                            <a:schemeClr val="tx1"/>
                          </a:solidFill>
                        </a:rPr>
                        <a:t>1</a:t>
                      </a:r>
                      <a:endParaRPr lang="en-US" sz="3200" baseline="-250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3200" dirty="0" smtClean="0">
                          <a:solidFill>
                            <a:schemeClr val="tx1"/>
                          </a:solidFill>
                        </a:rPr>
                        <a:t>f</a:t>
                      </a:r>
                      <a:r>
                        <a:rPr lang="en-US" sz="3200" baseline="-25000" dirty="0" smtClean="0">
                          <a:solidFill>
                            <a:schemeClr val="tx1"/>
                          </a:solidFill>
                        </a:rPr>
                        <a:t>2</a:t>
                      </a:r>
                      <a:endParaRPr lang="en-US" sz="3200" baseline="-250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3200" dirty="0" smtClean="0">
                          <a:solidFill>
                            <a:schemeClr val="tx1"/>
                          </a:solidFill>
                        </a:rPr>
                        <a:t>f</a:t>
                      </a:r>
                      <a:r>
                        <a:rPr lang="en-US" sz="3200" baseline="-25000" dirty="0" smtClean="0">
                          <a:solidFill>
                            <a:schemeClr val="tx1"/>
                          </a:solidFill>
                        </a:rPr>
                        <a:t>3</a:t>
                      </a:r>
                      <a:endParaRPr lang="en-US" sz="3200" baseline="-250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3200" dirty="0" smtClean="0">
                          <a:solidFill>
                            <a:schemeClr val="tx1"/>
                          </a:solidFill>
                        </a:rPr>
                        <a:t>f</a:t>
                      </a:r>
                      <a:r>
                        <a:rPr lang="en-US" sz="3200" baseline="-25000" dirty="0" smtClean="0">
                          <a:solidFill>
                            <a:schemeClr val="tx1"/>
                          </a:solidFill>
                        </a:rPr>
                        <a:t>4</a:t>
                      </a:r>
                      <a:endParaRPr lang="en-US" sz="3200" baseline="-250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3200" dirty="0" smtClean="0">
                          <a:solidFill>
                            <a:schemeClr val="tx1"/>
                          </a:solidFill>
                        </a:rPr>
                        <a:t>f</a:t>
                      </a:r>
                      <a:r>
                        <a:rPr lang="en-US" sz="3200" baseline="-25000" dirty="0" smtClean="0">
                          <a:solidFill>
                            <a:schemeClr val="tx1"/>
                          </a:solidFill>
                        </a:rPr>
                        <a:t>5</a:t>
                      </a:r>
                      <a:endParaRPr lang="en-US" sz="3200" baseline="-250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3200" dirty="0" smtClean="0">
                          <a:solidFill>
                            <a:schemeClr val="tx1"/>
                          </a:solidFill>
                        </a:rPr>
                        <a:t>f</a:t>
                      </a:r>
                      <a:r>
                        <a:rPr lang="en-US" sz="3200" baseline="-25000" dirty="0" smtClean="0">
                          <a:solidFill>
                            <a:schemeClr val="tx1"/>
                          </a:solidFill>
                        </a:rPr>
                        <a:t>6</a:t>
                      </a:r>
                      <a:endParaRPr lang="en-US" sz="3200" baseline="-250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3200" dirty="0" smtClean="0">
                          <a:solidFill>
                            <a:schemeClr val="tx1"/>
                          </a:solidFill>
                        </a:rPr>
                        <a:t>f</a:t>
                      </a:r>
                      <a:r>
                        <a:rPr lang="en-US" sz="3200" baseline="-25000" dirty="0" smtClean="0">
                          <a:solidFill>
                            <a:schemeClr val="tx1"/>
                          </a:solidFill>
                        </a:rPr>
                        <a:t>7</a:t>
                      </a:r>
                      <a:endParaRPr lang="en-US" sz="3200" baseline="-250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3200" dirty="0" smtClean="0">
                          <a:solidFill>
                            <a:schemeClr val="tx1"/>
                          </a:solidFill>
                        </a:rPr>
                        <a:t>f</a:t>
                      </a:r>
                      <a:r>
                        <a:rPr lang="en-US" sz="3200" baseline="-25000" dirty="0" smtClean="0">
                          <a:solidFill>
                            <a:schemeClr val="tx1"/>
                          </a:solidFill>
                        </a:rPr>
                        <a:t>8</a:t>
                      </a:r>
                      <a:endParaRPr lang="en-US" sz="3200" baseline="-250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3200" dirty="0" smtClean="0">
                          <a:solidFill>
                            <a:schemeClr val="tx1"/>
                          </a:solidFill>
                        </a:rPr>
                        <a:t>f</a:t>
                      </a:r>
                      <a:r>
                        <a:rPr lang="en-US" sz="3200" baseline="-25000" dirty="0" smtClean="0">
                          <a:solidFill>
                            <a:schemeClr val="tx1"/>
                          </a:solidFill>
                        </a:rPr>
                        <a:t>9</a:t>
                      </a:r>
                      <a:endParaRPr lang="en-US" sz="3200" baseline="-250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</a:tr>
            </a:tbl>
          </a:graphicData>
        </a:graphic>
      </p:graphicFrame>
      <p:pic>
        <p:nvPicPr>
          <p:cNvPr id="10" name="Picture 9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762000" y="5223510"/>
            <a:ext cx="787400" cy="342900"/>
          </a:xfrm>
          <a:prstGeom prst="rect">
            <a:avLst/>
          </a:prstGeom>
        </p:spPr>
      </p:pic>
      <p:pic>
        <p:nvPicPr>
          <p:cNvPr id="11" name="Picture 10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800100" y="5845387"/>
            <a:ext cx="711200" cy="546100"/>
          </a:xfrm>
          <a:prstGeom prst="rect">
            <a:avLst/>
          </a:prstGeom>
        </p:spPr>
      </p:pic>
      <p:pic>
        <p:nvPicPr>
          <p:cNvPr id="12" name="Picture 11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5715000" y="3995314"/>
            <a:ext cx="1485900" cy="5461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65832898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p14:dur="0"/>
    </mc:Choice>
    <mc:Fallback>
      <p:transition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Cross-correlation and dot products</a:t>
            </a:r>
            <a:endParaRPr lang="en-US" dirty="0"/>
          </a:p>
        </p:txBody>
      </p:sp>
      <p:graphicFrame>
        <p:nvGraphicFramePr>
          <p:cNvPr id="4" name="Content Placeholder 3"/>
          <p:cNvGraphicFramePr>
            <a:graphicFrameLocks noGrp="1"/>
          </p:cNvGraphicFramePr>
          <p:nvPr>
            <p:ph idx="1"/>
            <p:extLst/>
          </p:nvPr>
        </p:nvGraphicFramePr>
        <p:xfrm>
          <a:off x="16933" y="1981200"/>
          <a:ext cx="4267200" cy="3657600"/>
        </p:xfrm>
        <a:graphic>
          <a:graphicData uri="http://schemas.openxmlformats.org/drawingml/2006/table">
            <a:tbl>
              <a:tblPr>
                <a:tableStyleId>{5C22544A-7EE6-4342-B048-85BDC9FD1C3A}</a:tableStyleId>
              </a:tblPr>
              <a:tblGrid>
                <a:gridCol w="426720"/>
                <a:gridCol w="426720"/>
                <a:gridCol w="426720"/>
                <a:gridCol w="426720"/>
                <a:gridCol w="426720"/>
                <a:gridCol w="426720"/>
                <a:gridCol w="426720"/>
                <a:gridCol w="426720"/>
                <a:gridCol w="426720"/>
                <a:gridCol w="426720"/>
              </a:tblGrid>
              <a:tr h="350520"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</a:tr>
              <a:tr h="350520"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</a:tr>
              <a:tr h="350520"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40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</a:tr>
              <a:tr h="350520"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30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</a:tr>
              <a:tr h="350520"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30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40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30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</a:tr>
              <a:tr h="350520"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30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40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30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</a:tr>
              <a:tr h="350520"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40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30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</a:tr>
              <a:tr h="350520"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30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30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</a:tr>
              <a:tr h="350520"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</a:tr>
              <a:tr h="350520"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</a:tr>
            </a:tbl>
          </a:graphicData>
        </a:graphic>
      </p:graphicFrame>
      <p:graphicFrame>
        <p:nvGraphicFramePr>
          <p:cNvPr id="9" name="Content Placeholder 3"/>
          <p:cNvGraphicFramePr>
            <a:graphicFrameLocks/>
          </p:cNvGraphicFramePr>
          <p:nvPr>
            <p:extLst/>
          </p:nvPr>
        </p:nvGraphicFramePr>
        <p:xfrm>
          <a:off x="4495800" y="1981200"/>
          <a:ext cx="4267200" cy="3657600"/>
        </p:xfrm>
        <a:graphic>
          <a:graphicData uri="http://schemas.openxmlformats.org/drawingml/2006/table">
            <a:tbl>
              <a:tblPr>
                <a:tableStyleId>{5C22544A-7EE6-4342-B048-85BDC9FD1C3A}</a:tableStyleId>
              </a:tblPr>
              <a:tblGrid>
                <a:gridCol w="426720"/>
                <a:gridCol w="426720"/>
                <a:gridCol w="426720"/>
                <a:gridCol w="426720"/>
                <a:gridCol w="426720"/>
                <a:gridCol w="426720"/>
                <a:gridCol w="426720"/>
                <a:gridCol w="426720"/>
                <a:gridCol w="426720"/>
                <a:gridCol w="426720"/>
              </a:tblGrid>
              <a:tr h="350520"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</a:tr>
              <a:tr h="350520">
                <a:tc>
                  <a:txBody>
                    <a:bodyPr/>
                    <a:lstStyle/>
                    <a:p>
                      <a:pPr algn="ctr"/>
                      <a:r>
                        <a:rPr lang="en-US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4</a:t>
                      </a:r>
                      <a:endParaRPr lang="en-US" dirty="0"/>
                    </a:p>
                  </a:txBody>
                  <a:tcPr>
                    <a:solidFill>
                      <a:srgbClr val="888888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8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8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9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6</a:t>
                      </a:r>
                      <a:endParaRPr lang="en-US" dirty="0"/>
                    </a:p>
                  </a:txBody>
                  <a:tcPr>
                    <a:solidFill>
                      <a:srgbClr val="888888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4</a:t>
                      </a:r>
                      <a:endParaRPr lang="en-US" dirty="0"/>
                    </a:p>
                  </a:txBody>
                  <a:tcPr>
                    <a:solidFill>
                      <a:srgbClr val="888888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</a:tr>
              <a:tr h="350520">
                <a:tc>
                  <a:txBody>
                    <a:bodyPr/>
                    <a:lstStyle/>
                    <a:p>
                      <a:pPr algn="ctr"/>
                      <a:r>
                        <a:rPr lang="en-US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4</a:t>
                      </a:r>
                      <a:endParaRPr lang="en-US" dirty="0"/>
                    </a:p>
                  </a:txBody>
                  <a:tcPr>
                    <a:solidFill>
                      <a:srgbClr val="888888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11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13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16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11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12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7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4</a:t>
                      </a:r>
                      <a:endParaRPr lang="en-US" dirty="0"/>
                    </a:p>
                  </a:txBody>
                  <a:tcPr>
                    <a:solidFill>
                      <a:srgbClr val="888888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</a:tr>
              <a:tr h="350520">
                <a:tc>
                  <a:txBody>
                    <a:bodyPr/>
                    <a:lstStyle/>
                    <a:p>
                      <a:pPr algn="ctr"/>
                      <a:r>
                        <a:rPr lang="en-US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6</a:t>
                      </a:r>
                      <a:endParaRPr lang="en-US" dirty="0"/>
                    </a:p>
                  </a:txBody>
                  <a:tcPr>
                    <a:solidFill>
                      <a:srgbClr val="888888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14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19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23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19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18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6</a:t>
                      </a:r>
                      <a:endParaRPr lang="en-US" dirty="0"/>
                    </a:p>
                  </a:txBody>
                  <a:tcPr>
                    <a:solidFill>
                      <a:srgbClr val="888888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</a:tr>
              <a:tr h="350520"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8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18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23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28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23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17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8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</a:tr>
              <a:tr h="350520">
                <a:tc>
                  <a:txBody>
                    <a:bodyPr/>
                    <a:lstStyle/>
                    <a:p>
                      <a:pPr algn="ctr"/>
                      <a:r>
                        <a:rPr lang="en-US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8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16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26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31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30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3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</a:tr>
              <a:tr h="350520">
                <a:tc>
                  <a:txBody>
                    <a:bodyPr/>
                    <a:lstStyle/>
                    <a:p>
                      <a:pPr algn="ctr"/>
                      <a:r>
                        <a:rPr lang="en-US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18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27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29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27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17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8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</a:tr>
              <a:tr h="350520">
                <a:tc>
                  <a:txBody>
                    <a:bodyPr/>
                    <a:lstStyle/>
                    <a:p>
                      <a:pPr algn="ctr"/>
                      <a:r>
                        <a:rPr lang="en-US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8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14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22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22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11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8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3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</a:tr>
              <a:tr h="350520">
                <a:tc>
                  <a:txBody>
                    <a:bodyPr/>
                    <a:lstStyle/>
                    <a:p>
                      <a:pPr algn="ctr"/>
                      <a:r>
                        <a:rPr lang="en-US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4</a:t>
                      </a:r>
                      <a:endParaRPr lang="en-US" dirty="0"/>
                    </a:p>
                  </a:txBody>
                  <a:tcPr>
                    <a:solidFill>
                      <a:srgbClr val="888888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11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6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17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17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12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6</a:t>
                      </a:r>
                      <a:endParaRPr lang="en-US" dirty="0"/>
                    </a:p>
                  </a:txBody>
                  <a:tcPr>
                    <a:solidFill>
                      <a:srgbClr val="888888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4</a:t>
                      </a:r>
                      <a:endParaRPr lang="en-US" dirty="0"/>
                    </a:p>
                  </a:txBody>
                  <a:tcPr>
                    <a:solidFill>
                      <a:srgbClr val="888888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</a:t>
                      </a:r>
                      <a:endParaRPr lang="en-US" dirty="0"/>
                    </a:p>
                  </a:txBody>
                  <a:tcPr>
                    <a:solidFill>
                      <a:schemeClr val="bg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</a:tr>
              <a:tr h="350520">
                <a:tc>
                  <a:txBody>
                    <a:bodyPr/>
                    <a:lstStyle/>
                    <a:p>
                      <a:pPr algn="ctr"/>
                      <a:r>
                        <a:rPr lang="en-US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0</a:t>
                      </a:r>
                      <a:endParaRPr lang="en-US" dirty="0"/>
                    </a:p>
                  </a:txBody>
                  <a:tcPr>
                    <a:solidFill>
                      <a:schemeClr val="bg1"/>
                    </a:solidFill>
                  </a:tcPr>
                </a:tc>
              </a:tr>
            </a:tbl>
          </a:graphicData>
        </a:graphic>
      </p:graphicFrame>
      <p:sp>
        <p:nvSpPr>
          <p:cNvPr id="5" name="Rectangle 4"/>
          <p:cNvSpPr/>
          <p:nvPr/>
        </p:nvSpPr>
        <p:spPr>
          <a:xfrm>
            <a:off x="461433" y="2288514"/>
            <a:ext cx="457200" cy="381000"/>
          </a:xfrm>
          <a:prstGeom prst="rect">
            <a:avLst/>
          </a:prstGeom>
          <a:noFill/>
          <a:ln w="5715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" name="Rectangle 5"/>
          <p:cNvSpPr/>
          <p:nvPr/>
        </p:nvSpPr>
        <p:spPr>
          <a:xfrm>
            <a:off x="0" y="1981200"/>
            <a:ext cx="1380066" cy="1153848"/>
          </a:xfrm>
          <a:prstGeom prst="rect">
            <a:avLst/>
          </a:prstGeom>
          <a:noFill/>
          <a:ln w="57150">
            <a:solidFill>
              <a:srgbClr val="FFC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01085968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p14:dur="0"/>
    </mc:Choice>
    <mc:Fallback>
      <p:transition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0" presetClass="path" presetSubtype="0" accel="50000" decel="5000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0 0 C 0.16407 0.01505 0.32813 0.03032 0.32587 0.05162 C 0.32379 0.07315 -0.01232 0.10718 -0.01284 0.12824 C -0.01354 0.1493 0.32153 0.15139 0.32223 0.17755 C 0.32292 0.20393 -0.00434 0.26065 -0.0092 0.28634 C -0.01423 0.3118 0.29254 0.33079 0.29254 0.33079 " pathEditMode="relative" ptsTypes="AAAAAA">
                                      <p:cBhvr>
                                        <p:cTn id="6" dur="2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</p:animMotion>
                                  </p:childTnLst>
                                </p:cTn>
                              </p:par>
                              <p:par>
                                <p:cTn id="7" presetID="0" presetClass="path" presetSubtype="0" accel="50000" decel="5000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0 0 C 0.16407 0.01505 0.32813 0.03032 0.32587 0.05162 C 0.32379 0.07315 -0.01232 0.10718 -0.01284 0.12824 C -0.01354 0.1493 0.32153 0.15139 0.32223 0.17755 C 0.32292 0.20393 -0.00434 0.26065 -0.0092 0.28634 C -0.01423 0.3118 0.29254 0.33079 0.29254 0.33079 " pathEditMode="relative" ptsTypes="AAAAAA">
                                      <p:cBhvr>
                                        <p:cTn id="8" dur="2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animBg="1"/>
      <p:bldP spid="6" grpId="0" animBg="1"/>
    </p:bldLst>
  </p:timing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Dot products</a:t>
            </a:r>
            <a:endParaRPr lang="en-US" dirty="0"/>
          </a:p>
        </p:txBody>
      </p:sp>
      <p:cxnSp>
        <p:nvCxnSpPr>
          <p:cNvPr id="5" name="Straight Connector 4"/>
          <p:cNvCxnSpPr/>
          <p:nvPr/>
        </p:nvCxnSpPr>
        <p:spPr>
          <a:xfrm>
            <a:off x="1905000" y="1905000"/>
            <a:ext cx="0" cy="4495800"/>
          </a:xfrm>
          <a:prstGeom prst="line">
            <a:avLst/>
          </a:prstGeom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6" name="Straight Connector 5"/>
          <p:cNvCxnSpPr/>
          <p:nvPr/>
        </p:nvCxnSpPr>
        <p:spPr>
          <a:xfrm flipH="1">
            <a:off x="1905000" y="6400800"/>
            <a:ext cx="5029200" cy="0"/>
          </a:xfrm>
          <a:prstGeom prst="line">
            <a:avLst/>
          </a:prstGeom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" name="Straight Arrow Connector 8"/>
          <p:cNvCxnSpPr/>
          <p:nvPr/>
        </p:nvCxnSpPr>
        <p:spPr>
          <a:xfrm flipV="1">
            <a:off x="1905000" y="5334000"/>
            <a:ext cx="1524000" cy="1066800"/>
          </a:xfrm>
          <a:prstGeom prst="straightConnector1">
            <a:avLst/>
          </a:prstGeom>
          <a:ln w="57150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0" name="Straight Arrow Connector 9"/>
          <p:cNvCxnSpPr/>
          <p:nvPr/>
        </p:nvCxnSpPr>
        <p:spPr>
          <a:xfrm flipV="1">
            <a:off x="1905000" y="3886200"/>
            <a:ext cx="2133600" cy="2514600"/>
          </a:xfrm>
          <a:prstGeom prst="straightConnector1">
            <a:avLst/>
          </a:prstGeom>
          <a:ln w="57150">
            <a:solidFill>
              <a:schemeClr val="accent5">
                <a:lumMod val="75000"/>
              </a:schemeClr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7" name="Picture 16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419600" y="2340769"/>
            <a:ext cx="4038600" cy="571500"/>
          </a:xfrm>
          <a:prstGeom prst="rect">
            <a:avLst/>
          </a:prstGeom>
        </p:spPr>
      </p:pic>
      <p:pic>
        <p:nvPicPr>
          <p:cNvPr id="18" name="Picture 17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650067" y="5505450"/>
            <a:ext cx="203200" cy="3429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62009494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p14:dur="0"/>
    </mc:Choice>
    <mc:Fallback>
      <p:transition/>
    </mc:Fallback>
  </mc:AlternateContent>
  <p:timing>
    <p:tnLst>
      <p:par>
        <p:cTn id="1" dur="indefinite" restart="never" nodeType="tmRoot"/>
      </p:par>
    </p:tnLst>
  </p:timing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Dot products</a:t>
            </a:r>
            <a:endParaRPr lang="en-US" dirty="0"/>
          </a:p>
        </p:txBody>
      </p:sp>
      <mc:AlternateContent xmlns:mc="http://schemas.openxmlformats.org/markup-compatibility/2006">
        <mc:Choice xmlns:a14="http://schemas.microsoft.com/office/drawing/2010/main" Requires="a14">
          <p:sp>
            <p:nvSpPr>
              <p:cNvPr id="3" name="Content Placeholder 2"/>
              <p:cNvSpPr>
                <a:spLocks noGrp="1"/>
              </p:cNvSpPr>
              <p:nvPr>
                <p:ph idx="1"/>
              </p:nvPr>
            </p:nvSpPr>
            <p:spPr/>
            <p:txBody>
              <a:bodyPr/>
              <a:lstStyle/>
              <a:p>
                <a:endParaRPr lang="en-US" dirty="0" smtClean="0"/>
              </a:p>
              <a:p>
                <a:r>
                  <a:rPr lang="en-US" dirty="0" smtClean="0"/>
                  <a:t>cos </a:t>
                </a:r>
                <a14:m>
                  <m:oMath xmlns:m="http://schemas.openxmlformats.org/officeDocument/2006/math">
                    <m:r>
                      <a:rPr lang="en-US" b="0" i="1" smtClean="0">
                        <a:latin typeface="Cambria Math" charset="0"/>
                      </a:rPr>
                      <m:t>𝜃</m:t>
                    </m:r>
                  </m:oMath>
                </a14:m>
                <a:r>
                  <a:rPr lang="en-US" dirty="0" smtClean="0"/>
                  <a:t> indicates similarity</a:t>
                </a:r>
              </a:p>
              <a:p>
                <a:r>
                  <a:rPr lang="en-US" dirty="0" smtClean="0"/>
                  <a:t>Can measure how much f “matches” w</a:t>
                </a:r>
              </a:p>
              <a:p>
                <a:pPr lvl="1"/>
                <a:r>
                  <a:rPr lang="en-US" dirty="0" smtClean="0"/>
                  <a:t>Central component of “template matching”</a:t>
                </a:r>
              </a:p>
              <a:p>
                <a:pPr lvl="1"/>
                <a:r>
                  <a:rPr lang="en-US" dirty="0" smtClean="0"/>
                  <a:t>But might need to divide by magnitude</a:t>
                </a:r>
              </a:p>
              <a:p>
                <a:pPr lvl="1"/>
                <a:r>
                  <a:rPr lang="en-US" dirty="0" smtClean="0"/>
                  <a:t>Cosine distance</a:t>
                </a:r>
              </a:p>
              <a:p>
                <a:r>
                  <a:rPr lang="en-US" dirty="0" smtClean="0"/>
                  <a:t>Cross-correlation </a:t>
                </a:r>
                <a14:m>
                  <m:oMath xmlns:m="http://schemas.openxmlformats.org/officeDocument/2006/math">
                    <m:r>
                      <a:rPr lang="en-US" i="1" smtClean="0">
                        <a:latin typeface="Cambria Math" charset="0"/>
                        <a:ea typeface="Cambria Math" charset="0"/>
                        <a:cs typeface="Cambria Math" charset="0"/>
                      </a:rPr>
                      <m:t>≈</m:t>
                    </m:r>
                  </m:oMath>
                </a14:m>
                <a:r>
                  <a:rPr lang="en-US" dirty="0" smtClean="0"/>
                  <a:t> template matching</a:t>
                </a:r>
              </a:p>
              <a:p>
                <a:endParaRPr lang="en-US" dirty="0" smtClean="0"/>
              </a:p>
              <a:p>
                <a:endParaRPr lang="en-US" dirty="0"/>
              </a:p>
            </p:txBody>
          </p:sp>
        </mc:Choice>
        <mc:Fallback>
          <p:sp>
            <p:nvSpPr>
              <p:cNvPr id="3" name="Content Placeholder 2"/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idx="1"/>
              </p:nvPr>
            </p:nvSpPr>
            <p:spPr>
              <a:blipFill rotWithShape="0">
                <a:blip r:embed="rId2"/>
                <a:stretch>
                  <a:fillRect l="-1704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4" name="Picture 3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667000" y="1314450"/>
            <a:ext cx="4038600" cy="5715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200778637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p14:dur="0"/>
    </mc:Choice>
    <mc:Fallback>
      <p:transition/>
    </mc:Fallback>
  </mc:AlternateContent>
  <p:timing>
    <p:tnLst>
      <p:par>
        <p:cTn id="1" dur="indefinite" restart="never" nodeType="tmRoot"/>
      </p:par>
    </p:tnLst>
  </p:timing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Dot products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 dirty="0" smtClean="0"/>
          </a:p>
          <a:p>
            <a:r>
              <a:rPr lang="en-US" dirty="0" smtClean="0"/>
              <a:t>Usefulness </a:t>
            </a:r>
            <a:r>
              <a:rPr lang="en-US" i="1" dirty="0" smtClean="0"/>
              <a:t>really </a:t>
            </a:r>
            <a:r>
              <a:rPr lang="en-US" dirty="0" smtClean="0"/>
              <a:t>depends on space</a:t>
            </a:r>
          </a:p>
          <a:p>
            <a:r>
              <a:rPr lang="en-US" dirty="0" smtClean="0"/>
              <a:t>E.g., pixel intensities are often a </a:t>
            </a:r>
            <a:r>
              <a:rPr lang="en-US" i="1" dirty="0" smtClean="0"/>
              <a:t>bad </a:t>
            </a:r>
            <a:r>
              <a:rPr lang="en-US" dirty="0" smtClean="0"/>
              <a:t>space.</a:t>
            </a:r>
          </a:p>
          <a:p>
            <a:r>
              <a:rPr lang="en-US" dirty="0" smtClean="0"/>
              <a:t>Why?</a:t>
            </a:r>
          </a:p>
          <a:p>
            <a:endParaRPr lang="en-US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667000" y="1314450"/>
            <a:ext cx="4038600" cy="5715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49230296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p14:dur="0"/>
    </mc:Choice>
    <mc:Fallback>
      <p:transition/>
    </mc:Fallback>
  </mc:AlternateContent>
  <p:timing>
    <p:tnLst>
      <p:par>
        <p:cTn id="1" dur="indefinite" restart="never" nodeType="tmRoot"/>
      </p:par>
    </p:tnLst>
  </p:timing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Cross correlation as template matching </a:t>
            </a:r>
            <a:endParaRPr lang="en-US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191000" y="1417638"/>
            <a:ext cx="4180298" cy="2400300"/>
          </a:xfrm>
          <a:prstGeom prst="rect">
            <a:avLst/>
          </a:prstGeom>
        </p:spPr>
      </p:pic>
      <p:pic>
        <p:nvPicPr>
          <p:cNvPr id="5" name="Picture 4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371600" y="2315020"/>
            <a:ext cx="640080" cy="630936"/>
          </a:xfrm>
          <a:prstGeom prst="rect">
            <a:avLst/>
          </a:prstGeom>
        </p:spPr>
      </p:pic>
      <mc:AlternateContent xmlns:mc="http://schemas.openxmlformats.org/markup-compatibility/2006">
        <mc:Choice xmlns:a14="http://schemas.microsoft.com/office/drawing/2010/main" Requires="a14">
          <p:sp>
            <p:nvSpPr>
              <p:cNvPr id="6" name="TextBox 5"/>
              <p:cNvSpPr txBox="1"/>
              <p:nvPr/>
            </p:nvSpPr>
            <p:spPr>
              <a:xfrm>
                <a:off x="1066800" y="2245767"/>
                <a:ext cx="2895600" cy="769441"/>
              </a:xfrm>
              <a:prstGeom prst="rect">
                <a:avLst/>
              </a:prstGeom>
              <a:noFill/>
            </p:spPr>
            <p:txBody>
              <a:bodyPr wrap="square" rtlCol="0" anchor="ctr">
                <a:spAutoFit/>
              </a:bodyPr>
              <a:lstStyle/>
              <a:p>
                <a:r>
                  <a:rPr lang="en-US" sz="4400" dirty="0" smtClean="0"/>
                  <a:t>(       - b ) </a:t>
                </a:r>
                <a14:m>
                  <m:oMath xmlns:m="http://schemas.openxmlformats.org/officeDocument/2006/math">
                    <m:r>
                      <a:rPr lang="en-US" sz="4400" b="0" i="1" smtClean="0">
                        <a:latin typeface="Cambria Math" charset="0"/>
                      </a:rPr>
                      <m:t>⊗</m:t>
                    </m:r>
                  </m:oMath>
                </a14:m>
                <a:endParaRPr lang="en-US" sz="4400" dirty="0"/>
              </a:p>
            </p:txBody>
          </p:sp>
        </mc:Choice>
        <mc:Fallback>
          <p:sp>
            <p:nvSpPr>
              <p:cNvPr id="6" name="TextBox 5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066800" y="2245767"/>
                <a:ext cx="2895600" cy="769441"/>
              </a:xfrm>
              <a:prstGeom prst="rect">
                <a:avLst/>
              </a:prstGeom>
              <a:blipFill rotWithShape="0">
                <a:blip r:embed="rId4"/>
                <a:stretch>
                  <a:fillRect l="-8421" t="-14961" b="-3700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7" name="Picture 6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2497667" y="4038600"/>
            <a:ext cx="4394200" cy="252312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48064822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p14:dur="0"/>
    </mc:Choice>
    <mc:Fallback>
      <p:transition/>
    </mc:Fallback>
  </mc:AlternateContent>
  <p:timing>
    <p:tnLst>
      <p:par>
        <p:cTn id="1" dur="indefinite" restart="never" nodeType="tmRoot"/>
      </p:par>
    </p:tnLst>
  </p:timing>
</p:sld>
</file>

<file path=ppt/slides/slide4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Convolution is everywhere</a:t>
            </a:r>
            <a:endParaRPr lang="en-US" dirty="0"/>
          </a:p>
        </p:txBody>
      </p:sp>
      <p:grpSp>
        <p:nvGrpSpPr>
          <p:cNvPr id="4" name="Group 3"/>
          <p:cNvGrpSpPr/>
          <p:nvPr/>
        </p:nvGrpSpPr>
        <p:grpSpPr>
          <a:xfrm>
            <a:off x="149899" y="2450899"/>
            <a:ext cx="5971182" cy="2335596"/>
            <a:chOff x="149899" y="2450899"/>
            <a:chExt cx="7505078" cy="2192146"/>
          </a:xfrm>
        </p:grpSpPr>
        <p:sp>
          <p:nvSpPr>
            <p:cNvPr id="5" name="Cube 4"/>
            <p:cNvSpPr/>
            <p:nvPr/>
          </p:nvSpPr>
          <p:spPr>
            <a:xfrm>
              <a:off x="2241030" y="2450899"/>
              <a:ext cx="891914" cy="2023671"/>
            </a:xfrm>
            <a:prstGeom prst="cube">
              <a:avLst>
                <a:gd name="adj" fmla="val 80963"/>
              </a:avLst>
            </a:prstGeom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" name="Cube 5"/>
            <p:cNvSpPr/>
            <p:nvPr/>
          </p:nvSpPr>
          <p:spPr>
            <a:xfrm>
              <a:off x="2768184" y="2765684"/>
              <a:ext cx="732020" cy="1476531"/>
            </a:xfrm>
            <a:prstGeom prst="cube">
              <a:avLst>
                <a:gd name="adj" fmla="val 65905"/>
              </a:avLst>
            </a:prstGeom>
            <a:solidFill>
              <a:srgbClr val="00B050"/>
            </a:solidFill>
            <a:ln>
              <a:solidFill>
                <a:schemeClr val="accent3">
                  <a:lumMod val="50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" name="Cube 6"/>
            <p:cNvSpPr/>
            <p:nvPr/>
          </p:nvSpPr>
          <p:spPr>
            <a:xfrm>
              <a:off x="3305333" y="2975555"/>
              <a:ext cx="652072" cy="1154242"/>
            </a:xfrm>
            <a:prstGeom prst="cube">
              <a:avLst>
                <a:gd name="adj" fmla="val 49138"/>
              </a:avLst>
            </a:prstGeom>
            <a:solidFill>
              <a:schemeClr val="accent2">
                <a:lumMod val="75000"/>
              </a:schemeClr>
            </a:solidFill>
            <a:ln>
              <a:solidFill>
                <a:schemeClr val="accent2">
                  <a:lumMod val="50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8" name="Cube 7"/>
            <p:cNvSpPr/>
            <p:nvPr/>
          </p:nvSpPr>
          <p:spPr>
            <a:xfrm>
              <a:off x="3750041" y="2993044"/>
              <a:ext cx="652072" cy="1154242"/>
            </a:xfrm>
            <a:prstGeom prst="cube">
              <a:avLst>
                <a:gd name="adj" fmla="val 49138"/>
              </a:avLst>
            </a:prstGeom>
            <a:solidFill>
              <a:schemeClr val="accent2">
                <a:lumMod val="75000"/>
              </a:schemeClr>
            </a:solidFill>
            <a:ln>
              <a:solidFill>
                <a:schemeClr val="accent2">
                  <a:lumMod val="50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" name="Cube 8"/>
            <p:cNvSpPr/>
            <p:nvPr/>
          </p:nvSpPr>
          <p:spPr>
            <a:xfrm>
              <a:off x="4204739" y="3172925"/>
              <a:ext cx="667064" cy="739507"/>
            </a:xfrm>
            <a:prstGeom prst="cube">
              <a:avLst>
                <a:gd name="adj" fmla="val 37162"/>
              </a:avLst>
            </a:prstGeom>
            <a:solidFill>
              <a:srgbClr val="B653C4"/>
            </a:solidFill>
            <a:ln>
              <a:solidFill>
                <a:srgbClr val="7030A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" name="Cube 9"/>
            <p:cNvSpPr/>
            <p:nvPr/>
          </p:nvSpPr>
          <p:spPr>
            <a:xfrm>
              <a:off x="4751885" y="3445249"/>
              <a:ext cx="1086787" cy="204858"/>
            </a:xfrm>
            <a:prstGeom prst="cube">
              <a:avLst>
                <a:gd name="adj" fmla="val 38662"/>
              </a:avLst>
            </a:prstGeom>
            <a:solidFill>
              <a:schemeClr val="accent4">
                <a:lumMod val="60000"/>
                <a:lumOff val="40000"/>
              </a:schemeClr>
            </a:solidFill>
            <a:ln>
              <a:solidFill>
                <a:schemeClr val="accent4">
                  <a:lumMod val="7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" name="Cube 10"/>
            <p:cNvSpPr/>
            <p:nvPr/>
          </p:nvSpPr>
          <p:spPr>
            <a:xfrm>
              <a:off x="5916118" y="3447746"/>
              <a:ext cx="1086787" cy="204858"/>
            </a:xfrm>
            <a:prstGeom prst="cube">
              <a:avLst>
                <a:gd name="adj" fmla="val 38662"/>
              </a:avLst>
            </a:prstGeom>
            <a:solidFill>
              <a:schemeClr val="accent5"/>
            </a:solidFill>
            <a:ln>
              <a:solidFill>
                <a:schemeClr val="accent5">
                  <a:lumMod val="75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" name="Right Arrow 11"/>
            <p:cNvSpPr/>
            <p:nvPr/>
          </p:nvSpPr>
          <p:spPr>
            <a:xfrm>
              <a:off x="1828800" y="3477718"/>
              <a:ext cx="352269" cy="104931"/>
            </a:xfrm>
            <a:prstGeom prst="rightArrow">
              <a:avLst/>
            </a:prstGeom>
            <a:solidFill>
              <a:schemeClr val="tx1"/>
            </a:solidFill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" name="Right Arrow 12"/>
            <p:cNvSpPr/>
            <p:nvPr/>
          </p:nvSpPr>
          <p:spPr>
            <a:xfrm>
              <a:off x="7302708" y="3502702"/>
              <a:ext cx="352269" cy="104931"/>
            </a:xfrm>
            <a:prstGeom prst="rightArrow">
              <a:avLst/>
            </a:prstGeom>
            <a:solidFill>
              <a:schemeClr val="tx1"/>
            </a:solidFill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pic>
          <p:nvPicPr>
            <p:cNvPr id="14" name="Picture 2" descr="mp3.png"/>
            <p:cNvPicPr>
              <a:picLocks noChangeAspect="1" noChangeArrowheads="1"/>
            </p:cNvPicPr>
            <p:nvPr/>
          </p:nvPicPr>
          <p:blipFill>
            <a:blip r:embed="rId2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149899" y="2480870"/>
              <a:ext cx="2162175" cy="2162175"/>
            </a:xfrm>
            <a:prstGeom prst="rect">
              <a:avLst/>
            </a:prstGeom>
            <a:noFill/>
            <a:scene3d>
              <a:camera prst="isometricRightUp">
                <a:rot lat="2100000" lon="18000000" rev="0"/>
              </a:camera>
              <a:lightRig rig="threePt" dir="t"/>
            </a:scene3d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</p:grpSp>
      <p:grpSp>
        <p:nvGrpSpPr>
          <p:cNvPr id="15" name="Group 14"/>
          <p:cNvGrpSpPr/>
          <p:nvPr/>
        </p:nvGrpSpPr>
        <p:grpSpPr>
          <a:xfrm>
            <a:off x="6433157" y="2450899"/>
            <a:ext cx="1016313" cy="2349701"/>
            <a:chOff x="7812504" y="2450899"/>
            <a:chExt cx="1673535" cy="2205385"/>
          </a:xfrm>
        </p:grpSpPr>
        <p:cxnSp>
          <p:nvCxnSpPr>
            <p:cNvPr id="16" name="Straight Connector 15"/>
            <p:cNvCxnSpPr/>
            <p:nvPr/>
          </p:nvCxnSpPr>
          <p:spPr>
            <a:xfrm flipH="1">
              <a:off x="7828547" y="2450899"/>
              <a:ext cx="0" cy="2192146"/>
            </a:xfrm>
            <a:prstGeom prst="line">
              <a:avLst/>
            </a:prstGeom>
            <a:ln w="38100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17" name="Rectangle 16"/>
            <p:cNvSpPr/>
            <p:nvPr/>
          </p:nvSpPr>
          <p:spPr>
            <a:xfrm>
              <a:off x="7828547" y="2480870"/>
              <a:ext cx="352927" cy="133993"/>
            </a:xfrm>
            <a:prstGeom prst="rect">
              <a:avLst/>
            </a:prstGeom>
            <a:solidFill>
              <a:schemeClr val="bg2">
                <a:lumMod val="25000"/>
              </a:schemeClr>
            </a:solidFill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" name="Rectangle 17"/>
            <p:cNvSpPr/>
            <p:nvPr/>
          </p:nvSpPr>
          <p:spPr>
            <a:xfrm>
              <a:off x="7842880" y="2631691"/>
              <a:ext cx="806537" cy="133993"/>
            </a:xfrm>
            <a:prstGeom prst="rect">
              <a:avLst/>
            </a:prstGeom>
            <a:solidFill>
              <a:schemeClr val="bg2">
                <a:lumMod val="25000"/>
              </a:schemeClr>
            </a:solidFill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" name="Rectangle 18"/>
            <p:cNvSpPr/>
            <p:nvPr/>
          </p:nvSpPr>
          <p:spPr>
            <a:xfrm>
              <a:off x="7828547" y="2768579"/>
              <a:ext cx="641685" cy="137160"/>
            </a:xfrm>
            <a:prstGeom prst="rect">
              <a:avLst/>
            </a:prstGeom>
            <a:solidFill>
              <a:schemeClr val="bg2">
                <a:lumMod val="25000"/>
              </a:schemeClr>
            </a:solidFill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" name="Rectangle 19"/>
            <p:cNvSpPr/>
            <p:nvPr/>
          </p:nvSpPr>
          <p:spPr>
            <a:xfrm>
              <a:off x="7812504" y="2905739"/>
              <a:ext cx="1097280" cy="137160"/>
            </a:xfrm>
            <a:prstGeom prst="rect">
              <a:avLst/>
            </a:prstGeom>
            <a:solidFill>
              <a:schemeClr val="bg2">
                <a:lumMod val="25000"/>
              </a:schemeClr>
            </a:solidFill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" name="Rectangle 20"/>
            <p:cNvSpPr/>
            <p:nvPr/>
          </p:nvSpPr>
          <p:spPr>
            <a:xfrm>
              <a:off x="7840119" y="3151944"/>
              <a:ext cx="274320" cy="137160"/>
            </a:xfrm>
            <a:prstGeom prst="rect">
              <a:avLst/>
            </a:prstGeom>
            <a:solidFill>
              <a:schemeClr val="bg2">
                <a:lumMod val="25000"/>
              </a:schemeClr>
            </a:solidFill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" name="Rectangle 21"/>
            <p:cNvSpPr/>
            <p:nvPr/>
          </p:nvSpPr>
          <p:spPr>
            <a:xfrm>
              <a:off x="7832099" y="3304344"/>
              <a:ext cx="731520" cy="137160"/>
            </a:xfrm>
            <a:prstGeom prst="rect">
              <a:avLst/>
            </a:prstGeom>
            <a:solidFill>
              <a:schemeClr val="bg2">
                <a:lumMod val="25000"/>
              </a:schemeClr>
            </a:solidFill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" name="Rectangle 22"/>
            <p:cNvSpPr/>
            <p:nvPr/>
          </p:nvSpPr>
          <p:spPr>
            <a:xfrm>
              <a:off x="7840119" y="3634369"/>
              <a:ext cx="1645920" cy="137160"/>
            </a:xfrm>
            <a:prstGeom prst="rect">
              <a:avLst/>
            </a:prstGeom>
            <a:solidFill>
              <a:schemeClr val="bg2">
                <a:lumMod val="25000"/>
              </a:schemeClr>
            </a:solidFill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" name="Rectangle 23"/>
            <p:cNvSpPr/>
            <p:nvPr/>
          </p:nvSpPr>
          <p:spPr>
            <a:xfrm>
              <a:off x="7832099" y="3789210"/>
              <a:ext cx="731520" cy="137160"/>
            </a:xfrm>
            <a:prstGeom prst="rect">
              <a:avLst/>
            </a:prstGeom>
            <a:solidFill>
              <a:schemeClr val="bg2">
                <a:lumMod val="25000"/>
              </a:schemeClr>
            </a:solidFill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" name="Rectangle 24"/>
            <p:cNvSpPr/>
            <p:nvPr/>
          </p:nvSpPr>
          <p:spPr>
            <a:xfrm>
              <a:off x="7824079" y="3941610"/>
              <a:ext cx="164592" cy="137160"/>
            </a:xfrm>
            <a:prstGeom prst="rect">
              <a:avLst/>
            </a:prstGeom>
            <a:solidFill>
              <a:schemeClr val="bg2">
                <a:lumMod val="25000"/>
              </a:schemeClr>
            </a:solidFill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" name="Rectangle 25"/>
            <p:cNvSpPr/>
            <p:nvPr/>
          </p:nvSpPr>
          <p:spPr>
            <a:xfrm>
              <a:off x="7848143" y="4366724"/>
              <a:ext cx="438912" cy="137160"/>
            </a:xfrm>
            <a:prstGeom prst="rect">
              <a:avLst/>
            </a:prstGeom>
            <a:solidFill>
              <a:schemeClr val="bg2">
                <a:lumMod val="25000"/>
              </a:schemeClr>
            </a:solidFill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" name="Rectangle 26"/>
            <p:cNvSpPr/>
            <p:nvPr/>
          </p:nvSpPr>
          <p:spPr>
            <a:xfrm>
              <a:off x="7840123" y="4519124"/>
              <a:ext cx="256032" cy="137160"/>
            </a:xfrm>
            <a:prstGeom prst="rect">
              <a:avLst/>
            </a:prstGeom>
            <a:solidFill>
              <a:schemeClr val="bg2">
                <a:lumMod val="25000"/>
              </a:schemeClr>
            </a:solidFill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28" name="TextBox 27"/>
          <p:cNvSpPr txBox="1"/>
          <p:nvPr/>
        </p:nvSpPr>
        <p:spPr>
          <a:xfrm>
            <a:off x="7663446" y="3543915"/>
            <a:ext cx="1480554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mtClean="0"/>
              <a:t>Horse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25227160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p14:dur="0"/>
    </mc:Choice>
    <mc:Fallback>
      <p:transition/>
    </mc:Fallback>
  </mc:AlternateContent>
  <p:timing>
    <p:tnLst>
      <p:par>
        <p:cTn id="1" dur="indefinite" restart="never" nodeType="tmRoot"/>
      </p:par>
    </p:tnLst>
  </p:timing>
</p:sld>
</file>

<file path=ppt/slides/slide4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Why is convolution important?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600201"/>
            <a:ext cx="8229600" cy="914400"/>
          </a:xfrm>
        </p:spPr>
        <p:txBody>
          <a:bodyPr/>
          <a:lstStyle/>
          <a:p>
            <a:r>
              <a:rPr lang="en-US" dirty="0" smtClean="0"/>
              <a:t>Shift invariance is </a:t>
            </a:r>
            <a:r>
              <a:rPr lang="en-US" smtClean="0"/>
              <a:t>a crucial property</a:t>
            </a:r>
            <a:endParaRPr lang="en-US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 rotWithShape="1"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1371600" y="2209800"/>
            <a:ext cx="1828800" cy="1749287"/>
          </a:xfrm>
          <a:prstGeom prst="rect">
            <a:avLst/>
          </a:prstGeom>
        </p:spPr>
      </p:pic>
      <p:pic>
        <p:nvPicPr>
          <p:cNvPr id="5" name="Picture 4"/>
          <p:cNvPicPr>
            <a:picLocks noChangeAspect="1"/>
          </p:cNvPicPr>
          <p:nvPr/>
        </p:nvPicPr>
        <p:blipFill rotWithShape="1"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1341879" y="4568686"/>
            <a:ext cx="1841588" cy="1761519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 rotWithShape="1"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5638800" y="2209800"/>
            <a:ext cx="1828800" cy="1749287"/>
          </a:xfrm>
          <a:prstGeom prst="rect">
            <a:avLst/>
          </a:prstGeom>
        </p:spPr>
      </p:pic>
      <p:sp>
        <p:nvSpPr>
          <p:cNvPr id="8" name="Freeform 7"/>
          <p:cNvSpPr/>
          <p:nvPr/>
        </p:nvSpPr>
        <p:spPr>
          <a:xfrm>
            <a:off x="5621867" y="2218267"/>
            <a:ext cx="1862666" cy="1794933"/>
          </a:xfrm>
          <a:custGeom>
            <a:avLst/>
            <a:gdLst>
              <a:gd name="connsiteX0" fmla="*/ 33866 w 1862666"/>
              <a:gd name="connsiteY0" fmla="*/ 1557866 h 1794933"/>
              <a:gd name="connsiteX1" fmla="*/ 237066 w 1862666"/>
              <a:gd name="connsiteY1" fmla="*/ 1388533 h 1794933"/>
              <a:gd name="connsiteX2" fmla="*/ 186266 w 1862666"/>
              <a:gd name="connsiteY2" fmla="*/ 931333 h 1794933"/>
              <a:gd name="connsiteX3" fmla="*/ 237066 w 1862666"/>
              <a:gd name="connsiteY3" fmla="*/ 592666 h 1794933"/>
              <a:gd name="connsiteX4" fmla="*/ 101600 w 1862666"/>
              <a:gd name="connsiteY4" fmla="*/ 0 h 1794933"/>
              <a:gd name="connsiteX5" fmla="*/ 270933 w 1862666"/>
              <a:gd name="connsiteY5" fmla="*/ 0 h 1794933"/>
              <a:gd name="connsiteX6" fmla="*/ 609600 w 1862666"/>
              <a:gd name="connsiteY6" fmla="*/ 389466 h 1794933"/>
              <a:gd name="connsiteX7" fmla="*/ 948266 w 1862666"/>
              <a:gd name="connsiteY7" fmla="*/ 338666 h 1794933"/>
              <a:gd name="connsiteX8" fmla="*/ 1320800 w 1862666"/>
              <a:gd name="connsiteY8" fmla="*/ 389466 h 1794933"/>
              <a:gd name="connsiteX9" fmla="*/ 1744133 w 1862666"/>
              <a:gd name="connsiteY9" fmla="*/ 0 h 1794933"/>
              <a:gd name="connsiteX10" fmla="*/ 1744133 w 1862666"/>
              <a:gd name="connsiteY10" fmla="*/ 0 h 1794933"/>
              <a:gd name="connsiteX11" fmla="*/ 1574800 w 1862666"/>
              <a:gd name="connsiteY11" fmla="*/ 643466 h 1794933"/>
              <a:gd name="connsiteX12" fmla="*/ 1862666 w 1862666"/>
              <a:gd name="connsiteY12" fmla="*/ 440266 h 1794933"/>
              <a:gd name="connsiteX13" fmla="*/ 1828800 w 1862666"/>
              <a:gd name="connsiteY13" fmla="*/ 1794933 h 1794933"/>
              <a:gd name="connsiteX14" fmla="*/ 0 w 1862666"/>
              <a:gd name="connsiteY14" fmla="*/ 1727200 h 1794933"/>
              <a:gd name="connsiteX15" fmla="*/ 33866 w 1862666"/>
              <a:gd name="connsiteY15" fmla="*/ 1557866 h 179493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</a:cxnLst>
            <a:rect l="l" t="t" r="r" b="b"/>
            <a:pathLst>
              <a:path w="1862666" h="1794933">
                <a:moveTo>
                  <a:pt x="33866" y="1557866"/>
                </a:moveTo>
                <a:lnTo>
                  <a:pt x="237066" y="1388533"/>
                </a:lnTo>
                <a:lnTo>
                  <a:pt x="186266" y="931333"/>
                </a:lnTo>
                <a:lnTo>
                  <a:pt x="237066" y="592666"/>
                </a:lnTo>
                <a:lnTo>
                  <a:pt x="101600" y="0"/>
                </a:lnTo>
                <a:lnTo>
                  <a:pt x="270933" y="0"/>
                </a:lnTo>
                <a:lnTo>
                  <a:pt x="609600" y="389466"/>
                </a:lnTo>
                <a:lnTo>
                  <a:pt x="948266" y="338666"/>
                </a:lnTo>
                <a:lnTo>
                  <a:pt x="1320800" y="389466"/>
                </a:lnTo>
                <a:lnTo>
                  <a:pt x="1744133" y="0"/>
                </a:lnTo>
                <a:lnTo>
                  <a:pt x="1744133" y="0"/>
                </a:lnTo>
                <a:lnTo>
                  <a:pt x="1574800" y="643466"/>
                </a:lnTo>
                <a:lnTo>
                  <a:pt x="1862666" y="440266"/>
                </a:lnTo>
                <a:lnTo>
                  <a:pt x="1828800" y="1794933"/>
                </a:lnTo>
                <a:lnTo>
                  <a:pt x="0" y="1727200"/>
                </a:lnTo>
                <a:lnTo>
                  <a:pt x="33866" y="1557866"/>
                </a:lnTo>
                <a:close/>
              </a:path>
            </a:pathLst>
          </a:custGeom>
          <a:solidFill>
            <a:schemeClr val="accent1">
              <a:alpha val="67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9" name="Picture 8"/>
          <p:cNvPicPr>
            <a:picLocks noChangeAspect="1"/>
          </p:cNvPicPr>
          <p:nvPr/>
        </p:nvPicPr>
        <p:blipFill rotWithShape="1"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5642945" y="4568685"/>
            <a:ext cx="1841588" cy="1761519"/>
          </a:xfrm>
          <a:prstGeom prst="rect">
            <a:avLst/>
          </a:prstGeom>
        </p:spPr>
      </p:pic>
      <p:sp>
        <p:nvSpPr>
          <p:cNvPr id="11" name="Freeform 10"/>
          <p:cNvSpPr/>
          <p:nvPr/>
        </p:nvSpPr>
        <p:spPr>
          <a:xfrm>
            <a:off x="6011333" y="4538133"/>
            <a:ext cx="1456267" cy="1879600"/>
          </a:xfrm>
          <a:custGeom>
            <a:avLst/>
            <a:gdLst>
              <a:gd name="connsiteX0" fmla="*/ 0 w 1456267"/>
              <a:gd name="connsiteY0" fmla="*/ 1761067 h 1879600"/>
              <a:gd name="connsiteX1" fmla="*/ 237067 w 1456267"/>
              <a:gd name="connsiteY1" fmla="*/ 1473200 h 1879600"/>
              <a:gd name="connsiteX2" fmla="*/ 237067 w 1456267"/>
              <a:gd name="connsiteY2" fmla="*/ 812800 h 1879600"/>
              <a:gd name="connsiteX3" fmla="*/ 101600 w 1456267"/>
              <a:gd name="connsiteY3" fmla="*/ 0 h 1879600"/>
              <a:gd name="connsiteX4" fmla="*/ 575734 w 1456267"/>
              <a:gd name="connsiteY4" fmla="*/ 491067 h 1879600"/>
              <a:gd name="connsiteX5" fmla="*/ 1388534 w 1456267"/>
              <a:gd name="connsiteY5" fmla="*/ 474134 h 1879600"/>
              <a:gd name="connsiteX6" fmla="*/ 1388534 w 1456267"/>
              <a:gd name="connsiteY6" fmla="*/ 474134 h 1879600"/>
              <a:gd name="connsiteX7" fmla="*/ 1456267 w 1456267"/>
              <a:gd name="connsiteY7" fmla="*/ 1879600 h 1879600"/>
              <a:gd name="connsiteX8" fmla="*/ 0 w 1456267"/>
              <a:gd name="connsiteY8" fmla="*/ 1761067 h 18796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1456267" h="1879600">
                <a:moveTo>
                  <a:pt x="0" y="1761067"/>
                </a:moveTo>
                <a:lnTo>
                  <a:pt x="237067" y="1473200"/>
                </a:lnTo>
                <a:lnTo>
                  <a:pt x="237067" y="812800"/>
                </a:lnTo>
                <a:lnTo>
                  <a:pt x="101600" y="0"/>
                </a:lnTo>
                <a:lnTo>
                  <a:pt x="575734" y="491067"/>
                </a:lnTo>
                <a:lnTo>
                  <a:pt x="1388534" y="474134"/>
                </a:lnTo>
                <a:lnTo>
                  <a:pt x="1388534" y="474134"/>
                </a:lnTo>
                <a:lnTo>
                  <a:pt x="1456267" y="1879600"/>
                </a:lnTo>
                <a:lnTo>
                  <a:pt x="0" y="1761067"/>
                </a:lnTo>
                <a:close/>
              </a:path>
            </a:pathLst>
          </a:custGeom>
          <a:solidFill>
            <a:schemeClr val="accent1">
              <a:alpha val="76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64263841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p14:dur="0"/>
    </mc:Choice>
    <mc:Fallback>
      <p:transition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1" grpId="0" animBg="1"/>
    </p:bldLst>
  </p:timing>
</p:sld>
</file>

<file path=ppt/slides/slide4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Why is convolution important?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We </a:t>
            </a:r>
            <a:r>
              <a:rPr lang="en-US" i="1" dirty="0" smtClean="0"/>
              <a:t>like </a:t>
            </a:r>
            <a:r>
              <a:rPr lang="en-US" dirty="0" smtClean="0"/>
              <a:t>linearity</a:t>
            </a:r>
          </a:p>
          <a:p>
            <a:pPr lvl="1"/>
            <a:r>
              <a:rPr lang="en-US" dirty="0" smtClean="0"/>
              <a:t>Linear functions behave predictably when input changes</a:t>
            </a:r>
          </a:p>
          <a:p>
            <a:pPr lvl="1"/>
            <a:r>
              <a:rPr lang="en-US" dirty="0" smtClean="0"/>
              <a:t>Lots of theory just easier with linear functions</a:t>
            </a:r>
          </a:p>
          <a:p>
            <a:r>
              <a:rPr lang="en-US" i="1" dirty="0" smtClean="0"/>
              <a:t>All linear shift-invariant systems can be expressed as a convolution</a:t>
            </a:r>
            <a:endParaRPr lang="en-US" i="1" dirty="0"/>
          </a:p>
        </p:txBody>
      </p:sp>
    </p:spTree>
    <p:extLst>
      <p:ext uri="{BB962C8B-B14F-4D97-AF65-F5344CB8AC3E}">
        <p14:creationId xmlns:p14="http://schemas.microsoft.com/office/powerpoint/2010/main" val="1320684422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p14:dur="0"/>
    </mc:Choice>
    <mc:Fallback>
      <p:transition/>
    </mc:Fallback>
  </mc:AlternateContent>
  <p:timing>
    <p:tnLst>
      <p:par>
        <p:cTn id="1" dur="indefinite" restart="never" nodeType="tmRoot"/>
      </p:par>
    </p:tnLst>
  </p:timing>
</p:sld>
</file>

<file path=ppt/slides/slide4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Non-linear filters: Thresholding</a:t>
            </a:r>
            <a:endParaRPr lang="en-US" dirty="0"/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029200" y="1981200"/>
            <a:ext cx="2921000" cy="2743200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371600" y="1981200"/>
            <a:ext cx="2921000" cy="2743200"/>
          </a:xfrm>
          <a:prstGeom prst="rect">
            <a:avLst/>
          </a:prstGeom>
        </p:spPr>
      </p:pic>
      <p:pic>
        <p:nvPicPr>
          <p:cNvPr id="10" name="Picture 9" descr="CodeCogsEqn-4.gif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2159000" y="5346700"/>
            <a:ext cx="5003800" cy="9779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65336564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p14:dur="0"/>
    </mc:Choice>
    <mc:Fallback>
      <p:transition/>
    </mc:Fallback>
  </mc:AlternateContent>
  <p:timing>
    <p:tnLst>
      <p:par>
        <p:cTn id="1" dur="indefinite" restart="never" nodeType="tmRoot"/>
      </p:par>
    </p:tnLst>
  </p:timing>
</p:sld>
</file>

<file path=ppt/slides/slide5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Non-linear filters: Rectification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g(</a:t>
            </a:r>
            <a:r>
              <a:rPr lang="en-US" dirty="0" err="1" smtClean="0"/>
              <a:t>m,n</a:t>
            </a:r>
            <a:r>
              <a:rPr lang="en-US" dirty="0" smtClean="0"/>
              <a:t>) = max(f(</a:t>
            </a:r>
            <a:r>
              <a:rPr lang="en-US" dirty="0" err="1" smtClean="0"/>
              <a:t>m,n</a:t>
            </a:r>
            <a:r>
              <a:rPr lang="en-US" dirty="0" smtClean="0"/>
              <a:t>), 0)</a:t>
            </a:r>
          </a:p>
          <a:p>
            <a:endParaRPr lang="en-US" dirty="0"/>
          </a:p>
          <a:p>
            <a:r>
              <a:rPr lang="en-US" dirty="0" smtClean="0"/>
              <a:t>Crucial component of modern convolutional networks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171650646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p14:dur="0"/>
    </mc:Choice>
    <mc:Fallback>
      <p:transition/>
    </mc:Fallback>
  </mc:AlternateContent>
  <p:timing>
    <p:tnLst>
      <p:par>
        <p:cTn id="1" dur="indefinite" restart="never" nodeType="tmRoot"/>
      </p:par>
    </p:tnLst>
  </p:timing>
</p:sld>
</file>

<file path=ppt/slides/slide5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Non-linear filters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Sometimes mean filtering does not work</a:t>
            </a:r>
            <a:endParaRPr lang="en-US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600200" y="2362199"/>
            <a:ext cx="5919788" cy="394652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41378487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p14:dur="0"/>
    </mc:Choice>
    <mc:Fallback>
      <p:transition/>
    </mc:Fallback>
  </mc:AlternateContent>
  <p:timing>
    <p:tnLst>
      <p:par>
        <p:cTn id="1" dur="indefinite" restart="never" nodeType="tmRoot"/>
      </p:par>
    </p:tnLst>
  </p:timing>
</p:sld>
</file>

<file path=ppt/slides/slide5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Non-linear filters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Sometimes mean filtering does not work</a:t>
            </a:r>
            <a:endParaRPr lang="en-US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600200" y="2362199"/>
            <a:ext cx="5919788" cy="3946525"/>
          </a:xfrm>
          <a:prstGeom prst="rect">
            <a:avLst/>
          </a:prstGeom>
        </p:spPr>
      </p:pic>
      <p:pic>
        <p:nvPicPr>
          <p:cNvPr id="5" name="Picture 4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608667" y="2362199"/>
            <a:ext cx="5932198" cy="394652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22281565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p14:dur="0"/>
    </mc:Choice>
    <mc:Fallback>
      <p:transition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5" presetClass="emph" presetSubtype="0" repeatCount="indefinite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 calcmode="discrete" valueType="str">
                                      <p:cBhvr>
                                        <p:cTn id="6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hidden"/>
                                          </p:val>
                                        </p:tav>
                                        <p:tav tm="50000">
                                          <p:val>
                                            <p:strVal val="visible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Non-linear filters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600201"/>
            <a:ext cx="8229600" cy="2057400"/>
          </a:xfrm>
        </p:spPr>
        <p:txBody>
          <a:bodyPr/>
          <a:lstStyle/>
          <a:p>
            <a:r>
              <a:rPr lang="en-US" dirty="0" smtClean="0"/>
              <a:t>Mean is sensitive </a:t>
            </a:r>
            <a:r>
              <a:rPr lang="en-US" smtClean="0"/>
              <a:t>to outliers</a:t>
            </a:r>
          </a:p>
          <a:p>
            <a:r>
              <a:rPr lang="en-US" dirty="0" smtClean="0"/>
              <a:t>Median filter: Replace pixel by </a:t>
            </a:r>
            <a:r>
              <a:rPr lang="en-US" i="1" dirty="0" smtClean="0"/>
              <a:t>median </a:t>
            </a:r>
            <a:r>
              <a:rPr lang="en-US" dirty="0" smtClean="0"/>
              <a:t>of neighbors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204544164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p14:dur="0"/>
    </mc:Choice>
    <mc:Fallback>
      <p:transition/>
    </mc:Fallback>
  </mc:AlternateContent>
  <p:timing>
    <p:tnLst>
      <p:par>
        <p:cTn id="1" dur="indefinite" restart="never" nodeType="tmRoot"/>
      </p:par>
    </p:tnLst>
  </p:timing>
</p:sld>
</file>

<file path=ppt/slides/slide5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Non-linear filters</a:t>
            </a:r>
            <a:endParaRPr lang="en-US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600200" y="2362199"/>
            <a:ext cx="5919788" cy="3946525"/>
          </a:xfrm>
          <a:prstGeom prst="rect">
            <a:avLst/>
          </a:prstGeom>
        </p:spPr>
      </p:pic>
      <p:pic>
        <p:nvPicPr>
          <p:cNvPr id="5" name="Picture 4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617133" y="2362199"/>
            <a:ext cx="5902855" cy="393523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33435106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p14:dur="0"/>
    </mc:Choice>
    <mc:Fallback>
      <p:transition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5" presetClass="emph" presetSubtype="0" repeatCount="indefinite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 calcmode="discrete" valueType="str">
                                      <p:cBhvr>
                                        <p:cTn id="6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hidden"/>
                                          </p:val>
                                        </p:tav>
                                        <p:tav tm="50000">
                                          <p:val>
                                            <p:strVal val="visible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Takeaway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Two general recipes:</a:t>
            </a:r>
          </a:p>
          <a:p>
            <a:pPr lvl="1"/>
            <a:r>
              <a:rPr lang="en-US" dirty="0" smtClean="0"/>
              <a:t>convolution</a:t>
            </a:r>
          </a:p>
          <a:p>
            <a:pPr lvl="1"/>
            <a:r>
              <a:rPr lang="en-US" dirty="0" smtClean="0"/>
              <a:t>cross-correlation</a:t>
            </a:r>
          </a:p>
          <a:p>
            <a:r>
              <a:rPr lang="en-US" dirty="0" smtClean="0"/>
              <a:t>Properties</a:t>
            </a:r>
          </a:p>
          <a:p>
            <a:pPr lvl="1"/>
            <a:r>
              <a:rPr lang="en-US" dirty="0" smtClean="0"/>
              <a:t>Shift-invariant: a sensible thing to require</a:t>
            </a:r>
          </a:p>
          <a:p>
            <a:pPr lvl="1"/>
            <a:r>
              <a:rPr lang="en-US" dirty="0" smtClean="0"/>
              <a:t>Linearity: convenient</a:t>
            </a:r>
          </a:p>
          <a:p>
            <a:r>
              <a:rPr lang="en-US" dirty="0" smtClean="0"/>
              <a:t>Can be used for smoothing, sharpening</a:t>
            </a:r>
          </a:p>
          <a:p>
            <a:r>
              <a:rPr lang="en-US" dirty="0" smtClean="0"/>
              <a:t>Also main component of CNNs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033182095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p14:dur="0"/>
    </mc:Choice>
    <mc:Fallback>
      <p:transition/>
    </mc:Fallback>
  </mc:AlternateContent>
  <p:timing>
    <p:tnLst>
      <p:par>
        <p:cTn id="1" dur="indefinite" restart="never" nodeType="tmRoot"/>
      </p:par>
    </p:tnLst>
  </p:timing>
</p:sld>
</file>

<file path=ppt/slides/slide5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Next up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Back to linear filters</a:t>
            </a:r>
          </a:p>
          <a:p>
            <a:r>
              <a:rPr lang="en-US" dirty="0" smtClean="0"/>
              <a:t>Signal processing view of </a:t>
            </a:r>
            <a:r>
              <a:rPr lang="en-US" dirty="0" smtClean="0"/>
              <a:t>filtering</a:t>
            </a:r>
          </a:p>
          <a:p>
            <a:r>
              <a:rPr lang="en-US" dirty="0" smtClean="0"/>
              <a:t>Filtering for detecting edges </a:t>
            </a:r>
            <a:r>
              <a:rPr lang="en-US" dirty="0" err="1" smtClean="0"/>
              <a:t>etc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53809635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p14:dur="0"/>
    </mc:Choice>
    <mc:Fallback>
      <p:transition/>
    </mc:Fallback>
  </mc:AlternateContent>
  <p:timing>
    <p:tnLst>
      <p:par>
        <p:cTn id="1" dur="indefinite" restart="never" nodeType="tmRoot"/>
      </p:par>
    </p:tnLst>
  </p:timing>
</p:sld>
</file>

<file path=ppt/slides/slide5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Images as functions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600200"/>
            <a:ext cx="8229600" cy="5029200"/>
          </a:xfrm>
        </p:spPr>
        <p:txBody>
          <a:bodyPr>
            <a:normAutofit/>
          </a:bodyPr>
          <a:lstStyle/>
          <a:p>
            <a:r>
              <a:rPr lang="en-US" dirty="0" smtClean="0"/>
              <a:t>An image contains discrete numbers of pixels</a:t>
            </a:r>
          </a:p>
          <a:p>
            <a:endParaRPr lang="en-US" dirty="0" smtClean="0"/>
          </a:p>
          <a:p>
            <a:r>
              <a:rPr lang="en-US" dirty="0" smtClean="0"/>
              <a:t>Pixel value</a:t>
            </a:r>
          </a:p>
          <a:p>
            <a:pPr lvl="1"/>
            <a:r>
              <a:rPr lang="en-US" dirty="0" err="1"/>
              <a:t>g</a:t>
            </a:r>
            <a:r>
              <a:rPr lang="en-US" dirty="0" err="1" smtClean="0"/>
              <a:t>rayscale</a:t>
            </a:r>
            <a:r>
              <a:rPr lang="en-US" dirty="0" smtClean="0"/>
              <a:t>/intensity</a:t>
            </a:r>
          </a:p>
          <a:p>
            <a:pPr lvl="2"/>
            <a:r>
              <a:rPr lang="en-US" dirty="0" smtClean="0"/>
              <a:t>[0,255]</a:t>
            </a:r>
          </a:p>
          <a:p>
            <a:pPr lvl="1"/>
            <a:r>
              <a:rPr lang="en-US" dirty="0" smtClean="0"/>
              <a:t>Color</a:t>
            </a:r>
          </a:p>
          <a:p>
            <a:pPr lvl="2"/>
            <a:r>
              <a:rPr lang="en-US" dirty="0" smtClean="0"/>
              <a:t>RGB [R, G, B], where [0,255] per </a:t>
            </a:r>
            <a:r>
              <a:rPr lang="en-US" dirty="0" smtClean="0"/>
              <a:t>channel</a:t>
            </a:r>
            <a:endParaRPr lang="en-US" dirty="0" smtClean="0"/>
          </a:p>
        </p:txBody>
      </p:sp>
      <p:pic>
        <p:nvPicPr>
          <p:cNvPr id="4" name="Picture 3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5486400" y="2362200"/>
            <a:ext cx="2425959" cy="2286000"/>
          </a:xfrm>
          <a:prstGeom prst="rect">
            <a:avLst/>
          </a:prstGeom>
          <a:noFill/>
          <a:ln w="9525" cap="flat" cmpd="sng">
            <a:noFill/>
            <a:prstDash val="solid"/>
            <a:miter lim="800000"/>
            <a:headEnd/>
            <a:tailEnd/>
          </a:ln>
          <a:effectLst/>
        </p:spPr>
      </p:pic>
    </p:spTree>
    <p:extLst>
      <p:ext uri="{BB962C8B-B14F-4D97-AF65-F5344CB8AC3E}">
        <p14:creationId xmlns:p14="http://schemas.microsoft.com/office/powerpoint/2010/main" val="1185376920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p14:dur="0"/>
    </mc:Choice>
    <mc:Fallback>
      <p:transition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Images as functions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>
              <a:defRPr/>
            </a:pPr>
            <a:r>
              <a:rPr lang="en-US" dirty="0" smtClean="0"/>
              <a:t>Can </a:t>
            </a:r>
            <a:r>
              <a:rPr lang="en-US" dirty="0"/>
              <a:t>think of </a:t>
            </a:r>
            <a:r>
              <a:rPr lang="en-US" dirty="0" smtClean="0"/>
              <a:t>image </a:t>
            </a:r>
            <a:r>
              <a:rPr lang="en-US" dirty="0"/>
              <a:t>as a </a:t>
            </a:r>
            <a:r>
              <a:rPr lang="en-US" b="1" dirty="0"/>
              <a:t>function</a:t>
            </a:r>
            <a:r>
              <a:rPr lang="en-US" dirty="0"/>
              <a:t>, </a:t>
            </a:r>
            <a:r>
              <a:rPr lang="en-US" i="1" dirty="0"/>
              <a:t>f</a:t>
            </a:r>
            <a:r>
              <a:rPr lang="en-US" dirty="0"/>
              <a:t>, from </a:t>
            </a:r>
            <a:r>
              <a:rPr lang="en-US" dirty="0">
                <a:latin typeface="Times New Roman" pitchFamily="18" charset="0"/>
              </a:rPr>
              <a:t>R</a:t>
            </a:r>
            <a:r>
              <a:rPr lang="en-US" baseline="30000" dirty="0">
                <a:latin typeface="Times New Roman" pitchFamily="18" charset="0"/>
              </a:rPr>
              <a:t>2</a:t>
            </a:r>
            <a:r>
              <a:rPr lang="en-US" dirty="0"/>
              <a:t> to </a:t>
            </a:r>
            <a:r>
              <a:rPr lang="en-US" dirty="0" smtClean="0">
                <a:latin typeface="Times New Roman" pitchFamily="18" charset="0"/>
              </a:rPr>
              <a:t>R or R</a:t>
            </a:r>
            <a:r>
              <a:rPr lang="en-US" baseline="30000" dirty="0" smtClean="0"/>
              <a:t>M</a:t>
            </a:r>
            <a:r>
              <a:rPr lang="en-US" dirty="0" smtClean="0">
                <a:latin typeface="Times New Roman" pitchFamily="18" charset="0"/>
              </a:rPr>
              <a:t>:</a:t>
            </a:r>
            <a:endParaRPr lang="en-US" dirty="0">
              <a:latin typeface="Times New Roman" pitchFamily="18" charset="0"/>
            </a:endParaRPr>
          </a:p>
          <a:p>
            <a:pPr lvl="1">
              <a:defRPr/>
            </a:pPr>
            <a:r>
              <a:rPr lang="en-US" dirty="0" err="1" smtClean="0">
                <a:latin typeface="Times New Roman" pitchFamily="18" charset="0"/>
              </a:rPr>
              <a:t>Grayscale</a:t>
            </a:r>
            <a:r>
              <a:rPr lang="en-US" dirty="0" smtClean="0">
                <a:latin typeface="Times New Roman" pitchFamily="18" charset="0"/>
              </a:rPr>
              <a:t>:</a:t>
            </a:r>
            <a:r>
              <a:rPr lang="en-US" i="1" dirty="0" smtClean="0">
                <a:latin typeface="Times New Roman" pitchFamily="18" charset="0"/>
              </a:rPr>
              <a:t> f </a:t>
            </a:r>
            <a:r>
              <a:rPr lang="en-US" dirty="0">
                <a:latin typeface="Times New Roman" pitchFamily="18" charset="0"/>
              </a:rPr>
              <a:t>(</a:t>
            </a:r>
            <a:r>
              <a:rPr lang="en-US" i="1" dirty="0" err="1">
                <a:latin typeface="Times New Roman" pitchFamily="18" charset="0"/>
              </a:rPr>
              <a:t>x,y</a:t>
            </a:r>
            <a:r>
              <a:rPr lang="en-US" dirty="0">
                <a:latin typeface="Times New Roman" pitchFamily="18" charset="0"/>
              </a:rPr>
              <a:t>) </a:t>
            </a:r>
            <a:r>
              <a:rPr lang="en-US" dirty="0"/>
              <a:t>gives </a:t>
            </a:r>
            <a:r>
              <a:rPr lang="en-US" b="1" dirty="0" smtClean="0"/>
              <a:t>intensity</a:t>
            </a:r>
            <a:r>
              <a:rPr lang="en-US" dirty="0" smtClean="0"/>
              <a:t> </a:t>
            </a:r>
            <a:r>
              <a:rPr lang="en-US" dirty="0"/>
              <a:t>at position </a:t>
            </a:r>
            <a:r>
              <a:rPr lang="en-US" dirty="0">
                <a:latin typeface="Times New Roman" pitchFamily="18" charset="0"/>
              </a:rPr>
              <a:t>(</a:t>
            </a:r>
            <a:r>
              <a:rPr lang="en-US" i="1" dirty="0" err="1">
                <a:latin typeface="Times New Roman" pitchFamily="18" charset="0"/>
              </a:rPr>
              <a:t>x,y</a:t>
            </a:r>
            <a:r>
              <a:rPr lang="en-US" dirty="0">
                <a:latin typeface="Times New Roman" pitchFamily="18" charset="0"/>
              </a:rPr>
              <a:t>) </a:t>
            </a:r>
            <a:endParaRPr lang="en-US" dirty="0" smtClean="0">
              <a:latin typeface="Times New Roman" pitchFamily="18" charset="0"/>
            </a:endParaRPr>
          </a:p>
          <a:p>
            <a:pPr lvl="2">
              <a:defRPr/>
            </a:pPr>
            <a:r>
              <a:rPr lang="en-US" dirty="0" smtClean="0"/>
              <a:t>f: [</a:t>
            </a:r>
            <a:r>
              <a:rPr lang="en-US" dirty="0" err="1" smtClean="0"/>
              <a:t>a,b</a:t>
            </a:r>
            <a:r>
              <a:rPr lang="en-US" dirty="0" smtClean="0"/>
              <a:t>] x [</a:t>
            </a:r>
            <a:r>
              <a:rPr lang="en-US" dirty="0" err="1" smtClean="0"/>
              <a:t>c,d</a:t>
            </a:r>
            <a:r>
              <a:rPr lang="en-US" dirty="0" smtClean="0"/>
              <a:t>] </a:t>
            </a:r>
            <a:r>
              <a:rPr lang="en-US" dirty="0" smtClean="0">
                <a:latin typeface="Wingdings"/>
                <a:ea typeface="Wingdings"/>
                <a:cs typeface="Wingdings"/>
                <a:sym typeface="Wingdings"/>
              </a:rPr>
              <a:t></a:t>
            </a:r>
            <a:r>
              <a:rPr lang="en-US" dirty="0" smtClean="0">
                <a:sym typeface="Wingdings"/>
              </a:rPr>
              <a:t>[0,255]</a:t>
            </a:r>
          </a:p>
          <a:p>
            <a:pPr lvl="1">
              <a:defRPr/>
            </a:pPr>
            <a:r>
              <a:rPr lang="en-US" dirty="0" smtClean="0">
                <a:sym typeface="Wingdings"/>
              </a:rPr>
              <a:t>Color: </a:t>
            </a:r>
            <a:r>
              <a:rPr lang="en-US" i="1" dirty="0">
                <a:latin typeface="Times New Roman" pitchFamily="18" charset="0"/>
              </a:rPr>
              <a:t>f </a:t>
            </a:r>
            <a:r>
              <a:rPr lang="en-US" dirty="0">
                <a:latin typeface="Times New Roman" pitchFamily="18" charset="0"/>
              </a:rPr>
              <a:t>(</a:t>
            </a:r>
            <a:r>
              <a:rPr lang="en-US" i="1" dirty="0" err="1">
                <a:latin typeface="Times New Roman" pitchFamily="18" charset="0"/>
              </a:rPr>
              <a:t>x,y</a:t>
            </a:r>
            <a:r>
              <a:rPr lang="en-US" dirty="0">
                <a:latin typeface="Times New Roman" pitchFamily="18" charset="0"/>
              </a:rPr>
              <a:t>) </a:t>
            </a:r>
            <a:r>
              <a:rPr lang="en-US" dirty="0" smtClean="0">
                <a:latin typeface="Times New Roman" pitchFamily="18" charset="0"/>
              </a:rPr>
              <a:t>= [</a:t>
            </a:r>
            <a:r>
              <a:rPr lang="en-US" i="1" dirty="0" smtClean="0">
                <a:latin typeface="Times New Roman" pitchFamily="18" charset="0"/>
              </a:rPr>
              <a:t>r(</a:t>
            </a:r>
            <a:r>
              <a:rPr lang="en-US" i="1" dirty="0" err="1" smtClean="0">
                <a:latin typeface="Times New Roman" pitchFamily="18" charset="0"/>
              </a:rPr>
              <a:t>x,y</a:t>
            </a:r>
            <a:r>
              <a:rPr lang="en-US" i="1" dirty="0" smtClean="0">
                <a:latin typeface="Times New Roman" pitchFamily="18" charset="0"/>
              </a:rPr>
              <a:t>), g(</a:t>
            </a:r>
            <a:r>
              <a:rPr lang="en-US" i="1" dirty="0" err="1" smtClean="0">
                <a:latin typeface="Times New Roman" pitchFamily="18" charset="0"/>
              </a:rPr>
              <a:t>x,y</a:t>
            </a:r>
            <a:r>
              <a:rPr lang="en-US" i="1" dirty="0" smtClean="0">
                <a:latin typeface="Times New Roman" pitchFamily="18" charset="0"/>
              </a:rPr>
              <a:t>), b(</a:t>
            </a:r>
            <a:r>
              <a:rPr lang="en-US" i="1" dirty="0" err="1" smtClean="0">
                <a:latin typeface="Times New Roman" pitchFamily="18" charset="0"/>
              </a:rPr>
              <a:t>x,y</a:t>
            </a:r>
            <a:r>
              <a:rPr lang="en-US" i="1" dirty="0" smtClean="0">
                <a:latin typeface="Times New Roman" pitchFamily="18" charset="0"/>
              </a:rPr>
              <a:t>)</a:t>
            </a:r>
            <a:r>
              <a:rPr lang="en-US" dirty="0" smtClean="0">
                <a:latin typeface="Times New Roman" pitchFamily="18" charset="0"/>
              </a:rPr>
              <a:t>]</a:t>
            </a:r>
            <a:endParaRPr lang="en-US" dirty="0">
              <a:sym typeface="Wingdings"/>
            </a:endParaRPr>
          </a:p>
          <a:p>
            <a:pPr>
              <a:defRPr/>
            </a:pPr>
            <a:r>
              <a:rPr lang="en-US" dirty="0" smtClean="0">
                <a:sym typeface="Wingdings"/>
              </a:rPr>
              <a:t>Most adjacent pixels are correlated =&gt; function is </a:t>
            </a:r>
            <a:r>
              <a:rPr lang="en-US" i="1" dirty="0" smtClean="0">
                <a:sym typeface="Wingdings"/>
              </a:rPr>
              <a:t>continuous</a:t>
            </a:r>
            <a:endParaRPr lang="en-US" dirty="0" smtClean="0"/>
          </a:p>
        </p:txBody>
      </p:sp>
    </p:spTree>
    <p:extLst>
      <p:ext uri="{BB962C8B-B14F-4D97-AF65-F5344CB8AC3E}">
        <p14:creationId xmlns:p14="http://schemas.microsoft.com/office/powerpoint/2010/main" val="424101221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p14:dur="0"/>
    </mc:Choice>
    <mc:Fallback>
      <p:transition/>
    </mc:Fallback>
  </mc:AlternateContent>
  <p:timing>
    <p:tnLst>
      <p:par>
        <p:cTn id="1" dur="indefinite" restart="never" nodeType="tmRoot"/>
      </p:par>
    </p:tnLst>
  </p:timing>
</p:sld>
</file>

<file path=ppt/slides/slide5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173162"/>
            <a:ext cx="8229600" cy="5684838"/>
          </a:xfrm>
        </p:spPr>
        <p:txBody>
          <a:bodyPr>
            <a:normAutofit/>
          </a:bodyPr>
          <a:lstStyle/>
          <a:p>
            <a:pPr marL="457200" lvl="1" indent="0">
              <a:buNone/>
              <a:defRPr/>
            </a:pPr>
            <a:r>
              <a:rPr lang="en-US" dirty="0" smtClean="0"/>
              <a:t>A </a:t>
            </a:r>
            <a:r>
              <a:rPr lang="en-US" b="1" dirty="0" smtClean="0"/>
              <a:t>digital</a:t>
            </a:r>
            <a:r>
              <a:rPr lang="en-US" dirty="0" smtClean="0"/>
              <a:t> image is a discrete (</a:t>
            </a:r>
            <a:r>
              <a:rPr lang="en-US" b="1" dirty="0" smtClean="0"/>
              <a:t>sampled</a:t>
            </a:r>
            <a:r>
              <a:rPr lang="en-US" dirty="0" smtClean="0"/>
              <a:t>, </a:t>
            </a:r>
            <a:r>
              <a:rPr lang="en-US" b="1" dirty="0" smtClean="0"/>
              <a:t>quantized</a:t>
            </a:r>
            <a:r>
              <a:rPr lang="en-US" dirty="0" smtClean="0"/>
              <a:t>) version of this function</a:t>
            </a:r>
            <a:endParaRPr lang="en-US" dirty="0">
              <a:latin typeface="Times New Roman" pitchFamily="18" charset="0"/>
            </a:endParaRPr>
          </a:p>
        </p:txBody>
      </p:sp>
      <p:pic>
        <p:nvPicPr>
          <p:cNvPr id="18435" name="Picture 3"/>
          <p:cNvPicPr>
            <a:picLocks noChangeAspect="1" noChangeArrowheads="1"/>
          </p:cNvPicPr>
          <p:nvPr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5257800" y="3429000"/>
            <a:ext cx="2475214" cy="211752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0"/>
            <a:ext cx="8229600" cy="1143000"/>
          </a:xfrm>
        </p:spPr>
        <p:txBody>
          <a:bodyPr/>
          <a:lstStyle/>
          <a:p>
            <a:r>
              <a:rPr lang="en-US" dirty="0" smtClean="0"/>
              <a:t>What is an image?</a:t>
            </a:r>
            <a:endParaRPr lang="en-US" dirty="0"/>
          </a:p>
        </p:txBody>
      </p:sp>
      <p:pic>
        <p:nvPicPr>
          <p:cNvPr id="6" name="Picture 3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1347227" y="2929482"/>
            <a:ext cx="2425959" cy="2286000"/>
          </a:xfrm>
          <a:prstGeom prst="rect">
            <a:avLst/>
          </a:prstGeom>
          <a:noFill/>
          <a:ln w="9525" cap="flat" cmpd="sng">
            <a:noFill/>
            <a:prstDash val="solid"/>
            <a:miter lim="800000"/>
            <a:headEnd/>
            <a:tailEnd/>
          </a:ln>
          <a:effectLst/>
        </p:spPr>
      </p:pic>
      <p:grpSp>
        <p:nvGrpSpPr>
          <p:cNvPr id="26" name="Group 25"/>
          <p:cNvGrpSpPr/>
          <p:nvPr/>
        </p:nvGrpSpPr>
        <p:grpSpPr>
          <a:xfrm>
            <a:off x="5068586" y="2563126"/>
            <a:ext cx="1524000" cy="1847910"/>
            <a:chOff x="5181600" y="3028890"/>
            <a:chExt cx="1524000" cy="1847910"/>
          </a:xfrm>
        </p:grpSpPr>
        <p:cxnSp>
          <p:nvCxnSpPr>
            <p:cNvPr id="9" name="Straight Arrow Connector 8"/>
            <p:cNvCxnSpPr/>
            <p:nvPr/>
          </p:nvCxnSpPr>
          <p:spPr>
            <a:xfrm>
              <a:off x="5562600" y="3961606"/>
              <a:ext cx="838200" cy="794"/>
            </a:xfrm>
            <a:prstGeom prst="straightConnector1">
              <a:avLst/>
            </a:prstGeom>
            <a:ln w="38100">
              <a:solidFill>
                <a:schemeClr val="tx1"/>
              </a:solidFill>
              <a:tailEnd type="arrow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1" name="Straight Arrow Connector 10"/>
            <p:cNvCxnSpPr/>
            <p:nvPr/>
          </p:nvCxnSpPr>
          <p:spPr>
            <a:xfrm rot="5400000">
              <a:off x="5143103" y="4152503"/>
              <a:ext cx="610394" cy="228600"/>
            </a:xfrm>
            <a:prstGeom prst="straightConnector1">
              <a:avLst/>
            </a:prstGeom>
            <a:ln w="38100">
              <a:solidFill>
                <a:schemeClr val="tx1"/>
              </a:solidFill>
              <a:tailEnd type="arrow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4" name="Straight Arrow Connector 13"/>
            <p:cNvCxnSpPr/>
            <p:nvPr/>
          </p:nvCxnSpPr>
          <p:spPr>
            <a:xfrm rot="5400000" flipH="1" flipV="1">
              <a:off x="5181600" y="3580606"/>
              <a:ext cx="762000" cy="1588"/>
            </a:xfrm>
            <a:prstGeom prst="straightConnector1">
              <a:avLst/>
            </a:prstGeom>
            <a:ln w="38100">
              <a:solidFill>
                <a:schemeClr val="tx1"/>
              </a:solidFill>
              <a:tailEnd type="arrow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20" name="TextBox 19"/>
            <p:cNvSpPr txBox="1"/>
            <p:nvPr/>
          </p:nvSpPr>
          <p:spPr>
            <a:xfrm>
              <a:off x="6357256" y="3733800"/>
              <a:ext cx="228600" cy="400110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2000" i="1" dirty="0" smtClean="0">
                  <a:latin typeface="Times New Roman" pitchFamily="18" charset="0"/>
                  <a:cs typeface="Times New Roman" pitchFamily="18" charset="0"/>
                </a:rPr>
                <a:t>x</a:t>
              </a:r>
              <a:endParaRPr lang="en-US" sz="2000" i="1" dirty="0">
                <a:latin typeface="Times New Roman" pitchFamily="18" charset="0"/>
                <a:cs typeface="Times New Roman" pitchFamily="18" charset="0"/>
              </a:endParaRPr>
            </a:p>
          </p:txBody>
        </p:sp>
        <p:sp>
          <p:nvSpPr>
            <p:cNvPr id="21" name="TextBox 20"/>
            <p:cNvSpPr txBox="1"/>
            <p:nvPr/>
          </p:nvSpPr>
          <p:spPr>
            <a:xfrm>
              <a:off x="5181600" y="4476690"/>
              <a:ext cx="228600" cy="400110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2000" i="1" dirty="0">
                  <a:latin typeface="Times New Roman" pitchFamily="18" charset="0"/>
                  <a:cs typeface="Times New Roman" pitchFamily="18" charset="0"/>
                </a:rPr>
                <a:t>y</a:t>
              </a:r>
            </a:p>
          </p:txBody>
        </p:sp>
        <p:sp>
          <p:nvSpPr>
            <p:cNvPr id="22" name="TextBox 21"/>
            <p:cNvSpPr txBox="1"/>
            <p:nvPr/>
          </p:nvSpPr>
          <p:spPr>
            <a:xfrm>
              <a:off x="5660572" y="3028890"/>
              <a:ext cx="1045028" cy="400110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2000" i="1" dirty="0" smtClean="0">
                  <a:latin typeface="Times New Roman" pitchFamily="18" charset="0"/>
                  <a:cs typeface="Times New Roman" pitchFamily="18" charset="0"/>
                </a:rPr>
                <a:t>f </a:t>
              </a:r>
              <a:r>
                <a:rPr lang="en-US" sz="2000" dirty="0" smtClean="0">
                  <a:latin typeface="Times New Roman" pitchFamily="18" charset="0"/>
                  <a:cs typeface="Times New Roman" pitchFamily="18" charset="0"/>
                </a:rPr>
                <a:t>(</a:t>
              </a:r>
              <a:r>
                <a:rPr lang="en-US" sz="2000" i="1" dirty="0" smtClean="0">
                  <a:latin typeface="Times New Roman" pitchFamily="18" charset="0"/>
                  <a:cs typeface="Times New Roman" pitchFamily="18" charset="0"/>
                </a:rPr>
                <a:t>x</a:t>
              </a:r>
              <a:r>
                <a:rPr lang="en-US" sz="2000" dirty="0" smtClean="0">
                  <a:latin typeface="Times New Roman" pitchFamily="18" charset="0"/>
                  <a:cs typeface="Times New Roman" pitchFamily="18" charset="0"/>
                </a:rPr>
                <a:t>, </a:t>
              </a:r>
              <a:r>
                <a:rPr lang="en-US" sz="2000" i="1" dirty="0" smtClean="0">
                  <a:latin typeface="Times New Roman" pitchFamily="18" charset="0"/>
                  <a:cs typeface="Times New Roman" pitchFamily="18" charset="0"/>
                </a:rPr>
                <a:t>y</a:t>
              </a:r>
              <a:r>
                <a:rPr lang="en-US" sz="2000" dirty="0" smtClean="0">
                  <a:latin typeface="Times New Roman" pitchFamily="18" charset="0"/>
                  <a:cs typeface="Times New Roman" pitchFamily="18" charset="0"/>
                </a:rPr>
                <a:t>)</a:t>
              </a:r>
              <a:endParaRPr lang="en-US" sz="2000" i="1" dirty="0">
                <a:latin typeface="Times New Roman" pitchFamily="18" charset="0"/>
                <a:cs typeface="Times New Roman" pitchFamily="18" charset="0"/>
              </a:endParaRPr>
            </a:p>
          </p:txBody>
        </p:sp>
      </p:grpSp>
    </p:spTree>
    <p:extLst>
      <p:ext uri="{BB962C8B-B14F-4D97-AF65-F5344CB8AC3E}">
        <p14:creationId xmlns:p14="http://schemas.microsoft.com/office/powerpoint/2010/main" val="370996954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p14:dur="0"/>
    </mc:Choice>
    <mc:Fallback>
      <p:transition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4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1843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3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5" dur="500"/>
                                        <p:tgtEl>
                                          <p:spTgt spid="2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6" fill="hold">
                      <p:stCondLst>
                        <p:cond delay="indefinite"/>
                      </p:stCondLst>
                      <p:childTnLst>
                        <p:par>
                          <p:cTn id="17" fill="hold">
                            <p:stCondLst>
                              <p:cond delay="0"/>
                            </p:stCondLst>
                            <p:childTnLst>
                              <p:par>
                                <p:cTn id="18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0" dur="5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tags/tag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SOURCE" val="\documentclass{slides}\pagestyle{empty}&#10;\begin{document}&#10;\small&#10;\[ \frac{1}{9} &#10;\]&#10;\end{document}&#10;"/>
  <p:tag name="EXTERNALNAME" val="txp_fig"/>
  <p:tag name="BLEND" val="False"/>
  <p:tag name="TRANSPARENT" val="True"/>
  <p:tag name="KEEPFILES" val="False"/>
  <p:tag name="DEBUGPAUSE" val="False"/>
  <p:tag name="RESOLUTION" val="300"/>
  <p:tag name="TIMEOUT" val="15"/>
  <p:tag name="BITMAPFORMAT" val="bmpmono"/>
  <p:tag name="DEBUGINTERACTIVE" val="True"/>
  <p:tag name="ORIGWIDTH" val="12"/>
  <p:tag name="PICTUREFILESIZE" val="1262"/>
</p:tagLst>
</file>

<file path=ppt/tags/tag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SOURCE" val="\documentclass{slides}\pagestyle{empty}&#10;\begin{document}&#10;\small&#10;\[ \frac{1}{9} &#10;\]&#10;\end{document}&#10;"/>
  <p:tag name="EXTERNALNAME" val="txp_fig"/>
  <p:tag name="BLEND" val="False"/>
  <p:tag name="TRANSPARENT" val="True"/>
  <p:tag name="KEEPFILES" val="False"/>
  <p:tag name="DEBUGPAUSE" val="False"/>
  <p:tag name="RESOLUTION" val="300"/>
  <p:tag name="TIMEOUT" val="15"/>
  <p:tag name="BITMAPFORMAT" val="bmpmono"/>
  <p:tag name="DEBUGINTERACTIVE" val="True"/>
  <p:tag name="ORIGWIDTH" val="12"/>
  <p:tag name="PICTUREFILESIZE" val="1262"/>
</p:tagLst>
</file>

<file path=ppt/tags/tag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SOURCE" val="\documentclass{slides}\pagestyle{empty}&#10;\begin{document}&#10;\small&#10;\[ \frac{1}{9} &#10;\]&#10;\end{document}&#10;"/>
  <p:tag name="EXTERNALNAME" val="txp_fig"/>
  <p:tag name="BLEND" val="False"/>
  <p:tag name="TRANSPARENT" val="True"/>
  <p:tag name="KEEPFILES" val="False"/>
  <p:tag name="DEBUGPAUSE" val="False"/>
  <p:tag name="RESOLUTION" val="300"/>
  <p:tag name="TIMEOUT" val="15"/>
  <p:tag name="BITMAPFORMAT" val="bmpmono"/>
  <p:tag name="DEBUGINTERACTIVE" val="True"/>
  <p:tag name="ORIGWIDTH" val="12"/>
  <p:tag name="PICTUREFILESIZE" val="1262"/>
</p:tagLst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9178</TotalTime>
  <Words>2694</Words>
  <Application>Microsoft Macintosh PowerPoint</Application>
  <PresentationFormat>On-screen Show (4:3)</PresentationFormat>
  <Paragraphs>1874</Paragraphs>
  <Slides>59</Slides>
  <Notes>5</Notes>
  <HiddenSlides>0</HiddenSlides>
  <MMClips>0</MMClips>
  <ScaleCrop>false</ScaleCrop>
  <HeadingPairs>
    <vt:vector size="6" baseType="variant">
      <vt:variant>
        <vt:lpstr>Fonts Used</vt:lpstr>
      </vt:variant>
      <vt:variant>
        <vt:i4>7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59</vt:i4>
      </vt:variant>
    </vt:vector>
  </HeadingPairs>
  <TitlesOfParts>
    <vt:vector size="67" baseType="lpstr">
      <vt:lpstr>Calibri</vt:lpstr>
      <vt:lpstr>Cambria Math</vt:lpstr>
      <vt:lpstr>Mangal</vt:lpstr>
      <vt:lpstr>Times</vt:lpstr>
      <vt:lpstr>Times New Roman</vt:lpstr>
      <vt:lpstr>Wingdings</vt:lpstr>
      <vt:lpstr>Arial</vt:lpstr>
      <vt:lpstr>Office Theme</vt:lpstr>
      <vt:lpstr>Lecture 2: Images and image filtering</vt:lpstr>
      <vt:lpstr>Last time</vt:lpstr>
      <vt:lpstr>Last time: Some primitives</vt:lpstr>
      <vt:lpstr>Last time: Related problems</vt:lpstr>
      <vt:lpstr>Image denoising</vt:lpstr>
      <vt:lpstr>Why would images have noise?</vt:lpstr>
      <vt:lpstr>What is an image?</vt:lpstr>
      <vt:lpstr>An assumption about noise</vt:lpstr>
      <vt:lpstr>Noise reduction</vt:lpstr>
      <vt:lpstr>Mean filtering</vt:lpstr>
      <vt:lpstr>Mean filtering</vt:lpstr>
      <vt:lpstr>Mean filtering</vt:lpstr>
      <vt:lpstr>Mean filtering</vt:lpstr>
      <vt:lpstr>Mean filtering</vt:lpstr>
      <vt:lpstr>Mean filtering</vt:lpstr>
      <vt:lpstr>Noise reduction using mean filtering</vt:lpstr>
      <vt:lpstr>Mean filtering</vt:lpstr>
      <vt:lpstr>A more general version</vt:lpstr>
      <vt:lpstr>A more general version</vt:lpstr>
      <vt:lpstr>Convolution and cross-correlation</vt:lpstr>
      <vt:lpstr>Cross-correlation</vt:lpstr>
      <vt:lpstr>Convolution</vt:lpstr>
      <vt:lpstr>Convolution</vt:lpstr>
      <vt:lpstr>Properties: Linearity</vt:lpstr>
      <vt:lpstr>Properties: Linearity</vt:lpstr>
      <vt:lpstr>Properties: Linearity</vt:lpstr>
      <vt:lpstr>Properties: Linearity</vt:lpstr>
      <vt:lpstr>Properties: Shift invariance</vt:lpstr>
      <vt:lpstr>Shift invariance</vt:lpstr>
      <vt:lpstr>Shift invariance</vt:lpstr>
      <vt:lpstr>Filters: examples</vt:lpstr>
      <vt:lpstr>Filters: examples</vt:lpstr>
      <vt:lpstr>Sharpening</vt:lpstr>
      <vt:lpstr>Sharpening</vt:lpstr>
      <vt:lpstr>Sharpening</vt:lpstr>
      <vt:lpstr>Sharpening</vt:lpstr>
      <vt:lpstr>Sharpening filter</vt:lpstr>
      <vt:lpstr>Another example</vt:lpstr>
      <vt:lpstr>Another example</vt:lpstr>
      <vt:lpstr>Cross-correlation and dot products</vt:lpstr>
      <vt:lpstr>Cross-correlation and dot products</vt:lpstr>
      <vt:lpstr>Dot products</vt:lpstr>
      <vt:lpstr>Dot products</vt:lpstr>
      <vt:lpstr>Dot products</vt:lpstr>
      <vt:lpstr>Cross correlation as template matching </vt:lpstr>
      <vt:lpstr>Convolution is everywhere</vt:lpstr>
      <vt:lpstr>Why is convolution important?</vt:lpstr>
      <vt:lpstr>Why is convolution important?</vt:lpstr>
      <vt:lpstr>Non-linear filters: Thresholding</vt:lpstr>
      <vt:lpstr>Non-linear filters: Rectification</vt:lpstr>
      <vt:lpstr>Non-linear filters</vt:lpstr>
      <vt:lpstr>Non-linear filters</vt:lpstr>
      <vt:lpstr>Non-linear filters</vt:lpstr>
      <vt:lpstr>Non-linear filters</vt:lpstr>
      <vt:lpstr>Takeaway</vt:lpstr>
      <vt:lpstr>Next up</vt:lpstr>
      <vt:lpstr>Images as functions</vt:lpstr>
      <vt:lpstr>Images as functions</vt:lpstr>
      <vt:lpstr>What is an image?</vt:lpstr>
    </vt:vector>
  </TitlesOfParts>
  <LinksUpToDate>false</LinksUpToDate>
  <SharedDoc>false</SharedDoc>
  <HyperlinksChanged>false</HyperlinksChanged>
  <AppVersion>15.0036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Lecture 1: Images and image filtering</dc:title>
  <dc:creator>Noah Snavely</dc:creator>
  <cp:lastModifiedBy>Bharath Hariharan</cp:lastModifiedBy>
  <cp:revision>331</cp:revision>
  <cp:lastPrinted>2018-01-28T16:11:58Z</cp:lastPrinted>
  <dcterms:created xsi:type="dcterms:W3CDTF">2009-08-25T02:47:59Z</dcterms:created>
  <dcterms:modified xsi:type="dcterms:W3CDTF">2018-01-28T16:20:07Z</dcterms:modified>
</cp:coreProperties>
</file>