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8" r:id="rId9"/>
    <p:sldId id="271" r:id="rId10"/>
    <p:sldId id="270" r:id="rId11"/>
    <p:sldId id="272" r:id="rId12"/>
    <p:sldId id="274" r:id="rId13"/>
    <p:sldId id="265" r:id="rId14"/>
    <p:sldId id="266" r:id="rId15"/>
    <p:sldId id="267" r:id="rId16"/>
    <p:sldId id="259" r:id="rId17"/>
    <p:sldId id="275" r:id="rId18"/>
    <p:sldId id="276" r:id="rId19"/>
    <p:sldId id="277" r:id="rId20"/>
    <p:sldId id="278" r:id="rId21"/>
    <p:sldId id="281" r:id="rId22"/>
    <p:sldId id="279" r:id="rId23"/>
    <p:sldId id="282" r:id="rId24"/>
    <p:sldId id="280" r:id="rId25"/>
    <p:sldId id="283" r:id="rId26"/>
    <p:sldId id="293" r:id="rId27"/>
    <p:sldId id="294" r:id="rId28"/>
    <p:sldId id="295" r:id="rId29"/>
    <p:sldId id="296" r:id="rId30"/>
    <p:sldId id="297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285" r:id="rId46"/>
    <p:sldId id="319" r:id="rId47"/>
    <p:sldId id="288" r:id="rId48"/>
    <p:sldId id="286" r:id="rId49"/>
    <p:sldId id="289" r:id="rId50"/>
    <p:sldId id="290" r:id="rId51"/>
    <p:sldId id="291" r:id="rId52"/>
    <p:sldId id="298" r:id="rId53"/>
    <p:sldId id="299" r:id="rId54"/>
    <p:sldId id="320" r:id="rId55"/>
    <p:sldId id="304" r:id="rId56"/>
    <p:sldId id="32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0"/>
    <p:restoredTop sz="94627"/>
  </p:normalViewPr>
  <p:slideViewPr>
    <p:cSldViewPr snapToGrid="0" snapToObjects="1">
      <p:cViewPr>
        <p:scale>
          <a:sx n="100" d="100"/>
          <a:sy n="100" d="100"/>
        </p:scale>
        <p:origin x="101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30BFE-7A26-3D49-9611-6747E9787A1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C157B-9BE5-D946-B320-B954C4B4C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9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112" y="4416098"/>
            <a:ext cx="5142177" cy="418399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7" tIns="45274" rIns="92167" bIns="45274"/>
          <a:lstStyle/>
          <a:p>
            <a:pPr marL="110174" indent="-110174"/>
            <a:r>
              <a:rPr lang="en-US"/>
              <a:t> any talk about the visual system wouldn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be worth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salt if it didn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start with a diagram of the eye, so here it is</a:t>
            </a:r>
          </a:p>
          <a:p>
            <a:pPr marL="110174" indent="-110174"/>
            <a:r>
              <a:rPr lang="en-US"/>
              <a:t>the cross section on the left shows the eye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major optical and neural stuctures</a:t>
            </a:r>
          </a:p>
          <a:p>
            <a:pPr marL="110174" indent="-110174"/>
            <a:r>
              <a:rPr lang="en-US"/>
              <a:t>front part of the eye contains the eye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optical system (cornea, iris, lens)</a:t>
            </a:r>
          </a:p>
          <a:p>
            <a:pPr marL="330521" lvl="1" indent="-110174"/>
            <a:r>
              <a:rPr lang="en-US"/>
              <a:t>cornea - optically clear, tough, provides 2/3 of eye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refractive power</a:t>
            </a:r>
          </a:p>
          <a:p>
            <a:pPr marL="330521" lvl="1" indent="-110174"/>
            <a:r>
              <a:rPr lang="en-US"/>
              <a:t>iris - central aperture forms pupil, opens/closes to moderate amt. of light</a:t>
            </a:r>
          </a:p>
          <a:p>
            <a:pPr marL="330521" lvl="1" indent="-110174"/>
            <a:r>
              <a:rPr lang="en-US"/>
              <a:t>lens - attached to ciliary muscles, change lens shape to alter focal dist.</a:t>
            </a:r>
          </a:p>
          <a:p>
            <a:pPr marL="330521" lvl="1" indent="-110174"/>
            <a:r>
              <a:rPr lang="en-US"/>
              <a:t>lens divides eye into two chambers, filled with jelly-like substances known as the aqueous and vitreous humors</a:t>
            </a:r>
          </a:p>
          <a:p>
            <a:pPr marL="110174" indent="-110174"/>
            <a:r>
              <a:rPr lang="en-US"/>
              <a:t>rear portion of the eye contains its neural structures, made up of 3 layers</a:t>
            </a:r>
          </a:p>
          <a:p>
            <a:pPr marL="330521" lvl="1" indent="-110174"/>
            <a:r>
              <a:rPr lang="en-US"/>
              <a:t>sclera - tough outer covering, protects, maintains shape</a:t>
            </a:r>
          </a:p>
          <a:p>
            <a:pPr marL="330521" lvl="1" indent="-110174"/>
            <a:r>
              <a:rPr lang="en-US"/>
              <a:t>chorioid - middle layer, provides blood supply</a:t>
            </a:r>
          </a:p>
          <a:p>
            <a:pPr marL="330521" lvl="1" indent="-110174"/>
            <a:r>
              <a:rPr lang="en-US"/>
              <a:t>retina - innermost layer contains photoreceptors</a:t>
            </a:r>
          </a:p>
          <a:p>
            <a:pPr marL="550869" lvl="2" indent="-110174"/>
            <a:r>
              <a:rPr lang="en-US"/>
              <a:t>retina inverted, light must travel through cell bodies to reach photosensitive pigments</a:t>
            </a:r>
          </a:p>
          <a:p>
            <a:pPr marL="110174" indent="-110174"/>
            <a:r>
              <a:rPr lang="en-US"/>
              <a:t>receptors not distributed equally over the retinal surface</a:t>
            </a:r>
          </a:p>
          <a:p>
            <a:pPr marL="330521" lvl="1" indent="-110174"/>
            <a:r>
              <a:rPr lang="en-US"/>
              <a:t>near center of retina, area called fovea (illustrated on right), here receptors most densely packed provides highest resolution vision</a:t>
            </a:r>
          </a:p>
          <a:p>
            <a:pPr marL="330521" lvl="1" indent="-110174"/>
            <a:r>
              <a:rPr lang="en-US"/>
              <a:t>nasal side of the retina, area known as blind spot, has no receptors, location where optic nerve fibers exit the globe</a:t>
            </a:r>
          </a:p>
        </p:txBody>
      </p:sp>
      <p:sp>
        <p:nvSpPr>
          <p:cNvPr id="281395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2" y="696309"/>
            <a:ext cx="4602097" cy="348768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35181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112" y="4416098"/>
            <a:ext cx="5256279" cy="422396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7" tIns="45274" rIns="92167" bIns="45274"/>
          <a:lstStyle/>
          <a:p>
            <a:r>
              <a:rPr lang="en-US"/>
              <a:t>the retina is composed of two major classes of photoreceptors known as the rods and cones due to the shapes of their outer segments</a:t>
            </a:r>
          </a:p>
          <a:p>
            <a:r>
              <a:rPr lang="en-US"/>
              <a:t>outer segments contain layers of photosensitive material that convert light energy into chemical energy in the cell</a:t>
            </a:r>
          </a:p>
          <a:p>
            <a:r>
              <a:rPr lang="en-US"/>
              <a:t>inner segment contains the cell body which regulates the cell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metabolism and is involved in the regeneration of photopigment</a:t>
            </a:r>
          </a:p>
          <a:p>
            <a:r>
              <a:rPr lang="en-US"/>
              <a:t>finally, there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the synapse where the cell communicates to neighboring cells and is in turn affected by them</a:t>
            </a:r>
          </a:p>
          <a:p>
            <a:r>
              <a:rPr lang="en-US"/>
              <a:t>there are about 120 million rods and 7-8 million cones in each retina</a:t>
            </a:r>
          </a:p>
          <a:p>
            <a:r>
              <a:rPr lang="en-US"/>
              <a:t>rods - extremely sensitive, provide achromatic vision at low (scotopic) levels of illumination</a:t>
            </a:r>
          </a:p>
          <a:p>
            <a:r>
              <a:rPr lang="en-US"/>
              <a:t>three types of cones, provide trichromatic color vision at higher (photopic) levels</a:t>
            </a:r>
          </a:p>
        </p:txBody>
      </p:sp>
      <p:sp>
        <p:nvSpPr>
          <p:cNvPr id="281600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492250" y="928688"/>
            <a:ext cx="4027488" cy="30226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158357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0127" y="4120974"/>
            <a:ext cx="4556456" cy="471122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7" tIns="45274" rIns="92167" bIns="45274"/>
          <a:lstStyle/>
          <a:p>
            <a:r>
              <a:rPr lang="en-US"/>
              <a:t>the rods and cones are not distributed equally across the retina</a:t>
            </a:r>
          </a:p>
          <a:p>
            <a:r>
              <a:rPr lang="en-US"/>
              <a:t>the graph plots receptor density as a function of angle on the retinal surface</a:t>
            </a:r>
          </a:p>
          <a:p>
            <a:r>
              <a:rPr lang="en-US"/>
              <a:t>cone density is highest in the fovea but drops off rapidly as you move into the periphery</a:t>
            </a:r>
          </a:p>
          <a:p>
            <a:r>
              <a:rPr lang="en-US"/>
              <a:t>conversely, there aren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any rods in the very center of the fovea, but as you move outward, rod density rises to a peak at about 20 deg. and then falls off again</a:t>
            </a:r>
          </a:p>
        </p:txBody>
      </p:sp>
      <p:sp>
        <p:nvSpPr>
          <p:cNvPr id="281805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10705" y="928411"/>
            <a:ext cx="3990512" cy="302348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185686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ctur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7804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06524-2BB5-D140-AAE2-C1C427B07DCD}" type="datetimeFigureOut">
              <a:rPr lang="en-US" smtClean="0"/>
              <a:t>1/25/18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F2331-7294-1D40-8D58-6BEB63FD9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hyperlink" Target="https://en.wikipedia.org/wiki/The_Treachery_of_Image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ukhara" TargetMode="External"/><Relationship Id="rId4" Type="http://schemas.openxmlformats.org/officeDocument/2006/relationships/hyperlink" Target="https://en.wikipedia.org/wiki/Mohammed_Alim_Khan" TargetMode="External"/><Relationship Id="rId5" Type="http://schemas.openxmlformats.org/officeDocument/2006/relationships/hyperlink" Target="https://en.wikipedia.org/wiki/Sergey_Prokudin-Gorsk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LhF_56SxrGk" TargetMode="External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visual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goal(s) of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Reconstruction</a:t>
            </a:r>
          </a:p>
          <a:p>
            <a:pPr lvl="1"/>
            <a:r>
              <a:rPr lang="en-US" dirty="0" smtClean="0"/>
              <a:t>Go from 2D arrays to 3D: what does every pixel correspond to in 3D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2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350" dirty="0"/>
              <a:t> </a:t>
            </a:r>
            <a:endParaRPr lang="en-US" sz="1350" dirty="0"/>
          </a:p>
        </p:txBody>
      </p:sp>
      <p:pic>
        <p:nvPicPr>
          <p:cNvPr id="7" name="Shape 6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498" y="3363944"/>
            <a:ext cx="1877399" cy="140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8289" y="3363944"/>
            <a:ext cx="1877399" cy="14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65"/>
          <p:cNvSpPr txBox="1"/>
          <p:nvPr/>
        </p:nvSpPr>
        <p:spPr>
          <a:xfrm>
            <a:off x="7388776" y="5489973"/>
            <a:ext cx="1755224" cy="34042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1350"/>
              <a:t>[Hartley &amp; Zisserman]</a:t>
            </a:r>
          </a:p>
        </p:txBody>
      </p:sp>
      <p:pic>
        <p:nvPicPr>
          <p:cNvPr id="10" name="Shape 6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295" y="3363944"/>
            <a:ext cx="1982700" cy="140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67"/>
          <p:cNvSpPr/>
          <p:nvPr/>
        </p:nvSpPr>
        <p:spPr>
          <a:xfrm>
            <a:off x="4800072" y="3927681"/>
            <a:ext cx="391050" cy="2803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2" name="Shape 68"/>
          <p:cNvSpPr txBox="1"/>
          <p:nvPr/>
        </p:nvSpPr>
        <p:spPr>
          <a:xfrm>
            <a:off x="1413841" y="4874219"/>
            <a:ext cx="818099" cy="276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1350"/>
              <a:t>Left View </a:t>
            </a:r>
          </a:p>
        </p:txBody>
      </p:sp>
      <p:sp>
        <p:nvSpPr>
          <p:cNvPr id="13" name="Shape 69"/>
          <p:cNvSpPr txBox="1"/>
          <p:nvPr/>
        </p:nvSpPr>
        <p:spPr>
          <a:xfrm>
            <a:off x="3387935" y="4874219"/>
            <a:ext cx="818099" cy="2767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" sz="1350"/>
              <a:t>Right View </a:t>
            </a:r>
          </a:p>
        </p:txBody>
      </p:sp>
    </p:spTree>
    <p:extLst>
      <p:ext uri="{BB962C8B-B14F-4D97-AF65-F5344CB8AC3E}">
        <p14:creationId xmlns:p14="http://schemas.microsoft.com/office/powerpoint/2010/main" val="13089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goal(s) of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Recognition</a:t>
            </a:r>
          </a:p>
          <a:p>
            <a:pPr lvl="1"/>
            <a:r>
              <a:rPr lang="en-US" dirty="0" smtClean="0"/>
              <a:t>“Name” the object: what class does it belong to?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834" y="3025187"/>
            <a:ext cx="2733675" cy="190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5198" y="5723751"/>
            <a:ext cx="26949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Times" charset="0"/>
              </a:rPr>
              <a:t>Picture credit:</a:t>
            </a:r>
            <a:r>
              <a:rPr lang="en-US" sz="1350">
                <a:solidFill>
                  <a:srgbClr val="000000"/>
                </a:solidFill>
                <a:latin typeface="Times" charset="0"/>
              </a:rPr>
              <a:t> </a:t>
            </a:r>
            <a:r>
              <a:rPr lang="en-US" sz="1350">
                <a:latin typeface="Times" charset="0"/>
                <a:hlinkClick r:id="rId3"/>
              </a:rPr>
              <a:t>Magritte</a:t>
            </a:r>
            <a:r>
              <a:rPr lang="en-US" sz="1350">
                <a:latin typeface="Times" charset="0"/>
              </a:rPr>
              <a:t> , Jon Barron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027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we do this?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86668" y="1538510"/>
            <a:ext cx="4770664" cy="2104574"/>
            <a:chOff x="628650" y="2917369"/>
            <a:chExt cx="7992836" cy="3585031"/>
          </a:xfrm>
        </p:grpSpPr>
        <p:sp>
          <p:nvSpPr>
            <p:cNvPr id="6" name="Trapezoid 5"/>
            <p:cNvSpPr/>
            <p:nvPr/>
          </p:nvSpPr>
          <p:spPr>
            <a:xfrm>
              <a:off x="628650" y="2975429"/>
              <a:ext cx="7992836" cy="3425368"/>
            </a:xfrm>
            <a:prstGeom prst="trapezoid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4858" y="4219952"/>
              <a:ext cx="1620346" cy="228244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128" y="3265712"/>
              <a:ext cx="3857896" cy="313508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724" y="2917369"/>
              <a:ext cx="2779484" cy="13897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195" y="5039439"/>
            <a:ext cx="3249805" cy="1416435"/>
          </a:xfrm>
          <a:prstGeom prst="rect">
            <a:avLst/>
          </a:prstGeom>
          <a:ln w="63500">
            <a:solidFill>
              <a:schemeClr val="tx1"/>
            </a:solidFill>
          </a:ln>
          <a:scene3d>
            <a:camera prst="isometricOffAxis1Left"/>
            <a:lightRig rig="threePt" dir="t"/>
          </a:scene3d>
        </p:spPr>
      </p:pic>
      <p:sp>
        <p:nvSpPr>
          <p:cNvPr id="10" name="Rounded Rectangle 9"/>
          <p:cNvSpPr/>
          <p:nvPr/>
        </p:nvSpPr>
        <p:spPr>
          <a:xfrm>
            <a:off x="4253027" y="3966951"/>
            <a:ext cx="486967" cy="7692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 rot="10800000">
            <a:off x="4314508" y="3827268"/>
            <a:ext cx="364008" cy="3193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3331299">
            <a:off x="3435611" y="4204569"/>
            <a:ext cx="337984" cy="917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Up Arrow 7"/>
          <p:cNvSpPr/>
          <p:nvPr/>
        </p:nvSpPr>
        <p:spPr>
          <a:xfrm rot="19030379">
            <a:off x="4248717" y="4352184"/>
            <a:ext cx="3049151" cy="1696534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6735442" y="4468734"/>
            <a:ext cx="2408558" cy="1278923"/>
          </a:xfrm>
          <a:prstGeom prst="star7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Computer vision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7257" y="3583439"/>
            <a:ext cx="1494972" cy="14790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pinhole camera - </a:t>
            </a:r>
            <a:r>
              <a:rPr lang="en-US" i="1" dirty="0" smtClean="0"/>
              <a:t>Camera </a:t>
            </a:r>
            <a:r>
              <a:rPr lang="en-US" i="1" dirty="0" err="1" smtClean="0"/>
              <a:t>Obscura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64" y="1954287"/>
            <a:ext cx="7605486" cy="38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6" y="3047999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93062" y="356936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9073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333102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pinhole camera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3165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0028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446169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501468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597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9962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0285" y="5816600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get into the math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pinhole camera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322" y="1316528"/>
            <a:ext cx="3297022" cy="52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all 2D arrays are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513" y="2460170"/>
            <a:ext cx="2725057" cy="2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1: nearby pixels are similar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58" y="1690689"/>
            <a:ext cx="3962400" cy="4784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13" y="2720424"/>
            <a:ext cx="2725057" cy="2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8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1: nearby pixels are similar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23" y="2493446"/>
            <a:ext cx="3836610" cy="2877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28" y="5370903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Natural images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903" y="2488003"/>
            <a:ext cx="3843867" cy="288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4636" y="5240892"/>
            <a:ext cx="345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Random arrays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0514" y="1690689"/>
            <a:ext cx="6633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Log histogram of differences between adjacent pixels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86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1: nearby pixels are similar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r>
              <a:rPr lang="en-US" dirty="0" smtClean="0"/>
              <a:t>Nearby pixels in pinhole camera lead to nearby rays</a:t>
            </a:r>
          </a:p>
          <a:p>
            <a:r>
              <a:rPr lang="en-US" dirty="0" smtClean="0"/>
              <a:t>Nearby rays </a:t>
            </a:r>
            <a:r>
              <a:rPr lang="en-US" i="1" dirty="0" smtClean="0"/>
              <a:t>mostly </a:t>
            </a:r>
            <a:r>
              <a:rPr lang="en-US" dirty="0" smtClean="0"/>
              <a:t>fall on the same object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66" y="3497940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093062" y="4019307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907389" y="4622799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207726" y="4431392"/>
            <a:ext cx="2231105" cy="502557"/>
          </a:xfrm>
          <a:prstGeom prst="line">
            <a:avLst/>
          </a:prstGeom>
          <a:ln w="38100">
            <a:solidFill>
              <a:srgbClr val="7030A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3331029" y="4571999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31658" y="380274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00285" y="4332513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4461690" y="495481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2" idx="6"/>
          </p:cNvCxnSpPr>
          <p:nvPr/>
        </p:nvCxnSpPr>
        <p:spPr>
          <a:xfrm flipH="1" flipV="1">
            <a:off x="4461690" y="4954813"/>
            <a:ext cx="1637939" cy="357414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/>
          <p:cNvSpPr/>
          <p:nvPr/>
        </p:nvSpPr>
        <p:spPr>
          <a:xfrm rot="5400000" flipV="1">
            <a:off x="5014687" y="457199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15971" y="4887685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99629" y="508271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77860" y="5249633"/>
            <a:ext cx="45719" cy="988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images look like?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49580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1267"/>
            <a:ext cx="4213111" cy="505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1: nearby pixels are similar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515351" cy="4351338"/>
          </a:xfrm>
        </p:spPr>
        <p:txBody>
          <a:bodyPr/>
          <a:lstStyle/>
          <a:p>
            <a:r>
              <a:rPr lang="en-US" dirty="0" smtClean="0"/>
              <a:t>Nearby pixels that are </a:t>
            </a:r>
            <a:r>
              <a:rPr lang="en-US" i="1" dirty="0" smtClean="0"/>
              <a:t>not </a:t>
            </a:r>
            <a:r>
              <a:rPr lang="en-US" dirty="0" smtClean="0"/>
              <a:t>similar tend to lie on </a:t>
            </a:r>
            <a:r>
              <a:rPr lang="en-US" i="1" dirty="0" smtClean="0"/>
              <a:t>different </a:t>
            </a:r>
            <a:r>
              <a:rPr lang="en-US" dirty="0" smtClean="0"/>
              <a:t>objects</a:t>
            </a:r>
          </a:p>
          <a:p>
            <a:r>
              <a:rPr lang="en-US" dirty="0" smtClean="0"/>
              <a:t>Idea: To find where one object ends and another begins, look for </a:t>
            </a:r>
            <a:r>
              <a:rPr lang="en-US" i="1" dirty="0" smtClean="0"/>
              <a:t>abrupt changes in color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3733" y="3550444"/>
            <a:ext cx="5247921" cy="295195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70514" y="4092912"/>
            <a:ext cx="1538515" cy="406517"/>
          </a:xfrm>
          <a:custGeom>
            <a:avLst/>
            <a:gdLst>
              <a:gd name="connsiteX0" fmla="*/ 0 w 1538515"/>
              <a:gd name="connsiteY0" fmla="*/ 406517 h 406517"/>
              <a:gd name="connsiteX1" fmla="*/ 58057 w 1538515"/>
              <a:gd name="connsiteY1" fmla="*/ 377488 h 406517"/>
              <a:gd name="connsiteX2" fmla="*/ 101600 w 1538515"/>
              <a:gd name="connsiteY2" fmla="*/ 348459 h 406517"/>
              <a:gd name="connsiteX3" fmla="*/ 145143 w 1538515"/>
              <a:gd name="connsiteY3" fmla="*/ 333945 h 406517"/>
              <a:gd name="connsiteX4" fmla="*/ 232229 w 1538515"/>
              <a:gd name="connsiteY4" fmla="*/ 290402 h 406517"/>
              <a:gd name="connsiteX5" fmla="*/ 435429 w 1538515"/>
              <a:gd name="connsiteY5" fmla="*/ 304917 h 406517"/>
              <a:gd name="connsiteX6" fmla="*/ 478972 w 1538515"/>
              <a:gd name="connsiteY6" fmla="*/ 319431 h 406517"/>
              <a:gd name="connsiteX7" fmla="*/ 537029 w 1538515"/>
              <a:gd name="connsiteY7" fmla="*/ 333945 h 406517"/>
              <a:gd name="connsiteX8" fmla="*/ 899886 w 1538515"/>
              <a:gd name="connsiteY8" fmla="*/ 319431 h 406517"/>
              <a:gd name="connsiteX9" fmla="*/ 943429 w 1538515"/>
              <a:gd name="connsiteY9" fmla="*/ 304917 h 406517"/>
              <a:gd name="connsiteX10" fmla="*/ 1030515 w 1538515"/>
              <a:gd name="connsiteY10" fmla="*/ 246859 h 406517"/>
              <a:gd name="connsiteX11" fmla="*/ 1074057 w 1538515"/>
              <a:gd name="connsiteY11" fmla="*/ 217831 h 406517"/>
              <a:gd name="connsiteX12" fmla="*/ 1117600 w 1538515"/>
              <a:gd name="connsiteY12" fmla="*/ 188802 h 406517"/>
              <a:gd name="connsiteX13" fmla="*/ 1306286 w 1538515"/>
              <a:gd name="connsiteY13" fmla="*/ 159774 h 406517"/>
              <a:gd name="connsiteX14" fmla="*/ 1393372 w 1538515"/>
              <a:gd name="connsiteY14" fmla="*/ 130745 h 406517"/>
              <a:gd name="connsiteX15" fmla="*/ 1465943 w 1538515"/>
              <a:gd name="connsiteY15" fmla="*/ 72688 h 406517"/>
              <a:gd name="connsiteX16" fmla="*/ 1509486 w 1538515"/>
              <a:gd name="connsiteY16" fmla="*/ 43659 h 406517"/>
              <a:gd name="connsiteX17" fmla="*/ 1538515 w 1538515"/>
              <a:gd name="connsiteY17" fmla="*/ 117 h 4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515" h="406517">
                <a:moveTo>
                  <a:pt x="0" y="406517"/>
                </a:moveTo>
                <a:cubicBezTo>
                  <a:pt x="19352" y="396841"/>
                  <a:pt x="39271" y="388223"/>
                  <a:pt x="58057" y="377488"/>
                </a:cubicBezTo>
                <a:cubicBezTo>
                  <a:pt x="73203" y="368833"/>
                  <a:pt x="85998" y="356260"/>
                  <a:pt x="101600" y="348459"/>
                </a:cubicBezTo>
                <a:cubicBezTo>
                  <a:pt x="115284" y="341617"/>
                  <a:pt x="131459" y="340787"/>
                  <a:pt x="145143" y="333945"/>
                </a:cubicBezTo>
                <a:cubicBezTo>
                  <a:pt x="257697" y="277669"/>
                  <a:pt x="122775" y="326888"/>
                  <a:pt x="232229" y="290402"/>
                </a:cubicBezTo>
                <a:cubicBezTo>
                  <a:pt x="299962" y="295240"/>
                  <a:pt x="367988" y="296983"/>
                  <a:pt x="435429" y="304917"/>
                </a:cubicBezTo>
                <a:cubicBezTo>
                  <a:pt x="450624" y="306705"/>
                  <a:pt x="464261" y="315228"/>
                  <a:pt x="478972" y="319431"/>
                </a:cubicBezTo>
                <a:cubicBezTo>
                  <a:pt x="498152" y="324911"/>
                  <a:pt x="517677" y="329107"/>
                  <a:pt x="537029" y="333945"/>
                </a:cubicBezTo>
                <a:cubicBezTo>
                  <a:pt x="657981" y="329107"/>
                  <a:pt x="779145" y="328055"/>
                  <a:pt x="899886" y="319431"/>
                </a:cubicBezTo>
                <a:cubicBezTo>
                  <a:pt x="915147" y="318341"/>
                  <a:pt x="930055" y="312347"/>
                  <a:pt x="943429" y="304917"/>
                </a:cubicBezTo>
                <a:cubicBezTo>
                  <a:pt x="973927" y="287974"/>
                  <a:pt x="1001486" y="266212"/>
                  <a:pt x="1030515" y="246859"/>
                </a:cubicBezTo>
                <a:lnTo>
                  <a:pt x="1074057" y="217831"/>
                </a:lnTo>
                <a:cubicBezTo>
                  <a:pt x="1088571" y="208155"/>
                  <a:pt x="1100677" y="193033"/>
                  <a:pt x="1117600" y="188802"/>
                </a:cubicBezTo>
                <a:cubicBezTo>
                  <a:pt x="1218160" y="163662"/>
                  <a:pt x="1155831" y="176491"/>
                  <a:pt x="1306286" y="159774"/>
                </a:cubicBezTo>
                <a:cubicBezTo>
                  <a:pt x="1335315" y="150098"/>
                  <a:pt x="1376399" y="156205"/>
                  <a:pt x="1393372" y="130745"/>
                </a:cubicBezTo>
                <a:cubicBezTo>
                  <a:pt x="1430886" y="74472"/>
                  <a:pt x="1405851" y="92718"/>
                  <a:pt x="1465943" y="72688"/>
                </a:cubicBezTo>
                <a:cubicBezTo>
                  <a:pt x="1480457" y="63012"/>
                  <a:pt x="1498589" y="57281"/>
                  <a:pt x="1509486" y="43659"/>
                </a:cubicBezTo>
                <a:cubicBezTo>
                  <a:pt x="1547992" y="-4473"/>
                  <a:pt x="1501597" y="117"/>
                  <a:pt x="1538515" y="11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1: nearby pixels are similar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515351" cy="4351338"/>
          </a:xfrm>
        </p:spPr>
        <p:txBody>
          <a:bodyPr/>
          <a:lstStyle/>
          <a:p>
            <a:r>
              <a:rPr lang="en-US" dirty="0" smtClean="0"/>
              <a:t>Places of color change might correspond to object boundaries</a:t>
            </a:r>
          </a:p>
          <a:p>
            <a:r>
              <a:rPr lang="en-US" dirty="0" smtClean="0"/>
              <a:t>Object boundaries are a clue to </a:t>
            </a:r>
            <a:r>
              <a:rPr lang="en-US" i="1" dirty="0" smtClean="0"/>
              <a:t>object shape</a:t>
            </a:r>
          </a:p>
          <a:p>
            <a:r>
              <a:rPr lang="en-US" dirty="0" smtClean="0"/>
              <a:t>Idea: </a:t>
            </a:r>
            <a:r>
              <a:rPr lang="en-US" i="1" dirty="0" smtClean="0"/>
              <a:t>Use rough boundaries to recognize object(s)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85" y="3796107"/>
            <a:ext cx="5247921" cy="295195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56866" y="4338575"/>
            <a:ext cx="1538515" cy="406517"/>
          </a:xfrm>
          <a:custGeom>
            <a:avLst/>
            <a:gdLst>
              <a:gd name="connsiteX0" fmla="*/ 0 w 1538515"/>
              <a:gd name="connsiteY0" fmla="*/ 406517 h 406517"/>
              <a:gd name="connsiteX1" fmla="*/ 58057 w 1538515"/>
              <a:gd name="connsiteY1" fmla="*/ 377488 h 406517"/>
              <a:gd name="connsiteX2" fmla="*/ 101600 w 1538515"/>
              <a:gd name="connsiteY2" fmla="*/ 348459 h 406517"/>
              <a:gd name="connsiteX3" fmla="*/ 145143 w 1538515"/>
              <a:gd name="connsiteY3" fmla="*/ 333945 h 406517"/>
              <a:gd name="connsiteX4" fmla="*/ 232229 w 1538515"/>
              <a:gd name="connsiteY4" fmla="*/ 290402 h 406517"/>
              <a:gd name="connsiteX5" fmla="*/ 435429 w 1538515"/>
              <a:gd name="connsiteY5" fmla="*/ 304917 h 406517"/>
              <a:gd name="connsiteX6" fmla="*/ 478972 w 1538515"/>
              <a:gd name="connsiteY6" fmla="*/ 319431 h 406517"/>
              <a:gd name="connsiteX7" fmla="*/ 537029 w 1538515"/>
              <a:gd name="connsiteY7" fmla="*/ 333945 h 406517"/>
              <a:gd name="connsiteX8" fmla="*/ 899886 w 1538515"/>
              <a:gd name="connsiteY8" fmla="*/ 319431 h 406517"/>
              <a:gd name="connsiteX9" fmla="*/ 943429 w 1538515"/>
              <a:gd name="connsiteY9" fmla="*/ 304917 h 406517"/>
              <a:gd name="connsiteX10" fmla="*/ 1030515 w 1538515"/>
              <a:gd name="connsiteY10" fmla="*/ 246859 h 406517"/>
              <a:gd name="connsiteX11" fmla="*/ 1074057 w 1538515"/>
              <a:gd name="connsiteY11" fmla="*/ 217831 h 406517"/>
              <a:gd name="connsiteX12" fmla="*/ 1117600 w 1538515"/>
              <a:gd name="connsiteY12" fmla="*/ 188802 h 406517"/>
              <a:gd name="connsiteX13" fmla="*/ 1306286 w 1538515"/>
              <a:gd name="connsiteY13" fmla="*/ 159774 h 406517"/>
              <a:gd name="connsiteX14" fmla="*/ 1393372 w 1538515"/>
              <a:gd name="connsiteY14" fmla="*/ 130745 h 406517"/>
              <a:gd name="connsiteX15" fmla="*/ 1465943 w 1538515"/>
              <a:gd name="connsiteY15" fmla="*/ 72688 h 406517"/>
              <a:gd name="connsiteX16" fmla="*/ 1509486 w 1538515"/>
              <a:gd name="connsiteY16" fmla="*/ 43659 h 406517"/>
              <a:gd name="connsiteX17" fmla="*/ 1538515 w 1538515"/>
              <a:gd name="connsiteY17" fmla="*/ 117 h 4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38515" h="406517">
                <a:moveTo>
                  <a:pt x="0" y="406517"/>
                </a:moveTo>
                <a:cubicBezTo>
                  <a:pt x="19352" y="396841"/>
                  <a:pt x="39271" y="388223"/>
                  <a:pt x="58057" y="377488"/>
                </a:cubicBezTo>
                <a:cubicBezTo>
                  <a:pt x="73203" y="368833"/>
                  <a:pt x="85998" y="356260"/>
                  <a:pt x="101600" y="348459"/>
                </a:cubicBezTo>
                <a:cubicBezTo>
                  <a:pt x="115284" y="341617"/>
                  <a:pt x="131459" y="340787"/>
                  <a:pt x="145143" y="333945"/>
                </a:cubicBezTo>
                <a:cubicBezTo>
                  <a:pt x="257697" y="277669"/>
                  <a:pt x="122775" y="326888"/>
                  <a:pt x="232229" y="290402"/>
                </a:cubicBezTo>
                <a:cubicBezTo>
                  <a:pt x="299962" y="295240"/>
                  <a:pt x="367988" y="296983"/>
                  <a:pt x="435429" y="304917"/>
                </a:cubicBezTo>
                <a:cubicBezTo>
                  <a:pt x="450624" y="306705"/>
                  <a:pt x="464261" y="315228"/>
                  <a:pt x="478972" y="319431"/>
                </a:cubicBezTo>
                <a:cubicBezTo>
                  <a:pt x="498152" y="324911"/>
                  <a:pt x="517677" y="329107"/>
                  <a:pt x="537029" y="333945"/>
                </a:cubicBezTo>
                <a:cubicBezTo>
                  <a:pt x="657981" y="329107"/>
                  <a:pt x="779145" y="328055"/>
                  <a:pt x="899886" y="319431"/>
                </a:cubicBezTo>
                <a:cubicBezTo>
                  <a:pt x="915147" y="318341"/>
                  <a:pt x="930055" y="312347"/>
                  <a:pt x="943429" y="304917"/>
                </a:cubicBezTo>
                <a:cubicBezTo>
                  <a:pt x="973927" y="287974"/>
                  <a:pt x="1001486" y="266212"/>
                  <a:pt x="1030515" y="246859"/>
                </a:cubicBezTo>
                <a:lnTo>
                  <a:pt x="1074057" y="217831"/>
                </a:lnTo>
                <a:cubicBezTo>
                  <a:pt x="1088571" y="208155"/>
                  <a:pt x="1100677" y="193033"/>
                  <a:pt x="1117600" y="188802"/>
                </a:cubicBezTo>
                <a:cubicBezTo>
                  <a:pt x="1218160" y="163662"/>
                  <a:pt x="1155831" y="176491"/>
                  <a:pt x="1306286" y="159774"/>
                </a:cubicBezTo>
                <a:cubicBezTo>
                  <a:pt x="1335315" y="150098"/>
                  <a:pt x="1376399" y="156205"/>
                  <a:pt x="1393372" y="130745"/>
                </a:cubicBezTo>
                <a:cubicBezTo>
                  <a:pt x="1430886" y="74472"/>
                  <a:pt x="1405851" y="92718"/>
                  <a:pt x="1465943" y="72688"/>
                </a:cubicBezTo>
                <a:cubicBezTo>
                  <a:pt x="1480457" y="63012"/>
                  <a:pt x="1498589" y="57281"/>
                  <a:pt x="1509486" y="43659"/>
                </a:cubicBezTo>
                <a:cubicBezTo>
                  <a:pt x="1547992" y="-4473"/>
                  <a:pt x="1501597" y="117"/>
                  <a:pt x="1538515" y="11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Counterexample: camouflage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63" y="2281464"/>
            <a:ext cx="6364747" cy="4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2: Farther away objects appear smaller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1690689"/>
            <a:ext cx="30607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2: Farther away objects appear smaller</a:t>
            </a:r>
            <a:endParaRPr lang="en-US" dirty="0"/>
          </a:p>
        </p:txBody>
      </p:sp>
      <p:sp>
        <p:nvSpPr>
          <p:cNvPr id="9" name="Cube 8"/>
          <p:cNvSpPr/>
          <p:nvPr/>
        </p:nvSpPr>
        <p:spPr>
          <a:xfrm>
            <a:off x="3452884" y="4213743"/>
            <a:ext cx="1119116" cy="880279"/>
          </a:xfrm>
          <a:prstGeom prst="cub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04765" y="2204112"/>
            <a:ext cx="1869743" cy="143301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4765" y="3937377"/>
            <a:ext cx="1869743" cy="143301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77218" y="2881225"/>
            <a:ext cx="655093" cy="9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77218" y="4597882"/>
            <a:ext cx="655093" cy="10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396854" y="4352004"/>
            <a:ext cx="3177654" cy="742018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396854" y="4150379"/>
            <a:ext cx="3177654" cy="831054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574508" y="4150379"/>
            <a:ext cx="0" cy="94364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be 28"/>
          <p:cNvSpPr/>
          <p:nvPr/>
        </p:nvSpPr>
        <p:spPr>
          <a:xfrm>
            <a:off x="1610436" y="2480394"/>
            <a:ext cx="1119116" cy="880279"/>
          </a:xfrm>
          <a:prstGeom prst="cube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2620370" y="2595712"/>
            <a:ext cx="4954138" cy="53260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620370" y="2730590"/>
            <a:ext cx="4954138" cy="51304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74508" y="2730590"/>
            <a:ext cx="0" cy="397728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2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2: Farther away objects appear smaller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modules: search over scales, zoom-out/zoom-in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748954"/>
            <a:ext cx="6400800" cy="3562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200" y="5274467"/>
            <a:ext cx="838200" cy="73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37100" y="3302000"/>
            <a:ext cx="241300" cy="215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3: Image formation is </a:t>
            </a:r>
            <a:r>
              <a:rPr lang="en-US" dirty="0" err="1" smtClean="0"/>
              <a:t>lossy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lose depth information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66" y="3047999"/>
            <a:ext cx="2824270" cy="29754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20162" y="356936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8344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allelogram 15"/>
          <p:cNvSpPr/>
          <p:nvPr/>
        </p:nvSpPr>
        <p:spPr>
          <a:xfrm rot="5400000" flipV="1">
            <a:off x="425812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65875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2738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538879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arallelogram 19"/>
          <p:cNvSpPr/>
          <p:nvPr/>
        </p:nvSpPr>
        <p:spPr>
          <a:xfrm rot="5400000" flipV="1">
            <a:off x="594178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34307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2672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3: Image formation is </a:t>
            </a:r>
            <a:r>
              <a:rPr lang="en-US" dirty="0" err="1" smtClean="0"/>
              <a:t>lossy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use multiple images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2474912"/>
            <a:ext cx="6324600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3: Image formation is </a:t>
            </a:r>
            <a:r>
              <a:rPr lang="en-US" dirty="0" err="1" smtClean="0"/>
              <a:t>lossy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1175"/>
          </a:xfrm>
        </p:spPr>
        <p:txBody>
          <a:bodyPr/>
          <a:lstStyle/>
          <a:p>
            <a:r>
              <a:rPr lang="en-US" dirty="0" smtClean="0"/>
              <a:t>Idea: </a:t>
            </a:r>
            <a:r>
              <a:rPr lang="en-US" smtClean="0"/>
              <a:t>use multiple images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400" y="2471736"/>
            <a:ext cx="5880100" cy="3307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400" y="2471736"/>
            <a:ext cx="5880099" cy="330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3: Image formation is </a:t>
            </a:r>
            <a:r>
              <a:rPr lang="en-US" dirty="0" err="1" smtClean="0"/>
              <a:t>lossy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use multiple images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3102986">
            <a:off x="965200" y="3536950"/>
            <a:ext cx="2171700" cy="1530350"/>
            <a:chOff x="1943100" y="4400550"/>
            <a:chExt cx="2171700" cy="1530350"/>
          </a:xfrm>
        </p:grpSpPr>
        <p:sp>
          <p:nvSpPr>
            <p:cNvPr id="4" name="Rectangle 3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9273931">
            <a:off x="5384800" y="3816350"/>
            <a:ext cx="2171700" cy="1530350"/>
            <a:chOff x="1943100" y="4400550"/>
            <a:chExt cx="2171700" cy="1530350"/>
          </a:xfrm>
        </p:grpSpPr>
        <p:sp>
          <p:nvSpPr>
            <p:cNvPr id="8" name="Rectangle 7"/>
            <p:cNvSpPr/>
            <p:nvPr/>
          </p:nvSpPr>
          <p:spPr>
            <a:xfrm>
              <a:off x="1943100" y="4597400"/>
              <a:ext cx="2171700" cy="13335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59100" y="4400550"/>
              <a:ext cx="1397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93605" y="4049508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64205" y="5016500"/>
            <a:ext cx="156111" cy="177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6"/>
          </p:cNvCxnSpPr>
          <p:nvPr/>
        </p:nvCxnSpPr>
        <p:spPr>
          <a:xfrm flipV="1">
            <a:off x="1049716" y="3006054"/>
            <a:ext cx="7103684" cy="1132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1"/>
          </p:cNvCxnSpPr>
          <p:nvPr/>
        </p:nvCxnSpPr>
        <p:spPr>
          <a:xfrm flipH="1" flipV="1">
            <a:off x="4429671" y="2451100"/>
            <a:ext cx="2557396" cy="259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268157" y="3286139"/>
            <a:ext cx="360510" cy="34469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physical </a:t>
            </a:r>
            <a:r>
              <a:rPr lang="en-US" dirty="0" smtClean="0"/>
              <a:t>world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12775"/>
          </a:xfrm>
        </p:spPr>
        <p:txBody>
          <a:bodyPr/>
          <a:lstStyle/>
          <a:p>
            <a:r>
              <a:rPr lang="en-US" smtClean="0"/>
              <a:t>Not pixels!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266" y="3180444"/>
            <a:ext cx="4408712" cy="2204356"/>
          </a:xfrm>
          <a:prstGeom prst="rect">
            <a:avLst/>
          </a:prstGeom>
        </p:spPr>
      </p:pic>
      <p:sp>
        <p:nvSpPr>
          <p:cNvPr id="11" name="Down Arrow Callout 10"/>
          <p:cNvSpPr/>
          <p:nvPr/>
        </p:nvSpPr>
        <p:spPr>
          <a:xfrm>
            <a:off x="4136571" y="2132012"/>
            <a:ext cx="1306286" cy="104843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Shape</a:t>
            </a:r>
            <a:endParaRPr lang="en-US"/>
          </a:p>
        </p:txBody>
      </p:sp>
      <p:sp>
        <p:nvSpPr>
          <p:cNvPr id="12" name="Left Arrow Callout 11"/>
          <p:cNvSpPr/>
          <p:nvPr/>
        </p:nvSpPr>
        <p:spPr>
          <a:xfrm>
            <a:off x="6933292" y="3018972"/>
            <a:ext cx="1582058" cy="146594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3" name="Up Arrow Callout 2"/>
          <p:cNvSpPr/>
          <p:nvPr/>
        </p:nvSpPr>
        <p:spPr>
          <a:xfrm>
            <a:off x="4015014" y="5130800"/>
            <a:ext cx="1435100" cy="12573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4: Image formation is </a:t>
            </a:r>
            <a:r>
              <a:rPr lang="en-US" dirty="0" err="1" smtClean="0"/>
              <a:t>lossy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use multiple images</a:t>
            </a:r>
          </a:p>
          <a:p>
            <a:r>
              <a:rPr lang="en-US" dirty="0" smtClean="0"/>
              <a:t>Need to find which pixel in image 2 matches which in image 1 - the </a:t>
            </a:r>
            <a:r>
              <a:rPr lang="en-US" i="1" dirty="0" smtClean="0"/>
              <a:t>correspondence </a:t>
            </a:r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505200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680" y="3505200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21000" y="47879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721600" y="494030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600200"/>
            <a:ext cx="2930432" cy="4525963"/>
          </a:xfrm>
        </p:spPr>
        <p:txBody>
          <a:bodyPr/>
          <a:lstStyle/>
          <a:p>
            <a:r>
              <a:rPr lang="en-US" dirty="0" smtClean="0"/>
              <a:t>Each pixel records </a:t>
            </a:r>
            <a:r>
              <a:rPr lang="en-US" dirty="0" smtClean="0"/>
              <a:t>“</a:t>
            </a:r>
            <a:r>
              <a:rPr lang="en-US" dirty="0" smtClean="0"/>
              <a:t>color” of a ray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i="1" dirty="0" smtClean="0"/>
              <a:t>what is color?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616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598532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8595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5458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11599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/>
          <p:cNvSpPr/>
          <p:nvPr/>
        </p:nvSpPr>
        <p:spPr>
          <a:xfrm rot="5400000" flipV="1">
            <a:off x="766898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7027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392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>
            <a:off x="3657600" y="3882572"/>
            <a:ext cx="850900" cy="11103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47086" y="3813629"/>
            <a:ext cx="1059404" cy="1382485"/>
          </a:xfrm>
          <a:prstGeom prst="rect">
            <a:avLst/>
          </a:prstGeom>
          <a:ln>
            <a:noFill/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227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lor_001-filtered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925" y="779462"/>
            <a:ext cx="6858000" cy="531495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 rot="16200000">
            <a:off x="8279309" y="5269409"/>
            <a:ext cx="147220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FFFFFF"/>
              </a:buClr>
              <a:buFont typeface="Gill Sans"/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[source unknown]</a:t>
            </a:r>
          </a:p>
        </p:txBody>
      </p:sp>
    </p:spTree>
    <p:extLst>
      <p:ext uri="{BB962C8B-B14F-4D97-AF65-F5344CB8AC3E}">
        <p14:creationId xmlns:p14="http://schemas.microsoft.com/office/powerpoint/2010/main" val="8147651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</a:t>
            </a:r>
            <a:r>
              <a:rPr lang="en-US" dirty="0" smtClean="0"/>
              <a:t>is </a:t>
            </a:r>
            <a:r>
              <a:rPr dirty="0" smtClean="0"/>
              <a:t>light</a:t>
            </a:r>
            <a:r>
              <a:rPr lang="en-US" dirty="0" smtClean="0"/>
              <a:t>?</a:t>
            </a:r>
            <a:endParaRPr dirty="0"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831214" indent="-333374"/>
            <a:lvl2pPr marL="1183639" indent="-228600"/>
          </a:lstStyle>
          <a:p>
            <a:r>
              <a:rPr dirty="0"/>
              <a:t>Light is electromagnetic </a:t>
            </a:r>
            <a:r>
              <a:rPr dirty="0" smtClean="0"/>
              <a:t>radiation</a:t>
            </a:r>
            <a:endParaRPr dirty="0"/>
          </a:p>
        </p:txBody>
      </p:sp>
      <p:pic>
        <p:nvPicPr>
          <p:cNvPr id="4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2573337"/>
            <a:ext cx="6858000" cy="380682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 rot="16200000">
            <a:off x="7500051" y="4172835"/>
            <a:ext cx="303707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r"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[Lawrence Berkeley Lab / MicroWorlds]</a:t>
            </a:r>
          </a:p>
        </p:txBody>
      </p:sp>
    </p:spTree>
    <p:extLst>
      <p:ext uri="{BB962C8B-B14F-4D97-AF65-F5344CB8AC3E}">
        <p14:creationId xmlns:p14="http://schemas.microsoft.com/office/powerpoint/2010/main" val="14024116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Physics to Brain</a:t>
            </a:r>
            <a:endParaRPr dirty="0"/>
          </a:p>
        </p:txBody>
      </p:sp>
      <p:sp>
        <p:nvSpPr>
          <p:cNvPr id="68" name="Shape 68"/>
          <p:cNvSpPr/>
          <p:nvPr/>
        </p:nvSpPr>
        <p:spPr>
          <a:xfrm>
            <a:off x="4114802" y="3835400"/>
            <a:ext cx="1762126" cy="158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marL="0" marR="0"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9" name="Shape 69"/>
          <p:cNvSpPr/>
          <p:nvPr/>
        </p:nvSpPr>
        <p:spPr>
          <a:xfrm>
            <a:off x="6582885" y="3276600"/>
            <a:ext cx="612141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spcBef>
                <a:spcPts val="4100"/>
              </a:spcBef>
              <a:buClr>
                <a:srgbClr val="000000"/>
              </a:buClr>
              <a:buFont typeface="Times New Roman"/>
              <a:defRPr sz="7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?</a:t>
            </a:r>
          </a:p>
        </p:txBody>
      </p:sp>
      <p:sp>
        <p:nvSpPr>
          <p:cNvPr id="70" name="Shape 70"/>
          <p:cNvSpPr/>
          <p:nvPr/>
        </p:nvSpPr>
        <p:spPr>
          <a:xfrm>
            <a:off x="2150288" y="5562600"/>
            <a:ext cx="1027074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1400"/>
              </a:spcBef>
              <a:buClr>
                <a:srgbClr val="000000"/>
              </a:buClr>
              <a:buFont typeface="Gill Sans"/>
              <a:defRPr i="1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Physical</a:t>
            </a:r>
          </a:p>
        </p:txBody>
      </p:sp>
      <p:sp>
        <p:nvSpPr>
          <p:cNvPr id="71" name="Shape 71"/>
          <p:cNvSpPr/>
          <p:nvPr/>
        </p:nvSpPr>
        <p:spPr>
          <a:xfrm>
            <a:off x="6217213" y="5537201"/>
            <a:ext cx="1343483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1400"/>
              </a:spcBef>
              <a:buClr>
                <a:srgbClr val="000000"/>
              </a:buClr>
              <a:buFont typeface="Gill Sans"/>
              <a:defRPr i="1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Perceptual</a:t>
            </a:r>
          </a:p>
        </p:txBody>
      </p:sp>
      <p:sp>
        <p:nvSpPr>
          <p:cNvPr id="72" name="Shape 72"/>
          <p:cNvSpPr/>
          <p:nvPr/>
        </p:nvSpPr>
        <p:spPr>
          <a:xfrm rot="16200000">
            <a:off x="-393185" y="4540765"/>
            <a:ext cx="1091170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[Stone 2003]</a:t>
            </a:r>
          </a:p>
        </p:txBody>
      </p:sp>
      <p:pic>
        <p:nvPicPr>
          <p:cNvPr id="73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1" y="2133600"/>
            <a:ext cx="3505199" cy="340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0248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512" y="1219200"/>
            <a:ext cx="3138489" cy="513715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eye as a measurement device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3200400" y="1363500"/>
            <a:ext cx="5943600" cy="548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31214" indent="-333374"/>
            <a:r>
              <a:rPr dirty="0" smtClean="0"/>
              <a:t>Light </a:t>
            </a:r>
            <a:r>
              <a:rPr dirty="0"/>
              <a:t>is measured by the </a:t>
            </a:r>
            <a:r>
              <a:rPr i="1" dirty="0"/>
              <a:t>photoreceptors</a:t>
            </a:r>
            <a:r>
              <a:rPr dirty="0"/>
              <a:t> in the </a:t>
            </a:r>
            <a:r>
              <a:rPr dirty="0" smtClean="0"/>
              <a:t>retina</a:t>
            </a:r>
            <a:endParaRPr lang="en-US" dirty="0" smtClean="0"/>
          </a:p>
          <a:p>
            <a:pPr marL="831214" indent="-333374"/>
            <a:r>
              <a:rPr lang="en-US" dirty="0" smtClean="0"/>
              <a:t>Photoreceptor cells </a:t>
            </a:r>
            <a:r>
              <a:rPr lang="en-US" i="1" dirty="0" smtClean="0"/>
              <a:t>absorb </a:t>
            </a:r>
            <a:r>
              <a:rPr lang="en-US" dirty="0" smtClean="0"/>
              <a:t>photons and convert to electrical signals</a:t>
            </a:r>
            <a:endParaRPr dirty="0"/>
          </a:p>
          <a:p>
            <a:pPr marL="783589" indent="-228600"/>
            <a:r>
              <a:rPr lang="en-US" dirty="0" smtClean="0"/>
              <a:t>D</a:t>
            </a:r>
            <a:r>
              <a:rPr dirty="0" smtClean="0"/>
              <a:t>ifferent </a:t>
            </a:r>
            <a:r>
              <a:rPr lang="en-US" dirty="0" smtClean="0"/>
              <a:t>photoreceptor </a:t>
            </a:r>
            <a:r>
              <a:rPr dirty="0" smtClean="0"/>
              <a:t>types </a:t>
            </a:r>
            <a:r>
              <a:rPr dirty="0"/>
              <a:t>respond to different wavelengths</a:t>
            </a:r>
          </a:p>
        </p:txBody>
      </p:sp>
      <p:sp>
        <p:nvSpPr>
          <p:cNvPr id="81" name="Shape 81"/>
          <p:cNvSpPr/>
          <p:nvPr/>
        </p:nvSpPr>
        <p:spPr>
          <a:xfrm rot="16200000">
            <a:off x="-633926" y="5155686"/>
            <a:ext cx="157265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[Greger et al. 1995]</a:t>
            </a:r>
          </a:p>
        </p:txBody>
      </p:sp>
    </p:spTree>
    <p:extLst>
      <p:ext uri="{BB962C8B-B14F-4D97-AF65-F5344CB8AC3E}">
        <p14:creationId xmlns:p14="http://schemas.microsoft.com/office/powerpoint/2010/main" val="1650813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488" y="-93663"/>
            <a:ext cx="6908800" cy="1143001"/>
          </a:xfrm>
          <a:noFill/>
          <a:ln/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/>
              <a:t>The eye</a:t>
            </a:r>
          </a:p>
        </p:txBody>
      </p:sp>
      <p:sp>
        <p:nvSpPr>
          <p:cNvPr id="2812931" name="Rectangle 3"/>
          <p:cNvSpPr>
            <a:spLocks noChangeArrowheads="1"/>
          </p:cNvSpPr>
          <p:nvPr/>
        </p:nvSpPr>
        <p:spPr bwMode="auto">
          <a:xfrm>
            <a:off x="-4763" y="6546850"/>
            <a:ext cx="25098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500"/>
              <a:t>Left figure from Atkinson, Steven's Handbook of Experimental Psychology © Wiley, 1986.</a:t>
            </a:r>
          </a:p>
        </p:txBody>
      </p:sp>
      <p:sp>
        <p:nvSpPr>
          <p:cNvPr id="2812932" name="Rectangle 4"/>
          <p:cNvSpPr>
            <a:spLocks noChangeArrowheads="1"/>
          </p:cNvSpPr>
          <p:nvPr/>
        </p:nvSpPr>
        <p:spPr bwMode="auto">
          <a:xfrm>
            <a:off x="-4763" y="6672263"/>
            <a:ext cx="1809751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500"/>
              <a:t>Right  figure from Sekuler, Perception © Alfed A. Knopf, 1985.</a:t>
            </a:r>
          </a:p>
        </p:txBody>
      </p:sp>
      <p:pic>
        <p:nvPicPr>
          <p:cNvPr id="2812933" name="Picture 5" descr="eye_diag_lab_blu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884613" cy="2513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2934" name="Picture 6" descr="fovea_v2_blu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89463" cy="228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46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83100" y="-66675"/>
            <a:ext cx="3767138" cy="1065213"/>
          </a:xfrm>
          <a:noFill/>
          <a:ln/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/>
              <a:t>Photoreceptors</a:t>
            </a:r>
          </a:p>
        </p:txBody>
      </p:sp>
      <p:sp>
        <p:nvSpPr>
          <p:cNvPr id="2814979" name="Rectangle 3"/>
          <p:cNvSpPr>
            <a:spLocks noChangeArrowheads="1"/>
          </p:cNvSpPr>
          <p:nvPr/>
        </p:nvSpPr>
        <p:spPr bwMode="auto">
          <a:xfrm>
            <a:off x="-4763" y="6672263"/>
            <a:ext cx="2074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500"/>
              <a:t>Adapted from Levine, Vision in Man and Machine © McGraw-Hill, 1985.</a:t>
            </a:r>
          </a:p>
        </p:txBody>
      </p:sp>
      <p:sp>
        <p:nvSpPr>
          <p:cNvPr id="28149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27525" y="1493838"/>
            <a:ext cx="4391025" cy="2004138"/>
          </a:xfrm>
          <a:noFill/>
          <a:ln/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marL="236538" indent="-236538"/>
            <a:r>
              <a:rPr lang="en-US" dirty="0"/>
              <a:t>120 million rods</a:t>
            </a:r>
          </a:p>
          <a:p>
            <a:pPr marL="236538" indent="-236538"/>
            <a:r>
              <a:rPr lang="en-US" dirty="0"/>
              <a:t>7-8 million cones</a:t>
            </a:r>
          </a:p>
          <a:p>
            <a:pPr marL="236538" indent="-236538">
              <a:buFontTx/>
              <a:buNone/>
            </a:pPr>
            <a:r>
              <a:rPr lang="en-US" dirty="0"/>
              <a:t>	in each eye</a:t>
            </a:r>
          </a:p>
          <a:p>
            <a:pPr marL="236538" indent="-236538">
              <a:buFontTx/>
              <a:buNone/>
            </a:pPr>
            <a:endParaRPr lang="en-US" sz="1300" dirty="0"/>
          </a:p>
        </p:txBody>
      </p:sp>
      <p:pic>
        <p:nvPicPr>
          <p:cNvPr id="2814981" name="Picture 5" descr="receptors_v2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3144838" cy="6015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35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026" name="Rectangle 2"/>
          <p:cNvSpPr>
            <a:spLocks noChangeArrowheads="1"/>
          </p:cNvSpPr>
          <p:nvPr/>
        </p:nvSpPr>
        <p:spPr bwMode="auto">
          <a:xfrm>
            <a:off x="-4763" y="6672263"/>
            <a:ext cx="20907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sz="500"/>
              <a:t>Adapted from Levine,  Vision in Man and Machine © McGraw-Hill, 1985.</a:t>
            </a:r>
          </a:p>
        </p:txBody>
      </p:sp>
      <p:sp>
        <p:nvSpPr>
          <p:cNvPr id="2817027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48513" cy="1049338"/>
          </a:xfrm>
          <a:noFill/>
          <a:ln/>
          <a:effectLst>
            <a:outerShdw blurRad="63500" dist="35921" dir="2700000" algn="ctr" rotWithShape="0">
              <a:schemeClr val="bg2"/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r>
              <a:rPr lang="en-US"/>
              <a:t>Receptor distribution</a:t>
            </a:r>
          </a:p>
        </p:txBody>
      </p:sp>
      <p:pic>
        <p:nvPicPr>
          <p:cNvPr id="2817028" name="Picture 4" descr="receptor_dist_v2_blue_pj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6326188" cy="4024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7029" name="Line 5"/>
          <p:cNvSpPr>
            <a:spLocks noChangeShapeType="1"/>
          </p:cNvSpPr>
          <p:nvPr/>
        </p:nvSpPr>
        <p:spPr bwMode="auto">
          <a:xfrm flipV="1">
            <a:off x="4724400" y="1981200"/>
            <a:ext cx="457200" cy="685800"/>
          </a:xfrm>
          <a:prstGeom prst="line">
            <a:avLst/>
          </a:prstGeom>
          <a:noFill/>
          <a:ln w="28575">
            <a:solidFill>
              <a:srgbClr val="DDDDDD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7030" name="Text Box 6"/>
          <p:cNvSpPr txBox="1">
            <a:spLocks noChangeArrowheads="1"/>
          </p:cNvSpPr>
          <p:nvPr/>
        </p:nvSpPr>
        <p:spPr bwMode="auto">
          <a:xfrm>
            <a:off x="5105400" y="1524000"/>
            <a:ext cx="1055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DDDDDD"/>
                </a:solidFill>
                <a:latin typeface="Helvetica" charset="0"/>
              </a:rPr>
              <a:t>fovea</a:t>
            </a:r>
            <a:endParaRPr lang="en-US" sz="28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92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4902200" y="6477000"/>
            <a:ext cx="403860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© 2008 Steve Marschner • </a:t>
            </a:r>
          </a:p>
        </p:txBody>
      </p:sp>
      <p:sp>
        <p:nvSpPr>
          <p:cNvPr id="123" name="Shape 123"/>
          <p:cNvSpPr/>
          <p:nvPr/>
        </p:nvSpPr>
        <p:spPr>
          <a:xfrm>
            <a:off x="0" y="6477000"/>
            <a:ext cx="3505200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Cornell CS4620 Fall 2008 • Lecture 15</a:t>
            </a:r>
          </a:p>
        </p:txBody>
      </p:sp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457200" y="28575"/>
            <a:ext cx="7772400" cy="1466850"/>
          </a:xfrm>
          <a:prstGeom prst="rect">
            <a:avLst/>
          </a:prstGeom>
        </p:spPr>
        <p:txBody>
          <a:bodyPr/>
          <a:lstStyle/>
          <a:p>
            <a:r>
              <a:t>Cone Responses</a:t>
            </a:r>
          </a:p>
        </p:txBody>
      </p:sp>
      <p:pic>
        <p:nvPicPr>
          <p:cNvPr id="125" name="cone_responses_blue_fix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1314450"/>
            <a:ext cx="4324350" cy="508476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body" sz="half" idx="1"/>
          </p:nvPr>
        </p:nvSpPr>
        <p:spPr>
          <a:xfrm>
            <a:off x="4918075" y="1495425"/>
            <a:ext cx="3997325" cy="5362575"/>
          </a:xfrm>
          <a:prstGeom prst="rect">
            <a:avLst/>
          </a:prstGeom>
        </p:spPr>
        <p:txBody>
          <a:bodyPr/>
          <a:lstStyle/>
          <a:p>
            <a:pPr marL="783590" indent="-285750">
              <a:lnSpc>
                <a:spcPct val="90000"/>
              </a:lnSpc>
            </a:pPr>
            <a:r>
              <a:rPr sz="2400" dirty="0"/>
              <a:t>S,M,L cones have broadband spectral sensitivity</a:t>
            </a:r>
          </a:p>
          <a:p>
            <a:pPr marL="783590" indent="-285750">
              <a:lnSpc>
                <a:spcPct val="90000"/>
              </a:lnSpc>
              <a:defRPr sz="2400"/>
            </a:pPr>
            <a:r>
              <a:rPr lang="en-US" dirty="0" smtClean="0"/>
              <a:t>Converts a </a:t>
            </a:r>
            <a:r>
              <a:rPr lang="en-US" i="1" dirty="0" smtClean="0"/>
              <a:t>distribution </a:t>
            </a:r>
            <a:r>
              <a:rPr lang="en-US" dirty="0" smtClean="0"/>
              <a:t>over wavelength into 3 values</a:t>
            </a:r>
          </a:p>
          <a:p>
            <a:pPr marL="783590" indent="-285750">
              <a:lnSpc>
                <a:spcPct val="90000"/>
              </a:lnSpc>
              <a:defRPr sz="2400"/>
            </a:pPr>
            <a:r>
              <a:rPr lang="en-US" sz="2400" i="1" dirty="0" smtClean="0"/>
              <a:t>Hence 3 colors: blue (S), green (M), red (L)</a:t>
            </a:r>
            <a:endParaRPr sz="2400" i="1" dirty="0"/>
          </a:p>
        </p:txBody>
      </p:sp>
      <p:sp>
        <p:nvSpPr>
          <p:cNvPr id="127" name="Shape 127"/>
          <p:cNvSpPr/>
          <p:nvPr/>
        </p:nvSpPr>
        <p:spPr>
          <a:xfrm rot="16200000">
            <a:off x="8252322" y="5128122"/>
            <a:ext cx="147220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00000"/>
              </a:buClr>
              <a:buFont typeface="Gill Sans"/>
              <a:defRPr sz="1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[source unknown]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226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physical </a:t>
            </a:r>
            <a:r>
              <a:rPr lang="en-US" dirty="0" smtClean="0"/>
              <a:t>world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12775"/>
          </a:xfrm>
        </p:spPr>
        <p:txBody>
          <a:bodyPr/>
          <a:lstStyle/>
          <a:p>
            <a:r>
              <a:rPr lang="en-US" smtClean="0"/>
              <a:t>Not pixels!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900" y="2744787"/>
            <a:ext cx="3793392" cy="2434093"/>
          </a:xfrm>
          <a:prstGeom prst="rect">
            <a:avLst/>
          </a:prstGeom>
        </p:spPr>
      </p:pic>
      <p:sp>
        <p:nvSpPr>
          <p:cNvPr id="11" name="Down Arrow Callout 10"/>
          <p:cNvSpPr/>
          <p:nvPr/>
        </p:nvSpPr>
        <p:spPr>
          <a:xfrm>
            <a:off x="4136571" y="2132012"/>
            <a:ext cx="1306286" cy="104843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Shape</a:t>
            </a:r>
            <a:endParaRPr lang="en-US"/>
          </a:p>
        </p:txBody>
      </p:sp>
      <p:sp>
        <p:nvSpPr>
          <p:cNvPr id="12" name="Left Arrow Callout 11"/>
          <p:cNvSpPr/>
          <p:nvPr/>
        </p:nvSpPr>
        <p:spPr>
          <a:xfrm>
            <a:off x="6933292" y="3018972"/>
            <a:ext cx="1582058" cy="146594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3" name="Right Arrow Callout 2"/>
          <p:cNvSpPr/>
          <p:nvPr/>
        </p:nvSpPr>
        <p:spPr>
          <a:xfrm>
            <a:off x="628650" y="3189514"/>
            <a:ext cx="2840264" cy="1124857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Articulation </a:t>
            </a:r>
            <a:r>
              <a:rPr lang="en-US" smtClean="0"/>
              <a:t>/ deformation</a:t>
            </a:r>
            <a:endParaRPr lang="en-US"/>
          </a:p>
        </p:txBody>
      </p:sp>
      <p:sp>
        <p:nvSpPr>
          <p:cNvPr id="10" name="Up Arrow Callout 9"/>
          <p:cNvSpPr/>
          <p:nvPr/>
        </p:nvSpPr>
        <p:spPr>
          <a:xfrm>
            <a:off x="4015014" y="5130800"/>
            <a:ext cx="1435100" cy="125730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60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00" y="14478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photography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1143001"/>
            <a:ext cx="7188200" cy="4754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59600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The Emir of </a:t>
            </a:r>
            <a:r>
              <a:rPr lang="en-US" dirty="0">
                <a:solidFill>
                  <a:srgbClr val="0B0080"/>
                </a:solidFill>
                <a:latin typeface="Arial" charset="0"/>
                <a:hlinkClick r:id="rId3" tooltip="Bukhara"/>
              </a:rPr>
              <a:t>Bukhara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 </a:t>
            </a:r>
            <a:r>
              <a:rPr lang="en-US" dirty="0">
                <a:solidFill>
                  <a:srgbClr val="0B0080"/>
                </a:solidFill>
                <a:latin typeface="Arial" charset="0"/>
                <a:hlinkClick r:id="rId4" tooltip="Mohammed Alim Khan"/>
              </a:rPr>
              <a:t>Alim Khan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in a 1911 color photograph by </a:t>
            </a:r>
            <a:r>
              <a:rPr lang="en-US" dirty="0">
                <a:solidFill>
                  <a:srgbClr val="0B0080"/>
                </a:solidFill>
                <a:latin typeface="Arial" charset="0"/>
                <a:hlinkClick r:id="rId5" tooltip="Sergey Prokudin-Gorsky"/>
              </a:rPr>
              <a:t>Sergey Prokudin-Gorsky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. At right is the triple color-filtered black-and-white glass plate negative, shown here as a positive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. [</a:t>
            </a:r>
            <a:r>
              <a:rPr lang="en-US" dirty="0" err="1" smtClean="0">
                <a:solidFill>
                  <a:srgbClr val="222222"/>
                </a:solidFill>
                <a:latin typeface="Arial" charset="0"/>
              </a:rPr>
              <a:t>wikipedia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 article on color photography]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101" y="1408248"/>
            <a:ext cx="4422099" cy="4624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8600" y="6159500"/>
            <a:ext cx="4432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bees see the world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 https://</a:t>
            </a:r>
            <a:r>
              <a:rPr lang="en-US" sz="1000" dirty="0" err="1"/>
              <a:t>beecare.bayer.com</a:t>
            </a:r>
            <a:r>
              <a:rPr lang="en-US" sz="1000" dirty="0"/>
              <a:t>/media-center/</a:t>
            </a:r>
            <a:r>
              <a:rPr lang="en-US" sz="1000" dirty="0" err="1"/>
              <a:t>beenow</a:t>
            </a:r>
            <a:r>
              <a:rPr lang="en-US" sz="1000" dirty="0"/>
              <a:t>/detail/vision-science-how-bees-perceive-the-world</a:t>
            </a:r>
          </a:p>
        </p:txBody>
      </p:sp>
    </p:spTree>
    <p:extLst>
      <p:ext uri="{BB962C8B-B14F-4D97-AF65-F5344CB8AC3E}">
        <p14:creationId xmlns:p14="http://schemas.microsoft.com/office/powerpoint/2010/main" val="9455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600200"/>
            <a:ext cx="2930432" cy="4525963"/>
          </a:xfrm>
        </p:spPr>
        <p:txBody>
          <a:bodyPr/>
          <a:lstStyle/>
          <a:p>
            <a:r>
              <a:rPr lang="en-US" dirty="0" smtClean="0"/>
              <a:t>Each pixel records amount of </a:t>
            </a:r>
            <a:r>
              <a:rPr lang="en-US" dirty="0" smtClean="0"/>
              <a:t>energy in red light, blue light green light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 smtClean="0"/>
              <a:t>where does light energy come from?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616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598532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8595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5458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11599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/>
          <p:cNvSpPr/>
          <p:nvPr/>
        </p:nvSpPr>
        <p:spPr>
          <a:xfrm rot="5400000" flipV="1">
            <a:off x="766898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7027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392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6754585" y="1371600"/>
            <a:ext cx="992776" cy="889000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561690" y="1816100"/>
            <a:ext cx="2192895" cy="235675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n 18"/>
          <p:cNvSpPr/>
          <p:nvPr/>
        </p:nvSpPr>
        <p:spPr>
          <a:xfrm>
            <a:off x="3657600" y="3882572"/>
            <a:ext cx="850900" cy="11103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247086" y="3813629"/>
            <a:ext cx="1059404" cy="1382485"/>
          </a:xfrm>
          <a:prstGeom prst="rect">
            <a:avLst/>
          </a:prstGeom>
          <a:ln>
            <a:noFill/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75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636181"/>
            <a:ext cx="9144000" cy="2082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 rot="3204870">
            <a:off x="2717197" y="2668711"/>
            <a:ext cx="2883402" cy="1229372"/>
            <a:chOff x="1054100" y="2432050"/>
            <a:chExt cx="5892800" cy="2963490"/>
          </a:xfrm>
        </p:grpSpPr>
        <p:grpSp>
          <p:nvGrpSpPr>
            <p:cNvPr id="11" name="Group 10"/>
            <p:cNvGrpSpPr/>
            <p:nvPr/>
          </p:nvGrpSpPr>
          <p:grpSpPr>
            <a:xfrm>
              <a:off x="1054100" y="2432050"/>
              <a:ext cx="2959100" cy="2927350"/>
              <a:chOff x="533400" y="2419350"/>
              <a:chExt cx="7531100" cy="25717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26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500" y="2419350"/>
                <a:ext cx="2540000" cy="254000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987800" y="2468190"/>
              <a:ext cx="2959100" cy="2927350"/>
              <a:chOff x="533400" y="2419350"/>
              <a:chExt cx="7531100" cy="257175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26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500" y="2419350"/>
                <a:ext cx="2540000" cy="254000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/>
          <p:cNvGrpSpPr/>
          <p:nvPr/>
        </p:nvGrpSpPr>
        <p:grpSpPr>
          <a:xfrm rot="3204870">
            <a:off x="599581" y="2644897"/>
            <a:ext cx="4268514" cy="1229372"/>
            <a:chOff x="1054100" y="2432050"/>
            <a:chExt cx="5892800" cy="2963490"/>
          </a:xfrm>
        </p:grpSpPr>
        <p:grpSp>
          <p:nvGrpSpPr>
            <p:cNvPr id="22" name="Group 21"/>
            <p:cNvGrpSpPr/>
            <p:nvPr/>
          </p:nvGrpSpPr>
          <p:grpSpPr>
            <a:xfrm>
              <a:off x="1054100" y="2432050"/>
              <a:ext cx="2959100" cy="2927350"/>
              <a:chOff x="533400" y="2419350"/>
              <a:chExt cx="7531100" cy="257175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26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500" y="2419350"/>
                <a:ext cx="2540000" cy="25400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3987800" y="2468190"/>
              <a:ext cx="2959100" cy="2927350"/>
              <a:chOff x="533400" y="2419350"/>
              <a:chExt cx="7531100" cy="257175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4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26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500" y="2419350"/>
                <a:ext cx="2540000" cy="254000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 rot="3204870">
            <a:off x="-688917" y="2787229"/>
            <a:ext cx="4263547" cy="1229372"/>
            <a:chOff x="2032150" y="2432050"/>
            <a:chExt cx="2953659" cy="2963489"/>
          </a:xfrm>
        </p:grpSpPr>
        <p:grpSp>
          <p:nvGrpSpPr>
            <p:cNvPr id="31" name="Group 30"/>
            <p:cNvGrpSpPr/>
            <p:nvPr/>
          </p:nvGrpSpPr>
          <p:grpSpPr>
            <a:xfrm>
              <a:off x="2032150" y="2432050"/>
              <a:ext cx="1981050" cy="2927350"/>
              <a:chOff x="3022600" y="2419350"/>
              <a:chExt cx="5041900" cy="257175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22600" y="2451100"/>
                <a:ext cx="2540000" cy="254000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524500" y="2419350"/>
                <a:ext cx="2540000" cy="2540000"/>
              </a:xfrm>
              <a:prstGeom prst="rect">
                <a:avLst/>
              </a:prstGeom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87800" y="2504330"/>
              <a:ext cx="998009" cy="2891209"/>
            </a:xfrm>
            <a:prstGeom prst="rect">
              <a:avLst/>
            </a:prstGeom>
          </p:spPr>
        </p:pic>
      </p:grpSp>
      <p:sp>
        <p:nvSpPr>
          <p:cNvPr id="39" name="Right Arrow 38"/>
          <p:cNvSpPr/>
          <p:nvPr/>
        </p:nvSpPr>
        <p:spPr>
          <a:xfrm rot="3434301">
            <a:off x="2379502" y="5022930"/>
            <a:ext cx="1492241" cy="11464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Absorbed</a:t>
            </a:r>
            <a:endParaRPr lang="en-US"/>
          </a:p>
        </p:txBody>
      </p:sp>
      <p:sp>
        <p:nvSpPr>
          <p:cNvPr id="40" name="Right Arrow 39"/>
          <p:cNvSpPr/>
          <p:nvPr/>
        </p:nvSpPr>
        <p:spPr>
          <a:xfrm rot="3434301">
            <a:off x="3559258" y="4821254"/>
            <a:ext cx="1492241" cy="114641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Absorbed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 rot="18528415">
            <a:off x="5505125" y="3224227"/>
            <a:ext cx="1492241" cy="1146418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Reflected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21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58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4423229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23858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92485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553890" y="450487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allelogram 10"/>
          <p:cNvSpPr/>
          <p:nvPr/>
        </p:nvSpPr>
        <p:spPr>
          <a:xfrm rot="5400000" flipV="1">
            <a:off x="6106887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8171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191829" y="463277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n 13"/>
          <p:cNvSpPr/>
          <p:nvPr/>
        </p:nvSpPr>
        <p:spPr>
          <a:xfrm>
            <a:off x="5192485" y="1371600"/>
            <a:ext cx="992776" cy="889000"/>
          </a:xfrm>
          <a:prstGeom prst="su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2999590" y="1816100"/>
            <a:ext cx="2192895" cy="235675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2095500" y="3882572"/>
            <a:ext cx="850900" cy="11103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84986" y="3813629"/>
            <a:ext cx="1059404" cy="1382485"/>
          </a:xfrm>
          <a:prstGeom prst="rect">
            <a:avLst/>
          </a:prstGeom>
          <a:ln>
            <a:noFill/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331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0100"/>
            <a:ext cx="4363164" cy="29187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168900" y="3886200"/>
            <a:ext cx="307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68900" y="3937000"/>
            <a:ext cx="3073400" cy="101600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0"/>
          </p:cNvCxnSpPr>
          <p:nvPr/>
        </p:nvCxnSpPr>
        <p:spPr>
          <a:xfrm flipV="1">
            <a:off x="6705600" y="2184400"/>
            <a:ext cx="0" cy="17526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 flipV="1">
            <a:off x="4902200" y="1866900"/>
            <a:ext cx="1803400" cy="20701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0"/>
          </p:cNvCxnSpPr>
          <p:nvPr/>
        </p:nvCxnSpPr>
        <p:spPr>
          <a:xfrm flipV="1">
            <a:off x="6705600" y="1866900"/>
            <a:ext cx="2032000" cy="20701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080000" y="2070100"/>
            <a:ext cx="723901" cy="831851"/>
          </a:xfrm>
          <a:prstGeom prst="line">
            <a:avLst/>
          </a:prstGeom>
          <a:ln w="5715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3" y="0"/>
            <a:ext cx="8866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3" y="0"/>
            <a:ext cx="8866193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05500" y="1690689"/>
            <a:ext cx="546100" cy="1141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10425" y="1485109"/>
            <a:ext cx="546100" cy="11414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of a pixel depends on:</a:t>
            </a:r>
          </a:p>
          <a:p>
            <a:pPr lvl="1"/>
            <a:r>
              <a:rPr lang="en-US" dirty="0" smtClean="0"/>
              <a:t>Color of light</a:t>
            </a:r>
          </a:p>
          <a:p>
            <a:pPr lvl="1"/>
            <a:r>
              <a:rPr lang="en-US" dirty="0" smtClean="0"/>
              <a:t>“Paint” on surface</a:t>
            </a:r>
          </a:p>
          <a:p>
            <a:pPr lvl="1"/>
            <a:r>
              <a:rPr lang="en-US" dirty="0" smtClean="0"/>
              <a:t>Direction of light </a:t>
            </a:r>
            <a:r>
              <a:rPr lang="en-US" dirty="0" err="1" smtClean="0"/>
              <a:t>w.r.t</a:t>
            </a:r>
            <a:r>
              <a:rPr lang="en-US" dirty="0" smtClean="0"/>
              <a:t> </a:t>
            </a:r>
            <a:r>
              <a:rPr lang="en-US" dirty="0" smtClean="0"/>
              <a:t>surface</a:t>
            </a:r>
          </a:p>
          <a:p>
            <a:pPr lvl="1"/>
            <a:r>
              <a:rPr lang="en-US" dirty="0" smtClean="0"/>
              <a:t>Viewing direction</a:t>
            </a:r>
            <a:endParaRPr lang="en-US" dirty="0" smtClean="0"/>
          </a:p>
          <a:p>
            <a:pPr lvl="1"/>
            <a:r>
              <a:rPr lang="en-US" dirty="0" smtClean="0"/>
              <a:t>Presence/absence of cast shadows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0085" y="6176963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will get into the math </a:t>
            </a:r>
            <a:r>
              <a:rPr lang="en-US" smtClean="0"/>
              <a:t>and physics </a:t>
            </a:r>
            <a:r>
              <a:rPr lang="en-US" dirty="0" smtClean="0"/>
              <a:t>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0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1503" y="4445325"/>
            <a:ext cx="4630398" cy="2412675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26252" y="1825625"/>
            <a:ext cx="4198711" cy="4000726"/>
          </a:xfrm>
          <a:prstGeom prst="ellipse">
            <a:avLst/>
          </a:prstGeom>
          <a:solidFill>
            <a:schemeClr val="accent2">
              <a:lumMod val="75000"/>
            </a:schemeClr>
          </a:solidFill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24780" y="2182823"/>
            <a:ext cx="3348264" cy="2380343"/>
          </a:xfrm>
          <a:prstGeom prst="ellipse">
            <a:avLst/>
          </a:prstGeom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physical </a:t>
            </a:r>
            <a:r>
              <a:rPr lang="en-US" dirty="0" smtClean="0"/>
              <a:t>world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612775"/>
          </a:xfrm>
        </p:spPr>
        <p:txBody>
          <a:bodyPr/>
          <a:lstStyle/>
          <a:p>
            <a:r>
              <a:rPr lang="en-US" smtClean="0"/>
              <a:t>Not pixels!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024" y="2573336"/>
            <a:ext cx="940347" cy="1475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403" y="2573336"/>
            <a:ext cx="873315" cy="1366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866" y="2353129"/>
            <a:ext cx="2779484" cy="1389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118" y="3657600"/>
            <a:ext cx="3398611" cy="1699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5077943"/>
            <a:ext cx="2409371" cy="1546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403" y="4818743"/>
            <a:ext cx="2221415" cy="18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4: Pixel color is complicated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rely less on absolute color. Look at </a:t>
            </a:r>
            <a:r>
              <a:rPr lang="en-US" i="1" dirty="0" smtClean="0"/>
              <a:t>changes in color</a:t>
            </a:r>
            <a:r>
              <a:rPr lang="en-US" dirty="0" smtClean="0"/>
              <a:t> (may be object boundaries or change in paint) instead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03" y="2590800"/>
            <a:ext cx="5058057" cy="391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Consequence 4: Pixel color is complicated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Understanding light can give us clues to shape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2438400"/>
            <a:ext cx="5953126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images are </a:t>
            </a:r>
            <a:r>
              <a:rPr lang="en-US" i="1" dirty="0" smtClean="0"/>
              <a:t>not </a:t>
            </a:r>
            <a:r>
              <a:rPr lang="en-US" dirty="0" smtClean="0"/>
              <a:t>arbitrary 2D arrays</a:t>
            </a:r>
          </a:p>
          <a:p>
            <a:r>
              <a:rPr lang="en-US" dirty="0" smtClean="0"/>
              <a:t>They have properties resulting from physics / math of image formation</a:t>
            </a:r>
          </a:p>
          <a:p>
            <a:r>
              <a:rPr lang="en-US" dirty="0" smtClean="0"/>
              <a:t>Solving computer vision requires using these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primitives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detection: identifying where pixels change color</a:t>
            </a:r>
          </a:p>
          <a:p>
            <a:pPr lvl="1"/>
            <a:r>
              <a:rPr lang="en-US" dirty="0" smtClean="0"/>
              <a:t>Cue to object boundary</a:t>
            </a:r>
          </a:p>
          <a:p>
            <a:pPr lvl="1"/>
            <a:r>
              <a:rPr lang="en-US" dirty="0" smtClean="0"/>
              <a:t>Cue to shape</a:t>
            </a:r>
          </a:p>
          <a:p>
            <a:pPr lvl="1"/>
            <a:r>
              <a:rPr lang="en-US" dirty="0" smtClean="0"/>
              <a:t>More resilient to lighting than pixel color</a:t>
            </a:r>
          </a:p>
          <a:p>
            <a:r>
              <a:rPr lang="en-US" dirty="0" smtClean="0"/>
              <a:t>Zooming into or out of images</a:t>
            </a:r>
          </a:p>
          <a:p>
            <a:pPr lvl="1"/>
            <a:r>
              <a:rPr lang="en-US" dirty="0" smtClean="0"/>
              <a:t>Searching for both nearby and far-off objects</a:t>
            </a:r>
          </a:p>
          <a:p>
            <a:r>
              <a:rPr lang="en-US" dirty="0" smtClean="0"/>
              <a:t>Matching patches from two different images</a:t>
            </a:r>
          </a:p>
          <a:p>
            <a:pPr lvl="1"/>
            <a:r>
              <a:rPr lang="en-US" dirty="0" smtClean="0"/>
              <a:t>First step in identifying 3D location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6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related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Image Restoration</a:t>
            </a:r>
          </a:p>
          <a:p>
            <a:pPr lvl="1"/>
            <a:r>
              <a:rPr lang="en-US" sz="2000" dirty="0" err="1"/>
              <a:t>denoising</a:t>
            </a:r>
            <a:endParaRPr lang="en-US" sz="2000" dirty="0"/>
          </a:p>
          <a:p>
            <a:pPr lvl="1"/>
            <a:r>
              <a:rPr lang="en-US" sz="2000" dirty="0" err="1" smtClean="0"/>
              <a:t>deblurring</a:t>
            </a:r>
            <a:endParaRPr lang="en-US" sz="2000" dirty="0"/>
          </a:p>
          <a:p>
            <a:r>
              <a:rPr lang="en-US" sz="2400" dirty="0"/>
              <a:t>Image Compression</a:t>
            </a:r>
          </a:p>
          <a:p>
            <a:pPr lvl="1"/>
            <a:r>
              <a:rPr lang="en-US" sz="2000" dirty="0"/>
              <a:t>JPEG, JPEG2000, MPEG..</a:t>
            </a:r>
          </a:p>
          <a:p>
            <a:endParaRPr lang="en-US" dirty="0" smtClean="0"/>
          </a:p>
          <a:p>
            <a:r>
              <a:rPr lang="en-US" dirty="0" smtClean="0"/>
              <a:t>Again, use the same ``priors”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up: Image processing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enhance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417638"/>
            <a:ext cx="7772400" cy="48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3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/>
          <p:cNvSpPr/>
          <p:nvPr/>
        </p:nvSpPr>
        <p:spPr>
          <a:xfrm>
            <a:off x="628650" y="2975429"/>
            <a:ext cx="7992836" cy="3425368"/>
          </a:xfrm>
          <a:prstGeom prst="trapezoid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4858" y="4219952"/>
            <a:ext cx="1620346" cy="22824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physical </a:t>
            </a:r>
            <a:r>
              <a:rPr lang="en-US" dirty="0" smtClean="0"/>
              <a:t>world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128" y="3265712"/>
            <a:ext cx="3857896" cy="31350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724" y="2917369"/>
            <a:ext cx="2779484" cy="1389742"/>
          </a:xfrm>
          <a:prstGeom prst="rect">
            <a:avLst/>
          </a:prstGeom>
        </p:spPr>
      </p:pic>
      <p:sp>
        <p:nvSpPr>
          <p:cNvPr id="8" name="Down Arrow Callout 7"/>
          <p:cNvSpPr/>
          <p:nvPr/>
        </p:nvSpPr>
        <p:spPr>
          <a:xfrm>
            <a:off x="2902128" y="1638188"/>
            <a:ext cx="2511701" cy="12356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Locations, orientations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</a:t>
            </a:r>
            <a:r>
              <a:rPr lang="en-US" dirty="0" smtClean="0">
                <a:sym typeface="Wingdings"/>
              </a:rPr>
              <a:t> Images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86668" y="1538510"/>
            <a:ext cx="4770664" cy="2104574"/>
            <a:chOff x="628650" y="2917369"/>
            <a:chExt cx="7992836" cy="3585031"/>
          </a:xfrm>
        </p:grpSpPr>
        <p:sp>
          <p:nvSpPr>
            <p:cNvPr id="6" name="Trapezoid 5"/>
            <p:cNvSpPr/>
            <p:nvPr/>
          </p:nvSpPr>
          <p:spPr>
            <a:xfrm>
              <a:off x="628650" y="2975429"/>
              <a:ext cx="7992836" cy="3425368"/>
            </a:xfrm>
            <a:prstGeom prst="trapezoid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4858" y="4219952"/>
              <a:ext cx="1620346" cy="228244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128" y="3265712"/>
              <a:ext cx="3857896" cy="313508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724" y="2917369"/>
              <a:ext cx="2779484" cy="13897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195" y="5039439"/>
            <a:ext cx="3249805" cy="1416435"/>
          </a:xfrm>
          <a:prstGeom prst="rect">
            <a:avLst/>
          </a:prstGeom>
          <a:ln w="63500">
            <a:solidFill>
              <a:schemeClr val="tx1"/>
            </a:solidFill>
          </a:ln>
          <a:scene3d>
            <a:camera prst="isometricOffAxis1Left"/>
            <a:lightRig rig="threePt" dir="t"/>
          </a:scene3d>
        </p:spPr>
      </p:pic>
      <p:sp>
        <p:nvSpPr>
          <p:cNvPr id="10" name="Rounded Rectangle 9"/>
          <p:cNvSpPr/>
          <p:nvPr/>
        </p:nvSpPr>
        <p:spPr>
          <a:xfrm>
            <a:off x="4253027" y="3966951"/>
            <a:ext cx="486967" cy="7692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 rot="10800000">
            <a:off x="4314508" y="3827268"/>
            <a:ext cx="364008" cy="3193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3331299">
            <a:off x="3435611" y="4204569"/>
            <a:ext cx="337984" cy="917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of </a:t>
            </a:r>
            <a:r>
              <a:rPr lang="en-US" smtClean="0"/>
              <a:t>computer vision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186668" y="1538510"/>
            <a:ext cx="4770664" cy="2104574"/>
            <a:chOff x="628650" y="2917369"/>
            <a:chExt cx="7992836" cy="3585031"/>
          </a:xfrm>
        </p:grpSpPr>
        <p:sp>
          <p:nvSpPr>
            <p:cNvPr id="6" name="Trapezoid 5"/>
            <p:cNvSpPr/>
            <p:nvPr/>
          </p:nvSpPr>
          <p:spPr>
            <a:xfrm>
              <a:off x="628650" y="2975429"/>
              <a:ext cx="7992836" cy="3425368"/>
            </a:xfrm>
            <a:prstGeom prst="trapezoid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94858" y="4219952"/>
              <a:ext cx="1620346" cy="228244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128" y="3265712"/>
              <a:ext cx="3857896" cy="313508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2724" y="2917369"/>
              <a:ext cx="2779484" cy="13897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195" y="5039439"/>
            <a:ext cx="3249805" cy="1416435"/>
          </a:xfrm>
          <a:prstGeom prst="rect">
            <a:avLst/>
          </a:prstGeom>
          <a:ln w="63500">
            <a:solidFill>
              <a:schemeClr val="tx1"/>
            </a:solidFill>
          </a:ln>
          <a:scene3d>
            <a:camera prst="isometricOffAxis1Left"/>
            <a:lightRig rig="threePt" dir="t"/>
          </a:scene3d>
        </p:spPr>
      </p:pic>
      <p:sp>
        <p:nvSpPr>
          <p:cNvPr id="10" name="Rounded Rectangle 9"/>
          <p:cNvSpPr/>
          <p:nvPr/>
        </p:nvSpPr>
        <p:spPr>
          <a:xfrm>
            <a:off x="4253027" y="3966951"/>
            <a:ext cx="486967" cy="7692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 rot="10800000">
            <a:off x="4314508" y="3827268"/>
            <a:ext cx="364008" cy="31931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3331299">
            <a:off x="3435611" y="4204569"/>
            <a:ext cx="337984" cy="9176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Up Arrow 7"/>
          <p:cNvSpPr/>
          <p:nvPr/>
        </p:nvSpPr>
        <p:spPr>
          <a:xfrm rot="19030379">
            <a:off x="4248717" y="4352184"/>
            <a:ext cx="3049151" cy="1696534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6735442" y="4468734"/>
            <a:ext cx="2408558" cy="1278923"/>
          </a:xfrm>
          <a:prstGeom prst="star7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Computer vision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goal(s) of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Grouping (“Reorganization”)</a:t>
            </a:r>
          </a:p>
          <a:p>
            <a:pPr lvl="1"/>
            <a:r>
              <a:rPr lang="en-US" dirty="0" smtClean="0"/>
              <a:t>Convert from “pixels” to “objects”: which groups of pixels correspond to objects?</a:t>
            </a:r>
          </a:p>
          <a:p>
            <a:pPr lvl="1"/>
            <a:endParaRPr lang="en-US" dirty="0"/>
          </a:p>
        </p:txBody>
      </p:sp>
      <p:pic>
        <p:nvPicPr>
          <p:cNvPr id="4" name="Shape 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2885" y="3082093"/>
            <a:ext cx="6035924" cy="21329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5"/>
          <p:cNvSpPr txBox="1"/>
          <p:nvPr/>
        </p:nvSpPr>
        <p:spPr>
          <a:xfrm>
            <a:off x="7886701" y="5660326"/>
            <a:ext cx="1257299" cy="340424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r>
              <a:rPr lang="en" sz="1350"/>
              <a:t>[Blobworld]</a:t>
            </a:r>
          </a:p>
        </p:txBody>
      </p:sp>
    </p:spTree>
    <p:extLst>
      <p:ext uri="{BB962C8B-B14F-4D97-AF65-F5344CB8AC3E}">
        <p14:creationId xmlns:p14="http://schemas.microsoft.com/office/powerpoint/2010/main" val="136853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13530</TotalTime>
  <Words>1289</Words>
  <Application>Microsoft Macintosh PowerPoint</Application>
  <PresentationFormat>On-screen Show (4:3)</PresentationFormat>
  <Paragraphs>187</Paragraphs>
  <Slides>56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Calibri</vt:lpstr>
      <vt:lpstr>Calibri Light</vt:lpstr>
      <vt:lpstr>Gill Sans</vt:lpstr>
      <vt:lpstr>Helvetica</vt:lpstr>
      <vt:lpstr>Times</vt:lpstr>
      <vt:lpstr>Times New Roman</vt:lpstr>
      <vt:lpstr>Wingdings</vt:lpstr>
      <vt:lpstr>Yu Gothic</vt:lpstr>
      <vt:lpstr>Arial</vt:lpstr>
      <vt:lpstr>Office Theme</vt:lpstr>
      <vt:lpstr>The visual world</vt:lpstr>
      <vt:lpstr>What do images look like?</vt:lpstr>
      <vt:lpstr>The physical world</vt:lpstr>
      <vt:lpstr>The physical world</vt:lpstr>
      <vt:lpstr>The physical world</vt:lpstr>
      <vt:lpstr>The physical world</vt:lpstr>
      <vt:lpstr>World  Images</vt:lpstr>
      <vt:lpstr>The goal of computer vision</vt:lpstr>
      <vt:lpstr>The goal(s) of computer vision</vt:lpstr>
      <vt:lpstr>The goal(s) of computer vision</vt:lpstr>
      <vt:lpstr>The goal(s) of computer vision</vt:lpstr>
      <vt:lpstr>How do we do this?</vt:lpstr>
      <vt:lpstr>The pinhole camera - Camera Obscura</vt:lpstr>
      <vt:lpstr>The pinhole camera</vt:lpstr>
      <vt:lpstr>The pinhole camera</vt:lpstr>
      <vt:lpstr>Not all 2D arrays are images</vt:lpstr>
      <vt:lpstr>Consequence 1: nearby pixels are similar</vt:lpstr>
      <vt:lpstr>Consequence 1: nearby pixels are similar</vt:lpstr>
      <vt:lpstr>Consequence 1: nearby pixels are similar</vt:lpstr>
      <vt:lpstr>Consequence 1: nearby pixels are similar</vt:lpstr>
      <vt:lpstr>Consequence 1: nearby pixels are similar</vt:lpstr>
      <vt:lpstr>Counterexample: camouflage</vt:lpstr>
      <vt:lpstr>Consequence 2: Farther away objects appear smaller</vt:lpstr>
      <vt:lpstr>Consequence 2: Farther away objects appear smaller</vt:lpstr>
      <vt:lpstr>Consequence 2: Farther away objects appear smaller</vt:lpstr>
      <vt:lpstr>Consequence 3: Image formation is lossy</vt:lpstr>
      <vt:lpstr>Consequence 3: Image formation is lossy</vt:lpstr>
      <vt:lpstr>Consequence 3: Image formation is lossy</vt:lpstr>
      <vt:lpstr>Consequence 3: Image formation is lossy</vt:lpstr>
      <vt:lpstr>Consequence 4: Image formation is lossy</vt:lpstr>
      <vt:lpstr>Color</vt:lpstr>
      <vt:lpstr>PowerPoint Presentation</vt:lpstr>
      <vt:lpstr>What is light?</vt:lpstr>
      <vt:lpstr>Physics to Brain</vt:lpstr>
      <vt:lpstr>The eye as a measurement device</vt:lpstr>
      <vt:lpstr>The eye</vt:lpstr>
      <vt:lpstr>Photoreceptors</vt:lpstr>
      <vt:lpstr>Receptor distribution</vt:lpstr>
      <vt:lpstr>Cone Responses</vt:lpstr>
      <vt:lpstr>Color</vt:lpstr>
      <vt:lpstr>Color photography</vt:lpstr>
      <vt:lpstr>Color and light</vt:lpstr>
      <vt:lpstr>Color and light</vt:lpstr>
      <vt:lpstr>Color and light </vt:lpstr>
      <vt:lpstr>Color and light</vt:lpstr>
      <vt:lpstr>Color and light</vt:lpstr>
      <vt:lpstr>Color and light</vt:lpstr>
      <vt:lpstr>Color and light</vt:lpstr>
      <vt:lpstr>Color and light</vt:lpstr>
      <vt:lpstr>Consequence 4: Pixel color is complicated</vt:lpstr>
      <vt:lpstr>Consequence 4: Pixel color is complicated</vt:lpstr>
      <vt:lpstr>Take-away</vt:lpstr>
      <vt:lpstr>Some primitives</vt:lpstr>
      <vt:lpstr>Other related problems</vt:lpstr>
      <vt:lpstr>Next up: Image processing</vt:lpstr>
      <vt:lpstr>Let’s enhance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of images</dc:title>
  <dc:creator>Bharath Hariharan</dc:creator>
  <cp:lastModifiedBy>Bharath Hariharan</cp:lastModifiedBy>
  <cp:revision>48</cp:revision>
  <dcterms:created xsi:type="dcterms:W3CDTF">2018-01-11T19:56:19Z</dcterms:created>
  <dcterms:modified xsi:type="dcterms:W3CDTF">2018-01-27T14:42:36Z</dcterms:modified>
</cp:coreProperties>
</file>