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tiff" ContentType="image/tiff"/>
  <Default Extension="rels" ContentType="application/vnd.openxmlformats-package.relationships+xml"/>
  <Default Extension="vml" ContentType="application/vnd.openxmlformats-officedocument.vmlDrawing"/>
  <Default Extension="gif" ContentType="image/gif"/>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4.xml" ContentType="application/vnd.openxmlformats-officedocument.presentationml.tags+xml"/>
  <Override PartName="/ppt/notesSlides/notesSlide22.xml" ContentType="application/vnd.openxmlformats-officedocument.presentationml.notesSlide+xml"/>
  <Override PartName="/ppt/tags/tag5.xml" ContentType="application/vnd.openxmlformats-officedocument.presentationml.tags+xml"/>
  <Override PartName="/ppt/notesSlides/notesSlide2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1"/>
  </p:sldMasterIdLst>
  <p:notesMasterIdLst>
    <p:notesMasterId r:id="rId75"/>
  </p:notesMasterIdLst>
  <p:handoutMasterIdLst>
    <p:handoutMasterId r:id="rId76"/>
  </p:handoutMasterIdLst>
  <p:sldIdLst>
    <p:sldId id="751" r:id="rId2"/>
    <p:sldId id="852" r:id="rId3"/>
    <p:sldId id="666" r:id="rId4"/>
    <p:sldId id="796" r:id="rId5"/>
    <p:sldId id="753" r:id="rId6"/>
    <p:sldId id="868" r:id="rId7"/>
    <p:sldId id="869" r:id="rId8"/>
    <p:sldId id="870" r:id="rId9"/>
    <p:sldId id="871" r:id="rId10"/>
    <p:sldId id="872" r:id="rId11"/>
    <p:sldId id="917" r:id="rId12"/>
    <p:sldId id="918" r:id="rId13"/>
    <p:sldId id="879" r:id="rId14"/>
    <p:sldId id="880" r:id="rId15"/>
    <p:sldId id="881" r:id="rId16"/>
    <p:sldId id="760" r:id="rId17"/>
    <p:sldId id="855" r:id="rId18"/>
    <p:sldId id="795" r:id="rId19"/>
    <p:sldId id="755" r:id="rId20"/>
    <p:sldId id="887" r:id="rId21"/>
    <p:sldId id="882" r:id="rId22"/>
    <p:sldId id="883" r:id="rId23"/>
    <p:sldId id="884" r:id="rId24"/>
    <p:sldId id="885" r:id="rId25"/>
    <p:sldId id="886" r:id="rId26"/>
    <p:sldId id="888" r:id="rId27"/>
    <p:sldId id="889" r:id="rId28"/>
    <p:sldId id="891" r:id="rId29"/>
    <p:sldId id="919" r:id="rId30"/>
    <p:sldId id="913" r:id="rId31"/>
    <p:sldId id="914" r:id="rId32"/>
    <p:sldId id="915" r:id="rId33"/>
    <p:sldId id="916" r:id="rId34"/>
    <p:sldId id="912" r:id="rId35"/>
    <p:sldId id="894" r:id="rId36"/>
    <p:sldId id="910" r:id="rId37"/>
    <p:sldId id="911" r:id="rId38"/>
    <p:sldId id="895" r:id="rId39"/>
    <p:sldId id="765" r:id="rId40"/>
    <p:sldId id="766" r:id="rId41"/>
    <p:sldId id="893" r:id="rId42"/>
    <p:sldId id="898" r:id="rId43"/>
    <p:sldId id="825" r:id="rId44"/>
    <p:sldId id="900" r:id="rId45"/>
    <p:sldId id="899" r:id="rId46"/>
    <p:sldId id="903" r:id="rId47"/>
    <p:sldId id="904" r:id="rId48"/>
    <p:sldId id="905" r:id="rId49"/>
    <p:sldId id="906" r:id="rId50"/>
    <p:sldId id="907" r:id="rId51"/>
    <p:sldId id="854" r:id="rId52"/>
    <p:sldId id="909" r:id="rId53"/>
    <p:sldId id="784" r:id="rId54"/>
    <p:sldId id="851" r:id="rId55"/>
    <p:sldId id="901" r:id="rId56"/>
    <p:sldId id="845" r:id="rId57"/>
    <p:sldId id="846" r:id="rId58"/>
    <p:sldId id="847" r:id="rId59"/>
    <p:sldId id="703" r:id="rId60"/>
    <p:sldId id="670" r:id="rId61"/>
    <p:sldId id="831" r:id="rId62"/>
    <p:sldId id="866" r:id="rId63"/>
    <p:sldId id="867" r:id="rId64"/>
    <p:sldId id="902" r:id="rId65"/>
    <p:sldId id="697" r:id="rId66"/>
    <p:sldId id="801" r:id="rId67"/>
    <p:sldId id="838" r:id="rId68"/>
    <p:sldId id="699" r:id="rId69"/>
    <p:sldId id="803" r:id="rId70"/>
    <p:sldId id="702" r:id="rId71"/>
    <p:sldId id="836" r:id="rId72"/>
    <p:sldId id="839" r:id="rId73"/>
    <p:sldId id="811" r:id="rId74"/>
  </p:sldIdLst>
  <p:sldSz cx="9144000" cy="6858000" type="screen4x3"/>
  <p:notesSz cx="7010400" cy="9296400"/>
  <p:defaultTextStyle>
    <a:defPPr>
      <a:defRPr lang="en-US"/>
    </a:defPPr>
    <a:lvl1pPr algn="l" rtl="0" fontAlgn="base">
      <a:spcBef>
        <a:spcPct val="0"/>
      </a:spcBef>
      <a:spcAft>
        <a:spcPct val="0"/>
      </a:spcAft>
      <a:defRPr sz="1200" b="1" kern="1200">
        <a:solidFill>
          <a:srgbClr val="FFFF00"/>
        </a:solidFill>
        <a:latin typeface="Arial" charset="0"/>
        <a:ea typeface="ＭＳ Ｐゴシック" charset="-128"/>
        <a:cs typeface="+mn-cs"/>
      </a:defRPr>
    </a:lvl1pPr>
    <a:lvl2pPr marL="457200" algn="l" rtl="0" fontAlgn="base">
      <a:spcBef>
        <a:spcPct val="0"/>
      </a:spcBef>
      <a:spcAft>
        <a:spcPct val="0"/>
      </a:spcAft>
      <a:defRPr sz="1200" b="1" kern="1200">
        <a:solidFill>
          <a:srgbClr val="FFFF00"/>
        </a:solidFill>
        <a:latin typeface="Arial" charset="0"/>
        <a:ea typeface="ＭＳ Ｐゴシック" charset="-128"/>
        <a:cs typeface="+mn-cs"/>
      </a:defRPr>
    </a:lvl2pPr>
    <a:lvl3pPr marL="914400" algn="l" rtl="0" fontAlgn="base">
      <a:spcBef>
        <a:spcPct val="0"/>
      </a:spcBef>
      <a:spcAft>
        <a:spcPct val="0"/>
      </a:spcAft>
      <a:defRPr sz="1200" b="1" kern="1200">
        <a:solidFill>
          <a:srgbClr val="FFFF00"/>
        </a:solidFill>
        <a:latin typeface="Arial" charset="0"/>
        <a:ea typeface="ＭＳ Ｐゴシック" charset="-128"/>
        <a:cs typeface="+mn-cs"/>
      </a:defRPr>
    </a:lvl3pPr>
    <a:lvl4pPr marL="1371600" algn="l" rtl="0" fontAlgn="base">
      <a:spcBef>
        <a:spcPct val="0"/>
      </a:spcBef>
      <a:spcAft>
        <a:spcPct val="0"/>
      </a:spcAft>
      <a:defRPr sz="1200" b="1" kern="1200">
        <a:solidFill>
          <a:srgbClr val="FFFF00"/>
        </a:solidFill>
        <a:latin typeface="Arial" charset="0"/>
        <a:ea typeface="ＭＳ Ｐゴシック" charset="-128"/>
        <a:cs typeface="+mn-cs"/>
      </a:defRPr>
    </a:lvl4pPr>
    <a:lvl5pPr marL="1828800" algn="l" rtl="0" fontAlgn="base">
      <a:spcBef>
        <a:spcPct val="0"/>
      </a:spcBef>
      <a:spcAft>
        <a:spcPct val="0"/>
      </a:spcAft>
      <a:defRPr sz="1200" b="1" kern="1200">
        <a:solidFill>
          <a:srgbClr val="FFFF00"/>
        </a:solidFill>
        <a:latin typeface="Arial" charset="0"/>
        <a:ea typeface="ＭＳ Ｐゴシック" charset="-128"/>
        <a:cs typeface="+mn-cs"/>
      </a:defRPr>
    </a:lvl5pPr>
    <a:lvl6pPr marL="2286000" algn="l" defTabSz="914400" rtl="0" eaLnBrk="1" latinLnBrk="0" hangingPunct="1">
      <a:defRPr sz="1200" b="1" kern="1200">
        <a:solidFill>
          <a:srgbClr val="FFFF00"/>
        </a:solidFill>
        <a:latin typeface="Arial" charset="0"/>
        <a:ea typeface="ＭＳ Ｐゴシック" charset="-128"/>
        <a:cs typeface="+mn-cs"/>
      </a:defRPr>
    </a:lvl6pPr>
    <a:lvl7pPr marL="2743200" algn="l" defTabSz="914400" rtl="0" eaLnBrk="1" latinLnBrk="0" hangingPunct="1">
      <a:defRPr sz="1200" b="1" kern="1200">
        <a:solidFill>
          <a:srgbClr val="FFFF00"/>
        </a:solidFill>
        <a:latin typeface="Arial" charset="0"/>
        <a:ea typeface="ＭＳ Ｐゴシック" charset="-128"/>
        <a:cs typeface="+mn-cs"/>
      </a:defRPr>
    </a:lvl7pPr>
    <a:lvl8pPr marL="3200400" algn="l" defTabSz="914400" rtl="0" eaLnBrk="1" latinLnBrk="0" hangingPunct="1">
      <a:defRPr sz="1200" b="1" kern="1200">
        <a:solidFill>
          <a:srgbClr val="FFFF00"/>
        </a:solidFill>
        <a:latin typeface="Arial" charset="0"/>
        <a:ea typeface="ＭＳ Ｐゴシック" charset="-128"/>
        <a:cs typeface="+mn-cs"/>
      </a:defRPr>
    </a:lvl8pPr>
    <a:lvl9pPr marL="3657600" algn="l" defTabSz="914400" rtl="0" eaLnBrk="1" latinLnBrk="0" hangingPunct="1">
      <a:defRPr sz="1200" b="1" kern="1200">
        <a:solidFill>
          <a:srgbClr val="FFFF00"/>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D9D9D9"/>
    <a:srgbClr val="FF00FF"/>
    <a:srgbClr val="0000FF"/>
    <a:srgbClr val="00FFFF"/>
    <a:srgbClr val="FFFF00"/>
    <a:srgbClr val="FF0000"/>
    <a:srgbClr val="1111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16"/>
    <p:restoredTop sz="94456"/>
  </p:normalViewPr>
  <p:slideViewPr>
    <p:cSldViewPr>
      <p:cViewPr varScale="1">
        <p:scale>
          <a:sx n="100" d="100"/>
          <a:sy n="100" d="100"/>
        </p:scale>
        <p:origin x="2032" y="176"/>
      </p:cViewPr>
      <p:guideLst>
        <p:guide orient="horz" pos="2160"/>
        <p:guide pos="2880"/>
      </p:guideLst>
    </p:cSldViewPr>
  </p:slideViewPr>
  <p:outlineViewPr>
    <p:cViewPr>
      <p:scale>
        <a:sx n="25" d="100"/>
        <a:sy n="25" d="100"/>
      </p:scale>
      <p:origin x="0" y="8154"/>
    </p:cViewPr>
  </p:outlineViewPr>
  <p:notesTextViewPr>
    <p:cViewPr>
      <p:scale>
        <a:sx n="100" d="100"/>
        <a:sy n="100" d="100"/>
      </p:scale>
      <p:origin x="0" y="0"/>
    </p:cViewPr>
  </p:notesTextViewPr>
  <p:sorterViewPr>
    <p:cViewPr>
      <p:scale>
        <a:sx n="100" d="100"/>
        <a:sy n="100" d="100"/>
      </p:scale>
      <p:origin x="0" y="89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notesMaster" Target="notesMasters/notesMaster1.xml"/><Relationship Id="rId76" Type="http://schemas.openxmlformats.org/officeDocument/2006/relationships/handoutMaster" Target="handoutMasters/handoutMaster1.xml"/><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image" Target="../media/image40.wmf"/><Relationship Id="rId2" Type="http://schemas.openxmlformats.org/officeDocument/2006/relationships/image" Target="../media/image4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spcBef>
                <a:spcPct val="50000"/>
              </a:spcBef>
              <a:defRPr sz="1200">
                <a:ea typeface="+mn-ea"/>
                <a:cs typeface="+mn-cs"/>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wrap="square" lIns="91440" tIns="45720" rIns="91440" bIns="45720" numCol="1" anchor="t" anchorCtr="0" compatLnSpc="1">
            <a:prstTxWarp prst="textNoShape">
              <a:avLst/>
            </a:prstTxWarp>
          </a:bodyPr>
          <a:lstStyle>
            <a:lvl1pPr algn="r">
              <a:spcBef>
                <a:spcPct val="50000"/>
              </a:spcBef>
              <a:defRPr/>
            </a:lvl1pPr>
          </a:lstStyle>
          <a:p>
            <a:fld id="{D5FDC138-9204-5F4F-B96A-66152942DCE7}" type="datetimeFigureOut">
              <a:rPr lang="en-US" altLang="x-none"/>
              <a:pPr/>
              <a:t>1/23/18</a:t>
            </a:fld>
            <a:endParaRPr lang="en-US" altLang="x-none"/>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spcBef>
                <a:spcPct val="50000"/>
              </a:spcBef>
              <a:defRPr sz="1200">
                <a:ea typeface="+mn-ea"/>
                <a:cs typeface="+mn-cs"/>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a:spcBef>
                <a:spcPct val="50000"/>
              </a:spcBef>
              <a:defRPr/>
            </a:lvl1pPr>
          </a:lstStyle>
          <a:p>
            <a:fld id="{6AC79C8E-840D-A949-B689-A2AB9E8D2A76}" type="slidenum">
              <a:rPr lang="en-US" altLang="x-none"/>
              <a:pPr/>
              <a:t>‹#›</a:t>
            </a:fld>
            <a:endParaRPr lang="en-US" altLang="x-non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38475" cy="463550"/>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l" defTabSz="931887">
              <a:spcBef>
                <a:spcPct val="0"/>
              </a:spcBef>
              <a:defRPr sz="1300" b="0">
                <a:solidFill>
                  <a:schemeClr val="bg1"/>
                </a:solidFill>
                <a:ea typeface="+mn-ea"/>
                <a:cs typeface="+mn-cs"/>
              </a:defRPr>
            </a:lvl1pPr>
          </a:lstStyle>
          <a:p>
            <a:pPr>
              <a:defRPr/>
            </a:pPr>
            <a:endParaRPr lang="en-US"/>
          </a:p>
        </p:txBody>
      </p:sp>
      <p:sp>
        <p:nvSpPr>
          <p:cNvPr id="26627" name="Rectangle 3"/>
          <p:cNvSpPr>
            <a:spLocks noGrp="1" noChangeArrowheads="1"/>
          </p:cNvSpPr>
          <p:nvPr>
            <p:ph type="dt" idx="1"/>
          </p:nvPr>
        </p:nvSpPr>
        <p:spPr bwMode="auto">
          <a:xfrm>
            <a:off x="3971925" y="0"/>
            <a:ext cx="3038475" cy="463550"/>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defTabSz="931887">
              <a:spcBef>
                <a:spcPct val="0"/>
              </a:spcBef>
              <a:defRPr sz="1300" b="0">
                <a:solidFill>
                  <a:schemeClr val="bg1"/>
                </a:solidFill>
                <a:ea typeface="+mn-ea"/>
                <a:cs typeface="+mn-cs"/>
              </a:defRPr>
            </a:lvl1pPr>
          </a:lstStyle>
          <a:p>
            <a:pPr>
              <a:defRPr/>
            </a:pPr>
            <a:endParaRPr lang="en-US"/>
          </a:p>
        </p:txBody>
      </p:sp>
      <p:sp>
        <p:nvSpPr>
          <p:cNvPr id="27652"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9" name="Rectangle 5"/>
          <p:cNvSpPr>
            <a:spLocks noGrp="1" noChangeArrowheads="1"/>
          </p:cNvSpPr>
          <p:nvPr>
            <p:ph type="body" sz="quarter" idx="3"/>
          </p:nvPr>
        </p:nvSpPr>
        <p:spPr bwMode="auto">
          <a:xfrm>
            <a:off x="933450" y="4416425"/>
            <a:ext cx="5143500" cy="4181475"/>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6630" name="Rectangle 6"/>
          <p:cNvSpPr>
            <a:spLocks noGrp="1" noChangeArrowheads="1"/>
          </p:cNvSpPr>
          <p:nvPr>
            <p:ph type="ftr" sz="quarter" idx="4"/>
          </p:nvPr>
        </p:nvSpPr>
        <p:spPr bwMode="auto">
          <a:xfrm>
            <a:off x="0" y="8832850"/>
            <a:ext cx="3038475" cy="463550"/>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l" defTabSz="931887">
              <a:spcBef>
                <a:spcPct val="0"/>
              </a:spcBef>
              <a:defRPr sz="1300" b="0">
                <a:solidFill>
                  <a:schemeClr val="bg1"/>
                </a:solidFill>
                <a:ea typeface="+mn-ea"/>
                <a:cs typeface="+mn-cs"/>
              </a:defRPr>
            </a:lvl1pPr>
          </a:lstStyle>
          <a:p>
            <a:pPr>
              <a:defRPr/>
            </a:pPr>
            <a:endParaRPr lang="en-US"/>
          </a:p>
        </p:txBody>
      </p:sp>
      <p:sp>
        <p:nvSpPr>
          <p:cNvPr id="26631" name="Rectangle 7"/>
          <p:cNvSpPr>
            <a:spLocks noGrp="1" noChangeArrowheads="1"/>
          </p:cNvSpPr>
          <p:nvPr>
            <p:ph type="sldNum" sz="quarter" idx="5"/>
          </p:nvPr>
        </p:nvSpPr>
        <p:spPr bwMode="auto">
          <a:xfrm>
            <a:off x="3971925" y="8832850"/>
            <a:ext cx="3038475" cy="463550"/>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defTabSz="931863">
              <a:defRPr sz="1300" b="0">
                <a:solidFill>
                  <a:schemeClr val="bg1"/>
                </a:solidFill>
              </a:defRPr>
            </a:lvl1pPr>
          </a:lstStyle>
          <a:p>
            <a:fld id="{A5667D2B-685A-1B4C-A605-C619A7905244}" type="slidenum">
              <a:rPr lang="en-US" altLang="x-none"/>
              <a:pPr/>
              <a:t>‹#›</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1200" b="1">
                <a:solidFill>
                  <a:srgbClr val="FFFF00"/>
                </a:solidFill>
                <a:latin typeface="Arial" charset="0"/>
                <a:ea typeface="ＭＳ Ｐゴシック" charset="-128"/>
              </a:defRPr>
            </a:lvl1pPr>
            <a:lvl2pPr marL="742950" indent="-285750" defTabSz="931863" eaLnBrk="0" hangingPunct="0">
              <a:defRPr sz="1200" b="1">
                <a:solidFill>
                  <a:srgbClr val="FFFF00"/>
                </a:solidFill>
                <a:latin typeface="Arial" charset="0"/>
                <a:ea typeface="ＭＳ Ｐゴシック" charset="-128"/>
              </a:defRPr>
            </a:lvl2pPr>
            <a:lvl3pPr marL="1143000" indent="-228600" defTabSz="931863" eaLnBrk="0" hangingPunct="0">
              <a:defRPr sz="1200" b="1">
                <a:solidFill>
                  <a:srgbClr val="FFFF00"/>
                </a:solidFill>
                <a:latin typeface="Arial" charset="0"/>
                <a:ea typeface="ＭＳ Ｐゴシック" charset="-128"/>
              </a:defRPr>
            </a:lvl3pPr>
            <a:lvl4pPr marL="1600200" indent="-228600" defTabSz="931863" eaLnBrk="0" hangingPunct="0">
              <a:defRPr sz="1200" b="1">
                <a:solidFill>
                  <a:srgbClr val="FFFF00"/>
                </a:solidFill>
                <a:latin typeface="Arial" charset="0"/>
                <a:ea typeface="ＭＳ Ｐゴシック" charset="-128"/>
              </a:defRPr>
            </a:lvl4pPr>
            <a:lvl5pPr marL="2057400" indent="-228600" defTabSz="931863" eaLnBrk="0" hangingPunct="0">
              <a:defRPr sz="1200" b="1">
                <a:solidFill>
                  <a:srgbClr val="FFFF00"/>
                </a:solidFill>
                <a:latin typeface="Arial" charset="0"/>
                <a:ea typeface="ＭＳ Ｐゴシック" charset="-128"/>
              </a:defRPr>
            </a:lvl5pPr>
            <a:lvl6pPr marL="2514600" indent="-228600" defTabSz="931863"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defTabSz="931863"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defTabSz="931863"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defTabSz="931863" eaLnBrk="0" fontAlgn="base" hangingPunct="0">
              <a:spcBef>
                <a:spcPct val="0"/>
              </a:spcBef>
              <a:spcAft>
                <a:spcPct val="0"/>
              </a:spcAft>
              <a:defRPr sz="1200" b="1">
                <a:solidFill>
                  <a:srgbClr val="FFFF00"/>
                </a:solidFill>
                <a:latin typeface="Arial" charset="0"/>
                <a:ea typeface="ＭＳ Ｐゴシック" charset="-128"/>
              </a:defRPr>
            </a:lvl9pPr>
          </a:lstStyle>
          <a:p>
            <a:pPr eaLnBrk="1" hangingPunct="1"/>
            <a:fld id="{0D5E94AD-FAEB-684F-8E28-805CFFB82AF2}" type="slidenum">
              <a:rPr lang="en-US" altLang="x-none" sz="1300" b="0">
                <a:solidFill>
                  <a:schemeClr val="bg1"/>
                </a:solidFill>
              </a:rPr>
              <a:pPr eaLnBrk="1" hangingPunct="1"/>
              <a:t>2</a:t>
            </a:fld>
            <a:endParaRPr lang="en-US" altLang="x-none" sz="1300" b="0">
              <a:solidFill>
                <a:schemeClr val="bg1"/>
              </a:solidFill>
            </a:endParaRPr>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latin typeface="Times New Roman" charset="0"/>
              <a:ea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if this ambiguity</a:t>
            </a:r>
            <a:r>
              <a:rPr lang="en-US" baseline="0" dirty="0" smtClean="0"/>
              <a:t> is not enough, a lot of things in the world can change shape and can look very different when you look at them from different directions. This mimic octopus here is a particularly egregious example, as it intentionally pretends to be something else.</a:t>
            </a:r>
            <a:endParaRPr lang="en-US" dirty="0"/>
          </a:p>
        </p:txBody>
      </p:sp>
      <p:sp>
        <p:nvSpPr>
          <p:cNvPr id="4" name="Slide Number Placeholder 3"/>
          <p:cNvSpPr>
            <a:spLocks noGrp="1"/>
          </p:cNvSpPr>
          <p:nvPr>
            <p:ph type="sldNum" sz="quarter" idx="10"/>
          </p:nvPr>
        </p:nvSpPr>
        <p:spPr/>
        <p:txBody>
          <a:bodyPr/>
          <a:lstStyle/>
          <a:p>
            <a:fld id="{C566FD40-AE4A-D644-BFBB-A8EF64A8E9FE}" type="slidenum">
              <a:rPr lang="en-US" smtClean="0"/>
              <a:t>23</a:t>
            </a:fld>
            <a:endParaRPr lang="en-US"/>
          </a:p>
        </p:txBody>
      </p:sp>
    </p:spTree>
    <p:extLst>
      <p:ext uri="{BB962C8B-B14F-4D97-AF65-F5344CB8AC3E}">
        <p14:creationId xmlns:p14="http://schemas.microsoft.com/office/powerpoint/2010/main" val="295877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1200" b="1">
                <a:solidFill>
                  <a:srgbClr val="FFFF00"/>
                </a:solidFill>
                <a:latin typeface="Arial" charset="0"/>
                <a:ea typeface="ＭＳ Ｐゴシック" charset="-128"/>
              </a:defRPr>
            </a:lvl1pPr>
            <a:lvl2pPr marL="742950" indent="-285750" defTabSz="931863" eaLnBrk="0" hangingPunct="0">
              <a:defRPr sz="1200" b="1">
                <a:solidFill>
                  <a:srgbClr val="FFFF00"/>
                </a:solidFill>
                <a:latin typeface="Arial" charset="0"/>
                <a:ea typeface="ＭＳ Ｐゴシック" charset="-128"/>
              </a:defRPr>
            </a:lvl2pPr>
            <a:lvl3pPr marL="1143000" indent="-228600" defTabSz="931863" eaLnBrk="0" hangingPunct="0">
              <a:defRPr sz="1200" b="1">
                <a:solidFill>
                  <a:srgbClr val="FFFF00"/>
                </a:solidFill>
                <a:latin typeface="Arial" charset="0"/>
                <a:ea typeface="ＭＳ Ｐゴシック" charset="-128"/>
              </a:defRPr>
            </a:lvl3pPr>
            <a:lvl4pPr marL="1600200" indent="-228600" defTabSz="931863" eaLnBrk="0" hangingPunct="0">
              <a:defRPr sz="1200" b="1">
                <a:solidFill>
                  <a:srgbClr val="FFFF00"/>
                </a:solidFill>
                <a:latin typeface="Arial" charset="0"/>
                <a:ea typeface="ＭＳ Ｐゴシック" charset="-128"/>
              </a:defRPr>
            </a:lvl4pPr>
            <a:lvl5pPr marL="2057400" indent="-228600" defTabSz="931863" eaLnBrk="0" hangingPunct="0">
              <a:defRPr sz="1200" b="1">
                <a:solidFill>
                  <a:srgbClr val="FFFF00"/>
                </a:solidFill>
                <a:latin typeface="Arial" charset="0"/>
                <a:ea typeface="ＭＳ Ｐゴシック" charset="-128"/>
              </a:defRPr>
            </a:lvl5pPr>
            <a:lvl6pPr marL="2514600" indent="-228600" defTabSz="931863"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defTabSz="931863"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defTabSz="931863"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defTabSz="931863" eaLnBrk="0" fontAlgn="base" hangingPunct="0">
              <a:spcBef>
                <a:spcPct val="0"/>
              </a:spcBef>
              <a:spcAft>
                <a:spcPct val="0"/>
              </a:spcAft>
              <a:defRPr sz="1200" b="1">
                <a:solidFill>
                  <a:srgbClr val="FFFF00"/>
                </a:solidFill>
                <a:latin typeface="Arial" charset="0"/>
                <a:ea typeface="ＭＳ Ｐゴシック" charset="-128"/>
              </a:defRPr>
            </a:lvl9pPr>
          </a:lstStyle>
          <a:p>
            <a:pPr eaLnBrk="1" hangingPunct="1"/>
            <a:fld id="{5D37CD3F-EEFA-4542-BF3F-0E32F1D86123}" type="slidenum">
              <a:rPr lang="en-US" altLang="x-none" sz="1300" b="0">
                <a:solidFill>
                  <a:schemeClr val="bg1"/>
                </a:solidFill>
              </a:rPr>
              <a:pPr eaLnBrk="1" hangingPunct="1"/>
              <a:t>24</a:t>
            </a:fld>
            <a:endParaRPr lang="en-US" altLang="x-none" sz="1300" b="0">
              <a:solidFill>
                <a:schemeClr val="bg1"/>
              </a:solidFill>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latin typeface="Times New Roman" charset="0"/>
              <a:ea typeface="ＭＳ Ｐゴシック" charset="-128"/>
            </a:endParaRPr>
          </a:p>
        </p:txBody>
      </p:sp>
    </p:spTree>
    <p:extLst>
      <p:ext uri="{BB962C8B-B14F-4D97-AF65-F5344CB8AC3E}">
        <p14:creationId xmlns:p14="http://schemas.microsoft.com/office/powerpoint/2010/main" val="1416450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addition, there is also a lot of variation among instances of the same kind of object.</a:t>
            </a:r>
          </a:p>
          <a:p>
            <a:r>
              <a:rPr lang="en-US" baseline="0" dirty="0" smtClean="0"/>
              <a:t>This here, for example, is a very weird kind of chair.</a:t>
            </a:r>
          </a:p>
          <a:p>
            <a:r>
              <a:rPr lang="en-US" baseline="0" dirty="0" smtClean="0"/>
              <a:t>It looks nothing like a chair, but it offers exactly the same functionality as a chair.</a:t>
            </a:r>
          </a:p>
          <a:p>
            <a:r>
              <a:rPr lang="en-US" baseline="0" dirty="0" smtClean="0"/>
              <a:t>Our vision systems need to ignore, or be invariant to, such vast variations, and recognize things for what they really are.</a:t>
            </a:r>
            <a:endParaRPr lang="en-US" dirty="0"/>
          </a:p>
        </p:txBody>
      </p:sp>
      <p:sp>
        <p:nvSpPr>
          <p:cNvPr id="4" name="Slide Number Placeholder 3"/>
          <p:cNvSpPr>
            <a:spLocks noGrp="1"/>
          </p:cNvSpPr>
          <p:nvPr>
            <p:ph type="sldNum" sz="quarter" idx="10"/>
          </p:nvPr>
        </p:nvSpPr>
        <p:spPr/>
        <p:txBody>
          <a:bodyPr/>
          <a:lstStyle/>
          <a:p>
            <a:fld id="{C566FD40-AE4A-D644-BFBB-A8EF64A8E9FE}" type="slidenum">
              <a:rPr lang="en-US" smtClean="0"/>
              <a:t>26</a:t>
            </a:fld>
            <a:endParaRPr lang="en-US"/>
          </a:p>
        </p:txBody>
      </p:sp>
    </p:spTree>
    <p:extLst>
      <p:ext uri="{BB962C8B-B14F-4D97-AF65-F5344CB8AC3E}">
        <p14:creationId xmlns:p14="http://schemas.microsoft.com/office/powerpoint/2010/main" val="668491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same</a:t>
            </a:r>
            <a:r>
              <a:rPr lang="en-US" baseline="0" dirty="0" smtClean="0"/>
              <a:t> time, two things might look very similar, but be completely different. For example, these are two different species of birds even though they look very similar.</a:t>
            </a:r>
            <a:endParaRPr lang="en-US" dirty="0"/>
          </a:p>
        </p:txBody>
      </p:sp>
      <p:sp>
        <p:nvSpPr>
          <p:cNvPr id="4" name="Slide Number Placeholder 3"/>
          <p:cNvSpPr>
            <a:spLocks noGrp="1"/>
          </p:cNvSpPr>
          <p:nvPr>
            <p:ph type="sldNum" sz="quarter" idx="10"/>
          </p:nvPr>
        </p:nvSpPr>
        <p:spPr/>
        <p:txBody>
          <a:bodyPr/>
          <a:lstStyle/>
          <a:p>
            <a:fld id="{C566FD40-AE4A-D644-BFBB-A8EF64A8E9FE}" type="slidenum">
              <a:rPr lang="en-US" smtClean="0"/>
              <a:t>27</a:t>
            </a:fld>
            <a:endParaRPr lang="en-US"/>
          </a:p>
        </p:txBody>
      </p:sp>
    </p:spTree>
    <p:extLst>
      <p:ext uri="{BB962C8B-B14F-4D97-AF65-F5344CB8AC3E}">
        <p14:creationId xmlns:p14="http://schemas.microsoft.com/office/powerpoint/2010/main" val="1490337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1200" b="1">
                <a:solidFill>
                  <a:srgbClr val="FFFF00"/>
                </a:solidFill>
                <a:latin typeface="Arial" charset="0"/>
                <a:ea typeface="ＭＳ Ｐゴシック" charset="-128"/>
              </a:defRPr>
            </a:lvl1pPr>
            <a:lvl2pPr marL="742950" indent="-285750" defTabSz="931863" eaLnBrk="0" hangingPunct="0">
              <a:defRPr sz="1200" b="1">
                <a:solidFill>
                  <a:srgbClr val="FFFF00"/>
                </a:solidFill>
                <a:latin typeface="Arial" charset="0"/>
                <a:ea typeface="ＭＳ Ｐゴシック" charset="-128"/>
              </a:defRPr>
            </a:lvl2pPr>
            <a:lvl3pPr marL="1143000" indent="-228600" defTabSz="931863" eaLnBrk="0" hangingPunct="0">
              <a:defRPr sz="1200" b="1">
                <a:solidFill>
                  <a:srgbClr val="FFFF00"/>
                </a:solidFill>
                <a:latin typeface="Arial" charset="0"/>
                <a:ea typeface="ＭＳ Ｐゴシック" charset="-128"/>
              </a:defRPr>
            </a:lvl3pPr>
            <a:lvl4pPr marL="1600200" indent="-228600" defTabSz="931863" eaLnBrk="0" hangingPunct="0">
              <a:defRPr sz="1200" b="1">
                <a:solidFill>
                  <a:srgbClr val="FFFF00"/>
                </a:solidFill>
                <a:latin typeface="Arial" charset="0"/>
                <a:ea typeface="ＭＳ Ｐゴシック" charset="-128"/>
              </a:defRPr>
            </a:lvl4pPr>
            <a:lvl5pPr marL="2057400" indent="-228600" defTabSz="931863" eaLnBrk="0" hangingPunct="0">
              <a:defRPr sz="1200" b="1">
                <a:solidFill>
                  <a:srgbClr val="FFFF00"/>
                </a:solidFill>
                <a:latin typeface="Arial" charset="0"/>
                <a:ea typeface="ＭＳ Ｐゴシック" charset="-128"/>
              </a:defRPr>
            </a:lvl5pPr>
            <a:lvl6pPr marL="2514600" indent="-228600" defTabSz="931863"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defTabSz="931863"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defTabSz="931863"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defTabSz="931863" eaLnBrk="0" fontAlgn="base" hangingPunct="0">
              <a:spcBef>
                <a:spcPct val="0"/>
              </a:spcBef>
              <a:spcAft>
                <a:spcPct val="0"/>
              </a:spcAft>
              <a:defRPr sz="1200" b="1">
                <a:solidFill>
                  <a:srgbClr val="FFFF00"/>
                </a:solidFill>
                <a:latin typeface="Arial" charset="0"/>
                <a:ea typeface="ＭＳ Ｐゴシック" charset="-128"/>
              </a:defRPr>
            </a:lvl9pPr>
          </a:lstStyle>
          <a:p>
            <a:pPr eaLnBrk="1" hangingPunct="1"/>
            <a:fld id="{B5B07F98-8D3F-AB49-8CA6-AD6B2DAB33F6}" type="slidenum">
              <a:rPr lang="en-US" altLang="x-none" sz="1300" b="0">
                <a:solidFill>
                  <a:schemeClr val="bg1"/>
                </a:solidFill>
              </a:rPr>
              <a:pPr eaLnBrk="1" hangingPunct="1"/>
              <a:t>28</a:t>
            </a:fld>
            <a:endParaRPr lang="en-US" altLang="x-none" sz="1300" b="0">
              <a:solidFill>
                <a:schemeClr val="bg1"/>
              </a:solidFill>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xfrm>
            <a:off x="701675" y="4416425"/>
            <a:ext cx="560705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latin typeface="Times New Roman" charset="0"/>
              <a:ea typeface="ＭＳ Ｐゴシック" charset="-128"/>
            </a:endParaRPr>
          </a:p>
        </p:txBody>
      </p:sp>
    </p:spTree>
    <p:extLst>
      <p:ext uri="{BB962C8B-B14F-4D97-AF65-F5344CB8AC3E}">
        <p14:creationId xmlns:p14="http://schemas.microsoft.com/office/powerpoint/2010/main" val="307236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1200" b="1">
                <a:solidFill>
                  <a:srgbClr val="FFFF00"/>
                </a:solidFill>
                <a:latin typeface="Arial" charset="0"/>
                <a:ea typeface="ＭＳ Ｐゴシック" charset="-128"/>
              </a:defRPr>
            </a:lvl1pPr>
            <a:lvl2pPr marL="742950" indent="-285750" defTabSz="931863" eaLnBrk="0" hangingPunct="0">
              <a:defRPr sz="1200" b="1">
                <a:solidFill>
                  <a:srgbClr val="FFFF00"/>
                </a:solidFill>
                <a:latin typeface="Arial" charset="0"/>
                <a:ea typeface="ＭＳ Ｐゴシック" charset="-128"/>
              </a:defRPr>
            </a:lvl2pPr>
            <a:lvl3pPr marL="1143000" indent="-228600" defTabSz="931863" eaLnBrk="0" hangingPunct="0">
              <a:defRPr sz="1200" b="1">
                <a:solidFill>
                  <a:srgbClr val="FFFF00"/>
                </a:solidFill>
                <a:latin typeface="Arial" charset="0"/>
                <a:ea typeface="ＭＳ Ｐゴシック" charset="-128"/>
              </a:defRPr>
            </a:lvl3pPr>
            <a:lvl4pPr marL="1600200" indent="-228600" defTabSz="931863" eaLnBrk="0" hangingPunct="0">
              <a:defRPr sz="1200" b="1">
                <a:solidFill>
                  <a:srgbClr val="FFFF00"/>
                </a:solidFill>
                <a:latin typeface="Arial" charset="0"/>
                <a:ea typeface="ＭＳ Ｐゴシック" charset="-128"/>
              </a:defRPr>
            </a:lvl4pPr>
            <a:lvl5pPr marL="2057400" indent="-228600" defTabSz="931863" eaLnBrk="0" hangingPunct="0">
              <a:defRPr sz="1200" b="1">
                <a:solidFill>
                  <a:srgbClr val="FFFF00"/>
                </a:solidFill>
                <a:latin typeface="Arial" charset="0"/>
                <a:ea typeface="ＭＳ Ｐゴシック" charset="-128"/>
              </a:defRPr>
            </a:lvl5pPr>
            <a:lvl6pPr marL="2514600" indent="-228600" defTabSz="931863"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defTabSz="931863"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defTabSz="931863"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defTabSz="931863" eaLnBrk="0" fontAlgn="base" hangingPunct="0">
              <a:spcBef>
                <a:spcPct val="0"/>
              </a:spcBef>
              <a:spcAft>
                <a:spcPct val="0"/>
              </a:spcAft>
              <a:defRPr sz="1200" b="1">
                <a:solidFill>
                  <a:srgbClr val="FFFF00"/>
                </a:solidFill>
                <a:latin typeface="Arial" charset="0"/>
                <a:ea typeface="ＭＳ Ｐゴシック" charset="-128"/>
              </a:defRPr>
            </a:lvl9pPr>
          </a:lstStyle>
          <a:p>
            <a:pPr eaLnBrk="1" hangingPunct="1"/>
            <a:fld id="{4FF83C92-C231-934F-9A86-A81B980C2CA3}" type="slidenum">
              <a:rPr lang="en-US" altLang="x-none" sz="1300" b="0">
                <a:solidFill>
                  <a:schemeClr val="bg1"/>
                </a:solidFill>
              </a:rPr>
              <a:pPr eaLnBrk="1" hangingPunct="1"/>
              <a:t>38</a:t>
            </a:fld>
            <a:endParaRPr lang="en-US" altLang="x-none" sz="1300" b="0">
              <a:solidFill>
                <a:schemeClr val="bg1"/>
              </a:solidFill>
            </a:endParaRPr>
          </a:p>
        </p:txBody>
      </p:sp>
      <p:sp>
        <p:nvSpPr>
          <p:cNvPr id="64514" name="Rectangle 2"/>
          <p:cNvSpPr>
            <a:spLocks noGrp="1" noRot="1" noChangeAspect="1" noChangeArrowheads="1" noTextEdit="1"/>
          </p:cNvSpPr>
          <p:nvPr>
            <p:ph type="sldImg"/>
          </p:nvPr>
        </p:nvSpPr>
        <p:spPr>
          <a:xfrm>
            <a:off x="1177925" y="695325"/>
            <a:ext cx="4624388" cy="3468688"/>
          </a:xfrm>
          <a:ln/>
        </p:spPr>
      </p:sp>
      <p:sp>
        <p:nvSpPr>
          <p:cNvPr id="64515" name="Rectangle 3"/>
          <p:cNvSpPr>
            <a:spLocks noGrp="1" noChangeArrowheads="1"/>
          </p:cNvSpPr>
          <p:nvPr>
            <p:ph type="body" idx="1"/>
          </p:nvPr>
        </p:nvSpPr>
        <p:spPr>
          <a:xfrm>
            <a:off x="909638" y="4395788"/>
            <a:ext cx="5160962" cy="424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latin typeface="Times New Roman" charset="0"/>
              <a:ea typeface="ＭＳ Ｐゴシック" charset="-128"/>
            </a:endParaRPr>
          </a:p>
        </p:txBody>
      </p:sp>
    </p:spTree>
    <p:extLst>
      <p:ext uri="{BB962C8B-B14F-4D97-AF65-F5344CB8AC3E}">
        <p14:creationId xmlns:p14="http://schemas.microsoft.com/office/powerpoint/2010/main" val="1084393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1200" b="1">
                <a:solidFill>
                  <a:srgbClr val="FFFF00"/>
                </a:solidFill>
                <a:latin typeface="Arial" charset="0"/>
                <a:ea typeface="ＭＳ Ｐゴシック" charset="-128"/>
              </a:defRPr>
            </a:lvl1pPr>
            <a:lvl2pPr marL="742950" indent="-285750" defTabSz="931863" eaLnBrk="0" hangingPunct="0">
              <a:defRPr sz="1200" b="1">
                <a:solidFill>
                  <a:srgbClr val="FFFF00"/>
                </a:solidFill>
                <a:latin typeface="Arial" charset="0"/>
                <a:ea typeface="ＭＳ Ｐゴシック" charset="-128"/>
              </a:defRPr>
            </a:lvl2pPr>
            <a:lvl3pPr marL="1143000" indent="-228600" defTabSz="931863" eaLnBrk="0" hangingPunct="0">
              <a:defRPr sz="1200" b="1">
                <a:solidFill>
                  <a:srgbClr val="FFFF00"/>
                </a:solidFill>
                <a:latin typeface="Arial" charset="0"/>
                <a:ea typeface="ＭＳ Ｐゴシック" charset="-128"/>
              </a:defRPr>
            </a:lvl3pPr>
            <a:lvl4pPr marL="1600200" indent="-228600" defTabSz="931863" eaLnBrk="0" hangingPunct="0">
              <a:defRPr sz="1200" b="1">
                <a:solidFill>
                  <a:srgbClr val="FFFF00"/>
                </a:solidFill>
                <a:latin typeface="Arial" charset="0"/>
                <a:ea typeface="ＭＳ Ｐゴシック" charset="-128"/>
              </a:defRPr>
            </a:lvl4pPr>
            <a:lvl5pPr marL="2057400" indent="-228600" defTabSz="931863" eaLnBrk="0" hangingPunct="0">
              <a:defRPr sz="1200" b="1">
                <a:solidFill>
                  <a:srgbClr val="FFFF00"/>
                </a:solidFill>
                <a:latin typeface="Arial" charset="0"/>
                <a:ea typeface="ＭＳ Ｐゴシック" charset="-128"/>
              </a:defRPr>
            </a:lvl5pPr>
            <a:lvl6pPr marL="2514600" indent="-228600" defTabSz="931863"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defTabSz="931863"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defTabSz="931863"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defTabSz="931863" eaLnBrk="0" fontAlgn="base" hangingPunct="0">
              <a:spcBef>
                <a:spcPct val="0"/>
              </a:spcBef>
              <a:spcAft>
                <a:spcPct val="0"/>
              </a:spcAft>
              <a:defRPr sz="1200" b="1">
                <a:solidFill>
                  <a:srgbClr val="FFFF00"/>
                </a:solidFill>
                <a:latin typeface="Arial" charset="0"/>
                <a:ea typeface="ＭＳ Ｐゴシック" charset="-128"/>
              </a:defRPr>
            </a:lvl9pPr>
          </a:lstStyle>
          <a:p>
            <a:pPr eaLnBrk="1" hangingPunct="1"/>
            <a:fld id="{57375F62-526B-5545-B5F1-A4D73EA814D3}" type="slidenum">
              <a:rPr lang="en-US" altLang="x-none" sz="1300" b="0">
                <a:solidFill>
                  <a:schemeClr val="bg1"/>
                </a:solidFill>
              </a:rPr>
              <a:pPr eaLnBrk="1" hangingPunct="1"/>
              <a:t>39</a:t>
            </a:fld>
            <a:endParaRPr lang="en-US" altLang="x-none" sz="1300" b="0">
              <a:solidFill>
                <a:schemeClr val="bg1"/>
              </a:solidFill>
            </a:endParaRPr>
          </a:p>
        </p:txBody>
      </p:sp>
      <p:sp>
        <p:nvSpPr>
          <p:cNvPr id="52226" name="Rectangle 2"/>
          <p:cNvSpPr>
            <a:spLocks noGrp="1" noRot="1" noChangeAspect="1" noChangeArrowheads="1" noTextEdit="1"/>
          </p:cNvSpPr>
          <p:nvPr>
            <p:ph type="sldImg"/>
          </p:nvPr>
        </p:nvSpPr>
        <p:spPr>
          <a:xfrm>
            <a:off x="1177925" y="695325"/>
            <a:ext cx="4624388" cy="3468688"/>
          </a:xfrm>
          <a:ln/>
        </p:spPr>
      </p:sp>
      <p:sp>
        <p:nvSpPr>
          <p:cNvPr id="52227" name="Rectangle 3"/>
          <p:cNvSpPr>
            <a:spLocks noGrp="1" noChangeArrowheads="1"/>
          </p:cNvSpPr>
          <p:nvPr>
            <p:ph type="body" idx="1"/>
          </p:nvPr>
        </p:nvSpPr>
        <p:spPr>
          <a:xfrm>
            <a:off x="909638" y="4395788"/>
            <a:ext cx="5160962" cy="424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latin typeface="Times New Roman" charset="0"/>
              <a:ea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1200" b="1">
                <a:solidFill>
                  <a:srgbClr val="FFFF00"/>
                </a:solidFill>
                <a:latin typeface="Arial" charset="0"/>
                <a:ea typeface="ＭＳ Ｐゴシック" charset="-128"/>
              </a:defRPr>
            </a:lvl1pPr>
            <a:lvl2pPr marL="742950" indent="-285750" defTabSz="931863" eaLnBrk="0" hangingPunct="0">
              <a:defRPr sz="1200" b="1">
                <a:solidFill>
                  <a:srgbClr val="FFFF00"/>
                </a:solidFill>
                <a:latin typeface="Arial" charset="0"/>
                <a:ea typeface="ＭＳ Ｐゴシック" charset="-128"/>
              </a:defRPr>
            </a:lvl2pPr>
            <a:lvl3pPr marL="1143000" indent="-228600" defTabSz="931863" eaLnBrk="0" hangingPunct="0">
              <a:defRPr sz="1200" b="1">
                <a:solidFill>
                  <a:srgbClr val="FFFF00"/>
                </a:solidFill>
                <a:latin typeface="Arial" charset="0"/>
                <a:ea typeface="ＭＳ Ｐゴシック" charset="-128"/>
              </a:defRPr>
            </a:lvl3pPr>
            <a:lvl4pPr marL="1600200" indent="-228600" defTabSz="931863" eaLnBrk="0" hangingPunct="0">
              <a:defRPr sz="1200" b="1">
                <a:solidFill>
                  <a:srgbClr val="FFFF00"/>
                </a:solidFill>
                <a:latin typeface="Arial" charset="0"/>
                <a:ea typeface="ＭＳ Ｐゴシック" charset="-128"/>
              </a:defRPr>
            </a:lvl4pPr>
            <a:lvl5pPr marL="2057400" indent="-228600" defTabSz="931863" eaLnBrk="0" hangingPunct="0">
              <a:defRPr sz="1200" b="1">
                <a:solidFill>
                  <a:srgbClr val="FFFF00"/>
                </a:solidFill>
                <a:latin typeface="Arial" charset="0"/>
                <a:ea typeface="ＭＳ Ｐゴシック" charset="-128"/>
              </a:defRPr>
            </a:lvl5pPr>
            <a:lvl6pPr marL="2514600" indent="-228600" defTabSz="931863"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defTabSz="931863"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defTabSz="931863"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defTabSz="931863" eaLnBrk="0" fontAlgn="base" hangingPunct="0">
              <a:spcBef>
                <a:spcPct val="0"/>
              </a:spcBef>
              <a:spcAft>
                <a:spcPct val="0"/>
              </a:spcAft>
              <a:defRPr sz="1200" b="1">
                <a:solidFill>
                  <a:srgbClr val="FFFF00"/>
                </a:solidFill>
                <a:latin typeface="Arial" charset="0"/>
                <a:ea typeface="ＭＳ Ｐゴシック" charset="-128"/>
              </a:defRPr>
            </a:lvl9pPr>
          </a:lstStyle>
          <a:p>
            <a:pPr eaLnBrk="1" hangingPunct="1"/>
            <a:fld id="{1A794B64-9E78-0F40-AF6A-17A1E267A508}" type="slidenum">
              <a:rPr lang="en-US" altLang="x-none" sz="1300" b="0">
                <a:solidFill>
                  <a:schemeClr val="bg1"/>
                </a:solidFill>
              </a:rPr>
              <a:pPr eaLnBrk="1" hangingPunct="1"/>
              <a:t>40</a:t>
            </a:fld>
            <a:endParaRPr lang="en-US" altLang="x-none" sz="1300" b="0">
              <a:solidFill>
                <a:schemeClr val="bg1"/>
              </a:solidFill>
            </a:endParaRPr>
          </a:p>
        </p:txBody>
      </p:sp>
      <p:sp>
        <p:nvSpPr>
          <p:cNvPr id="54274" name="Rectangle 2"/>
          <p:cNvSpPr>
            <a:spLocks noGrp="1" noRot="1" noChangeAspect="1" noChangeArrowheads="1" noTextEdit="1"/>
          </p:cNvSpPr>
          <p:nvPr>
            <p:ph type="sldImg"/>
          </p:nvPr>
        </p:nvSpPr>
        <p:spPr>
          <a:xfrm>
            <a:off x="1177925" y="695325"/>
            <a:ext cx="4624388" cy="3468688"/>
          </a:xfrm>
          <a:ln/>
        </p:spPr>
      </p:sp>
      <p:sp>
        <p:nvSpPr>
          <p:cNvPr id="54275" name="Rectangle 3"/>
          <p:cNvSpPr>
            <a:spLocks noGrp="1" noChangeArrowheads="1"/>
          </p:cNvSpPr>
          <p:nvPr>
            <p:ph type="body" idx="1"/>
          </p:nvPr>
        </p:nvSpPr>
        <p:spPr>
          <a:xfrm>
            <a:off x="909638" y="4395788"/>
            <a:ext cx="5160962" cy="424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latin typeface="Times New Roman" charset="0"/>
                <a:ea typeface="ＭＳ Ｐゴシック" charset="-128"/>
              </a:rPr>
              <a:t>Why would this be useful?  Main reason is focus.  Also enables </a:t>
            </a:r>
            <a:r>
              <a:rPr lang="ja-JP" altLang="en-US">
                <a:latin typeface="Times New Roman" charset="0"/>
                <a:ea typeface="ＭＳ Ｐゴシック" charset="-128"/>
              </a:rPr>
              <a:t>“</a:t>
            </a:r>
            <a:r>
              <a:rPr lang="en-US" altLang="ja-JP">
                <a:latin typeface="Times New Roman" charset="0"/>
                <a:ea typeface="ＭＳ Ｐゴシック" charset="-128"/>
              </a:rPr>
              <a:t>smart</a:t>
            </a:r>
            <a:r>
              <a:rPr lang="ja-JP" altLang="en-US">
                <a:latin typeface="Times New Roman" charset="0"/>
                <a:ea typeface="ＭＳ Ｐゴシック" charset="-128"/>
              </a:rPr>
              <a:t>”</a:t>
            </a:r>
            <a:r>
              <a:rPr lang="en-US" altLang="ja-JP">
                <a:latin typeface="Times New Roman" charset="0"/>
                <a:ea typeface="ＭＳ Ｐゴシック" charset="-128"/>
              </a:rPr>
              <a:t> cropping.</a:t>
            </a:r>
            <a:endParaRPr lang="en-US" altLang="x-none">
              <a:latin typeface="Times New Roman" charset="0"/>
              <a:ea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recall</a:t>
            </a:r>
            <a:r>
              <a:rPr lang="en-US" baseline="0" dirty="0" smtClean="0"/>
              <a:t> that I mentioned that a goal of computer vision is to extract enough information from the visual world so that it is useful to some downstream action you want to perform. For example, if you are building a robot that needs to move about in corridors, then you might be using the visual input to build a map, and then planning in that map. Instead of building vision systems to extract the right information, can we instead directly use machine learning to train the system to do the task we are interested in?</a:t>
            </a:r>
          </a:p>
          <a:p>
            <a:r>
              <a:rPr lang="en-US" baseline="0" dirty="0" smtClean="0"/>
              <a:t>This has the advantage that we do not need to figure out exactly what it is that the vision system should extract, and also, by doing so maybe the mapping and planning modules can learn to be resistant to the errors in the vision.</a:t>
            </a:r>
            <a:endParaRPr lang="en-US" dirty="0"/>
          </a:p>
        </p:txBody>
      </p:sp>
      <p:sp>
        <p:nvSpPr>
          <p:cNvPr id="4" name="Slide Number Placeholder 3"/>
          <p:cNvSpPr>
            <a:spLocks noGrp="1"/>
          </p:cNvSpPr>
          <p:nvPr>
            <p:ph type="sldNum" sz="quarter" idx="10"/>
          </p:nvPr>
        </p:nvSpPr>
        <p:spPr/>
        <p:txBody>
          <a:bodyPr/>
          <a:lstStyle/>
          <a:p>
            <a:fld id="{C566FD40-AE4A-D644-BFBB-A8EF64A8E9FE}" type="slidenum">
              <a:rPr lang="en-US" smtClean="0"/>
              <a:t>52</a:t>
            </a:fld>
            <a:endParaRPr lang="en-US"/>
          </a:p>
        </p:txBody>
      </p:sp>
    </p:spTree>
    <p:extLst>
      <p:ext uri="{BB962C8B-B14F-4D97-AF65-F5344CB8AC3E}">
        <p14:creationId xmlns:p14="http://schemas.microsoft.com/office/powerpoint/2010/main" val="825963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1200" b="1">
                <a:solidFill>
                  <a:srgbClr val="FFFF00"/>
                </a:solidFill>
                <a:latin typeface="Arial" charset="0"/>
                <a:ea typeface="ＭＳ Ｐゴシック" charset="-128"/>
              </a:defRPr>
            </a:lvl1pPr>
            <a:lvl2pPr marL="742950" indent="-285750" defTabSz="931863" eaLnBrk="0" hangingPunct="0">
              <a:defRPr sz="1200" b="1">
                <a:solidFill>
                  <a:srgbClr val="FFFF00"/>
                </a:solidFill>
                <a:latin typeface="Arial" charset="0"/>
                <a:ea typeface="ＭＳ Ｐゴシック" charset="-128"/>
              </a:defRPr>
            </a:lvl2pPr>
            <a:lvl3pPr marL="1143000" indent="-228600" defTabSz="931863" eaLnBrk="0" hangingPunct="0">
              <a:defRPr sz="1200" b="1">
                <a:solidFill>
                  <a:srgbClr val="FFFF00"/>
                </a:solidFill>
                <a:latin typeface="Arial" charset="0"/>
                <a:ea typeface="ＭＳ Ｐゴシック" charset="-128"/>
              </a:defRPr>
            </a:lvl3pPr>
            <a:lvl4pPr marL="1600200" indent="-228600" defTabSz="931863" eaLnBrk="0" hangingPunct="0">
              <a:defRPr sz="1200" b="1">
                <a:solidFill>
                  <a:srgbClr val="FFFF00"/>
                </a:solidFill>
                <a:latin typeface="Arial" charset="0"/>
                <a:ea typeface="ＭＳ Ｐゴシック" charset="-128"/>
              </a:defRPr>
            </a:lvl4pPr>
            <a:lvl5pPr marL="2057400" indent="-228600" defTabSz="931863" eaLnBrk="0" hangingPunct="0">
              <a:defRPr sz="1200" b="1">
                <a:solidFill>
                  <a:srgbClr val="FFFF00"/>
                </a:solidFill>
                <a:latin typeface="Arial" charset="0"/>
                <a:ea typeface="ＭＳ Ｐゴシック" charset="-128"/>
              </a:defRPr>
            </a:lvl5pPr>
            <a:lvl6pPr marL="2514600" indent="-228600" defTabSz="931863"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defTabSz="931863"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defTabSz="931863"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defTabSz="931863" eaLnBrk="0" fontAlgn="base" hangingPunct="0">
              <a:spcBef>
                <a:spcPct val="0"/>
              </a:spcBef>
              <a:spcAft>
                <a:spcPct val="0"/>
              </a:spcAft>
              <a:defRPr sz="1200" b="1">
                <a:solidFill>
                  <a:srgbClr val="FFFF00"/>
                </a:solidFill>
                <a:latin typeface="Arial" charset="0"/>
                <a:ea typeface="ＭＳ Ｐゴシック" charset="-128"/>
              </a:defRPr>
            </a:lvl9pPr>
          </a:lstStyle>
          <a:p>
            <a:fld id="{FA387CC6-A2F3-FE4C-AEAD-50B484FB03C5}" type="slidenum">
              <a:rPr lang="en-US" altLang="x-none" b="0">
                <a:solidFill>
                  <a:srgbClr val="000000"/>
                </a:solidFill>
                <a:latin typeface="Times New Roman" charset="0"/>
              </a:rPr>
              <a:pPr/>
              <a:t>53</a:t>
            </a:fld>
            <a:endParaRPr lang="en-US" altLang="x-none" b="0">
              <a:solidFill>
                <a:srgbClr val="000000"/>
              </a:solidFill>
              <a:latin typeface="Times New Roman"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latin typeface="Times New Roman" charset="0"/>
              <a:ea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1200" b="1">
                <a:solidFill>
                  <a:srgbClr val="FFFF00"/>
                </a:solidFill>
                <a:latin typeface="Arial" charset="0"/>
                <a:ea typeface="ＭＳ Ｐゴシック" charset="-128"/>
              </a:defRPr>
            </a:lvl1pPr>
            <a:lvl2pPr marL="742950" indent="-285750" defTabSz="931863" eaLnBrk="0" hangingPunct="0">
              <a:defRPr sz="1200" b="1">
                <a:solidFill>
                  <a:srgbClr val="FFFF00"/>
                </a:solidFill>
                <a:latin typeface="Arial" charset="0"/>
                <a:ea typeface="ＭＳ Ｐゴシック" charset="-128"/>
              </a:defRPr>
            </a:lvl2pPr>
            <a:lvl3pPr marL="1143000" indent="-228600" defTabSz="931863" eaLnBrk="0" hangingPunct="0">
              <a:defRPr sz="1200" b="1">
                <a:solidFill>
                  <a:srgbClr val="FFFF00"/>
                </a:solidFill>
                <a:latin typeface="Arial" charset="0"/>
                <a:ea typeface="ＭＳ Ｐゴシック" charset="-128"/>
              </a:defRPr>
            </a:lvl3pPr>
            <a:lvl4pPr marL="1600200" indent="-228600" defTabSz="931863" eaLnBrk="0" hangingPunct="0">
              <a:defRPr sz="1200" b="1">
                <a:solidFill>
                  <a:srgbClr val="FFFF00"/>
                </a:solidFill>
                <a:latin typeface="Arial" charset="0"/>
                <a:ea typeface="ＭＳ Ｐゴシック" charset="-128"/>
              </a:defRPr>
            </a:lvl4pPr>
            <a:lvl5pPr marL="2057400" indent="-228600" defTabSz="931863" eaLnBrk="0" hangingPunct="0">
              <a:defRPr sz="1200" b="1">
                <a:solidFill>
                  <a:srgbClr val="FFFF00"/>
                </a:solidFill>
                <a:latin typeface="Arial" charset="0"/>
                <a:ea typeface="ＭＳ Ｐゴシック" charset="-128"/>
              </a:defRPr>
            </a:lvl5pPr>
            <a:lvl6pPr marL="2514600" indent="-228600" defTabSz="931863"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defTabSz="931863"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defTabSz="931863"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defTabSz="931863" eaLnBrk="0" fontAlgn="base" hangingPunct="0">
              <a:spcBef>
                <a:spcPct val="0"/>
              </a:spcBef>
              <a:spcAft>
                <a:spcPct val="0"/>
              </a:spcAft>
              <a:defRPr sz="1200" b="1">
                <a:solidFill>
                  <a:srgbClr val="FFFF00"/>
                </a:solidFill>
                <a:latin typeface="Arial" charset="0"/>
                <a:ea typeface="ＭＳ Ｐゴシック" charset="-128"/>
              </a:defRPr>
            </a:lvl9pPr>
          </a:lstStyle>
          <a:p>
            <a:pPr eaLnBrk="1" hangingPunct="1"/>
            <a:fld id="{745E96D8-2378-5E41-8D49-96828C483053}" type="slidenum">
              <a:rPr lang="en-US" altLang="x-none" sz="1300" b="0">
                <a:solidFill>
                  <a:schemeClr val="bg1"/>
                </a:solidFill>
              </a:rPr>
              <a:pPr eaLnBrk="1" hangingPunct="1"/>
              <a:t>3</a:t>
            </a:fld>
            <a:endParaRPr lang="en-US" altLang="x-none" sz="1300" b="0">
              <a:solidFill>
                <a:schemeClr val="bg1"/>
              </a:solidFill>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latin typeface="Times New Roman" charset="0"/>
              <a:ea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1200" b="1">
                <a:solidFill>
                  <a:srgbClr val="FFFF00"/>
                </a:solidFill>
                <a:latin typeface="Arial" charset="0"/>
                <a:ea typeface="ＭＳ Ｐゴシック" charset="-128"/>
              </a:defRPr>
            </a:lvl1pPr>
            <a:lvl2pPr marL="742950" indent="-285750" defTabSz="931863" eaLnBrk="0" hangingPunct="0">
              <a:defRPr sz="1200" b="1">
                <a:solidFill>
                  <a:srgbClr val="FFFF00"/>
                </a:solidFill>
                <a:latin typeface="Arial" charset="0"/>
                <a:ea typeface="ＭＳ Ｐゴシック" charset="-128"/>
              </a:defRPr>
            </a:lvl2pPr>
            <a:lvl3pPr marL="1143000" indent="-228600" defTabSz="931863" eaLnBrk="0" hangingPunct="0">
              <a:defRPr sz="1200" b="1">
                <a:solidFill>
                  <a:srgbClr val="FFFF00"/>
                </a:solidFill>
                <a:latin typeface="Arial" charset="0"/>
                <a:ea typeface="ＭＳ Ｐゴシック" charset="-128"/>
              </a:defRPr>
            </a:lvl3pPr>
            <a:lvl4pPr marL="1600200" indent="-228600" defTabSz="931863" eaLnBrk="0" hangingPunct="0">
              <a:defRPr sz="1200" b="1">
                <a:solidFill>
                  <a:srgbClr val="FFFF00"/>
                </a:solidFill>
                <a:latin typeface="Arial" charset="0"/>
                <a:ea typeface="ＭＳ Ｐゴシック" charset="-128"/>
              </a:defRPr>
            </a:lvl4pPr>
            <a:lvl5pPr marL="2057400" indent="-228600" defTabSz="931863" eaLnBrk="0" hangingPunct="0">
              <a:defRPr sz="1200" b="1">
                <a:solidFill>
                  <a:srgbClr val="FFFF00"/>
                </a:solidFill>
                <a:latin typeface="Arial" charset="0"/>
                <a:ea typeface="ＭＳ Ｐゴシック" charset="-128"/>
              </a:defRPr>
            </a:lvl5pPr>
            <a:lvl6pPr marL="2514600" indent="-228600" defTabSz="931863"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defTabSz="931863"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defTabSz="931863"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defTabSz="931863" eaLnBrk="0" fontAlgn="base" hangingPunct="0">
              <a:spcBef>
                <a:spcPct val="0"/>
              </a:spcBef>
              <a:spcAft>
                <a:spcPct val="0"/>
              </a:spcAft>
              <a:defRPr sz="1200" b="1">
                <a:solidFill>
                  <a:srgbClr val="FFFF00"/>
                </a:solidFill>
                <a:latin typeface="Arial" charset="0"/>
                <a:ea typeface="ＭＳ Ｐゴシック" charset="-128"/>
              </a:defRPr>
            </a:lvl9pPr>
          </a:lstStyle>
          <a:p>
            <a:pPr eaLnBrk="1" hangingPunct="1"/>
            <a:fld id="{0D5E94AD-FAEB-684F-8E28-805CFFB82AF2}" type="slidenum">
              <a:rPr lang="en-US" altLang="x-none" sz="1300" b="0">
                <a:solidFill>
                  <a:schemeClr val="bg1"/>
                </a:solidFill>
              </a:rPr>
              <a:pPr eaLnBrk="1" hangingPunct="1"/>
              <a:t>55</a:t>
            </a:fld>
            <a:endParaRPr lang="en-US" altLang="x-none" sz="1300" b="0">
              <a:solidFill>
                <a:schemeClr val="bg1"/>
              </a:solidFill>
            </a:endParaRPr>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latin typeface="Times New Roman" charset="0"/>
              <a:ea typeface="ＭＳ Ｐゴシック" charset="-128"/>
            </a:endParaRPr>
          </a:p>
        </p:txBody>
      </p:sp>
    </p:spTree>
    <p:extLst>
      <p:ext uri="{BB962C8B-B14F-4D97-AF65-F5344CB8AC3E}">
        <p14:creationId xmlns:p14="http://schemas.microsoft.com/office/powerpoint/2010/main" val="1752096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a:ln/>
        </p:spPr>
      </p:sp>
      <p:sp>
        <p:nvSpPr>
          <p:cNvPr id="983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latin typeface="Times New Roman" charset="0"/>
              <a:ea typeface="ＭＳ Ｐゴシック" charset="-128"/>
            </a:endParaRPr>
          </a:p>
        </p:txBody>
      </p:sp>
      <p:sp>
        <p:nvSpPr>
          <p:cNvPr id="983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1200" b="1">
                <a:solidFill>
                  <a:srgbClr val="FFFF00"/>
                </a:solidFill>
                <a:latin typeface="Arial" charset="0"/>
                <a:ea typeface="ＭＳ Ｐゴシック" charset="-128"/>
              </a:defRPr>
            </a:lvl1pPr>
            <a:lvl2pPr marL="742950" indent="-285750" defTabSz="931863" eaLnBrk="0" hangingPunct="0">
              <a:defRPr sz="1200" b="1">
                <a:solidFill>
                  <a:srgbClr val="FFFF00"/>
                </a:solidFill>
                <a:latin typeface="Arial" charset="0"/>
                <a:ea typeface="ＭＳ Ｐゴシック" charset="-128"/>
              </a:defRPr>
            </a:lvl2pPr>
            <a:lvl3pPr marL="1143000" indent="-228600" defTabSz="931863" eaLnBrk="0" hangingPunct="0">
              <a:defRPr sz="1200" b="1">
                <a:solidFill>
                  <a:srgbClr val="FFFF00"/>
                </a:solidFill>
                <a:latin typeface="Arial" charset="0"/>
                <a:ea typeface="ＭＳ Ｐゴシック" charset="-128"/>
              </a:defRPr>
            </a:lvl3pPr>
            <a:lvl4pPr marL="1600200" indent="-228600" defTabSz="931863" eaLnBrk="0" hangingPunct="0">
              <a:defRPr sz="1200" b="1">
                <a:solidFill>
                  <a:srgbClr val="FFFF00"/>
                </a:solidFill>
                <a:latin typeface="Arial" charset="0"/>
                <a:ea typeface="ＭＳ Ｐゴシック" charset="-128"/>
              </a:defRPr>
            </a:lvl4pPr>
            <a:lvl5pPr marL="2057400" indent="-228600" defTabSz="931863" eaLnBrk="0" hangingPunct="0">
              <a:defRPr sz="1200" b="1">
                <a:solidFill>
                  <a:srgbClr val="FFFF00"/>
                </a:solidFill>
                <a:latin typeface="Arial" charset="0"/>
                <a:ea typeface="ＭＳ Ｐゴシック" charset="-128"/>
              </a:defRPr>
            </a:lvl5pPr>
            <a:lvl6pPr marL="2514600" indent="-228600" defTabSz="931863"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defTabSz="931863"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defTabSz="931863"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defTabSz="931863" eaLnBrk="0" fontAlgn="base" hangingPunct="0">
              <a:spcBef>
                <a:spcPct val="0"/>
              </a:spcBef>
              <a:spcAft>
                <a:spcPct val="0"/>
              </a:spcAft>
              <a:defRPr sz="1200" b="1">
                <a:solidFill>
                  <a:srgbClr val="FFFF00"/>
                </a:solidFill>
                <a:latin typeface="Arial" charset="0"/>
                <a:ea typeface="ＭＳ Ｐゴシック" charset="-128"/>
              </a:defRPr>
            </a:lvl9pPr>
          </a:lstStyle>
          <a:p>
            <a:pPr eaLnBrk="1" hangingPunct="1"/>
            <a:fld id="{C37DFC6E-3E56-7E44-9739-0099BCC9B237}" type="slidenum">
              <a:rPr lang="en-US" altLang="x-none" sz="1300" b="0">
                <a:solidFill>
                  <a:schemeClr val="bg1"/>
                </a:solidFill>
              </a:rPr>
              <a:pPr eaLnBrk="1" hangingPunct="1"/>
              <a:t>57</a:t>
            </a:fld>
            <a:endParaRPr lang="en-US" altLang="x-none" sz="1300" b="0">
              <a:solidFill>
                <a:schemeClr val="bg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1200" b="1">
                <a:solidFill>
                  <a:srgbClr val="FFFF00"/>
                </a:solidFill>
                <a:latin typeface="Arial" charset="0"/>
                <a:ea typeface="ＭＳ Ｐゴシック" charset="-128"/>
              </a:defRPr>
            </a:lvl1pPr>
            <a:lvl2pPr marL="742950" indent="-285750" defTabSz="931863" eaLnBrk="0" hangingPunct="0">
              <a:defRPr sz="1200" b="1">
                <a:solidFill>
                  <a:srgbClr val="FFFF00"/>
                </a:solidFill>
                <a:latin typeface="Arial" charset="0"/>
                <a:ea typeface="ＭＳ Ｐゴシック" charset="-128"/>
              </a:defRPr>
            </a:lvl2pPr>
            <a:lvl3pPr marL="1143000" indent="-228600" defTabSz="931863" eaLnBrk="0" hangingPunct="0">
              <a:defRPr sz="1200" b="1">
                <a:solidFill>
                  <a:srgbClr val="FFFF00"/>
                </a:solidFill>
                <a:latin typeface="Arial" charset="0"/>
                <a:ea typeface="ＭＳ Ｐゴシック" charset="-128"/>
              </a:defRPr>
            </a:lvl3pPr>
            <a:lvl4pPr marL="1600200" indent="-228600" defTabSz="931863" eaLnBrk="0" hangingPunct="0">
              <a:defRPr sz="1200" b="1">
                <a:solidFill>
                  <a:srgbClr val="FFFF00"/>
                </a:solidFill>
                <a:latin typeface="Arial" charset="0"/>
                <a:ea typeface="ＭＳ Ｐゴシック" charset="-128"/>
              </a:defRPr>
            </a:lvl4pPr>
            <a:lvl5pPr marL="2057400" indent="-228600" defTabSz="931863" eaLnBrk="0" hangingPunct="0">
              <a:defRPr sz="1200" b="1">
                <a:solidFill>
                  <a:srgbClr val="FFFF00"/>
                </a:solidFill>
                <a:latin typeface="Arial" charset="0"/>
                <a:ea typeface="ＭＳ Ｐゴシック" charset="-128"/>
              </a:defRPr>
            </a:lvl5pPr>
            <a:lvl6pPr marL="2514600" indent="-228600" defTabSz="931863"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defTabSz="931863"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defTabSz="931863"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defTabSz="931863" eaLnBrk="0" fontAlgn="base" hangingPunct="0">
              <a:spcBef>
                <a:spcPct val="0"/>
              </a:spcBef>
              <a:spcAft>
                <a:spcPct val="0"/>
              </a:spcAft>
              <a:defRPr sz="1200" b="1">
                <a:solidFill>
                  <a:srgbClr val="FFFF00"/>
                </a:solidFill>
                <a:latin typeface="Arial" charset="0"/>
                <a:ea typeface="ＭＳ Ｐゴシック" charset="-128"/>
              </a:defRPr>
            </a:lvl9pPr>
          </a:lstStyle>
          <a:p>
            <a:pPr eaLnBrk="1" hangingPunct="1"/>
            <a:fld id="{07BE729F-914D-8942-B88E-70172A51665B}" type="slidenum">
              <a:rPr lang="en-US" altLang="x-none" sz="1300" b="0">
                <a:solidFill>
                  <a:schemeClr val="bg1"/>
                </a:solidFill>
              </a:rPr>
              <a:pPr eaLnBrk="1" hangingPunct="1"/>
              <a:t>59</a:t>
            </a:fld>
            <a:endParaRPr lang="en-US" altLang="x-none" sz="1300" b="0">
              <a:solidFill>
                <a:schemeClr val="bg1"/>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latin typeface="Times New Roman" charset="0"/>
              <a:ea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1200" b="1">
                <a:solidFill>
                  <a:srgbClr val="FFFF00"/>
                </a:solidFill>
                <a:latin typeface="Arial" charset="0"/>
                <a:ea typeface="ＭＳ Ｐゴシック" charset="-128"/>
              </a:defRPr>
            </a:lvl1pPr>
            <a:lvl2pPr marL="742950" indent="-285750" defTabSz="931863" eaLnBrk="0" hangingPunct="0">
              <a:defRPr sz="1200" b="1">
                <a:solidFill>
                  <a:srgbClr val="FFFF00"/>
                </a:solidFill>
                <a:latin typeface="Arial" charset="0"/>
                <a:ea typeface="ＭＳ Ｐゴシック" charset="-128"/>
              </a:defRPr>
            </a:lvl2pPr>
            <a:lvl3pPr marL="1143000" indent="-228600" defTabSz="931863" eaLnBrk="0" hangingPunct="0">
              <a:defRPr sz="1200" b="1">
                <a:solidFill>
                  <a:srgbClr val="FFFF00"/>
                </a:solidFill>
                <a:latin typeface="Arial" charset="0"/>
                <a:ea typeface="ＭＳ Ｐゴシック" charset="-128"/>
              </a:defRPr>
            </a:lvl3pPr>
            <a:lvl4pPr marL="1600200" indent="-228600" defTabSz="931863" eaLnBrk="0" hangingPunct="0">
              <a:defRPr sz="1200" b="1">
                <a:solidFill>
                  <a:srgbClr val="FFFF00"/>
                </a:solidFill>
                <a:latin typeface="Arial" charset="0"/>
                <a:ea typeface="ＭＳ Ｐゴシック" charset="-128"/>
              </a:defRPr>
            </a:lvl4pPr>
            <a:lvl5pPr marL="2057400" indent="-228600" defTabSz="931863" eaLnBrk="0" hangingPunct="0">
              <a:defRPr sz="1200" b="1">
                <a:solidFill>
                  <a:srgbClr val="FFFF00"/>
                </a:solidFill>
                <a:latin typeface="Arial" charset="0"/>
                <a:ea typeface="ＭＳ Ｐゴシック" charset="-128"/>
              </a:defRPr>
            </a:lvl5pPr>
            <a:lvl6pPr marL="2514600" indent="-228600" defTabSz="931863"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defTabSz="931863"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defTabSz="931863"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defTabSz="931863" eaLnBrk="0" fontAlgn="base" hangingPunct="0">
              <a:spcBef>
                <a:spcPct val="0"/>
              </a:spcBef>
              <a:spcAft>
                <a:spcPct val="0"/>
              </a:spcAft>
              <a:defRPr sz="1200" b="1">
                <a:solidFill>
                  <a:srgbClr val="FFFF00"/>
                </a:solidFill>
                <a:latin typeface="Arial" charset="0"/>
                <a:ea typeface="ＭＳ Ｐゴシック" charset="-128"/>
              </a:defRPr>
            </a:lvl9pPr>
          </a:lstStyle>
          <a:p>
            <a:pPr eaLnBrk="1" hangingPunct="1"/>
            <a:fld id="{0736C86E-A2D0-EF4E-86ED-053079B95180}" type="slidenum">
              <a:rPr lang="en-US" altLang="x-none" sz="1300" b="0">
                <a:solidFill>
                  <a:schemeClr val="bg1"/>
                </a:solidFill>
              </a:rPr>
              <a:pPr eaLnBrk="1" hangingPunct="1"/>
              <a:t>60</a:t>
            </a:fld>
            <a:endParaRPr lang="en-US" altLang="x-none" sz="1300" b="0">
              <a:solidFill>
                <a:schemeClr val="bg1"/>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latin typeface="Times New Roman" charset="0"/>
              <a:ea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1200" b="1">
                <a:solidFill>
                  <a:srgbClr val="FFFF00"/>
                </a:solidFill>
                <a:latin typeface="Arial" charset="0"/>
                <a:ea typeface="ＭＳ Ｐゴシック" charset="-128"/>
              </a:defRPr>
            </a:lvl1pPr>
            <a:lvl2pPr marL="742950" indent="-285750" defTabSz="931863" eaLnBrk="0" hangingPunct="0">
              <a:defRPr sz="1200" b="1">
                <a:solidFill>
                  <a:srgbClr val="FFFF00"/>
                </a:solidFill>
                <a:latin typeface="Arial" charset="0"/>
                <a:ea typeface="ＭＳ Ｐゴシック" charset="-128"/>
              </a:defRPr>
            </a:lvl2pPr>
            <a:lvl3pPr marL="1143000" indent="-228600" defTabSz="931863" eaLnBrk="0" hangingPunct="0">
              <a:defRPr sz="1200" b="1">
                <a:solidFill>
                  <a:srgbClr val="FFFF00"/>
                </a:solidFill>
                <a:latin typeface="Arial" charset="0"/>
                <a:ea typeface="ＭＳ Ｐゴシック" charset="-128"/>
              </a:defRPr>
            </a:lvl3pPr>
            <a:lvl4pPr marL="1600200" indent="-228600" defTabSz="931863" eaLnBrk="0" hangingPunct="0">
              <a:defRPr sz="1200" b="1">
                <a:solidFill>
                  <a:srgbClr val="FFFF00"/>
                </a:solidFill>
                <a:latin typeface="Arial" charset="0"/>
                <a:ea typeface="ＭＳ Ｐゴシック" charset="-128"/>
              </a:defRPr>
            </a:lvl4pPr>
            <a:lvl5pPr marL="2057400" indent="-228600" defTabSz="931863" eaLnBrk="0" hangingPunct="0">
              <a:defRPr sz="1200" b="1">
                <a:solidFill>
                  <a:srgbClr val="FFFF00"/>
                </a:solidFill>
                <a:latin typeface="Arial" charset="0"/>
                <a:ea typeface="ＭＳ Ｐゴシック" charset="-128"/>
              </a:defRPr>
            </a:lvl5pPr>
            <a:lvl6pPr marL="2514600" indent="-228600" defTabSz="931863"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defTabSz="931863"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defTabSz="931863"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defTabSz="931863" eaLnBrk="0" fontAlgn="base" hangingPunct="0">
              <a:spcBef>
                <a:spcPct val="0"/>
              </a:spcBef>
              <a:spcAft>
                <a:spcPct val="0"/>
              </a:spcAft>
              <a:defRPr sz="1200" b="1">
                <a:solidFill>
                  <a:srgbClr val="FFFF00"/>
                </a:solidFill>
                <a:latin typeface="Arial" charset="0"/>
                <a:ea typeface="ＭＳ Ｐゴシック" charset="-128"/>
              </a:defRPr>
            </a:lvl9pPr>
          </a:lstStyle>
          <a:p>
            <a:pPr eaLnBrk="1" hangingPunct="1"/>
            <a:fld id="{A26160F1-20D9-3149-8CD0-0A8B0F78061A}" type="slidenum">
              <a:rPr lang="en-US" altLang="x-none" sz="1300" b="0">
                <a:solidFill>
                  <a:schemeClr val="bg1"/>
                </a:solidFill>
              </a:rPr>
              <a:pPr eaLnBrk="1" hangingPunct="1"/>
              <a:t>65</a:t>
            </a:fld>
            <a:endParaRPr lang="en-US" altLang="x-none" sz="1300" b="0">
              <a:solidFill>
                <a:schemeClr val="bg1"/>
              </a:solidFill>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latin typeface="Times New Roman" charset="0"/>
              <a:ea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1200" b="1">
                <a:solidFill>
                  <a:srgbClr val="FFFF00"/>
                </a:solidFill>
                <a:latin typeface="Arial" charset="0"/>
                <a:ea typeface="ＭＳ Ｐゴシック" charset="-128"/>
              </a:defRPr>
            </a:lvl1pPr>
            <a:lvl2pPr marL="742950" indent="-285750" defTabSz="931863" eaLnBrk="0" hangingPunct="0">
              <a:defRPr sz="1200" b="1">
                <a:solidFill>
                  <a:srgbClr val="FFFF00"/>
                </a:solidFill>
                <a:latin typeface="Arial" charset="0"/>
                <a:ea typeface="ＭＳ Ｐゴシック" charset="-128"/>
              </a:defRPr>
            </a:lvl2pPr>
            <a:lvl3pPr marL="1143000" indent="-228600" defTabSz="931863" eaLnBrk="0" hangingPunct="0">
              <a:defRPr sz="1200" b="1">
                <a:solidFill>
                  <a:srgbClr val="FFFF00"/>
                </a:solidFill>
                <a:latin typeface="Arial" charset="0"/>
                <a:ea typeface="ＭＳ Ｐゴシック" charset="-128"/>
              </a:defRPr>
            </a:lvl3pPr>
            <a:lvl4pPr marL="1600200" indent="-228600" defTabSz="931863" eaLnBrk="0" hangingPunct="0">
              <a:defRPr sz="1200" b="1">
                <a:solidFill>
                  <a:srgbClr val="FFFF00"/>
                </a:solidFill>
                <a:latin typeface="Arial" charset="0"/>
                <a:ea typeface="ＭＳ Ｐゴシック" charset="-128"/>
              </a:defRPr>
            </a:lvl4pPr>
            <a:lvl5pPr marL="2057400" indent="-228600" defTabSz="931863" eaLnBrk="0" hangingPunct="0">
              <a:defRPr sz="1200" b="1">
                <a:solidFill>
                  <a:srgbClr val="FFFF00"/>
                </a:solidFill>
                <a:latin typeface="Arial" charset="0"/>
                <a:ea typeface="ＭＳ Ｐゴシック" charset="-128"/>
              </a:defRPr>
            </a:lvl5pPr>
            <a:lvl6pPr marL="2514600" indent="-228600" defTabSz="931863"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defTabSz="931863"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defTabSz="931863"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defTabSz="931863" eaLnBrk="0" fontAlgn="base" hangingPunct="0">
              <a:spcBef>
                <a:spcPct val="0"/>
              </a:spcBef>
              <a:spcAft>
                <a:spcPct val="0"/>
              </a:spcAft>
              <a:defRPr sz="1200" b="1">
                <a:solidFill>
                  <a:srgbClr val="FFFF00"/>
                </a:solidFill>
                <a:latin typeface="Arial" charset="0"/>
                <a:ea typeface="ＭＳ Ｐゴシック" charset="-128"/>
              </a:defRPr>
            </a:lvl9pPr>
          </a:lstStyle>
          <a:p>
            <a:pPr eaLnBrk="1" hangingPunct="1"/>
            <a:fld id="{4D59CB3A-23B4-BE48-BB6A-097E5F214FF5}" type="slidenum">
              <a:rPr lang="en-US" altLang="x-none" sz="1300" b="0">
                <a:solidFill>
                  <a:schemeClr val="bg1"/>
                </a:solidFill>
              </a:rPr>
              <a:pPr eaLnBrk="1" hangingPunct="1"/>
              <a:t>68</a:t>
            </a:fld>
            <a:endParaRPr lang="en-US" altLang="x-none" sz="1300" b="0">
              <a:solidFill>
                <a:schemeClr val="bg1"/>
              </a:solidFill>
            </a:endParaRPr>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latin typeface="Times New Roman" charset="0"/>
              <a:ea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1200" b="1">
                <a:solidFill>
                  <a:srgbClr val="FFFF00"/>
                </a:solidFill>
                <a:latin typeface="Arial" charset="0"/>
                <a:ea typeface="ＭＳ Ｐゴシック" charset="-128"/>
              </a:defRPr>
            </a:lvl1pPr>
            <a:lvl2pPr marL="742950" indent="-285750" defTabSz="931863" eaLnBrk="0" hangingPunct="0">
              <a:defRPr sz="1200" b="1">
                <a:solidFill>
                  <a:srgbClr val="FFFF00"/>
                </a:solidFill>
                <a:latin typeface="Arial" charset="0"/>
                <a:ea typeface="ＭＳ Ｐゴシック" charset="-128"/>
              </a:defRPr>
            </a:lvl2pPr>
            <a:lvl3pPr marL="1143000" indent="-228600" defTabSz="931863" eaLnBrk="0" hangingPunct="0">
              <a:defRPr sz="1200" b="1">
                <a:solidFill>
                  <a:srgbClr val="FFFF00"/>
                </a:solidFill>
                <a:latin typeface="Arial" charset="0"/>
                <a:ea typeface="ＭＳ Ｐゴシック" charset="-128"/>
              </a:defRPr>
            </a:lvl3pPr>
            <a:lvl4pPr marL="1600200" indent="-228600" defTabSz="931863" eaLnBrk="0" hangingPunct="0">
              <a:defRPr sz="1200" b="1">
                <a:solidFill>
                  <a:srgbClr val="FFFF00"/>
                </a:solidFill>
                <a:latin typeface="Arial" charset="0"/>
                <a:ea typeface="ＭＳ Ｐゴシック" charset="-128"/>
              </a:defRPr>
            </a:lvl4pPr>
            <a:lvl5pPr marL="2057400" indent="-228600" defTabSz="931863" eaLnBrk="0" hangingPunct="0">
              <a:defRPr sz="1200" b="1">
                <a:solidFill>
                  <a:srgbClr val="FFFF00"/>
                </a:solidFill>
                <a:latin typeface="Arial" charset="0"/>
                <a:ea typeface="ＭＳ Ｐゴシック" charset="-128"/>
              </a:defRPr>
            </a:lvl5pPr>
            <a:lvl6pPr marL="2514600" indent="-228600" defTabSz="931863"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defTabSz="931863"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defTabSz="931863"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defTabSz="931863" eaLnBrk="0" fontAlgn="base" hangingPunct="0">
              <a:spcBef>
                <a:spcPct val="0"/>
              </a:spcBef>
              <a:spcAft>
                <a:spcPct val="0"/>
              </a:spcAft>
              <a:defRPr sz="1200" b="1">
                <a:solidFill>
                  <a:srgbClr val="FFFF00"/>
                </a:solidFill>
                <a:latin typeface="Arial" charset="0"/>
                <a:ea typeface="ＭＳ Ｐゴシック" charset="-128"/>
              </a:defRPr>
            </a:lvl9pPr>
          </a:lstStyle>
          <a:p>
            <a:pPr eaLnBrk="1" hangingPunct="1"/>
            <a:fld id="{D1D69492-652B-5C4A-B813-1D439E73A004}" type="slidenum">
              <a:rPr lang="en-US" altLang="x-none" sz="1300" b="0">
                <a:solidFill>
                  <a:schemeClr val="bg1"/>
                </a:solidFill>
              </a:rPr>
              <a:pPr eaLnBrk="1" hangingPunct="1"/>
              <a:t>70</a:t>
            </a:fld>
            <a:endParaRPr lang="en-US" altLang="x-none" sz="1300" b="0">
              <a:solidFill>
                <a:schemeClr val="bg1"/>
              </a:solidFill>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latin typeface="Times New Roman" charset="0"/>
              <a:ea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Need computer vision to perceive the world</a:t>
            </a:r>
          </a:p>
          <a:p>
            <a:r>
              <a:rPr lang="en-US" baseline="0" dirty="0" smtClean="0"/>
              <a:t>Why do we need perception?</a:t>
            </a:r>
          </a:p>
          <a:p>
            <a:r>
              <a:rPr lang="en-US" baseline="0" dirty="0" smtClean="0"/>
              <a:t>Example 1: robots in environments humans can’t go, like Mars Rover.</a:t>
            </a:r>
          </a:p>
          <a:p>
            <a:r>
              <a:rPr lang="en-US" baseline="0" dirty="0" smtClean="0"/>
              <a:t>Navigating requires understanding environment so as to not bump into nasty things, fall into crevasses etc.</a:t>
            </a:r>
          </a:p>
          <a:p>
            <a:r>
              <a:rPr lang="en-US" baseline="0" dirty="0" smtClean="0"/>
              <a:t>Vision useful tool because can ”see” a very large part of the environment, and potentially very far away.</a:t>
            </a:r>
          </a:p>
          <a:p>
            <a:endParaRPr lang="en-US" dirty="0"/>
          </a:p>
        </p:txBody>
      </p:sp>
      <p:sp>
        <p:nvSpPr>
          <p:cNvPr id="4" name="Slide Number Placeholder 3"/>
          <p:cNvSpPr>
            <a:spLocks noGrp="1"/>
          </p:cNvSpPr>
          <p:nvPr>
            <p:ph type="sldNum" sz="quarter" idx="10"/>
          </p:nvPr>
        </p:nvSpPr>
        <p:spPr/>
        <p:txBody>
          <a:bodyPr/>
          <a:lstStyle/>
          <a:p>
            <a:fld id="{C566FD40-AE4A-D644-BFBB-A8EF64A8E9FE}" type="slidenum">
              <a:rPr lang="en-US" smtClean="0"/>
              <a:t>6</a:t>
            </a:fld>
            <a:endParaRPr lang="en-US"/>
          </a:p>
        </p:txBody>
      </p:sp>
    </p:spTree>
    <p:extLst>
      <p:ext uri="{BB962C8B-B14F-4D97-AF65-F5344CB8AC3E}">
        <p14:creationId xmlns:p14="http://schemas.microsoft.com/office/powerpoint/2010/main" val="1653542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robots in human environments, need to perceive not just obstacles or navigational</a:t>
            </a:r>
            <a:r>
              <a:rPr lang="en-US" baseline="0" dirty="0" smtClean="0"/>
              <a:t> stuff but also where humans are, what they are doing, and even what they intend to do. For example, self driving cars need to not only find out if there are pedestrians, but also figure out the intent of the pedestrian: is she going to cross? Should we wait? Etc.</a:t>
            </a:r>
            <a:endParaRPr lang="en-US" dirty="0"/>
          </a:p>
        </p:txBody>
      </p:sp>
      <p:sp>
        <p:nvSpPr>
          <p:cNvPr id="4" name="Slide Number Placeholder 3"/>
          <p:cNvSpPr>
            <a:spLocks noGrp="1"/>
          </p:cNvSpPr>
          <p:nvPr>
            <p:ph type="sldNum" sz="quarter" idx="10"/>
          </p:nvPr>
        </p:nvSpPr>
        <p:spPr/>
        <p:txBody>
          <a:bodyPr/>
          <a:lstStyle/>
          <a:p>
            <a:fld id="{C566FD40-AE4A-D644-BFBB-A8EF64A8E9FE}" type="slidenum">
              <a:rPr lang="en-US" smtClean="0"/>
              <a:t>7</a:t>
            </a:fld>
            <a:endParaRPr lang="en-US"/>
          </a:p>
        </p:txBody>
      </p:sp>
    </p:spTree>
    <p:extLst>
      <p:ext uri="{BB962C8B-B14F-4D97-AF65-F5344CB8AC3E}">
        <p14:creationId xmlns:p14="http://schemas.microsoft.com/office/powerpoint/2010/main" val="1759371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Example 2: The internet is full of visual data. Need to understand this visual data to: prune out or flag objectionable content, understand what people like or hate or are looking for, and use that for nefarious purposes like selling things, or help visually impaired people consume this visual content. Example: is this livestream video the video of a crime? Should this be reported and the people apprehended? Is this just news coverage? </a:t>
            </a:r>
          </a:p>
        </p:txBody>
      </p:sp>
      <p:sp>
        <p:nvSpPr>
          <p:cNvPr id="4" name="Slide Number Placeholder 3"/>
          <p:cNvSpPr>
            <a:spLocks noGrp="1"/>
          </p:cNvSpPr>
          <p:nvPr>
            <p:ph type="sldNum" sz="quarter" idx="10"/>
          </p:nvPr>
        </p:nvSpPr>
        <p:spPr/>
        <p:txBody>
          <a:bodyPr/>
          <a:lstStyle/>
          <a:p>
            <a:fld id="{C566FD40-AE4A-D644-BFBB-A8EF64A8E9FE}" type="slidenum">
              <a:rPr lang="en-US" smtClean="0"/>
              <a:t>8</a:t>
            </a:fld>
            <a:endParaRPr lang="en-US"/>
          </a:p>
        </p:txBody>
      </p:sp>
    </p:spTree>
    <p:extLst>
      <p:ext uri="{BB962C8B-B14F-4D97-AF65-F5344CB8AC3E}">
        <p14:creationId xmlns:p14="http://schemas.microsoft.com/office/powerpoint/2010/main" val="1466436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3: A big promise</a:t>
            </a:r>
            <a:r>
              <a:rPr lang="en-US" baseline="0" dirty="0" smtClean="0"/>
              <a:t> nowadays is AR (Augmented Reality), where we can see virtual things interacting with the real world. This can be used for education, for visualizing in engineering and STEM fields, for playing games and so on. But for virtual things to interact correctly with the real world, need to perceive the real world properly. Is this a table? Should things bounce off of it, or sink into it? Where’s the surface of the table?</a:t>
            </a:r>
            <a:endParaRPr lang="en-US" dirty="0"/>
          </a:p>
        </p:txBody>
      </p:sp>
      <p:sp>
        <p:nvSpPr>
          <p:cNvPr id="4" name="Slide Number Placeholder 3"/>
          <p:cNvSpPr>
            <a:spLocks noGrp="1"/>
          </p:cNvSpPr>
          <p:nvPr>
            <p:ph type="sldNum" sz="quarter" idx="10"/>
          </p:nvPr>
        </p:nvSpPr>
        <p:spPr/>
        <p:txBody>
          <a:bodyPr/>
          <a:lstStyle/>
          <a:p>
            <a:fld id="{C566FD40-AE4A-D644-BFBB-A8EF64A8E9FE}" type="slidenum">
              <a:rPr lang="en-US" smtClean="0"/>
              <a:t>9</a:t>
            </a:fld>
            <a:endParaRPr lang="en-US"/>
          </a:p>
        </p:txBody>
      </p:sp>
    </p:spTree>
    <p:extLst>
      <p:ext uri="{BB962C8B-B14F-4D97-AF65-F5344CB8AC3E}">
        <p14:creationId xmlns:p14="http://schemas.microsoft.com/office/powerpoint/2010/main" val="1450116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we want to check for objectionable content, then we may just want to know what the image is about.</a:t>
            </a:r>
          </a:p>
          <a:p>
            <a:r>
              <a:rPr lang="en-US" baseline="0" dirty="0" smtClean="0"/>
              <a:t>In a self driving car, we may want to know if there are any pedestrians, or other cars, in the visual field, and if so, where are they so that we don’t run into them.</a:t>
            </a:r>
          </a:p>
          <a:p>
            <a:r>
              <a:rPr lang="en-US" baseline="0" dirty="0" smtClean="0"/>
              <a:t>We may also want to know how they are oriented in space and where they are moving.</a:t>
            </a:r>
          </a:p>
          <a:p>
            <a:r>
              <a:rPr lang="en-US" baseline="0" dirty="0" smtClean="0"/>
              <a:t>To navigate the scene successfully, both robots and self driving cars will need to know what the layout of the scene is in 3D.</a:t>
            </a:r>
          </a:p>
          <a:p>
            <a:r>
              <a:rPr lang="en-US" baseline="0" dirty="0" smtClean="0"/>
              <a:t>If we are building a robot that has to pick things up, it probably needs to know the location and orientation fairly precisely, but it will also need to know the shape of the object and where it can be grasped.</a:t>
            </a:r>
          </a:p>
          <a:p>
            <a:r>
              <a:rPr lang="en-US" baseline="0" dirty="0" smtClean="0"/>
              <a:t>And so on.</a:t>
            </a:r>
          </a:p>
          <a:p>
            <a:r>
              <a:rPr lang="en-US" baseline="0" dirty="0" smtClean="0"/>
              <a:t>As humans, we do this fairly easily, and so many of you may not understand why this is so hard. Give example.</a:t>
            </a:r>
          </a:p>
        </p:txBody>
      </p:sp>
      <p:sp>
        <p:nvSpPr>
          <p:cNvPr id="4" name="Slide Number Placeholder 3"/>
          <p:cNvSpPr>
            <a:spLocks noGrp="1"/>
          </p:cNvSpPr>
          <p:nvPr>
            <p:ph type="sldNum" sz="quarter" idx="10"/>
          </p:nvPr>
        </p:nvSpPr>
        <p:spPr/>
        <p:txBody>
          <a:bodyPr/>
          <a:lstStyle/>
          <a:p>
            <a:fld id="{C566FD40-AE4A-D644-BFBB-A8EF64A8E9FE}" type="slidenum">
              <a:rPr lang="en-US" smtClean="0"/>
              <a:t>10</a:t>
            </a:fld>
            <a:endParaRPr lang="en-US"/>
          </a:p>
        </p:txBody>
      </p:sp>
    </p:spTree>
    <p:extLst>
      <p:ext uri="{BB962C8B-B14F-4D97-AF65-F5344CB8AC3E}">
        <p14:creationId xmlns:p14="http://schemas.microsoft.com/office/powerpoint/2010/main" val="1553756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do you see something weird</a:t>
            </a:r>
            <a:r>
              <a:rPr lang="en-US" baseline="0" dirty="0" smtClean="0"/>
              <a:t> in this photograph of a Hollywood actor?</a:t>
            </a:r>
          </a:p>
          <a:p>
            <a:r>
              <a:rPr lang="en-US" baseline="0" dirty="0" smtClean="0"/>
              <a:t>Do you think the actor’s body is this?</a:t>
            </a:r>
            <a:endParaRPr lang="en-US" dirty="0"/>
          </a:p>
        </p:txBody>
      </p:sp>
      <p:sp>
        <p:nvSpPr>
          <p:cNvPr id="4" name="Slide Number Placeholder 3"/>
          <p:cNvSpPr>
            <a:spLocks noGrp="1"/>
          </p:cNvSpPr>
          <p:nvPr>
            <p:ph type="sldNum" sz="quarter" idx="10"/>
          </p:nvPr>
        </p:nvSpPr>
        <p:spPr/>
        <p:txBody>
          <a:bodyPr/>
          <a:lstStyle/>
          <a:p>
            <a:fld id="{C566FD40-AE4A-D644-BFBB-A8EF64A8E9FE}" type="slidenum">
              <a:rPr lang="en-US" smtClean="0"/>
              <a:t>21</a:t>
            </a:fld>
            <a:endParaRPr lang="en-US"/>
          </a:p>
        </p:txBody>
      </p:sp>
    </p:spTree>
    <p:extLst>
      <p:ext uri="{BB962C8B-B14F-4D97-AF65-F5344CB8AC3E}">
        <p14:creationId xmlns:p14="http://schemas.microsoft.com/office/powerpoint/2010/main" val="875450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the thing is, a lot of the animal life on this planet has evolved to take advantage of this ambiguity, through camouflage.</a:t>
            </a:r>
          </a:p>
          <a:p>
            <a:r>
              <a:rPr lang="en-US" baseline="0" dirty="0" smtClean="0"/>
              <a:t>Do you see the spider in here?</a:t>
            </a:r>
          </a:p>
          <a:p>
            <a:r>
              <a:rPr lang="en-US" baseline="0" dirty="0" smtClean="0"/>
              <a:t>If we want a system that can detect spiders and lions and tigers and leopards in their natural environments, well we have to find a way around this ambiguity.</a:t>
            </a:r>
            <a:endParaRPr lang="en-US" dirty="0"/>
          </a:p>
        </p:txBody>
      </p:sp>
      <p:sp>
        <p:nvSpPr>
          <p:cNvPr id="4" name="Slide Number Placeholder 3"/>
          <p:cNvSpPr>
            <a:spLocks noGrp="1"/>
          </p:cNvSpPr>
          <p:nvPr>
            <p:ph type="sldNum" sz="quarter" idx="10"/>
          </p:nvPr>
        </p:nvSpPr>
        <p:spPr/>
        <p:txBody>
          <a:bodyPr/>
          <a:lstStyle/>
          <a:p>
            <a:fld id="{C566FD40-AE4A-D644-BFBB-A8EF64A8E9FE}" type="slidenum">
              <a:rPr lang="en-US" smtClean="0"/>
              <a:t>22</a:t>
            </a:fld>
            <a:endParaRPr lang="en-US"/>
          </a:p>
        </p:txBody>
      </p:sp>
    </p:spTree>
    <p:extLst>
      <p:ext uri="{BB962C8B-B14F-4D97-AF65-F5344CB8AC3E}">
        <p14:creationId xmlns:p14="http://schemas.microsoft.com/office/powerpoint/2010/main" val="1288958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ea typeface="ＭＳ Ｐゴシック" charset="-128"/>
              </a:defRPr>
            </a:lvl1pPr>
          </a:lstStyle>
          <a:p>
            <a:fld id="{9F0FD0D9-185B-E443-836F-3AC0968316C3}" type="slidenum">
              <a:rPr lang="en-US" altLang="x-none"/>
              <a:pPr/>
              <a:t>‹#›</a:t>
            </a:fld>
            <a:endParaRPr lang="en-US" altLang="x-none"/>
          </a:p>
        </p:txBody>
      </p:sp>
    </p:spTree>
    <p:extLst>
      <p:ext uri="{BB962C8B-B14F-4D97-AF65-F5344CB8AC3E}">
        <p14:creationId xmlns:p14="http://schemas.microsoft.com/office/powerpoint/2010/main" val="146882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ea typeface="ＭＳ Ｐゴシック" charset="-128"/>
              </a:defRPr>
            </a:lvl1pPr>
          </a:lstStyle>
          <a:p>
            <a:fld id="{D5FC3B01-04A9-264E-92BB-D0217F3403F0}" type="slidenum">
              <a:rPr lang="en-US" altLang="x-none"/>
              <a:pPr/>
              <a:t>‹#›</a:t>
            </a:fld>
            <a:endParaRPr lang="en-US" altLang="x-none"/>
          </a:p>
        </p:txBody>
      </p:sp>
    </p:spTree>
    <p:extLst>
      <p:ext uri="{BB962C8B-B14F-4D97-AF65-F5344CB8AC3E}">
        <p14:creationId xmlns:p14="http://schemas.microsoft.com/office/powerpoint/2010/main" val="1851126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ea typeface="ＭＳ Ｐゴシック" charset="-128"/>
              </a:defRPr>
            </a:lvl1pPr>
          </a:lstStyle>
          <a:p>
            <a:fld id="{56F0B511-B909-204C-A9BF-DAEFF73C9562}" type="slidenum">
              <a:rPr lang="en-US" altLang="x-none"/>
              <a:pPr/>
              <a:t>‹#›</a:t>
            </a:fld>
            <a:endParaRPr lang="en-US" altLang="x-none"/>
          </a:p>
        </p:txBody>
      </p:sp>
    </p:spTree>
    <p:extLst>
      <p:ext uri="{BB962C8B-B14F-4D97-AF65-F5344CB8AC3E}">
        <p14:creationId xmlns:p14="http://schemas.microsoft.com/office/powerpoint/2010/main" val="1281827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r>
              <a:rPr lang="en-US"/>
              <a:t>Adapted from Noah </a:t>
            </a:r>
            <a:r>
              <a:rPr lang="en-US" err="1"/>
              <a:t>Snavely</a:t>
            </a:r>
            <a:endParaRPr lang="en-US"/>
          </a:p>
        </p:txBody>
      </p:sp>
    </p:spTree>
    <p:extLst>
      <p:ext uri="{BB962C8B-B14F-4D97-AF65-F5344CB8AC3E}">
        <p14:creationId xmlns:p14="http://schemas.microsoft.com/office/powerpoint/2010/main" val="858370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ea typeface="ＭＳ Ｐゴシック" charset="-128"/>
              </a:defRPr>
            </a:lvl1pPr>
          </a:lstStyle>
          <a:p>
            <a:fld id="{EACEB247-B2E3-C547-BF8E-BCF3B20AF4FB}" type="slidenum">
              <a:rPr lang="en-US" altLang="x-none"/>
              <a:pPr/>
              <a:t>‹#›</a:t>
            </a:fld>
            <a:endParaRPr lang="en-US" altLang="x-none"/>
          </a:p>
        </p:txBody>
      </p:sp>
    </p:spTree>
    <p:extLst>
      <p:ext uri="{BB962C8B-B14F-4D97-AF65-F5344CB8AC3E}">
        <p14:creationId xmlns:p14="http://schemas.microsoft.com/office/powerpoint/2010/main" val="1202475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ea typeface="ＭＳ Ｐゴシック" charset="-128"/>
              </a:defRPr>
            </a:lvl1pPr>
          </a:lstStyle>
          <a:p>
            <a:fld id="{9B34813B-E926-6940-986B-5F5556038F56}" type="slidenum">
              <a:rPr lang="en-US" altLang="x-none"/>
              <a:pPr/>
              <a:t>‹#›</a:t>
            </a:fld>
            <a:endParaRPr lang="en-US" altLang="x-none"/>
          </a:p>
        </p:txBody>
      </p:sp>
    </p:spTree>
    <p:extLst>
      <p:ext uri="{BB962C8B-B14F-4D97-AF65-F5344CB8AC3E}">
        <p14:creationId xmlns:p14="http://schemas.microsoft.com/office/powerpoint/2010/main" val="39076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ea typeface="ＭＳ Ｐゴシック" charset="-128"/>
              </a:defRPr>
            </a:lvl1pPr>
          </a:lstStyle>
          <a:p>
            <a:fld id="{291776A4-E0E0-2146-9885-452285EFA8BD}" type="slidenum">
              <a:rPr lang="en-US" altLang="x-none"/>
              <a:pPr/>
              <a:t>‹#›</a:t>
            </a:fld>
            <a:endParaRPr lang="en-US" altLang="x-none"/>
          </a:p>
        </p:txBody>
      </p:sp>
    </p:spTree>
    <p:extLst>
      <p:ext uri="{BB962C8B-B14F-4D97-AF65-F5344CB8AC3E}">
        <p14:creationId xmlns:p14="http://schemas.microsoft.com/office/powerpoint/2010/main" val="1771097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ea typeface="ＭＳ Ｐゴシック" charset="-128"/>
              </a:defRPr>
            </a:lvl1pPr>
          </a:lstStyle>
          <a:p>
            <a:fld id="{03C836DD-02DD-4D45-8BAF-D6A83A7C3C5A}" type="slidenum">
              <a:rPr lang="en-US" altLang="x-none"/>
              <a:pPr/>
              <a:t>‹#›</a:t>
            </a:fld>
            <a:endParaRPr lang="en-US" altLang="x-none"/>
          </a:p>
        </p:txBody>
      </p:sp>
    </p:spTree>
    <p:extLst>
      <p:ext uri="{BB962C8B-B14F-4D97-AF65-F5344CB8AC3E}">
        <p14:creationId xmlns:p14="http://schemas.microsoft.com/office/powerpoint/2010/main" val="556952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ea typeface="ＭＳ Ｐゴシック" charset="-128"/>
              </a:defRPr>
            </a:lvl1pPr>
          </a:lstStyle>
          <a:p>
            <a:fld id="{62440B7E-7FD3-C84F-8D8C-829217D3904B}" type="slidenum">
              <a:rPr lang="en-US" altLang="x-none"/>
              <a:pPr/>
              <a:t>‹#›</a:t>
            </a:fld>
            <a:endParaRPr lang="en-US" altLang="x-none"/>
          </a:p>
        </p:txBody>
      </p:sp>
    </p:spTree>
    <p:extLst>
      <p:ext uri="{BB962C8B-B14F-4D97-AF65-F5344CB8AC3E}">
        <p14:creationId xmlns:p14="http://schemas.microsoft.com/office/powerpoint/2010/main" val="1960933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ea typeface="ＭＳ Ｐゴシック" charset="-128"/>
              </a:defRPr>
            </a:lvl1pPr>
          </a:lstStyle>
          <a:p>
            <a:fld id="{2AAA9155-EFD2-5244-AFD1-91320878B3D5}" type="slidenum">
              <a:rPr lang="en-US" altLang="x-none"/>
              <a:pPr/>
              <a:t>‹#›</a:t>
            </a:fld>
            <a:endParaRPr lang="en-US" altLang="x-none"/>
          </a:p>
        </p:txBody>
      </p:sp>
    </p:spTree>
    <p:extLst>
      <p:ext uri="{BB962C8B-B14F-4D97-AF65-F5344CB8AC3E}">
        <p14:creationId xmlns:p14="http://schemas.microsoft.com/office/powerpoint/2010/main" val="2129909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ea typeface="ＭＳ Ｐゴシック" charset="-128"/>
              </a:defRPr>
            </a:lvl1pPr>
          </a:lstStyle>
          <a:p>
            <a:fld id="{694DC7BA-3ED7-504E-A08E-37B68B5E874A}" type="slidenum">
              <a:rPr lang="en-US" altLang="x-none"/>
              <a:pPr/>
              <a:t>‹#›</a:t>
            </a:fld>
            <a:endParaRPr lang="en-US" altLang="x-none"/>
          </a:p>
        </p:txBody>
      </p:sp>
    </p:spTree>
    <p:extLst>
      <p:ext uri="{BB962C8B-B14F-4D97-AF65-F5344CB8AC3E}">
        <p14:creationId xmlns:p14="http://schemas.microsoft.com/office/powerpoint/2010/main" val="985113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spcBef>
                <a:spcPct val="50000"/>
              </a:spcBef>
              <a:defRPr sz="1200">
                <a:solidFill>
                  <a:schemeClr val="tx1">
                    <a:tint val="75000"/>
                  </a:schemeClr>
                </a:solidFill>
                <a:ea typeface="+mn-e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spcBef>
                <a:spcPct val="50000"/>
              </a:spcBef>
              <a:defRPr sz="1200">
                <a:solidFill>
                  <a:schemeClr val="tx1">
                    <a:tint val="75000"/>
                  </a:schemeClr>
                </a:solidFill>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spcBef>
                <a:spcPct val="50000"/>
              </a:spcBef>
              <a:defRPr sz="1000">
                <a:solidFill>
                  <a:srgbClr val="898989"/>
                </a:solidFill>
                <a:ea typeface="ＭＳ Ｐゴシック" charset="0"/>
                <a:cs typeface="Arial" charset="0"/>
              </a:defRPr>
            </a:lvl1pPr>
          </a:lstStyle>
          <a:p>
            <a:pPr>
              <a:defRPr/>
            </a:pPr>
            <a:r>
              <a:rPr lang="en-US"/>
              <a:t>Adapted from Noah </a:t>
            </a:r>
            <a:r>
              <a:rPr lang="en-US" err="1"/>
              <a:t>Snavely</a:t>
            </a:r>
            <a:endParaRPr lang="en-US"/>
          </a:p>
        </p:txBody>
      </p:sp>
    </p:spTree>
  </p:cSld>
  <p:clrMap bg1="lt1" tx1="dk1" bg2="lt2" tx2="dk2" accent1="accent1" accent2="accent2" accent3="accent3" accent4="accent4" accent5="accent5" accent6="accent6" hlink="hlink" folHlink="folHlink"/>
  <p:sldLayoutIdLst>
    <p:sldLayoutId id="2147484255" r:id="rId1"/>
    <p:sldLayoutId id="2147484243"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 Id="rId3"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microsoft.com/office/2007/relationships/media" Target="file:///C:\snavely\work\teaching\13Fa-CS4670\lectures\lec00\blur.wmv" TargetMode="External"/><Relationship Id="rId4" Type="http://schemas.openxmlformats.org/officeDocument/2006/relationships/video" Target="file:///C:\snavely\work\teaching\13Fa-CS4670\lectures\lec00\blur.wmv" TargetMode="External"/><Relationship Id="rId5" Type="http://schemas.openxmlformats.org/officeDocument/2006/relationships/slideLayout" Target="../slideLayouts/slideLayout2.xml"/><Relationship Id="rId6" Type="http://schemas.openxmlformats.org/officeDocument/2006/relationships/image" Target="../media/image15.png"/><Relationship Id="rId7" Type="http://schemas.openxmlformats.org/officeDocument/2006/relationships/image" Target="../media/image16.png"/><Relationship Id="rId1" Type="http://schemas.microsoft.com/office/2007/relationships/media" Target="file:///C:\snavely\work\teaching\13Fa-CS4670\lectures\lec00\highres.wmv" TargetMode="External"/><Relationship Id="rId2" Type="http://schemas.openxmlformats.org/officeDocument/2006/relationships/video" Target="file:///C:\snavely\work\teaching\13Fa-CS4670\lectures\lec00\highres.wmv"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7.jpeg"/><Relationship Id="rId5" Type="http://schemas.openxmlformats.org/officeDocument/2006/relationships/hyperlink" Target="http://web.mit.edu/bcs/sinha/papers/clinton_gore_nature.gif" TargetMode="External"/><Relationship Id="rId1" Type="http://schemas.openxmlformats.org/officeDocument/2006/relationships/tags" Target="../tags/tag1.xml"/><Relationship Id="rId2" Type="http://schemas.openxmlformats.org/officeDocument/2006/relationships/tags" Target="../tags/tag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hyperlink" Target="mailto:snavely@cs.cornell.edu"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9.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tiff"/></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t-LTWFnGmeg" TargetMode="External"/><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jpe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4.tiff"/><Relationship Id="rId4" Type="http://schemas.openxmlformats.org/officeDocument/2006/relationships/image" Target="../media/image35.tiff"/><Relationship Id="rId5" Type="http://schemas.openxmlformats.org/officeDocument/2006/relationships/image" Target="../media/image36.tiff"/><Relationship Id="rId6" Type="http://schemas.openxmlformats.org/officeDocument/2006/relationships/image" Target="../media/image37.tif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3" Type="http://schemas.openxmlformats.org/officeDocument/2006/relationships/image" Target="../media/image38.tiff"/><Relationship Id="rId4" Type="http://schemas.openxmlformats.org/officeDocument/2006/relationships/image" Target="../media/image39.tif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11" Type="http://schemas.openxmlformats.org/officeDocument/2006/relationships/image" Target="../media/image43.png"/><Relationship Id="rId12" Type="http://schemas.openxmlformats.org/officeDocument/2006/relationships/oleObject" Target="../embeddings/oleObject5.bin"/><Relationship Id="rId1" Type="http://schemas.openxmlformats.org/officeDocument/2006/relationships/vmlDrawing" Target="../drawings/vmlDrawing1.vml"/><Relationship Id="rId2" Type="http://schemas.openxmlformats.org/officeDocument/2006/relationships/slideLayout" Target="../slideLayouts/slideLayout6.xml"/><Relationship Id="rId3" Type="http://schemas.openxmlformats.org/officeDocument/2006/relationships/notesSlide" Target="../notesSlides/notesSlide14.xml"/><Relationship Id="rId4" Type="http://schemas.openxmlformats.org/officeDocument/2006/relationships/oleObject" Target="../embeddings/oleObject1.bin"/><Relationship Id="rId5" Type="http://schemas.openxmlformats.org/officeDocument/2006/relationships/image" Target="../media/image40.wmf"/><Relationship Id="rId6" Type="http://schemas.openxmlformats.org/officeDocument/2006/relationships/oleObject" Target="../embeddings/oleObject2.bin"/><Relationship Id="rId7" Type="http://schemas.openxmlformats.org/officeDocument/2006/relationships/image" Target="../media/image41.wmf"/><Relationship Id="rId8" Type="http://schemas.openxmlformats.org/officeDocument/2006/relationships/oleObject" Target="../embeddings/oleObject3.bin"/><Relationship Id="rId9" Type="http://schemas.openxmlformats.org/officeDocument/2006/relationships/image" Target="../media/image42.png"/><Relationship Id="rId10" Type="http://schemas.openxmlformats.org/officeDocument/2006/relationships/oleObject" Target="../embeddings/oleObject4.bin"/></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3.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9.tiff"/><Relationship Id="rId4" Type="http://schemas.openxmlformats.org/officeDocument/2006/relationships/hyperlink" Target="https://realsense.intel.com/stereo/" TargetMode="External"/><Relationship Id="rId1" Type="http://schemas.openxmlformats.org/officeDocument/2006/relationships/slideLayout" Target="../slideLayouts/slideLayout2.xml"/><Relationship Id="rId2" Type="http://schemas.openxmlformats.org/officeDocument/2006/relationships/image" Target="../media/image48.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tiff"/></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9.xml.rels><?xml version="1.0" encoding="UTF-8" standalone="yes"?>
<Relationships xmlns="http://schemas.openxmlformats.org/package/2006/relationships"><Relationship Id="rId3" Type="http://schemas.openxmlformats.org/officeDocument/2006/relationships/image" Target="../media/image53.gif"/><Relationship Id="rId4" Type="http://schemas.openxmlformats.org/officeDocument/2006/relationships/hyperlink" Target="http://www.research.att.com/~yann" TargetMode="External"/><Relationship Id="rId5" Type="http://schemas.openxmlformats.org/officeDocument/2006/relationships/image" Target="../media/image54.png"/><Relationship Id="rId6" Type="http://schemas.openxmlformats.org/officeDocument/2006/relationships/hyperlink" Target="http://en.wikipedia.org/wiki/Automatic_number_plate_recognition" TargetMode="External"/><Relationship Id="rId7" Type="http://schemas.openxmlformats.org/officeDocument/2006/relationships/image" Target="../media/image55.png"/><Relationship Id="rId8" Type="http://schemas.openxmlformats.org/officeDocument/2006/relationships/image" Target="../media/image56.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youtu.be/kxtQqYLRaSQ" TargetMode="External"/><Relationship Id="rId3" Type="http://schemas.openxmlformats.org/officeDocument/2006/relationships/image" Target="../media/image5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youtu.be/4F2uf5ALP08" TargetMode="External"/><Relationship Id="rId3" Type="http://schemas.openxmlformats.org/officeDocument/2006/relationships/image" Target="../media/image6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tiff"/><Relationship Id="rId3" Type="http://schemas.openxmlformats.org/officeDocument/2006/relationships/image" Target="../media/image67.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tif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73.pn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mailto:snavely@cs.cornell.edu"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zeliski.org/Book/" TargetMode="External"/><Relationship Id="rId4" Type="http://schemas.openxmlformats.org/officeDocument/2006/relationships/hyperlink" Target="http://www.cs.cornell.edu/courses/cs4670/2013fa/" TargetMode="External"/><Relationship Id="rId5" Type="http://schemas.openxmlformats.org/officeDocument/2006/relationships/hyperlink" Target="https://cms.csuglab.cornell.edu/" TargetMode="External"/><Relationship Id="rId6"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58.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tiff"/></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79.jpeg"/><Relationship Id="rId5" Type="http://schemas.openxmlformats.org/officeDocument/2006/relationships/image" Target="../media/image80.jpeg"/><Relationship Id="rId6" Type="http://schemas.openxmlformats.org/officeDocument/2006/relationships/image" Target="../media/image81.jpeg"/><Relationship Id="rId7" Type="http://schemas.openxmlformats.org/officeDocument/2006/relationships/image" Target="../media/image82.png"/><Relationship Id="rId8" Type="http://schemas.openxmlformats.org/officeDocument/2006/relationships/image" Target="../media/image83.png"/><Relationship Id="rId9" Type="http://schemas.openxmlformats.org/officeDocument/2006/relationships/image" Target="../media/image84.jpeg"/><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tiff"/><Relationship Id="rId3" Type="http://schemas.openxmlformats.org/officeDocument/2006/relationships/image" Target="../media/image91.png"/></Relationships>
</file>

<file path=ppt/slides/_rels/slide65.xml.rels><?xml version="1.0" encoding="UTF-8" standalone="yes"?>
<Relationships xmlns="http://schemas.openxmlformats.org/package/2006/relationships"><Relationship Id="rId11" Type="http://schemas.openxmlformats.org/officeDocument/2006/relationships/image" Target="../media/image96.png"/><Relationship Id="rId12" Type="http://schemas.openxmlformats.org/officeDocument/2006/relationships/image" Target="../media/image97.png"/><Relationship Id="rId1" Type="http://schemas.openxmlformats.org/officeDocument/2006/relationships/tags" Target="../tags/tag6.xml"/><Relationship Id="rId2" Type="http://schemas.openxmlformats.org/officeDocument/2006/relationships/tags" Target="../tags/tag7.xml"/><Relationship Id="rId3" Type="http://schemas.openxmlformats.org/officeDocument/2006/relationships/tags" Target="../tags/tag8.xml"/><Relationship Id="rId4" Type="http://schemas.openxmlformats.org/officeDocument/2006/relationships/tags" Target="../tags/tag9.xml"/><Relationship Id="rId5" Type="http://schemas.openxmlformats.org/officeDocument/2006/relationships/slideLayout" Target="../slideLayouts/slideLayout2.xml"/><Relationship Id="rId6" Type="http://schemas.openxmlformats.org/officeDocument/2006/relationships/notesSlide" Target="../notesSlides/notesSlide24.xml"/><Relationship Id="rId7" Type="http://schemas.openxmlformats.org/officeDocument/2006/relationships/image" Target="../media/image92.png"/><Relationship Id="rId8" Type="http://schemas.openxmlformats.org/officeDocument/2006/relationships/image" Target="../media/image93.png"/><Relationship Id="rId9" Type="http://schemas.openxmlformats.org/officeDocument/2006/relationships/image" Target="../media/image94.png"/><Relationship Id="rId10" Type="http://schemas.openxmlformats.org/officeDocument/2006/relationships/image" Target="../media/image95.png"/></Relationships>
</file>

<file path=ppt/slides/_rels/slide66.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100.png"/><Relationship Id="rId5"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image" Target="../media/image98.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gi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03.tif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tif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ctrTitle"/>
          </p:nvPr>
        </p:nvSpPr>
        <p:spPr>
          <a:xfrm>
            <a:off x="-361950" y="-163513"/>
            <a:ext cx="9829800" cy="1470026"/>
          </a:xfrm>
        </p:spPr>
        <p:txBody>
          <a:bodyPr/>
          <a:lstStyle/>
          <a:p>
            <a:pPr eaLnBrk="1" hangingPunct="1"/>
            <a:r>
              <a:rPr lang="en-US" altLang="x-none" sz="4000">
                <a:ea typeface="ＭＳ Ｐゴシック" charset="-128"/>
              </a:rPr>
              <a:t>CS4670/5670: Intro to Computer Vision</a:t>
            </a:r>
          </a:p>
        </p:txBody>
      </p:sp>
      <p:sp>
        <p:nvSpPr>
          <p:cNvPr id="28675" name="Subtitle 2"/>
          <p:cNvSpPr>
            <a:spLocks noGrp="1"/>
          </p:cNvSpPr>
          <p:nvPr>
            <p:ph type="subTitle" idx="1"/>
          </p:nvPr>
        </p:nvSpPr>
        <p:spPr>
          <a:xfrm>
            <a:off x="914400" y="827088"/>
            <a:ext cx="6172200" cy="773112"/>
          </a:xfrm>
        </p:spPr>
        <p:txBody>
          <a:bodyPr/>
          <a:lstStyle/>
          <a:p>
            <a:pPr eaLnBrk="1" hangingPunct="1"/>
            <a:r>
              <a:rPr lang="en-US" altLang="x-none" dirty="0">
                <a:solidFill>
                  <a:schemeClr val="tx1"/>
                </a:solidFill>
                <a:ea typeface="ＭＳ Ｐゴシック" charset="-128"/>
              </a:rPr>
              <a:t>Instructor: </a:t>
            </a:r>
            <a:r>
              <a:rPr lang="en-US" altLang="x-none" smtClean="0">
                <a:solidFill>
                  <a:schemeClr val="tx1"/>
                </a:solidFill>
                <a:ea typeface="ＭＳ Ｐゴシック" charset="-128"/>
              </a:rPr>
              <a:t>Bharath Hariharan</a:t>
            </a:r>
            <a:endParaRPr lang="en-US" altLang="x-none" dirty="0">
              <a:solidFill>
                <a:schemeClr val="tx1"/>
              </a:solidFill>
              <a:ea typeface="ＭＳ Ｐゴシック" charset="-128"/>
            </a:endParaRPr>
          </a:p>
        </p:txBody>
      </p:sp>
      <p:pic>
        <p:nvPicPr>
          <p:cNvPr id="2" name="Picture 1"/>
          <p:cNvPicPr>
            <a:picLocks noChangeAspect="1"/>
          </p:cNvPicPr>
          <p:nvPr/>
        </p:nvPicPr>
        <p:blipFill>
          <a:blip r:embed="rId2"/>
          <a:stretch>
            <a:fillRect/>
          </a:stretch>
        </p:blipFill>
        <p:spPr>
          <a:xfrm>
            <a:off x="0" y="1447800"/>
            <a:ext cx="4876800" cy="3060753"/>
          </a:xfrm>
          <a:prstGeom prst="rect">
            <a:avLst/>
          </a:prstGeom>
        </p:spPr>
      </p:pic>
      <p:sp>
        <p:nvSpPr>
          <p:cNvPr id="3" name="TextBox 2"/>
          <p:cNvSpPr txBox="1"/>
          <p:nvPr/>
        </p:nvSpPr>
        <p:spPr>
          <a:xfrm>
            <a:off x="152400" y="4508553"/>
            <a:ext cx="4724400" cy="400110"/>
          </a:xfrm>
          <a:prstGeom prst="rect">
            <a:avLst/>
          </a:prstGeom>
          <a:noFill/>
        </p:spPr>
        <p:txBody>
          <a:bodyPr wrap="square" rtlCol="0">
            <a:spAutoFit/>
          </a:bodyPr>
          <a:lstStyle/>
          <a:p>
            <a:pPr algn="r"/>
            <a:r>
              <a:rPr lang="en-US" sz="2000" b="0" dirty="0" smtClean="0">
                <a:solidFill>
                  <a:schemeClr val="tx1"/>
                </a:solidFill>
              </a:rPr>
              <a:t>Image credit Ross </a:t>
            </a:r>
            <a:r>
              <a:rPr lang="en-US" sz="2000" b="0" dirty="0" err="1" smtClean="0">
                <a:solidFill>
                  <a:schemeClr val="tx1"/>
                </a:solidFill>
              </a:rPr>
              <a:t>Girshick</a:t>
            </a:r>
            <a:endParaRPr lang="en-US" sz="2000" b="0" dirty="0" smtClean="0">
              <a:solidFill>
                <a:schemeClr val="tx1"/>
              </a:solidFill>
            </a:endParaRPr>
          </a:p>
        </p:txBody>
      </p:sp>
      <p:pic>
        <p:nvPicPr>
          <p:cNvPr id="4" name="Picture 3"/>
          <p:cNvPicPr>
            <a:picLocks noChangeAspect="1"/>
          </p:cNvPicPr>
          <p:nvPr/>
        </p:nvPicPr>
        <p:blipFill>
          <a:blip r:embed="rId3"/>
          <a:stretch>
            <a:fillRect/>
          </a:stretch>
        </p:blipFill>
        <p:spPr>
          <a:xfrm>
            <a:off x="5562600" y="1752600"/>
            <a:ext cx="3385938" cy="4508500"/>
          </a:xfrm>
          <a:prstGeom prst="rect">
            <a:avLst/>
          </a:prstGeom>
        </p:spPr>
      </p:pic>
      <p:sp>
        <p:nvSpPr>
          <p:cNvPr id="14" name="TextBox 13"/>
          <p:cNvSpPr txBox="1"/>
          <p:nvPr/>
        </p:nvSpPr>
        <p:spPr>
          <a:xfrm>
            <a:off x="3948199" y="6213445"/>
            <a:ext cx="4724400" cy="707886"/>
          </a:xfrm>
          <a:prstGeom prst="rect">
            <a:avLst/>
          </a:prstGeom>
          <a:noFill/>
        </p:spPr>
        <p:txBody>
          <a:bodyPr wrap="square" rtlCol="0">
            <a:spAutoFit/>
          </a:bodyPr>
          <a:lstStyle/>
          <a:p>
            <a:pPr algn="r"/>
            <a:r>
              <a:rPr lang="en-US" sz="2000" b="0" dirty="0" smtClean="0">
                <a:solidFill>
                  <a:schemeClr val="tx1"/>
                </a:solidFill>
              </a:rPr>
              <a:t>Image credit Ira </a:t>
            </a:r>
            <a:r>
              <a:rPr lang="en-US" sz="2000" b="0" dirty="0" err="1" smtClean="0">
                <a:solidFill>
                  <a:schemeClr val="tx1"/>
                </a:solidFill>
              </a:rPr>
              <a:t>Kemelmacher-Shlizerman</a:t>
            </a:r>
            <a:endParaRPr lang="en-US" sz="2000" b="0" dirty="0" smtClean="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goal(s) or computer vision</a:t>
            </a:r>
            <a:endParaRPr lang="en-US" dirty="0"/>
          </a:p>
        </p:txBody>
      </p:sp>
      <p:sp>
        <p:nvSpPr>
          <p:cNvPr id="3" name="Content Placeholder 2"/>
          <p:cNvSpPr>
            <a:spLocks noGrp="1"/>
          </p:cNvSpPr>
          <p:nvPr>
            <p:ph idx="1"/>
          </p:nvPr>
        </p:nvSpPr>
        <p:spPr>
          <a:xfrm>
            <a:off x="3962400" y="1600201"/>
            <a:ext cx="4724400" cy="4267200"/>
          </a:xfrm>
        </p:spPr>
        <p:txBody>
          <a:bodyPr/>
          <a:lstStyle/>
          <a:p>
            <a:r>
              <a:rPr lang="en-US" sz="2800" dirty="0" smtClean="0"/>
              <a:t>What is the image about?</a:t>
            </a:r>
          </a:p>
          <a:p>
            <a:r>
              <a:rPr lang="en-US" sz="2800" dirty="0" smtClean="0"/>
              <a:t>What objects are in the image?</a:t>
            </a:r>
          </a:p>
          <a:p>
            <a:r>
              <a:rPr lang="en-US" sz="2800" dirty="0" smtClean="0"/>
              <a:t>Where are they?</a:t>
            </a:r>
          </a:p>
          <a:p>
            <a:r>
              <a:rPr lang="en-US" sz="2800" dirty="0" smtClean="0"/>
              <a:t>How are they oriented?</a:t>
            </a:r>
          </a:p>
          <a:p>
            <a:r>
              <a:rPr lang="en-US" sz="2800" dirty="0" smtClean="0"/>
              <a:t>What is the layout of the scene in 3D?</a:t>
            </a:r>
          </a:p>
          <a:p>
            <a:r>
              <a:rPr lang="en-US" sz="2800" dirty="0" smtClean="0"/>
              <a:t>What is the shape of each object?</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r="18710" b="19355"/>
          <a:stretch/>
        </p:blipFill>
        <p:spPr>
          <a:xfrm>
            <a:off x="1" y="1752599"/>
            <a:ext cx="3962399" cy="4717143"/>
          </a:xfrm>
          <a:prstGeom prst="rect">
            <a:avLst/>
          </a:prstGeom>
        </p:spPr>
      </p:pic>
    </p:spTree>
    <p:extLst>
      <p:ext uri="{BB962C8B-B14F-4D97-AF65-F5344CB8AC3E}">
        <p14:creationId xmlns:p14="http://schemas.microsoft.com/office/powerpoint/2010/main" val="413566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 is easy for humans</a:t>
            </a:r>
            <a:endParaRPr lang="en-US" dirty="0"/>
          </a:p>
        </p:txBody>
      </p:sp>
      <p:pic>
        <p:nvPicPr>
          <p:cNvPr id="4" name="Content Placeholder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r="18710" b="19355"/>
          <a:stretch/>
        </p:blipFill>
        <p:spPr>
          <a:xfrm>
            <a:off x="2286000" y="1143150"/>
            <a:ext cx="4495799" cy="5349394"/>
          </a:xfrm>
          <a:prstGeom prst="rect">
            <a:avLst/>
          </a:prstGeom>
        </p:spPr>
      </p:pic>
    </p:spTree>
    <p:extLst>
      <p:ext uri="{BB962C8B-B14F-4D97-AF65-F5344CB8AC3E}">
        <p14:creationId xmlns:p14="http://schemas.microsoft.com/office/powerpoint/2010/main" val="1587738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Vision is easy for humans</a:t>
            </a:r>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38200" y="1361535"/>
            <a:ext cx="7467600" cy="5003292"/>
          </a:xfrm>
          <a:prstGeom prst="rect">
            <a:avLst/>
          </a:prstGeom>
        </p:spPr>
      </p:pic>
    </p:spTree>
    <p:extLst>
      <p:ext uri="{BB962C8B-B14F-4D97-AF65-F5344CB8AC3E}">
        <p14:creationId xmlns:p14="http://schemas.microsoft.com/office/powerpoint/2010/main" val="1034488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 is easy for humans</a:t>
            </a:r>
            <a:endParaRPr lang="en-US" dirty="0"/>
          </a:p>
        </p:txBody>
      </p:sp>
      <p:sp>
        <p:nvSpPr>
          <p:cNvPr id="3" name="Content Placeholder 2"/>
          <p:cNvSpPr>
            <a:spLocks noGrp="1"/>
          </p:cNvSpPr>
          <p:nvPr>
            <p:ph idx="1"/>
          </p:nvPr>
        </p:nvSpPr>
        <p:spPr/>
        <p:txBody>
          <a:bodyPr/>
          <a:lstStyle/>
          <a:p>
            <a:r>
              <a:rPr lang="en-US" dirty="0" err="1" smtClean="0"/>
              <a:t>Attneave’s</a:t>
            </a:r>
            <a:r>
              <a:rPr lang="en-US" dirty="0" smtClean="0"/>
              <a:t> cat</a:t>
            </a:r>
            <a:endParaRPr lang="en-US" dirty="0"/>
          </a:p>
        </p:txBody>
      </p:sp>
      <p:pic>
        <p:nvPicPr>
          <p:cNvPr id="4" name="Picture 3"/>
          <p:cNvPicPr>
            <a:picLocks noChangeAspect="1"/>
          </p:cNvPicPr>
          <p:nvPr/>
        </p:nvPicPr>
        <p:blipFill>
          <a:blip r:embed="rId2"/>
          <a:stretch>
            <a:fillRect/>
          </a:stretch>
        </p:blipFill>
        <p:spPr>
          <a:xfrm>
            <a:off x="2286000" y="2101652"/>
            <a:ext cx="5638800" cy="4207073"/>
          </a:xfrm>
          <a:prstGeom prst="rect">
            <a:avLst/>
          </a:prstGeom>
        </p:spPr>
      </p:pic>
    </p:spTree>
    <p:extLst>
      <p:ext uri="{BB962C8B-B14F-4D97-AF65-F5344CB8AC3E}">
        <p14:creationId xmlns:p14="http://schemas.microsoft.com/office/powerpoint/2010/main" val="1598799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 is easy for humans</a:t>
            </a:r>
            <a:endParaRPr lang="en-US" dirty="0"/>
          </a:p>
        </p:txBody>
      </p:sp>
      <p:sp>
        <p:nvSpPr>
          <p:cNvPr id="3" name="Content Placeholder 2"/>
          <p:cNvSpPr>
            <a:spLocks noGrp="1"/>
          </p:cNvSpPr>
          <p:nvPr>
            <p:ph idx="1"/>
          </p:nvPr>
        </p:nvSpPr>
        <p:spPr/>
        <p:txBody>
          <a:bodyPr/>
          <a:lstStyle/>
          <a:p>
            <a:r>
              <a:rPr lang="en-US" dirty="0" smtClean="0"/>
              <a:t>Mooney faces</a:t>
            </a:r>
            <a:endParaRPr lang="en-US" dirty="0"/>
          </a:p>
        </p:txBody>
      </p:sp>
      <p:pic>
        <p:nvPicPr>
          <p:cNvPr id="4" name="Picture 3"/>
          <p:cNvPicPr>
            <a:picLocks noChangeAspect="1"/>
          </p:cNvPicPr>
          <p:nvPr/>
        </p:nvPicPr>
        <p:blipFill>
          <a:blip r:embed="rId2"/>
          <a:stretch>
            <a:fillRect/>
          </a:stretch>
        </p:blipFill>
        <p:spPr>
          <a:xfrm>
            <a:off x="1981199" y="2700224"/>
            <a:ext cx="6648014" cy="2405176"/>
          </a:xfrm>
          <a:prstGeom prst="rect">
            <a:avLst/>
          </a:prstGeom>
        </p:spPr>
      </p:pic>
      <p:sp>
        <p:nvSpPr>
          <p:cNvPr id="5" name="Rectangle 4"/>
          <p:cNvSpPr/>
          <p:nvPr/>
        </p:nvSpPr>
        <p:spPr>
          <a:xfrm>
            <a:off x="5334000" y="2514600"/>
            <a:ext cx="3581400" cy="28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8599" y="2692967"/>
            <a:ext cx="2774043" cy="28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9571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1" name="Picture 3" descr="E:\myfigures\Koen-needle-map.TIF"/>
          <p:cNvPicPr>
            <a:picLocks noChangeAspect="1" noChangeArrowheads="1"/>
          </p:cNvPicPr>
          <p:nvPr/>
        </p:nvPicPr>
        <p:blipFill>
          <a:blip r:embed="rId2">
            <a:lum bright="-24000" contrast="6000"/>
            <a:extLst>
              <a:ext uri="{28A0092B-C50C-407E-A947-70E740481C1C}">
                <a14:useLocalDpi xmlns:a14="http://schemas.microsoft.com/office/drawing/2010/main"/>
              </a:ext>
            </a:extLst>
          </a:blip>
          <a:srcRect/>
          <a:stretch>
            <a:fillRect/>
          </a:stretch>
        </p:blipFill>
        <p:spPr bwMode="auto">
          <a:xfrm>
            <a:off x="1828800" y="2400300"/>
            <a:ext cx="5386388" cy="3020616"/>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0" y="5608335"/>
            <a:ext cx="6925294" cy="323165"/>
          </a:xfrm>
          <a:prstGeom prst="rect">
            <a:avLst/>
          </a:prstGeom>
          <a:noFill/>
        </p:spPr>
        <p:txBody>
          <a:bodyPr wrap="none" rtlCol="0">
            <a:spAutoFit/>
          </a:bodyPr>
          <a:lstStyle/>
          <a:p>
            <a:r>
              <a:rPr lang="en-US" sz="1500" dirty="0">
                <a:solidFill>
                  <a:schemeClr val="tx1"/>
                </a:solidFill>
              </a:rPr>
              <a:t>Surface perception in pictures. </a:t>
            </a:r>
            <a:r>
              <a:rPr lang="en-US" sz="1500" dirty="0" err="1">
                <a:solidFill>
                  <a:schemeClr val="tx1"/>
                </a:solidFill>
              </a:rPr>
              <a:t>Koenderink</a:t>
            </a:r>
            <a:r>
              <a:rPr lang="en-US" sz="1500" dirty="0">
                <a:solidFill>
                  <a:schemeClr val="tx1"/>
                </a:solidFill>
              </a:rPr>
              <a:t>, van </a:t>
            </a:r>
            <a:r>
              <a:rPr lang="en-US" sz="1500" dirty="0" err="1">
                <a:solidFill>
                  <a:schemeClr val="tx1"/>
                </a:solidFill>
              </a:rPr>
              <a:t>Doorn</a:t>
            </a:r>
            <a:r>
              <a:rPr lang="en-US" sz="1500" dirty="0">
                <a:solidFill>
                  <a:schemeClr val="tx1"/>
                </a:solidFill>
              </a:rPr>
              <a:t> and </a:t>
            </a:r>
            <a:r>
              <a:rPr lang="en-US" sz="1500" dirty="0" err="1">
                <a:solidFill>
                  <a:schemeClr val="tx1"/>
                </a:solidFill>
              </a:rPr>
              <a:t>Kappers</a:t>
            </a:r>
            <a:r>
              <a:rPr lang="en-US" sz="1500" dirty="0">
                <a:solidFill>
                  <a:schemeClr val="tx1"/>
                </a:solidFill>
              </a:rPr>
              <a:t>, 1992</a:t>
            </a:r>
          </a:p>
        </p:txBody>
      </p:sp>
      <p:sp>
        <p:nvSpPr>
          <p:cNvPr id="2" name="TextBox 1"/>
          <p:cNvSpPr txBox="1"/>
          <p:nvPr/>
        </p:nvSpPr>
        <p:spPr>
          <a:xfrm>
            <a:off x="7124700" y="5667375"/>
            <a:ext cx="2997200" cy="230832"/>
          </a:xfrm>
          <a:prstGeom prst="rect">
            <a:avLst/>
          </a:prstGeom>
          <a:noFill/>
        </p:spPr>
        <p:txBody>
          <a:bodyPr wrap="square" rtlCol="0">
            <a:spAutoFit/>
          </a:bodyPr>
          <a:lstStyle/>
          <a:p>
            <a:r>
              <a:rPr lang="en-US" sz="900" dirty="0">
                <a:solidFill>
                  <a:schemeClr val="tx1"/>
                </a:solidFill>
              </a:rPr>
              <a:t>Slide credit: </a:t>
            </a:r>
            <a:r>
              <a:rPr lang="en-US" sz="900" dirty="0" err="1">
                <a:solidFill>
                  <a:schemeClr val="tx1"/>
                </a:solidFill>
              </a:rPr>
              <a:t>Jitendra</a:t>
            </a:r>
            <a:r>
              <a:rPr lang="en-US" sz="900" dirty="0">
                <a:solidFill>
                  <a:schemeClr val="tx1"/>
                </a:solidFill>
              </a:rPr>
              <a:t> Malik</a:t>
            </a:r>
          </a:p>
        </p:txBody>
      </p:sp>
      <p:sp>
        <p:nvSpPr>
          <p:cNvPr id="4" name="Title 3"/>
          <p:cNvSpPr>
            <a:spLocks noGrp="1"/>
          </p:cNvSpPr>
          <p:nvPr>
            <p:ph type="title"/>
          </p:nvPr>
        </p:nvSpPr>
        <p:spPr/>
        <p:txBody>
          <a:bodyPr/>
          <a:lstStyle/>
          <a:p>
            <a:r>
              <a:rPr lang="en-US" dirty="0" smtClean="0"/>
              <a:t>Vision is easy for humans</a:t>
            </a:r>
            <a:endParaRPr lang="en-US" dirty="0"/>
          </a:p>
        </p:txBody>
      </p:sp>
    </p:spTree>
    <p:extLst>
      <p:ext uri="{BB962C8B-B14F-4D97-AF65-F5344CB8AC3E}">
        <p14:creationId xmlns:p14="http://schemas.microsoft.com/office/powerpoint/2010/main" val="1655013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pPr eaLnBrk="1" hangingPunct="1"/>
            <a:r>
              <a:rPr lang="en-US" altLang="x-none" sz="3600" dirty="0" smtClean="0">
                <a:ea typeface="ＭＳ Ｐゴシック" charset="-128"/>
              </a:rPr>
              <a:t>Vision is easy for humans</a:t>
            </a:r>
            <a:endParaRPr lang="en-US" altLang="x-none" sz="3600" dirty="0">
              <a:ea typeface="ＭＳ Ｐゴシック" charset="-128"/>
            </a:endParaRP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14600" y="1828800"/>
            <a:ext cx="3848100" cy="3840163"/>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12"/>
          <p:cNvSpPr txBox="1">
            <a:spLocks noChangeArrowheads="1"/>
          </p:cNvSpPr>
          <p:nvPr/>
        </p:nvSpPr>
        <p:spPr bwMode="auto">
          <a:xfrm>
            <a:off x="2743200" y="5638800"/>
            <a:ext cx="3392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algn="ctr" eaLnBrk="1" hangingPunct="1"/>
            <a:r>
              <a:rPr lang="en-US" altLang="x-none" b="0">
                <a:solidFill>
                  <a:srgbClr val="000000"/>
                </a:solidFill>
              </a:rPr>
              <a:t>Source: </a:t>
            </a:r>
            <a:r>
              <a:rPr lang="ja-JP" altLang="en-US" b="0">
                <a:solidFill>
                  <a:srgbClr val="000000"/>
                </a:solidFill>
              </a:rPr>
              <a:t>“</a:t>
            </a:r>
            <a:r>
              <a:rPr lang="en-US" altLang="ja-JP" b="0">
                <a:solidFill>
                  <a:srgbClr val="000000"/>
                </a:solidFill>
              </a:rPr>
              <a:t>80 million tiny images</a:t>
            </a:r>
            <a:r>
              <a:rPr lang="ja-JP" altLang="en-US" b="0">
                <a:solidFill>
                  <a:srgbClr val="000000"/>
                </a:solidFill>
              </a:rPr>
              <a:t>”</a:t>
            </a:r>
            <a:r>
              <a:rPr lang="en-US" altLang="ja-JP" b="0">
                <a:solidFill>
                  <a:srgbClr val="000000"/>
                </a:solidFill>
              </a:rPr>
              <a:t> by Torralba, et al.</a:t>
            </a:r>
            <a:endParaRPr lang="en-US" altLang="x-none" b="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pPr eaLnBrk="1" hangingPunct="1"/>
            <a:r>
              <a:rPr lang="en-US" altLang="x-none" sz="3600" dirty="0" smtClean="0">
                <a:ea typeface="ＭＳ Ｐゴシック" charset="-128"/>
              </a:rPr>
              <a:t>Vision is easy for humans</a:t>
            </a:r>
            <a:endParaRPr lang="en-US" altLang="x-none" sz="3600" dirty="0">
              <a:ea typeface="ＭＳ Ｐゴシック" charset="-128"/>
            </a:endParaRPr>
          </a:p>
        </p:txBody>
      </p:sp>
      <p:pic>
        <p:nvPicPr>
          <p:cNvPr id="1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62400" y="2819400"/>
            <a:ext cx="1219200" cy="1216025"/>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12"/>
          <p:cNvSpPr txBox="1">
            <a:spLocks noChangeArrowheads="1"/>
          </p:cNvSpPr>
          <p:nvPr/>
        </p:nvSpPr>
        <p:spPr bwMode="auto">
          <a:xfrm>
            <a:off x="2743200" y="5638800"/>
            <a:ext cx="3392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algn="ctr" eaLnBrk="1" hangingPunct="1"/>
            <a:r>
              <a:rPr lang="en-US" altLang="x-none" b="0">
                <a:solidFill>
                  <a:srgbClr val="000000"/>
                </a:solidFill>
              </a:rPr>
              <a:t>Source: </a:t>
            </a:r>
            <a:r>
              <a:rPr lang="ja-JP" altLang="en-US" b="0">
                <a:solidFill>
                  <a:srgbClr val="000000"/>
                </a:solidFill>
              </a:rPr>
              <a:t>“</a:t>
            </a:r>
            <a:r>
              <a:rPr lang="en-US" altLang="ja-JP" b="0">
                <a:solidFill>
                  <a:srgbClr val="000000"/>
                </a:solidFill>
              </a:rPr>
              <a:t>80 million tiny images</a:t>
            </a:r>
            <a:r>
              <a:rPr lang="ja-JP" altLang="en-US" b="0">
                <a:solidFill>
                  <a:srgbClr val="000000"/>
                </a:solidFill>
              </a:rPr>
              <a:t>”</a:t>
            </a:r>
            <a:r>
              <a:rPr lang="en-US" altLang="ja-JP" b="0">
                <a:solidFill>
                  <a:srgbClr val="000000"/>
                </a:solidFill>
              </a:rPr>
              <a:t> by Torralba, et al.</a:t>
            </a:r>
            <a:endParaRPr lang="en-US" altLang="x-none" b="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ighres.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3124200" y="2203450"/>
            <a:ext cx="29718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lur.wmv">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7">
            <a:extLst>
              <a:ext uri="{28A0092B-C50C-407E-A947-70E740481C1C}">
                <a14:useLocalDpi xmlns:a14="http://schemas.microsoft.com/office/drawing/2010/main" val="0"/>
              </a:ext>
            </a:extLst>
          </a:blip>
          <a:srcRect/>
          <a:stretch>
            <a:fillRect/>
          </a:stretch>
        </p:blipFill>
        <p:spPr bwMode="auto">
          <a:xfrm>
            <a:off x="3124200" y="2239963"/>
            <a:ext cx="2928938"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3766"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md type="call" cmd="stop">
                                      <p:cBhvr>
                                        <p:cTn id="13" dur="1">
                                          <p:stCondLst>
                                            <p:cond delay="0"/>
                                          </p:stCondLst>
                                        </p:cTn>
                                        <p:tgtEl>
                                          <p:spTgt spid="4"/>
                                        </p:tgtEl>
                                      </p:cBhvr>
                                    </p:cmd>
                                  </p:childTnLst>
                                </p:cTn>
                              </p:par>
                            </p:childTnLst>
                          </p:cTn>
                        </p:par>
                        <p:par>
                          <p:cTn id="14" fill="hold" nodeType="afterGroup">
                            <p:stCondLst>
                              <p:cond delay="0"/>
                            </p:stCondLst>
                            <p:childTnLst>
                              <p:par>
                                <p:cTn id="15" presetID="1" presetClass="mediacall" presetSubtype="0" fill="hold" nodeType="afterEffect">
                                  <p:stCondLst>
                                    <p:cond delay="0"/>
                                  </p:stCondLst>
                                  <p:childTnLst>
                                    <p:cmd type="call" cmd="playFrom(0.0)">
                                      <p:cBhvr>
                                        <p:cTn id="16" dur="140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7" fill="hold" display="0">
                  <p:stCondLst>
                    <p:cond delay="indefinite"/>
                  </p:stCondLst>
                  <p:endCondLst>
                    <p:cond evt="onNext" delay="0">
                      <p:tgtEl>
                        <p:sldTgt/>
                      </p:tgtEl>
                    </p:cond>
                    <p:cond evt="onPrev" delay="0">
                      <p:tgtEl>
                        <p:sldTgt/>
                      </p:tgtEl>
                    </p:cond>
                  </p:endCondLst>
                </p:cTn>
                <p:tgtEl>
                  <p:spTgt spid="4"/>
                </p:tgtEl>
              </p:cMediaNode>
            </p:video>
            <p:video>
              <p:cMediaNode>
                <p:cTn id="18"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mr-IN" dirty="0" smtClean="0">
                <a:ea typeface="+mj-ea"/>
                <a:cs typeface="+mj-cs"/>
              </a:rPr>
              <a:t>…</a:t>
            </a:r>
            <a:r>
              <a:rPr lang="en-US" dirty="0" smtClean="0">
                <a:ea typeface="+mj-ea"/>
                <a:cs typeface="+mj-cs"/>
              </a:rPr>
              <a:t>but not always</a:t>
            </a:r>
            <a:endParaRPr lang="en-US" dirty="0">
              <a:ea typeface="+mj-ea"/>
              <a:cs typeface="+mj-cs"/>
            </a:endParaRPr>
          </a:p>
        </p:txBody>
      </p:sp>
      <p:pic>
        <p:nvPicPr>
          <p:cNvPr id="4" name="Picture 6" descr="Picture"/>
          <p:cNvPicPr>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2971800" y="1905000"/>
            <a:ext cx="3209925" cy="3505200"/>
          </a:xfrm>
          <a:prstGeom prst="rect">
            <a:avLst/>
          </a:prstGeom>
          <a:noFill/>
          <a:ln>
            <a:noFill/>
          </a:ln>
          <a:effectLst>
            <a:outerShdw blurRad="101600" dist="76201"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5"/>
          <p:cNvSpPr>
            <a:spLocks noChangeArrowheads="1"/>
          </p:cNvSpPr>
          <p:nvPr>
            <p:custDataLst>
              <p:tags r:id="rId2"/>
            </p:custDataLst>
          </p:nvPr>
        </p:nvSpPr>
        <p:spPr bwMode="auto">
          <a:xfrm>
            <a:off x="3286125" y="5638800"/>
            <a:ext cx="27066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algn="ctr" eaLnBrk="1" hangingPunct="1">
              <a:spcBef>
                <a:spcPct val="50000"/>
              </a:spcBef>
            </a:pPr>
            <a:r>
              <a:rPr lang="en-US" altLang="x-none" sz="1400">
                <a:hlinkClick r:id="rId5"/>
              </a:rPr>
              <a:t>Sinha and Poggio, </a:t>
            </a:r>
            <a:r>
              <a:rPr lang="en-US" altLang="x-none" sz="1400" i="1">
                <a:hlinkClick r:id="rId5"/>
              </a:rPr>
              <a:t>Nature</a:t>
            </a:r>
            <a:r>
              <a:rPr lang="en-US" altLang="x-none" sz="1400">
                <a:hlinkClick r:id="rId5"/>
              </a:rPr>
              <a:t>, 1996</a:t>
            </a:r>
            <a:endParaRPr lang="en-US" altLang="x-none" sz="14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pPr eaLnBrk="1" hangingPunct="1"/>
            <a:r>
              <a:rPr lang="en-US" altLang="x-none">
                <a:ea typeface="ＭＳ Ｐゴシック" charset="-128"/>
              </a:rPr>
              <a:t>Instructor</a:t>
            </a:r>
          </a:p>
        </p:txBody>
      </p:sp>
      <p:sp>
        <p:nvSpPr>
          <p:cNvPr id="674819" name="Rectangle 3"/>
          <p:cNvSpPr>
            <a:spLocks noGrp="1" noChangeArrowheads="1"/>
          </p:cNvSpPr>
          <p:nvPr>
            <p:ph idx="1"/>
          </p:nvPr>
        </p:nvSpPr>
        <p:spPr>
          <a:xfrm>
            <a:off x="304800" y="1524000"/>
            <a:ext cx="8534400" cy="5181600"/>
          </a:xfrm>
        </p:spPr>
        <p:txBody>
          <a:bodyPr/>
          <a:lstStyle/>
          <a:p>
            <a:pPr eaLnBrk="1" hangingPunct="1"/>
            <a:r>
              <a:rPr lang="en-US" altLang="x-none" dirty="0" smtClean="0">
                <a:ea typeface="ＭＳ Ｐゴシック" charset="-128"/>
              </a:rPr>
              <a:t>Bharath Hariharan (</a:t>
            </a:r>
            <a:r>
              <a:rPr lang="en-US" altLang="x-none" dirty="0" smtClean="0">
                <a:ea typeface="ＭＳ Ｐゴシック" charset="-128"/>
                <a:hlinkClick r:id="rId3"/>
              </a:rPr>
              <a:t>bharathh@cs.cornell.edu</a:t>
            </a:r>
            <a:r>
              <a:rPr lang="en-US" altLang="x-none" dirty="0">
                <a:ea typeface="ＭＳ Ｐゴシック" charset="-128"/>
              </a:rPr>
              <a:t>)</a:t>
            </a:r>
            <a:br>
              <a:rPr lang="en-US" altLang="x-none" dirty="0">
                <a:ea typeface="ＭＳ Ｐゴシック" charset="-128"/>
              </a:rPr>
            </a:br>
            <a:endParaRPr lang="en-US" altLang="x-none" dirty="0">
              <a:ea typeface="ＭＳ Ｐゴシック" charset="-128"/>
            </a:endParaRPr>
          </a:p>
          <a:p>
            <a:pPr eaLnBrk="1" hangingPunct="1"/>
            <a:r>
              <a:rPr lang="en-US" altLang="x-none" dirty="0">
                <a:ea typeface="ＭＳ Ｐゴシック" charset="-128"/>
              </a:rPr>
              <a:t>Office hours: </a:t>
            </a:r>
          </a:p>
          <a:p>
            <a:pPr eaLnBrk="1" hangingPunct="1">
              <a:buFont typeface="Arial" charset="0"/>
              <a:buNone/>
            </a:pPr>
            <a:r>
              <a:rPr lang="en-US" altLang="x-none" dirty="0">
                <a:ea typeface="ＭＳ Ｐゴシック" charset="-128"/>
              </a:rPr>
              <a:t>	 </a:t>
            </a:r>
            <a:r>
              <a:rPr lang="en-US" altLang="x-none" dirty="0" smtClean="0">
                <a:ea typeface="ＭＳ Ｐゴシック" charset="-128"/>
              </a:rPr>
              <a:t> </a:t>
            </a:r>
            <a:r>
              <a:rPr lang="en-US" altLang="x-none" dirty="0">
                <a:ea typeface="ＭＳ Ｐゴシック" charset="-128"/>
              </a:rPr>
              <a:t>M</a:t>
            </a:r>
            <a:r>
              <a:rPr lang="en-US" altLang="x-none" dirty="0" smtClean="0">
                <a:ea typeface="ＭＳ Ｐゴシック" charset="-128"/>
              </a:rPr>
              <a:t>/W/</a:t>
            </a:r>
            <a:r>
              <a:rPr lang="en-US" altLang="x-none" dirty="0" err="1" smtClean="0">
                <a:ea typeface="ＭＳ Ｐゴシック" charset="-128"/>
              </a:rPr>
              <a:t>Thur</a:t>
            </a:r>
            <a:r>
              <a:rPr lang="en-US" altLang="x-none" dirty="0" smtClean="0">
                <a:ea typeface="ＭＳ Ｐゴシック" charset="-128"/>
              </a:rPr>
              <a:t>: 10:00-11:00 am, </a:t>
            </a:r>
            <a:r>
              <a:rPr lang="en-US" altLang="x-none" dirty="0">
                <a:ea typeface="ＭＳ Ｐゴシック" charset="-128"/>
              </a:rPr>
              <a:t>or by appointment</a:t>
            </a:r>
          </a:p>
          <a:p>
            <a:pPr eaLnBrk="1" hangingPunct="1">
              <a:buFont typeface="Arial" charset="0"/>
              <a:buNone/>
            </a:pPr>
            <a:endParaRPr lang="en-US" altLang="x-none" dirty="0">
              <a:ea typeface="ＭＳ Ｐゴシック" charset="-128"/>
            </a:endParaRPr>
          </a:p>
          <a:p>
            <a:pPr eaLnBrk="1" hangingPunct="1"/>
            <a:r>
              <a:rPr lang="en-US" altLang="x-none" dirty="0">
                <a:ea typeface="ＭＳ Ｐゴシック" charset="-128"/>
              </a:rPr>
              <a:t>Research interests:</a:t>
            </a:r>
          </a:p>
          <a:p>
            <a:pPr lvl="1" eaLnBrk="1" hangingPunct="1"/>
            <a:r>
              <a:rPr lang="en-US" altLang="x-none" dirty="0">
                <a:ea typeface="ＭＳ Ｐゴシック" charset="-128"/>
              </a:rPr>
              <a:t>Computer </a:t>
            </a:r>
            <a:r>
              <a:rPr lang="en-US" altLang="x-none" dirty="0" smtClean="0">
                <a:ea typeface="ＭＳ Ｐゴシック" charset="-128"/>
              </a:rPr>
              <a:t>vision</a:t>
            </a:r>
          </a:p>
          <a:p>
            <a:pPr lvl="1" eaLnBrk="1" hangingPunct="1"/>
            <a:r>
              <a:rPr lang="en-US" altLang="x-none" dirty="0" smtClean="0">
                <a:ea typeface="ＭＳ Ｐゴシック" charset="-128"/>
              </a:rPr>
              <a:t>Machine learning</a:t>
            </a:r>
            <a:endParaRPr lang="en-US" altLang="x-none" dirty="0">
              <a:ea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 is hard: Images are ambiguous</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0" y="2395538"/>
            <a:ext cx="4572000" cy="3014662"/>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5683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 is hard: Objects blend together</a:t>
            </a:r>
            <a:endParaRPr lang="en-US" dirty="0"/>
          </a:p>
        </p:txBody>
      </p:sp>
      <p:pic>
        <p:nvPicPr>
          <p:cNvPr id="4" name="Picture 3"/>
          <p:cNvPicPr>
            <a:picLocks noChangeAspect="1"/>
          </p:cNvPicPr>
          <p:nvPr/>
        </p:nvPicPr>
        <p:blipFill>
          <a:blip r:embed="rId3"/>
          <a:stretch>
            <a:fillRect/>
          </a:stretch>
        </p:blipFill>
        <p:spPr>
          <a:xfrm>
            <a:off x="1622466" y="2079330"/>
            <a:ext cx="5527634" cy="3921420"/>
          </a:xfrm>
          <a:prstGeom prst="rect">
            <a:avLst/>
          </a:prstGeom>
        </p:spPr>
      </p:pic>
      <p:sp>
        <p:nvSpPr>
          <p:cNvPr id="5" name="Freeform 4"/>
          <p:cNvSpPr/>
          <p:nvPr/>
        </p:nvSpPr>
        <p:spPr>
          <a:xfrm>
            <a:off x="3987801" y="2305050"/>
            <a:ext cx="2298700" cy="3505200"/>
          </a:xfrm>
          <a:custGeom>
            <a:avLst/>
            <a:gdLst>
              <a:gd name="connsiteX0" fmla="*/ 0 w 3064933"/>
              <a:gd name="connsiteY0" fmla="*/ 508000 h 4673600"/>
              <a:gd name="connsiteX1" fmla="*/ 0 w 3064933"/>
              <a:gd name="connsiteY1" fmla="*/ 338667 h 4673600"/>
              <a:gd name="connsiteX2" fmla="*/ 84666 w 3064933"/>
              <a:gd name="connsiteY2" fmla="*/ 152400 h 4673600"/>
              <a:gd name="connsiteX3" fmla="*/ 372533 w 3064933"/>
              <a:gd name="connsiteY3" fmla="*/ 0 h 4673600"/>
              <a:gd name="connsiteX4" fmla="*/ 609600 w 3064933"/>
              <a:gd name="connsiteY4" fmla="*/ 50800 h 4673600"/>
              <a:gd name="connsiteX5" fmla="*/ 812800 w 3064933"/>
              <a:gd name="connsiteY5" fmla="*/ 304800 h 4673600"/>
              <a:gd name="connsiteX6" fmla="*/ 846666 w 3064933"/>
              <a:gd name="connsiteY6" fmla="*/ 508000 h 4673600"/>
              <a:gd name="connsiteX7" fmla="*/ 846666 w 3064933"/>
              <a:gd name="connsiteY7" fmla="*/ 508000 h 4673600"/>
              <a:gd name="connsiteX8" fmla="*/ 846666 w 3064933"/>
              <a:gd name="connsiteY8" fmla="*/ 508000 h 4673600"/>
              <a:gd name="connsiteX9" fmla="*/ 931333 w 3064933"/>
              <a:gd name="connsiteY9" fmla="*/ 745067 h 4673600"/>
              <a:gd name="connsiteX10" fmla="*/ 1303866 w 3064933"/>
              <a:gd name="connsiteY10" fmla="*/ 948267 h 4673600"/>
              <a:gd name="connsiteX11" fmla="*/ 2912533 w 3064933"/>
              <a:gd name="connsiteY11" fmla="*/ 1540933 h 4673600"/>
              <a:gd name="connsiteX12" fmla="*/ 3064933 w 3064933"/>
              <a:gd name="connsiteY12" fmla="*/ 2032000 h 4673600"/>
              <a:gd name="connsiteX13" fmla="*/ 2895600 w 3064933"/>
              <a:gd name="connsiteY13" fmla="*/ 2353733 h 4673600"/>
              <a:gd name="connsiteX14" fmla="*/ 2455333 w 3064933"/>
              <a:gd name="connsiteY14" fmla="*/ 2607733 h 4673600"/>
              <a:gd name="connsiteX15" fmla="*/ 1625600 w 3064933"/>
              <a:gd name="connsiteY15" fmla="*/ 2794000 h 4673600"/>
              <a:gd name="connsiteX16" fmla="*/ 1100666 w 3064933"/>
              <a:gd name="connsiteY16" fmla="*/ 2810933 h 4673600"/>
              <a:gd name="connsiteX17" fmla="*/ 1591733 w 3064933"/>
              <a:gd name="connsiteY17" fmla="*/ 3251200 h 4673600"/>
              <a:gd name="connsiteX18" fmla="*/ 1981200 w 3064933"/>
              <a:gd name="connsiteY18" fmla="*/ 4318000 h 4673600"/>
              <a:gd name="connsiteX19" fmla="*/ 948266 w 3064933"/>
              <a:gd name="connsiteY19" fmla="*/ 4673600 h 4673600"/>
              <a:gd name="connsiteX20" fmla="*/ 1405466 w 3064933"/>
              <a:gd name="connsiteY20" fmla="*/ 4199467 h 4673600"/>
              <a:gd name="connsiteX21" fmla="*/ 575733 w 3064933"/>
              <a:gd name="connsiteY21" fmla="*/ 2726267 h 4673600"/>
              <a:gd name="connsiteX22" fmla="*/ 846666 w 3064933"/>
              <a:gd name="connsiteY22" fmla="*/ 2387600 h 4673600"/>
              <a:gd name="connsiteX23" fmla="*/ 1540933 w 3064933"/>
              <a:gd name="connsiteY23" fmla="*/ 2150533 h 4673600"/>
              <a:gd name="connsiteX24" fmla="*/ 558800 w 3064933"/>
              <a:gd name="connsiteY24" fmla="*/ 2218267 h 4673600"/>
              <a:gd name="connsiteX25" fmla="*/ 287866 w 3064933"/>
              <a:gd name="connsiteY25" fmla="*/ 1981200 h 4673600"/>
              <a:gd name="connsiteX26" fmla="*/ 338666 w 3064933"/>
              <a:gd name="connsiteY26" fmla="*/ 1388533 h 4673600"/>
              <a:gd name="connsiteX27" fmla="*/ 457200 w 3064933"/>
              <a:gd name="connsiteY27" fmla="*/ 1286933 h 4673600"/>
              <a:gd name="connsiteX28" fmla="*/ 338666 w 3064933"/>
              <a:gd name="connsiteY28" fmla="*/ 1185333 h 4673600"/>
              <a:gd name="connsiteX29" fmla="*/ 135466 w 3064933"/>
              <a:gd name="connsiteY29" fmla="*/ 1083733 h 4673600"/>
              <a:gd name="connsiteX30" fmla="*/ 33866 w 3064933"/>
              <a:gd name="connsiteY30" fmla="*/ 592667 h 4673600"/>
              <a:gd name="connsiteX31" fmla="*/ 0 w 3064933"/>
              <a:gd name="connsiteY31" fmla="*/ 508000 h 46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64933" h="4673600">
                <a:moveTo>
                  <a:pt x="0" y="508000"/>
                </a:moveTo>
                <a:lnTo>
                  <a:pt x="0" y="338667"/>
                </a:lnTo>
                <a:lnTo>
                  <a:pt x="84666" y="152400"/>
                </a:lnTo>
                <a:lnTo>
                  <a:pt x="372533" y="0"/>
                </a:lnTo>
                <a:lnTo>
                  <a:pt x="609600" y="50800"/>
                </a:lnTo>
                <a:lnTo>
                  <a:pt x="812800" y="304800"/>
                </a:lnTo>
                <a:lnTo>
                  <a:pt x="846666" y="508000"/>
                </a:lnTo>
                <a:lnTo>
                  <a:pt x="846666" y="508000"/>
                </a:lnTo>
                <a:lnTo>
                  <a:pt x="846666" y="508000"/>
                </a:lnTo>
                <a:lnTo>
                  <a:pt x="931333" y="745067"/>
                </a:lnTo>
                <a:lnTo>
                  <a:pt x="1303866" y="948267"/>
                </a:lnTo>
                <a:lnTo>
                  <a:pt x="2912533" y="1540933"/>
                </a:lnTo>
                <a:lnTo>
                  <a:pt x="3064933" y="2032000"/>
                </a:lnTo>
                <a:lnTo>
                  <a:pt x="2895600" y="2353733"/>
                </a:lnTo>
                <a:lnTo>
                  <a:pt x="2455333" y="2607733"/>
                </a:lnTo>
                <a:lnTo>
                  <a:pt x="1625600" y="2794000"/>
                </a:lnTo>
                <a:lnTo>
                  <a:pt x="1100666" y="2810933"/>
                </a:lnTo>
                <a:lnTo>
                  <a:pt x="1591733" y="3251200"/>
                </a:lnTo>
                <a:lnTo>
                  <a:pt x="1981200" y="4318000"/>
                </a:lnTo>
                <a:lnTo>
                  <a:pt x="948266" y="4673600"/>
                </a:lnTo>
                <a:lnTo>
                  <a:pt x="1405466" y="4199467"/>
                </a:lnTo>
                <a:lnTo>
                  <a:pt x="575733" y="2726267"/>
                </a:lnTo>
                <a:lnTo>
                  <a:pt x="846666" y="2387600"/>
                </a:lnTo>
                <a:lnTo>
                  <a:pt x="1540933" y="2150533"/>
                </a:lnTo>
                <a:lnTo>
                  <a:pt x="558800" y="2218267"/>
                </a:lnTo>
                <a:lnTo>
                  <a:pt x="287866" y="1981200"/>
                </a:lnTo>
                <a:lnTo>
                  <a:pt x="338666" y="1388533"/>
                </a:lnTo>
                <a:lnTo>
                  <a:pt x="457200" y="1286933"/>
                </a:lnTo>
                <a:lnTo>
                  <a:pt x="338666" y="1185333"/>
                </a:lnTo>
                <a:lnTo>
                  <a:pt x="135466" y="1083733"/>
                </a:lnTo>
                <a:lnTo>
                  <a:pt x="33866" y="592667"/>
                </a:lnTo>
                <a:lnTo>
                  <a:pt x="0" y="508000"/>
                </a:lnTo>
                <a:close/>
              </a:path>
            </a:pathLst>
          </a:custGeom>
          <a:solidFill>
            <a:schemeClr val="accent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619113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 is hard: Objects blend together</a:t>
            </a:r>
            <a:endParaRPr lang="en-US" dirty="0"/>
          </a:p>
        </p:txBody>
      </p:sp>
      <p:pic>
        <p:nvPicPr>
          <p:cNvPr id="4" name="Picture 3"/>
          <p:cNvPicPr>
            <a:picLocks noChangeAspect="1"/>
          </p:cNvPicPr>
          <p:nvPr/>
        </p:nvPicPr>
        <p:blipFill>
          <a:blip r:embed="rId3"/>
          <a:stretch>
            <a:fillRect/>
          </a:stretch>
        </p:blipFill>
        <p:spPr>
          <a:xfrm>
            <a:off x="1619250" y="1782763"/>
            <a:ext cx="5905500" cy="3952875"/>
          </a:xfrm>
          <a:prstGeom prst="rect">
            <a:avLst/>
          </a:prstGeom>
        </p:spPr>
      </p:pic>
    </p:spTree>
    <p:extLst>
      <p:ext uri="{BB962C8B-B14F-4D97-AF65-F5344CB8AC3E}">
        <p14:creationId xmlns:p14="http://schemas.microsoft.com/office/powerpoint/2010/main" val="1289819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 is hard: Concepts have variance</a:t>
            </a:r>
            <a:endParaRPr lang="en-US" dirty="0"/>
          </a:p>
        </p:txBody>
      </p:sp>
      <p:pic>
        <p:nvPicPr>
          <p:cNvPr id="4" name="Picture 3">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14475" y="1914525"/>
            <a:ext cx="6105525" cy="3019425"/>
          </a:xfrm>
          <a:prstGeom prst="rect">
            <a:avLst/>
          </a:prstGeom>
        </p:spPr>
      </p:pic>
    </p:spTree>
    <p:extLst>
      <p:ext uri="{BB962C8B-B14F-4D97-AF65-F5344CB8AC3E}">
        <p14:creationId xmlns:p14="http://schemas.microsoft.com/office/powerpoint/2010/main" val="1852600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978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43200" y="1524000"/>
            <a:ext cx="1943100" cy="1295400"/>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Rectangle 2"/>
          <p:cNvSpPr>
            <a:spLocks noGrp="1" noChangeArrowheads="1"/>
          </p:cNvSpPr>
          <p:nvPr>
            <p:ph type="title"/>
          </p:nvPr>
        </p:nvSpPr>
        <p:spPr/>
        <p:txBody>
          <a:bodyPr/>
          <a:lstStyle/>
          <a:p>
            <a:pPr eaLnBrk="1" hangingPunct="1"/>
            <a:r>
              <a:rPr lang="en-US" altLang="x-none" dirty="0" smtClean="0">
                <a:ea typeface="ＭＳ Ｐゴシック" charset="-128"/>
              </a:rPr>
              <a:t>The many faces of intra-class variance</a:t>
            </a:r>
            <a:endParaRPr lang="en-US" altLang="x-none" dirty="0">
              <a:ea typeface="ＭＳ Ｐゴシック" charset="-128"/>
            </a:endParaRPr>
          </a:p>
        </p:txBody>
      </p:sp>
      <p:pic>
        <p:nvPicPr>
          <p:cNvPr id="109977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71600" y="2286000"/>
            <a:ext cx="2286000" cy="1524000"/>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9778"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3400" y="1447800"/>
            <a:ext cx="2044700" cy="1447800"/>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484313" y="3821113"/>
            <a:ext cx="2087562" cy="369887"/>
          </a:xfrm>
          <a:prstGeom prst="rect">
            <a:avLst/>
          </a:prstGeom>
          <a:noFill/>
        </p:spPr>
        <p:txBody>
          <a:bodyPr wrap="none">
            <a:spAutoFit/>
          </a:bodyPr>
          <a:lstStyle/>
          <a:p>
            <a:pPr algn="ctr">
              <a:spcBef>
                <a:spcPct val="50000"/>
              </a:spcBef>
              <a:defRPr/>
            </a:pPr>
            <a:r>
              <a:rPr lang="en-US" sz="1800" b="0" dirty="0">
                <a:solidFill>
                  <a:schemeClr val="tx1"/>
                </a:solidFill>
                <a:latin typeface="+mn-lt"/>
                <a:ea typeface="+mn-ea"/>
              </a:rPr>
              <a:t>Viewpoint variation</a:t>
            </a:r>
          </a:p>
        </p:txBody>
      </p:sp>
      <p:sp>
        <p:nvSpPr>
          <p:cNvPr id="13" name="TextBox 12"/>
          <p:cNvSpPr txBox="1"/>
          <p:nvPr/>
        </p:nvSpPr>
        <p:spPr>
          <a:xfrm>
            <a:off x="1905000" y="6248400"/>
            <a:ext cx="1311275" cy="369888"/>
          </a:xfrm>
          <a:prstGeom prst="rect">
            <a:avLst/>
          </a:prstGeom>
          <a:noFill/>
        </p:spPr>
        <p:txBody>
          <a:bodyPr wrap="none">
            <a:spAutoFit/>
          </a:bodyPr>
          <a:lstStyle/>
          <a:p>
            <a:pPr algn="ctr">
              <a:spcBef>
                <a:spcPct val="50000"/>
              </a:spcBef>
              <a:defRPr/>
            </a:pPr>
            <a:r>
              <a:rPr lang="en-US" sz="1800" b="0" dirty="0">
                <a:solidFill>
                  <a:schemeClr val="tx1"/>
                </a:solidFill>
                <a:latin typeface="+mn-lt"/>
                <a:ea typeface="+mn-ea"/>
              </a:rPr>
              <a:t>Illumination</a:t>
            </a:r>
          </a:p>
        </p:txBody>
      </p:sp>
      <p:grpSp>
        <p:nvGrpSpPr>
          <p:cNvPr id="16" name="Group 15"/>
          <p:cNvGrpSpPr>
            <a:grpSpLocks/>
          </p:cNvGrpSpPr>
          <p:nvPr/>
        </p:nvGrpSpPr>
        <p:grpSpPr bwMode="auto">
          <a:xfrm>
            <a:off x="5638800" y="1535113"/>
            <a:ext cx="2649538" cy="4495800"/>
            <a:chOff x="6553200" y="2667000"/>
            <a:chExt cx="1981200" cy="3360880"/>
          </a:xfrm>
        </p:grpSpPr>
        <p:pic>
          <p:nvPicPr>
            <p:cNvPr id="80908" name="Picture 2" descr="wallpaper01_1024x768"/>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53200" y="2667000"/>
              <a:ext cx="1981200" cy="336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6610179" y="2667000"/>
              <a:ext cx="629141" cy="6859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en-US"/>
            </a:p>
          </p:txBody>
        </p:sp>
      </p:grpSp>
      <p:sp>
        <p:nvSpPr>
          <p:cNvPr id="17" name="TextBox 16"/>
          <p:cNvSpPr txBox="1"/>
          <p:nvPr/>
        </p:nvSpPr>
        <p:spPr>
          <a:xfrm>
            <a:off x="6688138" y="6107113"/>
            <a:ext cx="665162" cy="369887"/>
          </a:xfrm>
          <a:prstGeom prst="rect">
            <a:avLst/>
          </a:prstGeom>
          <a:noFill/>
        </p:spPr>
        <p:txBody>
          <a:bodyPr wrap="none">
            <a:spAutoFit/>
          </a:bodyPr>
          <a:lstStyle/>
          <a:p>
            <a:pPr algn="ctr">
              <a:spcBef>
                <a:spcPct val="50000"/>
              </a:spcBef>
              <a:defRPr/>
            </a:pPr>
            <a:r>
              <a:rPr lang="en-US" sz="1800" b="0" dirty="0">
                <a:solidFill>
                  <a:schemeClr val="tx1"/>
                </a:solidFill>
                <a:latin typeface="+mn-lt"/>
                <a:ea typeface="+mn-ea"/>
              </a:rPr>
              <a:t>Scale</a:t>
            </a:r>
          </a:p>
        </p:txBody>
      </p:sp>
      <p:pic>
        <p:nvPicPr>
          <p:cNvPr id="1076225" name="Picture 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7200" y="4343400"/>
            <a:ext cx="1968500" cy="1295400"/>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6226" name="Picture 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752600" y="4572000"/>
            <a:ext cx="1981200" cy="1303338"/>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6228" name="Picture 4"/>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895600" y="4800600"/>
            <a:ext cx="1981200" cy="1303338"/>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0969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99780"/>
                                        </p:tgtEl>
                                        <p:attrNameLst>
                                          <p:attrName>style.visibility</p:attrName>
                                        </p:attrNameLst>
                                      </p:cBhvr>
                                      <p:to>
                                        <p:strVal val="visible"/>
                                      </p:to>
                                    </p:set>
                                    <p:animEffect transition="in" filter="fade">
                                      <p:cBhvr>
                                        <p:cTn id="7" dur="500"/>
                                        <p:tgtEl>
                                          <p:spTgt spid="1099780"/>
                                        </p:tgtEl>
                                      </p:cBhvr>
                                    </p:animEffect>
                                  </p:childTnLst>
                                </p:cTn>
                              </p:par>
                              <p:par>
                                <p:cTn id="8" presetID="10" presetClass="entr" presetSubtype="0" fill="hold" nodeType="withEffect">
                                  <p:stCondLst>
                                    <p:cond delay="0"/>
                                  </p:stCondLst>
                                  <p:childTnLst>
                                    <p:set>
                                      <p:cBhvr>
                                        <p:cTn id="9" dur="1" fill="hold">
                                          <p:stCondLst>
                                            <p:cond delay="0"/>
                                          </p:stCondLst>
                                        </p:cTn>
                                        <p:tgtEl>
                                          <p:spTgt spid="1099779"/>
                                        </p:tgtEl>
                                        <p:attrNameLst>
                                          <p:attrName>style.visibility</p:attrName>
                                        </p:attrNameLst>
                                      </p:cBhvr>
                                      <p:to>
                                        <p:strVal val="visible"/>
                                      </p:to>
                                    </p:set>
                                    <p:animEffect transition="in" filter="fade">
                                      <p:cBhvr>
                                        <p:cTn id="10" dur="500"/>
                                        <p:tgtEl>
                                          <p:spTgt spid="1099779"/>
                                        </p:tgtEl>
                                      </p:cBhvr>
                                    </p:animEffect>
                                  </p:childTnLst>
                                </p:cTn>
                              </p:par>
                              <p:par>
                                <p:cTn id="11" presetID="10" presetClass="entr" presetSubtype="0" fill="hold" nodeType="withEffect">
                                  <p:stCondLst>
                                    <p:cond delay="0"/>
                                  </p:stCondLst>
                                  <p:childTnLst>
                                    <p:set>
                                      <p:cBhvr>
                                        <p:cTn id="12" dur="1" fill="hold">
                                          <p:stCondLst>
                                            <p:cond delay="0"/>
                                          </p:stCondLst>
                                        </p:cTn>
                                        <p:tgtEl>
                                          <p:spTgt spid="1099778"/>
                                        </p:tgtEl>
                                        <p:attrNameLst>
                                          <p:attrName>style.visibility</p:attrName>
                                        </p:attrNameLst>
                                      </p:cBhvr>
                                      <p:to>
                                        <p:strVal val="visible"/>
                                      </p:to>
                                    </p:set>
                                    <p:animEffect transition="in" filter="fade">
                                      <p:cBhvr>
                                        <p:cTn id="13" dur="500"/>
                                        <p:tgtEl>
                                          <p:spTgt spid="109977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076225"/>
                                        </p:tgtEl>
                                        <p:attrNameLst>
                                          <p:attrName>style.visibility</p:attrName>
                                        </p:attrNameLst>
                                      </p:cBhvr>
                                      <p:to>
                                        <p:strVal val="visible"/>
                                      </p:to>
                                    </p:set>
                                    <p:animEffect transition="in" filter="fade">
                                      <p:cBhvr>
                                        <p:cTn id="24" dur="500"/>
                                        <p:tgtEl>
                                          <p:spTgt spid="1076225"/>
                                        </p:tgtEl>
                                      </p:cBhvr>
                                    </p:animEffect>
                                  </p:childTnLst>
                                </p:cTn>
                              </p:par>
                              <p:par>
                                <p:cTn id="25" presetID="10" presetClass="entr" presetSubtype="0" fill="hold" nodeType="withEffect">
                                  <p:stCondLst>
                                    <p:cond delay="0"/>
                                  </p:stCondLst>
                                  <p:childTnLst>
                                    <p:set>
                                      <p:cBhvr>
                                        <p:cTn id="26" dur="1" fill="hold">
                                          <p:stCondLst>
                                            <p:cond delay="0"/>
                                          </p:stCondLst>
                                        </p:cTn>
                                        <p:tgtEl>
                                          <p:spTgt spid="1076226"/>
                                        </p:tgtEl>
                                        <p:attrNameLst>
                                          <p:attrName>style.visibility</p:attrName>
                                        </p:attrNameLst>
                                      </p:cBhvr>
                                      <p:to>
                                        <p:strVal val="visible"/>
                                      </p:to>
                                    </p:set>
                                    <p:animEffect transition="in" filter="fade">
                                      <p:cBhvr>
                                        <p:cTn id="27" dur="500"/>
                                        <p:tgtEl>
                                          <p:spTgt spid="1076226"/>
                                        </p:tgtEl>
                                      </p:cBhvr>
                                    </p:animEffect>
                                  </p:childTnLst>
                                </p:cTn>
                              </p:par>
                              <p:par>
                                <p:cTn id="28" presetID="10" presetClass="entr" presetSubtype="0" fill="hold" nodeType="withEffect">
                                  <p:stCondLst>
                                    <p:cond delay="0"/>
                                  </p:stCondLst>
                                  <p:childTnLst>
                                    <p:set>
                                      <p:cBhvr>
                                        <p:cTn id="29" dur="1" fill="hold">
                                          <p:stCondLst>
                                            <p:cond delay="0"/>
                                          </p:stCondLst>
                                        </p:cTn>
                                        <p:tgtEl>
                                          <p:spTgt spid="1076228"/>
                                        </p:tgtEl>
                                        <p:attrNameLst>
                                          <p:attrName>style.visibility</p:attrName>
                                        </p:attrNameLst>
                                      </p:cBhvr>
                                      <p:to>
                                        <p:strVal val="visible"/>
                                      </p:to>
                                    </p:set>
                                    <p:animEffect transition="in" filter="fade">
                                      <p:cBhvr>
                                        <p:cTn id="30" dur="500"/>
                                        <p:tgtEl>
                                          <p:spTgt spid="107622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p:cNvSpPr>
            <a:spLocks noGrp="1"/>
          </p:cNvSpPr>
          <p:nvPr>
            <p:ph type="title"/>
          </p:nvPr>
        </p:nvSpPr>
        <p:spPr>
          <a:xfrm>
            <a:off x="457200" y="143669"/>
            <a:ext cx="8229600" cy="1143000"/>
          </a:xfrm>
        </p:spPr>
        <p:txBody>
          <a:bodyPr/>
          <a:lstStyle/>
          <a:p>
            <a:pPr eaLnBrk="1" hangingPunct="1"/>
            <a:r>
              <a:rPr lang="en-US" altLang="x-none" dirty="0" smtClean="0">
                <a:ea typeface="ＭＳ Ｐゴシック" charset="-128"/>
              </a:rPr>
              <a:t>The many faces of </a:t>
            </a:r>
            <a:r>
              <a:rPr lang="en-US" altLang="x-none" smtClean="0">
                <a:ea typeface="ＭＳ Ｐゴシック" charset="-128"/>
              </a:rPr>
              <a:t>intra-class variance</a:t>
            </a:r>
            <a:endParaRPr lang="en-US" altLang="x-none" dirty="0">
              <a:ea typeface="ＭＳ Ｐゴシック" charset="-128"/>
            </a:endParaRPr>
          </a:p>
        </p:txBody>
      </p:sp>
      <p:grpSp>
        <p:nvGrpSpPr>
          <p:cNvPr id="82946" name="Group 8"/>
          <p:cNvGrpSpPr>
            <a:grpSpLocks/>
          </p:cNvGrpSpPr>
          <p:nvPr/>
        </p:nvGrpSpPr>
        <p:grpSpPr bwMode="auto">
          <a:xfrm>
            <a:off x="457200" y="1295400"/>
            <a:ext cx="4038600" cy="2366963"/>
            <a:chOff x="304800" y="1600200"/>
            <a:chExt cx="4876800" cy="2857500"/>
          </a:xfrm>
        </p:grpSpPr>
        <p:pic>
          <p:nvPicPr>
            <p:cNvPr id="110080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1676860"/>
              <a:ext cx="2286959" cy="1466122"/>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080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7358" y="2742433"/>
              <a:ext cx="2285042" cy="1715267"/>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0806"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96558" y="1600200"/>
              <a:ext cx="2285042" cy="1715267"/>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0"/>
          <p:cNvSpPr txBox="1"/>
          <p:nvPr/>
        </p:nvSpPr>
        <p:spPr>
          <a:xfrm>
            <a:off x="1712191" y="3744913"/>
            <a:ext cx="1639744" cy="369332"/>
          </a:xfrm>
          <a:prstGeom prst="rect">
            <a:avLst/>
          </a:prstGeom>
          <a:noFill/>
        </p:spPr>
        <p:txBody>
          <a:bodyPr wrap="none">
            <a:spAutoFit/>
          </a:bodyPr>
          <a:lstStyle/>
          <a:p>
            <a:pPr algn="ctr">
              <a:spcBef>
                <a:spcPct val="50000"/>
              </a:spcBef>
              <a:defRPr/>
            </a:pPr>
            <a:r>
              <a:rPr lang="en-US" sz="1800" b="0" dirty="0" smtClean="0">
                <a:solidFill>
                  <a:schemeClr val="tx1"/>
                </a:solidFill>
                <a:latin typeface="+mn-lt"/>
                <a:ea typeface="+mn-ea"/>
              </a:rPr>
              <a:t>Shape </a:t>
            </a:r>
            <a:r>
              <a:rPr lang="en-US" sz="1800" b="0" dirty="0">
                <a:solidFill>
                  <a:schemeClr val="tx1"/>
                </a:solidFill>
                <a:latin typeface="+mn-lt"/>
                <a:ea typeface="+mn-ea"/>
              </a:rPr>
              <a:t>variation</a:t>
            </a:r>
          </a:p>
        </p:txBody>
      </p:sp>
      <p:pic>
        <p:nvPicPr>
          <p:cNvPr id="1100807"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4191000"/>
            <a:ext cx="2781300" cy="2225675"/>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465263" y="6424613"/>
            <a:ext cx="1963737" cy="368300"/>
          </a:xfrm>
          <a:prstGeom prst="rect">
            <a:avLst/>
          </a:prstGeom>
          <a:noFill/>
        </p:spPr>
        <p:txBody>
          <a:bodyPr wrap="none">
            <a:spAutoFit/>
          </a:bodyPr>
          <a:lstStyle/>
          <a:p>
            <a:pPr algn="ctr">
              <a:spcBef>
                <a:spcPct val="50000"/>
              </a:spcBef>
              <a:defRPr/>
            </a:pPr>
            <a:r>
              <a:rPr lang="en-US" sz="1800" b="0" dirty="0">
                <a:solidFill>
                  <a:schemeClr val="tx1"/>
                </a:solidFill>
                <a:latin typeface="+mn-lt"/>
                <a:ea typeface="+mn-ea"/>
              </a:rPr>
              <a:t>Background clutter</a:t>
            </a:r>
          </a:p>
        </p:txBody>
      </p:sp>
      <p:pic>
        <p:nvPicPr>
          <p:cNvPr id="1074177" name="Picture 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472906" y="2555327"/>
            <a:ext cx="2895600" cy="2171700"/>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6373812" y="4727027"/>
            <a:ext cx="1093787" cy="369887"/>
          </a:xfrm>
          <a:prstGeom prst="rect">
            <a:avLst/>
          </a:prstGeom>
          <a:noFill/>
        </p:spPr>
        <p:txBody>
          <a:bodyPr wrap="none">
            <a:spAutoFit/>
          </a:bodyPr>
          <a:lstStyle/>
          <a:p>
            <a:pPr algn="ctr">
              <a:spcBef>
                <a:spcPct val="50000"/>
              </a:spcBef>
              <a:defRPr/>
            </a:pPr>
            <a:r>
              <a:rPr lang="en-US" sz="1800" b="0" dirty="0">
                <a:solidFill>
                  <a:schemeClr val="tx1"/>
                </a:solidFill>
                <a:latin typeface="+mn-lt"/>
                <a:ea typeface="+mn-ea"/>
              </a:rPr>
              <a:t>Occlusion</a:t>
            </a:r>
          </a:p>
        </p:txBody>
      </p:sp>
    </p:spTree>
    <p:extLst>
      <p:ext uri="{BB962C8B-B14F-4D97-AF65-F5344CB8AC3E}">
        <p14:creationId xmlns:p14="http://schemas.microsoft.com/office/powerpoint/2010/main" val="1426805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00807"/>
                                        </p:tgtEl>
                                        <p:attrNameLst>
                                          <p:attrName>style.visibility</p:attrName>
                                        </p:attrNameLst>
                                      </p:cBhvr>
                                      <p:to>
                                        <p:strVal val="visible"/>
                                      </p:to>
                                    </p:set>
                                    <p:animEffect transition="in" filter="fade">
                                      <p:cBhvr>
                                        <p:cTn id="7" dur="500"/>
                                        <p:tgtEl>
                                          <p:spTgt spid="110080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074177"/>
                                        </p:tgtEl>
                                        <p:attrNameLst>
                                          <p:attrName>style.visibility</p:attrName>
                                        </p:attrNameLst>
                                      </p:cBhvr>
                                      <p:to>
                                        <p:strVal val="visible"/>
                                      </p:to>
                                    </p:set>
                                    <p:animEffect transition="in" filter="fade">
                                      <p:cBhvr>
                                        <p:cTn id="15" dur="500"/>
                                        <p:tgtEl>
                                          <p:spTgt spid="107417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many faces of intra-class variation</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28963" y="2800350"/>
            <a:ext cx="2077105" cy="2759023"/>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0805" y="2255743"/>
            <a:ext cx="1840042" cy="2243954"/>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18702" y="1825438"/>
            <a:ext cx="1337629" cy="1949824"/>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32509" y="3775261"/>
            <a:ext cx="1418749" cy="2225489"/>
          </a:xfrm>
          <a:prstGeom prst="rect">
            <a:avLst/>
          </a:prstGeom>
        </p:spPr>
      </p:pic>
    </p:spTree>
    <p:extLst>
      <p:ext uri="{BB962C8B-B14F-4D97-AF65-F5344CB8AC3E}">
        <p14:creationId xmlns:p14="http://schemas.microsoft.com/office/powerpoint/2010/main" val="949905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 is hard: Concepts are subtle</a:t>
            </a:r>
            <a:endParaRPr lang="en-US" dirty="0"/>
          </a:p>
        </p:txBody>
      </p:sp>
      <p:pic>
        <p:nvPicPr>
          <p:cNvPr id="4" name="Picture 3"/>
          <p:cNvPicPr>
            <a:picLocks noChangeAspect="1"/>
          </p:cNvPicPr>
          <p:nvPr/>
        </p:nvPicPr>
        <p:blipFill>
          <a:blip r:embed="rId3"/>
          <a:stretch>
            <a:fillRect/>
          </a:stretch>
        </p:blipFill>
        <p:spPr>
          <a:xfrm>
            <a:off x="628650" y="2260600"/>
            <a:ext cx="2619375" cy="1905000"/>
          </a:xfrm>
          <a:prstGeom prst="rect">
            <a:avLst/>
          </a:prstGeom>
        </p:spPr>
      </p:pic>
      <p:pic>
        <p:nvPicPr>
          <p:cNvPr id="5" name="Picture 4"/>
          <p:cNvPicPr>
            <a:picLocks noChangeAspect="1"/>
          </p:cNvPicPr>
          <p:nvPr/>
        </p:nvPicPr>
        <p:blipFill>
          <a:blip r:embed="rId4"/>
          <a:stretch>
            <a:fillRect/>
          </a:stretch>
        </p:blipFill>
        <p:spPr>
          <a:xfrm>
            <a:off x="5446713" y="2260600"/>
            <a:ext cx="2619375" cy="1905000"/>
          </a:xfrm>
          <a:prstGeom prst="rect">
            <a:avLst/>
          </a:prstGeom>
        </p:spPr>
      </p:pic>
      <p:sp>
        <p:nvSpPr>
          <p:cNvPr id="6" name="TextBox 5"/>
          <p:cNvSpPr txBox="1"/>
          <p:nvPr/>
        </p:nvSpPr>
        <p:spPr>
          <a:xfrm>
            <a:off x="628650" y="4165600"/>
            <a:ext cx="2619375" cy="400110"/>
          </a:xfrm>
          <a:prstGeom prst="rect">
            <a:avLst/>
          </a:prstGeom>
          <a:noFill/>
        </p:spPr>
        <p:txBody>
          <a:bodyPr wrap="square" rtlCol="0">
            <a:spAutoFit/>
          </a:bodyPr>
          <a:lstStyle/>
          <a:p>
            <a:pPr algn="ctr"/>
            <a:r>
              <a:rPr lang="en-US" sz="2000" dirty="0" err="1">
                <a:solidFill>
                  <a:schemeClr val="tx1"/>
                </a:solidFill>
              </a:rPr>
              <a:t>Tenessee</a:t>
            </a:r>
            <a:r>
              <a:rPr lang="en-US" sz="2000" dirty="0">
                <a:solidFill>
                  <a:schemeClr val="tx1"/>
                </a:solidFill>
              </a:rPr>
              <a:t> Warbler</a:t>
            </a:r>
          </a:p>
        </p:txBody>
      </p:sp>
      <p:sp>
        <p:nvSpPr>
          <p:cNvPr id="7" name="TextBox 6"/>
          <p:cNvSpPr txBox="1"/>
          <p:nvPr/>
        </p:nvSpPr>
        <p:spPr>
          <a:xfrm>
            <a:off x="5446713" y="4192983"/>
            <a:ext cx="2619375" cy="707886"/>
          </a:xfrm>
          <a:prstGeom prst="rect">
            <a:avLst/>
          </a:prstGeom>
          <a:noFill/>
        </p:spPr>
        <p:txBody>
          <a:bodyPr wrap="square" rtlCol="0">
            <a:spAutoFit/>
          </a:bodyPr>
          <a:lstStyle/>
          <a:p>
            <a:pPr algn="ctr"/>
            <a:r>
              <a:rPr lang="en-US" sz="2000" dirty="0">
                <a:solidFill>
                  <a:schemeClr val="tx1"/>
                </a:solidFill>
              </a:rPr>
              <a:t>Orange Crowned Warbler</a:t>
            </a:r>
          </a:p>
        </p:txBody>
      </p:sp>
      <p:sp>
        <p:nvSpPr>
          <p:cNvPr id="8" name="Rectangle 7"/>
          <p:cNvSpPr/>
          <p:nvPr/>
        </p:nvSpPr>
        <p:spPr>
          <a:xfrm>
            <a:off x="3248025" y="5666601"/>
            <a:ext cx="1813317" cy="230832"/>
          </a:xfrm>
          <a:prstGeom prst="rect">
            <a:avLst/>
          </a:prstGeom>
        </p:spPr>
        <p:txBody>
          <a:bodyPr wrap="none">
            <a:spAutoFit/>
          </a:bodyPr>
          <a:lstStyle/>
          <a:p>
            <a:r>
              <a:rPr lang="en-US" sz="900" dirty="0">
                <a:solidFill>
                  <a:schemeClr val="tx1"/>
                </a:solidFill>
              </a:rPr>
              <a:t>https://</a:t>
            </a:r>
            <a:r>
              <a:rPr lang="en-US" sz="900" dirty="0" err="1">
                <a:solidFill>
                  <a:schemeClr val="tx1"/>
                </a:solidFill>
              </a:rPr>
              <a:t>www.allaboutbirds.org</a:t>
            </a:r>
            <a:endParaRPr lang="en-US" sz="900" dirty="0">
              <a:solidFill>
                <a:schemeClr val="tx1"/>
              </a:solidFill>
            </a:endParaRPr>
          </a:p>
        </p:txBody>
      </p:sp>
    </p:spTree>
    <p:extLst>
      <p:ext uri="{BB962C8B-B14F-4D97-AF65-F5344CB8AC3E}">
        <p14:creationId xmlns:p14="http://schemas.microsoft.com/office/powerpoint/2010/main" val="1851010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969" name="Object 4"/>
          <p:cNvGraphicFramePr>
            <a:graphicFrameLocks noChangeAspect="1"/>
          </p:cNvGraphicFramePr>
          <p:nvPr/>
        </p:nvGraphicFramePr>
        <p:xfrm>
          <a:off x="533400" y="762000"/>
          <a:ext cx="2743200" cy="2743200"/>
        </p:xfrm>
        <a:graphic>
          <a:graphicData uri="http://schemas.openxmlformats.org/presentationml/2006/ole">
            <mc:AlternateContent xmlns:mc="http://schemas.openxmlformats.org/markup-compatibility/2006">
              <mc:Choice xmlns:v="urn:schemas-microsoft-com:vml" Requires="v">
                <p:oleObj spid="_x0000_s167002" name="Image File" r:id="rId4" imgW="3251200" imgH="3251200" progId="">
                  <p:embed/>
                </p:oleObj>
              </mc:Choice>
              <mc:Fallback>
                <p:oleObj name="Image File" r:id="rId4" imgW="3251200" imgH="325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762000"/>
                        <a:ext cx="27432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83970" name="Group 19"/>
          <p:cNvGrpSpPr>
            <a:grpSpLocks/>
          </p:cNvGrpSpPr>
          <p:nvPr/>
        </p:nvGrpSpPr>
        <p:grpSpPr bwMode="auto">
          <a:xfrm>
            <a:off x="533400" y="762000"/>
            <a:ext cx="5715000" cy="5715000"/>
            <a:chOff x="1776" y="480"/>
            <a:chExt cx="3600" cy="3600"/>
          </a:xfrm>
        </p:grpSpPr>
        <p:graphicFrame>
          <p:nvGraphicFramePr>
            <p:cNvPr id="83983" name="Object 3"/>
            <p:cNvGraphicFramePr>
              <a:graphicFrameLocks noChangeAspect="1"/>
            </p:cNvGraphicFramePr>
            <p:nvPr/>
          </p:nvGraphicFramePr>
          <p:xfrm>
            <a:off x="1776" y="2352"/>
            <a:ext cx="1728" cy="1728"/>
          </p:xfrm>
          <a:graphic>
            <a:graphicData uri="http://schemas.openxmlformats.org/presentationml/2006/ole">
              <mc:AlternateContent xmlns:mc="http://schemas.openxmlformats.org/markup-compatibility/2006">
                <mc:Choice xmlns:v="urn:schemas-microsoft-com:vml" Requires="v">
                  <p:oleObj spid="_x0000_s167003" name="Image File" r:id="rId6" imgW="3251200" imgH="3251200" progId="">
                    <p:embed/>
                  </p:oleObj>
                </mc:Choice>
                <mc:Fallback>
                  <p:oleObj name="Image File" r:id="rId6" imgW="3251200" imgH="325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6" y="2352"/>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83984" name="Object 5"/>
            <p:cNvGraphicFramePr>
              <a:graphicFrameLocks noChangeAspect="1"/>
            </p:cNvGraphicFramePr>
            <p:nvPr/>
          </p:nvGraphicFramePr>
          <p:xfrm>
            <a:off x="3648" y="2352"/>
            <a:ext cx="1728" cy="1728"/>
          </p:xfrm>
          <a:graphic>
            <a:graphicData uri="http://schemas.openxmlformats.org/presentationml/2006/ole">
              <mc:AlternateContent xmlns:mc="http://schemas.openxmlformats.org/markup-compatibility/2006">
                <mc:Choice xmlns:v="urn:schemas-microsoft-com:vml" Requires="v">
                  <p:oleObj spid="_x0000_s167004" name="Image" r:id="rId8" imgW="3250794" imgH="3250794" progId="">
                    <p:embed/>
                  </p:oleObj>
                </mc:Choice>
                <mc:Fallback>
                  <p:oleObj name="Image" r:id="rId8" imgW="3250794" imgH="3250794"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8" y="2352"/>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83985" name="Object 6"/>
            <p:cNvGraphicFramePr>
              <a:graphicFrameLocks noChangeAspect="1"/>
            </p:cNvGraphicFramePr>
            <p:nvPr/>
          </p:nvGraphicFramePr>
          <p:xfrm>
            <a:off x="3648" y="480"/>
            <a:ext cx="1728" cy="1728"/>
          </p:xfrm>
          <a:graphic>
            <a:graphicData uri="http://schemas.openxmlformats.org/presentationml/2006/ole">
              <mc:AlternateContent xmlns:mc="http://schemas.openxmlformats.org/markup-compatibility/2006">
                <mc:Choice xmlns:v="urn:schemas-microsoft-com:vml" Requires="v">
                  <p:oleObj spid="_x0000_s167005" name="Image" r:id="rId10" imgW="3250794" imgH="3250794" progId="">
                    <p:embed/>
                  </p:oleObj>
                </mc:Choice>
                <mc:Fallback>
                  <p:oleObj name="Image" r:id="rId10" imgW="3250794" imgH="3250794"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8" y="480"/>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grpSp>
        <p:nvGrpSpPr>
          <p:cNvPr id="745492" name="Group 20"/>
          <p:cNvGrpSpPr>
            <a:grpSpLocks/>
          </p:cNvGrpSpPr>
          <p:nvPr/>
        </p:nvGrpSpPr>
        <p:grpSpPr bwMode="auto">
          <a:xfrm>
            <a:off x="685800" y="1219200"/>
            <a:ext cx="4495800" cy="5257800"/>
            <a:chOff x="1872" y="768"/>
            <a:chExt cx="2832" cy="3312"/>
          </a:xfrm>
        </p:grpSpPr>
        <p:sp>
          <p:nvSpPr>
            <p:cNvPr id="83975" name="Oval 7"/>
            <p:cNvSpPr>
              <a:spLocks noChangeArrowheads="1"/>
            </p:cNvSpPr>
            <p:nvPr/>
          </p:nvSpPr>
          <p:spPr bwMode="auto">
            <a:xfrm>
              <a:off x="2304" y="1824"/>
              <a:ext cx="480" cy="48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algn="ctr" eaLnBrk="1" hangingPunct="1">
                <a:spcBef>
                  <a:spcPct val="50000"/>
                </a:spcBef>
              </a:pPr>
              <a:endParaRPr lang="x-none" altLang="x-none"/>
            </a:p>
          </p:txBody>
        </p:sp>
        <p:sp>
          <p:nvSpPr>
            <p:cNvPr id="83976" name="Oval 8"/>
            <p:cNvSpPr>
              <a:spLocks noChangeArrowheads="1"/>
            </p:cNvSpPr>
            <p:nvPr/>
          </p:nvSpPr>
          <p:spPr bwMode="auto">
            <a:xfrm>
              <a:off x="2688" y="1632"/>
              <a:ext cx="480" cy="48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algn="ctr" eaLnBrk="1" hangingPunct="1">
                <a:spcBef>
                  <a:spcPct val="50000"/>
                </a:spcBef>
              </a:pPr>
              <a:endParaRPr lang="x-none" altLang="x-none"/>
            </a:p>
          </p:txBody>
        </p:sp>
        <p:sp>
          <p:nvSpPr>
            <p:cNvPr id="83977" name="Oval 9"/>
            <p:cNvSpPr>
              <a:spLocks noChangeArrowheads="1"/>
            </p:cNvSpPr>
            <p:nvPr/>
          </p:nvSpPr>
          <p:spPr bwMode="auto">
            <a:xfrm>
              <a:off x="3888" y="768"/>
              <a:ext cx="480" cy="48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algn="ctr" eaLnBrk="1" hangingPunct="1">
                <a:spcBef>
                  <a:spcPct val="50000"/>
                </a:spcBef>
              </a:pPr>
              <a:endParaRPr lang="x-none" altLang="x-none"/>
            </a:p>
          </p:txBody>
        </p:sp>
        <p:sp>
          <p:nvSpPr>
            <p:cNvPr id="83978" name="Oval 10"/>
            <p:cNvSpPr>
              <a:spLocks noChangeArrowheads="1"/>
            </p:cNvSpPr>
            <p:nvPr/>
          </p:nvSpPr>
          <p:spPr bwMode="auto">
            <a:xfrm>
              <a:off x="1872" y="3264"/>
              <a:ext cx="480" cy="48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algn="ctr" eaLnBrk="1" hangingPunct="1">
                <a:spcBef>
                  <a:spcPct val="50000"/>
                </a:spcBef>
              </a:pPr>
              <a:endParaRPr lang="x-none" altLang="x-none"/>
            </a:p>
          </p:txBody>
        </p:sp>
        <p:sp>
          <p:nvSpPr>
            <p:cNvPr id="83979" name="Oval 11"/>
            <p:cNvSpPr>
              <a:spLocks noChangeArrowheads="1"/>
            </p:cNvSpPr>
            <p:nvPr/>
          </p:nvSpPr>
          <p:spPr bwMode="auto">
            <a:xfrm>
              <a:off x="2640" y="3456"/>
              <a:ext cx="480" cy="48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algn="ctr" eaLnBrk="1" hangingPunct="1">
                <a:spcBef>
                  <a:spcPct val="50000"/>
                </a:spcBef>
              </a:pPr>
              <a:endParaRPr lang="x-none" altLang="x-none"/>
            </a:p>
          </p:txBody>
        </p:sp>
        <p:sp>
          <p:nvSpPr>
            <p:cNvPr id="83980" name="Oval 12"/>
            <p:cNvSpPr>
              <a:spLocks noChangeArrowheads="1"/>
            </p:cNvSpPr>
            <p:nvPr/>
          </p:nvSpPr>
          <p:spPr bwMode="auto">
            <a:xfrm>
              <a:off x="2736" y="2976"/>
              <a:ext cx="480" cy="48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algn="ctr" eaLnBrk="1" hangingPunct="1">
                <a:spcBef>
                  <a:spcPct val="50000"/>
                </a:spcBef>
              </a:pPr>
              <a:endParaRPr lang="x-none" altLang="x-none"/>
            </a:p>
          </p:txBody>
        </p:sp>
        <p:sp>
          <p:nvSpPr>
            <p:cNvPr id="83981" name="Oval 13"/>
            <p:cNvSpPr>
              <a:spLocks noChangeArrowheads="1"/>
            </p:cNvSpPr>
            <p:nvPr/>
          </p:nvSpPr>
          <p:spPr bwMode="auto">
            <a:xfrm>
              <a:off x="3792" y="3600"/>
              <a:ext cx="480" cy="48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algn="ctr" eaLnBrk="1" hangingPunct="1">
                <a:spcBef>
                  <a:spcPct val="50000"/>
                </a:spcBef>
              </a:pPr>
              <a:endParaRPr lang="x-none" altLang="x-none"/>
            </a:p>
          </p:txBody>
        </p:sp>
        <p:sp>
          <p:nvSpPr>
            <p:cNvPr id="83982" name="Oval 14"/>
            <p:cNvSpPr>
              <a:spLocks noChangeArrowheads="1"/>
            </p:cNvSpPr>
            <p:nvPr/>
          </p:nvSpPr>
          <p:spPr bwMode="auto">
            <a:xfrm>
              <a:off x="4224" y="3600"/>
              <a:ext cx="480" cy="48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algn="ctr" eaLnBrk="1" hangingPunct="1">
                <a:spcBef>
                  <a:spcPct val="50000"/>
                </a:spcBef>
              </a:pPr>
              <a:endParaRPr lang="x-none" altLang="x-none"/>
            </a:p>
          </p:txBody>
        </p:sp>
      </p:grpSp>
      <p:graphicFrame>
        <p:nvGraphicFramePr>
          <p:cNvPr id="745487" name="Object 15"/>
          <p:cNvGraphicFramePr>
            <a:graphicFrameLocks noChangeAspect="1"/>
          </p:cNvGraphicFramePr>
          <p:nvPr/>
        </p:nvGraphicFramePr>
        <p:xfrm>
          <a:off x="7239000" y="3200400"/>
          <a:ext cx="757238" cy="473075"/>
        </p:xfrm>
        <a:graphic>
          <a:graphicData uri="http://schemas.openxmlformats.org/presentationml/2006/ole">
            <mc:AlternateContent xmlns:mc="http://schemas.openxmlformats.org/markup-compatibility/2006">
              <mc:Choice xmlns:v="urn:schemas-microsoft-com:vml" Requires="v">
                <p:oleObj spid="_x0000_s167006" name="Image File" r:id="rId12" imgW="3251200" imgH="3251200" progId="">
                  <p:embed/>
                </p:oleObj>
              </mc:Choice>
              <mc:Fallback>
                <p:oleObj name="Image File" r:id="rId12" imgW="3251200" imgH="325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31035" t="82759" r="41379"/>
                      <a:stretch>
                        <a:fillRect/>
                      </a:stretch>
                    </p:blipFill>
                    <p:spPr bwMode="auto">
                      <a:xfrm>
                        <a:off x="7239000" y="3200400"/>
                        <a:ext cx="75723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745488" name="Rectangle 16"/>
          <p:cNvSpPr>
            <a:spLocks noGrp="1" noChangeArrowheads="1"/>
          </p:cNvSpPr>
          <p:nvPr>
            <p:ph type="title"/>
          </p:nvPr>
        </p:nvSpPr>
        <p:spPr>
          <a:xfrm>
            <a:off x="228600" y="152400"/>
            <a:ext cx="8229600" cy="563563"/>
          </a:xfrm>
        </p:spPr>
        <p:txBody>
          <a:bodyPr rtlCol="0">
            <a:normAutofit fontScale="90000"/>
          </a:bodyPr>
          <a:lstStyle/>
          <a:p>
            <a:pPr eaLnBrk="1" fontAlgn="auto" hangingPunct="1">
              <a:spcAft>
                <a:spcPts val="0"/>
              </a:spcAft>
              <a:defRPr/>
            </a:pPr>
            <a:r>
              <a:rPr lang="en-US" dirty="0" smtClean="0">
                <a:ea typeface="+mj-ea"/>
                <a:cs typeface="+mj-cs"/>
              </a:rPr>
              <a:t>Vision is hard:  </a:t>
            </a:r>
            <a:r>
              <a:rPr lang="en-US" dirty="0">
                <a:ea typeface="+mj-ea"/>
                <a:cs typeface="+mj-cs"/>
              </a:rPr>
              <a:t>local ambiguity</a:t>
            </a:r>
          </a:p>
        </p:txBody>
      </p:sp>
      <p:sp>
        <p:nvSpPr>
          <p:cNvPr id="83974" name="Text Box 18"/>
          <p:cNvSpPr txBox="1">
            <a:spLocks noChangeArrowheads="1"/>
          </p:cNvSpPr>
          <p:nvPr/>
        </p:nvSpPr>
        <p:spPr bwMode="auto">
          <a:xfrm>
            <a:off x="6253163" y="6575425"/>
            <a:ext cx="2822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r>
              <a:rPr lang="en-US" altLang="x-none" b="0">
                <a:solidFill>
                  <a:schemeClr val="tx1"/>
                </a:solidFill>
              </a:rPr>
              <a:t>slide credit: Fei-Fei, Fergus &amp; Torralba </a:t>
            </a:r>
          </a:p>
        </p:txBody>
      </p:sp>
    </p:spTree>
    <p:extLst>
      <p:ext uri="{BB962C8B-B14F-4D97-AF65-F5344CB8AC3E}">
        <p14:creationId xmlns:p14="http://schemas.microsoft.com/office/powerpoint/2010/main" val="2047327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45492"/>
                                        </p:tgtEl>
                                        <p:attrNameLst>
                                          <p:attrName>style.visibility</p:attrName>
                                        </p:attrNameLst>
                                      </p:cBhvr>
                                      <p:to>
                                        <p:strVal val="visible"/>
                                      </p:to>
                                    </p:set>
                                    <p:animEffect transition="in" filter="fade">
                                      <p:cBhvr>
                                        <p:cTn id="7" dur="500"/>
                                        <p:tgtEl>
                                          <p:spTgt spid="7454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45487"/>
                                        </p:tgtEl>
                                        <p:attrNameLst>
                                          <p:attrName>style.visibility</p:attrName>
                                        </p:attrNameLst>
                                      </p:cBhvr>
                                      <p:to>
                                        <p:strVal val="visible"/>
                                      </p:to>
                                    </p:set>
                                    <p:animEffect transition="in" filter="fade">
                                      <p:cBhvr>
                                        <p:cTn id="12" dur="500"/>
                                        <p:tgtEl>
                                          <p:spTgt spid="745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pPr eaLnBrk="1" hangingPunct="1"/>
            <a:r>
              <a:rPr lang="en-US" altLang="x-none" dirty="0" smtClean="0">
                <a:ea typeface="ＭＳ Ｐゴシック" charset="-128"/>
              </a:rPr>
              <a:t>What the input looks like</a:t>
            </a:r>
            <a:endParaRPr lang="en-US" altLang="x-none" dirty="0">
              <a:ea typeface="ＭＳ Ｐゴシック" charset="-128"/>
            </a:endParaRPr>
          </a:p>
        </p:txBody>
      </p:sp>
      <p:pic>
        <p:nvPicPr>
          <p:cNvPr id="35843"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43400" y="1676400"/>
            <a:ext cx="4495800"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r="13185" b="12057"/>
          <a:stretch/>
        </p:blipFill>
        <p:spPr>
          <a:xfrm>
            <a:off x="0" y="1421267"/>
            <a:ext cx="4343399" cy="5279782"/>
          </a:xfrm>
          <a:prstGeom prst="rect">
            <a:avLst/>
          </a:prstGeom>
        </p:spPr>
      </p:pic>
    </p:spTree>
    <p:extLst>
      <p:ext uri="{BB962C8B-B14F-4D97-AF65-F5344CB8AC3E}">
        <p14:creationId xmlns:p14="http://schemas.microsoft.com/office/powerpoint/2010/main" val="153581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p:txBody>
          <a:bodyPr/>
          <a:lstStyle/>
          <a:p>
            <a:pPr eaLnBrk="1" hangingPunct="1"/>
            <a:r>
              <a:rPr lang="en-US" altLang="x-none">
                <a:ea typeface="ＭＳ Ｐゴシック" charset="-128"/>
              </a:rPr>
              <a:t>Today</a:t>
            </a:r>
          </a:p>
        </p:txBody>
      </p:sp>
      <p:sp>
        <p:nvSpPr>
          <p:cNvPr id="670723" name="Rectangle 3"/>
          <p:cNvSpPr>
            <a:spLocks noGrp="1" noChangeArrowheads="1"/>
          </p:cNvSpPr>
          <p:nvPr>
            <p:ph idx="1"/>
          </p:nvPr>
        </p:nvSpPr>
        <p:spPr>
          <a:xfrm>
            <a:off x="457200" y="1600200"/>
            <a:ext cx="8229600" cy="3657600"/>
          </a:xfrm>
        </p:spPr>
        <p:txBody>
          <a:bodyPr rtlCol="0">
            <a:normAutofit/>
          </a:bodyPr>
          <a:lstStyle/>
          <a:p>
            <a:pPr marL="514350" indent="-514350" eaLnBrk="1" fontAlgn="auto" hangingPunct="1">
              <a:spcAft>
                <a:spcPts val="0"/>
              </a:spcAft>
              <a:buFont typeface="Arial" pitchFamily="34" charset="0"/>
              <a:buAutoNum type="arabicPeriod"/>
              <a:defRPr/>
            </a:pPr>
            <a:r>
              <a:rPr lang="en-US" sz="3600" dirty="0" smtClean="0">
                <a:ea typeface="+mn-ea"/>
                <a:cs typeface="+mn-cs"/>
              </a:rPr>
              <a:t>What is </a:t>
            </a:r>
            <a:r>
              <a:rPr lang="en-US" sz="3600" dirty="0">
                <a:ea typeface="+mn-ea"/>
                <a:cs typeface="+mn-cs"/>
              </a:rPr>
              <a:t>computer </a:t>
            </a:r>
            <a:r>
              <a:rPr lang="en-US" sz="3600" dirty="0" smtClean="0">
                <a:ea typeface="+mn-ea"/>
                <a:cs typeface="+mn-cs"/>
              </a:rPr>
              <a:t>vision?</a:t>
            </a:r>
          </a:p>
          <a:p>
            <a:pPr marL="514350" indent="-514350" eaLnBrk="1" fontAlgn="auto" hangingPunct="1">
              <a:spcAft>
                <a:spcPts val="0"/>
              </a:spcAft>
              <a:buFont typeface="Arial" pitchFamily="34" charset="0"/>
              <a:buAutoNum type="arabicPeriod"/>
              <a:defRPr/>
            </a:pPr>
            <a:endParaRPr lang="en-US" sz="3600" dirty="0" smtClean="0">
              <a:ea typeface="+mn-ea"/>
              <a:cs typeface="+mn-cs"/>
            </a:endParaRPr>
          </a:p>
          <a:p>
            <a:pPr marL="514350" indent="-514350" eaLnBrk="1" fontAlgn="auto" hangingPunct="1">
              <a:spcAft>
                <a:spcPts val="0"/>
              </a:spcAft>
              <a:buFont typeface="Arial" pitchFamily="34" charset="0"/>
              <a:buAutoNum type="arabicPeriod"/>
              <a:defRPr/>
            </a:pPr>
            <a:r>
              <a:rPr lang="en-US" sz="3600" dirty="0" smtClean="0">
                <a:ea typeface="+mn-ea"/>
                <a:cs typeface="+mn-cs"/>
              </a:rPr>
              <a:t>Course overview</a:t>
            </a:r>
          </a:p>
          <a:p>
            <a:pPr marL="514350" indent="-514350" eaLnBrk="1" fontAlgn="auto" hangingPunct="1">
              <a:spcAft>
                <a:spcPts val="0"/>
              </a:spcAft>
              <a:buFont typeface="Arial" pitchFamily="34" charset="0"/>
              <a:buAutoNum type="arabicPeriod"/>
              <a:defRPr/>
            </a:pPr>
            <a:endParaRPr lang="en-US" sz="3600" dirty="0" smtClean="0">
              <a:ea typeface="+mn-ea"/>
              <a:cs typeface="+mn-cs"/>
            </a:endParaRPr>
          </a:p>
          <a:p>
            <a:pPr marL="0" indent="0" eaLnBrk="1" fontAlgn="auto" hangingPunct="1">
              <a:spcAft>
                <a:spcPts val="0"/>
              </a:spcAft>
              <a:buFont typeface="Arial" pitchFamily="34" charset="0"/>
              <a:buNone/>
              <a:defRPr/>
            </a:pPr>
            <a:endParaRPr lang="en-US" sz="3600" dirty="0" smtClean="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“summer vision project”</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24161" y="1883426"/>
            <a:ext cx="6295679" cy="3723162"/>
          </a:xfrm>
          <a:prstGeom prst="rect">
            <a:avLst/>
          </a:prstGeom>
        </p:spPr>
      </p:pic>
      <p:sp>
        <p:nvSpPr>
          <p:cNvPr id="5" name="Rounded Rectangle 4"/>
          <p:cNvSpPr/>
          <p:nvPr/>
        </p:nvSpPr>
        <p:spPr>
          <a:xfrm>
            <a:off x="5660967" y="2553047"/>
            <a:ext cx="1109750" cy="27432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933969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“summer vision project”</a:t>
            </a:r>
            <a:endParaRPr lang="en-US"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15180" y="2011055"/>
            <a:ext cx="5913640" cy="3583064"/>
          </a:xfrm>
          <a:prstGeom prst="rect">
            <a:avLst/>
          </a:prstGeom>
        </p:spPr>
      </p:pic>
    </p:spTree>
    <p:extLst>
      <p:ext uri="{BB962C8B-B14F-4D97-AF65-F5344CB8AC3E}">
        <p14:creationId xmlns:p14="http://schemas.microsoft.com/office/powerpoint/2010/main" val="1264334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big reveal </a:t>
            </a:r>
            <a:endParaRPr lang="en-US" dirty="0"/>
          </a:p>
        </p:txBody>
      </p:sp>
      <p:sp>
        <p:nvSpPr>
          <p:cNvPr id="3" name="Content Placeholder 2"/>
          <p:cNvSpPr>
            <a:spLocks noGrp="1"/>
          </p:cNvSpPr>
          <p:nvPr>
            <p:ph idx="1"/>
          </p:nvPr>
        </p:nvSpPr>
        <p:spPr/>
        <p:txBody>
          <a:bodyPr>
            <a:normAutofit/>
          </a:bodyPr>
          <a:lstStyle/>
          <a:p>
            <a:pPr marL="0" indent="0">
              <a:spcBef>
                <a:spcPts val="0"/>
              </a:spcBef>
              <a:buNone/>
            </a:pPr>
            <a:r>
              <a:rPr lang="en-US" dirty="0" smtClean="0"/>
              <a:t>“</a:t>
            </a:r>
            <a:r>
              <a:rPr lang="mr-IN" dirty="0" smtClean="0"/>
              <a:t>…</a:t>
            </a:r>
            <a:r>
              <a:rPr lang="en-US" dirty="0" smtClean="0"/>
              <a:t> in the 1960s almost no one realized that machine vision was difficult</a:t>
            </a:r>
            <a:r>
              <a:rPr lang="mr-IN" dirty="0" smtClean="0"/>
              <a:t>…</a:t>
            </a:r>
            <a:r>
              <a:rPr lang="en-US" dirty="0"/>
              <a:t> The common and almost </a:t>
            </a:r>
            <a:r>
              <a:rPr lang="en-US" dirty="0" smtClean="0"/>
              <a:t>despairing feeling </a:t>
            </a:r>
            <a:r>
              <a:rPr lang="en-US" dirty="0"/>
              <a:t>of the early investigators like B.K.P. Horn and T.O. </a:t>
            </a:r>
            <a:r>
              <a:rPr lang="en-US" dirty="0" err="1" smtClean="0"/>
              <a:t>Binford</a:t>
            </a:r>
            <a:r>
              <a:rPr lang="en-US" dirty="0" smtClean="0"/>
              <a:t> was </a:t>
            </a:r>
            <a:r>
              <a:rPr lang="en-US" dirty="0"/>
              <a:t>that practically anything could happen in an image and </a:t>
            </a:r>
            <a:r>
              <a:rPr lang="en-US" dirty="0" smtClean="0"/>
              <a:t>furthermore that </a:t>
            </a:r>
            <a:r>
              <a:rPr lang="en-US" dirty="0"/>
              <a:t>practically everything did." </a:t>
            </a:r>
            <a:endParaRPr lang="en-US" dirty="0" smtClean="0"/>
          </a:p>
          <a:p>
            <a:pPr marL="0" indent="0">
              <a:spcBef>
                <a:spcPts val="0"/>
              </a:spcBef>
              <a:buNone/>
            </a:pPr>
            <a:r>
              <a:rPr lang="en-US" dirty="0" smtClean="0"/>
              <a:t>--- Marr, 1982</a:t>
            </a:r>
          </a:p>
        </p:txBody>
      </p:sp>
    </p:spTree>
    <p:extLst>
      <p:ext uri="{BB962C8B-B14F-4D97-AF65-F5344CB8AC3E}">
        <p14:creationId xmlns:p14="http://schemas.microsoft.com/office/powerpoint/2010/main" val="325910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Perception is the big problem</a:t>
            </a:r>
            <a:endParaRPr lang="en-US" dirty="0"/>
          </a:p>
        </p:txBody>
      </p:sp>
      <p:sp>
        <p:nvSpPr>
          <p:cNvPr id="3" name="Content Placeholder 2"/>
          <p:cNvSpPr>
            <a:spLocks noGrp="1"/>
          </p:cNvSpPr>
          <p:nvPr>
            <p:ph idx="1"/>
          </p:nvPr>
        </p:nvSpPr>
        <p:spPr/>
        <p:txBody>
          <a:bodyPr/>
          <a:lstStyle/>
          <a:p>
            <a:pPr marL="0" indent="0">
              <a:buNone/>
            </a:pPr>
            <a:r>
              <a:rPr lang="en-US" sz="2400" dirty="0"/>
              <a:t>Our first foray into Artificial Intelligence was a program that did a credible job of solving problems in college calculus. Armed with that success, we tackled high school algebra; we found, to our surprise, that it was much harder. Attempts at grade school arithmetic provide problems of current research interest. An exploration of the child’s world of blocks proved insurmountable, except under the most rigidly constrained circumstances.</a:t>
            </a:r>
          </a:p>
          <a:p>
            <a:pPr marL="0" indent="0">
              <a:buNone/>
            </a:pPr>
            <a:r>
              <a:rPr lang="en-US" sz="2400" dirty="0"/>
              <a:t>It finally dawned on us that the overwhelming majority of what we call intelligence is developed by the end of the first year of life.”</a:t>
            </a:r>
          </a:p>
          <a:p>
            <a:pPr marL="0" indent="0">
              <a:buNone/>
            </a:pPr>
            <a:r>
              <a:rPr lang="en-US" sz="2400" dirty="0"/>
              <a:t>– Marvin Minsky, 1977</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486187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Cues to help us</a:t>
            </a:r>
            <a:endParaRPr lang="en-US" dirty="0"/>
          </a:p>
        </p:txBody>
      </p:sp>
      <p:pic>
        <p:nvPicPr>
          <p:cNvPr id="3" name="Picture 2"/>
          <p:cNvPicPr>
            <a:picLocks noChangeAspect="1"/>
          </p:cNvPicPr>
          <p:nvPr/>
        </p:nvPicPr>
        <p:blipFill>
          <a:blip r:embed="rId2"/>
          <a:stretch>
            <a:fillRect/>
          </a:stretch>
        </p:blipFill>
        <p:spPr>
          <a:xfrm>
            <a:off x="2171700" y="1250750"/>
            <a:ext cx="4191000" cy="2144395"/>
          </a:xfrm>
          <a:prstGeom prst="rect">
            <a:avLst/>
          </a:prstGeom>
        </p:spPr>
      </p:pic>
      <p:sp>
        <p:nvSpPr>
          <p:cNvPr id="4" name="TextBox 3"/>
          <p:cNvSpPr txBox="1"/>
          <p:nvPr/>
        </p:nvSpPr>
        <p:spPr>
          <a:xfrm>
            <a:off x="2276995" y="3233190"/>
            <a:ext cx="4114800" cy="400110"/>
          </a:xfrm>
          <a:prstGeom prst="rect">
            <a:avLst/>
          </a:prstGeom>
          <a:noFill/>
        </p:spPr>
        <p:txBody>
          <a:bodyPr wrap="square" rtlCol="0">
            <a:spAutoFit/>
          </a:bodyPr>
          <a:lstStyle/>
          <a:p>
            <a:pPr algn="ctr"/>
            <a:r>
              <a:rPr lang="en-US" sz="2000" b="0" smtClean="0">
                <a:solidFill>
                  <a:schemeClr val="tx1"/>
                </a:solidFill>
              </a:rPr>
              <a:t>The physics of image formation</a:t>
            </a:r>
            <a:endParaRPr lang="en-US" sz="2000" b="0" dirty="0" smtClean="0">
              <a:solidFill>
                <a:schemeClr val="tx1"/>
              </a:solidFill>
            </a:endParaRPr>
          </a:p>
        </p:txBody>
      </p:sp>
      <p:sp>
        <p:nvSpPr>
          <p:cNvPr id="5" name="Parallelogram 4"/>
          <p:cNvSpPr/>
          <p:nvPr/>
        </p:nvSpPr>
        <p:spPr>
          <a:xfrm>
            <a:off x="1654233" y="4800600"/>
            <a:ext cx="990600" cy="53340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p:cNvSpPr/>
          <p:nvPr/>
        </p:nvSpPr>
        <p:spPr>
          <a:xfrm>
            <a:off x="1578033" y="4724400"/>
            <a:ext cx="990600" cy="53340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p:cNvSpPr/>
          <p:nvPr/>
        </p:nvSpPr>
        <p:spPr>
          <a:xfrm>
            <a:off x="1501833" y="4648200"/>
            <a:ext cx="990600" cy="53340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p:cNvSpPr/>
          <p:nvPr/>
        </p:nvSpPr>
        <p:spPr>
          <a:xfrm>
            <a:off x="1425633" y="4572000"/>
            <a:ext cx="990600" cy="53340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p:cNvSpPr/>
          <p:nvPr/>
        </p:nvSpPr>
        <p:spPr>
          <a:xfrm>
            <a:off x="4092633" y="4343400"/>
            <a:ext cx="762000" cy="1371600"/>
          </a:xfrm>
          <a:prstGeom prst="cube">
            <a:avLst>
              <a:gd name="adj" fmla="val 64273"/>
            </a:avLst>
          </a:prstGeom>
          <a:solidFill>
            <a:srgbClr val="00B0F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p:cNvSpPr/>
          <p:nvPr/>
        </p:nvSpPr>
        <p:spPr>
          <a:xfrm>
            <a:off x="4473633" y="4570268"/>
            <a:ext cx="762000" cy="994064"/>
          </a:xfrm>
          <a:prstGeom prst="cube">
            <a:avLst>
              <a:gd name="adj" fmla="val 44637"/>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p:cNvSpPr/>
          <p:nvPr/>
        </p:nvSpPr>
        <p:spPr>
          <a:xfrm>
            <a:off x="4978978" y="4724400"/>
            <a:ext cx="661208" cy="669034"/>
          </a:xfrm>
          <a:prstGeom prst="cube">
            <a:avLst>
              <a:gd name="adj" fmla="val 27182"/>
            </a:avLst>
          </a:prstGeom>
          <a:solidFill>
            <a:srgbClr val="00B05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be 12"/>
          <p:cNvSpPr/>
          <p:nvPr/>
        </p:nvSpPr>
        <p:spPr>
          <a:xfrm>
            <a:off x="5518266" y="4838007"/>
            <a:ext cx="990600" cy="419793"/>
          </a:xfrm>
          <a:prstGeom prst="cube">
            <a:avLst>
              <a:gd name="adj" fmla="val 17124"/>
            </a:avLst>
          </a:prstGeom>
          <a:solidFill>
            <a:srgbClr val="FFFF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be 13"/>
          <p:cNvSpPr/>
          <p:nvPr/>
        </p:nvSpPr>
        <p:spPr>
          <a:xfrm>
            <a:off x="6454833" y="4943302"/>
            <a:ext cx="1546167" cy="171796"/>
          </a:xfrm>
          <a:prstGeom prst="cube">
            <a:avLst>
              <a:gd name="adj" fmla="val 17124"/>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2971800" y="4838007"/>
            <a:ext cx="838200" cy="419793"/>
          </a:xfrm>
          <a:prstGeom prst="rightArrow">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276995" y="6096000"/>
            <a:ext cx="4428605" cy="400110"/>
          </a:xfrm>
          <a:prstGeom prst="rect">
            <a:avLst/>
          </a:prstGeom>
          <a:noFill/>
        </p:spPr>
        <p:txBody>
          <a:bodyPr wrap="square" rtlCol="0">
            <a:spAutoFit/>
          </a:bodyPr>
          <a:lstStyle/>
          <a:p>
            <a:pPr algn="ctr"/>
            <a:r>
              <a:rPr lang="en-US" sz="2000" b="0" dirty="0" smtClean="0">
                <a:solidFill>
                  <a:schemeClr val="tx1"/>
                </a:solidFill>
              </a:rPr>
              <a:t>Statistics and machine learning</a:t>
            </a:r>
            <a:endParaRPr lang="en-US" sz="2000" b="0" dirty="0" smtClean="0">
              <a:solidFill>
                <a:schemeClr val="tx1"/>
              </a:solidFill>
            </a:endParaRPr>
          </a:p>
        </p:txBody>
      </p:sp>
    </p:spTree>
    <p:extLst>
      <p:ext uri="{BB962C8B-B14F-4D97-AF65-F5344CB8AC3E}">
        <p14:creationId xmlns:p14="http://schemas.microsoft.com/office/powerpoint/2010/main" val="1463050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are we now?</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96400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Deployed: depth cameras</a:t>
            </a:r>
            <a:endParaRPr lang="en-US"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416" y="2307771"/>
            <a:ext cx="4493491" cy="2520428"/>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28738" y="2307771"/>
            <a:ext cx="4493491" cy="2520429"/>
          </a:xfrm>
          <a:prstGeom prst="rect">
            <a:avLst/>
          </a:prstGeom>
        </p:spPr>
      </p:pic>
      <p:sp>
        <p:nvSpPr>
          <p:cNvPr id="8" name="TextBox 7"/>
          <p:cNvSpPr txBox="1"/>
          <p:nvPr/>
        </p:nvSpPr>
        <p:spPr>
          <a:xfrm>
            <a:off x="1676400" y="4828199"/>
            <a:ext cx="5562600" cy="707886"/>
          </a:xfrm>
          <a:prstGeom prst="rect">
            <a:avLst/>
          </a:prstGeom>
          <a:noFill/>
        </p:spPr>
        <p:txBody>
          <a:bodyPr wrap="square" rtlCol="0">
            <a:spAutoFit/>
          </a:bodyPr>
          <a:lstStyle/>
          <a:p>
            <a:pPr algn="ctr"/>
            <a:r>
              <a:rPr lang="en-US" sz="2000" b="0" dirty="0">
                <a:solidFill>
                  <a:schemeClr val="tx1"/>
                </a:solidFill>
                <a:hlinkClick r:id="rId4"/>
              </a:rPr>
              <a:t>https://realsense.intel.com/stereo</a:t>
            </a:r>
            <a:r>
              <a:rPr lang="en-US" sz="2000" b="0" dirty="0" smtClean="0">
                <a:solidFill>
                  <a:schemeClr val="tx1"/>
                </a:solidFill>
                <a:hlinkClick r:id="rId4"/>
              </a:rPr>
              <a:t>/</a:t>
            </a:r>
            <a:endParaRPr lang="en-US" sz="2000" b="0" dirty="0" smtClean="0">
              <a:solidFill>
                <a:schemeClr val="tx1"/>
              </a:solidFill>
            </a:endParaRPr>
          </a:p>
          <a:p>
            <a:pPr algn="ctr"/>
            <a:endParaRPr lang="en-US" sz="2000" b="0" dirty="0" smtClean="0">
              <a:solidFill>
                <a:schemeClr val="tx1"/>
              </a:solidFill>
            </a:endParaRPr>
          </a:p>
        </p:txBody>
      </p:sp>
      <p:sp>
        <p:nvSpPr>
          <p:cNvPr id="9" name="TextBox 8"/>
          <p:cNvSpPr txBox="1"/>
          <p:nvPr/>
        </p:nvSpPr>
        <p:spPr>
          <a:xfrm>
            <a:off x="2590800" y="5257800"/>
            <a:ext cx="3657600" cy="400110"/>
          </a:xfrm>
          <a:prstGeom prst="rect">
            <a:avLst/>
          </a:prstGeom>
          <a:noFill/>
        </p:spPr>
        <p:txBody>
          <a:bodyPr wrap="square" rtlCol="0">
            <a:spAutoFit/>
          </a:bodyPr>
          <a:lstStyle/>
          <a:p>
            <a:pPr algn="ctr"/>
            <a:r>
              <a:rPr lang="en-US" sz="2000" b="0" dirty="0" smtClean="0">
                <a:solidFill>
                  <a:schemeClr val="tx1"/>
                </a:solidFill>
              </a:rPr>
              <a:t>Microsoft Kinect</a:t>
            </a:r>
          </a:p>
        </p:txBody>
      </p:sp>
    </p:spTree>
    <p:extLst>
      <p:ext uri="{BB962C8B-B14F-4D97-AF65-F5344CB8AC3E}">
        <p14:creationId xmlns:p14="http://schemas.microsoft.com/office/powerpoint/2010/main" val="1468259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Deployed: depth cameras</a:t>
            </a:r>
            <a:endParaRPr lang="en-US" dirty="0"/>
          </a:p>
        </p:txBody>
      </p:sp>
      <p:pic>
        <p:nvPicPr>
          <p:cNvPr id="4" name="Picture 3"/>
          <p:cNvPicPr>
            <a:picLocks noChangeAspect="1"/>
          </p:cNvPicPr>
          <p:nvPr/>
        </p:nvPicPr>
        <p:blipFill>
          <a:blip r:embed="rId2"/>
          <a:stretch>
            <a:fillRect/>
          </a:stretch>
        </p:blipFill>
        <p:spPr>
          <a:xfrm>
            <a:off x="571500" y="1417638"/>
            <a:ext cx="8001000" cy="4453682"/>
          </a:xfrm>
          <a:prstGeom prst="rect">
            <a:avLst/>
          </a:prstGeom>
        </p:spPr>
      </p:pic>
      <p:sp>
        <p:nvSpPr>
          <p:cNvPr id="5" name="TextBox 4"/>
          <p:cNvSpPr txBox="1"/>
          <p:nvPr/>
        </p:nvSpPr>
        <p:spPr>
          <a:xfrm>
            <a:off x="2438400" y="5871320"/>
            <a:ext cx="4191000" cy="400110"/>
          </a:xfrm>
          <a:prstGeom prst="rect">
            <a:avLst/>
          </a:prstGeom>
          <a:noFill/>
        </p:spPr>
        <p:txBody>
          <a:bodyPr wrap="square" rtlCol="0">
            <a:spAutoFit/>
          </a:bodyPr>
          <a:lstStyle/>
          <a:p>
            <a:pPr algn="ctr"/>
            <a:r>
              <a:rPr lang="en-US" sz="2000" b="0" dirty="0" err="1" smtClean="0">
                <a:solidFill>
                  <a:schemeClr val="tx1"/>
                </a:solidFill>
              </a:rPr>
              <a:t>Iphone</a:t>
            </a:r>
            <a:r>
              <a:rPr lang="en-US" sz="2000" b="0" dirty="0" smtClean="0">
                <a:solidFill>
                  <a:schemeClr val="tx1"/>
                </a:solidFill>
              </a:rPr>
              <a:t> </a:t>
            </a:r>
            <a:r>
              <a:rPr lang="en-US" sz="2000" b="0" dirty="0" err="1" smtClean="0">
                <a:solidFill>
                  <a:schemeClr val="tx1"/>
                </a:solidFill>
              </a:rPr>
              <a:t>TrueDepth</a:t>
            </a:r>
            <a:endParaRPr lang="en-US" sz="2000" b="0" dirty="0" smtClean="0">
              <a:solidFill>
                <a:schemeClr val="tx1"/>
              </a:solidFill>
            </a:endParaRPr>
          </a:p>
        </p:txBody>
      </p:sp>
    </p:spTree>
    <p:extLst>
      <p:ext uri="{BB962C8B-B14F-4D97-AF65-F5344CB8AC3E}">
        <p14:creationId xmlns:p14="http://schemas.microsoft.com/office/powerpoint/2010/main" val="832549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___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1952625"/>
            <a:ext cx="234315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0" name="Picture 3" descr="cap_13843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2181225"/>
            <a:ext cx="57150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6244" name="Text Box 4"/>
          <p:cNvSpPr txBox="1">
            <a:spLocks noChangeArrowheads="1"/>
          </p:cNvSpPr>
          <p:nvPr/>
        </p:nvSpPr>
        <p:spPr bwMode="auto">
          <a:xfrm>
            <a:off x="1965325" y="5988050"/>
            <a:ext cx="5129213" cy="369888"/>
          </a:xfrm>
          <a:prstGeom prst="rect">
            <a:avLst/>
          </a:prstGeom>
          <a:noFill/>
          <a:ln w="9525">
            <a:noFill/>
            <a:miter lim="800000"/>
            <a:headEnd/>
            <a:tailEnd/>
          </a:ln>
          <a:effectLst/>
        </p:spPr>
        <p:txBody>
          <a:bodyPr wrap="none">
            <a:spAutoFit/>
          </a:bodyPr>
          <a:lstStyle/>
          <a:p>
            <a:pPr>
              <a:defRPr/>
            </a:pPr>
            <a:r>
              <a:rPr lang="en-US" sz="1800" b="0" i="1" dirty="0">
                <a:solidFill>
                  <a:schemeClr val="tx1"/>
                </a:solidFill>
                <a:latin typeface="+mn-lt"/>
                <a:ea typeface="+mn-ea"/>
              </a:rPr>
              <a:t>The Matrix</a:t>
            </a:r>
            <a:r>
              <a:rPr lang="en-US" sz="1800" b="0" dirty="0">
                <a:solidFill>
                  <a:schemeClr val="tx1"/>
                </a:solidFill>
                <a:latin typeface="+mn-lt"/>
                <a:ea typeface="+mn-ea"/>
              </a:rPr>
              <a:t> movies, ESC Entertainment, XYZRGB, NRC</a:t>
            </a:r>
          </a:p>
        </p:txBody>
      </p:sp>
      <p:sp>
        <p:nvSpPr>
          <p:cNvPr id="63492" name="Rectangle 5"/>
          <p:cNvSpPr>
            <a:spLocks noGrp="1" noChangeArrowheads="1"/>
          </p:cNvSpPr>
          <p:nvPr>
            <p:ph type="title"/>
          </p:nvPr>
        </p:nvSpPr>
        <p:spPr/>
        <p:txBody>
          <a:bodyPr/>
          <a:lstStyle/>
          <a:p>
            <a:pPr eaLnBrk="1" hangingPunct="1"/>
            <a:r>
              <a:rPr lang="en-US" altLang="x-none" dirty="0" smtClean="0">
                <a:ea typeface="ＭＳ Ｐゴシック" charset="-128"/>
              </a:rPr>
              <a:t>Deployed:  </a:t>
            </a:r>
            <a:r>
              <a:rPr lang="en-US" altLang="x-none" dirty="0">
                <a:ea typeface="ＭＳ Ｐゴシック" charset="-128"/>
              </a:rPr>
              <a:t>shape capture</a:t>
            </a:r>
          </a:p>
        </p:txBody>
      </p:sp>
      <p:sp>
        <p:nvSpPr>
          <p:cNvPr id="63493" name="Text Box 6"/>
          <p:cNvSpPr txBox="1">
            <a:spLocks noChangeArrowheads="1"/>
          </p:cNvSpPr>
          <p:nvPr/>
        </p:nvSpPr>
        <p:spPr bwMode="auto">
          <a:xfrm>
            <a:off x="7696200" y="6434138"/>
            <a:ext cx="1336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algn="ctr" eaLnBrk="1" hangingPunct="1">
              <a:spcBef>
                <a:spcPct val="50000"/>
              </a:spcBef>
            </a:pPr>
            <a:r>
              <a:rPr lang="en-US" altLang="x-none">
                <a:solidFill>
                  <a:schemeClr val="tx1"/>
                </a:solidFill>
              </a:rPr>
              <a:t>Source: S. Seitz</a:t>
            </a:r>
          </a:p>
        </p:txBody>
      </p:sp>
    </p:spTree>
    <p:extLst>
      <p:ext uri="{BB962C8B-B14F-4D97-AF65-F5344CB8AC3E}">
        <p14:creationId xmlns:p14="http://schemas.microsoft.com/office/powerpoint/2010/main" val="1499865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p:txBody>
          <a:bodyPr/>
          <a:lstStyle/>
          <a:p>
            <a:pPr eaLnBrk="1" hangingPunct="1"/>
            <a:r>
              <a:rPr lang="en-US" altLang="x-none" dirty="0" smtClean="0">
                <a:ea typeface="ＭＳ Ｐゴシック" charset="-128"/>
              </a:rPr>
              <a:t>Deployed: Optical </a:t>
            </a:r>
            <a:r>
              <a:rPr lang="en-US" altLang="x-none" dirty="0">
                <a:ea typeface="ＭＳ Ｐゴシック" charset="-128"/>
              </a:rPr>
              <a:t>character recognition (OCR)</a:t>
            </a:r>
          </a:p>
        </p:txBody>
      </p:sp>
      <p:pic>
        <p:nvPicPr>
          <p:cNvPr id="51202" name="Picture 3" descr="asamples"/>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33400" y="1676400"/>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9860" name="Text Box 4"/>
          <p:cNvSpPr txBox="1">
            <a:spLocks noChangeArrowheads="1"/>
          </p:cNvSpPr>
          <p:nvPr/>
        </p:nvSpPr>
        <p:spPr bwMode="auto">
          <a:xfrm>
            <a:off x="685800" y="3914775"/>
            <a:ext cx="3379788" cy="581025"/>
          </a:xfrm>
          <a:prstGeom prst="rect">
            <a:avLst/>
          </a:prstGeom>
          <a:noFill/>
          <a:ln w="9525">
            <a:noFill/>
            <a:miter lim="800000"/>
            <a:headEnd/>
            <a:tailEnd/>
          </a:ln>
          <a:effectLst/>
        </p:spPr>
        <p:txBody>
          <a:bodyPr wrap="none">
            <a:spAutoFit/>
          </a:bodyPr>
          <a:lstStyle/>
          <a:p>
            <a:pPr algn="ctr" eaLnBrk="0" hangingPunct="0">
              <a:defRPr/>
            </a:pPr>
            <a:r>
              <a:rPr lang="en-US" sz="1600" b="0" dirty="0">
                <a:solidFill>
                  <a:schemeClr val="tx1"/>
                </a:solidFill>
                <a:latin typeface="+mn-lt"/>
                <a:ea typeface="+mn-ea"/>
              </a:rPr>
              <a:t>Digit recognition, AT&amp;T labs</a:t>
            </a:r>
          </a:p>
          <a:p>
            <a:pPr algn="ctr" eaLnBrk="0" hangingPunct="0">
              <a:defRPr/>
            </a:pPr>
            <a:r>
              <a:rPr lang="en-US" sz="1600" b="0" dirty="0">
                <a:solidFill>
                  <a:schemeClr val="tx1"/>
                </a:solidFill>
                <a:latin typeface="+mn-lt"/>
                <a:ea typeface="+mn-ea"/>
                <a:hlinkClick r:id="rId4"/>
              </a:rPr>
              <a:t>http://www.research.att.com/~yann</a:t>
            </a:r>
            <a:r>
              <a:rPr lang="en-US" sz="1600" b="0" dirty="0">
                <a:solidFill>
                  <a:schemeClr val="tx1"/>
                </a:solidFill>
                <a:latin typeface="+mn-lt"/>
                <a:ea typeface="+mn-ea"/>
              </a:rPr>
              <a:t>/</a:t>
            </a:r>
          </a:p>
        </p:txBody>
      </p:sp>
      <p:sp>
        <p:nvSpPr>
          <p:cNvPr id="889861" name="Rectangle 5"/>
          <p:cNvSpPr>
            <a:spLocks noChangeArrowheads="1"/>
          </p:cNvSpPr>
          <p:nvPr/>
        </p:nvSpPr>
        <p:spPr bwMode="auto">
          <a:xfrm>
            <a:off x="625475" y="1356519"/>
            <a:ext cx="7772400" cy="381000"/>
          </a:xfrm>
          <a:prstGeom prst="rect">
            <a:avLst/>
          </a:prstGeom>
          <a:noFill/>
          <a:ln w="9525">
            <a:noFill/>
            <a:miter lim="800000"/>
            <a:headEnd/>
            <a:tailEnd/>
          </a:ln>
          <a:effectLst/>
        </p:spPr>
        <p:txBody>
          <a:bodyPr/>
          <a:lstStyle/>
          <a:p>
            <a:pPr marL="742950" lvl="1" indent="-285750" eaLnBrk="0" hangingPunct="0">
              <a:spcBef>
                <a:spcPct val="20000"/>
              </a:spcBef>
              <a:buFontTx/>
              <a:buChar char="•"/>
              <a:defRPr/>
            </a:pPr>
            <a:r>
              <a:rPr lang="en-US" sz="2000" b="0" dirty="0">
                <a:solidFill>
                  <a:schemeClr val="tx1"/>
                </a:solidFill>
                <a:latin typeface="+mn-lt"/>
                <a:ea typeface="+mn-ea"/>
              </a:rPr>
              <a:t>If you have a scanner, it probably came with OCR software</a:t>
            </a:r>
          </a:p>
          <a:p>
            <a:pPr marL="342900" indent="-342900" eaLnBrk="0" hangingPunct="0">
              <a:spcBef>
                <a:spcPct val="20000"/>
              </a:spcBef>
              <a:defRPr/>
            </a:pPr>
            <a:endParaRPr lang="en-US" sz="2800" b="0" dirty="0">
              <a:solidFill>
                <a:schemeClr val="tx1"/>
              </a:solidFill>
              <a:latin typeface="+mn-lt"/>
              <a:ea typeface="+mn-ea"/>
            </a:endParaRPr>
          </a:p>
        </p:txBody>
      </p:sp>
      <p:pic>
        <p:nvPicPr>
          <p:cNvPr id="889862" name="Picture 6" descr="California_license_plate_AN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34000" y="1676400"/>
            <a:ext cx="276701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9863" name="Text Box 7"/>
          <p:cNvSpPr txBox="1">
            <a:spLocks noChangeArrowheads="1"/>
          </p:cNvSpPr>
          <p:nvPr/>
        </p:nvSpPr>
        <p:spPr bwMode="auto">
          <a:xfrm>
            <a:off x="4511675" y="3870325"/>
            <a:ext cx="4513263" cy="701675"/>
          </a:xfrm>
          <a:prstGeom prst="rect">
            <a:avLst/>
          </a:prstGeom>
          <a:noFill/>
          <a:ln w="9525">
            <a:noFill/>
            <a:miter lim="800000"/>
            <a:headEnd/>
            <a:tailEnd/>
          </a:ln>
          <a:effectLst/>
        </p:spPr>
        <p:txBody>
          <a:bodyPr wrap="none">
            <a:spAutoFit/>
          </a:bodyPr>
          <a:lstStyle/>
          <a:p>
            <a:pPr algn="ctr" eaLnBrk="0" hangingPunct="0">
              <a:defRPr/>
            </a:pPr>
            <a:r>
              <a:rPr lang="en-US" sz="1600" b="0" dirty="0">
                <a:solidFill>
                  <a:schemeClr val="tx1"/>
                </a:solidFill>
                <a:latin typeface="+mn-lt"/>
                <a:ea typeface="+mn-ea"/>
              </a:rPr>
              <a:t>License plate readers</a:t>
            </a:r>
          </a:p>
          <a:p>
            <a:pPr algn="ctr" eaLnBrk="0" hangingPunct="0">
              <a:defRPr/>
            </a:pPr>
            <a:r>
              <a:rPr lang="en-US" b="0" dirty="0">
                <a:solidFill>
                  <a:schemeClr val="tx1"/>
                </a:solidFill>
                <a:latin typeface="+mn-lt"/>
                <a:ea typeface="+mn-ea"/>
                <a:hlinkClick r:id="rId6"/>
              </a:rPr>
              <a:t>http://en.wikipedia.org/wiki/Automatic_number_plate_recognition</a:t>
            </a:r>
            <a:endParaRPr lang="en-US" b="0" dirty="0">
              <a:solidFill>
                <a:schemeClr val="tx1"/>
              </a:solidFill>
              <a:latin typeface="+mn-lt"/>
              <a:ea typeface="+mn-ea"/>
            </a:endParaRPr>
          </a:p>
          <a:p>
            <a:pPr algn="ctr" eaLnBrk="0" hangingPunct="0">
              <a:defRPr/>
            </a:pPr>
            <a:endParaRPr lang="en-US" b="0" dirty="0">
              <a:solidFill>
                <a:schemeClr val="tx1"/>
              </a:solidFill>
              <a:latin typeface="+mn-lt"/>
              <a:ea typeface="+mn-ea"/>
            </a:endParaRPr>
          </a:p>
        </p:txBody>
      </p:sp>
      <p:sp>
        <p:nvSpPr>
          <p:cNvPr id="51207" name="Text Box 8"/>
          <p:cNvSpPr txBox="1">
            <a:spLocks noChangeArrowheads="1"/>
          </p:cNvSpPr>
          <p:nvPr/>
        </p:nvSpPr>
        <p:spPr bwMode="auto">
          <a:xfrm>
            <a:off x="7696200" y="6434138"/>
            <a:ext cx="1336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algn="ctr" eaLnBrk="1" hangingPunct="1">
              <a:spcBef>
                <a:spcPct val="50000"/>
              </a:spcBef>
            </a:pPr>
            <a:r>
              <a:rPr lang="en-US" altLang="x-none">
                <a:solidFill>
                  <a:schemeClr val="tx1"/>
                </a:solidFill>
              </a:rPr>
              <a:t>Source: S. Seitz</a:t>
            </a:r>
          </a:p>
        </p:txBody>
      </p:sp>
      <p:pic>
        <p:nvPicPr>
          <p:cNvPr id="983042"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19200" y="4724400"/>
            <a:ext cx="24415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7"/>
          <p:cNvSpPr txBox="1">
            <a:spLocks noChangeArrowheads="1"/>
          </p:cNvSpPr>
          <p:nvPr/>
        </p:nvSpPr>
        <p:spPr bwMode="auto">
          <a:xfrm>
            <a:off x="1208088" y="6519863"/>
            <a:ext cx="2501900" cy="338137"/>
          </a:xfrm>
          <a:prstGeom prst="rect">
            <a:avLst/>
          </a:prstGeom>
          <a:noFill/>
          <a:ln w="9525">
            <a:noFill/>
            <a:miter lim="800000"/>
            <a:headEnd/>
            <a:tailEnd/>
          </a:ln>
          <a:effectLst/>
        </p:spPr>
        <p:txBody>
          <a:bodyPr wrap="none">
            <a:spAutoFit/>
          </a:bodyPr>
          <a:lstStyle/>
          <a:p>
            <a:pPr algn="ctr" eaLnBrk="0" hangingPunct="0">
              <a:defRPr/>
            </a:pPr>
            <a:r>
              <a:rPr lang="en-US" sz="1600" b="0" dirty="0">
                <a:solidFill>
                  <a:schemeClr val="tx1"/>
                </a:solidFill>
                <a:latin typeface="+mn-lt"/>
                <a:ea typeface="+mn-ea"/>
              </a:rPr>
              <a:t>Automatic check processing</a:t>
            </a:r>
            <a:endParaRPr lang="en-US" b="0" dirty="0">
              <a:solidFill>
                <a:schemeClr val="tx1"/>
              </a:solidFill>
              <a:latin typeface="+mn-lt"/>
              <a:ea typeface="+mn-ea"/>
            </a:endParaRPr>
          </a:p>
        </p:txBody>
      </p:sp>
      <p:pic>
        <p:nvPicPr>
          <p:cNvPr id="996353" name="Picture 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33400" y="1676400"/>
            <a:ext cx="36560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89862"/>
                                        </p:tgtEl>
                                        <p:attrNameLst>
                                          <p:attrName>style.visibility</p:attrName>
                                        </p:attrNameLst>
                                      </p:cBhvr>
                                      <p:to>
                                        <p:strVal val="visible"/>
                                      </p:to>
                                    </p:set>
                                    <p:animEffect transition="in" filter="fade">
                                      <p:cBhvr>
                                        <p:cTn id="7" dur="500"/>
                                        <p:tgtEl>
                                          <p:spTgt spid="889862"/>
                                        </p:tgtEl>
                                      </p:cBhvr>
                                    </p:animEffect>
                                  </p:childTnLst>
                                </p:cTn>
                              </p:par>
                              <p:par>
                                <p:cTn id="8" presetID="1" presetClass="entr" presetSubtype="0" fill="hold" nodeType="withEffect">
                                  <p:stCondLst>
                                    <p:cond delay="0"/>
                                  </p:stCondLst>
                                  <p:childTnLst>
                                    <p:set>
                                      <p:cBhvr>
                                        <p:cTn id="9" dur="1" fill="hold">
                                          <p:stCondLst>
                                            <p:cond delay="0"/>
                                          </p:stCondLst>
                                        </p:cTn>
                                        <p:tgtEl>
                                          <p:spTgt spid="996353"/>
                                        </p:tgtEl>
                                        <p:attrNameLst>
                                          <p:attrName>style.visibility</p:attrName>
                                        </p:attrNameLst>
                                      </p:cBhvr>
                                      <p:to>
                                        <p:strVal val="visible"/>
                                      </p:to>
                                    </p:set>
                                  </p:childTnLst>
                                </p:cTn>
                              </p:par>
                              <p:par>
                                <p:cTn id="10" presetID="10" presetClass="entr" presetSubtype="0" fill="hold" grpId="0" nodeType="withEffect">
                                  <p:stCondLst>
                                    <p:cond delay="0"/>
                                  </p:stCondLst>
                                  <p:childTnLst>
                                    <p:set>
                                      <p:cBhvr>
                                        <p:cTn id="11" dur="1" fill="hold">
                                          <p:stCondLst>
                                            <p:cond delay="0"/>
                                          </p:stCondLst>
                                        </p:cTn>
                                        <p:tgtEl>
                                          <p:spTgt spid="889863"/>
                                        </p:tgtEl>
                                        <p:attrNameLst>
                                          <p:attrName>style.visibility</p:attrName>
                                        </p:attrNameLst>
                                      </p:cBhvr>
                                      <p:to>
                                        <p:strVal val="visible"/>
                                      </p:to>
                                    </p:set>
                                    <p:animEffect transition="in" filter="fade">
                                      <p:cBhvr>
                                        <p:cTn id="12" dur="500"/>
                                        <p:tgtEl>
                                          <p:spTgt spid="88986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83042"/>
                                        </p:tgtEl>
                                        <p:attrNameLst>
                                          <p:attrName>style.visibility</p:attrName>
                                        </p:attrNameLst>
                                      </p:cBhvr>
                                      <p:to>
                                        <p:strVal val="visible"/>
                                      </p:to>
                                    </p:set>
                                    <p:animEffect transition="in" filter="fade">
                                      <p:cBhvr>
                                        <p:cTn id="17" dur="500"/>
                                        <p:tgtEl>
                                          <p:spTgt spid="98304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9863"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eaLnBrk="1" hangingPunct="1"/>
            <a:r>
              <a:rPr lang="en-US" altLang="x-none">
                <a:ea typeface="ＭＳ Ｐゴシック" charset="-128"/>
              </a:rPr>
              <a:t>Today</a:t>
            </a:r>
          </a:p>
        </p:txBody>
      </p:sp>
      <p:sp>
        <p:nvSpPr>
          <p:cNvPr id="33794" name="Content Placeholder 2"/>
          <p:cNvSpPr>
            <a:spLocks noGrp="1"/>
          </p:cNvSpPr>
          <p:nvPr>
            <p:ph idx="1"/>
          </p:nvPr>
        </p:nvSpPr>
        <p:spPr/>
        <p:txBody>
          <a:bodyPr/>
          <a:lstStyle/>
          <a:p>
            <a:pPr eaLnBrk="1" hangingPunct="1"/>
            <a:r>
              <a:rPr lang="en-US" altLang="x-none">
                <a:ea typeface="ＭＳ Ｐゴシック" charset="-128"/>
              </a:rPr>
              <a:t>Readings</a:t>
            </a:r>
          </a:p>
          <a:p>
            <a:pPr lvl="1" eaLnBrk="1" hangingPunct="1"/>
            <a:r>
              <a:rPr lang="en-US" altLang="x-none">
                <a:ea typeface="ＭＳ Ｐゴシック" charset="-128"/>
              </a:rPr>
              <a:t>Szeliski, Chapter 1 (Introduction)</a:t>
            </a:r>
          </a:p>
          <a:p>
            <a:pPr lvl="1" eaLnBrk="1" hangingPunct="1"/>
            <a:endParaRPr lang="en-US" altLang="x-none">
              <a:ea typeface="ＭＳ Ｐゴシック" charset="-128"/>
            </a:endParaRPr>
          </a:p>
          <a:p>
            <a:pPr eaLnBrk="1" hangingPunct="1"/>
            <a:endParaRPr lang="en-US" altLang="x-none">
              <a:ea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p:txBody>
          <a:bodyPr/>
          <a:lstStyle/>
          <a:p>
            <a:pPr eaLnBrk="1" hangingPunct="1"/>
            <a:r>
              <a:rPr lang="en-US" altLang="x-none" dirty="0" smtClean="0">
                <a:ea typeface="ＭＳ Ｐゴシック" charset="-128"/>
              </a:rPr>
              <a:t>Deployed: Face </a:t>
            </a:r>
            <a:r>
              <a:rPr lang="en-US" altLang="x-none" dirty="0">
                <a:ea typeface="ＭＳ Ｐゴシック" charset="-128"/>
              </a:rPr>
              <a:t>detection</a:t>
            </a:r>
          </a:p>
        </p:txBody>
      </p:sp>
      <p:sp>
        <p:nvSpPr>
          <p:cNvPr id="53250" name="Rectangle 3"/>
          <p:cNvSpPr>
            <a:spLocks noGrp="1" noChangeArrowheads="1"/>
          </p:cNvSpPr>
          <p:nvPr>
            <p:ph idx="1"/>
          </p:nvPr>
        </p:nvSpPr>
        <p:spPr>
          <a:xfrm>
            <a:off x="685800" y="4876800"/>
            <a:ext cx="7772400" cy="1295400"/>
          </a:xfrm>
        </p:spPr>
        <p:txBody>
          <a:bodyPr/>
          <a:lstStyle/>
          <a:p>
            <a:pPr eaLnBrk="1" hangingPunct="1"/>
            <a:r>
              <a:rPr lang="en-US" altLang="x-none">
                <a:ea typeface="ＭＳ Ｐゴシック" charset="-128"/>
              </a:rPr>
              <a:t>Cameras now detect faces</a:t>
            </a:r>
          </a:p>
          <a:p>
            <a:pPr lvl="1" eaLnBrk="1" hangingPunct="1"/>
            <a:r>
              <a:rPr lang="en-US" altLang="x-none">
                <a:ea typeface="ＭＳ Ｐゴシック" charset="-128"/>
              </a:rPr>
              <a:t>Canon, Sony, Fuji, …</a:t>
            </a:r>
          </a:p>
          <a:p>
            <a:pPr lvl="1" eaLnBrk="1" hangingPunct="1">
              <a:buFontTx/>
              <a:buNone/>
            </a:pPr>
            <a:endParaRPr lang="en-US" altLang="x-none">
              <a:ea typeface="ＭＳ Ｐゴシック" charset="-128"/>
            </a:endParaRPr>
          </a:p>
        </p:txBody>
      </p:sp>
      <p:pic>
        <p:nvPicPr>
          <p:cNvPr id="53251" name="Picture 4" descr="tested_48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62188" y="1371600"/>
            <a:ext cx="46196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 Box 5"/>
          <p:cNvSpPr txBox="1">
            <a:spLocks noChangeArrowheads="1"/>
          </p:cNvSpPr>
          <p:nvPr/>
        </p:nvSpPr>
        <p:spPr bwMode="auto">
          <a:xfrm>
            <a:off x="7696200" y="6434138"/>
            <a:ext cx="1336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algn="ctr" eaLnBrk="1" hangingPunct="1">
              <a:spcBef>
                <a:spcPct val="50000"/>
              </a:spcBef>
            </a:pPr>
            <a:r>
              <a:rPr lang="en-US" altLang="x-none">
                <a:solidFill>
                  <a:schemeClr val="tx1"/>
                </a:solidFill>
              </a:rPr>
              <a:t>Source: S. Seitz</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Established technology: 3D Models of the world</a:t>
            </a:r>
            <a:endParaRPr lang="en-US" dirty="0"/>
          </a:p>
        </p:txBody>
      </p:sp>
      <p:sp>
        <p:nvSpPr>
          <p:cNvPr id="4" name="TextBox 3"/>
          <p:cNvSpPr txBox="1"/>
          <p:nvPr/>
        </p:nvSpPr>
        <p:spPr>
          <a:xfrm>
            <a:off x="6324600" y="2286000"/>
            <a:ext cx="3275462" cy="1015663"/>
          </a:xfrm>
          <a:prstGeom prst="rect">
            <a:avLst/>
          </a:prstGeom>
          <a:noFill/>
        </p:spPr>
        <p:txBody>
          <a:bodyPr wrap="square" rtlCol="0">
            <a:spAutoFit/>
          </a:bodyPr>
          <a:lstStyle/>
          <a:p>
            <a:r>
              <a:rPr lang="en-US" b="1" dirty="0">
                <a:solidFill>
                  <a:schemeClr val="tx1"/>
                </a:solidFill>
              </a:rPr>
              <a:t>Building Rome in a </a:t>
            </a:r>
            <a:r>
              <a:rPr lang="en-US" b="1" dirty="0" smtClean="0">
                <a:solidFill>
                  <a:schemeClr val="tx1"/>
                </a:solidFill>
              </a:rPr>
              <a:t>Day.</a:t>
            </a:r>
            <a:r>
              <a:rPr lang="en-US" b="1" dirty="0">
                <a:solidFill>
                  <a:schemeClr val="tx1"/>
                </a:solidFill>
              </a:rPr>
              <a:t/>
            </a:r>
            <a:br>
              <a:rPr lang="en-US" b="1" dirty="0">
                <a:solidFill>
                  <a:schemeClr val="tx1"/>
                </a:solidFill>
              </a:rPr>
            </a:br>
            <a:r>
              <a:rPr lang="en-US" dirty="0">
                <a:solidFill>
                  <a:schemeClr val="tx1"/>
                </a:solidFill>
              </a:rPr>
              <a:t>Sameer Agarwal, Noah </a:t>
            </a:r>
            <a:r>
              <a:rPr lang="en-US" dirty="0" err="1">
                <a:solidFill>
                  <a:schemeClr val="tx1"/>
                </a:solidFill>
              </a:rPr>
              <a:t>Snavely</a:t>
            </a:r>
            <a:r>
              <a:rPr lang="en-US" dirty="0">
                <a:solidFill>
                  <a:schemeClr val="tx1"/>
                </a:solidFill>
              </a:rPr>
              <a:t>, Ian Simon, Steven M. Seitz and Richard </a:t>
            </a:r>
            <a:r>
              <a:rPr lang="en-US" dirty="0" err="1" smtClean="0">
                <a:solidFill>
                  <a:schemeClr val="tx1"/>
                </a:solidFill>
              </a:rPr>
              <a:t>Szeliski</a:t>
            </a:r>
            <a:r>
              <a:rPr lang="en-US" dirty="0" smtClean="0">
                <a:solidFill>
                  <a:schemeClr val="tx1"/>
                </a:solidFill>
              </a:rPr>
              <a:t>.</a:t>
            </a:r>
            <a:r>
              <a:rPr lang="en-US" dirty="0">
                <a:solidFill>
                  <a:schemeClr val="tx1"/>
                </a:solidFill>
              </a:rPr>
              <a:t/>
            </a:r>
            <a:br>
              <a:rPr lang="en-US" dirty="0">
                <a:solidFill>
                  <a:schemeClr val="tx1"/>
                </a:solidFill>
              </a:rPr>
            </a:br>
            <a:r>
              <a:rPr lang="en-US" dirty="0" smtClean="0">
                <a:solidFill>
                  <a:schemeClr val="tx1"/>
                </a:solidFill>
              </a:rPr>
              <a:t>ICCV, </a:t>
            </a:r>
            <a:r>
              <a:rPr lang="en-US" dirty="0">
                <a:solidFill>
                  <a:schemeClr val="tx1"/>
                </a:solidFill>
              </a:rPr>
              <a:t>2009, Kyoto, Japan.</a:t>
            </a:r>
          </a:p>
        </p:txBody>
      </p:sp>
      <p:pic>
        <p:nvPicPr>
          <p:cNvPr id="5" name="Picture 4">
            <a:hlinkClick r:id="rId2"/>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6600" y="1828800"/>
            <a:ext cx="5359400" cy="4000500"/>
          </a:xfrm>
          <a:prstGeom prst="rect">
            <a:avLst/>
          </a:prstGeom>
        </p:spPr>
      </p:pic>
    </p:spTree>
    <p:extLst>
      <p:ext uri="{BB962C8B-B14F-4D97-AF65-F5344CB8AC3E}">
        <p14:creationId xmlns:p14="http://schemas.microsoft.com/office/powerpoint/2010/main" val="238823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Significant progress: Recognizing objects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52600" y="1417638"/>
            <a:ext cx="6108700" cy="4584700"/>
          </a:xfrm>
          <a:prstGeom prst="rect">
            <a:avLst/>
          </a:prstGeom>
        </p:spPr>
      </p:pic>
      <p:sp>
        <p:nvSpPr>
          <p:cNvPr id="5" name="TextBox 4"/>
          <p:cNvSpPr txBox="1"/>
          <p:nvPr/>
        </p:nvSpPr>
        <p:spPr>
          <a:xfrm>
            <a:off x="1524000" y="6248400"/>
            <a:ext cx="11853334" cy="276999"/>
          </a:xfrm>
          <a:prstGeom prst="rect">
            <a:avLst/>
          </a:prstGeom>
          <a:noFill/>
        </p:spPr>
        <p:txBody>
          <a:bodyPr wrap="square" rtlCol="0">
            <a:spAutoFit/>
          </a:bodyPr>
          <a:lstStyle/>
          <a:p>
            <a:r>
              <a:rPr lang="en-US" dirty="0">
                <a:solidFill>
                  <a:schemeClr val="tx1"/>
                </a:solidFill>
              </a:rPr>
              <a:t>Mask </a:t>
            </a:r>
            <a:r>
              <a:rPr lang="en-US" dirty="0" smtClean="0">
                <a:solidFill>
                  <a:schemeClr val="tx1"/>
                </a:solidFill>
              </a:rPr>
              <a:t>R-CNN. </a:t>
            </a:r>
            <a:r>
              <a:rPr lang="en-US" dirty="0" err="1">
                <a:solidFill>
                  <a:schemeClr val="tx1"/>
                </a:solidFill>
              </a:rPr>
              <a:t>Kaiming</a:t>
            </a:r>
            <a:r>
              <a:rPr lang="en-US" dirty="0">
                <a:solidFill>
                  <a:schemeClr val="tx1"/>
                </a:solidFill>
              </a:rPr>
              <a:t> </a:t>
            </a:r>
            <a:r>
              <a:rPr lang="en-US" dirty="0" smtClean="0">
                <a:solidFill>
                  <a:schemeClr val="tx1"/>
                </a:solidFill>
              </a:rPr>
              <a:t>He, </a:t>
            </a:r>
            <a:r>
              <a:rPr lang="en-US" dirty="0">
                <a:solidFill>
                  <a:schemeClr val="tx1"/>
                </a:solidFill>
              </a:rPr>
              <a:t>Georgia </a:t>
            </a:r>
            <a:r>
              <a:rPr lang="en-US" dirty="0" err="1" smtClean="0">
                <a:solidFill>
                  <a:schemeClr val="tx1"/>
                </a:solidFill>
              </a:rPr>
              <a:t>Gkioxari</a:t>
            </a:r>
            <a:r>
              <a:rPr lang="en-US" dirty="0" smtClean="0">
                <a:solidFill>
                  <a:schemeClr val="tx1"/>
                </a:solidFill>
              </a:rPr>
              <a:t>, </a:t>
            </a:r>
            <a:r>
              <a:rPr lang="en-US" dirty="0">
                <a:solidFill>
                  <a:schemeClr val="tx1"/>
                </a:solidFill>
              </a:rPr>
              <a:t>Piotr </a:t>
            </a:r>
            <a:r>
              <a:rPr lang="en-US" dirty="0" smtClean="0">
                <a:solidFill>
                  <a:schemeClr val="tx1"/>
                </a:solidFill>
              </a:rPr>
              <a:t>Dollar, </a:t>
            </a:r>
            <a:r>
              <a:rPr lang="en-US" dirty="0">
                <a:solidFill>
                  <a:schemeClr val="tx1"/>
                </a:solidFill>
              </a:rPr>
              <a:t>Ross </a:t>
            </a:r>
            <a:r>
              <a:rPr lang="en-US" dirty="0" err="1" smtClean="0">
                <a:solidFill>
                  <a:schemeClr val="tx1"/>
                </a:solidFill>
              </a:rPr>
              <a:t>Girshick</a:t>
            </a:r>
            <a:r>
              <a:rPr lang="en-US" dirty="0" smtClean="0">
                <a:solidFill>
                  <a:schemeClr val="tx1"/>
                </a:solidFill>
              </a:rPr>
              <a:t>. ICCV 2017</a:t>
            </a:r>
            <a:endParaRPr lang="en-US" dirty="0">
              <a:solidFill>
                <a:schemeClr val="tx1"/>
              </a:solidFill>
            </a:endParaRPr>
          </a:p>
        </p:txBody>
      </p:sp>
    </p:spTree>
    <p:extLst>
      <p:ext uri="{BB962C8B-B14F-4D97-AF65-F5344CB8AC3E}">
        <p14:creationId xmlns:p14="http://schemas.microsoft.com/office/powerpoint/2010/main" val="1046228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pPr eaLnBrk="1" hangingPunct="1"/>
            <a:r>
              <a:rPr lang="en-US" altLang="x-none" dirty="0" smtClean="0">
                <a:ea typeface="ＭＳ Ｐゴシック" charset="-128"/>
              </a:rPr>
              <a:t>Significant progress: Face </a:t>
            </a:r>
            <a:r>
              <a:rPr lang="en-US" altLang="x-none" dirty="0">
                <a:ea typeface="ＭＳ Ｐゴシック" charset="-128"/>
              </a:rPr>
              <a:t>Recognition</a:t>
            </a:r>
          </a:p>
        </p:txBody>
      </p:sp>
      <p:pic>
        <p:nvPicPr>
          <p:cNvPr id="55298" name="Picture 4" descr="http://www.etechmag.com/wp-content/uploads/2012/06/Face-dot-com.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24400" y="1905000"/>
            <a:ext cx="4202113" cy="417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0998" name="Picture 6" descr="http://mourlife.com/wp-content/uploads/2012/05/KLIK.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3417888"/>
            <a:ext cx="4630738"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1" descr="Screen Shot 2016-01-26 at 11.22.09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95400" y="1981200"/>
            <a:ext cx="29972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80998"/>
                                        </p:tgtEl>
                                        <p:attrNameLst>
                                          <p:attrName>style.visibility</p:attrName>
                                        </p:attrNameLst>
                                      </p:cBhvr>
                                      <p:to>
                                        <p:strVal val="visible"/>
                                      </p:to>
                                    </p:set>
                                    <p:animEffect transition="in" filter="fade">
                                      <p:cBhvr>
                                        <p:cTn id="7" dur="500"/>
                                        <p:tgtEl>
                                          <p:spTgt spid="980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Recognition-based product search</a:t>
            </a:r>
            <a:endParaRPr lang="en-US" dirty="0"/>
          </a:p>
        </p:txBody>
      </p:sp>
      <p:pic>
        <p:nvPicPr>
          <p:cNvPr id="4" name="Picture 3">
            <a:hlinkClick r:id="rId2"/>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0600" y="1417638"/>
            <a:ext cx="7162800" cy="4064000"/>
          </a:xfrm>
          <a:prstGeom prst="rect">
            <a:avLst/>
          </a:prstGeom>
        </p:spPr>
      </p:pic>
    </p:spTree>
    <p:extLst>
      <p:ext uri="{BB962C8B-B14F-4D97-AF65-F5344CB8AC3E}">
        <p14:creationId xmlns:p14="http://schemas.microsoft.com/office/powerpoint/2010/main" val="849579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Significant progress: Species recognition</a:t>
            </a:r>
            <a:endParaRPr lang="en-US" dirty="0"/>
          </a:p>
        </p:txBody>
      </p:sp>
      <p:pic>
        <p:nvPicPr>
          <p:cNvPr id="4" name="Picture 3"/>
          <p:cNvPicPr>
            <a:picLocks noChangeAspect="1"/>
          </p:cNvPicPr>
          <p:nvPr/>
        </p:nvPicPr>
        <p:blipFill>
          <a:blip r:embed="rId2"/>
          <a:stretch>
            <a:fillRect/>
          </a:stretch>
        </p:blipFill>
        <p:spPr>
          <a:xfrm>
            <a:off x="2971800" y="1417638"/>
            <a:ext cx="2998076" cy="5323114"/>
          </a:xfrm>
          <a:prstGeom prst="rect">
            <a:avLst/>
          </a:prstGeom>
        </p:spPr>
      </p:pic>
      <p:sp>
        <p:nvSpPr>
          <p:cNvPr id="5" name="TextBox 4"/>
          <p:cNvSpPr txBox="1"/>
          <p:nvPr/>
        </p:nvSpPr>
        <p:spPr>
          <a:xfrm>
            <a:off x="7010400" y="6324600"/>
            <a:ext cx="1981200" cy="276999"/>
          </a:xfrm>
          <a:prstGeom prst="rect">
            <a:avLst/>
          </a:prstGeom>
          <a:noFill/>
        </p:spPr>
        <p:txBody>
          <a:bodyPr wrap="square" rtlCol="0">
            <a:spAutoFit/>
          </a:bodyPr>
          <a:lstStyle/>
          <a:p>
            <a:r>
              <a:rPr lang="en-US" b="0" dirty="0" smtClean="0">
                <a:solidFill>
                  <a:schemeClr val="tx1"/>
                </a:solidFill>
              </a:rPr>
              <a:t>[</a:t>
            </a:r>
            <a:r>
              <a:rPr lang="en-US" b="0" dirty="0" err="1" smtClean="0">
                <a:solidFill>
                  <a:schemeClr val="tx1"/>
                </a:solidFill>
              </a:rPr>
              <a:t>iNaturalist</a:t>
            </a:r>
            <a:r>
              <a:rPr lang="en-US" b="0" dirty="0" smtClean="0">
                <a:solidFill>
                  <a:schemeClr val="tx1"/>
                </a:solidFill>
              </a:rPr>
              <a:t>]</a:t>
            </a:r>
            <a:endParaRPr lang="en-US" b="0" dirty="0">
              <a:solidFill>
                <a:schemeClr val="tx1"/>
              </a:solidFill>
            </a:endParaRPr>
          </a:p>
        </p:txBody>
      </p:sp>
    </p:spTree>
    <p:extLst>
      <p:ext uri="{BB962C8B-B14F-4D97-AF65-F5344CB8AC3E}">
        <p14:creationId xmlns:p14="http://schemas.microsoft.com/office/powerpoint/2010/main" val="1089240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recognizing rare concepts</a:t>
            </a:r>
            <a:endParaRPr lang="en-US" dirty="0"/>
          </a:p>
        </p:txBody>
      </p:sp>
      <p:pic>
        <p:nvPicPr>
          <p:cNvPr id="4" name="Picture 3"/>
          <p:cNvPicPr>
            <a:picLocks noChangeAspect="1"/>
          </p:cNvPicPr>
          <p:nvPr/>
        </p:nvPicPr>
        <p:blipFill>
          <a:blip r:embed="rId2"/>
          <a:stretch>
            <a:fillRect/>
          </a:stretch>
        </p:blipFill>
        <p:spPr>
          <a:xfrm>
            <a:off x="2209800" y="2286000"/>
            <a:ext cx="5143861" cy="3427073"/>
          </a:xfrm>
          <a:prstGeom prst="rect">
            <a:avLst/>
          </a:prstGeom>
        </p:spPr>
      </p:pic>
      <p:sp>
        <p:nvSpPr>
          <p:cNvPr id="5" name="TextBox 4"/>
          <p:cNvSpPr txBox="1"/>
          <p:nvPr/>
        </p:nvSpPr>
        <p:spPr>
          <a:xfrm>
            <a:off x="2209800" y="5713073"/>
            <a:ext cx="5143861" cy="584775"/>
          </a:xfrm>
          <a:prstGeom prst="rect">
            <a:avLst/>
          </a:prstGeom>
          <a:noFill/>
        </p:spPr>
        <p:txBody>
          <a:bodyPr wrap="square" rtlCol="0">
            <a:spAutoFit/>
          </a:bodyPr>
          <a:lstStyle/>
          <a:p>
            <a:pPr algn="ctr"/>
            <a:r>
              <a:rPr lang="en-US" sz="3200" b="0" dirty="0" smtClean="0">
                <a:solidFill>
                  <a:schemeClr val="tx1"/>
                </a:solidFill>
              </a:rPr>
              <a:t>Aye-Aye</a:t>
            </a:r>
          </a:p>
        </p:txBody>
      </p:sp>
    </p:spTree>
    <p:extLst>
      <p:ext uri="{BB962C8B-B14F-4D97-AF65-F5344CB8AC3E}">
        <p14:creationId xmlns:p14="http://schemas.microsoft.com/office/powerpoint/2010/main" val="1780151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recognizing rare concepts</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86293" y="4281840"/>
            <a:ext cx="3276114" cy="2184076"/>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09607" y="1734240"/>
            <a:ext cx="3352800" cy="2230998"/>
          </a:xfrm>
          <a:prstGeom prst="rect">
            <a:avLst/>
          </a:prstGeom>
        </p:spPr>
      </p:pic>
    </p:spTree>
    <p:extLst>
      <p:ext uri="{BB962C8B-B14F-4D97-AF65-F5344CB8AC3E}">
        <p14:creationId xmlns:p14="http://schemas.microsoft.com/office/powerpoint/2010/main" val="4537364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recognizing rare concepts</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00300" y="1981200"/>
            <a:ext cx="4076700" cy="4076700"/>
          </a:xfrm>
          <a:prstGeom prst="rect">
            <a:avLst/>
          </a:prstGeom>
        </p:spPr>
      </p:pic>
    </p:spTree>
    <p:extLst>
      <p:ext uri="{BB962C8B-B14F-4D97-AF65-F5344CB8AC3E}">
        <p14:creationId xmlns:p14="http://schemas.microsoft.com/office/powerpoint/2010/main" val="1341541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Recovering 3D structure from limited views</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62400" y="2590800"/>
            <a:ext cx="2077105" cy="2759023"/>
          </a:xfrm>
          <a:prstGeom prst="rect">
            <a:avLst/>
          </a:prstGeom>
        </p:spPr>
      </p:pic>
    </p:spTree>
    <p:extLst>
      <p:ext uri="{BB962C8B-B14F-4D97-AF65-F5344CB8AC3E}">
        <p14:creationId xmlns:p14="http://schemas.microsoft.com/office/powerpoint/2010/main" val="551262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p:txBody>
          <a:bodyPr/>
          <a:lstStyle/>
          <a:p>
            <a:pPr eaLnBrk="1" hangingPunct="1"/>
            <a:r>
              <a:rPr lang="en-US" altLang="x-none">
                <a:ea typeface="ＭＳ Ｐゴシック" charset="-128"/>
              </a:rPr>
              <a:t>Every image tells a story</a:t>
            </a:r>
          </a:p>
        </p:txBody>
      </p:sp>
      <p:sp>
        <p:nvSpPr>
          <p:cNvPr id="5" name="Content Placeholder 4"/>
          <p:cNvSpPr>
            <a:spLocks noGrp="1"/>
          </p:cNvSpPr>
          <p:nvPr>
            <p:ph idx="1"/>
          </p:nvPr>
        </p:nvSpPr>
        <p:spPr>
          <a:xfrm>
            <a:off x="4248150" y="1524000"/>
            <a:ext cx="4591050" cy="4648200"/>
          </a:xfrm>
        </p:spPr>
        <p:txBody>
          <a:bodyPr/>
          <a:lstStyle/>
          <a:p>
            <a:pPr eaLnBrk="1" hangingPunct="1"/>
            <a:r>
              <a:rPr lang="en-US" altLang="x-none" dirty="0">
                <a:ea typeface="ＭＳ Ｐゴシック" charset="-128"/>
              </a:rPr>
              <a:t>Goal of computer vision: perceive the </a:t>
            </a:r>
            <a:r>
              <a:rPr lang="ja-JP" altLang="en-US" dirty="0">
                <a:ea typeface="ＭＳ Ｐゴシック" charset="-128"/>
              </a:rPr>
              <a:t>“</a:t>
            </a:r>
            <a:r>
              <a:rPr lang="en-US" altLang="ja-JP" dirty="0">
                <a:ea typeface="ＭＳ Ｐゴシック" charset="-128"/>
              </a:rPr>
              <a:t>story</a:t>
            </a:r>
            <a:r>
              <a:rPr lang="ja-JP" altLang="en-US" dirty="0">
                <a:ea typeface="ＭＳ Ｐゴシック" charset="-128"/>
              </a:rPr>
              <a:t>”</a:t>
            </a:r>
            <a:r>
              <a:rPr lang="en-US" altLang="ja-JP" dirty="0">
                <a:ea typeface="ＭＳ Ｐゴシック" charset="-128"/>
              </a:rPr>
              <a:t> behind the </a:t>
            </a:r>
            <a:r>
              <a:rPr lang="en-US" altLang="ja-JP" dirty="0" smtClean="0">
                <a:ea typeface="ＭＳ Ｐゴシック" charset="-128"/>
              </a:rPr>
              <a:t>picture</a:t>
            </a:r>
          </a:p>
          <a:p>
            <a:pPr eaLnBrk="1" hangingPunct="1"/>
            <a:r>
              <a:rPr lang="en-US" altLang="x-none" dirty="0" smtClean="0">
                <a:ea typeface="ＭＳ Ｐゴシック" charset="-128"/>
              </a:rPr>
              <a:t>But what does “story” mean?</a:t>
            </a:r>
          </a:p>
          <a:p>
            <a:pPr eaLnBrk="1" hangingPunct="1"/>
            <a:r>
              <a:rPr lang="en-US" altLang="x-none" dirty="0" smtClean="0">
                <a:ea typeface="ＭＳ Ｐゴシック" charset="-128"/>
              </a:rPr>
              <a:t>Depends on what we want to do with it!</a:t>
            </a:r>
            <a:endParaRPr lang="en-US" altLang="x-none" dirty="0">
              <a:ea typeface="ＭＳ Ｐゴシック" charset="-128"/>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421267"/>
            <a:ext cx="4213111" cy="505573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Reasoning</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0200" y="1876251"/>
            <a:ext cx="6629400" cy="4972051"/>
          </a:xfrm>
          <a:prstGeom prst="rect">
            <a:avLst/>
          </a:prstGeom>
          <a:ln w="19050">
            <a:solidFill>
              <a:schemeClr val="bg1"/>
            </a:solidFill>
          </a:ln>
        </p:spPr>
      </p:pic>
      <p:sp>
        <p:nvSpPr>
          <p:cNvPr id="5" name="Rectangle 4"/>
          <p:cNvSpPr/>
          <p:nvPr/>
        </p:nvSpPr>
        <p:spPr>
          <a:xfrm>
            <a:off x="6790921" y="6096000"/>
            <a:ext cx="1882024" cy="253916"/>
          </a:xfrm>
          <a:prstGeom prst="rect">
            <a:avLst/>
          </a:prstGeom>
        </p:spPr>
        <p:txBody>
          <a:bodyPr wrap="square">
            <a:spAutoFit/>
          </a:bodyPr>
          <a:lstStyle/>
          <a:p>
            <a:r>
              <a:rPr lang="en-US" sz="1050" b="1" dirty="0">
                <a:solidFill>
                  <a:schemeClr val="tx1"/>
                </a:solidFill>
              </a:rPr>
              <a:t>Virginia M. </a:t>
            </a:r>
            <a:r>
              <a:rPr lang="en-US" sz="1050" b="1" dirty="0" err="1">
                <a:solidFill>
                  <a:schemeClr val="tx1"/>
                </a:solidFill>
              </a:rPr>
              <a:t>Schau</a:t>
            </a:r>
            <a:r>
              <a:rPr lang="en-US" sz="1050" dirty="0">
                <a:solidFill>
                  <a:schemeClr val="tx1"/>
                </a:solidFill>
              </a:rPr>
              <a:t> </a:t>
            </a:r>
          </a:p>
        </p:txBody>
      </p:sp>
      <p:sp>
        <p:nvSpPr>
          <p:cNvPr id="6" name="TextBox 5"/>
          <p:cNvSpPr txBox="1"/>
          <p:nvPr/>
        </p:nvSpPr>
        <p:spPr>
          <a:xfrm>
            <a:off x="5334000" y="6349916"/>
            <a:ext cx="3810000" cy="400110"/>
          </a:xfrm>
          <a:prstGeom prst="rect">
            <a:avLst/>
          </a:prstGeom>
          <a:noFill/>
        </p:spPr>
        <p:txBody>
          <a:bodyPr wrap="square" rtlCol="0">
            <a:spAutoFit/>
          </a:bodyPr>
          <a:lstStyle/>
          <a:p>
            <a:pPr algn="ctr"/>
            <a:r>
              <a:rPr lang="en-US" sz="2000" b="0" dirty="0" smtClean="0">
                <a:solidFill>
                  <a:schemeClr val="tx1"/>
                </a:solidFill>
              </a:rPr>
              <a:t>slide adapted from Larry </a:t>
            </a:r>
            <a:r>
              <a:rPr lang="en-US" sz="2000" b="0" dirty="0" err="1" smtClean="0">
                <a:solidFill>
                  <a:schemeClr val="tx1"/>
                </a:solidFill>
              </a:rPr>
              <a:t>Zitnick</a:t>
            </a:r>
            <a:endParaRPr lang="en-US" sz="2000" b="0" dirty="0" smtClean="0">
              <a:solidFill>
                <a:schemeClr val="tx1"/>
              </a:solidFill>
            </a:endParaRPr>
          </a:p>
        </p:txBody>
      </p:sp>
      <p:sp>
        <p:nvSpPr>
          <p:cNvPr id="7" name="TextBox 6"/>
          <p:cNvSpPr txBox="1"/>
          <p:nvPr/>
        </p:nvSpPr>
        <p:spPr>
          <a:xfrm>
            <a:off x="495300" y="1270694"/>
            <a:ext cx="8839200" cy="584775"/>
          </a:xfrm>
          <a:prstGeom prst="rect">
            <a:avLst/>
          </a:prstGeom>
          <a:noFill/>
        </p:spPr>
        <p:txBody>
          <a:bodyPr wrap="square" rtlCol="0">
            <a:spAutoFit/>
          </a:bodyPr>
          <a:lstStyle/>
          <a:p>
            <a:pPr algn="ctr"/>
            <a:r>
              <a:rPr lang="en-US" sz="3200" b="0" smtClean="0">
                <a:solidFill>
                  <a:schemeClr val="tx1"/>
                </a:solidFill>
              </a:rPr>
              <a:t>What is going to happen next?</a:t>
            </a:r>
            <a:endParaRPr lang="en-US" sz="3200" b="0" dirty="0" smtClean="0">
              <a:solidFill>
                <a:schemeClr val="tx1"/>
              </a:solidFill>
            </a:endParaRPr>
          </a:p>
        </p:txBody>
      </p:sp>
    </p:spTree>
    <p:extLst>
      <p:ext uri="{BB962C8B-B14F-4D97-AF65-F5344CB8AC3E}">
        <p14:creationId xmlns:p14="http://schemas.microsoft.com/office/powerpoint/2010/main" val="1405763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p:txBody>
          <a:bodyPr/>
          <a:lstStyle/>
          <a:p>
            <a:endParaRPr lang="x-none" altLang="x-none">
              <a:ea typeface="ＭＳ Ｐゴシック" charset="-128"/>
            </a:endParaRPr>
          </a:p>
        </p:txBody>
      </p:sp>
      <p:sp>
        <p:nvSpPr>
          <p:cNvPr id="91138" name="Content Placeholder 2"/>
          <p:cNvSpPr>
            <a:spLocks noGrp="1"/>
          </p:cNvSpPr>
          <p:nvPr>
            <p:ph idx="1"/>
          </p:nvPr>
        </p:nvSpPr>
        <p:spPr/>
        <p:txBody>
          <a:bodyPr/>
          <a:lstStyle/>
          <a:p>
            <a:endParaRPr lang="x-none" altLang="x-none">
              <a:ea typeface="ＭＳ Ｐゴシック" charset="-128"/>
            </a:endParaRPr>
          </a:p>
        </p:txBody>
      </p:sp>
      <p:sp>
        <p:nvSpPr>
          <p:cNvPr id="91139" name="Picture 3" descr="Screen Shot 2015-01-21 at 11.55.15 AM.png"/>
          <p:cNvSpPr>
            <a:spLocks noChangeAspect="1"/>
          </p:cNvSpPr>
          <p:nvPr/>
        </p:nvSpPr>
        <p:spPr bwMode="auto">
          <a:xfrm>
            <a:off x="0" y="187325"/>
            <a:ext cx="9144000" cy="644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eaLnBrk="1" hangingPunct="1"/>
            <a:endParaRPr lang="x-none" altLang="x-none"/>
          </a:p>
        </p:txBody>
      </p:sp>
      <p:pic>
        <p:nvPicPr>
          <p:cNvPr id="91140" name="Picture 1" descr="Screen Shot 2015-01-21 at 11.55.15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81000" y="152400"/>
            <a:ext cx="8077200" cy="667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57200" y="187325"/>
            <a:ext cx="8229600" cy="1108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Why is this funny?</a:t>
            </a:r>
            <a:endParaRPr lang="en-US" sz="3200" dirty="0">
              <a:solidFill>
                <a:schemeClr val="tx1"/>
              </a:solidFill>
            </a:endParaRPr>
          </a:p>
        </p:txBody>
      </p:sp>
      <p:sp>
        <p:nvSpPr>
          <p:cNvPr id="3" name="TextBox 2"/>
          <p:cNvSpPr txBox="1"/>
          <p:nvPr/>
        </p:nvSpPr>
        <p:spPr>
          <a:xfrm>
            <a:off x="6172200" y="6477000"/>
            <a:ext cx="2971800" cy="400110"/>
          </a:xfrm>
          <a:prstGeom prst="rect">
            <a:avLst/>
          </a:prstGeom>
          <a:noFill/>
        </p:spPr>
        <p:txBody>
          <a:bodyPr wrap="square" rtlCol="0">
            <a:spAutoFit/>
          </a:bodyPr>
          <a:lstStyle/>
          <a:p>
            <a:pPr algn="ctr"/>
            <a:r>
              <a:rPr lang="en-US" sz="2000" b="0" dirty="0" smtClean="0">
                <a:solidFill>
                  <a:schemeClr val="tx1"/>
                </a:solidFill>
              </a:rPr>
              <a:t>Andrej </a:t>
            </a:r>
            <a:r>
              <a:rPr lang="en-US" sz="2000" b="0" dirty="0" err="1" smtClean="0">
                <a:solidFill>
                  <a:schemeClr val="tx1"/>
                </a:solidFill>
              </a:rPr>
              <a:t>Karpathy</a:t>
            </a:r>
            <a:endParaRPr lang="en-US" sz="2000" b="0" dirty="0" smtClean="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Integrating Vision and Action</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9100" y="2375697"/>
            <a:ext cx="1181100" cy="1228725"/>
          </a:xfrm>
          <a:prstGeom prst="rect">
            <a:avLst/>
          </a:prstGeom>
        </p:spPr>
      </p:pic>
      <p:sp>
        <p:nvSpPr>
          <p:cNvPr id="5" name="Right Arrow 4"/>
          <p:cNvSpPr/>
          <p:nvPr/>
        </p:nvSpPr>
        <p:spPr>
          <a:xfrm>
            <a:off x="1963737" y="2819404"/>
            <a:ext cx="469900" cy="3413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10" name="TextBox 9"/>
          <p:cNvSpPr txBox="1"/>
          <p:nvPr/>
        </p:nvSpPr>
        <p:spPr>
          <a:xfrm>
            <a:off x="2933701" y="3727454"/>
            <a:ext cx="901700" cy="338554"/>
          </a:xfrm>
          <a:prstGeom prst="rect">
            <a:avLst/>
          </a:prstGeom>
          <a:noFill/>
        </p:spPr>
        <p:txBody>
          <a:bodyPr wrap="square" rtlCol="0">
            <a:spAutoFit/>
          </a:bodyPr>
          <a:lstStyle/>
          <a:p>
            <a:pPr algn="ctr"/>
            <a:r>
              <a:rPr lang="en-US" sz="1600" dirty="0">
                <a:solidFill>
                  <a:schemeClr val="tx1"/>
                </a:solidFill>
              </a:rPr>
              <a:t>Map</a:t>
            </a: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08225" y="1873038"/>
            <a:ext cx="1958975" cy="1892730"/>
          </a:xfrm>
          <a:prstGeom prst="rect">
            <a:avLst/>
          </a:prstGeom>
        </p:spPr>
      </p:pic>
      <p:sp>
        <p:nvSpPr>
          <p:cNvPr id="12" name="Right Arrow 11"/>
          <p:cNvSpPr/>
          <p:nvPr/>
        </p:nvSpPr>
        <p:spPr>
          <a:xfrm>
            <a:off x="4381500" y="2819404"/>
            <a:ext cx="508001" cy="3413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13" name="Cloud Callout 12"/>
          <p:cNvSpPr/>
          <p:nvPr/>
        </p:nvSpPr>
        <p:spPr>
          <a:xfrm>
            <a:off x="5245100" y="2489995"/>
            <a:ext cx="1219200" cy="919956"/>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rPr>
              <a:t>Plan</a:t>
            </a:r>
          </a:p>
        </p:txBody>
      </p:sp>
      <p:sp>
        <p:nvSpPr>
          <p:cNvPr id="14" name="Right Arrow 13"/>
          <p:cNvSpPr/>
          <p:nvPr/>
        </p:nvSpPr>
        <p:spPr>
          <a:xfrm>
            <a:off x="6642100" y="2819404"/>
            <a:ext cx="558800" cy="3413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15" name="TextBox 14"/>
          <p:cNvSpPr txBox="1"/>
          <p:nvPr/>
        </p:nvSpPr>
        <p:spPr>
          <a:xfrm>
            <a:off x="7366000" y="2851559"/>
            <a:ext cx="1130300" cy="338554"/>
          </a:xfrm>
          <a:prstGeom prst="rect">
            <a:avLst/>
          </a:prstGeom>
          <a:noFill/>
        </p:spPr>
        <p:txBody>
          <a:bodyPr wrap="square" rtlCol="0">
            <a:spAutoFit/>
          </a:bodyPr>
          <a:lstStyle/>
          <a:p>
            <a:r>
              <a:rPr lang="en-US" sz="1600">
                <a:solidFill>
                  <a:schemeClr val="tx1"/>
                </a:solidFill>
              </a:rPr>
              <a:t>Turn left</a:t>
            </a:r>
          </a:p>
        </p:txBody>
      </p:sp>
      <p:sp>
        <p:nvSpPr>
          <p:cNvPr id="16" name="Curved Up Arrow 15"/>
          <p:cNvSpPr/>
          <p:nvPr/>
        </p:nvSpPr>
        <p:spPr>
          <a:xfrm flipH="1">
            <a:off x="835024" y="3765768"/>
            <a:ext cx="6988175" cy="1246370"/>
          </a:xfrm>
          <a:prstGeom prst="curvedUpArrow">
            <a:avLst>
              <a:gd name="adj1" fmla="val 29007"/>
              <a:gd name="adj2" fmla="val 58223"/>
              <a:gd name="adj3" fmla="val 2601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19" name="Rectangle 18"/>
          <p:cNvSpPr/>
          <p:nvPr/>
        </p:nvSpPr>
        <p:spPr>
          <a:xfrm>
            <a:off x="0" y="6295530"/>
            <a:ext cx="9144000" cy="507831"/>
          </a:xfrm>
          <a:prstGeom prst="rect">
            <a:avLst/>
          </a:prstGeom>
        </p:spPr>
        <p:txBody>
          <a:bodyPr wrap="square">
            <a:spAutoFit/>
          </a:bodyPr>
          <a:lstStyle/>
          <a:p>
            <a:r>
              <a:rPr lang="en-US" sz="900" dirty="0">
                <a:solidFill>
                  <a:schemeClr val="tx1"/>
                </a:solidFill>
              </a:rPr>
              <a:t>Cognitive Mapping and Planning for Visual Navigation </a:t>
            </a:r>
          </a:p>
          <a:p>
            <a:r>
              <a:rPr lang="en-US" sz="900" dirty="0">
                <a:solidFill>
                  <a:schemeClr val="tx1"/>
                </a:solidFill>
              </a:rPr>
              <a:t>Saurabh Gupta, James Davidson, Sergey Levine, Rahul </a:t>
            </a:r>
            <a:r>
              <a:rPr lang="en-US" sz="900" dirty="0" err="1">
                <a:solidFill>
                  <a:schemeClr val="tx1"/>
                </a:solidFill>
              </a:rPr>
              <a:t>Sukthankar</a:t>
            </a:r>
            <a:r>
              <a:rPr lang="en-US" sz="900" dirty="0">
                <a:solidFill>
                  <a:schemeClr val="tx1"/>
                </a:solidFill>
              </a:rPr>
              <a:t>, </a:t>
            </a:r>
            <a:r>
              <a:rPr lang="en-US" sz="900" dirty="0" err="1">
                <a:solidFill>
                  <a:schemeClr val="tx1"/>
                </a:solidFill>
              </a:rPr>
              <a:t>Jitendra</a:t>
            </a:r>
            <a:r>
              <a:rPr lang="en-US" sz="900" dirty="0">
                <a:solidFill>
                  <a:schemeClr val="tx1"/>
                </a:solidFill>
              </a:rPr>
              <a:t> Malik </a:t>
            </a:r>
          </a:p>
          <a:p>
            <a:r>
              <a:rPr lang="en-US" sz="900" i="1" dirty="0">
                <a:solidFill>
                  <a:schemeClr val="tx1"/>
                </a:solidFill>
              </a:rPr>
              <a:t>CVPR</a:t>
            </a:r>
            <a:r>
              <a:rPr lang="en-US" sz="900" dirty="0">
                <a:solidFill>
                  <a:schemeClr val="tx1"/>
                </a:solidFill>
              </a:rPr>
              <a:t> 2017 </a:t>
            </a:r>
          </a:p>
        </p:txBody>
      </p:sp>
    </p:spTree>
    <p:extLst>
      <p:ext uri="{BB962C8B-B14F-4D97-AF65-F5344CB8AC3E}">
        <p14:creationId xmlns:p14="http://schemas.microsoft.com/office/powerpoint/2010/main" val="728483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custDataLst>
              <p:tags r:id="rId1"/>
            </p:custDataLst>
          </p:nvPr>
        </p:nvSpPr>
        <p:spPr/>
        <p:txBody>
          <a:bodyPr/>
          <a:lstStyle/>
          <a:p>
            <a:r>
              <a:rPr lang="en-US" altLang="x-none" dirty="0" smtClean="0">
                <a:latin typeface="Calibri" charset="0"/>
                <a:ea typeface="ＭＳ Ｐゴシック" charset="-128"/>
              </a:rPr>
              <a:t>Challenges: Other imaging domains</a:t>
            </a:r>
            <a:endParaRPr lang="en-US" altLang="x-none" dirty="0">
              <a:latin typeface="Calibri" charset="0"/>
              <a:ea typeface="ＭＳ Ｐゴシック" charset="-128"/>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5513" y="1219200"/>
            <a:ext cx="8229600" cy="530567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p:txBody>
          <a:bodyPr/>
          <a:lstStyle/>
          <a:p>
            <a:r>
              <a:rPr lang="en-US" altLang="x-none">
                <a:ea typeface="ＭＳ Ｐゴシック" charset="-128"/>
              </a:rPr>
              <a:t>Our Course</a:t>
            </a:r>
          </a:p>
        </p:txBody>
      </p:sp>
      <p:sp>
        <p:nvSpPr>
          <p:cNvPr id="93186" name="Content Placeholder 2"/>
          <p:cNvSpPr>
            <a:spLocks noGrp="1"/>
          </p:cNvSpPr>
          <p:nvPr>
            <p:ph idx="1"/>
          </p:nvPr>
        </p:nvSpPr>
        <p:spPr/>
        <p:txBody>
          <a:bodyPr/>
          <a:lstStyle/>
          <a:p>
            <a:endParaRPr lang="x-none" altLang="x-none">
              <a:ea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pPr eaLnBrk="1" hangingPunct="1"/>
            <a:r>
              <a:rPr lang="en-US" altLang="x-none">
                <a:ea typeface="ＭＳ Ｐゴシック" charset="-128"/>
              </a:rPr>
              <a:t>Instructor</a:t>
            </a:r>
          </a:p>
        </p:txBody>
      </p:sp>
      <p:sp>
        <p:nvSpPr>
          <p:cNvPr id="674819" name="Rectangle 3"/>
          <p:cNvSpPr>
            <a:spLocks noGrp="1" noChangeArrowheads="1"/>
          </p:cNvSpPr>
          <p:nvPr>
            <p:ph idx="1"/>
          </p:nvPr>
        </p:nvSpPr>
        <p:spPr>
          <a:xfrm>
            <a:off x="304800" y="1524000"/>
            <a:ext cx="8534400" cy="5181600"/>
          </a:xfrm>
        </p:spPr>
        <p:txBody>
          <a:bodyPr/>
          <a:lstStyle/>
          <a:p>
            <a:pPr eaLnBrk="1" hangingPunct="1"/>
            <a:r>
              <a:rPr lang="en-US" altLang="x-none" dirty="0" smtClean="0">
                <a:ea typeface="ＭＳ Ｐゴシック" charset="-128"/>
              </a:rPr>
              <a:t>Bharath Hariharan (</a:t>
            </a:r>
            <a:r>
              <a:rPr lang="en-US" altLang="x-none" dirty="0" smtClean="0">
                <a:ea typeface="ＭＳ Ｐゴシック" charset="-128"/>
                <a:hlinkClick r:id="rId3"/>
              </a:rPr>
              <a:t>bharathh@cs.cornell.edu</a:t>
            </a:r>
            <a:r>
              <a:rPr lang="en-US" altLang="x-none" dirty="0">
                <a:ea typeface="ＭＳ Ｐゴシック" charset="-128"/>
              </a:rPr>
              <a:t>)</a:t>
            </a:r>
            <a:br>
              <a:rPr lang="en-US" altLang="x-none" dirty="0">
                <a:ea typeface="ＭＳ Ｐゴシック" charset="-128"/>
              </a:rPr>
            </a:br>
            <a:endParaRPr lang="en-US" altLang="x-none" dirty="0">
              <a:ea typeface="ＭＳ Ｐゴシック" charset="-128"/>
            </a:endParaRPr>
          </a:p>
          <a:p>
            <a:pPr eaLnBrk="1" hangingPunct="1"/>
            <a:r>
              <a:rPr lang="en-US" altLang="x-none" dirty="0">
                <a:ea typeface="ＭＳ Ｐゴシック" charset="-128"/>
              </a:rPr>
              <a:t>Office hours: </a:t>
            </a:r>
          </a:p>
          <a:p>
            <a:pPr eaLnBrk="1" hangingPunct="1">
              <a:buFont typeface="Arial" charset="0"/>
              <a:buNone/>
            </a:pPr>
            <a:r>
              <a:rPr lang="en-US" altLang="x-none" dirty="0">
                <a:ea typeface="ＭＳ Ｐゴシック" charset="-128"/>
              </a:rPr>
              <a:t>	 </a:t>
            </a:r>
            <a:r>
              <a:rPr lang="en-US" altLang="x-none" dirty="0" smtClean="0">
                <a:ea typeface="ＭＳ Ｐゴシック" charset="-128"/>
              </a:rPr>
              <a:t> </a:t>
            </a:r>
            <a:r>
              <a:rPr lang="en-US" altLang="x-none" dirty="0">
                <a:ea typeface="ＭＳ Ｐゴシック" charset="-128"/>
              </a:rPr>
              <a:t>M</a:t>
            </a:r>
            <a:r>
              <a:rPr lang="en-US" altLang="x-none" dirty="0" smtClean="0">
                <a:ea typeface="ＭＳ Ｐゴシック" charset="-128"/>
              </a:rPr>
              <a:t>/W/Thu</a:t>
            </a:r>
            <a:r>
              <a:rPr lang="en-US" altLang="x-none" dirty="0" smtClean="0">
                <a:ea typeface="ＭＳ Ｐゴシック" charset="-128"/>
              </a:rPr>
              <a:t>: 10:00-11:00</a:t>
            </a:r>
            <a:r>
              <a:rPr lang="en-US" altLang="x-none" dirty="0">
                <a:ea typeface="ＭＳ Ｐゴシック" charset="-128"/>
              </a:rPr>
              <a:t>, or by appointment</a:t>
            </a:r>
          </a:p>
          <a:p>
            <a:pPr eaLnBrk="1" hangingPunct="1">
              <a:buFont typeface="Arial" charset="0"/>
              <a:buNone/>
            </a:pPr>
            <a:endParaRPr lang="en-US" altLang="x-none" dirty="0">
              <a:ea typeface="ＭＳ Ｐゴシック" charset="-128"/>
            </a:endParaRPr>
          </a:p>
          <a:p>
            <a:pPr eaLnBrk="1" hangingPunct="1"/>
            <a:r>
              <a:rPr lang="en-US" altLang="x-none" dirty="0">
                <a:ea typeface="ＭＳ Ｐゴシック" charset="-128"/>
              </a:rPr>
              <a:t>Research interests:</a:t>
            </a:r>
          </a:p>
          <a:p>
            <a:pPr lvl="1" eaLnBrk="1" hangingPunct="1"/>
            <a:r>
              <a:rPr lang="en-US" altLang="x-none" dirty="0">
                <a:ea typeface="ＭＳ Ｐゴシック" charset="-128"/>
              </a:rPr>
              <a:t>Computer </a:t>
            </a:r>
            <a:r>
              <a:rPr lang="en-US" altLang="x-none" dirty="0" smtClean="0">
                <a:ea typeface="ＭＳ Ｐゴシック" charset="-128"/>
              </a:rPr>
              <a:t>vision: Object recognition</a:t>
            </a:r>
          </a:p>
          <a:p>
            <a:pPr lvl="1" eaLnBrk="1" hangingPunct="1"/>
            <a:r>
              <a:rPr lang="en-US" altLang="x-none" dirty="0" smtClean="0">
                <a:ea typeface="ＭＳ Ｐゴシック" charset="-128"/>
              </a:rPr>
              <a:t>Machine learning: Deep learning</a:t>
            </a:r>
            <a:endParaRPr lang="en-US" altLang="x-none" dirty="0">
              <a:ea typeface="ＭＳ Ｐゴシック" charset="-128"/>
            </a:endParaRPr>
          </a:p>
        </p:txBody>
      </p:sp>
    </p:spTree>
    <p:extLst>
      <p:ext uri="{BB962C8B-B14F-4D97-AF65-F5344CB8AC3E}">
        <p14:creationId xmlns:p14="http://schemas.microsoft.com/office/powerpoint/2010/main" val="1734113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74819">
                                            <p:txEl>
                                              <p:pRg st="1" end="1"/>
                                            </p:txEl>
                                          </p:spTgt>
                                        </p:tgtEl>
                                        <p:attrNameLst>
                                          <p:attrName>style.visibility</p:attrName>
                                        </p:attrNameLst>
                                      </p:cBhvr>
                                      <p:to>
                                        <p:strVal val="visible"/>
                                      </p:to>
                                    </p:set>
                                    <p:animEffect transition="in" filter="fade">
                                      <p:cBhvr>
                                        <p:cTn id="7" dur="500"/>
                                        <p:tgtEl>
                                          <p:spTgt spid="67481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74819">
                                            <p:txEl>
                                              <p:pRg st="2" end="2"/>
                                            </p:txEl>
                                          </p:spTgt>
                                        </p:tgtEl>
                                        <p:attrNameLst>
                                          <p:attrName>style.visibility</p:attrName>
                                        </p:attrNameLst>
                                      </p:cBhvr>
                                      <p:to>
                                        <p:strVal val="visible"/>
                                      </p:to>
                                    </p:set>
                                    <p:animEffect transition="in" filter="fade">
                                      <p:cBhvr>
                                        <p:cTn id="10" dur="500"/>
                                        <p:tgtEl>
                                          <p:spTgt spid="674819">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74819">
                                            <p:txEl>
                                              <p:pRg st="4" end="4"/>
                                            </p:txEl>
                                          </p:spTgt>
                                        </p:tgtEl>
                                        <p:attrNameLst>
                                          <p:attrName>style.visibility</p:attrName>
                                        </p:attrNameLst>
                                      </p:cBhvr>
                                      <p:to>
                                        <p:strVal val="visible"/>
                                      </p:to>
                                    </p:set>
                                    <p:animEffect transition="in" filter="fade">
                                      <p:cBhvr>
                                        <p:cTn id="15" dur="500"/>
                                        <p:tgtEl>
                                          <p:spTgt spid="674819">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74819">
                                            <p:txEl>
                                              <p:pRg st="5" end="5"/>
                                            </p:txEl>
                                          </p:spTgt>
                                        </p:tgtEl>
                                        <p:attrNameLst>
                                          <p:attrName>style.visibility</p:attrName>
                                        </p:attrNameLst>
                                      </p:cBhvr>
                                      <p:to>
                                        <p:strVal val="visible"/>
                                      </p:to>
                                    </p:set>
                                    <p:animEffect transition="in" filter="fade">
                                      <p:cBhvr>
                                        <p:cTn id="18" dur="500"/>
                                        <p:tgtEl>
                                          <p:spTgt spid="674819">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74819">
                                            <p:txEl>
                                              <p:pRg st="6" end="6"/>
                                            </p:txEl>
                                          </p:spTgt>
                                        </p:tgtEl>
                                        <p:attrNameLst>
                                          <p:attrName>style.visibility</p:attrName>
                                        </p:attrNameLst>
                                      </p:cBhvr>
                                      <p:to>
                                        <p:strVal val="visible"/>
                                      </p:to>
                                    </p:set>
                                    <p:animEffect transition="in" filter="fade">
                                      <p:cBhvr>
                                        <p:cTn id="21" dur="500"/>
                                        <p:tgtEl>
                                          <p:spTgt spid="6748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a:xfrm>
            <a:off x="457200" y="-76200"/>
            <a:ext cx="8229600" cy="1143000"/>
          </a:xfrm>
        </p:spPr>
        <p:txBody>
          <a:bodyPr/>
          <a:lstStyle/>
          <a:p>
            <a:pPr eaLnBrk="1" hangingPunct="1"/>
            <a:r>
              <a:rPr lang="en-US" altLang="x-none">
                <a:ea typeface="ＭＳ Ｐゴシック" charset="-128"/>
              </a:rPr>
              <a:t>Important personnel</a:t>
            </a:r>
          </a:p>
        </p:txBody>
      </p:sp>
      <p:sp>
        <p:nvSpPr>
          <p:cNvPr id="6147" name="Content Placeholder 2"/>
          <p:cNvSpPr>
            <a:spLocks noGrp="1"/>
          </p:cNvSpPr>
          <p:nvPr>
            <p:ph idx="1"/>
          </p:nvPr>
        </p:nvSpPr>
        <p:spPr>
          <a:xfrm>
            <a:off x="457200" y="884238"/>
            <a:ext cx="8229600" cy="5668962"/>
          </a:xfrm>
        </p:spPr>
        <p:txBody>
          <a:bodyPr/>
          <a:lstStyle/>
          <a:p>
            <a:pPr eaLnBrk="1" hangingPunct="1">
              <a:defRPr/>
            </a:pPr>
            <a:r>
              <a:rPr lang="en-US" dirty="0">
                <a:cs typeface="+mn-cs"/>
              </a:rPr>
              <a:t>TAs</a:t>
            </a:r>
            <a:r>
              <a:rPr lang="en-US" dirty="0" smtClean="0">
                <a:cs typeface="+mn-cs"/>
              </a:rPr>
              <a:t>:</a:t>
            </a:r>
          </a:p>
          <a:p>
            <a:pPr lvl="1" eaLnBrk="1" hangingPunct="1">
              <a:defRPr/>
            </a:pPr>
            <a:r>
              <a:rPr lang="en-US" dirty="0" smtClean="0"/>
              <a:t>Jimmy Briggs</a:t>
            </a:r>
          </a:p>
          <a:p>
            <a:pPr lvl="1" eaLnBrk="1" hangingPunct="1">
              <a:defRPr/>
            </a:pPr>
            <a:r>
              <a:rPr lang="en-US" dirty="0" err="1" smtClean="0">
                <a:cs typeface="+mn-cs"/>
              </a:rPr>
              <a:t>Danlu</a:t>
            </a:r>
            <a:r>
              <a:rPr lang="en-US" dirty="0" smtClean="0">
                <a:cs typeface="+mn-cs"/>
              </a:rPr>
              <a:t> (Athena) Huang</a:t>
            </a:r>
          </a:p>
          <a:p>
            <a:pPr lvl="1" eaLnBrk="1" hangingPunct="1">
              <a:defRPr/>
            </a:pPr>
            <a:r>
              <a:rPr lang="en-US" dirty="0" smtClean="0"/>
              <a:t>Alvin </a:t>
            </a:r>
            <a:r>
              <a:rPr lang="en-US" dirty="0" smtClean="0"/>
              <a:t>Zhu</a:t>
            </a:r>
          </a:p>
          <a:p>
            <a:pPr lvl="1" eaLnBrk="1" hangingPunct="1">
              <a:defRPr/>
            </a:pPr>
            <a:r>
              <a:rPr lang="en-US" dirty="0" err="1" smtClean="0"/>
              <a:t>Yiwei</a:t>
            </a:r>
            <a:r>
              <a:rPr lang="en-US" dirty="0" smtClean="0"/>
              <a:t> Ni</a:t>
            </a:r>
            <a:endParaRPr lang="en-US" dirty="0" smtClean="0"/>
          </a:p>
          <a:p>
            <a:pPr lvl="1" eaLnBrk="1" hangingPunct="1">
              <a:defRPr/>
            </a:pPr>
            <a:r>
              <a:rPr lang="en-US" dirty="0" smtClean="0"/>
              <a:t>Karun Singh</a:t>
            </a:r>
          </a:p>
          <a:p>
            <a:pPr lvl="1" eaLnBrk="1" hangingPunct="1">
              <a:defRPr/>
            </a:pPr>
            <a:r>
              <a:rPr lang="en-US" dirty="0" err="1" smtClean="0"/>
              <a:t>Zhiqiu</a:t>
            </a:r>
            <a:r>
              <a:rPr lang="en-US" dirty="0" smtClean="0"/>
              <a:t> </a:t>
            </a:r>
            <a:r>
              <a:rPr lang="en-US" dirty="0" smtClean="0"/>
              <a:t>(Douglas) Lin</a:t>
            </a:r>
            <a:endParaRPr lang="en-US" dirty="0" smtClean="0"/>
          </a:p>
          <a:p>
            <a:pPr lvl="1" eaLnBrk="1" hangingPunct="1">
              <a:defRPr/>
            </a:pPr>
            <a:endParaRPr lang="en-US" dirty="0" smtClean="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p:txBody>
          <a:bodyPr/>
          <a:lstStyle/>
          <a:p>
            <a:pPr eaLnBrk="1" hangingPunct="1"/>
            <a:r>
              <a:rPr lang="en-US" altLang="x-none">
                <a:ea typeface="ＭＳ Ｐゴシック" charset="-128"/>
              </a:rPr>
              <a:t>Other administrative details</a:t>
            </a:r>
          </a:p>
        </p:txBody>
      </p:sp>
      <p:sp>
        <p:nvSpPr>
          <p:cNvPr id="3" name="Content Placeholder 2"/>
          <p:cNvSpPr>
            <a:spLocks noGrp="1"/>
          </p:cNvSpPr>
          <p:nvPr>
            <p:ph idx="1"/>
          </p:nvPr>
        </p:nvSpPr>
        <p:spPr>
          <a:xfrm>
            <a:off x="1905000" y="1600200"/>
            <a:ext cx="7086600" cy="5105400"/>
          </a:xfrm>
        </p:spPr>
        <p:txBody>
          <a:bodyPr/>
          <a:lstStyle/>
          <a:p>
            <a:pPr eaLnBrk="1" hangingPunct="1"/>
            <a:r>
              <a:rPr lang="en-US" altLang="x-none" sz="3000" dirty="0">
                <a:ea typeface="ＭＳ Ｐゴシック" charset="-128"/>
              </a:rPr>
              <a:t>Textbook:</a:t>
            </a:r>
          </a:p>
          <a:p>
            <a:pPr lvl="1" eaLnBrk="1" hangingPunct="1">
              <a:buFont typeface="Arial" charset="0"/>
              <a:buNone/>
            </a:pPr>
            <a:r>
              <a:rPr lang="en-US" altLang="x-none" sz="2600" dirty="0">
                <a:ea typeface="ＭＳ Ｐゴシック" charset="-128"/>
              </a:rPr>
              <a:t>Rick </a:t>
            </a:r>
            <a:r>
              <a:rPr lang="en-US" altLang="x-none" sz="2600" dirty="0" err="1">
                <a:ea typeface="ＭＳ Ｐゴシック" charset="-128"/>
              </a:rPr>
              <a:t>Szeliski</a:t>
            </a:r>
            <a:r>
              <a:rPr lang="en-US" altLang="x-none" sz="2600" dirty="0">
                <a:ea typeface="ＭＳ Ｐゴシック" charset="-128"/>
              </a:rPr>
              <a:t>, </a:t>
            </a:r>
            <a:r>
              <a:rPr lang="en-US" altLang="x-none" sz="2600" i="1" dirty="0">
                <a:ea typeface="ＭＳ Ｐゴシック" charset="-128"/>
              </a:rPr>
              <a:t>Computer Vision: Algorithms and Applications</a:t>
            </a:r>
          </a:p>
          <a:p>
            <a:pPr lvl="1" eaLnBrk="1" hangingPunct="1">
              <a:buFont typeface="Arial" charset="0"/>
              <a:buNone/>
            </a:pPr>
            <a:r>
              <a:rPr lang="en-US" altLang="x-none" sz="2600" dirty="0">
                <a:ea typeface="ＭＳ Ｐゴシック" charset="-128"/>
              </a:rPr>
              <a:t>online at: </a:t>
            </a:r>
            <a:r>
              <a:rPr lang="en-US" altLang="x-none" sz="2200" dirty="0">
                <a:ea typeface="ＭＳ Ｐゴシック" charset="-128"/>
                <a:hlinkClick r:id="rId3"/>
              </a:rPr>
              <a:t>http://szeliski.org/Book/</a:t>
            </a:r>
            <a:endParaRPr lang="en-US" altLang="x-none" sz="1700" dirty="0">
              <a:ea typeface="ＭＳ Ｐゴシック" charset="-128"/>
            </a:endParaRPr>
          </a:p>
          <a:p>
            <a:pPr eaLnBrk="1" hangingPunct="1"/>
            <a:r>
              <a:rPr lang="en-US" altLang="x-none" sz="3000" dirty="0">
                <a:ea typeface="ＭＳ Ｐゴシック" charset="-128"/>
              </a:rPr>
              <a:t>Course webpage (lectures, </a:t>
            </a:r>
            <a:r>
              <a:rPr lang="en-US" altLang="x-none" sz="3000" dirty="0" smtClean="0">
                <a:ea typeface="ＭＳ Ｐゴシック" charset="-128"/>
              </a:rPr>
              <a:t>assignments, OH):  </a:t>
            </a:r>
            <a:r>
              <a:rPr lang="en-US" altLang="x-none" sz="3000" dirty="0">
                <a:ea typeface="ＭＳ Ｐゴシック" charset="-128"/>
              </a:rPr>
              <a:t>	</a:t>
            </a:r>
            <a:r>
              <a:rPr lang="en-US" altLang="x-none" sz="2200" dirty="0">
                <a:ea typeface="ＭＳ Ｐゴシック" charset="-128"/>
                <a:hlinkClick r:id="rId4"/>
              </a:rPr>
              <a:t>http://</a:t>
            </a:r>
            <a:r>
              <a:rPr lang="en-US" altLang="x-none" sz="2200" dirty="0" smtClean="0">
                <a:ea typeface="ＭＳ Ｐゴシック" charset="-128"/>
                <a:hlinkClick r:id="rId4"/>
              </a:rPr>
              <a:t>www.cs.cornell.edu/courses/cs4670/2018sp</a:t>
            </a:r>
            <a:r>
              <a:rPr lang="en-US" altLang="x-none" sz="2200" dirty="0">
                <a:ea typeface="ＭＳ Ｐゴシック" charset="-128"/>
                <a:hlinkClick r:id="rId4"/>
              </a:rPr>
              <a:t>/</a:t>
            </a:r>
            <a:endParaRPr lang="en-US" altLang="x-none" sz="3000" dirty="0">
              <a:ea typeface="ＭＳ Ｐゴシック" charset="-128"/>
            </a:endParaRPr>
          </a:p>
          <a:p>
            <a:pPr eaLnBrk="1" hangingPunct="1"/>
            <a:endParaRPr lang="en-US" altLang="x-none" sz="2200" dirty="0">
              <a:ea typeface="ＭＳ Ｐゴシック" charset="-128"/>
            </a:endParaRPr>
          </a:p>
          <a:p>
            <a:pPr eaLnBrk="1" hangingPunct="1"/>
            <a:r>
              <a:rPr lang="en-US" altLang="x-none" sz="3000" dirty="0">
                <a:ea typeface="ＭＳ Ｐゴシック" charset="-128"/>
              </a:rPr>
              <a:t>Announcements/grades via Piazza/CMS</a:t>
            </a:r>
          </a:p>
          <a:p>
            <a:pPr lvl="2" eaLnBrk="1" hangingPunct="1">
              <a:buFont typeface="Arial" charset="0"/>
              <a:buNone/>
            </a:pPr>
            <a:r>
              <a:rPr lang="en-US" altLang="x-none" sz="2200" dirty="0">
                <a:ea typeface="ＭＳ Ｐゴシック" charset="-128"/>
                <a:hlinkClick r:id="rId5"/>
              </a:rPr>
              <a:t>Sign up on piazza</a:t>
            </a:r>
          </a:p>
          <a:p>
            <a:pPr lvl="2" eaLnBrk="1" hangingPunct="1">
              <a:buFont typeface="Arial" charset="0"/>
              <a:buNone/>
            </a:pPr>
            <a:r>
              <a:rPr lang="en-US" altLang="x-none" sz="2200" dirty="0">
                <a:ea typeface="ＭＳ Ｐゴシック" charset="-128"/>
                <a:hlinkClick r:id="rId5"/>
              </a:rPr>
              <a:t>https://</a:t>
            </a:r>
            <a:r>
              <a:rPr lang="en-US" altLang="x-none" sz="2200" dirty="0" smtClean="0">
                <a:ea typeface="ＭＳ Ｐゴシック" charset="-128"/>
                <a:hlinkClick r:id="rId5"/>
              </a:rPr>
              <a:t>cmsx.cornell.edu</a:t>
            </a:r>
            <a:r>
              <a:rPr lang="en-US" altLang="x-none" sz="2200" dirty="0">
                <a:ea typeface="ＭＳ Ｐゴシック" charset="-128"/>
                <a:hlinkClick r:id="rId5"/>
              </a:rPr>
              <a:t>/</a:t>
            </a:r>
            <a:endParaRPr lang="en-US" altLang="x-none" sz="2200" dirty="0">
              <a:ea typeface="ＭＳ Ｐゴシック" charset="-128"/>
            </a:endParaRPr>
          </a:p>
          <a:p>
            <a:pPr eaLnBrk="1" hangingPunct="1"/>
            <a:endParaRPr lang="en-US" altLang="x-none" sz="3000" dirty="0">
              <a:ea typeface="ＭＳ Ｐゴシック" charset="-128"/>
            </a:endParaRPr>
          </a:p>
          <a:p>
            <a:pPr eaLnBrk="1" hangingPunct="1"/>
            <a:endParaRPr lang="en-US" altLang="x-none" sz="3000" dirty="0">
              <a:ea typeface="ＭＳ Ｐゴシック" charset="-128"/>
            </a:endParaRPr>
          </a:p>
        </p:txBody>
      </p:sp>
      <p:pic>
        <p:nvPicPr>
          <p:cNvPr id="4" name="Picture 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77825" y="1600200"/>
            <a:ext cx="1374775" cy="1930400"/>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p:txBody>
          <a:bodyPr/>
          <a:lstStyle/>
          <a:p>
            <a:pPr eaLnBrk="1" hangingPunct="1"/>
            <a:r>
              <a:rPr lang="en-US" altLang="x-none">
                <a:ea typeface="ＭＳ Ｐゴシック" charset="-128"/>
              </a:rPr>
              <a:t>Course requirements</a:t>
            </a:r>
          </a:p>
        </p:txBody>
      </p:sp>
      <p:sp>
        <p:nvSpPr>
          <p:cNvPr id="99330" name="Rectangle 3"/>
          <p:cNvSpPr>
            <a:spLocks noGrp="1" noChangeArrowheads="1"/>
          </p:cNvSpPr>
          <p:nvPr>
            <p:ph idx="1"/>
            <p:custDataLst>
              <p:tags r:id="rId1"/>
            </p:custDataLst>
          </p:nvPr>
        </p:nvSpPr>
        <p:spPr>
          <a:xfrm>
            <a:off x="457200" y="1371600"/>
            <a:ext cx="8382000" cy="4754563"/>
          </a:xfrm>
        </p:spPr>
        <p:txBody>
          <a:bodyPr/>
          <a:lstStyle/>
          <a:p>
            <a:pPr eaLnBrk="1" hangingPunct="1"/>
            <a:endParaRPr lang="en-US" altLang="x-none" sz="2800" dirty="0">
              <a:ea typeface="ＭＳ Ｐゴシック" charset="-128"/>
            </a:endParaRPr>
          </a:p>
          <a:p>
            <a:pPr eaLnBrk="1" hangingPunct="1"/>
            <a:r>
              <a:rPr lang="en-US" altLang="x-none" sz="2800" dirty="0">
                <a:ea typeface="ＭＳ Ｐゴシック" charset="-128"/>
              </a:rPr>
              <a:t>Prerequisites—</a:t>
            </a:r>
            <a:r>
              <a:rPr lang="en-US" altLang="x-none" sz="2800" i="1" dirty="0">
                <a:ea typeface="ＭＳ Ｐゴシック" charset="-128"/>
              </a:rPr>
              <a:t>these are essential</a:t>
            </a:r>
            <a:r>
              <a:rPr lang="en-US" altLang="x-none" sz="2800" dirty="0">
                <a:ea typeface="ＭＳ Ｐゴシック" charset="-128"/>
              </a:rPr>
              <a:t>!</a:t>
            </a:r>
          </a:p>
          <a:p>
            <a:pPr lvl="1" eaLnBrk="1" hangingPunct="1"/>
            <a:r>
              <a:rPr lang="en-US" altLang="x-none" dirty="0">
                <a:ea typeface="ＭＳ Ｐゴシック" charset="-128"/>
              </a:rPr>
              <a:t>Data structures</a:t>
            </a:r>
          </a:p>
          <a:p>
            <a:pPr lvl="1" eaLnBrk="1" hangingPunct="1"/>
            <a:r>
              <a:rPr lang="en-US" altLang="x-none" dirty="0">
                <a:ea typeface="ＭＳ Ｐゴシック" charset="-128"/>
              </a:rPr>
              <a:t>A good working knowledge of python programming</a:t>
            </a:r>
          </a:p>
          <a:p>
            <a:pPr lvl="1" eaLnBrk="1" hangingPunct="1"/>
            <a:r>
              <a:rPr lang="en-US" altLang="x-none" dirty="0">
                <a:ea typeface="ＭＳ Ｐゴシック" charset="-128"/>
              </a:rPr>
              <a:t>Linear algebra</a:t>
            </a:r>
          </a:p>
          <a:p>
            <a:pPr lvl="1" eaLnBrk="1" hangingPunct="1"/>
            <a:r>
              <a:rPr lang="en-US" altLang="x-none" dirty="0" smtClean="0">
                <a:ea typeface="ＭＳ Ｐゴシック" charset="-128"/>
              </a:rPr>
              <a:t>Calculus (plus basic multivariate calculus)</a:t>
            </a:r>
            <a:endParaRPr lang="en-US" altLang="x-none" dirty="0">
              <a:ea typeface="ＭＳ Ｐゴシック" charset="-128"/>
            </a:endParaRPr>
          </a:p>
          <a:p>
            <a:pPr lvl="1" eaLnBrk="1" hangingPunct="1"/>
            <a:endParaRPr lang="en-US" altLang="x-none" dirty="0">
              <a:ea typeface="ＭＳ Ｐゴシック" charset="-128"/>
            </a:endParaRPr>
          </a:p>
          <a:p>
            <a:pPr eaLnBrk="1" hangingPunct="1"/>
            <a:r>
              <a:rPr lang="en-US" altLang="x-none" sz="2800" dirty="0">
                <a:ea typeface="ＭＳ Ｐゴシック" charset="-128"/>
              </a:rPr>
              <a:t>Course does </a:t>
            </a:r>
            <a:r>
              <a:rPr lang="en-US" altLang="x-none" sz="2800" b="1" i="1" dirty="0">
                <a:ea typeface="ＭＳ Ｐゴシック" charset="-128"/>
              </a:rPr>
              <a:t>not</a:t>
            </a:r>
            <a:r>
              <a:rPr lang="en-US" altLang="x-none" sz="2800" dirty="0">
                <a:ea typeface="ＭＳ Ｐゴシック" charset="-128"/>
              </a:rPr>
              <a:t> assume prior imaging experience</a:t>
            </a:r>
          </a:p>
          <a:p>
            <a:pPr lvl="1" eaLnBrk="1" hangingPunct="1"/>
            <a:r>
              <a:rPr lang="en-US" altLang="x-none" dirty="0">
                <a:ea typeface="ＭＳ Ｐゴシック" charset="-128"/>
              </a:rPr>
              <a:t>computer vision, image processing, graphics, etc.</a:t>
            </a:r>
            <a:endParaRPr lang="en-US" altLang="x-none" sz="1800" dirty="0">
              <a:ea typeface="ＭＳ Ｐゴシック" charset="-128"/>
            </a:endParaRPr>
          </a:p>
          <a:p>
            <a:pPr eaLnBrk="1" hangingPunct="1">
              <a:buFont typeface="Arial" charset="0"/>
              <a:buNone/>
            </a:pPr>
            <a:endParaRPr lang="en-US" altLang="x-none" sz="2400" dirty="0">
              <a:ea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title"/>
          </p:nvPr>
        </p:nvSpPr>
        <p:spPr>
          <a:xfrm>
            <a:off x="457200" y="0"/>
            <a:ext cx="8229600" cy="1143000"/>
          </a:xfrm>
        </p:spPr>
        <p:txBody>
          <a:bodyPr/>
          <a:lstStyle/>
          <a:p>
            <a:pPr eaLnBrk="1" hangingPunct="1"/>
            <a:r>
              <a:rPr lang="en-US" altLang="x-none">
                <a:ea typeface="ＭＳ Ｐゴシック" charset="-128"/>
              </a:rPr>
              <a:t>Course overview (tentative)</a:t>
            </a:r>
          </a:p>
        </p:txBody>
      </p:sp>
      <p:sp>
        <p:nvSpPr>
          <p:cNvPr id="785411" name="Rectangle 3"/>
          <p:cNvSpPr>
            <a:spLocks noGrp="1" noChangeArrowheads="1"/>
          </p:cNvSpPr>
          <p:nvPr>
            <p:ph idx="1"/>
          </p:nvPr>
        </p:nvSpPr>
        <p:spPr>
          <a:xfrm>
            <a:off x="3048000" y="990600"/>
            <a:ext cx="5715000" cy="5562600"/>
          </a:xfrm>
        </p:spPr>
        <p:txBody>
          <a:bodyPr/>
          <a:lstStyle/>
          <a:p>
            <a:pPr marL="609600" indent="-609600" eaLnBrk="1" hangingPunct="1">
              <a:buFont typeface="Arial" charset="0"/>
              <a:buAutoNum type="arabicPeriod"/>
            </a:pPr>
            <a:r>
              <a:rPr lang="en-US" altLang="x-none" dirty="0" smtClean="0">
                <a:ea typeface="ＭＳ Ｐゴシック" charset="-128"/>
              </a:rPr>
              <a:t>Low and mid-level </a:t>
            </a:r>
            <a:r>
              <a:rPr lang="en-US" altLang="x-none" dirty="0">
                <a:ea typeface="ＭＳ Ｐゴシック" charset="-128"/>
              </a:rPr>
              <a:t>vision</a:t>
            </a:r>
          </a:p>
          <a:p>
            <a:pPr marL="1009650" lvl="1" indent="-609600" eaLnBrk="1" hangingPunct="1"/>
            <a:r>
              <a:rPr lang="en-US" altLang="x-none" sz="2400" dirty="0" smtClean="0">
                <a:ea typeface="ＭＳ Ｐゴシック" charset="-128"/>
              </a:rPr>
              <a:t>basic image formation</a:t>
            </a:r>
          </a:p>
          <a:p>
            <a:pPr marL="1009650" lvl="1" indent="-609600" eaLnBrk="1" hangingPunct="1"/>
            <a:r>
              <a:rPr lang="en-US" altLang="x-none" sz="2400" dirty="0" smtClean="0">
                <a:ea typeface="ＭＳ Ｐゴシック" charset="-128"/>
              </a:rPr>
              <a:t>image </a:t>
            </a:r>
            <a:r>
              <a:rPr lang="en-US" altLang="x-none" sz="2400" dirty="0">
                <a:ea typeface="ＭＳ Ｐゴシック" charset="-128"/>
              </a:rPr>
              <a:t>processing, </a:t>
            </a:r>
            <a:r>
              <a:rPr lang="en-US" altLang="x-none" sz="2400" dirty="0" smtClean="0">
                <a:ea typeface="ＭＳ Ｐゴシック" charset="-128"/>
              </a:rPr>
              <a:t>segmentation</a:t>
            </a:r>
            <a:endParaRPr lang="en-US" altLang="x-none" dirty="0" smtClean="0">
              <a:ea typeface="ＭＳ Ｐゴシック" charset="-128"/>
            </a:endParaRPr>
          </a:p>
          <a:p>
            <a:pPr marL="609600" indent="-609600" eaLnBrk="1" hangingPunct="1">
              <a:buFont typeface="Arial" charset="0"/>
              <a:buAutoNum type="arabicPeriod"/>
            </a:pPr>
            <a:r>
              <a:rPr lang="en-US" altLang="x-none" dirty="0" smtClean="0">
                <a:ea typeface="ＭＳ Ｐゴシック" charset="-128"/>
              </a:rPr>
              <a:t>Reconstruction</a:t>
            </a:r>
            <a:endParaRPr lang="en-US" altLang="x-none" dirty="0">
              <a:ea typeface="ＭＳ Ｐゴシック" charset="-128"/>
            </a:endParaRPr>
          </a:p>
          <a:p>
            <a:pPr marL="1009650" lvl="1" indent="-609600" eaLnBrk="1" hangingPunct="1"/>
            <a:r>
              <a:rPr lang="en-US" altLang="x-none" sz="2400" dirty="0" smtClean="0">
                <a:ea typeface="ＭＳ Ｐゴシック" charset="-128"/>
              </a:rPr>
              <a:t>cameras, geometry and physics of image formation</a:t>
            </a:r>
          </a:p>
          <a:p>
            <a:pPr marL="1009650" lvl="1" indent="-609600" eaLnBrk="1" hangingPunct="1"/>
            <a:r>
              <a:rPr lang="en-US" altLang="x-none" sz="2400" dirty="0" smtClean="0">
                <a:ea typeface="ＭＳ Ｐゴシック" charset="-128"/>
              </a:rPr>
              <a:t>stereo</a:t>
            </a:r>
            <a:r>
              <a:rPr lang="en-US" altLang="x-none" sz="2400" dirty="0">
                <a:ea typeface="ＭＳ Ｐゴシック" charset="-128"/>
              </a:rPr>
              <a:t>, structure from </a:t>
            </a:r>
            <a:r>
              <a:rPr lang="en-US" altLang="x-none" sz="2400" dirty="0" smtClean="0">
                <a:ea typeface="ＭＳ Ｐゴシック" charset="-128"/>
              </a:rPr>
              <a:t>motion</a:t>
            </a:r>
          </a:p>
          <a:p>
            <a:pPr marL="609600" indent="-609600" eaLnBrk="1" hangingPunct="1">
              <a:buFont typeface="+mj-lt"/>
              <a:buAutoNum type="arabicPeriod"/>
            </a:pPr>
            <a:r>
              <a:rPr lang="en-US" altLang="x-none" dirty="0" smtClean="0">
                <a:ea typeface="ＭＳ Ｐゴシック" charset="-128"/>
              </a:rPr>
              <a:t>Recognition</a:t>
            </a:r>
            <a:endParaRPr lang="en-US" altLang="x-none" dirty="0">
              <a:ea typeface="ＭＳ Ｐゴシック" charset="-128"/>
            </a:endParaRPr>
          </a:p>
          <a:p>
            <a:pPr marL="1009650" lvl="1" indent="-609600" eaLnBrk="1" hangingPunct="1"/>
            <a:r>
              <a:rPr lang="en-US" altLang="x-none" sz="2400" dirty="0" smtClean="0">
                <a:ea typeface="ＭＳ Ｐゴシック" charset="-128"/>
              </a:rPr>
              <a:t>primer on machine learning, convolutional networks</a:t>
            </a:r>
          </a:p>
          <a:p>
            <a:pPr marL="1009650" lvl="1" indent="-609600" eaLnBrk="1" hangingPunct="1"/>
            <a:r>
              <a:rPr lang="en-US" altLang="x-none" sz="2400" dirty="0" smtClean="0">
                <a:ea typeface="ＭＳ Ｐゴシック" charset="-128"/>
              </a:rPr>
              <a:t>classification, detection, segmentation</a:t>
            </a:r>
            <a:endParaRPr lang="en-US" altLang="x-none" dirty="0">
              <a:ea typeface="ＭＳ Ｐゴシック" charset="-128"/>
            </a:endParaRPr>
          </a:p>
        </p:txBody>
      </p:sp>
      <p:pic>
        <p:nvPicPr>
          <p:cNvPr id="108032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1219200"/>
            <a:ext cx="1600200" cy="1003300"/>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0325" name="Picture 5" descr="C:\snavely\work\teaching\09Fa-CS6610\material\Epipolar_geometry.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81063" y="2743200"/>
            <a:ext cx="1709737" cy="1052513"/>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0326"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90600" y="4267200"/>
            <a:ext cx="1600200" cy="1060450"/>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0328" name="Picture 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81063" y="5791200"/>
            <a:ext cx="1905000" cy="825500"/>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Computer Vision?</a:t>
            </a:r>
            <a:br>
              <a:rPr lang="en-US" dirty="0" smtClean="0"/>
            </a:br>
            <a:r>
              <a:rPr lang="en-US" dirty="0" smtClean="0"/>
              <a:t>Example 1: Robotics</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30520" y="1870426"/>
            <a:ext cx="5060547" cy="4048438"/>
          </a:xfrm>
          <a:prstGeom prst="rect">
            <a:avLst/>
          </a:prstGeom>
        </p:spPr>
      </p:pic>
    </p:spTree>
    <p:extLst>
      <p:ext uri="{BB962C8B-B14F-4D97-AF65-F5344CB8AC3E}">
        <p14:creationId xmlns:p14="http://schemas.microsoft.com/office/powerpoint/2010/main" val="638325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title"/>
          </p:nvPr>
        </p:nvSpPr>
        <p:spPr/>
        <p:txBody>
          <a:bodyPr/>
          <a:lstStyle/>
          <a:p>
            <a:pPr eaLnBrk="1" hangingPunct="1"/>
            <a:r>
              <a:rPr lang="en-US" altLang="x-none">
                <a:ea typeface="ＭＳ Ｐゴシック" charset="-128"/>
              </a:rPr>
              <a:t>1. Low-level vision</a:t>
            </a:r>
          </a:p>
        </p:txBody>
      </p:sp>
      <p:sp>
        <p:nvSpPr>
          <p:cNvPr id="102402" name="Rectangle 17"/>
          <p:cNvSpPr>
            <a:spLocks noGrp="1" noChangeArrowheads="1"/>
          </p:cNvSpPr>
          <p:nvPr>
            <p:ph idx="1"/>
          </p:nvPr>
        </p:nvSpPr>
        <p:spPr/>
        <p:txBody>
          <a:bodyPr/>
          <a:lstStyle/>
          <a:p>
            <a:pPr eaLnBrk="1" hangingPunct="1"/>
            <a:r>
              <a:rPr lang="en-US" altLang="x-none">
                <a:ea typeface="ＭＳ Ｐゴシック" charset="-128"/>
              </a:rPr>
              <a:t>Basic image processing and image formation</a:t>
            </a:r>
          </a:p>
        </p:txBody>
      </p:sp>
      <p:grpSp>
        <p:nvGrpSpPr>
          <p:cNvPr id="102403" name="Group 19"/>
          <p:cNvGrpSpPr>
            <a:grpSpLocks/>
          </p:cNvGrpSpPr>
          <p:nvPr/>
        </p:nvGrpSpPr>
        <p:grpSpPr bwMode="auto">
          <a:xfrm>
            <a:off x="308429" y="4102429"/>
            <a:ext cx="4267200" cy="1397000"/>
            <a:chOff x="2880" y="1234"/>
            <a:chExt cx="2688" cy="880"/>
          </a:xfrm>
        </p:grpSpPr>
        <p:pic>
          <p:nvPicPr>
            <p:cNvPr id="102414"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32" y="1378"/>
              <a:ext cx="248"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5"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80" y="1234"/>
              <a:ext cx="892" cy="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6" name="Picture 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656" y="1234"/>
              <a:ext cx="912" cy="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8925" name="Text Box 13"/>
            <p:cNvSpPr txBox="1">
              <a:spLocks noChangeArrowheads="1"/>
            </p:cNvSpPr>
            <p:nvPr/>
          </p:nvSpPr>
          <p:spPr bwMode="auto">
            <a:xfrm>
              <a:off x="3312" y="1881"/>
              <a:ext cx="1558" cy="233"/>
            </a:xfrm>
            <a:prstGeom prst="rect">
              <a:avLst/>
            </a:prstGeom>
            <a:noFill/>
            <a:ln w="19050">
              <a:noFill/>
              <a:miter lim="800000"/>
              <a:headEnd/>
              <a:tailEnd/>
            </a:ln>
            <a:effectLst/>
          </p:spPr>
          <p:txBody>
            <a:bodyPr wrap="none">
              <a:spAutoFit/>
            </a:bodyPr>
            <a:lstStyle/>
            <a:p>
              <a:pPr algn="ctr">
                <a:spcBef>
                  <a:spcPct val="50000"/>
                </a:spcBef>
                <a:defRPr/>
              </a:pPr>
              <a:r>
                <a:rPr lang="en-US" sz="1800" b="0" dirty="0">
                  <a:solidFill>
                    <a:schemeClr val="tx1"/>
                  </a:solidFill>
                  <a:latin typeface="+mn-lt"/>
                  <a:ea typeface="+mn-ea"/>
                </a:rPr>
                <a:t>Filtering, edge detection</a:t>
              </a:r>
            </a:p>
          </p:txBody>
        </p:sp>
        <p:sp>
          <p:nvSpPr>
            <p:cNvPr id="102418" name="Text Box 14"/>
            <p:cNvSpPr txBox="1">
              <a:spLocks noChangeArrowheads="1"/>
            </p:cNvSpPr>
            <p:nvPr/>
          </p:nvSpPr>
          <p:spPr bwMode="auto">
            <a:xfrm>
              <a:off x="3792" y="1378"/>
              <a:ext cx="21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algn="ctr" eaLnBrk="1" hangingPunct="1">
                <a:spcBef>
                  <a:spcPct val="50000"/>
                </a:spcBef>
              </a:pPr>
              <a:r>
                <a:rPr lang="en-US" altLang="x-none" sz="3200" dirty="0">
                  <a:solidFill>
                    <a:schemeClr val="bg1"/>
                  </a:solidFill>
                </a:rPr>
                <a:t>*</a:t>
              </a:r>
            </a:p>
          </p:txBody>
        </p:sp>
        <p:sp>
          <p:nvSpPr>
            <p:cNvPr id="102419" name="Text Box 15"/>
            <p:cNvSpPr txBox="1">
              <a:spLocks noChangeArrowheads="1"/>
            </p:cNvSpPr>
            <p:nvPr/>
          </p:nvSpPr>
          <p:spPr bwMode="auto">
            <a:xfrm>
              <a:off x="4342" y="1330"/>
              <a:ext cx="26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algn="ctr" eaLnBrk="1" hangingPunct="1">
                <a:spcBef>
                  <a:spcPct val="50000"/>
                </a:spcBef>
              </a:pPr>
              <a:r>
                <a:rPr lang="en-US" altLang="x-none" sz="3200">
                  <a:solidFill>
                    <a:schemeClr val="bg1"/>
                  </a:solidFill>
                </a:rPr>
                <a:t>=</a:t>
              </a:r>
            </a:p>
          </p:txBody>
        </p:sp>
      </p:grpSp>
      <p:grpSp>
        <p:nvGrpSpPr>
          <p:cNvPr id="24" name="Group 23"/>
          <p:cNvGrpSpPr>
            <a:grpSpLocks/>
          </p:cNvGrpSpPr>
          <p:nvPr/>
        </p:nvGrpSpPr>
        <p:grpSpPr bwMode="auto">
          <a:xfrm>
            <a:off x="5299075" y="2286000"/>
            <a:ext cx="3387725" cy="4256088"/>
            <a:chOff x="457200" y="2438400"/>
            <a:chExt cx="3388221" cy="4255532"/>
          </a:xfrm>
        </p:grpSpPr>
        <p:grpSp>
          <p:nvGrpSpPr>
            <p:cNvPr id="102406" name="Group 20"/>
            <p:cNvGrpSpPr>
              <a:grpSpLocks/>
            </p:cNvGrpSpPr>
            <p:nvPr/>
          </p:nvGrpSpPr>
          <p:grpSpPr bwMode="auto">
            <a:xfrm>
              <a:off x="457200" y="2438400"/>
              <a:ext cx="3388221" cy="4255532"/>
              <a:chOff x="457200" y="2438400"/>
              <a:chExt cx="3388221" cy="4255532"/>
            </a:xfrm>
          </p:grpSpPr>
          <p:pic>
            <p:nvPicPr>
              <p:cNvPr id="102409" name="Picture 4" descr="CAM_OBS_LOUVAIN_1544_s"/>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7200" y="2438400"/>
                <a:ext cx="3388221" cy="237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0" name="Rectangle 7"/>
              <p:cNvSpPr>
                <a:spLocks noChangeArrowheads="1"/>
              </p:cNvSpPr>
              <p:nvPr>
                <p:custDataLst>
                  <p:tags r:id="rId1"/>
                </p:custDataLst>
              </p:nvPr>
            </p:nvSpPr>
            <p:spPr bwMode="auto">
              <a:xfrm>
                <a:off x="1295400" y="6324600"/>
                <a:ext cx="17466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algn="ctr"/>
                <a:r>
                  <a:rPr lang="en-US" altLang="x-none" sz="1800" b="0">
                    <a:solidFill>
                      <a:srgbClr val="000000"/>
                    </a:solidFill>
                    <a:latin typeface="Calibri" charset="0"/>
                  </a:rPr>
                  <a:t>Image formation</a:t>
                </a:r>
              </a:p>
            </p:txBody>
          </p:sp>
        </p:grpSp>
        <p:pic>
          <p:nvPicPr>
            <p:cNvPr id="102407" name="Picture 4" descr="neweye"/>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92666" y="4953000"/>
              <a:ext cx="1388534" cy="121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8" name="Picture 6" descr="mosquito"/>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362200" y="4953000"/>
              <a:ext cx="1074561" cy="1143000"/>
            </a:xfrm>
            <a:prstGeom prst="rect">
              <a:avLst/>
            </a:prstGeom>
            <a:noFill/>
            <a:ln w="9525">
              <a:solidFill>
                <a:srgbClr val="292929"/>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p:txBody>
          <a:bodyPr/>
          <a:lstStyle/>
          <a:p>
            <a:pPr eaLnBrk="1" hangingPunct="1"/>
            <a:r>
              <a:rPr lang="en-US" altLang="x-none">
                <a:ea typeface="ＭＳ Ｐゴシック" charset="-128"/>
              </a:rPr>
              <a:t>Project: Multiscale pyramids</a:t>
            </a:r>
          </a:p>
        </p:txBody>
      </p:sp>
      <p:pic>
        <p:nvPicPr>
          <p:cNvPr id="104450" name="Picture 2" descr="vg-gauss-eighth"/>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86600" y="2998788"/>
            <a:ext cx="788988"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3" descr="vg-gauss-quar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87925" y="2505075"/>
            <a:ext cx="156527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4" descr="vg-gauss-hal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19200" y="1524000"/>
            <a:ext cx="3132138"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Text Box 6"/>
          <p:cNvSpPr txBox="1">
            <a:spLocks noChangeArrowheads="1"/>
          </p:cNvSpPr>
          <p:nvPr/>
        </p:nvSpPr>
        <p:spPr bwMode="auto">
          <a:xfrm>
            <a:off x="5319713" y="4622800"/>
            <a:ext cx="560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r>
              <a:rPr lang="en-US" altLang="x-none">
                <a:solidFill>
                  <a:schemeClr val="tx1"/>
                </a:solidFill>
              </a:rPr>
              <a:t>G 1/4</a:t>
            </a:r>
          </a:p>
        </p:txBody>
      </p:sp>
      <p:sp>
        <p:nvSpPr>
          <p:cNvPr id="104454" name="Text Box 7"/>
          <p:cNvSpPr txBox="1">
            <a:spLocks noChangeArrowheads="1"/>
          </p:cNvSpPr>
          <p:nvPr/>
        </p:nvSpPr>
        <p:spPr bwMode="auto">
          <a:xfrm>
            <a:off x="6996113" y="4025900"/>
            <a:ext cx="560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r>
              <a:rPr lang="en-US" altLang="x-none">
                <a:solidFill>
                  <a:schemeClr val="tx1"/>
                </a:solidFill>
              </a:rPr>
              <a:t>G 1/8</a:t>
            </a:r>
          </a:p>
        </p:txBody>
      </p:sp>
      <p:sp>
        <p:nvSpPr>
          <p:cNvPr id="104455" name="Text Box 8"/>
          <p:cNvSpPr txBox="1">
            <a:spLocks noChangeArrowheads="1"/>
          </p:cNvSpPr>
          <p:nvPr/>
        </p:nvSpPr>
        <p:spPr bwMode="auto">
          <a:xfrm>
            <a:off x="1828800" y="5715000"/>
            <a:ext cx="1133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r>
              <a:rPr lang="en-US" altLang="x-none">
                <a:solidFill>
                  <a:schemeClr val="tx1"/>
                </a:solidFill>
              </a:rPr>
              <a:t>Gaussian 1/2</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p:txBody>
          <a:bodyPr/>
          <a:lstStyle/>
          <a:p>
            <a:endParaRPr lang="x-none" altLang="x-none">
              <a:ea typeface="ＭＳ Ｐゴシック" charset="-128"/>
            </a:endParaRPr>
          </a:p>
        </p:txBody>
      </p:sp>
      <p:pic>
        <p:nvPicPr>
          <p:cNvPr id="105474" name="Picture 5" descr="MonroeEnstein_AudeOliva200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52600" y="163513"/>
            <a:ext cx="4851400" cy="669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p:txBody>
          <a:bodyPr/>
          <a:lstStyle/>
          <a:p>
            <a:endParaRPr lang="x-none" altLang="x-none">
              <a:ea typeface="ＭＳ Ｐゴシック" charset="-128"/>
            </a:endParaRPr>
          </a:p>
        </p:txBody>
      </p:sp>
      <p:pic>
        <p:nvPicPr>
          <p:cNvPr id="106498" name="Picture 2" descr="MonroeEnsteinSmall_AudeOliva200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886200" y="2362199"/>
            <a:ext cx="1560513" cy="2059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Grouping and segmentation</a:t>
            </a:r>
            <a:endParaRPr lang="en-US" dirty="0"/>
          </a:p>
        </p:txBody>
      </p:sp>
      <p:pic>
        <p:nvPicPr>
          <p:cNvPr id="4" name="Picture 3"/>
          <p:cNvPicPr>
            <a:picLocks noChangeAspect="1"/>
          </p:cNvPicPr>
          <p:nvPr/>
        </p:nvPicPr>
        <p:blipFill>
          <a:blip r:embed="rId2"/>
          <a:stretch>
            <a:fillRect/>
          </a:stretch>
        </p:blipFill>
        <p:spPr>
          <a:xfrm>
            <a:off x="7257" y="3048000"/>
            <a:ext cx="4046301" cy="270033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67201" y="3053139"/>
            <a:ext cx="4038600" cy="2695199"/>
          </a:xfrm>
          <a:prstGeom prst="rect">
            <a:avLst/>
          </a:prstGeom>
        </p:spPr>
      </p:pic>
    </p:spTree>
    <p:extLst>
      <p:ext uri="{BB962C8B-B14F-4D97-AF65-F5344CB8AC3E}">
        <p14:creationId xmlns:p14="http://schemas.microsoft.com/office/powerpoint/2010/main" val="1355897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p:txBody>
          <a:bodyPr/>
          <a:lstStyle/>
          <a:p>
            <a:pPr eaLnBrk="1" hangingPunct="1"/>
            <a:r>
              <a:rPr lang="en-US" altLang="x-none" dirty="0">
                <a:ea typeface="ＭＳ Ｐゴシック" charset="-128"/>
              </a:rPr>
              <a:t>2. </a:t>
            </a:r>
            <a:r>
              <a:rPr lang="en-US" altLang="x-none" dirty="0" smtClean="0">
                <a:ea typeface="ＭＳ Ｐゴシック" charset="-128"/>
              </a:rPr>
              <a:t>Reconstruction</a:t>
            </a:r>
            <a:endParaRPr lang="en-US" altLang="x-none" dirty="0">
              <a:ea typeface="ＭＳ Ｐゴシック" charset="-128"/>
            </a:endParaRPr>
          </a:p>
        </p:txBody>
      </p:sp>
      <p:sp>
        <p:nvSpPr>
          <p:cNvPr id="108546" name="Rectangle 7"/>
          <p:cNvSpPr>
            <a:spLocks noChangeArrowheads="1"/>
          </p:cNvSpPr>
          <p:nvPr>
            <p:custDataLst>
              <p:tags r:id="rId1"/>
            </p:custDataLst>
          </p:nvPr>
        </p:nvSpPr>
        <p:spPr bwMode="auto">
          <a:xfrm>
            <a:off x="1331913" y="3886200"/>
            <a:ext cx="18684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algn="ctr"/>
            <a:r>
              <a:rPr lang="en-US" altLang="x-none" sz="1600" b="0">
                <a:solidFill>
                  <a:srgbClr val="000000"/>
                </a:solidFill>
                <a:latin typeface="Calibri" charset="0"/>
              </a:rPr>
              <a:t>Projective geometry</a:t>
            </a:r>
          </a:p>
        </p:txBody>
      </p:sp>
      <p:grpSp>
        <p:nvGrpSpPr>
          <p:cNvPr id="108547" name="Group 20"/>
          <p:cNvGrpSpPr>
            <a:grpSpLocks/>
          </p:cNvGrpSpPr>
          <p:nvPr/>
        </p:nvGrpSpPr>
        <p:grpSpPr bwMode="auto">
          <a:xfrm>
            <a:off x="5105400" y="1447800"/>
            <a:ext cx="3048000" cy="3157538"/>
            <a:chOff x="5105400" y="1524000"/>
            <a:chExt cx="3048000" cy="3157954"/>
          </a:xfrm>
        </p:grpSpPr>
        <p:grpSp>
          <p:nvGrpSpPr>
            <p:cNvPr id="108557" name="Group 16"/>
            <p:cNvGrpSpPr>
              <a:grpSpLocks/>
            </p:cNvGrpSpPr>
            <p:nvPr/>
          </p:nvGrpSpPr>
          <p:grpSpPr bwMode="auto">
            <a:xfrm>
              <a:off x="5105400" y="1524000"/>
              <a:ext cx="3048000" cy="2765701"/>
              <a:chOff x="4648200" y="1371600"/>
              <a:chExt cx="3505200" cy="3180556"/>
            </a:xfrm>
          </p:grpSpPr>
          <p:pic>
            <p:nvPicPr>
              <p:cNvPr id="10" name="Picture 1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181282" y="2209673"/>
                <a:ext cx="2972118" cy="2342585"/>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648200" y="1371600"/>
                <a:ext cx="1475105" cy="1095519"/>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8558" name="Rectangle 7"/>
            <p:cNvSpPr>
              <a:spLocks noChangeArrowheads="1"/>
            </p:cNvSpPr>
            <p:nvPr>
              <p:custDataLst>
                <p:tags r:id="rId4"/>
              </p:custDataLst>
            </p:nvPr>
          </p:nvSpPr>
          <p:spPr bwMode="auto">
            <a:xfrm>
              <a:off x="6280778" y="4343400"/>
              <a:ext cx="7296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algn="ctr"/>
              <a:r>
                <a:rPr lang="en-US" altLang="x-none" sz="1600" b="0">
                  <a:solidFill>
                    <a:srgbClr val="000000"/>
                  </a:solidFill>
                  <a:latin typeface="Calibri" charset="0"/>
                </a:rPr>
                <a:t>Stereo</a:t>
              </a:r>
            </a:p>
          </p:txBody>
        </p:sp>
      </p:grpSp>
      <p:grpSp>
        <p:nvGrpSpPr>
          <p:cNvPr id="108548" name="Group 19"/>
          <p:cNvGrpSpPr>
            <a:grpSpLocks/>
          </p:cNvGrpSpPr>
          <p:nvPr/>
        </p:nvGrpSpPr>
        <p:grpSpPr bwMode="auto">
          <a:xfrm>
            <a:off x="685800" y="4419600"/>
            <a:ext cx="3048000" cy="2155825"/>
            <a:chOff x="2819400" y="4473803"/>
            <a:chExt cx="3048000" cy="2155597"/>
          </a:xfrm>
        </p:grpSpPr>
        <p:pic>
          <p:nvPicPr>
            <p:cNvPr id="108555" name="Picture 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819400" y="4473803"/>
              <a:ext cx="3048000" cy="177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6" name="Rectangle 7"/>
            <p:cNvSpPr>
              <a:spLocks noChangeArrowheads="1"/>
            </p:cNvSpPr>
            <p:nvPr>
              <p:custDataLst>
                <p:tags r:id="rId3"/>
              </p:custDataLst>
            </p:nvPr>
          </p:nvSpPr>
          <p:spPr bwMode="auto">
            <a:xfrm>
              <a:off x="3581400" y="6290846"/>
              <a:ext cx="16544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algn="ctr"/>
              <a:r>
                <a:rPr lang="en-US" altLang="x-none" sz="1600" b="0">
                  <a:solidFill>
                    <a:srgbClr val="000000"/>
                  </a:solidFill>
                  <a:latin typeface="Calibri" charset="0"/>
                </a:rPr>
                <a:t>Multi-view stereo</a:t>
              </a:r>
            </a:p>
          </p:txBody>
        </p:sp>
      </p:grpSp>
      <p:grpSp>
        <p:nvGrpSpPr>
          <p:cNvPr id="108549" name="Group 24"/>
          <p:cNvGrpSpPr>
            <a:grpSpLocks/>
          </p:cNvGrpSpPr>
          <p:nvPr/>
        </p:nvGrpSpPr>
        <p:grpSpPr bwMode="auto">
          <a:xfrm>
            <a:off x="4572000" y="4800600"/>
            <a:ext cx="4114800" cy="1390650"/>
            <a:chOff x="1" y="2895600"/>
            <a:chExt cx="5943599" cy="2008329"/>
          </a:xfrm>
        </p:grpSpPr>
        <p:pic>
          <p:nvPicPr>
            <p:cNvPr id="22" name="Picture 4" descr="C:\snavely\thesis\Colosseum1.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313466" y="2895600"/>
              <a:ext cx="2630134" cy="1980818"/>
            </a:xfrm>
            <a:prstGeom prst="rect">
              <a:avLst/>
            </a:prstGeom>
            <a:noFill/>
            <a:ln w="19050">
              <a:solidFill>
                <a:schemeClr val="tx1"/>
              </a:solidFill>
              <a:miter lim="800000"/>
              <a:headEnd/>
              <a:tailEnd/>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Lst>
          </p:spPr>
        </p:pic>
        <p:pic>
          <p:nvPicPr>
            <p:cNvPr id="108553" name="Picture 2"/>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 y="2895600"/>
              <a:ext cx="2743200" cy="2008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ight Arrow 23"/>
            <p:cNvSpPr>
              <a:spLocks noChangeArrowheads="1"/>
            </p:cNvSpPr>
            <p:nvPr/>
          </p:nvSpPr>
          <p:spPr bwMode="auto">
            <a:xfrm>
              <a:off x="2820459" y="3656748"/>
              <a:ext cx="366889" cy="304918"/>
            </a:xfrm>
            <a:prstGeom prst="rightArrow">
              <a:avLst>
                <a:gd name="adj1" fmla="val 50000"/>
                <a:gd name="adj2" fmla="val 79508"/>
              </a:avLst>
            </a:prstGeom>
            <a:solidFill>
              <a:srgbClr val="95B3D7"/>
            </a:solidFill>
            <a:ln>
              <a:noFill/>
            </a:ln>
            <a:effectLst>
              <a:outerShdw blurRad="50800" dist="38100" dir="2700000" algn="tl" rotWithShape="0">
                <a:srgbClr val="000000">
                  <a:alpha val="39998"/>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algn="ctr" eaLnBrk="1" hangingPunct="1">
                <a:spcBef>
                  <a:spcPct val="50000"/>
                </a:spcBef>
              </a:pPr>
              <a:endParaRPr lang="x-none" altLang="x-none">
                <a:solidFill>
                  <a:srgbClr val="FFFFFF"/>
                </a:solidFill>
                <a:latin typeface="Calibri" charset="0"/>
              </a:endParaRPr>
            </a:p>
          </p:txBody>
        </p:sp>
      </p:grpSp>
      <p:sp>
        <p:nvSpPr>
          <p:cNvPr id="108550" name="Rectangle 7"/>
          <p:cNvSpPr>
            <a:spLocks noChangeArrowheads="1"/>
          </p:cNvSpPr>
          <p:nvPr>
            <p:custDataLst>
              <p:tags r:id="rId2"/>
            </p:custDataLst>
          </p:nvPr>
        </p:nvSpPr>
        <p:spPr bwMode="auto">
          <a:xfrm>
            <a:off x="5632450" y="6248400"/>
            <a:ext cx="2063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algn="ctr"/>
            <a:r>
              <a:rPr lang="en-US" altLang="x-none" sz="1600" b="0">
                <a:solidFill>
                  <a:srgbClr val="000000"/>
                </a:solidFill>
                <a:latin typeface="Calibri" charset="0"/>
              </a:rPr>
              <a:t>Structure from motion</a:t>
            </a:r>
          </a:p>
        </p:txBody>
      </p:sp>
      <p:pic>
        <p:nvPicPr>
          <p:cNvPr id="108551" name="Picture 5" descr="perspective_2_lg"/>
          <p:cNvPicPr>
            <a:picLocks noGrp="1" noChangeAspect="1" noChangeArrowheads="1"/>
          </p:cNvPicPr>
          <p:nvPr>
            <p:ph idx="1"/>
          </p:nvPr>
        </p:nvPicPr>
        <p:blipFill>
          <a:blip r:embed="rId12" cstate="screen">
            <a:extLst>
              <a:ext uri="{28A0092B-C50C-407E-A947-70E740481C1C}">
                <a14:useLocalDpi xmlns:a14="http://schemas.microsoft.com/office/drawing/2010/main"/>
              </a:ext>
            </a:extLst>
          </a:blip>
          <a:srcRect/>
          <a:stretch>
            <a:fillRect/>
          </a:stretch>
        </p:blipFill>
        <p:spPr>
          <a:xfrm>
            <a:off x="762000" y="1524000"/>
            <a:ext cx="3048000" cy="2346325"/>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rtlCol="0">
            <a:normAutofit fontScale="90000"/>
          </a:bodyPr>
          <a:lstStyle/>
          <a:p>
            <a:pPr eaLnBrk="1" fontAlgn="auto" hangingPunct="1">
              <a:spcAft>
                <a:spcPts val="0"/>
              </a:spcAft>
              <a:defRPr/>
            </a:pPr>
            <a:r>
              <a:rPr lang="en-US" dirty="0" smtClean="0">
                <a:ea typeface="+mj-ea"/>
                <a:cs typeface="+mj-cs"/>
              </a:rPr>
              <a:t>Project: Feature detection and matching</a:t>
            </a:r>
            <a:br>
              <a:rPr lang="en-US" dirty="0" smtClean="0">
                <a:ea typeface="+mj-ea"/>
                <a:cs typeface="+mj-cs"/>
              </a:rPr>
            </a:br>
            <a:endParaRPr lang="en-US" dirty="0">
              <a:ea typeface="+mj-ea"/>
              <a:cs typeface="+mj-cs"/>
            </a:endParaRPr>
          </a:p>
        </p:txBody>
      </p:sp>
      <p:grpSp>
        <p:nvGrpSpPr>
          <p:cNvPr id="12" name="Group 10"/>
          <p:cNvGrpSpPr/>
          <p:nvPr/>
        </p:nvGrpSpPr>
        <p:grpSpPr>
          <a:xfrm>
            <a:off x="1447800" y="1524000"/>
            <a:ext cx="5918200" cy="4114800"/>
            <a:chOff x="685800" y="1066800"/>
            <a:chExt cx="8001000" cy="5562600"/>
          </a:xfrm>
          <a:effectLst>
            <a:outerShdw blurRad="50800" dist="38100" dir="2700000" algn="tl" rotWithShape="0">
              <a:prstClr val="black">
                <a:alpha val="40000"/>
              </a:prstClr>
            </a:outerShdw>
          </a:effectLst>
        </p:grpSpPr>
        <p:pic>
          <p:nvPicPr>
            <p:cNvPr id="120835" name="Picture 5" descr="featExtract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 y="1066800"/>
              <a:ext cx="2846388" cy="3817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836" name="Picture 6" descr="featExtract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67200" y="1187450"/>
              <a:ext cx="4419600" cy="3536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837" name="Picture 8" descr="featData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52725" y="5038725"/>
              <a:ext cx="1590675"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838" name="Picture 7" descr="featData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91125" y="5030788"/>
              <a:ext cx="1590675" cy="1598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ight Arrow 13"/>
            <p:cNvSpPr>
              <a:spLocks noChangeArrowheads="1"/>
            </p:cNvSpPr>
            <p:nvPr/>
          </p:nvSpPr>
          <p:spPr bwMode="auto">
            <a:xfrm rot="3375002">
              <a:off x="2547655" y="4100242"/>
              <a:ext cx="1133122" cy="684636"/>
            </a:xfrm>
            <a:prstGeom prst="rightArrow">
              <a:avLst>
                <a:gd name="adj1" fmla="val 50000"/>
                <a:gd name="adj2" fmla="val 49997"/>
              </a:avLst>
            </a:prstGeom>
            <a:solidFill>
              <a:schemeClr val="accent1">
                <a:lumMod val="60000"/>
                <a:lumOff val="40000"/>
              </a:schemeClr>
            </a:solidFill>
            <a:ln w="25400">
              <a:solidFill>
                <a:schemeClr val="tx1"/>
              </a:solidFill>
              <a:round/>
              <a:headEnd/>
              <a:tailEnd/>
            </a:ln>
          </p:spPr>
          <p:txBody>
            <a:bodyPr/>
            <a:lstStyle/>
            <a:p>
              <a:pPr algn="ctr">
                <a:spcBef>
                  <a:spcPct val="50000"/>
                </a:spcBef>
                <a:defRPr/>
              </a:pPr>
              <a:endParaRPr lang="en-US">
                <a:ea typeface="+mn-ea"/>
              </a:endParaRPr>
            </a:p>
          </p:txBody>
        </p:sp>
        <p:sp>
          <p:nvSpPr>
            <p:cNvPr id="10" name="Right Arrow 14"/>
            <p:cNvSpPr>
              <a:spLocks noChangeArrowheads="1"/>
            </p:cNvSpPr>
            <p:nvPr/>
          </p:nvSpPr>
          <p:spPr bwMode="auto">
            <a:xfrm rot="7715876">
              <a:off x="5617780" y="4129215"/>
              <a:ext cx="1133122" cy="686781"/>
            </a:xfrm>
            <a:prstGeom prst="rightArrow">
              <a:avLst>
                <a:gd name="adj1" fmla="val 50000"/>
                <a:gd name="adj2" fmla="val 49997"/>
              </a:avLst>
            </a:prstGeom>
            <a:solidFill>
              <a:schemeClr val="accent1">
                <a:lumMod val="60000"/>
                <a:lumOff val="40000"/>
              </a:schemeClr>
            </a:solidFill>
            <a:ln w="25400">
              <a:solidFill>
                <a:schemeClr val="tx1"/>
              </a:solidFill>
              <a:round/>
              <a:headEnd/>
              <a:tailEnd/>
            </a:ln>
          </p:spPr>
          <p:txBody>
            <a:bodyPr/>
            <a:lstStyle/>
            <a:p>
              <a:pPr algn="ctr">
                <a:spcBef>
                  <a:spcPct val="50000"/>
                </a:spcBef>
                <a:defRPr/>
              </a:pPr>
              <a:endParaRPr lang="en-US">
                <a:ea typeface="+mn-ea"/>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p:nvPr>
        </p:nvSpPr>
        <p:spPr/>
        <p:txBody>
          <a:bodyPr/>
          <a:lstStyle/>
          <a:p>
            <a:pPr eaLnBrk="1" hangingPunct="1"/>
            <a:r>
              <a:rPr lang="en-US" altLang="x-none" dirty="0">
                <a:ea typeface="ＭＳ Ｐゴシック" charset="-128"/>
              </a:rPr>
              <a:t>Project: </a:t>
            </a:r>
            <a:r>
              <a:rPr lang="en-US" altLang="x-none" dirty="0" smtClean="0">
                <a:ea typeface="ＭＳ Ｐゴシック" charset="-128"/>
              </a:rPr>
              <a:t>Stereo and </a:t>
            </a:r>
            <a:r>
              <a:rPr lang="en-US" altLang="x-none" smtClean="0">
                <a:ea typeface="ＭＳ Ｐゴシック" charset="-128"/>
              </a:rPr>
              <a:t>photometric stereo</a:t>
            </a:r>
            <a:endParaRPr lang="en-US" altLang="x-none" dirty="0">
              <a:ea typeface="ＭＳ Ｐゴシック" charset="-128"/>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67001" y="1457475"/>
            <a:ext cx="3048000" cy="541866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45971" y="4434833"/>
            <a:ext cx="3483429" cy="1936206"/>
          </a:xfrm>
          <a:prstGeom prst="rect">
            <a:avLst/>
          </a:prstGeom>
        </p:spPr>
      </p:pic>
      <p:sp>
        <p:nvSpPr>
          <p:cNvPr id="8" name="Rectangle 7"/>
          <p:cNvSpPr/>
          <p:nvPr/>
        </p:nvSpPr>
        <p:spPr>
          <a:xfrm>
            <a:off x="3145971" y="4434833"/>
            <a:ext cx="3483429" cy="1936206"/>
          </a:xfrm>
          <a:prstGeom prst="rect">
            <a:avLst/>
          </a:prstGeom>
          <a:solidFill>
            <a:srgbClr val="008000">
              <a:alpha val="5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265714" y="4455886"/>
            <a:ext cx="3164115" cy="1567543"/>
          </a:xfrm>
          <a:custGeom>
            <a:avLst/>
            <a:gdLst>
              <a:gd name="connsiteX0" fmla="*/ 0 w 3164115"/>
              <a:gd name="connsiteY0" fmla="*/ 449943 h 1567543"/>
              <a:gd name="connsiteX1" fmla="*/ 58057 w 3164115"/>
              <a:gd name="connsiteY1" fmla="*/ 595085 h 1567543"/>
              <a:gd name="connsiteX2" fmla="*/ 29029 w 3164115"/>
              <a:gd name="connsiteY2" fmla="*/ 769257 h 1567543"/>
              <a:gd name="connsiteX3" fmla="*/ 101600 w 3164115"/>
              <a:gd name="connsiteY3" fmla="*/ 1001485 h 1567543"/>
              <a:gd name="connsiteX4" fmla="*/ 203200 w 3164115"/>
              <a:gd name="connsiteY4" fmla="*/ 1088571 h 1567543"/>
              <a:gd name="connsiteX5" fmla="*/ 319315 w 3164115"/>
              <a:gd name="connsiteY5" fmla="*/ 1001485 h 1567543"/>
              <a:gd name="connsiteX6" fmla="*/ 377372 w 3164115"/>
              <a:gd name="connsiteY6" fmla="*/ 1262743 h 1567543"/>
              <a:gd name="connsiteX7" fmla="*/ 508000 w 3164115"/>
              <a:gd name="connsiteY7" fmla="*/ 1146628 h 1567543"/>
              <a:gd name="connsiteX8" fmla="*/ 696686 w 3164115"/>
              <a:gd name="connsiteY8" fmla="*/ 1132114 h 1567543"/>
              <a:gd name="connsiteX9" fmla="*/ 682172 w 3164115"/>
              <a:gd name="connsiteY9" fmla="*/ 1407885 h 1567543"/>
              <a:gd name="connsiteX10" fmla="*/ 870857 w 3164115"/>
              <a:gd name="connsiteY10" fmla="*/ 1132114 h 1567543"/>
              <a:gd name="connsiteX11" fmla="*/ 986972 w 3164115"/>
              <a:gd name="connsiteY11" fmla="*/ 1494971 h 1567543"/>
              <a:gd name="connsiteX12" fmla="*/ 1117600 w 3164115"/>
              <a:gd name="connsiteY12" fmla="*/ 1451428 h 1567543"/>
              <a:gd name="connsiteX13" fmla="*/ 1103086 w 3164115"/>
              <a:gd name="connsiteY13" fmla="*/ 1146628 h 1567543"/>
              <a:gd name="connsiteX14" fmla="*/ 1320800 w 3164115"/>
              <a:gd name="connsiteY14" fmla="*/ 1291771 h 1567543"/>
              <a:gd name="connsiteX15" fmla="*/ 1393372 w 3164115"/>
              <a:gd name="connsiteY15" fmla="*/ 1538514 h 1567543"/>
              <a:gd name="connsiteX16" fmla="*/ 1553029 w 3164115"/>
              <a:gd name="connsiteY16" fmla="*/ 1538514 h 1567543"/>
              <a:gd name="connsiteX17" fmla="*/ 1538515 w 3164115"/>
              <a:gd name="connsiteY17" fmla="*/ 1291771 h 1567543"/>
              <a:gd name="connsiteX18" fmla="*/ 1698172 w 3164115"/>
              <a:gd name="connsiteY18" fmla="*/ 1320800 h 1567543"/>
              <a:gd name="connsiteX19" fmla="*/ 1698172 w 3164115"/>
              <a:gd name="connsiteY19" fmla="*/ 1465943 h 1567543"/>
              <a:gd name="connsiteX20" fmla="*/ 1843315 w 3164115"/>
              <a:gd name="connsiteY20" fmla="*/ 1465943 h 1567543"/>
              <a:gd name="connsiteX21" fmla="*/ 1988457 w 3164115"/>
              <a:gd name="connsiteY21" fmla="*/ 1219200 h 1567543"/>
              <a:gd name="connsiteX22" fmla="*/ 2017486 w 3164115"/>
              <a:gd name="connsiteY22" fmla="*/ 1538514 h 1567543"/>
              <a:gd name="connsiteX23" fmla="*/ 2162629 w 3164115"/>
              <a:gd name="connsiteY23" fmla="*/ 1538514 h 1567543"/>
              <a:gd name="connsiteX24" fmla="*/ 2162629 w 3164115"/>
              <a:gd name="connsiteY24" fmla="*/ 1393371 h 1567543"/>
              <a:gd name="connsiteX25" fmla="*/ 2452915 w 3164115"/>
              <a:gd name="connsiteY25" fmla="*/ 1407885 h 1567543"/>
              <a:gd name="connsiteX26" fmla="*/ 2510972 w 3164115"/>
              <a:gd name="connsiteY26" fmla="*/ 1567543 h 1567543"/>
              <a:gd name="connsiteX27" fmla="*/ 2641600 w 3164115"/>
              <a:gd name="connsiteY27" fmla="*/ 1567543 h 1567543"/>
              <a:gd name="connsiteX28" fmla="*/ 2656115 w 3164115"/>
              <a:gd name="connsiteY28" fmla="*/ 1335314 h 1567543"/>
              <a:gd name="connsiteX29" fmla="*/ 2743200 w 3164115"/>
              <a:gd name="connsiteY29" fmla="*/ 1422400 h 1567543"/>
              <a:gd name="connsiteX30" fmla="*/ 2743200 w 3164115"/>
              <a:gd name="connsiteY30" fmla="*/ 1422400 h 1567543"/>
              <a:gd name="connsiteX31" fmla="*/ 2786743 w 3164115"/>
              <a:gd name="connsiteY31" fmla="*/ 1306285 h 1567543"/>
              <a:gd name="connsiteX32" fmla="*/ 2873829 w 3164115"/>
              <a:gd name="connsiteY32" fmla="*/ 1117600 h 1567543"/>
              <a:gd name="connsiteX33" fmla="*/ 3048000 w 3164115"/>
              <a:gd name="connsiteY33" fmla="*/ 1262743 h 1567543"/>
              <a:gd name="connsiteX34" fmla="*/ 3048000 w 3164115"/>
              <a:gd name="connsiteY34" fmla="*/ 1262743 h 1567543"/>
              <a:gd name="connsiteX35" fmla="*/ 3120572 w 3164115"/>
              <a:gd name="connsiteY35" fmla="*/ 1117600 h 1567543"/>
              <a:gd name="connsiteX36" fmla="*/ 2946400 w 3164115"/>
              <a:gd name="connsiteY36" fmla="*/ 827314 h 1567543"/>
              <a:gd name="connsiteX37" fmla="*/ 2946400 w 3164115"/>
              <a:gd name="connsiteY37" fmla="*/ 827314 h 1567543"/>
              <a:gd name="connsiteX38" fmla="*/ 2946400 w 3164115"/>
              <a:gd name="connsiteY38" fmla="*/ 827314 h 1567543"/>
              <a:gd name="connsiteX39" fmla="*/ 3164115 w 3164115"/>
              <a:gd name="connsiteY39" fmla="*/ 725714 h 1567543"/>
              <a:gd name="connsiteX40" fmla="*/ 3164115 w 3164115"/>
              <a:gd name="connsiteY40" fmla="*/ 464457 h 1567543"/>
              <a:gd name="connsiteX41" fmla="*/ 3106057 w 3164115"/>
              <a:gd name="connsiteY41" fmla="*/ 261257 h 1567543"/>
              <a:gd name="connsiteX42" fmla="*/ 2714172 w 3164115"/>
              <a:gd name="connsiteY42" fmla="*/ 261257 h 1567543"/>
              <a:gd name="connsiteX43" fmla="*/ 2467429 w 3164115"/>
              <a:gd name="connsiteY43" fmla="*/ 478971 h 1567543"/>
              <a:gd name="connsiteX44" fmla="*/ 2220686 w 3164115"/>
              <a:gd name="connsiteY44" fmla="*/ 435428 h 1567543"/>
              <a:gd name="connsiteX45" fmla="*/ 1988457 w 3164115"/>
              <a:gd name="connsiteY45" fmla="*/ 464457 h 1567543"/>
              <a:gd name="connsiteX46" fmla="*/ 2104572 w 3164115"/>
              <a:gd name="connsiteY46" fmla="*/ 333828 h 1567543"/>
              <a:gd name="connsiteX47" fmla="*/ 1669143 w 3164115"/>
              <a:gd name="connsiteY47" fmla="*/ 333828 h 1567543"/>
              <a:gd name="connsiteX48" fmla="*/ 1451429 w 3164115"/>
              <a:gd name="connsiteY48" fmla="*/ 362857 h 1567543"/>
              <a:gd name="connsiteX49" fmla="*/ 1364343 w 3164115"/>
              <a:gd name="connsiteY49" fmla="*/ 566057 h 1567543"/>
              <a:gd name="connsiteX50" fmla="*/ 1364343 w 3164115"/>
              <a:gd name="connsiteY50" fmla="*/ 174171 h 1567543"/>
              <a:gd name="connsiteX51" fmla="*/ 1422400 w 3164115"/>
              <a:gd name="connsiteY51" fmla="*/ 0 h 1567543"/>
              <a:gd name="connsiteX52" fmla="*/ 1277257 w 3164115"/>
              <a:gd name="connsiteY52" fmla="*/ 72571 h 1567543"/>
              <a:gd name="connsiteX53" fmla="*/ 1059543 w 3164115"/>
              <a:gd name="connsiteY53" fmla="*/ 43543 h 1567543"/>
              <a:gd name="connsiteX54" fmla="*/ 870857 w 3164115"/>
              <a:gd name="connsiteY54" fmla="*/ 130628 h 1567543"/>
              <a:gd name="connsiteX55" fmla="*/ 740229 w 3164115"/>
              <a:gd name="connsiteY55" fmla="*/ 116114 h 1567543"/>
              <a:gd name="connsiteX56" fmla="*/ 798286 w 3164115"/>
              <a:gd name="connsiteY56" fmla="*/ 420914 h 1567543"/>
              <a:gd name="connsiteX57" fmla="*/ 551543 w 3164115"/>
              <a:gd name="connsiteY57" fmla="*/ 478971 h 1567543"/>
              <a:gd name="connsiteX58" fmla="*/ 116115 w 3164115"/>
              <a:gd name="connsiteY58" fmla="*/ 493485 h 1567543"/>
              <a:gd name="connsiteX59" fmla="*/ 0 w 3164115"/>
              <a:gd name="connsiteY59" fmla="*/ 449943 h 156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164115" h="1567543">
                <a:moveTo>
                  <a:pt x="0" y="449943"/>
                </a:moveTo>
                <a:lnTo>
                  <a:pt x="58057" y="595085"/>
                </a:lnTo>
                <a:lnTo>
                  <a:pt x="29029" y="769257"/>
                </a:lnTo>
                <a:lnTo>
                  <a:pt x="101600" y="1001485"/>
                </a:lnTo>
                <a:lnTo>
                  <a:pt x="203200" y="1088571"/>
                </a:lnTo>
                <a:lnTo>
                  <a:pt x="319315" y="1001485"/>
                </a:lnTo>
                <a:lnTo>
                  <a:pt x="377372" y="1262743"/>
                </a:lnTo>
                <a:lnTo>
                  <a:pt x="508000" y="1146628"/>
                </a:lnTo>
                <a:lnTo>
                  <a:pt x="696686" y="1132114"/>
                </a:lnTo>
                <a:lnTo>
                  <a:pt x="682172" y="1407885"/>
                </a:lnTo>
                <a:lnTo>
                  <a:pt x="870857" y="1132114"/>
                </a:lnTo>
                <a:lnTo>
                  <a:pt x="986972" y="1494971"/>
                </a:lnTo>
                <a:lnTo>
                  <a:pt x="1117600" y="1451428"/>
                </a:lnTo>
                <a:lnTo>
                  <a:pt x="1103086" y="1146628"/>
                </a:lnTo>
                <a:lnTo>
                  <a:pt x="1320800" y="1291771"/>
                </a:lnTo>
                <a:lnTo>
                  <a:pt x="1393372" y="1538514"/>
                </a:lnTo>
                <a:lnTo>
                  <a:pt x="1553029" y="1538514"/>
                </a:lnTo>
                <a:lnTo>
                  <a:pt x="1538515" y="1291771"/>
                </a:lnTo>
                <a:lnTo>
                  <a:pt x="1698172" y="1320800"/>
                </a:lnTo>
                <a:lnTo>
                  <a:pt x="1698172" y="1465943"/>
                </a:lnTo>
                <a:lnTo>
                  <a:pt x="1843315" y="1465943"/>
                </a:lnTo>
                <a:lnTo>
                  <a:pt x="1988457" y="1219200"/>
                </a:lnTo>
                <a:lnTo>
                  <a:pt x="2017486" y="1538514"/>
                </a:lnTo>
                <a:lnTo>
                  <a:pt x="2162629" y="1538514"/>
                </a:lnTo>
                <a:lnTo>
                  <a:pt x="2162629" y="1393371"/>
                </a:lnTo>
                <a:lnTo>
                  <a:pt x="2452915" y="1407885"/>
                </a:lnTo>
                <a:lnTo>
                  <a:pt x="2510972" y="1567543"/>
                </a:lnTo>
                <a:lnTo>
                  <a:pt x="2641600" y="1567543"/>
                </a:lnTo>
                <a:lnTo>
                  <a:pt x="2656115" y="1335314"/>
                </a:lnTo>
                <a:lnTo>
                  <a:pt x="2743200" y="1422400"/>
                </a:lnTo>
                <a:lnTo>
                  <a:pt x="2743200" y="1422400"/>
                </a:lnTo>
                <a:lnTo>
                  <a:pt x="2786743" y="1306285"/>
                </a:lnTo>
                <a:lnTo>
                  <a:pt x="2873829" y="1117600"/>
                </a:lnTo>
                <a:lnTo>
                  <a:pt x="3048000" y="1262743"/>
                </a:lnTo>
                <a:lnTo>
                  <a:pt x="3048000" y="1262743"/>
                </a:lnTo>
                <a:lnTo>
                  <a:pt x="3120572" y="1117600"/>
                </a:lnTo>
                <a:lnTo>
                  <a:pt x="2946400" y="827314"/>
                </a:lnTo>
                <a:lnTo>
                  <a:pt x="2946400" y="827314"/>
                </a:lnTo>
                <a:lnTo>
                  <a:pt x="2946400" y="827314"/>
                </a:lnTo>
                <a:lnTo>
                  <a:pt x="3164115" y="725714"/>
                </a:lnTo>
                <a:lnTo>
                  <a:pt x="3164115" y="464457"/>
                </a:lnTo>
                <a:lnTo>
                  <a:pt x="3106057" y="261257"/>
                </a:lnTo>
                <a:lnTo>
                  <a:pt x="2714172" y="261257"/>
                </a:lnTo>
                <a:lnTo>
                  <a:pt x="2467429" y="478971"/>
                </a:lnTo>
                <a:lnTo>
                  <a:pt x="2220686" y="435428"/>
                </a:lnTo>
                <a:lnTo>
                  <a:pt x="1988457" y="464457"/>
                </a:lnTo>
                <a:lnTo>
                  <a:pt x="2104572" y="333828"/>
                </a:lnTo>
                <a:lnTo>
                  <a:pt x="1669143" y="333828"/>
                </a:lnTo>
                <a:lnTo>
                  <a:pt x="1451429" y="362857"/>
                </a:lnTo>
                <a:lnTo>
                  <a:pt x="1364343" y="566057"/>
                </a:lnTo>
                <a:lnTo>
                  <a:pt x="1364343" y="174171"/>
                </a:lnTo>
                <a:lnTo>
                  <a:pt x="1422400" y="0"/>
                </a:lnTo>
                <a:lnTo>
                  <a:pt x="1277257" y="72571"/>
                </a:lnTo>
                <a:lnTo>
                  <a:pt x="1059543" y="43543"/>
                </a:lnTo>
                <a:lnTo>
                  <a:pt x="870857" y="130628"/>
                </a:lnTo>
                <a:lnTo>
                  <a:pt x="740229" y="116114"/>
                </a:lnTo>
                <a:lnTo>
                  <a:pt x="798286" y="420914"/>
                </a:lnTo>
                <a:lnTo>
                  <a:pt x="551543" y="478971"/>
                </a:lnTo>
                <a:lnTo>
                  <a:pt x="116115" y="493485"/>
                </a:lnTo>
                <a:lnTo>
                  <a:pt x="0" y="449943"/>
                </a:lnTo>
                <a:close/>
              </a:path>
            </a:pathLst>
          </a:custGeom>
          <a:solidFill>
            <a:srgbClr val="FF0000">
              <a:alpha val="63000"/>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41" name="Rectangle 2"/>
          <p:cNvSpPr>
            <a:spLocks noGrp="1" noChangeArrowheads="1"/>
          </p:cNvSpPr>
          <p:nvPr>
            <p:ph type="title"/>
          </p:nvPr>
        </p:nvSpPr>
        <p:spPr/>
        <p:txBody>
          <a:bodyPr/>
          <a:lstStyle/>
          <a:p>
            <a:pPr eaLnBrk="1" hangingPunct="1"/>
            <a:r>
              <a:rPr lang="en-US" altLang="x-none">
                <a:ea typeface="ＭＳ Ｐゴシック" charset="-128"/>
              </a:rPr>
              <a:t>3. Recognition</a:t>
            </a:r>
          </a:p>
        </p:txBody>
      </p:sp>
      <p:sp>
        <p:nvSpPr>
          <p:cNvPr id="112642" name="Text Box 7"/>
          <p:cNvSpPr txBox="1">
            <a:spLocks noChangeArrowheads="1"/>
          </p:cNvSpPr>
          <p:nvPr/>
        </p:nvSpPr>
        <p:spPr bwMode="auto">
          <a:xfrm>
            <a:off x="1973263" y="2401888"/>
            <a:ext cx="184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endParaRPr lang="x-none" altLang="x-none">
              <a:solidFill>
                <a:schemeClr val="tx1"/>
              </a:solidFill>
            </a:endParaRPr>
          </a:p>
        </p:txBody>
      </p:sp>
      <p:sp>
        <p:nvSpPr>
          <p:cNvPr id="112643" name="Rectangle 46"/>
          <p:cNvSpPr>
            <a:spLocks noChangeArrowheads="1"/>
          </p:cNvSpPr>
          <p:nvPr/>
        </p:nvSpPr>
        <p:spPr bwMode="auto">
          <a:xfrm>
            <a:off x="6954838" y="6553200"/>
            <a:ext cx="2112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algn="ctr" eaLnBrk="1" hangingPunct="1">
              <a:spcBef>
                <a:spcPct val="50000"/>
              </a:spcBef>
            </a:pPr>
            <a:r>
              <a:rPr lang="en-US" altLang="x-none" b="0">
                <a:solidFill>
                  <a:schemeClr val="bg1"/>
                </a:solidFill>
              </a:rPr>
              <a:t>Sources: D. Lowe, L. Fei-Fei</a:t>
            </a:r>
          </a:p>
        </p:txBody>
      </p:sp>
      <p:grpSp>
        <p:nvGrpSpPr>
          <p:cNvPr id="112659" name="Group 45"/>
          <p:cNvGrpSpPr>
            <a:grpSpLocks/>
          </p:cNvGrpSpPr>
          <p:nvPr/>
        </p:nvGrpSpPr>
        <p:grpSpPr bwMode="auto">
          <a:xfrm>
            <a:off x="3962400" y="1600200"/>
            <a:ext cx="4267200" cy="1904622"/>
            <a:chOff x="96" y="672"/>
            <a:chExt cx="2688" cy="1200"/>
          </a:xfrm>
        </p:grpSpPr>
        <p:sp>
          <p:nvSpPr>
            <p:cNvPr id="112661" name="Rectangle 5"/>
            <p:cNvSpPr>
              <a:spLocks noChangeArrowheads="1"/>
            </p:cNvSpPr>
            <p:nvPr/>
          </p:nvSpPr>
          <p:spPr bwMode="auto">
            <a:xfrm>
              <a:off x="96" y="672"/>
              <a:ext cx="2688" cy="120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algn="ctr" eaLnBrk="1" hangingPunct="1">
                <a:spcBef>
                  <a:spcPct val="50000"/>
                </a:spcBef>
              </a:pPr>
              <a:endParaRPr lang="x-none" altLang="x-none"/>
            </a:p>
          </p:txBody>
        </p:sp>
        <p:sp>
          <p:nvSpPr>
            <p:cNvPr id="112662" name="Picture 6" descr="sift-feat"/>
            <p:cNvSpPr>
              <a:spLocks noChangeAspect="1" noChangeArrowheads="1"/>
            </p:cNvSpPr>
            <p:nvPr/>
          </p:nvSpPr>
          <p:spPr bwMode="auto">
            <a:xfrm>
              <a:off x="162" y="696"/>
              <a:ext cx="2574" cy="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eaLnBrk="1" hangingPunct="1"/>
              <a:endParaRPr lang="x-none" altLang="x-none"/>
            </a:p>
          </p:txBody>
        </p:sp>
      </p:gr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1600200"/>
            <a:ext cx="3483429" cy="1936206"/>
          </a:xfrm>
          <a:prstGeom prst="rect">
            <a:avLst/>
          </a:prstGeom>
        </p:spPr>
      </p:pic>
      <p:sp>
        <p:nvSpPr>
          <p:cNvPr id="3" name="TextBox 2"/>
          <p:cNvSpPr txBox="1"/>
          <p:nvPr/>
        </p:nvSpPr>
        <p:spPr>
          <a:xfrm>
            <a:off x="457200" y="1238182"/>
            <a:ext cx="1905000" cy="400110"/>
          </a:xfrm>
          <a:prstGeom prst="rect">
            <a:avLst/>
          </a:prstGeom>
          <a:solidFill>
            <a:srgbClr val="FFC000"/>
          </a:solidFill>
          <a:ln>
            <a:solidFill>
              <a:srgbClr val="FF0000"/>
            </a:solidFill>
          </a:ln>
        </p:spPr>
        <p:txBody>
          <a:bodyPr wrap="square" rtlCol="0">
            <a:spAutoFit/>
          </a:bodyPr>
          <a:lstStyle/>
          <a:p>
            <a:pPr algn="ctr"/>
            <a:r>
              <a:rPr lang="en-US" sz="2000" b="0" dirty="0" smtClean="0">
                <a:solidFill>
                  <a:schemeClr val="tx1"/>
                </a:solidFill>
              </a:rPr>
              <a:t>“Cat”</a:t>
            </a:r>
          </a:p>
        </p:txBody>
      </p:sp>
      <p:sp>
        <p:nvSpPr>
          <p:cNvPr id="4" name="TextBox 3"/>
          <p:cNvSpPr txBox="1"/>
          <p:nvPr/>
        </p:nvSpPr>
        <p:spPr>
          <a:xfrm>
            <a:off x="457200" y="3536406"/>
            <a:ext cx="3483429" cy="400110"/>
          </a:xfrm>
          <a:prstGeom prst="rect">
            <a:avLst/>
          </a:prstGeom>
          <a:noFill/>
        </p:spPr>
        <p:txBody>
          <a:bodyPr wrap="square" rtlCol="0">
            <a:spAutoFit/>
          </a:bodyPr>
          <a:lstStyle/>
          <a:p>
            <a:pPr algn="ctr"/>
            <a:r>
              <a:rPr lang="en-US" sz="2000" b="0" dirty="0" smtClean="0">
                <a:solidFill>
                  <a:schemeClr val="tx1"/>
                </a:solidFill>
              </a:rPr>
              <a:t>Image classification</a:t>
            </a:r>
          </a:p>
        </p:txBody>
      </p:sp>
      <p:pic>
        <p:nvPicPr>
          <p:cNvPr id="27" name="Picture 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5400" y="1600200"/>
            <a:ext cx="3483429" cy="1936206"/>
          </a:xfrm>
          <a:prstGeom prst="rect">
            <a:avLst/>
          </a:prstGeom>
        </p:spPr>
      </p:pic>
      <p:sp>
        <p:nvSpPr>
          <p:cNvPr id="5" name="Rectangle 4"/>
          <p:cNvSpPr/>
          <p:nvPr/>
        </p:nvSpPr>
        <p:spPr>
          <a:xfrm>
            <a:off x="5257800" y="1981200"/>
            <a:ext cx="838200" cy="1066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001657" y="1638292"/>
            <a:ext cx="703943" cy="1485908"/>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629400" y="1905000"/>
            <a:ext cx="703943" cy="1257292"/>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277100" y="2087562"/>
            <a:ext cx="703943" cy="103663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7743825" y="1876769"/>
            <a:ext cx="665389" cy="1036638"/>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105400" y="3536406"/>
            <a:ext cx="3483429" cy="400110"/>
          </a:xfrm>
          <a:prstGeom prst="rect">
            <a:avLst/>
          </a:prstGeom>
          <a:noFill/>
        </p:spPr>
        <p:txBody>
          <a:bodyPr wrap="square" rtlCol="0">
            <a:spAutoFit/>
          </a:bodyPr>
          <a:lstStyle/>
          <a:p>
            <a:pPr algn="ctr"/>
            <a:r>
              <a:rPr lang="en-US" sz="2000" b="0" dirty="0" smtClean="0">
                <a:solidFill>
                  <a:schemeClr val="tx1"/>
                </a:solidFill>
              </a:rPr>
              <a:t>Object detection</a:t>
            </a:r>
          </a:p>
        </p:txBody>
      </p:sp>
      <p:sp>
        <p:nvSpPr>
          <p:cNvPr id="9" name="Rectangle 8"/>
          <p:cNvSpPr/>
          <p:nvPr/>
        </p:nvSpPr>
        <p:spPr>
          <a:xfrm>
            <a:off x="6705600" y="4434833"/>
            <a:ext cx="275771" cy="289567"/>
          </a:xfrm>
          <a:prstGeom prst="rect">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008585" y="4379561"/>
            <a:ext cx="1066800" cy="400110"/>
          </a:xfrm>
          <a:prstGeom prst="rect">
            <a:avLst/>
          </a:prstGeom>
          <a:noFill/>
        </p:spPr>
        <p:txBody>
          <a:bodyPr wrap="square" rtlCol="0">
            <a:spAutoFit/>
          </a:bodyPr>
          <a:lstStyle/>
          <a:p>
            <a:r>
              <a:rPr lang="en-US" sz="2000" b="0" smtClean="0">
                <a:solidFill>
                  <a:schemeClr val="tx1"/>
                </a:solidFill>
              </a:rPr>
              <a:t>cat</a:t>
            </a:r>
            <a:endParaRPr lang="en-US" sz="2000" b="0" dirty="0" smtClean="0">
              <a:solidFill>
                <a:schemeClr val="tx1"/>
              </a:solidFill>
            </a:endParaRPr>
          </a:p>
        </p:txBody>
      </p:sp>
      <p:sp>
        <p:nvSpPr>
          <p:cNvPr id="39" name="Rectangle 38"/>
          <p:cNvSpPr/>
          <p:nvPr/>
        </p:nvSpPr>
        <p:spPr>
          <a:xfrm>
            <a:off x="6708095" y="4791037"/>
            <a:ext cx="275771" cy="289567"/>
          </a:xfrm>
          <a:prstGeom prst="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7008585" y="4735765"/>
            <a:ext cx="1066800" cy="400110"/>
          </a:xfrm>
          <a:prstGeom prst="rect">
            <a:avLst/>
          </a:prstGeom>
          <a:noFill/>
        </p:spPr>
        <p:txBody>
          <a:bodyPr wrap="square" rtlCol="0">
            <a:spAutoFit/>
          </a:bodyPr>
          <a:lstStyle/>
          <a:p>
            <a:r>
              <a:rPr lang="en-US" sz="2000" b="0" dirty="0" smtClean="0">
                <a:solidFill>
                  <a:schemeClr val="tx1"/>
                </a:solidFill>
              </a:rPr>
              <a:t>grass</a:t>
            </a:r>
          </a:p>
        </p:txBody>
      </p:sp>
      <p:sp>
        <p:nvSpPr>
          <p:cNvPr id="41" name="TextBox 40"/>
          <p:cNvSpPr txBox="1"/>
          <p:nvPr/>
        </p:nvSpPr>
        <p:spPr>
          <a:xfrm>
            <a:off x="3145970" y="6373882"/>
            <a:ext cx="3483429" cy="400110"/>
          </a:xfrm>
          <a:prstGeom prst="rect">
            <a:avLst/>
          </a:prstGeom>
          <a:noFill/>
        </p:spPr>
        <p:txBody>
          <a:bodyPr wrap="square" rtlCol="0">
            <a:spAutoFit/>
          </a:bodyPr>
          <a:lstStyle/>
          <a:p>
            <a:pPr algn="ctr"/>
            <a:r>
              <a:rPr lang="en-US" sz="2000" b="0" dirty="0" smtClean="0">
                <a:solidFill>
                  <a:schemeClr val="tx1"/>
                </a:solidFill>
              </a:rPr>
              <a:t>Semantic segmentation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p:cNvSpPr>
            <a:spLocks noGrp="1"/>
          </p:cNvSpPr>
          <p:nvPr>
            <p:ph type="title"/>
          </p:nvPr>
        </p:nvSpPr>
        <p:spPr>
          <a:xfrm>
            <a:off x="304800" y="274638"/>
            <a:ext cx="8229600" cy="1143000"/>
          </a:xfrm>
        </p:spPr>
        <p:txBody>
          <a:bodyPr/>
          <a:lstStyle/>
          <a:p>
            <a:pPr eaLnBrk="1" hangingPunct="1"/>
            <a:r>
              <a:rPr lang="en-US" altLang="x-none">
                <a:ea typeface="ＭＳ Ｐゴシック" charset="-128"/>
              </a:rPr>
              <a:t>Project:  Deep learning for classification</a:t>
            </a:r>
          </a:p>
        </p:txBody>
      </p:sp>
      <p:sp>
        <p:nvSpPr>
          <p:cNvPr id="114690" name="Picture 2"/>
          <p:cNvSpPr>
            <a:spLocks noChangeAspect="1" noChangeArrowheads="1"/>
          </p:cNvSpPr>
          <p:nvPr/>
        </p:nvSpPr>
        <p:spPr bwMode="auto">
          <a:xfrm>
            <a:off x="457200" y="1295400"/>
            <a:ext cx="8229600" cy="1614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eaLnBrk="1" hangingPunct="1"/>
            <a:endParaRPr lang="x-none" altLang="x-none"/>
          </a:p>
        </p:txBody>
      </p:sp>
      <p:grpSp>
        <p:nvGrpSpPr>
          <p:cNvPr id="5" name="Group 4"/>
          <p:cNvGrpSpPr/>
          <p:nvPr/>
        </p:nvGrpSpPr>
        <p:grpSpPr>
          <a:xfrm>
            <a:off x="677127" y="2667000"/>
            <a:ext cx="5287729" cy="2108368"/>
            <a:chOff x="149899" y="2450899"/>
            <a:chExt cx="7505078" cy="2192146"/>
          </a:xfrm>
        </p:grpSpPr>
        <p:sp>
          <p:nvSpPr>
            <p:cNvPr id="6" name="Cube 5"/>
            <p:cNvSpPr/>
            <p:nvPr/>
          </p:nvSpPr>
          <p:spPr>
            <a:xfrm>
              <a:off x="2241030" y="2450899"/>
              <a:ext cx="891914" cy="2023671"/>
            </a:xfrm>
            <a:prstGeom prst="cube">
              <a:avLst>
                <a:gd name="adj" fmla="val 809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p:cNvSpPr/>
            <p:nvPr/>
          </p:nvSpPr>
          <p:spPr>
            <a:xfrm>
              <a:off x="2768184" y="2765684"/>
              <a:ext cx="732020" cy="1476531"/>
            </a:xfrm>
            <a:prstGeom prst="cube">
              <a:avLst>
                <a:gd name="adj" fmla="val 65905"/>
              </a:avLst>
            </a:prstGeom>
            <a:solidFill>
              <a:srgbClr val="00B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p:cNvSpPr/>
            <p:nvPr/>
          </p:nvSpPr>
          <p:spPr>
            <a:xfrm>
              <a:off x="3305333" y="2975555"/>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p:cNvSpPr/>
            <p:nvPr/>
          </p:nvSpPr>
          <p:spPr>
            <a:xfrm>
              <a:off x="3750041" y="2993044"/>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p:cNvSpPr/>
            <p:nvPr/>
          </p:nvSpPr>
          <p:spPr>
            <a:xfrm>
              <a:off x="4204739" y="3172925"/>
              <a:ext cx="667064" cy="739507"/>
            </a:xfrm>
            <a:prstGeom prst="cube">
              <a:avLst>
                <a:gd name="adj" fmla="val 37162"/>
              </a:avLst>
            </a:prstGeom>
            <a:solidFill>
              <a:srgbClr val="B653C4"/>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p:cNvSpPr/>
            <p:nvPr/>
          </p:nvSpPr>
          <p:spPr>
            <a:xfrm>
              <a:off x="4751885" y="3445249"/>
              <a:ext cx="1086787" cy="204858"/>
            </a:xfrm>
            <a:prstGeom prst="cube">
              <a:avLst>
                <a:gd name="adj" fmla="val 38662"/>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p:cNvSpPr/>
            <p:nvPr/>
          </p:nvSpPr>
          <p:spPr>
            <a:xfrm>
              <a:off x="5916118" y="3447746"/>
              <a:ext cx="1086787" cy="204858"/>
            </a:xfrm>
            <a:prstGeom prst="cube">
              <a:avLst>
                <a:gd name="adj" fmla="val 38662"/>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1828800" y="3477718"/>
              <a:ext cx="352269" cy="10493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7302708" y="3502702"/>
              <a:ext cx="352269" cy="10493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mp3.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9899" y="2480870"/>
              <a:ext cx="2162175" cy="2162175"/>
            </a:xfrm>
            <a:prstGeom prst="rect">
              <a:avLst/>
            </a:prstGeom>
            <a:noFill/>
            <a:scene3d>
              <a:camera prst="isometricRightUp">
                <a:rot lat="2100000" lon="18000000" rev="0"/>
              </a:camera>
              <a:lightRig rig="threePt" dir="t"/>
            </a:scene3d>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6135256" y="2562798"/>
            <a:ext cx="1179095" cy="2121101"/>
            <a:chOff x="7812504" y="2450899"/>
            <a:chExt cx="1673535" cy="2205385"/>
          </a:xfrm>
        </p:grpSpPr>
        <p:cxnSp>
          <p:nvCxnSpPr>
            <p:cNvPr id="17" name="Straight Connector 16"/>
            <p:cNvCxnSpPr/>
            <p:nvPr/>
          </p:nvCxnSpPr>
          <p:spPr>
            <a:xfrm flipH="1">
              <a:off x="7828547" y="2450899"/>
              <a:ext cx="0" cy="21921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7828547" y="2480870"/>
              <a:ext cx="352927" cy="133993"/>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842880" y="2631691"/>
              <a:ext cx="806537" cy="133993"/>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828547" y="2768579"/>
              <a:ext cx="641685"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812504" y="2905739"/>
              <a:ext cx="1097280"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840119" y="3151944"/>
              <a:ext cx="274320"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832099" y="3304344"/>
              <a:ext cx="731520"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840119" y="3634369"/>
              <a:ext cx="1645920"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832099" y="3789210"/>
              <a:ext cx="731520"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824079" y="3941610"/>
              <a:ext cx="164592"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848143" y="4366724"/>
              <a:ext cx="438912"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840123" y="4519124"/>
              <a:ext cx="256032"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p:cNvSpPr txBox="1"/>
          <p:nvPr/>
        </p:nvSpPr>
        <p:spPr>
          <a:xfrm>
            <a:off x="7451907" y="3628498"/>
            <a:ext cx="1311093" cy="523220"/>
          </a:xfrm>
          <a:prstGeom prst="rect">
            <a:avLst/>
          </a:prstGeom>
          <a:noFill/>
        </p:spPr>
        <p:txBody>
          <a:bodyPr wrap="square" rtlCol="0">
            <a:spAutoFit/>
          </a:bodyPr>
          <a:lstStyle/>
          <a:p>
            <a:r>
              <a:rPr lang="en-US" sz="2800" smtClean="0">
                <a:solidFill>
                  <a:schemeClr val="tx1"/>
                </a:solidFill>
              </a:rPr>
              <a:t>Horse</a:t>
            </a:r>
            <a:endParaRPr lang="en-US" sz="280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Computer Vision?</a:t>
            </a:r>
            <a:br>
              <a:rPr lang="en-US" dirty="0" smtClean="0"/>
            </a:br>
            <a:r>
              <a:rPr lang="en-US" dirty="0" smtClean="0"/>
              <a:t>Example 1: Robotics</a:t>
            </a:r>
            <a:endParaRPr lang="en-US" dirty="0"/>
          </a:p>
        </p:txBody>
      </p:sp>
      <p:pic>
        <p:nvPicPr>
          <p:cNvPr id="4" name="Picture 3"/>
          <p:cNvPicPr>
            <a:picLocks noChangeAspect="1"/>
          </p:cNvPicPr>
          <p:nvPr/>
        </p:nvPicPr>
        <p:blipFill>
          <a:blip r:embed="rId3"/>
          <a:stretch>
            <a:fillRect/>
          </a:stretch>
        </p:blipFill>
        <p:spPr>
          <a:xfrm>
            <a:off x="2178594" y="1859059"/>
            <a:ext cx="4831805" cy="4499558"/>
          </a:xfrm>
          <a:prstGeom prst="rect">
            <a:avLst/>
          </a:prstGeom>
        </p:spPr>
      </p:pic>
      <p:sp>
        <p:nvSpPr>
          <p:cNvPr id="5" name="Rectangle 4"/>
          <p:cNvSpPr/>
          <p:nvPr/>
        </p:nvSpPr>
        <p:spPr>
          <a:xfrm>
            <a:off x="2696717" y="6627168"/>
            <a:ext cx="3018775" cy="230832"/>
          </a:xfrm>
          <a:prstGeom prst="rect">
            <a:avLst/>
          </a:prstGeom>
        </p:spPr>
        <p:txBody>
          <a:bodyPr wrap="none">
            <a:spAutoFit/>
          </a:bodyPr>
          <a:lstStyle/>
          <a:p>
            <a:r>
              <a:rPr lang="en-US" sz="900" dirty="0">
                <a:solidFill>
                  <a:schemeClr val="tx1"/>
                </a:solidFill>
              </a:rPr>
              <a:t>http://</a:t>
            </a:r>
            <a:r>
              <a:rPr lang="en-US" sz="900" dirty="0" err="1">
                <a:solidFill>
                  <a:schemeClr val="tx1"/>
                </a:solidFill>
              </a:rPr>
              <a:t>theoatmeal.com</a:t>
            </a:r>
            <a:r>
              <a:rPr lang="en-US" sz="900" dirty="0">
                <a:solidFill>
                  <a:schemeClr val="tx1"/>
                </a:solidFill>
              </a:rPr>
              <a:t>/blog/</a:t>
            </a:r>
            <a:r>
              <a:rPr lang="en-US" sz="900" dirty="0" err="1">
                <a:solidFill>
                  <a:schemeClr val="tx1"/>
                </a:solidFill>
              </a:rPr>
              <a:t>google_self_driving_car</a:t>
            </a:r>
            <a:endParaRPr lang="en-US" sz="900" dirty="0">
              <a:solidFill>
                <a:schemeClr val="tx1"/>
              </a:solidFill>
            </a:endParaRPr>
          </a:p>
        </p:txBody>
      </p:sp>
    </p:spTree>
    <p:extLst>
      <p:ext uri="{BB962C8B-B14F-4D97-AF65-F5344CB8AC3E}">
        <p14:creationId xmlns:p14="http://schemas.microsoft.com/office/powerpoint/2010/main" val="500719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p:txBody>
          <a:bodyPr/>
          <a:lstStyle/>
          <a:p>
            <a:pPr eaLnBrk="1" hangingPunct="1"/>
            <a:r>
              <a:rPr lang="en-US" altLang="x-none">
                <a:ea typeface="ＭＳ Ｐゴシック" charset="-128"/>
              </a:rPr>
              <a:t>Grading</a:t>
            </a:r>
          </a:p>
        </p:txBody>
      </p:sp>
      <p:sp>
        <p:nvSpPr>
          <p:cNvPr id="116738" name="Rectangle 3"/>
          <p:cNvSpPr>
            <a:spLocks noGrp="1" noChangeArrowheads="1"/>
          </p:cNvSpPr>
          <p:nvPr>
            <p:ph idx="1"/>
          </p:nvPr>
        </p:nvSpPr>
        <p:spPr>
          <a:xfrm>
            <a:off x="457200" y="1524000"/>
            <a:ext cx="8534400" cy="4800600"/>
          </a:xfrm>
        </p:spPr>
        <p:txBody>
          <a:bodyPr/>
          <a:lstStyle/>
          <a:p>
            <a:pPr eaLnBrk="1" hangingPunct="1"/>
            <a:r>
              <a:rPr lang="en-US" altLang="x-none" dirty="0" smtClean="0">
                <a:ea typeface="ＭＳ Ｐゴシック" charset="-128"/>
              </a:rPr>
              <a:t>One </a:t>
            </a:r>
            <a:r>
              <a:rPr lang="en-US" altLang="x-none" dirty="0">
                <a:ea typeface="ＭＳ Ｐゴシック" charset="-128"/>
              </a:rPr>
              <a:t>prelim, one final exam</a:t>
            </a:r>
          </a:p>
          <a:p>
            <a:pPr eaLnBrk="1" hangingPunct="1"/>
            <a:r>
              <a:rPr lang="en-US" altLang="x-none" dirty="0">
                <a:ea typeface="ＭＳ Ｐゴシック" charset="-128"/>
              </a:rPr>
              <a:t>Rough grade breakdown:</a:t>
            </a:r>
          </a:p>
          <a:p>
            <a:pPr lvl="1" eaLnBrk="1" hangingPunct="1"/>
            <a:r>
              <a:rPr lang="en-US" altLang="x-none" dirty="0" smtClean="0">
                <a:ea typeface="ＭＳ Ｐゴシック" charset="-128"/>
              </a:rPr>
              <a:t>Midterm</a:t>
            </a:r>
            <a:r>
              <a:rPr lang="en-US" altLang="x-none" dirty="0">
                <a:ea typeface="ＭＳ Ｐゴシック" charset="-128"/>
              </a:rPr>
              <a:t>: 15-20%</a:t>
            </a:r>
          </a:p>
          <a:p>
            <a:pPr lvl="1" eaLnBrk="1" hangingPunct="1"/>
            <a:r>
              <a:rPr lang="en-US" altLang="x-none" dirty="0" err="1">
                <a:ea typeface="ＭＳ Ｐゴシック" charset="-128"/>
              </a:rPr>
              <a:t>Homeworks</a:t>
            </a:r>
            <a:r>
              <a:rPr lang="en-US" altLang="x-none" dirty="0">
                <a:ea typeface="ＭＳ Ｐゴシック" charset="-128"/>
              </a:rPr>
              <a:t>: 10-20%</a:t>
            </a:r>
          </a:p>
          <a:p>
            <a:pPr lvl="1" eaLnBrk="1" hangingPunct="1"/>
            <a:r>
              <a:rPr lang="en-US" altLang="x-none" dirty="0">
                <a:ea typeface="ＭＳ Ｐゴシック" charset="-128"/>
              </a:rPr>
              <a:t>Programming projects: 40-50%</a:t>
            </a:r>
          </a:p>
          <a:p>
            <a:pPr lvl="1" eaLnBrk="1" hangingPunct="1"/>
            <a:r>
              <a:rPr lang="en-US" altLang="x-none" dirty="0">
                <a:ea typeface="ＭＳ Ｐゴシック" charset="-128"/>
              </a:rPr>
              <a:t>Final exam: 15-20%</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p:cNvSpPr>
            <a:spLocks noGrp="1"/>
          </p:cNvSpPr>
          <p:nvPr>
            <p:ph type="title"/>
          </p:nvPr>
        </p:nvSpPr>
        <p:spPr/>
        <p:txBody>
          <a:bodyPr/>
          <a:lstStyle/>
          <a:p>
            <a:pPr eaLnBrk="1" hangingPunct="1"/>
            <a:r>
              <a:rPr lang="en-US" altLang="x-none">
                <a:ea typeface="ＭＳ Ｐゴシック" charset="-128"/>
              </a:rPr>
              <a:t>Late policy</a:t>
            </a:r>
          </a:p>
        </p:txBody>
      </p:sp>
      <p:sp>
        <p:nvSpPr>
          <p:cNvPr id="118786" name="Content Placeholder 2"/>
          <p:cNvSpPr>
            <a:spLocks noGrp="1"/>
          </p:cNvSpPr>
          <p:nvPr>
            <p:ph idx="1"/>
          </p:nvPr>
        </p:nvSpPr>
        <p:spPr/>
        <p:txBody>
          <a:bodyPr/>
          <a:lstStyle/>
          <a:p>
            <a:pPr eaLnBrk="1" hangingPunct="1"/>
            <a:r>
              <a:rPr lang="en-US" altLang="x-none" dirty="0" smtClean="0">
                <a:ea typeface="ＭＳ Ｐゴシック" charset="-128"/>
              </a:rPr>
              <a:t>Five  </a:t>
            </a:r>
            <a:r>
              <a:rPr lang="en-US" altLang="x-none" dirty="0">
                <a:ea typeface="ＭＳ Ｐゴシック" charset="-128"/>
              </a:rPr>
              <a:t>free </a:t>
            </a:r>
            <a:r>
              <a:rPr lang="ja-JP" altLang="en-US" dirty="0">
                <a:ea typeface="ＭＳ Ｐゴシック" charset="-128"/>
              </a:rPr>
              <a:t>“</a:t>
            </a:r>
            <a:r>
              <a:rPr lang="en-US" altLang="ja-JP" dirty="0">
                <a:ea typeface="ＭＳ Ｐゴシック" charset="-128"/>
              </a:rPr>
              <a:t>slip days</a:t>
            </a:r>
            <a:r>
              <a:rPr lang="ja-JP" altLang="en-US" dirty="0">
                <a:ea typeface="ＭＳ Ｐゴシック" charset="-128"/>
              </a:rPr>
              <a:t>”</a:t>
            </a:r>
            <a:r>
              <a:rPr lang="en-US" altLang="ja-JP" dirty="0">
                <a:ea typeface="ＭＳ Ｐゴシック" charset="-128"/>
              </a:rPr>
              <a:t> will be available for the semester</a:t>
            </a:r>
          </a:p>
          <a:p>
            <a:pPr eaLnBrk="1" hangingPunct="1"/>
            <a:endParaRPr lang="en-US" altLang="ja-JP" dirty="0">
              <a:ea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p:cNvSpPr>
            <a:spLocks noGrp="1"/>
          </p:cNvSpPr>
          <p:nvPr>
            <p:ph type="title"/>
          </p:nvPr>
        </p:nvSpPr>
        <p:spPr/>
        <p:txBody>
          <a:bodyPr/>
          <a:lstStyle/>
          <a:p>
            <a:pPr eaLnBrk="1" hangingPunct="1"/>
            <a:r>
              <a:rPr lang="en-US" altLang="x-none">
                <a:ea typeface="ＭＳ Ｐゴシック" charset="-128"/>
              </a:rPr>
              <a:t>Academic Integrity</a:t>
            </a:r>
          </a:p>
        </p:txBody>
      </p:sp>
      <p:sp>
        <p:nvSpPr>
          <p:cNvPr id="119810" name="Content Placeholder 2"/>
          <p:cNvSpPr>
            <a:spLocks noGrp="1"/>
          </p:cNvSpPr>
          <p:nvPr>
            <p:ph idx="1"/>
          </p:nvPr>
        </p:nvSpPr>
        <p:spPr/>
        <p:txBody>
          <a:bodyPr/>
          <a:lstStyle/>
          <a:p>
            <a:pPr eaLnBrk="1" hangingPunct="1"/>
            <a:r>
              <a:rPr lang="en-US" altLang="x-none">
                <a:ea typeface="ＭＳ Ｐゴシック" charset="-128"/>
              </a:rPr>
              <a:t>Homeworks have to be done alone</a:t>
            </a:r>
          </a:p>
          <a:p>
            <a:pPr lvl="1" eaLnBrk="1" hangingPunct="1"/>
            <a:r>
              <a:rPr lang="en-US" altLang="x-none">
                <a:ea typeface="ＭＳ Ｐゴシック" charset="-128"/>
              </a:rPr>
              <a:t>No discussing</a:t>
            </a:r>
          </a:p>
          <a:p>
            <a:pPr eaLnBrk="1" hangingPunct="1"/>
            <a:r>
              <a:rPr lang="en-US" altLang="x-none">
                <a:ea typeface="ＭＳ Ｐゴシック" charset="-128"/>
              </a:rPr>
              <a:t>Assignments in pairs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p:cNvSpPr>
            <a:spLocks noGrp="1"/>
          </p:cNvSpPr>
          <p:nvPr>
            <p:ph type="title"/>
          </p:nvPr>
        </p:nvSpPr>
        <p:spPr/>
        <p:txBody>
          <a:bodyPr/>
          <a:lstStyle/>
          <a:p>
            <a:pPr eaLnBrk="1" hangingPunct="1"/>
            <a:r>
              <a:rPr lang="en-US" altLang="x-none">
                <a:ea typeface="ＭＳ Ｐゴシック" charset="-128"/>
              </a:rPr>
              <a:t>Questions?</a:t>
            </a:r>
          </a:p>
        </p:txBody>
      </p:sp>
      <p:sp>
        <p:nvSpPr>
          <p:cNvPr id="120834" name="Content Placeholder 2"/>
          <p:cNvSpPr>
            <a:spLocks noGrp="1"/>
          </p:cNvSpPr>
          <p:nvPr>
            <p:ph idx="1"/>
          </p:nvPr>
        </p:nvSpPr>
        <p:spPr/>
        <p:txBody>
          <a:bodyPr/>
          <a:lstStyle/>
          <a:p>
            <a:pPr eaLnBrk="1" hangingPunct="1"/>
            <a:endParaRPr lang="x-none" altLang="x-none">
              <a:ea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Computer Vision?</a:t>
            </a:r>
            <a:br>
              <a:rPr lang="en-US" dirty="0" smtClean="0"/>
            </a:br>
            <a:r>
              <a:rPr lang="en-US" dirty="0" smtClean="0"/>
              <a:t>Example 2: Internet Vision</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1475" y="2552700"/>
            <a:ext cx="8391525" cy="1752600"/>
          </a:xfrm>
          <a:prstGeom prst="flowChartDocument">
            <a:avLst/>
          </a:prstGeom>
          <a:ln>
            <a:solidFill>
              <a:schemeClr val="accent1"/>
            </a:solidFill>
          </a:ln>
          <a:effectLst>
            <a:outerShdw blurRad="50800" dist="76200" dir="2700000" sx="103000" sy="103000" algn="tl" rotWithShape="0">
              <a:prstClr val="black">
                <a:alpha val="40000"/>
              </a:prstClr>
            </a:outerShdw>
          </a:effectLst>
        </p:spPr>
      </p:pic>
    </p:spTree>
    <p:extLst>
      <p:ext uri="{BB962C8B-B14F-4D97-AF65-F5344CB8AC3E}">
        <p14:creationId xmlns:p14="http://schemas.microsoft.com/office/powerpoint/2010/main" val="1055238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Computer Vision?</a:t>
            </a:r>
            <a:br>
              <a:rPr lang="en-US" dirty="0" smtClean="0"/>
            </a:br>
            <a:r>
              <a:rPr lang="en-US" dirty="0" smtClean="0"/>
              <a:t>Example 3: AR</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125266"/>
            <a:ext cx="9144000" cy="3429000"/>
          </a:xfrm>
          <a:prstGeom prst="rect">
            <a:avLst/>
          </a:prstGeom>
        </p:spPr>
      </p:pic>
    </p:spTree>
    <p:extLst>
      <p:ext uri="{BB962C8B-B14F-4D97-AF65-F5344CB8AC3E}">
        <p14:creationId xmlns:p14="http://schemas.microsoft.com/office/powerpoint/2010/main" val="1881418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2000" b="0" dirty="0" smtClean="0">
            <a:solidFill>
              <a:schemeClr val="tx1"/>
            </a:solidFill>
          </a:defRPr>
        </a:defPPr>
      </a:lstStyle>
    </a:tx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78880</TotalTime>
  <Words>1974</Words>
  <Application>Microsoft Macintosh PowerPoint</Application>
  <PresentationFormat>On-screen Show (4:3)</PresentationFormat>
  <Paragraphs>273</Paragraphs>
  <Slides>73</Slides>
  <Notes>26</Notes>
  <HiddenSlides>0</HiddenSlides>
  <MMClips>2</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73</vt:i4>
      </vt:variant>
    </vt:vector>
  </HeadingPairs>
  <TitlesOfParts>
    <vt:vector size="81" baseType="lpstr">
      <vt:lpstr>Calibri</vt:lpstr>
      <vt:lpstr>Mangal</vt:lpstr>
      <vt:lpstr>ＭＳ Ｐゴシック</vt:lpstr>
      <vt:lpstr>Times New Roman</vt:lpstr>
      <vt:lpstr>Arial</vt:lpstr>
      <vt:lpstr>Office Theme</vt:lpstr>
      <vt:lpstr>Image File</vt:lpstr>
      <vt:lpstr>Image</vt:lpstr>
      <vt:lpstr>CS4670/5670: Intro to Computer Vision</vt:lpstr>
      <vt:lpstr>Instructor</vt:lpstr>
      <vt:lpstr>Today</vt:lpstr>
      <vt:lpstr>Today</vt:lpstr>
      <vt:lpstr>Every image tells a story</vt:lpstr>
      <vt:lpstr>Why Computer Vision? Example 1: Robotics</vt:lpstr>
      <vt:lpstr>Why Computer Vision? Example 1: Robotics</vt:lpstr>
      <vt:lpstr>Why Computer Vision? Example 2: Internet Vision</vt:lpstr>
      <vt:lpstr>Why Computer Vision? Example 3: AR</vt:lpstr>
      <vt:lpstr>The goal(s) or computer vision</vt:lpstr>
      <vt:lpstr>Vision is easy for humans</vt:lpstr>
      <vt:lpstr>Vision is easy for humans</vt:lpstr>
      <vt:lpstr>Vision is easy for humans</vt:lpstr>
      <vt:lpstr>Vision is easy for humans</vt:lpstr>
      <vt:lpstr>Vision is easy for humans</vt:lpstr>
      <vt:lpstr>Vision is easy for humans</vt:lpstr>
      <vt:lpstr>Vision is easy for humans</vt:lpstr>
      <vt:lpstr>PowerPoint Presentation</vt:lpstr>
      <vt:lpstr>…but not always</vt:lpstr>
      <vt:lpstr>Vision is hard: Images are ambiguous</vt:lpstr>
      <vt:lpstr>Vision is hard: Objects blend together</vt:lpstr>
      <vt:lpstr>Vision is hard: Objects blend together</vt:lpstr>
      <vt:lpstr>Vision is hard: Concepts have variance</vt:lpstr>
      <vt:lpstr>The many faces of intra-class variance</vt:lpstr>
      <vt:lpstr>The many faces of intra-class variance</vt:lpstr>
      <vt:lpstr>The many faces of intra-class variation</vt:lpstr>
      <vt:lpstr>Vision is hard: Concepts are subtle</vt:lpstr>
      <vt:lpstr>Vision is hard:  local ambiguity</vt:lpstr>
      <vt:lpstr>What the input looks like</vt:lpstr>
      <vt:lpstr>The “summer vision project”</vt:lpstr>
      <vt:lpstr>The “summer vision project”</vt:lpstr>
      <vt:lpstr>The big reveal </vt:lpstr>
      <vt:lpstr>Perception is the big problem</vt:lpstr>
      <vt:lpstr>Cues to help us</vt:lpstr>
      <vt:lpstr>where are we now?</vt:lpstr>
      <vt:lpstr>Deployed: depth cameras</vt:lpstr>
      <vt:lpstr>Deployed: depth cameras</vt:lpstr>
      <vt:lpstr>Deployed:  shape capture</vt:lpstr>
      <vt:lpstr>Deployed: Optical character recognition (OCR)</vt:lpstr>
      <vt:lpstr>Deployed: Face detection</vt:lpstr>
      <vt:lpstr>Established technology: 3D Models of the world</vt:lpstr>
      <vt:lpstr>Significant progress: Recognizing objects</vt:lpstr>
      <vt:lpstr>Significant progress: Face Recognition</vt:lpstr>
      <vt:lpstr>Recognition-based product search</vt:lpstr>
      <vt:lpstr>Significant progress: Species recognition</vt:lpstr>
      <vt:lpstr>Challenges: recognizing rare concepts</vt:lpstr>
      <vt:lpstr>Challenges: recognizing rare concepts</vt:lpstr>
      <vt:lpstr>Challenges: recognizing rare concepts</vt:lpstr>
      <vt:lpstr>Challenges: Recovering 3D structure from limited views</vt:lpstr>
      <vt:lpstr>Challenges: Reasoning</vt:lpstr>
      <vt:lpstr>PowerPoint Presentation</vt:lpstr>
      <vt:lpstr>Challenges: Integrating Vision and Action</vt:lpstr>
      <vt:lpstr>Challenges: Other imaging domains</vt:lpstr>
      <vt:lpstr>Our Course</vt:lpstr>
      <vt:lpstr>Instructor</vt:lpstr>
      <vt:lpstr>Important personnel</vt:lpstr>
      <vt:lpstr>Other administrative details</vt:lpstr>
      <vt:lpstr>Course requirements</vt:lpstr>
      <vt:lpstr>Course overview (tentative)</vt:lpstr>
      <vt:lpstr>1. Low-level vision</vt:lpstr>
      <vt:lpstr>Project: Multiscale pyramids</vt:lpstr>
      <vt:lpstr>PowerPoint Presentation</vt:lpstr>
      <vt:lpstr>PowerPoint Presentation</vt:lpstr>
      <vt:lpstr>Project: Grouping and segmentation</vt:lpstr>
      <vt:lpstr>2. Reconstruction</vt:lpstr>
      <vt:lpstr>Project: Feature detection and matching </vt:lpstr>
      <vt:lpstr>Project: Stereo and photometric stereo</vt:lpstr>
      <vt:lpstr>3. Recognition</vt:lpstr>
      <vt:lpstr>Project:  Deep learning for classification</vt:lpstr>
      <vt:lpstr>Grading</vt:lpstr>
      <vt:lpstr>Late policy</vt:lpstr>
      <vt:lpstr>Academic Integrity</vt:lpstr>
      <vt:lpstr>Questions?</vt:lpstr>
    </vt:vector>
  </TitlesOfParts>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CS6670: Computer Vision</dc:title>
  <dc:creator>Noah Snavely</dc:creator>
  <cp:lastModifiedBy>Bharath Hariharan</cp:lastModifiedBy>
  <cp:revision>409</cp:revision>
  <dcterms:created xsi:type="dcterms:W3CDTF">2003-06-12T19:48:44Z</dcterms:created>
  <dcterms:modified xsi:type="dcterms:W3CDTF">2018-01-25T04:02:47Z</dcterms:modified>
</cp:coreProperties>
</file>