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9" r:id="rId2"/>
    <p:sldId id="320" r:id="rId3"/>
    <p:sldId id="404" r:id="rId4"/>
    <p:sldId id="405" r:id="rId5"/>
    <p:sldId id="406" r:id="rId6"/>
    <p:sldId id="407" r:id="rId7"/>
    <p:sldId id="408" r:id="rId8"/>
    <p:sldId id="410" r:id="rId9"/>
    <p:sldId id="440" r:id="rId10"/>
    <p:sldId id="411" r:id="rId11"/>
    <p:sldId id="414" r:id="rId12"/>
    <p:sldId id="415" r:id="rId13"/>
    <p:sldId id="416" r:id="rId14"/>
    <p:sldId id="538" r:id="rId15"/>
    <p:sldId id="417" r:id="rId16"/>
    <p:sldId id="418" r:id="rId17"/>
    <p:sldId id="442" r:id="rId18"/>
    <p:sldId id="441" r:id="rId19"/>
    <p:sldId id="420" r:id="rId20"/>
    <p:sldId id="424" r:id="rId21"/>
    <p:sldId id="425" r:id="rId22"/>
    <p:sldId id="426" r:id="rId23"/>
    <p:sldId id="427" r:id="rId24"/>
    <p:sldId id="469" r:id="rId25"/>
    <p:sldId id="470" r:id="rId26"/>
    <p:sldId id="471" r:id="rId27"/>
    <p:sldId id="472" r:id="rId28"/>
    <p:sldId id="476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1" r:id="rId42"/>
    <p:sldId id="500" r:id="rId43"/>
    <p:sldId id="501" r:id="rId44"/>
    <p:sldId id="502" r:id="rId45"/>
    <p:sldId id="503" r:id="rId46"/>
    <p:sldId id="506" r:id="rId47"/>
    <p:sldId id="507" r:id="rId48"/>
    <p:sldId id="508" r:id="rId49"/>
    <p:sldId id="509" r:id="rId50"/>
    <p:sldId id="510" r:id="rId51"/>
    <p:sldId id="542" r:id="rId52"/>
    <p:sldId id="543" r:id="rId53"/>
    <p:sldId id="541" r:id="rId54"/>
    <p:sldId id="515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93" autoAdjust="0"/>
    <p:restoredTop sz="75688" autoAdjust="0"/>
  </p:normalViewPr>
  <p:slideViewPr>
    <p:cSldViewPr>
      <p:cViewPr varScale="1">
        <p:scale>
          <a:sx n="82" d="100"/>
          <a:sy n="82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2 boxes with 1’s and 2’s. The sum</a:t>
            </a:r>
            <a:r>
              <a:rPr lang="en-US" baseline="0" dirty="0" smtClean="0"/>
              <a:t> of them is 3s. The average is 1, 2 and 3 respectively and can be achieved separately or together.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Thresholding</a:t>
            </a:r>
            <a:r>
              <a:rPr lang="en-US" baseline="0" dirty="0" smtClean="0"/>
              <a:t> is not linear</a:t>
            </a:r>
          </a:p>
          <a:p>
            <a:r>
              <a:rPr lang="en-US" baseline="0" dirty="0" smtClean="0"/>
              <a:t>F1 = 1 &gt; T (where T = 2)</a:t>
            </a:r>
          </a:p>
          <a:p>
            <a:r>
              <a:rPr lang="en-US" baseline="0" dirty="0" smtClean="0"/>
              <a:t>F2  = 2 &gt; T (where T = 2). Output is 0</a:t>
            </a:r>
          </a:p>
          <a:p>
            <a:r>
              <a:rPr lang="en-US" baseline="0" dirty="0" smtClean="0"/>
              <a:t>F1 + F2 &gt; T. Output is 1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threshold be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out the grid. And show what you</a:t>
            </a:r>
            <a:r>
              <a:rPr lang="en-US" baseline="0" dirty="0" smtClean="0"/>
              <a:t> are multiplying with.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Geometric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out the grid. And show what you</a:t>
            </a:r>
            <a:r>
              <a:rPr lang="en-US" baseline="0" dirty="0" smtClean="0"/>
              <a:t> are multiplying with.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76CC1-63DF-4546-832F-7B3740A94E4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7F93-8D1F-4BCD-9CEA-002EA20EF34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76B8-4245-438E-AE87-AEABE722B1B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8897" marR="58897" defTabSz="1320013">
              <a:spcBef>
                <a:spcPts val="510"/>
              </a:spcBef>
              <a:buClr>
                <a:srgbClr val="000000"/>
              </a:buClr>
              <a:buFont typeface="Times"/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-2, 2</a:t>
            </a:r>
          </a:p>
          <a:p>
            <a:pPr marL="58897" marR="58897" defTabSz="1320013">
              <a:spcBef>
                <a:spcPts val="510"/>
              </a:spcBef>
              <a:buClr>
                <a:srgbClr val="000000"/>
              </a:buClr>
              <a:buFont typeface="Times"/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58897" marR="58897" defTabSz="1320013">
              <a:spcBef>
                <a:spcPts val="510"/>
              </a:spcBef>
              <a:buClr>
                <a:srgbClr val="000000"/>
              </a:buClr>
              <a:buFont typeface="Times"/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a(-2) b (10+2) + a (-1) b (10+1) + a (0) b (10) + a (1) b (10-1) + a (2) b (10-2)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9781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microsoft.com/office/2007/relationships/media" Target="file:///C:\az\ppt\teaching\cv\sa_yorick0.mpg" TargetMode="External"/><Relationship Id="rId2" Type="http://schemas.openxmlformats.org/officeDocument/2006/relationships/video" Target="file:///C:\az\ppt\teaching\cv\sa_yorick0.m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Relationship Id="rId3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image" Target="../media/image83.jpeg"/><Relationship Id="rId7" Type="http://schemas.openxmlformats.org/officeDocument/2006/relationships/image" Target="../media/image84.jpeg"/><Relationship Id="rId8" Type="http://schemas.openxmlformats.org/officeDocument/2006/relationships/image" Target="../media/image85.jpeg"/><Relationship Id="rId9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8077200" cy="3352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Lecture </a:t>
            </a:r>
            <a:r>
              <a:rPr lang="en-US" sz="3600" dirty="0"/>
              <a:t>3</a:t>
            </a:r>
            <a:r>
              <a:rPr lang="en-US" sz="3600" dirty="0" smtClean="0"/>
              <a:t>: Filtering and Edge detection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CS4670/5670: Computer Vision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Kavita Bala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Cross-correlation</a:t>
            </a:r>
            <a:endParaRPr lang="en-US" dirty="0"/>
          </a:p>
        </p:txBody>
      </p:sp>
      <p:pic>
        <p:nvPicPr>
          <p:cNvPr id="6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698" y="2813050"/>
            <a:ext cx="7295944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61" y="418782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/>
              <a:t>cross-correlation</a:t>
            </a:r>
            <a:r>
              <a:rPr lang="en-US" sz="2800" baseline="0" dirty="0"/>
              <a:t> </a:t>
            </a:r>
            <a:r>
              <a:rPr lang="en-US" sz="2800" baseline="0" dirty="0" smtClean="0"/>
              <a:t>operation:</a:t>
            </a:r>
            <a:endParaRPr lang="en-US" sz="2800" baseline="0" dirty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2800" baseline="0" dirty="0"/>
          </a:p>
        </p:txBody>
      </p:sp>
      <p:pic>
        <p:nvPicPr>
          <p:cNvPr id="9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7916" y="4790904"/>
            <a:ext cx="3535684" cy="54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357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3200" baseline="0" dirty="0" smtClean="0"/>
              <a:t>Let      be the image,      be the kernel (of size 2</a:t>
            </a:r>
            <a:r>
              <a:rPr lang="en-US" sz="3200" i="1" baseline="0" dirty="0" smtClean="0"/>
              <a:t>k</a:t>
            </a:r>
            <a:r>
              <a:rPr lang="en-US" sz="3200" baseline="0" dirty="0" smtClean="0"/>
              <a:t>+1 x 2</a:t>
            </a:r>
            <a:r>
              <a:rPr lang="en-US" sz="3200" i="1" baseline="0" dirty="0" smtClean="0"/>
              <a:t>k</a:t>
            </a:r>
            <a:r>
              <a:rPr lang="en-US" sz="3200" baseline="0" dirty="0" smtClean="0"/>
              <a:t>+1), and      be the output image</a:t>
            </a:r>
            <a:endParaRPr lang="en-US" sz="3200" baseline="0" dirty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3200" baseline="0" dirty="0" smtClean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4000" dirty="0"/>
          </a:p>
          <a:p>
            <a:pPr marL="457200" indent="-457200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800" dirty="0" smtClean="0"/>
              <a:t>Can think of as a “dot product” between local neighborhood and kernel for each pixel</a:t>
            </a:r>
            <a:endParaRPr lang="en-US" sz="2800" baseline="0" dirty="0" smtClean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9714" y="2024744"/>
            <a:ext cx="3864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9357" y="1534886"/>
            <a:ext cx="4392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66157" y="1556658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5852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 descr="magnus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887788"/>
            <a:ext cx="205263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6" descr="pione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876675"/>
            <a:ext cx="33829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aib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092575"/>
            <a:ext cx="29860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749300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5490"/>
                </a:solidFill>
              </a:rPr>
              <a:t>Stereo head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30200" y="31877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5490"/>
                </a:solidFill>
              </a:rPr>
              <a:t>Camera on a mobile vehicle </a:t>
            </a:r>
          </a:p>
        </p:txBody>
      </p:sp>
      <p:pic>
        <p:nvPicPr>
          <p:cNvPr id="725003" name="sa_yorick0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0005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102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50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50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00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500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Arial" charset="0"/>
              </a:rPr>
              <a:t> Example image pair – parallel cameras</a:t>
            </a:r>
          </a:p>
        </p:txBody>
      </p:sp>
      <p:pic>
        <p:nvPicPr>
          <p:cNvPr id="39938" name="Picture 3" descr="bt_l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9705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bt_r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809750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330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az\teaching\cv\images\bt_l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80645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5" descr="C:\az\teaching\cv\images\bt_r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819150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11138" y="238125"/>
            <a:ext cx="2392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5490"/>
                </a:solidFill>
              </a:rPr>
              <a:t>Intensity profiles</a:t>
            </a:r>
            <a:endParaRPr lang="en-GB" sz="2000">
              <a:solidFill>
                <a:srgbClr val="005490"/>
              </a:solidFill>
            </a:endParaRPr>
          </a:p>
        </p:txBody>
      </p:sp>
      <p:sp>
        <p:nvSpPr>
          <p:cNvPr id="41988" name="Line 8"/>
          <p:cNvSpPr>
            <a:spLocks noChangeShapeType="1"/>
          </p:cNvSpPr>
          <p:nvPr/>
        </p:nvSpPr>
        <p:spPr bwMode="auto">
          <a:xfrm>
            <a:off x="4959350" y="2192338"/>
            <a:ext cx="2889250" cy="63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15"/>
          <p:cNvSpPr>
            <a:spLocks noChangeShapeType="1"/>
          </p:cNvSpPr>
          <p:nvPr/>
        </p:nvSpPr>
        <p:spPr bwMode="auto">
          <a:xfrm>
            <a:off x="1154113" y="2184400"/>
            <a:ext cx="2900362" cy="63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16"/>
          <p:cNvSpPr txBox="1">
            <a:spLocks noChangeArrowheads="1"/>
          </p:cNvSpPr>
          <p:nvPr/>
        </p:nvSpPr>
        <p:spPr bwMode="auto">
          <a:xfrm>
            <a:off x="150813" y="6291263"/>
            <a:ext cx="865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 </a:t>
            </a:r>
            <a:r>
              <a:rPr lang="en-GB" sz="2000">
                <a:solidFill>
                  <a:schemeClr val="tx2"/>
                </a:solidFill>
              </a:rPr>
              <a:t>Clear correspondence between intensities, but also noise and ambiguity</a:t>
            </a:r>
          </a:p>
        </p:txBody>
      </p:sp>
      <p:pic>
        <p:nvPicPr>
          <p:cNvPr id="41991" name="Picture 17" descr="C:\az\teaching\cv\images\left_sec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r="14677"/>
          <a:stretch>
            <a:fillRect/>
          </a:stretch>
        </p:blipFill>
        <p:spPr bwMode="auto">
          <a:xfrm>
            <a:off x="873125" y="3905250"/>
            <a:ext cx="32734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0" descr="C:\az\teaching\cv\images\right_sec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6" r="17999"/>
          <a:stretch>
            <a:fillRect/>
          </a:stretch>
        </p:blipFill>
        <p:spPr bwMode="auto">
          <a:xfrm>
            <a:off x="4746625" y="3944938"/>
            <a:ext cx="31369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945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az\teaching\cv\images\bt_l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74613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C:\az\teaching\cv\images\bt_r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12713"/>
            <a:ext cx="2273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C:\az\teaching\cv\images\banl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586038"/>
            <a:ext cx="55864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C:\az\teaching\cv\images\banr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179763"/>
            <a:ext cx="5607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Line 6"/>
          <p:cNvSpPr>
            <a:spLocks noChangeShapeType="1"/>
          </p:cNvSpPr>
          <p:nvPr/>
        </p:nvSpPr>
        <p:spPr bwMode="auto">
          <a:xfrm flipV="1">
            <a:off x="501650" y="1116013"/>
            <a:ext cx="23129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 flipV="1">
            <a:off x="492125" y="1355725"/>
            <a:ext cx="2306638" cy="12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 flipV="1">
            <a:off x="3122613" y="1111250"/>
            <a:ext cx="2262187" cy="6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 flipV="1">
            <a:off x="3124200" y="1363663"/>
            <a:ext cx="2249488" cy="6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6149975" y="26177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5490"/>
                </a:solidFill>
              </a:rPr>
              <a:t>left </a:t>
            </a:r>
            <a:r>
              <a:rPr lang="en-US">
                <a:solidFill>
                  <a:srgbClr val="005490"/>
                </a:solidFill>
              </a:rPr>
              <a:t>image </a:t>
            </a:r>
            <a:r>
              <a:rPr lang="en-GB">
                <a:solidFill>
                  <a:srgbClr val="005490"/>
                </a:solidFill>
              </a:rPr>
              <a:t>band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6199188" y="322580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5490"/>
                </a:solidFill>
              </a:rPr>
              <a:t>right </a:t>
            </a:r>
            <a:r>
              <a:rPr lang="en-US">
                <a:solidFill>
                  <a:srgbClr val="005490"/>
                </a:solidFill>
              </a:rPr>
              <a:t>image </a:t>
            </a:r>
            <a:r>
              <a:rPr lang="en-GB">
                <a:solidFill>
                  <a:srgbClr val="005490"/>
                </a:solidFill>
              </a:rPr>
              <a:t>band</a:t>
            </a: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1392238" y="2605088"/>
            <a:ext cx="490537" cy="5111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476250" y="3206750"/>
            <a:ext cx="0" cy="3332163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 flipH="1">
            <a:off x="1303338" y="3294063"/>
            <a:ext cx="0" cy="52705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6070600" y="3197225"/>
            <a:ext cx="0" cy="3332163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Oval 26"/>
          <p:cNvSpPr>
            <a:spLocks noChangeAspect="1" noChangeArrowheads="1"/>
          </p:cNvSpPr>
          <p:nvPr/>
        </p:nvSpPr>
        <p:spPr bwMode="auto">
          <a:xfrm>
            <a:off x="1571625" y="2809875"/>
            <a:ext cx="125413" cy="1254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32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9"/>
          <p:cNvSpPr txBox="1">
            <a:spLocks noChangeArrowheads="1"/>
          </p:cNvSpPr>
          <p:nvPr/>
        </p:nvSpPr>
        <p:spPr bwMode="auto">
          <a:xfrm>
            <a:off x="3911600" y="2108200"/>
            <a:ext cx="173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region 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Normalized Cross Correlation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12674" r="51433" b="58855"/>
          <a:stretch>
            <a:fillRect/>
          </a:stretch>
        </p:blipFill>
        <p:spPr bwMode="auto">
          <a:xfrm>
            <a:off x="3530600" y="2451100"/>
            <a:ext cx="25527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6" t="13194" r="7552" b="59201"/>
          <a:stretch>
            <a:fillRect/>
          </a:stretch>
        </p:blipFill>
        <p:spPr bwMode="auto">
          <a:xfrm>
            <a:off x="6515100" y="2489200"/>
            <a:ext cx="2603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6883400" y="2108200"/>
            <a:ext cx="173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region B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848100" y="4533900"/>
            <a:ext cx="4343400" cy="2324100"/>
            <a:chOff x="2424" y="2856"/>
            <a:chExt cx="2736" cy="1464"/>
          </a:xfrm>
        </p:grpSpPr>
        <p:grpSp>
          <p:nvGrpSpPr>
            <p:cNvPr id="44053" name="Group 31"/>
            <p:cNvGrpSpPr>
              <a:grpSpLocks/>
            </p:cNvGrpSpPr>
            <p:nvPr/>
          </p:nvGrpSpPr>
          <p:grpSpPr bwMode="auto">
            <a:xfrm>
              <a:off x="2424" y="2856"/>
              <a:ext cx="1096" cy="1446"/>
              <a:chOff x="2424" y="2856"/>
              <a:chExt cx="1096" cy="1446"/>
            </a:xfrm>
          </p:grpSpPr>
          <p:pic>
            <p:nvPicPr>
              <p:cNvPr id="4405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25" t="47743" r="61719" b="32985"/>
              <a:stretch>
                <a:fillRect/>
              </a:stretch>
            </p:blipFill>
            <p:spPr bwMode="auto">
              <a:xfrm>
                <a:off x="2600" y="3152"/>
                <a:ext cx="624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59" name="Text Box 11"/>
              <p:cNvSpPr txBox="1">
                <a:spLocks noChangeArrowheads="1"/>
              </p:cNvSpPr>
              <p:nvPr/>
            </p:nvSpPr>
            <p:spPr bwMode="auto">
              <a:xfrm>
                <a:off x="2424" y="4014"/>
                <a:ext cx="10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2000">
                    <a:solidFill>
                      <a:schemeClr val="tx2"/>
                    </a:solidFill>
                  </a:rPr>
                  <a:t>vector </a:t>
                </a:r>
                <a:r>
                  <a:rPr lang="en-GB" b="1">
                    <a:solidFill>
                      <a:schemeClr val="tx2"/>
                    </a:solidFill>
                    <a:latin typeface="Times New Roman" charset="0"/>
                  </a:rPr>
                  <a:t>a</a:t>
                </a:r>
              </a:p>
            </p:txBody>
          </p:sp>
          <p:sp>
            <p:nvSpPr>
              <p:cNvPr id="44060" name="AutoShape 13"/>
              <p:cNvSpPr>
                <a:spLocks noChangeArrowheads="1"/>
              </p:cNvSpPr>
              <p:nvPr/>
            </p:nvSpPr>
            <p:spPr bwMode="auto">
              <a:xfrm>
                <a:off x="2896" y="2856"/>
                <a:ext cx="144" cy="288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hlink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054" name="Group 32"/>
            <p:cNvGrpSpPr>
              <a:grpSpLocks/>
            </p:cNvGrpSpPr>
            <p:nvPr/>
          </p:nvGrpSpPr>
          <p:grpSpPr bwMode="auto">
            <a:xfrm>
              <a:off x="4064" y="2880"/>
              <a:ext cx="1096" cy="1440"/>
              <a:chOff x="4064" y="2880"/>
              <a:chExt cx="1096" cy="1440"/>
            </a:xfrm>
          </p:grpSpPr>
          <p:pic>
            <p:nvPicPr>
              <p:cNvPr id="4405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44" t="47571" r="22395" b="32985"/>
              <a:stretch>
                <a:fillRect/>
              </a:stretch>
            </p:blipFill>
            <p:spPr bwMode="auto">
              <a:xfrm>
                <a:off x="4400" y="3144"/>
                <a:ext cx="440" cy="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56" name="Text Box 12"/>
              <p:cNvSpPr txBox="1">
                <a:spLocks noChangeArrowheads="1"/>
              </p:cNvSpPr>
              <p:nvPr/>
            </p:nvSpPr>
            <p:spPr bwMode="auto">
              <a:xfrm>
                <a:off x="4064" y="4032"/>
                <a:ext cx="10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C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2000">
                    <a:solidFill>
                      <a:schemeClr val="tx2"/>
                    </a:solidFill>
                  </a:rPr>
                  <a:t>vector </a:t>
                </a:r>
                <a:r>
                  <a:rPr lang="en-GB" b="1">
                    <a:solidFill>
                      <a:schemeClr val="tx2"/>
                    </a:solidFill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44057" name="AutoShape 14"/>
              <p:cNvSpPr>
                <a:spLocks noChangeArrowheads="1"/>
              </p:cNvSpPr>
              <p:nvPr/>
            </p:nvSpPr>
            <p:spPr bwMode="auto">
              <a:xfrm>
                <a:off x="4536" y="2880"/>
                <a:ext cx="144" cy="288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hlink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03200" y="2616200"/>
            <a:ext cx="3124200" cy="2501900"/>
            <a:chOff x="128" y="1648"/>
            <a:chExt cx="1968" cy="1576"/>
          </a:xfrm>
        </p:grpSpPr>
        <p:sp>
          <p:nvSpPr>
            <p:cNvPr id="44050" name="Text Box 15"/>
            <p:cNvSpPr txBox="1">
              <a:spLocks noChangeArrowheads="1"/>
            </p:cNvSpPr>
            <p:nvPr/>
          </p:nvSpPr>
          <p:spPr bwMode="auto">
            <a:xfrm>
              <a:off x="128" y="1648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005490"/>
                  </a:solidFill>
                </a:rPr>
                <a:t>write regions as vectors</a:t>
              </a:r>
            </a:p>
          </p:txBody>
        </p:sp>
        <p:pic>
          <p:nvPicPr>
            <p:cNvPr id="44051" name="Picture 17" descr="Edittex.b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2038"/>
              <a:ext cx="14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8" descr="texpointfig.b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2739"/>
              <a:ext cx="12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461000" y="5003800"/>
            <a:ext cx="1466850" cy="1651000"/>
            <a:chOff x="3440" y="3152"/>
            <a:chExt cx="924" cy="1040"/>
          </a:xfrm>
        </p:grpSpPr>
        <p:sp>
          <p:nvSpPr>
            <p:cNvPr id="44042" name="Line 20"/>
            <p:cNvSpPr>
              <a:spLocks noChangeShapeType="1"/>
            </p:cNvSpPr>
            <p:nvPr/>
          </p:nvSpPr>
          <p:spPr bwMode="auto">
            <a:xfrm>
              <a:off x="3800" y="3380"/>
              <a:ext cx="0" cy="5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21"/>
            <p:cNvSpPr>
              <a:spLocks noChangeShapeType="1"/>
            </p:cNvSpPr>
            <p:nvPr/>
          </p:nvSpPr>
          <p:spPr bwMode="auto">
            <a:xfrm flipH="1">
              <a:off x="3440" y="3980"/>
              <a:ext cx="360" cy="2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22"/>
            <p:cNvSpPr>
              <a:spLocks noChangeShapeType="1"/>
            </p:cNvSpPr>
            <p:nvPr/>
          </p:nvSpPr>
          <p:spPr bwMode="auto">
            <a:xfrm>
              <a:off x="3808" y="3980"/>
              <a:ext cx="5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Line 23"/>
            <p:cNvSpPr>
              <a:spLocks noChangeShapeType="1"/>
            </p:cNvSpPr>
            <p:nvPr/>
          </p:nvSpPr>
          <p:spPr bwMode="auto">
            <a:xfrm flipV="1">
              <a:off x="3804" y="3404"/>
              <a:ext cx="228" cy="5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24"/>
            <p:cNvSpPr>
              <a:spLocks noChangeShapeType="1"/>
            </p:cNvSpPr>
            <p:nvPr/>
          </p:nvSpPr>
          <p:spPr bwMode="auto">
            <a:xfrm flipV="1">
              <a:off x="3808" y="3632"/>
              <a:ext cx="356" cy="3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Text Box 27"/>
            <p:cNvSpPr txBox="1">
              <a:spLocks noChangeArrowheads="1"/>
            </p:cNvSpPr>
            <p:nvPr/>
          </p:nvSpPr>
          <p:spPr bwMode="auto">
            <a:xfrm>
              <a:off x="3928" y="3152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  <a:latin typeface="Times New Roman" charset="0"/>
                </a:rPr>
                <a:t>a</a:t>
              </a:r>
            </a:p>
          </p:txBody>
        </p:sp>
        <p:sp>
          <p:nvSpPr>
            <p:cNvPr id="44048" name="Text Box 28"/>
            <p:cNvSpPr txBox="1">
              <a:spLocks noChangeArrowheads="1"/>
            </p:cNvSpPr>
            <p:nvPr/>
          </p:nvSpPr>
          <p:spPr bwMode="auto">
            <a:xfrm>
              <a:off x="4148" y="348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  <a:latin typeface="Times New Roman" charset="0"/>
                </a:rPr>
                <a:t>b</a:t>
              </a:r>
            </a:p>
          </p:txBody>
        </p:sp>
        <p:sp>
          <p:nvSpPr>
            <p:cNvPr id="44049" name="Freeform 29"/>
            <p:cNvSpPr>
              <a:spLocks/>
            </p:cNvSpPr>
            <p:nvPr/>
          </p:nvSpPr>
          <p:spPr bwMode="auto">
            <a:xfrm>
              <a:off x="3936" y="3648"/>
              <a:ext cx="120" cy="84"/>
            </a:xfrm>
            <a:custGeom>
              <a:avLst/>
              <a:gdLst>
                <a:gd name="T0" fmla="*/ 0 w 120"/>
                <a:gd name="T1" fmla="*/ 0 h 84"/>
                <a:gd name="T2" fmla="*/ 72 w 120"/>
                <a:gd name="T3" fmla="*/ 24 h 84"/>
                <a:gd name="T4" fmla="*/ 120 w 120"/>
                <a:gd name="T5" fmla="*/ 84 h 84"/>
                <a:gd name="T6" fmla="*/ 0 60000 65536"/>
                <a:gd name="T7" fmla="*/ 0 60000 65536"/>
                <a:gd name="T8" fmla="*/ 0 60000 65536"/>
                <a:gd name="T9" fmla="*/ 0 w 120"/>
                <a:gd name="T10" fmla="*/ 0 h 84"/>
                <a:gd name="T11" fmla="*/ 120 w 120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4">
                  <a:moveTo>
                    <a:pt x="0" y="0"/>
                  </a:moveTo>
                  <a:cubicBezTo>
                    <a:pt x="26" y="5"/>
                    <a:pt x="52" y="10"/>
                    <a:pt x="72" y="24"/>
                  </a:cubicBezTo>
                  <a:cubicBezTo>
                    <a:pt x="92" y="38"/>
                    <a:pt x="113" y="73"/>
                    <a:pt x="120" y="8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3317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az\teaching\cv\images\bt_l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74613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C:\az\teaching\cv\images\bt_r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12713"/>
            <a:ext cx="2273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C:\az\teaching\cv\images\banl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586038"/>
            <a:ext cx="55864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C:\az\teaching\cv\images\banr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179763"/>
            <a:ext cx="5607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Line 6"/>
          <p:cNvSpPr>
            <a:spLocks noChangeShapeType="1"/>
          </p:cNvSpPr>
          <p:nvPr/>
        </p:nvSpPr>
        <p:spPr bwMode="auto">
          <a:xfrm flipV="1">
            <a:off x="501650" y="1116013"/>
            <a:ext cx="23129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 flipV="1">
            <a:off x="492125" y="1355725"/>
            <a:ext cx="2306638" cy="12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 flipV="1">
            <a:off x="3122613" y="1111250"/>
            <a:ext cx="2262187" cy="6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 flipV="1">
            <a:off x="3124200" y="1363663"/>
            <a:ext cx="2249488" cy="6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6149975" y="26177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5490"/>
                </a:solidFill>
              </a:rPr>
              <a:t>left </a:t>
            </a:r>
            <a:r>
              <a:rPr lang="en-US">
                <a:solidFill>
                  <a:srgbClr val="005490"/>
                </a:solidFill>
              </a:rPr>
              <a:t>image </a:t>
            </a:r>
            <a:r>
              <a:rPr lang="en-GB">
                <a:solidFill>
                  <a:srgbClr val="005490"/>
                </a:solidFill>
              </a:rPr>
              <a:t>band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6199188" y="322580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5490"/>
                </a:solidFill>
              </a:rPr>
              <a:t>right </a:t>
            </a:r>
            <a:r>
              <a:rPr lang="en-US">
                <a:solidFill>
                  <a:srgbClr val="005490"/>
                </a:solidFill>
              </a:rPr>
              <a:t>image </a:t>
            </a:r>
            <a:r>
              <a:rPr lang="en-GB">
                <a:solidFill>
                  <a:srgbClr val="005490"/>
                </a:solidFill>
              </a:rPr>
              <a:t>band</a:t>
            </a: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1392238" y="2605088"/>
            <a:ext cx="490537" cy="5111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2" name="Picture 13" descr="C:\az\teaching\cv\images\reg1_xcor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9230" r="25366" b="10712"/>
          <a:stretch>
            <a:fillRect/>
          </a:stretch>
        </p:blipFill>
        <p:spPr bwMode="auto">
          <a:xfrm>
            <a:off x="747713" y="3867150"/>
            <a:ext cx="50863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476250" y="3206750"/>
            <a:ext cx="0" cy="3332163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 flipH="1">
            <a:off x="1303338" y="3294063"/>
            <a:ext cx="0" cy="52705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6070600" y="3197225"/>
            <a:ext cx="0" cy="3332163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 flipH="1" flipV="1">
            <a:off x="6227763" y="4235450"/>
            <a:ext cx="0" cy="11398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Text Box 20"/>
          <p:cNvSpPr txBox="1">
            <a:spLocks noChangeArrowheads="1"/>
          </p:cNvSpPr>
          <p:nvPr/>
        </p:nvSpPr>
        <p:spPr bwMode="auto">
          <a:xfrm>
            <a:off x="6375400" y="4359275"/>
            <a:ext cx="2028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5490"/>
                </a:solidFill>
              </a:rPr>
              <a:t>cross correlation</a:t>
            </a:r>
          </a:p>
        </p:txBody>
      </p: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487363" y="3730625"/>
            <a:ext cx="18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488950" y="5389563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6100" name="Line 23"/>
          <p:cNvSpPr>
            <a:spLocks noChangeShapeType="1"/>
          </p:cNvSpPr>
          <p:nvPr/>
        </p:nvSpPr>
        <p:spPr bwMode="auto">
          <a:xfrm>
            <a:off x="750888" y="3857625"/>
            <a:ext cx="1587" cy="259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265113" y="4471988"/>
            <a:ext cx="623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0.5</a:t>
            </a:r>
          </a:p>
        </p:txBody>
      </p:sp>
      <p:sp>
        <p:nvSpPr>
          <p:cNvPr id="46102" name="Text Box 19"/>
          <p:cNvSpPr txBox="1">
            <a:spLocks noChangeArrowheads="1"/>
          </p:cNvSpPr>
          <p:nvPr/>
        </p:nvSpPr>
        <p:spPr bwMode="auto">
          <a:xfrm>
            <a:off x="5700713" y="6161088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x</a:t>
            </a:r>
          </a:p>
        </p:txBody>
      </p:sp>
      <p:sp>
        <p:nvSpPr>
          <p:cNvPr id="46103" name="Line 17"/>
          <p:cNvSpPr>
            <a:spLocks noChangeShapeType="1"/>
          </p:cNvSpPr>
          <p:nvPr/>
        </p:nvSpPr>
        <p:spPr bwMode="auto">
          <a:xfrm>
            <a:off x="4759325" y="6108700"/>
            <a:ext cx="12033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Oval 26"/>
          <p:cNvSpPr>
            <a:spLocks noChangeAspect="1" noChangeArrowheads="1"/>
          </p:cNvSpPr>
          <p:nvPr/>
        </p:nvSpPr>
        <p:spPr bwMode="auto">
          <a:xfrm>
            <a:off x="1571625" y="2809875"/>
            <a:ext cx="125413" cy="1254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80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Cross-correlation</a:t>
            </a:r>
            <a:endParaRPr lang="en-US" dirty="0"/>
          </a:p>
        </p:txBody>
      </p:sp>
      <p:pic>
        <p:nvPicPr>
          <p:cNvPr id="6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698" y="2813050"/>
            <a:ext cx="7295944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61" y="418782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/>
              <a:t>cross-correlation</a:t>
            </a:r>
            <a:r>
              <a:rPr lang="en-US" sz="2800" baseline="0" dirty="0"/>
              <a:t> </a:t>
            </a:r>
            <a:r>
              <a:rPr lang="en-US" sz="2800" baseline="0" dirty="0" smtClean="0"/>
              <a:t>operation:</a:t>
            </a:r>
            <a:endParaRPr lang="en-US" sz="2800" baseline="0" dirty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2800" baseline="0" dirty="0"/>
          </a:p>
        </p:txBody>
      </p:sp>
      <p:pic>
        <p:nvPicPr>
          <p:cNvPr id="9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7916" y="4790904"/>
            <a:ext cx="3535684" cy="54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357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3200" baseline="0" dirty="0" smtClean="0"/>
              <a:t>Let      be the image,      be the kernel (of size 2</a:t>
            </a:r>
            <a:r>
              <a:rPr lang="en-US" sz="3200" i="1" baseline="0" dirty="0" smtClean="0"/>
              <a:t>k</a:t>
            </a:r>
            <a:r>
              <a:rPr lang="en-US" sz="3200" baseline="0" dirty="0" smtClean="0"/>
              <a:t>+1 x 2</a:t>
            </a:r>
            <a:r>
              <a:rPr lang="en-US" sz="3200" i="1" baseline="0" dirty="0" smtClean="0"/>
              <a:t>k</a:t>
            </a:r>
            <a:r>
              <a:rPr lang="en-US" sz="3200" baseline="0" dirty="0" smtClean="0"/>
              <a:t>+1), and      be the output image</a:t>
            </a:r>
            <a:endParaRPr lang="en-US" sz="3200" baseline="0" dirty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3200" baseline="0" dirty="0" smtClean="0"/>
          </a:p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endParaRPr lang="en-US" sz="4000" dirty="0"/>
          </a:p>
          <a:p>
            <a:pPr marL="457200" indent="-457200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800" dirty="0" smtClean="0"/>
              <a:t>Can think of as a “dot product” between local neighborhood and kernel for each pixel</a:t>
            </a:r>
            <a:endParaRPr lang="en-US" sz="2800" baseline="0" dirty="0" smtClean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9714" y="2024744"/>
            <a:ext cx="3864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9357" y="1534886"/>
            <a:ext cx="4392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66157" y="1556658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667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Same as cross-correlation, except that the kernel is “flipped” (horizontally and vertically)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Convolution is </a:t>
            </a:r>
            <a:r>
              <a:rPr lang="en-US" b="1" dirty="0" smtClean="0"/>
              <a:t>commutative</a:t>
            </a:r>
            <a:r>
              <a:rPr lang="en-US" dirty="0" smtClean="0"/>
              <a:t> and </a:t>
            </a:r>
            <a:r>
              <a:rPr lang="en-US" b="1" dirty="0" smtClean="0"/>
              <a:t>associative</a:t>
            </a:r>
          </a:p>
        </p:txBody>
      </p:sp>
      <p:sp>
        <p:nvSpPr>
          <p:cNvPr id="5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2100" y="4092575"/>
            <a:ext cx="720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800" baseline="0" dirty="0"/>
              <a:t>This is called a </a:t>
            </a:r>
            <a:r>
              <a:rPr lang="en-US" sz="2800" b="1" baseline="0" dirty="0" smtClean="0"/>
              <a:t>convolution</a:t>
            </a:r>
            <a:r>
              <a:rPr lang="en-US" sz="2800" baseline="0" dirty="0" smtClean="0"/>
              <a:t> operation: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6629400" cy="11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29150"/>
            <a:ext cx="3219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4160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</a:t>
            </a: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3352800" y="2590800"/>
            <a:ext cx="2362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815111" name="Picture 7" descr="t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0144" y="2681288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12" name="Picture 8" descr="t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50143" y="2667000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t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50145" y="2681287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-381000" y="4343400"/>
            <a:ext cx="1143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5116" name="Picture 12" descr="t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9943" y="2590800"/>
            <a:ext cx="7477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81400"/>
            <a:ext cx="381000" cy="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39000" y="6553200"/>
            <a:ext cx="1928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smtClean="0"/>
              <a:t>Adapted from </a:t>
            </a:r>
            <a:r>
              <a:rPr lang="en-US" sz="1400" dirty="0" smtClean="0"/>
              <a:t>F. Durand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7408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8 C 0.06945 -0.00579 0.10608 -0.0037 0.19306 -0.00232 C 0.20105 0.01387 0.19861 0.00647 0.20174 0.01872 C 0.20052 0.03583 0.2007 0.05317 0.19827 0.07005 C 0.19584 0.08739 0.17796 0.08924 0.16841 0.09341 C 0.13785 0.09179 0.11563 0.08855 0.08594 0.08647 C 0.06146 0.08716 0.0099 0.06982 -0.01927 0.09572 C -0.02239 0.10843 -0.02517 0.11676 -0.01927 0.13317 C -0.01927 0.13317 -0.00607 0.13895 -0.00347 0.14011 C -0.00173 0.14104 0.00174 0.14265 0.00174 0.14265 C 0.04983 0.20369 0.16754 0.15005 0.19827 0.14959 C 0.20348 0.15028 0.21025 0.14682 0.21407 0.1519 C 0.2191 0.15861 0.21528 0.17086 0.21754 0.17988 C 0.21598 0.18843 0.2165 0.19861 0.21233 0.20554 C 0.20452 0.21895 0.18525 0.23352 0.17205 0.23375 C 0.11129 0.23514 0.05035 0.23537 -0.01041 0.23606 C -0.01371 0.24023 -0.02274 0.2608 -0.01215 0.26173 C 0.01875 0.26473 0.04983 0.26335 0.08073 0.26404 C 0.13855 0.27028 0.0948 0.26635 0.21233 0.26635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PA 1 will be out later this week (or early next week)</a:t>
            </a:r>
          </a:p>
          <a:p>
            <a:pPr lvl="1"/>
            <a:r>
              <a:rPr lang="en-US" dirty="0" smtClean="0"/>
              <a:t>due in 2 weeks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be done in groups of two – please form your groups ASAP</a:t>
            </a:r>
          </a:p>
          <a:p>
            <a:r>
              <a:rPr lang="en-US" dirty="0" smtClean="0"/>
              <a:t>Piazza: make sure you sign up</a:t>
            </a:r>
          </a:p>
          <a:p>
            <a:r>
              <a:rPr lang="en-US" dirty="0" smtClean="0"/>
              <a:t>CMS: mail to Megan </a:t>
            </a:r>
            <a:r>
              <a:rPr lang="en-US" dirty="0" err="1" smtClean="0"/>
              <a:t>Gatch</a:t>
            </a:r>
            <a:r>
              <a:rPr lang="en-US" dirty="0" smtClean="0"/>
              <a:t> (mlg34</a:t>
            </a:r>
            <a:r>
              <a:rPr lang="en-US" dirty="0"/>
              <a:t>@</a:t>
            </a:r>
            <a:r>
              <a:rPr lang="en-US" dirty="0" smtClean="0"/>
              <a:t>cornell.edu)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049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049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049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2048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2048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48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2048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cs typeface="Times New Roman" pitchFamily="18" charset="0"/>
              </a:rPr>
              <a:t>=</a:t>
            </a:r>
            <a:endParaRPr lang="en-US" sz="6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858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filters: examples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7500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67000" y="2667000"/>
            <a:ext cx="3795352" cy="1545773"/>
            <a:chOff x="2667000" y="2667000"/>
            <a:chExt cx="3795352" cy="154577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4606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7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8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2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5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6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7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8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9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0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2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4605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8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9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0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1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24592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3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4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5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6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7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8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9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0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1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2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3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latin typeface="Times" pitchFamily="18" charset="0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2514600"/>
            <a:ext cx="2209800" cy="2551331"/>
            <a:chOff x="6858000" y="2514600"/>
            <a:chExt cx="2209800" cy="2551331"/>
          </a:xfrm>
        </p:grpSpPr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Sharpening </a:t>
              </a:r>
              <a:r>
                <a:rPr lang="en-US" b="1" dirty="0" smtClean="0"/>
                <a:t>filter </a:t>
              </a:r>
              <a:r>
                <a:rPr lang="en-US" dirty="0" smtClean="0"/>
                <a:t>(accentuates edges)</a:t>
              </a:r>
              <a:endParaRPr lang="en-US" b="1" dirty="0"/>
            </a:p>
          </p:txBody>
        </p:sp>
        <p:pic>
          <p:nvPicPr>
            <p:cNvPr id="245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28705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cs typeface="Times New Roman" pitchFamily="18" charset="0"/>
              </a:rPr>
              <a:t>=</a:t>
            </a:r>
            <a:endParaRPr lang="en-US" sz="6000" dirty="0"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24742" y="28956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745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0929258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Sharpening revisited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What does blurring take away?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550987"/>
            <a:ext cx="2157413" cy="2182813"/>
            <a:chOff x="336" y="912"/>
            <a:chExt cx="1505" cy="1521"/>
          </a:xfrm>
        </p:grpSpPr>
        <p:pic>
          <p:nvPicPr>
            <p:cNvPr id="42012" name="Picture 4" descr="le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3" name="Text Box 11"/>
            <p:cNvSpPr txBox="1">
              <a:spLocks noChangeArrowheads="1"/>
            </p:cNvSpPr>
            <p:nvPr/>
          </p:nvSpPr>
          <p:spPr bwMode="auto">
            <a:xfrm>
              <a:off x="1200" y="2199"/>
              <a:ext cx="64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81400" y="1550987"/>
            <a:ext cx="2166938" cy="2162175"/>
            <a:chOff x="2256" y="912"/>
            <a:chExt cx="1511" cy="1507"/>
          </a:xfrm>
        </p:grpSpPr>
        <p:pic>
          <p:nvPicPr>
            <p:cNvPr id="42010" name="Picture 5" descr="lenaG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1" name="Text Box 12"/>
            <p:cNvSpPr txBox="1">
              <a:spLocks noChangeArrowheads="1"/>
            </p:cNvSpPr>
            <p:nvPr/>
          </p:nvSpPr>
          <p:spPr bwMode="auto">
            <a:xfrm>
              <a:off x="2591" y="2185"/>
              <a:ext cx="117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smoothed (5x5)</a:t>
              </a:r>
            </a:p>
          </p:txBody>
        </p:sp>
      </p:grp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971800" y="2286000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962650" y="1550987"/>
            <a:ext cx="2735263" cy="2149475"/>
            <a:chOff x="3756" y="912"/>
            <a:chExt cx="1723" cy="1354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128" y="912"/>
              <a:ext cx="1351" cy="1354"/>
              <a:chOff x="4128" y="912"/>
              <a:chExt cx="1496" cy="1499"/>
            </a:xfrm>
          </p:grpSpPr>
          <p:pic>
            <p:nvPicPr>
              <p:cNvPr id="42008" name="Picture 6" descr="lena_d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28" y="912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9" name="Text Box 15"/>
              <p:cNvSpPr txBox="1">
                <a:spLocks noChangeArrowheads="1"/>
              </p:cNvSpPr>
              <p:nvPr/>
            </p:nvSpPr>
            <p:spPr bwMode="auto">
              <a:xfrm>
                <a:off x="5124" y="2177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42007" name="Text Box 18"/>
            <p:cNvSpPr txBox="1">
              <a:spLocks noChangeArrowheads="1"/>
            </p:cNvSpPr>
            <p:nvPr/>
          </p:nvSpPr>
          <p:spPr bwMode="auto">
            <a:xfrm>
              <a:off x="3756" y="1327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=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943600" y="4419600"/>
            <a:ext cx="2743200" cy="2149475"/>
            <a:chOff x="3744" y="2784"/>
            <a:chExt cx="1728" cy="1354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128" y="2784"/>
              <a:ext cx="1344" cy="1354"/>
              <a:chOff x="4128" y="2784"/>
              <a:chExt cx="1488" cy="1499"/>
            </a:xfrm>
          </p:grpSpPr>
          <p:pic>
            <p:nvPicPr>
              <p:cNvPr id="42004" name="Picture 10" descr="lena_sharpen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28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5" name="Text Box 16"/>
              <p:cNvSpPr txBox="1">
                <a:spLocks noChangeArrowheads="1"/>
              </p:cNvSpPr>
              <p:nvPr/>
            </p:nvSpPr>
            <p:spPr bwMode="auto">
              <a:xfrm>
                <a:off x="4752" y="4049"/>
                <a:ext cx="8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sharpened</a:t>
                </a:r>
              </a:p>
            </p:txBody>
          </p:sp>
        </p:grp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744" y="3216"/>
              <a:ext cx="27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/>
                <a:t>=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33400" y="3886200"/>
            <a:ext cx="7924800" cy="2682875"/>
            <a:chOff x="336" y="2448"/>
            <a:chExt cx="4992" cy="1690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36" y="2784"/>
              <a:ext cx="1359" cy="1354"/>
              <a:chOff x="336" y="2784"/>
              <a:chExt cx="1505" cy="1499"/>
            </a:xfrm>
          </p:grpSpPr>
          <p:pic>
            <p:nvPicPr>
              <p:cNvPr id="42000" name="Picture 8" descr="len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1" name="Text Box 13"/>
              <p:cNvSpPr txBox="1">
                <a:spLocks noChangeArrowheads="1"/>
              </p:cNvSpPr>
              <p:nvPr/>
            </p:nvSpPr>
            <p:spPr bwMode="auto">
              <a:xfrm>
                <a:off x="1200" y="4049"/>
                <a:ext cx="641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original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2256" y="2784"/>
              <a:ext cx="1351" cy="1354"/>
              <a:chOff x="2256" y="2784"/>
              <a:chExt cx="1496" cy="1499"/>
            </a:xfrm>
          </p:grpSpPr>
          <p:pic>
            <p:nvPicPr>
              <p:cNvPr id="41998" name="Picture 9" descr="lena_d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9" name="Text Box 14"/>
              <p:cNvSpPr txBox="1">
                <a:spLocks noChangeArrowheads="1"/>
              </p:cNvSpPr>
              <p:nvPr/>
            </p:nvSpPr>
            <p:spPr bwMode="auto">
              <a:xfrm>
                <a:off x="3252" y="4049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776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391400" y="6553200"/>
            <a:ext cx="1566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smtClean="0"/>
              <a:t>S. 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336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687586" y="1830586"/>
            <a:ext cx="7768828" cy="205382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Sampling Theory</a:t>
            </a:r>
          </a:p>
        </p:txBody>
      </p:sp>
    </p:spTree>
    <p:extLst>
      <p:ext uri="{BB962C8B-B14F-4D97-AF65-F5344CB8AC3E}">
        <p14:creationId xmlns:p14="http://schemas.microsoft.com/office/powerpoint/2010/main" val="2115683776"/>
      </p:ext>
    </p:extLst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Sampled representations</a:t>
            </a:r>
          </a:p>
        </p:txBody>
      </p:sp>
      <p:pic>
        <p:nvPicPr>
          <p:cNvPr id="93" name="image.jpg"/>
          <p:cNvPicPr>
            <a:picLocks/>
          </p:cNvPicPr>
          <p:nvPr/>
        </p:nvPicPr>
        <p:blipFill>
          <a:blip r:embed="rId2">
            <a:extLst/>
          </a:blip>
          <a:srcRect t="25053" r="23688" b="26275"/>
          <a:stretch>
            <a:fillRect/>
          </a:stretch>
        </p:blipFill>
        <p:spPr>
          <a:xfrm>
            <a:off x="2362200" y="2286000"/>
            <a:ext cx="4036219" cy="342265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 rot="16200000">
            <a:off x="7737691" y="5156327"/>
            <a:ext cx="2500080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[FvDFH fig.14.14b / Wolberg]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0028"/>
      </p:ext>
    </p:extLst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Reconstruction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63000" cy="4525963"/>
          </a:xfrm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Making samples back into a continuous function</a:t>
            </a:r>
          </a:p>
          <a:p>
            <a:pPr marL="832217" lvl="1" indent="-160729"/>
            <a:r>
              <a:rPr dirty="0"/>
              <a:t>for output (need realizable method)</a:t>
            </a:r>
          </a:p>
          <a:p>
            <a:pPr marL="832217" lvl="1" indent="-160729"/>
            <a:r>
              <a:rPr dirty="0"/>
              <a:t>for analysis or processing (need mathematical method</a:t>
            </a:r>
            <a:r>
              <a:rPr dirty="0" smtClean="0"/>
              <a:t>)</a:t>
            </a:r>
            <a:endParaRPr dirty="0"/>
          </a:p>
        </p:txBody>
      </p:sp>
      <p:pic>
        <p:nvPicPr>
          <p:cNvPr id="101" name="image.jpg"/>
          <p:cNvPicPr>
            <a:picLocks/>
          </p:cNvPicPr>
          <p:nvPr/>
        </p:nvPicPr>
        <p:blipFill>
          <a:blip r:embed="rId2">
            <a:extLst/>
          </a:blip>
          <a:srcRect t="54385" r="23688"/>
          <a:stretch>
            <a:fillRect/>
          </a:stretch>
        </p:blipFill>
        <p:spPr>
          <a:xfrm>
            <a:off x="2590800" y="3638626"/>
            <a:ext cx="4036219" cy="320771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 rot="16200000">
            <a:off x="7737691" y="5156327"/>
            <a:ext cx="2500080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[FvDFH fig.14.14b / Wolberg]</a:t>
            </a:r>
          </a:p>
        </p:txBody>
      </p:sp>
    </p:spTree>
    <p:extLst>
      <p:ext uri="{BB962C8B-B14F-4D97-AF65-F5344CB8AC3E}">
        <p14:creationId xmlns:p14="http://schemas.microsoft.com/office/powerpoint/2010/main" val="3782670213"/>
      </p:ext>
    </p:extLst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Roots of sampling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74578" indent="-224547"/>
            <a:r>
              <a:t>Nyquist 1928; Shannon 1949</a:t>
            </a:r>
          </a:p>
          <a:p>
            <a:pPr marL="832217" lvl="1" indent="-160729"/>
            <a:r>
              <a:t>famous results in information theory</a:t>
            </a:r>
          </a:p>
          <a:p>
            <a:pPr marL="574578" indent="-224547"/>
            <a:r>
              <a:t>1940s: first practical uses in telecommunications</a:t>
            </a:r>
          </a:p>
          <a:p>
            <a:pPr marL="574578" indent="-224547"/>
            <a:r>
              <a:t>1960s: first digital audio systems</a:t>
            </a:r>
          </a:p>
          <a:p>
            <a:pPr marL="574578" indent="-224547"/>
            <a:r>
              <a:t>1970s: commercialization of digital audio</a:t>
            </a:r>
          </a:p>
          <a:p>
            <a:pPr marL="574578" indent="-224547"/>
            <a:r>
              <a:t>1982: introduction of the Compact Disc</a:t>
            </a:r>
          </a:p>
          <a:p>
            <a:pPr marL="832217" lvl="1" indent="-160729"/>
            <a:r>
              <a:t>the first high-profile consumer application</a:t>
            </a:r>
          </a:p>
          <a:p>
            <a:pPr marL="574578" indent="-224547"/>
            <a:r>
              <a:t>This is why all the terminology has a communications or audio “flavor”</a:t>
            </a:r>
          </a:p>
          <a:p>
            <a:pPr marL="832217" lvl="1" indent="-160729"/>
            <a:r>
              <a:t>early applications are 1D; for us 2D (images) is important</a:t>
            </a:r>
          </a:p>
        </p:txBody>
      </p:sp>
    </p:spTree>
    <p:extLst>
      <p:ext uri="{BB962C8B-B14F-4D97-AF65-F5344CB8AC3E}">
        <p14:creationId xmlns:p14="http://schemas.microsoft.com/office/powerpoint/2010/main" val="895374277"/>
      </p:ext>
    </p:extLst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Filtering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Processing done on a function</a:t>
            </a:r>
          </a:p>
          <a:p>
            <a:pPr marL="832217" lvl="1" indent="-160729"/>
            <a:r>
              <a:rPr lang="en-US" dirty="0" smtClean="0"/>
              <a:t> </a:t>
            </a:r>
            <a:r>
              <a:rPr dirty="0" smtClean="0"/>
              <a:t>in </a:t>
            </a:r>
            <a:r>
              <a:rPr dirty="0"/>
              <a:t>continuous </a:t>
            </a:r>
            <a:r>
              <a:rPr lang="en-US" dirty="0" smtClean="0"/>
              <a:t>form </a:t>
            </a:r>
          </a:p>
          <a:p>
            <a:pPr marL="832217" lvl="1" indent="-160729"/>
            <a:r>
              <a:rPr lang="en-US" dirty="0"/>
              <a:t> </a:t>
            </a:r>
            <a:r>
              <a:rPr lang="en-US" dirty="0" smtClean="0"/>
              <a:t>also </a:t>
            </a:r>
            <a:r>
              <a:rPr dirty="0" smtClean="0"/>
              <a:t>using </a:t>
            </a:r>
            <a:r>
              <a:rPr dirty="0"/>
              <a:t>sampled representation</a:t>
            </a:r>
          </a:p>
          <a:p>
            <a:pPr marL="574578" indent="-224547"/>
            <a:r>
              <a:rPr dirty="0"/>
              <a:t>Simple example: smoothing by averaging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727" y="4191000"/>
            <a:ext cx="7804150" cy="1889125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3833888450"/>
      </p:ext>
    </p:extLst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Convolution warm-up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basic idea: define a new function by averaging over a sliding window</a:t>
            </a:r>
          </a:p>
          <a:p>
            <a:pPr marL="574578" indent="-224547"/>
            <a:r>
              <a:rPr dirty="0"/>
              <a:t>a simple example to start off: smoothing</a:t>
            </a:r>
          </a:p>
        </p:txBody>
      </p:sp>
      <p:pic>
        <p:nvPicPr>
          <p:cNvPr id="161" name="smoothing-d1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8172" y="3505200"/>
            <a:ext cx="3890963" cy="283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moothing-d2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8172" y="3505200"/>
            <a:ext cx="3890963" cy="283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moothing-d3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8172" y="3505200"/>
            <a:ext cx="3890963" cy="283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moothing-d4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8172" y="3505200"/>
            <a:ext cx="3890963" cy="283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moothing-d5.jp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18172" y="3505200"/>
            <a:ext cx="3890963" cy="2833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08179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  <p:bldP spid="163" grpId="0" animBg="1" advAuto="0"/>
      <p:bldP spid="164" grpId="0" animBg="1" advAuto="0"/>
      <p:bldP spid="16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filtering/Moving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each pixel with an average of its neighborhood</a:t>
            </a:r>
          </a:p>
          <a:p>
            <a:endParaRPr lang="en-US" dirty="0"/>
          </a:p>
          <a:p>
            <a:r>
              <a:rPr lang="en-US" dirty="0" smtClean="0"/>
              <a:t>Achieves smoothing effect</a:t>
            </a:r>
          </a:p>
          <a:p>
            <a:pPr lvl="1"/>
            <a:r>
              <a:rPr lang="en-US" dirty="0" smtClean="0"/>
              <a:t>Removes sharp features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705600" y="4419600"/>
            <a:ext cx="1676400" cy="1295400"/>
            <a:chOff x="3799" y="2064"/>
            <a:chExt cx="1433" cy="1136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180627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Convolution warm-up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17207" indent="-319367"/>
          </a:lstStyle>
          <a:p>
            <a:r>
              <a:t>Same moving average operation, expressed mathematically:</a:t>
            </a:r>
          </a:p>
        </p:txBody>
      </p:sp>
      <p:pic>
        <p:nvPicPr>
          <p:cNvPr id="172" name="avg1d-d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7805" y="3125391"/>
            <a:ext cx="3933825" cy="10525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49547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Discrete convolution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74578" indent="-224547"/>
            <a:r>
              <a:rPr dirty="0"/>
              <a:t>Simple averaging:</a:t>
            </a:r>
          </a:p>
          <a:p>
            <a:pPr marL="574578" indent="-224547"/>
            <a:endParaRPr dirty="0"/>
          </a:p>
          <a:p>
            <a:pPr marL="832217" lvl="1" indent="-160729"/>
            <a:r>
              <a:rPr dirty="0"/>
              <a:t>every sample gets the same weight</a:t>
            </a:r>
          </a:p>
          <a:p>
            <a:pPr marL="574578" indent="-224547"/>
            <a:endParaRPr dirty="0"/>
          </a:p>
          <a:p>
            <a:pPr marL="574578" indent="-224547"/>
            <a:r>
              <a:rPr dirty="0"/>
              <a:t>Convolution: same idea but with </a:t>
            </a:r>
            <a:r>
              <a:rPr i="1" dirty="0"/>
              <a:t>weighted </a:t>
            </a:r>
            <a:r>
              <a:rPr dirty="0"/>
              <a:t>average</a:t>
            </a:r>
          </a:p>
          <a:p>
            <a:pPr marL="574578" indent="-224547"/>
            <a:endParaRPr dirty="0"/>
          </a:p>
          <a:p>
            <a:pPr marL="574578" indent="-224547"/>
            <a:endParaRPr dirty="0"/>
          </a:p>
          <a:p>
            <a:pPr marL="832217" lvl="1" indent="-160729"/>
            <a:r>
              <a:rPr dirty="0"/>
              <a:t>each sample gets its own weight (normally zero far away)</a:t>
            </a:r>
          </a:p>
          <a:p>
            <a:pPr marL="574578" indent="-224547"/>
            <a:r>
              <a:rPr dirty="0"/>
              <a:t>This is all convolution is: </a:t>
            </a:r>
            <a:r>
              <a:rPr dirty="0" smtClean="0"/>
              <a:t>a </a:t>
            </a:r>
            <a:r>
              <a:rPr dirty="0">
                <a:latin typeface="+mj-lt"/>
                <a:ea typeface="+mj-ea"/>
                <a:cs typeface="+mj-cs"/>
                <a:sym typeface="Gill Sans SemiBold"/>
              </a:rPr>
              <a:t>moving weighted average</a:t>
            </a:r>
          </a:p>
        </p:txBody>
      </p:sp>
      <p:pic>
        <p:nvPicPr>
          <p:cNvPr id="179" name="avg1d-d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2375" y="1385887"/>
            <a:ext cx="3933825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onv1d-d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600" y="3962400"/>
            <a:ext cx="3582988" cy="7953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97568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Filters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228600" y="1493837"/>
            <a:ext cx="7391400" cy="49831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74578" indent="-224547"/>
            <a:r>
              <a:rPr dirty="0"/>
              <a:t>Sequence of weights </a:t>
            </a:r>
            <a:r>
              <a:rPr i="1" dirty="0"/>
              <a:t>a</a:t>
            </a:r>
            <a:r>
              <a:rPr dirty="0"/>
              <a:t>[</a:t>
            </a:r>
            <a:r>
              <a:rPr i="1" dirty="0"/>
              <a:t>j</a:t>
            </a:r>
            <a:r>
              <a:rPr dirty="0"/>
              <a:t>] is called a </a:t>
            </a:r>
            <a:r>
              <a:rPr i="1" dirty="0"/>
              <a:t>filter</a:t>
            </a:r>
          </a:p>
          <a:p>
            <a:pPr marL="574578" indent="-224547"/>
            <a:r>
              <a:rPr dirty="0"/>
              <a:t>Filter is nonzero over its </a:t>
            </a:r>
            <a:r>
              <a:rPr i="1" dirty="0"/>
              <a:t>region of support</a:t>
            </a:r>
          </a:p>
          <a:p>
            <a:pPr marL="832217" lvl="1" indent="-160729"/>
            <a:r>
              <a:rPr dirty="0"/>
              <a:t>usually centered on zero: support radius </a:t>
            </a:r>
            <a:r>
              <a:rPr i="1" dirty="0"/>
              <a:t>r</a:t>
            </a:r>
          </a:p>
          <a:p>
            <a:pPr marL="574578" indent="-224547"/>
            <a:r>
              <a:rPr dirty="0"/>
              <a:t>Filter is </a:t>
            </a:r>
            <a:r>
              <a:rPr i="1" dirty="0"/>
              <a:t>normalized</a:t>
            </a:r>
            <a:r>
              <a:rPr dirty="0"/>
              <a:t> so that it sums to 1.0</a:t>
            </a:r>
          </a:p>
          <a:p>
            <a:pPr marL="832217" lvl="1" indent="-160729"/>
            <a:r>
              <a:rPr dirty="0"/>
              <a:t>this makes for a weighted </a:t>
            </a:r>
            <a:r>
              <a:rPr dirty="0" smtClean="0"/>
              <a:t>average</a:t>
            </a:r>
            <a:endParaRPr lang="en-US" dirty="0"/>
          </a:p>
          <a:p>
            <a:pPr marL="1232267" lvl="2" indent="-160729"/>
            <a:r>
              <a:rPr dirty="0" smtClean="0"/>
              <a:t>not </a:t>
            </a:r>
            <a:r>
              <a:rPr dirty="0"/>
              <a:t>just </a:t>
            </a:r>
            <a:r>
              <a:rPr dirty="0" smtClean="0"/>
              <a:t>any</a:t>
            </a:r>
            <a:r>
              <a:rPr lang="en-US" dirty="0" smtClean="0"/>
              <a:t> </a:t>
            </a:r>
            <a:r>
              <a:rPr dirty="0" smtClean="0"/>
              <a:t>old </a:t>
            </a:r>
            <a:r>
              <a:rPr dirty="0"/>
              <a:t>weighted sum</a:t>
            </a:r>
          </a:p>
          <a:p>
            <a:pPr marL="574578" indent="-224547"/>
            <a:r>
              <a:rPr dirty="0"/>
              <a:t>Most filters are symmetric about 0</a:t>
            </a:r>
          </a:p>
          <a:p>
            <a:pPr marL="832217" lvl="1" indent="-160729"/>
            <a:r>
              <a:rPr dirty="0"/>
              <a:t>since for images we usually want to treat</a:t>
            </a:r>
            <a:br>
              <a:rPr dirty="0"/>
            </a:br>
            <a:r>
              <a:rPr dirty="0"/>
              <a:t>left and right the same</a:t>
            </a:r>
          </a:p>
        </p:txBody>
      </p:sp>
      <p:pic>
        <p:nvPicPr>
          <p:cNvPr id="189" name="disc-box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9495" y="4191000"/>
            <a:ext cx="2455863" cy="1389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7239000" y="5638800"/>
            <a:ext cx="1421731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r">
              <a:defRPr sz="24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a box filter</a:t>
            </a:r>
          </a:p>
        </p:txBody>
      </p:sp>
    </p:spTree>
    <p:extLst>
      <p:ext uri="{BB962C8B-B14F-4D97-AF65-F5344CB8AC3E}">
        <p14:creationId xmlns:p14="http://schemas.microsoft.com/office/powerpoint/2010/main" val="10485460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Convolution and filtering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4578" indent="-224547"/>
            <a:r>
              <a:t>Can express sliding average as convolution with a </a:t>
            </a:r>
            <a:r>
              <a:rPr i="1"/>
              <a:t>box filter</a:t>
            </a:r>
          </a:p>
          <a:p>
            <a:pPr>
              <a:buClr>
                <a:srgbClr val="000000"/>
              </a:buClr>
              <a:buFont typeface="Gill Sans"/>
            </a:pPr>
            <a:r>
              <a:rPr i="1"/>
              <a:t>a</a:t>
            </a:r>
            <a:r>
              <a:rPr baseline="-20000"/>
              <a:t>box</a:t>
            </a:r>
            <a:r>
              <a:t> = […, 0, 1, 1, 1, 1, 1, 0, …]</a:t>
            </a:r>
          </a:p>
        </p:txBody>
      </p:sp>
      <p:pic>
        <p:nvPicPr>
          <p:cNvPr id="197" name="smoothing-box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725" y="3352800"/>
            <a:ext cx="3890964" cy="2833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54220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box and step</a:t>
            </a:r>
          </a:p>
        </p:txBody>
      </p:sp>
      <p:pic>
        <p:nvPicPr>
          <p:cNvPr id="203" name="box-step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2024" y="1143000"/>
            <a:ext cx="5326063" cy="5326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Group 206"/>
          <p:cNvGrpSpPr/>
          <p:nvPr/>
        </p:nvGrpSpPr>
        <p:grpSpPr>
          <a:xfrm>
            <a:off x="1982391" y="1830586"/>
            <a:ext cx="2205633" cy="1598414"/>
            <a:chOff x="0" y="0"/>
            <a:chExt cx="3136900" cy="2273300"/>
          </a:xfrm>
        </p:grpSpPr>
        <p:sp>
          <p:nvSpPr>
            <p:cNvPr id="204" name="Shape 204"/>
            <p:cNvSpPr/>
            <p:nvPr/>
          </p:nvSpPr>
          <p:spPr>
            <a:xfrm>
              <a:off x="1727200" y="0"/>
              <a:ext cx="1079500" cy="431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0" y="1511300"/>
              <a:ext cx="3136900" cy="762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5107781" y="1902023"/>
            <a:ext cx="2053828" cy="4572000"/>
            <a:chOff x="0" y="0"/>
            <a:chExt cx="2921000" cy="6502400"/>
          </a:xfrm>
        </p:grpSpPr>
        <p:sp>
          <p:nvSpPr>
            <p:cNvPr id="207" name="Shape 207"/>
            <p:cNvSpPr/>
            <p:nvPr/>
          </p:nvSpPr>
          <p:spPr>
            <a:xfrm>
              <a:off x="533400" y="0"/>
              <a:ext cx="2387600" cy="2387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0" y="5092700"/>
              <a:ext cx="2921000" cy="977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409700" y="2057400"/>
              <a:ext cx="647700" cy="3251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295400" y="5854700"/>
              <a:ext cx="1625600" cy="647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3580805" y="1982391"/>
            <a:ext cx="2205633" cy="4420195"/>
            <a:chOff x="0" y="0"/>
            <a:chExt cx="3136900" cy="6286500"/>
          </a:xfrm>
        </p:grpSpPr>
        <p:sp>
          <p:nvSpPr>
            <p:cNvPr id="212" name="Shape 212"/>
            <p:cNvSpPr/>
            <p:nvPr/>
          </p:nvSpPr>
          <p:spPr>
            <a:xfrm>
              <a:off x="1739900" y="0"/>
              <a:ext cx="546100" cy="2387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2387600"/>
              <a:ext cx="3136900" cy="2489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0" y="4762500"/>
              <a:ext cx="2273300" cy="1193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841500" y="5854700"/>
              <a:ext cx="215900" cy="431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1982390" y="3429000"/>
            <a:ext cx="3580805" cy="3045023"/>
            <a:chOff x="0" y="0"/>
            <a:chExt cx="5092700" cy="4330700"/>
          </a:xfrm>
        </p:grpSpPr>
        <p:sp>
          <p:nvSpPr>
            <p:cNvPr id="217" name="Shape 217"/>
            <p:cNvSpPr/>
            <p:nvPr/>
          </p:nvSpPr>
          <p:spPr>
            <a:xfrm>
              <a:off x="0" y="0"/>
              <a:ext cx="3136900" cy="4330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4546600" y="3898900"/>
              <a:ext cx="546100" cy="431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60423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 advAuto="0"/>
      <p:bldP spid="211" grpId="0" animBg="1" advAuto="0"/>
      <p:bldP spid="216" grpId="0" animBg="1" advAuto="0"/>
      <p:bldP spid="219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Convolution and filtering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Convolution applies with any sequence of weights</a:t>
            </a:r>
          </a:p>
          <a:p>
            <a:pPr marL="574578" indent="-224547"/>
            <a:r>
              <a:rPr dirty="0"/>
              <a:t>Example: Bell curve (Gaussian-like) </a:t>
            </a:r>
            <a:endParaRPr lang="en-US" dirty="0" smtClean="0"/>
          </a:p>
          <a:p>
            <a:pPr marL="974628" lvl="1" indent="-224547"/>
            <a:r>
              <a:rPr dirty="0" smtClean="0"/>
              <a:t>[</a:t>
            </a:r>
            <a:r>
              <a:rPr dirty="0"/>
              <a:t>…, 1, 4, 6, 4, 1, …]/16</a:t>
            </a:r>
          </a:p>
        </p:txBody>
      </p:sp>
      <p:pic>
        <p:nvPicPr>
          <p:cNvPr id="226" name="smoothing-box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725" y="3643312"/>
            <a:ext cx="3890964" cy="283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smoothing-bell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5725" y="3643312"/>
            <a:ext cx="3890964" cy="2833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13045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in pseudocode…</a:t>
            </a:r>
          </a:p>
        </p:txBody>
      </p:sp>
      <p:pic>
        <p:nvPicPr>
          <p:cNvPr id="233" name="disc1d-pcode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050" y="2509837"/>
            <a:ext cx="6313290" cy="18383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01044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Discrete convolution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74578" indent="-224547"/>
            <a:r>
              <a:rPr dirty="0"/>
              <a:t>Notation:</a:t>
            </a:r>
          </a:p>
          <a:p>
            <a:pPr marL="574578" indent="-224547"/>
            <a:r>
              <a:rPr dirty="0"/>
              <a:t>Convolution is a multiplication-like operation</a:t>
            </a:r>
          </a:p>
          <a:p>
            <a:pPr marL="832217" lvl="1" indent="-160729">
              <a:spcBef>
                <a:spcPts val="633"/>
              </a:spcBef>
            </a:pPr>
            <a:r>
              <a:rPr dirty="0"/>
              <a:t>commutative</a:t>
            </a:r>
          </a:p>
          <a:p>
            <a:pPr marL="832217" lvl="1" indent="-160729">
              <a:spcBef>
                <a:spcPts val="633"/>
              </a:spcBef>
            </a:pPr>
            <a:r>
              <a:rPr dirty="0"/>
              <a:t>associative</a:t>
            </a:r>
          </a:p>
          <a:p>
            <a:pPr marL="832217" lvl="1" indent="-160729">
              <a:spcBef>
                <a:spcPts val="633"/>
              </a:spcBef>
            </a:pPr>
            <a:r>
              <a:rPr dirty="0"/>
              <a:t>distributes over addition</a:t>
            </a:r>
          </a:p>
          <a:p>
            <a:pPr marL="832217" lvl="1" indent="-160729">
              <a:spcBef>
                <a:spcPts val="633"/>
              </a:spcBef>
            </a:pPr>
            <a:r>
              <a:rPr dirty="0"/>
              <a:t>scalars factor out</a:t>
            </a:r>
          </a:p>
          <a:p>
            <a:pPr marL="832217" lvl="1" indent="-160729">
              <a:spcBef>
                <a:spcPts val="633"/>
              </a:spcBef>
            </a:pPr>
            <a:r>
              <a:rPr dirty="0"/>
              <a:t>identity: unit impulse </a:t>
            </a:r>
            <a:r>
              <a:rPr i="1" dirty="0"/>
              <a:t>e</a:t>
            </a:r>
            <a:r>
              <a:rPr dirty="0"/>
              <a:t> = […, 0, 0, 1, 0, 0, …]</a:t>
            </a:r>
          </a:p>
          <a:p>
            <a:pPr marL="832217" lvl="1" indent="-160729"/>
            <a:endParaRPr dirty="0"/>
          </a:p>
          <a:p>
            <a:pPr marL="574578" indent="-224547"/>
            <a:r>
              <a:rPr dirty="0"/>
              <a:t>Conceptually no distinction between filter and signal</a:t>
            </a:r>
          </a:p>
        </p:txBody>
      </p:sp>
      <p:pic>
        <p:nvPicPr>
          <p:cNvPr id="240" name="conv-not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2412" y="1752600"/>
            <a:ext cx="1246188" cy="319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commu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6773" y="2743200"/>
            <a:ext cx="1702427" cy="321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assoc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7362" y="3244849"/>
            <a:ext cx="3068638" cy="41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distrib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3702049"/>
            <a:ext cx="3487738" cy="41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scalar.jp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62400" y="4235449"/>
            <a:ext cx="3582989" cy="41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ndent.jp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19945" y="5181600"/>
            <a:ext cx="1277938" cy="2508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31848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conv2d-d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367" y="2068512"/>
            <a:ext cx="5248275" cy="82708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Discrete filtering in 2D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8392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74578" indent="-224547"/>
            <a:r>
              <a:rPr dirty="0"/>
              <a:t>Same equation, one more index</a:t>
            </a:r>
          </a:p>
          <a:p>
            <a:pPr marL="832217" lvl="1" indent="-160729"/>
            <a:endParaRPr dirty="0"/>
          </a:p>
          <a:p>
            <a:pPr marL="832217" lvl="1" indent="-160729"/>
            <a:endParaRPr dirty="0"/>
          </a:p>
          <a:p>
            <a:pPr marL="832217" lvl="1" indent="-160729"/>
            <a:endParaRPr lang="en-US" dirty="0" smtClean="0"/>
          </a:p>
          <a:p>
            <a:pPr marL="832217" lvl="1" indent="-160729"/>
            <a:r>
              <a:rPr dirty="0" smtClean="0"/>
              <a:t>now </a:t>
            </a:r>
            <a:r>
              <a:rPr dirty="0"/>
              <a:t>the filter is a rectangle you slide around over a grid of numbers</a:t>
            </a:r>
          </a:p>
          <a:p>
            <a:pPr marL="574578" indent="-224547"/>
            <a:r>
              <a:rPr dirty="0"/>
              <a:t>Commonly applied to images</a:t>
            </a:r>
          </a:p>
          <a:p>
            <a:pPr marL="832217" lvl="1" indent="-160729"/>
            <a:r>
              <a:rPr dirty="0"/>
              <a:t>blurring (using box, gaussian, …)</a:t>
            </a:r>
          </a:p>
          <a:p>
            <a:pPr marL="832217" lvl="1" indent="-160729"/>
            <a:r>
              <a:rPr dirty="0"/>
              <a:t>sharpening </a:t>
            </a:r>
          </a:p>
          <a:p>
            <a:pPr marL="574578" indent="-224547"/>
            <a:r>
              <a:rPr dirty="0"/>
              <a:t>Usefulness of associativity</a:t>
            </a:r>
          </a:p>
          <a:p>
            <a:pPr marL="832217" lvl="1" indent="-160729"/>
            <a:r>
              <a:rPr dirty="0"/>
              <a:t>often apply several filters one after another</a:t>
            </a:r>
            <a:r>
              <a:rPr dirty="0" smtClean="0"/>
              <a:t>:</a:t>
            </a:r>
            <a:endParaRPr lang="en-US" dirty="0" smtClean="0"/>
          </a:p>
          <a:p>
            <a:pPr marL="1232267" lvl="2" indent="-160729"/>
            <a:r>
              <a:rPr dirty="0" smtClean="0"/>
              <a:t> </a:t>
            </a:r>
            <a:r>
              <a:rPr dirty="0"/>
              <a:t>(((</a:t>
            </a:r>
            <a:r>
              <a:rPr i="1" dirty="0"/>
              <a:t>a</a:t>
            </a:r>
            <a:r>
              <a:rPr dirty="0"/>
              <a:t> * </a:t>
            </a:r>
            <a:r>
              <a:rPr i="1" dirty="0"/>
              <a:t>b</a:t>
            </a:r>
            <a:r>
              <a:rPr baseline="-17176" dirty="0"/>
              <a:t>1</a:t>
            </a:r>
            <a:r>
              <a:rPr dirty="0"/>
              <a:t>) * </a:t>
            </a:r>
            <a:r>
              <a:rPr i="1" dirty="0"/>
              <a:t>b</a:t>
            </a:r>
            <a:r>
              <a:rPr baseline="-17176" dirty="0"/>
              <a:t>2</a:t>
            </a:r>
            <a:r>
              <a:rPr dirty="0"/>
              <a:t>) * </a:t>
            </a:r>
            <a:r>
              <a:rPr i="1" dirty="0"/>
              <a:t>b</a:t>
            </a:r>
            <a:r>
              <a:rPr baseline="-17176" dirty="0"/>
              <a:t>3</a:t>
            </a:r>
            <a:r>
              <a:rPr dirty="0"/>
              <a:t>)</a:t>
            </a:r>
          </a:p>
          <a:p>
            <a:pPr marL="832217" lvl="1" indent="-160729"/>
            <a:r>
              <a:rPr dirty="0"/>
              <a:t>this is equivalent to applying one filter: </a:t>
            </a:r>
            <a:endParaRPr lang="en-US" dirty="0" smtClean="0"/>
          </a:p>
          <a:p>
            <a:pPr marL="1232267" lvl="2" indent="-160729"/>
            <a:r>
              <a:rPr dirty="0" smtClean="0"/>
              <a:t>a </a:t>
            </a:r>
            <a:r>
              <a:rPr dirty="0"/>
              <a:t>* (</a:t>
            </a:r>
            <a:r>
              <a:rPr i="1" dirty="0"/>
              <a:t>b</a:t>
            </a:r>
            <a:r>
              <a:rPr baseline="-17176" dirty="0"/>
              <a:t>1</a:t>
            </a:r>
            <a:r>
              <a:rPr dirty="0"/>
              <a:t> * </a:t>
            </a:r>
            <a:r>
              <a:rPr i="1" dirty="0"/>
              <a:t>b</a:t>
            </a:r>
            <a:r>
              <a:rPr baseline="-17176" dirty="0"/>
              <a:t>2</a:t>
            </a:r>
            <a:r>
              <a:rPr dirty="0"/>
              <a:t> * </a:t>
            </a:r>
            <a:r>
              <a:rPr i="1" dirty="0"/>
              <a:t>b</a:t>
            </a:r>
            <a:r>
              <a:rPr baseline="-17176" dirty="0"/>
              <a:t>3</a:t>
            </a:r>
            <a:r>
              <a:rPr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8199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in pseudocode…</a:t>
            </a:r>
          </a:p>
        </p:txBody>
      </p:sp>
      <p:pic>
        <p:nvPicPr>
          <p:cNvPr id="258" name="disc2d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113" y="2232025"/>
            <a:ext cx="5819776" cy="2393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6790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Filters: </a:t>
            </a:r>
            <a:r>
              <a:rPr lang="en-US" dirty="0" err="1" smtClean="0"/>
              <a:t>Thresholding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921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2921000" cy="2743200"/>
          </a:xfrm>
          <a:prstGeom prst="rect">
            <a:avLst/>
          </a:prstGeom>
        </p:spPr>
      </p:pic>
      <p:pic>
        <p:nvPicPr>
          <p:cNvPr id="10" name="Picture 9" descr="CodeCogsEqn-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5346700"/>
            <a:ext cx="50038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58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ep-factor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3810000"/>
            <a:ext cx="6977064" cy="3036888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Optimization: separable filters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915400" cy="4525963"/>
          </a:xfrm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basic alg. is </a:t>
            </a:r>
            <a:r>
              <a:rPr i="1" dirty="0"/>
              <a:t>O</a:t>
            </a:r>
            <a:r>
              <a:rPr dirty="0"/>
              <a:t>(</a:t>
            </a:r>
            <a:r>
              <a:rPr i="1" dirty="0"/>
              <a:t>r</a:t>
            </a:r>
            <a:r>
              <a:rPr baseline="30736" dirty="0"/>
              <a:t>2</a:t>
            </a:r>
            <a:r>
              <a:rPr dirty="0"/>
              <a:t>): large filters get expensive fast!</a:t>
            </a:r>
          </a:p>
          <a:p>
            <a:pPr marL="574578" indent="-224547"/>
            <a:r>
              <a:rPr dirty="0"/>
              <a:t>definition: </a:t>
            </a:r>
            <a:r>
              <a:rPr i="1" dirty="0"/>
              <a:t>a</a:t>
            </a:r>
            <a:r>
              <a:rPr i="1" baseline="-20000" dirty="0"/>
              <a:t>2</a:t>
            </a:r>
            <a:r>
              <a:rPr dirty="0"/>
              <a:t>(</a:t>
            </a:r>
            <a:r>
              <a:rPr i="1" dirty="0"/>
              <a:t>x,y</a:t>
            </a:r>
            <a:r>
              <a:rPr dirty="0"/>
              <a:t>) is </a:t>
            </a:r>
            <a:r>
              <a:rPr i="1" dirty="0"/>
              <a:t>separable</a:t>
            </a:r>
            <a:r>
              <a:rPr dirty="0"/>
              <a:t> if it can be written as</a:t>
            </a:r>
            <a:r>
              <a:rPr dirty="0" smtClean="0"/>
              <a:t>:</a:t>
            </a:r>
            <a:endParaRPr dirty="0"/>
          </a:p>
          <a:p>
            <a:pPr marL="832217" lvl="1" indent="-160729"/>
            <a:r>
              <a:rPr dirty="0"/>
              <a:t>this is a useful property for filters because it allows factoring:</a:t>
            </a:r>
          </a:p>
        </p:txBody>
      </p:sp>
      <p:pic>
        <p:nvPicPr>
          <p:cNvPr id="265" name="sep-def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8612" y="2438400"/>
            <a:ext cx="2592388" cy="412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37781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2219" y="4810125"/>
            <a:ext cx="1479550" cy="904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609" y="607219"/>
            <a:ext cx="4482703" cy="3021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2219" y="607219"/>
            <a:ext cx="1479550" cy="302101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5179219" y="2053828"/>
            <a:ext cx="759023" cy="1588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7090172" y="3971925"/>
            <a:ext cx="1588" cy="535782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defTabSz="321457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87586" y="4875609"/>
            <a:ext cx="4116586" cy="81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/>
          <a:p>
            <a:pPr algn="ctr">
              <a:defRPr sz="2400">
                <a:latin typeface="Myriad Pro"/>
                <a:ea typeface="Myriad Pro"/>
                <a:cs typeface="Myriad Pro"/>
                <a:sym typeface="Myriad Pro"/>
              </a:defRPr>
            </a:pPr>
            <a:r>
              <a:t>two-stage resampling using a</a:t>
            </a:r>
            <a:br/>
            <a:r>
              <a:t>separable filter</a:t>
            </a:r>
          </a:p>
        </p:txBody>
      </p:sp>
      <p:sp>
        <p:nvSpPr>
          <p:cNvPr id="277" name="Shape 277"/>
          <p:cNvSpPr/>
          <p:nvPr/>
        </p:nvSpPr>
        <p:spPr>
          <a:xfrm rot="16200000">
            <a:off x="-638980" y="2909462"/>
            <a:ext cx="162383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defRPr sz="1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[Philip Greenspun]</a:t>
            </a:r>
          </a:p>
        </p:txBody>
      </p:sp>
    </p:spTree>
    <p:extLst>
      <p:ext uri="{BB962C8B-B14F-4D97-AF65-F5344CB8AC3E}">
        <p14:creationId xmlns:p14="http://schemas.microsoft.com/office/powerpoint/2010/main" val="28420056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A gallery of filters</a:t>
            </a:r>
          </a:p>
        </p:txBody>
      </p:sp>
      <p:sp>
        <p:nvSpPr>
          <p:cNvPr id="352" name="Shape 352"/>
          <p:cNvSpPr>
            <a:spLocks noGrp="1"/>
          </p:cNvSpPr>
          <p:nvPr>
            <p:ph type="body" idx="1"/>
          </p:nvPr>
        </p:nvSpPr>
        <p:spPr>
          <a:xfrm>
            <a:off x="410766" y="1169789"/>
            <a:ext cx="4652367" cy="5482828"/>
          </a:xfrm>
          <a:prstGeom prst="rect">
            <a:avLst/>
          </a:prstGeom>
        </p:spPr>
        <p:txBody>
          <a:bodyPr/>
          <a:lstStyle/>
          <a:p>
            <a:pPr marL="574578" indent="-224547"/>
            <a:r>
              <a:t>Box filter</a:t>
            </a:r>
          </a:p>
          <a:p>
            <a:pPr marL="832217" lvl="1" indent="-160729"/>
            <a:r>
              <a:t>Simple and cheap</a:t>
            </a:r>
          </a:p>
          <a:p>
            <a:pPr marL="574578" indent="-224547"/>
            <a:r>
              <a:t>Tent filter</a:t>
            </a:r>
          </a:p>
          <a:p>
            <a:pPr marL="832217" lvl="1" indent="-160729"/>
            <a:r>
              <a:t>Linear interpolation</a:t>
            </a:r>
          </a:p>
          <a:p>
            <a:pPr marL="574578" indent="-224547"/>
            <a:r>
              <a:t>Gaussian filter</a:t>
            </a:r>
          </a:p>
          <a:p>
            <a:pPr marL="832217" lvl="1" indent="-160729"/>
            <a:r>
              <a:t>Very smooth antialiasing filter</a:t>
            </a:r>
          </a:p>
          <a:p>
            <a:pPr marL="574578" indent="-224547"/>
            <a:r>
              <a:t>B-spline cubic</a:t>
            </a:r>
          </a:p>
          <a:p>
            <a:pPr marL="832217" lvl="1" indent="-160729"/>
            <a:r>
              <a:t>Very smooth</a:t>
            </a:r>
          </a:p>
          <a:p>
            <a:pPr marL="574578" indent="-224547"/>
            <a: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764697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Box filter</a:t>
            </a:r>
          </a:p>
        </p:txBody>
      </p:sp>
      <p:pic>
        <p:nvPicPr>
          <p:cNvPr id="358" name="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5367" y="2134196"/>
            <a:ext cx="2660650" cy="3382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588" y="2589609"/>
            <a:ext cx="4214813" cy="261778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839391" y="3635375"/>
            <a:ext cx="4188023" cy="403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0809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455414" y="160734"/>
            <a:ext cx="7768828" cy="1223367"/>
          </a:xfrm>
          <a:prstGeom prst="rect">
            <a:avLst/>
          </a:prstGeom>
        </p:spPr>
        <p:txBody>
          <a:bodyPr/>
          <a:lstStyle/>
          <a:p>
            <a:r>
              <a:t>Tent filter</a:t>
            </a:r>
          </a:p>
        </p:txBody>
      </p:sp>
      <p:pic>
        <p:nvPicPr>
          <p:cNvPr id="366" name="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023" y="2821781"/>
            <a:ext cx="3921126" cy="1846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6805" y="1375172"/>
            <a:ext cx="2678113" cy="4829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40315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Gaussian filter</a:t>
            </a:r>
          </a:p>
        </p:txBody>
      </p:sp>
      <p:pic>
        <p:nvPicPr>
          <p:cNvPr id="373" name="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8513" y="4268391"/>
            <a:ext cx="2464594" cy="848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1987" y="1982391"/>
            <a:ext cx="2735264" cy="15303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93337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Reducing and enlarging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4578" indent="-224547"/>
            <a:r>
              <a:t>Very common operation</a:t>
            </a:r>
          </a:p>
          <a:p>
            <a:pPr marL="832217" lvl="1" indent="-160729"/>
            <a:r>
              <a:t>devices have differing resolutions</a:t>
            </a:r>
          </a:p>
          <a:p>
            <a:pPr marL="832217" lvl="1" indent="-160729"/>
            <a:r>
              <a:t>applications have different memory/quality tradeoffs</a:t>
            </a:r>
          </a:p>
          <a:p>
            <a:pPr marL="574578" indent="-224547"/>
            <a:r>
              <a:t>Also very commonly done poorly</a:t>
            </a:r>
          </a:p>
          <a:p>
            <a:pPr marL="574578" indent="-224547"/>
            <a:r>
              <a:t>Simple approach: drop/replicate pixels</a:t>
            </a:r>
          </a:p>
          <a:p>
            <a:pPr marL="574578" indent="-224547"/>
            <a:r>
              <a:t>Correct approach: use resampling</a:t>
            </a:r>
          </a:p>
        </p:txBody>
      </p:sp>
    </p:spTree>
    <p:extLst>
      <p:ext uri="{BB962C8B-B14F-4D97-AF65-F5344CB8AC3E}">
        <p14:creationId xmlns:p14="http://schemas.microsoft.com/office/powerpoint/2010/main" val="30826601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97" y="98227"/>
            <a:ext cx="8965406" cy="6043613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/>
        </p:nvSpPr>
        <p:spPr>
          <a:xfrm>
            <a:off x="3302389" y="6156325"/>
            <a:ext cx="2543986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defRPr sz="28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1000 pixel width</a:t>
            </a:r>
          </a:p>
        </p:txBody>
      </p:sp>
      <p:sp>
        <p:nvSpPr>
          <p:cNvPr id="399" name="Shape 399"/>
          <p:cNvSpPr/>
          <p:nvPr/>
        </p:nvSpPr>
        <p:spPr>
          <a:xfrm>
            <a:off x="7520162" y="6111875"/>
            <a:ext cx="162383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defRPr sz="1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dirty="0"/>
              <a:t>[Philip Greenspun]</a:t>
            </a:r>
          </a:p>
        </p:txBody>
      </p:sp>
    </p:spTree>
    <p:extLst>
      <p:ext uri="{BB962C8B-B14F-4D97-AF65-F5344CB8AC3E}">
        <p14:creationId xmlns:p14="http://schemas.microsoft.com/office/powerpoint/2010/main" val="16465889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4805" y="3876675"/>
            <a:ext cx="2232025" cy="150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3876675"/>
            <a:ext cx="2232025" cy="1509713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/>
        </p:nvSpPr>
        <p:spPr>
          <a:xfrm>
            <a:off x="3394491" y="6156325"/>
            <a:ext cx="2359782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defRPr sz="28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250 pixel width</a:t>
            </a:r>
          </a:p>
        </p:txBody>
      </p:sp>
      <p:sp>
        <p:nvSpPr>
          <p:cNvPr id="407" name="Shape 407"/>
          <p:cNvSpPr/>
          <p:nvPr/>
        </p:nvSpPr>
        <p:spPr>
          <a:xfrm>
            <a:off x="1294805" y="5394326"/>
            <a:ext cx="2205633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algn="ctr">
              <a:defRPr sz="28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by dropping pixels</a:t>
            </a:r>
          </a:p>
        </p:txBody>
      </p:sp>
      <p:sp>
        <p:nvSpPr>
          <p:cNvPr id="408" name="Shape 408"/>
          <p:cNvSpPr/>
          <p:nvPr/>
        </p:nvSpPr>
        <p:spPr>
          <a:xfrm>
            <a:off x="5715000" y="5394326"/>
            <a:ext cx="2205633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algn="ctr">
              <a:defRPr sz="28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gaussian filter</a:t>
            </a:r>
          </a:p>
        </p:txBody>
      </p:sp>
      <p:pic>
        <p:nvPicPr>
          <p:cNvPr id="409" name="image.jpg"/>
          <p:cNvPicPr>
            <a:picLocks/>
          </p:cNvPicPr>
          <p:nvPr/>
        </p:nvPicPr>
        <p:blipFill>
          <a:blip r:embed="rId4">
            <a:extLst/>
          </a:blip>
          <a:srcRect l="1593" t="1545" r="49999" b="50000"/>
          <a:stretch>
            <a:fillRect/>
          </a:stretch>
        </p:blipFill>
        <p:spPr>
          <a:xfrm>
            <a:off x="151805" y="415924"/>
            <a:ext cx="4339828" cy="293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.jpg"/>
          <p:cNvPicPr>
            <a:picLocks/>
          </p:cNvPicPr>
          <p:nvPr/>
        </p:nvPicPr>
        <p:blipFill>
          <a:blip r:embed="rId5">
            <a:extLst/>
          </a:blip>
          <a:srcRect l="1593" t="1545" r="49999" b="50000"/>
          <a:stretch>
            <a:fillRect/>
          </a:stretch>
        </p:blipFill>
        <p:spPr>
          <a:xfrm>
            <a:off x="4652367" y="415924"/>
            <a:ext cx="4339828" cy="2936876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/>
        </p:nvSpPr>
        <p:spPr>
          <a:xfrm>
            <a:off x="7601832" y="3303588"/>
            <a:ext cx="162383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defRPr sz="1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[Philip Greenspun]</a:t>
            </a:r>
          </a:p>
        </p:txBody>
      </p:sp>
    </p:spTree>
    <p:extLst>
      <p:ext uri="{BB962C8B-B14F-4D97-AF65-F5344CB8AC3E}">
        <p14:creationId xmlns:p14="http://schemas.microsoft.com/office/powerpoint/2010/main" val="25052271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image.png"/>
          <p:cNvPicPr>
            <a:picLocks/>
          </p:cNvPicPr>
          <p:nvPr/>
        </p:nvPicPr>
        <p:blipFill>
          <a:blip r:embed="rId2">
            <a:extLst/>
          </a:blip>
          <a:srcRect l="10064" t="6771" r="26576" b="107"/>
          <a:stretch>
            <a:fillRect/>
          </a:stretch>
        </p:blipFill>
        <p:spPr>
          <a:xfrm>
            <a:off x="759024" y="455415"/>
            <a:ext cx="3509367" cy="515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.png"/>
          <p:cNvPicPr>
            <a:picLocks/>
          </p:cNvPicPr>
          <p:nvPr/>
        </p:nvPicPr>
        <p:blipFill>
          <a:blip r:embed="rId3">
            <a:extLst/>
          </a:blip>
          <a:srcRect l="10096" t="6771" r="26543" b="107"/>
          <a:stretch>
            <a:fillRect/>
          </a:stretch>
        </p:blipFill>
        <p:spPr>
          <a:xfrm>
            <a:off x="4875609" y="455415"/>
            <a:ext cx="3509367" cy="5157788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/>
          <p:nvPr/>
        </p:nvSpPr>
        <p:spPr>
          <a:xfrm>
            <a:off x="3302389" y="6156325"/>
            <a:ext cx="2543986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defRPr sz="28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4000 pixel width</a:t>
            </a:r>
          </a:p>
        </p:txBody>
      </p:sp>
      <p:sp>
        <p:nvSpPr>
          <p:cNvPr id="419" name="Shape 419"/>
          <p:cNvSpPr/>
          <p:nvPr/>
        </p:nvSpPr>
        <p:spPr>
          <a:xfrm>
            <a:off x="759024" y="5634633"/>
            <a:ext cx="3509367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algn="ctr">
              <a:defRPr sz="28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dirty="0"/>
              <a:t>box reconstruction filter</a:t>
            </a:r>
          </a:p>
        </p:txBody>
      </p:sp>
      <p:sp>
        <p:nvSpPr>
          <p:cNvPr id="420" name="Shape 420"/>
          <p:cNvSpPr/>
          <p:nvPr/>
        </p:nvSpPr>
        <p:spPr>
          <a:xfrm>
            <a:off x="4875609" y="5634633"/>
            <a:ext cx="3509367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algn="ctr">
              <a:defRPr sz="28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bicubic reconstruction filter</a:t>
            </a:r>
          </a:p>
        </p:txBody>
      </p:sp>
      <p:sp>
        <p:nvSpPr>
          <p:cNvPr id="421" name="Shape 421"/>
          <p:cNvSpPr/>
          <p:nvPr/>
        </p:nvSpPr>
        <p:spPr>
          <a:xfrm rot="16200000">
            <a:off x="7643008" y="4922412"/>
            <a:ext cx="162383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defRPr sz="1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[Philip Greenspun]</a:t>
            </a:r>
          </a:p>
        </p:txBody>
      </p:sp>
    </p:spTree>
    <p:extLst>
      <p:ext uri="{BB962C8B-B14F-4D97-AF65-F5344CB8AC3E}">
        <p14:creationId xmlns:p14="http://schemas.microsoft.com/office/powerpoint/2010/main" val="19163918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>
            <a:stCxn id="61" idx="3"/>
            <a:endCxn id="34845" idx="1"/>
          </p:cNvCxnSpPr>
          <p:nvPr/>
        </p:nvCxnSpPr>
        <p:spPr>
          <a:xfrm>
            <a:off x="2405742" y="4991100"/>
            <a:ext cx="1175658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filtering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95400"/>
            <a:ext cx="8374062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One simple version:  linear filtering 	</a:t>
            </a:r>
            <a:endParaRPr lang="en-US" sz="2800" dirty="0"/>
          </a:p>
          <a:p>
            <a:pPr lvl="1"/>
            <a:r>
              <a:rPr lang="en-US" sz="2000" dirty="0" smtClean="0"/>
              <a:t>Replace each pixel by a linear combination (a weighted sum) of its neighbors</a:t>
            </a:r>
          </a:p>
          <a:p>
            <a:pPr lvl="1"/>
            <a:r>
              <a:rPr lang="en-US" sz="2000" dirty="0" smtClean="0"/>
              <a:t>Simple, but powerful</a:t>
            </a:r>
          </a:p>
          <a:p>
            <a:pPr lvl="1"/>
            <a:r>
              <a:rPr lang="en-US" sz="2000" dirty="0" smtClean="0"/>
              <a:t>Cross-correlation, convolution</a:t>
            </a:r>
          </a:p>
          <a:p>
            <a:pPr eaLnBrk="1" hangingPunct="1"/>
            <a:r>
              <a:rPr lang="en-US" sz="2800" dirty="0" smtClean="0"/>
              <a:t>The prescription for the linear combination is called the “kernel” (or “mask”, “filter”)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581403" y="4419600"/>
            <a:ext cx="1271588" cy="1219200"/>
            <a:chOff x="4896" y="1392"/>
            <a:chExt cx="801" cy="768"/>
          </a:xfrm>
        </p:grpSpPr>
        <p:sp>
          <p:nvSpPr>
            <p:cNvPr id="34843" name="Text Box 23"/>
            <p:cNvSpPr txBox="1">
              <a:spLocks noChangeArrowheads="1"/>
            </p:cNvSpPr>
            <p:nvPr/>
          </p:nvSpPr>
          <p:spPr bwMode="auto">
            <a:xfrm>
              <a:off x="5397" y="1872"/>
              <a:ext cx="3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0.5</a:t>
              </a: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96" y="1392"/>
              <a:ext cx="768" cy="768"/>
              <a:chOff x="4896" y="1392"/>
              <a:chExt cx="768" cy="768"/>
            </a:xfrm>
          </p:grpSpPr>
          <p:sp>
            <p:nvSpPr>
              <p:cNvPr id="34845" name="Rectangle 25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768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Line 26"/>
              <p:cNvSpPr>
                <a:spLocks noChangeShapeType="1"/>
              </p:cNvSpPr>
              <p:nvPr/>
            </p:nvSpPr>
            <p:spPr bwMode="auto">
              <a:xfrm>
                <a:off x="5136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7" name="Line 27"/>
              <p:cNvSpPr>
                <a:spLocks noChangeShapeType="1"/>
              </p:cNvSpPr>
              <p:nvPr/>
            </p:nvSpPr>
            <p:spPr bwMode="auto">
              <a:xfrm>
                <a:off x="5424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Line 28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9" name="Line 29"/>
              <p:cNvSpPr>
                <a:spLocks noChangeShapeType="1"/>
              </p:cNvSpPr>
              <p:nvPr/>
            </p:nvSpPr>
            <p:spPr bwMode="auto">
              <a:xfrm>
                <a:off x="4896" y="187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Text Box 30"/>
              <p:cNvSpPr txBox="1">
                <a:spLocks noChangeArrowheads="1"/>
              </p:cNvSpPr>
              <p:nvPr/>
            </p:nvSpPr>
            <p:spPr bwMode="auto">
              <a:xfrm>
                <a:off x="5115" y="1632"/>
                <a:ext cx="32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0.5</a:t>
                </a:r>
              </a:p>
            </p:txBody>
          </p:sp>
          <p:sp>
            <p:nvSpPr>
              <p:cNvPr id="34851" name="Text Box 31"/>
              <p:cNvSpPr txBox="1">
                <a:spLocks noChangeArrowheads="1"/>
              </p:cNvSpPr>
              <p:nvPr/>
            </p:nvSpPr>
            <p:spPr bwMode="auto">
              <a:xfrm>
                <a:off x="5452" y="163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cs typeface="Arial" charset="0"/>
                  </a:rPr>
                  <a:t>0</a:t>
                </a:r>
              </a:p>
            </p:txBody>
          </p:sp>
          <p:sp>
            <p:nvSpPr>
              <p:cNvPr id="34852" name="Text Box 32"/>
              <p:cNvSpPr txBox="1">
                <a:spLocks noChangeArrowheads="1"/>
              </p:cNvSpPr>
              <p:nvPr/>
            </p:nvSpPr>
            <p:spPr bwMode="auto">
              <a:xfrm>
                <a:off x="4913" y="163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3" name="Text Box 33"/>
              <p:cNvSpPr txBox="1">
                <a:spLocks noChangeArrowheads="1"/>
              </p:cNvSpPr>
              <p:nvPr/>
            </p:nvSpPr>
            <p:spPr bwMode="auto">
              <a:xfrm>
                <a:off x="5185" y="187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1</a:t>
                </a:r>
              </a:p>
            </p:txBody>
          </p:sp>
          <p:sp>
            <p:nvSpPr>
              <p:cNvPr id="34854" name="Text Box 34"/>
              <p:cNvSpPr txBox="1">
                <a:spLocks noChangeArrowheads="1"/>
              </p:cNvSpPr>
              <p:nvPr/>
            </p:nvSpPr>
            <p:spPr bwMode="auto">
              <a:xfrm>
                <a:off x="4913" y="187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5" name="Line 35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Text Box 36"/>
              <p:cNvSpPr txBox="1">
                <a:spLocks noChangeArrowheads="1"/>
              </p:cNvSpPr>
              <p:nvPr/>
            </p:nvSpPr>
            <p:spPr bwMode="auto">
              <a:xfrm>
                <a:off x="5185" y="139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34857" name="Text Box 37"/>
              <p:cNvSpPr txBox="1">
                <a:spLocks noChangeArrowheads="1"/>
              </p:cNvSpPr>
              <p:nvPr/>
            </p:nvSpPr>
            <p:spPr bwMode="auto">
              <a:xfrm>
                <a:off x="5452" y="1392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>
                    <a:cs typeface="Arial" charset="0"/>
                  </a:rPr>
                  <a:t>0</a:t>
                </a:r>
              </a:p>
            </p:txBody>
          </p:sp>
          <p:sp>
            <p:nvSpPr>
              <p:cNvPr id="34858" name="Text Box 38"/>
              <p:cNvSpPr txBox="1">
                <a:spLocks noChangeArrowheads="1"/>
              </p:cNvSpPr>
              <p:nvPr/>
            </p:nvSpPr>
            <p:spPr bwMode="auto">
              <a:xfrm>
                <a:off x="4913" y="139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>
                    <a:cs typeface="Arial" charset="0"/>
                  </a:rPr>
                  <a:t>0</a:t>
                </a:r>
              </a:p>
            </p:txBody>
          </p:sp>
        </p:grpSp>
      </p:grpSp>
      <p:sp>
        <p:nvSpPr>
          <p:cNvPr id="34824" name="Text Box 40"/>
          <p:cNvSpPr txBox="1">
            <a:spLocks noChangeArrowheads="1"/>
          </p:cNvSpPr>
          <p:nvPr/>
        </p:nvSpPr>
        <p:spPr bwMode="auto">
          <a:xfrm>
            <a:off x="3810000" y="56388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kernel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019800" y="4419600"/>
            <a:ext cx="1295400" cy="1219200"/>
            <a:chOff x="2256" y="1920"/>
            <a:chExt cx="816" cy="768"/>
          </a:xfrm>
        </p:grpSpPr>
        <p:sp>
          <p:nvSpPr>
            <p:cNvPr id="34827" name="Rectangle 42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Line 43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44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45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46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Text Box 47"/>
            <p:cNvSpPr txBox="1">
              <a:spLocks noChangeArrowheads="1"/>
            </p:cNvSpPr>
            <p:nvPr/>
          </p:nvSpPr>
          <p:spPr bwMode="auto">
            <a:xfrm>
              <a:off x="2582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cs typeface="Arial" charset="0"/>
                </a:rPr>
                <a:t>8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34833" name="Text Box 48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4" name="Text Box 49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5" name="Text Box 50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6" name="Text Box 51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7" name="Text Box 52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38" name="Line 53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54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Text Box 55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41" name="Text Box 56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842" name="Text Box 57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4826" name="Text Box 58"/>
          <p:cNvSpPr txBox="1">
            <a:spLocks noChangeArrowheads="1"/>
          </p:cNvSpPr>
          <p:nvPr/>
        </p:nvSpPr>
        <p:spPr bwMode="auto">
          <a:xfrm>
            <a:off x="5738812" y="5638800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Arial" charset="0"/>
              </a:rPr>
              <a:t>Modified image data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620000" y="6553200"/>
            <a:ext cx="1373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smtClean="0"/>
              <a:t>L. Zhang</a:t>
            </a:r>
            <a:endParaRPr lang="en-US" sz="1400" dirty="0"/>
          </a:p>
        </p:txBody>
      </p:sp>
      <p:sp>
        <p:nvSpPr>
          <p:cNvPr id="34823" name="Text Box 39"/>
          <p:cNvSpPr txBox="1">
            <a:spLocks noChangeArrowheads="1"/>
          </p:cNvSpPr>
          <p:nvPr/>
        </p:nvSpPr>
        <p:spPr bwMode="auto">
          <a:xfrm>
            <a:off x="914401" y="56388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1164317" y="4419600"/>
            <a:ext cx="1241425" cy="1143000"/>
            <a:chOff x="2290" y="1920"/>
            <a:chExt cx="782" cy="720"/>
          </a:xfrm>
        </p:grpSpPr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cs typeface="Arial" charset="0"/>
                </a:rPr>
                <a:t>6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69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8</a:t>
              </a: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cxnSp>
        <p:nvCxnSpPr>
          <p:cNvPr id="83" name="Straight Arrow Connector 82"/>
          <p:cNvCxnSpPr>
            <a:stCxn id="34845" idx="3"/>
            <a:endCxn id="34827" idx="1"/>
          </p:cNvCxnSpPr>
          <p:nvPr/>
        </p:nvCxnSpPr>
        <p:spPr>
          <a:xfrm>
            <a:off x="4800600" y="4991100"/>
            <a:ext cx="1295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50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 autoUpdateAnimBg="0"/>
      <p:bldP spid="34824" grpId="0"/>
      <p:bldP spid="34826" grpId="0"/>
      <p:bldP spid="348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0" y="103187"/>
            <a:ext cx="4482703" cy="302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0" y="3732609"/>
            <a:ext cx="4482703" cy="3021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1297" y="3732609"/>
            <a:ext cx="4482703" cy="3021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52367" y="103187"/>
            <a:ext cx="4482703" cy="3021014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184150" y="3244850"/>
            <a:ext cx="4116587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algn="ctr">
              <a:defRPr sz="2400">
                <a:solidFill>
                  <a:srgbClr val="D3D3D3"/>
                </a:solidFill>
                <a:uFill>
                  <a:solidFill>
                    <a:srgbClr val="D3D3D3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original    |    box blur</a:t>
            </a:r>
          </a:p>
        </p:txBody>
      </p:sp>
      <p:sp>
        <p:nvSpPr>
          <p:cNvPr id="431" name="Shape 431"/>
          <p:cNvSpPr/>
          <p:nvPr/>
        </p:nvSpPr>
        <p:spPr>
          <a:xfrm>
            <a:off x="4832350" y="3244850"/>
            <a:ext cx="4116587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algn="ctr">
              <a:defRPr sz="2400">
                <a:solidFill>
                  <a:srgbClr val="D3D3D3"/>
                </a:solidFill>
                <a:uFill>
                  <a:solidFill>
                    <a:srgbClr val="D3D3D3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sharpened    |    gaussian blur</a:t>
            </a:r>
          </a:p>
        </p:txBody>
      </p:sp>
      <p:sp>
        <p:nvSpPr>
          <p:cNvPr id="432" name="Shape 432"/>
          <p:cNvSpPr/>
          <p:nvPr/>
        </p:nvSpPr>
        <p:spPr>
          <a:xfrm>
            <a:off x="76200" y="3074988"/>
            <a:ext cx="162383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defRPr sz="1600">
                <a:solidFill>
                  <a:srgbClr val="D3D3D3"/>
                </a:solidFill>
                <a:uFill>
                  <a:solidFill>
                    <a:srgbClr val="D3D3D3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dirty="0"/>
              <a:t>[Philip Greenspun]</a:t>
            </a:r>
          </a:p>
        </p:txBody>
      </p:sp>
      <p:sp>
        <p:nvSpPr>
          <p:cNvPr id="433" name="Shape 433"/>
          <p:cNvSpPr/>
          <p:nvPr/>
        </p:nvSpPr>
        <p:spPr>
          <a:xfrm>
            <a:off x="1964531" y="3330773"/>
            <a:ext cx="151805" cy="151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216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3D3D3"/>
          </a:solidFill>
          <a:ln w="12700">
            <a:solidFill>
              <a:srgbClr val="000000"/>
            </a:solidFill>
          </a:ln>
        </p:spPr>
        <p:txBody>
          <a:bodyPr lIns="35717" tIns="35717" rIns="35717" bIns="35717" anchor="ctr"/>
          <a:lstStyle/>
          <a:p>
            <a:endParaRPr/>
          </a:p>
        </p:txBody>
      </p:sp>
      <p:sp>
        <p:nvSpPr>
          <p:cNvPr id="434" name="Shape 434"/>
          <p:cNvSpPr/>
          <p:nvPr/>
        </p:nvSpPr>
        <p:spPr>
          <a:xfrm rot="10800000" flipH="1">
            <a:off x="2250281" y="3402211"/>
            <a:ext cx="151805" cy="151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216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3D3D3"/>
          </a:solidFill>
          <a:ln w="12700">
            <a:solidFill>
              <a:srgbClr val="000000"/>
            </a:solidFill>
          </a:ln>
        </p:spPr>
        <p:txBody>
          <a:bodyPr lIns="35717" tIns="35717" rIns="35717" bIns="35717" anchor="ctr"/>
          <a:lstStyle/>
          <a:p>
            <a:endParaRPr/>
          </a:p>
        </p:txBody>
      </p:sp>
      <p:grpSp>
        <p:nvGrpSpPr>
          <p:cNvPr id="439" name="Group 439"/>
          <p:cNvGrpSpPr/>
          <p:nvPr/>
        </p:nvGrpSpPr>
        <p:grpSpPr>
          <a:xfrm>
            <a:off x="560387" y="604837"/>
            <a:ext cx="8026798" cy="5646540"/>
            <a:chOff x="0" y="0"/>
            <a:chExt cx="11415889" cy="8030633"/>
          </a:xfrm>
        </p:grpSpPr>
        <p:pic>
          <p:nvPicPr>
            <p:cNvPr id="435" name="image.jp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4664286"/>
              <a:ext cx="5380285" cy="3366348"/>
            </a:xfrm>
            <a:prstGeom prst="rect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36" name="image.jp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35604" y="4664286"/>
              <a:ext cx="5380286" cy="3366348"/>
            </a:xfrm>
            <a:prstGeom prst="rect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37" name="image.jpg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035604" y="0"/>
              <a:ext cx="5380286" cy="3366347"/>
            </a:xfrm>
            <a:prstGeom prst="rect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38" name="image.jpg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380285" cy="3366347"/>
            </a:xfrm>
            <a:prstGeom prst="rect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440" name="Shape 440"/>
          <p:cNvSpPr/>
          <p:nvPr/>
        </p:nvSpPr>
        <p:spPr>
          <a:xfrm>
            <a:off x="6564313" y="3330773"/>
            <a:ext cx="151805" cy="151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216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3D3D3"/>
          </a:solidFill>
          <a:ln w="12700">
            <a:solidFill>
              <a:srgbClr val="000000"/>
            </a:solidFill>
          </a:ln>
        </p:spPr>
        <p:txBody>
          <a:bodyPr lIns="35717" tIns="35717" rIns="35717" bIns="35717" anchor="ctr"/>
          <a:lstStyle/>
          <a:p>
            <a:endParaRPr/>
          </a:p>
        </p:txBody>
      </p:sp>
      <p:sp>
        <p:nvSpPr>
          <p:cNvPr id="441" name="Shape 441"/>
          <p:cNvSpPr/>
          <p:nvPr/>
        </p:nvSpPr>
        <p:spPr>
          <a:xfrm rot="10800000" flipH="1">
            <a:off x="6843713" y="3402211"/>
            <a:ext cx="151805" cy="151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216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21600"/>
                </a:ln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3D3D3"/>
          </a:solidFill>
          <a:ln w="12700">
            <a:solidFill>
              <a:srgbClr val="000000"/>
            </a:solidFill>
          </a:ln>
        </p:spPr>
        <p:txBody>
          <a:bodyPr lIns="35717" tIns="35717" rIns="35717" bIns="3571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7178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0" y="6474023"/>
            <a:ext cx="350936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marL="57799" marR="57799" defTabSz="1295400">
              <a:spcBef>
                <a:spcPts val="1100"/>
              </a:spcBef>
              <a:buClr>
                <a:srgbClr val="000000"/>
              </a:buClr>
              <a:buFont typeface="Gill Sans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Cornell CS4620 Fall 2015 • Lecture 23</a:t>
            </a:r>
          </a:p>
        </p:txBody>
      </p:sp>
      <p:pic>
        <p:nvPicPr>
          <p:cNvPr id="25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58750"/>
            <a:ext cx="6699251" cy="669925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5078854" y="533400"/>
            <a:ext cx="3496822" cy="145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8" tIns="50798" rIns="50798" bIns="50798">
            <a:spAutoFit/>
          </a:bodyPr>
          <a:lstStyle/>
          <a:p>
            <a:pPr marL="40638" marR="40638" algn="r" defTabSz="914367">
              <a:buClr>
                <a:srgbClr val="000000"/>
              </a:buClr>
              <a:buFont typeface="Gill Sans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r>
              <a:t>Point sampling</a:t>
            </a:r>
          </a:p>
          <a:p>
            <a:pPr marL="40638" marR="40638" algn="r" defTabSz="914367">
              <a:buClr>
                <a:srgbClr val="000000"/>
              </a:buClr>
              <a:buFont typeface="Gill Sans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r>
              <a:t>in action</a:t>
            </a:r>
          </a:p>
        </p:txBody>
      </p:sp>
    </p:spTree>
    <p:extLst>
      <p:ext uri="{BB962C8B-B14F-4D97-AF65-F5344CB8AC3E}">
        <p14:creationId xmlns:p14="http://schemas.microsoft.com/office/powerpoint/2010/main" val="186250259"/>
      </p:ext>
    </p:extLst>
  </p:cSld>
  <p:clrMapOvr>
    <a:masterClrMapping/>
  </p:clrMapOvr>
  <p:transition xmlns:p14="http://schemas.microsoft.com/office/powerpoint/2010/main"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0" y="6474023"/>
            <a:ext cx="350936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marL="57799" marR="57799" defTabSz="1295400">
              <a:spcBef>
                <a:spcPts val="1100"/>
              </a:spcBef>
              <a:buClr>
                <a:srgbClr val="000000"/>
              </a:buClr>
              <a:buFont typeface="Gill Sans"/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Cornell CS4620 Fall 2015 • Lecture 23</a:t>
            </a:r>
          </a:p>
        </p:txBody>
      </p:sp>
      <p:pic>
        <p:nvPicPr>
          <p:cNvPr id="33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58750"/>
            <a:ext cx="6699251" cy="669925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5707232" y="533400"/>
            <a:ext cx="2868444" cy="1456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8" tIns="50798" rIns="50798" bIns="50798">
            <a:spAutoFit/>
          </a:bodyPr>
          <a:lstStyle/>
          <a:p>
            <a:pPr marL="40638" marR="40638" algn="r" defTabSz="914367">
              <a:buClr>
                <a:srgbClr val="000000"/>
              </a:buClr>
              <a:buFont typeface="Gill Sans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r>
              <a:t>Box filtering</a:t>
            </a:r>
          </a:p>
          <a:p>
            <a:pPr marL="40638" marR="40638" algn="r" defTabSz="914367">
              <a:buClr>
                <a:srgbClr val="000000"/>
              </a:buClr>
              <a:buFont typeface="Gill Sans"/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Gill Sans"/>
              </a:defRPr>
            </a:pPr>
            <a:r>
              <a:t>in action</a:t>
            </a:r>
          </a:p>
        </p:txBody>
      </p:sp>
    </p:spTree>
    <p:extLst>
      <p:ext uri="{BB962C8B-B14F-4D97-AF65-F5344CB8AC3E}">
        <p14:creationId xmlns:p14="http://schemas.microsoft.com/office/powerpoint/2010/main" val="529725218"/>
      </p:ext>
    </p:extLst>
  </p:cSld>
  <p:clrMapOvr>
    <a:masterClrMapping/>
  </p:clrMapOvr>
  <p:transition xmlns:p14="http://schemas.microsoft.com/office/powerpoint/2010/main"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4911328" y="6474023"/>
            <a:ext cx="4036219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/>
          <a:p>
            <a:pPr algn="r">
              <a:buClr>
                <a:srgbClr val="000000"/>
              </a:buClr>
              <a:buFont typeface="Gill Sans"/>
              <a:defRPr sz="1800">
                <a:latin typeface="+mn-lt"/>
                <a:ea typeface="+mn-ea"/>
                <a:cs typeface="+mn-cs"/>
                <a:sym typeface="Gill Sans"/>
              </a:defRPr>
            </a:pPr>
            <a:r>
              <a:t>© 2012 Kavita Bala  •</a:t>
            </a:r>
          </a:p>
          <a:p>
            <a:pPr algn="r">
              <a:buClr>
                <a:srgbClr val="000000"/>
              </a:buClr>
              <a:buFont typeface="Gill Sans"/>
              <a:defRPr sz="1000">
                <a:latin typeface="+mn-lt"/>
                <a:ea typeface="+mn-ea"/>
                <a:cs typeface="+mn-cs"/>
                <a:sym typeface="Gill Sans"/>
              </a:defRPr>
            </a:pPr>
            <a:r>
              <a:t>(with previous instructors James/Marschner) </a:t>
            </a:r>
          </a:p>
        </p:txBody>
      </p:sp>
      <p:sp>
        <p:nvSpPr>
          <p:cNvPr id="464" name="Shape 464"/>
          <p:cNvSpPr/>
          <p:nvPr/>
        </p:nvSpPr>
        <p:spPr>
          <a:xfrm>
            <a:off x="0" y="6474023"/>
            <a:ext cx="350936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>
              <a:spcBef>
                <a:spcPts val="1100"/>
              </a:spcBef>
              <a:buClr>
                <a:srgbClr val="000000"/>
              </a:buClr>
              <a:buFont typeface="Gill Sans"/>
              <a:defRPr sz="1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Cornell CS4620/5620 Fall 2012 • Lecture 26</a:t>
            </a:r>
          </a:p>
        </p:txBody>
      </p:sp>
      <p:pic>
        <p:nvPicPr>
          <p:cNvPr id="465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8750"/>
            <a:ext cx="6699251" cy="6699251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>
            <a:off x="4529500" y="535781"/>
            <a:ext cx="4046176" cy="1426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/>
          <a:p>
            <a:pPr algn="r">
              <a:buClr>
                <a:srgbClr val="000000"/>
              </a:buClr>
              <a:buFont typeface="Gill Sans"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t>Gaussian filtering</a:t>
            </a:r>
          </a:p>
          <a:p>
            <a:pPr algn="r">
              <a:buClr>
                <a:srgbClr val="000000"/>
              </a:buClr>
              <a:buFont typeface="Gill Sans"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t>in action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141212"/>
      </p:ext>
    </p:extLst>
  </p:cSld>
  <p:clrMapOvr>
    <a:masterClrMapping/>
  </p:clrMapOvr>
  <p:transition xmlns:p14="http://schemas.microsoft.com/office/powerpoint/2010/main"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4911328" y="6474023"/>
            <a:ext cx="4036219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/>
          <a:p>
            <a:pPr algn="r">
              <a:buClr>
                <a:srgbClr val="000000"/>
              </a:buClr>
              <a:buFont typeface="Gill Sans"/>
              <a:defRPr sz="1800">
                <a:latin typeface="+mn-lt"/>
                <a:ea typeface="+mn-ea"/>
                <a:cs typeface="+mn-cs"/>
                <a:sym typeface="Gill Sans"/>
              </a:defRPr>
            </a:pPr>
            <a:r>
              <a:t>© 2012 Kavita Bala  •</a:t>
            </a:r>
          </a:p>
          <a:p>
            <a:pPr algn="r">
              <a:buClr>
                <a:srgbClr val="000000"/>
              </a:buClr>
              <a:buFont typeface="Gill Sans"/>
              <a:defRPr sz="1000">
                <a:latin typeface="+mn-lt"/>
                <a:ea typeface="+mn-ea"/>
                <a:cs typeface="+mn-cs"/>
                <a:sym typeface="Gill Sans"/>
              </a:defRPr>
            </a:pPr>
            <a:r>
              <a:t>(with previous instructors James/Marschner) </a:t>
            </a:r>
          </a:p>
        </p:txBody>
      </p:sp>
      <p:sp>
        <p:nvSpPr>
          <p:cNvPr id="470" name="Shape 470"/>
          <p:cNvSpPr/>
          <p:nvPr/>
        </p:nvSpPr>
        <p:spPr>
          <a:xfrm>
            <a:off x="0" y="6474023"/>
            <a:ext cx="350936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>
              <a:spcBef>
                <a:spcPts val="1100"/>
              </a:spcBef>
              <a:buClr>
                <a:srgbClr val="000000"/>
              </a:buClr>
              <a:buFont typeface="Gill Sans"/>
              <a:defRPr sz="1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Cornell CS4620/5620 Fall 2012 • Lecture 26</a:t>
            </a:r>
          </a:p>
        </p:txBody>
      </p:sp>
      <p:pic>
        <p:nvPicPr>
          <p:cNvPr id="471" name="image.png"/>
          <p:cNvPicPr>
            <a:picLocks/>
          </p:cNvPicPr>
          <p:nvPr/>
        </p:nvPicPr>
        <p:blipFill>
          <a:blip r:embed="rId2">
            <a:extLst/>
          </a:blip>
          <a:srcRect r="51589" b="51589"/>
          <a:stretch>
            <a:fillRect/>
          </a:stretch>
        </p:blipFill>
        <p:spPr>
          <a:xfrm>
            <a:off x="687586" y="2125266"/>
            <a:ext cx="2205633" cy="2205633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Shape 4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Filter comparison</a:t>
            </a:r>
          </a:p>
        </p:txBody>
      </p:sp>
      <p:sp>
        <p:nvSpPr>
          <p:cNvPr id="473" name="Shape 473"/>
          <p:cNvSpPr/>
          <p:nvPr/>
        </p:nvSpPr>
        <p:spPr>
          <a:xfrm>
            <a:off x="803672" y="4491633"/>
            <a:ext cx="1982391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algn="r">
              <a:buClr>
                <a:srgbClr val="000000"/>
              </a:buClr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Point sampling</a:t>
            </a:r>
          </a:p>
        </p:txBody>
      </p:sp>
      <p:sp>
        <p:nvSpPr>
          <p:cNvPr id="474" name="Shape 474"/>
          <p:cNvSpPr/>
          <p:nvPr/>
        </p:nvSpPr>
        <p:spPr>
          <a:xfrm>
            <a:off x="4250777" y="4491633"/>
            <a:ext cx="1202286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r">
              <a:buClr>
                <a:srgbClr val="000000"/>
              </a:buClr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Box filtering</a:t>
            </a:r>
          </a:p>
        </p:txBody>
      </p:sp>
      <p:pic>
        <p:nvPicPr>
          <p:cNvPr id="475" name="image.png"/>
          <p:cNvPicPr>
            <a:picLocks/>
          </p:cNvPicPr>
          <p:nvPr/>
        </p:nvPicPr>
        <p:blipFill>
          <a:blip r:embed="rId2">
            <a:extLst/>
          </a:blip>
          <a:srcRect t="51777" r="51589" b="68"/>
          <a:stretch>
            <a:fillRect/>
          </a:stretch>
        </p:blipFill>
        <p:spPr>
          <a:xfrm>
            <a:off x="3509367" y="2073274"/>
            <a:ext cx="2205633" cy="219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.png"/>
          <p:cNvPicPr>
            <a:picLocks/>
          </p:cNvPicPr>
          <p:nvPr/>
        </p:nvPicPr>
        <p:blipFill>
          <a:blip r:embed="rId2">
            <a:extLst/>
          </a:blip>
          <a:srcRect l="51938" t="51777" b="68"/>
          <a:stretch>
            <a:fillRect/>
          </a:stretch>
        </p:blipFill>
        <p:spPr>
          <a:xfrm>
            <a:off x="6402586" y="2073274"/>
            <a:ext cx="2189723" cy="2193926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/>
          <p:nvPr/>
        </p:nvSpPr>
        <p:spPr>
          <a:xfrm>
            <a:off x="6649618" y="4491633"/>
            <a:ext cx="1697877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>
            <a:spAutoFit/>
          </a:bodyPr>
          <a:lstStyle>
            <a:lvl1pPr algn="ctr">
              <a:buClr>
                <a:srgbClr val="000000"/>
              </a:buClr>
              <a:buFont typeface="Gill Sans"/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Gaussian filtering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2971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Linearity</a:t>
            </a:r>
          </a:p>
          <a:p>
            <a:pPr lvl="1"/>
            <a:r>
              <a:rPr lang="en-US" dirty="0" smtClean="0"/>
              <a:t>Weighted sum of original pixel values</a:t>
            </a:r>
          </a:p>
          <a:p>
            <a:pPr lvl="1"/>
            <a:r>
              <a:rPr lang="en-US" dirty="0" smtClean="0"/>
              <a:t>Use same set of weights at each point</a:t>
            </a:r>
          </a:p>
          <a:p>
            <a:pPr lvl="1"/>
            <a:r>
              <a:rPr lang="en-US" dirty="0"/>
              <a:t>S[f </a:t>
            </a:r>
            <a:r>
              <a:rPr lang="en-US" dirty="0" smtClean="0"/>
              <a:t>+ g] = S[f] + S[g] </a:t>
            </a:r>
          </a:p>
          <a:p>
            <a:pPr lvl="1"/>
            <a:r>
              <a:rPr lang="en-US" dirty="0" smtClean="0"/>
              <a:t>S[k f + m g] = k S[f] + m S[g]</a:t>
            </a:r>
          </a:p>
        </p:txBody>
      </p:sp>
    </p:spTree>
    <p:extLst>
      <p:ext uri="{BB962C8B-B14F-4D97-AF65-F5344CB8AC3E}">
        <p14:creationId xmlns:p14="http://schemas.microsoft.com/office/powerpoint/2010/main" val="29352216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mean filtering/moving average linear?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err="1" smtClean="0"/>
              <a:t>thresholding</a:t>
            </a:r>
            <a:r>
              <a:rPr lang="en-US" dirty="0" smtClean="0"/>
              <a:t> linear?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583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Linearity</a:t>
            </a:r>
          </a:p>
          <a:p>
            <a:pPr lvl="1"/>
            <a:r>
              <a:rPr lang="en-US" dirty="0" smtClean="0"/>
              <a:t>Weighted sum of original pixel values</a:t>
            </a:r>
          </a:p>
          <a:p>
            <a:pPr lvl="1"/>
            <a:r>
              <a:rPr lang="en-US" dirty="0" smtClean="0"/>
              <a:t>Use same set of weights at each point</a:t>
            </a:r>
          </a:p>
          <a:p>
            <a:pPr lvl="1"/>
            <a:r>
              <a:rPr lang="en-US" dirty="0"/>
              <a:t>S[f </a:t>
            </a:r>
            <a:r>
              <a:rPr lang="en-US" dirty="0" smtClean="0"/>
              <a:t>+ g] = S[f] + S[g] </a:t>
            </a:r>
          </a:p>
          <a:p>
            <a:pPr lvl="1"/>
            <a:r>
              <a:rPr lang="en-US" dirty="0" smtClean="0"/>
              <a:t>S[p f + q g] = p S[f] + q S[g]</a:t>
            </a:r>
          </a:p>
          <a:p>
            <a:r>
              <a:rPr lang="en-US" dirty="0" smtClean="0"/>
              <a:t>Shift-invariance</a:t>
            </a:r>
          </a:p>
          <a:p>
            <a:pPr lvl="1"/>
            <a:r>
              <a:rPr lang="en-US" dirty="0" smtClean="0"/>
              <a:t>If f[</a:t>
            </a:r>
            <a:r>
              <a:rPr lang="en-US" dirty="0" err="1" smtClean="0"/>
              <a:t>m,n</a:t>
            </a:r>
            <a:r>
              <a:rPr lang="en-US" dirty="0" smtClean="0"/>
              <a:t>]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g[</a:t>
            </a:r>
            <a:r>
              <a:rPr lang="en-US" dirty="0" err="1" smtClean="0"/>
              <a:t>m,n</a:t>
            </a:r>
            <a:r>
              <a:rPr lang="en-US" dirty="0" smtClean="0"/>
              <a:t>], then f[m-</a:t>
            </a:r>
            <a:r>
              <a:rPr lang="en-US" dirty="0" err="1" smtClean="0"/>
              <a:t>p,n</a:t>
            </a:r>
            <a:r>
              <a:rPr lang="en-US" dirty="0" smtClean="0"/>
              <a:t>-q]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g[m-p, n-q] </a:t>
            </a:r>
            <a:endParaRPr lang="en-US" dirty="0"/>
          </a:p>
          <a:p>
            <a:pPr lvl="1"/>
            <a:r>
              <a:rPr lang="en-US" dirty="0" smtClean="0"/>
              <a:t>The operator behaves the same everywhere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4724400"/>
            <a:ext cx="23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724400"/>
            <a:ext cx="23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49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important filtering operations</a:t>
            </a:r>
          </a:p>
          <a:p>
            <a:pPr lvl="1"/>
            <a:r>
              <a:rPr lang="en-US" dirty="0" smtClean="0"/>
              <a:t>Cross correlation</a:t>
            </a:r>
          </a:p>
          <a:p>
            <a:pPr lvl="1"/>
            <a:r>
              <a:rPr lang="en-US" dirty="0" smtClean="0"/>
              <a:t>Convolution</a:t>
            </a:r>
          </a:p>
          <a:p>
            <a:pPr lvl="1"/>
            <a:endParaRPr lang="en-US" dirty="0"/>
          </a:p>
          <a:p>
            <a:r>
              <a:rPr lang="en-US" dirty="0" smtClean="0"/>
              <a:t>Sampling theory</a:t>
            </a:r>
          </a:p>
          <a:p>
            <a:endParaRPr lang="en-US" dirty="0"/>
          </a:p>
          <a:p>
            <a:r>
              <a:rPr lang="en-US" dirty="0" err="1" smtClean="0"/>
              <a:t>Multiscale</a:t>
            </a:r>
            <a:r>
              <a:rPr lang="en-US" dirty="0" smtClean="0"/>
              <a:t> representations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5004"/>
      </p:ext>
    </p:extLst>
  </p:cSld>
  <p:clrMapOvr>
    <a:masterClrMapping/>
  </p:clrMapOvr>
  <p:transition xmlns:p14="http://schemas.microsoft.com/office/powerpoint/2010/main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azsty}&#10;\begin{document}&#10;$\m A \rightarrow \v a, ~ \m B \rightarrow \v b$&#10;\end{document}&#10;"/>
  <p:tag name="EXTERNALNAME" val="Edittex"/>
  <p:tag name="BLEND" val="False"/>
  <p:tag name="TRANSPARENT" val="False"/>
  <p:tag name="BITMAPFORMAT" val="bmpmono"/>
  <p:tag name="DEBUGINTERACTIVE" val="True"/>
  <p:tag name="ORIGWIDTH" val="128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azsty}&#10;\begin{document}&#10;\[&#10;\mbox{NCC} = \frac{ \v a . \v b}{| \v a | | \v b | 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1526</Words>
  <Application>Microsoft Macintosh PowerPoint</Application>
  <PresentationFormat>On-screen Show (4:3)</PresentationFormat>
  <Paragraphs>351</Paragraphs>
  <Slides>54</Slides>
  <Notes>9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Lecture 3: Filtering and Edge detection </vt:lpstr>
      <vt:lpstr>Announcements</vt:lpstr>
      <vt:lpstr>Mean filtering/Moving Average</vt:lpstr>
      <vt:lpstr>Filters: Thresholding</vt:lpstr>
      <vt:lpstr>Linear filtering</vt:lpstr>
      <vt:lpstr>Filter Properties</vt:lpstr>
      <vt:lpstr>Linear Systems</vt:lpstr>
      <vt:lpstr>Filter Properties</vt:lpstr>
      <vt:lpstr>Overview</vt:lpstr>
      <vt:lpstr>Cross-correlation</vt:lpstr>
      <vt:lpstr>PowerPoint Presentation</vt:lpstr>
      <vt:lpstr> Example image pair – parallel cameras</vt:lpstr>
      <vt:lpstr>PowerPoint Presentation</vt:lpstr>
      <vt:lpstr>PowerPoint Presentation</vt:lpstr>
      <vt:lpstr>Normalized Cross Correlation</vt:lpstr>
      <vt:lpstr>PowerPoint Presentation</vt:lpstr>
      <vt:lpstr>Cross-correlation</vt:lpstr>
      <vt:lpstr>Convolution</vt:lpstr>
      <vt:lpstr>Convolution</vt:lpstr>
      <vt:lpstr>Linear filters: examples</vt:lpstr>
      <vt:lpstr>Linear filters: examples</vt:lpstr>
      <vt:lpstr>Sharpening</vt:lpstr>
      <vt:lpstr>Sharpening revisited</vt:lpstr>
      <vt:lpstr>Sampling Theory</vt:lpstr>
      <vt:lpstr>Sampled representations</vt:lpstr>
      <vt:lpstr>Reconstruction</vt:lpstr>
      <vt:lpstr>Roots of sampling</vt:lpstr>
      <vt:lpstr>Filtering</vt:lpstr>
      <vt:lpstr>Convolution warm-up</vt:lpstr>
      <vt:lpstr>Convolution warm-up</vt:lpstr>
      <vt:lpstr>Discrete convolution</vt:lpstr>
      <vt:lpstr>Filters</vt:lpstr>
      <vt:lpstr>Convolution and filtering</vt:lpstr>
      <vt:lpstr>Example: box and step</vt:lpstr>
      <vt:lpstr>Convolution and filtering</vt:lpstr>
      <vt:lpstr>And in pseudocode…</vt:lpstr>
      <vt:lpstr>Discrete convolution</vt:lpstr>
      <vt:lpstr>Discrete filtering in 2D</vt:lpstr>
      <vt:lpstr>And in pseudocode…</vt:lpstr>
      <vt:lpstr>Optimization: separable filters</vt:lpstr>
      <vt:lpstr>PowerPoint Presentation</vt:lpstr>
      <vt:lpstr>A gallery of filters</vt:lpstr>
      <vt:lpstr>Box filter</vt:lpstr>
      <vt:lpstr>Tent filter</vt:lpstr>
      <vt:lpstr>Gaussian filter</vt:lpstr>
      <vt:lpstr>Reducing and enlarging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Filter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KB</cp:lastModifiedBy>
  <cp:revision>294</cp:revision>
  <dcterms:created xsi:type="dcterms:W3CDTF">2009-08-25T02:47:59Z</dcterms:created>
  <dcterms:modified xsi:type="dcterms:W3CDTF">2016-02-01T20:01:38Z</dcterms:modified>
</cp:coreProperties>
</file>