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16" r:id="rId3"/>
    <p:sldId id="317" r:id="rId4"/>
    <p:sldId id="343" r:id="rId5"/>
    <p:sldId id="354" r:id="rId6"/>
    <p:sldId id="370" r:id="rId7"/>
    <p:sldId id="363" r:id="rId8"/>
    <p:sldId id="364" r:id="rId9"/>
    <p:sldId id="366" r:id="rId10"/>
    <p:sldId id="365" r:id="rId11"/>
    <p:sldId id="355" r:id="rId12"/>
    <p:sldId id="376" r:id="rId13"/>
    <p:sldId id="367" r:id="rId14"/>
    <p:sldId id="356" r:id="rId15"/>
    <p:sldId id="357" r:id="rId16"/>
    <p:sldId id="358" r:id="rId17"/>
    <p:sldId id="359" r:id="rId18"/>
    <p:sldId id="360" r:id="rId19"/>
    <p:sldId id="371" r:id="rId20"/>
    <p:sldId id="362" r:id="rId21"/>
    <p:sldId id="327" r:id="rId22"/>
    <p:sldId id="328" r:id="rId23"/>
    <p:sldId id="329" r:id="rId24"/>
    <p:sldId id="330" r:id="rId25"/>
    <p:sldId id="344" r:id="rId26"/>
    <p:sldId id="345" r:id="rId27"/>
    <p:sldId id="346" r:id="rId28"/>
    <p:sldId id="347" r:id="rId29"/>
    <p:sldId id="331" r:id="rId30"/>
    <p:sldId id="332" r:id="rId31"/>
    <p:sldId id="374" r:id="rId32"/>
    <p:sldId id="375" r:id="rId33"/>
    <p:sldId id="318" r:id="rId34"/>
    <p:sldId id="333" r:id="rId35"/>
    <p:sldId id="334" r:id="rId36"/>
    <p:sldId id="335" r:id="rId37"/>
    <p:sldId id="336" r:id="rId38"/>
    <p:sldId id="337" r:id="rId39"/>
    <p:sldId id="339" r:id="rId40"/>
    <p:sldId id="340" r:id="rId41"/>
    <p:sldId id="341" r:id="rId42"/>
    <p:sldId id="368" r:id="rId43"/>
    <p:sldId id="342" r:id="rId44"/>
    <p:sldId id="348" r:id="rId45"/>
    <p:sldId id="349" r:id="rId46"/>
    <p:sldId id="372" r:id="rId47"/>
    <p:sldId id="361" r:id="rId48"/>
    <p:sldId id="350" r:id="rId49"/>
    <p:sldId id="351" r:id="rId50"/>
    <p:sldId id="373" r:id="rId51"/>
    <p:sldId id="352" r:id="rId52"/>
    <p:sldId id="353" r:id="rId53"/>
    <p:sldId id="377" r:id="rId54"/>
    <p:sldId id="378" r:id="rId55"/>
    <p:sldId id="379" r:id="rId56"/>
    <p:sldId id="380" r:id="rId57"/>
    <p:sldId id="36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43"/>
            <p14:sldId id="354"/>
            <p14:sldId id="370"/>
            <p14:sldId id="363"/>
            <p14:sldId id="364"/>
            <p14:sldId id="366"/>
            <p14:sldId id="365"/>
            <p14:sldId id="355"/>
            <p14:sldId id="376"/>
            <p14:sldId id="367"/>
            <p14:sldId id="356"/>
            <p14:sldId id="357"/>
            <p14:sldId id="358"/>
            <p14:sldId id="359"/>
            <p14:sldId id="360"/>
            <p14:sldId id="371"/>
            <p14:sldId id="362"/>
            <p14:sldId id="327"/>
            <p14:sldId id="328"/>
            <p14:sldId id="329"/>
            <p14:sldId id="330"/>
            <p14:sldId id="344"/>
            <p14:sldId id="345"/>
            <p14:sldId id="346"/>
            <p14:sldId id="347"/>
            <p14:sldId id="331"/>
            <p14:sldId id="332"/>
            <p14:sldId id="374"/>
            <p14:sldId id="375"/>
            <p14:sldId id="318"/>
            <p14:sldId id="333"/>
            <p14:sldId id="334"/>
            <p14:sldId id="335"/>
            <p14:sldId id="336"/>
            <p14:sldId id="337"/>
            <p14:sldId id="339"/>
            <p14:sldId id="340"/>
            <p14:sldId id="341"/>
            <p14:sldId id="368"/>
            <p14:sldId id="342"/>
            <p14:sldId id="348"/>
            <p14:sldId id="349"/>
            <p14:sldId id="372"/>
            <p14:sldId id="361"/>
            <p14:sldId id="350"/>
            <p14:sldId id="351"/>
            <p14:sldId id="373"/>
            <p14:sldId id="352"/>
            <p14:sldId id="353"/>
            <p14:sldId id="377"/>
            <p14:sldId id="378"/>
            <p14:sldId id="379"/>
            <p14:sldId id="380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BAC13-3233-4D45-82C2-01030B871C0F}" v="1" dt="2024-11-20T13:37:4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104" d="100"/>
          <a:sy n="104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D1DBAC13-3233-4D45-82C2-01030B871C0F}"/>
    <pc:docChg chg="undo custSel addSld modSld modSection">
      <pc:chgData name="Ken Birman" userId="d63afa40-f901-45d1-beb5-fa688e844a7e" providerId="ADAL" clId="{D1DBAC13-3233-4D45-82C2-01030B871C0F}" dt="2024-11-20T13:43:41.274" v="1854" actId="20577"/>
      <pc:docMkLst>
        <pc:docMk/>
      </pc:docMkLst>
      <pc:sldChg chg="modSp mod">
        <pc:chgData name="Ken Birman" userId="d63afa40-f901-45d1-beb5-fa688e844a7e" providerId="ADAL" clId="{D1DBAC13-3233-4D45-82C2-01030B871C0F}" dt="2024-11-20T13:43:41.274" v="1854" actId="20577"/>
        <pc:sldMkLst>
          <pc:docMk/>
          <pc:sldMk cId="461096290" sldId="369"/>
        </pc:sldMkLst>
        <pc:spChg chg="mod">
          <ac:chgData name="Ken Birman" userId="d63afa40-f901-45d1-beb5-fa688e844a7e" providerId="ADAL" clId="{D1DBAC13-3233-4D45-82C2-01030B871C0F}" dt="2024-11-20T13:43:41.274" v="1854" actId="20577"/>
          <ac:spMkLst>
            <pc:docMk/>
            <pc:sldMk cId="461096290" sldId="369"/>
            <ac:spMk id="3" creationId="{1C4304EA-D42F-4371-A660-66D1A57F88A1}"/>
          </ac:spMkLst>
        </pc:spChg>
      </pc:sldChg>
      <pc:sldChg chg="modSp new mod">
        <pc:chgData name="Ken Birman" userId="d63afa40-f901-45d1-beb5-fa688e844a7e" providerId="ADAL" clId="{D1DBAC13-3233-4D45-82C2-01030B871C0F}" dt="2024-11-20T13:36:23.050" v="358" actId="20577"/>
        <pc:sldMkLst>
          <pc:docMk/>
          <pc:sldMk cId="4087933570" sldId="377"/>
        </pc:sldMkLst>
        <pc:spChg chg="mod">
          <ac:chgData name="Ken Birman" userId="d63afa40-f901-45d1-beb5-fa688e844a7e" providerId="ADAL" clId="{D1DBAC13-3233-4D45-82C2-01030B871C0F}" dt="2024-11-20T13:35:09.619" v="18" actId="20577"/>
          <ac:spMkLst>
            <pc:docMk/>
            <pc:sldMk cId="4087933570" sldId="377"/>
            <ac:spMk id="2" creationId="{C891376C-AFA3-3539-F883-A77D0EBE048B}"/>
          </ac:spMkLst>
        </pc:spChg>
        <pc:spChg chg="mod">
          <ac:chgData name="Ken Birman" userId="d63afa40-f901-45d1-beb5-fa688e844a7e" providerId="ADAL" clId="{D1DBAC13-3233-4D45-82C2-01030B871C0F}" dt="2024-11-20T13:36:23.050" v="358" actId="20577"/>
          <ac:spMkLst>
            <pc:docMk/>
            <pc:sldMk cId="4087933570" sldId="377"/>
            <ac:spMk id="3" creationId="{55EB4499-0D6E-4C80-C047-9B29AB6E1BD3}"/>
          </ac:spMkLst>
        </pc:spChg>
      </pc:sldChg>
      <pc:sldChg chg="modSp new mod">
        <pc:chgData name="Ken Birman" userId="d63afa40-f901-45d1-beb5-fa688e844a7e" providerId="ADAL" clId="{D1DBAC13-3233-4D45-82C2-01030B871C0F}" dt="2024-11-20T13:38:14.057" v="753" actId="20577"/>
        <pc:sldMkLst>
          <pc:docMk/>
          <pc:sldMk cId="597388986" sldId="378"/>
        </pc:sldMkLst>
        <pc:spChg chg="mod">
          <ac:chgData name="Ken Birman" userId="d63afa40-f901-45d1-beb5-fa688e844a7e" providerId="ADAL" clId="{D1DBAC13-3233-4D45-82C2-01030B871C0F}" dt="2024-11-20T13:36:34.635" v="397" actId="20577"/>
          <ac:spMkLst>
            <pc:docMk/>
            <pc:sldMk cId="597388986" sldId="378"/>
            <ac:spMk id="2" creationId="{AF425891-0503-AE93-FC40-64065DD7E61D}"/>
          </ac:spMkLst>
        </pc:spChg>
        <pc:spChg chg="mod">
          <ac:chgData name="Ken Birman" userId="d63afa40-f901-45d1-beb5-fa688e844a7e" providerId="ADAL" clId="{D1DBAC13-3233-4D45-82C2-01030B871C0F}" dt="2024-11-20T13:38:14.057" v="753" actId="20577"/>
          <ac:spMkLst>
            <pc:docMk/>
            <pc:sldMk cId="597388986" sldId="378"/>
            <ac:spMk id="3" creationId="{0D5D217D-7DB1-549F-4210-44EA28BA0453}"/>
          </ac:spMkLst>
        </pc:spChg>
      </pc:sldChg>
      <pc:sldChg chg="modSp new mod">
        <pc:chgData name="Ken Birman" userId="d63afa40-f901-45d1-beb5-fa688e844a7e" providerId="ADAL" clId="{D1DBAC13-3233-4D45-82C2-01030B871C0F}" dt="2024-11-20T13:41:16.162" v="1335" actId="14100"/>
        <pc:sldMkLst>
          <pc:docMk/>
          <pc:sldMk cId="1658269242" sldId="379"/>
        </pc:sldMkLst>
        <pc:spChg chg="mod">
          <ac:chgData name="Ken Birman" userId="d63afa40-f901-45d1-beb5-fa688e844a7e" providerId="ADAL" clId="{D1DBAC13-3233-4D45-82C2-01030B871C0F}" dt="2024-11-20T13:38:21.215" v="773" actId="20577"/>
          <ac:spMkLst>
            <pc:docMk/>
            <pc:sldMk cId="1658269242" sldId="379"/>
            <ac:spMk id="2" creationId="{E18722CE-159C-16D6-71CE-0EF2706F0614}"/>
          </ac:spMkLst>
        </pc:spChg>
        <pc:spChg chg="mod">
          <ac:chgData name="Ken Birman" userId="d63afa40-f901-45d1-beb5-fa688e844a7e" providerId="ADAL" clId="{D1DBAC13-3233-4D45-82C2-01030B871C0F}" dt="2024-11-20T13:41:16.162" v="1335" actId="14100"/>
          <ac:spMkLst>
            <pc:docMk/>
            <pc:sldMk cId="1658269242" sldId="379"/>
            <ac:spMk id="3" creationId="{2873D6E5-C639-8D1C-1A85-429D0C6550BC}"/>
          </ac:spMkLst>
        </pc:spChg>
      </pc:sldChg>
      <pc:sldChg chg="modSp new mod">
        <pc:chgData name="Ken Birman" userId="d63afa40-f901-45d1-beb5-fa688e844a7e" providerId="ADAL" clId="{D1DBAC13-3233-4D45-82C2-01030B871C0F}" dt="2024-11-20T13:43:03.698" v="1764" actId="20577"/>
        <pc:sldMkLst>
          <pc:docMk/>
          <pc:sldMk cId="454809192" sldId="380"/>
        </pc:sldMkLst>
        <pc:spChg chg="mod">
          <ac:chgData name="Ken Birman" userId="d63afa40-f901-45d1-beb5-fa688e844a7e" providerId="ADAL" clId="{D1DBAC13-3233-4D45-82C2-01030B871C0F}" dt="2024-11-20T13:41:26.627" v="1370" actId="20577"/>
          <ac:spMkLst>
            <pc:docMk/>
            <pc:sldMk cId="454809192" sldId="380"/>
            <ac:spMk id="2" creationId="{D55D1059-9A81-5C2E-406C-D225D3C8AD92}"/>
          </ac:spMkLst>
        </pc:spChg>
        <pc:spChg chg="mod">
          <ac:chgData name="Ken Birman" userId="d63afa40-f901-45d1-beb5-fa688e844a7e" providerId="ADAL" clId="{D1DBAC13-3233-4D45-82C2-01030B871C0F}" dt="2024-11-20T13:43:03.698" v="1764" actId="20577"/>
          <ac:spMkLst>
            <pc:docMk/>
            <pc:sldMk cId="454809192" sldId="380"/>
            <ac:spMk id="3" creationId="{B3C9CAD7-4038-613D-9F8E-9FBD3F75BA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8EC33E-4377-46E9-9348-18E98DBEBAC1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7FB-80E0-4773-8DED-97626D89E7E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2671-CEC4-432D-B003-4B9DC2A18139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E448-BD68-4AFA-BF41-1A3152659BF6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D0C2-10A7-4BD5-89D5-627FC35C37B2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5326-845C-4A2D-88EB-477C96E212D1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4BC3-D34A-4BEF-9551-5AE577600703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558-5977-49B2-9069-53207F5B0D26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26BC-453E-4D3F-9CA0-AE5DF4612144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A6E6-042E-47EE-9B44-23555ED52CDC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1000-D341-484F-AC62-793891918A5C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D9EA19-9B4C-4EF9-85BC-2EA195411D8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Linux and C++ Under Attack!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26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3FC5-3412-4A76-954C-FAF95D9D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D104-592D-4688-A9C4-F939BD26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decided that with some small probability, the worm should “duplicate” itself by spreading to two machines, or </a:t>
            </a:r>
            <a:r>
              <a:rPr lang="en-US" dirty="0" err="1"/>
              <a:t>reinfecting</a:t>
            </a:r>
            <a:r>
              <a:rPr lang="en-US" dirty="0"/>
              <a:t> a machine where it already was installed.</a:t>
            </a:r>
          </a:p>
          <a:p>
            <a:endParaRPr lang="en-US" dirty="0"/>
          </a:p>
          <a:p>
            <a:r>
              <a:rPr lang="en-US" dirty="0"/>
              <a:t>He did this by picking a random number.</a:t>
            </a:r>
          </a:p>
          <a:p>
            <a:endParaRPr lang="en-US" dirty="0"/>
          </a:p>
          <a:p>
            <a:r>
              <a:rPr lang="en-US" dirty="0"/>
              <a:t>His intended value for R</a:t>
            </a:r>
            <a:r>
              <a:rPr lang="en-US" baseline="-25000" dirty="0"/>
              <a:t>0</a:t>
            </a:r>
            <a:r>
              <a:rPr lang="en-US" dirty="0"/>
              <a:t> was around 1.001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8C489-BFFA-4FBF-97A7-6E2CD31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C3A60-B278-452C-9E10-7EE1C3AA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Unix 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Unix 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470991" y="3419061"/>
            <a:ext cx="3644349" cy="1805344"/>
          </a:xfrm>
          <a:prstGeom prst="wedgeRectCallout">
            <a:avLst>
              <a:gd name="adj1" fmla="val 118017"/>
              <a:gd name="adj2" fmla="val 5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These were “pre-Linux” days, but Linux was born as an open-source clone of Unix, so it isn’t immune to such issues</a:t>
            </a:r>
          </a:p>
        </p:txBody>
      </p:sp>
    </p:spTree>
    <p:extLst>
      <p:ext uri="{BB962C8B-B14F-4D97-AF65-F5344CB8AC3E}">
        <p14:creationId xmlns:p14="http://schemas.microsoft.com/office/powerpoint/2010/main" val="263562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055E-57D2-4E5F-B630-05498DD8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cause harm?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DCC0-FA11-4C80-8923-A1CE10ED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Infected machines quickly became overloaded and crashed.  If rebooted, they crashed again.</a:t>
            </a:r>
          </a:p>
          <a:p>
            <a:endParaRPr lang="en-US" dirty="0"/>
          </a:p>
          <a:p>
            <a:r>
              <a:rPr lang="en-US" dirty="0"/>
              <a:t>Some Linux machines run respirators and dialysis units and X-ray units in hospitals.  Some run floodgates for dams.</a:t>
            </a:r>
          </a:p>
          <a:p>
            <a:endParaRPr lang="en-US" dirty="0"/>
          </a:p>
          <a:p>
            <a:r>
              <a:rPr lang="en-US" dirty="0"/>
              <a:t>Linux computers control traffic lights in many cities.  Some control power grid components or weapons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DC0E8-832A-463D-A357-C2473EA0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1305A-DD98-4961-B364-C9242A04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EAB8-E1F1-4F5E-B027-FD95C0B6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Worm was accidental…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ED75-2E09-4113-A111-9F42CD13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a dumb idea, illegal, and it could have caused deaths.</a:t>
            </a:r>
          </a:p>
          <a:p>
            <a:endParaRPr lang="en-US" dirty="0"/>
          </a:p>
          <a:p>
            <a:r>
              <a:rPr lang="en-US" dirty="0"/>
              <a:t>But since then, many viruses have been deliberately designed using similar ideas!</a:t>
            </a:r>
          </a:p>
          <a:p>
            <a:endParaRPr lang="en-US" dirty="0"/>
          </a:p>
          <a:p>
            <a:r>
              <a:rPr lang="en-US" dirty="0"/>
              <a:t>Some have infected and damaged huge numbers of machines.  And they can sweep the vulnerable machines within minutes.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299-E1E2-4E35-981D-75AF2C05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352D-6F3A-4BCC-90BB-8B77273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1299-9304-4584-BEA4-75E49E9D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some </a:t>
            </a:r>
            <a:r>
              <a:rPr lang="en-US" u="sng" dirty="0"/>
              <a:t>countries</a:t>
            </a:r>
            <a:r>
              <a:rPr lang="en-US" dirty="0"/>
              <a:t> create 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3D98-8459-4B53-AD67-965ECF69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have heard about Stuxnet.  It was used to disrupt a nuclear weapons facility in Iran.</a:t>
            </a:r>
          </a:p>
          <a:p>
            <a:endParaRPr lang="en-US" dirty="0"/>
          </a:p>
          <a:p>
            <a:r>
              <a:rPr lang="en-US" dirty="0"/>
              <a:t>Some virus attacks are malicious.  These often originate as part of geopolitical disputes between countries and are a form of warfare.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9F260-374C-4AF2-9BC5-5A71F372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DFE4C-147F-43E2-ADA6-788B0B3E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B91E-1637-4E40-8BD1-5313AE18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Ken got to “chat” </a:t>
            </a:r>
            <a:br>
              <a:rPr lang="en-US" dirty="0"/>
            </a:br>
            <a:r>
              <a:rPr lang="en-US" dirty="0"/>
              <a:t>with ash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9E5A-10F0-4D08-BD9E-143250D8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Defense Ash Carter was on NPR.</a:t>
            </a:r>
          </a:p>
          <a:p>
            <a:endParaRPr lang="en-US" dirty="0"/>
          </a:p>
          <a:p>
            <a:r>
              <a:rPr lang="en-US" dirty="0"/>
              <a:t>Ken called in and we talked for a few minutes.</a:t>
            </a:r>
          </a:p>
          <a:p>
            <a:endParaRPr lang="en-US" dirty="0"/>
          </a:p>
          <a:p>
            <a:r>
              <a:rPr lang="en-US" dirty="0"/>
              <a:t>Question: Why are the US and Russia hacking each other’s power grids, and why is it so “open”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C41AD-5B3D-46F3-8992-04F8C123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0A601-3B9F-4114-A94C-CB411BF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76EC3-CE03-45AD-A4C4-CA9485C4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D1A8E-85F7-4E4A-82B0-6F12D6270A17}"/>
              </a:ext>
            </a:extLst>
          </p:cNvPr>
          <p:cNvSpPr txBox="1"/>
          <p:nvPr/>
        </p:nvSpPr>
        <p:spPr>
          <a:xfrm>
            <a:off x="9566694" y="2285523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Sec. Def. Ash Carter</a:t>
            </a:r>
          </a:p>
        </p:txBody>
      </p:sp>
    </p:spTree>
    <p:extLst>
      <p:ext uri="{BB962C8B-B14F-4D97-AF65-F5344CB8AC3E}">
        <p14:creationId xmlns:p14="http://schemas.microsoft.com/office/powerpoint/2010/main" val="262340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4B3B-D9BF-43B0-8C43-8AE48C50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Carter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AD11-5B81-4933-91EE-4ABB5DE5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hack us, we’ll do even worse to you.</a:t>
            </a:r>
          </a:p>
          <a:p>
            <a:endParaRPr lang="en-US" dirty="0"/>
          </a:p>
          <a:p>
            <a:r>
              <a:rPr lang="en-US" dirty="0"/>
              <a:t>And we might not limit ourselves to exact symmetry.</a:t>
            </a:r>
          </a:p>
          <a:p>
            <a:endParaRPr lang="en-US" dirty="0"/>
          </a:p>
          <a:p>
            <a:r>
              <a:rPr lang="en-US" dirty="0"/>
              <a:t>And we’ll talk to the NY Times about it to make sure you don’t miss that we are doing it, since our techniques are very subtle.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53E4-CFA5-441C-9A50-909992F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F2139-4668-44AB-BA84-80F0A7D8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5A711-4154-4557-A569-310039D5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DC9B-4F7F-469C-B8ED-E0A55A15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in Ukraine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2D70-1F89-46F1-B4AF-01876C1B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6550"/>
            <a:ext cx="10641690" cy="3712809"/>
          </a:xfrm>
        </p:spPr>
        <p:txBody>
          <a:bodyPr>
            <a:normAutofit/>
          </a:bodyPr>
          <a:lstStyle/>
          <a:p>
            <a:r>
              <a:rPr lang="en-US" dirty="0"/>
              <a:t>Russia decided to flex its muscles....</a:t>
            </a:r>
          </a:p>
          <a:p>
            <a:endParaRPr lang="en-US" dirty="0"/>
          </a:p>
          <a:p>
            <a:r>
              <a:rPr lang="en-US" dirty="0"/>
              <a:t>They devastated the power grid control systems in Ukraine.</a:t>
            </a:r>
          </a:p>
          <a:p>
            <a:endParaRPr lang="en-US" dirty="0"/>
          </a:p>
          <a:p>
            <a:r>
              <a:rPr lang="en-US" dirty="0"/>
              <a:t>Ukraine’s power control systems had to be rebuilt from scratch!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9A64E-763E-4279-91F2-61E5254F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7A98-50EC-4B18-8508-5B0141A9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5592F-0FFF-498C-96E3-B8B407FA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278" y="174774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AB349A-9539-4E01-B4F9-118D6B228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6" t="9686" r="18066" b="25757"/>
          <a:stretch/>
        </p:blipFill>
        <p:spPr>
          <a:xfrm>
            <a:off x="957532" y="0"/>
            <a:ext cx="11128075" cy="61810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A413D-7336-4855-A6F5-B02F9FB75D2C}"/>
              </a:ext>
            </a:extLst>
          </p:cNvPr>
          <p:cNvSpPr/>
          <p:nvPr/>
        </p:nvSpPr>
        <p:spPr>
          <a:xfrm>
            <a:off x="214359" y="6410229"/>
            <a:ext cx="6128794" cy="369332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https://www.wired.com/story/russian-hackers-attack-ukraine/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08444B-B3D8-4746-BC63-EC1B3444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013E9-FFAB-4B97-8B7C-8B33045E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80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607279" y="2498313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SYN ACK attacks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809334" y="3318346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 Overflow Exploits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608979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Kernel Level Exploits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237186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Theft.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865393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1730-98E8-4CF9-BC8F-B969E4FE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E358-8DA0-4FFB-87A3-5FAC005E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70672"/>
            <a:ext cx="10641690" cy="3738688"/>
          </a:xfrm>
        </p:spPr>
        <p:txBody>
          <a:bodyPr/>
          <a:lstStyle/>
          <a:p>
            <a:r>
              <a:rPr lang="en-US" dirty="0"/>
              <a:t>Sadly, computer systems are very easy to attack.</a:t>
            </a:r>
          </a:p>
          <a:p>
            <a:endParaRPr lang="en-US" dirty="0"/>
          </a:p>
          <a:p>
            <a:r>
              <a:rPr lang="en-US" dirty="0"/>
              <a:t>Understanding this will help you build software that won’t be quite so “porous”!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EF419-1E77-465B-834B-BB65D52F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6A7E7-95AD-4579-BD88-96263F6A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123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9C1E-A2F3-4FEC-AC2A-E7D13ECD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32AA-EE9E-4628-8B1A-B265AA53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C or C++ program reads data from a command line or file, and needs to turn something into a string.</a:t>
            </a:r>
          </a:p>
          <a:p>
            <a:endParaRPr lang="en-US" dirty="0"/>
          </a:p>
          <a:p>
            <a:r>
              <a:rPr lang="en-US" dirty="0"/>
              <a:t>The data is in a char* buffer, so in a normal situation, the program allocates memory (</a:t>
            </a:r>
            <a:r>
              <a:rPr lang="en-US" dirty="0" err="1"/>
              <a:t>strlen</a:t>
            </a:r>
            <a:r>
              <a:rPr lang="en-US" dirty="0"/>
              <a:t>(s)+1 bytes) and calls </a:t>
            </a:r>
            <a:r>
              <a:rPr lang="en-US" dirty="0" err="1"/>
              <a:t>strcpy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sometimes people do other things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73162-F5C7-4B0B-9FA6-56385267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6EC49-7D3B-4927-8BC6-FF710D20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9210-40C8-4381-BC89-B808F7D4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966CD-7C1D-47F5-99E1-FEB0052F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“Device names” are limited to 15 characters (plus 1 for a null), and the application is constructing a struct.</a:t>
            </a:r>
          </a:p>
          <a:p>
            <a:endParaRPr lang="en-US" dirty="0"/>
          </a:p>
          <a:p>
            <a:r>
              <a:rPr lang="en-US" dirty="0"/>
              <a:t>The struct might have a space for a 16 character name in it.</a:t>
            </a:r>
          </a:p>
          <a:p>
            <a:endParaRPr lang="en-US" dirty="0"/>
          </a:p>
          <a:p>
            <a:r>
              <a:rPr lang="en-US" dirty="0"/>
              <a:t>But in this case it would be easy to skip the </a:t>
            </a:r>
            <a:r>
              <a:rPr lang="en-US" dirty="0" err="1"/>
              <a:t>strlen</a:t>
            </a:r>
            <a:r>
              <a:rPr lang="en-US" dirty="0"/>
              <a:t>(s), so the program might get tricked into copying a much longer string.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5E53-C349-4FE3-91D6-2E984227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976FA-2656-4C36-82E7-950F1637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CA15-9E01-43C8-AC69-2B4CCF57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with a string overflow?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CD0E-2E2A-4BBA-9D70-16F86603A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Strcpy</a:t>
            </a:r>
            <a:r>
              <a:rPr lang="en-US" dirty="0"/>
              <a:t> won’t notice: it just copies beyond the end of the array.</a:t>
            </a:r>
          </a:p>
          <a:p>
            <a:endParaRPr lang="en-US" dirty="0"/>
          </a:p>
          <a:p>
            <a:r>
              <a:rPr lang="en-US" dirty="0"/>
              <a:t>… where is the array in memory, and what is beyond it?  In a stack overrun exploit,  the struct would be on the stack, and because stacks grow in the “downward” direction, the saved registers and return PC are in the “upward” direction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8251F-A899-4FFC-9401-24FEC47F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8A1D4-0BAC-47E4-B5A0-FA0025F3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07482" y="4145973"/>
            <a:ext cx="1267691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3809253403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80218" y="2608118"/>
            <a:ext cx="1267691" cy="18158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the array overflows, we write data from smaller to higher addresses, overwriting all of this…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AAC6735F-1F8D-4753-9307-768CB706065D}"/>
              </a:ext>
            </a:extLst>
          </p:cNvPr>
          <p:cNvSpPr/>
          <p:nvPr/>
        </p:nvSpPr>
        <p:spPr>
          <a:xfrm>
            <a:off x="8371747" y="1635452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850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793661" y="3726015"/>
            <a:ext cx="2701636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Pointer to exploit code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0426-ACBD-4F8E-872F-4B37399E02DA}"/>
              </a:ext>
            </a:extLst>
          </p:cNvPr>
          <p:cNvSpPr txBox="1"/>
          <p:nvPr/>
        </p:nvSpPr>
        <p:spPr>
          <a:xfrm>
            <a:off x="7907481" y="1534626"/>
            <a:ext cx="1267691" cy="95410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Exploit code goes here, at some known offset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679EB6-D0FC-4E73-8EE2-695B3B999273}"/>
              </a:ext>
            </a:extLst>
          </p:cNvPr>
          <p:cNvSpPr/>
          <p:nvPr/>
        </p:nvSpPr>
        <p:spPr>
          <a:xfrm>
            <a:off x="6775271" y="2208706"/>
            <a:ext cx="1018390" cy="1671197"/>
          </a:xfrm>
          <a:custGeom>
            <a:avLst/>
            <a:gdLst>
              <a:gd name="connsiteX0" fmla="*/ 893700 w 893700"/>
              <a:gd name="connsiteY0" fmla="*/ 820881 h 820881"/>
              <a:gd name="connsiteX1" fmla="*/ 82 w 893700"/>
              <a:gd name="connsiteY1" fmla="*/ 498763 h 820881"/>
              <a:gd name="connsiteX2" fmla="*/ 852136 w 893700"/>
              <a:gd name="connsiteY2" fmla="*/ 0 h 8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700" h="820881">
                <a:moveTo>
                  <a:pt x="893700" y="820881"/>
                </a:moveTo>
                <a:cubicBezTo>
                  <a:pt x="450354" y="728228"/>
                  <a:pt x="7009" y="635576"/>
                  <a:pt x="82" y="498763"/>
                </a:cubicBezTo>
                <a:cubicBezTo>
                  <a:pt x="-6845" y="361950"/>
                  <a:pt x="422645" y="180975"/>
                  <a:pt x="852136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5644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889C-1BE1-4B49-84CA-05FC9B67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guess the addresses?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AFC9-7D19-4CC1-822F-77D5AB3C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need! Many applications start up in a predictable way.</a:t>
            </a:r>
          </a:p>
          <a:p>
            <a:endParaRPr lang="en-US" dirty="0"/>
          </a:p>
          <a:p>
            <a:r>
              <a:rPr lang="en-US" dirty="0"/>
              <a:t>This determinism means that every single time, they call the “read a command” method in the same state.</a:t>
            </a:r>
          </a:p>
          <a:p>
            <a:endParaRPr lang="en-US" dirty="0"/>
          </a:p>
          <a:p>
            <a:r>
              <a:rPr lang="en-US" dirty="0"/>
              <a:t>So… the hacker just takes </a:t>
            </a:r>
            <a:r>
              <a:rPr lang="en-US" dirty="0" err="1"/>
              <a:t>gdb</a:t>
            </a:r>
            <a:r>
              <a:rPr lang="en-US" dirty="0"/>
              <a:t> and finds the address!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7FE16-A2E7-4438-ABB7-64A53912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0FBDA-0D39-4895-8568-E66C9B3D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B387-5E3B-439A-B361-0829A2C2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have our whole attack…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A610-1696-46F7-AAD1-CA338A41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attacker has a way to know where this stack generally lives in memory, they can copy their own “bootstrap” program in, and put a jump to the start of it into that return pc.</a:t>
            </a:r>
          </a:p>
          <a:p>
            <a:endParaRPr lang="en-US" dirty="0"/>
          </a:p>
          <a:p>
            <a:r>
              <a:rPr lang="en-US" dirty="0"/>
              <a:t>When the “read the input” method tries to return, the exploit takes control of the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5F4F7-4317-46CC-9220-389057F5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A1AB4-6412-4C14-B026-0BC39668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86000"/>
            <a:ext cx="11284527" cy="4023360"/>
          </a:xfrm>
        </p:spPr>
        <p:txBody>
          <a:bodyPr>
            <a:normAutofit/>
          </a:bodyPr>
          <a:lstStyle/>
          <a:p>
            <a:r>
              <a:rPr lang="en-US" sz="3600" dirty="0"/>
              <a:t>Limited only by creativity!</a:t>
            </a:r>
          </a:p>
          <a:p>
            <a:pPr lvl="1"/>
            <a:r>
              <a:rPr lang="en-US" sz="3200" dirty="0"/>
              <a:t>  System programs that have “backdoor” control features.</a:t>
            </a:r>
            <a:br>
              <a:rPr lang="en-US" sz="3200" dirty="0"/>
            </a:br>
            <a:r>
              <a:rPr lang="en-US" sz="3200" dirty="0"/>
              <a:t>    </a:t>
            </a:r>
            <a:r>
              <a:rPr lang="en-US" sz="3200" i="1" dirty="0"/>
              <a:t>May be much more common than we realize.</a:t>
            </a:r>
            <a:endParaRPr lang="en-US" sz="3200" dirty="0"/>
          </a:p>
          <a:p>
            <a:pPr lvl="1"/>
            <a:r>
              <a:rPr lang="en-US" sz="3200" dirty="0"/>
              <a:t>  Code that does a poor job of checking argument lengths</a:t>
            </a:r>
          </a:p>
          <a:p>
            <a:pPr lvl="1"/>
            <a:r>
              <a:rPr lang="en-US" sz="3200" dirty="0"/>
              <a:t>  Programs that get confused by certain mixes of parameters</a:t>
            </a:r>
          </a:p>
          <a:p>
            <a:pPr lvl="1"/>
            <a:r>
              <a:rPr lang="en-US" sz="3200" dirty="0"/>
              <a:t>  System calls that can be tricked into returning in privileged mode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D4D87-E387-4940-A67F-5354858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886A-7F45-4343-B3D9-182BD1DD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73464" cy="1499616"/>
          </a:xfrm>
        </p:spPr>
        <p:txBody>
          <a:bodyPr/>
          <a:lstStyle/>
          <a:p>
            <a:r>
              <a:rPr lang="en-US"/>
              <a:t>Unix, Linux</a:t>
            </a:r>
            <a:r>
              <a:rPr lang="en-US" dirty="0"/>
              <a:t>, C and C++ are full of risks like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F848-6A9E-49B7-BB1D-ADB57F24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easy to say “always make sure the char* object won’t overrun the string” but this rule depends on a human being!</a:t>
            </a:r>
          </a:p>
          <a:p>
            <a:endParaRPr lang="en-US" dirty="0"/>
          </a:p>
          <a:p>
            <a:r>
              <a:rPr lang="en-US" dirty="0"/>
              <a:t>C++ is strongly type checked… mostly.  But </a:t>
            </a:r>
            <a:r>
              <a:rPr lang="en-US" dirty="0" err="1"/>
              <a:t>strcpy</a:t>
            </a:r>
            <a:r>
              <a:rPr lang="en-US" dirty="0"/>
              <a:t> is an unsafe operation and type checking won’t catch such issues.</a:t>
            </a:r>
          </a:p>
          <a:p>
            <a:endParaRPr lang="en-US" dirty="0"/>
          </a:p>
          <a:p>
            <a:r>
              <a:rPr lang="en-US" dirty="0"/>
              <a:t>And because C++ is very fast and light weight, it certainly won’t check for array indexing errors!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5D0C1-B0A8-4F70-BE12-997C94AA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2A196-A9C0-48CB-A23E-2BA647F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8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AA66-40B3-45FF-9030-9C409709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some “remedies”, but they aren’t widely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B129-3419-4C12-B15B-08076CCB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Stack and address space randomization: by allocating some random sized chunks of memory, we can easily make addresses much less deterministic and repeatable.</a:t>
            </a:r>
          </a:p>
          <a:p>
            <a:endParaRPr lang="en-US" dirty="0"/>
          </a:p>
          <a:p>
            <a:r>
              <a:rPr lang="en-US" dirty="0"/>
              <a:t>We can mark code segments as execute-only, and data segments as non-executable.</a:t>
            </a:r>
          </a:p>
          <a:p>
            <a:endParaRPr lang="en-US" dirty="0"/>
          </a:p>
          <a:p>
            <a:r>
              <a:rPr lang="en-US" dirty="0"/>
              <a:t>There are tools to check for buffer overflows (</a:t>
            </a:r>
            <a:r>
              <a:rPr lang="en-US" b="1" dirty="0" err="1"/>
              <a:t>valgrind</a:t>
            </a:r>
            <a:r>
              <a:rPr lang="en-US" dirty="0"/>
              <a:t> is great!)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64A66-421C-404E-9818-0ED8AF79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1B01B-122F-45C7-A658-1AACA1E2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F9B8-03E9-4F97-95A5-087CA80F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ultra-hacker 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64E8-84DE-410E-8821-DEC2B93F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“Sure… it would help if people would learn to lock the front doors.  But keep in mind that we also know how to climb in the windows,  or up to the balcony.</a:t>
            </a:r>
          </a:p>
          <a:p>
            <a:endParaRPr lang="en-US" dirty="0"/>
          </a:p>
          <a:p>
            <a:r>
              <a:rPr lang="en-US" dirty="0"/>
              <a:t>… And in the worst case we can break a window or cut an actual hole in the wall.</a:t>
            </a:r>
          </a:p>
          <a:p>
            <a:endParaRPr lang="en-US" dirty="0"/>
          </a:p>
          <a:p>
            <a:r>
              <a:rPr lang="en-US" dirty="0"/>
              <a:t>It isn’t so easy to keep us out!”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66673-292D-4460-A8C8-A5593DA7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585E-61DA-4419-BE93-84D5D82E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0C759-7795-43F5-9B83-F528AB78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56" y="274117"/>
            <a:ext cx="2688844" cy="18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company: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9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35593"/>
              <a:gd name="adj2" fmla="val 143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if the attacker put a symbolic link from /</a:t>
            </a:r>
            <a:r>
              <a:rPr lang="en-US" sz="2000" b="1" dirty="0" err="1"/>
              <a:t>tmp</a:t>
            </a:r>
            <a:r>
              <a:rPr lang="en-US" sz="2000" b="1" dirty="0"/>
              <a:t>/</a:t>
            </a:r>
            <a:r>
              <a:rPr lang="en-US" sz="2000" b="1" dirty="0" err="1"/>
              <a:t>shadow.tmp</a:t>
            </a:r>
            <a:r>
              <a:rPr lang="en-US" sz="2000" b="1" dirty="0"/>
              <a:t> to some file that normally can’t be overwritten?</a:t>
            </a:r>
          </a:p>
        </p:txBody>
      </p:sp>
    </p:spTree>
    <p:extLst>
      <p:ext uri="{BB962C8B-B14F-4D97-AF65-F5344CB8AC3E}">
        <p14:creationId xmlns:p14="http://schemas.microsoft.com/office/powerpoint/2010/main" val="1567849872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official Linux “cat” lives in /bin.  But suppose the attacker put a fake version of cat in the current directory?  It will be discovered first!</a:t>
            </a:r>
          </a:p>
        </p:txBody>
      </p:sp>
    </p:spTree>
    <p:extLst>
      <p:ext uri="{BB962C8B-B14F-4D97-AF65-F5344CB8AC3E}">
        <p14:creationId xmlns:p14="http://schemas.microsoft.com/office/powerpoint/2010/main" val="3614939261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2036618" y="2246176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Chmod</a:t>
            </a:r>
            <a:r>
              <a:rPr lang="en-US" sz="2000" b="1" dirty="0"/>
              <a:t> is also using a “relative” path notation.</a:t>
            </a:r>
          </a:p>
        </p:txBody>
      </p:sp>
    </p:spTree>
    <p:extLst>
      <p:ext uri="{BB962C8B-B14F-4D97-AF65-F5344CB8AC3E}">
        <p14:creationId xmlns:p14="http://schemas.microsoft.com/office/powerpoint/2010/main" val="3799198067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569027" y="2246176"/>
            <a:ext cx="8281555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Race condition.  The file permissions will initially be 666 after the cat and before the </a:t>
            </a:r>
            <a:r>
              <a:rPr lang="en-US" sz="2000" b="1" dirty="0" err="1"/>
              <a:t>chmod</a:t>
            </a:r>
            <a:r>
              <a:rPr lang="en-US" sz="2000" b="1" dirty="0"/>
              <a:t> executes.</a:t>
            </a:r>
          </a:p>
        </p:txBody>
      </p:sp>
    </p:spTree>
    <p:extLst>
      <p:ext uri="{BB962C8B-B14F-4D97-AF65-F5344CB8AC3E}">
        <p14:creationId xmlns:p14="http://schemas.microsoft.com/office/powerpoint/2010/main" val="263582284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7BA3-4C25-40D0-8E1F-97E1B277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the attacker put into this fake version of cat or </a:t>
            </a:r>
            <a:r>
              <a:rPr lang="en-US" dirty="0" err="1"/>
              <a:t>chmod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E469E-C6CC-482C-A5A7-EB68DFB7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commands will run with the same </a:t>
            </a:r>
            <a:r>
              <a:rPr lang="en-US" dirty="0" err="1"/>
              <a:t>privelage</a:t>
            </a:r>
            <a:r>
              <a:rPr lang="en-US" dirty="0"/>
              <a:t> as the parent program, so the hacker will take advantage, perhaps by having “./cat” contain this (and with permissions 777)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leaves a “hook” for obtaining an “</a:t>
            </a:r>
            <a:r>
              <a:rPr lang="en-US" dirty="0" err="1"/>
              <a:t>su</a:t>
            </a:r>
            <a:r>
              <a:rPr lang="en-US" dirty="0"/>
              <a:t>” shell in /</a:t>
            </a:r>
            <a:r>
              <a:rPr lang="en-US" dirty="0" err="1"/>
              <a:t>tmp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0F71A-3FFF-473F-A1DD-E1916E3E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7EF24-4DFB-4D3D-ADE8-7942EE47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8BCB88-3C1A-4F57-836B-D5C8990563A2}"/>
              </a:ext>
            </a:extLst>
          </p:cNvPr>
          <p:cNvSpPr txBox="1">
            <a:spLocks/>
          </p:cNvSpPr>
          <p:nvPr/>
        </p:nvSpPr>
        <p:spPr>
          <a:xfrm>
            <a:off x="2826327" y="3809308"/>
            <a:ext cx="6204238" cy="1645920"/>
          </a:xfrm>
          <a:prstGeom prst="rect">
            <a:avLst/>
          </a:prstGeom>
          <a:solidFill>
            <a:srgbClr val="FFC00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#/bin/</a:t>
            </a:r>
            <a:r>
              <a:rPr lang="en-US" sz="2400" b="1" dirty="0" err="1"/>
              <a:t>sh</a:t>
            </a:r>
            <a:endParaRPr lang="en-US" sz="2400" b="1" dirty="0"/>
          </a:p>
          <a:p>
            <a:r>
              <a:rPr lang="en-US" sz="2400" b="1" dirty="0"/>
              <a:t>/bin/cp /bin/</a:t>
            </a:r>
            <a:r>
              <a:rPr lang="en-US" sz="2400" b="1" dirty="0" err="1"/>
              <a:t>sh</a:t>
            </a:r>
            <a:r>
              <a:rPr lang="en-US" sz="2400" b="1" dirty="0"/>
              <a:t>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r>
              <a:rPr lang="en-US" sz="2400" b="1" dirty="0"/>
              <a:t>/bin/</a:t>
            </a:r>
            <a:r>
              <a:rPr lang="en-US" sz="2400" b="1" dirty="0" err="1"/>
              <a:t>chmod</a:t>
            </a:r>
            <a:r>
              <a:rPr lang="en-US" sz="2400" b="1" dirty="0"/>
              <a:t> 4777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072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55" y="2286000"/>
            <a:ext cx="11294918" cy="4023360"/>
          </a:xfrm>
        </p:spPr>
        <p:txBody>
          <a:bodyPr>
            <a:normAutofit/>
          </a:bodyPr>
          <a:lstStyle/>
          <a:p>
            <a:r>
              <a:rPr lang="en-US" sz="3600" dirty="0"/>
              <a:t>… and that’s not all!</a:t>
            </a:r>
          </a:p>
          <a:p>
            <a:pPr lvl="1"/>
            <a:r>
              <a:rPr lang="en-US" sz="3200" dirty="0"/>
              <a:t> Ways to replace a standard program with a non-standard</a:t>
            </a:r>
            <a:br>
              <a:rPr lang="en-US" sz="3200" dirty="0"/>
            </a:br>
            <a:r>
              <a:rPr lang="en-US" sz="3200" dirty="0"/>
              <a:t>   version, and then perhaps tricking some tool into running it</a:t>
            </a:r>
          </a:p>
          <a:p>
            <a:pPr lvl="1"/>
            <a:r>
              <a:rPr lang="en-US" sz="3200" dirty="0"/>
              <a:t>  Ways of crashing the machine, or making it run extremely slowly</a:t>
            </a:r>
          </a:p>
          <a:p>
            <a:pPr lvl="1"/>
            <a:r>
              <a:rPr lang="en-US" sz="3200" dirty="0"/>
              <a:t>  Tricking a person into revealing a password, or resetting it</a:t>
            </a:r>
          </a:p>
          <a:p>
            <a:pPr lvl="1"/>
            <a:r>
              <a:rPr lang="en-US" sz="3200" dirty="0"/>
              <a:t>  Tricking someone into executing a compromised piece of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46E31-331F-479D-A338-29599F2E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D0C5562-0AC8-40AA-93AF-6F0B0814E2B7}"/>
              </a:ext>
            </a:extLst>
          </p:cNvPr>
          <p:cNvSpPr/>
          <p:nvPr/>
        </p:nvSpPr>
        <p:spPr>
          <a:xfrm>
            <a:off x="924792" y="1840931"/>
            <a:ext cx="8499764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Cat has a full pathname, but </a:t>
            </a:r>
            <a:r>
              <a:rPr lang="en-US" sz="2400" b="1" dirty="0" err="1"/>
              <a:t>awk</a:t>
            </a:r>
            <a:r>
              <a:rPr lang="en-US" sz="2400" b="1" dirty="0"/>
              <a:t>, </a:t>
            </a:r>
            <a:r>
              <a:rPr lang="en-US" sz="2400" b="1" dirty="0" err="1"/>
              <a:t>xargs</a:t>
            </a:r>
            <a:r>
              <a:rPr lang="en-US" sz="2400" b="1" dirty="0"/>
              <a:t> and email don’t.  Same issue but harder to notice</a:t>
            </a:r>
          </a:p>
        </p:txBody>
      </p:sp>
    </p:spTree>
    <p:extLst>
      <p:ext uri="{BB962C8B-B14F-4D97-AF65-F5344CB8AC3E}">
        <p14:creationId xmlns:p14="http://schemas.microsoft.com/office/powerpoint/2010/main" val="936658962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E910-0CA1-4770-AB4B-B22066A4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FE7CF-A655-4036-AC59-30A365C9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D04A8-D140-4510-88F7-7FC0EFEA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BAF92-96F8-4BE5-BF86-A97DBFFB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examples of sloppy memory management and sloppy checking on pointers and copying.</a:t>
            </a:r>
          </a:p>
          <a:p>
            <a:endParaRPr lang="en-US" dirty="0"/>
          </a:p>
          <a:p>
            <a:r>
              <a:rPr lang="en-US" dirty="0"/>
              <a:t>Frequently found code that ignored error returns from system calls.</a:t>
            </a:r>
          </a:p>
          <a:p>
            <a:endParaRPr lang="en-US" dirty="0"/>
          </a:p>
          <a:p>
            <a:r>
              <a:rPr lang="en-US" dirty="0"/>
              <a:t>They found that obscure Linux features (like symbolic file links, international text strings with characters from many fonts) were often sources of developer confusion, causing errors that could be attacked.</a:t>
            </a:r>
          </a:p>
        </p:txBody>
      </p:sp>
    </p:spTree>
    <p:extLst>
      <p:ext uri="{BB962C8B-B14F-4D97-AF65-F5344CB8AC3E}">
        <p14:creationId xmlns:p14="http://schemas.microsoft.com/office/powerpoint/2010/main" val="181589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8FC7-B5B4-4C5B-A822-38C3C97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C368-53BF-4D6F-93C6-7D9F0C61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just reading Linux source code, it is easy to find bugs.</a:t>
            </a:r>
          </a:p>
          <a:p>
            <a:endParaRPr lang="en-US" dirty="0"/>
          </a:p>
          <a:p>
            <a:r>
              <a:rPr lang="en-US" dirty="0"/>
              <a:t>The Linux </a:t>
            </a:r>
            <a:r>
              <a:rPr lang="en-US" dirty="0" err="1"/>
              <a:t>sendmail</a:t>
            </a:r>
            <a:r>
              <a:rPr lang="en-US" dirty="0"/>
              <a:t> bug originated in 1980, more or less.  The Morris worm exploited it in 1988.  By then </a:t>
            </a:r>
            <a:r>
              <a:rPr lang="en-US"/>
              <a:t>Eric Allman </a:t>
            </a:r>
            <a:r>
              <a:rPr lang="en-US" dirty="0"/>
              <a:t>was focused on a startup and </a:t>
            </a:r>
            <a:r>
              <a:rPr lang="en-US" dirty="0" err="1"/>
              <a:t>sendmail</a:t>
            </a:r>
            <a:r>
              <a:rPr lang="en-US" dirty="0"/>
              <a:t> was mostly replaced by a follow-on system.</a:t>
            </a:r>
          </a:p>
          <a:p>
            <a:endParaRPr lang="en-US" dirty="0"/>
          </a:p>
          <a:p>
            <a:r>
              <a:rPr lang="en-US" dirty="0"/>
              <a:t>Yet the </a:t>
            </a:r>
            <a:r>
              <a:rPr lang="en-US" dirty="0" err="1"/>
              <a:t>sendmail</a:t>
            </a:r>
            <a:r>
              <a:rPr lang="en-US" dirty="0"/>
              <a:t> daemon was still launched on Linux at startup!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C9F97-4465-475C-94E4-1F82080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7B4A-2915-4EB6-BCC2-D2F0E4EF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0194-1968-4A4D-BEE1-7C9DD81A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try to </a:t>
            </a:r>
            <a:r>
              <a:rPr lang="en-US" u="sng" dirty="0"/>
              <a:t>crash</a:t>
            </a:r>
            <a:r>
              <a:rPr lang="en-US" dirty="0"/>
              <a:t>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496A-F5A8-4F30-B38E-EA8BF03F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Attacks sometimes seek to take a computer over, but crashing a computer that has an important role can be just as effective.</a:t>
            </a:r>
          </a:p>
          <a:p>
            <a:endParaRPr lang="en-US" dirty="0"/>
          </a:p>
          <a:p>
            <a:r>
              <a:rPr lang="en-US" dirty="0"/>
              <a:t>For example, if that computer has an important server, crashing it means the server will also be down.</a:t>
            </a:r>
          </a:p>
          <a:p>
            <a:endParaRPr lang="en-US" dirty="0"/>
          </a:p>
          <a:p>
            <a:r>
              <a:rPr lang="en-US" dirty="0"/>
              <a:t>Now the attacker has crippled the company and could demand ransom.  If the server was doing building security… then the security system just shut off.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75A49-E5F7-4E95-A3DD-2D6A76C8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AE860-2B89-45C5-BC0A-E09896B0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0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5E8E-D0CD-4DA4-9952-439984CF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Worms and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8D91-0A36-4284-BAA5-B22BA8AA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a kind of attack that tries to spread itself from machine to machine.</a:t>
            </a:r>
          </a:p>
          <a:p>
            <a:endParaRPr lang="en-US" dirty="0"/>
          </a:p>
          <a:p>
            <a:r>
              <a:rPr lang="en-US" dirty="0"/>
              <a:t>A worm is usually passive, although it may leave the machine open for the attacker to take control later.</a:t>
            </a:r>
          </a:p>
          <a:p>
            <a:endParaRPr lang="en-US" dirty="0"/>
          </a:p>
          <a:p>
            <a:r>
              <a:rPr lang="en-US" dirty="0"/>
              <a:t>A virus deliberately does damage to each machine, or tries to steal information like bank accounts, passwords,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9159F-4751-4538-A917-E75A3509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4236D-1859-4B95-AA08-D88C675A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FDB7-E72F-4324-8D9B-7CA4F0A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4A6F-C9D4-47C8-A056-0480D0E8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taking control an attacker might not damage the machine</a:t>
            </a:r>
          </a:p>
          <a:p>
            <a:endParaRPr lang="en-US" dirty="0"/>
          </a:p>
          <a:p>
            <a:r>
              <a:rPr lang="en-US" dirty="0"/>
              <a:t>Many attacks are done to leave a form of “remote control” endpoint called a “bot”.</a:t>
            </a:r>
          </a:p>
          <a:p>
            <a:endParaRPr lang="en-US" dirty="0"/>
          </a:p>
          <a:p>
            <a:r>
              <a:rPr lang="en-US" dirty="0"/>
              <a:t>It allows the attacker to tell the machine to do things later… by some estimate, millions of machines are bots.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09E-FA63-43BE-9160-A209C39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1723-34FC-4B93-BDC3-35BEB210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EAC6E-823B-4C49-B954-B5416A6B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6F07-2130-424D-9F6F-B5159FF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F366-B726-4A80-B82E-52E1890B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Ukraine, once Russian bots were installed, they left them waiting for instructions.</a:t>
            </a:r>
          </a:p>
          <a:p>
            <a:endParaRPr lang="en-US" dirty="0"/>
          </a:p>
          <a:p>
            <a:r>
              <a:rPr lang="en-US" dirty="0"/>
              <a:t>When told to attack, the bots damaged the hardware (by changing the “firmware” into garbage). The infected machines crashed and couldn’t be restarted.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BE9B2-0323-44B0-9700-EB8FBC22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B00C-829F-4C6A-A744-686EEA89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A3CAC-BA9E-4BDC-9C4F-4C3C4198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830E-C831-45E6-882F-6980DB51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purposes?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6972-16CF-4D56-A277-547D65FD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10286"/>
            <a:ext cx="10641690" cy="3799073"/>
          </a:xfrm>
        </p:spPr>
        <p:txBody>
          <a:bodyPr>
            <a:normAutofit/>
          </a:bodyPr>
          <a:lstStyle/>
          <a:p>
            <a:r>
              <a:rPr lang="en-US" dirty="0"/>
              <a:t>Some bots are normal personal computers.</a:t>
            </a:r>
          </a:p>
          <a:p>
            <a:endParaRPr lang="en-US" dirty="0"/>
          </a:p>
          <a:p>
            <a:r>
              <a:rPr lang="en-US" dirty="0"/>
              <a:t>Instead of telling the bot army to do things, perhaps the attacker uses the bots to search for interesting files.</a:t>
            </a:r>
          </a:p>
          <a:p>
            <a:endParaRPr lang="en-US" dirty="0"/>
          </a:p>
          <a:p>
            <a:r>
              <a:rPr lang="en-US" dirty="0"/>
              <a:t>…. Like files with bank-related stuff.  Or military intelligence.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DE1F2-20FA-4EBD-ADFC-35B582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0820-6BC1-46A6-925E-75563FB9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821AE-164F-4356-BF3A-794D2F1F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580-C050-4E12-9307-3C0FFE0B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D87F-D5C8-45D2-8455-5B9A110B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denial of service attack is another way to leverage a bot army.</a:t>
            </a:r>
          </a:p>
          <a:p>
            <a:endParaRPr lang="en-US" dirty="0"/>
          </a:p>
          <a:p>
            <a:r>
              <a:rPr lang="en-US" dirty="0"/>
              <a:t>Attacker demands a ransom from Amazon or similar company.</a:t>
            </a:r>
          </a:p>
          <a:p>
            <a:endParaRPr lang="en-US" dirty="0"/>
          </a:p>
          <a:p>
            <a:r>
              <a:rPr lang="en-US" dirty="0"/>
              <a:t>If they don’t pay… the bots go shopping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7D22-D880-4269-BC02-C9207D01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BF725-5C70-474D-8EDE-70787D8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7649D-D8B7-45AE-AC28-57E11124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9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89CFF0-6F35-43B9-9406-0047D81A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65102-3FA1-4F50-A949-1D8E8A2B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Cornell’s History in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FFAF-A6A8-4BF9-908C-DEB10B2B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very first Internet “worm” was born at Cornell!</a:t>
            </a:r>
          </a:p>
          <a:p>
            <a:endParaRPr lang="en-US" dirty="0"/>
          </a:p>
          <a:p>
            <a:r>
              <a:rPr lang="en-US" dirty="0"/>
              <a:t>Robert Morris, a new PhD student who arrived a bit early was bored and was fooling around.  </a:t>
            </a:r>
          </a:p>
          <a:p>
            <a:endParaRPr lang="en-US" dirty="0"/>
          </a:p>
          <a:p>
            <a:r>
              <a:rPr lang="en-US" dirty="0"/>
              <a:t>His decided to create a new lifeform: a little Internet program that might still be wandering around in hundreds of years.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D6267-C9EF-44C1-B983-D5F4D3BD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08E6D-8665-4076-9FE7-F08038E0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2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176BE-8B59-4292-BDDB-A33BACC1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09" y="48309"/>
            <a:ext cx="9137002" cy="6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illegal to possess many kinds of information.</a:t>
            </a:r>
          </a:p>
          <a:p>
            <a:endParaRPr lang="en-US" dirty="0"/>
          </a:p>
          <a:p>
            <a:r>
              <a:rPr lang="en-US" dirty="0"/>
              <a:t>Depends on the country, but this could include child porn or violent videos, how-to manuals for creating bombs, subversive political materials, terrorism plans, etc.</a:t>
            </a:r>
          </a:p>
          <a:p>
            <a:endParaRPr lang="en-US" dirty="0"/>
          </a:p>
          <a:p>
            <a:r>
              <a:rPr lang="en-US" dirty="0"/>
              <a:t>What if the attacker downloads that sort of stuff, then calls the policy and denounces you?  They find it on your machine…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7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fact a bot could even visit those sites every day, and download stuff for months or years</a:t>
            </a:r>
          </a:p>
          <a:p>
            <a:endParaRPr lang="en-US" dirty="0"/>
          </a:p>
          <a:p>
            <a:r>
              <a:rPr lang="en-US" dirty="0"/>
              <a:t>That leaves a trail of how active you are in their “group”.  A bot could even </a:t>
            </a:r>
            <a:r>
              <a:rPr lang="en-US" i="1" dirty="0"/>
              <a:t>upload </a:t>
            </a:r>
            <a:r>
              <a:rPr lang="en-US" dirty="0"/>
              <a:t>child porn or other illegal things.</a:t>
            </a:r>
          </a:p>
          <a:p>
            <a:endParaRPr lang="en-US" dirty="0"/>
          </a:p>
          <a:p>
            <a:r>
              <a:rPr lang="en-US" dirty="0"/>
              <a:t>Then, bot erases itself.  And the attacker calls the police.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9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376C-AFA3-3539-F883-A77D0EBE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fight 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4499-0D6E-4C80-C047-9B29AB6E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two (and final) lectures, we’ll see a few excellent ideas that really can help.</a:t>
            </a:r>
          </a:p>
          <a:p>
            <a:endParaRPr lang="en-US" dirty="0"/>
          </a:p>
          <a:p>
            <a:r>
              <a:rPr lang="en-US" dirty="0"/>
              <a:t>But one idea worth mentioning today is </a:t>
            </a:r>
            <a:r>
              <a:rPr lang="en-US" i="1" dirty="0"/>
              <a:t>synthetic diversity.</a:t>
            </a:r>
          </a:p>
          <a:p>
            <a:endParaRPr lang="en-US" i="1" dirty="0"/>
          </a:p>
          <a:p>
            <a:r>
              <a:rPr lang="en-US" dirty="0"/>
              <a:t>Notice that the buffer flow attacks depended on being able to know the contents of the address space of the victim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8D881-1407-7761-DB3B-55A83F8D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2FD9E-1042-7C29-0495-D1D622FE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3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5891-0503-AE93-FC40-64065DD7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addresses unpredictable?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D217D-7DB1-549F-4210-44EA28BA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Yes, we can!  In fact it is easy. </a:t>
            </a:r>
          </a:p>
          <a:p>
            <a:endParaRPr lang="en-US" dirty="0"/>
          </a:p>
          <a:p>
            <a:r>
              <a:rPr lang="en-US" dirty="0"/>
              <a:t>The compiler could randomly put some gaps into memory at compile time, just by inserting objects we don’t plan to use (make them cache-line-size * N to avoid causing alignment errors).</a:t>
            </a:r>
          </a:p>
          <a:p>
            <a:endParaRPr lang="en-US" dirty="0"/>
          </a:p>
          <a:p>
            <a:r>
              <a:rPr lang="en-US" dirty="0"/>
              <a:t>So could the linker and even the Linux loader.  Entire segments can show up at unexpected addresses.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32577-0DC9-338E-EAD3-65030ECE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7F1B2-ACC3-4440-1DF0-01DC7161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8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22CE-159C-16D6-71CE-0EF2706F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D6E5-C639-8D1C-1A85-429D0C65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53836" cy="4023360"/>
          </a:xfrm>
        </p:spPr>
        <p:txBody>
          <a:bodyPr/>
          <a:lstStyle/>
          <a:p>
            <a:r>
              <a:rPr lang="en-US" dirty="0"/>
              <a:t>Think about the buffer overflow attack:  it can trick the victim into jumping to some address, but now the attack has no good target address it can be sure of!</a:t>
            </a:r>
          </a:p>
          <a:p>
            <a:endParaRPr lang="en-US" dirty="0"/>
          </a:p>
          <a:p>
            <a:r>
              <a:rPr lang="en-US" dirty="0"/>
              <a:t>Of course, some attacks inject position-independent code that uses system calls to download a bot and execute it, but we can prevent that too, by marking data segments as “non-executable.”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5E69-01AB-6E86-61E4-EA21BCD1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8B287-0B23-4421-E487-10F3561F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9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1059-9A81-5C2E-406C-D225D3C8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prevent JIT approaches?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9CAD7-4038-613D-9F8E-9FBD3F75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 and some other languages do just in time compilation.</a:t>
            </a:r>
          </a:p>
          <a:p>
            <a:endParaRPr lang="en-US" dirty="0"/>
          </a:p>
          <a:p>
            <a:r>
              <a:rPr lang="en-US" dirty="0"/>
              <a:t>They generate code, then execute it – so “data segments” end up being “executable segments”.</a:t>
            </a:r>
          </a:p>
          <a:p>
            <a:endParaRPr lang="en-US" dirty="0"/>
          </a:p>
          <a:p>
            <a:r>
              <a:rPr lang="en-US" dirty="0"/>
              <a:t>But Linux already has an answer: a program can ask to change permissions on a data segment, from pure data to executable instructions.  So synthetic address diversity really works!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923E6-17A0-E56A-5A1C-5C00E3C6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DE551-1C12-1B2D-19BC-26297DA6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9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02D9-3CFB-4859-8311-E75A7C4C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04EA-D42F-4371-A660-66D1A57F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Sadly, it is very easy to do!  There are even classes on this and whole conferences (like Defcon)!</a:t>
            </a:r>
          </a:p>
          <a:p>
            <a:endParaRPr lang="en-US" dirty="0"/>
          </a:p>
          <a:p>
            <a:r>
              <a:rPr lang="en-US" dirty="0"/>
              <a:t>“Rootkits” readily available on the dark web.</a:t>
            </a:r>
          </a:p>
          <a:p>
            <a:endParaRPr lang="en-US" dirty="0"/>
          </a:p>
          <a:p>
            <a:r>
              <a:rPr lang="en-US" dirty="0"/>
              <a:t>Learning about Linux protection features, and using them, plus writing better code, is the most effective option.  In Lecture 27 we will learn about Rust, a new C++ variant with stronger protection.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64015-B205-4EC2-BC97-7C7A2F92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E7207-837F-48C3-9197-60474E1F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05F5-FE25-47A9-AF26-1AFD94C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5EBB-DD4B-40E6-B6C7-02035A11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just be a single process, or maybe a few</a:t>
            </a:r>
          </a:p>
          <a:p>
            <a:endParaRPr lang="en-US" dirty="0"/>
          </a:p>
          <a:p>
            <a:r>
              <a:rPr lang="en-US" dirty="0"/>
              <a:t>It would live on some machine for a while, then jump to its next host.</a:t>
            </a:r>
          </a:p>
          <a:p>
            <a:endParaRPr lang="en-US" dirty="0"/>
          </a:p>
          <a:p>
            <a:r>
              <a:rPr lang="en-US" dirty="0"/>
              <a:t>So it would wander the Internet… forever…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2EF18-9E1B-4423-9112-0ECB801D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A2080-D4ED-4149-8AF9-AA68CD19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1EF86-1739-4021-BAFD-F8960A98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FFD0-6150-4F66-9469-50D24DFE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751E-F199-46F5-8F2C-F0C5B6040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be installed on some computer and would use the “at” command to schedule itself after a random sleep.</a:t>
            </a:r>
          </a:p>
          <a:p>
            <a:endParaRPr lang="en-US" dirty="0"/>
          </a:p>
          <a:p>
            <a:r>
              <a:rPr lang="en-US" dirty="0"/>
              <a:t>It would scan /</a:t>
            </a:r>
            <a:r>
              <a:rPr lang="en-US" dirty="0" err="1"/>
              <a:t>etc</a:t>
            </a:r>
            <a:r>
              <a:rPr lang="en-US" dirty="0"/>
              <a:t>/hosts to look for machines reachable from this one.  It would then try to “jump” to the new host.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2AD68-0F3B-4392-9BD6-DA4C62BB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D2A1D-5439-4E8F-BC70-55B465BA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4F3C-76EB-4B00-9057-5BB3540F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F799-1B12-4199-A3C4-604AFB20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F77E-9AAF-4807-AA45-F09DEFB15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move from place to place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ssh</a:t>
            </a:r>
            <a:r>
              <a:rPr lang="en-US" dirty="0"/>
              <a:t> or </a:t>
            </a:r>
            <a:r>
              <a:rPr lang="en-US" dirty="0" err="1"/>
              <a:t>rsh</a:t>
            </a:r>
            <a:r>
              <a:rPr lang="en-US" dirty="0"/>
              <a:t> or </a:t>
            </a:r>
            <a:r>
              <a:rPr lang="en-US" dirty="0" err="1"/>
              <a:t>rcp</a:t>
            </a:r>
            <a:r>
              <a:rPr lang="en-US" dirty="0"/>
              <a:t>: Copy itself (or perhaps login first, then copy itself)</a:t>
            </a:r>
          </a:p>
          <a:p>
            <a:pPr lvl="1"/>
            <a:r>
              <a:rPr lang="en-US" dirty="0"/>
              <a:t> Exploit email issue: </a:t>
            </a:r>
            <a:r>
              <a:rPr lang="en-US" dirty="0" err="1"/>
              <a:t>Sendmail</a:t>
            </a:r>
            <a:r>
              <a:rPr lang="en-US" dirty="0"/>
              <a:t> had a remote-access feature for use in</a:t>
            </a:r>
            <a:br>
              <a:rPr lang="en-US" dirty="0"/>
            </a:br>
            <a:r>
              <a:rPr lang="en-US" dirty="0"/>
              <a:t>   debugging: it could copy files in, or out, via a special command.</a:t>
            </a:r>
          </a:p>
          <a:p>
            <a:pPr lvl="1"/>
            <a:r>
              <a:rPr lang="en-US" dirty="0"/>
              <a:t> Login in as admin or root (try some common passwords like admin,</a:t>
            </a:r>
            <a:br>
              <a:rPr lang="en-US" dirty="0"/>
            </a:br>
            <a:r>
              <a:rPr lang="en-US" dirty="0"/>
              <a:t>   guest, secret, </a:t>
            </a:r>
            <a:r>
              <a:rPr lang="en-US" dirty="0" err="1"/>
              <a:t>nullpass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Bug in the “finger” program allowed it to copy a file 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7687-012B-4E49-8195-2B71E4FE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3F34-8E39-490E-A33F-36450695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C855-DBF0-4410-8734-A913659F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of course, the worm might “fail”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CB24-E101-43EB-95E4-48218C95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worried that various things could kill his worm.</a:t>
            </a:r>
          </a:p>
          <a:p>
            <a:endParaRPr lang="en-US" dirty="0"/>
          </a:p>
          <a:p>
            <a:r>
              <a:rPr lang="en-US" dirty="0"/>
              <a:t>An administrator might notice and remove it.</a:t>
            </a:r>
          </a:p>
          <a:p>
            <a:endParaRPr lang="en-US" dirty="0"/>
          </a:p>
          <a:p>
            <a:r>
              <a:rPr lang="en-US" dirty="0"/>
              <a:t>It could jump to a machine just as that machine crashed and was removed from the system permanently.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457B3-4D68-45E5-BBA2-0BB2CC9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8E7A3-C746-4B1F-B3C8-744ED01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6383</TotalTime>
  <Words>3828</Words>
  <Application>Microsoft Office PowerPoint</Application>
  <PresentationFormat>Widescreen</PresentationFormat>
  <Paragraphs>433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Tw Cen MT</vt:lpstr>
      <vt:lpstr>Tw Cen MT Condensed</vt:lpstr>
      <vt:lpstr>Wingdings</vt:lpstr>
      <vt:lpstr>Wingdings 3</vt:lpstr>
      <vt:lpstr>Integral</vt:lpstr>
      <vt:lpstr>Linux and C++ Under Attack!</vt:lpstr>
      <vt:lpstr>Idea Map For Today</vt:lpstr>
      <vt:lpstr>How to attack Linux systems</vt:lpstr>
      <vt:lpstr>How to attack Linux systems</vt:lpstr>
      <vt:lpstr>Cornell’s History in Hacking</vt:lpstr>
      <vt:lpstr>Goals</vt:lpstr>
      <vt:lpstr>How it worked</vt:lpstr>
      <vt:lpstr>How it worked</vt:lpstr>
      <vt:lpstr>But of course, the worm might “fail”</vt:lpstr>
      <vt:lpstr>So… </vt:lpstr>
      <vt:lpstr>Then what?</vt:lpstr>
      <vt:lpstr>Then what?</vt:lpstr>
      <vt:lpstr>Could this cause harm?</vt:lpstr>
      <vt:lpstr>The Worm was accidental…</vt:lpstr>
      <vt:lpstr>Why some countries create worms</vt:lpstr>
      <vt:lpstr>How Ken got to “chat”  with ash Carter</vt:lpstr>
      <vt:lpstr>Carter Doctrine</vt:lpstr>
      <vt:lpstr>Russia in Ukraine</vt:lpstr>
      <vt:lpstr>PowerPoint Presentation</vt:lpstr>
      <vt:lpstr>How do they do it?</vt:lpstr>
      <vt:lpstr>Example: Stack overrun exploit</vt:lpstr>
      <vt:lpstr>Example: Stack overrun Exploit</vt:lpstr>
      <vt:lpstr>What happens with a string overflow?</vt:lpstr>
      <vt:lpstr>Stack Overrun picture</vt:lpstr>
      <vt:lpstr>Stack Overrun picture</vt:lpstr>
      <vt:lpstr>Stack Overrun picture</vt:lpstr>
      <vt:lpstr>Stack Overrun picture</vt:lpstr>
      <vt:lpstr>How would we guess the addresses?</vt:lpstr>
      <vt:lpstr>Now we have our whole attack… </vt:lpstr>
      <vt:lpstr>Unix, Linux, C and C++ are full of risks like this!</vt:lpstr>
      <vt:lpstr>There are some “remedies”, but they aren’t widely used</vt:lpstr>
      <vt:lpstr>NSA ultra-hacker remark</vt:lpstr>
      <vt:lpstr>From a Security company: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What might the attacker put into this fake version of cat or chmod?</vt:lpstr>
      <vt:lpstr>Not every “race” is as easy to notice</vt:lpstr>
      <vt:lpstr>Not every “race” is as easy to notice</vt:lpstr>
      <vt:lpstr>Other common issues</vt:lpstr>
      <vt:lpstr>Ancient bugs</vt:lpstr>
      <vt:lpstr>Why try to crash a system?</vt:lpstr>
      <vt:lpstr>Worms and viruses</vt:lpstr>
      <vt:lpstr>Bots</vt:lpstr>
      <vt:lpstr>Ukraine bots</vt:lpstr>
      <vt:lpstr>Other purposes?</vt:lpstr>
      <vt:lpstr>DDoS attacks</vt:lpstr>
      <vt:lpstr>File encryption attacks</vt:lpstr>
      <vt:lpstr>File encryption attacks</vt:lpstr>
      <vt:lpstr>Stealth Web Surfing attacks</vt:lpstr>
      <vt:lpstr>Stealth Web Surfing attacks</vt:lpstr>
      <vt:lpstr>Can we fight back?</vt:lpstr>
      <vt:lpstr>Can we make addresses unpredictable?</vt:lpstr>
      <vt:lpstr>Why does this help?</vt:lpstr>
      <vt:lpstr>Would this prevent JIT approaches?</vt:lpstr>
      <vt:lpstr>Hacking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542</cp:revision>
  <dcterms:created xsi:type="dcterms:W3CDTF">2020-07-27T14:20:38Z</dcterms:created>
  <dcterms:modified xsi:type="dcterms:W3CDTF">2024-11-20T13:43:48Z</dcterms:modified>
</cp:coreProperties>
</file>