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4"/>
  </p:notesMasterIdLst>
  <p:sldIdLst>
    <p:sldId id="256" r:id="rId2"/>
    <p:sldId id="316" r:id="rId3"/>
    <p:sldId id="317" r:id="rId4"/>
    <p:sldId id="333" r:id="rId5"/>
    <p:sldId id="426" r:id="rId6"/>
    <p:sldId id="428" r:id="rId7"/>
    <p:sldId id="429" r:id="rId8"/>
    <p:sldId id="430" r:id="rId9"/>
    <p:sldId id="431" r:id="rId10"/>
    <p:sldId id="432" r:id="rId11"/>
    <p:sldId id="433" r:id="rId12"/>
    <p:sldId id="440" r:id="rId13"/>
    <p:sldId id="334" r:id="rId14"/>
    <p:sldId id="335" r:id="rId15"/>
    <p:sldId id="336" r:id="rId16"/>
    <p:sldId id="337" r:id="rId17"/>
    <p:sldId id="338" r:id="rId18"/>
    <p:sldId id="437" r:id="rId19"/>
    <p:sldId id="339" r:id="rId20"/>
    <p:sldId id="318" r:id="rId21"/>
    <p:sldId id="319" r:id="rId22"/>
    <p:sldId id="320" r:id="rId23"/>
    <p:sldId id="446" r:id="rId24"/>
    <p:sldId id="322" r:id="rId25"/>
    <p:sldId id="321" r:id="rId26"/>
    <p:sldId id="323" r:id="rId27"/>
    <p:sldId id="439" r:id="rId28"/>
    <p:sldId id="441" r:id="rId29"/>
    <p:sldId id="442" r:id="rId30"/>
    <p:sldId id="443" r:id="rId31"/>
    <p:sldId id="324" r:id="rId32"/>
    <p:sldId id="325" r:id="rId33"/>
    <p:sldId id="326" r:id="rId34"/>
    <p:sldId id="444" r:id="rId35"/>
    <p:sldId id="445" r:id="rId36"/>
    <p:sldId id="327" r:id="rId37"/>
    <p:sldId id="421" r:id="rId38"/>
    <p:sldId id="447" r:id="rId39"/>
    <p:sldId id="328" r:id="rId40"/>
    <p:sldId id="434" r:id="rId41"/>
    <p:sldId id="436" r:id="rId42"/>
    <p:sldId id="435" r:id="rId43"/>
    <p:sldId id="330" r:id="rId44"/>
    <p:sldId id="331" r:id="rId45"/>
    <p:sldId id="400" r:id="rId46"/>
    <p:sldId id="332" r:id="rId47"/>
    <p:sldId id="422" r:id="rId48"/>
    <p:sldId id="423" r:id="rId49"/>
    <p:sldId id="424" r:id="rId50"/>
    <p:sldId id="425" r:id="rId51"/>
    <p:sldId id="448" r:id="rId52"/>
    <p:sldId id="438" r:id="rId5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F247525-4F97-4A22-B4BD-31696B5AB20C}">
          <p14:sldIdLst>
            <p14:sldId id="256"/>
            <p14:sldId id="316"/>
            <p14:sldId id="317"/>
            <p14:sldId id="333"/>
            <p14:sldId id="426"/>
            <p14:sldId id="428"/>
            <p14:sldId id="429"/>
            <p14:sldId id="430"/>
            <p14:sldId id="431"/>
            <p14:sldId id="432"/>
            <p14:sldId id="433"/>
            <p14:sldId id="440"/>
            <p14:sldId id="334"/>
            <p14:sldId id="335"/>
            <p14:sldId id="336"/>
            <p14:sldId id="337"/>
            <p14:sldId id="338"/>
            <p14:sldId id="437"/>
            <p14:sldId id="339"/>
            <p14:sldId id="318"/>
            <p14:sldId id="319"/>
            <p14:sldId id="320"/>
            <p14:sldId id="446"/>
            <p14:sldId id="322"/>
            <p14:sldId id="321"/>
            <p14:sldId id="323"/>
            <p14:sldId id="439"/>
            <p14:sldId id="441"/>
            <p14:sldId id="442"/>
            <p14:sldId id="443"/>
            <p14:sldId id="324"/>
            <p14:sldId id="325"/>
            <p14:sldId id="326"/>
            <p14:sldId id="444"/>
            <p14:sldId id="445"/>
            <p14:sldId id="327"/>
            <p14:sldId id="421"/>
            <p14:sldId id="447"/>
            <p14:sldId id="328"/>
            <p14:sldId id="434"/>
            <p14:sldId id="436"/>
            <p14:sldId id="435"/>
            <p14:sldId id="330"/>
            <p14:sldId id="331"/>
            <p14:sldId id="400"/>
            <p14:sldId id="332"/>
            <p14:sldId id="422"/>
            <p14:sldId id="423"/>
            <p14:sldId id="424"/>
            <p14:sldId id="425"/>
            <p14:sldId id="448"/>
            <p14:sldId id="438"/>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n Birman" initials="KB" lastIdx="2" clrIdx="0">
    <p:extLst>
      <p:ext uri="{19B8F6BF-5375-455C-9EA6-DF929625EA0E}">
        <p15:presenceInfo xmlns:p15="http://schemas.microsoft.com/office/powerpoint/2012/main" userId="8729f19e1223bef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000000"/>
    <a:srgbClr val="FF66FF"/>
    <a:srgbClr val="AF51A2"/>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69" autoAdjust="0"/>
    <p:restoredTop sz="92921" autoAdjust="0"/>
  </p:normalViewPr>
  <p:slideViewPr>
    <p:cSldViewPr snapToGrid="0">
      <p:cViewPr varScale="1">
        <p:scale>
          <a:sx n="85" d="100"/>
          <a:sy n="85" d="100"/>
        </p:scale>
        <p:origin x="102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n Birman" userId="d63afa40-f901-45d1-beb5-fa688e844a7e" providerId="ADAL" clId="{1AD82362-5A9E-477C-8A96-AA9230608DB5}"/>
    <pc:docChg chg="undo custSel delSld modSld modSection">
      <pc:chgData name="Ken Birman" userId="d63afa40-f901-45d1-beb5-fa688e844a7e" providerId="ADAL" clId="{1AD82362-5A9E-477C-8A96-AA9230608DB5}" dt="2024-11-14T19:11:12.480" v="2" actId="47"/>
      <pc:docMkLst>
        <pc:docMk/>
      </pc:docMkLst>
      <pc:sldChg chg="modSp mod">
        <pc:chgData name="Ken Birman" userId="d63afa40-f901-45d1-beb5-fa688e844a7e" providerId="ADAL" clId="{1AD82362-5A9E-477C-8A96-AA9230608DB5}" dt="2024-11-14T19:10:25.095" v="1" actId="1076"/>
        <pc:sldMkLst>
          <pc:docMk/>
          <pc:sldMk cId="3663232663" sldId="426"/>
        </pc:sldMkLst>
        <pc:picChg chg="mod">
          <ac:chgData name="Ken Birman" userId="d63afa40-f901-45d1-beb5-fa688e844a7e" providerId="ADAL" clId="{1AD82362-5A9E-477C-8A96-AA9230608DB5}" dt="2024-11-14T19:10:25.095" v="1" actId="1076"/>
          <ac:picMkLst>
            <pc:docMk/>
            <pc:sldMk cId="3663232663" sldId="426"/>
            <ac:picMk id="7" creationId="{DC06F2EE-A894-45D9-9BDE-7C10F7BEEEE8}"/>
          </ac:picMkLst>
        </pc:picChg>
      </pc:sldChg>
      <pc:sldChg chg="del">
        <pc:chgData name="Ken Birman" userId="d63afa40-f901-45d1-beb5-fa688e844a7e" providerId="ADAL" clId="{1AD82362-5A9E-477C-8A96-AA9230608DB5}" dt="2024-11-14T19:11:12.480" v="2" actId="47"/>
        <pc:sldMkLst>
          <pc:docMk/>
          <pc:sldMk cId="492477133" sldId="427"/>
        </pc:sldMkLst>
      </pc:sldChg>
    </pc:docChg>
  </pc:docChgLst>
  <pc:docChgLst>
    <pc:chgData name="Ken Birman" userId="d63afa40-f901-45d1-beb5-fa688e844a7e" providerId="ADAL" clId="{41D02CEB-51F4-4A40-BE7E-1F0F6024FC4B}"/>
    <pc:docChg chg="undo custSel addSld modSld modSection">
      <pc:chgData name="Ken Birman" userId="d63afa40-f901-45d1-beb5-fa688e844a7e" providerId="ADAL" clId="{41D02CEB-51F4-4A40-BE7E-1F0F6024FC4B}" dt="2024-09-26T18:40:56.115" v="419" actId="20577"/>
      <pc:docMkLst>
        <pc:docMk/>
      </pc:docMkLst>
      <pc:sldChg chg="modSp mod">
        <pc:chgData name="Ken Birman" userId="d63afa40-f901-45d1-beb5-fa688e844a7e" providerId="ADAL" clId="{41D02CEB-51F4-4A40-BE7E-1F0F6024FC4B}" dt="2024-09-26T18:37:14.491" v="17" actId="20577"/>
        <pc:sldMkLst>
          <pc:docMk/>
          <pc:sldMk cId="3094492023" sldId="331"/>
        </pc:sldMkLst>
        <pc:spChg chg="mod">
          <ac:chgData name="Ken Birman" userId="d63afa40-f901-45d1-beb5-fa688e844a7e" providerId="ADAL" clId="{41D02CEB-51F4-4A40-BE7E-1F0F6024FC4B}" dt="2024-09-26T18:37:14.491" v="17" actId="20577"/>
          <ac:spMkLst>
            <pc:docMk/>
            <pc:sldMk cId="3094492023" sldId="331"/>
            <ac:spMk id="3" creationId="{F3B08F64-0BF9-42C3-BAA3-A0A6163180A4}"/>
          </ac:spMkLst>
        </pc:spChg>
      </pc:sldChg>
      <pc:sldChg chg="modSp new mod">
        <pc:chgData name="Ken Birman" userId="d63afa40-f901-45d1-beb5-fa688e844a7e" providerId="ADAL" clId="{41D02CEB-51F4-4A40-BE7E-1F0F6024FC4B}" dt="2024-09-26T18:40:56.115" v="419" actId="20577"/>
        <pc:sldMkLst>
          <pc:docMk/>
          <pc:sldMk cId="3599068026" sldId="448"/>
        </pc:sldMkLst>
        <pc:spChg chg="mod">
          <ac:chgData name="Ken Birman" userId="d63afa40-f901-45d1-beb5-fa688e844a7e" providerId="ADAL" clId="{41D02CEB-51F4-4A40-BE7E-1F0F6024FC4B}" dt="2024-09-26T18:37:45.083" v="59" actId="20577"/>
          <ac:spMkLst>
            <pc:docMk/>
            <pc:sldMk cId="3599068026" sldId="448"/>
            <ac:spMk id="2" creationId="{576E94FA-8222-F751-D40E-3D0ACCF2B33A}"/>
          </ac:spMkLst>
        </pc:spChg>
        <pc:spChg chg="mod">
          <ac:chgData name="Ken Birman" userId="d63afa40-f901-45d1-beb5-fa688e844a7e" providerId="ADAL" clId="{41D02CEB-51F4-4A40-BE7E-1F0F6024FC4B}" dt="2024-09-26T18:40:56.115" v="419" actId="20577"/>
          <ac:spMkLst>
            <pc:docMk/>
            <pc:sldMk cId="3599068026" sldId="448"/>
            <ac:spMk id="3" creationId="{53446440-3C57-D837-76B5-ECEBA2CED4C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C8A7E6-B985-4717-8041-06C2EE61C4D6}" type="datetimeFigureOut">
              <a:rPr lang="en-US" smtClean="0"/>
              <a:t>11/14/2024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773795-4057-42F8-94F1-B3898A7D5E59}" type="slidenum">
              <a:rPr lang="en-US" smtClean="0"/>
              <a:t>‹#›</a:t>
            </a:fld>
            <a:endParaRPr lang="en-US"/>
          </a:p>
        </p:txBody>
      </p:sp>
    </p:spTree>
    <p:extLst>
      <p:ext uri="{BB962C8B-B14F-4D97-AF65-F5344CB8AC3E}">
        <p14:creationId xmlns:p14="http://schemas.microsoft.com/office/powerpoint/2010/main" val="20911881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773795-4057-42F8-94F1-B3898A7D5E59}" type="slidenum">
              <a:rPr lang="en-US" smtClean="0"/>
              <a:t>1</a:t>
            </a:fld>
            <a:endParaRPr lang="en-US"/>
          </a:p>
        </p:txBody>
      </p:sp>
    </p:spTree>
    <p:extLst>
      <p:ext uri="{BB962C8B-B14F-4D97-AF65-F5344CB8AC3E}">
        <p14:creationId xmlns:p14="http://schemas.microsoft.com/office/powerpoint/2010/main" val="24127316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how a distributed cache might be implemented.  This example caches data items in a single process (each blue circle is one process on some server), so it won’t tolerate failures: if a single cache element were to get shut down for some reason, we would lose the associated shard – a portion of the cache would go cold.</a:t>
            </a:r>
          </a:p>
          <a:p>
            <a:endParaRPr lang="en-US" dirty="0"/>
          </a:p>
          <a:p>
            <a:r>
              <a:rPr lang="en-US" dirty="0"/>
              <a:t>At FB, even a brief glitch can put back-end services under load spikes, so actually they compute the likely frequency of such events.  Only a few would happen per day.  Yet this is occurring at massive scale, and even a few per day may be enough that you wouldn’t want that frequency of cache failures.</a:t>
            </a:r>
          </a:p>
        </p:txBody>
      </p:sp>
      <p:sp>
        <p:nvSpPr>
          <p:cNvPr id="4" name="Slide Number Placeholder 3"/>
          <p:cNvSpPr>
            <a:spLocks noGrp="1"/>
          </p:cNvSpPr>
          <p:nvPr>
            <p:ph type="sldNum" sz="quarter" idx="10"/>
          </p:nvPr>
        </p:nvSpPr>
        <p:spPr/>
        <p:txBody>
          <a:bodyPr/>
          <a:lstStyle/>
          <a:p>
            <a:fld id="{DACDC88A-CD66-4609-884B-39722DAC333B}" type="slidenum">
              <a:rPr lang="en-US" smtClean="0"/>
              <a:t>37</a:t>
            </a:fld>
            <a:endParaRPr lang="en-US"/>
          </a:p>
        </p:txBody>
      </p:sp>
    </p:spTree>
    <p:extLst>
      <p:ext uri="{BB962C8B-B14F-4D97-AF65-F5344CB8AC3E}">
        <p14:creationId xmlns:p14="http://schemas.microsoft.com/office/powerpoint/2010/main" val="191123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one possible answer is to replicate the server handling each shard.  Here we have two replicas per shard.  In fact this model is common.  </a:t>
            </a:r>
            <a:r>
              <a:rPr lang="en-US" dirty="0" err="1"/>
              <a:t>Sharding</a:t>
            </a:r>
            <a:r>
              <a:rPr lang="en-US" dirty="0"/>
              <a:t> with two replicas is very common, and sometimes for especially critical data we might have three copies.  Even more would be used if we had a hot spot and wanted to spread the load, but not all key-value </a:t>
            </a:r>
            <a:r>
              <a:rPr lang="en-US" dirty="0" err="1"/>
              <a:t>sharding</a:t>
            </a:r>
            <a:r>
              <a:rPr lang="en-US" dirty="0"/>
              <a:t> solutions have that degree of sophistication.</a:t>
            </a:r>
          </a:p>
          <a:p>
            <a:endParaRPr lang="en-US" dirty="0"/>
          </a:p>
          <a:p>
            <a:r>
              <a:rPr lang="en-US" dirty="0"/>
              <a:t>If the management layer understands the fault-tolerance model and replication pattern, it can avoid shutting down both replicas simultaneously.  So the owners of the FB cache would need to understand the management subsystem and configure it appropriately.  Then their cache implementation would need to include a replication mechanism.</a:t>
            </a:r>
          </a:p>
          <a:p>
            <a:br>
              <a:rPr lang="en-US" dirty="0"/>
            </a:br>
            <a:r>
              <a:rPr lang="en-US" dirty="0"/>
              <a:t>These aren’t such easy steps, which is one reason people tend to use existing  </a:t>
            </a:r>
            <a:r>
              <a:rPr lang="en-US" dirty="0">
                <a:sym typeface="Symbol" panose="05050102010706020507" pitchFamily="18" charset="2"/>
              </a:rPr>
              <a:t>-services rather than casually building their own: they could certainly implement a key-value cache, but would have way more trouble adding all these features needed in really serious deployments.</a:t>
            </a:r>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45</a:t>
            </a:fld>
            <a:endParaRPr lang="en-US"/>
          </a:p>
        </p:txBody>
      </p:sp>
    </p:spTree>
    <p:extLst>
      <p:ext uri="{BB962C8B-B14F-4D97-AF65-F5344CB8AC3E}">
        <p14:creationId xmlns:p14="http://schemas.microsoft.com/office/powerpoint/2010/main" val="7739399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b="1" spc="200" baseline="0">
                <a:solidFill>
                  <a:srgbClr val="C00000"/>
                </a:solidFill>
              </a:defRPr>
            </a:lvl1pPr>
          </a:lstStyle>
          <a:p>
            <a:r>
              <a:rPr lang="en-US" dirty="0"/>
              <a:t>Click to edit Master title style</a:t>
            </a:r>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2800" b="1">
                <a:solidFill>
                  <a:srgbClr val="C00000"/>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dirty="0"/>
              <a:t>Click to edit Master subtitle style</a:t>
            </a:r>
          </a:p>
        </p:txBody>
      </p:sp>
      <p:sp>
        <p:nvSpPr>
          <p:cNvPr id="4" name="Date Placeholder 3"/>
          <p:cNvSpPr>
            <a:spLocks noGrp="1"/>
          </p:cNvSpPr>
          <p:nvPr>
            <p:ph type="dt" sz="half" idx="10"/>
          </p:nvPr>
        </p:nvSpPr>
        <p:spPr/>
        <p:txBody>
          <a:bodyPr/>
          <a:lstStyle>
            <a:lvl1pPr algn="l">
              <a:defRPr/>
            </a:lvl1pPr>
          </a:lstStyle>
          <a:p>
            <a:fld id="{D767FF34-B516-4849-B750-BEB9325ADAF9}" type="datetime1">
              <a:rPr lang="en-US" smtClean="0"/>
              <a:t>11/14/2024</a:t>
            </a:fld>
            <a:endParaRPr lang="en-US"/>
          </a:p>
        </p:txBody>
      </p:sp>
      <p:sp>
        <p:nvSpPr>
          <p:cNvPr id="5" name="Footer Placeholder 4"/>
          <p:cNvSpPr>
            <a:spLocks noGrp="1"/>
          </p:cNvSpPr>
          <p:nvPr>
            <p:ph type="ftr" sz="quarter" idx="11"/>
          </p:nvPr>
        </p:nvSpPr>
        <p:spPr/>
        <p:txBody>
          <a:bodyPr/>
          <a:lstStyle/>
          <a:p>
            <a:r>
              <a:rPr lang="en-US"/>
              <a:t>Cornell CS4414 - Spring 2023</a:t>
            </a:r>
          </a:p>
        </p:txBody>
      </p:sp>
      <p:sp>
        <p:nvSpPr>
          <p:cNvPr id="6" name="Slide Number Placeholder 5"/>
          <p:cNvSpPr>
            <a:spLocks noGrp="1"/>
          </p:cNvSpPr>
          <p:nvPr>
            <p:ph type="sldNum" sz="quarter" idx="12"/>
          </p:nvPr>
        </p:nvSpPr>
        <p:spPr/>
        <p:txBody>
          <a:bodyPr/>
          <a:lstStyle/>
          <a:p>
            <a:fld id="{6547F9EC-0141-428E-9624-21FD351CB832}"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4027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242377-5D67-4BC6-9838-31E69751A3E0}" type="datetime1">
              <a:rPr lang="en-US" smtClean="0"/>
              <a:t>11/14/2024</a:t>
            </a:fld>
            <a:endParaRPr lang="en-US"/>
          </a:p>
        </p:txBody>
      </p:sp>
      <p:sp>
        <p:nvSpPr>
          <p:cNvPr id="5" name="Footer Placeholder 4"/>
          <p:cNvSpPr>
            <a:spLocks noGrp="1"/>
          </p:cNvSpPr>
          <p:nvPr>
            <p:ph type="ftr" sz="quarter" idx="11"/>
          </p:nvPr>
        </p:nvSpPr>
        <p:spPr/>
        <p:txBody>
          <a:bodyPr/>
          <a:lstStyle/>
          <a:p>
            <a:r>
              <a:rPr lang="en-US"/>
              <a:t>Cornell CS4414 - Spring 2023</a:t>
            </a:r>
          </a:p>
        </p:txBody>
      </p:sp>
      <p:sp>
        <p:nvSpPr>
          <p:cNvPr id="6" name="Slide Number Placeholder 5"/>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523138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16D183-1AAF-4600-83F1-03AE6465AE0C}" type="datetime1">
              <a:rPr lang="en-US" smtClean="0"/>
              <a:t>11/14/2024</a:t>
            </a:fld>
            <a:endParaRPr lang="en-US"/>
          </a:p>
        </p:txBody>
      </p:sp>
      <p:sp>
        <p:nvSpPr>
          <p:cNvPr id="5" name="Footer Placeholder 4"/>
          <p:cNvSpPr>
            <a:spLocks noGrp="1"/>
          </p:cNvSpPr>
          <p:nvPr>
            <p:ph type="ftr" sz="quarter" idx="11"/>
          </p:nvPr>
        </p:nvSpPr>
        <p:spPr/>
        <p:txBody>
          <a:bodyPr/>
          <a:lstStyle/>
          <a:p>
            <a:r>
              <a:rPr lang="en-US"/>
              <a:t>Cornell CS4414 - Spring 2023</a:t>
            </a:r>
          </a:p>
        </p:txBody>
      </p:sp>
      <p:sp>
        <p:nvSpPr>
          <p:cNvPr id="6" name="Slide Number Placeholder 5"/>
          <p:cNvSpPr>
            <a:spLocks noGrp="1"/>
          </p:cNvSpPr>
          <p:nvPr>
            <p:ph type="sldNum" sz="quarter" idx="12"/>
          </p:nvPr>
        </p:nvSpPr>
        <p:spPr/>
        <p:txBody>
          <a:bodyPr/>
          <a:lstStyle/>
          <a:p>
            <a:fld id="{6547F9EC-0141-428E-9624-21FD351CB832}"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8058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7" y="585216"/>
            <a:ext cx="10641691" cy="1499616"/>
          </a:xfrm>
        </p:spPr>
        <p:txBody>
          <a:bodyPr/>
          <a:lstStyle>
            <a:lvl1pPr>
              <a:defRPr b="1">
                <a:solidFill>
                  <a:srgbClr val="C00000"/>
                </a:solidFill>
              </a:defRPr>
            </a:lvl1pPr>
          </a:lstStyle>
          <a:p>
            <a:r>
              <a:rPr lang="en-US" dirty="0"/>
              <a:t>Click to edit Master title style</a:t>
            </a:r>
          </a:p>
        </p:txBody>
      </p:sp>
      <p:sp>
        <p:nvSpPr>
          <p:cNvPr id="3" name="Content Placeholder 2"/>
          <p:cNvSpPr>
            <a:spLocks noGrp="1"/>
          </p:cNvSpPr>
          <p:nvPr>
            <p:ph idx="1"/>
          </p:nvPr>
        </p:nvSpPr>
        <p:spPr>
          <a:xfrm>
            <a:off x="1024128" y="2286000"/>
            <a:ext cx="10641690" cy="4023360"/>
          </a:xfrm>
        </p:spPr>
        <p:txBody>
          <a:bodyPr>
            <a:normAutofit/>
          </a:bodyPr>
          <a:lstStyle>
            <a:lvl1pPr>
              <a:defRPr sz="3200"/>
            </a:lvl1pPr>
            <a:lvl2pPr marL="265176" indent="-137160">
              <a:buFont typeface="Wingdings" panose="05000000000000000000" pitchFamily="2" charset="2"/>
              <a:buChar char="Ø"/>
              <a:defRPr sz="2800"/>
            </a:lvl2pPr>
            <a:lvl3pPr marL="448056" indent="-137160">
              <a:buFont typeface="Wingdings" panose="05000000000000000000" pitchFamily="2" charset="2"/>
              <a:buChar char="Ø"/>
              <a:defRPr sz="2000"/>
            </a:lvl3pPr>
            <a:lvl4pPr marL="594360" indent="-137160">
              <a:buFont typeface="Wingdings" panose="05000000000000000000" pitchFamily="2" charset="2"/>
              <a:buChar char="Ø"/>
              <a:defRPr sz="2000"/>
            </a:lvl4pPr>
            <a:lvl5pPr marL="777240" indent="-137160">
              <a:buFont typeface="Wingdings" panose="05000000000000000000" pitchFamily="2" charset="2"/>
              <a:buChar char="Ø"/>
              <a:defRPr sz="2000"/>
            </a:lvl5pPr>
          </a:lstStyle>
          <a:p>
            <a:pPr lvl="0"/>
            <a:r>
              <a:rPr lang="en-US" dirty="0"/>
              <a:t>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4" name="Date Placeholder 3"/>
          <p:cNvSpPr>
            <a:spLocks noGrp="1"/>
          </p:cNvSpPr>
          <p:nvPr>
            <p:ph type="dt" sz="half" idx="10"/>
          </p:nvPr>
        </p:nvSpPr>
        <p:spPr/>
        <p:txBody>
          <a:bodyPr/>
          <a:lstStyle/>
          <a:p>
            <a:fld id="{33A588C0-76FC-40E6-8D5E-922564B85744}" type="datetime1">
              <a:rPr lang="en-US" smtClean="0"/>
              <a:t>11/14/2024</a:t>
            </a:fld>
            <a:endParaRPr lang="en-US"/>
          </a:p>
        </p:txBody>
      </p:sp>
      <p:sp>
        <p:nvSpPr>
          <p:cNvPr id="5" name="Footer Placeholder 4"/>
          <p:cNvSpPr>
            <a:spLocks noGrp="1"/>
          </p:cNvSpPr>
          <p:nvPr>
            <p:ph type="ftr" sz="quarter" idx="11"/>
          </p:nvPr>
        </p:nvSpPr>
        <p:spPr/>
        <p:txBody>
          <a:bodyPr/>
          <a:lstStyle/>
          <a:p>
            <a:r>
              <a:rPr lang="en-US"/>
              <a:t>Cornell CS4414 - Spring 2023</a:t>
            </a:r>
          </a:p>
        </p:txBody>
      </p:sp>
      <p:sp>
        <p:nvSpPr>
          <p:cNvPr id="6" name="Slide Number Placeholder 5"/>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2644567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1" spc="200" baseline="0">
                <a:solidFill>
                  <a:srgbClr val="C00000"/>
                </a:solidFill>
              </a:defRPr>
            </a:lvl1pPr>
          </a:lstStyle>
          <a:p>
            <a:r>
              <a:rPr lang="en-US" dirty="0"/>
              <a:t>Click to edit Master title style</a:t>
            </a:r>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2800" b="1">
                <a:solidFill>
                  <a:srgbClr val="C000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14F2181E-584E-4BD6-9772-D85F01FD0EAD}" type="datetime1">
              <a:rPr lang="en-US" smtClean="0"/>
              <a:t>11/14/2024</a:t>
            </a:fld>
            <a:endParaRPr lang="en-US"/>
          </a:p>
        </p:txBody>
      </p:sp>
      <p:sp>
        <p:nvSpPr>
          <p:cNvPr id="5" name="Footer Placeholder 4"/>
          <p:cNvSpPr>
            <a:spLocks noGrp="1"/>
          </p:cNvSpPr>
          <p:nvPr>
            <p:ph type="ftr" sz="quarter" idx="11"/>
          </p:nvPr>
        </p:nvSpPr>
        <p:spPr/>
        <p:txBody>
          <a:bodyPr/>
          <a:lstStyle/>
          <a:p>
            <a:r>
              <a:rPr lang="en-US"/>
              <a:t>Cornell CS4414 - Spring 2023</a:t>
            </a:r>
          </a:p>
        </p:txBody>
      </p:sp>
      <p:sp>
        <p:nvSpPr>
          <p:cNvPr id="6" name="Slide Number Placeholder 5"/>
          <p:cNvSpPr>
            <a:spLocks noGrp="1"/>
          </p:cNvSpPr>
          <p:nvPr>
            <p:ph type="sldNum" sz="quarter" idx="12"/>
          </p:nvPr>
        </p:nvSpPr>
        <p:spPr/>
        <p:txBody>
          <a:bodyPr/>
          <a:lstStyle/>
          <a:p>
            <a:fld id="{6547F9EC-0141-428E-9624-21FD351CB832}"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1927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0786872" cy="1499616"/>
          </a:xfrm>
        </p:spPr>
        <p:txBody>
          <a:bodyPr/>
          <a:lstStyle>
            <a:lvl1pPr>
              <a:defRPr b="1">
                <a:solidFill>
                  <a:srgbClr val="C00000"/>
                </a:solidFill>
              </a:defRPr>
            </a:lvl1pPr>
          </a:lstStyle>
          <a:p>
            <a:r>
              <a:rPr lang="en-US" dirty="0"/>
              <a:t>Click to edit Master title style</a:t>
            </a:r>
          </a:p>
        </p:txBody>
      </p:sp>
      <p:sp>
        <p:nvSpPr>
          <p:cNvPr id="3" name="Content Placeholder 2"/>
          <p:cNvSpPr>
            <a:spLocks noGrp="1"/>
          </p:cNvSpPr>
          <p:nvPr>
            <p:ph sz="half" idx="1"/>
          </p:nvPr>
        </p:nvSpPr>
        <p:spPr>
          <a:xfrm>
            <a:off x="1024126" y="2286000"/>
            <a:ext cx="5071873" cy="4023360"/>
          </a:xfrm>
        </p:spPr>
        <p:txBody>
          <a:bodyPr>
            <a:normAutofit/>
          </a:bodyPr>
          <a:lstStyle>
            <a:lvl1pPr>
              <a:defRPr sz="2800"/>
            </a:lvl1pPr>
            <a:lvl2pPr marL="265176" indent="-137160">
              <a:buFont typeface="Wingdings" panose="05000000000000000000" pitchFamily="2" charset="2"/>
              <a:buChar char="Ø"/>
              <a:defRPr sz="2400"/>
            </a:lvl2pPr>
            <a:lvl3pPr marL="448056" indent="-137160">
              <a:buFont typeface="Wingdings" panose="05000000000000000000" pitchFamily="2" charset="2"/>
              <a:buChar char="Ø"/>
              <a:defRPr sz="1800"/>
            </a:lvl3pPr>
            <a:lvl4pPr marL="594360" indent="-137160">
              <a:buFont typeface="Wingdings" panose="05000000000000000000" pitchFamily="2" charset="2"/>
              <a:buChar char="Ø"/>
              <a:defRPr sz="1800"/>
            </a:lvl4pPr>
            <a:lvl5pPr marL="777240" indent="-137160">
              <a:buFont typeface="Wingdings" panose="05000000000000000000" pitchFamily="2" charset="2"/>
              <a:buChar char="Ø"/>
              <a:defRPr sz="1800"/>
            </a:lvl5pPr>
          </a:lstStyle>
          <a:p>
            <a:pPr lvl="0"/>
            <a:r>
              <a:rPr lang="en-US" dirty="0"/>
              <a:t>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4" name="Content Placeholder 3"/>
          <p:cNvSpPr>
            <a:spLocks noGrp="1"/>
          </p:cNvSpPr>
          <p:nvPr>
            <p:ph sz="half" idx="2"/>
          </p:nvPr>
        </p:nvSpPr>
        <p:spPr>
          <a:xfrm>
            <a:off x="6434326" y="2286000"/>
            <a:ext cx="5376674" cy="4023360"/>
          </a:xfrm>
        </p:spPr>
        <p:txBody>
          <a:bodyPr>
            <a:normAutofit/>
          </a:bodyPr>
          <a:lstStyle>
            <a:lvl1pPr>
              <a:defRPr sz="2800"/>
            </a:lvl1pPr>
            <a:lvl2pPr marL="265176" indent="-137160">
              <a:buFont typeface="Wingdings" panose="05000000000000000000" pitchFamily="2" charset="2"/>
              <a:buChar char="Ø"/>
              <a:defRPr sz="2400"/>
            </a:lvl2pPr>
            <a:lvl3pPr marL="448056" indent="-137160">
              <a:buFont typeface="Wingdings" panose="05000000000000000000" pitchFamily="2" charset="2"/>
              <a:buChar char="Ø"/>
              <a:defRPr sz="1800"/>
            </a:lvl3pPr>
            <a:lvl4pPr marL="594360" indent="-137160">
              <a:buFont typeface="Wingdings" panose="05000000000000000000" pitchFamily="2" charset="2"/>
              <a:buChar char="Ø"/>
              <a:defRPr sz="1800"/>
            </a:lvl4pPr>
            <a:lvl5pPr marL="777240" indent="-137160">
              <a:buFont typeface="Wingdings" panose="05000000000000000000" pitchFamily="2" charset="2"/>
              <a:buChar char="Ø"/>
              <a:defRPr sz="1800"/>
            </a:lvl5pPr>
          </a:lstStyle>
          <a:p>
            <a:pPr lvl="0"/>
            <a:r>
              <a:rPr lang="en-US" dirty="0"/>
              <a:t>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5" name="Date Placeholder 4"/>
          <p:cNvSpPr>
            <a:spLocks noGrp="1"/>
          </p:cNvSpPr>
          <p:nvPr>
            <p:ph type="dt" sz="half" idx="10"/>
          </p:nvPr>
        </p:nvSpPr>
        <p:spPr/>
        <p:txBody>
          <a:bodyPr/>
          <a:lstStyle/>
          <a:p>
            <a:fld id="{0A05D7C4-0F28-4249-8D4B-B6D6661B0ECB}" type="datetime1">
              <a:rPr lang="en-US" smtClean="0"/>
              <a:t>11/14/2024</a:t>
            </a:fld>
            <a:endParaRPr lang="en-US"/>
          </a:p>
        </p:txBody>
      </p:sp>
      <p:sp>
        <p:nvSpPr>
          <p:cNvPr id="6" name="Footer Placeholder 5"/>
          <p:cNvSpPr>
            <a:spLocks noGrp="1"/>
          </p:cNvSpPr>
          <p:nvPr>
            <p:ph type="ftr" sz="quarter" idx="11"/>
          </p:nvPr>
        </p:nvSpPr>
        <p:spPr/>
        <p:txBody>
          <a:bodyPr/>
          <a:lstStyle/>
          <a:p>
            <a:r>
              <a:rPr lang="en-US"/>
              <a:t>Cornell CS4414 - Spring 2023</a:t>
            </a:r>
          </a:p>
        </p:txBody>
      </p:sp>
      <p:sp>
        <p:nvSpPr>
          <p:cNvPr id="7" name="Slide Number Placeholder 6"/>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197123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5217646" cy="822960"/>
          </a:xfrm>
        </p:spPr>
        <p:txBody>
          <a:bodyPr lIns="137160" rIns="137160" anchor="ctr">
            <a:normAutofit/>
          </a:bodyPr>
          <a:lstStyle>
            <a:lvl1pPr marL="0" indent="0">
              <a:spcBef>
                <a:spcPts val="0"/>
              </a:spcBef>
              <a:spcAft>
                <a:spcPts val="0"/>
              </a:spcAft>
              <a:buNone/>
              <a:defRPr sz="2800" b="0" cap="none" baseline="0">
                <a:solidFill>
                  <a:schemeClr val="accent1">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24128" y="2967788"/>
            <a:ext cx="5217646"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994" y="2179636"/>
            <a:ext cx="5430057" cy="822960"/>
          </a:xfrm>
        </p:spPr>
        <p:txBody>
          <a:bodyPr lIns="137160" rIns="137160" anchor="ctr">
            <a:normAutofit/>
          </a:bodyPr>
          <a:lstStyle>
            <a:lvl1pPr marL="0" indent="0">
              <a:spcBef>
                <a:spcPts val="0"/>
              </a:spcBef>
              <a:spcAft>
                <a:spcPts val="0"/>
              </a:spcAft>
              <a:buNone/>
              <a:defRPr lang="en-US" sz="2800" b="0" kern="1200" cap="none" baseline="0" dirty="0">
                <a:solidFill>
                  <a:schemeClr val="accent1">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dirty="0"/>
              <a:t>Click to edit Master text styles</a:t>
            </a:r>
          </a:p>
        </p:txBody>
      </p:sp>
      <p:sp>
        <p:nvSpPr>
          <p:cNvPr id="6" name="Content Placeholder 5"/>
          <p:cNvSpPr>
            <a:spLocks noGrp="1"/>
          </p:cNvSpPr>
          <p:nvPr>
            <p:ph sz="quarter" idx="4"/>
          </p:nvPr>
        </p:nvSpPr>
        <p:spPr>
          <a:xfrm>
            <a:off x="6412994" y="2967788"/>
            <a:ext cx="5430057"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543495C-B0FC-4A73-A2F6-3E6674E36EFA}" type="datetime1">
              <a:rPr lang="en-US" smtClean="0"/>
              <a:t>11/14/2024</a:t>
            </a:fld>
            <a:endParaRPr lang="en-US"/>
          </a:p>
        </p:txBody>
      </p:sp>
      <p:sp>
        <p:nvSpPr>
          <p:cNvPr id="8" name="Footer Placeholder 7"/>
          <p:cNvSpPr>
            <a:spLocks noGrp="1"/>
          </p:cNvSpPr>
          <p:nvPr>
            <p:ph type="ftr" sz="quarter" idx="11"/>
          </p:nvPr>
        </p:nvSpPr>
        <p:spPr/>
        <p:txBody>
          <a:bodyPr/>
          <a:lstStyle/>
          <a:p>
            <a:r>
              <a:rPr lang="en-US"/>
              <a:t>Cornell CS4414 - Spring 2023</a:t>
            </a:r>
          </a:p>
        </p:txBody>
      </p:sp>
      <p:sp>
        <p:nvSpPr>
          <p:cNvPr id="9" name="Slide Number Placeholder 8"/>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3512979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0786872" cy="1499616"/>
          </a:xfrm>
        </p:spPr>
        <p:txBody>
          <a:bodyPr/>
          <a:lstStyle>
            <a:lvl1pPr>
              <a:defRPr b="1">
                <a:solidFill>
                  <a:srgbClr val="C00000"/>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F79BF8A9-B34C-44F5-AECE-13B6F5E67488}" type="datetime1">
              <a:rPr lang="en-US" smtClean="0"/>
              <a:t>11/14/2024</a:t>
            </a:fld>
            <a:endParaRPr lang="en-US"/>
          </a:p>
        </p:txBody>
      </p:sp>
      <p:sp>
        <p:nvSpPr>
          <p:cNvPr id="4" name="Footer Placeholder 3"/>
          <p:cNvSpPr>
            <a:spLocks noGrp="1"/>
          </p:cNvSpPr>
          <p:nvPr>
            <p:ph type="ftr" sz="quarter" idx="11"/>
          </p:nvPr>
        </p:nvSpPr>
        <p:spPr/>
        <p:txBody>
          <a:bodyPr/>
          <a:lstStyle/>
          <a:p>
            <a:r>
              <a:rPr lang="en-US"/>
              <a:t>Cornell CS4414 - Spring 2023</a:t>
            </a:r>
          </a:p>
        </p:txBody>
      </p:sp>
      <p:sp>
        <p:nvSpPr>
          <p:cNvPr id="5" name="Slide Number Placeholder 4"/>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2870977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8F6510-972E-4E36-A3F9-8754B8B67F5B}" type="datetime1">
              <a:rPr lang="en-US" smtClean="0"/>
              <a:t>11/14/2024</a:t>
            </a:fld>
            <a:endParaRPr lang="en-US"/>
          </a:p>
        </p:txBody>
      </p:sp>
      <p:sp>
        <p:nvSpPr>
          <p:cNvPr id="3" name="Footer Placeholder 2"/>
          <p:cNvSpPr>
            <a:spLocks noGrp="1"/>
          </p:cNvSpPr>
          <p:nvPr>
            <p:ph type="ftr" sz="quarter" idx="11"/>
          </p:nvPr>
        </p:nvSpPr>
        <p:spPr/>
        <p:txBody>
          <a:bodyPr/>
          <a:lstStyle/>
          <a:p>
            <a:r>
              <a:rPr lang="en-US"/>
              <a:t>Cornell CS4414 - Spring 2023</a:t>
            </a:r>
          </a:p>
        </p:txBody>
      </p:sp>
      <p:sp>
        <p:nvSpPr>
          <p:cNvPr id="4" name="Slide Number Placeholder 3"/>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2417049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B8F497-548C-4EE3-B255-BFA8910813C1}" type="datetime1">
              <a:rPr lang="en-US" smtClean="0"/>
              <a:t>11/14/2024</a:t>
            </a:fld>
            <a:endParaRPr lang="en-US"/>
          </a:p>
        </p:txBody>
      </p:sp>
      <p:sp>
        <p:nvSpPr>
          <p:cNvPr id="6" name="Footer Placeholder 5"/>
          <p:cNvSpPr>
            <a:spLocks noGrp="1"/>
          </p:cNvSpPr>
          <p:nvPr>
            <p:ph type="ftr" sz="quarter" idx="11"/>
          </p:nvPr>
        </p:nvSpPr>
        <p:spPr/>
        <p:txBody>
          <a:bodyPr/>
          <a:lstStyle/>
          <a:p>
            <a:r>
              <a:rPr lang="en-US"/>
              <a:t>Cornell CS4414 - Spring 2023</a:t>
            </a:r>
          </a:p>
        </p:txBody>
      </p:sp>
      <p:sp>
        <p:nvSpPr>
          <p:cNvPr id="7" name="Slide Number Placeholder 6"/>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739635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08CC0C9-DDA1-495F-BF00-1B6DEF25DF38}" type="datetime1">
              <a:rPr lang="en-US" smtClean="0"/>
              <a:t>11/14/2024</a:t>
            </a:fld>
            <a:endParaRPr lang="en-US"/>
          </a:p>
        </p:txBody>
      </p:sp>
      <p:sp>
        <p:nvSpPr>
          <p:cNvPr id="6" name="Footer Placeholder 5"/>
          <p:cNvSpPr>
            <a:spLocks noGrp="1"/>
          </p:cNvSpPr>
          <p:nvPr>
            <p:ph type="ftr" sz="quarter" idx="11"/>
          </p:nvPr>
        </p:nvSpPr>
        <p:spPr/>
        <p:txBody>
          <a:bodyPr/>
          <a:lstStyle/>
          <a:p>
            <a:r>
              <a:rPr lang="en-US"/>
              <a:t>Cornell CS4414 - Spring 2023</a:t>
            </a:r>
          </a:p>
        </p:txBody>
      </p:sp>
      <p:sp>
        <p:nvSpPr>
          <p:cNvPr id="7" name="Slide Number Placeholder 6"/>
          <p:cNvSpPr>
            <a:spLocks noGrp="1"/>
          </p:cNvSpPr>
          <p:nvPr>
            <p:ph type="sldNum" sz="quarter" idx="12"/>
          </p:nvPr>
        </p:nvSpPr>
        <p:spPr/>
        <p:txBody>
          <a:bodyPr/>
          <a:lstStyle/>
          <a:p>
            <a:fld id="{6547F9EC-0141-428E-9624-21FD351CB832}"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8807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7" y="585216"/>
            <a:ext cx="10786853" cy="149961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024128" y="2286000"/>
            <a:ext cx="10786852"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C40A302-2D05-4745-962C-CB328DC9191F}" type="datetime1">
              <a:rPr lang="en-US" smtClean="0"/>
              <a:t>11/14/2024</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r>
              <a:rPr lang="en-US"/>
              <a:t>Cornell CS4414 - Spring 2023</a:t>
            </a: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6547F9EC-0141-428E-9624-21FD351CB832}"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49908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80000"/>
        </a:lnSpc>
        <a:spcBef>
          <a:spcPct val="0"/>
        </a:spcBef>
        <a:buNone/>
        <a:defRPr sz="5000" b="1" kern="1200" cap="all" spc="100" baseline="0">
          <a:solidFill>
            <a:srgbClr val="C00000"/>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s://soci.sourceforge.net/" TargetMode="External"/><Relationship Id="rId2" Type="http://schemas.openxmlformats.org/officeDocument/2006/relationships/hyperlink" Target="https://en.cppreference.com/w/cpp/links/libs#:~:text=A%20modern%20C++(14/17)%20cross-platform%20STL-styled%20and%20STL-compatible%20library%20with%20implementing" TargetMode="External"/><Relationship Id="rId1" Type="http://schemas.openxmlformats.org/officeDocument/2006/relationships/slideLayout" Target="../slideLayouts/slideLayout2.xml"/><Relationship Id="rId4" Type="http://schemas.openxmlformats.org/officeDocument/2006/relationships/hyperlink" Target="https://www.codesynthesis.com/products/odb/" TargetMode="External"/></Relationships>
</file>

<file path=ppt/slides/_rels/slide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AB290-8948-464B-9A2F-7EECFACCE300}"/>
              </a:ext>
            </a:extLst>
          </p:cNvPr>
          <p:cNvSpPr>
            <a:spLocks noGrp="1"/>
          </p:cNvSpPr>
          <p:nvPr>
            <p:ph type="ctrTitle"/>
          </p:nvPr>
        </p:nvSpPr>
        <p:spPr/>
        <p:txBody>
          <a:bodyPr>
            <a:noAutofit/>
          </a:bodyPr>
          <a:lstStyle/>
          <a:p>
            <a:r>
              <a:rPr lang="en-US" sz="4000" dirty="0"/>
              <a:t>Storage at “big data” scale</a:t>
            </a:r>
          </a:p>
        </p:txBody>
      </p:sp>
      <p:sp>
        <p:nvSpPr>
          <p:cNvPr id="3" name="Subtitle 2">
            <a:extLst>
              <a:ext uri="{FF2B5EF4-FFF2-40B4-BE49-F238E27FC236}">
                <a16:creationId xmlns:a16="http://schemas.microsoft.com/office/drawing/2014/main" id="{60407313-B692-48C8-8D0A-53CDD450BACA}"/>
              </a:ext>
            </a:extLst>
          </p:cNvPr>
          <p:cNvSpPr>
            <a:spLocks noGrp="1"/>
          </p:cNvSpPr>
          <p:nvPr>
            <p:ph type="subTitle" idx="1"/>
          </p:nvPr>
        </p:nvSpPr>
        <p:spPr/>
        <p:txBody>
          <a:bodyPr>
            <a:normAutofit/>
          </a:bodyPr>
          <a:lstStyle/>
          <a:p>
            <a:r>
              <a:rPr lang="en-US" sz="2400" dirty="0"/>
              <a:t>Professor Ken Birman</a:t>
            </a:r>
          </a:p>
          <a:p>
            <a:pPr algn="ctr"/>
            <a:r>
              <a:rPr lang="en-US" sz="2400" dirty="0"/>
              <a:t>CS4414 </a:t>
            </a:r>
            <a:r>
              <a:rPr lang="en-US" sz="2400"/>
              <a:t>Lecture 23</a:t>
            </a:r>
            <a:endParaRPr lang="en-US" sz="2400" dirty="0"/>
          </a:p>
        </p:txBody>
      </p:sp>
      <p:sp>
        <p:nvSpPr>
          <p:cNvPr id="4" name="Footer Placeholder 3">
            <a:extLst>
              <a:ext uri="{FF2B5EF4-FFF2-40B4-BE49-F238E27FC236}">
                <a16:creationId xmlns:a16="http://schemas.microsoft.com/office/drawing/2014/main" id="{AF626006-9BAA-4D60-A96F-84032ACC1ADF}"/>
              </a:ext>
            </a:extLst>
          </p:cNvPr>
          <p:cNvSpPr>
            <a:spLocks noGrp="1"/>
          </p:cNvSpPr>
          <p:nvPr>
            <p:ph type="ftr" sz="quarter" idx="11"/>
          </p:nvPr>
        </p:nvSpPr>
        <p:spPr/>
        <p:txBody>
          <a:bodyPr/>
          <a:lstStyle/>
          <a:p>
            <a:r>
              <a:rPr lang="en-US"/>
              <a:t>Cornell CS4414 - Spring 2023</a:t>
            </a:r>
            <a:endParaRPr lang="en-US" dirty="0"/>
          </a:p>
        </p:txBody>
      </p:sp>
      <p:sp>
        <p:nvSpPr>
          <p:cNvPr id="5" name="Slide Number Placeholder 4">
            <a:extLst>
              <a:ext uri="{FF2B5EF4-FFF2-40B4-BE49-F238E27FC236}">
                <a16:creationId xmlns:a16="http://schemas.microsoft.com/office/drawing/2014/main" id="{823CAB51-E3B0-4FB7-ADE2-47D11539AFF4}"/>
              </a:ext>
            </a:extLst>
          </p:cNvPr>
          <p:cNvSpPr>
            <a:spLocks noGrp="1"/>
          </p:cNvSpPr>
          <p:nvPr>
            <p:ph type="sldNum" sz="quarter" idx="12"/>
          </p:nvPr>
        </p:nvSpPr>
        <p:spPr/>
        <p:txBody>
          <a:bodyPr/>
          <a:lstStyle/>
          <a:p>
            <a:fld id="{6547F9EC-0141-428E-9624-21FD351CB832}" type="slidenum">
              <a:rPr lang="en-US" smtClean="0"/>
              <a:t>1</a:t>
            </a:fld>
            <a:endParaRPr lang="en-US"/>
          </a:p>
        </p:txBody>
      </p:sp>
    </p:spTree>
    <p:extLst>
      <p:ext uri="{BB962C8B-B14F-4D97-AF65-F5344CB8AC3E}">
        <p14:creationId xmlns:p14="http://schemas.microsoft.com/office/powerpoint/2010/main" val="12646479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B3F9C-CB73-4A34-9D84-17102B6D8D16}"/>
              </a:ext>
            </a:extLst>
          </p:cNvPr>
          <p:cNvSpPr>
            <a:spLocks noGrp="1"/>
          </p:cNvSpPr>
          <p:nvPr>
            <p:ph type="title"/>
          </p:nvPr>
        </p:nvSpPr>
        <p:spPr/>
        <p:txBody>
          <a:bodyPr/>
          <a:lstStyle/>
          <a:p>
            <a:r>
              <a:rPr lang="en-US" dirty="0"/>
              <a:t>General Rule</a:t>
            </a:r>
          </a:p>
        </p:txBody>
      </p:sp>
      <p:sp>
        <p:nvSpPr>
          <p:cNvPr id="3" name="Content Placeholder 2">
            <a:extLst>
              <a:ext uri="{FF2B5EF4-FFF2-40B4-BE49-F238E27FC236}">
                <a16:creationId xmlns:a16="http://schemas.microsoft.com/office/drawing/2014/main" id="{505414BC-C2FF-41E9-82BA-86B3F4D16875}"/>
              </a:ext>
            </a:extLst>
          </p:cNvPr>
          <p:cNvSpPr>
            <a:spLocks noGrp="1"/>
          </p:cNvSpPr>
          <p:nvPr>
            <p:ph idx="1"/>
          </p:nvPr>
        </p:nvSpPr>
        <p:spPr/>
        <p:txBody>
          <a:bodyPr/>
          <a:lstStyle/>
          <a:p>
            <a:r>
              <a:rPr lang="en-US" dirty="0"/>
              <a:t>Memory is fastest, but as we saw, memory comes in a hierarchy</a:t>
            </a:r>
          </a:p>
          <a:p>
            <a:endParaRPr lang="en-US" dirty="0"/>
          </a:p>
          <a:p>
            <a:pPr lvl="1"/>
            <a:r>
              <a:rPr lang="en-US" dirty="0"/>
              <a:t> In my address space, local NUMA memory</a:t>
            </a:r>
          </a:p>
          <a:p>
            <a:pPr lvl="1"/>
            <a:r>
              <a:rPr lang="en-US" dirty="0"/>
              <a:t> In my address space, but remote NUMA memory </a:t>
            </a:r>
          </a:p>
          <a:p>
            <a:pPr lvl="1"/>
            <a:r>
              <a:rPr lang="en-US" dirty="0"/>
              <a:t> On some other server, but in memory </a:t>
            </a:r>
          </a:p>
          <a:p>
            <a:pPr lvl="1"/>
            <a:r>
              <a:rPr lang="en-US" dirty="0"/>
              <a:t> On my durable storage (flash memory or </a:t>
            </a:r>
            <a:r>
              <a:rPr lang="en-US" dirty="0" err="1"/>
              <a:t>Optane</a:t>
            </a:r>
            <a:r>
              <a:rPr lang="en-US" dirty="0"/>
              <a:t>).  “The new disk”</a:t>
            </a:r>
          </a:p>
          <a:p>
            <a:pPr lvl="1"/>
            <a:r>
              <a:rPr lang="en-US" dirty="0"/>
              <a:t> On the durable storage of some other server</a:t>
            </a:r>
          </a:p>
          <a:p>
            <a:pPr lvl="1"/>
            <a:r>
              <a:rPr lang="en-US" dirty="0"/>
              <a:t> Archival storage… “Rotating disks are the new tape”.</a:t>
            </a:r>
          </a:p>
        </p:txBody>
      </p:sp>
      <p:sp>
        <p:nvSpPr>
          <p:cNvPr id="4" name="Footer Placeholder 3">
            <a:extLst>
              <a:ext uri="{FF2B5EF4-FFF2-40B4-BE49-F238E27FC236}">
                <a16:creationId xmlns:a16="http://schemas.microsoft.com/office/drawing/2014/main" id="{024D6023-FE54-44D8-A43B-D1AE1D0A81C3}"/>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54E9E3B0-F4E6-4AD4-82AA-CA077F86A3D9}"/>
              </a:ext>
            </a:extLst>
          </p:cNvPr>
          <p:cNvSpPr>
            <a:spLocks noGrp="1"/>
          </p:cNvSpPr>
          <p:nvPr>
            <p:ph type="sldNum" sz="quarter" idx="12"/>
          </p:nvPr>
        </p:nvSpPr>
        <p:spPr/>
        <p:txBody>
          <a:bodyPr/>
          <a:lstStyle/>
          <a:p>
            <a:fld id="{6547F9EC-0141-428E-9624-21FD351CB832}" type="slidenum">
              <a:rPr lang="en-US" smtClean="0"/>
              <a:t>10</a:t>
            </a:fld>
            <a:endParaRPr lang="en-US"/>
          </a:p>
        </p:txBody>
      </p:sp>
    </p:spTree>
    <p:extLst>
      <p:ext uri="{BB962C8B-B14F-4D97-AF65-F5344CB8AC3E}">
        <p14:creationId xmlns:p14="http://schemas.microsoft.com/office/powerpoint/2010/main" val="2077922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FB8CF-35CF-41C1-A8D8-FEE543DAA036}"/>
              </a:ext>
            </a:extLst>
          </p:cNvPr>
          <p:cNvSpPr>
            <a:spLocks noGrp="1"/>
          </p:cNvSpPr>
          <p:nvPr>
            <p:ph type="title"/>
          </p:nvPr>
        </p:nvSpPr>
        <p:spPr/>
        <p:txBody>
          <a:bodyPr/>
          <a:lstStyle/>
          <a:p>
            <a:r>
              <a:rPr lang="en-US" dirty="0"/>
              <a:t>Does it matter?</a:t>
            </a:r>
          </a:p>
        </p:txBody>
      </p:sp>
      <p:sp>
        <p:nvSpPr>
          <p:cNvPr id="3" name="Content Placeholder 2">
            <a:extLst>
              <a:ext uri="{FF2B5EF4-FFF2-40B4-BE49-F238E27FC236}">
                <a16:creationId xmlns:a16="http://schemas.microsoft.com/office/drawing/2014/main" id="{F2AA1F32-490A-42B3-A21E-CAC5119675DB}"/>
              </a:ext>
            </a:extLst>
          </p:cNvPr>
          <p:cNvSpPr>
            <a:spLocks noGrp="1"/>
          </p:cNvSpPr>
          <p:nvPr>
            <p:ph idx="1"/>
          </p:nvPr>
        </p:nvSpPr>
        <p:spPr/>
        <p:txBody>
          <a:bodyPr>
            <a:normAutofit lnSpcReduction="10000"/>
          </a:bodyPr>
          <a:lstStyle/>
          <a:p>
            <a:r>
              <a:rPr lang="en-US" dirty="0"/>
              <a:t>There is roughly a 10x to 100x increase in delay and loss of bandwidth at each layer.</a:t>
            </a:r>
          </a:p>
          <a:p>
            <a:endParaRPr lang="en-US" dirty="0"/>
          </a:p>
          <a:p>
            <a:r>
              <a:rPr lang="en-US" dirty="0"/>
              <a:t>… this even includes the network delays of GRPC over a datacenter network.  (For general applications, 100us, but for </a:t>
            </a:r>
            <a:r>
              <a:rPr lang="en-US" dirty="0" err="1"/>
              <a:t>MemCacheD</a:t>
            </a:r>
            <a:r>
              <a:rPr lang="en-US" dirty="0"/>
              <a:t> when heavily optimized, can drop to 25-30us)</a:t>
            </a:r>
          </a:p>
          <a:p>
            <a:endParaRPr lang="en-US" dirty="0"/>
          </a:p>
          <a:p>
            <a:r>
              <a:rPr lang="en-US" dirty="0"/>
              <a:t>So the value of having data in memory (somewhere) is huge!</a:t>
            </a:r>
          </a:p>
        </p:txBody>
      </p:sp>
      <p:sp>
        <p:nvSpPr>
          <p:cNvPr id="4" name="Footer Placeholder 3">
            <a:extLst>
              <a:ext uri="{FF2B5EF4-FFF2-40B4-BE49-F238E27FC236}">
                <a16:creationId xmlns:a16="http://schemas.microsoft.com/office/drawing/2014/main" id="{94239229-26DF-4F9D-9231-9CC2BAD8CB96}"/>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1F7CCF6B-3938-4258-80E8-478E34E0010D}"/>
              </a:ext>
            </a:extLst>
          </p:cNvPr>
          <p:cNvSpPr>
            <a:spLocks noGrp="1"/>
          </p:cNvSpPr>
          <p:nvPr>
            <p:ph type="sldNum" sz="quarter" idx="12"/>
          </p:nvPr>
        </p:nvSpPr>
        <p:spPr/>
        <p:txBody>
          <a:bodyPr/>
          <a:lstStyle/>
          <a:p>
            <a:fld id="{6547F9EC-0141-428E-9624-21FD351CB832}" type="slidenum">
              <a:rPr lang="en-US" smtClean="0"/>
              <a:t>11</a:t>
            </a:fld>
            <a:endParaRPr lang="en-US"/>
          </a:p>
        </p:txBody>
      </p:sp>
    </p:spTree>
    <p:extLst>
      <p:ext uri="{BB962C8B-B14F-4D97-AF65-F5344CB8AC3E}">
        <p14:creationId xmlns:p14="http://schemas.microsoft.com/office/powerpoint/2010/main" val="39320205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325E8-2503-436F-8B22-912B758E4EBF}"/>
              </a:ext>
            </a:extLst>
          </p:cNvPr>
          <p:cNvSpPr>
            <a:spLocks noGrp="1"/>
          </p:cNvSpPr>
          <p:nvPr>
            <p:ph type="title"/>
          </p:nvPr>
        </p:nvSpPr>
        <p:spPr/>
        <p:txBody>
          <a:bodyPr/>
          <a:lstStyle/>
          <a:p>
            <a:r>
              <a:rPr lang="en-US" dirty="0"/>
              <a:t>Connection to Systems Programming?</a:t>
            </a:r>
          </a:p>
        </p:txBody>
      </p:sp>
      <p:sp>
        <p:nvSpPr>
          <p:cNvPr id="3" name="Content Placeholder 2">
            <a:extLst>
              <a:ext uri="{FF2B5EF4-FFF2-40B4-BE49-F238E27FC236}">
                <a16:creationId xmlns:a16="http://schemas.microsoft.com/office/drawing/2014/main" id="{22DEEF2E-FFC3-454E-8E14-C661F448AF5E}"/>
              </a:ext>
            </a:extLst>
          </p:cNvPr>
          <p:cNvSpPr>
            <a:spLocks noGrp="1"/>
          </p:cNvSpPr>
          <p:nvPr>
            <p:ph idx="1"/>
          </p:nvPr>
        </p:nvSpPr>
        <p:spPr/>
        <p:txBody>
          <a:bodyPr>
            <a:normAutofit fontScale="92500" lnSpcReduction="20000"/>
          </a:bodyPr>
          <a:lstStyle/>
          <a:p>
            <a:r>
              <a:rPr lang="en-US" dirty="0"/>
              <a:t>Up to now we focused on the single Linux box with NUMA cores, programmed with C++ processes and bash scripts and other tricks.</a:t>
            </a:r>
          </a:p>
          <a:p>
            <a:endParaRPr lang="en-US" dirty="0"/>
          </a:p>
          <a:p>
            <a:r>
              <a:rPr lang="en-US" dirty="0"/>
              <a:t>But the application really is a part of an ecosystem that could include many machines and the purpose may be to host and compute on huge amounts of data.</a:t>
            </a:r>
          </a:p>
          <a:p>
            <a:endParaRPr lang="en-US" dirty="0"/>
          </a:p>
          <a:p>
            <a:r>
              <a:rPr lang="en-US" dirty="0"/>
              <a:t>If our goal is efficiency and performance, we need to learn a new big-picture kind of perspective!</a:t>
            </a:r>
          </a:p>
        </p:txBody>
      </p:sp>
      <p:sp>
        <p:nvSpPr>
          <p:cNvPr id="4" name="Footer Placeholder 3">
            <a:extLst>
              <a:ext uri="{FF2B5EF4-FFF2-40B4-BE49-F238E27FC236}">
                <a16:creationId xmlns:a16="http://schemas.microsoft.com/office/drawing/2014/main" id="{710D6DD3-2838-4288-A875-735DB019B7B6}"/>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EF959039-7558-4154-A15A-18F1578D698D}"/>
              </a:ext>
            </a:extLst>
          </p:cNvPr>
          <p:cNvSpPr>
            <a:spLocks noGrp="1"/>
          </p:cNvSpPr>
          <p:nvPr>
            <p:ph type="sldNum" sz="quarter" idx="12"/>
          </p:nvPr>
        </p:nvSpPr>
        <p:spPr/>
        <p:txBody>
          <a:bodyPr/>
          <a:lstStyle/>
          <a:p>
            <a:fld id="{6547F9EC-0141-428E-9624-21FD351CB832}" type="slidenum">
              <a:rPr lang="en-US" smtClean="0"/>
              <a:t>12</a:t>
            </a:fld>
            <a:endParaRPr lang="en-US"/>
          </a:p>
        </p:txBody>
      </p:sp>
    </p:spTree>
    <p:extLst>
      <p:ext uri="{BB962C8B-B14F-4D97-AF65-F5344CB8AC3E}">
        <p14:creationId xmlns:p14="http://schemas.microsoft.com/office/powerpoint/2010/main" val="21690654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6B01E-8C2E-4EF1-82E9-6197246839A9}"/>
              </a:ext>
            </a:extLst>
          </p:cNvPr>
          <p:cNvSpPr>
            <a:spLocks noGrp="1"/>
          </p:cNvSpPr>
          <p:nvPr>
            <p:ph type="title"/>
          </p:nvPr>
        </p:nvSpPr>
        <p:spPr/>
        <p:txBody>
          <a:bodyPr/>
          <a:lstStyle/>
          <a:p>
            <a:r>
              <a:rPr lang="en-US" dirty="0"/>
              <a:t>Special issues with really big data</a:t>
            </a:r>
          </a:p>
        </p:txBody>
      </p:sp>
      <p:sp>
        <p:nvSpPr>
          <p:cNvPr id="3" name="Content Placeholder 2">
            <a:extLst>
              <a:ext uri="{FF2B5EF4-FFF2-40B4-BE49-F238E27FC236}">
                <a16:creationId xmlns:a16="http://schemas.microsoft.com/office/drawing/2014/main" id="{3A72B951-9F3D-4D41-AC91-37A641C90850}"/>
              </a:ext>
            </a:extLst>
          </p:cNvPr>
          <p:cNvSpPr>
            <a:spLocks noGrp="1"/>
          </p:cNvSpPr>
          <p:nvPr>
            <p:ph idx="1"/>
          </p:nvPr>
        </p:nvSpPr>
        <p:spPr/>
        <p:txBody>
          <a:bodyPr>
            <a:normAutofit lnSpcReduction="10000"/>
          </a:bodyPr>
          <a:lstStyle/>
          <a:p>
            <a:r>
              <a:rPr lang="en-US" dirty="0"/>
              <a:t>Parallel computing is important, especially for AI/ML</a:t>
            </a:r>
          </a:p>
          <a:p>
            <a:endParaRPr lang="en-US" dirty="0"/>
          </a:p>
          <a:p>
            <a:r>
              <a:rPr lang="en-US" dirty="0"/>
              <a:t>But parallel algorithms really need data in memory, or “nearby”.  Training a modern ML model can be infeasible if data is on a slower technology.</a:t>
            </a:r>
          </a:p>
          <a:p>
            <a:endParaRPr lang="en-US" dirty="0"/>
          </a:p>
          <a:p>
            <a:r>
              <a:rPr lang="en-US" dirty="0"/>
              <a:t>In our last lecture we talked about caching.  In-memory remote caching offers an opportunity to use those ideas!</a:t>
            </a:r>
          </a:p>
        </p:txBody>
      </p:sp>
      <p:sp>
        <p:nvSpPr>
          <p:cNvPr id="4" name="Footer Placeholder 3">
            <a:extLst>
              <a:ext uri="{FF2B5EF4-FFF2-40B4-BE49-F238E27FC236}">
                <a16:creationId xmlns:a16="http://schemas.microsoft.com/office/drawing/2014/main" id="{81AD4B59-355F-41CD-8458-6F1E673822D4}"/>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90949DF5-38F5-414C-82A8-24E4B9EEB854}"/>
              </a:ext>
            </a:extLst>
          </p:cNvPr>
          <p:cNvSpPr>
            <a:spLocks noGrp="1"/>
          </p:cNvSpPr>
          <p:nvPr>
            <p:ph type="sldNum" sz="quarter" idx="12"/>
          </p:nvPr>
        </p:nvSpPr>
        <p:spPr/>
        <p:txBody>
          <a:bodyPr/>
          <a:lstStyle/>
          <a:p>
            <a:fld id="{6547F9EC-0141-428E-9624-21FD351CB832}" type="slidenum">
              <a:rPr lang="en-US" smtClean="0"/>
              <a:t>13</a:t>
            </a:fld>
            <a:endParaRPr lang="en-US"/>
          </a:p>
        </p:txBody>
      </p:sp>
    </p:spTree>
    <p:extLst>
      <p:ext uri="{BB962C8B-B14F-4D97-AF65-F5344CB8AC3E}">
        <p14:creationId xmlns:p14="http://schemas.microsoft.com/office/powerpoint/2010/main" val="39676815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99652-9935-4AC0-8149-22C173959318}"/>
              </a:ext>
            </a:extLst>
          </p:cNvPr>
          <p:cNvSpPr>
            <a:spLocks noGrp="1"/>
          </p:cNvSpPr>
          <p:nvPr>
            <p:ph type="title"/>
          </p:nvPr>
        </p:nvSpPr>
        <p:spPr>
          <a:xfrm>
            <a:off x="1024127" y="585216"/>
            <a:ext cx="11167873" cy="1499616"/>
          </a:xfrm>
        </p:spPr>
        <p:txBody>
          <a:bodyPr>
            <a:normAutofit/>
          </a:bodyPr>
          <a:lstStyle/>
          <a:p>
            <a:r>
              <a:rPr lang="en-US" sz="4800" dirty="0"/>
              <a:t>What are some really big data examples?</a:t>
            </a:r>
          </a:p>
        </p:txBody>
      </p:sp>
      <p:sp>
        <p:nvSpPr>
          <p:cNvPr id="3" name="Content Placeholder 2">
            <a:extLst>
              <a:ext uri="{FF2B5EF4-FFF2-40B4-BE49-F238E27FC236}">
                <a16:creationId xmlns:a16="http://schemas.microsoft.com/office/drawing/2014/main" id="{195EFD8D-423E-4860-867C-6B8CE26FC7AD}"/>
              </a:ext>
            </a:extLst>
          </p:cNvPr>
          <p:cNvSpPr>
            <a:spLocks noGrp="1"/>
          </p:cNvSpPr>
          <p:nvPr>
            <p:ph idx="1"/>
          </p:nvPr>
        </p:nvSpPr>
        <p:spPr/>
        <p:txBody>
          <a:bodyPr>
            <a:normAutofit lnSpcReduction="10000"/>
          </a:bodyPr>
          <a:lstStyle/>
          <a:p>
            <a:r>
              <a:rPr lang="en-US" dirty="0"/>
              <a:t>Companies like Apple, Microsoft, Facebook, etc. learn a lot about their users over time.</a:t>
            </a:r>
          </a:p>
          <a:p>
            <a:endParaRPr lang="en-US" dirty="0"/>
          </a:p>
          <a:p>
            <a:r>
              <a:rPr lang="en-US" dirty="0"/>
              <a:t>This pool of data is enormous.  It includes photos, videos, cross-linked information about purchases and “click interests”, friends and fans and where you live and what stores are nearby… </a:t>
            </a:r>
          </a:p>
          <a:p>
            <a:endParaRPr lang="en-US" dirty="0"/>
          </a:p>
          <a:p>
            <a:r>
              <a:rPr lang="en-US" dirty="0"/>
              <a:t>So this is one of the main big data use cases today.</a:t>
            </a:r>
          </a:p>
        </p:txBody>
      </p:sp>
      <p:sp>
        <p:nvSpPr>
          <p:cNvPr id="4" name="Footer Placeholder 3">
            <a:extLst>
              <a:ext uri="{FF2B5EF4-FFF2-40B4-BE49-F238E27FC236}">
                <a16:creationId xmlns:a16="http://schemas.microsoft.com/office/drawing/2014/main" id="{B3ADD53E-8A57-4DCD-B54D-71F80A717D34}"/>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E6706D9D-4318-4763-BB3B-15FB41162D70}"/>
              </a:ext>
            </a:extLst>
          </p:cNvPr>
          <p:cNvSpPr>
            <a:spLocks noGrp="1"/>
          </p:cNvSpPr>
          <p:nvPr>
            <p:ph type="sldNum" sz="quarter" idx="12"/>
          </p:nvPr>
        </p:nvSpPr>
        <p:spPr/>
        <p:txBody>
          <a:bodyPr/>
          <a:lstStyle/>
          <a:p>
            <a:fld id="{6547F9EC-0141-428E-9624-21FD351CB832}" type="slidenum">
              <a:rPr lang="en-US" smtClean="0"/>
              <a:t>14</a:t>
            </a:fld>
            <a:endParaRPr lang="en-US"/>
          </a:p>
        </p:txBody>
      </p:sp>
    </p:spTree>
    <p:extLst>
      <p:ext uri="{BB962C8B-B14F-4D97-AF65-F5344CB8AC3E}">
        <p14:creationId xmlns:p14="http://schemas.microsoft.com/office/powerpoint/2010/main" val="15822604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EA782-7F6D-4171-8244-1EA6283C9CE1}"/>
              </a:ext>
            </a:extLst>
          </p:cNvPr>
          <p:cNvSpPr>
            <a:spLocks noGrp="1"/>
          </p:cNvSpPr>
          <p:nvPr>
            <p:ph type="title"/>
          </p:nvPr>
        </p:nvSpPr>
        <p:spPr/>
        <p:txBody>
          <a:bodyPr/>
          <a:lstStyle/>
          <a:p>
            <a:r>
              <a:rPr lang="en-US" dirty="0"/>
              <a:t>More examples</a:t>
            </a:r>
          </a:p>
        </p:txBody>
      </p:sp>
      <p:sp>
        <p:nvSpPr>
          <p:cNvPr id="3" name="Content Placeholder 2">
            <a:extLst>
              <a:ext uri="{FF2B5EF4-FFF2-40B4-BE49-F238E27FC236}">
                <a16:creationId xmlns:a16="http://schemas.microsoft.com/office/drawing/2014/main" id="{5ABBB7D0-A1B0-4689-B4C8-852435FF5FE4}"/>
              </a:ext>
            </a:extLst>
          </p:cNvPr>
          <p:cNvSpPr>
            <a:spLocks noGrp="1"/>
          </p:cNvSpPr>
          <p:nvPr>
            <p:ph idx="1"/>
          </p:nvPr>
        </p:nvSpPr>
        <p:spPr>
          <a:xfrm>
            <a:off x="1024128" y="2286000"/>
            <a:ext cx="10786872" cy="4023360"/>
          </a:xfrm>
        </p:spPr>
        <p:txBody>
          <a:bodyPr/>
          <a:lstStyle/>
          <a:p>
            <a:r>
              <a:rPr lang="en-US" dirty="0"/>
              <a:t>The entire web (and the “deep web”, too)</a:t>
            </a:r>
          </a:p>
          <a:p>
            <a:pPr lvl="1"/>
            <a:r>
              <a:rPr lang="en-US" dirty="0"/>
              <a:t>  The web would include all the web pages we can reach</a:t>
            </a:r>
          </a:p>
          <a:p>
            <a:pPr lvl="1"/>
            <a:r>
              <a:rPr lang="en-US" dirty="0"/>
              <a:t>  The “deep web” is the world of next-level and further pages you can</a:t>
            </a:r>
            <a:br>
              <a:rPr lang="en-US" dirty="0"/>
            </a:br>
            <a:r>
              <a:rPr lang="en-US" dirty="0"/>
              <a:t>    reach by clicking things, or that are specialized for individuals.  It</a:t>
            </a:r>
            <a:br>
              <a:rPr lang="en-US" dirty="0"/>
            </a:br>
            <a:r>
              <a:rPr lang="en-US" dirty="0"/>
              <a:t>    also includes product prices, which are a big deal for companies!</a:t>
            </a:r>
          </a:p>
          <a:p>
            <a:pPr lvl="1"/>
            <a:r>
              <a:rPr lang="en-US" dirty="0"/>
              <a:t>  The web evolves, and for many organizations we also keep old copies</a:t>
            </a:r>
            <a:br>
              <a:rPr lang="en-US" dirty="0"/>
            </a:br>
            <a:r>
              <a:rPr lang="en-US" dirty="0"/>
              <a:t>   of everything (the “Internet Archive” time machine does this too)</a:t>
            </a:r>
          </a:p>
          <a:p>
            <a:pPr lvl="1"/>
            <a:r>
              <a:rPr lang="en-US" dirty="0"/>
              <a:t>  Beyond all of this, the deep web also includes books and their contents,</a:t>
            </a:r>
            <a:br>
              <a:rPr lang="en-US" dirty="0"/>
            </a:br>
            <a:r>
              <a:rPr lang="en-US" dirty="0"/>
              <a:t>    newspapers and other forms of information, </a:t>
            </a:r>
            <a:r>
              <a:rPr lang="en-US" dirty="0" err="1"/>
              <a:t>etc</a:t>
            </a:r>
            <a:r>
              <a:rPr lang="en-US" dirty="0"/>
              <a:t>…  </a:t>
            </a:r>
          </a:p>
        </p:txBody>
      </p:sp>
      <p:sp>
        <p:nvSpPr>
          <p:cNvPr id="4" name="Footer Placeholder 3">
            <a:extLst>
              <a:ext uri="{FF2B5EF4-FFF2-40B4-BE49-F238E27FC236}">
                <a16:creationId xmlns:a16="http://schemas.microsoft.com/office/drawing/2014/main" id="{824ECA3E-0C1F-42F5-A080-E0F055E8F5EB}"/>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69006E87-50C2-4666-B03D-32F27B650601}"/>
              </a:ext>
            </a:extLst>
          </p:cNvPr>
          <p:cNvSpPr>
            <a:spLocks noGrp="1"/>
          </p:cNvSpPr>
          <p:nvPr>
            <p:ph type="sldNum" sz="quarter" idx="12"/>
          </p:nvPr>
        </p:nvSpPr>
        <p:spPr/>
        <p:txBody>
          <a:bodyPr/>
          <a:lstStyle/>
          <a:p>
            <a:fld id="{6547F9EC-0141-428E-9624-21FD351CB832}" type="slidenum">
              <a:rPr lang="en-US" smtClean="0"/>
              <a:t>15</a:t>
            </a:fld>
            <a:endParaRPr lang="en-US"/>
          </a:p>
        </p:txBody>
      </p:sp>
    </p:spTree>
    <p:extLst>
      <p:ext uri="{BB962C8B-B14F-4D97-AF65-F5344CB8AC3E}">
        <p14:creationId xmlns:p14="http://schemas.microsoft.com/office/powerpoint/2010/main" val="36532902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5A081-2F7B-41CE-86FE-58552F5CF5EB}"/>
              </a:ext>
            </a:extLst>
          </p:cNvPr>
          <p:cNvSpPr>
            <a:spLocks noGrp="1"/>
          </p:cNvSpPr>
          <p:nvPr>
            <p:ph type="title"/>
          </p:nvPr>
        </p:nvSpPr>
        <p:spPr/>
        <p:txBody>
          <a:bodyPr/>
          <a:lstStyle/>
          <a:p>
            <a:r>
              <a:rPr lang="en-US" dirty="0"/>
              <a:t>More examples</a:t>
            </a:r>
          </a:p>
        </p:txBody>
      </p:sp>
      <p:sp>
        <p:nvSpPr>
          <p:cNvPr id="3" name="Content Placeholder 2">
            <a:extLst>
              <a:ext uri="{FF2B5EF4-FFF2-40B4-BE49-F238E27FC236}">
                <a16:creationId xmlns:a16="http://schemas.microsoft.com/office/drawing/2014/main" id="{473543BA-DFFA-41D7-B3DD-40A742CC2823}"/>
              </a:ext>
            </a:extLst>
          </p:cNvPr>
          <p:cNvSpPr>
            <a:spLocks noGrp="1"/>
          </p:cNvSpPr>
          <p:nvPr>
            <p:ph idx="1"/>
          </p:nvPr>
        </p:nvSpPr>
        <p:spPr/>
        <p:txBody>
          <a:bodyPr/>
          <a:lstStyle/>
          <a:p>
            <a:r>
              <a:rPr lang="en-US" dirty="0"/>
              <a:t>Think about astronomy, or particle physics, or gravity waves</a:t>
            </a:r>
          </a:p>
          <a:p>
            <a:endParaRPr lang="en-US" dirty="0"/>
          </a:p>
          <a:p>
            <a:r>
              <a:rPr lang="en-US" dirty="0"/>
              <a:t>The detectors often are worldwide structures, and some capture</a:t>
            </a:r>
            <a:br>
              <a:rPr lang="en-US" dirty="0"/>
            </a:br>
            <a:r>
              <a:rPr lang="en-US" dirty="0"/>
              <a:t>insane amounts of data, too much to process even with massive</a:t>
            </a:r>
            <a:br>
              <a:rPr lang="en-US" dirty="0"/>
            </a:br>
            <a:r>
              <a:rPr lang="en-US" dirty="0"/>
              <a:t>parallelism!</a:t>
            </a:r>
          </a:p>
          <a:p>
            <a:endParaRPr lang="en-US" dirty="0"/>
          </a:p>
          <a:p>
            <a:endParaRPr lang="en-US" dirty="0"/>
          </a:p>
        </p:txBody>
      </p:sp>
      <p:sp>
        <p:nvSpPr>
          <p:cNvPr id="4" name="Footer Placeholder 3">
            <a:extLst>
              <a:ext uri="{FF2B5EF4-FFF2-40B4-BE49-F238E27FC236}">
                <a16:creationId xmlns:a16="http://schemas.microsoft.com/office/drawing/2014/main" id="{2FFCD2C4-DB74-48DC-A6C3-BF879676FE29}"/>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E9175CF9-380D-4047-815E-D8E450971419}"/>
              </a:ext>
            </a:extLst>
          </p:cNvPr>
          <p:cNvSpPr>
            <a:spLocks noGrp="1"/>
          </p:cNvSpPr>
          <p:nvPr>
            <p:ph type="sldNum" sz="quarter" idx="12"/>
          </p:nvPr>
        </p:nvSpPr>
        <p:spPr/>
        <p:txBody>
          <a:bodyPr/>
          <a:lstStyle/>
          <a:p>
            <a:fld id="{6547F9EC-0141-428E-9624-21FD351CB832}" type="slidenum">
              <a:rPr lang="en-US" smtClean="0"/>
              <a:t>16</a:t>
            </a:fld>
            <a:endParaRPr lang="en-US"/>
          </a:p>
        </p:txBody>
      </p:sp>
    </p:spTree>
    <p:extLst>
      <p:ext uri="{BB962C8B-B14F-4D97-AF65-F5344CB8AC3E}">
        <p14:creationId xmlns:p14="http://schemas.microsoft.com/office/powerpoint/2010/main" val="31238683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A0EF3-B68A-47CF-B5A4-D5E24320D819}"/>
              </a:ext>
            </a:extLst>
          </p:cNvPr>
          <p:cNvSpPr>
            <a:spLocks noGrp="1"/>
          </p:cNvSpPr>
          <p:nvPr>
            <p:ph type="title"/>
          </p:nvPr>
        </p:nvSpPr>
        <p:spPr/>
        <p:txBody>
          <a:bodyPr/>
          <a:lstStyle/>
          <a:p>
            <a:r>
              <a:rPr lang="en-US" dirty="0"/>
              <a:t>What about the future world of IOT?</a:t>
            </a:r>
          </a:p>
        </p:txBody>
      </p:sp>
      <p:sp>
        <p:nvSpPr>
          <p:cNvPr id="3" name="Content Placeholder 2">
            <a:extLst>
              <a:ext uri="{FF2B5EF4-FFF2-40B4-BE49-F238E27FC236}">
                <a16:creationId xmlns:a16="http://schemas.microsoft.com/office/drawing/2014/main" id="{633B3114-E887-436D-930E-3D8DFAD08E58}"/>
              </a:ext>
            </a:extLst>
          </p:cNvPr>
          <p:cNvSpPr>
            <a:spLocks noGrp="1"/>
          </p:cNvSpPr>
          <p:nvPr>
            <p:ph idx="1"/>
          </p:nvPr>
        </p:nvSpPr>
        <p:spPr/>
        <p:txBody>
          <a:bodyPr>
            <a:normAutofit fontScale="92500" lnSpcReduction="10000"/>
          </a:bodyPr>
          <a:lstStyle/>
          <a:p>
            <a:r>
              <a:rPr lang="en-US" dirty="0"/>
              <a:t>The term is short for “Internet of Things”, often written IoT</a:t>
            </a:r>
          </a:p>
          <a:p>
            <a:endParaRPr lang="en-US" dirty="0"/>
          </a:p>
          <a:p>
            <a:r>
              <a:rPr lang="en-US" dirty="0"/>
              <a:t>For example, smart traffic intersections linked to create a smart city.  Or smart homes that form a smart community.</a:t>
            </a:r>
          </a:p>
          <a:p>
            <a:pPr lvl="1"/>
            <a:r>
              <a:rPr lang="en-US" dirty="0"/>
              <a:t> The houses could have lots of solar grids on their roofs</a:t>
            </a:r>
          </a:p>
          <a:p>
            <a:pPr lvl="1"/>
            <a:r>
              <a:rPr lang="en-US" dirty="0"/>
              <a:t> If they join forces, they might produce a </a:t>
            </a:r>
            <a:r>
              <a:rPr lang="en-US" i="1" dirty="0"/>
              <a:t>lot </a:t>
            </a:r>
            <a:r>
              <a:rPr lang="en-US" dirty="0"/>
              <a:t>of electricity.  And if they</a:t>
            </a:r>
            <a:br>
              <a:rPr lang="en-US" dirty="0"/>
            </a:br>
            <a:r>
              <a:rPr lang="en-US" dirty="0"/>
              <a:t>   have batteries, we could store some, too.</a:t>
            </a:r>
          </a:p>
          <a:p>
            <a:pPr marL="128016" lvl="1" indent="0">
              <a:buNone/>
            </a:pPr>
            <a:endParaRPr lang="en-US" dirty="0"/>
          </a:p>
          <a:p>
            <a:pPr marL="128016" lvl="1" indent="0">
              <a:buNone/>
            </a:pPr>
            <a:r>
              <a:rPr lang="en-US" dirty="0"/>
              <a:t>All of this data (images, video, “lidar”, tracking data, “physical data”)… </a:t>
            </a:r>
          </a:p>
        </p:txBody>
      </p:sp>
      <p:sp>
        <p:nvSpPr>
          <p:cNvPr id="4" name="Footer Placeholder 3">
            <a:extLst>
              <a:ext uri="{FF2B5EF4-FFF2-40B4-BE49-F238E27FC236}">
                <a16:creationId xmlns:a16="http://schemas.microsoft.com/office/drawing/2014/main" id="{66C1A1E8-5390-41D8-9246-C661D01DBF90}"/>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168EC507-C243-46DA-A8B0-D62E8CA38E65}"/>
              </a:ext>
            </a:extLst>
          </p:cNvPr>
          <p:cNvSpPr>
            <a:spLocks noGrp="1"/>
          </p:cNvSpPr>
          <p:nvPr>
            <p:ph type="sldNum" sz="quarter" idx="12"/>
          </p:nvPr>
        </p:nvSpPr>
        <p:spPr/>
        <p:txBody>
          <a:bodyPr/>
          <a:lstStyle/>
          <a:p>
            <a:fld id="{6547F9EC-0141-428E-9624-21FD351CB832}" type="slidenum">
              <a:rPr lang="en-US" smtClean="0"/>
              <a:t>17</a:t>
            </a:fld>
            <a:endParaRPr lang="en-US"/>
          </a:p>
        </p:txBody>
      </p:sp>
    </p:spTree>
    <p:extLst>
      <p:ext uri="{BB962C8B-B14F-4D97-AF65-F5344CB8AC3E}">
        <p14:creationId xmlns:p14="http://schemas.microsoft.com/office/powerpoint/2010/main" val="31160159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65B5EA0-7D94-4BAF-885B-FCE545374EF5}"/>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EBED3E0F-5CB5-4DBB-B77E-74F36DA980F9}"/>
              </a:ext>
            </a:extLst>
          </p:cNvPr>
          <p:cNvSpPr>
            <a:spLocks noGrp="1"/>
          </p:cNvSpPr>
          <p:nvPr>
            <p:ph type="sldNum" sz="quarter" idx="12"/>
          </p:nvPr>
        </p:nvSpPr>
        <p:spPr/>
        <p:txBody>
          <a:bodyPr/>
          <a:lstStyle/>
          <a:p>
            <a:fld id="{6547F9EC-0141-428E-9624-21FD351CB832}" type="slidenum">
              <a:rPr lang="en-US" smtClean="0"/>
              <a:t>18</a:t>
            </a:fld>
            <a:endParaRPr lang="en-US"/>
          </a:p>
        </p:txBody>
      </p:sp>
      <p:pic>
        <p:nvPicPr>
          <p:cNvPr id="6" name="Picture 5">
            <a:extLst>
              <a:ext uri="{FF2B5EF4-FFF2-40B4-BE49-F238E27FC236}">
                <a16:creationId xmlns:a16="http://schemas.microsoft.com/office/drawing/2014/main" id="{C9ECE338-6F10-4E63-87E6-AF50C03667DB}"/>
              </a:ext>
            </a:extLst>
          </p:cNvPr>
          <p:cNvPicPr>
            <a:picLocks noChangeAspect="1"/>
          </p:cNvPicPr>
          <p:nvPr/>
        </p:nvPicPr>
        <p:blipFill>
          <a:blip r:embed="rId2"/>
          <a:stretch>
            <a:fillRect/>
          </a:stretch>
        </p:blipFill>
        <p:spPr>
          <a:xfrm>
            <a:off x="1086928" y="317183"/>
            <a:ext cx="9899789" cy="6046179"/>
          </a:xfrm>
          <a:prstGeom prst="rect">
            <a:avLst/>
          </a:prstGeom>
        </p:spPr>
      </p:pic>
    </p:spTree>
    <p:extLst>
      <p:ext uri="{BB962C8B-B14F-4D97-AF65-F5344CB8AC3E}">
        <p14:creationId xmlns:p14="http://schemas.microsoft.com/office/powerpoint/2010/main" val="4386853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AAF56-4A07-4E23-98BA-E02C59B8E08E}"/>
              </a:ext>
            </a:extLst>
          </p:cNvPr>
          <p:cNvSpPr>
            <a:spLocks noGrp="1"/>
          </p:cNvSpPr>
          <p:nvPr>
            <p:ph type="title"/>
          </p:nvPr>
        </p:nvSpPr>
        <p:spPr/>
        <p:txBody>
          <a:bodyPr>
            <a:normAutofit/>
          </a:bodyPr>
          <a:lstStyle/>
          <a:p>
            <a:r>
              <a:rPr lang="en-US" sz="4400" dirty="0"/>
              <a:t>For this lecture we’ll focus on Memcached</a:t>
            </a:r>
          </a:p>
        </p:txBody>
      </p:sp>
      <p:sp>
        <p:nvSpPr>
          <p:cNvPr id="3" name="Content Placeholder 2">
            <a:extLst>
              <a:ext uri="{FF2B5EF4-FFF2-40B4-BE49-F238E27FC236}">
                <a16:creationId xmlns:a16="http://schemas.microsoft.com/office/drawing/2014/main" id="{9A1523AC-8EA5-4EC5-AD92-FC12BF58197B}"/>
              </a:ext>
            </a:extLst>
          </p:cNvPr>
          <p:cNvSpPr>
            <a:spLocks noGrp="1"/>
          </p:cNvSpPr>
          <p:nvPr>
            <p:ph idx="1"/>
          </p:nvPr>
        </p:nvSpPr>
        <p:spPr/>
        <p:txBody>
          <a:bodyPr>
            <a:normAutofit fontScale="92500" lnSpcReduction="10000"/>
          </a:bodyPr>
          <a:lstStyle/>
          <a:p>
            <a:r>
              <a:rPr lang="en-US" dirty="0"/>
              <a:t>Memcached was born to “respond” to this big data need, and gave rise to a whole way of thinking about data storage and access at scale.</a:t>
            </a:r>
          </a:p>
          <a:p>
            <a:endParaRPr lang="en-US" dirty="0"/>
          </a:p>
          <a:p>
            <a:r>
              <a:rPr lang="en-US" dirty="0"/>
              <a:t>Companies like Facebook and Google were first to embrace it.</a:t>
            </a:r>
          </a:p>
          <a:p>
            <a:endParaRPr lang="en-US" dirty="0"/>
          </a:p>
          <a:p>
            <a:r>
              <a:rPr lang="en-US" dirty="0"/>
              <a:t>The idea seems trivial but gave rise to a whole world of parallel algorithms for computing on data spread over millions of computers.</a:t>
            </a:r>
          </a:p>
        </p:txBody>
      </p:sp>
      <p:sp>
        <p:nvSpPr>
          <p:cNvPr id="4" name="Footer Placeholder 3">
            <a:extLst>
              <a:ext uri="{FF2B5EF4-FFF2-40B4-BE49-F238E27FC236}">
                <a16:creationId xmlns:a16="http://schemas.microsoft.com/office/drawing/2014/main" id="{64A07658-0E4A-487F-A356-CD27EE3E8CB2}"/>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33679693-3434-4116-B5F8-EF143A612F4E}"/>
              </a:ext>
            </a:extLst>
          </p:cNvPr>
          <p:cNvSpPr>
            <a:spLocks noGrp="1"/>
          </p:cNvSpPr>
          <p:nvPr>
            <p:ph type="sldNum" sz="quarter" idx="12"/>
          </p:nvPr>
        </p:nvSpPr>
        <p:spPr/>
        <p:txBody>
          <a:bodyPr/>
          <a:lstStyle/>
          <a:p>
            <a:fld id="{6547F9EC-0141-428E-9624-21FD351CB832}" type="slidenum">
              <a:rPr lang="en-US" smtClean="0"/>
              <a:t>19</a:t>
            </a:fld>
            <a:endParaRPr lang="en-US"/>
          </a:p>
        </p:txBody>
      </p:sp>
    </p:spTree>
    <p:extLst>
      <p:ext uri="{BB962C8B-B14F-4D97-AF65-F5344CB8AC3E}">
        <p14:creationId xmlns:p14="http://schemas.microsoft.com/office/powerpoint/2010/main" val="41089289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34C85-5ADF-4E84-A094-A0B6BC60299F}"/>
              </a:ext>
            </a:extLst>
          </p:cNvPr>
          <p:cNvSpPr>
            <a:spLocks noGrp="1"/>
          </p:cNvSpPr>
          <p:nvPr>
            <p:ph type="title"/>
          </p:nvPr>
        </p:nvSpPr>
        <p:spPr/>
        <p:txBody>
          <a:bodyPr/>
          <a:lstStyle/>
          <a:p>
            <a:r>
              <a:rPr lang="en-US" dirty="0"/>
              <a:t>Idea Map For Today</a:t>
            </a:r>
          </a:p>
        </p:txBody>
      </p:sp>
      <p:sp>
        <p:nvSpPr>
          <p:cNvPr id="4" name="Footer Placeholder 3">
            <a:extLst>
              <a:ext uri="{FF2B5EF4-FFF2-40B4-BE49-F238E27FC236}">
                <a16:creationId xmlns:a16="http://schemas.microsoft.com/office/drawing/2014/main" id="{B9CC230C-F5A1-4450-A48C-01894D4DCA6B}"/>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ECBF3355-483B-4F32-B2B3-39B707A16B04}"/>
              </a:ext>
            </a:extLst>
          </p:cNvPr>
          <p:cNvSpPr>
            <a:spLocks noGrp="1"/>
          </p:cNvSpPr>
          <p:nvPr>
            <p:ph type="sldNum" sz="quarter" idx="12"/>
          </p:nvPr>
        </p:nvSpPr>
        <p:spPr/>
        <p:txBody>
          <a:bodyPr/>
          <a:lstStyle/>
          <a:p>
            <a:fld id="{6547F9EC-0141-428E-9624-21FD351CB832}" type="slidenum">
              <a:rPr lang="en-US" smtClean="0"/>
              <a:t>2</a:t>
            </a:fld>
            <a:endParaRPr lang="en-US"/>
          </a:p>
        </p:txBody>
      </p:sp>
      <p:sp>
        <p:nvSpPr>
          <p:cNvPr id="3" name="TextBox 2">
            <a:extLst>
              <a:ext uri="{FF2B5EF4-FFF2-40B4-BE49-F238E27FC236}">
                <a16:creationId xmlns:a16="http://schemas.microsoft.com/office/drawing/2014/main" id="{68709F5E-CB17-4533-B6AE-3ECA74490C9C}"/>
              </a:ext>
            </a:extLst>
          </p:cNvPr>
          <p:cNvSpPr txBox="1"/>
          <p:nvPr/>
        </p:nvSpPr>
        <p:spPr>
          <a:xfrm>
            <a:off x="3493698" y="2196976"/>
            <a:ext cx="4977441" cy="369332"/>
          </a:xfrm>
          <a:prstGeom prst="rect">
            <a:avLst/>
          </a:prstGeom>
          <a:solidFill>
            <a:srgbClr val="FFC000"/>
          </a:solidFill>
        </p:spPr>
        <p:txBody>
          <a:bodyPr wrap="square" rtlCol="0">
            <a:spAutoFit/>
          </a:bodyPr>
          <a:lstStyle/>
          <a:p>
            <a:pPr algn="ctr"/>
            <a:r>
              <a:rPr lang="en-US" b="1" dirty="0"/>
              <a:t>Modern applications often work with big data</a:t>
            </a:r>
          </a:p>
        </p:txBody>
      </p:sp>
      <p:sp>
        <p:nvSpPr>
          <p:cNvPr id="13" name="TextBox 12">
            <a:extLst>
              <a:ext uri="{FF2B5EF4-FFF2-40B4-BE49-F238E27FC236}">
                <a16:creationId xmlns:a16="http://schemas.microsoft.com/office/drawing/2014/main" id="{8CF20C52-D38F-45DD-8200-3DF3CD5C46B8}"/>
              </a:ext>
            </a:extLst>
          </p:cNvPr>
          <p:cNvSpPr txBox="1"/>
          <p:nvPr/>
        </p:nvSpPr>
        <p:spPr>
          <a:xfrm>
            <a:off x="2695753" y="3192572"/>
            <a:ext cx="6573329" cy="369332"/>
          </a:xfrm>
          <a:prstGeom prst="rect">
            <a:avLst/>
          </a:prstGeom>
          <a:solidFill>
            <a:srgbClr val="FFC000"/>
          </a:solidFill>
        </p:spPr>
        <p:txBody>
          <a:bodyPr wrap="square" rtlCol="0">
            <a:spAutoFit/>
          </a:bodyPr>
          <a:lstStyle/>
          <a:p>
            <a:pPr algn="ctr"/>
            <a:r>
              <a:rPr lang="en-US" b="1" dirty="0"/>
              <a:t>By definition, big data means “you can’t fit it on your machine”</a:t>
            </a:r>
          </a:p>
        </p:txBody>
      </p:sp>
      <p:sp>
        <p:nvSpPr>
          <p:cNvPr id="14" name="TextBox 13">
            <a:extLst>
              <a:ext uri="{FF2B5EF4-FFF2-40B4-BE49-F238E27FC236}">
                <a16:creationId xmlns:a16="http://schemas.microsoft.com/office/drawing/2014/main" id="{C2004228-D7CC-4B5C-A916-54416737D231}"/>
              </a:ext>
            </a:extLst>
          </p:cNvPr>
          <p:cNvSpPr txBox="1"/>
          <p:nvPr/>
        </p:nvSpPr>
        <p:spPr>
          <a:xfrm>
            <a:off x="464226" y="4188168"/>
            <a:ext cx="3487950" cy="646331"/>
          </a:xfrm>
          <a:prstGeom prst="rect">
            <a:avLst/>
          </a:prstGeom>
          <a:solidFill>
            <a:srgbClr val="FFC000"/>
          </a:solidFill>
        </p:spPr>
        <p:txBody>
          <a:bodyPr wrap="square" rtlCol="0">
            <a:spAutoFit/>
          </a:bodyPr>
          <a:lstStyle/>
          <a:p>
            <a:pPr algn="ctr"/>
            <a:r>
              <a:rPr lang="en-US" b="1" dirty="0" err="1"/>
              <a:t>MemCacheD</a:t>
            </a:r>
            <a:r>
              <a:rPr lang="en-US" b="1" dirty="0"/>
              <a:t> concept (a distributed version of std::map)</a:t>
            </a:r>
          </a:p>
        </p:txBody>
      </p:sp>
      <p:sp>
        <p:nvSpPr>
          <p:cNvPr id="16" name="TextBox 15">
            <a:extLst>
              <a:ext uri="{FF2B5EF4-FFF2-40B4-BE49-F238E27FC236}">
                <a16:creationId xmlns:a16="http://schemas.microsoft.com/office/drawing/2014/main" id="{385CAAF7-5DCA-4A8A-978B-77E04F9F313B}"/>
              </a:ext>
            </a:extLst>
          </p:cNvPr>
          <p:cNvSpPr txBox="1"/>
          <p:nvPr/>
        </p:nvSpPr>
        <p:spPr>
          <a:xfrm>
            <a:off x="4092433" y="4197010"/>
            <a:ext cx="3487950" cy="369332"/>
          </a:xfrm>
          <a:prstGeom prst="rect">
            <a:avLst/>
          </a:prstGeom>
          <a:solidFill>
            <a:srgbClr val="FFC000"/>
          </a:solidFill>
        </p:spPr>
        <p:txBody>
          <a:bodyPr wrap="square" rtlCol="0">
            <a:spAutoFit/>
          </a:bodyPr>
          <a:lstStyle/>
          <a:p>
            <a:pPr algn="ctr"/>
            <a:r>
              <a:rPr lang="en-US" b="1" dirty="0"/>
              <a:t>Hot and cold spots</a:t>
            </a:r>
          </a:p>
        </p:txBody>
      </p:sp>
      <p:sp>
        <p:nvSpPr>
          <p:cNvPr id="9" name="TextBox 8">
            <a:extLst>
              <a:ext uri="{FF2B5EF4-FFF2-40B4-BE49-F238E27FC236}">
                <a16:creationId xmlns:a16="http://schemas.microsoft.com/office/drawing/2014/main" id="{CAEB3914-CA6D-4265-9D8D-1F3436BE7636}"/>
              </a:ext>
            </a:extLst>
          </p:cNvPr>
          <p:cNvSpPr txBox="1"/>
          <p:nvPr/>
        </p:nvSpPr>
        <p:spPr>
          <a:xfrm>
            <a:off x="7720640" y="4197010"/>
            <a:ext cx="3487950" cy="646331"/>
          </a:xfrm>
          <a:prstGeom prst="rect">
            <a:avLst/>
          </a:prstGeom>
          <a:solidFill>
            <a:srgbClr val="FFC000"/>
          </a:solidFill>
        </p:spPr>
        <p:txBody>
          <a:bodyPr wrap="square" rtlCol="0">
            <a:spAutoFit/>
          </a:bodyPr>
          <a:lstStyle/>
          <a:p>
            <a:pPr algn="ctr"/>
            <a:r>
              <a:rPr lang="en-US" b="1" dirty="0"/>
              <a:t>Analogy to a distributed file system (and differences)</a:t>
            </a:r>
          </a:p>
        </p:txBody>
      </p:sp>
    </p:spTree>
    <p:extLst>
      <p:ext uri="{BB962C8B-B14F-4D97-AF65-F5344CB8AC3E}">
        <p14:creationId xmlns:p14="http://schemas.microsoft.com/office/powerpoint/2010/main" val="9974483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6A588-C536-423E-9FC8-83E6CB2C65E6}"/>
              </a:ext>
            </a:extLst>
          </p:cNvPr>
          <p:cNvSpPr>
            <a:spLocks noGrp="1"/>
          </p:cNvSpPr>
          <p:nvPr>
            <p:ph type="title"/>
          </p:nvPr>
        </p:nvSpPr>
        <p:spPr/>
        <p:txBody>
          <a:bodyPr/>
          <a:lstStyle/>
          <a:p>
            <a:r>
              <a:rPr lang="en-US" dirty="0"/>
              <a:t>Cloud computing solutions</a:t>
            </a:r>
          </a:p>
        </p:txBody>
      </p:sp>
      <p:sp>
        <p:nvSpPr>
          <p:cNvPr id="3" name="Content Placeholder 2">
            <a:extLst>
              <a:ext uri="{FF2B5EF4-FFF2-40B4-BE49-F238E27FC236}">
                <a16:creationId xmlns:a16="http://schemas.microsoft.com/office/drawing/2014/main" id="{7314ADE2-EF2C-4002-B2B0-DA8B95387393}"/>
              </a:ext>
            </a:extLst>
          </p:cNvPr>
          <p:cNvSpPr>
            <a:spLocks noGrp="1"/>
          </p:cNvSpPr>
          <p:nvPr>
            <p:ph idx="1"/>
          </p:nvPr>
        </p:nvSpPr>
        <p:spPr/>
        <p:txBody>
          <a:bodyPr>
            <a:normAutofit lnSpcReduction="10000"/>
          </a:bodyPr>
          <a:lstStyle/>
          <a:p>
            <a:r>
              <a:rPr lang="en-US" dirty="0"/>
              <a:t>The basic idea of the cloud is that someone like Amazon or Microsoft (Azure) runs a giant computing center, and you rent some of the machines in a “virtual private cluster”.</a:t>
            </a:r>
          </a:p>
          <a:p>
            <a:endParaRPr lang="en-US" dirty="0"/>
          </a:p>
          <a:p>
            <a:r>
              <a:rPr lang="en-US" dirty="0"/>
              <a:t>Your application basically owns this infrastructure, but you don’t have to build everything from scratch.</a:t>
            </a:r>
          </a:p>
          <a:p>
            <a:endParaRPr lang="en-US" dirty="0"/>
          </a:p>
          <a:p>
            <a:r>
              <a:rPr lang="en-US" dirty="0"/>
              <a:t>They offer services that are tuned to work really well at scale.</a:t>
            </a:r>
          </a:p>
        </p:txBody>
      </p:sp>
      <p:sp>
        <p:nvSpPr>
          <p:cNvPr id="4" name="Footer Placeholder 3">
            <a:extLst>
              <a:ext uri="{FF2B5EF4-FFF2-40B4-BE49-F238E27FC236}">
                <a16:creationId xmlns:a16="http://schemas.microsoft.com/office/drawing/2014/main" id="{44ED5A73-37C2-4322-9A8F-48615ED1F587}"/>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E20C069C-615C-46A8-B287-5E0D0EDC57E4}"/>
              </a:ext>
            </a:extLst>
          </p:cNvPr>
          <p:cNvSpPr>
            <a:spLocks noGrp="1"/>
          </p:cNvSpPr>
          <p:nvPr>
            <p:ph type="sldNum" sz="quarter" idx="12"/>
          </p:nvPr>
        </p:nvSpPr>
        <p:spPr/>
        <p:txBody>
          <a:bodyPr/>
          <a:lstStyle/>
          <a:p>
            <a:fld id="{6547F9EC-0141-428E-9624-21FD351CB832}" type="slidenum">
              <a:rPr lang="en-US" smtClean="0"/>
              <a:t>20</a:t>
            </a:fld>
            <a:endParaRPr lang="en-US"/>
          </a:p>
        </p:txBody>
      </p:sp>
    </p:spTree>
    <p:extLst>
      <p:ext uri="{BB962C8B-B14F-4D97-AF65-F5344CB8AC3E}">
        <p14:creationId xmlns:p14="http://schemas.microsoft.com/office/powerpoint/2010/main" val="9118789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9A61B-B7AE-4149-A267-0DF173229373}"/>
              </a:ext>
            </a:extLst>
          </p:cNvPr>
          <p:cNvSpPr>
            <a:spLocks noGrp="1"/>
          </p:cNvSpPr>
          <p:nvPr>
            <p:ph type="title"/>
          </p:nvPr>
        </p:nvSpPr>
        <p:spPr/>
        <p:txBody>
          <a:bodyPr/>
          <a:lstStyle/>
          <a:p>
            <a:r>
              <a:rPr lang="en-US" dirty="0"/>
              <a:t>Memcached concept</a:t>
            </a:r>
          </a:p>
        </p:txBody>
      </p:sp>
      <p:sp>
        <p:nvSpPr>
          <p:cNvPr id="3" name="Content Placeholder 2">
            <a:extLst>
              <a:ext uri="{FF2B5EF4-FFF2-40B4-BE49-F238E27FC236}">
                <a16:creationId xmlns:a16="http://schemas.microsoft.com/office/drawing/2014/main" id="{D41D8DFA-6CE9-415D-9F67-F9D1B3ABF8CB}"/>
              </a:ext>
            </a:extLst>
          </p:cNvPr>
          <p:cNvSpPr>
            <a:spLocks noGrp="1"/>
          </p:cNvSpPr>
          <p:nvPr>
            <p:ph idx="1"/>
          </p:nvPr>
        </p:nvSpPr>
        <p:spPr/>
        <p:txBody>
          <a:bodyPr>
            <a:normAutofit/>
          </a:bodyPr>
          <a:lstStyle/>
          <a:p>
            <a:r>
              <a:rPr lang="en-US" dirty="0"/>
              <a:t>Originated in the 2003-2005 period.</a:t>
            </a:r>
          </a:p>
          <a:p>
            <a:endParaRPr lang="en-US" dirty="0"/>
          </a:p>
          <a:p>
            <a:r>
              <a:rPr lang="en-US" dirty="0"/>
              <a:t>Every programming language has some form of quick lookup class, based on the idea of hashing or a tree structure.</a:t>
            </a:r>
          </a:p>
          <a:p>
            <a:endParaRPr lang="en-US" dirty="0"/>
          </a:p>
          <a:p>
            <a:r>
              <a:rPr lang="en-US" dirty="0"/>
              <a:t>This suggests that we could take a very minimal API and standardize it for big data.</a:t>
            </a:r>
          </a:p>
        </p:txBody>
      </p:sp>
      <p:sp>
        <p:nvSpPr>
          <p:cNvPr id="4" name="Footer Placeholder 3">
            <a:extLst>
              <a:ext uri="{FF2B5EF4-FFF2-40B4-BE49-F238E27FC236}">
                <a16:creationId xmlns:a16="http://schemas.microsoft.com/office/drawing/2014/main" id="{919DDE48-A5BF-455D-8AE0-36B567F95875}"/>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B74D1A47-B22E-4392-8378-DB033847544A}"/>
              </a:ext>
            </a:extLst>
          </p:cNvPr>
          <p:cNvSpPr>
            <a:spLocks noGrp="1"/>
          </p:cNvSpPr>
          <p:nvPr>
            <p:ph type="sldNum" sz="quarter" idx="12"/>
          </p:nvPr>
        </p:nvSpPr>
        <p:spPr/>
        <p:txBody>
          <a:bodyPr/>
          <a:lstStyle/>
          <a:p>
            <a:fld id="{6547F9EC-0141-428E-9624-21FD351CB832}" type="slidenum">
              <a:rPr lang="en-US" smtClean="0"/>
              <a:t>21</a:t>
            </a:fld>
            <a:endParaRPr lang="en-US"/>
          </a:p>
        </p:txBody>
      </p:sp>
    </p:spTree>
    <p:extLst>
      <p:ext uri="{BB962C8B-B14F-4D97-AF65-F5344CB8AC3E}">
        <p14:creationId xmlns:p14="http://schemas.microsoft.com/office/powerpoint/2010/main" val="13411920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F7B2E-4846-4ED0-82D7-BAA4D90F361F}"/>
              </a:ext>
            </a:extLst>
          </p:cNvPr>
          <p:cNvSpPr>
            <a:spLocks noGrp="1"/>
          </p:cNvSpPr>
          <p:nvPr>
            <p:ph type="title"/>
          </p:nvPr>
        </p:nvSpPr>
        <p:spPr>
          <a:xfrm>
            <a:off x="1024127" y="585216"/>
            <a:ext cx="11078733" cy="1499616"/>
          </a:xfrm>
        </p:spPr>
        <p:txBody>
          <a:bodyPr>
            <a:normAutofit/>
          </a:bodyPr>
          <a:lstStyle/>
          <a:p>
            <a:r>
              <a:rPr lang="en-US" sz="4800" dirty="0"/>
              <a:t>Memcached</a:t>
            </a:r>
            <a:r>
              <a:rPr lang="en-US" sz="4400" dirty="0"/>
              <a:t> concept (</a:t>
            </a:r>
            <a:r>
              <a:rPr lang="en-US" sz="4400" u="sng" dirty="0"/>
              <a:t>Mem</a:t>
            </a:r>
            <a:r>
              <a:rPr lang="en-US" sz="4400" dirty="0"/>
              <a:t>ory </a:t>
            </a:r>
            <a:r>
              <a:rPr lang="en-US" sz="4400" u="sng" dirty="0"/>
              <a:t>Cache</a:t>
            </a:r>
            <a:r>
              <a:rPr lang="en-US" sz="4400" dirty="0"/>
              <a:t> </a:t>
            </a:r>
            <a:r>
              <a:rPr lang="en-US" sz="4400" u="sng" dirty="0"/>
              <a:t>D</a:t>
            </a:r>
            <a:r>
              <a:rPr lang="en-US" sz="4400" dirty="0"/>
              <a:t>aemon)</a:t>
            </a:r>
          </a:p>
        </p:txBody>
      </p:sp>
      <p:sp>
        <p:nvSpPr>
          <p:cNvPr id="3" name="Content Placeholder 2">
            <a:extLst>
              <a:ext uri="{FF2B5EF4-FFF2-40B4-BE49-F238E27FC236}">
                <a16:creationId xmlns:a16="http://schemas.microsoft.com/office/drawing/2014/main" id="{49447B53-D590-49EE-B276-2A39C04FE50A}"/>
              </a:ext>
            </a:extLst>
          </p:cNvPr>
          <p:cNvSpPr>
            <a:spLocks noGrp="1"/>
          </p:cNvSpPr>
          <p:nvPr>
            <p:ph idx="1"/>
          </p:nvPr>
        </p:nvSpPr>
        <p:spPr/>
        <p:txBody>
          <a:bodyPr>
            <a:normAutofit lnSpcReduction="10000"/>
          </a:bodyPr>
          <a:lstStyle/>
          <a:p>
            <a:r>
              <a:rPr lang="en-US" dirty="0"/>
              <a:t>The (entire!) API of </a:t>
            </a:r>
            <a:r>
              <a:rPr lang="en-US" dirty="0" err="1"/>
              <a:t>MemCacheD</a:t>
            </a:r>
            <a:r>
              <a:rPr lang="en-US" dirty="0"/>
              <a:t>:</a:t>
            </a:r>
          </a:p>
          <a:p>
            <a:endParaRPr lang="en-US" dirty="0"/>
          </a:p>
          <a:p>
            <a:r>
              <a:rPr lang="en-US" b="1" dirty="0">
                <a:solidFill>
                  <a:srgbClr val="C00000"/>
                </a:solidFill>
              </a:rPr>
              <a:t>  	</a:t>
            </a:r>
            <a:r>
              <a:rPr lang="en-US" b="1" dirty="0" err="1">
                <a:solidFill>
                  <a:srgbClr val="C00000"/>
                </a:solidFill>
              </a:rPr>
              <a:t>MemCacheD</a:t>
            </a:r>
            <a:r>
              <a:rPr lang="en-US" b="1" dirty="0">
                <a:solidFill>
                  <a:srgbClr val="C00000"/>
                </a:solidFill>
              </a:rPr>
              <a:t>::put(string key, object value)</a:t>
            </a:r>
            <a:br>
              <a:rPr lang="en-US" b="1" dirty="0">
                <a:solidFill>
                  <a:srgbClr val="C00000"/>
                </a:solidFill>
              </a:rPr>
            </a:br>
            <a:br>
              <a:rPr lang="en-US" b="1" dirty="0">
                <a:solidFill>
                  <a:srgbClr val="C00000"/>
                </a:solidFill>
              </a:rPr>
            </a:br>
            <a:r>
              <a:rPr lang="en-US" b="1" dirty="0">
                <a:solidFill>
                  <a:srgbClr val="C00000"/>
                </a:solidFill>
              </a:rPr>
              <a:t>	object = </a:t>
            </a:r>
            <a:r>
              <a:rPr lang="en-US" b="1" dirty="0" err="1">
                <a:solidFill>
                  <a:srgbClr val="C00000"/>
                </a:solidFill>
              </a:rPr>
              <a:t>MemCacheD</a:t>
            </a:r>
            <a:r>
              <a:rPr lang="en-US" b="1" dirty="0">
                <a:solidFill>
                  <a:srgbClr val="C00000"/>
                </a:solidFill>
              </a:rPr>
              <a:t>::get(key)</a:t>
            </a:r>
          </a:p>
          <a:p>
            <a:endParaRPr lang="en-US" dirty="0"/>
          </a:p>
          <a:p>
            <a:r>
              <a:rPr lang="en-US" b="1" dirty="0"/>
              <a:t>Put</a:t>
            </a:r>
            <a:r>
              <a:rPr lang="en-US" dirty="0"/>
              <a:t> saves a copy of the pair (</a:t>
            </a:r>
            <a:r>
              <a:rPr lang="en-US" dirty="0" err="1"/>
              <a:t>key,value</a:t>
            </a:r>
            <a:r>
              <a:rPr lang="en-US" dirty="0"/>
              <a:t>), replacing prior value.  </a:t>
            </a:r>
            <a:r>
              <a:rPr lang="en-US" b="1" dirty="0"/>
              <a:t>Get</a:t>
            </a:r>
            <a:r>
              <a:rPr lang="en-US" dirty="0"/>
              <a:t> will fetch the object, if it can be found.</a:t>
            </a:r>
          </a:p>
        </p:txBody>
      </p:sp>
      <p:sp>
        <p:nvSpPr>
          <p:cNvPr id="4" name="Footer Placeholder 3">
            <a:extLst>
              <a:ext uri="{FF2B5EF4-FFF2-40B4-BE49-F238E27FC236}">
                <a16:creationId xmlns:a16="http://schemas.microsoft.com/office/drawing/2014/main" id="{EEFB6327-683A-4801-A7C2-FA7B7694657C}"/>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5E47DABB-730C-4B27-8A71-C652812A9835}"/>
              </a:ext>
            </a:extLst>
          </p:cNvPr>
          <p:cNvSpPr>
            <a:spLocks noGrp="1"/>
          </p:cNvSpPr>
          <p:nvPr>
            <p:ph type="sldNum" sz="quarter" idx="12"/>
          </p:nvPr>
        </p:nvSpPr>
        <p:spPr/>
        <p:txBody>
          <a:bodyPr/>
          <a:lstStyle/>
          <a:p>
            <a:fld id="{6547F9EC-0141-428E-9624-21FD351CB832}" type="slidenum">
              <a:rPr lang="en-US" smtClean="0"/>
              <a:t>22</a:t>
            </a:fld>
            <a:endParaRPr lang="en-US"/>
          </a:p>
        </p:txBody>
      </p:sp>
    </p:spTree>
    <p:extLst>
      <p:ext uri="{BB962C8B-B14F-4D97-AF65-F5344CB8AC3E}">
        <p14:creationId xmlns:p14="http://schemas.microsoft.com/office/powerpoint/2010/main" val="7971121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36AC5-2748-46B7-B74B-A53EF013648C}"/>
              </a:ext>
            </a:extLst>
          </p:cNvPr>
          <p:cNvSpPr>
            <a:spLocks noGrp="1"/>
          </p:cNvSpPr>
          <p:nvPr>
            <p:ph type="title"/>
          </p:nvPr>
        </p:nvSpPr>
        <p:spPr/>
        <p:txBody>
          <a:bodyPr/>
          <a:lstStyle/>
          <a:p>
            <a:r>
              <a:rPr lang="en-US" dirty="0"/>
              <a:t>Isn’t this just a std::</a:t>
            </a:r>
            <a:r>
              <a:rPr lang="en-US" dirty="0" err="1"/>
              <a:t>unordered_map</a:t>
            </a:r>
            <a:r>
              <a:rPr lang="en-US" dirty="0"/>
              <a:t>?</a:t>
            </a:r>
          </a:p>
        </p:txBody>
      </p:sp>
      <p:sp>
        <p:nvSpPr>
          <p:cNvPr id="3" name="Content Placeholder 2">
            <a:extLst>
              <a:ext uri="{FF2B5EF4-FFF2-40B4-BE49-F238E27FC236}">
                <a16:creationId xmlns:a16="http://schemas.microsoft.com/office/drawing/2014/main" id="{CE1B86E5-FEBD-4A6B-AD1A-4E2B4D3374C6}"/>
              </a:ext>
            </a:extLst>
          </p:cNvPr>
          <p:cNvSpPr>
            <a:spLocks noGrp="1"/>
          </p:cNvSpPr>
          <p:nvPr>
            <p:ph idx="1"/>
          </p:nvPr>
        </p:nvSpPr>
        <p:spPr/>
        <p:txBody>
          <a:bodyPr/>
          <a:lstStyle/>
          <a:p>
            <a:r>
              <a:rPr lang="en-US" dirty="0"/>
              <a:t>C++ has a data structure that definitely can support the </a:t>
            </a:r>
            <a:r>
              <a:rPr lang="en-US" dirty="0" err="1"/>
              <a:t>MemCacheD</a:t>
            </a:r>
            <a:r>
              <a:rPr lang="en-US" dirty="0"/>
              <a:t> API.</a:t>
            </a:r>
          </a:p>
          <a:p>
            <a:endParaRPr lang="en-US" dirty="0"/>
          </a:p>
          <a:p>
            <a:r>
              <a:rPr lang="en-US" dirty="0"/>
              <a:t>The main difference is that the std::</a:t>
            </a:r>
            <a:r>
              <a:rPr lang="en-US" dirty="0" err="1"/>
              <a:t>unordered_map</a:t>
            </a:r>
            <a:r>
              <a:rPr lang="en-US" dirty="0"/>
              <a:t> is on a single computer, and is a C++ solution. Memcached might be on many computers in a data center, and is useful from many languages.  Everyone “agrees” on the API.</a:t>
            </a:r>
          </a:p>
        </p:txBody>
      </p:sp>
      <p:sp>
        <p:nvSpPr>
          <p:cNvPr id="4" name="Footer Placeholder 3">
            <a:extLst>
              <a:ext uri="{FF2B5EF4-FFF2-40B4-BE49-F238E27FC236}">
                <a16:creationId xmlns:a16="http://schemas.microsoft.com/office/drawing/2014/main" id="{ACC688FF-F467-4392-81B9-6A95C14DD65C}"/>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17000AAF-6C88-4B4B-80CE-09AD5105EE4C}"/>
              </a:ext>
            </a:extLst>
          </p:cNvPr>
          <p:cNvSpPr>
            <a:spLocks noGrp="1"/>
          </p:cNvSpPr>
          <p:nvPr>
            <p:ph type="sldNum" sz="quarter" idx="12"/>
          </p:nvPr>
        </p:nvSpPr>
        <p:spPr/>
        <p:txBody>
          <a:bodyPr/>
          <a:lstStyle/>
          <a:p>
            <a:fld id="{6547F9EC-0141-428E-9624-21FD351CB832}" type="slidenum">
              <a:rPr lang="en-US" smtClean="0"/>
              <a:t>23</a:t>
            </a:fld>
            <a:endParaRPr lang="en-US"/>
          </a:p>
        </p:txBody>
      </p:sp>
    </p:spTree>
    <p:extLst>
      <p:ext uri="{BB962C8B-B14F-4D97-AF65-F5344CB8AC3E}">
        <p14:creationId xmlns:p14="http://schemas.microsoft.com/office/powerpoint/2010/main" val="32784439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7D43D-6CA0-4E91-9AD9-1CC7E0B45E0E}"/>
              </a:ext>
            </a:extLst>
          </p:cNvPr>
          <p:cNvSpPr>
            <a:spLocks noGrp="1"/>
          </p:cNvSpPr>
          <p:nvPr>
            <p:ph type="title"/>
          </p:nvPr>
        </p:nvSpPr>
        <p:spPr/>
        <p:txBody>
          <a:bodyPr/>
          <a:lstStyle/>
          <a:p>
            <a:r>
              <a:rPr lang="en-US" dirty="0"/>
              <a:t>Key aspect?</a:t>
            </a:r>
          </a:p>
        </p:txBody>
      </p:sp>
      <p:sp>
        <p:nvSpPr>
          <p:cNvPr id="3" name="Content Placeholder 2">
            <a:extLst>
              <a:ext uri="{FF2B5EF4-FFF2-40B4-BE49-F238E27FC236}">
                <a16:creationId xmlns:a16="http://schemas.microsoft.com/office/drawing/2014/main" id="{227625AE-075A-4EA0-8CF1-47BA56F5DBC9}"/>
              </a:ext>
            </a:extLst>
          </p:cNvPr>
          <p:cNvSpPr>
            <a:spLocks noGrp="1"/>
          </p:cNvSpPr>
          <p:nvPr>
            <p:ph idx="1"/>
          </p:nvPr>
        </p:nvSpPr>
        <p:spPr/>
        <p:txBody>
          <a:bodyPr>
            <a:normAutofit fontScale="92500" lnSpcReduction="20000"/>
          </a:bodyPr>
          <a:lstStyle/>
          <a:p>
            <a:r>
              <a:rPr lang="en-US" dirty="0" err="1"/>
              <a:t>MemCacheD</a:t>
            </a:r>
            <a:r>
              <a:rPr lang="en-US" dirty="0"/>
              <a:t> must give “in memory” (perhaps over a fast network) performance.  The data could be on durable storage as a </a:t>
            </a:r>
            <a:r>
              <a:rPr lang="en-US" dirty="0" err="1"/>
              <a:t>fall-back</a:t>
            </a:r>
            <a:r>
              <a:rPr lang="en-US" dirty="0"/>
              <a:t>, but everything should have a flat cost for reads.</a:t>
            </a:r>
          </a:p>
          <a:p>
            <a:endParaRPr lang="en-US" dirty="0"/>
          </a:p>
          <a:p>
            <a:r>
              <a:rPr lang="en-US" dirty="0"/>
              <a:t>But… a cache doesn’t need to “remember” everything.  Objects can be evicted to make room.</a:t>
            </a:r>
          </a:p>
          <a:p>
            <a:endParaRPr lang="en-US" dirty="0"/>
          </a:p>
          <a:p>
            <a:r>
              <a:rPr lang="en-US" dirty="0"/>
              <a:t>When </a:t>
            </a:r>
            <a:r>
              <a:rPr lang="en-US" dirty="0" err="1"/>
              <a:t>MemCacheD</a:t>
            </a:r>
            <a:r>
              <a:rPr lang="en-US" dirty="0"/>
              <a:t> does get a cache hit, the performance should be blazingly fast.  O(1) lookups: GRPC overhead + data transfer cost.</a:t>
            </a:r>
          </a:p>
        </p:txBody>
      </p:sp>
      <p:sp>
        <p:nvSpPr>
          <p:cNvPr id="4" name="Footer Placeholder 3">
            <a:extLst>
              <a:ext uri="{FF2B5EF4-FFF2-40B4-BE49-F238E27FC236}">
                <a16:creationId xmlns:a16="http://schemas.microsoft.com/office/drawing/2014/main" id="{25E5597C-9693-471E-8665-AC287E030827}"/>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620DC6C6-C7F0-4542-B15E-15F2DBD20F43}"/>
              </a:ext>
            </a:extLst>
          </p:cNvPr>
          <p:cNvSpPr>
            <a:spLocks noGrp="1"/>
          </p:cNvSpPr>
          <p:nvPr>
            <p:ph type="sldNum" sz="quarter" idx="12"/>
          </p:nvPr>
        </p:nvSpPr>
        <p:spPr/>
        <p:txBody>
          <a:bodyPr/>
          <a:lstStyle/>
          <a:p>
            <a:fld id="{6547F9EC-0141-428E-9624-21FD351CB832}" type="slidenum">
              <a:rPr lang="en-US" smtClean="0"/>
              <a:t>24</a:t>
            </a:fld>
            <a:endParaRPr lang="en-US"/>
          </a:p>
        </p:txBody>
      </p:sp>
    </p:spTree>
    <p:extLst>
      <p:ext uri="{BB962C8B-B14F-4D97-AF65-F5344CB8AC3E}">
        <p14:creationId xmlns:p14="http://schemas.microsoft.com/office/powerpoint/2010/main" val="24499876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E32F7-81FD-482F-8276-B2BF6848EB9D}"/>
              </a:ext>
            </a:extLst>
          </p:cNvPr>
          <p:cNvSpPr>
            <a:spLocks noGrp="1"/>
          </p:cNvSpPr>
          <p:nvPr>
            <p:ph type="title"/>
          </p:nvPr>
        </p:nvSpPr>
        <p:spPr/>
        <p:txBody>
          <a:bodyPr/>
          <a:lstStyle/>
          <a:p>
            <a:r>
              <a:rPr lang="en-US" dirty="0"/>
              <a:t>Memcached </a:t>
            </a:r>
            <a:r>
              <a:rPr lang="en-US" u="sng" dirty="0"/>
              <a:t>can be local </a:t>
            </a:r>
            <a:r>
              <a:rPr lang="en-US" dirty="0"/>
              <a:t>(useful when developing new code)</a:t>
            </a:r>
          </a:p>
        </p:txBody>
      </p:sp>
      <p:sp>
        <p:nvSpPr>
          <p:cNvPr id="3" name="Content Placeholder 2">
            <a:extLst>
              <a:ext uri="{FF2B5EF4-FFF2-40B4-BE49-F238E27FC236}">
                <a16:creationId xmlns:a16="http://schemas.microsoft.com/office/drawing/2014/main" id="{82772F1E-6097-49F2-B363-C3083241536E}"/>
              </a:ext>
            </a:extLst>
          </p:cNvPr>
          <p:cNvSpPr>
            <a:spLocks noGrp="1"/>
          </p:cNvSpPr>
          <p:nvPr>
            <p:ph idx="1"/>
          </p:nvPr>
        </p:nvSpPr>
        <p:spPr/>
        <p:txBody>
          <a:bodyPr>
            <a:normAutofit/>
          </a:bodyPr>
          <a:lstStyle/>
          <a:p>
            <a:r>
              <a:rPr lang="en-US" dirty="0"/>
              <a:t>As noted, C++ std::</a:t>
            </a:r>
            <a:r>
              <a:rPr lang="en-US" dirty="0" err="1"/>
              <a:t>unordered_map</a:t>
            </a:r>
            <a:r>
              <a:rPr lang="en-US" dirty="0"/>
              <a:t> has a similar API and would be a great match to the </a:t>
            </a:r>
            <a:r>
              <a:rPr lang="en-US" dirty="0" err="1"/>
              <a:t>MemCacheD</a:t>
            </a:r>
            <a:r>
              <a:rPr lang="en-US" dirty="0"/>
              <a:t> standard.  (std::map has an O(log) lookup cost, but std::</a:t>
            </a:r>
            <a:r>
              <a:rPr lang="en-US" dirty="0" err="1"/>
              <a:t>unordered_map</a:t>
            </a:r>
            <a:r>
              <a:rPr lang="en-US" dirty="0"/>
              <a:t> is O(1)).</a:t>
            </a:r>
          </a:p>
          <a:p>
            <a:endParaRPr lang="en-US" dirty="0"/>
          </a:p>
          <a:p>
            <a:r>
              <a:rPr lang="en-US" dirty="0"/>
              <a:t>But no single-computer solution </a:t>
            </a:r>
            <a:r>
              <a:rPr lang="en-US"/>
              <a:t>can hold a </a:t>
            </a:r>
            <a:r>
              <a:rPr lang="en-US" dirty="0"/>
              <a:t>really big data set. Your single computer only has a few 10’s of GB of memory</a:t>
            </a:r>
          </a:p>
          <a:p>
            <a:endParaRPr lang="en-US" dirty="0"/>
          </a:p>
        </p:txBody>
      </p:sp>
      <p:sp>
        <p:nvSpPr>
          <p:cNvPr id="4" name="Footer Placeholder 3">
            <a:extLst>
              <a:ext uri="{FF2B5EF4-FFF2-40B4-BE49-F238E27FC236}">
                <a16:creationId xmlns:a16="http://schemas.microsoft.com/office/drawing/2014/main" id="{BC98EF08-6A33-4F99-8724-E54BC05771EC}"/>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91554806-A4C2-4E8A-ACE6-3109AA6570BB}"/>
              </a:ext>
            </a:extLst>
          </p:cNvPr>
          <p:cNvSpPr>
            <a:spLocks noGrp="1"/>
          </p:cNvSpPr>
          <p:nvPr>
            <p:ph type="sldNum" sz="quarter" idx="12"/>
          </p:nvPr>
        </p:nvSpPr>
        <p:spPr/>
        <p:txBody>
          <a:bodyPr/>
          <a:lstStyle/>
          <a:p>
            <a:fld id="{6547F9EC-0141-428E-9624-21FD351CB832}" type="slidenum">
              <a:rPr lang="en-US" smtClean="0"/>
              <a:t>25</a:t>
            </a:fld>
            <a:endParaRPr lang="en-US"/>
          </a:p>
        </p:txBody>
      </p:sp>
    </p:spTree>
    <p:extLst>
      <p:ext uri="{BB962C8B-B14F-4D97-AF65-F5344CB8AC3E}">
        <p14:creationId xmlns:p14="http://schemas.microsoft.com/office/powerpoint/2010/main" val="39581198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F01CC-9DC6-4BBE-BAFC-A9D3CCDDB299}"/>
              </a:ext>
            </a:extLst>
          </p:cNvPr>
          <p:cNvSpPr>
            <a:spLocks noGrp="1"/>
          </p:cNvSpPr>
          <p:nvPr>
            <p:ph type="title"/>
          </p:nvPr>
        </p:nvSpPr>
        <p:spPr/>
        <p:txBody>
          <a:bodyPr/>
          <a:lstStyle/>
          <a:p>
            <a:r>
              <a:rPr lang="en-US" dirty="0"/>
              <a:t>Remote Memcached runs as a “daemon”</a:t>
            </a:r>
          </a:p>
        </p:txBody>
      </p:sp>
      <p:sp>
        <p:nvSpPr>
          <p:cNvPr id="3" name="Content Placeholder 2">
            <a:extLst>
              <a:ext uri="{FF2B5EF4-FFF2-40B4-BE49-F238E27FC236}">
                <a16:creationId xmlns:a16="http://schemas.microsoft.com/office/drawing/2014/main" id="{361DA9E8-5FFD-400C-A8BD-61639E1EA91C}"/>
              </a:ext>
            </a:extLst>
          </p:cNvPr>
          <p:cNvSpPr>
            <a:spLocks noGrp="1"/>
          </p:cNvSpPr>
          <p:nvPr>
            <p:ph idx="1"/>
          </p:nvPr>
        </p:nvSpPr>
        <p:spPr/>
        <p:txBody>
          <a:bodyPr/>
          <a:lstStyle/>
          <a:p>
            <a:r>
              <a:rPr lang="en-US" dirty="0"/>
              <a:t>The idea is that your computer will have a way to use RPC to talk to a </a:t>
            </a:r>
            <a:r>
              <a:rPr lang="en-US" i="1" dirty="0"/>
              <a:t>pool </a:t>
            </a:r>
            <a:r>
              <a:rPr lang="en-US" dirty="0"/>
              <a:t>of Memcached servers, all automatic so that you won’t need to do anything special to set this up.</a:t>
            </a:r>
          </a:p>
          <a:p>
            <a:endParaRPr lang="en-US" dirty="0"/>
          </a:p>
          <a:p>
            <a:r>
              <a:rPr lang="en-US" dirty="0"/>
              <a:t>The actual servers would run on cloud computing machines.  The API is exactly the same.  But now you get the total memory of the complete pool of machines!</a:t>
            </a:r>
          </a:p>
        </p:txBody>
      </p:sp>
      <p:sp>
        <p:nvSpPr>
          <p:cNvPr id="4" name="Footer Placeholder 3">
            <a:extLst>
              <a:ext uri="{FF2B5EF4-FFF2-40B4-BE49-F238E27FC236}">
                <a16:creationId xmlns:a16="http://schemas.microsoft.com/office/drawing/2014/main" id="{D3147595-CAB9-4B81-A462-82F646CB463A}"/>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3B5D2A99-7023-4724-AE8E-4F43FFCF9E0F}"/>
              </a:ext>
            </a:extLst>
          </p:cNvPr>
          <p:cNvSpPr>
            <a:spLocks noGrp="1"/>
          </p:cNvSpPr>
          <p:nvPr>
            <p:ph type="sldNum" sz="quarter" idx="12"/>
          </p:nvPr>
        </p:nvSpPr>
        <p:spPr/>
        <p:txBody>
          <a:bodyPr/>
          <a:lstStyle/>
          <a:p>
            <a:fld id="{6547F9EC-0141-428E-9624-21FD351CB832}" type="slidenum">
              <a:rPr lang="en-US" smtClean="0"/>
              <a:t>26</a:t>
            </a:fld>
            <a:endParaRPr lang="en-US"/>
          </a:p>
        </p:txBody>
      </p:sp>
    </p:spTree>
    <p:extLst>
      <p:ext uri="{BB962C8B-B14F-4D97-AF65-F5344CB8AC3E}">
        <p14:creationId xmlns:p14="http://schemas.microsoft.com/office/powerpoint/2010/main" val="33923288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50ADD-C429-4AC2-A037-FE6E50155F02}"/>
              </a:ext>
            </a:extLst>
          </p:cNvPr>
          <p:cNvSpPr>
            <a:spLocks noGrp="1"/>
          </p:cNvSpPr>
          <p:nvPr>
            <p:ph type="title"/>
          </p:nvPr>
        </p:nvSpPr>
        <p:spPr/>
        <p:txBody>
          <a:bodyPr/>
          <a:lstStyle/>
          <a:p>
            <a:r>
              <a:rPr lang="en-US" dirty="0"/>
              <a:t>A pool of daemons… </a:t>
            </a:r>
          </a:p>
        </p:txBody>
      </p:sp>
      <p:sp>
        <p:nvSpPr>
          <p:cNvPr id="30" name="Content Placeholder 29">
            <a:extLst>
              <a:ext uri="{FF2B5EF4-FFF2-40B4-BE49-F238E27FC236}">
                <a16:creationId xmlns:a16="http://schemas.microsoft.com/office/drawing/2014/main" id="{9155A64A-DCBB-42D4-BED0-0E1F910AC01B}"/>
              </a:ext>
            </a:extLst>
          </p:cNvPr>
          <p:cNvSpPr>
            <a:spLocks noGrp="1"/>
          </p:cNvSpPr>
          <p:nvPr>
            <p:ph idx="1"/>
          </p:nvPr>
        </p:nvSpPr>
        <p:spPr/>
        <p:txBody>
          <a:bodyPr/>
          <a:lstStyle/>
          <a:p>
            <a:r>
              <a:rPr lang="en-US" dirty="0"/>
              <a:t>You issue requests</a:t>
            </a:r>
            <a:br>
              <a:rPr lang="en-US" dirty="0"/>
            </a:br>
            <a:r>
              <a:rPr lang="en-US" dirty="0"/>
              <a:t>via your local</a:t>
            </a:r>
            <a:br>
              <a:rPr lang="en-US" dirty="0"/>
            </a:br>
            <a:r>
              <a:rPr lang="en-US" dirty="0"/>
              <a:t>daemon.</a:t>
            </a:r>
            <a:br>
              <a:rPr lang="en-US" dirty="0"/>
            </a:br>
            <a:br>
              <a:rPr lang="en-US" dirty="0"/>
            </a:br>
            <a:r>
              <a:rPr lang="en-US" dirty="0"/>
              <a:t>… but it might</a:t>
            </a:r>
            <a:br>
              <a:rPr lang="en-US" dirty="0"/>
            </a:br>
            <a:r>
              <a:rPr lang="en-US" dirty="0"/>
              <a:t>forward to some</a:t>
            </a:r>
            <a:br>
              <a:rPr lang="en-US" dirty="0"/>
            </a:br>
            <a:r>
              <a:rPr lang="en-US" dirty="0"/>
              <a:t>other daemon in</a:t>
            </a:r>
            <a:br>
              <a:rPr lang="en-US" dirty="0"/>
            </a:br>
            <a:r>
              <a:rPr lang="en-US" dirty="0"/>
              <a:t>the pool</a:t>
            </a:r>
          </a:p>
        </p:txBody>
      </p:sp>
      <p:sp>
        <p:nvSpPr>
          <p:cNvPr id="4" name="Footer Placeholder 3">
            <a:extLst>
              <a:ext uri="{FF2B5EF4-FFF2-40B4-BE49-F238E27FC236}">
                <a16:creationId xmlns:a16="http://schemas.microsoft.com/office/drawing/2014/main" id="{14020857-4040-4D6B-A15A-A81BCC89E8D3}"/>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2E77BFA1-EA0A-46C2-915E-8C16184D95C3}"/>
              </a:ext>
            </a:extLst>
          </p:cNvPr>
          <p:cNvSpPr>
            <a:spLocks noGrp="1"/>
          </p:cNvSpPr>
          <p:nvPr>
            <p:ph type="sldNum" sz="quarter" idx="12"/>
          </p:nvPr>
        </p:nvSpPr>
        <p:spPr/>
        <p:txBody>
          <a:bodyPr/>
          <a:lstStyle/>
          <a:p>
            <a:fld id="{6547F9EC-0141-428E-9624-21FD351CB832}" type="slidenum">
              <a:rPr lang="en-US" smtClean="0"/>
              <a:t>27</a:t>
            </a:fld>
            <a:endParaRPr lang="en-US"/>
          </a:p>
        </p:txBody>
      </p:sp>
      <p:sp>
        <p:nvSpPr>
          <p:cNvPr id="6" name="Rectangle 5">
            <a:extLst>
              <a:ext uri="{FF2B5EF4-FFF2-40B4-BE49-F238E27FC236}">
                <a16:creationId xmlns:a16="http://schemas.microsoft.com/office/drawing/2014/main" id="{64064F2F-88D8-42DB-BF70-14251B253A04}"/>
              </a:ext>
            </a:extLst>
          </p:cNvPr>
          <p:cNvSpPr/>
          <p:nvPr/>
        </p:nvSpPr>
        <p:spPr>
          <a:xfrm>
            <a:off x="4244196" y="3019245"/>
            <a:ext cx="3157268" cy="28467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6E562054-2C27-451E-AB80-BB2F21AD878A}"/>
              </a:ext>
            </a:extLst>
          </p:cNvPr>
          <p:cNvSpPr txBox="1"/>
          <p:nvPr/>
        </p:nvSpPr>
        <p:spPr>
          <a:xfrm>
            <a:off x="4541807" y="5865962"/>
            <a:ext cx="2669876" cy="369332"/>
          </a:xfrm>
          <a:prstGeom prst="rect">
            <a:avLst/>
          </a:prstGeom>
          <a:noFill/>
        </p:spPr>
        <p:txBody>
          <a:bodyPr wrap="square" rtlCol="0">
            <a:spAutoFit/>
          </a:bodyPr>
          <a:lstStyle/>
          <a:p>
            <a:r>
              <a:rPr lang="en-US" b="1" i="1" dirty="0" err="1"/>
              <a:t>MemCacheD</a:t>
            </a:r>
            <a:r>
              <a:rPr lang="en-US" b="1" i="1" dirty="0"/>
              <a:t> on my machine</a:t>
            </a:r>
          </a:p>
        </p:txBody>
      </p:sp>
      <p:sp>
        <p:nvSpPr>
          <p:cNvPr id="8" name="TextBox 7">
            <a:extLst>
              <a:ext uri="{FF2B5EF4-FFF2-40B4-BE49-F238E27FC236}">
                <a16:creationId xmlns:a16="http://schemas.microsoft.com/office/drawing/2014/main" id="{FCE52DDF-F1F3-465E-A9E3-96F29901F357}"/>
              </a:ext>
            </a:extLst>
          </p:cNvPr>
          <p:cNvSpPr txBox="1"/>
          <p:nvPr/>
        </p:nvSpPr>
        <p:spPr>
          <a:xfrm>
            <a:off x="4638454" y="3119028"/>
            <a:ext cx="2368751" cy="369332"/>
          </a:xfrm>
          <a:prstGeom prst="rect">
            <a:avLst/>
          </a:prstGeom>
          <a:solidFill>
            <a:srgbClr val="FFC000"/>
          </a:solidFill>
        </p:spPr>
        <p:txBody>
          <a:bodyPr wrap="square" rtlCol="0">
            <a:spAutoFit/>
          </a:bodyPr>
          <a:lstStyle/>
          <a:p>
            <a:r>
              <a:rPr lang="en-US" b="1" dirty="0" err="1"/>
              <a:t>MemCacheD</a:t>
            </a:r>
            <a:r>
              <a:rPr lang="en-US" b="1" dirty="0"/>
              <a:t> daemon</a:t>
            </a:r>
          </a:p>
        </p:txBody>
      </p:sp>
      <p:pic>
        <p:nvPicPr>
          <p:cNvPr id="19" name="Picture 18">
            <a:extLst>
              <a:ext uri="{FF2B5EF4-FFF2-40B4-BE49-F238E27FC236}">
                <a16:creationId xmlns:a16="http://schemas.microsoft.com/office/drawing/2014/main" id="{EDD59C21-16F6-459C-89DE-2188C8CDE8D5}"/>
              </a:ext>
            </a:extLst>
          </p:cNvPr>
          <p:cNvPicPr>
            <a:picLocks noChangeAspect="1"/>
          </p:cNvPicPr>
          <p:nvPr/>
        </p:nvPicPr>
        <p:blipFill>
          <a:blip r:embed="rId2"/>
          <a:stretch>
            <a:fillRect/>
          </a:stretch>
        </p:blipFill>
        <p:spPr>
          <a:xfrm>
            <a:off x="7515391" y="3019244"/>
            <a:ext cx="1309299" cy="1309299"/>
          </a:xfrm>
          <a:prstGeom prst="rect">
            <a:avLst/>
          </a:prstGeom>
        </p:spPr>
      </p:pic>
      <p:pic>
        <p:nvPicPr>
          <p:cNvPr id="23" name="Picture 22">
            <a:extLst>
              <a:ext uri="{FF2B5EF4-FFF2-40B4-BE49-F238E27FC236}">
                <a16:creationId xmlns:a16="http://schemas.microsoft.com/office/drawing/2014/main" id="{924ECD76-999D-4875-AC60-1EE071580FED}"/>
              </a:ext>
            </a:extLst>
          </p:cNvPr>
          <p:cNvPicPr>
            <a:picLocks noChangeAspect="1"/>
          </p:cNvPicPr>
          <p:nvPr/>
        </p:nvPicPr>
        <p:blipFill>
          <a:blip r:embed="rId2"/>
          <a:stretch>
            <a:fillRect/>
          </a:stretch>
        </p:blipFill>
        <p:spPr>
          <a:xfrm>
            <a:off x="7667791" y="3171644"/>
            <a:ext cx="1309299" cy="1309299"/>
          </a:xfrm>
          <a:prstGeom prst="rect">
            <a:avLst/>
          </a:prstGeom>
        </p:spPr>
      </p:pic>
      <p:pic>
        <p:nvPicPr>
          <p:cNvPr id="24" name="Picture 23">
            <a:extLst>
              <a:ext uri="{FF2B5EF4-FFF2-40B4-BE49-F238E27FC236}">
                <a16:creationId xmlns:a16="http://schemas.microsoft.com/office/drawing/2014/main" id="{7DE41C86-8C40-4321-8705-576406305DEC}"/>
              </a:ext>
            </a:extLst>
          </p:cNvPr>
          <p:cNvPicPr>
            <a:picLocks noChangeAspect="1"/>
          </p:cNvPicPr>
          <p:nvPr/>
        </p:nvPicPr>
        <p:blipFill>
          <a:blip r:embed="rId2"/>
          <a:stretch>
            <a:fillRect/>
          </a:stretch>
        </p:blipFill>
        <p:spPr>
          <a:xfrm>
            <a:off x="7820191" y="3324044"/>
            <a:ext cx="1309299" cy="1309299"/>
          </a:xfrm>
          <a:prstGeom prst="rect">
            <a:avLst/>
          </a:prstGeom>
        </p:spPr>
      </p:pic>
      <p:pic>
        <p:nvPicPr>
          <p:cNvPr id="25" name="Picture 24">
            <a:extLst>
              <a:ext uri="{FF2B5EF4-FFF2-40B4-BE49-F238E27FC236}">
                <a16:creationId xmlns:a16="http://schemas.microsoft.com/office/drawing/2014/main" id="{F40663D7-8CA4-4252-AF3C-CEFB7EE363A4}"/>
              </a:ext>
            </a:extLst>
          </p:cNvPr>
          <p:cNvPicPr>
            <a:picLocks noChangeAspect="1"/>
          </p:cNvPicPr>
          <p:nvPr/>
        </p:nvPicPr>
        <p:blipFill>
          <a:blip r:embed="rId2"/>
          <a:stretch>
            <a:fillRect/>
          </a:stretch>
        </p:blipFill>
        <p:spPr>
          <a:xfrm>
            <a:off x="7972591" y="3476444"/>
            <a:ext cx="1309299" cy="1309299"/>
          </a:xfrm>
          <a:prstGeom prst="rect">
            <a:avLst/>
          </a:prstGeom>
        </p:spPr>
      </p:pic>
      <p:pic>
        <p:nvPicPr>
          <p:cNvPr id="26" name="Picture 25">
            <a:extLst>
              <a:ext uri="{FF2B5EF4-FFF2-40B4-BE49-F238E27FC236}">
                <a16:creationId xmlns:a16="http://schemas.microsoft.com/office/drawing/2014/main" id="{1BDA9B04-39E0-4726-82C8-94077D6B9E35}"/>
              </a:ext>
            </a:extLst>
          </p:cNvPr>
          <p:cNvPicPr>
            <a:picLocks noChangeAspect="1"/>
          </p:cNvPicPr>
          <p:nvPr/>
        </p:nvPicPr>
        <p:blipFill>
          <a:blip r:embed="rId2"/>
          <a:stretch>
            <a:fillRect/>
          </a:stretch>
        </p:blipFill>
        <p:spPr>
          <a:xfrm>
            <a:off x="8124991" y="3628844"/>
            <a:ext cx="1309299" cy="1309299"/>
          </a:xfrm>
          <a:prstGeom prst="rect">
            <a:avLst/>
          </a:prstGeom>
        </p:spPr>
      </p:pic>
      <p:pic>
        <p:nvPicPr>
          <p:cNvPr id="27" name="Picture 26">
            <a:extLst>
              <a:ext uri="{FF2B5EF4-FFF2-40B4-BE49-F238E27FC236}">
                <a16:creationId xmlns:a16="http://schemas.microsoft.com/office/drawing/2014/main" id="{6BAC85C6-FF91-4983-9E2A-53D37E9E6B47}"/>
              </a:ext>
            </a:extLst>
          </p:cNvPr>
          <p:cNvPicPr>
            <a:picLocks noChangeAspect="1"/>
          </p:cNvPicPr>
          <p:nvPr/>
        </p:nvPicPr>
        <p:blipFill>
          <a:blip r:embed="rId2"/>
          <a:stretch>
            <a:fillRect/>
          </a:stretch>
        </p:blipFill>
        <p:spPr>
          <a:xfrm>
            <a:off x="8277391" y="3781244"/>
            <a:ext cx="1309299" cy="1309299"/>
          </a:xfrm>
          <a:prstGeom prst="rect">
            <a:avLst/>
          </a:prstGeom>
        </p:spPr>
      </p:pic>
      <p:pic>
        <p:nvPicPr>
          <p:cNvPr id="28" name="Picture 27">
            <a:extLst>
              <a:ext uri="{FF2B5EF4-FFF2-40B4-BE49-F238E27FC236}">
                <a16:creationId xmlns:a16="http://schemas.microsoft.com/office/drawing/2014/main" id="{49FCE5EB-C5C0-40D3-BE9B-F4882E5A5891}"/>
              </a:ext>
            </a:extLst>
          </p:cNvPr>
          <p:cNvPicPr>
            <a:picLocks noChangeAspect="1"/>
          </p:cNvPicPr>
          <p:nvPr/>
        </p:nvPicPr>
        <p:blipFill>
          <a:blip r:embed="rId2"/>
          <a:stretch>
            <a:fillRect/>
          </a:stretch>
        </p:blipFill>
        <p:spPr>
          <a:xfrm>
            <a:off x="8429791" y="3933644"/>
            <a:ext cx="1309299" cy="1309299"/>
          </a:xfrm>
          <a:prstGeom prst="rect">
            <a:avLst/>
          </a:prstGeom>
        </p:spPr>
      </p:pic>
      <p:pic>
        <p:nvPicPr>
          <p:cNvPr id="29" name="Picture 28">
            <a:extLst>
              <a:ext uri="{FF2B5EF4-FFF2-40B4-BE49-F238E27FC236}">
                <a16:creationId xmlns:a16="http://schemas.microsoft.com/office/drawing/2014/main" id="{9C0C1DFD-1090-443C-A0CA-2C67C3EE16B8}"/>
              </a:ext>
            </a:extLst>
          </p:cNvPr>
          <p:cNvPicPr>
            <a:picLocks noChangeAspect="1"/>
          </p:cNvPicPr>
          <p:nvPr/>
        </p:nvPicPr>
        <p:blipFill>
          <a:blip r:embed="rId2"/>
          <a:stretch>
            <a:fillRect/>
          </a:stretch>
        </p:blipFill>
        <p:spPr>
          <a:xfrm>
            <a:off x="8582191" y="4086044"/>
            <a:ext cx="1309299" cy="1309299"/>
          </a:xfrm>
          <a:prstGeom prst="rect">
            <a:avLst/>
          </a:prstGeom>
        </p:spPr>
      </p:pic>
      <p:sp>
        <p:nvSpPr>
          <p:cNvPr id="31" name="Freeform: Shape 30">
            <a:extLst>
              <a:ext uri="{FF2B5EF4-FFF2-40B4-BE49-F238E27FC236}">
                <a16:creationId xmlns:a16="http://schemas.microsoft.com/office/drawing/2014/main" id="{207C6EC4-5D65-4A93-B117-DA08BCDA746D}"/>
              </a:ext>
            </a:extLst>
          </p:cNvPr>
          <p:cNvSpPr/>
          <p:nvPr/>
        </p:nvSpPr>
        <p:spPr>
          <a:xfrm>
            <a:off x="4529176" y="3989295"/>
            <a:ext cx="449887" cy="1207698"/>
          </a:xfrm>
          <a:custGeom>
            <a:avLst/>
            <a:gdLst>
              <a:gd name="connsiteX0" fmla="*/ 61332 w 449887"/>
              <a:gd name="connsiteY0" fmla="*/ 0 h 1207698"/>
              <a:gd name="connsiteX1" fmla="*/ 449521 w 449887"/>
              <a:gd name="connsiteY1" fmla="*/ 379562 h 1207698"/>
              <a:gd name="connsiteX2" fmla="*/ 947 w 449887"/>
              <a:gd name="connsiteY2" fmla="*/ 707366 h 1207698"/>
              <a:gd name="connsiteX3" fmla="*/ 354630 w 449887"/>
              <a:gd name="connsiteY3" fmla="*/ 1207698 h 1207698"/>
            </a:gdLst>
            <a:ahLst/>
            <a:cxnLst>
              <a:cxn ang="0">
                <a:pos x="connsiteX0" y="connsiteY0"/>
              </a:cxn>
              <a:cxn ang="0">
                <a:pos x="connsiteX1" y="connsiteY1"/>
              </a:cxn>
              <a:cxn ang="0">
                <a:pos x="connsiteX2" y="connsiteY2"/>
              </a:cxn>
              <a:cxn ang="0">
                <a:pos x="connsiteX3" y="connsiteY3"/>
              </a:cxn>
            </a:cxnLst>
            <a:rect l="l" t="t" r="r" b="b"/>
            <a:pathLst>
              <a:path w="449887" h="1207698">
                <a:moveTo>
                  <a:pt x="61332" y="0"/>
                </a:moveTo>
                <a:cubicBezTo>
                  <a:pt x="260458" y="130834"/>
                  <a:pt x="459585" y="261668"/>
                  <a:pt x="449521" y="379562"/>
                </a:cubicBezTo>
                <a:cubicBezTo>
                  <a:pt x="439457" y="497456"/>
                  <a:pt x="16762" y="569343"/>
                  <a:pt x="947" y="707366"/>
                </a:cubicBezTo>
                <a:cubicBezTo>
                  <a:pt x="-14868" y="845389"/>
                  <a:pt x="169881" y="1026543"/>
                  <a:pt x="354630" y="1207698"/>
                </a:cubicBezTo>
              </a:path>
            </a:pathLst>
          </a:custGeom>
          <a:noFill/>
          <a:ln w="571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C54CB46-427B-4710-9011-F1C1983757C8}"/>
              </a:ext>
            </a:extLst>
          </p:cNvPr>
          <p:cNvSpPr txBox="1"/>
          <p:nvPr/>
        </p:nvSpPr>
        <p:spPr>
          <a:xfrm>
            <a:off x="4244196" y="5196993"/>
            <a:ext cx="1155939" cy="646331"/>
          </a:xfrm>
          <a:prstGeom prst="rect">
            <a:avLst/>
          </a:prstGeom>
          <a:noFill/>
        </p:spPr>
        <p:txBody>
          <a:bodyPr wrap="square" rtlCol="0">
            <a:spAutoFit/>
          </a:bodyPr>
          <a:lstStyle/>
          <a:p>
            <a:pPr algn="ctr"/>
            <a:r>
              <a:rPr lang="en-US" b="1" dirty="0"/>
              <a:t>My process</a:t>
            </a:r>
          </a:p>
        </p:txBody>
      </p:sp>
      <p:cxnSp>
        <p:nvCxnSpPr>
          <p:cNvPr id="34" name="Straight Arrow Connector 33">
            <a:extLst>
              <a:ext uri="{FF2B5EF4-FFF2-40B4-BE49-F238E27FC236}">
                <a16:creationId xmlns:a16="http://schemas.microsoft.com/office/drawing/2014/main" id="{85A41537-758E-404F-96E5-58BB2DB47E00}"/>
              </a:ext>
            </a:extLst>
          </p:cNvPr>
          <p:cNvCxnSpPr/>
          <p:nvPr/>
        </p:nvCxnSpPr>
        <p:spPr>
          <a:xfrm flipV="1">
            <a:off x="4979063" y="3585458"/>
            <a:ext cx="697118" cy="698035"/>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B6F2A33A-7974-4446-AFE6-7DEDA72458E9}"/>
              </a:ext>
            </a:extLst>
          </p:cNvPr>
          <p:cNvSpPr txBox="1"/>
          <p:nvPr/>
        </p:nvSpPr>
        <p:spPr>
          <a:xfrm>
            <a:off x="5017536" y="4055530"/>
            <a:ext cx="2231528" cy="369332"/>
          </a:xfrm>
          <a:prstGeom prst="rect">
            <a:avLst/>
          </a:prstGeom>
          <a:noFill/>
        </p:spPr>
        <p:txBody>
          <a:bodyPr wrap="square" rtlCol="0">
            <a:spAutoFit/>
          </a:bodyPr>
          <a:lstStyle/>
          <a:p>
            <a:r>
              <a:rPr lang="en-US" b="1" dirty="0"/>
              <a:t>put(“some key”, obj)</a:t>
            </a:r>
          </a:p>
        </p:txBody>
      </p:sp>
      <p:cxnSp>
        <p:nvCxnSpPr>
          <p:cNvPr id="36" name="Straight Arrow Connector 35">
            <a:extLst>
              <a:ext uri="{FF2B5EF4-FFF2-40B4-BE49-F238E27FC236}">
                <a16:creationId xmlns:a16="http://schemas.microsoft.com/office/drawing/2014/main" id="{B61D9031-1DFF-4EF9-89C8-0D8E79B8A163}"/>
              </a:ext>
            </a:extLst>
          </p:cNvPr>
          <p:cNvCxnSpPr>
            <a:cxnSpLocks/>
          </p:cNvCxnSpPr>
          <p:nvPr/>
        </p:nvCxnSpPr>
        <p:spPr>
          <a:xfrm>
            <a:off x="7028286" y="3339891"/>
            <a:ext cx="1249105" cy="486402"/>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89724850-4F84-42A9-88DE-D27B489F175A}"/>
              </a:ext>
            </a:extLst>
          </p:cNvPr>
          <p:cNvCxnSpPr>
            <a:cxnSpLocks/>
          </p:cNvCxnSpPr>
          <p:nvPr/>
        </p:nvCxnSpPr>
        <p:spPr>
          <a:xfrm flipH="1">
            <a:off x="6344972" y="3884876"/>
            <a:ext cx="1916413" cy="231424"/>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9434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randombar(horizontal)">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randombar(horizontal)">
                                      <p:cBhvr>
                                        <p:cTn id="12" dur="500"/>
                                        <p:tgtEl>
                                          <p:spTgt spid="19"/>
                                        </p:tgtEl>
                                      </p:cBhvr>
                                    </p:animEffect>
                                  </p:childTnLst>
                                </p:cTn>
                              </p:par>
                              <p:par>
                                <p:cTn id="13" presetID="14" presetClass="entr" presetSubtype="10"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randombar(horizontal)">
                                      <p:cBhvr>
                                        <p:cTn id="15" dur="500"/>
                                        <p:tgtEl>
                                          <p:spTgt spid="23"/>
                                        </p:tgtEl>
                                      </p:cBhvr>
                                    </p:animEffect>
                                  </p:childTnLst>
                                </p:cTn>
                              </p:par>
                              <p:par>
                                <p:cTn id="16" presetID="14" presetClass="entr" presetSubtype="10"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randombar(horizontal)">
                                      <p:cBhvr>
                                        <p:cTn id="18" dur="500"/>
                                        <p:tgtEl>
                                          <p:spTgt spid="24"/>
                                        </p:tgtEl>
                                      </p:cBhvr>
                                    </p:animEffect>
                                  </p:childTnLst>
                                </p:cTn>
                              </p:par>
                              <p:par>
                                <p:cTn id="19" presetID="14" presetClass="entr" presetSubtype="10"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randombar(horizontal)">
                                      <p:cBhvr>
                                        <p:cTn id="21" dur="500"/>
                                        <p:tgtEl>
                                          <p:spTgt spid="25"/>
                                        </p:tgtEl>
                                      </p:cBhvr>
                                    </p:animEffect>
                                  </p:childTnLst>
                                </p:cTn>
                              </p:par>
                              <p:par>
                                <p:cTn id="22" presetID="14" presetClass="entr" presetSubtype="10" fill="hold" nodeType="with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randombar(horizontal)">
                                      <p:cBhvr>
                                        <p:cTn id="24" dur="500"/>
                                        <p:tgtEl>
                                          <p:spTgt spid="26"/>
                                        </p:tgtEl>
                                      </p:cBhvr>
                                    </p:animEffect>
                                  </p:childTnLst>
                                </p:cTn>
                              </p:par>
                              <p:par>
                                <p:cTn id="25" presetID="14" presetClass="entr" presetSubtype="10"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randombar(horizontal)">
                                      <p:cBhvr>
                                        <p:cTn id="27" dur="500"/>
                                        <p:tgtEl>
                                          <p:spTgt spid="27"/>
                                        </p:tgtEl>
                                      </p:cBhvr>
                                    </p:animEffect>
                                  </p:childTnLst>
                                </p:cTn>
                              </p:par>
                              <p:par>
                                <p:cTn id="28" presetID="14" presetClass="entr" presetSubtype="10" fill="hold" nodeType="with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randombar(horizontal)">
                                      <p:cBhvr>
                                        <p:cTn id="30" dur="500"/>
                                        <p:tgtEl>
                                          <p:spTgt spid="28"/>
                                        </p:tgtEl>
                                      </p:cBhvr>
                                    </p:animEffect>
                                  </p:childTnLst>
                                </p:cTn>
                              </p:par>
                              <p:par>
                                <p:cTn id="31" presetID="14" presetClass="entr" presetSubtype="10" fill="hold" nodeType="with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randombar(horizontal)">
                                      <p:cBhvr>
                                        <p:cTn id="33" dur="500"/>
                                        <p:tgtEl>
                                          <p:spTgt spid="29"/>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nodeType="clickEffect">
                                  <p:stCondLst>
                                    <p:cond delay="0"/>
                                  </p:stCondLst>
                                  <p:childTnLst>
                                    <p:set>
                                      <p:cBhvr>
                                        <p:cTn id="37" dur="1" fill="hold">
                                          <p:stCondLst>
                                            <p:cond delay="0"/>
                                          </p:stCondLst>
                                        </p:cTn>
                                        <p:tgtEl>
                                          <p:spTgt spid="36"/>
                                        </p:tgtEl>
                                        <p:attrNameLst>
                                          <p:attrName>style.visibility</p:attrName>
                                        </p:attrNameLst>
                                      </p:cBhvr>
                                      <p:to>
                                        <p:strVal val="visible"/>
                                      </p:to>
                                    </p:set>
                                    <p:animEffect transition="in" filter="randombar(horizontal)">
                                      <p:cBhvr>
                                        <p:cTn id="38" dur="500"/>
                                        <p:tgtEl>
                                          <p:spTgt spid="36"/>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nodeType="clickEffect">
                                  <p:stCondLst>
                                    <p:cond delay="0"/>
                                  </p:stCondLst>
                                  <p:childTnLst>
                                    <p:set>
                                      <p:cBhvr>
                                        <p:cTn id="42" dur="1" fill="hold">
                                          <p:stCondLst>
                                            <p:cond delay="0"/>
                                          </p:stCondLst>
                                        </p:cTn>
                                        <p:tgtEl>
                                          <p:spTgt spid="38"/>
                                        </p:tgtEl>
                                        <p:attrNameLst>
                                          <p:attrName>style.visibility</p:attrName>
                                        </p:attrNameLst>
                                      </p:cBhvr>
                                      <p:to>
                                        <p:strVal val="visible"/>
                                      </p:to>
                                    </p:set>
                                    <p:animEffect transition="in" filter="randombar(horizontal)">
                                      <p:cBhvr>
                                        <p:cTn id="4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078D5-65CA-47C0-BA40-55E8EB46EA33}"/>
              </a:ext>
            </a:extLst>
          </p:cNvPr>
          <p:cNvSpPr>
            <a:spLocks noGrp="1"/>
          </p:cNvSpPr>
          <p:nvPr>
            <p:ph type="title"/>
          </p:nvPr>
        </p:nvSpPr>
        <p:spPr/>
        <p:txBody>
          <a:bodyPr/>
          <a:lstStyle/>
          <a:p>
            <a:r>
              <a:rPr lang="en-US" dirty="0"/>
              <a:t>Won’t the network be too slow?</a:t>
            </a:r>
          </a:p>
        </p:txBody>
      </p:sp>
      <p:sp>
        <p:nvSpPr>
          <p:cNvPr id="3" name="Content Placeholder 2">
            <a:extLst>
              <a:ext uri="{FF2B5EF4-FFF2-40B4-BE49-F238E27FC236}">
                <a16:creationId xmlns:a16="http://schemas.microsoft.com/office/drawing/2014/main" id="{FEA34645-5DE6-43E9-92E4-AA93F652F43E}"/>
              </a:ext>
            </a:extLst>
          </p:cNvPr>
          <p:cNvSpPr>
            <a:spLocks noGrp="1"/>
          </p:cNvSpPr>
          <p:nvPr>
            <p:ph idx="1"/>
          </p:nvPr>
        </p:nvSpPr>
        <p:spPr/>
        <p:txBody>
          <a:bodyPr/>
          <a:lstStyle/>
          <a:p>
            <a:r>
              <a:rPr lang="en-US" dirty="0"/>
              <a:t>In fact a modern datacenter network runs at speeds similar to the internal “bus” between your NUMA core and one of the on-board but non-local DRAM modules.</a:t>
            </a:r>
          </a:p>
          <a:p>
            <a:pPr>
              <a:buFont typeface="Wingdings" panose="05000000000000000000" pitchFamily="2" charset="2"/>
              <a:buChar char="Ø"/>
            </a:pPr>
            <a:r>
              <a:rPr lang="en-US" dirty="0"/>
              <a:t>  The only issue is that although data transfer speeds are high,</a:t>
            </a:r>
            <a:br>
              <a:rPr lang="en-US" dirty="0"/>
            </a:br>
            <a:r>
              <a:rPr lang="en-US" dirty="0"/>
              <a:t>    delay can be a barrier.</a:t>
            </a:r>
          </a:p>
          <a:p>
            <a:pPr>
              <a:buFont typeface="Wingdings" panose="05000000000000000000" pitchFamily="2" charset="2"/>
              <a:buChar char="Ø"/>
            </a:pPr>
            <a:r>
              <a:rPr lang="en-US" dirty="0"/>
              <a:t>  A modern datacenter network might have minimal delays of</a:t>
            </a:r>
            <a:br>
              <a:rPr lang="en-US" dirty="0"/>
            </a:br>
            <a:r>
              <a:rPr lang="en-US" dirty="0"/>
              <a:t>    1us.  In contrast, accessing a DRAM module that isn’t close to</a:t>
            </a:r>
            <a:br>
              <a:rPr lang="en-US" dirty="0"/>
            </a:br>
            <a:r>
              <a:rPr lang="en-US" dirty="0"/>
              <a:t>    your core might be 125 clock cycles: about 25x faster.</a:t>
            </a:r>
          </a:p>
        </p:txBody>
      </p:sp>
      <p:sp>
        <p:nvSpPr>
          <p:cNvPr id="4" name="Footer Placeholder 3">
            <a:extLst>
              <a:ext uri="{FF2B5EF4-FFF2-40B4-BE49-F238E27FC236}">
                <a16:creationId xmlns:a16="http://schemas.microsoft.com/office/drawing/2014/main" id="{E50B33CD-30EF-46C6-B837-101D59811AD7}"/>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61D29AEF-0BDF-4001-9C46-EBBF74A431A5}"/>
              </a:ext>
            </a:extLst>
          </p:cNvPr>
          <p:cNvSpPr>
            <a:spLocks noGrp="1"/>
          </p:cNvSpPr>
          <p:nvPr>
            <p:ph type="sldNum" sz="quarter" idx="12"/>
          </p:nvPr>
        </p:nvSpPr>
        <p:spPr/>
        <p:txBody>
          <a:bodyPr/>
          <a:lstStyle/>
          <a:p>
            <a:fld id="{6547F9EC-0141-428E-9624-21FD351CB832}" type="slidenum">
              <a:rPr lang="en-US" smtClean="0"/>
              <a:t>28</a:t>
            </a:fld>
            <a:endParaRPr lang="en-US"/>
          </a:p>
        </p:txBody>
      </p:sp>
    </p:spTree>
    <p:extLst>
      <p:ext uri="{BB962C8B-B14F-4D97-AF65-F5344CB8AC3E}">
        <p14:creationId xmlns:p14="http://schemas.microsoft.com/office/powerpoint/2010/main" val="39622934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D0F87-8F41-4522-AE59-6912FBB828E1}"/>
              </a:ext>
            </a:extLst>
          </p:cNvPr>
          <p:cNvSpPr>
            <a:spLocks noGrp="1"/>
          </p:cNvSpPr>
          <p:nvPr>
            <p:ph type="title"/>
          </p:nvPr>
        </p:nvSpPr>
        <p:spPr>
          <a:xfrm>
            <a:off x="1024128" y="0"/>
            <a:ext cx="10786872" cy="2084832"/>
          </a:xfrm>
        </p:spPr>
        <p:txBody>
          <a:bodyPr/>
          <a:lstStyle/>
          <a:p>
            <a:r>
              <a:rPr lang="en-US" dirty="0"/>
              <a:t>Speed of remote access in a data center</a:t>
            </a:r>
          </a:p>
        </p:txBody>
      </p:sp>
      <p:sp>
        <p:nvSpPr>
          <p:cNvPr id="4" name="Footer Placeholder 3">
            <a:extLst>
              <a:ext uri="{FF2B5EF4-FFF2-40B4-BE49-F238E27FC236}">
                <a16:creationId xmlns:a16="http://schemas.microsoft.com/office/drawing/2014/main" id="{2E6E581F-1F04-42A1-9341-EE7DD1F91D53}"/>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279E991A-CDDB-4010-AEC3-96A8A5E4578C}"/>
              </a:ext>
            </a:extLst>
          </p:cNvPr>
          <p:cNvSpPr>
            <a:spLocks noGrp="1"/>
          </p:cNvSpPr>
          <p:nvPr>
            <p:ph type="sldNum" sz="quarter" idx="12"/>
          </p:nvPr>
        </p:nvSpPr>
        <p:spPr/>
        <p:txBody>
          <a:bodyPr/>
          <a:lstStyle/>
          <a:p>
            <a:fld id="{6547F9EC-0141-428E-9624-21FD351CB832}" type="slidenum">
              <a:rPr lang="en-US" smtClean="0"/>
              <a:t>29</a:t>
            </a:fld>
            <a:endParaRPr lang="en-US"/>
          </a:p>
        </p:txBody>
      </p:sp>
      <p:sp>
        <p:nvSpPr>
          <p:cNvPr id="3" name="Content Placeholder 2">
            <a:extLst>
              <a:ext uri="{FF2B5EF4-FFF2-40B4-BE49-F238E27FC236}">
                <a16:creationId xmlns:a16="http://schemas.microsoft.com/office/drawing/2014/main" id="{6E8CB288-1527-41BC-91F1-310B66FDF7F6}"/>
              </a:ext>
            </a:extLst>
          </p:cNvPr>
          <p:cNvSpPr>
            <a:spLocks noGrp="1"/>
          </p:cNvSpPr>
          <p:nvPr>
            <p:ph idx="4294967295"/>
          </p:nvPr>
        </p:nvSpPr>
        <p:spPr>
          <a:xfrm>
            <a:off x="1550988" y="2779713"/>
            <a:ext cx="10641012" cy="4022725"/>
          </a:xfrm>
        </p:spPr>
        <p:txBody>
          <a:bodyPr/>
          <a:lstStyle/>
          <a:p>
            <a:r>
              <a:rPr lang="en-US" dirty="0"/>
              <a:t>This tells us that </a:t>
            </a:r>
            <a:r>
              <a:rPr lang="en-US" dirty="0" err="1"/>
              <a:t>MemCacheD</a:t>
            </a:r>
            <a:r>
              <a:rPr lang="en-US" dirty="0"/>
              <a:t> will be awesome for large objects, like images or web pages: the overheads of getting to the server will be small compared to the data transfer times.</a:t>
            </a:r>
          </a:p>
          <a:p>
            <a:endParaRPr lang="en-US" dirty="0"/>
          </a:p>
          <a:p>
            <a:r>
              <a:rPr lang="en-US" dirty="0"/>
              <a:t>In contrast, if you are storing tiny objects, you might notice the delays much more, because they will be more dominating than the data transfer time.</a:t>
            </a:r>
          </a:p>
        </p:txBody>
      </p:sp>
      <p:pic>
        <p:nvPicPr>
          <p:cNvPr id="8" name="Picture 7" descr="Chart, line chart&#10;&#10;Description automatically generated">
            <a:extLst>
              <a:ext uri="{FF2B5EF4-FFF2-40B4-BE49-F238E27FC236}">
                <a16:creationId xmlns:a16="http://schemas.microsoft.com/office/drawing/2014/main" id="{A61EEC94-E47B-4288-AADE-135E4579E8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15" y="1448893"/>
            <a:ext cx="11734385" cy="5236234"/>
          </a:xfrm>
          <a:prstGeom prst="rect">
            <a:avLst/>
          </a:prstGeom>
        </p:spPr>
      </p:pic>
      <p:sp>
        <p:nvSpPr>
          <p:cNvPr id="6" name="Rectangle 5">
            <a:extLst>
              <a:ext uri="{FF2B5EF4-FFF2-40B4-BE49-F238E27FC236}">
                <a16:creationId xmlns:a16="http://schemas.microsoft.com/office/drawing/2014/main" id="{C65BAC3C-2BB2-4685-B005-378F23F7F336}"/>
              </a:ext>
            </a:extLst>
          </p:cNvPr>
          <p:cNvSpPr/>
          <p:nvPr/>
        </p:nvSpPr>
        <p:spPr>
          <a:xfrm>
            <a:off x="1817235" y="1571388"/>
            <a:ext cx="4189562" cy="7936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58347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EEEFB2B-EF0E-49E8-B462-5E7F9F9E5CB9}"/>
              </a:ext>
            </a:extLst>
          </p:cNvPr>
          <p:cNvSpPr>
            <a:spLocks noGrp="1"/>
          </p:cNvSpPr>
          <p:nvPr>
            <p:ph type="title"/>
          </p:nvPr>
        </p:nvSpPr>
        <p:spPr/>
        <p:txBody>
          <a:bodyPr/>
          <a:lstStyle/>
          <a:p>
            <a:r>
              <a:rPr lang="en-US" dirty="0"/>
              <a:t>Big Data… can be huge!</a:t>
            </a:r>
          </a:p>
        </p:txBody>
      </p:sp>
      <p:sp>
        <p:nvSpPr>
          <p:cNvPr id="6" name="Content Placeholder 5">
            <a:extLst>
              <a:ext uri="{FF2B5EF4-FFF2-40B4-BE49-F238E27FC236}">
                <a16:creationId xmlns:a16="http://schemas.microsoft.com/office/drawing/2014/main" id="{497B502E-D6E1-4A4C-B8CE-8082F57EE0CB}"/>
              </a:ext>
            </a:extLst>
          </p:cNvPr>
          <p:cNvSpPr>
            <a:spLocks noGrp="1"/>
          </p:cNvSpPr>
          <p:nvPr>
            <p:ph idx="1"/>
          </p:nvPr>
        </p:nvSpPr>
        <p:spPr/>
        <p:txBody>
          <a:bodyPr>
            <a:normAutofit fontScale="92500" lnSpcReduction="10000"/>
          </a:bodyPr>
          <a:lstStyle/>
          <a:p>
            <a:r>
              <a:rPr lang="en-US" dirty="0"/>
              <a:t>A single computer can hold gigabytes of data in memory, and many gigabytes on a local storage device.</a:t>
            </a:r>
          </a:p>
          <a:p>
            <a:endParaRPr lang="en-US" dirty="0"/>
          </a:p>
          <a:p>
            <a:r>
              <a:rPr lang="en-US" dirty="0"/>
              <a:t>But in modern AI/ML systems, like computer vision systems, we may need to train a model on huge data sets (like multiple photos of each student at Cornell).</a:t>
            </a:r>
          </a:p>
          <a:p>
            <a:endParaRPr lang="en-US" dirty="0"/>
          </a:p>
          <a:p>
            <a:r>
              <a:rPr lang="en-US" dirty="0"/>
              <a:t>It is easy to end up with data sets that won’t fit on one computer.</a:t>
            </a:r>
          </a:p>
        </p:txBody>
      </p:sp>
      <p:sp>
        <p:nvSpPr>
          <p:cNvPr id="3" name="Footer Placeholder 2">
            <a:extLst>
              <a:ext uri="{FF2B5EF4-FFF2-40B4-BE49-F238E27FC236}">
                <a16:creationId xmlns:a16="http://schemas.microsoft.com/office/drawing/2014/main" id="{4AC2C134-B4DA-47BE-B544-FEA21463699C}"/>
              </a:ext>
            </a:extLst>
          </p:cNvPr>
          <p:cNvSpPr>
            <a:spLocks noGrp="1"/>
          </p:cNvSpPr>
          <p:nvPr>
            <p:ph type="ftr" sz="quarter" idx="11"/>
          </p:nvPr>
        </p:nvSpPr>
        <p:spPr/>
        <p:txBody>
          <a:bodyPr/>
          <a:lstStyle/>
          <a:p>
            <a:r>
              <a:rPr lang="en-US"/>
              <a:t>Cornell CS4414 - Spring 2023</a:t>
            </a:r>
          </a:p>
        </p:txBody>
      </p:sp>
      <p:sp>
        <p:nvSpPr>
          <p:cNvPr id="4" name="Slide Number Placeholder 3">
            <a:extLst>
              <a:ext uri="{FF2B5EF4-FFF2-40B4-BE49-F238E27FC236}">
                <a16:creationId xmlns:a16="http://schemas.microsoft.com/office/drawing/2014/main" id="{4C7B81E8-AC8E-4929-A423-0C27AECF2CAC}"/>
              </a:ext>
            </a:extLst>
          </p:cNvPr>
          <p:cNvSpPr>
            <a:spLocks noGrp="1"/>
          </p:cNvSpPr>
          <p:nvPr>
            <p:ph type="sldNum" sz="quarter" idx="12"/>
          </p:nvPr>
        </p:nvSpPr>
        <p:spPr/>
        <p:txBody>
          <a:bodyPr/>
          <a:lstStyle/>
          <a:p>
            <a:fld id="{6547F9EC-0141-428E-9624-21FD351CB832}" type="slidenum">
              <a:rPr lang="en-US" smtClean="0"/>
              <a:t>3</a:t>
            </a:fld>
            <a:endParaRPr lang="en-US"/>
          </a:p>
        </p:txBody>
      </p:sp>
      <p:pic>
        <p:nvPicPr>
          <p:cNvPr id="7" name="Picture 6">
            <a:extLst>
              <a:ext uri="{FF2B5EF4-FFF2-40B4-BE49-F238E27FC236}">
                <a16:creationId xmlns:a16="http://schemas.microsoft.com/office/drawing/2014/main" id="{09A071D1-0DFB-40A5-9376-809DAD55F73A}"/>
              </a:ext>
            </a:extLst>
          </p:cNvPr>
          <p:cNvPicPr>
            <a:picLocks noChangeAspect="1"/>
          </p:cNvPicPr>
          <p:nvPr/>
        </p:nvPicPr>
        <p:blipFill>
          <a:blip r:embed="rId2"/>
          <a:stretch>
            <a:fillRect/>
          </a:stretch>
        </p:blipFill>
        <p:spPr>
          <a:xfrm>
            <a:off x="9307900" y="35078"/>
            <a:ext cx="2695395" cy="2049754"/>
          </a:xfrm>
          <a:prstGeom prst="rect">
            <a:avLst/>
          </a:prstGeom>
        </p:spPr>
      </p:pic>
    </p:spTree>
    <p:extLst>
      <p:ext uri="{BB962C8B-B14F-4D97-AF65-F5344CB8AC3E}">
        <p14:creationId xmlns:p14="http://schemas.microsoft.com/office/powerpoint/2010/main" val="8566227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D0F87-8F41-4522-AE59-6912FBB828E1}"/>
              </a:ext>
            </a:extLst>
          </p:cNvPr>
          <p:cNvSpPr>
            <a:spLocks noGrp="1"/>
          </p:cNvSpPr>
          <p:nvPr>
            <p:ph type="title"/>
          </p:nvPr>
        </p:nvSpPr>
        <p:spPr/>
        <p:txBody>
          <a:bodyPr/>
          <a:lstStyle/>
          <a:p>
            <a:r>
              <a:rPr lang="en-US" dirty="0"/>
              <a:t>So?</a:t>
            </a:r>
          </a:p>
        </p:txBody>
      </p:sp>
      <p:sp>
        <p:nvSpPr>
          <p:cNvPr id="3" name="Content Placeholder 2">
            <a:extLst>
              <a:ext uri="{FF2B5EF4-FFF2-40B4-BE49-F238E27FC236}">
                <a16:creationId xmlns:a16="http://schemas.microsoft.com/office/drawing/2014/main" id="{6E8CB288-1527-41BC-91F1-310B66FDF7F6}"/>
              </a:ext>
            </a:extLst>
          </p:cNvPr>
          <p:cNvSpPr>
            <a:spLocks noGrp="1"/>
          </p:cNvSpPr>
          <p:nvPr>
            <p:ph idx="1"/>
          </p:nvPr>
        </p:nvSpPr>
        <p:spPr>
          <a:xfrm>
            <a:off x="1024128" y="2557072"/>
            <a:ext cx="10641690" cy="4023360"/>
          </a:xfrm>
        </p:spPr>
        <p:txBody>
          <a:bodyPr/>
          <a:lstStyle/>
          <a:p>
            <a:r>
              <a:rPr lang="en-US" dirty="0"/>
              <a:t>This tells us that </a:t>
            </a:r>
            <a:r>
              <a:rPr lang="en-US" dirty="0" err="1"/>
              <a:t>MemCacheD</a:t>
            </a:r>
            <a:r>
              <a:rPr lang="en-US" dirty="0"/>
              <a:t> will be awesome for large objects, like images or web pages: the overheads of getting to the server will be small compared to the data transfer times.</a:t>
            </a:r>
          </a:p>
          <a:p>
            <a:endParaRPr lang="en-US" dirty="0"/>
          </a:p>
          <a:p>
            <a:r>
              <a:rPr lang="en-US" dirty="0"/>
              <a:t>In contrast, if you are storing tiny objects, you might notice the delays much more, because they will be more dominating than the data transfer time.</a:t>
            </a:r>
          </a:p>
        </p:txBody>
      </p:sp>
      <p:sp>
        <p:nvSpPr>
          <p:cNvPr id="4" name="Footer Placeholder 3">
            <a:extLst>
              <a:ext uri="{FF2B5EF4-FFF2-40B4-BE49-F238E27FC236}">
                <a16:creationId xmlns:a16="http://schemas.microsoft.com/office/drawing/2014/main" id="{2E6E581F-1F04-42A1-9341-EE7DD1F91D53}"/>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279E991A-CDDB-4010-AEC3-96A8A5E4578C}"/>
              </a:ext>
            </a:extLst>
          </p:cNvPr>
          <p:cNvSpPr>
            <a:spLocks noGrp="1"/>
          </p:cNvSpPr>
          <p:nvPr>
            <p:ph type="sldNum" sz="quarter" idx="12"/>
          </p:nvPr>
        </p:nvSpPr>
        <p:spPr/>
        <p:txBody>
          <a:bodyPr/>
          <a:lstStyle/>
          <a:p>
            <a:fld id="{6547F9EC-0141-428E-9624-21FD351CB832}" type="slidenum">
              <a:rPr lang="en-US" smtClean="0"/>
              <a:t>30</a:t>
            </a:fld>
            <a:endParaRPr lang="en-US"/>
          </a:p>
        </p:txBody>
      </p:sp>
      <p:pic>
        <p:nvPicPr>
          <p:cNvPr id="8" name="Picture 7" descr="Chart, line chart&#10;&#10;Description automatically generated">
            <a:extLst>
              <a:ext uri="{FF2B5EF4-FFF2-40B4-BE49-F238E27FC236}">
                <a16:creationId xmlns:a16="http://schemas.microsoft.com/office/drawing/2014/main" id="{A61EEC94-E47B-4288-AADE-135E4579E8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19871" y="112976"/>
            <a:ext cx="5108227" cy="2279444"/>
          </a:xfrm>
          <a:prstGeom prst="rect">
            <a:avLst/>
          </a:prstGeom>
        </p:spPr>
      </p:pic>
      <p:sp>
        <p:nvSpPr>
          <p:cNvPr id="7" name="Rectangle 6">
            <a:extLst>
              <a:ext uri="{FF2B5EF4-FFF2-40B4-BE49-F238E27FC236}">
                <a16:creationId xmlns:a16="http://schemas.microsoft.com/office/drawing/2014/main" id="{8D5D22DE-0BFE-4CEA-87E6-04D3FD4A5052}"/>
              </a:ext>
            </a:extLst>
          </p:cNvPr>
          <p:cNvSpPr/>
          <p:nvPr/>
        </p:nvSpPr>
        <p:spPr>
          <a:xfrm>
            <a:off x="7668884" y="143056"/>
            <a:ext cx="1966822"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69467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9BC3E-0F27-4BC3-BEE2-94BED04768E3}"/>
              </a:ext>
            </a:extLst>
          </p:cNvPr>
          <p:cNvSpPr>
            <a:spLocks noGrp="1"/>
          </p:cNvSpPr>
          <p:nvPr>
            <p:ph type="title"/>
          </p:nvPr>
        </p:nvSpPr>
        <p:spPr>
          <a:xfrm>
            <a:off x="1024127" y="585216"/>
            <a:ext cx="11018937" cy="1499616"/>
          </a:xfrm>
        </p:spPr>
        <p:txBody>
          <a:bodyPr>
            <a:normAutofit/>
          </a:bodyPr>
          <a:lstStyle/>
          <a:p>
            <a:r>
              <a:rPr lang="en-US" sz="4400" dirty="0"/>
              <a:t>How do they track the machines in the pool of Memcached servers?</a:t>
            </a:r>
          </a:p>
        </p:txBody>
      </p:sp>
      <p:sp>
        <p:nvSpPr>
          <p:cNvPr id="3" name="Content Placeholder 2">
            <a:extLst>
              <a:ext uri="{FF2B5EF4-FFF2-40B4-BE49-F238E27FC236}">
                <a16:creationId xmlns:a16="http://schemas.microsoft.com/office/drawing/2014/main" id="{22847D90-2322-441A-A8AD-506D74DCBDB8}"/>
              </a:ext>
            </a:extLst>
          </p:cNvPr>
          <p:cNvSpPr>
            <a:spLocks noGrp="1"/>
          </p:cNvSpPr>
          <p:nvPr>
            <p:ph idx="1"/>
          </p:nvPr>
        </p:nvSpPr>
        <p:spPr/>
        <p:txBody>
          <a:bodyPr>
            <a:normAutofit lnSpcReduction="10000"/>
          </a:bodyPr>
          <a:lstStyle/>
          <a:p>
            <a:r>
              <a:rPr lang="en-US" dirty="0"/>
              <a:t>You don’t really see this, but the daemon would use Zookeeper or something similar.</a:t>
            </a:r>
          </a:p>
          <a:p>
            <a:endParaRPr lang="en-US" dirty="0"/>
          </a:p>
          <a:p>
            <a:r>
              <a:rPr lang="en-US" dirty="0"/>
              <a:t>When you link to the </a:t>
            </a:r>
            <a:r>
              <a:rPr lang="en-US" dirty="0" err="1"/>
              <a:t>MemCacheD</a:t>
            </a:r>
            <a:r>
              <a:rPr lang="en-US" dirty="0"/>
              <a:t> DLL and initialize it, the library will look up the current membership of the service.</a:t>
            </a:r>
          </a:p>
          <a:p>
            <a:endParaRPr lang="en-US" dirty="0"/>
          </a:p>
          <a:p>
            <a:r>
              <a:rPr lang="en-US" dirty="0"/>
              <a:t>Now it has a list of all the machines running </a:t>
            </a:r>
            <a:r>
              <a:rPr lang="en-US" dirty="0" err="1"/>
              <a:t>MemCacheD</a:t>
            </a:r>
            <a:r>
              <a:rPr lang="en-US" dirty="0"/>
              <a:t> (IP address and port numbers for each).</a:t>
            </a:r>
          </a:p>
        </p:txBody>
      </p:sp>
      <p:sp>
        <p:nvSpPr>
          <p:cNvPr id="4" name="Footer Placeholder 3">
            <a:extLst>
              <a:ext uri="{FF2B5EF4-FFF2-40B4-BE49-F238E27FC236}">
                <a16:creationId xmlns:a16="http://schemas.microsoft.com/office/drawing/2014/main" id="{14AD2AC8-A684-49F6-8098-1BCE910F1CF7}"/>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EC286EB5-79B6-4FED-951E-9A3E9A19D89B}"/>
              </a:ext>
            </a:extLst>
          </p:cNvPr>
          <p:cNvSpPr>
            <a:spLocks noGrp="1"/>
          </p:cNvSpPr>
          <p:nvPr>
            <p:ph type="sldNum" sz="quarter" idx="12"/>
          </p:nvPr>
        </p:nvSpPr>
        <p:spPr/>
        <p:txBody>
          <a:bodyPr/>
          <a:lstStyle/>
          <a:p>
            <a:fld id="{6547F9EC-0141-428E-9624-21FD351CB832}" type="slidenum">
              <a:rPr lang="en-US" smtClean="0"/>
              <a:t>31</a:t>
            </a:fld>
            <a:endParaRPr lang="en-US"/>
          </a:p>
        </p:txBody>
      </p:sp>
    </p:spTree>
    <p:extLst>
      <p:ext uri="{BB962C8B-B14F-4D97-AF65-F5344CB8AC3E}">
        <p14:creationId xmlns:p14="http://schemas.microsoft.com/office/powerpoint/2010/main" val="26425033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1E4A8-29E0-45B8-870E-F6538DCA9E00}"/>
              </a:ext>
            </a:extLst>
          </p:cNvPr>
          <p:cNvSpPr>
            <a:spLocks noGrp="1"/>
          </p:cNvSpPr>
          <p:nvPr>
            <p:ph type="title"/>
          </p:nvPr>
        </p:nvSpPr>
        <p:spPr/>
        <p:txBody>
          <a:bodyPr/>
          <a:lstStyle/>
          <a:p>
            <a:r>
              <a:rPr lang="en-US" dirty="0"/>
              <a:t>Which machine to talk to?</a:t>
            </a:r>
          </a:p>
        </p:txBody>
      </p:sp>
      <p:sp>
        <p:nvSpPr>
          <p:cNvPr id="3" name="Content Placeholder 2">
            <a:extLst>
              <a:ext uri="{FF2B5EF4-FFF2-40B4-BE49-F238E27FC236}">
                <a16:creationId xmlns:a16="http://schemas.microsoft.com/office/drawing/2014/main" id="{D734E493-66C2-4CAE-94B7-75A86280F8CD}"/>
              </a:ext>
            </a:extLst>
          </p:cNvPr>
          <p:cNvSpPr>
            <a:spLocks noGrp="1"/>
          </p:cNvSpPr>
          <p:nvPr>
            <p:ph idx="1"/>
          </p:nvPr>
        </p:nvSpPr>
        <p:spPr/>
        <p:txBody>
          <a:bodyPr>
            <a:normAutofit fontScale="92500" lnSpcReduction="10000"/>
          </a:bodyPr>
          <a:lstStyle/>
          <a:p>
            <a:r>
              <a:rPr lang="en-US" dirty="0"/>
              <a:t>In contrast with the case where we have an in-memory data structure, like a std::</a:t>
            </a:r>
            <a:r>
              <a:rPr lang="en-US" dirty="0" err="1"/>
              <a:t>unordered_map</a:t>
            </a:r>
            <a:r>
              <a:rPr lang="en-US" dirty="0"/>
              <a:t> in your own process, </a:t>
            </a:r>
            <a:r>
              <a:rPr lang="en-US" dirty="0" err="1"/>
              <a:t>MemCacheD</a:t>
            </a:r>
            <a:r>
              <a:rPr lang="en-US" dirty="0"/>
              <a:t> has an extra step of finding the server with the map that has your data. </a:t>
            </a:r>
          </a:p>
          <a:p>
            <a:endParaRPr lang="en-US" dirty="0"/>
          </a:p>
          <a:p>
            <a:r>
              <a:rPr lang="en-US" dirty="0"/>
              <a:t>Each </a:t>
            </a:r>
            <a:r>
              <a:rPr lang="en-US" dirty="0" err="1"/>
              <a:t>MemCacheD</a:t>
            </a:r>
            <a:r>
              <a:rPr lang="en-US" dirty="0"/>
              <a:t> server will have many data objects.  We try to spread the data evenly.</a:t>
            </a:r>
          </a:p>
          <a:p>
            <a:endParaRPr lang="en-US" dirty="0"/>
          </a:p>
          <a:p>
            <a:r>
              <a:rPr lang="en-US" dirty="0"/>
              <a:t>So we use the concept of “hashing a key”, but we do it twice.</a:t>
            </a:r>
          </a:p>
        </p:txBody>
      </p:sp>
      <p:sp>
        <p:nvSpPr>
          <p:cNvPr id="4" name="Footer Placeholder 3">
            <a:extLst>
              <a:ext uri="{FF2B5EF4-FFF2-40B4-BE49-F238E27FC236}">
                <a16:creationId xmlns:a16="http://schemas.microsoft.com/office/drawing/2014/main" id="{2455EB6F-18A8-41BD-BE2E-E26ABDC74FEE}"/>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4687CDFE-B769-4552-8B50-F456DAD18EB6}"/>
              </a:ext>
            </a:extLst>
          </p:cNvPr>
          <p:cNvSpPr>
            <a:spLocks noGrp="1"/>
          </p:cNvSpPr>
          <p:nvPr>
            <p:ph type="sldNum" sz="quarter" idx="12"/>
          </p:nvPr>
        </p:nvSpPr>
        <p:spPr/>
        <p:txBody>
          <a:bodyPr/>
          <a:lstStyle/>
          <a:p>
            <a:fld id="{6547F9EC-0141-428E-9624-21FD351CB832}" type="slidenum">
              <a:rPr lang="en-US" smtClean="0"/>
              <a:t>32</a:t>
            </a:fld>
            <a:endParaRPr lang="en-US"/>
          </a:p>
        </p:txBody>
      </p:sp>
    </p:spTree>
    <p:extLst>
      <p:ext uri="{BB962C8B-B14F-4D97-AF65-F5344CB8AC3E}">
        <p14:creationId xmlns:p14="http://schemas.microsoft.com/office/powerpoint/2010/main" val="32131914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94952-546A-4C7A-BE08-556E39C7AC65}"/>
              </a:ext>
            </a:extLst>
          </p:cNvPr>
          <p:cNvSpPr>
            <a:spLocks noGrp="1"/>
          </p:cNvSpPr>
          <p:nvPr>
            <p:ph type="title"/>
          </p:nvPr>
        </p:nvSpPr>
        <p:spPr/>
        <p:txBody>
          <a:bodyPr/>
          <a:lstStyle/>
          <a:p>
            <a:r>
              <a:rPr lang="en-US" dirty="0"/>
              <a:t>The usual approach</a:t>
            </a:r>
          </a:p>
        </p:txBody>
      </p:sp>
      <p:sp>
        <p:nvSpPr>
          <p:cNvPr id="3" name="Content Placeholder 2">
            <a:extLst>
              <a:ext uri="{FF2B5EF4-FFF2-40B4-BE49-F238E27FC236}">
                <a16:creationId xmlns:a16="http://schemas.microsoft.com/office/drawing/2014/main" id="{3C7899C7-A650-4C3F-A2D7-10832C726D88}"/>
              </a:ext>
            </a:extLst>
          </p:cNvPr>
          <p:cNvSpPr>
            <a:spLocks noGrp="1"/>
          </p:cNvSpPr>
          <p:nvPr>
            <p:ph idx="1"/>
          </p:nvPr>
        </p:nvSpPr>
        <p:spPr/>
        <p:txBody>
          <a:bodyPr>
            <a:normAutofit/>
          </a:bodyPr>
          <a:lstStyle/>
          <a:p>
            <a:r>
              <a:rPr lang="en-US" dirty="0"/>
              <a:t>Hashing functions are standard and built into C++.</a:t>
            </a:r>
          </a:p>
          <a:p>
            <a:endParaRPr lang="en-US" dirty="0"/>
          </a:p>
          <a:p>
            <a:r>
              <a:rPr lang="en-US" dirty="0"/>
              <a:t>Hash the key of the (</a:t>
            </a:r>
            <a:r>
              <a:rPr lang="en-US" dirty="0" err="1"/>
              <a:t>key,value</a:t>
            </a:r>
            <a:r>
              <a:rPr lang="en-US" dirty="0"/>
              <a:t>) pair, mod the number of servers</a:t>
            </a:r>
          </a:p>
          <a:p>
            <a:r>
              <a:rPr lang="en-US" dirty="0"/>
              <a:t> 	</a:t>
            </a:r>
            <a:r>
              <a:rPr lang="en-US" dirty="0" err="1"/>
              <a:t>server_id</a:t>
            </a:r>
            <a:r>
              <a:rPr lang="en-US" dirty="0"/>
              <a:t> = std::hash(key) % NSERVERS;</a:t>
            </a:r>
          </a:p>
          <a:p>
            <a:endParaRPr lang="en-US" dirty="0"/>
          </a:p>
          <a:p>
            <a:r>
              <a:rPr lang="en-US" dirty="0"/>
              <a:t>Now just do an RPC (like GRPC) to the server that owns this key!</a:t>
            </a:r>
          </a:p>
          <a:p>
            <a:endParaRPr lang="en-US" dirty="0"/>
          </a:p>
          <a:p>
            <a:endParaRPr lang="en-US" dirty="0"/>
          </a:p>
        </p:txBody>
      </p:sp>
      <p:sp>
        <p:nvSpPr>
          <p:cNvPr id="4" name="Footer Placeholder 3">
            <a:extLst>
              <a:ext uri="{FF2B5EF4-FFF2-40B4-BE49-F238E27FC236}">
                <a16:creationId xmlns:a16="http://schemas.microsoft.com/office/drawing/2014/main" id="{37A7CDD7-9390-44DA-ADDC-397250D5483B}"/>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371CAC23-5859-489A-806D-AD307C60E8BD}"/>
              </a:ext>
            </a:extLst>
          </p:cNvPr>
          <p:cNvSpPr>
            <a:spLocks noGrp="1"/>
          </p:cNvSpPr>
          <p:nvPr>
            <p:ph type="sldNum" sz="quarter" idx="12"/>
          </p:nvPr>
        </p:nvSpPr>
        <p:spPr/>
        <p:txBody>
          <a:bodyPr/>
          <a:lstStyle/>
          <a:p>
            <a:fld id="{6547F9EC-0141-428E-9624-21FD351CB832}" type="slidenum">
              <a:rPr lang="en-US" smtClean="0"/>
              <a:t>33</a:t>
            </a:fld>
            <a:endParaRPr lang="en-US"/>
          </a:p>
        </p:txBody>
      </p:sp>
    </p:spTree>
    <p:extLst>
      <p:ext uri="{BB962C8B-B14F-4D97-AF65-F5344CB8AC3E}">
        <p14:creationId xmlns:p14="http://schemas.microsoft.com/office/powerpoint/2010/main" val="39527029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DA135-6F9F-40CA-8A85-E01949C5453F}"/>
              </a:ext>
            </a:extLst>
          </p:cNvPr>
          <p:cNvSpPr>
            <a:spLocks noGrp="1"/>
          </p:cNvSpPr>
          <p:nvPr>
            <p:ph type="title"/>
          </p:nvPr>
        </p:nvSpPr>
        <p:spPr/>
        <p:txBody>
          <a:bodyPr/>
          <a:lstStyle/>
          <a:p>
            <a:r>
              <a:rPr lang="en-US" dirty="0"/>
              <a:t>Example</a:t>
            </a:r>
          </a:p>
        </p:txBody>
      </p:sp>
      <p:sp>
        <p:nvSpPr>
          <p:cNvPr id="3" name="Content Placeholder 2">
            <a:extLst>
              <a:ext uri="{FF2B5EF4-FFF2-40B4-BE49-F238E27FC236}">
                <a16:creationId xmlns:a16="http://schemas.microsoft.com/office/drawing/2014/main" id="{25C68DC6-825A-4D02-AEB5-E4610884C86F}"/>
              </a:ext>
            </a:extLst>
          </p:cNvPr>
          <p:cNvSpPr>
            <a:spLocks noGrp="1"/>
          </p:cNvSpPr>
          <p:nvPr>
            <p:ph idx="1"/>
          </p:nvPr>
        </p:nvSpPr>
        <p:spPr/>
        <p:txBody>
          <a:bodyPr/>
          <a:lstStyle/>
          <a:p>
            <a:r>
              <a:rPr lang="en-US" dirty="0"/>
              <a:t>Perhaps your application uses keys that are strings with pathnames deliberately similar to file system paths.</a:t>
            </a:r>
          </a:p>
          <a:p>
            <a:endParaRPr lang="en-US" dirty="0"/>
          </a:p>
          <a:p>
            <a:pPr marL="128016" lvl="1" indent="0">
              <a:buNone/>
            </a:pPr>
            <a:r>
              <a:rPr lang="en-US" dirty="0"/>
              <a:t>/users/Alicia/</a:t>
            </a:r>
            <a:r>
              <a:rPr lang="en-US" dirty="0" err="1"/>
              <a:t>SmartFarm</a:t>
            </a:r>
            <a:r>
              <a:rPr lang="en-US" dirty="0"/>
              <a:t>/Animals/</a:t>
            </a:r>
            <a:r>
              <a:rPr lang="en-US" dirty="0" err="1"/>
              <a:t>CowImages</a:t>
            </a:r>
            <a:r>
              <a:rPr lang="en-US" dirty="0"/>
              <a:t>/Cow76512</a:t>
            </a:r>
          </a:p>
          <a:p>
            <a:pPr marL="128016" lvl="1" indent="0">
              <a:buNone/>
            </a:pPr>
            <a:endParaRPr lang="en-US" dirty="0"/>
          </a:p>
          <a:p>
            <a:pPr marL="128016" lvl="1" indent="0">
              <a:buNone/>
            </a:pPr>
            <a:r>
              <a:rPr lang="en-US" dirty="0"/>
              <a:t>Hash will convert this string to a number, like 0x6AF615B80DDA71C</a:t>
            </a:r>
          </a:p>
          <a:p>
            <a:pPr marL="128016" lvl="1" indent="0">
              <a:buNone/>
            </a:pPr>
            <a:endParaRPr lang="en-US" dirty="0"/>
          </a:p>
          <a:p>
            <a:pPr marL="128016" lvl="1" indent="0">
              <a:buNone/>
            </a:pPr>
            <a:r>
              <a:rPr lang="en-US" dirty="0"/>
              <a:t>Normally we use a uint64_t for these hash values.  Also called </a:t>
            </a:r>
            <a:r>
              <a:rPr lang="en-US" dirty="0" err="1"/>
              <a:t>size_t</a:t>
            </a:r>
            <a:r>
              <a:rPr lang="en-US" dirty="0"/>
              <a:t>.</a:t>
            </a:r>
          </a:p>
        </p:txBody>
      </p:sp>
      <p:sp>
        <p:nvSpPr>
          <p:cNvPr id="4" name="Footer Placeholder 3">
            <a:extLst>
              <a:ext uri="{FF2B5EF4-FFF2-40B4-BE49-F238E27FC236}">
                <a16:creationId xmlns:a16="http://schemas.microsoft.com/office/drawing/2014/main" id="{E8939E26-1588-4FA0-85F2-466B33EA04AD}"/>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77EAF805-D457-4FC1-AFBE-E853A0EDB094}"/>
              </a:ext>
            </a:extLst>
          </p:cNvPr>
          <p:cNvSpPr>
            <a:spLocks noGrp="1"/>
          </p:cNvSpPr>
          <p:nvPr>
            <p:ph type="sldNum" sz="quarter" idx="12"/>
          </p:nvPr>
        </p:nvSpPr>
        <p:spPr/>
        <p:txBody>
          <a:bodyPr/>
          <a:lstStyle/>
          <a:p>
            <a:fld id="{6547F9EC-0141-428E-9624-21FD351CB832}" type="slidenum">
              <a:rPr lang="en-US" smtClean="0"/>
              <a:t>34</a:t>
            </a:fld>
            <a:endParaRPr lang="en-US"/>
          </a:p>
        </p:txBody>
      </p:sp>
      <p:pic>
        <p:nvPicPr>
          <p:cNvPr id="6" name="Picture 5">
            <a:extLst>
              <a:ext uri="{FF2B5EF4-FFF2-40B4-BE49-F238E27FC236}">
                <a16:creationId xmlns:a16="http://schemas.microsoft.com/office/drawing/2014/main" id="{5099D2E2-59C8-481C-B5CD-B30DD9345A42}"/>
              </a:ext>
            </a:extLst>
          </p:cNvPr>
          <p:cNvPicPr>
            <a:picLocks noChangeAspect="1"/>
          </p:cNvPicPr>
          <p:nvPr/>
        </p:nvPicPr>
        <p:blipFill>
          <a:blip r:embed="rId2"/>
          <a:stretch>
            <a:fillRect/>
          </a:stretch>
        </p:blipFill>
        <p:spPr>
          <a:xfrm>
            <a:off x="9066362" y="112976"/>
            <a:ext cx="2927410" cy="1951607"/>
          </a:xfrm>
          <a:prstGeom prst="rect">
            <a:avLst/>
          </a:prstGeom>
        </p:spPr>
      </p:pic>
    </p:spTree>
    <p:extLst>
      <p:ext uri="{BB962C8B-B14F-4D97-AF65-F5344CB8AC3E}">
        <p14:creationId xmlns:p14="http://schemas.microsoft.com/office/powerpoint/2010/main" val="31150421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DA080-1BA5-4328-98E7-43D16FAC11E8}"/>
              </a:ext>
            </a:extLst>
          </p:cNvPr>
          <p:cNvSpPr>
            <a:spLocks noGrp="1"/>
          </p:cNvSpPr>
          <p:nvPr>
            <p:ph type="title"/>
          </p:nvPr>
        </p:nvSpPr>
        <p:spPr/>
        <p:txBody>
          <a:bodyPr/>
          <a:lstStyle/>
          <a:p>
            <a:r>
              <a:rPr lang="en-US" dirty="0"/>
              <a:t>Std::hash</a:t>
            </a:r>
          </a:p>
        </p:txBody>
      </p:sp>
      <p:sp>
        <p:nvSpPr>
          <p:cNvPr id="3" name="Content Placeholder 2">
            <a:extLst>
              <a:ext uri="{FF2B5EF4-FFF2-40B4-BE49-F238E27FC236}">
                <a16:creationId xmlns:a16="http://schemas.microsoft.com/office/drawing/2014/main" id="{A496CEB3-8263-4E45-9A68-9CF5F67D7292}"/>
              </a:ext>
            </a:extLst>
          </p:cNvPr>
          <p:cNvSpPr>
            <a:spLocks noGrp="1"/>
          </p:cNvSpPr>
          <p:nvPr>
            <p:ph idx="1"/>
          </p:nvPr>
        </p:nvSpPr>
        <p:spPr/>
        <p:txBody>
          <a:bodyPr>
            <a:normAutofit/>
          </a:bodyPr>
          <a:lstStyle/>
          <a:p>
            <a:r>
              <a:rPr lang="en-US" dirty="0"/>
              <a:t>std::hash defines a set of templated methods:</a:t>
            </a:r>
          </a:p>
          <a:p>
            <a:endParaRPr lang="en-US" dirty="0"/>
          </a:p>
          <a:p>
            <a:r>
              <a:rPr lang="en-US" dirty="0"/>
              <a:t>             auto </a:t>
            </a:r>
            <a:r>
              <a:rPr lang="en-US" dirty="0" err="1"/>
              <a:t>string_hasher</a:t>
            </a:r>
            <a:r>
              <a:rPr lang="en-US" dirty="0"/>
              <a:t>= std::hash&lt;string&gt;;</a:t>
            </a:r>
          </a:p>
          <a:p>
            <a:r>
              <a:rPr lang="en-US" dirty="0"/>
              <a:t>             </a:t>
            </a:r>
            <a:r>
              <a:rPr lang="en-US" dirty="0" err="1"/>
              <a:t>size_t</a:t>
            </a:r>
            <a:r>
              <a:rPr lang="en-US" dirty="0"/>
              <a:t> </a:t>
            </a:r>
            <a:r>
              <a:rPr lang="en-US" dirty="0" err="1"/>
              <a:t>hashcode</a:t>
            </a:r>
            <a:r>
              <a:rPr lang="en-US" dirty="0"/>
              <a:t> = </a:t>
            </a:r>
            <a:r>
              <a:rPr lang="en-US"/>
              <a:t>string_hasher(</a:t>
            </a:r>
            <a:r>
              <a:rPr lang="en-US" dirty="0" err="1"/>
              <a:t>my_string</a:t>
            </a:r>
            <a:r>
              <a:rPr lang="en-US" dirty="0"/>
              <a:t>);</a:t>
            </a:r>
          </a:p>
          <a:p>
            <a:endParaRPr lang="en-US" dirty="0"/>
          </a:p>
          <a:p>
            <a:r>
              <a:rPr lang="en-US" dirty="0"/>
              <a:t>Other notations are also possible, but some look a bit odd.</a:t>
            </a:r>
          </a:p>
          <a:p>
            <a:endParaRPr lang="en-US" dirty="0"/>
          </a:p>
        </p:txBody>
      </p:sp>
      <p:sp>
        <p:nvSpPr>
          <p:cNvPr id="4" name="Footer Placeholder 3">
            <a:extLst>
              <a:ext uri="{FF2B5EF4-FFF2-40B4-BE49-F238E27FC236}">
                <a16:creationId xmlns:a16="http://schemas.microsoft.com/office/drawing/2014/main" id="{15212519-0847-480A-A6F4-4B6992B54F5F}"/>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7C5B7AF5-6C0F-4491-B57C-D517AD43FCCB}"/>
              </a:ext>
            </a:extLst>
          </p:cNvPr>
          <p:cNvSpPr>
            <a:spLocks noGrp="1"/>
          </p:cNvSpPr>
          <p:nvPr>
            <p:ph type="sldNum" sz="quarter" idx="12"/>
          </p:nvPr>
        </p:nvSpPr>
        <p:spPr/>
        <p:txBody>
          <a:bodyPr/>
          <a:lstStyle/>
          <a:p>
            <a:fld id="{6547F9EC-0141-428E-9624-21FD351CB832}" type="slidenum">
              <a:rPr lang="en-US" smtClean="0"/>
              <a:t>35</a:t>
            </a:fld>
            <a:endParaRPr lang="en-US"/>
          </a:p>
        </p:txBody>
      </p:sp>
    </p:spTree>
    <p:extLst>
      <p:ext uri="{BB962C8B-B14F-4D97-AF65-F5344CB8AC3E}">
        <p14:creationId xmlns:p14="http://schemas.microsoft.com/office/powerpoint/2010/main" val="41870843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D8CE9-8C08-4552-8D02-89EB175CE893}"/>
              </a:ext>
            </a:extLst>
          </p:cNvPr>
          <p:cNvSpPr>
            <a:spLocks noGrp="1"/>
          </p:cNvSpPr>
          <p:nvPr>
            <p:ph type="title"/>
          </p:nvPr>
        </p:nvSpPr>
        <p:spPr/>
        <p:txBody>
          <a:bodyPr/>
          <a:lstStyle/>
          <a:p>
            <a:r>
              <a:rPr lang="en-US" dirty="0"/>
              <a:t>Many keys map to any single server</a:t>
            </a:r>
          </a:p>
        </p:txBody>
      </p:sp>
      <p:sp>
        <p:nvSpPr>
          <p:cNvPr id="3" name="Content Placeholder 2">
            <a:extLst>
              <a:ext uri="{FF2B5EF4-FFF2-40B4-BE49-F238E27FC236}">
                <a16:creationId xmlns:a16="http://schemas.microsoft.com/office/drawing/2014/main" id="{18E4FE76-D469-4BC1-9612-A1834701CEC1}"/>
              </a:ext>
            </a:extLst>
          </p:cNvPr>
          <p:cNvSpPr>
            <a:spLocks noGrp="1"/>
          </p:cNvSpPr>
          <p:nvPr>
            <p:ph idx="1"/>
          </p:nvPr>
        </p:nvSpPr>
        <p:spPr/>
        <p:txBody>
          <a:bodyPr/>
          <a:lstStyle/>
          <a:p>
            <a:r>
              <a:rPr lang="en-US" dirty="0"/>
              <a:t>With this approach, two very different keys might map to exactly the same server-id.</a:t>
            </a:r>
          </a:p>
          <a:p>
            <a:endParaRPr lang="en-US" dirty="0"/>
          </a:p>
          <a:p>
            <a:r>
              <a:rPr lang="en-US" dirty="0"/>
              <a:t>This is why the server will still need to treat the data as a pool of (</a:t>
            </a:r>
            <a:r>
              <a:rPr lang="en-US" dirty="0" err="1"/>
              <a:t>key,value</a:t>
            </a:r>
            <a:r>
              <a:rPr lang="en-US" dirty="0"/>
              <a:t>) pairs: it will probably use std::</a:t>
            </a:r>
            <a:r>
              <a:rPr lang="en-US" dirty="0" err="1"/>
              <a:t>unordered_map</a:t>
            </a:r>
            <a:r>
              <a:rPr lang="en-US" dirty="0"/>
              <a:t>!</a:t>
            </a:r>
          </a:p>
          <a:p>
            <a:pPr lvl="1"/>
            <a:r>
              <a:rPr lang="en-US" dirty="0"/>
              <a:t> One O(1) hashing operation to decide which server to talk to</a:t>
            </a:r>
          </a:p>
          <a:p>
            <a:pPr lvl="1"/>
            <a:r>
              <a:rPr lang="en-US" dirty="0"/>
              <a:t> One more, inside that server, to find the object</a:t>
            </a:r>
          </a:p>
          <a:p>
            <a:pPr lvl="1"/>
            <a:r>
              <a:rPr lang="en-US" dirty="0"/>
              <a:t> Overhead of an RPC to send the request, and get the reply</a:t>
            </a:r>
          </a:p>
        </p:txBody>
      </p:sp>
      <p:sp>
        <p:nvSpPr>
          <p:cNvPr id="4" name="Footer Placeholder 3">
            <a:extLst>
              <a:ext uri="{FF2B5EF4-FFF2-40B4-BE49-F238E27FC236}">
                <a16:creationId xmlns:a16="http://schemas.microsoft.com/office/drawing/2014/main" id="{FD26C3EE-D641-4597-B736-F8138DD649ED}"/>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2F4A32A5-8BE3-4912-B5E1-1D935C608359}"/>
              </a:ext>
            </a:extLst>
          </p:cNvPr>
          <p:cNvSpPr>
            <a:spLocks noGrp="1"/>
          </p:cNvSpPr>
          <p:nvPr>
            <p:ph type="sldNum" sz="quarter" idx="12"/>
          </p:nvPr>
        </p:nvSpPr>
        <p:spPr/>
        <p:txBody>
          <a:bodyPr/>
          <a:lstStyle/>
          <a:p>
            <a:fld id="{6547F9EC-0141-428E-9624-21FD351CB832}" type="slidenum">
              <a:rPr lang="en-US" smtClean="0"/>
              <a:t>36</a:t>
            </a:fld>
            <a:endParaRPr lang="en-US"/>
          </a:p>
        </p:txBody>
      </p:sp>
    </p:spTree>
    <p:extLst>
      <p:ext uri="{BB962C8B-B14F-4D97-AF65-F5344CB8AC3E}">
        <p14:creationId xmlns:p14="http://schemas.microsoft.com/office/powerpoint/2010/main" val="4131753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p:cNvSpPr/>
          <p:nvPr/>
        </p:nvSpPr>
        <p:spPr>
          <a:xfrm>
            <a:off x="7315200" y="23940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7467600" y="25464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7620000" y="26988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7772400" y="28512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7924800" y="30036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8077200" y="31560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8229600" y="33084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8382000" y="34608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8534400" y="36132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8686800" y="37656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8839200" y="39180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8991600" y="40704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9144000" y="42228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9296400" y="43752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9448800" y="45276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9601200" y="46800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9753600" y="48324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9906000" y="49848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10058400" y="51372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stretch>
            <a:fillRect/>
          </a:stretch>
        </p:blipFill>
        <p:spPr>
          <a:xfrm>
            <a:off x="8609427" y="4287293"/>
            <a:ext cx="193607" cy="259072"/>
          </a:xfrm>
          <a:prstGeom prst="rect">
            <a:avLst/>
          </a:prstGeom>
        </p:spPr>
      </p:pic>
      <p:pic>
        <p:nvPicPr>
          <p:cNvPr id="7" name="Picture 6"/>
          <p:cNvPicPr>
            <a:picLocks noChangeAspect="1"/>
          </p:cNvPicPr>
          <p:nvPr/>
        </p:nvPicPr>
        <p:blipFill rotWithShape="1">
          <a:blip r:embed="rId4"/>
          <a:srcRect l="1" r="34964" b="6635"/>
          <a:stretch/>
        </p:blipFill>
        <p:spPr>
          <a:xfrm>
            <a:off x="9039259" y="4310184"/>
            <a:ext cx="197780" cy="228565"/>
          </a:xfrm>
          <a:prstGeom prst="rect">
            <a:avLst/>
          </a:prstGeom>
        </p:spPr>
      </p:pic>
      <p:pic>
        <p:nvPicPr>
          <p:cNvPr id="8" name="Picture 7"/>
          <p:cNvPicPr>
            <a:picLocks noChangeAspect="1"/>
          </p:cNvPicPr>
          <p:nvPr/>
        </p:nvPicPr>
        <p:blipFill>
          <a:blip r:embed="rId5"/>
          <a:stretch>
            <a:fillRect/>
          </a:stretch>
        </p:blipFill>
        <p:spPr>
          <a:xfrm>
            <a:off x="8818975" y="4287293"/>
            <a:ext cx="185717" cy="267700"/>
          </a:xfrm>
          <a:prstGeom prst="rect">
            <a:avLst/>
          </a:prstGeom>
        </p:spPr>
      </p:pic>
      <p:sp>
        <p:nvSpPr>
          <p:cNvPr id="37" name="TextBox 36"/>
          <p:cNvSpPr txBox="1"/>
          <p:nvPr/>
        </p:nvSpPr>
        <p:spPr>
          <a:xfrm>
            <a:off x="9112302" y="2396624"/>
            <a:ext cx="2566551" cy="830997"/>
          </a:xfrm>
          <a:prstGeom prst="rect">
            <a:avLst/>
          </a:prstGeom>
          <a:noFill/>
        </p:spPr>
        <p:txBody>
          <a:bodyPr wrap="square" rtlCol="0">
            <a:spAutoFit/>
          </a:bodyPr>
          <a:lstStyle/>
          <a:p>
            <a:pPr algn="ctr"/>
            <a:r>
              <a:rPr lang="en-US" sz="2400" b="1" dirty="0"/>
              <a:t>Zookeeper tracks</a:t>
            </a:r>
            <a:br>
              <a:rPr lang="en-US" sz="2400" b="1" dirty="0"/>
            </a:br>
            <a:r>
              <a:rPr lang="en-US" sz="2400" b="1" dirty="0"/>
              <a:t>the membership</a:t>
            </a:r>
          </a:p>
        </p:txBody>
      </p:sp>
      <p:sp>
        <p:nvSpPr>
          <p:cNvPr id="39" name="Oval 38"/>
          <p:cNvSpPr/>
          <p:nvPr/>
        </p:nvSpPr>
        <p:spPr>
          <a:xfrm rot="2611057">
            <a:off x="6221756" y="3241132"/>
            <a:ext cx="5935263" cy="137603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263769" y="2084832"/>
            <a:ext cx="4387362" cy="137603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024128" y="2446712"/>
            <a:ext cx="1270185" cy="369332"/>
          </a:xfrm>
          <a:prstGeom prst="rect">
            <a:avLst/>
          </a:prstGeom>
          <a:noFill/>
          <a:ln>
            <a:solidFill>
              <a:schemeClr val="tx1"/>
            </a:solidFill>
          </a:ln>
        </p:spPr>
        <p:txBody>
          <a:bodyPr wrap="square" rtlCol="0">
            <a:spAutoFit/>
          </a:bodyPr>
          <a:lstStyle/>
          <a:p>
            <a:r>
              <a:rPr lang="en-US" dirty="0"/>
              <a:t>Key=</a:t>
            </a:r>
            <a:r>
              <a:rPr lang="en-US" sz="1400" dirty="0"/>
              <a:t>Birman</a:t>
            </a:r>
            <a:endParaRPr lang="en-US" dirty="0"/>
          </a:p>
        </p:txBody>
      </p:sp>
      <p:pic>
        <p:nvPicPr>
          <p:cNvPr id="83" name="Picture 82"/>
          <p:cNvPicPr>
            <a:picLocks noChangeAspect="1"/>
          </p:cNvPicPr>
          <p:nvPr/>
        </p:nvPicPr>
        <p:blipFill>
          <a:blip r:embed="rId6"/>
          <a:stretch>
            <a:fillRect/>
          </a:stretch>
        </p:blipFill>
        <p:spPr>
          <a:xfrm>
            <a:off x="3095535" y="2569638"/>
            <a:ext cx="262808" cy="262808"/>
          </a:xfrm>
          <a:prstGeom prst="rect">
            <a:avLst/>
          </a:prstGeom>
        </p:spPr>
      </p:pic>
      <p:sp>
        <p:nvSpPr>
          <p:cNvPr id="2" name="Title 1"/>
          <p:cNvSpPr>
            <a:spLocks noGrp="1"/>
          </p:cNvSpPr>
          <p:nvPr>
            <p:ph type="title"/>
          </p:nvPr>
        </p:nvSpPr>
        <p:spPr>
          <a:xfrm>
            <a:off x="1024127" y="585216"/>
            <a:ext cx="10605377" cy="1499616"/>
          </a:xfrm>
        </p:spPr>
        <p:txBody>
          <a:bodyPr>
            <a:normAutofit/>
          </a:bodyPr>
          <a:lstStyle/>
          <a:p>
            <a:r>
              <a:rPr lang="en-US" dirty="0"/>
              <a:t>Accessing (</a:t>
            </a:r>
            <a:r>
              <a:rPr lang="en-US" dirty="0" err="1"/>
              <a:t>key,value</a:t>
            </a:r>
            <a:r>
              <a:rPr lang="en-US" dirty="0"/>
              <a:t>) Storage</a:t>
            </a:r>
          </a:p>
        </p:txBody>
      </p:sp>
      <p:sp>
        <p:nvSpPr>
          <p:cNvPr id="4" name="Footer Placeholder 3"/>
          <p:cNvSpPr>
            <a:spLocks noGrp="1"/>
          </p:cNvSpPr>
          <p:nvPr>
            <p:ph type="ftr" sz="quarter" idx="11"/>
          </p:nvPr>
        </p:nvSpPr>
        <p:spPr/>
        <p:txBody>
          <a:bodyPr/>
          <a:lstStyle/>
          <a:p>
            <a:r>
              <a:rPr lang="en-US"/>
              <a:t>Cornell CS4414 - Spring 2023</a:t>
            </a:r>
          </a:p>
        </p:txBody>
      </p:sp>
      <p:sp>
        <p:nvSpPr>
          <p:cNvPr id="5" name="Slide Number Placeholder 4"/>
          <p:cNvSpPr>
            <a:spLocks noGrp="1"/>
          </p:cNvSpPr>
          <p:nvPr>
            <p:ph type="sldNum" sz="quarter" idx="12"/>
          </p:nvPr>
        </p:nvSpPr>
        <p:spPr/>
        <p:txBody>
          <a:bodyPr/>
          <a:lstStyle/>
          <a:p>
            <a:fld id="{3C974458-8A97-4835-BF79-1FB6D7856C21}" type="slidenum">
              <a:rPr lang="en-US" smtClean="0"/>
              <a:pPr/>
              <a:t>37</a:t>
            </a:fld>
            <a:endParaRPr lang="en-US"/>
          </a:p>
        </p:txBody>
      </p:sp>
      <p:sp>
        <p:nvSpPr>
          <p:cNvPr id="68" name="TextBox 67"/>
          <p:cNvSpPr txBox="1"/>
          <p:nvPr/>
        </p:nvSpPr>
        <p:spPr>
          <a:xfrm>
            <a:off x="2302626" y="2445910"/>
            <a:ext cx="1270185" cy="369332"/>
          </a:xfrm>
          <a:prstGeom prst="rect">
            <a:avLst/>
          </a:prstGeom>
          <a:noFill/>
          <a:ln>
            <a:solidFill>
              <a:schemeClr val="tx1"/>
            </a:solidFill>
          </a:ln>
        </p:spPr>
        <p:txBody>
          <a:bodyPr wrap="square" rtlCol="0">
            <a:spAutoFit/>
          </a:bodyPr>
          <a:lstStyle/>
          <a:p>
            <a:r>
              <a:rPr lang="en-US" dirty="0"/>
              <a:t>Value=</a:t>
            </a:r>
          </a:p>
        </p:txBody>
      </p:sp>
      <p:pic>
        <p:nvPicPr>
          <p:cNvPr id="69" name="Picture 68"/>
          <p:cNvPicPr>
            <a:picLocks noChangeAspect="1"/>
          </p:cNvPicPr>
          <p:nvPr/>
        </p:nvPicPr>
        <p:blipFill>
          <a:blip r:embed="rId6"/>
          <a:stretch>
            <a:fillRect/>
          </a:stretch>
        </p:blipFill>
        <p:spPr>
          <a:xfrm>
            <a:off x="3095534" y="2445910"/>
            <a:ext cx="383763" cy="383763"/>
          </a:xfrm>
          <a:prstGeom prst="rect">
            <a:avLst/>
          </a:prstGeom>
        </p:spPr>
      </p:pic>
      <p:sp>
        <p:nvSpPr>
          <p:cNvPr id="70" name="Freeform 69"/>
          <p:cNvSpPr/>
          <p:nvPr/>
        </p:nvSpPr>
        <p:spPr>
          <a:xfrm>
            <a:off x="1153794" y="2827715"/>
            <a:ext cx="7627646" cy="1454727"/>
          </a:xfrm>
          <a:custGeom>
            <a:avLst/>
            <a:gdLst>
              <a:gd name="connsiteX0" fmla="*/ 611705 w 7627646"/>
              <a:gd name="connsiteY0" fmla="*/ 0 h 1454727"/>
              <a:gd name="connsiteX1" fmla="*/ 694832 w 7627646"/>
              <a:gd name="connsiteY1" fmla="*/ 615142 h 1454727"/>
              <a:gd name="connsiteX2" fmla="*/ 7627646 w 7627646"/>
              <a:gd name="connsiteY2" fmla="*/ 1454727 h 1454727"/>
            </a:gdLst>
            <a:ahLst/>
            <a:cxnLst>
              <a:cxn ang="0">
                <a:pos x="connsiteX0" y="connsiteY0"/>
              </a:cxn>
              <a:cxn ang="0">
                <a:pos x="connsiteX1" y="connsiteY1"/>
              </a:cxn>
              <a:cxn ang="0">
                <a:pos x="connsiteX2" y="connsiteY2"/>
              </a:cxn>
            </a:cxnLst>
            <a:rect l="l" t="t" r="r" b="b"/>
            <a:pathLst>
              <a:path w="7627646" h="1454727">
                <a:moveTo>
                  <a:pt x="611705" y="0"/>
                </a:moveTo>
                <a:cubicBezTo>
                  <a:pt x="68606" y="186343"/>
                  <a:pt x="-474492" y="372687"/>
                  <a:pt x="694832" y="615142"/>
                </a:cubicBezTo>
                <a:cubicBezTo>
                  <a:pt x="1864156" y="857597"/>
                  <a:pt x="4745901" y="1156162"/>
                  <a:pt x="7627646" y="1454727"/>
                </a:cubicBezTo>
              </a:path>
            </a:pathLst>
          </a:custGeom>
          <a:no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1304045" y="2918751"/>
            <a:ext cx="2519810" cy="369332"/>
          </a:xfrm>
          <a:prstGeom prst="rect">
            <a:avLst/>
          </a:prstGeom>
          <a:noFill/>
        </p:spPr>
        <p:txBody>
          <a:bodyPr wrap="square" rtlCol="0">
            <a:spAutoFit/>
          </a:bodyPr>
          <a:lstStyle/>
          <a:p>
            <a:r>
              <a:rPr lang="en-US" dirty="0"/>
              <a:t>Hash(“Birman”)%100000</a:t>
            </a:r>
          </a:p>
        </p:txBody>
      </p:sp>
      <p:sp>
        <p:nvSpPr>
          <p:cNvPr id="72" name="TextBox 71"/>
          <p:cNvSpPr txBox="1"/>
          <p:nvPr/>
        </p:nvSpPr>
        <p:spPr>
          <a:xfrm>
            <a:off x="2216727" y="4265505"/>
            <a:ext cx="6578139" cy="830997"/>
          </a:xfrm>
          <a:prstGeom prst="rect">
            <a:avLst/>
          </a:prstGeom>
          <a:noFill/>
        </p:spPr>
        <p:txBody>
          <a:bodyPr wrap="square" rtlCol="0">
            <a:spAutoFit/>
          </a:bodyPr>
          <a:lstStyle/>
          <a:p>
            <a:r>
              <a:rPr lang="en-US" sz="2400" b="1" dirty="0"/>
              <a:t>Each machine has a set of (</a:t>
            </a:r>
            <a:r>
              <a:rPr lang="en-US" sz="2400" b="1" dirty="0" err="1"/>
              <a:t>key,value</a:t>
            </a:r>
            <a:r>
              <a:rPr lang="en-US" sz="2400" b="1" dirty="0"/>
              <a:t>) tuples stored in a local “Map” or perhaps on </a:t>
            </a:r>
            <a:r>
              <a:rPr lang="en-US" sz="2400" b="1" dirty="0" err="1"/>
              <a:t>NVMe</a:t>
            </a:r>
            <a:endParaRPr lang="en-US" sz="2400" b="1" dirty="0"/>
          </a:p>
        </p:txBody>
      </p:sp>
      <p:sp>
        <p:nvSpPr>
          <p:cNvPr id="73" name="Title 1"/>
          <p:cNvSpPr txBox="1">
            <a:spLocks/>
          </p:cNvSpPr>
          <p:nvPr/>
        </p:nvSpPr>
        <p:spPr>
          <a:xfrm>
            <a:off x="3034144" y="4728955"/>
            <a:ext cx="6510251"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b="1" kern="1200" cap="all" spc="100" baseline="0">
                <a:solidFill>
                  <a:srgbClr val="C00000"/>
                </a:solidFill>
                <a:latin typeface="+mj-lt"/>
                <a:ea typeface="+mj-ea"/>
                <a:cs typeface="+mj-cs"/>
              </a:defRPr>
            </a:lvl1pPr>
          </a:lstStyle>
          <a:p>
            <a:pPr algn="r"/>
            <a:r>
              <a:rPr lang="en-US" sz="3200" dirty="0"/>
              <a:t>In effect, two levels of hashing!</a:t>
            </a:r>
          </a:p>
        </p:txBody>
      </p:sp>
      <p:sp>
        <p:nvSpPr>
          <p:cNvPr id="9" name="TextBox 8"/>
          <p:cNvSpPr txBox="1"/>
          <p:nvPr/>
        </p:nvSpPr>
        <p:spPr>
          <a:xfrm>
            <a:off x="4712677" y="2268415"/>
            <a:ext cx="1248508" cy="369332"/>
          </a:xfrm>
          <a:prstGeom prst="rect">
            <a:avLst/>
          </a:prstGeom>
          <a:noFill/>
        </p:spPr>
        <p:txBody>
          <a:bodyPr wrap="square" rtlCol="0">
            <a:spAutoFit/>
          </a:bodyPr>
          <a:lstStyle/>
          <a:p>
            <a:r>
              <a:rPr lang="en-US" dirty="0"/>
              <a:t>Client</a:t>
            </a:r>
          </a:p>
        </p:txBody>
      </p:sp>
    </p:spTree>
    <p:extLst>
      <p:ext uri="{BB962C8B-B14F-4D97-AF65-F5344CB8AC3E}">
        <p14:creationId xmlns:p14="http://schemas.microsoft.com/office/powerpoint/2010/main" val="1077873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1500"/>
                                  </p:stCondLst>
                                  <p:childTnLst>
                                    <p:set>
                                      <p:cBhvr>
                                        <p:cTn id="6" dur="1" fill="hold">
                                          <p:stCondLst>
                                            <p:cond delay="0"/>
                                          </p:stCondLst>
                                        </p:cTn>
                                        <p:tgtEl>
                                          <p:spTgt spid="71"/>
                                        </p:tgtEl>
                                        <p:attrNameLst>
                                          <p:attrName>style.visibility</p:attrName>
                                        </p:attrNameLst>
                                      </p:cBhvr>
                                      <p:to>
                                        <p:strVal val="visible"/>
                                      </p:to>
                                    </p:set>
                                    <p:animEffect transition="in" filter="randombar(horizontal)">
                                      <p:cBhvr>
                                        <p:cTn id="7" dur="500"/>
                                        <p:tgtEl>
                                          <p:spTgt spid="71"/>
                                        </p:tgtEl>
                                      </p:cBhvr>
                                    </p:animEffect>
                                  </p:childTnLst>
                                </p:cTn>
                              </p:par>
                            </p:childTnLst>
                          </p:cTn>
                        </p:par>
                        <p:par>
                          <p:cTn id="8" fill="hold">
                            <p:stCondLst>
                              <p:cond delay="2000"/>
                            </p:stCondLst>
                            <p:childTnLst>
                              <p:par>
                                <p:cTn id="9" presetID="14" presetClass="entr" presetSubtype="10" fill="hold" grpId="0" nodeType="afterEffect">
                                  <p:stCondLst>
                                    <p:cond delay="1500"/>
                                  </p:stCondLst>
                                  <p:childTnLst>
                                    <p:set>
                                      <p:cBhvr>
                                        <p:cTn id="10" dur="1" fill="hold">
                                          <p:stCondLst>
                                            <p:cond delay="0"/>
                                          </p:stCondLst>
                                        </p:cTn>
                                        <p:tgtEl>
                                          <p:spTgt spid="70"/>
                                        </p:tgtEl>
                                        <p:attrNameLst>
                                          <p:attrName>style.visibility</p:attrName>
                                        </p:attrNameLst>
                                      </p:cBhvr>
                                      <p:to>
                                        <p:strVal val="visible"/>
                                      </p:to>
                                    </p:set>
                                    <p:animEffect transition="in" filter="randombar(horizontal)">
                                      <p:cBhvr>
                                        <p:cTn id="11" dur="500"/>
                                        <p:tgtEl>
                                          <p:spTgt spid="70"/>
                                        </p:tgtEl>
                                      </p:cBhvr>
                                    </p:animEffect>
                                  </p:childTnLst>
                                </p:cTn>
                              </p:par>
                            </p:childTnLst>
                          </p:cTn>
                        </p:par>
                        <p:par>
                          <p:cTn id="12" fill="hold">
                            <p:stCondLst>
                              <p:cond delay="4000"/>
                            </p:stCondLst>
                            <p:childTnLst>
                              <p:par>
                                <p:cTn id="13" presetID="14" presetClass="entr" presetSubtype="10" fill="hold" grpId="0" nodeType="afterEffect">
                                  <p:stCondLst>
                                    <p:cond delay="1500"/>
                                  </p:stCondLst>
                                  <p:childTnLst>
                                    <p:set>
                                      <p:cBhvr>
                                        <p:cTn id="14" dur="1" fill="hold">
                                          <p:stCondLst>
                                            <p:cond delay="0"/>
                                          </p:stCondLst>
                                        </p:cTn>
                                        <p:tgtEl>
                                          <p:spTgt spid="72"/>
                                        </p:tgtEl>
                                        <p:attrNameLst>
                                          <p:attrName>style.visibility</p:attrName>
                                        </p:attrNameLst>
                                      </p:cBhvr>
                                      <p:to>
                                        <p:strVal val="visible"/>
                                      </p:to>
                                    </p:set>
                                    <p:animEffect transition="in" filter="randombar(horizontal)">
                                      <p:cBhvr>
                                        <p:cTn id="15" dur="500"/>
                                        <p:tgtEl>
                                          <p:spTgt spid="72"/>
                                        </p:tgtEl>
                                      </p:cBhvr>
                                    </p:animEffect>
                                  </p:childTnLst>
                                </p:cTn>
                              </p:par>
                            </p:childTnLst>
                          </p:cTn>
                        </p:par>
                        <p:par>
                          <p:cTn id="16" fill="hold">
                            <p:stCondLst>
                              <p:cond delay="6000"/>
                            </p:stCondLst>
                            <p:childTnLst>
                              <p:par>
                                <p:cTn id="17" presetID="14" presetClass="entr" presetSubtype="10" fill="hold" grpId="0" nodeType="afterEffect">
                                  <p:stCondLst>
                                    <p:cond delay="1500"/>
                                  </p:stCondLst>
                                  <p:childTnLst>
                                    <p:set>
                                      <p:cBhvr>
                                        <p:cTn id="18" dur="1" fill="hold">
                                          <p:stCondLst>
                                            <p:cond delay="0"/>
                                          </p:stCondLst>
                                        </p:cTn>
                                        <p:tgtEl>
                                          <p:spTgt spid="73"/>
                                        </p:tgtEl>
                                        <p:attrNameLst>
                                          <p:attrName>style.visibility</p:attrName>
                                        </p:attrNameLst>
                                      </p:cBhvr>
                                      <p:to>
                                        <p:strVal val="visible"/>
                                      </p:to>
                                    </p:set>
                                    <p:animEffect transition="in" filter="randombar(horizontal)">
                                      <p:cBhvr>
                                        <p:cTn id="19" dur="500"/>
                                        <p:tgtEl>
                                          <p:spTgt spid="73"/>
                                        </p:tgtEl>
                                      </p:cBhvr>
                                    </p:animEffect>
                                  </p:childTnLst>
                                </p:cTn>
                              </p:par>
                            </p:childTnLst>
                          </p:cTn>
                        </p:par>
                      </p:childTnLst>
                    </p:cTn>
                  </p:par>
                  <p:par>
                    <p:cTn id="20" fill="hold">
                      <p:stCondLst>
                        <p:cond delay="indefinite"/>
                      </p:stCondLst>
                      <p:childTnLst>
                        <p:par>
                          <p:cTn id="21" fill="hold">
                            <p:stCondLst>
                              <p:cond delay="0"/>
                            </p:stCondLst>
                            <p:childTnLst>
                              <p:par>
                                <p:cTn id="22" presetID="0" presetClass="path" presetSubtype="0" accel="50000" decel="50000" fill="hold" nodeType="clickEffect">
                                  <p:stCondLst>
                                    <p:cond delay="0"/>
                                  </p:stCondLst>
                                  <p:childTnLst>
                                    <p:animMotion origin="layout" path="M -0.15768 5.55112E-17 L -0.1483 0.0838 L 0.50508 0.25394 " pathEditMode="relative" rAng="0" ptsTypes="AAA">
                                      <p:cBhvr>
                                        <p:cTn id="23" dur="2000" fill="hold"/>
                                        <p:tgtEl>
                                          <p:spTgt spid="83"/>
                                        </p:tgtEl>
                                        <p:attrNameLst>
                                          <p:attrName>ppt_x</p:attrName>
                                          <p:attrName>ppt_y</p:attrName>
                                        </p:attrNameLst>
                                      </p:cBhvr>
                                      <p:rCtr x="33138" y="1268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p:bldP spid="72" grpId="0"/>
      <p:bldP spid="7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B456D0C-73D7-4F6F-8C3C-F1F81AC10E71}"/>
              </a:ext>
            </a:extLst>
          </p:cNvPr>
          <p:cNvSpPr>
            <a:spLocks noGrp="1"/>
          </p:cNvSpPr>
          <p:nvPr>
            <p:ph type="title"/>
          </p:nvPr>
        </p:nvSpPr>
        <p:spPr/>
        <p:txBody>
          <a:bodyPr/>
          <a:lstStyle/>
          <a:p>
            <a:r>
              <a:rPr lang="en-US" dirty="0"/>
              <a:t>What if a server joins, or crashes?</a:t>
            </a:r>
          </a:p>
        </p:txBody>
      </p:sp>
      <p:sp>
        <p:nvSpPr>
          <p:cNvPr id="6" name="Content Placeholder 5">
            <a:extLst>
              <a:ext uri="{FF2B5EF4-FFF2-40B4-BE49-F238E27FC236}">
                <a16:creationId xmlns:a16="http://schemas.microsoft.com/office/drawing/2014/main" id="{2C71EFE6-27C1-43EE-8C8F-402CCDE48FF9}"/>
              </a:ext>
            </a:extLst>
          </p:cNvPr>
          <p:cNvSpPr>
            <a:spLocks noGrp="1"/>
          </p:cNvSpPr>
          <p:nvPr>
            <p:ph idx="1"/>
          </p:nvPr>
        </p:nvSpPr>
        <p:spPr/>
        <p:txBody>
          <a:bodyPr>
            <a:normAutofit lnSpcReduction="10000"/>
          </a:bodyPr>
          <a:lstStyle/>
          <a:p>
            <a:r>
              <a:rPr lang="en-US" dirty="0"/>
              <a:t>This should be rare, but it could happen (like once in 8 hours)</a:t>
            </a:r>
          </a:p>
          <a:p>
            <a:endParaRPr lang="en-US" dirty="0"/>
          </a:p>
          <a:p>
            <a:r>
              <a:rPr lang="en-US" dirty="0"/>
              <a:t>When it does happen, we may need to shuffle (</a:t>
            </a:r>
            <a:r>
              <a:rPr lang="en-US" dirty="0" err="1"/>
              <a:t>key,value</a:t>
            </a:r>
            <a:r>
              <a:rPr lang="en-US" dirty="0"/>
              <a:t>) pairs from where they were previously to their new location.</a:t>
            </a:r>
          </a:p>
          <a:p>
            <a:endParaRPr lang="en-US" dirty="0"/>
          </a:p>
          <a:p>
            <a:r>
              <a:rPr lang="en-US" dirty="0"/>
              <a:t>Ideally, we have some spare servers and one can just take over from the failed machine.   It will start with a cold cache, but we minimize the </a:t>
            </a:r>
            <a:r>
              <a:rPr lang="en-US"/>
              <a:t>shuffle delays.</a:t>
            </a:r>
          </a:p>
        </p:txBody>
      </p:sp>
      <p:sp>
        <p:nvSpPr>
          <p:cNvPr id="3" name="Footer Placeholder 2">
            <a:extLst>
              <a:ext uri="{FF2B5EF4-FFF2-40B4-BE49-F238E27FC236}">
                <a16:creationId xmlns:a16="http://schemas.microsoft.com/office/drawing/2014/main" id="{20BB5BBE-CCA0-47DA-A2BE-67FDA56B576B}"/>
              </a:ext>
            </a:extLst>
          </p:cNvPr>
          <p:cNvSpPr>
            <a:spLocks noGrp="1"/>
          </p:cNvSpPr>
          <p:nvPr>
            <p:ph type="ftr" sz="quarter" idx="11"/>
          </p:nvPr>
        </p:nvSpPr>
        <p:spPr/>
        <p:txBody>
          <a:bodyPr/>
          <a:lstStyle/>
          <a:p>
            <a:r>
              <a:rPr lang="en-US"/>
              <a:t>Cornell CS4414 - Spring 2023</a:t>
            </a:r>
          </a:p>
        </p:txBody>
      </p:sp>
      <p:sp>
        <p:nvSpPr>
          <p:cNvPr id="4" name="Slide Number Placeholder 3">
            <a:extLst>
              <a:ext uri="{FF2B5EF4-FFF2-40B4-BE49-F238E27FC236}">
                <a16:creationId xmlns:a16="http://schemas.microsoft.com/office/drawing/2014/main" id="{E162BBBF-D7D6-454A-A388-D58D96BEF4E5}"/>
              </a:ext>
            </a:extLst>
          </p:cNvPr>
          <p:cNvSpPr>
            <a:spLocks noGrp="1"/>
          </p:cNvSpPr>
          <p:nvPr>
            <p:ph type="sldNum" sz="quarter" idx="12"/>
          </p:nvPr>
        </p:nvSpPr>
        <p:spPr/>
        <p:txBody>
          <a:bodyPr/>
          <a:lstStyle/>
          <a:p>
            <a:fld id="{6547F9EC-0141-428E-9624-21FD351CB832}" type="slidenum">
              <a:rPr lang="en-US" smtClean="0"/>
              <a:t>38</a:t>
            </a:fld>
            <a:endParaRPr lang="en-US"/>
          </a:p>
        </p:txBody>
      </p:sp>
    </p:spTree>
    <p:extLst>
      <p:ext uri="{BB962C8B-B14F-4D97-AF65-F5344CB8AC3E}">
        <p14:creationId xmlns:p14="http://schemas.microsoft.com/office/powerpoint/2010/main" val="5002528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84E36-FDBD-4E1C-B21A-27CA55F5DAA4}"/>
              </a:ext>
            </a:extLst>
          </p:cNvPr>
          <p:cNvSpPr>
            <a:spLocks noGrp="1"/>
          </p:cNvSpPr>
          <p:nvPr>
            <p:ph type="title"/>
          </p:nvPr>
        </p:nvSpPr>
        <p:spPr/>
        <p:txBody>
          <a:bodyPr/>
          <a:lstStyle/>
          <a:p>
            <a:r>
              <a:rPr lang="en-US" dirty="0"/>
              <a:t>This is not </a:t>
            </a:r>
            <a:r>
              <a:rPr lang="en-US" i="1" dirty="0"/>
              <a:t>always</a:t>
            </a:r>
            <a:r>
              <a:rPr lang="en-US" dirty="0"/>
              <a:t>  beneficial</a:t>
            </a:r>
          </a:p>
        </p:txBody>
      </p:sp>
      <p:sp>
        <p:nvSpPr>
          <p:cNvPr id="3" name="Content Placeholder 2">
            <a:extLst>
              <a:ext uri="{FF2B5EF4-FFF2-40B4-BE49-F238E27FC236}">
                <a16:creationId xmlns:a16="http://schemas.microsoft.com/office/drawing/2014/main" id="{101FD86C-D064-400C-96E1-053FCC0789EE}"/>
              </a:ext>
            </a:extLst>
          </p:cNvPr>
          <p:cNvSpPr>
            <a:spLocks noGrp="1"/>
          </p:cNvSpPr>
          <p:nvPr>
            <p:ph idx="1"/>
          </p:nvPr>
        </p:nvSpPr>
        <p:spPr/>
        <p:txBody>
          <a:bodyPr>
            <a:normAutofit fontScale="92500" lnSpcReduction="10000"/>
          </a:bodyPr>
          <a:lstStyle/>
          <a:p>
            <a:r>
              <a:rPr lang="en-US" dirty="0"/>
              <a:t>In total, </a:t>
            </a:r>
            <a:r>
              <a:rPr lang="en-US" dirty="0" err="1"/>
              <a:t>MemCacheD</a:t>
            </a:r>
            <a:r>
              <a:rPr lang="en-US" dirty="0"/>
              <a:t> can hold a huge amount of data in memory</a:t>
            </a:r>
          </a:p>
          <a:p>
            <a:endParaRPr lang="en-US" dirty="0"/>
          </a:p>
          <a:p>
            <a:r>
              <a:rPr lang="en-US" dirty="0"/>
              <a:t>Durable storage I/O delays are larger than GRPC delays, and if we are lucky and find our data, we avoid reading or recreating the object from a file.</a:t>
            </a:r>
          </a:p>
          <a:p>
            <a:endParaRPr lang="en-US" dirty="0"/>
          </a:p>
          <a:p>
            <a:r>
              <a:rPr lang="en-US" dirty="0"/>
              <a:t>Payoff is best for large objects that were retrieved from some sort of expensive database service or slow media.</a:t>
            </a:r>
          </a:p>
        </p:txBody>
      </p:sp>
      <p:sp>
        <p:nvSpPr>
          <p:cNvPr id="4" name="Footer Placeholder 3">
            <a:extLst>
              <a:ext uri="{FF2B5EF4-FFF2-40B4-BE49-F238E27FC236}">
                <a16:creationId xmlns:a16="http://schemas.microsoft.com/office/drawing/2014/main" id="{1A992284-CB27-488F-8092-1600ED08C754}"/>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836B8EFB-8DCF-47CC-A12A-C49E735EA57E}"/>
              </a:ext>
            </a:extLst>
          </p:cNvPr>
          <p:cNvSpPr>
            <a:spLocks noGrp="1"/>
          </p:cNvSpPr>
          <p:nvPr>
            <p:ph type="sldNum" sz="quarter" idx="12"/>
          </p:nvPr>
        </p:nvSpPr>
        <p:spPr/>
        <p:txBody>
          <a:bodyPr/>
          <a:lstStyle/>
          <a:p>
            <a:fld id="{6547F9EC-0141-428E-9624-21FD351CB832}" type="slidenum">
              <a:rPr lang="en-US" smtClean="0"/>
              <a:t>39</a:t>
            </a:fld>
            <a:endParaRPr lang="en-US"/>
          </a:p>
        </p:txBody>
      </p:sp>
    </p:spTree>
    <p:extLst>
      <p:ext uri="{BB962C8B-B14F-4D97-AF65-F5344CB8AC3E}">
        <p14:creationId xmlns:p14="http://schemas.microsoft.com/office/powerpoint/2010/main" val="26241159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6514F-946C-4F23-874C-9435C9063C9D}"/>
              </a:ext>
            </a:extLst>
          </p:cNvPr>
          <p:cNvSpPr>
            <a:spLocks noGrp="1"/>
          </p:cNvSpPr>
          <p:nvPr>
            <p:ph type="title"/>
          </p:nvPr>
        </p:nvSpPr>
        <p:spPr/>
        <p:txBody>
          <a:bodyPr/>
          <a:lstStyle/>
          <a:p>
            <a:r>
              <a:rPr lang="en-US" dirty="0"/>
              <a:t>Special issues with really big data</a:t>
            </a:r>
          </a:p>
        </p:txBody>
      </p:sp>
      <p:sp>
        <p:nvSpPr>
          <p:cNvPr id="3" name="Content Placeholder 2">
            <a:extLst>
              <a:ext uri="{FF2B5EF4-FFF2-40B4-BE49-F238E27FC236}">
                <a16:creationId xmlns:a16="http://schemas.microsoft.com/office/drawing/2014/main" id="{871399F1-BDA9-4137-A2C9-4F2C19971F97}"/>
              </a:ext>
            </a:extLst>
          </p:cNvPr>
          <p:cNvSpPr>
            <a:spLocks noGrp="1"/>
          </p:cNvSpPr>
          <p:nvPr>
            <p:ph idx="1"/>
          </p:nvPr>
        </p:nvSpPr>
        <p:spPr/>
        <p:txBody>
          <a:bodyPr/>
          <a:lstStyle/>
          <a:p>
            <a:r>
              <a:rPr lang="en-US" dirty="0"/>
              <a:t>Where does it live, physically?</a:t>
            </a:r>
          </a:p>
          <a:p>
            <a:endParaRPr lang="en-US" dirty="0"/>
          </a:p>
          <a:p>
            <a:r>
              <a:rPr lang="en-US" dirty="0"/>
              <a:t>If big data is </a:t>
            </a:r>
            <a:r>
              <a:rPr lang="en-US" i="1" dirty="0"/>
              <a:t>really</a:t>
            </a:r>
            <a:r>
              <a:rPr lang="en-US" dirty="0"/>
              <a:t> big, it might not fit even with hundreds or thousands of machines – the “full” data set may be on much larger (but slower) archival storage systems.</a:t>
            </a:r>
          </a:p>
          <a:p>
            <a:endParaRPr lang="en-US" dirty="0"/>
          </a:p>
          <a:p>
            <a:r>
              <a:rPr lang="en-US" dirty="0"/>
              <a:t>So delay for access becomes a big concern!</a:t>
            </a:r>
          </a:p>
        </p:txBody>
      </p:sp>
      <p:sp>
        <p:nvSpPr>
          <p:cNvPr id="4" name="Footer Placeholder 3">
            <a:extLst>
              <a:ext uri="{FF2B5EF4-FFF2-40B4-BE49-F238E27FC236}">
                <a16:creationId xmlns:a16="http://schemas.microsoft.com/office/drawing/2014/main" id="{D7473FF5-2CE3-4213-8710-1BDA4A97A13B}"/>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30EAC2D2-B7D8-483E-9E21-DDE15E558B97}"/>
              </a:ext>
            </a:extLst>
          </p:cNvPr>
          <p:cNvSpPr>
            <a:spLocks noGrp="1"/>
          </p:cNvSpPr>
          <p:nvPr>
            <p:ph type="sldNum" sz="quarter" idx="12"/>
          </p:nvPr>
        </p:nvSpPr>
        <p:spPr/>
        <p:txBody>
          <a:bodyPr/>
          <a:lstStyle/>
          <a:p>
            <a:fld id="{6547F9EC-0141-428E-9624-21FD351CB832}" type="slidenum">
              <a:rPr lang="en-US" smtClean="0"/>
              <a:t>4</a:t>
            </a:fld>
            <a:endParaRPr lang="en-US"/>
          </a:p>
        </p:txBody>
      </p:sp>
    </p:spTree>
    <p:extLst>
      <p:ext uri="{BB962C8B-B14F-4D97-AF65-F5344CB8AC3E}">
        <p14:creationId xmlns:p14="http://schemas.microsoft.com/office/powerpoint/2010/main" val="15964938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72A9E-45A8-476C-B298-C070391C6DAC}"/>
              </a:ext>
            </a:extLst>
          </p:cNvPr>
          <p:cNvSpPr>
            <a:spLocks noGrp="1"/>
          </p:cNvSpPr>
          <p:nvPr>
            <p:ph type="title"/>
          </p:nvPr>
        </p:nvSpPr>
        <p:spPr/>
        <p:txBody>
          <a:bodyPr/>
          <a:lstStyle/>
          <a:p>
            <a:r>
              <a:rPr lang="en-US" dirty="0"/>
              <a:t>What would be an “expensive” object ideal for </a:t>
            </a:r>
            <a:r>
              <a:rPr lang="en-US" dirty="0" err="1"/>
              <a:t>memcached</a:t>
            </a:r>
            <a:r>
              <a:rPr lang="en-US" dirty="0"/>
              <a:t>?</a:t>
            </a:r>
          </a:p>
        </p:txBody>
      </p:sp>
      <p:sp>
        <p:nvSpPr>
          <p:cNvPr id="3" name="Content Placeholder 2">
            <a:extLst>
              <a:ext uri="{FF2B5EF4-FFF2-40B4-BE49-F238E27FC236}">
                <a16:creationId xmlns:a16="http://schemas.microsoft.com/office/drawing/2014/main" id="{15DFB7B6-AC01-4895-A791-75D43240F64C}"/>
              </a:ext>
            </a:extLst>
          </p:cNvPr>
          <p:cNvSpPr>
            <a:spLocks noGrp="1"/>
          </p:cNvSpPr>
          <p:nvPr>
            <p:ph idx="1"/>
          </p:nvPr>
        </p:nvSpPr>
        <p:spPr/>
        <p:txBody>
          <a:bodyPr/>
          <a:lstStyle/>
          <a:p>
            <a:r>
              <a:rPr lang="en-US" dirty="0"/>
              <a:t>Think about a photo or video that someone wants to view</a:t>
            </a:r>
          </a:p>
          <a:p>
            <a:endParaRPr lang="en-US" dirty="0"/>
          </a:p>
          <a:p>
            <a:r>
              <a:rPr lang="en-US" dirty="0"/>
              <a:t>Each device might have its own preferred screen size.  </a:t>
            </a:r>
          </a:p>
          <a:p>
            <a:pPr lvl="1"/>
            <a:r>
              <a:rPr lang="en-US" dirty="0"/>
              <a:t>  Resizing on the device runs the battery down</a:t>
            </a:r>
          </a:p>
          <a:p>
            <a:pPr lvl="1"/>
            <a:r>
              <a:rPr lang="en-US" dirty="0"/>
              <a:t>  Resizing on the cloud is a good option, but once you have the object</a:t>
            </a:r>
            <a:br>
              <a:rPr lang="en-US" dirty="0"/>
            </a:br>
            <a:r>
              <a:rPr lang="en-US" dirty="0"/>
              <a:t>    caching it will let you avoid recreating it again and again.</a:t>
            </a:r>
          </a:p>
        </p:txBody>
      </p:sp>
      <p:sp>
        <p:nvSpPr>
          <p:cNvPr id="4" name="Footer Placeholder 3">
            <a:extLst>
              <a:ext uri="{FF2B5EF4-FFF2-40B4-BE49-F238E27FC236}">
                <a16:creationId xmlns:a16="http://schemas.microsoft.com/office/drawing/2014/main" id="{0A9A4078-9100-4936-B36E-943950D2303F}"/>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C8222B14-7FC5-4593-B535-453E5F476210}"/>
              </a:ext>
            </a:extLst>
          </p:cNvPr>
          <p:cNvSpPr>
            <a:spLocks noGrp="1"/>
          </p:cNvSpPr>
          <p:nvPr>
            <p:ph type="sldNum" sz="quarter" idx="12"/>
          </p:nvPr>
        </p:nvSpPr>
        <p:spPr/>
        <p:txBody>
          <a:bodyPr/>
          <a:lstStyle/>
          <a:p>
            <a:fld id="{6547F9EC-0141-428E-9624-21FD351CB832}" type="slidenum">
              <a:rPr lang="en-US" smtClean="0"/>
              <a:t>40</a:t>
            </a:fld>
            <a:endParaRPr lang="en-US"/>
          </a:p>
        </p:txBody>
      </p:sp>
    </p:spTree>
    <p:extLst>
      <p:ext uri="{BB962C8B-B14F-4D97-AF65-F5344CB8AC3E}">
        <p14:creationId xmlns:p14="http://schemas.microsoft.com/office/powerpoint/2010/main" val="12316291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E5276-9341-4022-A4AC-7AFFE5ECEF13}"/>
              </a:ext>
            </a:extLst>
          </p:cNvPr>
          <p:cNvSpPr>
            <a:spLocks noGrp="1"/>
          </p:cNvSpPr>
          <p:nvPr>
            <p:ph type="title"/>
          </p:nvPr>
        </p:nvSpPr>
        <p:spPr/>
        <p:txBody>
          <a:bodyPr/>
          <a:lstStyle/>
          <a:p>
            <a:r>
              <a:rPr lang="en-US" dirty="0"/>
              <a:t>What makes this so effective?</a:t>
            </a:r>
          </a:p>
        </p:txBody>
      </p:sp>
      <p:sp>
        <p:nvSpPr>
          <p:cNvPr id="3" name="Content Placeholder 2">
            <a:extLst>
              <a:ext uri="{FF2B5EF4-FFF2-40B4-BE49-F238E27FC236}">
                <a16:creationId xmlns:a16="http://schemas.microsoft.com/office/drawing/2014/main" id="{3A05C05E-1F96-4128-85DD-EA9F084C7CB4}"/>
              </a:ext>
            </a:extLst>
          </p:cNvPr>
          <p:cNvSpPr>
            <a:spLocks noGrp="1"/>
          </p:cNvSpPr>
          <p:nvPr>
            <p:ph idx="1"/>
          </p:nvPr>
        </p:nvSpPr>
        <p:spPr/>
        <p:txBody>
          <a:bodyPr/>
          <a:lstStyle/>
          <a:p>
            <a:r>
              <a:rPr lang="en-US" dirty="0"/>
              <a:t>Many clients share the </a:t>
            </a:r>
            <a:r>
              <a:rPr lang="en-US" dirty="0" err="1"/>
              <a:t>MemCacheD</a:t>
            </a:r>
            <a:r>
              <a:rPr lang="en-US" dirty="0"/>
              <a:t> service: parallelism!</a:t>
            </a:r>
          </a:p>
          <a:p>
            <a:endParaRPr lang="en-US" dirty="0"/>
          </a:p>
          <a:p>
            <a:r>
              <a:rPr lang="en-US" dirty="0"/>
              <a:t>The service itself can hold all of those resized objects in fast</a:t>
            </a:r>
            <a:br>
              <a:rPr lang="en-US" dirty="0"/>
            </a:br>
            <a:r>
              <a:rPr lang="en-US" dirty="0"/>
              <a:t>memory units (or perhaps even on local storage)</a:t>
            </a:r>
          </a:p>
          <a:p>
            <a:endParaRPr lang="en-US" dirty="0"/>
          </a:p>
          <a:p>
            <a:r>
              <a:rPr lang="en-US" dirty="0"/>
              <a:t>Resizing is slow and energy-intensive.  Transmitting on a network is quite cheap.</a:t>
            </a:r>
          </a:p>
        </p:txBody>
      </p:sp>
      <p:sp>
        <p:nvSpPr>
          <p:cNvPr id="4" name="Footer Placeholder 3">
            <a:extLst>
              <a:ext uri="{FF2B5EF4-FFF2-40B4-BE49-F238E27FC236}">
                <a16:creationId xmlns:a16="http://schemas.microsoft.com/office/drawing/2014/main" id="{E6722EA7-C280-45DD-920B-FA2C8ABD11ED}"/>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337F4304-92AE-4E5C-A60A-55C9DA748F51}"/>
              </a:ext>
            </a:extLst>
          </p:cNvPr>
          <p:cNvSpPr>
            <a:spLocks noGrp="1"/>
          </p:cNvSpPr>
          <p:nvPr>
            <p:ph type="sldNum" sz="quarter" idx="12"/>
          </p:nvPr>
        </p:nvSpPr>
        <p:spPr/>
        <p:txBody>
          <a:bodyPr/>
          <a:lstStyle/>
          <a:p>
            <a:fld id="{6547F9EC-0141-428E-9624-21FD351CB832}" type="slidenum">
              <a:rPr lang="en-US" smtClean="0"/>
              <a:t>41</a:t>
            </a:fld>
            <a:endParaRPr lang="en-US"/>
          </a:p>
        </p:txBody>
      </p:sp>
    </p:spTree>
    <p:extLst>
      <p:ext uri="{BB962C8B-B14F-4D97-AF65-F5344CB8AC3E}">
        <p14:creationId xmlns:p14="http://schemas.microsoft.com/office/powerpoint/2010/main" val="38291151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C9F19-870D-4FC6-AD41-6068BDB00E96}"/>
              </a:ext>
            </a:extLst>
          </p:cNvPr>
          <p:cNvSpPr>
            <a:spLocks noGrp="1"/>
          </p:cNvSpPr>
          <p:nvPr>
            <p:ph type="title"/>
          </p:nvPr>
        </p:nvSpPr>
        <p:spPr>
          <a:xfrm>
            <a:off x="1024127" y="585216"/>
            <a:ext cx="11507309" cy="1499616"/>
          </a:xfrm>
        </p:spPr>
        <p:txBody>
          <a:bodyPr>
            <a:normAutofit/>
          </a:bodyPr>
          <a:lstStyle/>
          <a:p>
            <a:r>
              <a:rPr lang="en-US" sz="4400" dirty="0"/>
              <a:t>What would be a “bad use” of </a:t>
            </a:r>
            <a:r>
              <a:rPr lang="en-US" sz="4400" dirty="0" err="1"/>
              <a:t>memcached</a:t>
            </a:r>
            <a:r>
              <a:rPr lang="en-US" sz="4400" dirty="0"/>
              <a:t>?</a:t>
            </a:r>
          </a:p>
        </p:txBody>
      </p:sp>
      <p:sp>
        <p:nvSpPr>
          <p:cNvPr id="3" name="Content Placeholder 2">
            <a:extLst>
              <a:ext uri="{FF2B5EF4-FFF2-40B4-BE49-F238E27FC236}">
                <a16:creationId xmlns:a16="http://schemas.microsoft.com/office/drawing/2014/main" id="{D5717AA5-2873-463E-A171-3166E96909FF}"/>
              </a:ext>
            </a:extLst>
          </p:cNvPr>
          <p:cNvSpPr>
            <a:spLocks noGrp="1"/>
          </p:cNvSpPr>
          <p:nvPr>
            <p:ph idx="1"/>
          </p:nvPr>
        </p:nvSpPr>
        <p:spPr/>
        <p:txBody>
          <a:bodyPr/>
          <a:lstStyle/>
          <a:p>
            <a:r>
              <a:rPr lang="en-US" dirty="0"/>
              <a:t>It may not pay off to cache small things, like a few blocks of a file.  Using </a:t>
            </a:r>
            <a:r>
              <a:rPr lang="en-US" dirty="0" err="1"/>
              <a:t>memcached</a:t>
            </a:r>
            <a:r>
              <a:rPr lang="en-US" dirty="0"/>
              <a:t> just wastes resources in such cases</a:t>
            </a:r>
          </a:p>
          <a:p>
            <a:endParaRPr lang="en-US" dirty="0"/>
          </a:p>
          <a:p>
            <a:r>
              <a:rPr lang="en-US" dirty="0"/>
              <a:t>The file system itself has effective caching mechanisms</a:t>
            </a:r>
          </a:p>
          <a:p>
            <a:endParaRPr lang="en-US" dirty="0"/>
          </a:p>
          <a:p>
            <a:r>
              <a:rPr lang="en-US" dirty="0"/>
              <a:t>Moreover, if the file system prefetcher anticipates the access, data might be in local cache before you request it.</a:t>
            </a:r>
          </a:p>
        </p:txBody>
      </p:sp>
      <p:sp>
        <p:nvSpPr>
          <p:cNvPr id="4" name="Footer Placeholder 3">
            <a:extLst>
              <a:ext uri="{FF2B5EF4-FFF2-40B4-BE49-F238E27FC236}">
                <a16:creationId xmlns:a16="http://schemas.microsoft.com/office/drawing/2014/main" id="{2AF9411E-E159-427B-A83E-DECE54F25DCB}"/>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13DC7EF2-6080-48FF-BD91-F73076AF3771}"/>
              </a:ext>
            </a:extLst>
          </p:cNvPr>
          <p:cNvSpPr>
            <a:spLocks noGrp="1"/>
          </p:cNvSpPr>
          <p:nvPr>
            <p:ph type="sldNum" sz="quarter" idx="12"/>
          </p:nvPr>
        </p:nvSpPr>
        <p:spPr/>
        <p:txBody>
          <a:bodyPr/>
          <a:lstStyle/>
          <a:p>
            <a:fld id="{6547F9EC-0141-428E-9624-21FD351CB832}" type="slidenum">
              <a:rPr lang="en-US" smtClean="0"/>
              <a:t>42</a:t>
            </a:fld>
            <a:endParaRPr lang="en-US"/>
          </a:p>
        </p:txBody>
      </p:sp>
    </p:spTree>
    <p:extLst>
      <p:ext uri="{BB962C8B-B14F-4D97-AF65-F5344CB8AC3E}">
        <p14:creationId xmlns:p14="http://schemas.microsoft.com/office/powerpoint/2010/main" val="22866842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92CD5-0BA3-4493-9C10-E6EBB7656BD7}"/>
              </a:ext>
            </a:extLst>
          </p:cNvPr>
          <p:cNvSpPr>
            <a:spLocks noGrp="1"/>
          </p:cNvSpPr>
          <p:nvPr>
            <p:ph type="title"/>
          </p:nvPr>
        </p:nvSpPr>
        <p:spPr/>
        <p:txBody>
          <a:bodyPr>
            <a:normAutofit/>
          </a:bodyPr>
          <a:lstStyle/>
          <a:p>
            <a:r>
              <a:rPr lang="en-US" sz="4800" dirty="0" err="1"/>
              <a:t>MemCacheD</a:t>
            </a:r>
            <a:r>
              <a:rPr lang="en-US" sz="4800" dirty="0"/>
              <a:t> is really for </a:t>
            </a:r>
            <a:r>
              <a:rPr lang="en-US" sz="4800" u="sng" dirty="0"/>
              <a:t>temporary</a:t>
            </a:r>
            <a:r>
              <a:rPr lang="en-US" sz="4800" dirty="0"/>
              <a:t> data</a:t>
            </a:r>
          </a:p>
        </p:txBody>
      </p:sp>
      <p:sp>
        <p:nvSpPr>
          <p:cNvPr id="3" name="Content Placeholder 2">
            <a:extLst>
              <a:ext uri="{FF2B5EF4-FFF2-40B4-BE49-F238E27FC236}">
                <a16:creationId xmlns:a16="http://schemas.microsoft.com/office/drawing/2014/main" id="{A3F77BB8-CD37-4251-8D73-FE08DAAF3CC4}"/>
              </a:ext>
            </a:extLst>
          </p:cNvPr>
          <p:cNvSpPr>
            <a:spLocks noGrp="1"/>
          </p:cNvSpPr>
          <p:nvPr>
            <p:ph idx="1"/>
          </p:nvPr>
        </p:nvSpPr>
        <p:spPr/>
        <p:txBody>
          <a:bodyPr/>
          <a:lstStyle/>
          <a:p>
            <a:r>
              <a:rPr lang="en-US" dirty="0"/>
              <a:t>The intent was to create a big data cache, not a new file system.</a:t>
            </a:r>
          </a:p>
          <a:p>
            <a:endParaRPr lang="en-US" dirty="0"/>
          </a:p>
          <a:p>
            <a:r>
              <a:rPr lang="en-US" dirty="0"/>
              <a:t>A Memcached server is allowed to evict data if it needs room.</a:t>
            </a:r>
          </a:p>
          <a:p>
            <a:endParaRPr lang="en-US" dirty="0"/>
          </a:p>
          <a:p>
            <a:r>
              <a:rPr lang="en-US" dirty="0"/>
              <a:t>… even if a process used </a:t>
            </a:r>
            <a:r>
              <a:rPr lang="en-US" b="1" dirty="0"/>
              <a:t>put</a:t>
            </a:r>
            <a:r>
              <a:rPr lang="en-US" dirty="0"/>
              <a:t> to store some (</a:t>
            </a:r>
            <a:r>
              <a:rPr lang="en-US" dirty="0" err="1"/>
              <a:t>key,value</a:t>
            </a:r>
            <a:r>
              <a:rPr lang="en-US" dirty="0"/>
              <a:t>) pair, don’t assume that </a:t>
            </a:r>
            <a:r>
              <a:rPr lang="en-US" b="1" dirty="0"/>
              <a:t>get</a:t>
            </a:r>
            <a:r>
              <a:rPr lang="en-US" dirty="0"/>
              <a:t> will find that object later!</a:t>
            </a:r>
          </a:p>
        </p:txBody>
      </p:sp>
      <p:sp>
        <p:nvSpPr>
          <p:cNvPr id="4" name="Footer Placeholder 3">
            <a:extLst>
              <a:ext uri="{FF2B5EF4-FFF2-40B4-BE49-F238E27FC236}">
                <a16:creationId xmlns:a16="http://schemas.microsoft.com/office/drawing/2014/main" id="{B2D6BCBF-B70A-40B0-865B-F123C17A7DA6}"/>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759BA3DB-9E7A-4C24-BA13-3CEBB9818C7F}"/>
              </a:ext>
            </a:extLst>
          </p:cNvPr>
          <p:cNvSpPr>
            <a:spLocks noGrp="1"/>
          </p:cNvSpPr>
          <p:nvPr>
            <p:ph type="sldNum" sz="quarter" idx="12"/>
          </p:nvPr>
        </p:nvSpPr>
        <p:spPr/>
        <p:txBody>
          <a:bodyPr/>
          <a:lstStyle/>
          <a:p>
            <a:fld id="{6547F9EC-0141-428E-9624-21FD351CB832}" type="slidenum">
              <a:rPr lang="en-US" smtClean="0"/>
              <a:t>43</a:t>
            </a:fld>
            <a:endParaRPr lang="en-US"/>
          </a:p>
        </p:txBody>
      </p:sp>
    </p:spTree>
    <p:extLst>
      <p:ext uri="{BB962C8B-B14F-4D97-AF65-F5344CB8AC3E}">
        <p14:creationId xmlns:p14="http://schemas.microsoft.com/office/powerpoint/2010/main" val="9545719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2D7E1-1817-4A3A-933B-9DEAB64117D9}"/>
              </a:ext>
            </a:extLst>
          </p:cNvPr>
          <p:cNvSpPr>
            <a:spLocks noGrp="1"/>
          </p:cNvSpPr>
          <p:nvPr>
            <p:ph type="title"/>
          </p:nvPr>
        </p:nvSpPr>
        <p:spPr/>
        <p:txBody>
          <a:bodyPr/>
          <a:lstStyle/>
          <a:p>
            <a:r>
              <a:rPr lang="en-US" dirty="0"/>
              <a:t>Can we do better?</a:t>
            </a:r>
          </a:p>
        </p:txBody>
      </p:sp>
      <p:sp>
        <p:nvSpPr>
          <p:cNvPr id="3" name="Content Placeholder 2">
            <a:extLst>
              <a:ext uri="{FF2B5EF4-FFF2-40B4-BE49-F238E27FC236}">
                <a16:creationId xmlns:a16="http://schemas.microsoft.com/office/drawing/2014/main" id="{F3B08F64-0BF9-42C3-BAA3-A0A6163180A4}"/>
              </a:ext>
            </a:extLst>
          </p:cNvPr>
          <p:cNvSpPr>
            <a:spLocks noGrp="1"/>
          </p:cNvSpPr>
          <p:nvPr>
            <p:ph idx="1"/>
          </p:nvPr>
        </p:nvSpPr>
        <p:spPr/>
        <p:txBody>
          <a:bodyPr/>
          <a:lstStyle/>
          <a:p>
            <a:r>
              <a:rPr lang="en-US" dirty="0"/>
              <a:t>This is a bit beyond CS4414, but many companies can use data replication to build a </a:t>
            </a:r>
            <a:r>
              <a:rPr lang="en-US" dirty="0" err="1"/>
              <a:t>MemCacheD</a:t>
            </a:r>
            <a:r>
              <a:rPr lang="en-US" dirty="0"/>
              <a:t> that probably won’t lose data if a server fails or a network link is transiently flaky.</a:t>
            </a:r>
          </a:p>
          <a:p>
            <a:endParaRPr lang="en-US" dirty="0"/>
          </a:p>
          <a:p>
            <a:r>
              <a:rPr lang="en-US" dirty="0"/>
              <a:t>For example, AWS (Amazon) has a </a:t>
            </a:r>
            <a:r>
              <a:rPr lang="en-US" dirty="0" err="1"/>
              <a:t>MemCacheD</a:t>
            </a:r>
            <a:r>
              <a:rPr lang="en-US" dirty="0"/>
              <a:t> service called DynamoDB.  It replicates every (</a:t>
            </a:r>
            <a:r>
              <a:rPr lang="en-US" dirty="0" err="1"/>
              <a:t>key,value</a:t>
            </a:r>
            <a:r>
              <a:rPr lang="en-US" dirty="0"/>
              <a:t>) tuple so that even in a crash, data generally won’t be lost.  You can access it as a kind of database, which is why they added the “DB” part.</a:t>
            </a:r>
          </a:p>
        </p:txBody>
      </p:sp>
      <p:sp>
        <p:nvSpPr>
          <p:cNvPr id="4" name="Footer Placeholder 3">
            <a:extLst>
              <a:ext uri="{FF2B5EF4-FFF2-40B4-BE49-F238E27FC236}">
                <a16:creationId xmlns:a16="http://schemas.microsoft.com/office/drawing/2014/main" id="{A9FE58E4-5551-49EE-885A-406DCACD8485}"/>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0B89E917-9612-4C8B-83C9-8E86D665274F}"/>
              </a:ext>
            </a:extLst>
          </p:cNvPr>
          <p:cNvSpPr>
            <a:spLocks noGrp="1"/>
          </p:cNvSpPr>
          <p:nvPr>
            <p:ph type="sldNum" sz="quarter" idx="12"/>
          </p:nvPr>
        </p:nvSpPr>
        <p:spPr/>
        <p:txBody>
          <a:bodyPr/>
          <a:lstStyle/>
          <a:p>
            <a:fld id="{6547F9EC-0141-428E-9624-21FD351CB832}" type="slidenum">
              <a:rPr lang="en-US" smtClean="0"/>
              <a:t>44</a:t>
            </a:fld>
            <a:endParaRPr lang="en-US"/>
          </a:p>
        </p:txBody>
      </p:sp>
    </p:spTree>
    <p:extLst>
      <p:ext uri="{BB962C8B-B14F-4D97-AF65-F5344CB8AC3E}">
        <p14:creationId xmlns:p14="http://schemas.microsoft.com/office/powerpoint/2010/main" val="30944920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Oval 78"/>
          <p:cNvSpPr/>
          <p:nvPr/>
        </p:nvSpPr>
        <p:spPr>
          <a:xfrm rot="2611057">
            <a:off x="6221756" y="3241132"/>
            <a:ext cx="5935263" cy="137603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263769" y="2084832"/>
            <a:ext cx="4387362" cy="137603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0" name="Picture 79">
            <a:extLst>
              <a:ext uri="{FF2B5EF4-FFF2-40B4-BE49-F238E27FC236}">
                <a16:creationId xmlns:a16="http://schemas.microsoft.com/office/drawing/2014/main" id="{059B3631-C137-4ABA-BB79-B0E2D452B24F}"/>
              </a:ext>
            </a:extLst>
          </p:cNvPr>
          <p:cNvPicPr>
            <a:picLocks noChangeAspect="1"/>
          </p:cNvPicPr>
          <p:nvPr/>
        </p:nvPicPr>
        <p:blipFill>
          <a:blip r:embed="rId3"/>
          <a:stretch>
            <a:fillRect/>
          </a:stretch>
        </p:blipFill>
        <p:spPr>
          <a:xfrm>
            <a:off x="8917756" y="4295186"/>
            <a:ext cx="248411" cy="248411"/>
          </a:xfrm>
          <a:prstGeom prst="rect">
            <a:avLst/>
          </a:prstGeom>
        </p:spPr>
      </p:pic>
      <p:sp>
        <p:nvSpPr>
          <p:cNvPr id="12" name="Oval 11"/>
          <p:cNvSpPr/>
          <p:nvPr/>
        </p:nvSpPr>
        <p:spPr>
          <a:xfrm>
            <a:off x="7171113" y="2294312"/>
            <a:ext cx="1233054" cy="41563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24128" y="585216"/>
            <a:ext cx="10786872" cy="1499616"/>
          </a:xfrm>
        </p:spPr>
        <p:txBody>
          <a:bodyPr/>
          <a:lstStyle/>
          <a:p>
            <a:r>
              <a:rPr lang="en-US" dirty="0"/>
              <a:t>With some solutions, we can request replication for improved availability</a:t>
            </a:r>
          </a:p>
        </p:txBody>
      </p:sp>
      <p:sp>
        <p:nvSpPr>
          <p:cNvPr id="4" name="Footer Placeholder 3"/>
          <p:cNvSpPr>
            <a:spLocks noGrp="1"/>
          </p:cNvSpPr>
          <p:nvPr>
            <p:ph type="ftr" sz="quarter" idx="11"/>
          </p:nvPr>
        </p:nvSpPr>
        <p:spPr/>
        <p:txBody>
          <a:bodyPr/>
          <a:lstStyle/>
          <a:p>
            <a:r>
              <a:rPr lang="en-US"/>
              <a:t>Cornell CS4414 - Spring 2023</a:t>
            </a:r>
          </a:p>
        </p:txBody>
      </p:sp>
      <p:sp>
        <p:nvSpPr>
          <p:cNvPr id="5" name="Slide Number Placeholder 4"/>
          <p:cNvSpPr>
            <a:spLocks noGrp="1"/>
          </p:cNvSpPr>
          <p:nvPr>
            <p:ph type="sldNum" sz="quarter" idx="12"/>
          </p:nvPr>
        </p:nvSpPr>
        <p:spPr/>
        <p:txBody>
          <a:bodyPr/>
          <a:lstStyle/>
          <a:p>
            <a:fld id="{3C974458-8A97-4835-BF79-1FB6D7856C21}" type="slidenum">
              <a:rPr lang="en-US" smtClean="0"/>
              <a:pPr/>
              <a:t>45</a:t>
            </a:fld>
            <a:endParaRPr lang="en-US"/>
          </a:p>
        </p:txBody>
      </p:sp>
      <p:sp>
        <p:nvSpPr>
          <p:cNvPr id="10" name="Oval 9"/>
          <p:cNvSpPr/>
          <p:nvPr/>
        </p:nvSpPr>
        <p:spPr>
          <a:xfrm>
            <a:off x="7315200" y="23940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7833360" y="2394065"/>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7323513" y="2446712"/>
            <a:ext cx="1233054" cy="41563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7467600" y="25464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7985760" y="2546465"/>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7475913" y="2599112"/>
            <a:ext cx="1233054" cy="41563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7620000" y="26988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8138160" y="2698865"/>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7628313" y="2751512"/>
            <a:ext cx="1233054" cy="41563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7772400" y="28512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8290560" y="2851265"/>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7780713" y="2903912"/>
            <a:ext cx="1233054" cy="41563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7924800" y="30036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8442960" y="3003665"/>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7933113" y="3056312"/>
            <a:ext cx="1233054" cy="41563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8077200" y="31560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8595360" y="3156065"/>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8085513" y="3208712"/>
            <a:ext cx="1233054" cy="41563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8229600" y="33084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8747760" y="3308465"/>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8237913" y="3361112"/>
            <a:ext cx="1233054" cy="41563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8382000" y="34608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8900160" y="3460865"/>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8390313" y="3513512"/>
            <a:ext cx="1233054" cy="41563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8534400" y="36132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9052560" y="3613265"/>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8542713" y="3665912"/>
            <a:ext cx="1233054" cy="41563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8686800" y="37656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9204960" y="3765665"/>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8695113" y="3818312"/>
            <a:ext cx="1233054" cy="41563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8839200" y="39180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9357360" y="3918065"/>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8847513" y="3970712"/>
            <a:ext cx="1233054" cy="41563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8991600" y="40704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9509760" y="4070465"/>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8999913" y="4123112"/>
            <a:ext cx="1233054" cy="41563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9144000" y="42228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9662160" y="4222865"/>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9152313" y="4275512"/>
            <a:ext cx="1233054" cy="41563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9296400" y="43752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9814560" y="4375265"/>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9304713" y="4427912"/>
            <a:ext cx="1233054" cy="41563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9448800" y="45276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9966960" y="4527665"/>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9457113" y="4580312"/>
            <a:ext cx="1233054" cy="41563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9601200" y="46800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10119360" y="4680065"/>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9609513" y="4732712"/>
            <a:ext cx="1233054" cy="41563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9753600" y="48324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10271760" y="4832465"/>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9761913" y="4885112"/>
            <a:ext cx="1233054" cy="41563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9906000" y="49848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10424160" y="4984865"/>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9914313" y="5037512"/>
            <a:ext cx="1233054" cy="41563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10058400" y="51372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10576560" y="5137265"/>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024128" y="2446712"/>
            <a:ext cx="1270185" cy="369332"/>
          </a:xfrm>
          <a:prstGeom prst="rect">
            <a:avLst/>
          </a:prstGeom>
          <a:noFill/>
          <a:ln>
            <a:solidFill>
              <a:schemeClr val="tx1"/>
            </a:solidFill>
          </a:ln>
        </p:spPr>
        <p:txBody>
          <a:bodyPr wrap="square" rtlCol="0">
            <a:spAutoFit/>
          </a:bodyPr>
          <a:lstStyle/>
          <a:p>
            <a:r>
              <a:rPr lang="en-US" dirty="0"/>
              <a:t>Key=“Ken”</a:t>
            </a:r>
          </a:p>
        </p:txBody>
      </p:sp>
      <p:sp>
        <p:nvSpPr>
          <p:cNvPr id="68" name="TextBox 67"/>
          <p:cNvSpPr txBox="1"/>
          <p:nvPr/>
        </p:nvSpPr>
        <p:spPr>
          <a:xfrm>
            <a:off x="2302626" y="2445910"/>
            <a:ext cx="1270185" cy="369332"/>
          </a:xfrm>
          <a:prstGeom prst="rect">
            <a:avLst/>
          </a:prstGeom>
          <a:noFill/>
          <a:ln>
            <a:solidFill>
              <a:schemeClr val="tx1"/>
            </a:solidFill>
          </a:ln>
        </p:spPr>
        <p:txBody>
          <a:bodyPr wrap="square" rtlCol="0">
            <a:spAutoFit/>
          </a:bodyPr>
          <a:lstStyle/>
          <a:p>
            <a:r>
              <a:rPr lang="en-US" dirty="0"/>
              <a:t>Value=</a:t>
            </a:r>
          </a:p>
        </p:txBody>
      </p:sp>
      <p:pic>
        <p:nvPicPr>
          <p:cNvPr id="69" name="Picture 68"/>
          <p:cNvPicPr>
            <a:picLocks noChangeAspect="1"/>
          </p:cNvPicPr>
          <p:nvPr/>
        </p:nvPicPr>
        <p:blipFill>
          <a:blip r:embed="rId3"/>
          <a:stretch>
            <a:fillRect/>
          </a:stretch>
        </p:blipFill>
        <p:spPr>
          <a:xfrm>
            <a:off x="3095534" y="2445910"/>
            <a:ext cx="383763" cy="383763"/>
          </a:xfrm>
          <a:prstGeom prst="rect">
            <a:avLst/>
          </a:prstGeom>
        </p:spPr>
      </p:pic>
      <p:sp>
        <p:nvSpPr>
          <p:cNvPr id="70" name="Freeform 69"/>
          <p:cNvSpPr/>
          <p:nvPr/>
        </p:nvSpPr>
        <p:spPr>
          <a:xfrm>
            <a:off x="1258659" y="2809702"/>
            <a:ext cx="7614763" cy="1612668"/>
          </a:xfrm>
          <a:custGeom>
            <a:avLst/>
            <a:gdLst>
              <a:gd name="connsiteX0" fmla="*/ 611705 w 7627646"/>
              <a:gd name="connsiteY0" fmla="*/ 0 h 1454727"/>
              <a:gd name="connsiteX1" fmla="*/ 694832 w 7627646"/>
              <a:gd name="connsiteY1" fmla="*/ 615142 h 1454727"/>
              <a:gd name="connsiteX2" fmla="*/ 7627646 w 7627646"/>
              <a:gd name="connsiteY2" fmla="*/ 1454727 h 1454727"/>
            </a:gdLst>
            <a:ahLst/>
            <a:cxnLst>
              <a:cxn ang="0">
                <a:pos x="connsiteX0" y="connsiteY0"/>
              </a:cxn>
              <a:cxn ang="0">
                <a:pos x="connsiteX1" y="connsiteY1"/>
              </a:cxn>
              <a:cxn ang="0">
                <a:pos x="connsiteX2" y="connsiteY2"/>
              </a:cxn>
            </a:cxnLst>
            <a:rect l="l" t="t" r="r" b="b"/>
            <a:pathLst>
              <a:path w="7627646" h="1454727">
                <a:moveTo>
                  <a:pt x="611705" y="0"/>
                </a:moveTo>
                <a:cubicBezTo>
                  <a:pt x="68606" y="186343"/>
                  <a:pt x="-474492" y="372687"/>
                  <a:pt x="694832" y="615142"/>
                </a:cubicBezTo>
                <a:cubicBezTo>
                  <a:pt x="1864156" y="857597"/>
                  <a:pt x="4745901" y="1156162"/>
                  <a:pt x="7627646" y="1454727"/>
                </a:cubicBezTo>
              </a:path>
            </a:pathLst>
          </a:custGeom>
          <a:no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1304045" y="2918751"/>
            <a:ext cx="2268765" cy="369332"/>
          </a:xfrm>
          <a:prstGeom prst="rect">
            <a:avLst/>
          </a:prstGeom>
          <a:noFill/>
        </p:spPr>
        <p:txBody>
          <a:bodyPr wrap="square" rtlCol="0">
            <a:spAutoFit/>
          </a:bodyPr>
          <a:lstStyle/>
          <a:p>
            <a:r>
              <a:rPr lang="en-US" dirty="0"/>
              <a:t>Hash(“Ken”)%100000</a:t>
            </a:r>
          </a:p>
        </p:txBody>
      </p:sp>
      <p:sp>
        <p:nvSpPr>
          <p:cNvPr id="73" name="Title 1"/>
          <p:cNvSpPr txBox="1">
            <a:spLocks/>
          </p:cNvSpPr>
          <p:nvPr/>
        </p:nvSpPr>
        <p:spPr>
          <a:xfrm>
            <a:off x="3034144" y="4728955"/>
            <a:ext cx="6510251"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b="1" kern="1200" cap="all" spc="100" baseline="0">
                <a:solidFill>
                  <a:srgbClr val="C00000"/>
                </a:solidFill>
                <a:latin typeface="+mj-lt"/>
                <a:ea typeface="+mj-ea"/>
                <a:cs typeface="+mj-cs"/>
              </a:defRPr>
            </a:lvl1pPr>
          </a:lstStyle>
          <a:p>
            <a:pPr algn="r"/>
            <a:r>
              <a:rPr lang="en-US" sz="3200" dirty="0"/>
              <a:t>In effect, two levels of hashing!</a:t>
            </a:r>
          </a:p>
        </p:txBody>
      </p:sp>
      <p:sp>
        <p:nvSpPr>
          <p:cNvPr id="74" name="Freeform 73"/>
          <p:cNvSpPr/>
          <p:nvPr/>
        </p:nvSpPr>
        <p:spPr>
          <a:xfrm>
            <a:off x="1255887" y="2815242"/>
            <a:ext cx="8288507" cy="1297863"/>
          </a:xfrm>
          <a:custGeom>
            <a:avLst/>
            <a:gdLst>
              <a:gd name="connsiteX0" fmla="*/ 611705 w 7627646"/>
              <a:gd name="connsiteY0" fmla="*/ 0 h 1454727"/>
              <a:gd name="connsiteX1" fmla="*/ 694832 w 7627646"/>
              <a:gd name="connsiteY1" fmla="*/ 615142 h 1454727"/>
              <a:gd name="connsiteX2" fmla="*/ 7627646 w 7627646"/>
              <a:gd name="connsiteY2" fmla="*/ 1454727 h 1454727"/>
            </a:gdLst>
            <a:ahLst/>
            <a:cxnLst>
              <a:cxn ang="0">
                <a:pos x="connsiteX0" y="connsiteY0"/>
              </a:cxn>
              <a:cxn ang="0">
                <a:pos x="connsiteX1" y="connsiteY1"/>
              </a:cxn>
              <a:cxn ang="0">
                <a:pos x="connsiteX2" y="connsiteY2"/>
              </a:cxn>
            </a:cxnLst>
            <a:rect l="l" t="t" r="r" b="b"/>
            <a:pathLst>
              <a:path w="7627646" h="1454727">
                <a:moveTo>
                  <a:pt x="611705" y="0"/>
                </a:moveTo>
                <a:cubicBezTo>
                  <a:pt x="68606" y="186343"/>
                  <a:pt x="-474492" y="372687"/>
                  <a:pt x="694832" y="615142"/>
                </a:cubicBezTo>
                <a:cubicBezTo>
                  <a:pt x="1864156" y="857597"/>
                  <a:pt x="4745901" y="1156162"/>
                  <a:pt x="7627646" y="1454727"/>
                </a:cubicBezTo>
              </a:path>
            </a:pathLst>
          </a:custGeom>
          <a:no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3" name="Picture 82">
            <a:extLst>
              <a:ext uri="{FF2B5EF4-FFF2-40B4-BE49-F238E27FC236}">
                <a16:creationId xmlns:a16="http://schemas.microsoft.com/office/drawing/2014/main" id="{831DBD96-3348-4105-B988-B925F848DBC4}"/>
              </a:ext>
            </a:extLst>
          </p:cNvPr>
          <p:cNvPicPr>
            <a:picLocks noChangeAspect="1"/>
          </p:cNvPicPr>
          <p:nvPr/>
        </p:nvPicPr>
        <p:blipFill>
          <a:blip r:embed="rId4"/>
          <a:stretch>
            <a:fillRect/>
          </a:stretch>
        </p:blipFill>
        <p:spPr>
          <a:xfrm>
            <a:off x="10397738" y="4039835"/>
            <a:ext cx="193607" cy="259072"/>
          </a:xfrm>
          <a:prstGeom prst="rect">
            <a:avLst/>
          </a:prstGeom>
        </p:spPr>
      </p:pic>
      <p:pic>
        <p:nvPicPr>
          <p:cNvPr id="84" name="Picture 83">
            <a:extLst>
              <a:ext uri="{FF2B5EF4-FFF2-40B4-BE49-F238E27FC236}">
                <a16:creationId xmlns:a16="http://schemas.microsoft.com/office/drawing/2014/main" id="{AE8AE792-B492-476D-B89A-5F1E387DDA4A}"/>
              </a:ext>
            </a:extLst>
          </p:cNvPr>
          <p:cNvPicPr>
            <a:picLocks noChangeAspect="1"/>
          </p:cNvPicPr>
          <p:nvPr/>
        </p:nvPicPr>
        <p:blipFill rotWithShape="1">
          <a:blip r:embed="rId5"/>
          <a:srcRect l="1" r="34964" b="6635"/>
          <a:stretch/>
        </p:blipFill>
        <p:spPr>
          <a:xfrm>
            <a:off x="10827570" y="4062726"/>
            <a:ext cx="197780" cy="228565"/>
          </a:xfrm>
          <a:prstGeom prst="rect">
            <a:avLst/>
          </a:prstGeom>
        </p:spPr>
      </p:pic>
      <p:pic>
        <p:nvPicPr>
          <p:cNvPr id="85" name="Picture 84">
            <a:extLst>
              <a:ext uri="{FF2B5EF4-FFF2-40B4-BE49-F238E27FC236}">
                <a16:creationId xmlns:a16="http://schemas.microsoft.com/office/drawing/2014/main" id="{E11DC2FA-7A30-4F60-818A-F3D8E18AB7A3}"/>
              </a:ext>
            </a:extLst>
          </p:cNvPr>
          <p:cNvPicPr>
            <a:picLocks noChangeAspect="1"/>
          </p:cNvPicPr>
          <p:nvPr/>
        </p:nvPicPr>
        <p:blipFill>
          <a:blip r:embed="rId6"/>
          <a:stretch>
            <a:fillRect/>
          </a:stretch>
        </p:blipFill>
        <p:spPr>
          <a:xfrm>
            <a:off x="10607286" y="4039835"/>
            <a:ext cx="185717" cy="267700"/>
          </a:xfrm>
          <a:prstGeom prst="rect">
            <a:avLst/>
          </a:prstGeom>
        </p:spPr>
      </p:pic>
      <p:pic>
        <p:nvPicPr>
          <p:cNvPr id="86" name="Picture 85">
            <a:extLst>
              <a:ext uri="{FF2B5EF4-FFF2-40B4-BE49-F238E27FC236}">
                <a16:creationId xmlns:a16="http://schemas.microsoft.com/office/drawing/2014/main" id="{0257E177-12B0-4861-91C0-B79C02B9EAE8}"/>
              </a:ext>
            </a:extLst>
          </p:cNvPr>
          <p:cNvPicPr>
            <a:picLocks noChangeAspect="1"/>
          </p:cNvPicPr>
          <p:nvPr/>
        </p:nvPicPr>
        <p:blipFill>
          <a:blip r:embed="rId4"/>
          <a:stretch>
            <a:fillRect/>
          </a:stretch>
        </p:blipFill>
        <p:spPr>
          <a:xfrm>
            <a:off x="8275320" y="4287293"/>
            <a:ext cx="193607" cy="259072"/>
          </a:xfrm>
          <a:prstGeom prst="rect">
            <a:avLst/>
          </a:prstGeom>
        </p:spPr>
      </p:pic>
      <p:pic>
        <p:nvPicPr>
          <p:cNvPr id="87" name="Picture 86">
            <a:extLst>
              <a:ext uri="{FF2B5EF4-FFF2-40B4-BE49-F238E27FC236}">
                <a16:creationId xmlns:a16="http://schemas.microsoft.com/office/drawing/2014/main" id="{04CE0117-F175-4708-816F-2A25272A0EFF}"/>
              </a:ext>
            </a:extLst>
          </p:cNvPr>
          <p:cNvPicPr>
            <a:picLocks noChangeAspect="1"/>
          </p:cNvPicPr>
          <p:nvPr/>
        </p:nvPicPr>
        <p:blipFill rotWithShape="1">
          <a:blip r:embed="rId5"/>
          <a:srcRect l="1" r="34964" b="6635"/>
          <a:stretch/>
        </p:blipFill>
        <p:spPr>
          <a:xfrm>
            <a:off x="8705152" y="4310184"/>
            <a:ext cx="197780" cy="228565"/>
          </a:xfrm>
          <a:prstGeom prst="rect">
            <a:avLst/>
          </a:prstGeom>
        </p:spPr>
      </p:pic>
      <p:pic>
        <p:nvPicPr>
          <p:cNvPr id="88" name="Picture 87">
            <a:extLst>
              <a:ext uri="{FF2B5EF4-FFF2-40B4-BE49-F238E27FC236}">
                <a16:creationId xmlns:a16="http://schemas.microsoft.com/office/drawing/2014/main" id="{A3182F72-5BDE-4DAD-BEF1-6AE067988F89}"/>
              </a:ext>
            </a:extLst>
          </p:cNvPr>
          <p:cNvPicPr>
            <a:picLocks noChangeAspect="1"/>
          </p:cNvPicPr>
          <p:nvPr/>
        </p:nvPicPr>
        <p:blipFill>
          <a:blip r:embed="rId6"/>
          <a:stretch>
            <a:fillRect/>
          </a:stretch>
        </p:blipFill>
        <p:spPr>
          <a:xfrm>
            <a:off x="8484868" y="4287293"/>
            <a:ext cx="185717" cy="267700"/>
          </a:xfrm>
          <a:prstGeom prst="rect">
            <a:avLst/>
          </a:prstGeom>
        </p:spPr>
      </p:pic>
      <p:pic>
        <p:nvPicPr>
          <p:cNvPr id="81" name="Picture 80">
            <a:extLst>
              <a:ext uri="{FF2B5EF4-FFF2-40B4-BE49-F238E27FC236}">
                <a16:creationId xmlns:a16="http://schemas.microsoft.com/office/drawing/2014/main" id="{C4B23860-41CB-4032-ADF9-2921F45627EA}"/>
              </a:ext>
            </a:extLst>
          </p:cNvPr>
          <p:cNvPicPr>
            <a:picLocks noChangeAspect="1"/>
          </p:cNvPicPr>
          <p:nvPr/>
        </p:nvPicPr>
        <p:blipFill>
          <a:blip r:embed="rId3"/>
          <a:stretch>
            <a:fillRect/>
          </a:stretch>
        </p:blipFill>
        <p:spPr>
          <a:xfrm>
            <a:off x="11075755" y="4059124"/>
            <a:ext cx="248411" cy="248411"/>
          </a:xfrm>
          <a:prstGeom prst="rect">
            <a:avLst/>
          </a:prstGeom>
        </p:spPr>
      </p:pic>
      <p:pic>
        <p:nvPicPr>
          <p:cNvPr id="3" name="Picture 2">
            <a:extLst>
              <a:ext uri="{FF2B5EF4-FFF2-40B4-BE49-F238E27FC236}">
                <a16:creationId xmlns:a16="http://schemas.microsoft.com/office/drawing/2014/main" id="{1CAA62BF-F694-4414-A45D-A249A05C0C13}"/>
              </a:ext>
            </a:extLst>
          </p:cNvPr>
          <p:cNvPicPr>
            <a:picLocks noChangeAspect="1"/>
          </p:cNvPicPr>
          <p:nvPr/>
        </p:nvPicPr>
        <p:blipFill>
          <a:blip r:embed="rId7"/>
          <a:stretch>
            <a:fillRect/>
          </a:stretch>
        </p:blipFill>
        <p:spPr>
          <a:xfrm>
            <a:off x="1825170" y="4157799"/>
            <a:ext cx="6675699" cy="1012024"/>
          </a:xfrm>
          <a:prstGeom prst="rect">
            <a:avLst/>
          </a:prstGeom>
        </p:spPr>
      </p:pic>
      <p:sp>
        <p:nvSpPr>
          <p:cNvPr id="82" name="TextBox 81">
            <a:extLst>
              <a:ext uri="{FF2B5EF4-FFF2-40B4-BE49-F238E27FC236}">
                <a16:creationId xmlns:a16="http://schemas.microsoft.com/office/drawing/2014/main" id="{E74A44A5-E5E9-4B38-86CB-89BF6551AD6D}"/>
              </a:ext>
            </a:extLst>
          </p:cNvPr>
          <p:cNvSpPr txBox="1"/>
          <p:nvPr/>
        </p:nvSpPr>
        <p:spPr>
          <a:xfrm>
            <a:off x="9112302" y="2396624"/>
            <a:ext cx="2566551" cy="830997"/>
          </a:xfrm>
          <a:prstGeom prst="rect">
            <a:avLst/>
          </a:prstGeom>
          <a:noFill/>
        </p:spPr>
        <p:txBody>
          <a:bodyPr wrap="square" rtlCol="0">
            <a:spAutoFit/>
          </a:bodyPr>
          <a:lstStyle/>
          <a:p>
            <a:pPr algn="ctr"/>
            <a:r>
              <a:rPr lang="en-US" sz="2400" b="1" dirty="0"/>
              <a:t>Zookeeper tracks</a:t>
            </a:r>
            <a:br>
              <a:rPr lang="en-US" sz="2400" b="1" dirty="0"/>
            </a:br>
            <a:r>
              <a:rPr lang="en-US" sz="2400" b="1" dirty="0"/>
              <a:t>the membership</a:t>
            </a:r>
          </a:p>
        </p:txBody>
      </p:sp>
    </p:spTree>
    <p:extLst>
      <p:ext uri="{BB962C8B-B14F-4D97-AF65-F5344CB8AC3E}">
        <p14:creationId xmlns:p14="http://schemas.microsoft.com/office/powerpoint/2010/main" val="3678466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1500"/>
                                  </p:stCondLst>
                                  <p:childTnLst>
                                    <p:set>
                                      <p:cBhvr>
                                        <p:cTn id="6" dur="1" fill="hold">
                                          <p:stCondLst>
                                            <p:cond delay="0"/>
                                          </p:stCondLst>
                                        </p:cTn>
                                        <p:tgtEl>
                                          <p:spTgt spid="71"/>
                                        </p:tgtEl>
                                        <p:attrNameLst>
                                          <p:attrName>style.visibility</p:attrName>
                                        </p:attrNameLst>
                                      </p:cBhvr>
                                      <p:to>
                                        <p:strVal val="visible"/>
                                      </p:to>
                                    </p:set>
                                    <p:animEffect transition="in" filter="randombar(horizontal)">
                                      <p:cBhvr>
                                        <p:cTn id="7" dur="500"/>
                                        <p:tgtEl>
                                          <p:spTgt spid="71"/>
                                        </p:tgtEl>
                                      </p:cBhvr>
                                    </p:animEffect>
                                  </p:childTnLst>
                                </p:cTn>
                              </p:par>
                            </p:childTnLst>
                          </p:cTn>
                        </p:par>
                        <p:par>
                          <p:cTn id="8" fill="hold">
                            <p:stCondLst>
                              <p:cond delay="2000"/>
                            </p:stCondLst>
                            <p:childTnLst>
                              <p:par>
                                <p:cTn id="9" presetID="14" presetClass="entr" presetSubtype="10" fill="hold" grpId="0" nodeType="afterEffect">
                                  <p:stCondLst>
                                    <p:cond delay="1500"/>
                                  </p:stCondLst>
                                  <p:childTnLst>
                                    <p:set>
                                      <p:cBhvr>
                                        <p:cTn id="10" dur="1" fill="hold">
                                          <p:stCondLst>
                                            <p:cond delay="0"/>
                                          </p:stCondLst>
                                        </p:cTn>
                                        <p:tgtEl>
                                          <p:spTgt spid="70"/>
                                        </p:tgtEl>
                                        <p:attrNameLst>
                                          <p:attrName>style.visibility</p:attrName>
                                        </p:attrNameLst>
                                      </p:cBhvr>
                                      <p:to>
                                        <p:strVal val="visible"/>
                                      </p:to>
                                    </p:set>
                                    <p:animEffect transition="in" filter="randombar(horizontal)">
                                      <p:cBhvr>
                                        <p:cTn id="11" dur="500"/>
                                        <p:tgtEl>
                                          <p:spTgt spid="70"/>
                                        </p:tgtEl>
                                      </p:cBhvr>
                                    </p:animEffect>
                                  </p:childTnLst>
                                </p:cTn>
                              </p:par>
                              <p:par>
                                <p:cTn id="12" presetID="14" presetClass="entr" presetSubtype="10" fill="hold" grpId="0" nodeType="withEffect">
                                  <p:stCondLst>
                                    <p:cond delay="1500"/>
                                  </p:stCondLst>
                                  <p:childTnLst>
                                    <p:set>
                                      <p:cBhvr>
                                        <p:cTn id="13" dur="1" fill="hold">
                                          <p:stCondLst>
                                            <p:cond delay="0"/>
                                          </p:stCondLst>
                                        </p:cTn>
                                        <p:tgtEl>
                                          <p:spTgt spid="74"/>
                                        </p:tgtEl>
                                        <p:attrNameLst>
                                          <p:attrName>style.visibility</p:attrName>
                                        </p:attrNameLst>
                                      </p:cBhvr>
                                      <p:to>
                                        <p:strVal val="visible"/>
                                      </p:to>
                                    </p:set>
                                    <p:animEffect transition="in" filter="randombar(horizontal)">
                                      <p:cBhvr>
                                        <p:cTn id="14" dur="500"/>
                                        <p:tgtEl>
                                          <p:spTgt spid="74"/>
                                        </p:tgtEl>
                                      </p:cBhvr>
                                    </p:animEffect>
                                  </p:childTnLst>
                                </p:cTn>
                              </p:par>
                            </p:childTnLst>
                          </p:cTn>
                        </p:par>
                        <p:par>
                          <p:cTn id="15" fill="hold">
                            <p:stCondLst>
                              <p:cond delay="4000"/>
                            </p:stCondLst>
                            <p:childTnLst>
                              <p:par>
                                <p:cTn id="16" presetID="21" presetClass="emph" presetSubtype="0" fill="hold" grpId="0" nodeType="afterEffect">
                                  <p:stCondLst>
                                    <p:cond delay="1500"/>
                                  </p:stCondLst>
                                  <p:childTnLst>
                                    <p:animClr clrSpc="hsl" dir="cw">
                                      <p:cBhvr override="childStyle">
                                        <p:cTn id="17" dur="500" fill="hold"/>
                                        <p:tgtEl>
                                          <p:spTgt spid="43"/>
                                        </p:tgtEl>
                                        <p:attrNameLst>
                                          <p:attrName>style.color</p:attrName>
                                        </p:attrNameLst>
                                      </p:cBhvr>
                                      <p:by>
                                        <p:hsl h="7200000" s="0" l="0"/>
                                      </p:by>
                                    </p:animClr>
                                    <p:animClr clrSpc="hsl" dir="cw">
                                      <p:cBhvr>
                                        <p:cTn id="18" dur="500" fill="hold"/>
                                        <p:tgtEl>
                                          <p:spTgt spid="43"/>
                                        </p:tgtEl>
                                        <p:attrNameLst>
                                          <p:attrName>fillcolor</p:attrName>
                                        </p:attrNameLst>
                                      </p:cBhvr>
                                      <p:by>
                                        <p:hsl h="7200000" s="0" l="0"/>
                                      </p:by>
                                    </p:animClr>
                                    <p:animClr clrSpc="hsl" dir="cw">
                                      <p:cBhvr>
                                        <p:cTn id="19" dur="500" fill="hold"/>
                                        <p:tgtEl>
                                          <p:spTgt spid="43"/>
                                        </p:tgtEl>
                                        <p:attrNameLst>
                                          <p:attrName>stroke.color</p:attrName>
                                        </p:attrNameLst>
                                      </p:cBhvr>
                                      <p:by>
                                        <p:hsl h="7200000" s="0" l="0"/>
                                      </p:by>
                                    </p:animClr>
                                    <p:set>
                                      <p:cBhvr>
                                        <p:cTn id="20" dur="500" fill="hold"/>
                                        <p:tgtEl>
                                          <p:spTgt spid="43"/>
                                        </p:tgtEl>
                                        <p:attrNameLst>
                                          <p:attrName>fill.type</p:attrName>
                                        </p:attrNameLst>
                                      </p:cBhvr>
                                      <p:to>
                                        <p:strVal val="solid"/>
                                      </p:to>
                                    </p:set>
                                  </p:childTnLst>
                                </p:cTn>
                              </p:par>
                            </p:childTnLst>
                          </p:cTn>
                        </p:par>
                        <p:par>
                          <p:cTn id="21" fill="hold">
                            <p:stCondLst>
                              <p:cond delay="6000"/>
                            </p:stCondLst>
                            <p:childTnLst>
                              <p:par>
                                <p:cTn id="22" presetID="14" presetClass="entr" presetSubtype="10" fill="hold" grpId="0" nodeType="afterEffect">
                                  <p:stCondLst>
                                    <p:cond delay="1500"/>
                                  </p:stCondLst>
                                  <p:childTnLst>
                                    <p:set>
                                      <p:cBhvr>
                                        <p:cTn id="23" dur="1" fill="hold">
                                          <p:stCondLst>
                                            <p:cond delay="0"/>
                                          </p:stCondLst>
                                        </p:cTn>
                                        <p:tgtEl>
                                          <p:spTgt spid="73"/>
                                        </p:tgtEl>
                                        <p:attrNameLst>
                                          <p:attrName>style.visibility</p:attrName>
                                        </p:attrNameLst>
                                      </p:cBhvr>
                                      <p:to>
                                        <p:strVal val="visible"/>
                                      </p:to>
                                    </p:set>
                                    <p:animEffect transition="in" filter="randombar(horizontal)">
                                      <p:cBhvr>
                                        <p:cTn id="24" dur="500"/>
                                        <p:tgtEl>
                                          <p:spTgt spid="73"/>
                                        </p:tgtEl>
                                      </p:cBhvr>
                                    </p:animEffect>
                                  </p:childTnLst>
                                </p:cTn>
                              </p:par>
                            </p:childTnLst>
                          </p:cTn>
                        </p:par>
                        <p:par>
                          <p:cTn id="25" fill="hold">
                            <p:stCondLst>
                              <p:cond delay="8000"/>
                            </p:stCondLst>
                            <p:childTnLst>
                              <p:par>
                                <p:cTn id="26" presetID="14" presetClass="entr" presetSubtype="10" fill="hold" nodeType="afterEffect">
                                  <p:stCondLst>
                                    <p:cond delay="0"/>
                                  </p:stCondLst>
                                  <p:childTnLst>
                                    <p:set>
                                      <p:cBhvr>
                                        <p:cTn id="27" dur="1" fill="hold">
                                          <p:stCondLst>
                                            <p:cond delay="0"/>
                                          </p:stCondLst>
                                        </p:cTn>
                                        <p:tgtEl>
                                          <p:spTgt spid="80"/>
                                        </p:tgtEl>
                                        <p:attrNameLst>
                                          <p:attrName>style.visibility</p:attrName>
                                        </p:attrNameLst>
                                      </p:cBhvr>
                                      <p:to>
                                        <p:strVal val="visible"/>
                                      </p:to>
                                    </p:set>
                                    <p:animEffect transition="in" filter="randombar(horizontal)">
                                      <p:cBhvr>
                                        <p:cTn id="28" dur="500"/>
                                        <p:tgtEl>
                                          <p:spTgt spid="80"/>
                                        </p:tgtEl>
                                      </p:cBhvr>
                                    </p:animEffect>
                                  </p:childTnLst>
                                </p:cTn>
                              </p:par>
                            </p:childTnLst>
                          </p:cTn>
                        </p:par>
                        <p:par>
                          <p:cTn id="29" fill="hold">
                            <p:stCondLst>
                              <p:cond delay="8500"/>
                            </p:stCondLst>
                            <p:childTnLst>
                              <p:par>
                                <p:cTn id="30" presetID="14" presetClass="entr" presetSubtype="10" fill="hold" nodeType="afterEffect">
                                  <p:stCondLst>
                                    <p:cond delay="0"/>
                                  </p:stCondLst>
                                  <p:childTnLst>
                                    <p:set>
                                      <p:cBhvr>
                                        <p:cTn id="31" dur="1" fill="hold">
                                          <p:stCondLst>
                                            <p:cond delay="0"/>
                                          </p:stCondLst>
                                        </p:cTn>
                                        <p:tgtEl>
                                          <p:spTgt spid="81"/>
                                        </p:tgtEl>
                                        <p:attrNameLst>
                                          <p:attrName>style.visibility</p:attrName>
                                        </p:attrNameLst>
                                      </p:cBhvr>
                                      <p:to>
                                        <p:strVal val="visible"/>
                                      </p:to>
                                    </p:set>
                                    <p:animEffect transition="in" filter="randombar(horizontal)">
                                      <p:cBhvr>
                                        <p:cTn id="32"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70" grpId="0" animBg="1"/>
      <p:bldP spid="71" grpId="0"/>
      <p:bldP spid="73" grpId="0"/>
      <p:bldP spid="74"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681AB-CC7B-4BAF-82EB-544CB26E6614}"/>
              </a:ext>
            </a:extLst>
          </p:cNvPr>
          <p:cNvSpPr>
            <a:spLocks noGrp="1"/>
          </p:cNvSpPr>
          <p:nvPr>
            <p:ph type="title"/>
          </p:nvPr>
        </p:nvSpPr>
        <p:spPr/>
        <p:txBody>
          <a:bodyPr/>
          <a:lstStyle/>
          <a:p>
            <a:r>
              <a:rPr lang="en-US" dirty="0"/>
              <a:t>How did they build it?</a:t>
            </a:r>
          </a:p>
        </p:txBody>
      </p:sp>
      <p:sp>
        <p:nvSpPr>
          <p:cNvPr id="3" name="Content Placeholder 2">
            <a:extLst>
              <a:ext uri="{FF2B5EF4-FFF2-40B4-BE49-F238E27FC236}">
                <a16:creationId xmlns:a16="http://schemas.microsoft.com/office/drawing/2014/main" id="{30A5BF39-DC09-46EB-81D5-AC6E8AEA28EC}"/>
              </a:ext>
            </a:extLst>
          </p:cNvPr>
          <p:cNvSpPr>
            <a:spLocks noGrp="1"/>
          </p:cNvSpPr>
          <p:nvPr>
            <p:ph idx="1"/>
          </p:nvPr>
        </p:nvSpPr>
        <p:spPr/>
        <p:txBody>
          <a:bodyPr>
            <a:normAutofit/>
          </a:bodyPr>
          <a:lstStyle/>
          <a:p>
            <a:r>
              <a:rPr lang="en-US" dirty="0"/>
              <a:t>… not a CS4414 topic!</a:t>
            </a:r>
            <a:br>
              <a:rPr lang="en-US" dirty="0"/>
            </a:br>
            <a:br>
              <a:rPr lang="en-US" dirty="0"/>
            </a:br>
            <a:r>
              <a:rPr lang="en-US" dirty="0"/>
              <a:t>The puzzle is that doing data replication correctly is harder than you might expect, because failures can leave confusing states.</a:t>
            </a:r>
          </a:p>
          <a:p>
            <a:endParaRPr lang="en-US" dirty="0"/>
          </a:p>
          <a:p>
            <a:r>
              <a:rPr lang="en-US" dirty="0"/>
              <a:t>The problem can be solved, and in fact Cornell is famous for working on this.  But the details are covered in CS5412, cloud computing.</a:t>
            </a:r>
          </a:p>
        </p:txBody>
      </p:sp>
      <p:sp>
        <p:nvSpPr>
          <p:cNvPr id="4" name="Footer Placeholder 3">
            <a:extLst>
              <a:ext uri="{FF2B5EF4-FFF2-40B4-BE49-F238E27FC236}">
                <a16:creationId xmlns:a16="http://schemas.microsoft.com/office/drawing/2014/main" id="{5FC4C095-0BD6-4DA3-B252-4278F49C7F40}"/>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999117AF-B3B1-4ECA-A6AC-8B20F42B6BF4}"/>
              </a:ext>
            </a:extLst>
          </p:cNvPr>
          <p:cNvSpPr>
            <a:spLocks noGrp="1"/>
          </p:cNvSpPr>
          <p:nvPr>
            <p:ph type="sldNum" sz="quarter" idx="12"/>
          </p:nvPr>
        </p:nvSpPr>
        <p:spPr/>
        <p:txBody>
          <a:bodyPr/>
          <a:lstStyle/>
          <a:p>
            <a:fld id="{6547F9EC-0141-428E-9624-21FD351CB832}" type="slidenum">
              <a:rPr lang="en-US" smtClean="0"/>
              <a:t>46</a:t>
            </a:fld>
            <a:endParaRPr lang="en-US"/>
          </a:p>
        </p:txBody>
      </p:sp>
    </p:spTree>
    <p:extLst>
      <p:ext uri="{BB962C8B-B14F-4D97-AF65-F5344CB8AC3E}">
        <p14:creationId xmlns:p14="http://schemas.microsoft.com/office/powerpoint/2010/main" val="12835628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4BA87-DF45-4AFF-BB98-3B93DAC85E75}"/>
              </a:ext>
            </a:extLst>
          </p:cNvPr>
          <p:cNvSpPr>
            <a:spLocks noGrp="1"/>
          </p:cNvSpPr>
          <p:nvPr>
            <p:ph type="title"/>
          </p:nvPr>
        </p:nvSpPr>
        <p:spPr/>
        <p:txBody>
          <a:bodyPr/>
          <a:lstStyle/>
          <a:p>
            <a:r>
              <a:rPr lang="en-US" dirty="0"/>
              <a:t>What makes it hard?</a:t>
            </a:r>
          </a:p>
        </p:txBody>
      </p:sp>
      <p:sp>
        <p:nvSpPr>
          <p:cNvPr id="3" name="Content Placeholder 2">
            <a:extLst>
              <a:ext uri="{FF2B5EF4-FFF2-40B4-BE49-F238E27FC236}">
                <a16:creationId xmlns:a16="http://schemas.microsoft.com/office/drawing/2014/main" id="{06764E81-6CD0-4686-BA6F-EDCC916AF010}"/>
              </a:ext>
            </a:extLst>
          </p:cNvPr>
          <p:cNvSpPr>
            <a:spLocks noGrp="1"/>
          </p:cNvSpPr>
          <p:nvPr>
            <p:ph idx="1"/>
          </p:nvPr>
        </p:nvSpPr>
        <p:spPr/>
        <p:txBody>
          <a:bodyPr/>
          <a:lstStyle/>
          <a:p>
            <a:r>
              <a:rPr lang="en-US" dirty="0"/>
              <a:t>So far it probably sounds trivial: hash twice, use GRPC!</a:t>
            </a:r>
          </a:p>
          <a:p>
            <a:endParaRPr lang="en-US" dirty="0"/>
          </a:p>
          <a:p>
            <a:r>
              <a:rPr lang="en-US" dirty="0"/>
              <a:t>Data replication isn’t particularly hard either: you just take the key, hash it to find the “primary” server, then “add 1” and hash this new key.  That can be the “backup”.</a:t>
            </a:r>
          </a:p>
          <a:p>
            <a:endParaRPr lang="en-US" dirty="0"/>
          </a:p>
          <a:p>
            <a:r>
              <a:rPr lang="en-US" dirty="0"/>
              <a:t>Each server ends up playing two roles.</a:t>
            </a:r>
          </a:p>
        </p:txBody>
      </p:sp>
      <p:sp>
        <p:nvSpPr>
          <p:cNvPr id="4" name="Footer Placeholder 3">
            <a:extLst>
              <a:ext uri="{FF2B5EF4-FFF2-40B4-BE49-F238E27FC236}">
                <a16:creationId xmlns:a16="http://schemas.microsoft.com/office/drawing/2014/main" id="{64DFFE04-B06A-481A-A3C6-D675A198B39D}"/>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19D91704-8138-4BA1-B1D6-6E4E971E45D9}"/>
              </a:ext>
            </a:extLst>
          </p:cNvPr>
          <p:cNvSpPr>
            <a:spLocks noGrp="1"/>
          </p:cNvSpPr>
          <p:nvPr>
            <p:ph type="sldNum" sz="quarter" idx="12"/>
          </p:nvPr>
        </p:nvSpPr>
        <p:spPr/>
        <p:txBody>
          <a:bodyPr/>
          <a:lstStyle/>
          <a:p>
            <a:fld id="{6547F9EC-0141-428E-9624-21FD351CB832}" type="slidenum">
              <a:rPr lang="en-US" smtClean="0"/>
              <a:t>47</a:t>
            </a:fld>
            <a:endParaRPr lang="en-US"/>
          </a:p>
        </p:txBody>
      </p:sp>
    </p:spTree>
    <p:extLst>
      <p:ext uri="{BB962C8B-B14F-4D97-AF65-F5344CB8AC3E}">
        <p14:creationId xmlns:p14="http://schemas.microsoft.com/office/powerpoint/2010/main" val="34959366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8556C-4A09-4B3A-8B14-6E53DC2A776E}"/>
              </a:ext>
            </a:extLst>
          </p:cNvPr>
          <p:cNvSpPr>
            <a:spLocks noGrp="1"/>
          </p:cNvSpPr>
          <p:nvPr>
            <p:ph type="title"/>
          </p:nvPr>
        </p:nvSpPr>
        <p:spPr/>
        <p:txBody>
          <a:bodyPr/>
          <a:lstStyle/>
          <a:p>
            <a:r>
              <a:rPr lang="en-US" dirty="0"/>
              <a:t>But membership changes complicate things!</a:t>
            </a:r>
          </a:p>
        </p:txBody>
      </p:sp>
      <p:sp>
        <p:nvSpPr>
          <p:cNvPr id="3" name="Content Placeholder 2">
            <a:extLst>
              <a:ext uri="{FF2B5EF4-FFF2-40B4-BE49-F238E27FC236}">
                <a16:creationId xmlns:a16="http://schemas.microsoft.com/office/drawing/2014/main" id="{30BAB8BF-A360-40F4-BC9C-8DE332BD32BE}"/>
              </a:ext>
            </a:extLst>
          </p:cNvPr>
          <p:cNvSpPr>
            <a:spLocks noGrp="1"/>
          </p:cNvSpPr>
          <p:nvPr>
            <p:ph idx="1"/>
          </p:nvPr>
        </p:nvSpPr>
        <p:spPr/>
        <p:txBody>
          <a:bodyPr>
            <a:normAutofit lnSpcReduction="10000"/>
          </a:bodyPr>
          <a:lstStyle/>
          <a:p>
            <a:r>
              <a:rPr lang="en-US" dirty="0"/>
              <a:t>When servers start up, or terminate (or crash), we need to repair the Memcached server.</a:t>
            </a:r>
          </a:p>
          <a:p>
            <a:endParaRPr lang="en-US" dirty="0"/>
          </a:p>
          <a:p>
            <a:r>
              <a:rPr lang="en-US" dirty="0"/>
              <a:t>So these is a whole issue here of adding a new server to replace one that failed or terminated.</a:t>
            </a:r>
          </a:p>
          <a:p>
            <a:endParaRPr lang="en-US" dirty="0"/>
          </a:p>
          <a:p>
            <a:r>
              <a:rPr lang="en-US" dirty="0"/>
              <a:t>We might also need to re-replicate data (this new server “should” have some data it will be missing)</a:t>
            </a:r>
          </a:p>
        </p:txBody>
      </p:sp>
      <p:sp>
        <p:nvSpPr>
          <p:cNvPr id="4" name="Footer Placeholder 3">
            <a:extLst>
              <a:ext uri="{FF2B5EF4-FFF2-40B4-BE49-F238E27FC236}">
                <a16:creationId xmlns:a16="http://schemas.microsoft.com/office/drawing/2014/main" id="{A33EA11A-A06E-4850-BFC7-706D8A1F4E13}"/>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5C4822BF-079A-4900-BA1E-DB5B83210353}"/>
              </a:ext>
            </a:extLst>
          </p:cNvPr>
          <p:cNvSpPr>
            <a:spLocks noGrp="1"/>
          </p:cNvSpPr>
          <p:nvPr>
            <p:ph type="sldNum" sz="quarter" idx="12"/>
          </p:nvPr>
        </p:nvSpPr>
        <p:spPr/>
        <p:txBody>
          <a:bodyPr/>
          <a:lstStyle/>
          <a:p>
            <a:fld id="{6547F9EC-0141-428E-9624-21FD351CB832}" type="slidenum">
              <a:rPr lang="en-US" smtClean="0"/>
              <a:t>48</a:t>
            </a:fld>
            <a:endParaRPr lang="en-US"/>
          </a:p>
        </p:txBody>
      </p:sp>
    </p:spTree>
    <p:extLst>
      <p:ext uri="{BB962C8B-B14F-4D97-AF65-F5344CB8AC3E}">
        <p14:creationId xmlns:p14="http://schemas.microsoft.com/office/powerpoint/2010/main" val="10569803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51D64-4396-41A7-94A4-661CC65E71E0}"/>
              </a:ext>
            </a:extLst>
          </p:cNvPr>
          <p:cNvSpPr>
            <a:spLocks noGrp="1"/>
          </p:cNvSpPr>
          <p:nvPr>
            <p:ph type="title"/>
          </p:nvPr>
        </p:nvSpPr>
        <p:spPr/>
        <p:txBody>
          <a:bodyPr/>
          <a:lstStyle/>
          <a:p>
            <a:r>
              <a:rPr lang="en-US" dirty="0"/>
              <a:t>The weak semantics of Memcached are a strength and a weakness</a:t>
            </a:r>
          </a:p>
        </p:txBody>
      </p:sp>
      <p:sp>
        <p:nvSpPr>
          <p:cNvPr id="3" name="Content Placeholder 2">
            <a:extLst>
              <a:ext uri="{FF2B5EF4-FFF2-40B4-BE49-F238E27FC236}">
                <a16:creationId xmlns:a16="http://schemas.microsoft.com/office/drawing/2014/main" id="{5E580FBB-ADE2-4D70-A49B-85307FB68EBF}"/>
              </a:ext>
            </a:extLst>
          </p:cNvPr>
          <p:cNvSpPr>
            <a:spLocks noGrp="1"/>
          </p:cNvSpPr>
          <p:nvPr>
            <p:ph idx="1"/>
          </p:nvPr>
        </p:nvSpPr>
        <p:spPr>
          <a:xfrm>
            <a:off x="1024128" y="2286000"/>
            <a:ext cx="10786872" cy="4023360"/>
          </a:xfrm>
        </p:spPr>
        <p:txBody>
          <a:bodyPr>
            <a:normAutofit/>
          </a:bodyPr>
          <a:lstStyle/>
          <a:p>
            <a:r>
              <a:rPr lang="en-US" dirty="0"/>
              <a:t>Memcached seems very simple…  partly because it makes no real promise except that </a:t>
            </a:r>
            <a:r>
              <a:rPr lang="en-US" b="1" dirty="0"/>
              <a:t>get</a:t>
            </a:r>
            <a:r>
              <a:rPr lang="en-US" dirty="0"/>
              <a:t> returns “something” from a prior </a:t>
            </a:r>
            <a:r>
              <a:rPr lang="en-US" b="1" dirty="0"/>
              <a:t>put</a:t>
            </a:r>
            <a:endParaRPr lang="en-US" dirty="0"/>
          </a:p>
          <a:p>
            <a:endParaRPr lang="en-US" dirty="0"/>
          </a:p>
          <a:p>
            <a:r>
              <a:rPr lang="en-US" dirty="0"/>
              <a:t>Yet if we have no guarantee that </a:t>
            </a:r>
            <a:r>
              <a:rPr lang="en-US" b="1" dirty="0"/>
              <a:t>get </a:t>
            </a:r>
            <a:r>
              <a:rPr lang="en-US" dirty="0"/>
              <a:t> will find the most recent </a:t>
            </a:r>
            <a:r>
              <a:rPr lang="en-US" b="1" dirty="0"/>
              <a:t>put</a:t>
            </a:r>
            <a:r>
              <a:rPr lang="en-US" dirty="0"/>
              <a:t> results, we could actually see very old data… an “error”?</a:t>
            </a:r>
            <a:endParaRPr lang="en-US" b="1" dirty="0"/>
          </a:p>
          <a:p>
            <a:endParaRPr lang="en-US" dirty="0"/>
          </a:p>
          <a:p>
            <a:r>
              <a:rPr lang="en-US" dirty="0"/>
              <a:t>In fact staleness errors are rare (evictions are more common).</a:t>
            </a:r>
          </a:p>
        </p:txBody>
      </p:sp>
      <p:sp>
        <p:nvSpPr>
          <p:cNvPr id="4" name="Footer Placeholder 3">
            <a:extLst>
              <a:ext uri="{FF2B5EF4-FFF2-40B4-BE49-F238E27FC236}">
                <a16:creationId xmlns:a16="http://schemas.microsoft.com/office/drawing/2014/main" id="{CF0ABBDA-0B38-4E5F-B134-144388F0660E}"/>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EBE2F9CC-ED8A-4C4D-87AB-EE4ACA15BF9E}"/>
              </a:ext>
            </a:extLst>
          </p:cNvPr>
          <p:cNvSpPr>
            <a:spLocks noGrp="1"/>
          </p:cNvSpPr>
          <p:nvPr>
            <p:ph type="sldNum" sz="quarter" idx="12"/>
          </p:nvPr>
        </p:nvSpPr>
        <p:spPr/>
        <p:txBody>
          <a:bodyPr/>
          <a:lstStyle/>
          <a:p>
            <a:fld id="{6547F9EC-0141-428E-9624-21FD351CB832}" type="slidenum">
              <a:rPr lang="en-US" smtClean="0"/>
              <a:t>49</a:t>
            </a:fld>
            <a:endParaRPr lang="en-US"/>
          </a:p>
        </p:txBody>
      </p:sp>
    </p:spTree>
    <p:extLst>
      <p:ext uri="{BB962C8B-B14F-4D97-AF65-F5344CB8AC3E}">
        <p14:creationId xmlns:p14="http://schemas.microsoft.com/office/powerpoint/2010/main" val="23021101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C06F2EE-A894-45D9-9BDE-7C10F7BEEEE8}"/>
              </a:ext>
            </a:extLst>
          </p:cNvPr>
          <p:cNvPicPr>
            <a:picLocks noChangeAspect="1"/>
          </p:cNvPicPr>
          <p:nvPr/>
        </p:nvPicPr>
        <p:blipFill>
          <a:blip r:embed="rId2"/>
          <a:stretch>
            <a:fillRect/>
          </a:stretch>
        </p:blipFill>
        <p:spPr>
          <a:xfrm>
            <a:off x="0" y="218637"/>
            <a:ext cx="12192000" cy="6857143"/>
          </a:xfrm>
          <a:prstGeom prst="rect">
            <a:avLst/>
          </a:prstGeom>
        </p:spPr>
      </p:pic>
      <p:sp>
        <p:nvSpPr>
          <p:cNvPr id="2" name="Title 1">
            <a:extLst>
              <a:ext uri="{FF2B5EF4-FFF2-40B4-BE49-F238E27FC236}">
                <a16:creationId xmlns:a16="http://schemas.microsoft.com/office/drawing/2014/main" id="{DB389060-8655-4763-BE02-E3FEF9E86226}"/>
              </a:ext>
            </a:extLst>
          </p:cNvPr>
          <p:cNvSpPr>
            <a:spLocks noGrp="1"/>
          </p:cNvSpPr>
          <p:nvPr>
            <p:ph type="title"/>
          </p:nvPr>
        </p:nvSpPr>
        <p:spPr>
          <a:xfrm>
            <a:off x="858427" y="218637"/>
            <a:ext cx="10786872" cy="1080227"/>
          </a:xfrm>
          <a:solidFill>
            <a:schemeClr val="bg1"/>
          </a:solidFill>
        </p:spPr>
        <p:txBody>
          <a:bodyPr/>
          <a:lstStyle/>
          <a:p>
            <a:r>
              <a:rPr lang="en-US" dirty="0"/>
              <a:t>Memory/Storage Technology Hierarchy</a:t>
            </a:r>
          </a:p>
        </p:txBody>
      </p:sp>
      <p:sp>
        <p:nvSpPr>
          <p:cNvPr id="4" name="Footer Placeholder 3">
            <a:extLst>
              <a:ext uri="{FF2B5EF4-FFF2-40B4-BE49-F238E27FC236}">
                <a16:creationId xmlns:a16="http://schemas.microsoft.com/office/drawing/2014/main" id="{A93D0EF5-9F80-4981-A376-4EBC3F9C311A}"/>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F2552B42-0B3D-425A-B8E3-802F5D8A2C52}"/>
              </a:ext>
            </a:extLst>
          </p:cNvPr>
          <p:cNvSpPr>
            <a:spLocks noGrp="1"/>
          </p:cNvSpPr>
          <p:nvPr>
            <p:ph type="sldNum" sz="quarter" idx="12"/>
          </p:nvPr>
        </p:nvSpPr>
        <p:spPr/>
        <p:txBody>
          <a:bodyPr/>
          <a:lstStyle/>
          <a:p>
            <a:fld id="{6547F9EC-0141-428E-9624-21FD351CB832}" type="slidenum">
              <a:rPr lang="en-US" smtClean="0"/>
              <a:t>5</a:t>
            </a:fld>
            <a:endParaRPr lang="en-US"/>
          </a:p>
        </p:txBody>
      </p:sp>
      <p:sp>
        <p:nvSpPr>
          <p:cNvPr id="3" name="TextBox 2">
            <a:extLst>
              <a:ext uri="{FF2B5EF4-FFF2-40B4-BE49-F238E27FC236}">
                <a16:creationId xmlns:a16="http://schemas.microsoft.com/office/drawing/2014/main" id="{C7E2B468-D609-423A-A081-2BBBB1B3D11C}"/>
              </a:ext>
            </a:extLst>
          </p:cNvPr>
          <p:cNvSpPr txBox="1"/>
          <p:nvPr/>
        </p:nvSpPr>
        <p:spPr>
          <a:xfrm>
            <a:off x="370935" y="4123427"/>
            <a:ext cx="1388853" cy="646331"/>
          </a:xfrm>
          <a:prstGeom prst="rect">
            <a:avLst/>
          </a:prstGeom>
          <a:noFill/>
        </p:spPr>
        <p:txBody>
          <a:bodyPr wrap="square" rtlCol="0">
            <a:spAutoFit/>
          </a:bodyPr>
          <a:lstStyle/>
          <a:p>
            <a:pPr algn="ctr"/>
            <a:r>
              <a:rPr lang="en-US" dirty="0"/>
              <a:t>(Average selling price)</a:t>
            </a:r>
          </a:p>
        </p:txBody>
      </p:sp>
    </p:spTree>
    <p:extLst>
      <p:ext uri="{BB962C8B-B14F-4D97-AF65-F5344CB8AC3E}">
        <p14:creationId xmlns:p14="http://schemas.microsoft.com/office/powerpoint/2010/main" val="366323266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C10C7-70D0-40D2-AC2B-EF3DD8481578}"/>
              </a:ext>
            </a:extLst>
          </p:cNvPr>
          <p:cNvSpPr>
            <a:spLocks noGrp="1"/>
          </p:cNvSpPr>
          <p:nvPr>
            <p:ph type="title"/>
          </p:nvPr>
        </p:nvSpPr>
        <p:spPr/>
        <p:txBody>
          <a:bodyPr/>
          <a:lstStyle/>
          <a:p>
            <a:r>
              <a:rPr lang="en-US" dirty="0"/>
              <a:t>Are there “coherent” </a:t>
            </a:r>
            <a:r>
              <a:rPr lang="en-US" dirty="0" err="1"/>
              <a:t>memcached’s</a:t>
            </a:r>
            <a:r>
              <a:rPr lang="en-US" dirty="0"/>
              <a:t>?</a:t>
            </a:r>
          </a:p>
        </p:txBody>
      </p:sp>
      <p:sp>
        <p:nvSpPr>
          <p:cNvPr id="3" name="Content Placeholder 2">
            <a:extLst>
              <a:ext uri="{FF2B5EF4-FFF2-40B4-BE49-F238E27FC236}">
                <a16:creationId xmlns:a16="http://schemas.microsoft.com/office/drawing/2014/main" id="{18D0C079-6E25-478F-848D-202453CE8FCB}"/>
              </a:ext>
            </a:extLst>
          </p:cNvPr>
          <p:cNvSpPr>
            <a:spLocks noGrp="1"/>
          </p:cNvSpPr>
          <p:nvPr>
            <p:ph idx="1"/>
          </p:nvPr>
        </p:nvSpPr>
        <p:spPr/>
        <p:txBody>
          <a:bodyPr>
            <a:normAutofit fontScale="92500" lnSpcReduction="10000"/>
          </a:bodyPr>
          <a:lstStyle/>
          <a:p>
            <a:r>
              <a:rPr lang="en-US" dirty="0"/>
              <a:t>A coherent cache would guarantee that the last data put into is the value you read out, and that data won’t get lost or corrupted.</a:t>
            </a:r>
          </a:p>
          <a:p>
            <a:endParaRPr lang="en-US" dirty="0"/>
          </a:p>
          <a:p>
            <a:r>
              <a:rPr lang="en-US" dirty="0"/>
              <a:t>Coherent caches exist (Cornell created one!), but most products have very weak guarantees.  And even so, they are complex.</a:t>
            </a:r>
          </a:p>
          <a:p>
            <a:endParaRPr lang="en-US" dirty="0"/>
          </a:p>
          <a:p>
            <a:r>
              <a:rPr lang="en-US" dirty="0"/>
              <a:t>There is a tension between wanting to treat remote storage solutions as local memory, and wanting them to be super fast, lightweight… </a:t>
            </a:r>
          </a:p>
          <a:p>
            <a:endParaRPr lang="en-US" dirty="0"/>
          </a:p>
          <a:p>
            <a:endParaRPr lang="en-US" dirty="0"/>
          </a:p>
        </p:txBody>
      </p:sp>
      <p:sp>
        <p:nvSpPr>
          <p:cNvPr id="4" name="Footer Placeholder 3">
            <a:extLst>
              <a:ext uri="{FF2B5EF4-FFF2-40B4-BE49-F238E27FC236}">
                <a16:creationId xmlns:a16="http://schemas.microsoft.com/office/drawing/2014/main" id="{6BA66754-F70A-4432-B28F-A9B9F247BE2C}"/>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A6D3F3B0-91B2-4B52-896D-93787565249F}"/>
              </a:ext>
            </a:extLst>
          </p:cNvPr>
          <p:cNvSpPr>
            <a:spLocks noGrp="1"/>
          </p:cNvSpPr>
          <p:nvPr>
            <p:ph type="sldNum" sz="quarter" idx="12"/>
          </p:nvPr>
        </p:nvSpPr>
        <p:spPr/>
        <p:txBody>
          <a:bodyPr/>
          <a:lstStyle/>
          <a:p>
            <a:fld id="{6547F9EC-0141-428E-9624-21FD351CB832}" type="slidenum">
              <a:rPr lang="en-US" smtClean="0"/>
              <a:t>50</a:t>
            </a:fld>
            <a:endParaRPr lang="en-US"/>
          </a:p>
        </p:txBody>
      </p:sp>
    </p:spTree>
    <p:extLst>
      <p:ext uri="{BB962C8B-B14F-4D97-AF65-F5344CB8AC3E}">
        <p14:creationId xmlns:p14="http://schemas.microsoft.com/office/powerpoint/2010/main" val="23875420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E94FA-8222-F751-D40E-3D0ACCF2B33A}"/>
              </a:ext>
            </a:extLst>
          </p:cNvPr>
          <p:cNvSpPr>
            <a:spLocks noGrp="1"/>
          </p:cNvSpPr>
          <p:nvPr>
            <p:ph type="title"/>
          </p:nvPr>
        </p:nvSpPr>
        <p:spPr/>
        <p:txBody>
          <a:bodyPr/>
          <a:lstStyle/>
          <a:p>
            <a:r>
              <a:rPr lang="en-US" dirty="0"/>
              <a:t>Doesn’t the Put/Get API Limit uses?</a:t>
            </a:r>
          </a:p>
        </p:txBody>
      </p:sp>
      <p:sp>
        <p:nvSpPr>
          <p:cNvPr id="3" name="Content Placeholder 2">
            <a:extLst>
              <a:ext uri="{FF2B5EF4-FFF2-40B4-BE49-F238E27FC236}">
                <a16:creationId xmlns:a16="http://schemas.microsoft.com/office/drawing/2014/main" id="{53446440-3C57-D837-76B5-ECEBA2CED4C6}"/>
              </a:ext>
            </a:extLst>
          </p:cNvPr>
          <p:cNvSpPr>
            <a:spLocks noGrp="1"/>
          </p:cNvSpPr>
          <p:nvPr>
            <p:ph idx="1"/>
          </p:nvPr>
        </p:nvSpPr>
        <p:spPr>
          <a:xfrm>
            <a:off x="636345" y="2084832"/>
            <a:ext cx="11417254" cy="4023360"/>
          </a:xfrm>
        </p:spPr>
        <p:txBody>
          <a:bodyPr/>
          <a:lstStyle/>
          <a:p>
            <a:r>
              <a:rPr lang="en-US" dirty="0"/>
              <a:t>In fact there are a dozen or more libraries that allow C++ to do SQL-style queries, from code, directly on key-value stores.</a:t>
            </a:r>
          </a:p>
          <a:p>
            <a:endParaRPr lang="en-US" dirty="0"/>
          </a:p>
          <a:p>
            <a:r>
              <a:rPr lang="en-US" dirty="0"/>
              <a:t>A list of these can be found </a:t>
            </a:r>
            <a:r>
              <a:rPr lang="en-US" dirty="0">
                <a:hlinkClick r:id="rId2"/>
              </a:rPr>
              <a:t>here</a:t>
            </a:r>
            <a:r>
              <a:rPr lang="en-US" dirty="0"/>
              <a:t>.</a:t>
            </a:r>
          </a:p>
          <a:p>
            <a:pPr>
              <a:buFont typeface="Wingdings" panose="05000000000000000000" pitchFamily="2" charset="2"/>
              <a:buChar char="Ø"/>
            </a:pPr>
            <a:r>
              <a:rPr lang="en-US" dirty="0"/>
              <a:t>  Two Ken has played with are SOCI (</a:t>
            </a:r>
            <a:r>
              <a:rPr lang="en-US" dirty="0">
                <a:hlinkClick r:id="rId3"/>
              </a:rPr>
              <a:t>SOCI (sourceforge.net)</a:t>
            </a:r>
            <a:r>
              <a:rPr lang="en-US" dirty="0"/>
              <a:t>) </a:t>
            </a:r>
            <a:br>
              <a:rPr lang="en-US" dirty="0"/>
            </a:br>
            <a:r>
              <a:rPr lang="en-US" dirty="0"/>
              <a:t>    and ODBC (</a:t>
            </a:r>
            <a:r>
              <a:rPr lang="en-US" dirty="0">
                <a:hlinkClick r:id="rId4"/>
              </a:rPr>
              <a:t>C++ Object-Relational Mapping(codesynthesis.com)</a:t>
            </a:r>
            <a:r>
              <a:rPr lang="en-US" dirty="0"/>
              <a:t>)</a:t>
            </a:r>
          </a:p>
          <a:p>
            <a:pPr>
              <a:buFont typeface="Wingdings" panose="05000000000000000000" pitchFamily="2" charset="2"/>
              <a:buChar char="Ø"/>
            </a:pPr>
            <a:r>
              <a:rPr lang="en-US" dirty="0"/>
              <a:t>  </a:t>
            </a:r>
            <a:r>
              <a:rPr lang="en-US" dirty="0" err="1"/>
              <a:t>PyTorch</a:t>
            </a:r>
            <a:r>
              <a:rPr lang="en-US" dirty="0"/>
              <a:t> and Tensor Flow (and other AI frameworks) use them too</a:t>
            </a:r>
          </a:p>
        </p:txBody>
      </p:sp>
      <p:sp>
        <p:nvSpPr>
          <p:cNvPr id="4" name="Footer Placeholder 3">
            <a:extLst>
              <a:ext uri="{FF2B5EF4-FFF2-40B4-BE49-F238E27FC236}">
                <a16:creationId xmlns:a16="http://schemas.microsoft.com/office/drawing/2014/main" id="{4689D13D-9A1C-E753-87C3-E9045265BEFD}"/>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97939A32-700E-CBE8-7799-34D1521E8E2B}"/>
              </a:ext>
            </a:extLst>
          </p:cNvPr>
          <p:cNvSpPr>
            <a:spLocks noGrp="1"/>
          </p:cNvSpPr>
          <p:nvPr>
            <p:ph type="sldNum" sz="quarter" idx="12"/>
          </p:nvPr>
        </p:nvSpPr>
        <p:spPr/>
        <p:txBody>
          <a:bodyPr/>
          <a:lstStyle/>
          <a:p>
            <a:fld id="{6547F9EC-0141-428E-9624-21FD351CB832}" type="slidenum">
              <a:rPr lang="en-US" smtClean="0"/>
              <a:t>51</a:t>
            </a:fld>
            <a:endParaRPr lang="en-US"/>
          </a:p>
        </p:txBody>
      </p:sp>
    </p:spTree>
    <p:extLst>
      <p:ext uri="{BB962C8B-B14F-4D97-AF65-F5344CB8AC3E}">
        <p14:creationId xmlns:p14="http://schemas.microsoft.com/office/powerpoint/2010/main" val="35990680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43F04-A8CF-4299-8182-FEC2CE5CF0F6}"/>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6F728B57-8CBF-4516-9DC5-A2461B7D170C}"/>
              </a:ext>
            </a:extLst>
          </p:cNvPr>
          <p:cNvSpPr>
            <a:spLocks noGrp="1"/>
          </p:cNvSpPr>
          <p:nvPr>
            <p:ph idx="1"/>
          </p:nvPr>
        </p:nvSpPr>
        <p:spPr/>
        <p:txBody>
          <a:bodyPr/>
          <a:lstStyle/>
          <a:p>
            <a:r>
              <a:rPr lang="en-US" dirty="0"/>
              <a:t>We are increasingly faced with really big data scenarios</a:t>
            </a:r>
          </a:p>
          <a:p>
            <a:endParaRPr lang="en-US" dirty="0"/>
          </a:p>
          <a:p>
            <a:r>
              <a:rPr lang="en-US" dirty="0"/>
              <a:t>A popular option is to use a platform (like a cloud) that offers big data storage services.</a:t>
            </a:r>
          </a:p>
          <a:p>
            <a:endParaRPr lang="en-US" dirty="0"/>
          </a:p>
          <a:p>
            <a:r>
              <a:rPr lang="en-US" dirty="0"/>
              <a:t>Sometimes the real data would be on a slow device.  But we </a:t>
            </a:r>
            <a:r>
              <a:rPr lang="en-US"/>
              <a:t>can cache </a:t>
            </a:r>
            <a:r>
              <a:rPr lang="en-US" dirty="0"/>
              <a:t>large “slices” of it in a key-value store, like </a:t>
            </a:r>
            <a:r>
              <a:rPr lang="en-US" dirty="0" err="1"/>
              <a:t>MemCacheD</a:t>
            </a:r>
            <a:r>
              <a:rPr lang="en-US" dirty="0"/>
              <a:t>.</a:t>
            </a:r>
          </a:p>
        </p:txBody>
      </p:sp>
      <p:sp>
        <p:nvSpPr>
          <p:cNvPr id="4" name="Footer Placeholder 3">
            <a:extLst>
              <a:ext uri="{FF2B5EF4-FFF2-40B4-BE49-F238E27FC236}">
                <a16:creationId xmlns:a16="http://schemas.microsoft.com/office/drawing/2014/main" id="{E58B2FA3-75A9-4962-A7ED-5573887D4FF6}"/>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5692583C-A101-4249-9A26-474F4247C85C}"/>
              </a:ext>
            </a:extLst>
          </p:cNvPr>
          <p:cNvSpPr>
            <a:spLocks noGrp="1"/>
          </p:cNvSpPr>
          <p:nvPr>
            <p:ph type="sldNum" sz="quarter" idx="12"/>
          </p:nvPr>
        </p:nvSpPr>
        <p:spPr/>
        <p:txBody>
          <a:bodyPr/>
          <a:lstStyle/>
          <a:p>
            <a:fld id="{6547F9EC-0141-428E-9624-21FD351CB832}" type="slidenum">
              <a:rPr lang="en-US" smtClean="0"/>
              <a:t>52</a:t>
            </a:fld>
            <a:endParaRPr lang="en-US"/>
          </a:p>
        </p:txBody>
      </p:sp>
      <p:pic>
        <p:nvPicPr>
          <p:cNvPr id="6" name="Picture 5">
            <a:extLst>
              <a:ext uri="{FF2B5EF4-FFF2-40B4-BE49-F238E27FC236}">
                <a16:creationId xmlns:a16="http://schemas.microsoft.com/office/drawing/2014/main" id="{0A127925-A1A2-4936-B143-B6C0D84B5B90}"/>
              </a:ext>
            </a:extLst>
          </p:cNvPr>
          <p:cNvPicPr>
            <a:picLocks noChangeAspect="1"/>
          </p:cNvPicPr>
          <p:nvPr/>
        </p:nvPicPr>
        <p:blipFill>
          <a:blip r:embed="rId2"/>
          <a:stretch>
            <a:fillRect/>
          </a:stretch>
        </p:blipFill>
        <p:spPr>
          <a:xfrm>
            <a:off x="9307900" y="35078"/>
            <a:ext cx="2695395" cy="2049754"/>
          </a:xfrm>
          <a:prstGeom prst="rect">
            <a:avLst/>
          </a:prstGeom>
        </p:spPr>
      </p:pic>
    </p:spTree>
    <p:extLst>
      <p:ext uri="{BB962C8B-B14F-4D97-AF65-F5344CB8AC3E}">
        <p14:creationId xmlns:p14="http://schemas.microsoft.com/office/powerpoint/2010/main" val="14367072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5D800E4-87C9-4564-B842-F7483AE1DAAE}"/>
              </a:ext>
            </a:extLst>
          </p:cNvPr>
          <p:cNvSpPr>
            <a:spLocks noGrp="1"/>
          </p:cNvSpPr>
          <p:nvPr>
            <p:ph type="ftr" sz="quarter" idx="11"/>
          </p:nvPr>
        </p:nvSpPr>
        <p:spPr/>
        <p:txBody>
          <a:bodyPr/>
          <a:lstStyle/>
          <a:p>
            <a:r>
              <a:rPr lang="en-US"/>
              <a:t>Cornell CS4414 - Spring 2023</a:t>
            </a:r>
          </a:p>
        </p:txBody>
      </p:sp>
      <p:sp>
        <p:nvSpPr>
          <p:cNvPr id="3" name="Slide Number Placeholder 2">
            <a:extLst>
              <a:ext uri="{FF2B5EF4-FFF2-40B4-BE49-F238E27FC236}">
                <a16:creationId xmlns:a16="http://schemas.microsoft.com/office/drawing/2014/main" id="{738A0990-1FAA-49AD-BD8B-9DF3B626A53D}"/>
              </a:ext>
            </a:extLst>
          </p:cNvPr>
          <p:cNvSpPr>
            <a:spLocks noGrp="1"/>
          </p:cNvSpPr>
          <p:nvPr>
            <p:ph type="sldNum" sz="quarter" idx="12"/>
          </p:nvPr>
        </p:nvSpPr>
        <p:spPr/>
        <p:txBody>
          <a:bodyPr/>
          <a:lstStyle/>
          <a:p>
            <a:fld id="{6547F9EC-0141-428E-9624-21FD351CB832}" type="slidenum">
              <a:rPr lang="en-US" smtClean="0"/>
              <a:t>6</a:t>
            </a:fld>
            <a:endParaRPr lang="en-US"/>
          </a:p>
        </p:txBody>
      </p:sp>
      <p:pic>
        <p:nvPicPr>
          <p:cNvPr id="4" name="Picture 3">
            <a:extLst>
              <a:ext uri="{FF2B5EF4-FFF2-40B4-BE49-F238E27FC236}">
                <a16:creationId xmlns:a16="http://schemas.microsoft.com/office/drawing/2014/main" id="{CAB9597A-1953-404E-885D-7341F210B561}"/>
              </a:ext>
            </a:extLst>
          </p:cNvPr>
          <p:cNvPicPr>
            <a:picLocks noChangeAspect="1"/>
          </p:cNvPicPr>
          <p:nvPr/>
        </p:nvPicPr>
        <p:blipFill>
          <a:blip r:embed="rId2"/>
          <a:stretch>
            <a:fillRect/>
          </a:stretch>
        </p:blipFill>
        <p:spPr>
          <a:xfrm>
            <a:off x="355654" y="112976"/>
            <a:ext cx="11455346" cy="6345196"/>
          </a:xfrm>
          <a:prstGeom prst="rect">
            <a:avLst/>
          </a:prstGeom>
        </p:spPr>
      </p:pic>
    </p:spTree>
    <p:extLst>
      <p:ext uri="{BB962C8B-B14F-4D97-AF65-F5344CB8AC3E}">
        <p14:creationId xmlns:p14="http://schemas.microsoft.com/office/powerpoint/2010/main" val="38765678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0597593-35ED-4517-BB99-882255C17124}"/>
              </a:ext>
            </a:extLst>
          </p:cNvPr>
          <p:cNvPicPr>
            <a:picLocks noChangeAspect="1"/>
          </p:cNvPicPr>
          <p:nvPr/>
        </p:nvPicPr>
        <p:blipFill>
          <a:blip r:embed="rId2"/>
          <a:stretch>
            <a:fillRect/>
          </a:stretch>
        </p:blipFill>
        <p:spPr>
          <a:xfrm>
            <a:off x="7078652" y="1567941"/>
            <a:ext cx="1905068" cy="1499616"/>
          </a:xfrm>
          <a:prstGeom prst="rect">
            <a:avLst/>
          </a:prstGeom>
        </p:spPr>
      </p:pic>
      <p:sp>
        <p:nvSpPr>
          <p:cNvPr id="12" name="Cube 11">
            <a:extLst>
              <a:ext uri="{FF2B5EF4-FFF2-40B4-BE49-F238E27FC236}">
                <a16:creationId xmlns:a16="http://schemas.microsoft.com/office/drawing/2014/main" id="{1D19F21F-01D8-4A29-B639-01AACEBC1505}"/>
              </a:ext>
            </a:extLst>
          </p:cNvPr>
          <p:cNvSpPr/>
          <p:nvPr/>
        </p:nvSpPr>
        <p:spPr>
          <a:xfrm>
            <a:off x="8961324" y="2159959"/>
            <a:ext cx="457199" cy="293215"/>
          </a:xfrm>
          <a:prstGeom prst="cube">
            <a:avLst/>
          </a:prstGeom>
          <a:solidFill>
            <a:schemeClr val="accent1">
              <a:lumMod val="20000"/>
              <a:lumOff val="80000"/>
            </a:schemeClr>
          </a:solidFill>
          <a:ln>
            <a:solidFill>
              <a:schemeClr val="accent2"/>
            </a:solidFill>
          </a:ln>
          <a:effectLst>
            <a:innerShdw blurRad="114300">
              <a:prstClr val="black"/>
            </a:innerShdw>
          </a:effectLst>
          <a:scene3d>
            <a:camera prst="perspectiveContrastingLef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5C2A0392-2204-4C1D-8C94-409384E20AD1}"/>
              </a:ext>
            </a:extLst>
          </p:cNvPr>
          <p:cNvSpPr>
            <a:spLocks noGrp="1"/>
          </p:cNvSpPr>
          <p:nvPr>
            <p:ph type="title"/>
          </p:nvPr>
        </p:nvSpPr>
        <p:spPr/>
        <p:txBody>
          <a:bodyPr/>
          <a:lstStyle/>
          <a:p>
            <a:r>
              <a:rPr lang="en-US" dirty="0"/>
              <a:t>Coming soon… </a:t>
            </a:r>
          </a:p>
        </p:txBody>
      </p:sp>
      <p:sp>
        <p:nvSpPr>
          <p:cNvPr id="6" name="Content Placeholder 5">
            <a:extLst>
              <a:ext uri="{FF2B5EF4-FFF2-40B4-BE49-F238E27FC236}">
                <a16:creationId xmlns:a16="http://schemas.microsoft.com/office/drawing/2014/main" id="{35DB17FA-D515-47C0-822B-255E6381567F}"/>
              </a:ext>
            </a:extLst>
          </p:cNvPr>
          <p:cNvSpPr>
            <a:spLocks noGrp="1"/>
          </p:cNvSpPr>
          <p:nvPr>
            <p:ph idx="1"/>
          </p:nvPr>
        </p:nvSpPr>
        <p:spPr/>
        <p:txBody>
          <a:bodyPr/>
          <a:lstStyle/>
          <a:p>
            <a:r>
              <a:rPr lang="en-US" dirty="0"/>
              <a:t>Glass (normal, inert silica) storage</a:t>
            </a:r>
          </a:p>
          <a:p>
            <a:endParaRPr lang="en-US" dirty="0"/>
          </a:p>
          <a:p>
            <a:r>
              <a:rPr lang="en-US" dirty="0"/>
              <a:t>Microsoft says that one cube could </a:t>
            </a:r>
            <a:br>
              <a:rPr lang="en-US" dirty="0"/>
            </a:br>
            <a:r>
              <a:rPr lang="en-US" dirty="0"/>
              <a:t>hold 360 </a:t>
            </a:r>
            <a:r>
              <a:rPr lang="en-US" dirty="0" err="1"/>
              <a:t>terrabytes</a:t>
            </a:r>
            <a:r>
              <a:rPr lang="en-US" dirty="0"/>
              <a:t> and survive for</a:t>
            </a:r>
            <a:br>
              <a:rPr lang="en-US" dirty="0"/>
            </a:br>
            <a:r>
              <a:rPr lang="en-US" dirty="0"/>
              <a:t>billions of years without degradation</a:t>
            </a:r>
          </a:p>
          <a:p>
            <a:endParaRPr lang="en-US" dirty="0"/>
          </a:p>
          <a:p>
            <a:r>
              <a:rPr lang="en-US" dirty="0"/>
              <a:t>This is Satya Nadella holding a sample</a:t>
            </a:r>
          </a:p>
        </p:txBody>
      </p:sp>
      <p:sp>
        <p:nvSpPr>
          <p:cNvPr id="2" name="Footer Placeholder 1">
            <a:extLst>
              <a:ext uri="{FF2B5EF4-FFF2-40B4-BE49-F238E27FC236}">
                <a16:creationId xmlns:a16="http://schemas.microsoft.com/office/drawing/2014/main" id="{11161D60-58F7-44A8-BE59-0ECF57F5C556}"/>
              </a:ext>
            </a:extLst>
          </p:cNvPr>
          <p:cNvSpPr>
            <a:spLocks noGrp="1"/>
          </p:cNvSpPr>
          <p:nvPr>
            <p:ph type="ftr" sz="quarter" idx="11"/>
          </p:nvPr>
        </p:nvSpPr>
        <p:spPr/>
        <p:txBody>
          <a:bodyPr/>
          <a:lstStyle/>
          <a:p>
            <a:r>
              <a:rPr lang="en-US"/>
              <a:t>Cornell CS4414 - Spring 2023</a:t>
            </a:r>
          </a:p>
        </p:txBody>
      </p:sp>
      <p:sp>
        <p:nvSpPr>
          <p:cNvPr id="3" name="Slide Number Placeholder 2">
            <a:extLst>
              <a:ext uri="{FF2B5EF4-FFF2-40B4-BE49-F238E27FC236}">
                <a16:creationId xmlns:a16="http://schemas.microsoft.com/office/drawing/2014/main" id="{FF516A1D-E8F3-4CE6-BD22-251AE4A72E80}"/>
              </a:ext>
            </a:extLst>
          </p:cNvPr>
          <p:cNvSpPr>
            <a:spLocks noGrp="1"/>
          </p:cNvSpPr>
          <p:nvPr>
            <p:ph type="sldNum" sz="quarter" idx="12"/>
          </p:nvPr>
        </p:nvSpPr>
        <p:spPr/>
        <p:txBody>
          <a:bodyPr/>
          <a:lstStyle/>
          <a:p>
            <a:fld id="{6547F9EC-0141-428E-9624-21FD351CB832}" type="slidenum">
              <a:rPr lang="en-US" smtClean="0"/>
              <a:t>7</a:t>
            </a:fld>
            <a:endParaRPr lang="en-US"/>
          </a:p>
        </p:txBody>
      </p:sp>
      <p:pic>
        <p:nvPicPr>
          <p:cNvPr id="4" name="Picture 3">
            <a:extLst>
              <a:ext uri="{FF2B5EF4-FFF2-40B4-BE49-F238E27FC236}">
                <a16:creationId xmlns:a16="http://schemas.microsoft.com/office/drawing/2014/main" id="{D280181C-DFB4-4041-8B6B-06505E133138}"/>
              </a:ext>
            </a:extLst>
          </p:cNvPr>
          <p:cNvPicPr>
            <a:picLocks noChangeAspect="1"/>
          </p:cNvPicPr>
          <p:nvPr/>
        </p:nvPicPr>
        <p:blipFill>
          <a:blip r:embed="rId3"/>
          <a:stretch>
            <a:fillRect/>
          </a:stretch>
        </p:blipFill>
        <p:spPr>
          <a:xfrm>
            <a:off x="8557369" y="2532407"/>
            <a:ext cx="2952750" cy="2571750"/>
          </a:xfrm>
          <a:prstGeom prst="rect">
            <a:avLst/>
          </a:prstGeom>
        </p:spPr>
      </p:pic>
      <p:sp>
        <p:nvSpPr>
          <p:cNvPr id="8" name="TextBox 7">
            <a:extLst>
              <a:ext uri="{FF2B5EF4-FFF2-40B4-BE49-F238E27FC236}">
                <a16:creationId xmlns:a16="http://schemas.microsoft.com/office/drawing/2014/main" id="{D717202C-F93C-4770-9C12-55488B2387D7}"/>
              </a:ext>
            </a:extLst>
          </p:cNvPr>
          <p:cNvSpPr txBox="1"/>
          <p:nvPr/>
        </p:nvSpPr>
        <p:spPr>
          <a:xfrm>
            <a:off x="6652439" y="918255"/>
            <a:ext cx="5539562" cy="646331"/>
          </a:xfrm>
          <a:prstGeom prst="rect">
            <a:avLst/>
          </a:prstGeom>
          <a:noFill/>
        </p:spPr>
        <p:txBody>
          <a:bodyPr wrap="square" rtlCol="0">
            <a:spAutoFit/>
          </a:bodyPr>
          <a:lstStyle/>
          <a:p>
            <a:pPr algn="ctr"/>
            <a:r>
              <a:rPr lang="en-US" b="1" dirty="0">
                <a:solidFill>
                  <a:srgbClr val="C00000"/>
                </a:solidFill>
              </a:rPr>
              <a:t>Laser “zaps” a tiny volume.  It melts, then refreezes in a </a:t>
            </a:r>
            <a:br>
              <a:rPr lang="en-US" b="1" dirty="0">
                <a:solidFill>
                  <a:srgbClr val="C00000"/>
                </a:solidFill>
              </a:rPr>
            </a:br>
            <a:r>
              <a:rPr lang="en-US" b="1" dirty="0">
                <a:solidFill>
                  <a:srgbClr val="C00000"/>
                </a:solidFill>
              </a:rPr>
              <a:t>controlled way that can encode up to 6 bits per voxel</a:t>
            </a:r>
          </a:p>
        </p:txBody>
      </p:sp>
      <p:sp>
        <p:nvSpPr>
          <p:cNvPr id="11" name="Oval 10">
            <a:extLst>
              <a:ext uri="{FF2B5EF4-FFF2-40B4-BE49-F238E27FC236}">
                <a16:creationId xmlns:a16="http://schemas.microsoft.com/office/drawing/2014/main" id="{2F293292-5082-414F-820B-713F7F2AA234}"/>
              </a:ext>
            </a:extLst>
          </p:cNvPr>
          <p:cNvSpPr/>
          <p:nvPr/>
        </p:nvSpPr>
        <p:spPr>
          <a:xfrm flipV="1">
            <a:off x="9138165" y="2283708"/>
            <a:ext cx="51759" cy="4571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72321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C2A0392-2204-4C1D-8C94-409384E20AD1}"/>
              </a:ext>
            </a:extLst>
          </p:cNvPr>
          <p:cNvSpPr>
            <a:spLocks noGrp="1"/>
          </p:cNvSpPr>
          <p:nvPr>
            <p:ph type="title"/>
          </p:nvPr>
        </p:nvSpPr>
        <p:spPr/>
        <p:txBody>
          <a:bodyPr/>
          <a:lstStyle/>
          <a:p>
            <a:r>
              <a:rPr lang="en-US" dirty="0"/>
              <a:t>(or maybe not so soon…)</a:t>
            </a:r>
          </a:p>
        </p:txBody>
      </p:sp>
      <p:sp>
        <p:nvSpPr>
          <p:cNvPr id="6" name="Content Placeholder 5">
            <a:extLst>
              <a:ext uri="{FF2B5EF4-FFF2-40B4-BE49-F238E27FC236}">
                <a16:creationId xmlns:a16="http://schemas.microsoft.com/office/drawing/2014/main" id="{35DB17FA-D515-47C0-822B-255E6381567F}"/>
              </a:ext>
            </a:extLst>
          </p:cNvPr>
          <p:cNvSpPr>
            <a:spLocks noGrp="1"/>
          </p:cNvSpPr>
          <p:nvPr>
            <p:ph idx="1"/>
          </p:nvPr>
        </p:nvSpPr>
        <p:spPr/>
        <p:txBody>
          <a:bodyPr>
            <a:normAutofit/>
          </a:bodyPr>
          <a:lstStyle/>
          <a:p>
            <a:r>
              <a:rPr lang="en-US" dirty="0"/>
              <a:t>DNA storage?</a:t>
            </a:r>
          </a:p>
          <a:p>
            <a:endParaRPr lang="en-US" dirty="0"/>
          </a:p>
          <a:p>
            <a:r>
              <a:rPr lang="en-US" dirty="0"/>
              <a:t>DNA has even more capacity!  The data is encoded in powdered DNA, which is quite stable under ideal conditions.  Nobody even knows what the capacity limits would be.</a:t>
            </a:r>
            <a:br>
              <a:rPr lang="en-US" dirty="0"/>
            </a:br>
            <a:br>
              <a:rPr lang="en-US" dirty="0"/>
            </a:br>
            <a:br>
              <a:rPr lang="en-US" dirty="0"/>
            </a:br>
            <a:r>
              <a:rPr lang="en-US" dirty="0"/>
              <a:t>Reading data would require DNA sequencing hardware</a:t>
            </a:r>
          </a:p>
        </p:txBody>
      </p:sp>
      <p:sp>
        <p:nvSpPr>
          <p:cNvPr id="2" name="Footer Placeholder 1">
            <a:extLst>
              <a:ext uri="{FF2B5EF4-FFF2-40B4-BE49-F238E27FC236}">
                <a16:creationId xmlns:a16="http://schemas.microsoft.com/office/drawing/2014/main" id="{11161D60-58F7-44A8-BE59-0ECF57F5C556}"/>
              </a:ext>
            </a:extLst>
          </p:cNvPr>
          <p:cNvSpPr>
            <a:spLocks noGrp="1"/>
          </p:cNvSpPr>
          <p:nvPr>
            <p:ph type="ftr" sz="quarter" idx="11"/>
          </p:nvPr>
        </p:nvSpPr>
        <p:spPr/>
        <p:txBody>
          <a:bodyPr/>
          <a:lstStyle/>
          <a:p>
            <a:r>
              <a:rPr lang="en-US"/>
              <a:t>Cornell CS4414 - Spring 2023</a:t>
            </a:r>
          </a:p>
        </p:txBody>
      </p:sp>
      <p:sp>
        <p:nvSpPr>
          <p:cNvPr id="3" name="Slide Number Placeholder 2">
            <a:extLst>
              <a:ext uri="{FF2B5EF4-FFF2-40B4-BE49-F238E27FC236}">
                <a16:creationId xmlns:a16="http://schemas.microsoft.com/office/drawing/2014/main" id="{FF516A1D-E8F3-4CE6-BD22-251AE4A72E80}"/>
              </a:ext>
            </a:extLst>
          </p:cNvPr>
          <p:cNvSpPr>
            <a:spLocks noGrp="1"/>
          </p:cNvSpPr>
          <p:nvPr>
            <p:ph type="sldNum" sz="quarter" idx="12"/>
          </p:nvPr>
        </p:nvSpPr>
        <p:spPr/>
        <p:txBody>
          <a:bodyPr/>
          <a:lstStyle/>
          <a:p>
            <a:fld id="{6547F9EC-0141-428E-9624-21FD351CB832}" type="slidenum">
              <a:rPr lang="en-US" smtClean="0"/>
              <a:t>8</a:t>
            </a:fld>
            <a:endParaRPr lang="en-US"/>
          </a:p>
        </p:txBody>
      </p:sp>
      <p:pic>
        <p:nvPicPr>
          <p:cNvPr id="7" name="Picture 6">
            <a:extLst>
              <a:ext uri="{FF2B5EF4-FFF2-40B4-BE49-F238E27FC236}">
                <a16:creationId xmlns:a16="http://schemas.microsoft.com/office/drawing/2014/main" id="{FF03E846-CC4A-4725-9194-EB45EB9BDDCA}"/>
              </a:ext>
            </a:extLst>
          </p:cNvPr>
          <p:cNvPicPr>
            <a:picLocks noChangeAspect="1"/>
          </p:cNvPicPr>
          <p:nvPr/>
        </p:nvPicPr>
        <p:blipFill>
          <a:blip r:embed="rId2"/>
          <a:stretch>
            <a:fillRect/>
          </a:stretch>
        </p:blipFill>
        <p:spPr>
          <a:xfrm>
            <a:off x="8226427" y="337016"/>
            <a:ext cx="3657600" cy="2724150"/>
          </a:xfrm>
          <a:prstGeom prst="rect">
            <a:avLst/>
          </a:prstGeom>
        </p:spPr>
      </p:pic>
    </p:spTree>
    <p:extLst>
      <p:ext uri="{BB962C8B-B14F-4D97-AF65-F5344CB8AC3E}">
        <p14:creationId xmlns:p14="http://schemas.microsoft.com/office/powerpoint/2010/main" val="2760978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754DC-D337-41D0-9F36-0F7643CF0E02}"/>
              </a:ext>
            </a:extLst>
          </p:cNvPr>
          <p:cNvSpPr>
            <a:spLocks noGrp="1"/>
          </p:cNvSpPr>
          <p:nvPr>
            <p:ph type="title"/>
          </p:nvPr>
        </p:nvSpPr>
        <p:spPr/>
        <p:txBody>
          <a:bodyPr/>
          <a:lstStyle/>
          <a:p>
            <a:r>
              <a:rPr lang="en-US" dirty="0"/>
              <a:t>General rule… </a:t>
            </a:r>
          </a:p>
        </p:txBody>
      </p:sp>
      <p:sp>
        <p:nvSpPr>
          <p:cNvPr id="3" name="Content Placeholder 2">
            <a:extLst>
              <a:ext uri="{FF2B5EF4-FFF2-40B4-BE49-F238E27FC236}">
                <a16:creationId xmlns:a16="http://schemas.microsoft.com/office/drawing/2014/main" id="{CA6CC48A-4A6D-4F95-B760-531D1A73D5CD}"/>
              </a:ext>
            </a:extLst>
          </p:cNvPr>
          <p:cNvSpPr>
            <a:spLocks noGrp="1"/>
          </p:cNvSpPr>
          <p:nvPr>
            <p:ph idx="1"/>
          </p:nvPr>
        </p:nvSpPr>
        <p:spPr/>
        <p:txBody>
          <a:bodyPr/>
          <a:lstStyle/>
          <a:p>
            <a:r>
              <a:rPr lang="en-US" dirty="0"/>
              <a:t>The largest archival technologies are sometimes slow to access</a:t>
            </a:r>
          </a:p>
          <a:p>
            <a:endParaRPr lang="en-US" dirty="0"/>
          </a:p>
          <a:p>
            <a:r>
              <a:rPr lang="en-US" dirty="0"/>
              <a:t>Think of a “tape drive”.  Incredible capacity, but you write it once and read rarely.  When you do read, it can be slow.</a:t>
            </a:r>
          </a:p>
          <a:p>
            <a:endParaRPr lang="en-US" dirty="0"/>
          </a:p>
          <a:p>
            <a:r>
              <a:rPr lang="en-US" dirty="0"/>
              <a:t>Used for rarely accessed data, but at times highly valuable</a:t>
            </a:r>
          </a:p>
        </p:txBody>
      </p:sp>
      <p:sp>
        <p:nvSpPr>
          <p:cNvPr id="4" name="Footer Placeholder 3">
            <a:extLst>
              <a:ext uri="{FF2B5EF4-FFF2-40B4-BE49-F238E27FC236}">
                <a16:creationId xmlns:a16="http://schemas.microsoft.com/office/drawing/2014/main" id="{EAA7BE19-4E7D-4E74-96E9-44CEBF75ED09}"/>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188118CF-D5D3-4576-8390-6D98A9B0C6E6}"/>
              </a:ext>
            </a:extLst>
          </p:cNvPr>
          <p:cNvSpPr>
            <a:spLocks noGrp="1"/>
          </p:cNvSpPr>
          <p:nvPr>
            <p:ph type="sldNum" sz="quarter" idx="12"/>
          </p:nvPr>
        </p:nvSpPr>
        <p:spPr/>
        <p:txBody>
          <a:bodyPr/>
          <a:lstStyle/>
          <a:p>
            <a:fld id="{6547F9EC-0141-428E-9624-21FD351CB832}" type="slidenum">
              <a:rPr lang="en-US" smtClean="0"/>
              <a:t>9</a:t>
            </a:fld>
            <a:endParaRPr lang="en-US"/>
          </a:p>
        </p:txBody>
      </p:sp>
    </p:spTree>
    <p:extLst>
      <p:ext uri="{BB962C8B-B14F-4D97-AF65-F5344CB8AC3E}">
        <p14:creationId xmlns:p14="http://schemas.microsoft.com/office/powerpoint/2010/main" val="346579599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6176</TotalTime>
  <Words>4021</Words>
  <Application>Microsoft Office PowerPoint</Application>
  <PresentationFormat>Widescreen</PresentationFormat>
  <Paragraphs>400</Paragraphs>
  <Slides>52</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52</vt:i4>
      </vt:variant>
    </vt:vector>
  </HeadingPairs>
  <TitlesOfParts>
    <vt:vector size="59" baseType="lpstr">
      <vt:lpstr>Calibri</vt:lpstr>
      <vt:lpstr>Symbol</vt:lpstr>
      <vt:lpstr>Tw Cen MT</vt:lpstr>
      <vt:lpstr>Tw Cen MT Condensed</vt:lpstr>
      <vt:lpstr>Wingdings</vt:lpstr>
      <vt:lpstr>Wingdings 3</vt:lpstr>
      <vt:lpstr>Integral</vt:lpstr>
      <vt:lpstr>Storage at “big data” scale</vt:lpstr>
      <vt:lpstr>Idea Map For Today</vt:lpstr>
      <vt:lpstr>Big Data… can be huge!</vt:lpstr>
      <vt:lpstr>Special issues with really big data</vt:lpstr>
      <vt:lpstr>Memory/Storage Technology Hierarchy</vt:lpstr>
      <vt:lpstr>PowerPoint Presentation</vt:lpstr>
      <vt:lpstr>Coming soon… </vt:lpstr>
      <vt:lpstr>(or maybe not so soon…)</vt:lpstr>
      <vt:lpstr>General rule… </vt:lpstr>
      <vt:lpstr>General Rule</vt:lpstr>
      <vt:lpstr>Does it matter?</vt:lpstr>
      <vt:lpstr>Connection to Systems Programming?</vt:lpstr>
      <vt:lpstr>Special issues with really big data</vt:lpstr>
      <vt:lpstr>What are some really big data examples?</vt:lpstr>
      <vt:lpstr>More examples</vt:lpstr>
      <vt:lpstr>More examples</vt:lpstr>
      <vt:lpstr>What about the future world of IOT?</vt:lpstr>
      <vt:lpstr>PowerPoint Presentation</vt:lpstr>
      <vt:lpstr>For this lecture we’ll focus on Memcached</vt:lpstr>
      <vt:lpstr>Cloud computing solutions</vt:lpstr>
      <vt:lpstr>Memcached concept</vt:lpstr>
      <vt:lpstr>Memcached concept (Memory Cache Daemon)</vt:lpstr>
      <vt:lpstr>Isn’t this just a std::unordered_map?</vt:lpstr>
      <vt:lpstr>Key aspect?</vt:lpstr>
      <vt:lpstr>Memcached can be local (useful when developing new code)</vt:lpstr>
      <vt:lpstr>Remote Memcached runs as a “daemon”</vt:lpstr>
      <vt:lpstr>A pool of daemons… </vt:lpstr>
      <vt:lpstr>Won’t the network be too slow?</vt:lpstr>
      <vt:lpstr>Speed of remote access in a data center</vt:lpstr>
      <vt:lpstr>So?</vt:lpstr>
      <vt:lpstr>How do they track the machines in the pool of Memcached servers?</vt:lpstr>
      <vt:lpstr>Which machine to talk to?</vt:lpstr>
      <vt:lpstr>The usual approach</vt:lpstr>
      <vt:lpstr>Example</vt:lpstr>
      <vt:lpstr>Std::hash</vt:lpstr>
      <vt:lpstr>Many keys map to any single server</vt:lpstr>
      <vt:lpstr>Accessing (key,value) Storage</vt:lpstr>
      <vt:lpstr>What if a server joins, or crashes?</vt:lpstr>
      <vt:lpstr>This is not always  beneficial</vt:lpstr>
      <vt:lpstr>What would be an “expensive” object ideal for memcached?</vt:lpstr>
      <vt:lpstr>What makes this so effective?</vt:lpstr>
      <vt:lpstr>What would be a “bad use” of memcached?</vt:lpstr>
      <vt:lpstr>MemCacheD is really for temporary data</vt:lpstr>
      <vt:lpstr>Can we do better?</vt:lpstr>
      <vt:lpstr>With some solutions, we can request replication for improved availability</vt:lpstr>
      <vt:lpstr>How did they build it?</vt:lpstr>
      <vt:lpstr>What makes it hard?</vt:lpstr>
      <vt:lpstr>But membership changes complicate things!</vt:lpstr>
      <vt:lpstr>The weak semantics of Memcached are a strength and a weakness</vt:lpstr>
      <vt:lpstr>Are there “coherent” memcached’s?</vt:lpstr>
      <vt:lpstr>Doesn’t the Put/Get API Limit uses?</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CS4414  Systems Programming</dc:title>
  <dc:creator>Ken Birman</dc:creator>
  <cp:lastModifiedBy>Ken Birman</cp:lastModifiedBy>
  <cp:revision>515</cp:revision>
  <dcterms:created xsi:type="dcterms:W3CDTF">2020-07-27T14:20:38Z</dcterms:created>
  <dcterms:modified xsi:type="dcterms:W3CDTF">2024-11-14T19:11:22Z</dcterms:modified>
</cp:coreProperties>
</file>