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316" r:id="rId3"/>
    <p:sldId id="1131" r:id="rId4"/>
    <p:sldId id="318" r:id="rId5"/>
    <p:sldId id="320" r:id="rId6"/>
    <p:sldId id="317" r:id="rId7"/>
    <p:sldId id="1130" r:id="rId8"/>
    <p:sldId id="321" r:id="rId9"/>
    <p:sldId id="322" r:id="rId10"/>
    <p:sldId id="323" r:id="rId11"/>
    <p:sldId id="324" r:id="rId12"/>
    <p:sldId id="326" r:id="rId13"/>
    <p:sldId id="328" r:id="rId14"/>
    <p:sldId id="319" r:id="rId15"/>
    <p:sldId id="325" r:id="rId16"/>
    <p:sldId id="327" r:id="rId17"/>
    <p:sldId id="1136" r:id="rId18"/>
    <p:sldId id="329" r:id="rId19"/>
    <p:sldId id="1132" r:id="rId20"/>
    <p:sldId id="1133" r:id="rId21"/>
    <p:sldId id="1134" r:id="rId22"/>
    <p:sldId id="1135" r:id="rId23"/>
    <p:sldId id="330" r:id="rId24"/>
    <p:sldId id="331" r:id="rId25"/>
    <p:sldId id="332" r:id="rId26"/>
    <p:sldId id="333" r:id="rId27"/>
    <p:sldId id="334" r:id="rId28"/>
    <p:sldId id="335" r:id="rId29"/>
    <p:sldId id="1116" r:id="rId30"/>
    <p:sldId id="1117" r:id="rId31"/>
    <p:sldId id="336" r:id="rId32"/>
    <p:sldId id="337" r:id="rId33"/>
    <p:sldId id="338" r:id="rId34"/>
    <p:sldId id="1122" r:id="rId35"/>
    <p:sldId id="1123" r:id="rId36"/>
    <p:sldId id="1124" r:id="rId37"/>
    <p:sldId id="1125" r:id="rId38"/>
    <p:sldId id="1126" r:id="rId39"/>
    <p:sldId id="343" r:id="rId40"/>
    <p:sldId id="339" r:id="rId41"/>
    <p:sldId id="1111" r:id="rId42"/>
    <p:sldId id="1127" r:id="rId43"/>
    <p:sldId id="341" r:id="rId44"/>
    <p:sldId id="1128" r:id="rId45"/>
    <p:sldId id="342" r:id="rId46"/>
    <p:sldId id="1112" r:id="rId47"/>
    <p:sldId id="1113" r:id="rId48"/>
    <p:sldId id="1114" r:id="rId49"/>
    <p:sldId id="1129" r:id="rId50"/>
    <p:sldId id="1115" r:id="rId51"/>
    <p:sldId id="1118" r:id="rId52"/>
    <p:sldId id="1119" r:id="rId53"/>
    <p:sldId id="1137" r:id="rId54"/>
    <p:sldId id="1120" r:id="rId55"/>
    <p:sldId id="1121"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1131"/>
            <p14:sldId id="318"/>
            <p14:sldId id="320"/>
            <p14:sldId id="317"/>
            <p14:sldId id="1130"/>
            <p14:sldId id="321"/>
            <p14:sldId id="322"/>
            <p14:sldId id="323"/>
            <p14:sldId id="324"/>
            <p14:sldId id="326"/>
            <p14:sldId id="328"/>
            <p14:sldId id="319"/>
            <p14:sldId id="325"/>
            <p14:sldId id="327"/>
            <p14:sldId id="1136"/>
            <p14:sldId id="329"/>
            <p14:sldId id="1132"/>
            <p14:sldId id="1133"/>
            <p14:sldId id="1134"/>
            <p14:sldId id="1135"/>
            <p14:sldId id="330"/>
            <p14:sldId id="331"/>
            <p14:sldId id="332"/>
            <p14:sldId id="333"/>
            <p14:sldId id="334"/>
            <p14:sldId id="335"/>
            <p14:sldId id="1116"/>
            <p14:sldId id="1117"/>
            <p14:sldId id="336"/>
            <p14:sldId id="337"/>
            <p14:sldId id="338"/>
            <p14:sldId id="1122"/>
            <p14:sldId id="1123"/>
            <p14:sldId id="1124"/>
            <p14:sldId id="1125"/>
            <p14:sldId id="1126"/>
            <p14:sldId id="343"/>
            <p14:sldId id="339"/>
            <p14:sldId id="1111"/>
            <p14:sldId id="1127"/>
            <p14:sldId id="341"/>
            <p14:sldId id="1128"/>
            <p14:sldId id="342"/>
            <p14:sldId id="1112"/>
            <p14:sldId id="1113"/>
            <p14:sldId id="1114"/>
            <p14:sldId id="1129"/>
            <p14:sldId id="1115"/>
            <p14:sldId id="1118"/>
            <p14:sldId id="1119"/>
            <p14:sldId id="1137"/>
            <p14:sldId id="1120"/>
            <p14:sldId id="112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66FF"/>
    <a:srgbClr val="000000"/>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2921" autoAdjust="0"/>
  </p:normalViewPr>
  <p:slideViewPr>
    <p:cSldViewPr snapToGrid="0">
      <p:cViewPr varScale="1">
        <p:scale>
          <a:sx n="104" d="100"/>
          <a:sy n="104" d="100"/>
        </p:scale>
        <p:origin x="8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Birman" userId="d63afa40-f901-45d1-beb5-fa688e844a7e" providerId="ADAL" clId="{404648A2-FA4F-4E21-8D6D-090FFC00EAF3}"/>
    <pc:docChg chg="undo custSel addSld modSld modSection">
      <pc:chgData name="Ken Birman" userId="d63afa40-f901-45d1-beb5-fa688e844a7e" providerId="ADAL" clId="{404648A2-FA4F-4E21-8D6D-090FFC00EAF3}" dt="2023-04-08T16:37:15.387" v="1220" actId="1076"/>
      <pc:docMkLst>
        <pc:docMk/>
      </pc:docMkLst>
      <pc:sldChg chg="modSp new mod">
        <pc:chgData name="Ken Birman" userId="d63afa40-f901-45d1-beb5-fa688e844a7e" providerId="ADAL" clId="{404648A2-FA4F-4E21-8D6D-090FFC00EAF3}" dt="2023-04-08T16:29:38.785" v="389" actId="20577"/>
        <pc:sldMkLst>
          <pc:docMk/>
          <pc:sldMk cId="2019644078" sldId="1133"/>
        </pc:sldMkLst>
        <pc:spChg chg="mod">
          <ac:chgData name="Ken Birman" userId="d63afa40-f901-45d1-beb5-fa688e844a7e" providerId="ADAL" clId="{404648A2-FA4F-4E21-8D6D-090FFC00EAF3}" dt="2023-04-08T16:28:00.697" v="29" actId="20577"/>
          <ac:spMkLst>
            <pc:docMk/>
            <pc:sldMk cId="2019644078" sldId="1133"/>
            <ac:spMk id="2" creationId="{F154B127-6C65-B130-BDFB-AC879769305E}"/>
          </ac:spMkLst>
        </pc:spChg>
        <pc:spChg chg="mod">
          <ac:chgData name="Ken Birman" userId="d63afa40-f901-45d1-beb5-fa688e844a7e" providerId="ADAL" clId="{404648A2-FA4F-4E21-8D6D-090FFC00EAF3}" dt="2023-04-08T16:29:38.785" v="389" actId="20577"/>
          <ac:spMkLst>
            <pc:docMk/>
            <pc:sldMk cId="2019644078" sldId="1133"/>
            <ac:spMk id="3" creationId="{EF66AB9B-C544-6816-5D24-067B3ADEBBA3}"/>
          </ac:spMkLst>
        </pc:spChg>
      </pc:sldChg>
      <pc:sldChg chg="addSp delSp modSp new mod">
        <pc:chgData name="Ken Birman" userId="d63afa40-f901-45d1-beb5-fa688e844a7e" providerId="ADAL" clId="{404648A2-FA4F-4E21-8D6D-090FFC00EAF3}" dt="2023-04-08T16:32:42.550" v="676" actId="20577"/>
        <pc:sldMkLst>
          <pc:docMk/>
          <pc:sldMk cId="1912327764" sldId="1134"/>
        </pc:sldMkLst>
        <pc:spChg chg="mod">
          <ac:chgData name="Ken Birman" userId="d63afa40-f901-45d1-beb5-fa688e844a7e" providerId="ADAL" clId="{404648A2-FA4F-4E21-8D6D-090FFC00EAF3}" dt="2023-04-08T16:32:42.550" v="676" actId="20577"/>
          <ac:spMkLst>
            <pc:docMk/>
            <pc:sldMk cId="1912327764" sldId="1134"/>
            <ac:spMk id="2" creationId="{3CE5D3F5-C2B8-5CEF-D385-15403C628CF1}"/>
          </ac:spMkLst>
        </pc:spChg>
        <pc:spChg chg="mod">
          <ac:chgData name="Ken Birman" userId="d63afa40-f901-45d1-beb5-fa688e844a7e" providerId="ADAL" clId="{404648A2-FA4F-4E21-8D6D-090FFC00EAF3}" dt="2023-04-08T16:32:32.120" v="673" actId="20577"/>
          <ac:spMkLst>
            <pc:docMk/>
            <pc:sldMk cId="1912327764" sldId="1134"/>
            <ac:spMk id="3" creationId="{23917401-C81E-7F0A-A832-27075B14937D}"/>
          </ac:spMkLst>
        </pc:spChg>
        <pc:picChg chg="add del mod">
          <ac:chgData name="Ken Birman" userId="d63afa40-f901-45d1-beb5-fa688e844a7e" providerId="ADAL" clId="{404648A2-FA4F-4E21-8D6D-090FFC00EAF3}" dt="2023-04-08T16:32:13.509" v="660"/>
          <ac:picMkLst>
            <pc:docMk/>
            <pc:sldMk cId="1912327764" sldId="1134"/>
            <ac:picMk id="6" creationId="{AAE04E1E-2546-2960-D114-7891A2854D2A}"/>
          </ac:picMkLst>
        </pc:picChg>
        <pc:picChg chg="add mod">
          <ac:chgData name="Ken Birman" userId="d63afa40-f901-45d1-beb5-fa688e844a7e" providerId="ADAL" clId="{404648A2-FA4F-4E21-8D6D-090FFC00EAF3}" dt="2023-04-08T16:32:39.709" v="675" actId="1076"/>
          <ac:picMkLst>
            <pc:docMk/>
            <pc:sldMk cId="1912327764" sldId="1134"/>
            <ac:picMk id="1026" creationId="{A7F5FC29-1A36-202A-B52E-A406FE3CBACD}"/>
          </ac:picMkLst>
        </pc:picChg>
      </pc:sldChg>
      <pc:sldChg chg="addSp modSp new mod">
        <pc:chgData name="Ken Birman" userId="d63afa40-f901-45d1-beb5-fa688e844a7e" providerId="ADAL" clId="{404648A2-FA4F-4E21-8D6D-090FFC00EAF3}" dt="2023-04-08T16:37:15.387" v="1220" actId="1076"/>
        <pc:sldMkLst>
          <pc:docMk/>
          <pc:sldMk cId="314550381" sldId="1135"/>
        </pc:sldMkLst>
        <pc:spChg chg="mod">
          <ac:chgData name="Ken Birman" userId="d63afa40-f901-45d1-beb5-fa688e844a7e" providerId="ADAL" clId="{404648A2-FA4F-4E21-8D6D-090FFC00EAF3}" dt="2023-04-08T16:32:59.812" v="716" actId="20577"/>
          <ac:spMkLst>
            <pc:docMk/>
            <pc:sldMk cId="314550381" sldId="1135"/>
            <ac:spMk id="2" creationId="{DC614151-5908-2F66-A205-68594D4E2A99}"/>
          </ac:spMkLst>
        </pc:spChg>
        <pc:spChg chg="mod">
          <ac:chgData name="Ken Birman" userId="d63afa40-f901-45d1-beb5-fa688e844a7e" providerId="ADAL" clId="{404648A2-FA4F-4E21-8D6D-090FFC00EAF3}" dt="2023-04-08T16:35:09.377" v="1216" actId="20577"/>
          <ac:spMkLst>
            <pc:docMk/>
            <pc:sldMk cId="314550381" sldId="1135"/>
            <ac:spMk id="3" creationId="{5F12BF7D-8CDC-5684-CC4C-CD1D817E8691}"/>
          </ac:spMkLst>
        </pc:spChg>
        <pc:picChg chg="add mod">
          <ac:chgData name="Ken Birman" userId="d63afa40-f901-45d1-beb5-fa688e844a7e" providerId="ADAL" clId="{404648A2-FA4F-4E21-8D6D-090FFC00EAF3}" dt="2023-04-08T16:37:15.387" v="1220" actId="1076"/>
          <ac:picMkLst>
            <pc:docMk/>
            <pc:sldMk cId="314550381" sldId="1135"/>
            <ac:picMk id="6" creationId="{62359A44-6A75-DB5E-D08D-239D71564ECC}"/>
          </ac:picMkLst>
        </pc:picChg>
      </pc:sldChg>
    </pc:docChg>
  </pc:docChgLst>
  <pc:docChgLst>
    <pc:chgData name="Ken Birman" userId="d63afa40-f901-45d1-beb5-fa688e844a7e" providerId="ADAL" clId="{582A53AD-BE69-48B8-B695-E087E8937426}"/>
    <pc:docChg chg="custSel addSld modSld modSection">
      <pc:chgData name="Ken Birman" userId="d63afa40-f901-45d1-beb5-fa688e844a7e" providerId="ADAL" clId="{582A53AD-BE69-48B8-B695-E087E8937426}" dt="2024-08-16T17:03:15.105" v="334" actId="20577"/>
      <pc:docMkLst>
        <pc:docMk/>
      </pc:docMkLst>
      <pc:sldChg chg="modSp new mod">
        <pc:chgData name="Ken Birman" userId="d63afa40-f901-45d1-beb5-fa688e844a7e" providerId="ADAL" clId="{582A53AD-BE69-48B8-B695-E087E8937426}" dt="2024-08-16T17:03:15.105" v="334" actId="20577"/>
        <pc:sldMkLst>
          <pc:docMk/>
          <pc:sldMk cId="2512136116" sldId="1137"/>
        </pc:sldMkLst>
        <pc:spChg chg="mod">
          <ac:chgData name="Ken Birman" userId="d63afa40-f901-45d1-beb5-fa688e844a7e" providerId="ADAL" clId="{582A53AD-BE69-48B8-B695-E087E8937426}" dt="2024-08-16T17:00:58.070" v="36" actId="20577"/>
          <ac:spMkLst>
            <pc:docMk/>
            <pc:sldMk cId="2512136116" sldId="1137"/>
            <ac:spMk id="2" creationId="{D6DB40B5-330C-3BE7-C368-4075D285E965}"/>
          </ac:spMkLst>
        </pc:spChg>
        <pc:spChg chg="mod">
          <ac:chgData name="Ken Birman" userId="d63afa40-f901-45d1-beb5-fa688e844a7e" providerId="ADAL" clId="{582A53AD-BE69-48B8-B695-E087E8937426}" dt="2024-08-16T17:03:15.105" v="334" actId="20577"/>
          <ac:spMkLst>
            <pc:docMk/>
            <pc:sldMk cId="2512136116" sldId="1137"/>
            <ac:spMk id="3" creationId="{F776EBB1-07D5-57A5-9AEE-80BA36EA7331}"/>
          </ac:spMkLst>
        </pc:spChg>
      </pc:sldChg>
    </pc:docChg>
  </pc:docChgLst>
  <pc:docChgLst>
    <pc:chgData name="Ken Birman" userId="d63afa40-f901-45d1-beb5-fa688e844a7e" providerId="ADAL" clId="{3A449B06-7466-47D3-9910-3B0D2B5FE769}"/>
    <pc:docChg chg="custSel modSld sldOrd">
      <pc:chgData name="Ken Birman" userId="d63afa40-f901-45d1-beb5-fa688e844a7e" providerId="ADAL" clId="{3A449B06-7466-47D3-9910-3B0D2B5FE769}" dt="2023-04-14T16:10:26.353" v="213" actId="20577"/>
      <pc:docMkLst>
        <pc:docMk/>
      </pc:docMkLst>
      <pc:sldChg chg="modSp mod">
        <pc:chgData name="Ken Birman" userId="d63afa40-f901-45d1-beb5-fa688e844a7e" providerId="ADAL" clId="{3A449B06-7466-47D3-9910-3B0D2B5FE769}" dt="2023-04-14T16:08:07.319" v="12" actId="20577"/>
        <pc:sldMkLst>
          <pc:docMk/>
          <pc:sldMk cId="997448350" sldId="316"/>
        </pc:sldMkLst>
        <pc:spChg chg="mod">
          <ac:chgData name="Ken Birman" userId="d63afa40-f901-45d1-beb5-fa688e844a7e" providerId="ADAL" clId="{3A449B06-7466-47D3-9910-3B0D2B5FE769}" dt="2023-04-14T16:08:07.319" v="12" actId="20577"/>
          <ac:spMkLst>
            <pc:docMk/>
            <pc:sldMk cId="997448350" sldId="316"/>
            <ac:spMk id="3" creationId="{68709F5E-CB17-4533-B6AE-3ECA74490C9C}"/>
          </ac:spMkLst>
        </pc:spChg>
      </pc:sldChg>
      <pc:sldChg chg="modSp mod ord">
        <pc:chgData name="Ken Birman" userId="d63afa40-f901-45d1-beb5-fa688e844a7e" providerId="ADAL" clId="{3A449B06-7466-47D3-9910-3B0D2B5FE769}" dt="2023-04-14T16:10:26.353" v="213" actId="20577"/>
        <pc:sldMkLst>
          <pc:docMk/>
          <pc:sldMk cId="3258399271" sldId="319"/>
        </pc:sldMkLst>
        <pc:spChg chg="mod">
          <ac:chgData name="Ken Birman" userId="d63afa40-f901-45d1-beb5-fa688e844a7e" providerId="ADAL" clId="{3A449B06-7466-47D3-9910-3B0D2B5FE769}" dt="2023-04-14T16:10:08.041" v="173" actId="6549"/>
          <ac:spMkLst>
            <pc:docMk/>
            <pc:sldMk cId="3258399271" sldId="319"/>
            <ac:spMk id="2" creationId="{1317CFD0-21C1-491A-8875-9385056CA2F5}"/>
          </ac:spMkLst>
        </pc:spChg>
        <pc:spChg chg="mod">
          <ac:chgData name="Ken Birman" userId="d63afa40-f901-45d1-beb5-fa688e844a7e" providerId="ADAL" clId="{3A449B06-7466-47D3-9910-3B0D2B5FE769}" dt="2023-04-14T16:10:26.353" v="213" actId="20577"/>
          <ac:spMkLst>
            <pc:docMk/>
            <pc:sldMk cId="3258399271" sldId="319"/>
            <ac:spMk id="3" creationId="{79A93CEE-9FC5-4292-9016-C74D71EAD8FE}"/>
          </ac:spMkLst>
        </pc:spChg>
      </pc:sldChg>
      <pc:sldChg chg="modSp mod ord">
        <pc:chgData name="Ken Birman" userId="d63afa40-f901-45d1-beb5-fa688e844a7e" providerId="ADAL" clId="{3A449B06-7466-47D3-9910-3B0D2B5FE769}" dt="2023-04-14T16:09:36.112" v="165" actId="20577"/>
        <pc:sldMkLst>
          <pc:docMk/>
          <pc:sldMk cId="241563355" sldId="328"/>
        </pc:sldMkLst>
        <pc:spChg chg="mod">
          <ac:chgData name="Ken Birman" userId="d63afa40-f901-45d1-beb5-fa688e844a7e" providerId="ADAL" clId="{3A449B06-7466-47D3-9910-3B0D2B5FE769}" dt="2023-04-14T16:08:59.761" v="62" actId="20577"/>
          <ac:spMkLst>
            <pc:docMk/>
            <pc:sldMk cId="241563355" sldId="328"/>
            <ac:spMk id="2" creationId="{4CB8C8BC-C841-4C28-9CCE-4E16C1F5FFEA}"/>
          </ac:spMkLst>
        </pc:spChg>
        <pc:spChg chg="mod">
          <ac:chgData name="Ken Birman" userId="d63afa40-f901-45d1-beb5-fa688e844a7e" providerId="ADAL" clId="{3A449B06-7466-47D3-9910-3B0D2B5FE769}" dt="2023-04-14T16:09:36.112" v="165" actId="20577"/>
          <ac:spMkLst>
            <pc:docMk/>
            <pc:sldMk cId="241563355" sldId="328"/>
            <ac:spMk id="3" creationId="{EE1226F8-46ED-47E2-9A65-309EA4B863BF}"/>
          </ac:spMkLst>
        </pc:spChg>
      </pc:sldChg>
    </pc:docChg>
  </pc:docChgLst>
  <pc:docChgLst>
    <pc:chgData name="Ken Birman" userId="d63afa40-f901-45d1-beb5-fa688e844a7e" providerId="ADAL" clId="{7E461C60-C994-4E26-AF53-869A5405399E}"/>
    <pc:docChg chg="modSld">
      <pc:chgData name="Ken Birman" userId="d63afa40-f901-45d1-beb5-fa688e844a7e" providerId="ADAL" clId="{7E461C60-C994-4E26-AF53-869A5405399E}" dt="2024-11-07T15:07:13.114" v="0" actId="20577"/>
      <pc:docMkLst>
        <pc:docMk/>
      </pc:docMkLst>
      <pc:sldChg chg="modSp mod">
        <pc:chgData name="Ken Birman" userId="d63afa40-f901-45d1-beb5-fa688e844a7e" providerId="ADAL" clId="{7E461C60-C994-4E26-AF53-869A5405399E}" dt="2024-11-07T15:07:13.114" v="0" actId="20577"/>
        <pc:sldMkLst>
          <pc:docMk/>
          <pc:sldMk cId="1396613750" sldId="1111"/>
        </pc:sldMkLst>
        <pc:spChg chg="mod">
          <ac:chgData name="Ken Birman" userId="d63afa40-f901-45d1-beb5-fa688e844a7e" providerId="ADAL" clId="{7E461C60-C994-4E26-AF53-869A5405399E}" dt="2024-11-07T15:07:13.114" v="0" actId="20577"/>
          <ac:spMkLst>
            <pc:docMk/>
            <pc:sldMk cId="1396613750" sldId="1111"/>
            <ac:spMk id="8" creationId="{3A1E1C05-817E-485D-9F14-921E14962363}"/>
          </ac:spMkLst>
        </pc:spChg>
      </pc:sldChg>
    </pc:docChg>
  </pc:docChgLst>
  <pc:docChgLst>
    <pc:chgData name="Ken Birman" userId="d63afa40-f901-45d1-beb5-fa688e844a7e" providerId="ADAL" clId="{B4DA15A8-0600-4C98-AF9E-EE5C58493837}"/>
    <pc:docChg chg="custSel addSld modSld modSection">
      <pc:chgData name="Ken Birman" userId="d63afa40-f901-45d1-beb5-fa688e844a7e" providerId="ADAL" clId="{B4DA15A8-0600-4C98-AF9E-EE5C58493837}" dt="2023-04-12T16:00:01.564" v="563"/>
      <pc:docMkLst>
        <pc:docMk/>
      </pc:docMkLst>
      <pc:sldChg chg="modSp mod">
        <pc:chgData name="Ken Birman" userId="d63afa40-f901-45d1-beb5-fa688e844a7e" providerId="ADAL" clId="{B4DA15A8-0600-4C98-AF9E-EE5C58493837}" dt="2023-04-12T15:57:10.207" v="86" actId="20577"/>
        <pc:sldMkLst>
          <pc:docMk/>
          <pc:sldMk cId="2350448999" sldId="327"/>
        </pc:sldMkLst>
        <pc:spChg chg="mod">
          <ac:chgData name="Ken Birman" userId="d63afa40-f901-45d1-beb5-fa688e844a7e" providerId="ADAL" clId="{B4DA15A8-0600-4C98-AF9E-EE5C58493837}" dt="2023-04-12T15:57:10.207" v="86" actId="20577"/>
          <ac:spMkLst>
            <pc:docMk/>
            <pc:sldMk cId="2350448999" sldId="327"/>
            <ac:spMk id="3" creationId="{5C656D7F-63C3-4618-9F27-0CCEE5197303}"/>
          </ac:spMkLst>
        </pc:spChg>
      </pc:sldChg>
      <pc:sldChg chg="addSp modSp new mod modAnim">
        <pc:chgData name="Ken Birman" userId="d63afa40-f901-45d1-beb5-fa688e844a7e" providerId="ADAL" clId="{B4DA15A8-0600-4C98-AF9E-EE5C58493837}" dt="2023-04-12T16:00:01.564" v="563"/>
        <pc:sldMkLst>
          <pc:docMk/>
          <pc:sldMk cId="2138864428" sldId="1136"/>
        </pc:sldMkLst>
        <pc:spChg chg="mod">
          <ac:chgData name="Ken Birman" userId="d63afa40-f901-45d1-beb5-fa688e844a7e" providerId="ADAL" clId="{B4DA15A8-0600-4C98-AF9E-EE5C58493837}" dt="2023-04-12T15:57:22.978" v="104" actId="20577"/>
          <ac:spMkLst>
            <pc:docMk/>
            <pc:sldMk cId="2138864428" sldId="1136"/>
            <ac:spMk id="2" creationId="{B357EF63-F4F0-8B9B-B687-AD785A4B6353}"/>
          </ac:spMkLst>
        </pc:spChg>
        <pc:spChg chg="mod">
          <ac:chgData name="Ken Birman" userId="d63afa40-f901-45d1-beb5-fa688e844a7e" providerId="ADAL" clId="{B4DA15A8-0600-4C98-AF9E-EE5C58493837}" dt="2023-04-12T15:58:51.777" v="505" actId="20577"/>
          <ac:spMkLst>
            <pc:docMk/>
            <pc:sldMk cId="2138864428" sldId="1136"/>
            <ac:spMk id="3" creationId="{E78C47A1-A71C-F96F-8FAE-C8E22E704196}"/>
          </ac:spMkLst>
        </pc:spChg>
        <pc:spChg chg="add mod">
          <ac:chgData name="Ken Birman" userId="d63afa40-f901-45d1-beb5-fa688e844a7e" providerId="ADAL" clId="{B4DA15A8-0600-4C98-AF9E-EE5C58493837}" dt="2023-04-12T15:59:53.410" v="562" actId="403"/>
          <ac:spMkLst>
            <pc:docMk/>
            <pc:sldMk cId="2138864428" sldId="1136"/>
            <ac:spMk id="6" creationId="{B604723A-37DC-9B55-5479-E65F28187F9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7615B4B3-B9D4-46AE-8476-7218417B5811}" type="datetime1">
              <a:rPr lang="en-US" smtClean="0"/>
              <a:t>11/7/2024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D48640-4022-4FEE-BC4F-62C29FF680E9}" type="datetime1">
              <a:rPr lang="en-US" smtClean="0"/>
              <a:t>11/7/2024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318B6D-5958-4C7D-9B5B-29B1086FC480}" type="datetime1">
              <a:rPr lang="en-US" smtClean="0"/>
              <a:t>11/7/2024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FD3CA98C-8151-43E6-89C4-AFABB48D2FC1}" type="datetime1">
              <a:rPr lang="en-US" smtClean="0"/>
              <a:t>11/7/2024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C006C48-B397-4CE4-9357-4CDBEFA6EF25}" type="datetime1">
              <a:rPr lang="en-US" smtClean="0"/>
              <a:t>11/7/2024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125FBC5B-46FD-4760-9375-B55095B19A86}" type="datetime1">
              <a:rPr lang="en-US" smtClean="0"/>
              <a:t>11/7/2024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72CC59-6693-4E26-AB5A-B6868D451DFE}" type="datetime1">
              <a:rPr lang="en-US" smtClean="0"/>
              <a:t>11/7/2024</a:t>
            </a:fld>
            <a:endParaRPr lang="en-US"/>
          </a:p>
        </p:txBody>
      </p:sp>
      <p:sp>
        <p:nvSpPr>
          <p:cNvPr id="8" name="Footer Placeholder 7"/>
          <p:cNvSpPr>
            <a:spLocks noGrp="1"/>
          </p:cNvSpPr>
          <p:nvPr>
            <p:ph type="ftr" sz="quarter" idx="11"/>
          </p:nvPr>
        </p:nvSpPr>
        <p:spPr/>
        <p:txBody>
          <a:bodyPr/>
          <a:lstStyle/>
          <a:p>
            <a:r>
              <a:rPr lang="en-US"/>
              <a:t>Cornell CS4414 - Spring 2023</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321E560A-146E-42FE-916E-518AF35D71CB}" type="datetime1">
              <a:rPr lang="en-US" smtClean="0"/>
              <a:t>11/7/2024</a:t>
            </a:fld>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4A04C-C51F-4DF0-A137-3F3D78E4EDB1}" type="datetime1">
              <a:rPr lang="en-US" smtClean="0"/>
              <a:t>11/7/2024</a:t>
            </a:fld>
            <a:endParaRPr lang="en-US"/>
          </a:p>
        </p:txBody>
      </p:sp>
      <p:sp>
        <p:nvSpPr>
          <p:cNvPr id="3" name="Footer Placeholder 2"/>
          <p:cNvSpPr>
            <a:spLocks noGrp="1"/>
          </p:cNvSpPr>
          <p:nvPr>
            <p:ph type="ftr" sz="quarter" idx="11"/>
          </p:nvPr>
        </p:nvSpPr>
        <p:spPr/>
        <p:txBody>
          <a:bodyPr/>
          <a:lstStyle/>
          <a:p>
            <a:r>
              <a:rPr lang="en-US"/>
              <a:t>Cornell CS4414 - Spring 2023</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4157E0-8F73-4FDE-955B-901CA7099E88}" type="datetime1">
              <a:rPr lang="en-US" smtClean="0"/>
              <a:t>11/7/2024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AAED15-7689-43CD-B1A6-86F9441AE19E}" type="datetime1">
              <a:rPr lang="en-US" smtClean="0"/>
              <a:t>11/7/2024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3C23C4C-2494-4888-AB07-360D425F628A}" type="datetime1">
              <a:rPr lang="en-US" smtClean="0"/>
              <a:t>11/7/2024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Spring 2023</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Networked File Systems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a:t>
            </a:r>
            <a:r>
              <a:rPr lang="en-US" sz="2400"/>
              <a:t>Lecture 21</a:t>
            </a:r>
            <a:endParaRPr lang="en-US" sz="2400" dirty="0"/>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Spring 2023</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A285-618E-419B-84D8-A909607008D3}"/>
              </a:ext>
            </a:extLst>
          </p:cNvPr>
          <p:cNvSpPr>
            <a:spLocks noGrp="1"/>
          </p:cNvSpPr>
          <p:nvPr>
            <p:ph type="title"/>
          </p:nvPr>
        </p:nvSpPr>
        <p:spPr/>
        <p:txBody>
          <a:bodyPr/>
          <a:lstStyle/>
          <a:p>
            <a:r>
              <a:rPr lang="en-US" dirty="0"/>
              <a:t>… so (back on topic)</a:t>
            </a:r>
          </a:p>
        </p:txBody>
      </p:sp>
      <p:sp>
        <p:nvSpPr>
          <p:cNvPr id="3" name="Content Placeholder 2">
            <a:extLst>
              <a:ext uri="{FF2B5EF4-FFF2-40B4-BE49-F238E27FC236}">
                <a16:creationId xmlns:a16="http://schemas.microsoft.com/office/drawing/2014/main" id="{107B8922-FBC0-48D1-85AA-68C667A8CA8A}"/>
              </a:ext>
            </a:extLst>
          </p:cNvPr>
          <p:cNvSpPr>
            <a:spLocks noGrp="1"/>
          </p:cNvSpPr>
          <p:nvPr>
            <p:ph idx="1"/>
          </p:nvPr>
        </p:nvSpPr>
        <p:spPr/>
        <p:txBody>
          <a:bodyPr>
            <a:normAutofit/>
          </a:bodyPr>
          <a:lstStyle/>
          <a:p>
            <a:r>
              <a:rPr lang="en-US" dirty="0"/>
              <a:t>… SUN created a device driver for a remote storage unit that it would talk to over a network.</a:t>
            </a:r>
          </a:p>
          <a:p>
            <a:endParaRPr lang="en-US" dirty="0"/>
          </a:p>
          <a:p>
            <a:r>
              <a:rPr lang="en-US" dirty="0"/>
              <a:t>Now mount can work as usual.</a:t>
            </a:r>
          </a:p>
          <a:p>
            <a:pPr lvl="1"/>
            <a:r>
              <a:rPr lang="en-US" dirty="0"/>
              <a:t>  Local file system is fast to access, but private and has less capacity.</a:t>
            </a:r>
          </a:p>
          <a:p>
            <a:pPr lvl="1"/>
            <a:r>
              <a:rPr lang="en-US" dirty="0"/>
              <a:t>  Linux booted from the local file system, then mounts the remote one.</a:t>
            </a:r>
          </a:p>
          <a:p>
            <a:pPr lvl="1"/>
            <a:r>
              <a:rPr lang="en-US" dirty="0"/>
              <a:t>  Remote file system is massive.  We incur a network delay to access</a:t>
            </a:r>
            <a:br>
              <a:rPr lang="en-US" dirty="0"/>
            </a:br>
            <a:r>
              <a:rPr lang="en-US" dirty="0"/>
              <a:t>    it, but it can be shared with others, which is convenient in many ways.</a:t>
            </a:r>
          </a:p>
          <a:p>
            <a:endParaRPr lang="en-US" dirty="0"/>
          </a:p>
        </p:txBody>
      </p:sp>
      <p:sp>
        <p:nvSpPr>
          <p:cNvPr id="4" name="Footer Placeholder 3">
            <a:extLst>
              <a:ext uri="{FF2B5EF4-FFF2-40B4-BE49-F238E27FC236}">
                <a16:creationId xmlns:a16="http://schemas.microsoft.com/office/drawing/2014/main" id="{A4F8A7C9-233D-4EF2-910C-CA0D1D061AD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9176C7E-67A4-48D0-9495-06C833026D50}"/>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1536543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ADFD-1A4D-4A4F-B8A5-E90CBC112505}"/>
              </a:ext>
            </a:extLst>
          </p:cNvPr>
          <p:cNvSpPr>
            <a:spLocks noGrp="1"/>
          </p:cNvSpPr>
          <p:nvPr>
            <p:ph type="title"/>
          </p:nvPr>
        </p:nvSpPr>
        <p:spPr/>
        <p:txBody>
          <a:bodyPr/>
          <a:lstStyle/>
          <a:p>
            <a:r>
              <a:rPr lang="en-US" dirty="0"/>
              <a:t>Advantage SUN?</a:t>
            </a:r>
          </a:p>
        </p:txBody>
      </p:sp>
      <p:sp>
        <p:nvSpPr>
          <p:cNvPr id="3" name="Content Placeholder 2">
            <a:extLst>
              <a:ext uri="{FF2B5EF4-FFF2-40B4-BE49-F238E27FC236}">
                <a16:creationId xmlns:a16="http://schemas.microsoft.com/office/drawing/2014/main" id="{A8847038-0042-4056-80DB-3C8CA9984590}"/>
              </a:ext>
            </a:extLst>
          </p:cNvPr>
          <p:cNvSpPr>
            <a:spLocks noGrp="1"/>
          </p:cNvSpPr>
          <p:nvPr>
            <p:ph idx="1"/>
          </p:nvPr>
        </p:nvSpPr>
        <p:spPr/>
        <p:txBody>
          <a:bodyPr/>
          <a:lstStyle/>
          <a:p>
            <a:r>
              <a:rPr lang="en-US" dirty="0"/>
              <a:t>DEC’s NUMA clustering approach was amazing, but fairly complex.  Many customers found it “immature” and unreliable.</a:t>
            </a:r>
          </a:p>
          <a:p>
            <a:endParaRPr lang="en-US" dirty="0"/>
          </a:p>
          <a:p>
            <a:r>
              <a:rPr lang="en-US" dirty="0"/>
              <a:t>SUN’s NFS was very simple and robust… in part because Linux was extended by SUN to survive even if the NFS crashed or rebooted when the workstation was running.</a:t>
            </a:r>
          </a:p>
        </p:txBody>
      </p:sp>
      <p:sp>
        <p:nvSpPr>
          <p:cNvPr id="4" name="Footer Placeholder 3">
            <a:extLst>
              <a:ext uri="{FF2B5EF4-FFF2-40B4-BE49-F238E27FC236}">
                <a16:creationId xmlns:a16="http://schemas.microsoft.com/office/drawing/2014/main" id="{E3BF9899-E43C-413A-BB97-FB3390B2C9B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403768C-30AC-4F8C-95F7-E701D67A56F9}"/>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1517127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0F8F-D5A8-4EB6-B452-F4E1F7C6C942}"/>
              </a:ext>
            </a:extLst>
          </p:cNvPr>
          <p:cNvSpPr>
            <a:spLocks noGrp="1"/>
          </p:cNvSpPr>
          <p:nvPr>
            <p:ph type="title"/>
          </p:nvPr>
        </p:nvSpPr>
        <p:spPr/>
        <p:txBody>
          <a:bodyPr/>
          <a:lstStyle/>
          <a:p>
            <a:r>
              <a:rPr lang="en-US" dirty="0"/>
              <a:t>famous 1980’s quote</a:t>
            </a:r>
          </a:p>
        </p:txBody>
      </p:sp>
      <p:sp>
        <p:nvSpPr>
          <p:cNvPr id="3" name="Content Placeholder 2">
            <a:extLst>
              <a:ext uri="{FF2B5EF4-FFF2-40B4-BE49-F238E27FC236}">
                <a16:creationId xmlns:a16="http://schemas.microsoft.com/office/drawing/2014/main" id="{A899D14C-9D7A-41B9-865B-1567BE3E119A}"/>
              </a:ext>
            </a:extLst>
          </p:cNvPr>
          <p:cNvSpPr>
            <a:spLocks noGrp="1"/>
          </p:cNvSpPr>
          <p:nvPr>
            <p:ph idx="1"/>
          </p:nvPr>
        </p:nvSpPr>
        <p:spPr>
          <a:xfrm>
            <a:off x="1024128" y="2415396"/>
            <a:ext cx="10641690" cy="3893964"/>
          </a:xfrm>
        </p:spPr>
        <p:txBody>
          <a:bodyPr>
            <a:normAutofit/>
          </a:bodyPr>
          <a:lstStyle/>
          <a:p>
            <a:endParaRPr lang="en-US" dirty="0"/>
          </a:p>
          <a:p>
            <a:r>
              <a:rPr lang="en-US" dirty="0"/>
              <a:t>Bill Joy (SUN founder, CTO; created NFS): </a:t>
            </a:r>
            <a:r>
              <a:rPr lang="en-US" i="1" dirty="0"/>
              <a:t>“I came to work one morning and continued to edit a program I was writing.  It was open on the screen – I hadn’t closed it when I left work.</a:t>
            </a:r>
          </a:p>
          <a:p>
            <a:endParaRPr lang="en-US" i="1" dirty="0"/>
          </a:p>
          <a:p>
            <a:r>
              <a:rPr lang="en-US" i="1" dirty="0"/>
              <a:t>At lunch, someone asked me how I liked the new storage product: They had upgraded during the night and I never even noticed!”</a:t>
            </a:r>
          </a:p>
          <a:p>
            <a:endParaRPr lang="en-US" dirty="0"/>
          </a:p>
          <a:p>
            <a:endParaRPr lang="en-US" dirty="0"/>
          </a:p>
        </p:txBody>
      </p:sp>
      <p:sp>
        <p:nvSpPr>
          <p:cNvPr id="4" name="Footer Placeholder 3">
            <a:extLst>
              <a:ext uri="{FF2B5EF4-FFF2-40B4-BE49-F238E27FC236}">
                <a16:creationId xmlns:a16="http://schemas.microsoft.com/office/drawing/2014/main" id="{633D72F5-4F3B-49CF-B0A5-7B1B7623867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8F875E9-0F12-4319-88D5-1E9E3FEFA67D}"/>
              </a:ext>
            </a:extLst>
          </p:cNvPr>
          <p:cNvSpPr>
            <a:spLocks noGrp="1"/>
          </p:cNvSpPr>
          <p:nvPr>
            <p:ph type="sldNum" sz="quarter" idx="12"/>
          </p:nvPr>
        </p:nvSpPr>
        <p:spPr/>
        <p:txBody>
          <a:bodyPr/>
          <a:lstStyle/>
          <a:p>
            <a:fld id="{6547F9EC-0141-428E-9624-21FD351CB832}" type="slidenum">
              <a:rPr lang="en-US" smtClean="0"/>
              <a:t>12</a:t>
            </a:fld>
            <a:endParaRPr lang="en-US"/>
          </a:p>
        </p:txBody>
      </p:sp>
      <p:pic>
        <p:nvPicPr>
          <p:cNvPr id="1026" name="Picture 2" descr="Bill Joy Net Worth | Celebrity Net Worth">
            <a:extLst>
              <a:ext uri="{FF2B5EF4-FFF2-40B4-BE49-F238E27FC236}">
                <a16:creationId xmlns:a16="http://schemas.microsoft.com/office/drawing/2014/main" id="{6933B203-2761-45A1-B2D3-B7C7EB462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2243" y="153924"/>
            <a:ext cx="193357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575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C8BC-C841-4C28-9CCE-4E16C1F5FFEA}"/>
              </a:ext>
            </a:extLst>
          </p:cNvPr>
          <p:cNvSpPr>
            <a:spLocks noGrp="1"/>
          </p:cNvSpPr>
          <p:nvPr>
            <p:ph type="title"/>
          </p:nvPr>
        </p:nvSpPr>
        <p:spPr/>
        <p:txBody>
          <a:bodyPr/>
          <a:lstStyle/>
          <a:p>
            <a:r>
              <a:rPr lang="en-US" dirty="0"/>
              <a:t>This would not have worked if SUN RPC used TCP!</a:t>
            </a:r>
          </a:p>
        </p:txBody>
      </p:sp>
      <p:sp>
        <p:nvSpPr>
          <p:cNvPr id="3" name="Content Placeholder 2">
            <a:extLst>
              <a:ext uri="{FF2B5EF4-FFF2-40B4-BE49-F238E27FC236}">
                <a16:creationId xmlns:a16="http://schemas.microsoft.com/office/drawing/2014/main" id="{EE1226F8-46ED-47E2-9A65-309EA4B863BF}"/>
              </a:ext>
            </a:extLst>
          </p:cNvPr>
          <p:cNvSpPr>
            <a:spLocks noGrp="1"/>
          </p:cNvSpPr>
          <p:nvPr>
            <p:ph idx="1"/>
          </p:nvPr>
        </p:nvSpPr>
        <p:spPr>
          <a:xfrm>
            <a:off x="1024127" y="2286000"/>
            <a:ext cx="10957963" cy="4023360"/>
          </a:xfrm>
        </p:spPr>
        <p:txBody>
          <a:bodyPr>
            <a:normAutofit/>
          </a:bodyPr>
          <a:lstStyle/>
          <a:p>
            <a:r>
              <a:rPr lang="en-US" dirty="0"/>
              <a:t>SUN remote procedure call used UDP: “User Datagram Protocol”.  Each message is sent by itself.  Routing is the same as with TCP, but if any packet is lost, the whole UDP message will be dropped.</a:t>
            </a:r>
          </a:p>
          <a:p>
            <a:endParaRPr lang="en-US" dirty="0"/>
          </a:p>
          <a:p>
            <a:r>
              <a:rPr lang="en-US" dirty="0"/>
              <a:t>TCP streams, which are reliable and sequenced. TCP also checks that the two endpoints both remain alive.  And TCP has the SSL option, which adds security and endpoint credential checking.</a:t>
            </a:r>
          </a:p>
        </p:txBody>
      </p:sp>
      <p:sp>
        <p:nvSpPr>
          <p:cNvPr id="4" name="Footer Placeholder 3">
            <a:extLst>
              <a:ext uri="{FF2B5EF4-FFF2-40B4-BE49-F238E27FC236}">
                <a16:creationId xmlns:a16="http://schemas.microsoft.com/office/drawing/2014/main" id="{325A9794-10D4-402F-B713-357F0D94597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5782DC8-EBA4-4A6D-B0BB-8F8D65018D6B}"/>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241563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CFD0-21C1-491A-8875-9385056CA2F5}"/>
              </a:ext>
            </a:extLst>
          </p:cNvPr>
          <p:cNvSpPr>
            <a:spLocks noGrp="1"/>
          </p:cNvSpPr>
          <p:nvPr>
            <p:ph type="title"/>
          </p:nvPr>
        </p:nvSpPr>
        <p:spPr/>
        <p:txBody>
          <a:bodyPr/>
          <a:lstStyle/>
          <a:p>
            <a:r>
              <a:rPr lang="en-US" dirty="0"/>
              <a:t>SUN </a:t>
            </a:r>
            <a:r>
              <a:rPr lang="en-US" dirty="0" err="1"/>
              <a:t>competeD</a:t>
            </a:r>
            <a:r>
              <a:rPr lang="en-US" dirty="0"/>
              <a:t> against DEC</a:t>
            </a:r>
          </a:p>
        </p:txBody>
      </p:sp>
      <p:sp>
        <p:nvSpPr>
          <p:cNvPr id="3" name="Content Placeholder 2">
            <a:extLst>
              <a:ext uri="{FF2B5EF4-FFF2-40B4-BE49-F238E27FC236}">
                <a16:creationId xmlns:a16="http://schemas.microsoft.com/office/drawing/2014/main" id="{79A93CEE-9FC5-4292-9016-C74D71EAD8FE}"/>
              </a:ext>
            </a:extLst>
          </p:cNvPr>
          <p:cNvSpPr>
            <a:spLocks noGrp="1"/>
          </p:cNvSpPr>
          <p:nvPr>
            <p:ph idx="1"/>
          </p:nvPr>
        </p:nvSpPr>
        <p:spPr/>
        <p:txBody>
          <a:bodyPr>
            <a:normAutofit/>
          </a:bodyPr>
          <a:lstStyle/>
          <a:p>
            <a:r>
              <a:rPr lang="en-US" dirty="0"/>
              <a:t>SUN took the approach that each computer is “on its own”.  It might be a client of some remote services, but it would be able to keep running even if those were down.</a:t>
            </a:r>
          </a:p>
          <a:p>
            <a:endParaRPr lang="en-US" dirty="0"/>
          </a:p>
          <a:p>
            <a:r>
              <a:rPr lang="en-US" dirty="0"/>
              <a:t>This differed from DEC, an even </a:t>
            </a:r>
            <a:r>
              <a:rPr lang="en-US"/>
              <a:t>larger company, where </a:t>
            </a:r>
            <a:r>
              <a:rPr lang="en-US" dirty="0"/>
              <a:t>the whole cluster needed to be working for the computer itself to be “available”.  In fact DEC was doing an early NUMA design.</a:t>
            </a:r>
          </a:p>
        </p:txBody>
      </p:sp>
      <p:sp>
        <p:nvSpPr>
          <p:cNvPr id="4" name="Footer Placeholder 3">
            <a:extLst>
              <a:ext uri="{FF2B5EF4-FFF2-40B4-BE49-F238E27FC236}">
                <a16:creationId xmlns:a16="http://schemas.microsoft.com/office/drawing/2014/main" id="{FE795D5C-0477-46B9-8D11-8CE8DF23538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72575C0-FE87-4B2A-885C-950C257882DC}"/>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3258399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0F8F-D5A8-4EB6-B452-F4E1F7C6C942}"/>
              </a:ext>
            </a:extLst>
          </p:cNvPr>
          <p:cNvSpPr>
            <a:spLocks noGrp="1"/>
          </p:cNvSpPr>
          <p:nvPr>
            <p:ph type="title"/>
          </p:nvPr>
        </p:nvSpPr>
        <p:spPr/>
        <p:txBody>
          <a:bodyPr/>
          <a:lstStyle/>
          <a:p>
            <a:r>
              <a:rPr lang="en-US" dirty="0"/>
              <a:t>famous 1980’s quote</a:t>
            </a:r>
          </a:p>
        </p:txBody>
      </p:sp>
      <p:sp>
        <p:nvSpPr>
          <p:cNvPr id="3" name="Content Placeholder 2">
            <a:extLst>
              <a:ext uri="{FF2B5EF4-FFF2-40B4-BE49-F238E27FC236}">
                <a16:creationId xmlns:a16="http://schemas.microsoft.com/office/drawing/2014/main" id="{A899D14C-9D7A-41B9-865B-1567BE3E119A}"/>
              </a:ext>
            </a:extLst>
          </p:cNvPr>
          <p:cNvSpPr>
            <a:spLocks noGrp="1"/>
          </p:cNvSpPr>
          <p:nvPr>
            <p:ph idx="1"/>
          </p:nvPr>
        </p:nvSpPr>
        <p:spPr>
          <a:xfrm>
            <a:off x="1024128" y="2656788"/>
            <a:ext cx="10641690" cy="3652572"/>
          </a:xfrm>
        </p:spPr>
        <p:txBody>
          <a:bodyPr>
            <a:normAutofit lnSpcReduction="10000"/>
          </a:bodyPr>
          <a:lstStyle/>
          <a:p>
            <a:endParaRPr lang="en-US" dirty="0"/>
          </a:p>
          <a:p>
            <a:r>
              <a:rPr lang="en-US" dirty="0"/>
              <a:t>Leslie </a:t>
            </a:r>
            <a:r>
              <a:rPr lang="en-US" dirty="0" err="1"/>
              <a:t>Lamport</a:t>
            </a:r>
            <a:r>
              <a:rPr lang="en-US" dirty="0"/>
              <a:t>: </a:t>
            </a:r>
            <a:r>
              <a:rPr lang="en-US" i="1" dirty="0"/>
              <a:t>“Since the start of my career I’ve worked on the theory of fault tolerant distributed computing.  Yet we have lacked real distributed systems where I could apply this theory.  </a:t>
            </a:r>
          </a:p>
          <a:p>
            <a:endParaRPr lang="en-US" i="1" dirty="0"/>
          </a:p>
          <a:p>
            <a:r>
              <a:rPr lang="en-US" i="1" dirty="0"/>
              <a:t>But now the future finally arrived: Today I was unable to work due to the failure of a computer I have never even heard of!”</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633D72F5-4F3B-49CF-B0A5-7B1B7623867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8F875E9-0F12-4319-88D5-1E9E3FEFA67D}"/>
              </a:ext>
            </a:extLst>
          </p:cNvPr>
          <p:cNvSpPr>
            <a:spLocks noGrp="1"/>
          </p:cNvSpPr>
          <p:nvPr>
            <p:ph type="sldNum" sz="quarter" idx="12"/>
          </p:nvPr>
        </p:nvSpPr>
        <p:spPr/>
        <p:txBody>
          <a:bodyPr/>
          <a:lstStyle/>
          <a:p>
            <a:fld id="{6547F9EC-0141-428E-9624-21FD351CB832}" type="slidenum">
              <a:rPr lang="en-US" smtClean="0"/>
              <a:t>15</a:t>
            </a:fld>
            <a:endParaRPr lang="en-US"/>
          </a:p>
        </p:txBody>
      </p:sp>
      <p:pic>
        <p:nvPicPr>
          <p:cNvPr id="6" name="Picture 5">
            <a:extLst>
              <a:ext uri="{FF2B5EF4-FFF2-40B4-BE49-F238E27FC236}">
                <a16:creationId xmlns:a16="http://schemas.microsoft.com/office/drawing/2014/main" id="{6F29566C-4D6B-43D3-A2D6-18454BE39AA9}"/>
              </a:ext>
            </a:extLst>
          </p:cNvPr>
          <p:cNvPicPr>
            <a:picLocks noChangeAspect="1"/>
          </p:cNvPicPr>
          <p:nvPr/>
        </p:nvPicPr>
        <p:blipFill>
          <a:blip r:embed="rId2"/>
          <a:stretch>
            <a:fillRect/>
          </a:stretch>
        </p:blipFill>
        <p:spPr>
          <a:xfrm>
            <a:off x="7639649" y="310403"/>
            <a:ext cx="4171351" cy="2346385"/>
          </a:xfrm>
          <a:prstGeom prst="rect">
            <a:avLst/>
          </a:prstGeom>
        </p:spPr>
      </p:pic>
      <p:sp>
        <p:nvSpPr>
          <p:cNvPr id="7" name="TextBox 6">
            <a:extLst>
              <a:ext uri="{FF2B5EF4-FFF2-40B4-BE49-F238E27FC236}">
                <a16:creationId xmlns:a16="http://schemas.microsoft.com/office/drawing/2014/main" id="{FC20CCCF-8C50-46C7-8B5C-4CC50C02486F}"/>
              </a:ext>
            </a:extLst>
          </p:cNvPr>
          <p:cNvSpPr txBox="1"/>
          <p:nvPr/>
        </p:nvSpPr>
        <p:spPr>
          <a:xfrm>
            <a:off x="7123007" y="2656788"/>
            <a:ext cx="5204633" cy="369332"/>
          </a:xfrm>
          <a:prstGeom prst="rect">
            <a:avLst/>
          </a:prstGeom>
          <a:noFill/>
        </p:spPr>
        <p:txBody>
          <a:bodyPr wrap="square" rtlCol="0">
            <a:spAutoFit/>
          </a:bodyPr>
          <a:lstStyle/>
          <a:p>
            <a:r>
              <a:rPr lang="en-US" i="1" dirty="0"/>
              <a:t>Leslie </a:t>
            </a:r>
            <a:r>
              <a:rPr lang="en-US" i="1" dirty="0" err="1"/>
              <a:t>Lamport</a:t>
            </a:r>
            <a:r>
              <a:rPr lang="en-US" i="1" dirty="0"/>
              <a:t> (Turing Award for distributed computing)</a:t>
            </a:r>
          </a:p>
        </p:txBody>
      </p:sp>
    </p:spTree>
    <p:extLst>
      <p:ext uri="{BB962C8B-B14F-4D97-AF65-F5344CB8AC3E}">
        <p14:creationId xmlns:p14="http://schemas.microsoft.com/office/powerpoint/2010/main" val="17449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B9C34-359F-481E-AD3E-6845991DC85C}"/>
              </a:ext>
            </a:extLst>
          </p:cNvPr>
          <p:cNvSpPr>
            <a:spLocks noGrp="1"/>
          </p:cNvSpPr>
          <p:nvPr>
            <p:ph type="title"/>
          </p:nvPr>
        </p:nvSpPr>
        <p:spPr/>
        <p:txBody>
          <a:bodyPr/>
          <a:lstStyle/>
          <a:p>
            <a:r>
              <a:rPr lang="en-US" dirty="0"/>
              <a:t>Issues with networking</a:t>
            </a:r>
          </a:p>
        </p:txBody>
      </p:sp>
      <p:sp>
        <p:nvSpPr>
          <p:cNvPr id="3" name="Content Placeholder 2">
            <a:extLst>
              <a:ext uri="{FF2B5EF4-FFF2-40B4-BE49-F238E27FC236}">
                <a16:creationId xmlns:a16="http://schemas.microsoft.com/office/drawing/2014/main" id="{5C656D7F-63C3-4618-9F27-0CCEE5197303}"/>
              </a:ext>
            </a:extLst>
          </p:cNvPr>
          <p:cNvSpPr>
            <a:spLocks noGrp="1"/>
          </p:cNvSpPr>
          <p:nvPr>
            <p:ph idx="1"/>
          </p:nvPr>
        </p:nvSpPr>
        <p:spPr/>
        <p:txBody>
          <a:bodyPr>
            <a:normAutofit fontScale="92500" lnSpcReduction="20000"/>
          </a:bodyPr>
          <a:lstStyle/>
          <a:p>
            <a:r>
              <a:rPr lang="en-US" dirty="0"/>
              <a:t>Bill and Leslie were highlighting two dimensions of modern computing.</a:t>
            </a:r>
          </a:p>
          <a:p>
            <a:endParaRPr lang="en-US" dirty="0"/>
          </a:p>
          <a:p>
            <a:r>
              <a:rPr lang="en-US" dirty="0"/>
              <a:t>Bill’s experience with NFS was quite good: his workstation never even noticed the new server!</a:t>
            </a:r>
          </a:p>
          <a:p>
            <a:endParaRPr lang="en-US" dirty="0"/>
          </a:p>
          <a:p>
            <a:r>
              <a:rPr lang="en-US" dirty="0"/>
              <a:t>Leslie’s experience (at SRI and then DEC and then Microsoft, not SUN) highlighted a risk: dependencies on remote components, fault-tolerance issues.    He favored “strong semantics” and fault-tolerance</a:t>
            </a:r>
          </a:p>
        </p:txBody>
      </p:sp>
      <p:sp>
        <p:nvSpPr>
          <p:cNvPr id="4" name="Footer Placeholder 3">
            <a:extLst>
              <a:ext uri="{FF2B5EF4-FFF2-40B4-BE49-F238E27FC236}">
                <a16:creationId xmlns:a16="http://schemas.microsoft.com/office/drawing/2014/main" id="{C9AC18B9-EBF6-4432-AD6C-9C546ACFD79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2855902-DFA0-4C86-91BD-CF9F58B4CFD1}"/>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2350448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7EF63-F4F0-8B9B-B687-AD785A4B6353}"/>
              </a:ext>
            </a:extLst>
          </p:cNvPr>
          <p:cNvSpPr>
            <a:spLocks noGrp="1"/>
          </p:cNvSpPr>
          <p:nvPr>
            <p:ph type="title"/>
          </p:nvPr>
        </p:nvSpPr>
        <p:spPr/>
        <p:txBody>
          <a:bodyPr/>
          <a:lstStyle/>
          <a:p>
            <a:r>
              <a:rPr lang="en-US" dirty="0"/>
              <a:t>Broader issue</a:t>
            </a:r>
          </a:p>
        </p:txBody>
      </p:sp>
      <p:sp>
        <p:nvSpPr>
          <p:cNvPr id="3" name="Content Placeholder 2">
            <a:extLst>
              <a:ext uri="{FF2B5EF4-FFF2-40B4-BE49-F238E27FC236}">
                <a16:creationId xmlns:a16="http://schemas.microsoft.com/office/drawing/2014/main" id="{E78C47A1-A71C-F96F-8FAE-C8E22E704196}"/>
              </a:ext>
            </a:extLst>
          </p:cNvPr>
          <p:cNvSpPr>
            <a:spLocks noGrp="1"/>
          </p:cNvSpPr>
          <p:nvPr>
            <p:ph idx="1"/>
          </p:nvPr>
        </p:nvSpPr>
        <p:spPr>
          <a:xfrm>
            <a:off x="1024127" y="2286000"/>
            <a:ext cx="10907139" cy="4023360"/>
          </a:xfrm>
        </p:spPr>
        <p:txBody>
          <a:bodyPr>
            <a:normAutofit lnSpcReduction="10000"/>
          </a:bodyPr>
          <a:lstStyle/>
          <a:p>
            <a:r>
              <a:rPr lang="en-US" dirty="0"/>
              <a:t>Digital Equipment VAX clusters design was complex and hard to manage.  The technology was ahead of what we knew how to do.</a:t>
            </a:r>
          </a:p>
          <a:p>
            <a:endParaRPr lang="en-US" dirty="0"/>
          </a:p>
          <a:p>
            <a:r>
              <a:rPr lang="en-US" dirty="0"/>
              <a:t>Leslie was in the early stages of developing a whole mathematical treatment of such questions.  Eventually he won a Turing Award for his work.  But in 1980, this was all in the future.</a:t>
            </a:r>
          </a:p>
          <a:p>
            <a:endParaRPr lang="en-US" dirty="0"/>
          </a:p>
          <a:p>
            <a:r>
              <a:rPr lang="en-US" dirty="0"/>
              <a:t>Bill favored “dumb simplicity, things that work pretty well”.</a:t>
            </a:r>
          </a:p>
        </p:txBody>
      </p:sp>
      <p:sp>
        <p:nvSpPr>
          <p:cNvPr id="4" name="Footer Placeholder 3">
            <a:extLst>
              <a:ext uri="{FF2B5EF4-FFF2-40B4-BE49-F238E27FC236}">
                <a16:creationId xmlns:a16="http://schemas.microsoft.com/office/drawing/2014/main" id="{A253926D-16E6-B942-0374-15C16A92B65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498D13D-9D34-81B2-013F-52359406BD95}"/>
              </a:ext>
            </a:extLst>
          </p:cNvPr>
          <p:cNvSpPr>
            <a:spLocks noGrp="1"/>
          </p:cNvSpPr>
          <p:nvPr>
            <p:ph type="sldNum" sz="quarter" idx="12"/>
          </p:nvPr>
        </p:nvSpPr>
        <p:spPr/>
        <p:txBody>
          <a:bodyPr/>
          <a:lstStyle/>
          <a:p>
            <a:fld id="{6547F9EC-0141-428E-9624-21FD351CB832}" type="slidenum">
              <a:rPr lang="en-US" smtClean="0"/>
              <a:t>17</a:t>
            </a:fld>
            <a:endParaRPr lang="en-US"/>
          </a:p>
        </p:txBody>
      </p:sp>
      <p:sp>
        <p:nvSpPr>
          <p:cNvPr id="6" name="Speech Bubble: Oval 5">
            <a:extLst>
              <a:ext uri="{FF2B5EF4-FFF2-40B4-BE49-F238E27FC236}">
                <a16:creationId xmlns:a16="http://schemas.microsoft.com/office/drawing/2014/main" id="{B604723A-37DC-9B55-5479-E65F28187F99}"/>
              </a:ext>
            </a:extLst>
          </p:cNvPr>
          <p:cNvSpPr/>
          <p:nvPr/>
        </p:nvSpPr>
        <p:spPr>
          <a:xfrm>
            <a:off x="5078776" y="4043190"/>
            <a:ext cx="5871989" cy="867138"/>
          </a:xfrm>
          <a:prstGeom prst="wedgeEllipseCallout">
            <a:avLst>
              <a:gd name="adj1" fmla="val -54738"/>
              <a:gd name="adj2" fmla="val 14635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50000"/>
                  </a:schemeClr>
                </a:solidFill>
              </a:rPr>
              <a:t>Perfection is the enemy of “good enough”</a:t>
            </a:r>
          </a:p>
        </p:txBody>
      </p:sp>
    </p:spTree>
    <p:extLst>
      <p:ext uri="{BB962C8B-B14F-4D97-AF65-F5344CB8AC3E}">
        <p14:creationId xmlns:p14="http://schemas.microsoft.com/office/powerpoint/2010/main" val="213886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75F71-29E8-4B39-8FD6-EA2A98C194CC}"/>
              </a:ext>
            </a:extLst>
          </p:cNvPr>
          <p:cNvSpPr>
            <a:spLocks noGrp="1"/>
          </p:cNvSpPr>
          <p:nvPr>
            <p:ph type="title"/>
          </p:nvPr>
        </p:nvSpPr>
        <p:spPr/>
        <p:txBody>
          <a:bodyPr/>
          <a:lstStyle/>
          <a:p>
            <a:r>
              <a:rPr lang="en-US" dirty="0"/>
              <a:t>SUN RPC retransmits lost messages, then eventually gives up</a:t>
            </a:r>
          </a:p>
        </p:txBody>
      </p:sp>
      <p:sp>
        <p:nvSpPr>
          <p:cNvPr id="3" name="Content Placeholder 2">
            <a:extLst>
              <a:ext uri="{FF2B5EF4-FFF2-40B4-BE49-F238E27FC236}">
                <a16:creationId xmlns:a16="http://schemas.microsoft.com/office/drawing/2014/main" id="{09D394C1-FBCE-4E86-B56F-B535B329DACC}"/>
              </a:ext>
            </a:extLst>
          </p:cNvPr>
          <p:cNvSpPr>
            <a:spLocks noGrp="1"/>
          </p:cNvSpPr>
          <p:nvPr>
            <p:ph idx="1"/>
          </p:nvPr>
        </p:nvSpPr>
        <p:spPr/>
        <p:txBody>
          <a:bodyPr/>
          <a:lstStyle/>
          <a:p>
            <a:r>
              <a:rPr lang="en-US" dirty="0"/>
              <a:t>SUN gave each message a unique id.  It would resend a few times if a request or response was dropped.  This is all we need normally, when interacting with a server in an active way.</a:t>
            </a:r>
          </a:p>
          <a:p>
            <a:endParaRPr lang="en-US" dirty="0"/>
          </a:p>
          <a:p>
            <a:r>
              <a:rPr lang="en-US" dirty="0"/>
              <a:t>When Bill stopped editing, his SUN workstation had no reason to send more messages.  So it never noticed that the server was replaced.</a:t>
            </a:r>
          </a:p>
        </p:txBody>
      </p:sp>
      <p:sp>
        <p:nvSpPr>
          <p:cNvPr id="4" name="Footer Placeholder 3">
            <a:extLst>
              <a:ext uri="{FF2B5EF4-FFF2-40B4-BE49-F238E27FC236}">
                <a16:creationId xmlns:a16="http://schemas.microsoft.com/office/drawing/2014/main" id="{A862C736-CD36-4F6A-A4A3-F0B7322489D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9C88120-63C1-4D8D-BDCC-FCDCCA6F1846}"/>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1295982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7CEE-FB7A-4272-BF38-168214F3F79C}"/>
              </a:ext>
            </a:extLst>
          </p:cNvPr>
          <p:cNvSpPr>
            <a:spLocks noGrp="1"/>
          </p:cNvSpPr>
          <p:nvPr>
            <p:ph type="title"/>
          </p:nvPr>
        </p:nvSpPr>
        <p:spPr/>
        <p:txBody>
          <a:bodyPr/>
          <a:lstStyle/>
          <a:p>
            <a:r>
              <a:rPr lang="en-US" dirty="0"/>
              <a:t>The early version of Sun RPC had no real security</a:t>
            </a:r>
          </a:p>
        </p:txBody>
      </p:sp>
      <p:sp>
        <p:nvSpPr>
          <p:cNvPr id="3" name="Content Placeholder 2">
            <a:extLst>
              <a:ext uri="{FF2B5EF4-FFF2-40B4-BE49-F238E27FC236}">
                <a16:creationId xmlns:a16="http://schemas.microsoft.com/office/drawing/2014/main" id="{43B5ACE7-C454-47C8-971E-765C09A1AECA}"/>
              </a:ext>
            </a:extLst>
          </p:cNvPr>
          <p:cNvSpPr>
            <a:spLocks noGrp="1"/>
          </p:cNvSpPr>
          <p:nvPr>
            <p:ph idx="1"/>
          </p:nvPr>
        </p:nvSpPr>
        <p:spPr/>
        <p:txBody>
          <a:bodyPr/>
          <a:lstStyle/>
          <a:p>
            <a:r>
              <a:rPr lang="en-US" dirty="0"/>
              <a:t>Anyone could access any NFS server, read or write any file</a:t>
            </a:r>
          </a:p>
          <a:p>
            <a:endParaRPr lang="en-US" dirty="0"/>
          </a:p>
          <a:p>
            <a:r>
              <a:rPr lang="en-US" dirty="0"/>
              <a:t>In fact it even trusted user ids: Anyone could access any server </a:t>
            </a:r>
            <a:r>
              <a:rPr lang="en-US" i="1" dirty="0"/>
              <a:t>as any legitimate user</a:t>
            </a:r>
            <a:r>
              <a:rPr lang="en-US" dirty="0"/>
              <a:t>.</a:t>
            </a:r>
          </a:p>
          <a:p>
            <a:endParaRPr lang="en-US" dirty="0"/>
          </a:p>
          <a:p>
            <a:r>
              <a:rPr lang="en-US" dirty="0"/>
              <a:t>After two years, SUN finally fixed this.  Security just wasn’t the priority for those first two years!</a:t>
            </a:r>
          </a:p>
        </p:txBody>
      </p:sp>
      <p:sp>
        <p:nvSpPr>
          <p:cNvPr id="4" name="Footer Placeholder 3">
            <a:extLst>
              <a:ext uri="{FF2B5EF4-FFF2-40B4-BE49-F238E27FC236}">
                <a16:creationId xmlns:a16="http://schemas.microsoft.com/office/drawing/2014/main" id="{01B4458E-0DDD-457E-8305-072E5EA65AB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8A79B4B-68EB-4877-9FCE-BAF6B290E66B}"/>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1865016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3" name="TextBox 2">
            <a:extLst>
              <a:ext uri="{FF2B5EF4-FFF2-40B4-BE49-F238E27FC236}">
                <a16:creationId xmlns:a16="http://schemas.microsoft.com/office/drawing/2014/main" id="{68709F5E-CB17-4533-B6AE-3ECA74490C9C}"/>
              </a:ext>
            </a:extLst>
          </p:cNvPr>
          <p:cNvSpPr txBox="1"/>
          <p:nvPr/>
        </p:nvSpPr>
        <p:spPr>
          <a:xfrm>
            <a:off x="3493698" y="2196976"/>
            <a:ext cx="4977441" cy="646331"/>
          </a:xfrm>
          <a:prstGeom prst="rect">
            <a:avLst/>
          </a:prstGeom>
          <a:solidFill>
            <a:srgbClr val="FFC000"/>
          </a:solidFill>
        </p:spPr>
        <p:txBody>
          <a:bodyPr wrap="square" rtlCol="0">
            <a:spAutoFit/>
          </a:bodyPr>
          <a:lstStyle/>
          <a:p>
            <a:pPr algn="ctr"/>
            <a:r>
              <a:rPr lang="en-US" b="1" dirty="0"/>
              <a:t>With the internet, it is possible for Linux to reroute file system requests to some remote machine.</a:t>
            </a:r>
          </a:p>
        </p:txBody>
      </p:sp>
      <p:sp>
        <p:nvSpPr>
          <p:cNvPr id="13" name="TextBox 12">
            <a:extLst>
              <a:ext uri="{FF2B5EF4-FFF2-40B4-BE49-F238E27FC236}">
                <a16:creationId xmlns:a16="http://schemas.microsoft.com/office/drawing/2014/main" id="{8CF20C52-D38F-45DD-8200-3DF3CD5C46B8}"/>
              </a:ext>
            </a:extLst>
          </p:cNvPr>
          <p:cNvSpPr txBox="1"/>
          <p:nvPr/>
        </p:nvSpPr>
        <p:spPr>
          <a:xfrm>
            <a:off x="3493697" y="3100240"/>
            <a:ext cx="4977441" cy="369332"/>
          </a:xfrm>
          <a:prstGeom prst="rect">
            <a:avLst/>
          </a:prstGeom>
          <a:solidFill>
            <a:srgbClr val="FFC000"/>
          </a:solidFill>
        </p:spPr>
        <p:txBody>
          <a:bodyPr wrap="square" rtlCol="0">
            <a:spAutoFit/>
          </a:bodyPr>
          <a:lstStyle/>
          <a:p>
            <a:pPr algn="ctr"/>
            <a:r>
              <a:rPr lang="en-US" b="1" dirty="0"/>
              <a:t>This enables a “remote” file system</a:t>
            </a:r>
          </a:p>
        </p:txBody>
      </p:sp>
      <p:sp>
        <p:nvSpPr>
          <p:cNvPr id="14" name="TextBox 13">
            <a:extLst>
              <a:ext uri="{FF2B5EF4-FFF2-40B4-BE49-F238E27FC236}">
                <a16:creationId xmlns:a16="http://schemas.microsoft.com/office/drawing/2014/main" id="{C2004228-D7CC-4B5C-A916-54416737D231}"/>
              </a:ext>
            </a:extLst>
          </p:cNvPr>
          <p:cNvSpPr txBox="1"/>
          <p:nvPr/>
        </p:nvSpPr>
        <p:spPr>
          <a:xfrm>
            <a:off x="1411855" y="3915816"/>
            <a:ext cx="4376469" cy="646331"/>
          </a:xfrm>
          <a:prstGeom prst="rect">
            <a:avLst/>
          </a:prstGeom>
          <a:solidFill>
            <a:srgbClr val="FFC000"/>
          </a:solidFill>
        </p:spPr>
        <p:txBody>
          <a:bodyPr wrap="square" rtlCol="0">
            <a:spAutoFit/>
          </a:bodyPr>
          <a:lstStyle/>
          <a:p>
            <a:pPr algn="ctr"/>
            <a:r>
              <a:rPr lang="en-US" b="1" dirty="0" err="1"/>
              <a:t>Ceph</a:t>
            </a:r>
            <a:r>
              <a:rPr lang="en-US" b="1" dirty="0"/>
              <a:t>: A remote file system specifically</a:t>
            </a:r>
            <a:br>
              <a:rPr lang="en-US" b="1" dirty="0"/>
            </a:br>
            <a:r>
              <a:rPr lang="en-US" b="1" dirty="0"/>
              <a:t>tuned for storing objects</a:t>
            </a:r>
          </a:p>
        </p:txBody>
      </p:sp>
      <p:sp>
        <p:nvSpPr>
          <p:cNvPr id="16" name="TextBox 15">
            <a:extLst>
              <a:ext uri="{FF2B5EF4-FFF2-40B4-BE49-F238E27FC236}">
                <a16:creationId xmlns:a16="http://schemas.microsoft.com/office/drawing/2014/main" id="{385CAAF7-5DCA-4A8A-978B-77E04F9F313B}"/>
              </a:ext>
            </a:extLst>
          </p:cNvPr>
          <p:cNvSpPr txBox="1"/>
          <p:nvPr/>
        </p:nvSpPr>
        <p:spPr>
          <a:xfrm>
            <a:off x="6196640" y="3915816"/>
            <a:ext cx="4376469" cy="646331"/>
          </a:xfrm>
          <a:prstGeom prst="rect">
            <a:avLst/>
          </a:prstGeom>
          <a:solidFill>
            <a:srgbClr val="FFC000"/>
          </a:solidFill>
        </p:spPr>
        <p:txBody>
          <a:bodyPr wrap="square" rtlCol="0">
            <a:spAutoFit/>
          </a:bodyPr>
          <a:lstStyle/>
          <a:p>
            <a:pPr algn="ctr"/>
            <a:r>
              <a:rPr lang="en-US" b="1" dirty="0"/>
              <a:t>Zookeeper: A remote file system for distributed coordination</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B127-6C65-B130-BDFB-AC879769305E}"/>
              </a:ext>
            </a:extLst>
          </p:cNvPr>
          <p:cNvSpPr>
            <a:spLocks noGrp="1"/>
          </p:cNvSpPr>
          <p:nvPr>
            <p:ph type="title"/>
          </p:nvPr>
        </p:nvSpPr>
        <p:spPr/>
        <p:txBody>
          <a:bodyPr/>
          <a:lstStyle/>
          <a:p>
            <a:r>
              <a:rPr lang="en-US" dirty="0"/>
              <a:t>Crux of security issue</a:t>
            </a:r>
          </a:p>
        </p:txBody>
      </p:sp>
      <p:sp>
        <p:nvSpPr>
          <p:cNvPr id="3" name="Content Placeholder 2">
            <a:extLst>
              <a:ext uri="{FF2B5EF4-FFF2-40B4-BE49-F238E27FC236}">
                <a16:creationId xmlns:a16="http://schemas.microsoft.com/office/drawing/2014/main" id="{EF66AB9B-C544-6816-5D24-067B3ADEBBA3}"/>
              </a:ext>
            </a:extLst>
          </p:cNvPr>
          <p:cNvSpPr>
            <a:spLocks noGrp="1"/>
          </p:cNvSpPr>
          <p:nvPr>
            <p:ph idx="1"/>
          </p:nvPr>
        </p:nvSpPr>
        <p:spPr/>
        <p:txBody>
          <a:bodyPr/>
          <a:lstStyle/>
          <a:p>
            <a:r>
              <a:rPr lang="en-US" dirty="0"/>
              <a:t>Suppose that machine A says to server S, “My user is Professor Schneider.  He wishes to edit CS4410-Spr-FinalGrades.xlsx”</a:t>
            </a:r>
          </a:p>
          <a:p>
            <a:endParaRPr lang="en-US" dirty="0"/>
          </a:p>
          <a:p>
            <a:r>
              <a:rPr lang="en-US" dirty="0"/>
              <a:t>How can S validate that this is a legitimate request from a legitimate user?</a:t>
            </a:r>
          </a:p>
          <a:p>
            <a:pPr>
              <a:buFont typeface="Wingdings" panose="05000000000000000000" pitchFamily="2" charset="2"/>
              <a:buChar char="Ø"/>
            </a:pPr>
            <a:r>
              <a:rPr lang="en-US" dirty="0"/>
              <a:t>  Someone might have taken machine A over.  </a:t>
            </a:r>
          </a:p>
          <a:p>
            <a:pPr>
              <a:buFont typeface="Wingdings" panose="05000000000000000000" pitchFamily="2" charset="2"/>
              <a:buChar char="Ø"/>
            </a:pPr>
            <a:r>
              <a:rPr lang="en-US" dirty="0"/>
              <a:t>  In fact the entire packet could be forged!</a:t>
            </a:r>
          </a:p>
        </p:txBody>
      </p:sp>
      <p:sp>
        <p:nvSpPr>
          <p:cNvPr id="4" name="Footer Placeholder 3">
            <a:extLst>
              <a:ext uri="{FF2B5EF4-FFF2-40B4-BE49-F238E27FC236}">
                <a16:creationId xmlns:a16="http://schemas.microsoft.com/office/drawing/2014/main" id="{9C2D8C58-4CC7-9E0C-285F-3894AD548AB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F68709F-1F88-A784-85DB-9A616F9B25EB}"/>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2019644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5D3F5-C2B8-5CEF-D385-15403C628CF1}"/>
              </a:ext>
            </a:extLst>
          </p:cNvPr>
          <p:cNvSpPr>
            <a:spLocks noGrp="1"/>
          </p:cNvSpPr>
          <p:nvPr>
            <p:ph type="title"/>
          </p:nvPr>
        </p:nvSpPr>
        <p:spPr/>
        <p:txBody>
          <a:bodyPr/>
          <a:lstStyle/>
          <a:p>
            <a:r>
              <a:rPr lang="en-US" dirty="0"/>
              <a:t>Old approach…</a:t>
            </a:r>
          </a:p>
        </p:txBody>
      </p:sp>
      <p:sp>
        <p:nvSpPr>
          <p:cNvPr id="3" name="Content Placeholder 2">
            <a:extLst>
              <a:ext uri="{FF2B5EF4-FFF2-40B4-BE49-F238E27FC236}">
                <a16:creationId xmlns:a16="http://schemas.microsoft.com/office/drawing/2014/main" id="{23917401-C81E-7F0A-A832-27075B14937D}"/>
              </a:ext>
            </a:extLst>
          </p:cNvPr>
          <p:cNvSpPr>
            <a:spLocks noGrp="1"/>
          </p:cNvSpPr>
          <p:nvPr>
            <p:ph idx="1"/>
          </p:nvPr>
        </p:nvSpPr>
        <p:spPr/>
        <p:txBody>
          <a:bodyPr/>
          <a:lstStyle/>
          <a:p>
            <a:r>
              <a:rPr lang="en-US" dirty="0"/>
              <a:t>In the early days, the file server simply trusted its clients.</a:t>
            </a:r>
          </a:p>
          <a:p>
            <a:endParaRPr lang="en-US" dirty="0"/>
          </a:p>
          <a:p>
            <a:r>
              <a:rPr lang="en-US" dirty="0"/>
              <a:t>Worried about someone breaking into your network?  Then secure your network better!</a:t>
            </a:r>
          </a:p>
          <a:p>
            <a:r>
              <a:rPr lang="en-US" dirty="0"/>
              <a:t>   </a:t>
            </a:r>
          </a:p>
          <a:p>
            <a:r>
              <a:rPr lang="en-US" dirty="0"/>
              <a:t>   “Not </a:t>
            </a:r>
            <a:r>
              <a:rPr lang="en-US" u="sng" dirty="0"/>
              <a:t>our</a:t>
            </a:r>
            <a:r>
              <a:rPr lang="en-US" dirty="0"/>
              <a:t> problem… </a:t>
            </a:r>
            <a:r>
              <a:rPr lang="en-US" u="sng" dirty="0"/>
              <a:t>your</a:t>
            </a:r>
            <a:r>
              <a:rPr lang="en-US" dirty="0"/>
              <a:t> error”!</a:t>
            </a:r>
          </a:p>
        </p:txBody>
      </p:sp>
      <p:sp>
        <p:nvSpPr>
          <p:cNvPr id="4" name="Footer Placeholder 3">
            <a:extLst>
              <a:ext uri="{FF2B5EF4-FFF2-40B4-BE49-F238E27FC236}">
                <a16:creationId xmlns:a16="http://schemas.microsoft.com/office/drawing/2014/main" id="{DD14E9BC-A79A-E3E8-8619-5B857ACC8BB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9CE2E9E-582E-3EC8-5C55-EDA83CF7E10F}"/>
              </a:ext>
            </a:extLst>
          </p:cNvPr>
          <p:cNvSpPr>
            <a:spLocks noGrp="1"/>
          </p:cNvSpPr>
          <p:nvPr>
            <p:ph type="sldNum" sz="quarter" idx="12"/>
          </p:nvPr>
        </p:nvSpPr>
        <p:spPr/>
        <p:txBody>
          <a:bodyPr/>
          <a:lstStyle/>
          <a:p>
            <a:fld id="{6547F9EC-0141-428E-9624-21FD351CB832}" type="slidenum">
              <a:rPr lang="en-US" smtClean="0"/>
              <a:t>21</a:t>
            </a:fld>
            <a:endParaRPr lang="en-US"/>
          </a:p>
        </p:txBody>
      </p:sp>
      <p:pic>
        <p:nvPicPr>
          <p:cNvPr id="1026" name="Picture 2" descr="High Resolution Sun Microsystems Logo">
            <a:extLst>
              <a:ext uri="{FF2B5EF4-FFF2-40B4-BE49-F238E27FC236}">
                <a16:creationId xmlns:a16="http://schemas.microsoft.com/office/drawing/2014/main" id="{A7F5FC29-1A36-202A-B52E-A406FE3CB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895" y="4389782"/>
            <a:ext cx="451485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327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14151-5908-2F66-A205-68594D4E2A99}"/>
              </a:ext>
            </a:extLst>
          </p:cNvPr>
          <p:cNvSpPr>
            <a:spLocks noGrp="1"/>
          </p:cNvSpPr>
          <p:nvPr>
            <p:ph type="title"/>
          </p:nvPr>
        </p:nvSpPr>
        <p:spPr/>
        <p:txBody>
          <a:bodyPr/>
          <a:lstStyle/>
          <a:p>
            <a:r>
              <a:rPr lang="en-US" dirty="0"/>
              <a:t>Improvement a few years later</a:t>
            </a:r>
          </a:p>
        </p:txBody>
      </p:sp>
      <p:sp>
        <p:nvSpPr>
          <p:cNvPr id="3" name="Content Placeholder 2">
            <a:extLst>
              <a:ext uri="{FF2B5EF4-FFF2-40B4-BE49-F238E27FC236}">
                <a16:creationId xmlns:a16="http://schemas.microsoft.com/office/drawing/2014/main" id="{5F12BF7D-8CDC-5684-CC4C-CD1D817E8691}"/>
              </a:ext>
            </a:extLst>
          </p:cNvPr>
          <p:cNvSpPr>
            <a:spLocks noGrp="1"/>
          </p:cNvSpPr>
          <p:nvPr>
            <p:ph idx="1"/>
          </p:nvPr>
        </p:nvSpPr>
        <p:spPr>
          <a:xfrm>
            <a:off x="1024127" y="2286000"/>
            <a:ext cx="10946199" cy="4023360"/>
          </a:xfrm>
        </p:spPr>
        <p:txBody>
          <a:bodyPr/>
          <a:lstStyle/>
          <a:p>
            <a:r>
              <a:rPr lang="en-US" dirty="0"/>
              <a:t>SUN deployed a “certification” infrastructure</a:t>
            </a:r>
          </a:p>
          <a:p>
            <a:pPr>
              <a:buFont typeface="Wingdings" panose="05000000000000000000" pitchFamily="2" charset="2"/>
              <a:buChar char="Ø"/>
            </a:pPr>
            <a:r>
              <a:rPr lang="en-US" dirty="0"/>
              <a:t>  Trust repository, with ability to issue signed permissions in a</a:t>
            </a:r>
            <a:br>
              <a:rPr lang="en-US" dirty="0"/>
            </a:br>
            <a:r>
              <a:rPr lang="en-US" dirty="0"/>
              <a:t>    unique way:  If host A has Professor Schneider logged in, the</a:t>
            </a:r>
            <a:br>
              <a:rPr lang="en-US" dirty="0"/>
            </a:br>
            <a:r>
              <a:rPr lang="en-US" dirty="0"/>
              <a:t>    certificate is unique to host A, for a specified period of time</a:t>
            </a:r>
          </a:p>
          <a:p>
            <a:pPr>
              <a:buFont typeface="Wingdings" panose="05000000000000000000" pitchFamily="2" charset="2"/>
              <a:buChar char="Ø"/>
            </a:pPr>
            <a:r>
              <a:rPr lang="en-US" dirty="0"/>
              <a:t>  Now host A can present proof that it holds this certificate.</a:t>
            </a:r>
          </a:p>
          <a:p>
            <a:pPr>
              <a:buFont typeface="Wingdings" panose="05000000000000000000" pitchFamily="2" charset="2"/>
              <a:buChar char="Ø"/>
            </a:pPr>
            <a:r>
              <a:rPr lang="en-US" dirty="0"/>
              <a:t>  Everything is encrypted so anyone snooping will just see</a:t>
            </a:r>
            <a:br>
              <a:rPr lang="en-US" dirty="0"/>
            </a:br>
            <a:r>
              <a:rPr lang="en-US" dirty="0"/>
              <a:t>    random-looking bits, nothing intelligible.</a:t>
            </a:r>
          </a:p>
        </p:txBody>
      </p:sp>
      <p:sp>
        <p:nvSpPr>
          <p:cNvPr id="4" name="Footer Placeholder 3">
            <a:extLst>
              <a:ext uri="{FF2B5EF4-FFF2-40B4-BE49-F238E27FC236}">
                <a16:creationId xmlns:a16="http://schemas.microsoft.com/office/drawing/2014/main" id="{E0EF4A3F-C359-673D-0D1C-04B7B3AAB72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6FEA8F4-4DAE-465D-E943-E456C8492F3B}"/>
              </a:ext>
            </a:extLst>
          </p:cNvPr>
          <p:cNvSpPr>
            <a:spLocks noGrp="1"/>
          </p:cNvSpPr>
          <p:nvPr>
            <p:ph type="sldNum" sz="quarter" idx="12"/>
          </p:nvPr>
        </p:nvSpPr>
        <p:spPr/>
        <p:txBody>
          <a:bodyPr/>
          <a:lstStyle/>
          <a:p>
            <a:fld id="{6547F9EC-0141-428E-9624-21FD351CB832}" type="slidenum">
              <a:rPr lang="en-US" smtClean="0"/>
              <a:t>22</a:t>
            </a:fld>
            <a:endParaRPr lang="en-US"/>
          </a:p>
        </p:txBody>
      </p:sp>
      <p:pic>
        <p:nvPicPr>
          <p:cNvPr id="6" name="Picture 5">
            <a:extLst>
              <a:ext uri="{FF2B5EF4-FFF2-40B4-BE49-F238E27FC236}">
                <a16:creationId xmlns:a16="http://schemas.microsoft.com/office/drawing/2014/main" id="{62359A44-6A75-DB5E-D08D-239D71564ECC}"/>
              </a:ext>
            </a:extLst>
          </p:cNvPr>
          <p:cNvPicPr>
            <a:picLocks noChangeAspect="1"/>
          </p:cNvPicPr>
          <p:nvPr/>
        </p:nvPicPr>
        <p:blipFill>
          <a:blip r:embed="rId2"/>
          <a:stretch>
            <a:fillRect/>
          </a:stretch>
        </p:blipFill>
        <p:spPr>
          <a:xfrm>
            <a:off x="8588664" y="5676349"/>
            <a:ext cx="1238827" cy="1051126"/>
          </a:xfrm>
          <a:prstGeom prst="rect">
            <a:avLst/>
          </a:prstGeom>
        </p:spPr>
      </p:pic>
    </p:spTree>
    <p:extLst>
      <p:ext uri="{BB962C8B-B14F-4D97-AF65-F5344CB8AC3E}">
        <p14:creationId xmlns:p14="http://schemas.microsoft.com/office/powerpoint/2010/main" val="314550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8946-C57D-4F17-A73C-97EB28A51A20}"/>
              </a:ext>
            </a:extLst>
          </p:cNvPr>
          <p:cNvSpPr>
            <a:spLocks noGrp="1"/>
          </p:cNvSpPr>
          <p:nvPr>
            <p:ph type="title"/>
          </p:nvPr>
        </p:nvSpPr>
        <p:spPr/>
        <p:txBody>
          <a:bodyPr/>
          <a:lstStyle/>
          <a:p>
            <a:r>
              <a:rPr lang="en-US" dirty="0"/>
              <a:t>Mounting an NFS disk</a:t>
            </a:r>
          </a:p>
        </p:txBody>
      </p:sp>
      <p:sp>
        <p:nvSpPr>
          <p:cNvPr id="3" name="Content Placeholder 2">
            <a:extLst>
              <a:ext uri="{FF2B5EF4-FFF2-40B4-BE49-F238E27FC236}">
                <a16:creationId xmlns:a16="http://schemas.microsoft.com/office/drawing/2014/main" id="{E62E5677-5A31-4F8D-9622-C76B078969C9}"/>
              </a:ext>
            </a:extLst>
          </p:cNvPr>
          <p:cNvSpPr>
            <a:spLocks noGrp="1"/>
          </p:cNvSpPr>
          <p:nvPr>
            <p:ph idx="1"/>
          </p:nvPr>
        </p:nvSpPr>
        <p:spPr/>
        <p:txBody>
          <a:bodyPr/>
          <a:lstStyle/>
          <a:p>
            <a:r>
              <a:rPr lang="en-US" dirty="0"/>
              <a:t>The NFS driver needed to know a computer’s name, to turn this into an IP address.  NFS used a standard port number.</a:t>
            </a:r>
          </a:p>
          <a:p>
            <a:endParaRPr lang="en-US" dirty="0"/>
          </a:p>
          <a:p>
            <a:r>
              <a:rPr lang="en-US" dirty="0"/>
              <a:t>But then it “uses” this information only when actually sending requests (to read or write blocks on the remote device)</a:t>
            </a:r>
          </a:p>
          <a:p>
            <a:endParaRPr lang="en-US" dirty="0"/>
          </a:p>
          <a:p>
            <a:r>
              <a:rPr lang="en-US" dirty="0"/>
              <a:t>NFS has no reason to “chit chat” if a machine is idle.</a:t>
            </a:r>
          </a:p>
        </p:txBody>
      </p:sp>
      <p:sp>
        <p:nvSpPr>
          <p:cNvPr id="4" name="Footer Placeholder 3">
            <a:extLst>
              <a:ext uri="{FF2B5EF4-FFF2-40B4-BE49-F238E27FC236}">
                <a16:creationId xmlns:a16="http://schemas.microsoft.com/office/drawing/2014/main" id="{FDD4410F-C281-45C7-B92C-95A94545758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535FA20-D44B-4E82-A25F-0C1A8BEB9CD5}"/>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1128344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21FC5-949D-411C-85BD-77F0F7E4F66D}"/>
              </a:ext>
            </a:extLst>
          </p:cNvPr>
          <p:cNvSpPr>
            <a:spLocks noGrp="1"/>
          </p:cNvSpPr>
          <p:nvPr>
            <p:ph type="title"/>
          </p:nvPr>
        </p:nvSpPr>
        <p:spPr/>
        <p:txBody>
          <a:bodyPr/>
          <a:lstStyle/>
          <a:p>
            <a:r>
              <a:rPr lang="en-US" dirty="0"/>
              <a:t>… at </a:t>
            </a:r>
            <a:r>
              <a:rPr lang="en-US" dirty="0" err="1"/>
              <a:t>XErox</a:t>
            </a:r>
            <a:endParaRPr lang="en-US" dirty="0"/>
          </a:p>
        </p:txBody>
      </p:sp>
      <p:sp>
        <p:nvSpPr>
          <p:cNvPr id="3" name="Content Placeholder 2">
            <a:extLst>
              <a:ext uri="{FF2B5EF4-FFF2-40B4-BE49-F238E27FC236}">
                <a16:creationId xmlns:a16="http://schemas.microsoft.com/office/drawing/2014/main" id="{6827D912-06F1-43AA-9C79-5DC893B52841}"/>
              </a:ext>
            </a:extLst>
          </p:cNvPr>
          <p:cNvSpPr>
            <a:spLocks noGrp="1"/>
          </p:cNvSpPr>
          <p:nvPr>
            <p:ph idx="1"/>
          </p:nvPr>
        </p:nvSpPr>
        <p:spPr/>
        <p:txBody>
          <a:bodyPr/>
          <a:lstStyle/>
          <a:p>
            <a:r>
              <a:rPr lang="en-US" dirty="0"/>
              <a:t>Leslie’s computer was using a Xerox RPC over TCP.</a:t>
            </a:r>
          </a:p>
          <a:p>
            <a:endParaRPr lang="en-US" dirty="0"/>
          </a:p>
          <a:p>
            <a:r>
              <a:rPr lang="en-US" dirty="0"/>
              <a:t>With TCP, if a storage server was removed some evening and replaced with a larger, faster one, even if it has the same IP address and port number, the connection would break</a:t>
            </a:r>
          </a:p>
          <a:p>
            <a:pPr lvl="1"/>
            <a:r>
              <a:rPr lang="en-US" dirty="0"/>
              <a:t>  TCP is continuously numbering bytes in each direction (SEQ numbers)</a:t>
            </a:r>
          </a:p>
          <a:p>
            <a:pPr lvl="1"/>
            <a:r>
              <a:rPr lang="en-US" dirty="0"/>
              <a:t>  The new computer wouldn’t know about the old, open, TCP session</a:t>
            </a:r>
          </a:p>
          <a:p>
            <a:pPr lvl="1"/>
            <a:r>
              <a:rPr lang="en-US" dirty="0"/>
              <a:t>  So… the session will break next time we use it. </a:t>
            </a:r>
          </a:p>
        </p:txBody>
      </p:sp>
      <p:sp>
        <p:nvSpPr>
          <p:cNvPr id="4" name="Footer Placeholder 3">
            <a:extLst>
              <a:ext uri="{FF2B5EF4-FFF2-40B4-BE49-F238E27FC236}">
                <a16:creationId xmlns:a16="http://schemas.microsoft.com/office/drawing/2014/main" id="{B19F0561-484F-4F82-90BF-DE255A329D1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06C9BD4-AA4E-4484-A049-86C4178B0BCC}"/>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1204786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D62A6-5D11-4990-B69D-6A1D0356E3C6}"/>
              </a:ext>
            </a:extLst>
          </p:cNvPr>
          <p:cNvSpPr>
            <a:spLocks noGrp="1"/>
          </p:cNvSpPr>
          <p:nvPr>
            <p:ph type="title"/>
          </p:nvPr>
        </p:nvSpPr>
        <p:spPr/>
        <p:txBody>
          <a:bodyPr/>
          <a:lstStyle/>
          <a:p>
            <a:r>
              <a:rPr lang="en-US" dirty="0"/>
              <a:t>The puzzle with networking failures</a:t>
            </a:r>
          </a:p>
        </p:txBody>
      </p:sp>
      <p:sp>
        <p:nvSpPr>
          <p:cNvPr id="3" name="Content Placeholder 2">
            <a:extLst>
              <a:ext uri="{FF2B5EF4-FFF2-40B4-BE49-F238E27FC236}">
                <a16:creationId xmlns:a16="http://schemas.microsoft.com/office/drawing/2014/main" id="{9D86C37F-FBD3-4ACB-BD79-91DF4BC185BC}"/>
              </a:ext>
            </a:extLst>
          </p:cNvPr>
          <p:cNvSpPr>
            <a:spLocks noGrp="1"/>
          </p:cNvSpPr>
          <p:nvPr>
            <p:ph idx="1"/>
          </p:nvPr>
        </p:nvSpPr>
        <p:spPr/>
        <p:txBody>
          <a:bodyPr>
            <a:normAutofit lnSpcReduction="10000"/>
          </a:bodyPr>
          <a:lstStyle/>
          <a:p>
            <a:r>
              <a:rPr lang="en-US" dirty="0"/>
              <a:t>Consider these two cases:</a:t>
            </a:r>
          </a:p>
          <a:p>
            <a:endParaRPr lang="en-US" dirty="0"/>
          </a:p>
          <a:p>
            <a:pPr marL="514350" indent="-514350">
              <a:buFont typeface="+mj-lt"/>
              <a:buAutoNum type="arabicPeriod"/>
            </a:pPr>
            <a:r>
              <a:rPr lang="en-US" dirty="0"/>
              <a:t>Some computer catches fire, crashes, and will never recover.</a:t>
            </a:r>
            <a:br>
              <a:rPr lang="en-US" dirty="0"/>
            </a:br>
            <a:r>
              <a:rPr lang="en-US" dirty="0"/>
              <a:t>The “roles” it played (like running an NFS file server) will be</a:t>
            </a:r>
            <a:br>
              <a:rPr lang="en-US" dirty="0"/>
            </a:br>
            <a:r>
              <a:rPr lang="en-US" dirty="0"/>
              <a:t>moved to some other computer (maybe with the same name)</a:t>
            </a:r>
          </a:p>
          <a:p>
            <a:pPr marL="514350" indent="-514350">
              <a:buFont typeface="+mj-lt"/>
              <a:buAutoNum type="arabicPeriod"/>
            </a:pPr>
            <a:r>
              <a:rPr lang="en-US" dirty="0"/>
              <a:t>The cat is playing with the network cable, and manages to </a:t>
            </a:r>
            <a:br>
              <a:rPr lang="en-US" dirty="0"/>
            </a:br>
            <a:r>
              <a:rPr lang="en-US" dirty="0"/>
              <a:t>pull it loose. Someone will notice and plug it back in.  No</a:t>
            </a:r>
            <a:br>
              <a:rPr lang="en-US" dirty="0"/>
            </a:br>
            <a:r>
              <a:rPr lang="en-US" dirty="0"/>
              <a:t>computer crashed at any time.</a:t>
            </a:r>
          </a:p>
        </p:txBody>
      </p:sp>
      <p:sp>
        <p:nvSpPr>
          <p:cNvPr id="4" name="Footer Placeholder 3">
            <a:extLst>
              <a:ext uri="{FF2B5EF4-FFF2-40B4-BE49-F238E27FC236}">
                <a16:creationId xmlns:a16="http://schemas.microsoft.com/office/drawing/2014/main" id="{6A92094A-715C-439A-A72A-CF8468C096A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F5B1786-3BB4-4F54-8C42-D28198FA9A6A}"/>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2474367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E004E-6D14-488C-B935-1C4AADC2EACF}"/>
              </a:ext>
            </a:extLst>
          </p:cNvPr>
          <p:cNvSpPr>
            <a:spLocks noGrp="1"/>
          </p:cNvSpPr>
          <p:nvPr>
            <p:ph type="title"/>
          </p:nvPr>
        </p:nvSpPr>
        <p:spPr/>
        <p:txBody>
          <a:bodyPr/>
          <a:lstStyle/>
          <a:p>
            <a:r>
              <a:rPr lang="en-US" dirty="0"/>
              <a:t>The puzzle with networking failures</a:t>
            </a:r>
          </a:p>
        </p:txBody>
      </p:sp>
      <p:sp>
        <p:nvSpPr>
          <p:cNvPr id="3" name="Content Placeholder 2">
            <a:extLst>
              <a:ext uri="{FF2B5EF4-FFF2-40B4-BE49-F238E27FC236}">
                <a16:creationId xmlns:a16="http://schemas.microsoft.com/office/drawing/2014/main" id="{8E9C0577-F50A-4BED-8A76-A69F4F8BC5D8}"/>
              </a:ext>
            </a:extLst>
          </p:cNvPr>
          <p:cNvSpPr>
            <a:spLocks noGrp="1"/>
          </p:cNvSpPr>
          <p:nvPr>
            <p:ph idx="1"/>
          </p:nvPr>
        </p:nvSpPr>
        <p:spPr/>
        <p:txBody>
          <a:bodyPr>
            <a:normAutofit fontScale="92500" lnSpcReduction="10000"/>
          </a:bodyPr>
          <a:lstStyle/>
          <a:p>
            <a:r>
              <a:rPr lang="en-US" dirty="0"/>
              <a:t>… they look identical!</a:t>
            </a:r>
          </a:p>
          <a:p>
            <a:endParaRPr lang="en-US" dirty="0"/>
          </a:p>
          <a:p>
            <a:r>
              <a:rPr lang="en-US" dirty="0"/>
              <a:t>So, in a networked file system, you can see errors that do not ever arise with a local disk.</a:t>
            </a:r>
          </a:p>
          <a:p>
            <a:endParaRPr lang="en-US" dirty="0"/>
          </a:p>
          <a:p>
            <a:r>
              <a:rPr lang="en-US" dirty="0"/>
              <a:t>If a local disk “fails” this is a hardware issue.  It may be seriously broken.  If a networked disk fails, perhaps this just means there is a transient networking issue and packets cannot get through.</a:t>
            </a:r>
          </a:p>
        </p:txBody>
      </p:sp>
      <p:sp>
        <p:nvSpPr>
          <p:cNvPr id="4" name="Footer Placeholder 3">
            <a:extLst>
              <a:ext uri="{FF2B5EF4-FFF2-40B4-BE49-F238E27FC236}">
                <a16:creationId xmlns:a16="http://schemas.microsoft.com/office/drawing/2014/main" id="{EDF8565E-8D4D-4D63-A76A-7490359B420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8CED891-0F72-4E4E-88BC-1AB86A9312BF}"/>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4118353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530E-BD2E-4424-8BD1-0C07F127E3AB}"/>
              </a:ext>
            </a:extLst>
          </p:cNvPr>
          <p:cNvSpPr>
            <a:spLocks noGrp="1"/>
          </p:cNvSpPr>
          <p:nvPr>
            <p:ph type="title"/>
          </p:nvPr>
        </p:nvSpPr>
        <p:spPr/>
        <p:txBody>
          <a:bodyPr/>
          <a:lstStyle/>
          <a:p>
            <a:r>
              <a:rPr lang="en-US" dirty="0"/>
              <a:t>Linux has never dealt well with this!</a:t>
            </a:r>
          </a:p>
        </p:txBody>
      </p:sp>
      <p:sp>
        <p:nvSpPr>
          <p:cNvPr id="3" name="Content Placeholder 2">
            <a:extLst>
              <a:ext uri="{FF2B5EF4-FFF2-40B4-BE49-F238E27FC236}">
                <a16:creationId xmlns:a16="http://schemas.microsoft.com/office/drawing/2014/main" id="{A61FF446-3F11-46C8-BEBE-2C2B86648E03}"/>
              </a:ext>
            </a:extLst>
          </p:cNvPr>
          <p:cNvSpPr>
            <a:spLocks noGrp="1"/>
          </p:cNvSpPr>
          <p:nvPr>
            <p:ph idx="1"/>
          </p:nvPr>
        </p:nvSpPr>
        <p:spPr/>
        <p:txBody>
          <a:bodyPr/>
          <a:lstStyle/>
          <a:p>
            <a:r>
              <a:rPr lang="en-US" dirty="0"/>
              <a:t>With NFS, we can get some very strange file system outages.</a:t>
            </a:r>
          </a:p>
          <a:p>
            <a:endParaRPr lang="en-US" dirty="0"/>
          </a:p>
          <a:p>
            <a:r>
              <a:rPr lang="en-US" dirty="0"/>
              <a:t>For example, many “older” Linux programs create a file as a way to do distributed locking.</a:t>
            </a:r>
          </a:p>
          <a:p>
            <a:pPr lvl="1"/>
            <a:r>
              <a:rPr lang="en-US" dirty="0"/>
              <a:t>  The application creates a file “lock” in some working directory</a:t>
            </a:r>
          </a:p>
          <a:p>
            <a:pPr lvl="1"/>
            <a:r>
              <a:rPr lang="en-US" dirty="0"/>
              <a:t>  If other applications try and create this same file, their requests fail,</a:t>
            </a:r>
            <a:br>
              <a:rPr lang="en-US" dirty="0"/>
            </a:br>
            <a:r>
              <a:rPr lang="en-US" dirty="0"/>
              <a:t>   and they loop.</a:t>
            </a:r>
          </a:p>
          <a:p>
            <a:pPr lvl="1"/>
            <a:r>
              <a:rPr lang="en-US" dirty="0"/>
              <a:t>  To release the lock, remove (“unlink”) the file</a:t>
            </a:r>
          </a:p>
        </p:txBody>
      </p:sp>
      <p:sp>
        <p:nvSpPr>
          <p:cNvPr id="4" name="Footer Placeholder 3">
            <a:extLst>
              <a:ext uri="{FF2B5EF4-FFF2-40B4-BE49-F238E27FC236}">
                <a16:creationId xmlns:a16="http://schemas.microsoft.com/office/drawing/2014/main" id="{DB210D36-3328-4732-BC69-B08DB4007D9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D95B72E-102E-4BA3-9E55-6A97DB790AC1}"/>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1334240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C6F3-7FDC-4C32-AE63-2AC623535A74}"/>
              </a:ext>
            </a:extLst>
          </p:cNvPr>
          <p:cNvSpPr>
            <a:spLocks noGrp="1"/>
          </p:cNvSpPr>
          <p:nvPr>
            <p:ph type="title"/>
          </p:nvPr>
        </p:nvSpPr>
        <p:spPr/>
        <p:txBody>
          <a:bodyPr/>
          <a:lstStyle/>
          <a:p>
            <a:r>
              <a:rPr lang="en-US" dirty="0"/>
              <a:t>Recall that NFS retries if an RPC fails</a:t>
            </a:r>
          </a:p>
        </p:txBody>
      </p:sp>
      <p:sp>
        <p:nvSpPr>
          <p:cNvPr id="3" name="Content Placeholder 2">
            <a:extLst>
              <a:ext uri="{FF2B5EF4-FFF2-40B4-BE49-F238E27FC236}">
                <a16:creationId xmlns:a16="http://schemas.microsoft.com/office/drawing/2014/main" id="{24F20C6A-B9C8-4ECA-8F3A-113E3909F81F}"/>
              </a:ext>
            </a:extLst>
          </p:cNvPr>
          <p:cNvSpPr>
            <a:spLocks noGrp="1"/>
          </p:cNvSpPr>
          <p:nvPr>
            <p:ph idx="1"/>
          </p:nvPr>
        </p:nvSpPr>
        <p:spPr>
          <a:xfrm>
            <a:off x="1024127" y="2286000"/>
            <a:ext cx="10966589" cy="4023360"/>
          </a:xfrm>
        </p:spPr>
        <p:txBody>
          <a:bodyPr>
            <a:normAutofit/>
          </a:bodyPr>
          <a:lstStyle/>
          <a:p>
            <a:r>
              <a:rPr lang="en-US" dirty="0"/>
              <a:t>Consider this (real) case:</a:t>
            </a:r>
          </a:p>
          <a:p>
            <a:pPr lvl="1"/>
            <a:r>
              <a:rPr lang="en-US" dirty="0"/>
              <a:t>  Bill opens </a:t>
            </a:r>
            <a:r>
              <a:rPr lang="en-US" dirty="0" err="1"/>
              <a:t>nsf.c</a:t>
            </a:r>
            <a:r>
              <a:rPr lang="en-US" dirty="0"/>
              <a:t> from vim (he wrote this editor, too).  </a:t>
            </a:r>
          </a:p>
          <a:p>
            <a:pPr lvl="1"/>
            <a:r>
              <a:rPr lang="en-US" dirty="0"/>
              <a:t>  The editor wants to lock </a:t>
            </a:r>
            <a:r>
              <a:rPr lang="en-US" dirty="0" err="1"/>
              <a:t>nsf.c</a:t>
            </a:r>
            <a:r>
              <a:rPr lang="en-US" dirty="0"/>
              <a:t> against concurrent edits, so first it creates</a:t>
            </a:r>
            <a:br>
              <a:rPr lang="en-US" dirty="0"/>
            </a:br>
            <a:r>
              <a:rPr lang="en-US" dirty="0"/>
              <a:t>    a file .</a:t>
            </a:r>
            <a:r>
              <a:rPr lang="en-US" dirty="0" err="1"/>
              <a:t>nsf.c</a:t>
            </a:r>
            <a:r>
              <a:rPr lang="en-US" dirty="0"/>
              <a:t>-lock (“invisible” unless you know to look for it)</a:t>
            </a:r>
          </a:p>
          <a:p>
            <a:pPr lvl="1"/>
            <a:r>
              <a:rPr lang="en-US" dirty="0"/>
              <a:t>  The RPC request gets through, but the response is somehow dropped.</a:t>
            </a:r>
          </a:p>
          <a:p>
            <a:pPr marL="128016" lvl="1" indent="0">
              <a:buNone/>
            </a:pPr>
            <a:r>
              <a:rPr lang="en-US" dirty="0"/>
              <a:t>     … so, the lock file was created, but Bill’s machine doesn’t know</a:t>
            </a:r>
          </a:p>
          <a:p>
            <a:pPr lvl="1"/>
            <a:r>
              <a:rPr lang="en-US" dirty="0"/>
              <a:t>  Bill’s machine re-issues the request.  But it fails: the lock file exists.</a:t>
            </a:r>
          </a:p>
          <a:p>
            <a:pPr lvl="1"/>
            <a:r>
              <a:rPr lang="en-US" dirty="0"/>
              <a:t>  Bill’s sees “Error: File is locked against edits”.  </a:t>
            </a:r>
            <a:r>
              <a:rPr lang="en-US" b="1" dirty="0">
                <a:solidFill>
                  <a:srgbClr val="C00000"/>
                </a:solidFill>
              </a:rPr>
              <a:t>Why is this wrong?</a:t>
            </a:r>
            <a:endParaRPr lang="en-US" dirty="0">
              <a:solidFill>
                <a:srgbClr val="C00000"/>
              </a:solidFill>
            </a:endParaRPr>
          </a:p>
        </p:txBody>
      </p:sp>
      <p:sp>
        <p:nvSpPr>
          <p:cNvPr id="4" name="Footer Placeholder 3">
            <a:extLst>
              <a:ext uri="{FF2B5EF4-FFF2-40B4-BE49-F238E27FC236}">
                <a16:creationId xmlns:a16="http://schemas.microsoft.com/office/drawing/2014/main" id="{649474E7-30BE-4F20-8BC7-996F940AEEF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D846F4B-16F4-4912-B48E-CD51D86A6E64}"/>
              </a:ext>
            </a:extLst>
          </p:cNvPr>
          <p:cNvSpPr>
            <a:spLocks noGrp="1"/>
          </p:cNvSpPr>
          <p:nvPr>
            <p:ph type="sldNum" sz="quarter" idx="12"/>
          </p:nvPr>
        </p:nvSpPr>
        <p:spPr/>
        <p:txBody>
          <a:bodyPr/>
          <a:lstStyle/>
          <a:p>
            <a:fld id="{6547F9EC-0141-428E-9624-21FD351CB832}" type="slidenum">
              <a:rPr lang="en-US" smtClean="0"/>
              <a:t>28</a:t>
            </a:fld>
            <a:endParaRPr lang="en-US"/>
          </a:p>
        </p:txBody>
      </p:sp>
    </p:spTree>
    <p:extLst>
      <p:ext uri="{BB962C8B-B14F-4D97-AF65-F5344CB8AC3E}">
        <p14:creationId xmlns:p14="http://schemas.microsoft.com/office/powerpoint/2010/main" val="3419368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5EAB-B747-48DC-A914-E5D661CC1E77}"/>
              </a:ext>
            </a:extLst>
          </p:cNvPr>
          <p:cNvSpPr>
            <a:spLocks noGrp="1"/>
          </p:cNvSpPr>
          <p:nvPr>
            <p:ph type="title"/>
          </p:nvPr>
        </p:nvSpPr>
        <p:spPr/>
        <p:txBody>
          <a:bodyPr/>
          <a:lstStyle/>
          <a:p>
            <a:r>
              <a:rPr lang="en-US" dirty="0"/>
              <a:t>What does bill do?</a:t>
            </a:r>
          </a:p>
        </p:txBody>
      </p:sp>
      <p:sp>
        <p:nvSpPr>
          <p:cNvPr id="3" name="Content Placeholder 2">
            <a:extLst>
              <a:ext uri="{FF2B5EF4-FFF2-40B4-BE49-F238E27FC236}">
                <a16:creationId xmlns:a16="http://schemas.microsoft.com/office/drawing/2014/main" id="{D742903E-DBF3-4AD1-A4A6-5B23545E017A}"/>
              </a:ext>
            </a:extLst>
          </p:cNvPr>
          <p:cNvSpPr>
            <a:spLocks noGrp="1"/>
          </p:cNvSpPr>
          <p:nvPr>
            <p:ph idx="1"/>
          </p:nvPr>
        </p:nvSpPr>
        <p:spPr/>
        <p:txBody>
          <a:bodyPr/>
          <a:lstStyle/>
          <a:p>
            <a:r>
              <a:rPr lang="en-US" dirty="0"/>
              <a:t>In fact, he reboots</a:t>
            </a:r>
          </a:p>
          <a:p>
            <a:endParaRPr lang="en-US" dirty="0"/>
          </a:p>
          <a:p>
            <a:r>
              <a:rPr lang="en-US" dirty="0"/>
              <a:t>Linux has tools to automatically remove temporary files, and Bill sets them up to also look for and remove any lock files.</a:t>
            </a:r>
          </a:p>
          <a:p>
            <a:endParaRPr lang="en-US" dirty="0"/>
          </a:p>
          <a:p>
            <a:r>
              <a:rPr lang="en-US" dirty="0"/>
              <a:t>So, this clears the issue… but in an ugly way!</a:t>
            </a:r>
          </a:p>
        </p:txBody>
      </p:sp>
      <p:sp>
        <p:nvSpPr>
          <p:cNvPr id="4" name="Footer Placeholder 3">
            <a:extLst>
              <a:ext uri="{FF2B5EF4-FFF2-40B4-BE49-F238E27FC236}">
                <a16:creationId xmlns:a16="http://schemas.microsoft.com/office/drawing/2014/main" id="{4C65C814-DDC8-4282-BCD4-C446B0E4F46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9AE579F-FC10-459E-A696-38049D1F6E6B}"/>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120378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6958-C062-48F7-A509-71671A2176D9}"/>
              </a:ext>
            </a:extLst>
          </p:cNvPr>
          <p:cNvSpPr>
            <a:spLocks noGrp="1"/>
          </p:cNvSpPr>
          <p:nvPr>
            <p:ph type="title"/>
          </p:nvPr>
        </p:nvSpPr>
        <p:spPr/>
        <p:txBody>
          <a:bodyPr/>
          <a:lstStyle/>
          <a:p>
            <a:r>
              <a:rPr lang="en-US" dirty="0"/>
              <a:t>Bill Joy</a:t>
            </a:r>
          </a:p>
        </p:txBody>
      </p:sp>
      <p:sp>
        <p:nvSpPr>
          <p:cNvPr id="6" name="Content Placeholder 5">
            <a:extLst>
              <a:ext uri="{FF2B5EF4-FFF2-40B4-BE49-F238E27FC236}">
                <a16:creationId xmlns:a16="http://schemas.microsoft.com/office/drawing/2014/main" id="{DC46E2AB-4661-4FE3-8D54-4B64AD192EFE}"/>
              </a:ext>
            </a:extLst>
          </p:cNvPr>
          <p:cNvSpPr>
            <a:spLocks noGrp="1"/>
          </p:cNvSpPr>
          <p:nvPr>
            <p:ph idx="1"/>
          </p:nvPr>
        </p:nvSpPr>
        <p:spPr/>
        <p:txBody>
          <a:bodyPr>
            <a:normAutofit fontScale="92500" lnSpcReduction="20000"/>
          </a:bodyPr>
          <a:lstStyle/>
          <a:p>
            <a:r>
              <a:rPr lang="en-US" dirty="0"/>
              <a:t>Bill was a UC Berkeley PhD student in 1980.  He created the BSD version of Linux (among other things, like vim editor).  </a:t>
            </a:r>
          </a:p>
          <a:p>
            <a:endParaRPr lang="en-US" dirty="0"/>
          </a:p>
          <a:p>
            <a:r>
              <a:rPr lang="en-US" dirty="0"/>
              <a:t>At the time Unix (pre-Linux) used to crash and end up with damaged file systems, which had to be repaired by hand.  Bill rewrote the file system.  His innovations improved speed 10x and eliminated the crash issue.</a:t>
            </a:r>
          </a:p>
          <a:p>
            <a:endParaRPr lang="en-US" dirty="0"/>
          </a:p>
          <a:p>
            <a:r>
              <a:rPr lang="en-US" dirty="0"/>
              <a:t>He did it using the kinds of ideas we have talked about in CS4414!</a:t>
            </a:r>
          </a:p>
        </p:txBody>
      </p:sp>
      <p:sp>
        <p:nvSpPr>
          <p:cNvPr id="3" name="Footer Placeholder 2">
            <a:extLst>
              <a:ext uri="{FF2B5EF4-FFF2-40B4-BE49-F238E27FC236}">
                <a16:creationId xmlns:a16="http://schemas.microsoft.com/office/drawing/2014/main" id="{B00EE1D6-78D9-4493-950F-2D900445A675}"/>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CEFA69AC-52D1-4721-8560-3EFD270B6A19}"/>
              </a:ext>
            </a:extLst>
          </p:cNvPr>
          <p:cNvSpPr>
            <a:spLocks noGrp="1"/>
          </p:cNvSpPr>
          <p:nvPr>
            <p:ph type="sldNum" sz="quarter" idx="12"/>
          </p:nvPr>
        </p:nvSpPr>
        <p:spPr/>
        <p:txBody>
          <a:bodyPr/>
          <a:lstStyle/>
          <a:p>
            <a:fld id="{6547F9EC-0141-428E-9624-21FD351CB832}" type="slidenum">
              <a:rPr lang="en-US" smtClean="0"/>
              <a:t>3</a:t>
            </a:fld>
            <a:endParaRPr lang="en-US"/>
          </a:p>
        </p:txBody>
      </p:sp>
      <p:pic>
        <p:nvPicPr>
          <p:cNvPr id="5" name="Picture 4">
            <a:extLst>
              <a:ext uri="{FF2B5EF4-FFF2-40B4-BE49-F238E27FC236}">
                <a16:creationId xmlns:a16="http://schemas.microsoft.com/office/drawing/2014/main" id="{70B1A458-948E-4120-A54F-187CBAFFEAC8}"/>
              </a:ext>
            </a:extLst>
          </p:cNvPr>
          <p:cNvPicPr>
            <a:picLocks noChangeAspect="1"/>
          </p:cNvPicPr>
          <p:nvPr/>
        </p:nvPicPr>
        <p:blipFill>
          <a:blip r:embed="rId2"/>
          <a:stretch>
            <a:fillRect/>
          </a:stretch>
        </p:blipFill>
        <p:spPr>
          <a:xfrm>
            <a:off x="8627234" y="375471"/>
            <a:ext cx="3401043" cy="1499616"/>
          </a:xfrm>
          <a:prstGeom prst="rect">
            <a:avLst/>
          </a:prstGeom>
        </p:spPr>
      </p:pic>
    </p:spTree>
    <p:extLst>
      <p:ext uri="{BB962C8B-B14F-4D97-AF65-F5344CB8AC3E}">
        <p14:creationId xmlns:p14="http://schemas.microsoft.com/office/powerpoint/2010/main" val="119582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66D7-A9CF-486B-8C3B-9191921AF7D9}"/>
              </a:ext>
            </a:extLst>
          </p:cNvPr>
          <p:cNvSpPr>
            <a:spLocks noGrp="1"/>
          </p:cNvSpPr>
          <p:nvPr>
            <p:ph type="title"/>
          </p:nvPr>
        </p:nvSpPr>
        <p:spPr/>
        <p:txBody>
          <a:bodyPr/>
          <a:lstStyle/>
          <a:p>
            <a:r>
              <a:rPr lang="en-US" dirty="0"/>
              <a:t>Other Linux options</a:t>
            </a:r>
          </a:p>
        </p:txBody>
      </p:sp>
      <p:sp>
        <p:nvSpPr>
          <p:cNvPr id="3" name="Content Placeholder 2">
            <a:extLst>
              <a:ext uri="{FF2B5EF4-FFF2-40B4-BE49-F238E27FC236}">
                <a16:creationId xmlns:a16="http://schemas.microsoft.com/office/drawing/2014/main" id="{EB28803A-5354-44A9-906F-FB23198D1819}"/>
              </a:ext>
            </a:extLst>
          </p:cNvPr>
          <p:cNvSpPr>
            <a:spLocks noGrp="1"/>
          </p:cNvSpPr>
          <p:nvPr>
            <p:ph idx="1"/>
          </p:nvPr>
        </p:nvSpPr>
        <p:spPr/>
        <p:txBody>
          <a:bodyPr>
            <a:normAutofit/>
          </a:bodyPr>
          <a:lstStyle/>
          <a:p>
            <a:r>
              <a:rPr lang="en-US" dirty="0"/>
              <a:t>Modern Linux has a </a:t>
            </a:r>
            <a:r>
              <a:rPr lang="en-US" b="1" dirty="0"/>
              <a:t>file replace </a:t>
            </a:r>
            <a:r>
              <a:rPr lang="en-US" dirty="0"/>
              <a:t>feature:</a:t>
            </a:r>
          </a:p>
          <a:p>
            <a:pPr lvl="1"/>
            <a:r>
              <a:rPr lang="en-US" dirty="0"/>
              <a:t>  If a file is large, it may take a while to write out, and a crash could</a:t>
            </a:r>
            <a:br>
              <a:rPr lang="en-US" dirty="0"/>
            </a:br>
            <a:r>
              <a:rPr lang="en-US" dirty="0"/>
              <a:t>   leave it corrupted. So how do you rewrite a large file? </a:t>
            </a:r>
          </a:p>
          <a:p>
            <a:pPr lvl="1"/>
            <a:r>
              <a:rPr lang="en-US" dirty="0"/>
              <a:t> Create the new version first as a temporary file, and “</a:t>
            </a:r>
            <a:r>
              <a:rPr lang="en-US" dirty="0" err="1"/>
              <a:t>fsync</a:t>
            </a:r>
            <a:r>
              <a:rPr lang="en-US" dirty="0"/>
              <a:t>” it to disk.</a:t>
            </a:r>
            <a:br>
              <a:rPr lang="en-US" dirty="0"/>
            </a:br>
            <a:r>
              <a:rPr lang="en-US" dirty="0"/>
              <a:t>   Then, replace the old one with the new one.</a:t>
            </a:r>
          </a:p>
          <a:p>
            <a:pPr lvl="1"/>
            <a:r>
              <a:rPr lang="en-US" dirty="0"/>
              <a:t>  Linux has an atomic rename operation that can do this for you.</a:t>
            </a:r>
          </a:p>
          <a:p>
            <a:pPr lvl="1"/>
            <a:r>
              <a:rPr lang="en-US" dirty="0"/>
              <a:t>  Rename is atomic on any given machine, including a remote server</a:t>
            </a:r>
            <a:br>
              <a:rPr lang="en-US" dirty="0"/>
            </a:br>
            <a:r>
              <a:rPr lang="en-US" dirty="0"/>
              <a:t>   (NFS just sends the rename request to the server).  But if a crash occurs</a:t>
            </a:r>
            <a:br>
              <a:rPr lang="en-US" dirty="0"/>
            </a:br>
            <a:r>
              <a:rPr lang="en-US" dirty="0"/>
              <a:t>    at this moment, the process that called rename can get an error.</a:t>
            </a:r>
          </a:p>
        </p:txBody>
      </p:sp>
      <p:sp>
        <p:nvSpPr>
          <p:cNvPr id="4" name="Footer Placeholder 3">
            <a:extLst>
              <a:ext uri="{FF2B5EF4-FFF2-40B4-BE49-F238E27FC236}">
                <a16:creationId xmlns:a16="http://schemas.microsoft.com/office/drawing/2014/main" id="{811E32A3-C1E3-4B56-891F-3F6151A253C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D592BB4-2259-4CC9-BD42-D2028D18E93C}"/>
              </a:ext>
            </a:extLst>
          </p:cNvPr>
          <p:cNvSpPr>
            <a:spLocks noGrp="1"/>
          </p:cNvSpPr>
          <p:nvPr>
            <p:ph type="sldNum" sz="quarter" idx="12"/>
          </p:nvPr>
        </p:nvSpPr>
        <p:spPr/>
        <p:txBody>
          <a:bodyPr/>
          <a:lstStyle/>
          <a:p>
            <a:fld id="{6547F9EC-0141-428E-9624-21FD351CB832}" type="slidenum">
              <a:rPr lang="en-US" smtClean="0"/>
              <a:t>30</a:t>
            </a:fld>
            <a:endParaRPr lang="en-US"/>
          </a:p>
        </p:txBody>
      </p:sp>
    </p:spTree>
    <p:extLst>
      <p:ext uri="{BB962C8B-B14F-4D97-AF65-F5344CB8AC3E}">
        <p14:creationId xmlns:p14="http://schemas.microsoft.com/office/powerpoint/2010/main" val="2269473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7D22-5DA9-435A-8CEC-232B9B52CB9B}"/>
              </a:ext>
            </a:extLst>
          </p:cNvPr>
          <p:cNvSpPr>
            <a:spLocks noGrp="1"/>
          </p:cNvSpPr>
          <p:nvPr>
            <p:ph type="title"/>
          </p:nvPr>
        </p:nvSpPr>
        <p:spPr/>
        <p:txBody>
          <a:bodyPr/>
          <a:lstStyle/>
          <a:p>
            <a:r>
              <a:rPr lang="en-US" dirty="0"/>
              <a:t>Fault tolerance is a fun topic!</a:t>
            </a:r>
          </a:p>
        </p:txBody>
      </p:sp>
      <p:sp>
        <p:nvSpPr>
          <p:cNvPr id="3" name="Content Placeholder 2">
            <a:extLst>
              <a:ext uri="{FF2B5EF4-FFF2-40B4-BE49-F238E27FC236}">
                <a16:creationId xmlns:a16="http://schemas.microsoft.com/office/drawing/2014/main" id="{38E3CAC8-52CD-4B22-B79C-B232692B1400}"/>
              </a:ext>
            </a:extLst>
          </p:cNvPr>
          <p:cNvSpPr>
            <a:spLocks noGrp="1"/>
          </p:cNvSpPr>
          <p:nvPr>
            <p:ph idx="1"/>
          </p:nvPr>
        </p:nvSpPr>
        <p:spPr/>
        <p:txBody>
          <a:bodyPr/>
          <a:lstStyle/>
          <a:p>
            <a:r>
              <a:rPr lang="en-US" dirty="0"/>
              <a:t>Leslie </a:t>
            </a:r>
            <a:r>
              <a:rPr lang="en-US" dirty="0" err="1"/>
              <a:t>Lamport</a:t>
            </a:r>
            <a:r>
              <a:rPr lang="en-US" dirty="0"/>
              <a:t> was a pioneer in this area.  (So, in fact, was Ken)</a:t>
            </a:r>
          </a:p>
          <a:p>
            <a:endParaRPr lang="en-US" dirty="0"/>
          </a:p>
          <a:p>
            <a:r>
              <a:rPr lang="en-US" dirty="0"/>
              <a:t>But SUN, with its ultra-simple NFS solution still “won”.</a:t>
            </a:r>
          </a:p>
          <a:p>
            <a:pPr lvl="1"/>
            <a:r>
              <a:rPr lang="en-US" dirty="0"/>
              <a:t>  DEC was successful with their Vax Cluster product, but their approach</a:t>
            </a:r>
            <a:br>
              <a:rPr lang="en-US" dirty="0"/>
            </a:br>
            <a:r>
              <a:rPr lang="en-US" dirty="0"/>
              <a:t>   was very complicated and the tools weren’t easy to use.</a:t>
            </a:r>
          </a:p>
          <a:p>
            <a:pPr lvl="1"/>
            <a:r>
              <a:rPr lang="en-US" dirty="0"/>
              <a:t>  SUN systems sometimes acted in weird ways, but rebooting (which</a:t>
            </a:r>
            <a:br>
              <a:rPr lang="en-US" dirty="0"/>
            </a:br>
            <a:r>
              <a:rPr lang="en-US" dirty="0"/>
              <a:t>   removed all lock files!) generally fixed the issues.</a:t>
            </a:r>
          </a:p>
          <a:p>
            <a:pPr lvl="1"/>
            <a:r>
              <a:rPr lang="en-US" dirty="0"/>
              <a:t>  Neither company exists today… But these same puzzles remain!</a:t>
            </a:r>
          </a:p>
        </p:txBody>
      </p:sp>
      <p:sp>
        <p:nvSpPr>
          <p:cNvPr id="4" name="Footer Placeholder 3">
            <a:extLst>
              <a:ext uri="{FF2B5EF4-FFF2-40B4-BE49-F238E27FC236}">
                <a16:creationId xmlns:a16="http://schemas.microsoft.com/office/drawing/2014/main" id="{BB8BA390-54B5-4EE2-9C5D-CAFC7731AED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C6C54AC-1BA1-420F-B253-05A0184030CA}"/>
              </a:ext>
            </a:extLst>
          </p:cNvPr>
          <p:cNvSpPr>
            <a:spLocks noGrp="1"/>
          </p:cNvSpPr>
          <p:nvPr>
            <p:ph type="sldNum" sz="quarter" idx="12"/>
          </p:nvPr>
        </p:nvSpPr>
        <p:spPr/>
        <p:txBody>
          <a:bodyPr/>
          <a:lstStyle/>
          <a:p>
            <a:fld id="{6547F9EC-0141-428E-9624-21FD351CB832}" type="slidenum">
              <a:rPr lang="en-US" smtClean="0"/>
              <a:t>31</a:t>
            </a:fld>
            <a:endParaRPr lang="en-US"/>
          </a:p>
        </p:txBody>
      </p:sp>
    </p:spTree>
    <p:extLst>
      <p:ext uri="{BB962C8B-B14F-4D97-AF65-F5344CB8AC3E}">
        <p14:creationId xmlns:p14="http://schemas.microsoft.com/office/powerpoint/2010/main" val="3742362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1E29F-0B96-41DB-B15E-DC97E73776FA}"/>
              </a:ext>
            </a:extLst>
          </p:cNvPr>
          <p:cNvSpPr>
            <a:spLocks noGrp="1"/>
          </p:cNvSpPr>
          <p:nvPr>
            <p:ph type="title"/>
          </p:nvPr>
        </p:nvSpPr>
        <p:spPr/>
        <p:txBody>
          <a:bodyPr/>
          <a:lstStyle/>
          <a:p>
            <a:r>
              <a:rPr lang="en-US" dirty="0"/>
              <a:t>Modern version of NFS</a:t>
            </a:r>
          </a:p>
        </p:txBody>
      </p:sp>
      <p:sp>
        <p:nvSpPr>
          <p:cNvPr id="3" name="Content Placeholder 2">
            <a:extLst>
              <a:ext uri="{FF2B5EF4-FFF2-40B4-BE49-F238E27FC236}">
                <a16:creationId xmlns:a16="http://schemas.microsoft.com/office/drawing/2014/main" id="{1F35B0EB-F8E9-439C-8222-E6750942D756}"/>
              </a:ext>
            </a:extLst>
          </p:cNvPr>
          <p:cNvSpPr>
            <a:spLocks noGrp="1"/>
          </p:cNvSpPr>
          <p:nvPr>
            <p:ph idx="1"/>
          </p:nvPr>
        </p:nvSpPr>
        <p:spPr/>
        <p:txBody>
          <a:bodyPr>
            <a:normAutofit/>
          </a:bodyPr>
          <a:lstStyle/>
          <a:p>
            <a:r>
              <a:rPr lang="en-US" dirty="0"/>
              <a:t>In fact, NFS persisted and is still available and very widely used</a:t>
            </a:r>
          </a:p>
          <a:p>
            <a:endParaRPr lang="en-US" dirty="0"/>
          </a:p>
          <a:p>
            <a:r>
              <a:rPr lang="en-US" dirty="0"/>
              <a:t>But in recent years, people began to use file systems to store objects.</a:t>
            </a:r>
          </a:p>
          <a:p>
            <a:pPr lvl="1"/>
            <a:r>
              <a:rPr lang="en-US" dirty="0"/>
              <a:t> They gave each object a name, like a file name.</a:t>
            </a:r>
          </a:p>
          <a:p>
            <a:pPr lvl="1"/>
            <a:r>
              <a:rPr lang="en-US" dirty="0"/>
              <a:t> The serialized data would be the file contents.</a:t>
            </a:r>
          </a:p>
          <a:p>
            <a:pPr lvl="1"/>
            <a:r>
              <a:rPr lang="en-US" dirty="0"/>
              <a:t> One object </a:t>
            </a:r>
            <a:r>
              <a:rPr lang="en-US" dirty="0">
                <a:sym typeface="Symbol" panose="05050102010706020507" pitchFamily="18" charset="2"/>
              </a:rPr>
              <a:t> one file (with a few exceptions, like log files tracking</a:t>
            </a:r>
            <a:br>
              <a:rPr lang="en-US" dirty="0">
                <a:sym typeface="Symbol" panose="05050102010706020507" pitchFamily="18" charset="2"/>
              </a:rPr>
            </a:br>
            <a:r>
              <a:rPr lang="en-US" dirty="0">
                <a:sym typeface="Symbol" panose="05050102010706020507" pitchFamily="18" charset="2"/>
              </a:rPr>
              <a:t>   the history of changes to some object).</a:t>
            </a:r>
            <a:endParaRPr lang="en-US" dirty="0"/>
          </a:p>
        </p:txBody>
      </p:sp>
      <p:sp>
        <p:nvSpPr>
          <p:cNvPr id="4" name="Footer Placeholder 3">
            <a:extLst>
              <a:ext uri="{FF2B5EF4-FFF2-40B4-BE49-F238E27FC236}">
                <a16:creationId xmlns:a16="http://schemas.microsoft.com/office/drawing/2014/main" id="{9A9705BA-8994-4135-9876-BD3C8C834FB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6D16A1D-BB8D-439D-A50A-3EC10B4657AE}"/>
              </a:ext>
            </a:extLst>
          </p:cNvPr>
          <p:cNvSpPr>
            <a:spLocks noGrp="1"/>
          </p:cNvSpPr>
          <p:nvPr>
            <p:ph type="sldNum" sz="quarter" idx="12"/>
          </p:nvPr>
        </p:nvSpPr>
        <p:spPr/>
        <p:txBody>
          <a:bodyPr/>
          <a:lstStyle/>
          <a:p>
            <a:fld id="{6547F9EC-0141-428E-9624-21FD351CB832}" type="slidenum">
              <a:rPr lang="en-US" smtClean="0"/>
              <a:t>32</a:t>
            </a:fld>
            <a:endParaRPr lang="en-US"/>
          </a:p>
        </p:txBody>
      </p:sp>
    </p:spTree>
    <p:extLst>
      <p:ext uri="{BB962C8B-B14F-4D97-AF65-F5344CB8AC3E}">
        <p14:creationId xmlns:p14="http://schemas.microsoft.com/office/powerpoint/2010/main" val="724754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F86A-0C98-484B-AFF2-8AE2072B2FCF}"/>
              </a:ext>
            </a:extLst>
          </p:cNvPr>
          <p:cNvSpPr>
            <a:spLocks noGrp="1"/>
          </p:cNvSpPr>
          <p:nvPr>
            <p:ph type="title"/>
          </p:nvPr>
        </p:nvSpPr>
        <p:spPr/>
        <p:txBody>
          <a:bodyPr/>
          <a:lstStyle/>
          <a:p>
            <a:r>
              <a:rPr lang="en-US" dirty="0"/>
              <a:t>CEPH File System</a:t>
            </a:r>
          </a:p>
        </p:txBody>
      </p:sp>
      <p:sp>
        <p:nvSpPr>
          <p:cNvPr id="3" name="Content Placeholder 2">
            <a:extLst>
              <a:ext uri="{FF2B5EF4-FFF2-40B4-BE49-F238E27FC236}">
                <a16:creationId xmlns:a16="http://schemas.microsoft.com/office/drawing/2014/main" id="{4EC4B0BD-5502-4735-BCCB-67EDE2F7CF3E}"/>
              </a:ext>
            </a:extLst>
          </p:cNvPr>
          <p:cNvSpPr>
            <a:spLocks noGrp="1"/>
          </p:cNvSpPr>
          <p:nvPr>
            <p:ph idx="1"/>
          </p:nvPr>
        </p:nvSpPr>
        <p:spPr/>
        <p:txBody>
          <a:bodyPr>
            <a:normAutofit/>
          </a:bodyPr>
          <a:lstStyle/>
          <a:p>
            <a:endParaRPr lang="en-US" dirty="0"/>
          </a:p>
          <a:p>
            <a:r>
              <a:rPr lang="en-US" dirty="0" err="1"/>
              <a:t>Ceph</a:t>
            </a:r>
            <a:r>
              <a:rPr lang="en-US" dirty="0"/>
              <a:t> responds to an issue this form of object storage causes:</a:t>
            </a:r>
          </a:p>
          <a:p>
            <a:pPr lvl="1"/>
            <a:r>
              <a:rPr lang="en-US" dirty="0"/>
              <a:t> We can easily end up with directories that hold billions of objects</a:t>
            </a:r>
          </a:p>
          <a:p>
            <a:pPr lvl="1"/>
            <a:r>
              <a:rPr lang="en-US" dirty="0"/>
              <a:t> NFS file servers were not designed for this and often crashed due to</a:t>
            </a:r>
            <a:br>
              <a:rPr lang="en-US" dirty="0"/>
            </a:br>
            <a:r>
              <a:rPr lang="en-US" dirty="0"/>
              <a:t>   software and design limitations</a:t>
            </a:r>
          </a:p>
          <a:p>
            <a:pPr lvl="1"/>
            <a:endParaRPr lang="en-US" dirty="0"/>
          </a:p>
        </p:txBody>
      </p:sp>
      <p:sp>
        <p:nvSpPr>
          <p:cNvPr id="4" name="Footer Placeholder 3">
            <a:extLst>
              <a:ext uri="{FF2B5EF4-FFF2-40B4-BE49-F238E27FC236}">
                <a16:creationId xmlns:a16="http://schemas.microsoft.com/office/drawing/2014/main" id="{B6E7446D-FA84-42A4-A391-3FC10EC4F68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4FD9576-50A0-443F-BAA8-A8B6FE637227}"/>
              </a:ext>
            </a:extLst>
          </p:cNvPr>
          <p:cNvSpPr>
            <a:spLocks noGrp="1"/>
          </p:cNvSpPr>
          <p:nvPr>
            <p:ph type="sldNum" sz="quarter" idx="12"/>
          </p:nvPr>
        </p:nvSpPr>
        <p:spPr/>
        <p:txBody>
          <a:bodyPr/>
          <a:lstStyle/>
          <a:p>
            <a:fld id="{6547F9EC-0141-428E-9624-21FD351CB832}" type="slidenum">
              <a:rPr lang="en-US" smtClean="0"/>
              <a:t>33</a:t>
            </a:fld>
            <a:endParaRPr lang="en-US"/>
          </a:p>
        </p:txBody>
      </p:sp>
      <p:pic>
        <p:nvPicPr>
          <p:cNvPr id="6" name="Picture 5">
            <a:extLst>
              <a:ext uri="{FF2B5EF4-FFF2-40B4-BE49-F238E27FC236}">
                <a16:creationId xmlns:a16="http://schemas.microsoft.com/office/drawing/2014/main" id="{2F1C9982-4779-4D6F-95E6-8CD86C4C4AE0}"/>
              </a:ext>
            </a:extLst>
          </p:cNvPr>
          <p:cNvPicPr>
            <a:picLocks noChangeAspect="1"/>
          </p:cNvPicPr>
          <p:nvPr/>
        </p:nvPicPr>
        <p:blipFill>
          <a:blip r:embed="rId2"/>
          <a:stretch>
            <a:fillRect/>
          </a:stretch>
        </p:blipFill>
        <p:spPr>
          <a:xfrm>
            <a:off x="10044112" y="144399"/>
            <a:ext cx="1914525" cy="2381250"/>
          </a:xfrm>
          <a:prstGeom prst="rect">
            <a:avLst/>
          </a:prstGeom>
        </p:spPr>
      </p:pic>
    </p:spTree>
    <p:extLst>
      <p:ext uri="{BB962C8B-B14F-4D97-AF65-F5344CB8AC3E}">
        <p14:creationId xmlns:p14="http://schemas.microsoft.com/office/powerpoint/2010/main" val="3617754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F86A-0C98-484B-AFF2-8AE2072B2FCF}"/>
              </a:ext>
            </a:extLst>
          </p:cNvPr>
          <p:cNvSpPr>
            <a:spLocks noGrp="1"/>
          </p:cNvSpPr>
          <p:nvPr>
            <p:ph type="title"/>
          </p:nvPr>
        </p:nvSpPr>
        <p:spPr/>
        <p:txBody>
          <a:bodyPr/>
          <a:lstStyle/>
          <a:p>
            <a:r>
              <a:rPr lang="en-US" dirty="0"/>
              <a:t>CEPH File System</a:t>
            </a:r>
          </a:p>
        </p:txBody>
      </p:sp>
      <p:sp>
        <p:nvSpPr>
          <p:cNvPr id="3" name="Content Placeholder 2">
            <a:extLst>
              <a:ext uri="{FF2B5EF4-FFF2-40B4-BE49-F238E27FC236}">
                <a16:creationId xmlns:a16="http://schemas.microsoft.com/office/drawing/2014/main" id="{4EC4B0BD-5502-4735-BCCB-67EDE2F7CF3E}"/>
              </a:ext>
            </a:extLst>
          </p:cNvPr>
          <p:cNvSpPr>
            <a:spLocks noGrp="1"/>
          </p:cNvSpPr>
          <p:nvPr>
            <p:ph idx="1"/>
          </p:nvPr>
        </p:nvSpPr>
        <p:spPr/>
        <p:txBody>
          <a:bodyPr>
            <a:normAutofit/>
          </a:bodyPr>
          <a:lstStyle/>
          <a:p>
            <a:pPr lvl="1"/>
            <a:endParaRPr lang="en-US" dirty="0"/>
          </a:p>
          <a:p>
            <a:pPr marL="128016" lvl="1" indent="0">
              <a:buNone/>
            </a:pPr>
            <a:r>
              <a:rPr lang="en-US" dirty="0"/>
              <a:t>Size distributions for objects are very different than for older NFS files:</a:t>
            </a:r>
          </a:p>
          <a:p>
            <a:pPr lvl="1"/>
            <a:r>
              <a:rPr lang="en-US" dirty="0"/>
              <a:t>  File systems are optimized for the most common cases.</a:t>
            </a:r>
          </a:p>
          <a:p>
            <a:pPr lvl="1"/>
            <a:r>
              <a:rPr lang="en-US" dirty="0"/>
              <a:t>  In NFS these tended to be small text files and large photos or videos</a:t>
            </a:r>
          </a:p>
          <a:p>
            <a:pPr lvl="1"/>
            <a:r>
              <a:rPr lang="en-US" dirty="0"/>
              <a:t>  With objects, the distribution simply looks different.</a:t>
            </a:r>
          </a:p>
        </p:txBody>
      </p:sp>
      <p:sp>
        <p:nvSpPr>
          <p:cNvPr id="4" name="Footer Placeholder 3">
            <a:extLst>
              <a:ext uri="{FF2B5EF4-FFF2-40B4-BE49-F238E27FC236}">
                <a16:creationId xmlns:a16="http://schemas.microsoft.com/office/drawing/2014/main" id="{B6E7446D-FA84-42A4-A391-3FC10EC4F68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4FD9576-50A0-443F-BAA8-A8B6FE637227}"/>
              </a:ext>
            </a:extLst>
          </p:cNvPr>
          <p:cNvSpPr>
            <a:spLocks noGrp="1"/>
          </p:cNvSpPr>
          <p:nvPr>
            <p:ph type="sldNum" sz="quarter" idx="12"/>
          </p:nvPr>
        </p:nvSpPr>
        <p:spPr/>
        <p:txBody>
          <a:bodyPr/>
          <a:lstStyle/>
          <a:p>
            <a:fld id="{6547F9EC-0141-428E-9624-21FD351CB832}" type="slidenum">
              <a:rPr lang="en-US" smtClean="0"/>
              <a:t>34</a:t>
            </a:fld>
            <a:endParaRPr lang="en-US"/>
          </a:p>
        </p:txBody>
      </p:sp>
      <p:pic>
        <p:nvPicPr>
          <p:cNvPr id="6" name="Picture 5">
            <a:extLst>
              <a:ext uri="{FF2B5EF4-FFF2-40B4-BE49-F238E27FC236}">
                <a16:creationId xmlns:a16="http://schemas.microsoft.com/office/drawing/2014/main" id="{509C2C4C-AD62-401F-8AF3-D0C86EDF4B73}"/>
              </a:ext>
            </a:extLst>
          </p:cNvPr>
          <p:cNvPicPr>
            <a:picLocks noChangeAspect="1"/>
          </p:cNvPicPr>
          <p:nvPr/>
        </p:nvPicPr>
        <p:blipFill>
          <a:blip r:embed="rId2"/>
          <a:stretch>
            <a:fillRect/>
          </a:stretch>
        </p:blipFill>
        <p:spPr>
          <a:xfrm>
            <a:off x="10044112" y="144399"/>
            <a:ext cx="1914525" cy="2381250"/>
          </a:xfrm>
          <a:prstGeom prst="rect">
            <a:avLst/>
          </a:prstGeom>
        </p:spPr>
      </p:pic>
    </p:spTree>
    <p:extLst>
      <p:ext uri="{BB962C8B-B14F-4D97-AF65-F5344CB8AC3E}">
        <p14:creationId xmlns:p14="http://schemas.microsoft.com/office/powerpoint/2010/main" val="1592616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F86A-0C98-484B-AFF2-8AE2072B2FCF}"/>
              </a:ext>
            </a:extLst>
          </p:cNvPr>
          <p:cNvSpPr>
            <a:spLocks noGrp="1"/>
          </p:cNvSpPr>
          <p:nvPr>
            <p:ph type="title"/>
          </p:nvPr>
        </p:nvSpPr>
        <p:spPr/>
        <p:txBody>
          <a:bodyPr/>
          <a:lstStyle/>
          <a:p>
            <a:r>
              <a:rPr lang="en-US" dirty="0"/>
              <a:t>CEPH File System</a:t>
            </a:r>
          </a:p>
        </p:txBody>
      </p:sp>
      <p:sp>
        <p:nvSpPr>
          <p:cNvPr id="3" name="Content Placeholder 2">
            <a:extLst>
              <a:ext uri="{FF2B5EF4-FFF2-40B4-BE49-F238E27FC236}">
                <a16:creationId xmlns:a16="http://schemas.microsoft.com/office/drawing/2014/main" id="{4EC4B0BD-5502-4735-BCCB-67EDE2F7CF3E}"/>
              </a:ext>
            </a:extLst>
          </p:cNvPr>
          <p:cNvSpPr>
            <a:spLocks noGrp="1"/>
          </p:cNvSpPr>
          <p:nvPr>
            <p:ph idx="1"/>
          </p:nvPr>
        </p:nvSpPr>
        <p:spPr/>
        <p:txBody>
          <a:bodyPr>
            <a:normAutofit/>
          </a:bodyPr>
          <a:lstStyle/>
          <a:p>
            <a:pPr lvl="1"/>
            <a:endParaRPr lang="en-US" dirty="0"/>
          </a:p>
          <a:p>
            <a:pPr marL="128016" lvl="1" indent="0">
              <a:buNone/>
            </a:pPr>
            <a:r>
              <a:rPr lang="en-US" dirty="0"/>
              <a:t>Lifetimes for objects are very different than for older Linux files:</a:t>
            </a:r>
          </a:p>
          <a:p>
            <a:pPr lvl="1"/>
            <a:r>
              <a:rPr lang="en-US" dirty="0"/>
              <a:t>  Even in Linux, a surprising number of files are created, but then</a:t>
            </a:r>
            <a:br>
              <a:rPr lang="en-US" dirty="0"/>
            </a:br>
            <a:r>
              <a:rPr lang="en-US" dirty="0"/>
              <a:t>   immediately deleted.  Some, like lock files, are never even read.</a:t>
            </a:r>
          </a:p>
          <a:p>
            <a:pPr lvl="1"/>
            <a:r>
              <a:rPr lang="en-US" dirty="0"/>
              <a:t>  Linux has some optimizations to avoid pointless I/O for such cases.</a:t>
            </a:r>
          </a:p>
          <a:p>
            <a:pPr lvl="1"/>
            <a:r>
              <a:rPr lang="en-US" dirty="0"/>
              <a:t>  With objects, the lifetime distribution simply looks different.</a:t>
            </a:r>
          </a:p>
        </p:txBody>
      </p:sp>
      <p:sp>
        <p:nvSpPr>
          <p:cNvPr id="4" name="Footer Placeholder 3">
            <a:extLst>
              <a:ext uri="{FF2B5EF4-FFF2-40B4-BE49-F238E27FC236}">
                <a16:creationId xmlns:a16="http://schemas.microsoft.com/office/drawing/2014/main" id="{B6E7446D-FA84-42A4-A391-3FC10EC4F68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4FD9576-50A0-443F-BAA8-A8B6FE637227}"/>
              </a:ext>
            </a:extLst>
          </p:cNvPr>
          <p:cNvSpPr>
            <a:spLocks noGrp="1"/>
          </p:cNvSpPr>
          <p:nvPr>
            <p:ph type="sldNum" sz="quarter" idx="12"/>
          </p:nvPr>
        </p:nvSpPr>
        <p:spPr/>
        <p:txBody>
          <a:bodyPr/>
          <a:lstStyle/>
          <a:p>
            <a:fld id="{6547F9EC-0141-428E-9624-21FD351CB832}" type="slidenum">
              <a:rPr lang="en-US" smtClean="0"/>
              <a:t>35</a:t>
            </a:fld>
            <a:endParaRPr lang="en-US"/>
          </a:p>
        </p:txBody>
      </p:sp>
      <p:pic>
        <p:nvPicPr>
          <p:cNvPr id="6" name="Picture 5">
            <a:extLst>
              <a:ext uri="{FF2B5EF4-FFF2-40B4-BE49-F238E27FC236}">
                <a16:creationId xmlns:a16="http://schemas.microsoft.com/office/drawing/2014/main" id="{E53823B6-C0EC-45A9-8971-66D1913DEAE1}"/>
              </a:ext>
            </a:extLst>
          </p:cNvPr>
          <p:cNvPicPr>
            <a:picLocks noChangeAspect="1"/>
          </p:cNvPicPr>
          <p:nvPr/>
        </p:nvPicPr>
        <p:blipFill>
          <a:blip r:embed="rId2"/>
          <a:stretch>
            <a:fillRect/>
          </a:stretch>
        </p:blipFill>
        <p:spPr>
          <a:xfrm>
            <a:off x="10044112" y="144399"/>
            <a:ext cx="1914525" cy="2381250"/>
          </a:xfrm>
          <a:prstGeom prst="rect">
            <a:avLst/>
          </a:prstGeom>
        </p:spPr>
      </p:pic>
    </p:spTree>
    <p:extLst>
      <p:ext uri="{BB962C8B-B14F-4D97-AF65-F5344CB8AC3E}">
        <p14:creationId xmlns:p14="http://schemas.microsoft.com/office/powerpoint/2010/main" val="3503326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0C13A-1260-4733-BA08-1415ABFF1D7F}"/>
              </a:ext>
            </a:extLst>
          </p:cNvPr>
          <p:cNvSpPr>
            <a:spLocks noGrp="1"/>
          </p:cNvSpPr>
          <p:nvPr>
            <p:ph type="title"/>
          </p:nvPr>
        </p:nvSpPr>
        <p:spPr/>
        <p:txBody>
          <a:bodyPr/>
          <a:lstStyle/>
          <a:p>
            <a:r>
              <a:rPr lang="en-US" dirty="0" err="1"/>
              <a:t>Ceph</a:t>
            </a:r>
            <a:r>
              <a:rPr lang="en-US" dirty="0"/>
              <a:t> has no idea what is in an object</a:t>
            </a:r>
          </a:p>
        </p:txBody>
      </p:sp>
      <p:sp>
        <p:nvSpPr>
          <p:cNvPr id="3" name="Content Placeholder 2">
            <a:extLst>
              <a:ext uri="{FF2B5EF4-FFF2-40B4-BE49-F238E27FC236}">
                <a16:creationId xmlns:a16="http://schemas.microsoft.com/office/drawing/2014/main" id="{8AC33D0C-6402-47C0-9BE2-22B462A47414}"/>
              </a:ext>
            </a:extLst>
          </p:cNvPr>
          <p:cNvSpPr>
            <a:spLocks noGrp="1"/>
          </p:cNvSpPr>
          <p:nvPr>
            <p:ph idx="1"/>
          </p:nvPr>
        </p:nvSpPr>
        <p:spPr/>
        <p:txBody>
          <a:bodyPr>
            <a:normAutofit/>
          </a:bodyPr>
          <a:lstStyle/>
          <a:p>
            <a:r>
              <a:rPr lang="en-US" dirty="0"/>
              <a:t>It only sees the serialized form of an object.</a:t>
            </a:r>
          </a:p>
          <a:p>
            <a:endParaRPr lang="en-US" dirty="0"/>
          </a:p>
          <a:p>
            <a:r>
              <a:rPr lang="en-US" dirty="0"/>
              <a:t>Recall that when we serialize, an object is converted into a byte array of some size.  Later the application would deserialize and reconstruct the object contents.</a:t>
            </a:r>
          </a:p>
          <a:p>
            <a:endParaRPr lang="en-US" dirty="0"/>
          </a:p>
          <a:p>
            <a:r>
              <a:rPr lang="en-US" dirty="0" err="1"/>
              <a:t>Ceph</a:t>
            </a:r>
            <a:r>
              <a:rPr lang="en-US" dirty="0"/>
              <a:t> never sees object definition and cannot call the methods</a:t>
            </a:r>
          </a:p>
        </p:txBody>
      </p:sp>
      <p:sp>
        <p:nvSpPr>
          <p:cNvPr id="4" name="Footer Placeholder 3">
            <a:extLst>
              <a:ext uri="{FF2B5EF4-FFF2-40B4-BE49-F238E27FC236}">
                <a16:creationId xmlns:a16="http://schemas.microsoft.com/office/drawing/2014/main" id="{98C2653E-666D-4EDC-BB82-049A0B48779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16535F2-D548-4498-9882-55F09026238C}"/>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1748968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9E401-F643-446B-816F-5162F69F8F7A}"/>
              </a:ext>
            </a:extLst>
          </p:cNvPr>
          <p:cNvSpPr>
            <a:spLocks noGrp="1"/>
          </p:cNvSpPr>
          <p:nvPr>
            <p:ph type="title"/>
          </p:nvPr>
        </p:nvSpPr>
        <p:spPr/>
        <p:txBody>
          <a:bodyPr/>
          <a:lstStyle/>
          <a:p>
            <a:r>
              <a:rPr lang="en-US" dirty="0"/>
              <a:t>You can encrypt your objects</a:t>
            </a:r>
          </a:p>
        </p:txBody>
      </p:sp>
      <p:sp>
        <p:nvSpPr>
          <p:cNvPr id="3" name="Content Placeholder 2">
            <a:extLst>
              <a:ext uri="{FF2B5EF4-FFF2-40B4-BE49-F238E27FC236}">
                <a16:creationId xmlns:a16="http://schemas.microsoft.com/office/drawing/2014/main" id="{787A6457-A013-417D-9CAF-7C25272384CA}"/>
              </a:ext>
            </a:extLst>
          </p:cNvPr>
          <p:cNvSpPr>
            <a:spLocks noGrp="1"/>
          </p:cNvSpPr>
          <p:nvPr>
            <p:ph idx="1"/>
          </p:nvPr>
        </p:nvSpPr>
        <p:spPr/>
        <p:txBody>
          <a:bodyPr>
            <a:normAutofit lnSpcReduction="10000"/>
          </a:bodyPr>
          <a:lstStyle/>
          <a:p>
            <a:r>
              <a:rPr lang="en-US" dirty="0"/>
              <a:t>With every form of Linux, you can specify that you want a file volume to be encrypted.  </a:t>
            </a:r>
            <a:r>
              <a:rPr lang="en-US" i="1" dirty="0"/>
              <a:t>Don’t lose the key!</a:t>
            </a:r>
          </a:p>
          <a:p>
            <a:endParaRPr lang="en-US" dirty="0"/>
          </a:p>
          <a:p>
            <a:r>
              <a:rPr lang="en-US" dirty="0"/>
              <a:t>In such cases, all the bits that are written will first be encrypted, and later when you do a read, the data will be decrypted.</a:t>
            </a:r>
          </a:p>
          <a:p>
            <a:endParaRPr lang="en-US" dirty="0"/>
          </a:p>
          <a:p>
            <a:r>
              <a:rPr lang="en-US" dirty="0"/>
              <a:t>In Linux file systems this is block by block and invisible to you, once you enable it.</a:t>
            </a:r>
          </a:p>
        </p:txBody>
      </p:sp>
      <p:sp>
        <p:nvSpPr>
          <p:cNvPr id="4" name="Footer Placeholder 3">
            <a:extLst>
              <a:ext uri="{FF2B5EF4-FFF2-40B4-BE49-F238E27FC236}">
                <a16:creationId xmlns:a16="http://schemas.microsoft.com/office/drawing/2014/main" id="{B2421D6F-8B36-49B5-B323-58648D4787A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272AC0F-384A-42A9-851A-766F6D0977BE}"/>
              </a:ext>
            </a:extLst>
          </p:cNvPr>
          <p:cNvSpPr>
            <a:spLocks noGrp="1"/>
          </p:cNvSpPr>
          <p:nvPr>
            <p:ph type="sldNum" sz="quarter" idx="12"/>
          </p:nvPr>
        </p:nvSpPr>
        <p:spPr/>
        <p:txBody>
          <a:bodyPr/>
          <a:lstStyle/>
          <a:p>
            <a:fld id="{6547F9EC-0141-428E-9624-21FD351CB832}" type="slidenum">
              <a:rPr lang="en-US" smtClean="0"/>
              <a:t>37</a:t>
            </a:fld>
            <a:endParaRPr lang="en-US"/>
          </a:p>
        </p:txBody>
      </p:sp>
      <p:pic>
        <p:nvPicPr>
          <p:cNvPr id="6" name="Picture 5">
            <a:extLst>
              <a:ext uri="{FF2B5EF4-FFF2-40B4-BE49-F238E27FC236}">
                <a16:creationId xmlns:a16="http://schemas.microsoft.com/office/drawing/2014/main" id="{4150146A-52BA-4349-9A1B-FD0F9B6D04E7}"/>
              </a:ext>
            </a:extLst>
          </p:cNvPr>
          <p:cNvPicPr>
            <a:picLocks noChangeAspect="1"/>
          </p:cNvPicPr>
          <p:nvPr/>
        </p:nvPicPr>
        <p:blipFill>
          <a:blip r:embed="rId2"/>
          <a:stretch>
            <a:fillRect/>
          </a:stretch>
        </p:blipFill>
        <p:spPr>
          <a:xfrm>
            <a:off x="9350584" y="184300"/>
            <a:ext cx="2600325" cy="1762125"/>
          </a:xfrm>
          <a:prstGeom prst="rect">
            <a:avLst/>
          </a:prstGeom>
        </p:spPr>
      </p:pic>
    </p:spTree>
    <p:extLst>
      <p:ext uri="{BB962C8B-B14F-4D97-AF65-F5344CB8AC3E}">
        <p14:creationId xmlns:p14="http://schemas.microsoft.com/office/powerpoint/2010/main" val="1961389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8FC5-103F-417D-96FF-2E0F7D418029}"/>
              </a:ext>
            </a:extLst>
          </p:cNvPr>
          <p:cNvSpPr>
            <a:spLocks noGrp="1"/>
          </p:cNvSpPr>
          <p:nvPr>
            <p:ph type="title"/>
          </p:nvPr>
        </p:nvSpPr>
        <p:spPr/>
        <p:txBody>
          <a:bodyPr/>
          <a:lstStyle/>
          <a:p>
            <a:r>
              <a:rPr lang="en-US" dirty="0" err="1"/>
              <a:t>Ceph</a:t>
            </a:r>
            <a:r>
              <a:rPr lang="en-US" dirty="0"/>
              <a:t> supports encryption too</a:t>
            </a:r>
          </a:p>
        </p:txBody>
      </p:sp>
      <p:sp>
        <p:nvSpPr>
          <p:cNvPr id="3" name="Content Placeholder 2">
            <a:extLst>
              <a:ext uri="{FF2B5EF4-FFF2-40B4-BE49-F238E27FC236}">
                <a16:creationId xmlns:a16="http://schemas.microsoft.com/office/drawing/2014/main" id="{0A44CBE1-4426-4B1E-BE74-1FBAB4CD8518}"/>
              </a:ext>
            </a:extLst>
          </p:cNvPr>
          <p:cNvSpPr>
            <a:spLocks noGrp="1"/>
          </p:cNvSpPr>
          <p:nvPr>
            <p:ph idx="1"/>
          </p:nvPr>
        </p:nvSpPr>
        <p:spPr/>
        <p:txBody>
          <a:bodyPr>
            <a:normAutofit lnSpcReduction="10000"/>
          </a:bodyPr>
          <a:lstStyle/>
          <a:p>
            <a:r>
              <a:rPr lang="en-US" dirty="0"/>
              <a:t>You can actually encrypt your own serialized objects.</a:t>
            </a:r>
          </a:p>
          <a:p>
            <a:endParaRPr lang="en-US" dirty="0"/>
          </a:p>
          <a:p>
            <a:r>
              <a:rPr lang="en-US" dirty="0"/>
              <a:t>But the </a:t>
            </a:r>
            <a:r>
              <a:rPr lang="en-US" dirty="0" err="1"/>
              <a:t>Ceph</a:t>
            </a:r>
            <a:r>
              <a:rPr lang="en-US" dirty="0"/>
              <a:t> feature will cover entire storage systems, even if they have many servers.</a:t>
            </a:r>
          </a:p>
          <a:p>
            <a:endParaRPr lang="en-US" dirty="0"/>
          </a:p>
          <a:p>
            <a:r>
              <a:rPr lang="en-US" dirty="0"/>
              <a:t>Thus if someone were to steal a storage</a:t>
            </a:r>
            <a:br>
              <a:rPr lang="en-US" dirty="0"/>
            </a:br>
            <a:r>
              <a:rPr lang="en-US" dirty="0"/>
              <a:t>drive, they just see random bits </a:t>
            </a:r>
            <a:br>
              <a:rPr lang="en-US" dirty="0"/>
            </a:br>
            <a:r>
              <a:rPr lang="en-US" dirty="0"/>
              <a:t>(unless they are friends of the </a:t>
            </a:r>
            <a:r>
              <a:rPr lang="en-US" dirty="0" err="1"/>
              <a:t>keymaker</a:t>
            </a:r>
            <a:r>
              <a:rPr lang="en-US" dirty="0"/>
              <a:t>)</a:t>
            </a:r>
          </a:p>
        </p:txBody>
      </p:sp>
      <p:sp>
        <p:nvSpPr>
          <p:cNvPr id="4" name="Footer Placeholder 3">
            <a:extLst>
              <a:ext uri="{FF2B5EF4-FFF2-40B4-BE49-F238E27FC236}">
                <a16:creationId xmlns:a16="http://schemas.microsoft.com/office/drawing/2014/main" id="{33CEA3A9-086C-4955-98BF-4BB690122B6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2DCEEAE-42A6-4396-8E31-984B789882C8}"/>
              </a:ext>
            </a:extLst>
          </p:cNvPr>
          <p:cNvSpPr>
            <a:spLocks noGrp="1"/>
          </p:cNvSpPr>
          <p:nvPr>
            <p:ph type="sldNum" sz="quarter" idx="12"/>
          </p:nvPr>
        </p:nvSpPr>
        <p:spPr/>
        <p:txBody>
          <a:bodyPr/>
          <a:lstStyle/>
          <a:p>
            <a:fld id="{6547F9EC-0141-428E-9624-21FD351CB832}" type="slidenum">
              <a:rPr lang="en-US" smtClean="0"/>
              <a:t>38</a:t>
            </a:fld>
            <a:endParaRPr lang="en-US"/>
          </a:p>
        </p:txBody>
      </p:sp>
      <p:sp>
        <p:nvSpPr>
          <p:cNvPr id="7" name="TextBox 6">
            <a:extLst>
              <a:ext uri="{FF2B5EF4-FFF2-40B4-BE49-F238E27FC236}">
                <a16:creationId xmlns:a16="http://schemas.microsoft.com/office/drawing/2014/main" id="{A253AE86-DFA9-4E13-81D4-4B7F86FCD24A}"/>
              </a:ext>
            </a:extLst>
          </p:cNvPr>
          <p:cNvSpPr txBox="1"/>
          <p:nvPr/>
        </p:nvSpPr>
        <p:spPr>
          <a:xfrm>
            <a:off x="8911324" y="5991158"/>
            <a:ext cx="2961260" cy="369332"/>
          </a:xfrm>
          <a:prstGeom prst="rect">
            <a:avLst/>
          </a:prstGeom>
          <a:solidFill>
            <a:srgbClr val="FFC000"/>
          </a:solidFill>
        </p:spPr>
        <p:txBody>
          <a:bodyPr wrap="none" rtlCol="0">
            <a:spAutoFit/>
          </a:bodyPr>
          <a:lstStyle/>
          <a:p>
            <a:r>
              <a:rPr lang="en-US" b="1" dirty="0" err="1"/>
              <a:t>Keymaker</a:t>
            </a:r>
            <a:r>
              <a:rPr lang="en-US" b="1" dirty="0"/>
              <a:t> in the Matrix films</a:t>
            </a:r>
          </a:p>
        </p:txBody>
      </p:sp>
      <p:pic>
        <p:nvPicPr>
          <p:cNvPr id="6" name="Picture 5">
            <a:extLst>
              <a:ext uri="{FF2B5EF4-FFF2-40B4-BE49-F238E27FC236}">
                <a16:creationId xmlns:a16="http://schemas.microsoft.com/office/drawing/2014/main" id="{C3451674-CB80-43AB-8A1F-198A5583A083}"/>
              </a:ext>
            </a:extLst>
          </p:cNvPr>
          <p:cNvPicPr>
            <a:picLocks noChangeAspect="1"/>
          </p:cNvPicPr>
          <p:nvPr/>
        </p:nvPicPr>
        <p:blipFill>
          <a:blip r:embed="rId2"/>
          <a:stretch>
            <a:fillRect/>
          </a:stretch>
        </p:blipFill>
        <p:spPr>
          <a:xfrm>
            <a:off x="8790999" y="3950898"/>
            <a:ext cx="3201910" cy="2130725"/>
          </a:xfrm>
          <a:prstGeom prst="rect">
            <a:avLst/>
          </a:prstGeom>
        </p:spPr>
      </p:pic>
    </p:spTree>
    <p:extLst>
      <p:ext uri="{BB962C8B-B14F-4D97-AF65-F5344CB8AC3E}">
        <p14:creationId xmlns:p14="http://schemas.microsoft.com/office/powerpoint/2010/main" val="3777625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ABC75-FFB8-41C2-AE08-8700F10E62B4}"/>
              </a:ext>
            </a:extLst>
          </p:cNvPr>
          <p:cNvSpPr>
            <a:spLocks noGrp="1"/>
          </p:cNvSpPr>
          <p:nvPr>
            <p:ph type="title"/>
          </p:nvPr>
        </p:nvSpPr>
        <p:spPr/>
        <p:txBody>
          <a:bodyPr/>
          <a:lstStyle/>
          <a:p>
            <a:r>
              <a:rPr lang="en-US" dirty="0" err="1"/>
              <a:t>Ceph</a:t>
            </a:r>
            <a:r>
              <a:rPr lang="en-US" dirty="0"/>
              <a:t> “architecture”</a:t>
            </a:r>
          </a:p>
        </p:txBody>
      </p:sp>
      <p:sp>
        <p:nvSpPr>
          <p:cNvPr id="3" name="Content Placeholder 2">
            <a:extLst>
              <a:ext uri="{FF2B5EF4-FFF2-40B4-BE49-F238E27FC236}">
                <a16:creationId xmlns:a16="http://schemas.microsoft.com/office/drawing/2014/main" id="{65238165-1C97-4E2C-A81A-104BD3312991}"/>
              </a:ext>
            </a:extLst>
          </p:cNvPr>
          <p:cNvSpPr>
            <a:spLocks noGrp="1"/>
          </p:cNvSpPr>
          <p:nvPr>
            <p:ph idx="1"/>
          </p:nvPr>
        </p:nvSpPr>
        <p:spPr/>
        <p:txBody>
          <a:bodyPr/>
          <a:lstStyle/>
          <a:p>
            <a:r>
              <a:rPr lang="en-US" dirty="0"/>
              <a:t>We discussed complex systems </a:t>
            </a:r>
            <a:br>
              <a:rPr lang="en-US" dirty="0"/>
            </a:br>
            <a:r>
              <a:rPr lang="en-US" dirty="0"/>
              <a:t>built from multiple processes.</a:t>
            </a:r>
          </a:p>
          <a:p>
            <a:endParaRPr lang="en-US" dirty="0"/>
          </a:p>
          <a:p>
            <a:r>
              <a:rPr lang="en-US" dirty="0" err="1"/>
              <a:t>Ceph</a:t>
            </a:r>
            <a:r>
              <a:rPr lang="en-US" dirty="0"/>
              <a:t> has this sort of structure!</a:t>
            </a:r>
            <a:br>
              <a:rPr lang="en-US" dirty="0"/>
            </a:br>
            <a:r>
              <a:rPr lang="en-US" dirty="0"/>
              <a:t>Each type of element is a separate</a:t>
            </a:r>
            <a:br>
              <a:rPr lang="en-US" dirty="0"/>
            </a:br>
            <a:r>
              <a:rPr lang="en-US" dirty="0"/>
              <a:t>process.  New more storage?  Just</a:t>
            </a:r>
            <a:br>
              <a:rPr lang="en-US" dirty="0"/>
            </a:br>
            <a:r>
              <a:rPr lang="en-US" dirty="0"/>
              <a:t>run more storage nodes!   </a:t>
            </a:r>
          </a:p>
        </p:txBody>
      </p:sp>
      <p:sp>
        <p:nvSpPr>
          <p:cNvPr id="4" name="Footer Placeholder 3">
            <a:extLst>
              <a:ext uri="{FF2B5EF4-FFF2-40B4-BE49-F238E27FC236}">
                <a16:creationId xmlns:a16="http://schemas.microsoft.com/office/drawing/2014/main" id="{FBF9BCAA-DEE1-48A3-86F5-218403E57B5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E4D48D9-E4C4-43E1-AC2C-CDCA9A61AC63}"/>
              </a:ext>
            </a:extLst>
          </p:cNvPr>
          <p:cNvSpPr>
            <a:spLocks noGrp="1"/>
          </p:cNvSpPr>
          <p:nvPr>
            <p:ph type="sldNum" sz="quarter" idx="12"/>
          </p:nvPr>
        </p:nvSpPr>
        <p:spPr/>
        <p:txBody>
          <a:bodyPr/>
          <a:lstStyle/>
          <a:p>
            <a:fld id="{6547F9EC-0141-428E-9624-21FD351CB832}" type="slidenum">
              <a:rPr lang="en-US" smtClean="0"/>
              <a:t>39</a:t>
            </a:fld>
            <a:endParaRPr lang="en-US"/>
          </a:p>
        </p:txBody>
      </p:sp>
      <p:pic>
        <p:nvPicPr>
          <p:cNvPr id="6" name="Picture 5">
            <a:extLst>
              <a:ext uri="{FF2B5EF4-FFF2-40B4-BE49-F238E27FC236}">
                <a16:creationId xmlns:a16="http://schemas.microsoft.com/office/drawing/2014/main" id="{D9AD3230-97CB-47CA-8177-B22492A2B7F6}"/>
              </a:ext>
            </a:extLst>
          </p:cNvPr>
          <p:cNvPicPr>
            <a:picLocks noChangeAspect="1"/>
          </p:cNvPicPr>
          <p:nvPr/>
        </p:nvPicPr>
        <p:blipFill>
          <a:blip r:embed="rId2"/>
          <a:stretch>
            <a:fillRect/>
          </a:stretch>
        </p:blipFill>
        <p:spPr>
          <a:xfrm>
            <a:off x="7125419" y="1696844"/>
            <a:ext cx="4540399" cy="3540679"/>
          </a:xfrm>
          <a:prstGeom prst="rect">
            <a:avLst/>
          </a:prstGeom>
        </p:spPr>
      </p:pic>
    </p:spTree>
    <p:extLst>
      <p:ext uri="{BB962C8B-B14F-4D97-AF65-F5344CB8AC3E}">
        <p14:creationId xmlns:p14="http://schemas.microsoft.com/office/powerpoint/2010/main" val="1168353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604A-C80B-446F-9143-2B606F0E8C4C}"/>
              </a:ext>
            </a:extLst>
          </p:cNvPr>
          <p:cNvSpPr>
            <a:spLocks noGrp="1"/>
          </p:cNvSpPr>
          <p:nvPr>
            <p:ph type="title"/>
          </p:nvPr>
        </p:nvSpPr>
        <p:spPr/>
        <p:txBody>
          <a:bodyPr/>
          <a:lstStyle/>
          <a:p>
            <a:r>
              <a:rPr lang="en-US" dirty="0"/>
              <a:t>Sun Microsystems</a:t>
            </a:r>
          </a:p>
        </p:txBody>
      </p:sp>
      <p:sp>
        <p:nvSpPr>
          <p:cNvPr id="3" name="Content Placeholder 2">
            <a:extLst>
              <a:ext uri="{FF2B5EF4-FFF2-40B4-BE49-F238E27FC236}">
                <a16:creationId xmlns:a16="http://schemas.microsoft.com/office/drawing/2014/main" id="{84BFDA0D-12A7-4597-A309-AEBB7081C052}"/>
              </a:ext>
            </a:extLst>
          </p:cNvPr>
          <p:cNvSpPr>
            <a:spLocks noGrp="1"/>
          </p:cNvSpPr>
          <p:nvPr>
            <p:ph idx="1"/>
          </p:nvPr>
        </p:nvSpPr>
        <p:spPr/>
        <p:txBody>
          <a:bodyPr/>
          <a:lstStyle/>
          <a:p>
            <a:r>
              <a:rPr lang="en-US" dirty="0"/>
              <a:t>Bill started a company, early in the .com boom era.</a:t>
            </a:r>
          </a:p>
          <a:p>
            <a:endParaRPr lang="en-US" dirty="0"/>
          </a:p>
          <a:p>
            <a:r>
              <a:rPr lang="en-US" dirty="0"/>
              <a:t>The company took the BSD Linux and created a workstation computer carefully designed for modern users, as of 1980.</a:t>
            </a:r>
          </a:p>
          <a:p>
            <a:endParaRPr lang="en-US" dirty="0"/>
          </a:p>
          <a:p>
            <a:r>
              <a:rPr lang="en-US" dirty="0"/>
              <a:t>Their potential clients were purchasing DEC computers at the time, which also had Linux, but included a “cluster” option</a:t>
            </a:r>
          </a:p>
        </p:txBody>
      </p:sp>
      <p:sp>
        <p:nvSpPr>
          <p:cNvPr id="4" name="Footer Placeholder 3">
            <a:extLst>
              <a:ext uri="{FF2B5EF4-FFF2-40B4-BE49-F238E27FC236}">
                <a16:creationId xmlns:a16="http://schemas.microsoft.com/office/drawing/2014/main" id="{9DCD6DF3-D9A4-402A-99A3-8D3563DA112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323F086-7869-4455-9988-3966AD8C3A3A}"/>
              </a:ext>
            </a:extLst>
          </p:cNvPr>
          <p:cNvSpPr>
            <a:spLocks noGrp="1"/>
          </p:cNvSpPr>
          <p:nvPr>
            <p:ph type="sldNum" sz="quarter" idx="12"/>
          </p:nvPr>
        </p:nvSpPr>
        <p:spPr/>
        <p:txBody>
          <a:bodyPr/>
          <a:lstStyle/>
          <a:p>
            <a:fld id="{6547F9EC-0141-428E-9624-21FD351CB832}" type="slidenum">
              <a:rPr lang="en-US" smtClean="0"/>
              <a:t>4</a:t>
            </a:fld>
            <a:endParaRPr lang="en-US"/>
          </a:p>
        </p:txBody>
      </p:sp>
      <p:pic>
        <p:nvPicPr>
          <p:cNvPr id="6" name="Picture 5">
            <a:extLst>
              <a:ext uri="{FF2B5EF4-FFF2-40B4-BE49-F238E27FC236}">
                <a16:creationId xmlns:a16="http://schemas.microsoft.com/office/drawing/2014/main" id="{368E3492-2E3D-40FB-B30B-EE6CCF77B2A1}"/>
              </a:ext>
            </a:extLst>
          </p:cNvPr>
          <p:cNvPicPr>
            <a:picLocks noChangeAspect="1"/>
          </p:cNvPicPr>
          <p:nvPr/>
        </p:nvPicPr>
        <p:blipFill>
          <a:blip r:embed="rId2"/>
          <a:stretch>
            <a:fillRect/>
          </a:stretch>
        </p:blipFill>
        <p:spPr>
          <a:xfrm>
            <a:off x="8671252" y="205077"/>
            <a:ext cx="3356706" cy="1879755"/>
          </a:xfrm>
          <a:prstGeom prst="rect">
            <a:avLst/>
          </a:prstGeom>
        </p:spPr>
      </p:pic>
    </p:spTree>
    <p:extLst>
      <p:ext uri="{BB962C8B-B14F-4D97-AF65-F5344CB8AC3E}">
        <p14:creationId xmlns:p14="http://schemas.microsoft.com/office/powerpoint/2010/main" val="715532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AB62F-B234-4AA1-A96B-0D438C8AA1C3}"/>
              </a:ext>
            </a:extLst>
          </p:cNvPr>
          <p:cNvSpPr>
            <a:spLocks noGrp="1"/>
          </p:cNvSpPr>
          <p:nvPr>
            <p:ph type="title"/>
          </p:nvPr>
        </p:nvSpPr>
        <p:spPr/>
        <p:txBody>
          <a:bodyPr/>
          <a:lstStyle/>
          <a:p>
            <a:r>
              <a:rPr lang="en-US" dirty="0"/>
              <a:t>Examples of </a:t>
            </a:r>
            <a:r>
              <a:rPr lang="en-US" dirty="0" err="1"/>
              <a:t>ceph</a:t>
            </a:r>
            <a:r>
              <a:rPr lang="en-US" dirty="0"/>
              <a:t> features</a:t>
            </a:r>
          </a:p>
        </p:txBody>
      </p:sp>
      <p:sp>
        <p:nvSpPr>
          <p:cNvPr id="3" name="Content Placeholder 2">
            <a:extLst>
              <a:ext uri="{FF2B5EF4-FFF2-40B4-BE49-F238E27FC236}">
                <a16:creationId xmlns:a16="http://schemas.microsoft.com/office/drawing/2014/main" id="{8F0E3369-1132-40B8-8D81-2CCAC0F68BC9}"/>
              </a:ext>
            </a:extLst>
          </p:cNvPr>
          <p:cNvSpPr>
            <a:spLocks noGrp="1"/>
          </p:cNvSpPr>
          <p:nvPr>
            <p:ph idx="1"/>
          </p:nvPr>
        </p:nvSpPr>
        <p:spPr/>
        <p:txBody>
          <a:bodyPr>
            <a:normAutofit lnSpcReduction="10000"/>
          </a:bodyPr>
          <a:lstStyle/>
          <a:p>
            <a:r>
              <a:rPr lang="en-US" dirty="0"/>
              <a:t>Efficient ways of managing directories with immense numbers of objects in them, such as fast “lookup” to find the file control information (the </a:t>
            </a:r>
            <a:r>
              <a:rPr lang="en-US" dirty="0" err="1"/>
              <a:t>inode</a:t>
            </a:r>
            <a:r>
              <a:rPr lang="en-US" dirty="0"/>
              <a:t>).</a:t>
            </a:r>
          </a:p>
          <a:p>
            <a:endParaRPr lang="en-US" dirty="0"/>
          </a:p>
          <a:p>
            <a:r>
              <a:rPr lang="en-US" dirty="0"/>
              <a:t>Special ways of packing data so that with large numbers of small objects, a whole block isn’t wasted for each.</a:t>
            </a:r>
          </a:p>
          <a:p>
            <a:endParaRPr lang="en-US" dirty="0"/>
          </a:p>
          <a:p>
            <a:r>
              <a:rPr lang="en-US" dirty="0"/>
              <a:t>With really big files, “striping” over multiple storage units.</a:t>
            </a:r>
          </a:p>
        </p:txBody>
      </p:sp>
      <p:sp>
        <p:nvSpPr>
          <p:cNvPr id="4" name="Footer Placeholder 3">
            <a:extLst>
              <a:ext uri="{FF2B5EF4-FFF2-40B4-BE49-F238E27FC236}">
                <a16:creationId xmlns:a16="http://schemas.microsoft.com/office/drawing/2014/main" id="{B03C1351-03A9-4374-8511-238DA9DEAF8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725429F-31A6-48DD-9C9B-F09C52A8574C}"/>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302061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342205"/>
            <a:ext cx="10641691" cy="1499616"/>
          </a:xfrm>
        </p:spPr>
        <p:txBody>
          <a:bodyPr/>
          <a:lstStyle/>
          <a:p>
            <a:r>
              <a:rPr lang="en-US" dirty="0"/>
              <a:t>File striping concept</a:t>
            </a:r>
          </a:p>
        </p:txBody>
      </p:sp>
      <p:sp>
        <p:nvSpPr>
          <p:cNvPr id="8" name="Content Placeholder 7">
            <a:extLst>
              <a:ext uri="{FF2B5EF4-FFF2-40B4-BE49-F238E27FC236}">
                <a16:creationId xmlns:a16="http://schemas.microsoft.com/office/drawing/2014/main" id="{3A1E1C05-817E-485D-9F14-921E14962363}"/>
              </a:ext>
            </a:extLst>
          </p:cNvPr>
          <p:cNvSpPr>
            <a:spLocks noGrp="1"/>
          </p:cNvSpPr>
          <p:nvPr>
            <p:ph idx="1"/>
          </p:nvPr>
        </p:nvSpPr>
        <p:spPr/>
        <p:txBody>
          <a:bodyPr/>
          <a:lstStyle/>
          <a:p>
            <a:r>
              <a:rPr lang="en-US" dirty="0"/>
              <a:t>Slice file into chunks</a:t>
            </a:r>
            <a:br>
              <a:rPr lang="en-US" dirty="0"/>
            </a:br>
            <a:r>
              <a:rPr lang="en-US" dirty="0"/>
              <a:t>and then write chunk</a:t>
            </a:r>
            <a:br>
              <a:rPr lang="en-US" dirty="0"/>
            </a:br>
            <a:r>
              <a:rPr lang="en-US" dirty="0"/>
              <a:t>by chunk across several</a:t>
            </a:r>
            <a:br>
              <a:rPr lang="en-US" dirty="0"/>
            </a:br>
            <a:r>
              <a:rPr lang="en-US" dirty="0"/>
              <a:t>storage units.</a:t>
            </a:r>
          </a:p>
          <a:p>
            <a:endParaRPr lang="en-US" dirty="0"/>
          </a:p>
          <a:p>
            <a:r>
              <a:rPr lang="en-US" dirty="0"/>
              <a:t>Here, each </a:t>
            </a:r>
            <a:r>
              <a:rPr lang="en-US"/>
              <a:t>“stripe</a:t>
            </a:r>
            <a:r>
              <a:rPr lang="en-US" dirty="0"/>
              <a:t>” has</a:t>
            </a:r>
            <a:br>
              <a:rPr lang="en-US" dirty="0"/>
            </a:br>
            <a:r>
              <a:rPr lang="en-US" dirty="0"/>
              <a:t>4 chunks.</a:t>
            </a:r>
          </a:p>
        </p:txBody>
      </p:sp>
      <p:sp>
        <p:nvSpPr>
          <p:cNvPr id="3" name="TextBox 2">
            <a:extLst>
              <a:ext uri="{FF2B5EF4-FFF2-40B4-BE49-F238E27FC236}">
                <a16:creationId xmlns:a16="http://schemas.microsoft.com/office/drawing/2014/main" id="{D401FC0E-8BC2-49FE-A8E8-35349C2A820F}"/>
              </a:ext>
            </a:extLst>
          </p:cNvPr>
          <p:cNvSpPr txBox="1"/>
          <p:nvPr/>
        </p:nvSpPr>
        <p:spPr>
          <a:xfrm>
            <a:off x="9091941" y="6446029"/>
            <a:ext cx="3233409" cy="307777"/>
          </a:xfrm>
          <a:prstGeom prst="rect">
            <a:avLst/>
          </a:prstGeom>
          <a:noFill/>
        </p:spPr>
        <p:txBody>
          <a:bodyPr wrap="square" rtlCol="0">
            <a:spAutoFit/>
          </a:bodyPr>
          <a:lstStyle/>
          <a:p>
            <a:r>
              <a:rPr lang="en-US" sz="1400" b="1" dirty="0"/>
              <a:t>Graphic is by Jeff Chase @ Duke.</a:t>
            </a:r>
          </a:p>
        </p:txBody>
      </p:sp>
      <p:pic>
        <p:nvPicPr>
          <p:cNvPr id="7" name="Picture 6">
            <a:extLst>
              <a:ext uri="{FF2B5EF4-FFF2-40B4-BE49-F238E27FC236}">
                <a16:creationId xmlns:a16="http://schemas.microsoft.com/office/drawing/2014/main" id="{38556D3E-A0AA-418D-90D0-6AF263563F65}"/>
              </a:ext>
            </a:extLst>
          </p:cNvPr>
          <p:cNvPicPr>
            <a:picLocks noChangeAspect="1"/>
          </p:cNvPicPr>
          <p:nvPr/>
        </p:nvPicPr>
        <p:blipFill>
          <a:blip r:embed="rId2"/>
          <a:stretch>
            <a:fillRect/>
          </a:stretch>
        </p:blipFill>
        <p:spPr>
          <a:xfrm>
            <a:off x="4534760" y="1180796"/>
            <a:ext cx="7657240" cy="5322269"/>
          </a:xfrm>
          <a:prstGeom prst="rect">
            <a:avLst/>
          </a:prstGeom>
        </p:spPr>
      </p:pic>
      <p:sp>
        <p:nvSpPr>
          <p:cNvPr id="4" name="Footer Placeholder 3">
            <a:extLst>
              <a:ext uri="{FF2B5EF4-FFF2-40B4-BE49-F238E27FC236}">
                <a16:creationId xmlns:a16="http://schemas.microsoft.com/office/drawing/2014/main" id="{1F7FBBBE-0028-4CD8-A00F-833A7AE76D2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F4F0A4E-9FB5-45A6-AC24-2B32DD8079CB}"/>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1396613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FBF49-86C5-4B92-B160-EAC0C2BA661B}"/>
              </a:ext>
            </a:extLst>
          </p:cNvPr>
          <p:cNvSpPr>
            <a:spLocks noGrp="1"/>
          </p:cNvSpPr>
          <p:nvPr>
            <p:ph type="title"/>
          </p:nvPr>
        </p:nvSpPr>
        <p:spPr/>
        <p:txBody>
          <a:bodyPr/>
          <a:lstStyle/>
          <a:p>
            <a:r>
              <a:rPr lang="en-US" dirty="0" err="1"/>
              <a:t>Ceph</a:t>
            </a:r>
            <a:r>
              <a:rPr lang="en-US" dirty="0"/>
              <a:t> RADOS concept: </a:t>
            </a:r>
            <a:r>
              <a:rPr lang="en-US" u="sng" dirty="0"/>
              <a:t>R</a:t>
            </a:r>
            <a:r>
              <a:rPr lang="en-US" dirty="0"/>
              <a:t>eliable </a:t>
            </a:r>
            <a:r>
              <a:rPr lang="en-US" u="sng" dirty="0"/>
              <a:t>A</a:t>
            </a:r>
            <a:r>
              <a:rPr lang="en-US" dirty="0"/>
              <a:t>rray of </a:t>
            </a:r>
            <a:r>
              <a:rPr lang="en-US" u="sng" dirty="0"/>
              <a:t>D</a:t>
            </a:r>
            <a:r>
              <a:rPr lang="en-US" dirty="0"/>
              <a:t>istributed </a:t>
            </a:r>
            <a:r>
              <a:rPr lang="en-US" u="sng" dirty="0"/>
              <a:t>O</a:t>
            </a:r>
            <a:r>
              <a:rPr lang="en-US" dirty="0"/>
              <a:t>bject </a:t>
            </a:r>
            <a:r>
              <a:rPr lang="en-US" u="sng" dirty="0"/>
              <a:t>S</a:t>
            </a:r>
            <a:r>
              <a:rPr lang="en-US" dirty="0"/>
              <a:t>torage devices</a:t>
            </a:r>
          </a:p>
        </p:txBody>
      </p:sp>
      <p:sp>
        <p:nvSpPr>
          <p:cNvPr id="3" name="Content Placeholder 2">
            <a:extLst>
              <a:ext uri="{FF2B5EF4-FFF2-40B4-BE49-F238E27FC236}">
                <a16:creationId xmlns:a16="http://schemas.microsoft.com/office/drawing/2014/main" id="{281F2CF8-54C6-4BAE-9AB4-BDF8D35E378B}"/>
              </a:ext>
            </a:extLst>
          </p:cNvPr>
          <p:cNvSpPr>
            <a:spLocks noGrp="1"/>
          </p:cNvSpPr>
          <p:nvPr>
            <p:ph idx="1"/>
          </p:nvPr>
        </p:nvSpPr>
        <p:spPr>
          <a:xfrm>
            <a:off x="1024128" y="2286000"/>
            <a:ext cx="10871698" cy="4023360"/>
          </a:xfrm>
        </p:spPr>
        <p:txBody>
          <a:bodyPr>
            <a:normAutofit/>
          </a:bodyPr>
          <a:lstStyle/>
          <a:p>
            <a:r>
              <a:rPr lang="en-US" dirty="0" err="1"/>
              <a:t>Ceph</a:t>
            </a:r>
            <a:r>
              <a:rPr lang="en-US" dirty="0"/>
              <a:t> has one set of servers that handle object “metadata”</a:t>
            </a:r>
          </a:p>
          <a:p>
            <a:endParaRPr lang="en-US" dirty="0"/>
          </a:p>
          <a:p>
            <a:r>
              <a:rPr lang="en-US" dirty="0"/>
              <a:t>This include file names, sizes, date of creation, lifetime, </a:t>
            </a:r>
            <a:r>
              <a:rPr lang="en-US" dirty="0" err="1"/>
              <a:t>etc</a:t>
            </a:r>
            <a:r>
              <a:rPr lang="en-US" dirty="0"/>
              <a:t>… </a:t>
            </a:r>
          </a:p>
          <a:p>
            <a:endParaRPr lang="en-US" dirty="0"/>
          </a:p>
          <a:p>
            <a:r>
              <a:rPr lang="en-US" dirty="0"/>
              <a:t>The “RADOS” layer is a set of servers that hold striped data.  It is also used to hold the </a:t>
            </a:r>
            <a:r>
              <a:rPr lang="en-US" dirty="0" err="1"/>
              <a:t>metdata</a:t>
            </a:r>
            <a:r>
              <a:rPr lang="en-US" dirty="0"/>
              <a:t> blocks.  Storage can be provided by any networked servers that support the RADOS API.</a:t>
            </a:r>
          </a:p>
        </p:txBody>
      </p:sp>
      <p:sp>
        <p:nvSpPr>
          <p:cNvPr id="4" name="Footer Placeholder 3">
            <a:extLst>
              <a:ext uri="{FF2B5EF4-FFF2-40B4-BE49-F238E27FC236}">
                <a16:creationId xmlns:a16="http://schemas.microsoft.com/office/drawing/2014/main" id="{532E9B16-A902-4476-B806-7F13B94F285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5A8DED3-7933-4E6D-9CC4-753A2C3DE4D9}"/>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2589651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DBA44-9A53-46CD-835C-09744ACCFD3B}"/>
              </a:ext>
            </a:extLst>
          </p:cNvPr>
          <p:cNvSpPr>
            <a:spLocks noGrp="1"/>
          </p:cNvSpPr>
          <p:nvPr>
            <p:ph type="title"/>
          </p:nvPr>
        </p:nvSpPr>
        <p:spPr/>
        <p:txBody>
          <a:bodyPr/>
          <a:lstStyle/>
          <a:p>
            <a:r>
              <a:rPr lang="en-US" dirty="0"/>
              <a:t>More </a:t>
            </a:r>
            <a:r>
              <a:rPr lang="en-US" dirty="0" err="1"/>
              <a:t>ceph</a:t>
            </a:r>
            <a:r>
              <a:rPr lang="en-US" dirty="0"/>
              <a:t> features</a:t>
            </a:r>
          </a:p>
        </p:txBody>
      </p:sp>
      <p:sp>
        <p:nvSpPr>
          <p:cNvPr id="3" name="Content Placeholder 2">
            <a:extLst>
              <a:ext uri="{FF2B5EF4-FFF2-40B4-BE49-F238E27FC236}">
                <a16:creationId xmlns:a16="http://schemas.microsoft.com/office/drawing/2014/main" id="{9A856037-CEAB-4773-AA7B-0175B19739D6}"/>
              </a:ext>
            </a:extLst>
          </p:cNvPr>
          <p:cNvSpPr>
            <a:spLocks noGrp="1"/>
          </p:cNvSpPr>
          <p:nvPr>
            <p:ph idx="1"/>
          </p:nvPr>
        </p:nvSpPr>
        <p:spPr/>
        <p:txBody>
          <a:bodyPr/>
          <a:lstStyle/>
          <a:p>
            <a:r>
              <a:rPr lang="en-US" dirty="0"/>
              <a:t>Crashes are a worry, so </a:t>
            </a:r>
            <a:r>
              <a:rPr lang="en-US" dirty="0" err="1"/>
              <a:t>Ceph</a:t>
            </a:r>
            <a:r>
              <a:rPr lang="en-US" dirty="0"/>
              <a:t> automatically makes a backup copy (replica) for each object when it is first stored.</a:t>
            </a:r>
          </a:p>
          <a:p>
            <a:endParaRPr lang="en-US" dirty="0"/>
          </a:p>
          <a:p>
            <a:r>
              <a:rPr lang="en-US" dirty="0"/>
              <a:t>Replication is done inside RADOS.  Each storage server has a </a:t>
            </a:r>
            <a:r>
              <a:rPr lang="en-US" i="1" dirty="0"/>
              <a:t>primary</a:t>
            </a:r>
            <a:r>
              <a:rPr lang="en-US" dirty="0"/>
              <a:t> and a </a:t>
            </a:r>
            <a:r>
              <a:rPr lang="en-US" i="1" dirty="0"/>
              <a:t>backup.  </a:t>
            </a:r>
            <a:r>
              <a:rPr lang="en-US" dirty="0"/>
              <a:t>When data is stored to the primary, it is simultaneously copied to the backup.  The backup can be accessed (read only) when if the primary is down.</a:t>
            </a:r>
          </a:p>
        </p:txBody>
      </p:sp>
      <p:sp>
        <p:nvSpPr>
          <p:cNvPr id="4" name="Footer Placeholder 3">
            <a:extLst>
              <a:ext uri="{FF2B5EF4-FFF2-40B4-BE49-F238E27FC236}">
                <a16:creationId xmlns:a16="http://schemas.microsoft.com/office/drawing/2014/main" id="{5BE1DD69-ACAD-49F8-B105-36D82396F9E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4ED1343-AA69-4944-961C-4B277CDCE67E}"/>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1460433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DBA44-9A53-46CD-835C-09744ACCFD3B}"/>
              </a:ext>
            </a:extLst>
          </p:cNvPr>
          <p:cNvSpPr>
            <a:spLocks noGrp="1"/>
          </p:cNvSpPr>
          <p:nvPr>
            <p:ph type="title"/>
          </p:nvPr>
        </p:nvSpPr>
        <p:spPr/>
        <p:txBody>
          <a:bodyPr/>
          <a:lstStyle/>
          <a:p>
            <a:r>
              <a:rPr lang="en-US" dirty="0"/>
              <a:t>More </a:t>
            </a:r>
            <a:r>
              <a:rPr lang="en-US" dirty="0" err="1"/>
              <a:t>ceph</a:t>
            </a:r>
            <a:r>
              <a:rPr lang="en-US" dirty="0"/>
              <a:t> features</a:t>
            </a:r>
          </a:p>
        </p:txBody>
      </p:sp>
      <p:sp>
        <p:nvSpPr>
          <p:cNvPr id="3" name="Content Placeholder 2">
            <a:extLst>
              <a:ext uri="{FF2B5EF4-FFF2-40B4-BE49-F238E27FC236}">
                <a16:creationId xmlns:a16="http://schemas.microsoft.com/office/drawing/2014/main" id="{9A856037-CEAB-4773-AA7B-0175B19739D6}"/>
              </a:ext>
            </a:extLst>
          </p:cNvPr>
          <p:cNvSpPr>
            <a:spLocks noGrp="1"/>
          </p:cNvSpPr>
          <p:nvPr>
            <p:ph idx="1"/>
          </p:nvPr>
        </p:nvSpPr>
        <p:spPr/>
        <p:txBody>
          <a:bodyPr/>
          <a:lstStyle/>
          <a:p>
            <a:r>
              <a:rPr lang="en-US" dirty="0" err="1"/>
              <a:t>Ceph</a:t>
            </a:r>
            <a:r>
              <a:rPr lang="en-US" dirty="0"/>
              <a:t> tries to avoid wasted I/O.</a:t>
            </a:r>
          </a:p>
          <a:p>
            <a:endParaRPr lang="en-US" dirty="0"/>
          </a:p>
          <a:p>
            <a:r>
              <a:rPr lang="en-US" dirty="0"/>
              <a:t>Object “lifetimes” can be short.  Many are created, but then deleted within a few milliseconds!  </a:t>
            </a:r>
          </a:p>
          <a:p>
            <a:pPr lvl="1"/>
            <a:r>
              <a:rPr lang="en-US" dirty="0"/>
              <a:t> </a:t>
            </a:r>
            <a:r>
              <a:rPr lang="en-US" dirty="0" err="1"/>
              <a:t>Ceph</a:t>
            </a:r>
            <a:r>
              <a:rPr lang="en-US" dirty="0"/>
              <a:t> is very quick to make the replica but holds it in memory</a:t>
            </a:r>
          </a:p>
          <a:p>
            <a:pPr lvl="1"/>
            <a:r>
              <a:rPr lang="en-US" dirty="0"/>
              <a:t> No disk I/O occurs unless the object hangs around for a while.</a:t>
            </a:r>
          </a:p>
        </p:txBody>
      </p:sp>
      <p:sp>
        <p:nvSpPr>
          <p:cNvPr id="4" name="Footer Placeholder 3">
            <a:extLst>
              <a:ext uri="{FF2B5EF4-FFF2-40B4-BE49-F238E27FC236}">
                <a16:creationId xmlns:a16="http://schemas.microsoft.com/office/drawing/2014/main" id="{5BE1DD69-ACAD-49F8-B105-36D82396F9E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4ED1343-AA69-4944-961C-4B277CDCE67E}"/>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3495115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B651-562B-4739-9644-28B32AB0A11A}"/>
              </a:ext>
            </a:extLst>
          </p:cNvPr>
          <p:cNvSpPr>
            <a:spLocks noGrp="1"/>
          </p:cNvSpPr>
          <p:nvPr>
            <p:ph type="title"/>
          </p:nvPr>
        </p:nvSpPr>
        <p:spPr/>
        <p:txBody>
          <a:bodyPr/>
          <a:lstStyle/>
          <a:p>
            <a:r>
              <a:rPr lang="en-US" dirty="0" err="1"/>
              <a:t>Ceph</a:t>
            </a:r>
            <a:r>
              <a:rPr lang="en-US" dirty="0"/>
              <a:t> is open source!</a:t>
            </a:r>
          </a:p>
        </p:txBody>
      </p:sp>
      <p:sp>
        <p:nvSpPr>
          <p:cNvPr id="3" name="Content Placeholder 2">
            <a:extLst>
              <a:ext uri="{FF2B5EF4-FFF2-40B4-BE49-F238E27FC236}">
                <a16:creationId xmlns:a16="http://schemas.microsoft.com/office/drawing/2014/main" id="{1588CE0A-FCA6-471E-AD92-EB2EF83EBAAB}"/>
              </a:ext>
            </a:extLst>
          </p:cNvPr>
          <p:cNvSpPr>
            <a:spLocks noGrp="1"/>
          </p:cNvSpPr>
          <p:nvPr>
            <p:ph idx="1"/>
          </p:nvPr>
        </p:nvSpPr>
        <p:spPr/>
        <p:txBody>
          <a:bodyPr/>
          <a:lstStyle/>
          <a:p>
            <a:r>
              <a:rPr lang="en-US" dirty="0"/>
              <a:t>… which doesn’t always mean “free”</a:t>
            </a:r>
          </a:p>
          <a:p>
            <a:endParaRPr lang="en-US" dirty="0"/>
          </a:p>
          <a:p>
            <a:r>
              <a:rPr lang="en-US" dirty="0"/>
              <a:t>But in fact there </a:t>
            </a:r>
            <a:r>
              <a:rPr lang="en-US" i="1" dirty="0"/>
              <a:t>is </a:t>
            </a:r>
            <a:r>
              <a:rPr lang="en-US" dirty="0"/>
              <a:t>a free version of </a:t>
            </a:r>
            <a:r>
              <a:rPr lang="en-US" dirty="0" err="1"/>
              <a:t>Ceph</a:t>
            </a:r>
            <a:r>
              <a:rPr lang="en-US" dirty="0"/>
              <a:t> that you can download and use.</a:t>
            </a:r>
          </a:p>
          <a:p>
            <a:endParaRPr lang="en-US" dirty="0"/>
          </a:p>
          <a:p>
            <a:r>
              <a:rPr lang="en-US" dirty="0"/>
              <a:t>There is also a productized version with many features aimed at big professional users.  Like CERN’s giant particle accelerator!</a:t>
            </a:r>
          </a:p>
        </p:txBody>
      </p:sp>
      <p:sp>
        <p:nvSpPr>
          <p:cNvPr id="4" name="Footer Placeholder 3">
            <a:extLst>
              <a:ext uri="{FF2B5EF4-FFF2-40B4-BE49-F238E27FC236}">
                <a16:creationId xmlns:a16="http://schemas.microsoft.com/office/drawing/2014/main" id="{24CDA712-E3EC-47D5-9D94-0665689B327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64568BA-84B5-491B-AF02-D779F4874475}"/>
              </a:ext>
            </a:extLst>
          </p:cNvPr>
          <p:cNvSpPr>
            <a:spLocks noGrp="1"/>
          </p:cNvSpPr>
          <p:nvPr>
            <p:ph type="sldNum" sz="quarter" idx="12"/>
          </p:nvPr>
        </p:nvSpPr>
        <p:spPr/>
        <p:txBody>
          <a:bodyPr/>
          <a:lstStyle/>
          <a:p>
            <a:fld id="{6547F9EC-0141-428E-9624-21FD351CB832}" type="slidenum">
              <a:rPr lang="en-US" smtClean="0"/>
              <a:t>45</a:t>
            </a:fld>
            <a:endParaRPr lang="en-US"/>
          </a:p>
        </p:txBody>
      </p:sp>
      <p:pic>
        <p:nvPicPr>
          <p:cNvPr id="6" name="Picture 5">
            <a:extLst>
              <a:ext uri="{FF2B5EF4-FFF2-40B4-BE49-F238E27FC236}">
                <a16:creationId xmlns:a16="http://schemas.microsoft.com/office/drawing/2014/main" id="{3779C721-C05B-43AC-B84A-B9736FB39FDD}"/>
              </a:ext>
            </a:extLst>
          </p:cNvPr>
          <p:cNvPicPr>
            <a:picLocks noChangeAspect="1"/>
          </p:cNvPicPr>
          <p:nvPr/>
        </p:nvPicPr>
        <p:blipFill>
          <a:blip r:embed="rId2"/>
          <a:stretch>
            <a:fillRect/>
          </a:stretch>
        </p:blipFill>
        <p:spPr>
          <a:xfrm>
            <a:off x="10044112" y="144399"/>
            <a:ext cx="1914525" cy="2381250"/>
          </a:xfrm>
          <a:prstGeom prst="rect">
            <a:avLst/>
          </a:prstGeom>
        </p:spPr>
      </p:pic>
    </p:spTree>
    <p:extLst>
      <p:ext uri="{BB962C8B-B14F-4D97-AF65-F5344CB8AC3E}">
        <p14:creationId xmlns:p14="http://schemas.microsoft.com/office/powerpoint/2010/main" val="1982451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9A992-3F81-407E-9E06-B3EA9C553BA0}"/>
              </a:ext>
            </a:extLst>
          </p:cNvPr>
          <p:cNvSpPr>
            <a:spLocks noGrp="1"/>
          </p:cNvSpPr>
          <p:nvPr>
            <p:ph type="title"/>
          </p:nvPr>
        </p:nvSpPr>
        <p:spPr>
          <a:xfrm>
            <a:off x="1024127" y="585216"/>
            <a:ext cx="10977373" cy="1499616"/>
          </a:xfrm>
        </p:spPr>
        <p:txBody>
          <a:bodyPr/>
          <a:lstStyle/>
          <a:p>
            <a:r>
              <a:rPr lang="en-US" dirty="0"/>
              <a:t>A second popular networked file system</a:t>
            </a:r>
          </a:p>
        </p:txBody>
      </p:sp>
      <p:sp>
        <p:nvSpPr>
          <p:cNvPr id="3" name="Content Placeholder 2">
            <a:extLst>
              <a:ext uri="{FF2B5EF4-FFF2-40B4-BE49-F238E27FC236}">
                <a16:creationId xmlns:a16="http://schemas.microsoft.com/office/drawing/2014/main" id="{DE30B6FD-6676-4DF3-8B51-2422E5F6BB1D}"/>
              </a:ext>
            </a:extLst>
          </p:cNvPr>
          <p:cNvSpPr>
            <a:spLocks noGrp="1"/>
          </p:cNvSpPr>
          <p:nvPr>
            <p:ph idx="1"/>
          </p:nvPr>
        </p:nvSpPr>
        <p:spPr/>
        <p:txBody>
          <a:bodyPr>
            <a:normAutofit fontScale="92500" lnSpcReduction="10000"/>
          </a:bodyPr>
          <a:lstStyle/>
          <a:p>
            <a:r>
              <a:rPr lang="en-US" dirty="0"/>
              <a:t>We saw that failures cause problems for Linux locks.</a:t>
            </a:r>
          </a:p>
          <a:p>
            <a:endParaRPr lang="en-US" dirty="0"/>
          </a:p>
          <a:p>
            <a:r>
              <a:rPr lang="en-US" dirty="0" err="1"/>
              <a:t>Ceph</a:t>
            </a:r>
            <a:r>
              <a:rPr lang="en-US" dirty="0"/>
              <a:t> replication doesn’t address the core problem of a client not being able to tell whether a machine crashed or is healthy.  In fact </a:t>
            </a:r>
            <a:r>
              <a:rPr lang="en-US" dirty="0" err="1"/>
              <a:t>Ceph</a:t>
            </a:r>
            <a:r>
              <a:rPr lang="en-US" dirty="0"/>
              <a:t> itself won’t allow writes unless RADOS has an operational primary and a backup.</a:t>
            </a:r>
          </a:p>
          <a:p>
            <a:endParaRPr lang="en-US" dirty="0"/>
          </a:p>
          <a:p>
            <a:r>
              <a:rPr lang="en-US" dirty="0"/>
              <a:t>Zookeeper is a file system specifically targeting high availability.</a:t>
            </a:r>
          </a:p>
        </p:txBody>
      </p:sp>
      <p:sp>
        <p:nvSpPr>
          <p:cNvPr id="4" name="Footer Placeholder 3">
            <a:extLst>
              <a:ext uri="{FF2B5EF4-FFF2-40B4-BE49-F238E27FC236}">
                <a16:creationId xmlns:a16="http://schemas.microsoft.com/office/drawing/2014/main" id="{61C78ED9-9504-4E8E-9569-EAAD0DCF229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745F586-45AA-4E03-9BFF-3180BD813C4A}"/>
              </a:ext>
            </a:extLst>
          </p:cNvPr>
          <p:cNvSpPr>
            <a:spLocks noGrp="1"/>
          </p:cNvSpPr>
          <p:nvPr>
            <p:ph type="sldNum" sz="quarter" idx="12"/>
          </p:nvPr>
        </p:nvSpPr>
        <p:spPr/>
        <p:txBody>
          <a:bodyPr/>
          <a:lstStyle/>
          <a:p>
            <a:fld id="{6547F9EC-0141-428E-9624-21FD351CB832}" type="slidenum">
              <a:rPr lang="en-US" smtClean="0"/>
              <a:t>46</a:t>
            </a:fld>
            <a:endParaRPr lang="en-US"/>
          </a:p>
        </p:txBody>
      </p:sp>
    </p:spTree>
    <p:extLst>
      <p:ext uri="{BB962C8B-B14F-4D97-AF65-F5344CB8AC3E}">
        <p14:creationId xmlns:p14="http://schemas.microsoft.com/office/powerpoint/2010/main" val="3583936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410866-98C9-4FD8-8864-D7FD4F2F9607}"/>
              </a:ext>
            </a:extLst>
          </p:cNvPr>
          <p:cNvSpPr>
            <a:spLocks noGrp="1"/>
          </p:cNvSpPr>
          <p:nvPr>
            <p:ph idx="1"/>
          </p:nvPr>
        </p:nvSpPr>
        <p:spPr/>
        <p:txBody>
          <a:bodyPr/>
          <a:lstStyle/>
          <a:p>
            <a:endParaRPr lang="en-US" dirty="0"/>
          </a:p>
          <a:p>
            <a:endParaRPr lang="en-US" dirty="0"/>
          </a:p>
          <a:p>
            <a:r>
              <a:rPr lang="en-US" dirty="0"/>
              <a:t>Created by </a:t>
            </a:r>
            <a:r>
              <a:rPr lang="en-US" dirty="0" err="1"/>
              <a:t>Flaviu</a:t>
            </a:r>
            <a:r>
              <a:rPr lang="en-US" dirty="0"/>
              <a:t> </a:t>
            </a:r>
            <a:r>
              <a:rPr lang="en-US" dirty="0" err="1"/>
              <a:t>Junqueria</a:t>
            </a:r>
            <a:r>
              <a:rPr lang="en-US" dirty="0"/>
              <a:t> in the Apache project</a:t>
            </a:r>
          </a:p>
          <a:p>
            <a:endParaRPr lang="en-US" dirty="0"/>
          </a:p>
          <a:p>
            <a:r>
              <a:rPr lang="en-US" dirty="0"/>
              <a:t>Role is to hold data like “which machines are healthy?” </a:t>
            </a:r>
            <a:br>
              <a:rPr lang="en-US" dirty="0"/>
            </a:br>
            <a:r>
              <a:rPr lang="en-US" dirty="0"/>
              <a:t>or other kinds of configuration files.  Free, open source.</a:t>
            </a:r>
          </a:p>
        </p:txBody>
      </p:sp>
      <p:sp>
        <p:nvSpPr>
          <p:cNvPr id="4" name="Footer Placeholder 3">
            <a:extLst>
              <a:ext uri="{FF2B5EF4-FFF2-40B4-BE49-F238E27FC236}">
                <a16:creationId xmlns:a16="http://schemas.microsoft.com/office/drawing/2014/main" id="{0BAE6A2E-B545-4948-B3DC-3C0FD3A2829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9E94AC5-471F-4D19-8983-BFBF73756E80}"/>
              </a:ext>
            </a:extLst>
          </p:cNvPr>
          <p:cNvSpPr>
            <a:spLocks noGrp="1"/>
          </p:cNvSpPr>
          <p:nvPr>
            <p:ph type="sldNum" sz="quarter" idx="12"/>
          </p:nvPr>
        </p:nvSpPr>
        <p:spPr/>
        <p:txBody>
          <a:bodyPr/>
          <a:lstStyle/>
          <a:p>
            <a:fld id="{6547F9EC-0141-428E-9624-21FD351CB832}" type="slidenum">
              <a:rPr lang="en-US" smtClean="0"/>
              <a:t>47</a:t>
            </a:fld>
            <a:endParaRPr lang="en-US"/>
          </a:p>
        </p:txBody>
      </p:sp>
      <p:pic>
        <p:nvPicPr>
          <p:cNvPr id="2052" name="Picture 4" descr="Apache ZooKeeper Logo">
            <a:extLst>
              <a:ext uri="{FF2B5EF4-FFF2-40B4-BE49-F238E27FC236}">
                <a16:creationId xmlns:a16="http://schemas.microsoft.com/office/drawing/2014/main" id="{82527598-0190-4A3A-92D4-E3162A316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404" y="295275"/>
            <a:ext cx="3686528" cy="199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3ED43FB-361E-48B1-9E1C-90935245E38F}"/>
              </a:ext>
            </a:extLst>
          </p:cNvPr>
          <p:cNvPicPr>
            <a:picLocks noChangeAspect="1"/>
          </p:cNvPicPr>
          <p:nvPr/>
        </p:nvPicPr>
        <p:blipFill>
          <a:blip r:embed="rId3"/>
          <a:stretch>
            <a:fillRect/>
          </a:stretch>
        </p:blipFill>
        <p:spPr>
          <a:xfrm>
            <a:off x="9943041" y="2246176"/>
            <a:ext cx="1990725" cy="1990725"/>
          </a:xfrm>
          <a:prstGeom prst="rect">
            <a:avLst/>
          </a:prstGeom>
        </p:spPr>
      </p:pic>
      <p:sp>
        <p:nvSpPr>
          <p:cNvPr id="9" name="TextBox 8">
            <a:extLst>
              <a:ext uri="{FF2B5EF4-FFF2-40B4-BE49-F238E27FC236}">
                <a16:creationId xmlns:a16="http://schemas.microsoft.com/office/drawing/2014/main" id="{9167ECC6-1967-4F81-AC7D-480F7E7AE4EE}"/>
              </a:ext>
            </a:extLst>
          </p:cNvPr>
          <p:cNvSpPr txBox="1"/>
          <p:nvPr/>
        </p:nvSpPr>
        <p:spPr>
          <a:xfrm>
            <a:off x="10043767" y="4213579"/>
            <a:ext cx="1789272" cy="369332"/>
          </a:xfrm>
          <a:prstGeom prst="rect">
            <a:avLst/>
          </a:prstGeom>
          <a:noFill/>
        </p:spPr>
        <p:txBody>
          <a:bodyPr wrap="none" rtlCol="0">
            <a:spAutoFit/>
          </a:bodyPr>
          <a:lstStyle/>
          <a:p>
            <a:r>
              <a:rPr lang="en-US" b="1" dirty="0" err="1"/>
              <a:t>Flaviu</a:t>
            </a:r>
            <a:r>
              <a:rPr lang="en-US" b="1" dirty="0"/>
              <a:t> </a:t>
            </a:r>
            <a:r>
              <a:rPr lang="en-US" b="1" dirty="0" err="1"/>
              <a:t>Junqueria</a:t>
            </a:r>
            <a:endParaRPr lang="en-US" b="1" dirty="0"/>
          </a:p>
        </p:txBody>
      </p:sp>
    </p:spTree>
    <p:extLst>
      <p:ext uri="{BB962C8B-B14F-4D97-AF65-F5344CB8AC3E}">
        <p14:creationId xmlns:p14="http://schemas.microsoft.com/office/powerpoint/2010/main" val="23880372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270C-7211-43A5-94AD-F49710D88A59}"/>
              </a:ext>
            </a:extLst>
          </p:cNvPr>
          <p:cNvSpPr>
            <a:spLocks noGrp="1"/>
          </p:cNvSpPr>
          <p:nvPr>
            <p:ph type="title"/>
          </p:nvPr>
        </p:nvSpPr>
        <p:spPr/>
        <p:txBody>
          <a:bodyPr/>
          <a:lstStyle/>
          <a:p>
            <a:r>
              <a:rPr lang="en-US" dirty="0"/>
              <a:t>How Zookeeper is used</a:t>
            </a:r>
          </a:p>
        </p:txBody>
      </p:sp>
      <p:sp>
        <p:nvSpPr>
          <p:cNvPr id="3" name="Content Placeholder 2">
            <a:extLst>
              <a:ext uri="{FF2B5EF4-FFF2-40B4-BE49-F238E27FC236}">
                <a16:creationId xmlns:a16="http://schemas.microsoft.com/office/drawing/2014/main" id="{1BCA78A5-A329-44E7-B5E5-FCD72009D3D5}"/>
              </a:ext>
            </a:extLst>
          </p:cNvPr>
          <p:cNvSpPr>
            <a:spLocks noGrp="1"/>
          </p:cNvSpPr>
          <p:nvPr>
            <p:ph idx="1"/>
          </p:nvPr>
        </p:nvSpPr>
        <p:spPr>
          <a:xfrm>
            <a:off x="1024127" y="2286000"/>
            <a:ext cx="10891647" cy="4023360"/>
          </a:xfrm>
        </p:spPr>
        <p:txBody>
          <a:bodyPr>
            <a:normAutofit/>
          </a:bodyPr>
          <a:lstStyle/>
          <a:p>
            <a:r>
              <a:rPr lang="en-US" dirty="0"/>
              <a:t>We often see systems that use Zookeeper plus </a:t>
            </a:r>
            <a:r>
              <a:rPr lang="en-US" dirty="0" err="1"/>
              <a:t>Ceph</a:t>
            </a:r>
            <a:r>
              <a:rPr lang="en-US" dirty="0"/>
              <a:t> plus normal Linux file storage on the local machine or even a datacenter FS.</a:t>
            </a:r>
          </a:p>
          <a:p>
            <a:endParaRPr lang="en-US" dirty="0"/>
          </a:p>
          <a:p>
            <a:r>
              <a:rPr lang="en-US" dirty="0"/>
              <a:t>Each kind of networked file system is really a specialist!</a:t>
            </a:r>
          </a:p>
          <a:p>
            <a:endParaRPr lang="en-US" dirty="0"/>
          </a:p>
          <a:p>
            <a:r>
              <a:rPr lang="en-US" dirty="0"/>
              <a:t>Zookeeper rarely has many files, never allows large files, and the files themselves tend to be kept for as long as the system runs</a:t>
            </a:r>
          </a:p>
        </p:txBody>
      </p:sp>
      <p:sp>
        <p:nvSpPr>
          <p:cNvPr id="4" name="Footer Placeholder 3">
            <a:extLst>
              <a:ext uri="{FF2B5EF4-FFF2-40B4-BE49-F238E27FC236}">
                <a16:creationId xmlns:a16="http://schemas.microsoft.com/office/drawing/2014/main" id="{0458DF1C-A2EF-4252-B721-9F155B8216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A5DECA7-9B79-4E1F-91AD-25F3E79C5DF7}"/>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2377481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CC3-8F2E-44B4-A112-AD9ADA32CBF9}"/>
              </a:ext>
            </a:extLst>
          </p:cNvPr>
          <p:cNvSpPr>
            <a:spLocks noGrp="1"/>
          </p:cNvSpPr>
          <p:nvPr>
            <p:ph type="title"/>
          </p:nvPr>
        </p:nvSpPr>
        <p:spPr/>
        <p:txBody>
          <a:bodyPr/>
          <a:lstStyle/>
          <a:p>
            <a:r>
              <a:rPr lang="en-US" dirty="0"/>
              <a:t>Fault-tolerance</a:t>
            </a:r>
          </a:p>
        </p:txBody>
      </p:sp>
      <p:sp>
        <p:nvSpPr>
          <p:cNvPr id="3" name="Content Placeholder 2">
            <a:extLst>
              <a:ext uri="{FF2B5EF4-FFF2-40B4-BE49-F238E27FC236}">
                <a16:creationId xmlns:a16="http://schemas.microsoft.com/office/drawing/2014/main" id="{454D60BC-5FD0-46B3-BEAC-46DFBEBC1C12}"/>
              </a:ext>
            </a:extLst>
          </p:cNvPr>
          <p:cNvSpPr>
            <a:spLocks noGrp="1"/>
          </p:cNvSpPr>
          <p:nvPr>
            <p:ph idx="1"/>
          </p:nvPr>
        </p:nvSpPr>
        <p:spPr/>
        <p:txBody>
          <a:bodyPr/>
          <a:lstStyle/>
          <a:p>
            <a:r>
              <a:rPr lang="en-US" dirty="0"/>
              <a:t>Zookeeper will “self heal” if it is damaged by a crash.  It also automatically reports if any of your processes fails.</a:t>
            </a:r>
          </a:p>
          <a:p>
            <a:endParaRPr lang="en-US" dirty="0"/>
          </a:p>
          <a:p>
            <a:r>
              <a:rPr lang="en-US" dirty="0"/>
              <a:t>Includes a somewhat broken checkpointing option, for use if the whole system suddenly shuts down.  </a:t>
            </a:r>
          </a:p>
          <a:p>
            <a:pPr lvl="1"/>
            <a:r>
              <a:rPr lang="en-US" dirty="0"/>
              <a:t>  Core issue: it can suffer amnesia about recent events if it crashes.</a:t>
            </a:r>
          </a:p>
          <a:p>
            <a:pPr lvl="1"/>
            <a:r>
              <a:rPr lang="en-US" dirty="0"/>
              <a:t>  We’ll discuss this more in Lecture 21.</a:t>
            </a:r>
          </a:p>
        </p:txBody>
      </p:sp>
      <p:sp>
        <p:nvSpPr>
          <p:cNvPr id="4" name="Footer Placeholder 3">
            <a:extLst>
              <a:ext uri="{FF2B5EF4-FFF2-40B4-BE49-F238E27FC236}">
                <a16:creationId xmlns:a16="http://schemas.microsoft.com/office/drawing/2014/main" id="{CD5294F3-2126-4627-8B26-856E7BB7E91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E22D64A-F773-4D70-82ED-4B5A8346A399}"/>
              </a:ext>
            </a:extLst>
          </p:cNvPr>
          <p:cNvSpPr>
            <a:spLocks noGrp="1"/>
          </p:cNvSpPr>
          <p:nvPr>
            <p:ph type="sldNum" sz="quarter" idx="12"/>
          </p:nvPr>
        </p:nvSpPr>
        <p:spPr/>
        <p:txBody>
          <a:bodyPr/>
          <a:lstStyle/>
          <a:p>
            <a:fld id="{6547F9EC-0141-428E-9624-21FD351CB832}" type="slidenum">
              <a:rPr lang="en-US" smtClean="0"/>
              <a:t>49</a:t>
            </a:fld>
            <a:endParaRPr lang="en-US"/>
          </a:p>
        </p:txBody>
      </p:sp>
      <p:pic>
        <p:nvPicPr>
          <p:cNvPr id="7" name="Picture 4" descr="Apache ZooKeeper Logo">
            <a:extLst>
              <a:ext uri="{FF2B5EF4-FFF2-40B4-BE49-F238E27FC236}">
                <a16:creationId xmlns:a16="http://schemas.microsoft.com/office/drawing/2014/main" id="{AE16EF87-1B43-44FD-B634-28934D0C2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933" y="133931"/>
            <a:ext cx="3686528"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302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7CA0-3B79-4A3E-B063-1033D7DE5442}"/>
              </a:ext>
            </a:extLst>
          </p:cNvPr>
          <p:cNvSpPr>
            <a:spLocks noGrp="1"/>
          </p:cNvSpPr>
          <p:nvPr>
            <p:ph type="title"/>
          </p:nvPr>
        </p:nvSpPr>
        <p:spPr/>
        <p:txBody>
          <a:bodyPr/>
          <a:lstStyle/>
          <a:p>
            <a:r>
              <a:rPr lang="en-US" dirty="0"/>
              <a:t>Sun Remote File System Idea</a:t>
            </a:r>
          </a:p>
        </p:txBody>
      </p:sp>
      <p:sp>
        <p:nvSpPr>
          <p:cNvPr id="3" name="Content Placeholder 2">
            <a:extLst>
              <a:ext uri="{FF2B5EF4-FFF2-40B4-BE49-F238E27FC236}">
                <a16:creationId xmlns:a16="http://schemas.microsoft.com/office/drawing/2014/main" id="{00D72B49-4878-49D1-B064-234A6C5C1138}"/>
              </a:ext>
            </a:extLst>
          </p:cNvPr>
          <p:cNvSpPr>
            <a:spLocks noGrp="1"/>
          </p:cNvSpPr>
          <p:nvPr>
            <p:ph idx="1"/>
          </p:nvPr>
        </p:nvSpPr>
        <p:spPr/>
        <p:txBody>
          <a:bodyPr/>
          <a:lstStyle/>
          <a:p>
            <a:r>
              <a:rPr lang="en-US" dirty="0"/>
              <a:t>SUN introduced the “network file system” or NFS</a:t>
            </a:r>
          </a:p>
          <a:p>
            <a:endParaRPr lang="en-US" dirty="0"/>
          </a:p>
          <a:p>
            <a:r>
              <a:rPr lang="en-US" dirty="0"/>
              <a:t>Bill created it.  His basic idea was very simple.</a:t>
            </a:r>
          </a:p>
          <a:p>
            <a:endParaRPr lang="en-US" dirty="0"/>
          </a:p>
          <a:p>
            <a:r>
              <a:rPr lang="en-US" dirty="0"/>
              <a:t>He mimicked the hardware interface to a normal disk, but talked to it over a network, via a SUN remote procedure call package (like Google GRPC).</a:t>
            </a:r>
          </a:p>
        </p:txBody>
      </p:sp>
      <p:sp>
        <p:nvSpPr>
          <p:cNvPr id="4" name="Footer Placeholder 3">
            <a:extLst>
              <a:ext uri="{FF2B5EF4-FFF2-40B4-BE49-F238E27FC236}">
                <a16:creationId xmlns:a16="http://schemas.microsoft.com/office/drawing/2014/main" id="{019A3C44-E721-4D57-9EC0-23EF3C8E841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26C948A-8C93-4D98-93B8-34D4BF0AF8FE}"/>
              </a:ext>
            </a:extLst>
          </p:cNvPr>
          <p:cNvSpPr>
            <a:spLocks noGrp="1"/>
          </p:cNvSpPr>
          <p:nvPr>
            <p:ph type="sldNum" sz="quarter" idx="12"/>
          </p:nvPr>
        </p:nvSpPr>
        <p:spPr/>
        <p:txBody>
          <a:bodyPr/>
          <a:lstStyle/>
          <a:p>
            <a:fld id="{6547F9EC-0141-428E-9624-21FD351CB832}" type="slidenum">
              <a:rPr lang="en-US" smtClean="0"/>
              <a:t>5</a:t>
            </a:fld>
            <a:endParaRPr lang="en-US"/>
          </a:p>
        </p:txBody>
      </p:sp>
      <p:sp>
        <p:nvSpPr>
          <p:cNvPr id="6" name="Flowchart: Magnetic Disk 5">
            <a:extLst>
              <a:ext uri="{FF2B5EF4-FFF2-40B4-BE49-F238E27FC236}">
                <a16:creationId xmlns:a16="http://schemas.microsoft.com/office/drawing/2014/main" id="{30C8EFBA-511D-4FEB-B8F6-BDD9FF4473C9}"/>
              </a:ext>
            </a:extLst>
          </p:cNvPr>
          <p:cNvSpPr/>
          <p:nvPr/>
        </p:nvSpPr>
        <p:spPr>
          <a:xfrm>
            <a:off x="10837333" y="2117316"/>
            <a:ext cx="1298673" cy="612648"/>
          </a:xfrm>
          <a:prstGeom prst="flowChartMagneticDisk">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NFS</a:t>
            </a:r>
          </a:p>
        </p:txBody>
      </p:sp>
      <p:cxnSp>
        <p:nvCxnSpPr>
          <p:cNvPr id="11" name="Straight Connector 10">
            <a:extLst>
              <a:ext uri="{FF2B5EF4-FFF2-40B4-BE49-F238E27FC236}">
                <a16:creationId xmlns:a16="http://schemas.microsoft.com/office/drawing/2014/main" id="{91023475-D7E4-42D7-A9CE-205FCCB2269A}"/>
              </a:ext>
            </a:extLst>
          </p:cNvPr>
          <p:cNvCxnSpPr/>
          <p:nvPr/>
        </p:nvCxnSpPr>
        <p:spPr>
          <a:xfrm>
            <a:off x="9186097" y="1845321"/>
            <a:ext cx="2919845"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20F0CBD-DB40-4CAA-B0B0-5F6121CABD2B}"/>
              </a:ext>
            </a:extLst>
          </p:cNvPr>
          <p:cNvCxnSpPr>
            <a:cxnSpLocks/>
          </p:cNvCxnSpPr>
          <p:nvPr/>
        </p:nvCxnSpPr>
        <p:spPr>
          <a:xfrm>
            <a:off x="11486669" y="1831497"/>
            <a:ext cx="1" cy="3704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0C21FAF-8189-4338-9F4F-D64306FFDEBF}"/>
              </a:ext>
            </a:extLst>
          </p:cNvPr>
          <p:cNvPicPr>
            <a:picLocks noChangeAspect="1"/>
          </p:cNvPicPr>
          <p:nvPr/>
        </p:nvPicPr>
        <p:blipFill>
          <a:blip r:embed="rId2"/>
          <a:stretch>
            <a:fillRect/>
          </a:stretch>
        </p:blipFill>
        <p:spPr>
          <a:xfrm>
            <a:off x="9101860" y="548640"/>
            <a:ext cx="850467" cy="1078057"/>
          </a:xfrm>
          <a:prstGeom prst="rect">
            <a:avLst/>
          </a:prstGeom>
        </p:spPr>
      </p:pic>
      <p:cxnSp>
        <p:nvCxnSpPr>
          <p:cNvPr id="16" name="Straight Arrow Connector 15">
            <a:extLst>
              <a:ext uri="{FF2B5EF4-FFF2-40B4-BE49-F238E27FC236}">
                <a16:creationId xmlns:a16="http://schemas.microsoft.com/office/drawing/2014/main" id="{04C12E40-AEDF-485D-805E-5DC4AAEC176C}"/>
              </a:ext>
            </a:extLst>
          </p:cNvPr>
          <p:cNvCxnSpPr>
            <a:cxnSpLocks/>
          </p:cNvCxnSpPr>
          <p:nvPr/>
        </p:nvCxnSpPr>
        <p:spPr>
          <a:xfrm>
            <a:off x="9952208" y="1484558"/>
            <a:ext cx="216091" cy="4102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61135E7-552F-43CB-8C35-632F2DDA5A9B}"/>
              </a:ext>
            </a:extLst>
          </p:cNvPr>
          <p:cNvSpPr txBox="1"/>
          <p:nvPr/>
        </p:nvSpPr>
        <p:spPr>
          <a:xfrm>
            <a:off x="10050273" y="633996"/>
            <a:ext cx="2192483" cy="923330"/>
          </a:xfrm>
          <a:prstGeom prst="rect">
            <a:avLst/>
          </a:prstGeom>
          <a:noFill/>
        </p:spPr>
        <p:txBody>
          <a:bodyPr wrap="square" rtlCol="0">
            <a:spAutoFit/>
          </a:bodyPr>
          <a:lstStyle/>
          <a:p>
            <a:r>
              <a:rPr lang="en-US" b="1" dirty="0"/>
              <a:t>The early SUN workstation had limited local storage</a:t>
            </a:r>
          </a:p>
        </p:txBody>
      </p:sp>
    </p:spTree>
    <p:extLst>
      <p:ext uri="{BB962C8B-B14F-4D97-AF65-F5344CB8AC3E}">
        <p14:creationId xmlns:p14="http://schemas.microsoft.com/office/powerpoint/2010/main" val="583209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C275-6DC3-40C4-B542-3B7A9967EFAB}"/>
              </a:ext>
            </a:extLst>
          </p:cNvPr>
          <p:cNvSpPr>
            <a:spLocks noGrp="1"/>
          </p:cNvSpPr>
          <p:nvPr>
            <p:ph type="title"/>
          </p:nvPr>
        </p:nvSpPr>
        <p:spPr/>
        <p:txBody>
          <a:bodyPr/>
          <a:lstStyle/>
          <a:p>
            <a:r>
              <a:rPr lang="en-US" dirty="0"/>
              <a:t>Clever special feature in Zookeeper</a:t>
            </a:r>
          </a:p>
        </p:txBody>
      </p:sp>
      <p:sp>
        <p:nvSpPr>
          <p:cNvPr id="3" name="Content Placeholder 2">
            <a:extLst>
              <a:ext uri="{FF2B5EF4-FFF2-40B4-BE49-F238E27FC236}">
                <a16:creationId xmlns:a16="http://schemas.microsoft.com/office/drawing/2014/main" id="{56F5BD2D-ED1D-4533-89D9-43B75CC6C4DC}"/>
              </a:ext>
            </a:extLst>
          </p:cNvPr>
          <p:cNvSpPr>
            <a:spLocks noGrp="1"/>
          </p:cNvSpPr>
          <p:nvPr>
            <p:ph idx="1"/>
          </p:nvPr>
        </p:nvSpPr>
        <p:spPr/>
        <p:txBody>
          <a:bodyPr>
            <a:normAutofit lnSpcReduction="10000"/>
          </a:bodyPr>
          <a:lstStyle/>
          <a:p>
            <a:r>
              <a:rPr lang="en-US" dirty="0"/>
              <a:t>Normal Linux file systems (including </a:t>
            </a:r>
            <a:r>
              <a:rPr lang="en-US" dirty="0" err="1"/>
              <a:t>Ceph</a:t>
            </a:r>
            <a:r>
              <a:rPr lang="en-US" dirty="0"/>
              <a:t>) don’t track file versions.  You just create the file, write data, and perhaps later rewrite the file (or replace it).</a:t>
            </a:r>
          </a:p>
          <a:p>
            <a:endParaRPr lang="en-US" dirty="0"/>
          </a:p>
          <a:p>
            <a:r>
              <a:rPr lang="en-US" dirty="0"/>
              <a:t>With Zookeeper, files also have version numbers.</a:t>
            </a:r>
          </a:p>
          <a:p>
            <a:endParaRPr lang="en-US" dirty="0"/>
          </a:p>
          <a:p>
            <a:r>
              <a:rPr lang="en-US" dirty="0"/>
              <a:t>A process can request a file replace “if the version number is currently 21”.</a:t>
            </a:r>
          </a:p>
        </p:txBody>
      </p:sp>
      <p:sp>
        <p:nvSpPr>
          <p:cNvPr id="4" name="Footer Placeholder 3">
            <a:extLst>
              <a:ext uri="{FF2B5EF4-FFF2-40B4-BE49-F238E27FC236}">
                <a16:creationId xmlns:a16="http://schemas.microsoft.com/office/drawing/2014/main" id="{E1F56BE7-F7A5-4B71-8924-FECEA4ACF89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509AF7D-1B07-4A88-B799-9A02C5510BB2}"/>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40512103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CB5A-E793-43A1-A5C2-63F307A73CF2}"/>
              </a:ext>
            </a:extLst>
          </p:cNvPr>
          <p:cNvSpPr>
            <a:spLocks noGrp="1"/>
          </p:cNvSpPr>
          <p:nvPr>
            <p:ph type="title"/>
          </p:nvPr>
        </p:nvSpPr>
        <p:spPr/>
        <p:txBody>
          <a:bodyPr/>
          <a:lstStyle/>
          <a:p>
            <a:r>
              <a:rPr lang="en-US" dirty="0"/>
              <a:t>How to use this feature.</a:t>
            </a:r>
          </a:p>
        </p:txBody>
      </p:sp>
      <p:sp>
        <p:nvSpPr>
          <p:cNvPr id="3" name="Content Placeholder 2">
            <a:extLst>
              <a:ext uri="{FF2B5EF4-FFF2-40B4-BE49-F238E27FC236}">
                <a16:creationId xmlns:a16="http://schemas.microsoft.com/office/drawing/2014/main" id="{BC147B02-E477-43DA-9F9F-C81B9966D0E9}"/>
              </a:ext>
            </a:extLst>
          </p:cNvPr>
          <p:cNvSpPr>
            <a:spLocks noGrp="1"/>
          </p:cNvSpPr>
          <p:nvPr>
            <p:ph idx="1"/>
          </p:nvPr>
        </p:nvSpPr>
        <p:spPr/>
        <p:txBody>
          <a:bodyPr/>
          <a:lstStyle/>
          <a:p>
            <a:r>
              <a:rPr lang="en-US" dirty="0"/>
              <a:t>When process A reads configuration file </a:t>
            </a:r>
            <a:r>
              <a:rPr lang="en-US" i="1" dirty="0"/>
              <a:t>conf</a:t>
            </a:r>
            <a:r>
              <a:rPr lang="en-US" dirty="0"/>
              <a:t>, A notes that the</a:t>
            </a:r>
            <a:br>
              <a:rPr lang="en-US" dirty="0"/>
            </a:br>
            <a:r>
              <a:rPr lang="en-US" dirty="0"/>
              <a:t>current version is 18.</a:t>
            </a:r>
          </a:p>
          <a:p>
            <a:endParaRPr lang="en-US" dirty="0"/>
          </a:p>
          <a:p>
            <a:r>
              <a:rPr lang="en-US" dirty="0"/>
              <a:t>A computes an update to the configuration and asks Zookeeper to replace </a:t>
            </a:r>
            <a:r>
              <a:rPr lang="en-US" i="1" dirty="0"/>
              <a:t>conf</a:t>
            </a:r>
            <a:r>
              <a:rPr lang="en-US" dirty="0"/>
              <a:t> if the version number is still 18.</a:t>
            </a:r>
          </a:p>
          <a:p>
            <a:pPr lvl="1"/>
            <a:r>
              <a:rPr lang="en-US" dirty="0"/>
              <a:t> Fails if the version number is some larger value now.  A lost a race!</a:t>
            </a:r>
          </a:p>
          <a:p>
            <a:pPr lvl="1"/>
            <a:r>
              <a:rPr lang="en-US" dirty="0"/>
              <a:t> If it succeeds, A definitely creates version 19.  </a:t>
            </a:r>
          </a:p>
          <a:p>
            <a:pPr marL="128016" lvl="1" indent="0">
              <a:buNone/>
            </a:pPr>
            <a:endParaRPr lang="en-US" dirty="0"/>
          </a:p>
        </p:txBody>
      </p:sp>
      <p:sp>
        <p:nvSpPr>
          <p:cNvPr id="4" name="Footer Placeholder 3">
            <a:extLst>
              <a:ext uri="{FF2B5EF4-FFF2-40B4-BE49-F238E27FC236}">
                <a16:creationId xmlns:a16="http://schemas.microsoft.com/office/drawing/2014/main" id="{8C12A32B-226D-443C-ACA7-8ADE4F25B66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D65DCD5-BD76-49AE-9DBF-2827AB0707AE}"/>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3841242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12B3-274C-4E64-A0AC-F8EF3636A37F}"/>
              </a:ext>
            </a:extLst>
          </p:cNvPr>
          <p:cNvSpPr>
            <a:spLocks noGrp="1"/>
          </p:cNvSpPr>
          <p:nvPr>
            <p:ph type="title"/>
          </p:nvPr>
        </p:nvSpPr>
        <p:spPr/>
        <p:txBody>
          <a:bodyPr/>
          <a:lstStyle/>
          <a:p>
            <a:r>
              <a:rPr lang="en-US" dirty="0"/>
              <a:t>Watch notifications</a:t>
            </a:r>
          </a:p>
        </p:txBody>
      </p:sp>
      <p:sp>
        <p:nvSpPr>
          <p:cNvPr id="3" name="Content Placeholder 2">
            <a:extLst>
              <a:ext uri="{FF2B5EF4-FFF2-40B4-BE49-F238E27FC236}">
                <a16:creationId xmlns:a16="http://schemas.microsoft.com/office/drawing/2014/main" id="{239FCBF1-657A-4C07-AA91-E2D848CF67F5}"/>
              </a:ext>
            </a:extLst>
          </p:cNvPr>
          <p:cNvSpPr>
            <a:spLocks noGrp="1"/>
          </p:cNvSpPr>
          <p:nvPr>
            <p:ph idx="1"/>
          </p:nvPr>
        </p:nvSpPr>
        <p:spPr>
          <a:xfrm>
            <a:off x="1024127" y="2286000"/>
            <a:ext cx="10948797" cy="4023360"/>
          </a:xfrm>
        </p:spPr>
        <p:txBody>
          <a:bodyPr>
            <a:normAutofit/>
          </a:bodyPr>
          <a:lstStyle/>
          <a:p>
            <a:r>
              <a:rPr lang="en-US" dirty="0"/>
              <a:t>With all of these approaches, a Linux program can also request a signal if a file, or directory, changes.  You use </a:t>
            </a:r>
            <a:r>
              <a:rPr lang="en-US" b="1" dirty="0" err="1"/>
              <a:t>inotify</a:t>
            </a:r>
            <a:r>
              <a:rPr lang="en-US" b="1" dirty="0"/>
              <a:t>.</a:t>
            </a:r>
          </a:p>
          <a:p>
            <a:endParaRPr lang="en-US" dirty="0"/>
          </a:p>
          <a:p>
            <a:r>
              <a:rPr lang="en-US" dirty="0"/>
              <a:t>With Zookeeper, applications can learn that </a:t>
            </a:r>
            <a:r>
              <a:rPr lang="en-US" i="1" dirty="0"/>
              <a:t>conf </a:t>
            </a:r>
            <a:r>
              <a:rPr lang="en-US" dirty="0"/>
              <a:t>has been updated.  They reread the configuration and adapt.</a:t>
            </a:r>
          </a:p>
          <a:p>
            <a:endParaRPr lang="en-US" dirty="0"/>
          </a:p>
          <a:p>
            <a:r>
              <a:rPr lang="en-US" dirty="0"/>
              <a:t>This allows a complex system to coordinate configuration updates.</a:t>
            </a:r>
          </a:p>
        </p:txBody>
      </p:sp>
      <p:sp>
        <p:nvSpPr>
          <p:cNvPr id="4" name="Footer Placeholder 3">
            <a:extLst>
              <a:ext uri="{FF2B5EF4-FFF2-40B4-BE49-F238E27FC236}">
                <a16:creationId xmlns:a16="http://schemas.microsoft.com/office/drawing/2014/main" id="{DBC7D74D-B108-4002-9CD2-D1E3CF144CA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EAD5753-8703-43A4-BC41-1AD16E88FD9E}"/>
              </a:ext>
            </a:extLst>
          </p:cNvPr>
          <p:cNvSpPr>
            <a:spLocks noGrp="1"/>
          </p:cNvSpPr>
          <p:nvPr>
            <p:ph type="sldNum" sz="quarter" idx="12"/>
          </p:nvPr>
        </p:nvSpPr>
        <p:spPr/>
        <p:txBody>
          <a:bodyPr/>
          <a:lstStyle/>
          <a:p>
            <a:fld id="{6547F9EC-0141-428E-9624-21FD351CB832}" type="slidenum">
              <a:rPr lang="en-US" smtClean="0"/>
              <a:t>52</a:t>
            </a:fld>
            <a:endParaRPr lang="en-US"/>
          </a:p>
        </p:txBody>
      </p:sp>
      <p:pic>
        <p:nvPicPr>
          <p:cNvPr id="6" name="Picture 5">
            <a:extLst>
              <a:ext uri="{FF2B5EF4-FFF2-40B4-BE49-F238E27FC236}">
                <a16:creationId xmlns:a16="http://schemas.microsoft.com/office/drawing/2014/main" id="{149F827D-B6EF-4718-B984-2ECEA3861773}"/>
              </a:ext>
            </a:extLst>
          </p:cNvPr>
          <p:cNvPicPr>
            <a:picLocks noChangeAspect="1"/>
          </p:cNvPicPr>
          <p:nvPr/>
        </p:nvPicPr>
        <p:blipFill>
          <a:blip r:embed="rId2"/>
          <a:stretch>
            <a:fillRect/>
          </a:stretch>
        </p:blipFill>
        <p:spPr>
          <a:xfrm rot="702616">
            <a:off x="9510329" y="623268"/>
            <a:ext cx="1499616" cy="1098365"/>
          </a:xfrm>
          <a:prstGeom prst="rect">
            <a:avLst/>
          </a:prstGeom>
        </p:spPr>
      </p:pic>
      <p:sp>
        <p:nvSpPr>
          <p:cNvPr id="7" name="TextBox 6">
            <a:extLst>
              <a:ext uri="{FF2B5EF4-FFF2-40B4-BE49-F238E27FC236}">
                <a16:creationId xmlns:a16="http://schemas.microsoft.com/office/drawing/2014/main" id="{26D4A3E3-67A4-490E-AB52-C5C6546244C1}"/>
              </a:ext>
            </a:extLst>
          </p:cNvPr>
          <p:cNvSpPr txBox="1"/>
          <p:nvPr/>
        </p:nvSpPr>
        <p:spPr>
          <a:xfrm>
            <a:off x="9954195" y="126945"/>
            <a:ext cx="2124075" cy="646331"/>
          </a:xfrm>
          <a:prstGeom prst="rect">
            <a:avLst/>
          </a:prstGeom>
          <a:solidFill>
            <a:srgbClr val="FFC000"/>
          </a:solidFill>
        </p:spPr>
        <p:txBody>
          <a:bodyPr wrap="square" rtlCol="0">
            <a:spAutoFit/>
          </a:bodyPr>
          <a:lstStyle/>
          <a:p>
            <a:pPr algn="ctr"/>
            <a:r>
              <a:rPr lang="en-US" b="1" dirty="0"/>
              <a:t>Wake up!  </a:t>
            </a:r>
            <a:r>
              <a:rPr lang="en-US" b="1" i="1" dirty="0"/>
              <a:t>Conf</a:t>
            </a:r>
            <a:r>
              <a:rPr lang="en-US" b="1" dirty="0"/>
              <a:t> has been updated!</a:t>
            </a:r>
          </a:p>
        </p:txBody>
      </p:sp>
      <p:pic>
        <p:nvPicPr>
          <p:cNvPr id="8" name="Picture 7">
            <a:extLst>
              <a:ext uri="{FF2B5EF4-FFF2-40B4-BE49-F238E27FC236}">
                <a16:creationId xmlns:a16="http://schemas.microsoft.com/office/drawing/2014/main" id="{B306FCC6-32C4-43BF-BEB6-076CAB95501E}"/>
              </a:ext>
            </a:extLst>
          </p:cNvPr>
          <p:cNvPicPr>
            <a:picLocks noChangeAspect="1"/>
          </p:cNvPicPr>
          <p:nvPr/>
        </p:nvPicPr>
        <p:blipFill rotWithShape="1">
          <a:blip r:embed="rId3"/>
          <a:srcRect l="18113" r="18281"/>
          <a:stretch/>
        </p:blipFill>
        <p:spPr>
          <a:xfrm>
            <a:off x="8782050" y="732854"/>
            <a:ext cx="923925" cy="1452562"/>
          </a:xfrm>
          <a:prstGeom prst="rect">
            <a:avLst/>
          </a:prstGeom>
        </p:spPr>
      </p:pic>
      <p:sp>
        <p:nvSpPr>
          <p:cNvPr id="9" name="TextBox 8">
            <a:extLst>
              <a:ext uri="{FF2B5EF4-FFF2-40B4-BE49-F238E27FC236}">
                <a16:creationId xmlns:a16="http://schemas.microsoft.com/office/drawing/2014/main" id="{961E2CD1-BEAF-469F-8F34-EB39F721C68F}"/>
              </a:ext>
            </a:extLst>
          </p:cNvPr>
          <p:cNvSpPr txBox="1"/>
          <p:nvPr/>
        </p:nvSpPr>
        <p:spPr>
          <a:xfrm>
            <a:off x="9733034" y="1493054"/>
            <a:ext cx="1284910" cy="369332"/>
          </a:xfrm>
          <a:prstGeom prst="rect">
            <a:avLst/>
          </a:prstGeom>
          <a:noFill/>
        </p:spPr>
        <p:txBody>
          <a:bodyPr wrap="square" rtlCol="0">
            <a:spAutoFit/>
          </a:bodyPr>
          <a:lstStyle/>
          <a:p>
            <a:r>
              <a:rPr lang="en-US" b="1" i="1" dirty="0"/>
              <a:t>Boom!!!</a:t>
            </a:r>
          </a:p>
        </p:txBody>
      </p:sp>
    </p:spTree>
    <p:extLst>
      <p:ext uri="{BB962C8B-B14F-4D97-AF65-F5344CB8AC3E}">
        <p14:creationId xmlns:p14="http://schemas.microsoft.com/office/powerpoint/2010/main" val="389155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40B5-330C-3BE7-C368-4075D285E965}"/>
              </a:ext>
            </a:extLst>
          </p:cNvPr>
          <p:cNvSpPr>
            <a:spLocks noGrp="1"/>
          </p:cNvSpPr>
          <p:nvPr>
            <p:ph type="title"/>
          </p:nvPr>
        </p:nvSpPr>
        <p:spPr/>
        <p:txBody>
          <a:bodyPr/>
          <a:lstStyle/>
          <a:p>
            <a:r>
              <a:rPr lang="en-US" dirty="0"/>
              <a:t>What about security?</a:t>
            </a:r>
          </a:p>
        </p:txBody>
      </p:sp>
      <p:sp>
        <p:nvSpPr>
          <p:cNvPr id="3" name="Content Placeholder 2">
            <a:extLst>
              <a:ext uri="{FF2B5EF4-FFF2-40B4-BE49-F238E27FC236}">
                <a16:creationId xmlns:a16="http://schemas.microsoft.com/office/drawing/2014/main" id="{F776EBB1-07D5-57A5-9AEE-80BA36EA7331}"/>
              </a:ext>
            </a:extLst>
          </p:cNvPr>
          <p:cNvSpPr>
            <a:spLocks noGrp="1"/>
          </p:cNvSpPr>
          <p:nvPr>
            <p:ph idx="1"/>
          </p:nvPr>
        </p:nvSpPr>
        <p:spPr/>
        <p:txBody>
          <a:bodyPr>
            <a:normAutofit fontScale="92500" lnSpcReduction="20000"/>
          </a:bodyPr>
          <a:lstStyle/>
          <a:p>
            <a:r>
              <a:rPr lang="en-US" dirty="0"/>
              <a:t>Modern file systems are often encrypted so that only the machine that owns the disk can access the data.</a:t>
            </a:r>
          </a:p>
          <a:p>
            <a:endParaRPr lang="en-US" dirty="0"/>
          </a:p>
          <a:p>
            <a:r>
              <a:rPr lang="en-US" dirty="0"/>
              <a:t>And networked file system use encrypted network links.   But the complexity of all this can be an issue.</a:t>
            </a:r>
          </a:p>
          <a:p>
            <a:endParaRPr lang="en-US" dirty="0"/>
          </a:p>
          <a:p>
            <a:r>
              <a:rPr lang="en-US" dirty="0"/>
              <a:t>Fun story to read: </a:t>
            </a:r>
            <a:br>
              <a:rPr lang="en-US" dirty="0"/>
            </a:br>
            <a:endParaRPr lang="en-US" dirty="0"/>
          </a:p>
          <a:p>
            <a:r>
              <a:rPr lang="en-US"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r>
              <a:rPr lang="en-US" b="1" u="sng" dirty="0">
                <a:solidFill>
                  <a:schemeClr val="accent2">
                    <a:lumMod val="50000"/>
                  </a:schemeClr>
                </a:solidFill>
                <a:latin typeface="Aptos" panose="020B0004020202020204" pitchFamily="34" charset="0"/>
                <a:ea typeface="Aptos" panose="020B0004020202020204" pitchFamily="34" charset="0"/>
                <a:cs typeface="Aptos" panose="020B0004020202020204" pitchFamily="34" charset="0"/>
              </a:rPr>
              <a:t>IT incident report: The clock that got ahead </a:t>
            </a:r>
            <a:r>
              <a:rPr lang="en-US" b="1" u="sng">
                <a:solidFill>
                  <a:schemeClr val="accent2">
                    <a:lumMod val="50000"/>
                  </a:schemeClr>
                </a:solidFill>
                <a:latin typeface="Aptos" panose="020B0004020202020204" pitchFamily="34" charset="0"/>
                <a:ea typeface="Aptos" panose="020B0004020202020204" pitchFamily="34" charset="0"/>
                <a:cs typeface="Aptos" panose="020B0004020202020204" pitchFamily="34" charset="0"/>
              </a:rPr>
              <a:t>of itself</a:t>
            </a:r>
            <a:endParaRPr lang="en-US" b="1" dirty="0">
              <a:solidFill>
                <a:schemeClr val="accent2">
                  <a:lumMod val="50000"/>
                </a:schemeClr>
              </a:solidFill>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Footer Placeholder 3">
            <a:extLst>
              <a:ext uri="{FF2B5EF4-FFF2-40B4-BE49-F238E27FC236}">
                <a16:creationId xmlns:a16="http://schemas.microsoft.com/office/drawing/2014/main" id="{8C97ACB6-DB21-2BCF-2ECF-43D5BA08200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D793D28-0F5C-3428-3774-1B13B0AC1EF2}"/>
              </a:ext>
            </a:extLst>
          </p:cNvPr>
          <p:cNvSpPr>
            <a:spLocks noGrp="1"/>
          </p:cNvSpPr>
          <p:nvPr>
            <p:ph type="sldNum" sz="quarter" idx="12"/>
          </p:nvPr>
        </p:nvSpPr>
        <p:spPr/>
        <p:txBody>
          <a:bodyPr/>
          <a:lstStyle/>
          <a:p>
            <a:fld id="{6547F9EC-0141-428E-9624-21FD351CB832}" type="slidenum">
              <a:rPr lang="en-US" smtClean="0"/>
              <a:t>53</a:t>
            </a:fld>
            <a:endParaRPr lang="en-US"/>
          </a:p>
        </p:txBody>
      </p:sp>
    </p:spTree>
    <p:extLst>
      <p:ext uri="{BB962C8B-B14F-4D97-AF65-F5344CB8AC3E}">
        <p14:creationId xmlns:p14="http://schemas.microsoft.com/office/powerpoint/2010/main" val="2512136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D9D6-CACD-413D-83E7-E1306FCD3036}"/>
              </a:ext>
            </a:extLst>
          </p:cNvPr>
          <p:cNvSpPr>
            <a:spLocks noGrp="1"/>
          </p:cNvSpPr>
          <p:nvPr>
            <p:ph type="title"/>
          </p:nvPr>
        </p:nvSpPr>
        <p:spPr/>
        <p:txBody>
          <a:bodyPr/>
          <a:lstStyle/>
          <a:p>
            <a:r>
              <a:rPr lang="en-US" dirty="0"/>
              <a:t>Networked file system summary</a:t>
            </a:r>
          </a:p>
        </p:txBody>
      </p:sp>
      <p:sp>
        <p:nvSpPr>
          <p:cNvPr id="3" name="Content Placeholder 2">
            <a:extLst>
              <a:ext uri="{FF2B5EF4-FFF2-40B4-BE49-F238E27FC236}">
                <a16:creationId xmlns:a16="http://schemas.microsoft.com/office/drawing/2014/main" id="{BE1D8CD1-D337-42F4-AA41-8D7EC40D4516}"/>
              </a:ext>
            </a:extLst>
          </p:cNvPr>
          <p:cNvSpPr>
            <a:spLocks noGrp="1"/>
          </p:cNvSpPr>
          <p:nvPr>
            <p:ph idx="1"/>
          </p:nvPr>
        </p:nvSpPr>
        <p:spPr/>
        <p:txBody>
          <a:bodyPr/>
          <a:lstStyle/>
          <a:p>
            <a:r>
              <a:rPr lang="en-US" dirty="0"/>
              <a:t>With networking, you can easily access remote file storage.</a:t>
            </a:r>
          </a:p>
          <a:p>
            <a:endParaRPr lang="en-US" dirty="0"/>
          </a:p>
          <a:p>
            <a:r>
              <a:rPr lang="en-US" dirty="0"/>
              <a:t>This is valuable in many ways!</a:t>
            </a:r>
          </a:p>
          <a:p>
            <a:pPr lvl="1"/>
            <a:r>
              <a:rPr lang="en-US" dirty="0"/>
              <a:t>  In the cloud, the total capacity could be billions of times more than</a:t>
            </a:r>
            <a:br>
              <a:rPr lang="en-US" dirty="0"/>
            </a:br>
            <a:r>
              <a:rPr lang="en-US" dirty="0"/>
              <a:t>   a local disk could hold.</a:t>
            </a:r>
          </a:p>
          <a:p>
            <a:pPr lvl="1"/>
            <a:r>
              <a:rPr lang="en-US" dirty="0"/>
              <a:t>  There are solutions specialized for storing serialized objects (</a:t>
            </a:r>
            <a:r>
              <a:rPr lang="en-US" dirty="0" err="1"/>
              <a:t>Ceph</a:t>
            </a:r>
            <a:r>
              <a:rPr lang="en-US" dirty="0"/>
              <a:t>)</a:t>
            </a:r>
          </a:p>
          <a:p>
            <a:pPr lvl="1"/>
            <a:r>
              <a:rPr lang="en-US" dirty="0"/>
              <a:t>  And even solutions specialized for tracking configurations (Zookeeper)</a:t>
            </a:r>
          </a:p>
        </p:txBody>
      </p:sp>
      <p:sp>
        <p:nvSpPr>
          <p:cNvPr id="4" name="Footer Placeholder 3">
            <a:extLst>
              <a:ext uri="{FF2B5EF4-FFF2-40B4-BE49-F238E27FC236}">
                <a16:creationId xmlns:a16="http://schemas.microsoft.com/office/drawing/2014/main" id="{49518433-F388-49FD-B732-AFD17670140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810B7C2-B884-4F68-833E-94CE366CABA5}"/>
              </a:ext>
            </a:extLst>
          </p:cNvPr>
          <p:cNvSpPr>
            <a:spLocks noGrp="1"/>
          </p:cNvSpPr>
          <p:nvPr>
            <p:ph type="sldNum" sz="quarter" idx="12"/>
          </p:nvPr>
        </p:nvSpPr>
        <p:spPr/>
        <p:txBody>
          <a:bodyPr/>
          <a:lstStyle/>
          <a:p>
            <a:fld id="{6547F9EC-0141-428E-9624-21FD351CB832}" type="slidenum">
              <a:rPr lang="en-US" smtClean="0"/>
              <a:t>54</a:t>
            </a:fld>
            <a:endParaRPr lang="en-US"/>
          </a:p>
        </p:txBody>
      </p:sp>
    </p:spTree>
    <p:extLst>
      <p:ext uri="{BB962C8B-B14F-4D97-AF65-F5344CB8AC3E}">
        <p14:creationId xmlns:p14="http://schemas.microsoft.com/office/powerpoint/2010/main" val="3120547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64C3F-272B-4ACF-9A7A-06A842C53B39}"/>
              </a:ext>
            </a:extLst>
          </p:cNvPr>
          <p:cNvSpPr>
            <a:spLocks noGrp="1"/>
          </p:cNvSpPr>
          <p:nvPr>
            <p:ph type="title"/>
          </p:nvPr>
        </p:nvSpPr>
        <p:spPr/>
        <p:txBody>
          <a:bodyPr/>
          <a:lstStyle/>
          <a:p>
            <a:r>
              <a:rPr lang="en-US" dirty="0"/>
              <a:t>Learn more about fault tolerance?</a:t>
            </a:r>
          </a:p>
        </p:txBody>
      </p:sp>
      <p:sp>
        <p:nvSpPr>
          <p:cNvPr id="3" name="Content Placeholder 2">
            <a:extLst>
              <a:ext uri="{FF2B5EF4-FFF2-40B4-BE49-F238E27FC236}">
                <a16:creationId xmlns:a16="http://schemas.microsoft.com/office/drawing/2014/main" id="{27C6C27A-47AE-49E2-8C82-DA8439011485}"/>
              </a:ext>
            </a:extLst>
          </p:cNvPr>
          <p:cNvSpPr>
            <a:spLocks noGrp="1"/>
          </p:cNvSpPr>
          <p:nvPr>
            <p:ph idx="1"/>
          </p:nvPr>
        </p:nvSpPr>
        <p:spPr/>
        <p:txBody>
          <a:bodyPr>
            <a:normAutofit/>
          </a:bodyPr>
          <a:lstStyle/>
          <a:p>
            <a:r>
              <a:rPr lang="en-US" dirty="0"/>
              <a:t>This is a big topic and Cornell is famous for our work on it.</a:t>
            </a:r>
          </a:p>
          <a:p>
            <a:pPr lvl="1"/>
            <a:r>
              <a:rPr lang="en-US" dirty="0"/>
              <a:t>  Our current best solution is Derecho, an open-source C++ library</a:t>
            </a:r>
          </a:p>
          <a:p>
            <a:pPr lvl="1"/>
            <a:r>
              <a:rPr lang="en-US" dirty="0"/>
              <a:t>  It sets world records for data replication speed, and can use TCP or</a:t>
            </a:r>
            <a:br>
              <a:rPr lang="en-US" dirty="0"/>
            </a:br>
            <a:r>
              <a:rPr lang="en-US" dirty="0"/>
              <a:t>   leverage modern networking hardware features that are even faster</a:t>
            </a:r>
          </a:p>
          <a:p>
            <a:pPr lvl="1"/>
            <a:r>
              <a:rPr lang="en-US" dirty="0"/>
              <a:t>  We </a:t>
            </a:r>
            <a:r>
              <a:rPr lang="en-US"/>
              <a:t>are building </a:t>
            </a:r>
            <a:r>
              <a:rPr lang="en-US" dirty="0"/>
              <a:t>a </a:t>
            </a:r>
            <a:r>
              <a:rPr lang="en-US" dirty="0" err="1"/>
              <a:t>Ceph</a:t>
            </a:r>
            <a:r>
              <a:rPr lang="en-US" dirty="0"/>
              <a:t> and Zookeeper API over Derecho.</a:t>
            </a:r>
          </a:p>
          <a:p>
            <a:pPr lvl="1"/>
            <a:endParaRPr lang="en-US" dirty="0"/>
          </a:p>
          <a:p>
            <a:pPr marL="128016" lvl="1" indent="0">
              <a:buNone/>
            </a:pPr>
            <a:r>
              <a:rPr lang="en-US" dirty="0"/>
              <a:t>With modern “high availability” services, the things you use are probably able to ride out failures.  Your application, however, may need to restart.</a:t>
            </a:r>
          </a:p>
        </p:txBody>
      </p:sp>
      <p:sp>
        <p:nvSpPr>
          <p:cNvPr id="4" name="Footer Placeholder 3">
            <a:extLst>
              <a:ext uri="{FF2B5EF4-FFF2-40B4-BE49-F238E27FC236}">
                <a16:creationId xmlns:a16="http://schemas.microsoft.com/office/drawing/2014/main" id="{1917DFB4-E8C0-4D3C-92A9-6031854E129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A77F0F3-0811-4DC6-A549-BA44B01CF9C5}"/>
              </a:ext>
            </a:extLst>
          </p:cNvPr>
          <p:cNvSpPr>
            <a:spLocks noGrp="1"/>
          </p:cNvSpPr>
          <p:nvPr>
            <p:ph type="sldNum" sz="quarter" idx="12"/>
          </p:nvPr>
        </p:nvSpPr>
        <p:spPr/>
        <p:txBody>
          <a:bodyPr/>
          <a:lstStyle/>
          <a:p>
            <a:fld id="{6547F9EC-0141-428E-9624-21FD351CB832}" type="slidenum">
              <a:rPr lang="en-US" smtClean="0"/>
              <a:t>55</a:t>
            </a:fld>
            <a:endParaRPr lang="en-US"/>
          </a:p>
        </p:txBody>
      </p:sp>
    </p:spTree>
    <p:extLst>
      <p:ext uri="{BB962C8B-B14F-4D97-AF65-F5344CB8AC3E}">
        <p14:creationId xmlns:p14="http://schemas.microsoft.com/office/powerpoint/2010/main" val="3561770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D256E-D32B-4F08-BF54-89700313398D}"/>
              </a:ext>
            </a:extLst>
          </p:cNvPr>
          <p:cNvSpPr>
            <a:spLocks noGrp="1"/>
          </p:cNvSpPr>
          <p:nvPr>
            <p:ph type="title"/>
          </p:nvPr>
        </p:nvSpPr>
        <p:spPr/>
        <p:txBody>
          <a:bodyPr/>
          <a:lstStyle/>
          <a:p>
            <a:r>
              <a:rPr lang="en-US" dirty="0"/>
              <a:t>How did they do it?</a:t>
            </a:r>
          </a:p>
        </p:txBody>
      </p:sp>
      <p:sp>
        <p:nvSpPr>
          <p:cNvPr id="5" name="Content Placeholder 4">
            <a:extLst>
              <a:ext uri="{FF2B5EF4-FFF2-40B4-BE49-F238E27FC236}">
                <a16:creationId xmlns:a16="http://schemas.microsoft.com/office/drawing/2014/main" id="{27CFCDA0-E3E8-42A8-9269-69E824B6D83E}"/>
              </a:ext>
            </a:extLst>
          </p:cNvPr>
          <p:cNvSpPr>
            <a:spLocks noGrp="1"/>
          </p:cNvSpPr>
          <p:nvPr>
            <p:ph idx="1"/>
          </p:nvPr>
        </p:nvSpPr>
        <p:spPr/>
        <p:txBody>
          <a:bodyPr>
            <a:normAutofit lnSpcReduction="10000"/>
          </a:bodyPr>
          <a:lstStyle/>
          <a:p>
            <a:r>
              <a:rPr lang="en-US" dirty="0"/>
              <a:t>First, a little context: The earliest version of Unix only supported a fairly small local file system on a single disk.</a:t>
            </a:r>
          </a:p>
          <a:p>
            <a:endParaRPr lang="en-US" dirty="0"/>
          </a:p>
          <a:p>
            <a:r>
              <a:rPr lang="en-US" dirty="0"/>
              <a:t>This quickly was inadequate.  Users wanted to share files.  The idea of “mounting” a remote file system emerged.</a:t>
            </a:r>
          </a:p>
          <a:p>
            <a:endParaRPr lang="en-US" dirty="0"/>
          </a:p>
          <a:p>
            <a:r>
              <a:rPr lang="en-US" dirty="0"/>
              <a:t>Then this was expanded to deal with “disk array” hardware, where there are multiple disks in a single big storage unit.</a:t>
            </a:r>
          </a:p>
        </p:txBody>
      </p:sp>
      <p:sp>
        <p:nvSpPr>
          <p:cNvPr id="3" name="Footer Placeholder 2">
            <a:extLst>
              <a:ext uri="{FF2B5EF4-FFF2-40B4-BE49-F238E27FC236}">
                <a16:creationId xmlns:a16="http://schemas.microsoft.com/office/drawing/2014/main" id="{0B08F69C-364F-4A8D-AC64-D4F522B849DE}"/>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CB19C102-ADF5-4B11-8963-EE549188302D}"/>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701360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D95BB-D3E9-4B2C-B823-4C3BD16EB26C}"/>
              </a:ext>
            </a:extLst>
          </p:cNvPr>
          <p:cNvSpPr>
            <a:spLocks noGrp="1"/>
          </p:cNvSpPr>
          <p:nvPr>
            <p:ph type="title"/>
          </p:nvPr>
        </p:nvSpPr>
        <p:spPr/>
        <p:txBody>
          <a:bodyPr/>
          <a:lstStyle/>
          <a:p>
            <a:r>
              <a:rPr lang="en-US" dirty="0"/>
              <a:t>Concept: Mount point</a:t>
            </a:r>
          </a:p>
        </p:txBody>
      </p:sp>
      <p:sp>
        <p:nvSpPr>
          <p:cNvPr id="3" name="Content Placeholder 2">
            <a:extLst>
              <a:ext uri="{FF2B5EF4-FFF2-40B4-BE49-F238E27FC236}">
                <a16:creationId xmlns:a16="http://schemas.microsoft.com/office/drawing/2014/main" id="{52E6101C-B468-489A-B2A7-41CF0C478039}"/>
              </a:ext>
            </a:extLst>
          </p:cNvPr>
          <p:cNvSpPr>
            <a:spLocks noGrp="1"/>
          </p:cNvSpPr>
          <p:nvPr>
            <p:ph idx="1"/>
          </p:nvPr>
        </p:nvSpPr>
        <p:spPr/>
        <p:txBody>
          <a:bodyPr/>
          <a:lstStyle/>
          <a:p>
            <a:r>
              <a:rPr lang="en-US" dirty="0"/>
              <a:t>Any directory in the active file system, like /</a:t>
            </a:r>
            <a:r>
              <a:rPr lang="en-US" dirty="0" err="1"/>
              <a:t>mnt</a:t>
            </a:r>
            <a:r>
              <a:rPr lang="en-US" dirty="0"/>
              <a:t>/c</a:t>
            </a:r>
          </a:p>
          <a:p>
            <a:endParaRPr lang="en-US" dirty="0"/>
          </a:p>
          <a:p>
            <a:r>
              <a:rPr lang="en-US" dirty="0"/>
              <a:t>The mount command maps it to the root of a file system on some storage drive</a:t>
            </a:r>
          </a:p>
          <a:p>
            <a:endParaRPr lang="en-US" dirty="0"/>
          </a:p>
          <a:p>
            <a:r>
              <a:rPr lang="en-US" dirty="0"/>
              <a:t>Now, /</a:t>
            </a:r>
            <a:r>
              <a:rPr lang="en-US" dirty="0" err="1"/>
              <a:t>mnt</a:t>
            </a:r>
            <a:r>
              <a:rPr lang="en-US" dirty="0"/>
              <a:t>/c/x lets you access x in the other file system.</a:t>
            </a:r>
          </a:p>
        </p:txBody>
      </p:sp>
      <p:sp>
        <p:nvSpPr>
          <p:cNvPr id="4" name="Footer Placeholder 3">
            <a:extLst>
              <a:ext uri="{FF2B5EF4-FFF2-40B4-BE49-F238E27FC236}">
                <a16:creationId xmlns:a16="http://schemas.microsoft.com/office/drawing/2014/main" id="{8C915870-9081-43E5-B80D-A3C5F4D8084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5EFC9B6-F2AA-4560-BF66-EE70A7D27957}"/>
              </a:ext>
            </a:extLst>
          </p:cNvPr>
          <p:cNvSpPr>
            <a:spLocks noGrp="1"/>
          </p:cNvSpPr>
          <p:nvPr>
            <p:ph type="sldNum" sz="quarter" idx="12"/>
          </p:nvPr>
        </p:nvSpPr>
        <p:spPr/>
        <p:txBody>
          <a:bodyPr/>
          <a:lstStyle/>
          <a:p>
            <a:fld id="{6547F9EC-0141-428E-9624-21FD351CB832}" type="slidenum">
              <a:rPr lang="en-US" smtClean="0"/>
              <a:t>7</a:t>
            </a:fld>
            <a:endParaRPr lang="en-US"/>
          </a:p>
        </p:txBody>
      </p:sp>
    </p:spTree>
    <p:extLst>
      <p:ext uri="{BB962C8B-B14F-4D97-AF65-F5344CB8AC3E}">
        <p14:creationId xmlns:p14="http://schemas.microsoft.com/office/powerpoint/2010/main" val="3585746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72FCD-42B6-43A6-B669-0C643DA5824C}"/>
              </a:ext>
            </a:extLst>
          </p:cNvPr>
          <p:cNvSpPr>
            <a:spLocks noGrp="1"/>
          </p:cNvSpPr>
          <p:nvPr>
            <p:ph type="title"/>
          </p:nvPr>
        </p:nvSpPr>
        <p:spPr/>
        <p:txBody>
          <a:bodyPr/>
          <a:lstStyle/>
          <a:p>
            <a:r>
              <a:rPr lang="en-US" dirty="0"/>
              <a:t>Concept: Device Driver</a:t>
            </a:r>
          </a:p>
        </p:txBody>
      </p:sp>
      <p:sp>
        <p:nvSpPr>
          <p:cNvPr id="3" name="Content Placeholder 2">
            <a:extLst>
              <a:ext uri="{FF2B5EF4-FFF2-40B4-BE49-F238E27FC236}">
                <a16:creationId xmlns:a16="http://schemas.microsoft.com/office/drawing/2014/main" id="{ABE414E7-D088-4D83-9C2D-F2385DEA5B4B}"/>
              </a:ext>
            </a:extLst>
          </p:cNvPr>
          <p:cNvSpPr>
            <a:spLocks noGrp="1"/>
          </p:cNvSpPr>
          <p:nvPr>
            <p:ph idx="1"/>
          </p:nvPr>
        </p:nvSpPr>
        <p:spPr/>
        <p:txBody>
          <a:bodyPr/>
          <a:lstStyle/>
          <a:p>
            <a:r>
              <a:rPr lang="en-US" dirty="0"/>
              <a:t>A kernel such as Linux talks to devices through “device driver” modules, specific to the hardware.</a:t>
            </a:r>
          </a:p>
          <a:p>
            <a:endParaRPr lang="en-US" dirty="0"/>
          </a:p>
          <a:p>
            <a:r>
              <a:rPr lang="en-US" dirty="0"/>
              <a:t>So for example, a Western Digital USB hard drive would have an associated device driver that Linux can load and run.</a:t>
            </a:r>
          </a:p>
        </p:txBody>
      </p:sp>
      <p:sp>
        <p:nvSpPr>
          <p:cNvPr id="4" name="Footer Placeholder 3">
            <a:extLst>
              <a:ext uri="{FF2B5EF4-FFF2-40B4-BE49-F238E27FC236}">
                <a16:creationId xmlns:a16="http://schemas.microsoft.com/office/drawing/2014/main" id="{4CC0F867-9DA3-416F-8FD7-EA081F9BD2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16A7032-C966-4D04-9F5B-CE1C8395162D}"/>
              </a:ext>
            </a:extLst>
          </p:cNvPr>
          <p:cNvSpPr>
            <a:spLocks noGrp="1"/>
          </p:cNvSpPr>
          <p:nvPr>
            <p:ph type="sldNum" sz="quarter" idx="12"/>
          </p:nvPr>
        </p:nvSpPr>
        <p:spPr/>
        <p:txBody>
          <a:bodyPr/>
          <a:lstStyle/>
          <a:p>
            <a:fld id="{6547F9EC-0141-428E-9624-21FD351CB832}" type="slidenum">
              <a:rPr lang="en-US" smtClean="0"/>
              <a:t>8</a:t>
            </a:fld>
            <a:endParaRPr lang="en-US"/>
          </a:p>
        </p:txBody>
      </p:sp>
    </p:spTree>
    <p:extLst>
      <p:ext uri="{BB962C8B-B14F-4D97-AF65-F5344CB8AC3E}">
        <p14:creationId xmlns:p14="http://schemas.microsoft.com/office/powerpoint/2010/main" val="2725490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DB797-1AA1-4F31-BC96-6DB1CDCF2171}"/>
              </a:ext>
            </a:extLst>
          </p:cNvPr>
          <p:cNvSpPr>
            <a:spLocks noGrp="1"/>
          </p:cNvSpPr>
          <p:nvPr>
            <p:ph type="title"/>
          </p:nvPr>
        </p:nvSpPr>
        <p:spPr/>
        <p:txBody>
          <a:bodyPr/>
          <a:lstStyle/>
          <a:p>
            <a:r>
              <a:rPr lang="en-US" dirty="0"/>
              <a:t>Role of the device driver?</a:t>
            </a:r>
          </a:p>
        </p:txBody>
      </p:sp>
      <p:sp>
        <p:nvSpPr>
          <p:cNvPr id="3" name="Content Placeholder 2">
            <a:extLst>
              <a:ext uri="{FF2B5EF4-FFF2-40B4-BE49-F238E27FC236}">
                <a16:creationId xmlns:a16="http://schemas.microsoft.com/office/drawing/2014/main" id="{4C3A4064-92A1-476F-9A49-8F067A6DA2BD}"/>
              </a:ext>
            </a:extLst>
          </p:cNvPr>
          <p:cNvSpPr>
            <a:spLocks noGrp="1"/>
          </p:cNvSpPr>
          <p:nvPr>
            <p:ph idx="1"/>
          </p:nvPr>
        </p:nvSpPr>
        <p:spPr/>
        <p:txBody>
          <a:bodyPr>
            <a:normAutofit lnSpcReduction="10000"/>
          </a:bodyPr>
          <a:lstStyle/>
          <a:p>
            <a:r>
              <a:rPr lang="en-US" dirty="0"/>
              <a:t>Recall the layered abstractions Dijkstra proposed.</a:t>
            </a:r>
          </a:p>
          <a:p>
            <a:endParaRPr lang="en-US" dirty="0"/>
          </a:p>
          <a:p>
            <a:r>
              <a:rPr lang="en-US" dirty="0"/>
              <a:t>A device driver takes a general purpose system, like a WD USB, and creates a uniform way for Linux to talk to it.</a:t>
            </a:r>
          </a:p>
          <a:p>
            <a:pPr lvl="1"/>
            <a:r>
              <a:rPr lang="en-US" dirty="0"/>
              <a:t>  Linux is one of many operating systems, and Ubuntu is one of many</a:t>
            </a:r>
            <a:br>
              <a:rPr lang="en-US" dirty="0"/>
            </a:br>
            <a:r>
              <a:rPr lang="en-US" dirty="0"/>
              <a:t>   versions of Linux</a:t>
            </a:r>
          </a:p>
          <a:p>
            <a:pPr lvl="1"/>
            <a:r>
              <a:rPr lang="en-US" dirty="0"/>
              <a:t>  Internally, each of these has its own “opinion” about the best way to</a:t>
            </a:r>
            <a:br>
              <a:rPr lang="en-US" dirty="0"/>
            </a:br>
            <a:r>
              <a:rPr lang="en-US" dirty="0"/>
              <a:t>   manage a storage device</a:t>
            </a:r>
          </a:p>
          <a:p>
            <a:pPr lvl="1"/>
            <a:r>
              <a:rPr lang="en-US" dirty="0"/>
              <a:t>  Device driver makes a wide range of devices look standard/uniform.</a:t>
            </a:r>
          </a:p>
        </p:txBody>
      </p:sp>
      <p:sp>
        <p:nvSpPr>
          <p:cNvPr id="4" name="Footer Placeholder 3">
            <a:extLst>
              <a:ext uri="{FF2B5EF4-FFF2-40B4-BE49-F238E27FC236}">
                <a16:creationId xmlns:a16="http://schemas.microsoft.com/office/drawing/2014/main" id="{5A493EA5-5B8E-4282-8AE5-BC85BB68AFD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77DDC62-4BA0-4673-AF4D-EBE8A50BA8F2}"/>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36676307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5612</TotalTime>
  <Words>4164</Words>
  <Application>Microsoft Office PowerPoint</Application>
  <PresentationFormat>Widescreen</PresentationFormat>
  <Paragraphs>435</Paragraphs>
  <Slides>55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Aptos</vt:lpstr>
      <vt:lpstr>Calibri</vt:lpstr>
      <vt:lpstr>Symbol</vt:lpstr>
      <vt:lpstr>Tw Cen MT</vt:lpstr>
      <vt:lpstr>Tw Cen MT Condensed</vt:lpstr>
      <vt:lpstr>Wingdings</vt:lpstr>
      <vt:lpstr>Wingdings 3</vt:lpstr>
      <vt:lpstr>Integral</vt:lpstr>
      <vt:lpstr>Networked File Systems</vt:lpstr>
      <vt:lpstr>Idea Map For Today</vt:lpstr>
      <vt:lpstr>Bill Joy</vt:lpstr>
      <vt:lpstr>Sun Microsystems</vt:lpstr>
      <vt:lpstr>Sun Remote File System Idea</vt:lpstr>
      <vt:lpstr>How did they do it?</vt:lpstr>
      <vt:lpstr>Concept: Mount point</vt:lpstr>
      <vt:lpstr>Concept: Device Driver</vt:lpstr>
      <vt:lpstr>Role of the device driver?</vt:lpstr>
      <vt:lpstr>… so (back on topic)</vt:lpstr>
      <vt:lpstr>Advantage SUN?</vt:lpstr>
      <vt:lpstr>famous 1980’s quote</vt:lpstr>
      <vt:lpstr>This would not have worked if SUN RPC used TCP!</vt:lpstr>
      <vt:lpstr>SUN competeD against DEC</vt:lpstr>
      <vt:lpstr>famous 1980’s quote</vt:lpstr>
      <vt:lpstr>Issues with networking</vt:lpstr>
      <vt:lpstr>Broader issue</vt:lpstr>
      <vt:lpstr>SUN RPC retransmits lost messages, then eventually gives up</vt:lpstr>
      <vt:lpstr>The early version of Sun RPC had no real security</vt:lpstr>
      <vt:lpstr>Crux of security issue</vt:lpstr>
      <vt:lpstr>Old approach…</vt:lpstr>
      <vt:lpstr>Improvement a few years later</vt:lpstr>
      <vt:lpstr>Mounting an NFS disk</vt:lpstr>
      <vt:lpstr>… at XErox</vt:lpstr>
      <vt:lpstr>The puzzle with networking failures</vt:lpstr>
      <vt:lpstr>The puzzle with networking failures</vt:lpstr>
      <vt:lpstr>Linux has never dealt well with this!</vt:lpstr>
      <vt:lpstr>Recall that NFS retries if an RPC fails</vt:lpstr>
      <vt:lpstr>What does bill do?</vt:lpstr>
      <vt:lpstr>Other Linux options</vt:lpstr>
      <vt:lpstr>Fault tolerance is a fun topic!</vt:lpstr>
      <vt:lpstr>Modern version of NFS</vt:lpstr>
      <vt:lpstr>CEPH File System</vt:lpstr>
      <vt:lpstr>CEPH File System</vt:lpstr>
      <vt:lpstr>CEPH File System</vt:lpstr>
      <vt:lpstr>Ceph has no idea what is in an object</vt:lpstr>
      <vt:lpstr>You can encrypt your objects</vt:lpstr>
      <vt:lpstr>Ceph supports encryption too</vt:lpstr>
      <vt:lpstr>Ceph “architecture”</vt:lpstr>
      <vt:lpstr>Examples of ceph features</vt:lpstr>
      <vt:lpstr>File striping concept</vt:lpstr>
      <vt:lpstr>Ceph RADOS concept: Reliable Array of Distributed Object Storage devices</vt:lpstr>
      <vt:lpstr>More ceph features</vt:lpstr>
      <vt:lpstr>More ceph features</vt:lpstr>
      <vt:lpstr>Ceph is open source!</vt:lpstr>
      <vt:lpstr>A second popular networked file system</vt:lpstr>
      <vt:lpstr>PowerPoint Presentation</vt:lpstr>
      <vt:lpstr>How Zookeeper is used</vt:lpstr>
      <vt:lpstr>Fault-tolerance</vt:lpstr>
      <vt:lpstr>Clever special feature in Zookeeper</vt:lpstr>
      <vt:lpstr>How to use this feature.</vt:lpstr>
      <vt:lpstr>Watch notifications</vt:lpstr>
      <vt:lpstr>What about security?</vt:lpstr>
      <vt:lpstr>Networked file system summary</vt:lpstr>
      <vt:lpstr>Learn more about fault tolerance?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474</cp:revision>
  <dcterms:created xsi:type="dcterms:W3CDTF">2020-07-27T14:20:38Z</dcterms:created>
  <dcterms:modified xsi:type="dcterms:W3CDTF">2024-11-07T15:07:23Z</dcterms:modified>
</cp:coreProperties>
</file>