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56" r:id="rId2"/>
    <p:sldId id="316" r:id="rId3"/>
    <p:sldId id="317" r:id="rId4"/>
    <p:sldId id="360" r:id="rId5"/>
    <p:sldId id="343" r:id="rId6"/>
    <p:sldId id="379" r:id="rId7"/>
    <p:sldId id="339" r:id="rId8"/>
    <p:sldId id="378" r:id="rId9"/>
    <p:sldId id="358" r:id="rId10"/>
    <p:sldId id="359" r:id="rId11"/>
    <p:sldId id="361" r:id="rId12"/>
    <p:sldId id="362" r:id="rId13"/>
    <p:sldId id="381" r:id="rId14"/>
    <p:sldId id="382" r:id="rId15"/>
    <p:sldId id="364" r:id="rId16"/>
    <p:sldId id="363" r:id="rId17"/>
    <p:sldId id="365" r:id="rId18"/>
    <p:sldId id="366" r:id="rId19"/>
    <p:sldId id="367" r:id="rId20"/>
    <p:sldId id="340" r:id="rId21"/>
    <p:sldId id="329" r:id="rId22"/>
    <p:sldId id="368" r:id="rId23"/>
    <p:sldId id="330" r:id="rId24"/>
    <p:sldId id="341" r:id="rId25"/>
    <p:sldId id="342" r:id="rId26"/>
    <p:sldId id="318" r:id="rId27"/>
    <p:sldId id="319" r:id="rId28"/>
    <p:sldId id="344" r:id="rId29"/>
    <p:sldId id="323" r:id="rId30"/>
    <p:sldId id="369" r:id="rId31"/>
    <p:sldId id="324" r:id="rId32"/>
    <p:sldId id="325" r:id="rId33"/>
    <p:sldId id="321" r:id="rId34"/>
    <p:sldId id="326" r:id="rId35"/>
    <p:sldId id="328" r:id="rId36"/>
    <p:sldId id="327" r:id="rId37"/>
    <p:sldId id="370" r:id="rId38"/>
    <p:sldId id="383" r:id="rId39"/>
    <p:sldId id="331" r:id="rId40"/>
    <p:sldId id="332" r:id="rId41"/>
    <p:sldId id="333" r:id="rId42"/>
    <p:sldId id="356" r:id="rId43"/>
    <p:sldId id="380" r:id="rId44"/>
    <p:sldId id="357" r:id="rId45"/>
    <p:sldId id="334" r:id="rId46"/>
    <p:sldId id="335" r:id="rId47"/>
    <p:sldId id="336" r:id="rId48"/>
    <p:sldId id="337" r:id="rId49"/>
    <p:sldId id="338" r:id="rId50"/>
    <p:sldId id="345" r:id="rId51"/>
    <p:sldId id="346" r:id="rId52"/>
    <p:sldId id="347" r:id="rId53"/>
    <p:sldId id="348" r:id="rId54"/>
    <p:sldId id="349" r:id="rId55"/>
    <p:sldId id="350" r:id="rId56"/>
    <p:sldId id="351" r:id="rId57"/>
    <p:sldId id="352" r:id="rId58"/>
    <p:sldId id="353" r:id="rId59"/>
    <p:sldId id="354" r:id="rId60"/>
    <p:sldId id="355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247525-4F97-4A22-B4BD-31696B5AB20C}">
          <p14:sldIdLst>
            <p14:sldId id="256"/>
            <p14:sldId id="316"/>
            <p14:sldId id="317"/>
            <p14:sldId id="360"/>
            <p14:sldId id="343"/>
            <p14:sldId id="379"/>
            <p14:sldId id="339"/>
            <p14:sldId id="378"/>
            <p14:sldId id="358"/>
            <p14:sldId id="359"/>
            <p14:sldId id="361"/>
            <p14:sldId id="362"/>
            <p14:sldId id="381"/>
            <p14:sldId id="382"/>
            <p14:sldId id="364"/>
            <p14:sldId id="363"/>
            <p14:sldId id="365"/>
            <p14:sldId id="366"/>
            <p14:sldId id="367"/>
            <p14:sldId id="340"/>
            <p14:sldId id="329"/>
            <p14:sldId id="368"/>
            <p14:sldId id="330"/>
            <p14:sldId id="341"/>
            <p14:sldId id="342"/>
            <p14:sldId id="318"/>
            <p14:sldId id="319"/>
            <p14:sldId id="344"/>
            <p14:sldId id="323"/>
            <p14:sldId id="369"/>
            <p14:sldId id="324"/>
            <p14:sldId id="325"/>
            <p14:sldId id="321"/>
            <p14:sldId id="326"/>
            <p14:sldId id="328"/>
            <p14:sldId id="327"/>
            <p14:sldId id="370"/>
            <p14:sldId id="383"/>
            <p14:sldId id="331"/>
            <p14:sldId id="332"/>
            <p14:sldId id="333"/>
            <p14:sldId id="356"/>
            <p14:sldId id="380"/>
            <p14:sldId id="357"/>
            <p14:sldId id="334"/>
            <p14:sldId id="335"/>
            <p14:sldId id="336"/>
            <p14:sldId id="337"/>
            <p14:sldId id="338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 Birman" initials="KB" lastIdx="2" clrIdx="0">
    <p:extLst>
      <p:ext uri="{19B8F6BF-5375-455C-9EA6-DF929625EA0E}">
        <p15:presenceInfo xmlns:p15="http://schemas.microsoft.com/office/powerpoint/2012/main" userId="8729f19e1223be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66FF"/>
    <a:srgbClr val="000000"/>
    <a:srgbClr val="AF51A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2921" autoAdjust="0"/>
  </p:normalViewPr>
  <p:slideViewPr>
    <p:cSldViewPr snapToGrid="0">
      <p:cViewPr varScale="1">
        <p:scale>
          <a:sx n="104" d="100"/>
          <a:sy n="104" d="100"/>
        </p:scale>
        <p:origin x="8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68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Birman" userId="d63afa40-f901-45d1-beb5-fa688e844a7e" providerId="ADAL" clId="{1E588E66-943F-446B-A280-9A0E0DCA6D9D}"/>
    <pc:docChg chg="undo custSel addSld modSld modSection">
      <pc:chgData name="Ken Birman" userId="d63afa40-f901-45d1-beb5-fa688e844a7e" providerId="ADAL" clId="{1E588E66-943F-446B-A280-9A0E0DCA6D9D}" dt="2024-11-04T18:22:01.355" v="1425" actId="20577"/>
      <pc:docMkLst>
        <pc:docMk/>
      </pc:docMkLst>
      <pc:sldChg chg="modSp mod">
        <pc:chgData name="Ken Birman" userId="d63afa40-f901-45d1-beb5-fa688e844a7e" providerId="ADAL" clId="{1E588E66-943F-446B-A280-9A0E0DCA6D9D}" dt="2024-11-04T18:15:17.726" v="891" actId="20577"/>
        <pc:sldMkLst>
          <pc:docMk/>
          <pc:sldMk cId="700806581" sldId="318"/>
        </pc:sldMkLst>
        <pc:spChg chg="mod">
          <ac:chgData name="Ken Birman" userId="d63afa40-f901-45d1-beb5-fa688e844a7e" providerId="ADAL" clId="{1E588E66-943F-446B-A280-9A0E0DCA6D9D}" dt="2024-11-04T18:15:17.726" v="891" actId="20577"/>
          <ac:spMkLst>
            <pc:docMk/>
            <pc:sldMk cId="700806581" sldId="318"/>
            <ac:spMk id="3" creationId="{63C42B35-EA65-45BA-9D2E-6F847B5E2189}"/>
          </ac:spMkLst>
        </pc:spChg>
      </pc:sldChg>
      <pc:sldChg chg="modSp mod">
        <pc:chgData name="Ken Birman" userId="d63afa40-f901-45d1-beb5-fa688e844a7e" providerId="ADAL" clId="{1E588E66-943F-446B-A280-9A0E0DCA6D9D}" dt="2024-11-04T18:18:38.714" v="900" actId="20577"/>
        <pc:sldMkLst>
          <pc:docMk/>
          <pc:sldMk cId="1474348711" sldId="326"/>
        </pc:sldMkLst>
        <pc:spChg chg="mod">
          <ac:chgData name="Ken Birman" userId="d63afa40-f901-45d1-beb5-fa688e844a7e" providerId="ADAL" clId="{1E588E66-943F-446B-A280-9A0E0DCA6D9D}" dt="2024-11-04T18:18:38.714" v="900" actId="20577"/>
          <ac:spMkLst>
            <pc:docMk/>
            <pc:sldMk cId="1474348711" sldId="326"/>
            <ac:spMk id="6" creationId="{14A2885F-86F9-49C0-A7A6-310DB8784350}"/>
          </ac:spMkLst>
        </pc:spChg>
      </pc:sldChg>
      <pc:sldChg chg="modSp mod">
        <pc:chgData name="Ken Birman" userId="d63afa40-f901-45d1-beb5-fa688e844a7e" providerId="ADAL" clId="{1E588E66-943F-446B-A280-9A0E0DCA6D9D}" dt="2024-11-04T18:18:51.898" v="937" actId="20577"/>
        <pc:sldMkLst>
          <pc:docMk/>
          <pc:sldMk cId="1150020824" sldId="328"/>
        </pc:sldMkLst>
        <pc:spChg chg="mod">
          <ac:chgData name="Ken Birman" userId="d63afa40-f901-45d1-beb5-fa688e844a7e" providerId="ADAL" clId="{1E588E66-943F-446B-A280-9A0E0DCA6D9D}" dt="2024-11-04T18:18:51.898" v="937" actId="20577"/>
          <ac:spMkLst>
            <pc:docMk/>
            <pc:sldMk cId="1150020824" sldId="328"/>
            <ac:spMk id="6" creationId="{14A2885F-86F9-49C0-A7A6-310DB8784350}"/>
          </ac:spMkLst>
        </pc:spChg>
      </pc:sldChg>
      <pc:sldChg chg="modSp mod">
        <pc:chgData name="Ken Birman" userId="d63afa40-f901-45d1-beb5-fa688e844a7e" providerId="ADAL" clId="{1E588E66-943F-446B-A280-9A0E0DCA6D9D}" dt="2024-11-01T15:33:03.811" v="189" actId="20577"/>
        <pc:sldMkLst>
          <pc:docMk/>
          <pc:sldMk cId="3418731844" sldId="329"/>
        </pc:sldMkLst>
        <pc:spChg chg="mod">
          <ac:chgData name="Ken Birman" userId="d63afa40-f901-45d1-beb5-fa688e844a7e" providerId="ADAL" clId="{1E588E66-943F-446B-A280-9A0E0DCA6D9D}" dt="2024-11-01T15:33:03.811" v="189" actId="20577"/>
          <ac:spMkLst>
            <pc:docMk/>
            <pc:sldMk cId="3418731844" sldId="329"/>
            <ac:spMk id="3" creationId="{51D8055E-16F9-4641-9A68-AF0488560353}"/>
          </ac:spMkLst>
        </pc:spChg>
      </pc:sldChg>
      <pc:sldChg chg="modSp mod">
        <pc:chgData name="Ken Birman" userId="d63afa40-f901-45d1-beb5-fa688e844a7e" providerId="ADAL" clId="{1E588E66-943F-446B-A280-9A0E0DCA6D9D}" dt="2024-11-01T15:39:47.226" v="644" actId="20577"/>
        <pc:sldMkLst>
          <pc:docMk/>
          <pc:sldMk cId="867499439" sldId="334"/>
        </pc:sldMkLst>
        <pc:spChg chg="mod">
          <ac:chgData name="Ken Birman" userId="d63afa40-f901-45d1-beb5-fa688e844a7e" providerId="ADAL" clId="{1E588E66-943F-446B-A280-9A0E0DCA6D9D}" dt="2024-11-01T15:39:47.226" v="644" actId="20577"/>
          <ac:spMkLst>
            <pc:docMk/>
            <pc:sldMk cId="867499439" sldId="334"/>
            <ac:spMk id="3" creationId="{378728BD-36CA-42A9-AA98-0FC49D31C39A}"/>
          </ac:spMkLst>
        </pc:spChg>
      </pc:sldChg>
      <pc:sldChg chg="modSp mod">
        <pc:chgData name="Ken Birman" userId="d63afa40-f901-45d1-beb5-fa688e844a7e" providerId="ADAL" clId="{1E588E66-943F-446B-A280-9A0E0DCA6D9D}" dt="2024-11-01T15:40:13.794" v="674" actId="20577"/>
        <pc:sldMkLst>
          <pc:docMk/>
          <pc:sldMk cId="1623896811" sldId="335"/>
        </pc:sldMkLst>
        <pc:spChg chg="mod">
          <ac:chgData name="Ken Birman" userId="d63afa40-f901-45d1-beb5-fa688e844a7e" providerId="ADAL" clId="{1E588E66-943F-446B-A280-9A0E0DCA6D9D}" dt="2024-11-01T15:40:13.794" v="674" actId="20577"/>
          <ac:spMkLst>
            <pc:docMk/>
            <pc:sldMk cId="1623896811" sldId="335"/>
            <ac:spMk id="2" creationId="{B2026CB8-4BDC-447B-B951-C2E8F082574A}"/>
          </ac:spMkLst>
        </pc:spChg>
      </pc:sldChg>
      <pc:sldChg chg="modSp mod">
        <pc:chgData name="Ken Birman" userId="d63afa40-f901-45d1-beb5-fa688e844a7e" providerId="ADAL" clId="{1E588E66-943F-446B-A280-9A0E0DCA6D9D}" dt="2024-11-01T15:32:11.098" v="149" actId="20577"/>
        <pc:sldMkLst>
          <pc:docMk/>
          <pc:sldMk cId="165320575" sldId="340"/>
        </pc:sldMkLst>
        <pc:spChg chg="mod">
          <ac:chgData name="Ken Birman" userId="d63afa40-f901-45d1-beb5-fa688e844a7e" providerId="ADAL" clId="{1E588E66-943F-446B-A280-9A0E0DCA6D9D}" dt="2024-11-01T15:32:11.098" v="149" actId="20577"/>
          <ac:spMkLst>
            <pc:docMk/>
            <pc:sldMk cId="165320575" sldId="340"/>
            <ac:spMk id="3" creationId="{3BFD01B8-3540-4D6D-9879-6BFA40522934}"/>
          </ac:spMkLst>
        </pc:spChg>
      </pc:sldChg>
      <pc:sldChg chg="modSp mod">
        <pc:chgData name="Ken Birman" userId="d63afa40-f901-45d1-beb5-fa688e844a7e" providerId="ADAL" clId="{1E588E66-943F-446B-A280-9A0E0DCA6D9D}" dt="2024-11-04T18:14:31.421" v="769" actId="114"/>
        <pc:sldMkLst>
          <pc:docMk/>
          <pc:sldMk cId="3037699611" sldId="342"/>
        </pc:sldMkLst>
        <pc:spChg chg="mod">
          <ac:chgData name="Ken Birman" userId="d63afa40-f901-45d1-beb5-fa688e844a7e" providerId="ADAL" clId="{1E588E66-943F-446B-A280-9A0E0DCA6D9D}" dt="2024-11-04T18:14:31.421" v="769" actId="114"/>
          <ac:spMkLst>
            <pc:docMk/>
            <pc:sldMk cId="3037699611" sldId="342"/>
            <ac:spMk id="3" creationId="{B0DFD829-8219-44B8-92C1-6C1DF4D64B44}"/>
          </ac:spMkLst>
        </pc:spChg>
      </pc:sldChg>
      <pc:sldChg chg="addSp delSp modSp mod">
        <pc:chgData name="Ken Birman" userId="d63afa40-f901-45d1-beb5-fa688e844a7e" providerId="ADAL" clId="{1E588E66-943F-446B-A280-9A0E0DCA6D9D}" dt="2024-11-01T15:37:48.136" v="396" actId="1076"/>
        <pc:sldMkLst>
          <pc:docMk/>
          <pc:sldMk cId="3994953098" sldId="356"/>
        </pc:sldMkLst>
        <pc:spChg chg="del mod">
          <ac:chgData name="Ken Birman" userId="d63afa40-f901-45d1-beb5-fa688e844a7e" providerId="ADAL" clId="{1E588E66-943F-446B-A280-9A0E0DCA6D9D}" dt="2024-11-01T15:34:18.633" v="194" actId="478"/>
          <ac:spMkLst>
            <pc:docMk/>
            <pc:sldMk cId="3994953098" sldId="356"/>
            <ac:spMk id="6" creationId="{4E4E4A01-8BA7-430C-8FFD-06EA2ECC24B9}"/>
          </ac:spMkLst>
        </pc:spChg>
        <pc:spChg chg="del">
          <ac:chgData name="Ken Birman" userId="d63afa40-f901-45d1-beb5-fa688e844a7e" providerId="ADAL" clId="{1E588E66-943F-446B-A280-9A0E0DCA6D9D}" dt="2024-11-01T15:34:20.443" v="195" actId="478"/>
          <ac:spMkLst>
            <pc:docMk/>
            <pc:sldMk cId="3994953098" sldId="356"/>
            <ac:spMk id="7" creationId="{F18950CC-2DD2-49C0-BA7E-4CFA41DDF30D}"/>
          </ac:spMkLst>
        </pc:spChg>
        <pc:spChg chg="add del">
          <ac:chgData name="Ken Birman" userId="d63afa40-f901-45d1-beb5-fa688e844a7e" providerId="ADAL" clId="{1E588E66-943F-446B-A280-9A0E0DCA6D9D}" dt="2024-11-01T15:34:11.089" v="191" actId="22"/>
          <ac:spMkLst>
            <pc:docMk/>
            <pc:sldMk cId="3994953098" sldId="356"/>
            <ac:spMk id="8" creationId="{DC4F4489-E5A3-BECA-ACCB-6F90EFDAF4E9}"/>
          </ac:spMkLst>
        </pc:spChg>
        <pc:spChg chg="add mod">
          <ac:chgData name="Ken Birman" userId="d63afa40-f901-45d1-beb5-fa688e844a7e" providerId="ADAL" clId="{1E588E66-943F-446B-A280-9A0E0DCA6D9D}" dt="2024-11-01T15:34:34.174" v="197" actId="1076"/>
          <ac:spMkLst>
            <pc:docMk/>
            <pc:sldMk cId="3994953098" sldId="356"/>
            <ac:spMk id="9" creationId="{AA11E120-0CC6-C80A-3342-E170128CCDA7}"/>
          </ac:spMkLst>
        </pc:spChg>
        <pc:spChg chg="add mod">
          <ac:chgData name="Ken Birman" userId="d63afa40-f901-45d1-beb5-fa688e844a7e" providerId="ADAL" clId="{1E588E66-943F-446B-A280-9A0E0DCA6D9D}" dt="2024-11-01T15:34:45.701" v="199" actId="207"/>
          <ac:spMkLst>
            <pc:docMk/>
            <pc:sldMk cId="3994953098" sldId="356"/>
            <ac:spMk id="10" creationId="{6151FC68-0527-AFDC-F1BB-2D1E3115D6C4}"/>
          </ac:spMkLst>
        </pc:spChg>
        <pc:spChg chg="add mod">
          <ac:chgData name="Ken Birman" userId="d63afa40-f901-45d1-beb5-fa688e844a7e" providerId="ADAL" clId="{1E588E66-943F-446B-A280-9A0E0DCA6D9D}" dt="2024-11-01T15:37:27.092" v="392" actId="20577"/>
          <ac:spMkLst>
            <pc:docMk/>
            <pc:sldMk cId="3994953098" sldId="356"/>
            <ac:spMk id="11" creationId="{37B89E20-2032-8518-9986-5AB3329C0483}"/>
          </ac:spMkLst>
        </pc:spChg>
        <pc:spChg chg="add mod">
          <ac:chgData name="Ken Birman" userId="d63afa40-f901-45d1-beb5-fa688e844a7e" providerId="ADAL" clId="{1E588E66-943F-446B-A280-9A0E0DCA6D9D}" dt="2024-11-01T15:37:06.002" v="344" actId="1076"/>
          <ac:spMkLst>
            <pc:docMk/>
            <pc:sldMk cId="3994953098" sldId="356"/>
            <ac:spMk id="12" creationId="{9B583FE2-5254-04B3-3464-139E234B7AC6}"/>
          </ac:spMkLst>
        </pc:spChg>
        <pc:spChg chg="add mod">
          <ac:chgData name="Ken Birman" userId="d63afa40-f901-45d1-beb5-fa688e844a7e" providerId="ADAL" clId="{1E588E66-943F-446B-A280-9A0E0DCA6D9D}" dt="2024-11-01T15:37:32.745" v="393" actId="1076"/>
          <ac:spMkLst>
            <pc:docMk/>
            <pc:sldMk cId="3994953098" sldId="356"/>
            <ac:spMk id="14" creationId="{CF53AC53-AADC-1D1C-5A4A-6FE002B4929D}"/>
          </ac:spMkLst>
        </pc:spChg>
        <pc:picChg chg="add mod">
          <ac:chgData name="Ken Birman" userId="d63afa40-f901-45d1-beb5-fa688e844a7e" providerId="ADAL" clId="{1E588E66-943F-446B-A280-9A0E0DCA6D9D}" dt="2024-11-01T15:35:50.050" v="286" actId="1076"/>
          <ac:picMkLst>
            <pc:docMk/>
            <pc:sldMk cId="3994953098" sldId="356"/>
            <ac:picMk id="13" creationId="{F9179086-C484-B055-9A94-61FABE99706C}"/>
          </ac:picMkLst>
        </pc:picChg>
        <pc:cxnChg chg="add">
          <ac:chgData name="Ken Birman" userId="d63afa40-f901-45d1-beb5-fa688e844a7e" providerId="ADAL" clId="{1E588E66-943F-446B-A280-9A0E0DCA6D9D}" dt="2024-11-01T15:37:40.610" v="394" actId="11529"/>
          <ac:cxnSpMkLst>
            <pc:docMk/>
            <pc:sldMk cId="3994953098" sldId="356"/>
            <ac:cxnSpMk id="16" creationId="{0D1CA34C-07C5-94C7-E23A-A4A81C5072EF}"/>
          </ac:cxnSpMkLst>
        </pc:cxnChg>
        <pc:cxnChg chg="add mod">
          <ac:chgData name="Ken Birman" userId="d63afa40-f901-45d1-beb5-fa688e844a7e" providerId="ADAL" clId="{1E588E66-943F-446B-A280-9A0E0DCA6D9D}" dt="2024-11-01T15:37:48.136" v="396" actId="1076"/>
          <ac:cxnSpMkLst>
            <pc:docMk/>
            <pc:sldMk cId="3994953098" sldId="356"/>
            <ac:cxnSpMk id="17" creationId="{7C22F994-A30D-FC6D-D9F2-D3EE6315A8BF}"/>
          </ac:cxnSpMkLst>
        </pc:cxnChg>
      </pc:sldChg>
      <pc:sldChg chg="modSp mod">
        <pc:chgData name="Ken Birman" userId="d63afa40-f901-45d1-beb5-fa688e844a7e" providerId="ADAL" clId="{1E588E66-943F-446B-A280-9A0E0DCA6D9D}" dt="2024-11-01T15:39:03.986" v="532" actId="20577"/>
        <pc:sldMkLst>
          <pc:docMk/>
          <pc:sldMk cId="1398803704" sldId="357"/>
        </pc:sldMkLst>
        <pc:spChg chg="mod">
          <ac:chgData name="Ken Birman" userId="d63afa40-f901-45d1-beb5-fa688e844a7e" providerId="ADAL" clId="{1E588E66-943F-446B-A280-9A0E0DCA6D9D}" dt="2024-11-01T15:39:03.986" v="532" actId="20577"/>
          <ac:spMkLst>
            <pc:docMk/>
            <pc:sldMk cId="1398803704" sldId="357"/>
            <ac:spMk id="3" creationId="{D551FC15-662A-4BD0-83C5-35A07F7C6CC8}"/>
          </ac:spMkLst>
        </pc:spChg>
      </pc:sldChg>
      <pc:sldChg chg="modSp mod">
        <pc:chgData name="Ken Birman" userId="d63afa40-f901-45d1-beb5-fa688e844a7e" providerId="ADAL" clId="{1E588E66-943F-446B-A280-9A0E0DCA6D9D}" dt="2024-11-04T18:14:07.689" v="765" actId="20577"/>
        <pc:sldMkLst>
          <pc:docMk/>
          <pc:sldMk cId="660900169" sldId="364"/>
        </pc:sldMkLst>
        <pc:spChg chg="mod">
          <ac:chgData name="Ken Birman" userId="d63afa40-f901-45d1-beb5-fa688e844a7e" providerId="ADAL" clId="{1E588E66-943F-446B-A280-9A0E0DCA6D9D}" dt="2024-11-04T18:14:07.689" v="765" actId="20577"/>
          <ac:spMkLst>
            <pc:docMk/>
            <pc:sldMk cId="660900169" sldId="364"/>
            <ac:spMk id="21" creationId="{E283AC6B-43DF-4C3C-91B4-3115AD49517E}"/>
          </ac:spMkLst>
        </pc:spChg>
      </pc:sldChg>
      <pc:sldChg chg="modSp mod">
        <pc:chgData name="Ken Birman" userId="d63afa40-f901-45d1-beb5-fa688e844a7e" providerId="ADAL" clId="{1E588E66-943F-446B-A280-9A0E0DCA6D9D}" dt="2024-11-01T15:30:46.229" v="12" actId="6549"/>
        <pc:sldMkLst>
          <pc:docMk/>
          <pc:sldMk cId="3348812165" sldId="367"/>
        </pc:sldMkLst>
        <pc:spChg chg="mod">
          <ac:chgData name="Ken Birman" userId="d63afa40-f901-45d1-beb5-fa688e844a7e" providerId="ADAL" clId="{1E588E66-943F-446B-A280-9A0E0DCA6D9D}" dt="2024-11-01T15:30:46.229" v="12" actId="6549"/>
          <ac:spMkLst>
            <pc:docMk/>
            <pc:sldMk cId="3348812165" sldId="367"/>
            <ac:spMk id="5" creationId="{27F87FC2-59F3-4353-B724-F892A897F3FC}"/>
          </ac:spMkLst>
        </pc:spChg>
      </pc:sldChg>
      <pc:sldChg chg="addSp modSp add mod modTransition">
        <pc:chgData name="Ken Birman" userId="d63afa40-f901-45d1-beb5-fa688e844a7e" providerId="ADAL" clId="{1E588E66-943F-446B-A280-9A0E0DCA6D9D}" dt="2024-11-01T15:38:35.577" v="445" actId="20577"/>
        <pc:sldMkLst>
          <pc:docMk/>
          <pc:sldMk cId="2717692157" sldId="380"/>
        </pc:sldMkLst>
        <pc:spChg chg="add mod">
          <ac:chgData name="Ken Birman" userId="d63afa40-f901-45d1-beb5-fa688e844a7e" providerId="ADAL" clId="{1E588E66-943F-446B-A280-9A0E0DCA6D9D}" dt="2024-11-01T15:38:23.969" v="436" actId="1076"/>
          <ac:spMkLst>
            <pc:docMk/>
            <pc:sldMk cId="2717692157" sldId="380"/>
            <ac:spMk id="3" creationId="{2BCBD6F2-7773-04AE-436F-85927ABF6D51}"/>
          </ac:spMkLst>
        </pc:spChg>
        <pc:spChg chg="add mod">
          <ac:chgData name="Ken Birman" userId="d63afa40-f901-45d1-beb5-fa688e844a7e" providerId="ADAL" clId="{1E588E66-943F-446B-A280-9A0E0DCA6D9D}" dt="2024-11-01T15:38:35.577" v="445" actId="20577"/>
          <ac:spMkLst>
            <pc:docMk/>
            <pc:sldMk cId="2717692157" sldId="380"/>
            <ac:spMk id="8" creationId="{B78EE568-0071-5A64-2AD8-61ABEADD4A92}"/>
          </ac:spMkLst>
        </pc:spChg>
      </pc:sldChg>
      <pc:sldChg chg="addSp modSp mod">
        <pc:chgData name="Ken Birman" userId="d63afa40-f901-45d1-beb5-fa688e844a7e" providerId="ADAL" clId="{1E588E66-943F-446B-A280-9A0E0DCA6D9D}" dt="2024-11-04T18:13:54.789" v="750" actId="20577"/>
        <pc:sldMkLst>
          <pc:docMk/>
          <pc:sldMk cId="2728150231" sldId="382"/>
        </pc:sldMkLst>
        <pc:spChg chg="mod">
          <ac:chgData name="Ken Birman" userId="d63afa40-f901-45d1-beb5-fa688e844a7e" providerId="ADAL" clId="{1E588E66-943F-446B-A280-9A0E0DCA6D9D}" dt="2024-11-04T18:13:54.789" v="750" actId="20577"/>
          <ac:spMkLst>
            <pc:docMk/>
            <pc:sldMk cId="2728150231" sldId="382"/>
            <ac:spMk id="3" creationId="{170E94A1-D6C9-59E3-25D4-48A811DF394D}"/>
          </ac:spMkLst>
        </pc:spChg>
        <pc:spChg chg="add mod">
          <ac:chgData name="Ken Birman" userId="d63afa40-f901-45d1-beb5-fa688e844a7e" providerId="ADAL" clId="{1E588E66-943F-446B-A280-9A0E0DCA6D9D}" dt="2024-11-04T18:12:48.224" v="704" actId="14100"/>
          <ac:spMkLst>
            <pc:docMk/>
            <pc:sldMk cId="2728150231" sldId="382"/>
            <ac:spMk id="6" creationId="{E4CCCC6F-CE92-D8F5-B396-EBA8F91369B0}"/>
          </ac:spMkLst>
        </pc:spChg>
        <pc:spChg chg="mod">
          <ac:chgData name="Ken Birman" userId="d63afa40-f901-45d1-beb5-fa688e844a7e" providerId="ADAL" clId="{1E588E66-943F-446B-A280-9A0E0DCA6D9D}" dt="2024-11-04T18:13:07.484" v="713" actId="20577"/>
          <ac:spMkLst>
            <pc:docMk/>
            <pc:sldMk cId="2728150231" sldId="382"/>
            <ac:spMk id="7" creationId="{05CF56A0-4562-235A-4ADE-3E40A32A9134}"/>
          </ac:spMkLst>
        </pc:spChg>
      </pc:sldChg>
      <pc:sldChg chg="modSp new mod">
        <pc:chgData name="Ken Birman" userId="d63afa40-f901-45d1-beb5-fa688e844a7e" providerId="ADAL" clId="{1E588E66-943F-446B-A280-9A0E0DCA6D9D}" dt="2024-11-04T18:22:01.355" v="1425" actId="20577"/>
        <pc:sldMkLst>
          <pc:docMk/>
          <pc:sldMk cId="4058672168" sldId="383"/>
        </pc:sldMkLst>
        <pc:spChg chg="mod">
          <ac:chgData name="Ken Birman" userId="d63afa40-f901-45d1-beb5-fa688e844a7e" providerId="ADAL" clId="{1E588E66-943F-446B-A280-9A0E0DCA6D9D}" dt="2024-11-04T18:19:10.868" v="951" actId="20577"/>
          <ac:spMkLst>
            <pc:docMk/>
            <pc:sldMk cId="4058672168" sldId="383"/>
            <ac:spMk id="2" creationId="{45D9232B-1BB3-7D4F-67E7-FCF72ED17907}"/>
          </ac:spMkLst>
        </pc:spChg>
        <pc:spChg chg="mod">
          <ac:chgData name="Ken Birman" userId="d63afa40-f901-45d1-beb5-fa688e844a7e" providerId="ADAL" clId="{1E588E66-943F-446B-A280-9A0E0DCA6D9D}" dt="2024-11-04T18:22:01.355" v="1425" actId="20577"/>
          <ac:spMkLst>
            <pc:docMk/>
            <pc:sldMk cId="4058672168" sldId="383"/>
            <ac:spMk id="3" creationId="{394F09DF-9494-FD78-3A85-4EC2EB8533FB}"/>
          </ac:spMkLst>
        </pc:spChg>
      </pc:sldChg>
    </pc:docChg>
  </pc:docChgLst>
  <pc:docChgLst>
    <pc:chgData name="Ken Birman" userId="d63afa40-f901-45d1-beb5-fa688e844a7e" providerId="ADAL" clId="{29D41645-6355-A543-879A-C5A56BCDF7EF}"/>
    <pc:docChg chg="undo custSel addSld modSld modSection">
      <pc:chgData name="Ken Birman" userId="d63afa40-f901-45d1-beb5-fa688e844a7e" providerId="ADAL" clId="{29D41645-6355-A543-879A-C5A56BCDF7EF}" dt="2024-11-04T15:24:32.839" v="1327" actId="20577"/>
      <pc:docMkLst>
        <pc:docMk/>
      </pc:docMkLst>
      <pc:sldChg chg="modSp">
        <pc:chgData name="Ken Birman" userId="d63afa40-f901-45d1-beb5-fa688e844a7e" providerId="ADAL" clId="{29D41645-6355-A543-879A-C5A56BCDF7EF}" dt="2024-11-04T15:24:32.839" v="1327" actId="20577"/>
        <pc:sldMkLst>
          <pc:docMk/>
          <pc:sldMk cId="700806581" sldId="318"/>
        </pc:sldMkLst>
        <pc:spChg chg="mod">
          <ac:chgData name="Ken Birman" userId="d63afa40-f901-45d1-beb5-fa688e844a7e" providerId="ADAL" clId="{29D41645-6355-A543-879A-C5A56BCDF7EF}" dt="2024-11-04T15:24:32.839" v="1327" actId="20577"/>
          <ac:spMkLst>
            <pc:docMk/>
            <pc:sldMk cId="700806581" sldId="318"/>
            <ac:spMk id="3" creationId="{63C42B35-EA65-45BA-9D2E-6F847B5E2189}"/>
          </ac:spMkLst>
        </pc:spChg>
      </pc:sldChg>
      <pc:sldChg chg="modSp">
        <pc:chgData name="Ken Birman" userId="d63afa40-f901-45d1-beb5-fa688e844a7e" providerId="ADAL" clId="{29D41645-6355-A543-879A-C5A56BCDF7EF}" dt="2024-11-04T15:23:23.151" v="1080" actId="27636"/>
        <pc:sldMkLst>
          <pc:docMk/>
          <pc:sldMk cId="3037699611" sldId="342"/>
        </pc:sldMkLst>
        <pc:spChg chg="mod">
          <ac:chgData name="Ken Birman" userId="d63afa40-f901-45d1-beb5-fa688e844a7e" providerId="ADAL" clId="{29D41645-6355-A543-879A-C5A56BCDF7EF}" dt="2024-11-04T15:23:23.151" v="1080" actId="27636"/>
          <ac:spMkLst>
            <pc:docMk/>
            <pc:sldMk cId="3037699611" sldId="342"/>
            <ac:spMk id="3" creationId="{B0DFD829-8219-44B8-92C1-6C1DF4D64B44}"/>
          </ac:spMkLst>
        </pc:spChg>
      </pc:sldChg>
      <pc:sldChg chg="modSp">
        <pc:chgData name="Ken Birman" userId="d63afa40-f901-45d1-beb5-fa688e844a7e" providerId="ADAL" clId="{29D41645-6355-A543-879A-C5A56BCDF7EF}" dt="2024-11-04T15:07:31.013" v="1" actId="1076"/>
        <pc:sldMkLst>
          <pc:docMk/>
          <pc:sldMk cId="169936085" sldId="365"/>
        </pc:sldMkLst>
        <pc:spChg chg="mod">
          <ac:chgData name="Ken Birman" userId="d63afa40-f901-45d1-beb5-fa688e844a7e" providerId="ADAL" clId="{29D41645-6355-A543-879A-C5A56BCDF7EF}" dt="2024-11-04T15:07:31.013" v="1" actId="1076"/>
          <ac:spMkLst>
            <pc:docMk/>
            <pc:sldMk cId="169936085" sldId="365"/>
            <ac:spMk id="3" creationId="{699312CD-5750-4735-B66D-B75059C45130}"/>
          </ac:spMkLst>
        </pc:spChg>
      </pc:sldChg>
      <pc:sldChg chg="addSp modSp new">
        <pc:chgData name="Ken Birman" userId="d63afa40-f901-45d1-beb5-fa688e844a7e" providerId="ADAL" clId="{29D41645-6355-A543-879A-C5A56BCDF7EF}" dt="2024-11-04T15:16:38.297" v="870" actId="20577"/>
        <pc:sldMkLst>
          <pc:docMk/>
          <pc:sldMk cId="1167511771" sldId="381"/>
        </pc:sldMkLst>
        <pc:spChg chg="mod">
          <ac:chgData name="Ken Birman" userId="d63afa40-f901-45d1-beb5-fa688e844a7e" providerId="ADAL" clId="{29D41645-6355-A543-879A-C5A56BCDF7EF}" dt="2024-11-04T15:07:59.369" v="27" actId="20577"/>
          <ac:spMkLst>
            <pc:docMk/>
            <pc:sldMk cId="1167511771" sldId="381"/>
            <ac:spMk id="2" creationId="{2619811A-8AD0-7DC1-7A08-7366AB853E8D}"/>
          </ac:spMkLst>
        </pc:spChg>
        <pc:spChg chg="mod">
          <ac:chgData name="Ken Birman" userId="d63afa40-f901-45d1-beb5-fa688e844a7e" providerId="ADAL" clId="{29D41645-6355-A543-879A-C5A56BCDF7EF}" dt="2024-11-04T15:16:38.297" v="870" actId="20577"/>
          <ac:spMkLst>
            <pc:docMk/>
            <pc:sldMk cId="1167511771" sldId="381"/>
            <ac:spMk id="3" creationId="{170E94A1-D6C9-59E3-25D4-48A811DF394D}"/>
          </ac:spMkLst>
        </pc:spChg>
        <pc:picChg chg="add mod">
          <ac:chgData name="Ken Birman" userId="d63afa40-f901-45d1-beb5-fa688e844a7e" providerId="ADAL" clId="{29D41645-6355-A543-879A-C5A56BCDF7EF}" dt="2024-11-04T15:14:49.463" v="774" actId="14100"/>
          <ac:picMkLst>
            <pc:docMk/>
            <pc:sldMk cId="1167511771" sldId="381"/>
            <ac:picMk id="8" creationId="{8E6CD604-395C-76D0-2B55-134767E8B2EF}"/>
          </ac:picMkLst>
        </pc:picChg>
      </pc:sldChg>
      <pc:sldChg chg="addSp modSp add">
        <pc:chgData name="Ken Birman" userId="d63afa40-f901-45d1-beb5-fa688e844a7e" providerId="ADAL" clId="{29D41645-6355-A543-879A-C5A56BCDF7EF}" dt="2024-11-04T15:20:10.337" v="982" actId="20577"/>
        <pc:sldMkLst>
          <pc:docMk/>
          <pc:sldMk cId="2728150231" sldId="382"/>
        </pc:sldMkLst>
        <pc:spChg chg="add mod">
          <ac:chgData name="Ken Birman" userId="d63afa40-f901-45d1-beb5-fa688e844a7e" providerId="ADAL" clId="{29D41645-6355-A543-879A-C5A56BCDF7EF}" dt="2024-11-04T15:20:10.337" v="982" actId="20577"/>
          <ac:spMkLst>
            <pc:docMk/>
            <pc:sldMk cId="2728150231" sldId="382"/>
            <ac:spMk id="7" creationId="{05CF56A0-4562-235A-4ADE-3E40A32A9134}"/>
          </ac:spMkLst>
        </pc:spChg>
      </pc:sldChg>
    </pc:docChg>
  </pc:docChgLst>
  <pc:docChgLst>
    <pc:chgData name="Ken Birman" userId="d63afa40-f901-45d1-beb5-fa688e844a7e" providerId="ADAL" clId="{6D995CF7-4DBB-4DD9-8B47-F933E5B5A0B7}"/>
    <pc:docChg chg="undo custSel modSld">
      <pc:chgData name="Ken Birman" userId="d63afa40-f901-45d1-beb5-fa688e844a7e" providerId="ADAL" clId="{6D995CF7-4DBB-4DD9-8B47-F933E5B5A0B7}" dt="2024-10-31T15:41:38.884" v="63" actId="20577"/>
      <pc:docMkLst>
        <pc:docMk/>
      </pc:docMkLst>
      <pc:sldChg chg="modSp mod">
        <pc:chgData name="Ken Birman" userId="d63afa40-f901-45d1-beb5-fa688e844a7e" providerId="ADAL" clId="{6D995CF7-4DBB-4DD9-8B47-F933E5B5A0B7}" dt="2024-10-31T15:41:22.042" v="61" actId="20577"/>
        <pc:sldMkLst>
          <pc:docMk/>
          <pc:sldMk cId="2670804184" sldId="332"/>
        </pc:sldMkLst>
        <pc:spChg chg="mod">
          <ac:chgData name="Ken Birman" userId="d63afa40-f901-45d1-beb5-fa688e844a7e" providerId="ADAL" clId="{6D995CF7-4DBB-4DD9-8B47-F933E5B5A0B7}" dt="2024-10-31T15:41:22.042" v="61" actId="20577"/>
          <ac:spMkLst>
            <pc:docMk/>
            <pc:sldMk cId="2670804184" sldId="332"/>
            <ac:spMk id="3" creationId="{DCBF9EB9-C822-4520-A876-6D7221FA3324}"/>
          </ac:spMkLst>
        </pc:spChg>
      </pc:sldChg>
      <pc:sldChg chg="modSp mod">
        <pc:chgData name="Ken Birman" userId="d63afa40-f901-45d1-beb5-fa688e844a7e" providerId="ADAL" clId="{6D995CF7-4DBB-4DD9-8B47-F933E5B5A0B7}" dt="2024-10-31T15:41:38.884" v="63" actId="20577"/>
        <pc:sldMkLst>
          <pc:docMk/>
          <pc:sldMk cId="1487226803" sldId="333"/>
        </pc:sldMkLst>
        <pc:spChg chg="mod">
          <ac:chgData name="Ken Birman" userId="d63afa40-f901-45d1-beb5-fa688e844a7e" providerId="ADAL" clId="{6D995CF7-4DBB-4DD9-8B47-F933E5B5A0B7}" dt="2024-10-31T15:41:38.884" v="63" actId="20577"/>
          <ac:spMkLst>
            <pc:docMk/>
            <pc:sldMk cId="1487226803" sldId="333"/>
            <ac:spMk id="3" creationId="{F47DC0DC-CEDC-4AA8-9C0D-D757D72CB8C9}"/>
          </ac:spMkLst>
        </pc:spChg>
      </pc:sldChg>
      <pc:sldChg chg="addSp delSp modSp mod">
        <pc:chgData name="Ken Birman" userId="d63afa40-f901-45d1-beb5-fa688e844a7e" providerId="ADAL" clId="{6D995CF7-4DBB-4DD9-8B47-F933E5B5A0B7}" dt="2024-10-31T15:40:34.593" v="13" actId="1076"/>
        <pc:sldMkLst>
          <pc:docMk/>
          <pc:sldMk cId="3348812165" sldId="367"/>
        </pc:sldMkLst>
        <pc:grpChg chg="mod">
          <ac:chgData name="Ken Birman" userId="d63afa40-f901-45d1-beb5-fa688e844a7e" providerId="ADAL" clId="{6D995CF7-4DBB-4DD9-8B47-F933E5B5A0B7}" dt="2024-10-31T15:40:34.593" v="13" actId="1076"/>
          <ac:grpSpMkLst>
            <pc:docMk/>
            <pc:sldMk cId="3348812165" sldId="367"/>
            <ac:grpSpMk id="14" creationId="{206C3F3A-D4F6-401E-AA72-B65ABA1103EF}"/>
          </ac:grpSpMkLst>
        </pc:grpChg>
        <pc:picChg chg="del mod">
          <ac:chgData name="Ken Birman" userId="d63afa40-f901-45d1-beb5-fa688e844a7e" providerId="ADAL" clId="{6D995CF7-4DBB-4DD9-8B47-F933E5B5A0B7}" dt="2024-10-31T15:39:41.680" v="2" actId="478"/>
          <ac:picMkLst>
            <pc:docMk/>
            <pc:sldMk cId="3348812165" sldId="367"/>
            <ac:picMk id="6" creationId="{D8F2ACBA-7100-473B-8DF3-0F1185BAC14F}"/>
          </ac:picMkLst>
        </pc:picChg>
        <pc:picChg chg="add mod ord">
          <ac:chgData name="Ken Birman" userId="d63afa40-f901-45d1-beb5-fa688e844a7e" providerId="ADAL" clId="{6D995CF7-4DBB-4DD9-8B47-F933E5B5A0B7}" dt="2024-10-31T15:40:04.998" v="10" actId="1076"/>
          <ac:picMkLst>
            <pc:docMk/>
            <pc:sldMk cId="3348812165" sldId="367"/>
            <ac:picMk id="12" creationId="{3234661F-0479-A9E6-7CCC-9E394F578C65}"/>
          </ac:picMkLst>
        </pc:picChg>
      </pc:sldChg>
    </pc:docChg>
  </pc:docChgLst>
  <pc:docChgLst>
    <pc:chgData name="Ken Birman" userId="d63afa40-f901-45d1-beb5-fa688e844a7e" providerId="ADAL" clId="{548FCA22-9809-4606-B56A-F70E2AD6E589}"/>
    <pc:docChg chg="custSel modSld">
      <pc:chgData name="Ken Birman" userId="d63afa40-f901-45d1-beb5-fa688e844a7e" providerId="ADAL" clId="{548FCA22-9809-4606-B56A-F70E2AD6E589}" dt="2023-04-08T16:26:35.425" v="187" actId="1076"/>
      <pc:docMkLst>
        <pc:docMk/>
      </pc:docMkLst>
      <pc:sldChg chg="addSp delSp modSp mod">
        <pc:chgData name="Ken Birman" userId="d63afa40-f901-45d1-beb5-fa688e844a7e" providerId="ADAL" clId="{548FCA22-9809-4606-B56A-F70E2AD6E589}" dt="2023-04-08T16:26:35.425" v="187" actId="1076"/>
        <pc:sldMkLst>
          <pc:docMk/>
          <pc:sldMk cId="2679851974" sldId="338"/>
        </pc:sldMkLst>
        <pc:spChg chg="mod">
          <ac:chgData name="Ken Birman" userId="d63afa40-f901-45d1-beb5-fa688e844a7e" providerId="ADAL" clId="{548FCA22-9809-4606-B56A-F70E2AD6E589}" dt="2023-04-08T16:21:28.088" v="20" actId="20577"/>
          <ac:spMkLst>
            <pc:docMk/>
            <pc:sldMk cId="2679851974" sldId="338"/>
            <ac:spMk id="3" creationId="{DF30F5C4-060A-47C6-B616-D3743C6F7BC3}"/>
          </ac:spMkLst>
        </pc:spChg>
        <pc:spChg chg="mod">
          <ac:chgData name="Ken Birman" userId="d63afa40-f901-45d1-beb5-fa688e844a7e" providerId="ADAL" clId="{548FCA22-9809-4606-B56A-F70E2AD6E589}" dt="2023-04-08T16:26:35.425" v="187" actId="1076"/>
          <ac:spMkLst>
            <pc:docMk/>
            <pc:sldMk cId="2679851974" sldId="338"/>
            <ac:spMk id="7" creationId="{97FCDE12-4321-44AD-B181-46580D5D0A41}"/>
          </ac:spMkLst>
        </pc:spChg>
        <pc:picChg chg="add mod">
          <ac:chgData name="Ken Birman" userId="d63afa40-f901-45d1-beb5-fa688e844a7e" providerId="ADAL" clId="{548FCA22-9809-4606-B56A-F70E2AD6E589}" dt="2023-04-08T16:22:33.716" v="39" actId="14100"/>
          <ac:picMkLst>
            <pc:docMk/>
            <pc:sldMk cId="2679851974" sldId="338"/>
            <ac:picMk id="6" creationId="{DAE6701B-3756-CAE3-8AD5-C2590E4D6396}"/>
          </ac:picMkLst>
        </pc:picChg>
        <pc:picChg chg="add mod ord">
          <ac:chgData name="Ken Birman" userId="d63afa40-f901-45d1-beb5-fa688e844a7e" providerId="ADAL" clId="{548FCA22-9809-4606-B56A-F70E2AD6E589}" dt="2023-04-08T16:26:06.239" v="185" actId="1076"/>
          <ac:picMkLst>
            <pc:docMk/>
            <pc:sldMk cId="2679851974" sldId="338"/>
            <ac:picMk id="8" creationId="{56FB1994-0B39-963C-DDAF-718782C6B8DC}"/>
          </ac:picMkLst>
        </pc:picChg>
        <pc:picChg chg="del">
          <ac:chgData name="Ken Birman" userId="d63afa40-f901-45d1-beb5-fa688e844a7e" providerId="ADAL" clId="{548FCA22-9809-4606-B56A-F70E2AD6E589}" dt="2023-04-08T16:21:17.032" v="0" actId="478"/>
          <ac:picMkLst>
            <pc:docMk/>
            <pc:sldMk cId="2679851974" sldId="338"/>
            <ac:picMk id="10" creationId="{F93A0B40-F907-4D18-B597-85E8357B572E}"/>
          </ac:picMkLst>
        </pc:picChg>
        <pc:picChg chg="del">
          <ac:chgData name="Ken Birman" userId="d63afa40-f901-45d1-beb5-fa688e844a7e" providerId="ADAL" clId="{548FCA22-9809-4606-B56A-F70E2AD6E589}" dt="2023-04-08T16:21:17.787" v="1" actId="478"/>
          <ac:picMkLst>
            <pc:docMk/>
            <pc:sldMk cId="2679851974" sldId="338"/>
            <ac:picMk id="11" creationId="{656B3608-982B-4942-83EE-86BEE4A0213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8A7E6-B985-4717-8041-06C2EE61C4D6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73795-4057-42F8-94F1-B3898A7D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8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73795-4057-42F8-94F1-B3898A7D5E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31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73795-4057-42F8-94F1-B3898A7D5E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03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73795-4057-42F8-94F1-B3898A7D5E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87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73795-4057-42F8-94F1-B3898A7D5E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76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73795-4057-42F8-94F1-B3898A7D5E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0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886BC71-0B64-493F-9FD4-98CDB4016015}" type="datetime1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02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60BDD-747D-414A-9990-39494E9128FB}" type="datetime1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3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5984-40C2-4BBB-8D61-FE195C9ACB0E}" type="datetime1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05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641691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641690" cy="4023360"/>
          </a:xfrm>
        </p:spPr>
        <p:txBody>
          <a:bodyPr>
            <a:normAutofit/>
          </a:bodyPr>
          <a:lstStyle>
            <a:lvl1pPr>
              <a:defRPr sz="3200"/>
            </a:lvl1pPr>
            <a:lvl2pPr marL="265176" indent="-137160">
              <a:buFont typeface="Wingdings" panose="05000000000000000000" pitchFamily="2" charset="2"/>
              <a:buChar char="Ø"/>
              <a:defRPr sz="2800"/>
            </a:lvl2pPr>
            <a:lvl3pPr marL="448056" indent="-137160">
              <a:buFont typeface="Wingdings" panose="05000000000000000000" pitchFamily="2" charset="2"/>
              <a:buChar char="Ø"/>
              <a:defRPr sz="2000"/>
            </a:lvl3pPr>
            <a:lvl4pPr marL="594360" indent="-137160">
              <a:buFont typeface="Wingdings" panose="05000000000000000000" pitchFamily="2" charset="2"/>
              <a:buChar char="Ø"/>
              <a:defRPr sz="2000"/>
            </a:lvl4pPr>
            <a:lvl5pPr marL="777240" indent="-137160">
              <a:buFont typeface="Wingdings" panose="05000000000000000000" pitchFamily="2" charset="2"/>
              <a:buChar char="Ø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C83B-C118-4775-AA56-9AC8BAAA816D}" type="datetime1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6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8D94-3070-496F-A7AB-F104D1314CDC}" type="datetime1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92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6" y="2286000"/>
            <a:ext cx="5071873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26" y="2286000"/>
            <a:ext cx="5376674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69B5-1329-42E0-AD04-930B7918331A}" type="datetime1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5217646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cap="none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5217646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994" y="2179636"/>
            <a:ext cx="5430057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none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994" y="2967788"/>
            <a:ext cx="5430057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6CD1-5794-47E8-9A2C-E7F415FA0546}" type="datetime1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7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0F01-3668-442C-BF0E-AC4D2426943B}" type="datetime1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7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5018-05DD-4895-AA7A-AC458478586E}" type="datetime1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4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85CB-F80D-4D37-B01A-E6300DB82E88}" type="datetime1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3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F624-69D0-444F-948F-931888D2C1F8}" type="datetime1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80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786853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1078685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44C15E8-A391-48BA-ABB0-CC105D3BD1AA}" type="datetime1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99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1" kern="1200" cap="all" spc="100" baseline="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app.goo.gl/UW96kGNgEV5wgzHj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AB290-8948-464B-9A2F-7EECFACCE3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Networking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407313-B692-48C8-8D0A-53CDD450BA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Professor Ken Birman</a:t>
            </a:r>
          </a:p>
          <a:p>
            <a:pPr algn="ctr"/>
            <a:r>
              <a:rPr lang="en-US" sz="2400" dirty="0"/>
              <a:t>CS4414 </a:t>
            </a:r>
            <a:r>
              <a:rPr lang="en-US" sz="2400"/>
              <a:t>Lecture 20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26006-9BAA-4D60-A96F-84032ACC1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CAB51-E3B0-4FB7-ADE2-47D11539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4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2DD0E-E5A0-49C5-B545-E99AF8E4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962" y="310983"/>
            <a:ext cx="10641691" cy="1499616"/>
          </a:xfrm>
        </p:spPr>
        <p:txBody>
          <a:bodyPr/>
          <a:lstStyle/>
          <a:p>
            <a:r>
              <a:rPr lang="en-US" dirty="0"/>
              <a:t>Network Address Translation, Firewalls, Routers, </a:t>
            </a:r>
            <a:r>
              <a:rPr lang="en-US" dirty="0" err="1"/>
              <a:t>WifI</a:t>
            </a:r>
            <a:r>
              <a:rPr lang="en-US" dirty="0"/>
              <a:t>…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FB003-902A-407E-A7DC-F97D66F25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38E7B-76BF-409B-8D4D-51A09DD00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46CDC8-D049-4201-BFA4-1FBE2691B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84512" y="1880558"/>
            <a:ext cx="2044712" cy="1406106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7BF0F1F-EE7C-4CF6-B679-548A23DD4C7F}"/>
              </a:ext>
            </a:extLst>
          </p:cNvPr>
          <p:cNvSpPr/>
          <p:nvPr/>
        </p:nvSpPr>
        <p:spPr>
          <a:xfrm>
            <a:off x="2087592" y="3312543"/>
            <a:ext cx="621102" cy="457200"/>
          </a:xfrm>
          <a:custGeom>
            <a:avLst/>
            <a:gdLst>
              <a:gd name="connsiteX0" fmla="*/ 0 w 621102"/>
              <a:gd name="connsiteY0" fmla="*/ 0 h 457200"/>
              <a:gd name="connsiteX1" fmla="*/ 284672 w 621102"/>
              <a:gd name="connsiteY1" fmla="*/ 103517 h 457200"/>
              <a:gd name="connsiteX2" fmla="*/ 112144 w 621102"/>
              <a:gd name="connsiteY2" fmla="*/ 345057 h 457200"/>
              <a:gd name="connsiteX3" fmla="*/ 621102 w 621102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102" h="457200">
                <a:moveTo>
                  <a:pt x="0" y="0"/>
                </a:moveTo>
                <a:cubicBezTo>
                  <a:pt x="132990" y="23004"/>
                  <a:pt x="265981" y="46008"/>
                  <a:pt x="284672" y="103517"/>
                </a:cubicBezTo>
                <a:cubicBezTo>
                  <a:pt x="303363" y="161026"/>
                  <a:pt x="56073" y="286110"/>
                  <a:pt x="112144" y="345057"/>
                </a:cubicBezTo>
                <a:cubicBezTo>
                  <a:pt x="168215" y="404004"/>
                  <a:pt x="394658" y="430602"/>
                  <a:pt x="621102" y="457200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8BB769-5429-4D18-9A26-DB3C4B491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027" y="3333914"/>
            <a:ext cx="728393" cy="7283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99906D-A9D7-40D3-B78F-79E039A673DB}"/>
              </a:ext>
            </a:extLst>
          </p:cNvPr>
          <p:cNvSpPr txBox="1"/>
          <p:nvPr/>
        </p:nvSpPr>
        <p:spPr>
          <a:xfrm>
            <a:off x="353682" y="3275111"/>
            <a:ext cx="1871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192.168.0.3 port 7653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9C95E9-7EB3-4AD8-AAB6-A04B4E85C3E9}"/>
              </a:ext>
            </a:extLst>
          </p:cNvPr>
          <p:cNvSpPr txBox="1"/>
          <p:nvPr/>
        </p:nvSpPr>
        <p:spPr>
          <a:xfrm>
            <a:off x="3506637" y="3604454"/>
            <a:ext cx="216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3752.412.88.16 port 211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BF4D5E-58FE-44BE-9557-3EB91C4C30A6}"/>
              </a:ext>
            </a:extLst>
          </p:cNvPr>
          <p:cNvSpPr txBox="1"/>
          <p:nvPr/>
        </p:nvSpPr>
        <p:spPr>
          <a:xfrm>
            <a:off x="2135038" y="3938012"/>
            <a:ext cx="216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WiFi</a:t>
            </a:r>
            <a:r>
              <a:rPr lang="en-US" sz="1400" b="1" dirty="0"/>
              <a:t> + NAT box + firewall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0604E2-F066-406F-A076-AE1D8C64F9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546" y="2310509"/>
            <a:ext cx="762164" cy="7621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3AB23F-2FAC-4DEC-BC2D-1CF2F5A62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8032" y="1816589"/>
            <a:ext cx="762164" cy="7621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B04DAE-E23B-4D28-AACD-007012AFD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2338" y="2952832"/>
            <a:ext cx="762164" cy="7621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C5495C3-D0DE-4941-A22F-F4D479863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3661" y="2578753"/>
            <a:ext cx="762164" cy="7621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7B61C38-F1C1-47F9-B77F-54AFD7A74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4474" y="1671507"/>
            <a:ext cx="762164" cy="7621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EA6366A-2326-452B-ADEB-54F8A9012A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6165" y="2963772"/>
            <a:ext cx="762164" cy="762164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422F3C2-8E27-4008-8412-726431C2A211}"/>
              </a:ext>
            </a:extLst>
          </p:cNvPr>
          <p:cNvSpPr/>
          <p:nvPr/>
        </p:nvSpPr>
        <p:spPr>
          <a:xfrm>
            <a:off x="3459192" y="3027872"/>
            <a:ext cx="845389" cy="690113"/>
          </a:xfrm>
          <a:custGeom>
            <a:avLst/>
            <a:gdLst>
              <a:gd name="connsiteX0" fmla="*/ 0 w 845389"/>
              <a:gd name="connsiteY0" fmla="*/ 690113 h 690113"/>
              <a:gd name="connsiteX1" fmla="*/ 146650 w 845389"/>
              <a:gd name="connsiteY1" fmla="*/ 155275 h 690113"/>
              <a:gd name="connsiteX2" fmla="*/ 715993 w 845389"/>
              <a:gd name="connsiteY2" fmla="*/ 172528 h 690113"/>
              <a:gd name="connsiteX3" fmla="*/ 845389 w 845389"/>
              <a:gd name="connsiteY3" fmla="*/ 0 h 69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389" h="690113">
                <a:moveTo>
                  <a:pt x="0" y="690113"/>
                </a:moveTo>
                <a:cubicBezTo>
                  <a:pt x="13659" y="465826"/>
                  <a:pt x="27318" y="241539"/>
                  <a:pt x="146650" y="155275"/>
                </a:cubicBezTo>
                <a:cubicBezTo>
                  <a:pt x="265982" y="69011"/>
                  <a:pt x="599536" y="198407"/>
                  <a:pt x="715993" y="172528"/>
                </a:cubicBezTo>
                <a:cubicBezTo>
                  <a:pt x="832450" y="146649"/>
                  <a:pt x="838919" y="73324"/>
                  <a:pt x="84538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708F802-F081-4FC8-A541-B127CCD69B09}"/>
              </a:ext>
            </a:extLst>
          </p:cNvPr>
          <p:cNvCxnSpPr>
            <a:cxnSpLocks/>
          </p:cNvCxnSpPr>
          <p:nvPr/>
        </p:nvCxnSpPr>
        <p:spPr>
          <a:xfrm>
            <a:off x="4928634" y="2924896"/>
            <a:ext cx="899398" cy="2304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7D7294-B3BF-4FBF-8030-D3142DED7938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914966" y="2197671"/>
            <a:ext cx="913066" cy="37277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2BFF75-B6A4-4F7B-81F1-BE0E5A8E7526}"/>
              </a:ext>
            </a:extLst>
          </p:cNvPr>
          <p:cNvCxnSpPr>
            <a:cxnSpLocks/>
          </p:cNvCxnSpPr>
          <p:nvPr/>
        </p:nvCxnSpPr>
        <p:spPr>
          <a:xfrm>
            <a:off x="6635595" y="2220390"/>
            <a:ext cx="1076420" cy="57456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CAACB30-A2BD-4DAF-B147-19B08F13F4BA}"/>
              </a:ext>
            </a:extLst>
          </p:cNvPr>
          <p:cNvCxnSpPr>
            <a:cxnSpLocks/>
          </p:cNvCxnSpPr>
          <p:nvPr/>
        </p:nvCxnSpPr>
        <p:spPr>
          <a:xfrm flipV="1">
            <a:off x="6635595" y="2062516"/>
            <a:ext cx="2249613" cy="649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B642B29-81E1-4D52-801A-B48952FC73F9}"/>
              </a:ext>
            </a:extLst>
          </p:cNvPr>
          <p:cNvCxnSpPr>
            <a:cxnSpLocks/>
          </p:cNvCxnSpPr>
          <p:nvPr/>
        </p:nvCxnSpPr>
        <p:spPr>
          <a:xfrm>
            <a:off x="9487900" y="2375972"/>
            <a:ext cx="341691" cy="71886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1EE2DD-4B16-4210-BC9E-5830ECA40097}"/>
              </a:ext>
            </a:extLst>
          </p:cNvPr>
          <p:cNvCxnSpPr>
            <a:cxnSpLocks/>
          </p:cNvCxnSpPr>
          <p:nvPr/>
        </p:nvCxnSpPr>
        <p:spPr>
          <a:xfrm>
            <a:off x="6571576" y="3541143"/>
            <a:ext cx="1603167" cy="4036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708DEB4-2B0E-4006-AF80-0872ADEEFD3A}"/>
              </a:ext>
            </a:extLst>
          </p:cNvPr>
          <p:cNvCxnSpPr>
            <a:cxnSpLocks/>
          </p:cNvCxnSpPr>
          <p:nvPr/>
        </p:nvCxnSpPr>
        <p:spPr>
          <a:xfrm flipV="1">
            <a:off x="6698808" y="3072673"/>
            <a:ext cx="1013207" cy="14710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7D45512-0D23-4046-AF3B-F4C497F8E017}"/>
              </a:ext>
            </a:extLst>
          </p:cNvPr>
          <p:cNvCxnSpPr>
            <a:cxnSpLocks/>
          </p:cNvCxnSpPr>
          <p:nvPr/>
        </p:nvCxnSpPr>
        <p:spPr>
          <a:xfrm>
            <a:off x="8637471" y="2991177"/>
            <a:ext cx="850429" cy="17994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BD3B77F-6548-47C7-9318-594BE31DA8AC}"/>
              </a:ext>
            </a:extLst>
          </p:cNvPr>
          <p:cNvCxnSpPr>
            <a:cxnSpLocks/>
          </p:cNvCxnSpPr>
          <p:nvPr/>
        </p:nvCxnSpPr>
        <p:spPr>
          <a:xfrm flipH="1">
            <a:off x="10338681" y="2598629"/>
            <a:ext cx="1327137" cy="66686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CD6059B-69D9-431D-948C-5F07D05FD87E}"/>
              </a:ext>
            </a:extLst>
          </p:cNvPr>
          <p:cNvSpPr txBox="1"/>
          <p:nvPr/>
        </p:nvSpPr>
        <p:spPr>
          <a:xfrm>
            <a:off x="9373206" y="2337019"/>
            <a:ext cx="2169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Internet ISPs and backbone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0F581150-9087-40BB-B42C-2880DC2C9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2310" y="3758931"/>
            <a:ext cx="762164" cy="762164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956AA9D4-66DC-461E-9E24-12D5AACC5B87}"/>
              </a:ext>
            </a:extLst>
          </p:cNvPr>
          <p:cNvSpPr/>
          <p:nvPr/>
        </p:nvSpPr>
        <p:spPr>
          <a:xfrm>
            <a:off x="2838091" y="4946207"/>
            <a:ext cx="3797504" cy="15849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04EEA03-07AA-4AA6-B6A5-AB8E7FBA45C0}"/>
              </a:ext>
            </a:extLst>
          </p:cNvPr>
          <p:cNvSpPr/>
          <p:nvPr/>
        </p:nvSpPr>
        <p:spPr>
          <a:xfrm>
            <a:off x="3510150" y="4305170"/>
            <a:ext cx="3797504" cy="15849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5503CFA-5162-4384-821F-EA506B3C7852}"/>
              </a:ext>
            </a:extLst>
          </p:cNvPr>
          <p:cNvSpPr/>
          <p:nvPr/>
        </p:nvSpPr>
        <p:spPr>
          <a:xfrm>
            <a:off x="5087704" y="4788696"/>
            <a:ext cx="3797504" cy="15849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CAAFA4A-2763-49F8-986E-5D364660C36C}"/>
              </a:ext>
            </a:extLst>
          </p:cNvPr>
          <p:cNvSpPr/>
          <p:nvPr/>
        </p:nvSpPr>
        <p:spPr>
          <a:xfrm>
            <a:off x="4008695" y="5143081"/>
            <a:ext cx="4547129" cy="15849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D7E891D-AB29-4EA0-8BB5-B6B929026AFD}"/>
              </a:ext>
            </a:extLst>
          </p:cNvPr>
          <p:cNvSpPr/>
          <p:nvPr/>
        </p:nvSpPr>
        <p:spPr>
          <a:xfrm>
            <a:off x="3029881" y="4728811"/>
            <a:ext cx="5607589" cy="18668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FD6D03B8-D232-4C0F-80B3-B523A90927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6649" y="4259841"/>
            <a:ext cx="969610" cy="686353"/>
          </a:xfrm>
          <a:prstGeom prst="rect">
            <a:avLst/>
          </a:prstGeom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5EF5832-A9A7-4A17-83BB-044EAB9F363A}"/>
              </a:ext>
            </a:extLst>
          </p:cNvPr>
          <p:cNvCxnSpPr>
            <a:cxnSpLocks/>
          </p:cNvCxnSpPr>
          <p:nvPr/>
        </p:nvCxnSpPr>
        <p:spPr>
          <a:xfrm flipH="1">
            <a:off x="8995177" y="3551215"/>
            <a:ext cx="679760" cy="42819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C313F96-EA2C-4F74-9903-41AB3D0D6527}"/>
              </a:ext>
            </a:extLst>
          </p:cNvPr>
          <p:cNvCxnSpPr>
            <a:cxnSpLocks/>
          </p:cNvCxnSpPr>
          <p:nvPr/>
        </p:nvCxnSpPr>
        <p:spPr>
          <a:xfrm flipH="1">
            <a:off x="7892256" y="4305170"/>
            <a:ext cx="439001" cy="196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lowchart: Magnetic Disk 64">
            <a:extLst>
              <a:ext uri="{FF2B5EF4-FFF2-40B4-BE49-F238E27FC236}">
                <a16:creationId xmlns:a16="http://schemas.microsoft.com/office/drawing/2014/main" id="{3742DA28-0B27-4276-9D86-D357C7BF2C64}"/>
              </a:ext>
            </a:extLst>
          </p:cNvPr>
          <p:cNvSpPr/>
          <p:nvPr/>
        </p:nvSpPr>
        <p:spPr>
          <a:xfrm>
            <a:off x="5073899" y="5369835"/>
            <a:ext cx="2972360" cy="787929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Fortnight Server</a:t>
            </a: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AC58E36A-2BEC-4ADB-A2E9-8CB68C73BE15}"/>
              </a:ext>
            </a:extLst>
          </p:cNvPr>
          <p:cNvSpPr/>
          <p:nvPr/>
        </p:nvSpPr>
        <p:spPr>
          <a:xfrm>
            <a:off x="6331789" y="4640548"/>
            <a:ext cx="664234" cy="776841"/>
          </a:xfrm>
          <a:custGeom>
            <a:avLst/>
            <a:gdLst>
              <a:gd name="connsiteX0" fmla="*/ 664234 w 664234"/>
              <a:gd name="connsiteY0" fmla="*/ 34969 h 776841"/>
              <a:gd name="connsiteX1" fmla="*/ 215660 w 664234"/>
              <a:gd name="connsiteY1" fmla="*/ 43595 h 776841"/>
              <a:gd name="connsiteX2" fmla="*/ 405441 w 664234"/>
              <a:gd name="connsiteY2" fmla="*/ 466290 h 776841"/>
              <a:gd name="connsiteX3" fmla="*/ 0 w 664234"/>
              <a:gd name="connsiteY3" fmla="*/ 776841 h 7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234" h="776841">
                <a:moveTo>
                  <a:pt x="664234" y="34969"/>
                </a:moveTo>
                <a:cubicBezTo>
                  <a:pt x="461513" y="3338"/>
                  <a:pt x="258792" y="-28292"/>
                  <a:pt x="215660" y="43595"/>
                </a:cubicBezTo>
                <a:cubicBezTo>
                  <a:pt x="172528" y="115482"/>
                  <a:pt x="441384" y="344082"/>
                  <a:pt x="405441" y="466290"/>
                </a:cubicBezTo>
                <a:cubicBezTo>
                  <a:pt x="369498" y="588498"/>
                  <a:pt x="184749" y="682669"/>
                  <a:pt x="0" y="77684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F5C009C-648D-4EF2-BAD9-E91292EDD8A4}"/>
              </a:ext>
            </a:extLst>
          </p:cNvPr>
          <p:cNvSpPr txBox="1"/>
          <p:nvPr/>
        </p:nvSpPr>
        <p:spPr>
          <a:xfrm>
            <a:off x="8032967" y="4491032"/>
            <a:ext cx="216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154.771.21.71 port 73151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A32EFB6-E0B8-4995-8688-B8ACFF3D2128}"/>
              </a:ext>
            </a:extLst>
          </p:cNvPr>
          <p:cNvSpPr txBox="1"/>
          <p:nvPr/>
        </p:nvSpPr>
        <p:spPr>
          <a:xfrm>
            <a:off x="8026691" y="5651303"/>
            <a:ext cx="2972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192.168.364.778 port 921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D444AF1-C7FC-41EA-AE57-7BDBF17288C9}"/>
              </a:ext>
            </a:extLst>
          </p:cNvPr>
          <p:cNvSpPr txBox="1"/>
          <p:nvPr/>
        </p:nvSpPr>
        <p:spPr>
          <a:xfrm>
            <a:off x="6529637" y="4961836"/>
            <a:ext cx="216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NAT box + firewall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B2ADDD1-F845-46F4-B4D0-A17A26AC89F6}"/>
              </a:ext>
            </a:extLst>
          </p:cNvPr>
          <p:cNvSpPr txBox="1"/>
          <p:nvPr/>
        </p:nvSpPr>
        <p:spPr>
          <a:xfrm>
            <a:off x="4484539" y="6238895"/>
            <a:ext cx="2972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Amazon AWS Cloud (Data Center)</a:t>
            </a:r>
          </a:p>
        </p:txBody>
      </p:sp>
    </p:spTree>
    <p:extLst>
      <p:ext uri="{BB962C8B-B14F-4D97-AF65-F5344CB8AC3E}">
        <p14:creationId xmlns:p14="http://schemas.microsoft.com/office/powerpoint/2010/main" val="2416498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2DD0E-E5A0-49C5-B545-E99AF8E4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Address Translation, Firewalls, Routers, </a:t>
            </a:r>
            <a:r>
              <a:rPr lang="en-US" dirty="0" err="1"/>
              <a:t>WifI</a:t>
            </a:r>
            <a:r>
              <a:rPr lang="en-US" dirty="0"/>
              <a:t>…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FB003-902A-407E-A7DC-F97D66F25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38E7B-76BF-409B-8D4D-51A09DD00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46CDC8-D049-4201-BFA4-1FBE2691B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84512" y="1880558"/>
            <a:ext cx="2044712" cy="1406106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7BF0F1F-EE7C-4CF6-B679-548A23DD4C7F}"/>
              </a:ext>
            </a:extLst>
          </p:cNvPr>
          <p:cNvSpPr/>
          <p:nvPr/>
        </p:nvSpPr>
        <p:spPr>
          <a:xfrm>
            <a:off x="2087592" y="3312543"/>
            <a:ext cx="621102" cy="457200"/>
          </a:xfrm>
          <a:custGeom>
            <a:avLst/>
            <a:gdLst>
              <a:gd name="connsiteX0" fmla="*/ 0 w 621102"/>
              <a:gd name="connsiteY0" fmla="*/ 0 h 457200"/>
              <a:gd name="connsiteX1" fmla="*/ 284672 w 621102"/>
              <a:gd name="connsiteY1" fmla="*/ 103517 h 457200"/>
              <a:gd name="connsiteX2" fmla="*/ 112144 w 621102"/>
              <a:gd name="connsiteY2" fmla="*/ 345057 h 457200"/>
              <a:gd name="connsiteX3" fmla="*/ 621102 w 621102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102" h="457200">
                <a:moveTo>
                  <a:pt x="0" y="0"/>
                </a:moveTo>
                <a:cubicBezTo>
                  <a:pt x="132990" y="23004"/>
                  <a:pt x="265981" y="46008"/>
                  <a:pt x="284672" y="103517"/>
                </a:cubicBezTo>
                <a:cubicBezTo>
                  <a:pt x="303363" y="161026"/>
                  <a:pt x="56073" y="286110"/>
                  <a:pt x="112144" y="345057"/>
                </a:cubicBezTo>
                <a:cubicBezTo>
                  <a:pt x="168215" y="404004"/>
                  <a:pt x="394658" y="430602"/>
                  <a:pt x="621102" y="457200"/>
                </a:cubicBezTo>
              </a:path>
            </a:pathLst>
          </a:custGeom>
          <a:noFill/>
          <a:ln>
            <a:solidFill>
              <a:schemeClr val="accent5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8BB769-5429-4D18-9A26-DB3C4B491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027" y="3333914"/>
            <a:ext cx="728393" cy="7283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99906D-A9D7-40D3-B78F-79E039A673DB}"/>
              </a:ext>
            </a:extLst>
          </p:cNvPr>
          <p:cNvSpPr txBox="1"/>
          <p:nvPr/>
        </p:nvSpPr>
        <p:spPr>
          <a:xfrm>
            <a:off x="353682" y="3275111"/>
            <a:ext cx="1871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192.168.0.3 port 7653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9C95E9-7EB3-4AD8-AAB6-A04B4E85C3E9}"/>
              </a:ext>
            </a:extLst>
          </p:cNvPr>
          <p:cNvSpPr txBox="1"/>
          <p:nvPr/>
        </p:nvSpPr>
        <p:spPr>
          <a:xfrm>
            <a:off x="3506637" y="3604454"/>
            <a:ext cx="216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3752.412.88.16 port 211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BF4D5E-58FE-44BE-9557-3EB91C4C30A6}"/>
              </a:ext>
            </a:extLst>
          </p:cNvPr>
          <p:cNvSpPr txBox="1"/>
          <p:nvPr/>
        </p:nvSpPr>
        <p:spPr>
          <a:xfrm>
            <a:off x="2135038" y="3938012"/>
            <a:ext cx="216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WiFi</a:t>
            </a:r>
            <a:r>
              <a:rPr lang="en-US" sz="1400" b="1" dirty="0"/>
              <a:t> + NAT box + firewall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0604E2-F066-406F-A076-AE1D8C64F9E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97546" y="2310509"/>
            <a:ext cx="762164" cy="7621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3AB23F-2FAC-4DEC-BC2D-1CF2F5A62BB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28032" y="1816589"/>
            <a:ext cx="762164" cy="7621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B04DAE-E23B-4D28-AACD-007012AFD58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82338" y="2952832"/>
            <a:ext cx="762164" cy="7621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C5495C3-D0DE-4941-A22F-F4D479863E2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93661" y="2578753"/>
            <a:ext cx="762164" cy="7621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7B61C38-F1C1-47F9-B77F-54AFD7A74A3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94474" y="1671507"/>
            <a:ext cx="762164" cy="7621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EA6366A-2326-452B-ADEB-54F8A9012A6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576165" y="2963772"/>
            <a:ext cx="762164" cy="7621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422F3C2-8E27-4008-8412-726431C2A211}"/>
              </a:ext>
            </a:extLst>
          </p:cNvPr>
          <p:cNvSpPr/>
          <p:nvPr/>
        </p:nvSpPr>
        <p:spPr>
          <a:xfrm>
            <a:off x="3459192" y="3027872"/>
            <a:ext cx="845389" cy="690113"/>
          </a:xfrm>
          <a:custGeom>
            <a:avLst/>
            <a:gdLst>
              <a:gd name="connsiteX0" fmla="*/ 0 w 845389"/>
              <a:gd name="connsiteY0" fmla="*/ 690113 h 690113"/>
              <a:gd name="connsiteX1" fmla="*/ 146650 w 845389"/>
              <a:gd name="connsiteY1" fmla="*/ 155275 h 690113"/>
              <a:gd name="connsiteX2" fmla="*/ 715993 w 845389"/>
              <a:gd name="connsiteY2" fmla="*/ 172528 h 690113"/>
              <a:gd name="connsiteX3" fmla="*/ 845389 w 845389"/>
              <a:gd name="connsiteY3" fmla="*/ 0 h 69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389" h="690113">
                <a:moveTo>
                  <a:pt x="0" y="690113"/>
                </a:moveTo>
                <a:cubicBezTo>
                  <a:pt x="13659" y="465826"/>
                  <a:pt x="27318" y="241539"/>
                  <a:pt x="146650" y="155275"/>
                </a:cubicBezTo>
                <a:cubicBezTo>
                  <a:pt x="265982" y="69011"/>
                  <a:pt x="599536" y="198407"/>
                  <a:pt x="715993" y="172528"/>
                </a:cubicBezTo>
                <a:cubicBezTo>
                  <a:pt x="832450" y="146649"/>
                  <a:pt x="838919" y="73324"/>
                  <a:pt x="845389" y="0"/>
                </a:cubicBezTo>
              </a:path>
            </a:pathLst>
          </a:custGeom>
          <a:noFill/>
          <a:ln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708F802-F081-4FC8-A541-B127CCD69B09}"/>
              </a:ext>
            </a:extLst>
          </p:cNvPr>
          <p:cNvCxnSpPr>
            <a:cxnSpLocks/>
          </p:cNvCxnSpPr>
          <p:nvPr/>
        </p:nvCxnSpPr>
        <p:spPr>
          <a:xfrm>
            <a:off x="4928634" y="2924896"/>
            <a:ext cx="899398" cy="230439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7D7294-B3BF-4FBF-8030-D3142DED7938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914966" y="2197671"/>
            <a:ext cx="913066" cy="372772"/>
          </a:xfrm>
          <a:prstGeom prst="line">
            <a:avLst/>
          </a:prstGeom>
          <a:ln w="762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2BFF75-B6A4-4F7B-81F1-BE0E5A8E7526}"/>
              </a:ext>
            </a:extLst>
          </p:cNvPr>
          <p:cNvCxnSpPr>
            <a:cxnSpLocks/>
          </p:cNvCxnSpPr>
          <p:nvPr/>
        </p:nvCxnSpPr>
        <p:spPr>
          <a:xfrm>
            <a:off x="6635595" y="2220390"/>
            <a:ext cx="1076420" cy="574568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CAACB30-A2BD-4DAF-B147-19B08F13F4BA}"/>
              </a:ext>
            </a:extLst>
          </p:cNvPr>
          <p:cNvCxnSpPr>
            <a:cxnSpLocks/>
          </p:cNvCxnSpPr>
          <p:nvPr/>
        </p:nvCxnSpPr>
        <p:spPr>
          <a:xfrm flipV="1">
            <a:off x="6635595" y="2062516"/>
            <a:ext cx="2249613" cy="64970"/>
          </a:xfrm>
          <a:prstGeom prst="line">
            <a:avLst/>
          </a:prstGeom>
          <a:ln w="762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B642B29-81E1-4D52-801A-B48952FC73F9}"/>
              </a:ext>
            </a:extLst>
          </p:cNvPr>
          <p:cNvCxnSpPr>
            <a:cxnSpLocks/>
          </p:cNvCxnSpPr>
          <p:nvPr/>
        </p:nvCxnSpPr>
        <p:spPr>
          <a:xfrm>
            <a:off x="9487900" y="2375972"/>
            <a:ext cx="341691" cy="718867"/>
          </a:xfrm>
          <a:prstGeom prst="line">
            <a:avLst/>
          </a:prstGeom>
          <a:ln w="762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1EE2DD-4B16-4210-BC9E-5830ECA40097}"/>
              </a:ext>
            </a:extLst>
          </p:cNvPr>
          <p:cNvCxnSpPr>
            <a:cxnSpLocks/>
          </p:cNvCxnSpPr>
          <p:nvPr/>
        </p:nvCxnSpPr>
        <p:spPr>
          <a:xfrm>
            <a:off x="6571576" y="3541143"/>
            <a:ext cx="1603167" cy="403650"/>
          </a:xfrm>
          <a:prstGeom prst="line">
            <a:avLst/>
          </a:prstGeom>
          <a:ln w="762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708DEB4-2B0E-4006-AF80-0872ADEEFD3A}"/>
              </a:ext>
            </a:extLst>
          </p:cNvPr>
          <p:cNvCxnSpPr>
            <a:cxnSpLocks/>
          </p:cNvCxnSpPr>
          <p:nvPr/>
        </p:nvCxnSpPr>
        <p:spPr>
          <a:xfrm flipV="1">
            <a:off x="6698808" y="3072673"/>
            <a:ext cx="1013207" cy="147104"/>
          </a:xfrm>
          <a:prstGeom prst="line">
            <a:avLst/>
          </a:prstGeom>
          <a:ln w="76200">
            <a:solidFill>
              <a:schemeClr val="accent5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7D45512-0D23-4046-AF3B-F4C497F8E017}"/>
              </a:ext>
            </a:extLst>
          </p:cNvPr>
          <p:cNvCxnSpPr>
            <a:cxnSpLocks/>
          </p:cNvCxnSpPr>
          <p:nvPr/>
        </p:nvCxnSpPr>
        <p:spPr>
          <a:xfrm>
            <a:off x="8637471" y="2991177"/>
            <a:ext cx="850429" cy="179946"/>
          </a:xfrm>
          <a:prstGeom prst="line">
            <a:avLst/>
          </a:prstGeom>
          <a:ln w="76200">
            <a:solidFill>
              <a:schemeClr val="accent5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BD3B77F-6548-47C7-9318-594BE31DA8AC}"/>
              </a:ext>
            </a:extLst>
          </p:cNvPr>
          <p:cNvCxnSpPr>
            <a:cxnSpLocks/>
          </p:cNvCxnSpPr>
          <p:nvPr/>
        </p:nvCxnSpPr>
        <p:spPr>
          <a:xfrm flipH="1">
            <a:off x="10338681" y="2598629"/>
            <a:ext cx="1327137" cy="66686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CD6059B-69D9-431D-948C-5F07D05FD87E}"/>
              </a:ext>
            </a:extLst>
          </p:cNvPr>
          <p:cNvSpPr txBox="1"/>
          <p:nvPr/>
        </p:nvSpPr>
        <p:spPr>
          <a:xfrm>
            <a:off x="9373206" y="2337019"/>
            <a:ext cx="2169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Internet ISPs and backbone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0F581150-9087-40BB-B42C-2880DC2C995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32310" y="3758931"/>
            <a:ext cx="762164" cy="7621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956AA9D4-66DC-461E-9E24-12D5AACC5B87}"/>
              </a:ext>
            </a:extLst>
          </p:cNvPr>
          <p:cNvSpPr/>
          <p:nvPr/>
        </p:nvSpPr>
        <p:spPr>
          <a:xfrm>
            <a:off x="2838091" y="4946207"/>
            <a:ext cx="3797504" cy="15849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04EEA03-07AA-4AA6-B6A5-AB8E7FBA45C0}"/>
              </a:ext>
            </a:extLst>
          </p:cNvPr>
          <p:cNvSpPr/>
          <p:nvPr/>
        </p:nvSpPr>
        <p:spPr>
          <a:xfrm>
            <a:off x="3510150" y="4305170"/>
            <a:ext cx="3797504" cy="15849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5503CFA-5162-4384-821F-EA506B3C7852}"/>
              </a:ext>
            </a:extLst>
          </p:cNvPr>
          <p:cNvSpPr/>
          <p:nvPr/>
        </p:nvSpPr>
        <p:spPr>
          <a:xfrm>
            <a:off x="5087704" y="4788696"/>
            <a:ext cx="3797504" cy="15849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CAAFA4A-2763-49F8-986E-5D364660C36C}"/>
              </a:ext>
            </a:extLst>
          </p:cNvPr>
          <p:cNvSpPr/>
          <p:nvPr/>
        </p:nvSpPr>
        <p:spPr>
          <a:xfrm>
            <a:off x="4008695" y="5143081"/>
            <a:ext cx="4547129" cy="15849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D7E891D-AB29-4EA0-8BB5-B6B929026AFD}"/>
              </a:ext>
            </a:extLst>
          </p:cNvPr>
          <p:cNvSpPr/>
          <p:nvPr/>
        </p:nvSpPr>
        <p:spPr>
          <a:xfrm>
            <a:off x="3029881" y="4728811"/>
            <a:ext cx="5607589" cy="18668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FD6D03B8-D232-4C0F-80B3-B523A90927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6649" y="4259841"/>
            <a:ext cx="969610" cy="686353"/>
          </a:xfrm>
          <a:prstGeom prst="rect">
            <a:avLst/>
          </a:prstGeom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5EF5832-A9A7-4A17-83BB-044EAB9F363A}"/>
              </a:ext>
            </a:extLst>
          </p:cNvPr>
          <p:cNvCxnSpPr>
            <a:cxnSpLocks/>
          </p:cNvCxnSpPr>
          <p:nvPr/>
        </p:nvCxnSpPr>
        <p:spPr>
          <a:xfrm flipH="1">
            <a:off x="8995177" y="3551215"/>
            <a:ext cx="679760" cy="428193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C313F96-EA2C-4F74-9903-41AB3D0D6527}"/>
              </a:ext>
            </a:extLst>
          </p:cNvPr>
          <p:cNvCxnSpPr>
            <a:cxnSpLocks/>
          </p:cNvCxnSpPr>
          <p:nvPr/>
        </p:nvCxnSpPr>
        <p:spPr>
          <a:xfrm flipH="1">
            <a:off x="7892256" y="4305170"/>
            <a:ext cx="439001" cy="196539"/>
          </a:xfrm>
          <a:prstGeom prst="line">
            <a:avLst/>
          </a:prstGeom>
          <a:ln w="762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lowchart: Magnetic Disk 64">
            <a:extLst>
              <a:ext uri="{FF2B5EF4-FFF2-40B4-BE49-F238E27FC236}">
                <a16:creationId xmlns:a16="http://schemas.microsoft.com/office/drawing/2014/main" id="{3742DA28-0B27-4276-9D86-D357C7BF2C64}"/>
              </a:ext>
            </a:extLst>
          </p:cNvPr>
          <p:cNvSpPr/>
          <p:nvPr/>
        </p:nvSpPr>
        <p:spPr>
          <a:xfrm>
            <a:off x="5073899" y="5369835"/>
            <a:ext cx="2972360" cy="787929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Fortnight Server</a:t>
            </a: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AC58E36A-2BEC-4ADB-A2E9-8CB68C73BE15}"/>
              </a:ext>
            </a:extLst>
          </p:cNvPr>
          <p:cNvSpPr/>
          <p:nvPr/>
        </p:nvSpPr>
        <p:spPr>
          <a:xfrm>
            <a:off x="6331789" y="4640548"/>
            <a:ext cx="664234" cy="776841"/>
          </a:xfrm>
          <a:custGeom>
            <a:avLst/>
            <a:gdLst>
              <a:gd name="connsiteX0" fmla="*/ 664234 w 664234"/>
              <a:gd name="connsiteY0" fmla="*/ 34969 h 776841"/>
              <a:gd name="connsiteX1" fmla="*/ 215660 w 664234"/>
              <a:gd name="connsiteY1" fmla="*/ 43595 h 776841"/>
              <a:gd name="connsiteX2" fmla="*/ 405441 w 664234"/>
              <a:gd name="connsiteY2" fmla="*/ 466290 h 776841"/>
              <a:gd name="connsiteX3" fmla="*/ 0 w 664234"/>
              <a:gd name="connsiteY3" fmla="*/ 776841 h 7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234" h="776841">
                <a:moveTo>
                  <a:pt x="664234" y="34969"/>
                </a:moveTo>
                <a:cubicBezTo>
                  <a:pt x="461513" y="3338"/>
                  <a:pt x="258792" y="-28292"/>
                  <a:pt x="215660" y="43595"/>
                </a:cubicBezTo>
                <a:cubicBezTo>
                  <a:pt x="172528" y="115482"/>
                  <a:pt x="441384" y="344082"/>
                  <a:pt x="405441" y="466290"/>
                </a:cubicBezTo>
                <a:cubicBezTo>
                  <a:pt x="369498" y="588498"/>
                  <a:pt x="184749" y="682669"/>
                  <a:pt x="0" y="776841"/>
                </a:cubicBezTo>
              </a:path>
            </a:pathLst>
          </a:custGeom>
          <a:noFill/>
          <a:ln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F5C009C-648D-4EF2-BAD9-E91292EDD8A4}"/>
              </a:ext>
            </a:extLst>
          </p:cNvPr>
          <p:cNvSpPr txBox="1"/>
          <p:nvPr/>
        </p:nvSpPr>
        <p:spPr>
          <a:xfrm>
            <a:off x="8032967" y="4491032"/>
            <a:ext cx="216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154.771.21.71 port 73151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A32EFB6-E0B8-4995-8688-B8ACFF3D2128}"/>
              </a:ext>
            </a:extLst>
          </p:cNvPr>
          <p:cNvSpPr txBox="1"/>
          <p:nvPr/>
        </p:nvSpPr>
        <p:spPr>
          <a:xfrm>
            <a:off x="8026691" y="5651303"/>
            <a:ext cx="2972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192.168.364.778 port 921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D444AF1-C7FC-41EA-AE57-7BDBF17288C9}"/>
              </a:ext>
            </a:extLst>
          </p:cNvPr>
          <p:cNvSpPr txBox="1"/>
          <p:nvPr/>
        </p:nvSpPr>
        <p:spPr>
          <a:xfrm>
            <a:off x="6529637" y="4961836"/>
            <a:ext cx="216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NAT box + firewall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B2ADDD1-F845-46F4-B4D0-A17A26AC89F6}"/>
              </a:ext>
            </a:extLst>
          </p:cNvPr>
          <p:cNvSpPr txBox="1"/>
          <p:nvPr/>
        </p:nvSpPr>
        <p:spPr>
          <a:xfrm>
            <a:off x="4484539" y="6238895"/>
            <a:ext cx="2972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Amazon AWS Cloud (Data Center)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25D99-6DCE-4A5C-9F89-1D1EBA12E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682" y="4472121"/>
            <a:ext cx="10641690" cy="220049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Routes picked to be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economical, not necessarily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fast or short!</a:t>
            </a:r>
          </a:p>
        </p:txBody>
      </p:sp>
    </p:spTree>
    <p:extLst>
      <p:ext uri="{BB962C8B-B14F-4D97-AF65-F5344CB8AC3E}">
        <p14:creationId xmlns:p14="http://schemas.microsoft.com/office/powerpoint/2010/main" val="2409257740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2DD0E-E5A0-49C5-B545-E99AF8E4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Address Translation, Firewalls, Routers, </a:t>
            </a:r>
            <a:r>
              <a:rPr lang="en-US" dirty="0" err="1"/>
              <a:t>WifI</a:t>
            </a:r>
            <a:r>
              <a:rPr lang="en-US" dirty="0"/>
              <a:t>…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FB003-902A-407E-A7DC-F97D66F25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38E7B-76BF-409B-8D4D-51A09DD00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46CDC8-D049-4201-BFA4-1FBE2691B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84512" y="1880558"/>
            <a:ext cx="2044712" cy="1406106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7BF0F1F-EE7C-4CF6-B679-548A23DD4C7F}"/>
              </a:ext>
            </a:extLst>
          </p:cNvPr>
          <p:cNvSpPr/>
          <p:nvPr/>
        </p:nvSpPr>
        <p:spPr>
          <a:xfrm>
            <a:off x="2087592" y="3312543"/>
            <a:ext cx="621102" cy="457200"/>
          </a:xfrm>
          <a:custGeom>
            <a:avLst/>
            <a:gdLst>
              <a:gd name="connsiteX0" fmla="*/ 0 w 621102"/>
              <a:gd name="connsiteY0" fmla="*/ 0 h 457200"/>
              <a:gd name="connsiteX1" fmla="*/ 284672 w 621102"/>
              <a:gd name="connsiteY1" fmla="*/ 103517 h 457200"/>
              <a:gd name="connsiteX2" fmla="*/ 112144 w 621102"/>
              <a:gd name="connsiteY2" fmla="*/ 345057 h 457200"/>
              <a:gd name="connsiteX3" fmla="*/ 621102 w 621102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102" h="457200">
                <a:moveTo>
                  <a:pt x="0" y="0"/>
                </a:moveTo>
                <a:cubicBezTo>
                  <a:pt x="132990" y="23004"/>
                  <a:pt x="265981" y="46008"/>
                  <a:pt x="284672" y="103517"/>
                </a:cubicBezTo>
                <a:cubicBezTo>
                  <a:pt x="303363" y="161026"/>
                  <a:pt x="56073" y="286110"/>
                  <a:pt x="112144" y="345057"/>
                </a:cubicBezTo>
                <a:cubicBezTo>
                  <a:pt x="168215" y="404004"/>
                  <a:pt x="394658" y="430602"/>
                  <a:pt x="621102" y="457200"/>
                </a:cubicBezTo>
              </a:path>
            </a:pathLst>
          </a:custGeom>
          <a:noFill/>
          <a:ln>
            <a:solidFill>
              <a:schemeClr val="accent5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8BB769-5429-4D18-9A26-DB3C4B491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027" y="3333914"/>
            <a:ext cx="728393" cy="7283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99906D-A9D7-40D3-B78F-79E039A673DB}"/>
              </a:ext>
            </a:extLst>
          </p:cNvPr>
          <p:cNvSpPr txBox="1"/>
          <p:nvPr/>
        </p:nvSpPr>
        <p:spPr>
          <a:xfrm>
            <a:off x="353682" y="3275111"/>
            <a:ext cx="1871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192.168.0.3 port 7653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9C95E9-7EB3-4AD8-AAB6-A04B4E85C3E9}"/>
              </a:ext>
            </a:extLst>
          </p:cNvPr>
          <p:cNvSpPr txBox="1"/>
          <p:nvPr/>
        </p:nvSpPr>
        <p:spPr>
          <a:xfrm>
            <a:off x="3506637" y="3604454"/>
            <a:ext cx="216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3752.412.88.16 port 211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BF4D5E-58FE-44BE-9557-3EB91C4C30A6}"/>
              </a:ext>
            </a:extLst>
          </p:cNvPr>
          <p:cNvSpPr txBox="1"/>
          <p:nvPr/>
        </p:nvSpPr>
        <p:spPr>
          <a:xfrm>
            <a:off x="2135038" y="3938012"/>
            <a:ext cx="216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WiFi</a:t>
            </a:r>
            <a:r>
              <a:rPr lang="en-US" sz="1400" b="1" dirty="0"/>
              <a:t> + NAT box + firewall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0604E2-F066-406F-A076-AE1D8C64F9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546" y="2310509"/>
            <a:ext cx="762164" cy="7621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3AB23F-2FAC-4DEC-BC2D-1CF2F5A62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8032" y="1816589"/>
            <a:ext cx="762164" cy="7621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B04DAE-E23B-4D28-AACD-007012AFD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2338" y="2952832"/>
            <a:ext cx="762164" cy="7621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C5495C3-D0DE-4941-A22F-F4D479863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3661" y="2578753"/>
            <a:ext cx="762164" cy="7621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7B61C38-F1C1-47F9-B77F-54AFD7A74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4474" y="1671507"/>
            <a:ext cx="762164" cy="7621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EA6366A-2326-452B-ADEB-54F8A9012A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6165" y="2963772"/>
            <a:ext cx="762164" cy="762164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422F3C2-8E27-4008-8412-726431C2A211}"/>
              </a:ext>
            </a:extLst>
          </p:cNvPr>
          <p:cNvSpPr/>
          <p:nvPr/>
        </p:nvSpPr>
        <p:spPr>
          <a:xfrm>
            <a:off x="3459192" y="3027872"/>
            <a:ext cx="845389" cy="690113"/>
          </a:xfrm>
          <a:custGeom>
            <a:avLst/>
            <a:gdLst>
              <a:gd name="connsiteX0" fmla="*/ 0 w 845389"/>
              <a:gd name="connsiteY0" fmla="*/ 690113 h 690113"/>
              <a:gd name="connsiteX1" fmla="*/ 146650 w 845389"/>
              <a:gd name="connsiteY1" fmla="*/ 155275 h 690113"/>
              <a:gd name="connsiteX2" fmla="*/ 715993 w 845389"/>
              <a:gd name="connsiteY2" fmla="*/ 172528 h 690113"/>
              <a:gd name="connsiteX3" fmla="*/ 845389 w 845389"/>
              <a:gd name="connsiteY3" fmla="*/ 0 h 69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389" h="690113">
                <a:moveTo>
                  <a:pt x="0" y="690113"/>
                </a:moveTo>
                <a:cubicBezTo>
                  <a:pt x="13659" y="465826"/>
                  <a:pt x="27318" y="241539"/>
                  <a:pt x="146650" y="155275"/>
                </a:cubicBezTo>
                <a:cubicBezTo>
                  <a:pt x="265982" y="69011"/>
                  <a:pt x="599536" y="198407"/>
                  <a:pt x="715993" y="172528"/>
                </a:cubicBezTo>
                <a:cubicBezTo>
                  <a:pt x="832450" y="146649"/>
                  <a:pt x="838919" y="73324"/>
                  <a:pt x="845389" y="0"/>
                </a:cubicBezTo>
              </a:path>
            </a:pathLst>
          </a:custGeom>
          <a:noFill/>
          <a:ln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708F802-F081-4FC8-A541-B127CCD69B09}"/>
              </a:ext>
            </a:extLst>
          </p:cNvPr>
          <p:cNvCxnSpPr>
            <a:cxnSpLocks/>
          </p:cNvCxnSpPr>
          <p:nvPr/>
        </p:nvCxnSpPr>
        <p:spPr>
          <a:xfrm>
            <a:off x="4928634" y="2924896"/>
            <a:ext cx="899398" cy="230439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7D7294-B3BF-4FBF-8030-D3142DED7938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914966" y="2197671"/>
            <a:ext cx="913066" cy="372772"/>
          </a:xfrm>
          <a:prstGeom prst="line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2BFF75-B6A4-4F7B-81F1-BE0E5A8E7526}"/>
              </a:ext>
            </a:extLst>
          </p:cNvPr>
          <p:cNvCxnSpPr>
            <a:cxnSpLocks/>
          </p:cNvCxnSpPr>
          <p:nvPr/>
        </p:nvCxnSpPr>
        <p:spPr>
          <a:xfrm>
            <a:off x="6635595" y="2220390"/>
            <a:ext cx="1076420" cy="574568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CAACB30-A2BD-4DAF-B147-19B08F13F4BA}"/>
              </a:ext>
            </a:extLst>
          </p:cNvPr>
          <p:cNvCxnSpPr>
            <a:cxnSpLocks/>
          </p:cNvCxnSpPr>
          <p:nvPr/>
        </p:nvCxnSpPr>
        <p:spPr>
          <a:xfrm flipV="1">
            <a:off x="6635595" y="2062516"/>
            <a:ext cx="2249613" cy="64970"/>
          </a:xfrm>
          <a:prstGeom prst="line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B642B29-81E1-4D52-801A-B48952FC73F9}"/>
              </a:ext>
            </a:extLst>
          </p:cNvPr>
          <p:cNvCxnSpPr>
            <a:cxnSpLocks/>
          </p:cNvCxnSpPr>
          <p:nvPr/>
        </p:nvCxnSpPr>
        <p:spPr>
          <a:xfrm>
            <a:off x="9487900" y="2375972"/>
            <a:ext cx="341691" cy="718867"/>
          </a:xfrm>
          <a:prstGeom prst="line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1EE2DD-4B16-4210-BC9E-5830ECA40097}"/>
              </a:ext>
            </a:extLst>
          </p:cNvPr>
          <p:cNvCxnSpPr>
            <a:cxnSpLocks/>
          </p:cNvCxnSpPr>
          <p:nvPr/>
        </p:nvCxnSpPr>
        <p:spPr>
          <a:xfrm>
            <a:off x="6571576" y="3541143"/>
            <a:ext cx="1603167" cy="403650"/>
          </a:xfrm>
          <a:prstGeom prst="line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708DEB4-2B0E-4006-AF80-0872ADEEFD3A}"/>
              </a:ext>
            </a:extLst>
          </p:cNvPr>
          <p:cNvCxnSpPr>
            <a:cxnSpLocks/>
          </p:cNvCxnSpPr>
          <p:nvPr/>
        </p:nvCxnSpPr>
        <p:spPr>
          <a:xfrm flipV="1">
            <a:off x="6698808" y="3072673"/>
            <a:ext cx="1013207" cy="147104"/>
          </a:xfrm>
          <a:prstGeom prst="line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7D45512-0D23-4046-AF3B-F4C497F8E017}"/>
              </a:ext>
            </a:extLst>
          </p:cNvPr>
          <p:cNvCxnSpPr>
            <a:cxnSpLocks/>
          </p:cNvCxnSpPr>
          <p:nvPr/>
        </p:nvCxnSpPr>
        <p:spPr>
          <a:xfrm>
            <a:off x="8637471" y="2991177"/>
            <a:ext cx="850429" cy="179946"/>
          </a:xfrm>
          <a:prstGeom prst="line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BD3B77F-6548-47C7-9318-594BE31DA8AC}"/>
              </a:ext>
            </a:extLst>
          </p:cNvPr>
          <p:cNvCxnSpPr>
            <a:cxnSpLocks/>
          </p:cNvCxnSpPr>
          <p:nvPr/>
        </p:nvCxnSpPr>
        <p:spPr>
          <a:xfrm flipH="1">
            <a:off x="10338681" y="2598629"/>
            <a:ext cx="1327137" cy="66686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CD6059B-69D9-431D-948C-5F07D05FD87E}"/>
              </a:ext>
            </a:extLst>
          </p:cNvPr>
          <p:cNvSpPr txBox="1"/>
          <p:nvPr/>
        </p:nvSpPr>
        <p:spPr>
          <a:xfrm>
            <a:off x="9373206" y="2337019"/>
            <a:ext cx="2169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Internet ISPs and backbone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0F581150-9087-40BB-B42C-2880DC2C9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2310" y="3758931"/>
            <a:ext cx="762164" cy="762164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956AA9D4-66DC-461E-9E24-12D5AACC5B87}"/>
              </a:ext>
            </a:extLst>
          </p:cNvPr>
          <p:cNvSpPr/>
          <p:nvPr/>
        </p:nvSpPr>
        <p:spPr>
          <a:xfrm>
            <a:off x="2838091" y="4946207"/>
            <a:ext cx="3797504" cy="15849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04EEA03-07AA-4AA6-B6A5-AB8E7FBA45C0}"/>
              </a:ext>
            </a:extLst>
          </p:cNvPr>
          <p:cNvSpPr/>
          <p:nvPr/>
        </p:nvSpPr>
        <p:spPr>
          <a:xfrm>
            <a:off x="3510150" y="4305170"/>
            <a:ext cx="3797504" cy="15849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5503CFA-5162-4384-821F-EA506B3C7852}"/>
              </a:ext>
            </a:extLst>
          </p:cNvPr>
          <p:cNvSpPr/>
          <p:nvPr/>
        </p:nvSpPr>
        <p:spPr>
          <a:xfrm>
            <a:off x="5087704" y="4788696"/>
            <a:ext cx="3797504" cy="15849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CAAFA4A-2763-49F8-986E-5D364660C36C}"/>
              </a:ext>
            </a:extLst>
          </p:cNvPr>
          <p:cNvSpPr/>
          <p:nvPr/>
        </p:nvSpPr>
        <p:spPr>
          <a:xfrm>
            <a:off x="4008695" y="5143081"/>
            <a:ext cx="4547129" cy="15849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D7E891D-AB29-4EA0-8BB5-B6B929026AFD}"/>
              </a:ext>
            </a:extLst>
          </p:cNvPr>
          <p:cNvSpPr/>
          <p:nvPr/>
        </p:nvSpPr>
        <p:spPr>
          <a:xfrm>
            <a:off x="3029881" y="4728811"/>
            <a:ext cx="5607589" cy="18668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FD6D03B8-D232-4C0F-80B3-B523A90927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6649" y="4259841"/>
            <a:ext cx="969610" cy="686353"/>
          </a:xfrm>
          <a:prstGeom prst="rect">
            <a:avLst/>
          </a:prstGeom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5EF5832-A9A7-4A17-83BB-044EAB9F363A}"/>
              </a:ext>
            </a:extLst>
          </p:cNvPr>
          <p:cNvCxnSpPr>
            <a:cxnSpLocks/>
          </p:cNvCxnSpPr>
          <p:nvPr/>
        </p:nvCxnSpPr>
        <p:spPr>
          <a:xfrm flipH="1">
            <a:off x="8995177" y="3551215"/>
            <a:ext cx="679760" cy="428193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C313F96-EA2C-4F74-9903-41AB3D0D6527}"/>
              </a:ext>
            </a:extLst>
          </p:cNvPr>
          <p:cNvCxnSpPr>
            <a:cxnSpLocks/>
          </p:cNvCxnSpPr>
          <p:nvPr/>
        </p:nvCxnSpPr>
        <p:spPr>
          <a:xfrm flipH="1">
            <a:off x="7892256" y="4305170"/>
            <a:ext cx="439001" cy="196539"/>
          </a:xfrm>
          <a:prstGeom prst="line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lowchart: Magnetic Disk 64">
            <a:extLst>
              <a:ext uri="{FF2B5EF4-FFF2-40B4-BE49-F238E27FC236}">
                <a16:creationId xmlns:a16="http://schemas.microsoft.com/office/drawing/2014/main" id="{3742DA28-0B27-4276-9D86-D357C7BF2C64}"/>
              </a:ext>
            </a:extLst>
          </p:cNvPr>
          <p:cNvSpPr/>
          <p:nvPr/>
        </p:nvSpPr>
        <p:spPr>
          <a:xfrm>
            <a:off x="5073899" y="5369835"/>
            <a:ext cx="2972360" cy="787929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Fortnight Server</a:t>
            </a: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AC58E36A-2BEC-4ADB-A2E9-8CB68C73BE15}"/>
              </a:ext>
            </a:extLst>
          </p:cNvPr>
          <p:cNvSpPr/>
          <p:nvPr/>
        </p:nvSpPr>
        <p:spPr>
          <a:xfrm>
            <a:off x="6331789" y="4640548"/>
            <a:ext cx="664234" cy="776841"/>
          </a:xfrm>
          <a:custGeom>
            <a:avLst/>
            <a:gdLst>
              <a:gd name="connsiteX0" fmla="*/ 664234 w 664234"/>
              <a:gd name="connsiteY0" fmla="*/ 34969 h 776841"/>
              <a:gd name="connsiteX1" fmla="*/ 215660 w 664234"/>
              <a:gd name="connsiteY1" fmla="*/ 43595 h 776841"/>
              <a:gd name="connsiteX2" fmla="*/ 405441 w 664234"/>
              <a:gd name="connsiteY2" fmla="*/ 466290 h 776841"/>
              <a:gd name="connsiteX3" fmla="*/ 0 w 664234"/>
              <a:gd name="connsiteY3" fmla="*/ 776841 h 7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234" h="776841">
                <a:moveTo>
                  <a:pt x="664234" y="34969"/>
                </a:moveTo>
                <a:cubicBezTo>
                  <a:pt x="461513" y="3338"/>
                  <a:pt x="258792" y="-28292"/>
                  <a:pt x="215660" y="43595"/>
                </a:cubicBezTo>
                <a:cubicBezTo>
                  <a:pt x="172528" y="115482"/>
                  <a:pt x="441384" y="344082"/>
                  <a:pt x="405441" y="466290"/>
                </a:cubicBezTo>
                <a:cubicBezTo>
                  <a:pt x="369498" y="588498"/>
                  <a:pt x="184749" y="682669"/>
                  <a:pt x="0" y="776841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F5C009C-648D-4EF2-BAD9-E91292EDD8A4}"/>
              </a:ext>
            </a:extLst>
          </p:cNvPr>
          <p:cNvSpPr txBox="1"/>
          <p:nvPr/>
        </p:nvSpPr>
        <p:spPr>
          <a:xfrm>
            <a:off x="8032967" y="4491032"/>
            <a:ext cx="216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154.771.21.71 port 73151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A32EFB6-E0B8-4995-8688-B8ACFF3D2128}"/>
              </a:ext>
            </a:extLst>
          </p:cNvPr>
          <p:cNvSpPr txBox="1"/>
          <p:nvPr/>
        </p:nvSpPr>
        <p:spPr>
          <a:xfrm>
            <a:off x="8026691" y="5651303"/>
            <a:ext cx="2972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192.168.364.778 port 921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D444AF1-C7FC-41EA-AE57-7BDBF17288C9}"/>
              </a:ext>
            </a:extLst>
          </p:cNvPr>
          <p:cNvSpPr txBox="1"/>
          <p:nvPr/>
        </p:nvSpPr>
        <p:spPr>
          <a:xfrm>
            <a:off x="6529637" y="4961836"/>
            <a:ext cx="216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NAT box + firewall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B2ADDD1-F845-46F4-B4D0-A17A26AC89F6}"/>
              </a:ext>
            </a:extLst>
          </p:cNvPr>
          <p:cNvSpPr txBox="1"/>
          <p:nvPr/>
        </p:nvSpPr>
        <p:spPr>
          <a:xfrm>
            <a:off x="4484539" y="6238895"/>
            <a:ext cx="2972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Amazon AWS Cloud (Data Center)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25D99-6DCE-4A5C-9F89-1D1EBA12E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682" y="4472121"/>
            <a:ext cx="10641690" cy="220049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Could use a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different route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for traffic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in return direction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35450A7-17C1-428A-8071-998C730D27D6}"/>
              </a:ext>
            </a:extLst>
          </p:cNvPr>
          <p:cNvSpPr/>
          <p:nvPr/>
        </p:nvSpPr>
        <p:spPr>
          <a:xfrm>
            <a:off x="2145159" y="3394677"/>
            <a:ext cx="621102" cy="457200"/>
          </a:xfrm>
          <a:custGeom>
            <a:avLst/>
            <a:gdLst>
              <a:gd name="connsiteX0" fmla="*/ 0 w 621102"/>
              <a:gd name="connsiteY0" fmla="*/ 0 h 457200"/>
              <a:gd name="connsiteX1" fmla="*/ 284672 w 621102"/>
              <a:gd name="connsiteY1" fmla="*/ 103517 h 457200"/>
              <a:gd name="connsiteX2" fmla="*/ 112144 w 621102"/>
              <a:gd name="connsiteY2" fmla="*/ 345057 h 457200"/>
              <a:gd name="connsiteX3" fmla="*/ 621102 w 621102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102" h="457200">
                <a:moveTo>
                  <a:pt x="0" y="0"/>
                </a:moveTo>
                <a:cubicBezTo>
                  <a:pt x="132990" y="23004"/>
                  <a:pt x="265981" y="46008"/>
                  <a:pt x="284672" y="103517"/>
                </a:cubicBezTo>
                <a:cubicBezTo>
                  <a:pt x="303363" y="161026"/>
                  <a:pt x="56073" y="286110"/>
                  <a:pt x="112144" y="345057"/>
                </a:cubicBezTo>
                <a:cubicBezTo>
                  <a:pt x="168215" y="404004"/>
                  <a:pt x="394658" y="430602"/>
                  <a:pt x="621102" y="457200"/>
                </a:cubicBezTo>
              </a:path>
            </a:pathLst>
          </a:custGeom>
          <a:noFill/>
          <a:ln>
            <a:solidFill>
              <a:srgbClr val="C00000"/>
            </a:solidFill>
            <a:prstDash val="dash"/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023E71A8-6EED-4DC6-A46A-AFBF519972F3}"/>
              </a:ext>
            </a:extLst>
          </p:cNvPr>
          <p:cNvSpPr/>
          <p:nvPr/>
        </p:nvSpPr>
        <p:spPr>
          <a:xfrm>
            <a:off x="3516759" y="3110006"/>
            <a:ext cx="845389" cy="690113"/>
          </a:xfrm>
          <a:custGeom>
            <a:avLst/>
            <a:gdLst>
              <a:gd name="connsiteX0" fmla="*/ 0 w 845389"/>
              <a:gd name="connsiteY0" fmla="*/ 690113 h 690113"/>
              <a:gd name="connsiteX1" fmla="*/ 146650 w 845389"/>
              <a:gd name="connsiteY1" fmla="*/ 155275 h 690113"/>
              <a:gd name="connsiteX2" fmla="*/ 715993 w 845389"/>
              <a:gd name="connsiteY2" fmla="*/ 172528 h 690113"/>
              <a:gd name="connsiteX3" fmla="*/ 845389 w 845389"/>
              <a:gd name="connsiteY3" fmla="*/ 0 h 69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389" h="690113">
                <a:moveTo>
                  <a:pt x="0" y="690113"/>
                </a:moveTo>
                <a:cubicBezTo>
                  <a:pt x="13659" y="465826"/>
                  <a:pt x="27318" y="241539"/>
                  <a:pt x="146650" y="155275"/>
                </a:cubicBezTo>
                <a:cubicBezTo>
                  <a:pt x="265982" y="69011"/>
                  <a:pt x="599536" y="198407"/>
                  <a:pt x="715993" y="172528"/>
                </a:cubicBezTo>
                <a:cubicBezTo>
                  <a:pt x="832450" y="146649"/>
                  <a:pt x="838919" y="73324"/>
                  <a:pt x="845389" y="0"/>
                </a:cubicBezTo>
              </a:path>
            </a:pathLst>
          </a:custGeom>
          <a:noFill/>
          <a:ln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9A65D0E-0BFD-4386-ADEA-6E4D5C119E39}"/>
              </a:ext>
            </a:extLst>
          </p:cNvPr>
          <p:cNvCxnSpPr>
            <a:cxnSpLocks/>
          </p:cNvCxnSpPr>
          <p:nvPr/>
        </p:nvCxnSpPr>
        <p:spPr>
          <a:xfrm>
            <a:off x="6629143" y="3623277"/>
            <a:ext cx="1603167" cy="403650"/>
          </a:xfrm>
          <a:prstGeom prst="line">
            <a:avLst/>
          </a:prstGeom>
          <a:ln w="762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4F997A6-B4C4-4112-8C75-8B56734ABD98}"/>
              </a:ext>
            </a:extLst>
          </p:cNvPr>
          <p:cNvCxnSpPr>
            <a:cxnSpLocks/>
          </p:cNvCxnSpPr>
          <p:nvPr/>
        </p:nvCxnSpPr>
        <p:spPr>
          <a:xfrm flipH="1">
            <a:off x="7949823" y="4387304"/>
            <a:ext cx="439001" cy="196539"/>
          </a:xfrm>
          <a:prstGeom prst="line">
            <a:avLst/>
          </a:prstGeom>
          <a:ln w="762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9107F20-73FC-46EB-AE07-3C0F8129D266}"/>
              </a:ext>
            </a:extLst>
          </p:cNvPr>
          <p:cNvCxnSpPr>
            <a:cxnSpLocks/>
          </p:cNvCxnSpPr>
          <p:nvPr/>
        </p:nvCxnSpPr>
        <p:spPr>
          <a:xfrm>
            <a:off x="4739410" y="2973234"/>
            <a:ext cx="1031680" cy="263320"/>
          </a:xfrm>
          <a:prstGeom prst="line">
            <a:avLst/>
          </a:prstGeom>
          <a:ln w="762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890F8B66-456A-43A1-B6EC-3F112A8F4756}"/>
              </a:ext>
            </a:extLst>
          </p:cNvPr>
          <p:cNvSpPr/>
          <p:nvPr/>
        </p:nvSpPr>
        <p:spPr>
          <a:xfrm>
            <a:off x="6396492" y="4715510"/>
            <a:ext cx="664234" cy="776841"/>
          </a:xfrm>
          <a:custGeom>
            <a:avLst/>
            <a:gdLst>
              <a:gd name="connsiteX0" fmla="*/ 664234 w 664234"/>
              <a:gd name="connsiteY0" fmla="*/ 34969 h 776841"/>
              <a:gd name="connsiteX1" fmla="*/ 215660 w 664234"/>
              <a:gd name="connsiteY1" fmla="*/ 43595 h 776841"/>
              <a:gd name="connsiteX2" fmla="*/ 405441 w 664234"/>
              <a:gd name="connsiteY2" fmla="*/ 466290 h 776841"/>
              <a:gd name="connsiteX3" fmla="*/ 0 w 664234"/>
              <a:gd name="connsiteY3" fmla="*/ 776841 h 7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234" h="776841">
                <a:moveTo>
                  <a:pt x="664234" y="34969"/>
                </a:moveTo>
                <a:cubicBezTo>
                  <a:pt x="461513" y="3338"/>
                  <a:pt x="258792" y="-28292"/>
                  <a:pt x="215660" y="43595"/>
                </a:cubicBezTo>
                <a:cubicBezTo>
                  <a:pt x="172528" y="115482"/>
                  <a:pt x="441384" y="344082"/>
                  <a:pt x="405441" y="466290"/>
                </a:cubicBezTo>
                <a:cubicBezTo>
                  <a:pt x="369498" y="588498"/>
                  <a:pt x="184749" y="682669"/>
                  <a:pt x="0" y="776841"/>
                </a:cubicBezTo>
              </a:path>
            </a:pathLst>
          </a:custGeom>
          <a:noFill/>
          <a:ln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69587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9811A-8AD0-7DC1-7A08-7366AB853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played by firewalls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E94A1-D6C9-59E3-25D4-48A811DF3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They block unexpected “incoming” traffic.  </a:t>
            </a:r>
            <a:r>
              <a:rPr lang="en-US" b="1" i="1" dirty="0"/>
              <a:t>Configurable policy.</a:t>
            </a:r>
            <a:endParaRPr lang="en-US" b="1" dirty="0"/>
          </a:p>
          <a:p>
            <a:r>
              <a:rPr lang="en-US" dirty="0"/>
              <a:t>Permit “outgoing” traffic, such as http (TCP) connections to remote web services and other permitted services.  Those use a known port no.</a:t>
            </a:r>
          </a:p>
          <a:p>
            <a:r>
              <a:rPr lang="en-US" dirty="0"/>
              <a:t>Apply network address translation, if desired.</a:t>
            </a:r>
          </a:p>
          <a:p>
            <a:r>
              <a:rPr lang="en-US" dirty="0"/>
              <a:t>*  Map any outgoing messages to show that the sender is using the IP address of the router itself.  Assign a new port number if this is a TCP connection request.</a:t>
            </a:r>
          </a:p>
          <a:p>
            <a:r>
              <a:rPr lang="en-US" dirty="0"/>
              <a:t>*  Fix the packet checksum, to match these modified field. Later, incoming traffic to this IP address/port will be mapped back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0760D6-806E-E94C-62F1-0E5315FA9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F0C363-BABF-F58F-1C78-8A3C109B3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6CD604-395C-76D0-2B55-134767E8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191" y="389034"/>
            <a:ext cx="1953330" cy="13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11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9811A-8AD0-7DC1-7A08-7366AB853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played by firewalls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E94A1-D6C9-59E3-25D4-48A811DF3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They block unexpected “incoming” traffic.  </a:t>
            </a:r>
            <a:r>
              <a:rPr lang="en-US" b="1" i="1" dirty="0"/>
              <a:t>Configurable policy.</a:t>
            </a:r>
            <a:endParaRPr lang="en-US" b="1" dirty="0"/>
          </a:p>
          <a:p>
            <a:r>
              <a:rPr lang="en-US" dirty="0"/>
              <a:t>Permit “outgoing” traffic, such as http (TCP) connections to remote web services and other permitted services.  Those use a known port no.</a:t>
            </a:r>
          </a:p>
          <a:p>
            <a:r>
              <a:rPr lang="en-US" dirty="0"/>
              <a:t>Apply network address translation, if desired.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Map any outgoing messages to show that the sender is using the IP  </a:t>
            </a:r>
            <a:br>
              <a:rPr lang="en-US" dirty="0"/>
            </a:br>
            <a:r>
              <a:rPr lang="en-US" dirty="0"/>
              <a:t>   address of the router itself.  Assign a new port number if this is a TCP </a:t>
            </a:r>
            <a:br>
              <a:rPr lang="en-US" dirty="0"/>
            </a:br>
            <a:r>
              <a:rPr lang="en-US" dirty="0"/>
              <a:t>   connection request.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Fix the packet checksum, to match these modified field. Later, incoming </a:t>
            </a:r>
            <a:br>
              <a:rPr lang="en-US" dirty="0"/>
            </a:br>
            <a:r>
              <a:rPr lang="en-US" dirty="0"/>
              <a:t>   traffic to this IP address/port will be mapped back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0760D6-806E-E94C-62F1-0E5315FA9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F0C363-BABF-F58F-1C78-8A3C109B3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6CD604-395C-76D0-2B55-134767E8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191" y="389034"/>
            <a:ext cx="1953330" cy="1382694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5CF56A0-4562-235A-4ADE-3E40A32A9134}"/>
              </a:ext>
            </a:extLst>
          </p:cNvPr>
          <p:cNvSpPr/>
          <p:nvPr/>
        </p:nvSpPr>
        <p:spPr>
          <a:xfrm>
            <a:off x="332510" y="255871"/>
            <a:ext cx="8716618" cy="1149581"/>
          </a:xfrm>
          <a:prstGeom prst="wedgeRoundRectCallout">
            <a:avLst>
              <a:gd name="adj1" fmla="val 41081"/>
              <a:gd name="adj2" fmla="val 1086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66"/>
                </a:solidFill>
              </a:rPr>
              <a:t>By default, the policy often blocks everything!  You need to configure the firewall policy to enable connectivity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CCCC6F-CE92-D8F5-B396-EBA8F91369B0}"/>
              </a:ext>
            </a:extLst>
          </p:cNvPr>
          <p:cNvSpPr/>
          <p:nvPr/>
        </p:nvSpPr>
        <p:spPr>
          <a:xfrm>
            <a:off x="6807200" y="2101074"/>
            <a:ext cx="2962991" cy="679072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728150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2DD0E-E5A0-49C5-B545-E99AF8E4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Tunnels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FB003-902A-407E-A7DC-F97D66F25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38E7B-76BF-409B-8D4D-51A09DD00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15</a:t>
            </a:fld>
            <a:endParaRPr lang="en-US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E283AC6B-43DF-4C3C-91B4-3115AD495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it is convenient to send data through some domain without that domain “seeing” the packet headers.</a:t>
            </a:r>
          </a:p>
          <a:p>
            <a:endParaRPr lang="en-US" dirty="0"/>
          </a:p>
          <a:p>
            <a:r>
              <a:rPr lang="en-US" dirty="0"/>
              <a:t>A tunnel is used in such cases.  A connection is </a:t>
            </a:r>
            <a:r>
              <a:rPr lang="en-US" dirty="0" err="1"/>
              <a:t>is</a:t>
            </a:r>
            <a:r>
              <a:rPr lang="en-US" dirty="0"/>
              <a:t> still needed, but then packets are sent through it as “pure data”.</a:t>
            </a:r>
          </a:p>
          <a:p>
            <a:endParaRPr lang="en-US" dirty="0"/>
          </a:p>
          <a:p>
            <a:r>
              <a:rPr lang="en-US" dirty="0"/>
              <a:t>On the far side, they exit the tunnel and get routed “normally”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C93661E-44F2-46E1-B5FB-3D2297BB8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8472" y="112976"/>
            <a:ext cx="2539401" cy="169487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E2DC95D-020E-48B2-A6C8-8E9EF3E0F75A}"/>
              </a:ext>
            </a:extLst>
          </p:cNvPr>
          <p:cNvSpPr txBox="1"/>
          <p:nvPr/>
        </p:nvSpPr>
        <p:spPr>
          <a:xfrm>
            <a:off x="7936303" y="1753720"/>
            <a:ext cx="4255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Trainload of IP packets enters a tunnel…. </a:t>
            </a:r>
          </a:p>
        </p:txBody>
      </p:sp>
    </p:spTree>
    <p:extLst>
      <p:ext uri="{BB962C8B-B14F-4D97-AF65-F5344CB8AC3E}">
        <p14:creationId xmlns:p14="http://schemas.microsoft.com/office/powerpoint/2010/main" val="660900169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94028-E579-4A69-B45B-D9608DF66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crazy patchwork!  But it works…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BC84B-79FB-4919-BA89-24A03B231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Internet routers are </a:t>
            </a:r>
            <a:r>
              <a:rPr lang="en-US" i="1" dirty="0"/>
              <a:t>fast</a:t>
            </a:r>
            <a:r>
              <a:rPr lang="en-US" dirty="0"/>
              <a:t> and speed of light is quite fast too.</a:t>
            </a:r>
          </a:p>
          <a:p>
            <a:r>
              <a:rPr lang="en-US" dirty="0"/>
              <a:t>… Should you care that your data went via Delaware?</a:t>
            </a:r>
            <a:br>
              <a:rPr lang="en-US" dirty="0"/>
            </a:br>
            <a:r>
              <a:rPr lang="en-US" dirty="0"/>
              <a:t>… For the ISP, this route could be cheaper to operate, or use faster </a:t>
            </a:r>
            <a:br>
              <a:rPr lang="en-US" dirty="0"/>
            </a:br>
            <a:r>
              <a:rPr lang="en-US" dirty="0"/>
              <a:t>     links and routers.  The physically shortest path may be slower!</a:t>
            </a:r>
          </a:p>
          <a:p>
            <a:endParaRPr lang="en-US" dirty="0"/>
          </a:p>
          <a:p>
            <a:r>
              <a:rPr lang="en-US" dirty="0"/>
              <a:t>At each stage, a packet is routed to whatever router is next in the route for the particular IP address is happens to carry at that stage.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7D8895-D800-4F8B-AD05-D291812C3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4B453D-D90F-4402-BE87-1A1FC5D32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3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0AF74-AFD4-40EE-8AE1-FC4EBDC00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Mistakes do happen, but rarely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312CD-5750-4735-B66D-B75059C45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431751" cy="4023360"/>
          </a:xfrm>
        </p:spPr>
        <p:txBody>
          <a:bodyPr/>
          <a:lstStyle/>
          <a:p>
            <a:r>
              <a:rPr lang="en-US" dirty="0"/>
              <a:t>Internet routers use “routing tables” that tell them where to send packets.  They adapt to route around outages.</a:t>
            </a:r>
          </a:p>
          <a:p>
            <a:endParaRPr lang="en-US" dirty="0"/>
          </a:p>
          <a:p>
            <a:r>
              <a:rPr lang="en-US" dirty="0"/>
              <a:t>Sometimes, mistakes can happen, but this is rare.</a:t>
            </a:r>
          </a:p>
          <a:p>
            <a:endParaRPr lang="en-US" dirty="0"/>
          </a:p>
          <a:p>
            <a:r>
              <a:rPr lang="en-US" dirty="0"/>
              <a:t>Goal of routing: Pick the most cost-effective, reliable, highest performing path available.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3F09C1-2D99-4A53-8108-873EB3472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146BF-BB6C-4BBC-86DB-878CC9D07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6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0AF74-AFD4-40EE-8AE1-FC4EBDC00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Mistakes do happen, but rarely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3F09C1-2D99-4A53-8108-873EB3472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146BF-BB6C-4BBC-86DB-878CC9D07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9DE1FA-9687-455E-A054-B6AE422295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23" t="24151" r="14246" b="6793"/>
          <a:stretch/>
        </p:blipFill>
        <p:spPr>
          <a:xfrm>
            <a:off x="1173192" y="1656272"/>
            <a:ext cx="9282023" cy="47359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708783-71CE-448F-9915-7F4D586066CB}"/>
              </a:ext>
            </a:extLst>
          </p:cNvPr>
          <p:cNvSpPr/>
          <p:nvPr/>
        </p:nvSpPr>
        <p:spPr>
          <a:xfrm>
            <a:off x="8022566" y="2484408"/>
            <a:ext cx="3140015" cy="3907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0E7C33-CA4A-44E1-BAB8-980C9F037C01}"/>
              </a:ext>
            </a:extLst>
          </p:cNvPr>
          <p:cNvSpPr txBox="1"/>
          <p:nvPr/>
        </p:nvSpPr>
        <p:spPr>
          <a:xfrm>
            <a:off x="7539487" y="2665563"/>
            <a:ext cx="42715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 ISP operator (somewhere very remote from China) accidentally miscoded one digit of a “fixed” route.</a:t>
            </a:r>
          </a:p>
          <a:p>
            <a:endParaRPr lang="en-US" b="1" dirty="0"/>
          </a:p>
          <a:p>
            <a:r>
              <a:rPr lang="en-US" b="1" dirty="0"/>
              <a:t>This disrupted global routing.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Traffic intended for a centralized router in Shenzhen was “redirected” to a small cafe in Wyoming, near Yellowstone Park…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… </a:t>
            </a:r>
            <a:r>
              <a:rPr lang="en-US" b="1" i="1" u="sng" dirty="0">
                <a:solidFill>
                  <a:srgbClr val="C00000"/>
                </a:solidFill>
              </a:rPr>
              <a:t>all</a:t>
            </a:r>
            <a:r>
              <a:rPr lang="en-US" b="1" i="1" dirty="0">
                <a:solidFill>
                  <a:srgbClr val="C00000"/>
                </a:solidFill>
              </a:rPr>
              <a:t> the traffic, for much of China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47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234661F-0479-A9E6-7CCC-9E394F578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539" y="1307689"/>
            <a:ext cx="3681888" cy="36818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26495F-93DB-453E-9FB0-610B5BD7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the </a:t>
            </a:r>
            <a:r>
              <a:rPr lang="en-US" dirty="0" err="1"/>
              <a:t>cafE</a:t>
            </a:r>
            <a:r>
              <a:rPr lang="en-US" dirty="0"/>
              <a:t> do with </a:t>
            </a:r>
            <a:br>
              <a:rPr lang="en-US" dirty="0"/>
            </a:br>
            <a:r>
              <a:rPr lang="en-US" dirty="0"/>
              <a:t>china’s Internet traffic?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F87FC2-59F3-4353-B724-F892A897F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were “dropped” (discarded, silently)</a:t>
            </a:r>
          </a:p>
          <a:p>
            <a:endParaRPr lang="en-US" dirty="0"/>
          </a:p>
          <a:p>
            <a:r>
              <a:rPr lang="en-US" dirty="0"/>
              <a:t>In fact, this is a </a:t>
            </a:r>
            <a:r>
              <a:rPr lang="en-US" i="1" u="sng" dirty="0"/>
              <a:t>feature</a:t>
            </a:r>
            <a:r>
              <a:rPr lang="en-US" dirty="0"/>
              <a:t> of the Internet!</a:t>
            </a:r>
          </a:p>
          <a:p>
            <a:endParaRPr lang="en-US" dirty="0"/>
          </a:p>
          <a:p>
            <a:r>
              <a:rPr lang="en-US" dirty="0"/>
              <a:t>The Internet works like a network of highways and bridges, but this kind of bridge can just toss cars off if a traffic jam forms!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44BE3A-67C5-42EB-B6B8-096FB8B80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4D9BA-D2F4-4241-8B25-D4D8A020B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19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06C3F3A-D4F6-401E-AA72-B65ABA1103EF}"/>
              </a:ext>
            </a:extLst>
          </p:cNvPr>
          <p:cNvGrpSpPr/>
          <p:nvPr/>
        </p:nvGrpSpPr>
        <p:grpSpPr>
          <a:xfrm rot="240667">
            <a:off x="9480932" y="1803468"/>
            <a:ext cx="1669729" cy="550538"/>
            <a:chOff x="9515488" y="1786937"/>
            <a:chExt cx="1669729" cy="55053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A8A974-5AF2-489C-B01E-9C16D8061D49}"/>
                </a:ext>
              </a:extLst>
            </p:cNvPr>
            <p:cNvSpPr txBox="1"/>
            <p:nvPr/>
          </p:nvSpPr>
          <p:spPr>
            <a:xfrm rot="20961760">
              <a:off x="9515488" y="1980919"/>
              <a:ext cx="950879" cy="23083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/>
                <a:t>Regular traffic</a:t>
              </a:r>
            </a:p>
          </p:txBody>
        </p:sp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7075C950-409C-4F8D-91E1-8FE33BA3A3A7}"/>
                </a:ext>
              </a:extLst>
            </p:cNvPr>
            <p:cNvSpPr/>
            <p:nvPr/>
          </p:nvSpPr>
          <p:spPr>
            <a:xfrm rot="21083640">
              <a:off x="10213224" y="2151974"/>
              <a:ext cx="126151" cy="117859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81FBE210-A28B-4935-BEAE-76E67365E5ED}"/>
                </a:ext>
              </a:extLst>
            </p:cNvPr>
            <p:cNvSpPr/>
            <p:nvPr/>
          </p:nvSpPr>
          <p:spPr>
            <a:xfrm rot="21083640">
              <a:off x="9909894" y="2209683"/>
              <a:ext cx="129148" cy="98062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AE09BF53-9510-4AD0-9B76-5AB580DF807B}"/>
                </a:ext>
              </a:extLst>
            </p:cNvPr>
            <p:cNvSpPr/>
            <p:nvPr/>
          </p:nvSpPr>
          <p:spPr>
            <a:xfrm rot="21083640">
              <a:off x="9610675" y="2234525"/>
              <a:ext cx="99086" cy="10295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D8EE75-67CE-4C5E-814E-9FC32647AEE7}"/>
                </a:ext>
              </a:extLst>
            </p:cNvPr>
            <p:cNvSpPr txBox="1"/>
            <p:nvPr/>
          </p:nvSpPr>
          <p:spPr>
            <a:xfrm rot="20961760">
              <a:off x="10526253" y="1786937"/>
              <a:ext cx="658964" cy="36933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/>
                <a:t>Overload traffic</a:t>
              </a:r>
            </a:p>
          </p:txBody>
        </p:sp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4560D5CE-6492-4619-A4F5-11B47026478F}"/>
                </a:ext>
              </a:extLst>
            </p:cNvPr>
            <p:cNvSpPr/>
            <p:nvPr/>
          </p:nvSpPr>
          <p:spPr>
            <a:xfrm rot="21083640">
              <a:off x="10749765" y="2118451"/>
              <a:ext cx="153528" cy="156945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8812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34C85-5ADF-4E84-A094-A0B6BC60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Map For Today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C230C-F5A1-4450-A48C-01894D4DC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BF3355-483B-4F32-B2B3-39B707A1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99E78B-F690-437E-8F9E-6CAAF27770AB}"/>
              </a:ext>
            </a:extLst>
          </p:cNvPr>
          <p:cNvSpPr txBox="1"/>
          <p:nvPr/>
        </p:nvSpPr>
        <p:spPr>
          <a:xfrm>
            <a:off x="2915728" y="2389516"/>
            <a:ext cx="619376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Internet, IP addresses and port numbers.</a:t>
            </a:r>
            <a:br>
              <a:rPr lang="en-US" b="1" dirty="0"/>
            </a:br>
            <a:r>
              <a:rPr lang="en-US" b="1" dirty="0"/>
              <a:t>Packets, routing, firewalls, tunnels, network address translation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433EE5-5941-42CF-A0F8-E8F4B9312676}"/>
              </a:ext>
            </a:extLst>
          </p:cNvPr>
          <p:cNvSpPr txBox="1"/>
          <p:nvPr/>
        </p:nvSpPr>
        <p:spPr>
          <a:xfrm>
            <a:off x="3671976" y="3637488"/>
            <a:ext cx="437646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TCP basics, SSL security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9BE372-9280-4015-87A3-26838A33F01E}"/>
              </a:ext>
            </a:extLst>
          </p:cNvPr>
          <p:cNvSpPr txBox="1"/>
          <p:nvPr/>
        </p:nvSpPr>
        <p:spPr>
          <a:xfrm>
            <a:off x="3671976" y="4548716"/>
            <a:ext cx="437646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Socket API, Google GRPC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FDE022-9131-44E3-B494-36E5633A65B8}"/>
              </a:ext>
            </a:extLst>
          </p:cNvPr>
          <p:cNvSpPr txBox="1"/>
          <p:nvPr/>
        </p:nvSpPr>
        <p:spPr>
          <a:xfrm>
            <a:off x="3671976" y="5374810"/>
            <a:ext cx="437646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http versus https, VPNs, VPC</a:t>
            </a:r>
          </a:p>
        </p:txBody>
      </p:sp>
    </p:spTree>
    <p:extLst>
      <p:ext uri="{BB962C8B-B14F-4D97-AF65-F5344CB8AC3E}">
        <p14:creationId xmlns:p14="http://schemas.microsoft.com/office/powerpoint/2010/main" val="997448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B9988-1FFA-482D-B0F9-7D72ED628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983843" cy="1499616"/>
          </a:xfrm>
        </p:spPr>
        <p:txBody>
          <a:bodyPr/>
          <a:lstStyle/>
          <a:p>
            <a:r>
              <a:rPr lang="en-US" dirty="0"/>
              <a:t>Why drop packets?  End-to-End principle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D01B8-3540-4D6D-9879-6BFA40522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the early days of the Internet a debate arose: should the Internet be reliable, or is it ok to drop packets?</a:t>
            </a:r>
          </a:p>
          <a:p>
            <a:endParaRPr lang="en-US" dirty="0"/>
          </a:p>
          <a:p>
            <a:r>
              <a:rPr lang="en-US" dirty="0"/>
              <a:t>The “end to end” principle was this: </a:t>
            </a:r>
            <a:r>
              <a:rPr lang="en-US" b="1" dirty="0"/>
              <a:t>The Internet doesn’t need to be reliable, as long as it is blindingly fast and </a:t>
            </a:r>
            <a:r>
              <a:rPr lang="en-US" b="1" i="1" dirty="0"/>
              <a:t>mostly</a:t>
            </a:r>
            <a:r>
              <a:rPr lang="en-US" b="1" dirty="0"/>
              <a:t> reliable.  </a:t>
            </a:r>
            <a:r>
              <a:rPr lang="en-US" dirty="0"/>
              <a:t>The endpoints (sender, receiver) can provide reliability and flow-control.</a:t>
            </a:r>
          </a:p>
          <a:p>
            <a:endParaRPr lang="en-US" dirty="0"/>
          </a:p>
          <a:p>
            <a:r>
              <a:rPr lang="en-US" dirty="0"/>
              <a:t>Packet drop is common even though router/link failures are rare.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D834AB-3A6B-4A89-A2D6-C8BCE0F4F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02F953-8E97-4282-91F3-5EE24EE4C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0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462D1-7B85-43A4-8A27-E702BEF8C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888952" cy="1499616"/>
          </a:xfrm>
        </p:spPr>
        <p:txBody>
          <a:bodyPr/>
          <a:lstStyle/>
          <a:p>
            <a:r>
              <a:rPr lang="en-US" dirty="0"/>
              <a:t>TCP Streams Embody the end-to-End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8055E-16F9-4641-9A68-AF0488560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Like a pipe, TCP sends a stream of bytes from A to B, with no losses or corruption or out-of-order data.</a:t>
            </a:r>
          </a:p>
          <a:p>
            <a:endParaRPr lang="en-US" dirty="0"/>
          </a:p>
          <a:p>
            <a:r>
              <a:rPr lang="en-US" dirty="0"/>
              <a:t>TCP has two “end points”.  The “end to end” principle makes these endpoints responsible for reliability and security.</a:t>
            </a:r>
          </a:p>
          <a:p>
            <a:endParaRPr lang="en-US" dirty="0"/>
          </a:p>
          <a:p>
            <a:r>
              <a:rPr lang="en-US" dirty="0"/>
              <a:t>TCP uses a </a:t>
            </a:r>
            <a:r>
              <a:rPr lang="en-US" i="1" dirty="0"/>
              <a:t>protocol</a:t>
            </a:r>
            <a:r>
              <a:rPr lang="en-US" dirty="0"/>
              <a:t> to achieve them: A scripted exchange of messages with a format that TCP imposes.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55DBC4-4D5E-4175-8303-71E1629D1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0E9885-9DE2-4FC8-9B3C-EF808FA3E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31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CBC86-AC0B-47B3-BDBF-49710847F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lives inside these TCP packets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50573-A144-4022-BDB4-75FBC4C8B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TCP has a header of its own, with information used by the end-to-end protocol operated by the TCP module in the Linux kernel.</a:t>
            </a:r>
          </a:p>
          <a:p>
            <a:endParaRPr lang="en-US" dirty="0"/>
          </a:p>
          <a:p>
            <a:r>
              <a:rPr lang="en-US" dirty="0"/>
              <a:t>The message you send is chopped into segments and carried as data within these TCP packets.</a:t>
            </a:r>
          </a:p>
          <a:p>
            <a:endParaRPr lang="en-US" dirty="0"/>
          </a:p>
          <a:p>
            <a:r>
              <a:rPr lang="en-US" dirty="0"/>
              <a:t>On arrival, TCP will deliver the data, but you won’t see the TCP headers: it removes them in the kernel protocol stack.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DAFC8F-F82C-4339-A06D-2FC598CCB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9977E-467F-4D4F-B45E-28E1EEF89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91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90729-1586-4203-BCB0-FB7A76DC9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TCP starts with a special</a:t>
            </a:r>
            <a:br>
              <a:rPr lang="en-US" dirty="0"/>
            </a:br>
            <a:r>
              <a:rPr lang="en-US" u="sng" dirty="0"/>
              <a:t>three-way handshake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D1965-4ECF-4B44-A8EA-6816E34FD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TCP has some very basic security built in: the initial connection involves a “three way handshake”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	Hello B.  I am A, trying to connect to you.  [SEQ=1234]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	A, I would love to connect. [SEQ=9876]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   B, this is A again.  Success! [SEQ=1234,9876]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SSL is a standard for creating stronger security on TCP connections.  It additionally establishes a session “key” used to encrypt all data.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05318-9045-453B-BA5F-CAB573605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363AA-EE32-43DD-AC51-301639013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8AF1C9-086A-44ED-B816-D48F1A38F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661" y="28575"/>
            <a:ext cx="413385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27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D695E6-5B0F-445C-AB9E-4AED1D01B1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0" t="11994" b="24599"/>
          <a:stretch/>
        </p:blipFill>
        <p:spPr>
          <a:xfrm>
            <a:off x="6704493" y="355723"/>
            <a:ext cx="5363991" cy="20682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CAFE0B-176C-40B0-94F6-49DCB1230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sliding window:</a:t>
            </a:r>
            <a:br>
              <a:rPr lang="en-US" dirty="0"/>
            </a:br>
            <a:r>
              <a:rPr lang="en-US" dirty="0"/>
              <a:t>Used after handshake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78D7C-7D1B-4EFD-9D48-B9E202CE4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Mile high summary:</a:t>
            </a:r>
          </a:p>
          <a:p>
            <a:endParaRPr lang="en-US" dirty="0"/>
          </a:p>
          <a:p>
            <a:r>
              <a:rPr lang="en-US" dirty="0"/>
              <a:t>When TCP sends data, the sender numbers the packets.  The receiver acknowledges receipt (“ack”) or if it notices a gap, asks for a </a:t>
            </a:r>
            <a:r>
              <a:rPr lang="en-US" dirty="0" err="1"/>
              <a:t>retranmission</a:t>
            </a:r>
            <a:r>
              <a:rPr lang="en-US" dirty="0"/>
              <a:t> (“</a:t>
            </a:r>
            <a:r>
              <a:rPr lang="en-US" dirty="0" err="1"/>
              <a:t>nack</a:t>
            </a:r>
            <a:r>
              <a:rPr lang="en-US" dirty="0"/>
              <a:t>”).</a:t>
            </a:r>
          </a:p>
          <a:p>
            <a:endParaRPr lang="en-US" dirty="0"/>
          </a:p>
          <a:p>
            <a:r>
              <a:rPr lang="en-US" dirty="0"/>
              <a:t>This is done using a form of bounded buffer: the sliding window.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DF2664-F14D-47CB-BC9C-012CDC547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ADE36-F244-42B7-97C5-8C370576C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87C3CF-3E81-40BA-8912-0C1F089846B3}"/>
              </a:ext>
            </a:extLst>
          </p:cNvPr>
          <p:cNvSpPr txBox="1"/>
          <p:nvPr/>
        </p:nvSpPr>
        <p:spPr>
          <a:xfrm>
            <a:off x="7050845" y="2763152"/>
            <a:ext cx="510857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The TCP sliding window.  Animation available </a:t>
            </a:r>
            <a:r>
              <a:rPr lang="en-US" b="1" dirty="0">
                <a:hlinkClick r:id="rId3"/>
              </a:rPr>
              <a:t>here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8857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DFF65-FCE2-4220-8E5B-06CF13A62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also does rate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FD829-8219-44B8-92C1-6C1DF4D64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089170" cy="4023360"/>
          </a:xfrm>
        </p:spPr>
        <p:txBody>
          <a:bodyPr>
            <a:normAutofit/>
          </a:bodyPr>
          <a:lstStyle/>
          <a:p>
            <a:r>
              <a:rPr lang="en-US" dirty="0"/>
              <a:t>TCP varies the transmission rate to match the speed of the connection.  In effect, the </a:t>
            </a:r>
            <a:r>
              <a:rPr lang="en-US" i="1" dirty="0"/>
              <a:t>bounded buffer size </a:t>
            </a:r>
            <a:r>
              <a:rPr lang="en-US" dirty="0"/>
              <a:t>changes </a:t>
            </a:r>
            <a:r>
              <a:rPr lang="en-US" i="1" dirty="0"/>
              <a:t>dynamically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TCP steadily speeds up until packet drops occur: some router got overloaded.  Then it slows down drastically… then speeds up.  </a:t>
            </a:r>
          </a:p>
          <a:p>
            <a:endParaRPr lang="en-US" dirty="0"/>
          </a:p>
          <a:p>
            <a:r>
              <a:rPr lang="en-US" dirty="0"/>
              <a:t>Called an </a:t>
            </a:r>
            <a:r>
              <a:rPr lang="en-US" i="1" dirty="0"/>
              <a:t>additive increase, multiplicative decrease </a:t>
            </a:r>
            <a:r>
              <a:rPr lang="en-US" dirty="0"/>
              <a:t>scheme.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2F4916-DE34-463A-829F-A6085A719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124EAA-46B9-4984-9A1D-F291D9DC2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E3B917-7C29-4679-B3FC-103DD6F560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52"/>
          <a:stretch/>
        </p:blipFill>
        <p:spPr>
          <a:xfrm>
            <a:off x="8360913" y="345056"/>
            <a:ext cx="3752385" cy="189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99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50F73-67B2-4AE3-8D47-FA67E5A1F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42B35-EA65-45BA-9D2E-6F847B5E2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Recall that firewalls often allow outgoing TCP connection requests but block every form of unexpected incoming packet.</a:t>
            </a:r>
          </a:p>
          <a:p>
            <a:endParaRPr lang="en-US" dirty="0"/>
          </a:p>
          <a:p>
            <a:r>
              <a:rPr lang="en-US" dirty="0"/>
              <a:t>… they also will frequently create a whole networking enclave of their own, with IP addresses like </a:t>
            </a:r>
          </a:p>
          <a:p>
            <a:endParaRPr lang="en-US" dirty="0"/>
          </a:p>
          <a:p>
            <a:r>
              <a:rPr lang="en-US" dirty="0"/>
              <a:t>So, without help from the firewall you may be unable to connect from applications to external services!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BF23D-A5F6-45A0-AA13-07EF7EA4A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95A968-B61E-4074-9961-8EE2803EA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87E986-0A49-4782-BE6E-9645ECA9E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3286" y="306316"/>
            <a:ext cx="1622531" cy="11485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EFD846-6578-4D3C-9C3C-DA9D36CD1FEC}"/>
              </a:ext>
            </a:extLst>
          </p:cNvPr>
          <p:cNvSpPr txBox="1"/>
          <p:nvPr/>
        </p:nvSpPr>
        <p:spPr>
          <a:xfrm>
            <a:off x="9769779" y="1462063"/>
            <a:ext cx="216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NAT box + firewall</a:t>
            </a:r>
          </a:p>
        </p:txBody>
      </p:sp>
    </p:spTree>
    <p:extLst>
      <p:ext uri="{BB962C8B-B14F-4D97-AF65-F5344CB8AC3E}">
        <p14:creationId xmlns:p14="http://schemas.microsoft.com/office/powerpoint/2010/main" val="700806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89C24-6596-456C-B5AA-232E4A8E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Asymmetric connectivity!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65CC0-400B-4B42-AF8E-4FA52A5FC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process on my computer, in my home, can connect </a:t>
            </a:r>
            <a:r>
              <a:rPr lang="en-US" i="1" dirty="0"/>
              <a:t>to </a:t>
            </a:r>
            <a:r>
              <a:rPr lang="en-US" dirty="0"/>
              <a:t>Netflix.com or Amazon.com or Azure.com.</a:t>
            </a:r>
          </a:p>
          <a:p>
            <a:endParaRPr lang="en-US" dirty="0"/>
          </a:p>
          <a:p>
            <a:r>
              <a:rPr lang="en-US" dirty="0"/>
              <a:t>Once the session is established, messages can flow both ways: the </a:t>
            </a:r>
            <a:r>
              <a:rPr lang="en-US" dirty="0" err="1"/>
              <a:t>wifi</a:t>
            </a:r>
            <a:r>
              <a:rPr lang="en-US" dirty="0"/>
              <a:t> router opens a “tunnel” that allows them through.</a:t>
            </a:r>
          </a:p>
          <a:p>
            <a:endParaRPr lang="en-US" dirty="0"/>
          </a:p>
          <a:p>
            <a:r>
              <a:rPr lang="en-US" dirty="0"/>
              <a:t>Yet that same Azure.com server wouldn’t be able to initiate a connection to my computer: traffic would be blocked!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4A0EA-C998-4104-84F5-EFA794C3F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F9043-8D92-4570-BFDF-86ACBF15B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47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51851-42DC-417A-BE43-FF65DEA7F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make these connections?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7E78E-C97E-4024-BD41-53F7C7694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286000"/>
            <a:ext cx="10932083" cy="4023360"/>
          </a:xfrm>
        </p:spPr>
        <p:txBody>
          <a:bodyPr/>
          <a:lstStyle/>
          <a:p>
            <a:r>
              <a:rPr lang="en-US" dirty="0"/>
              <a:t>Consider a client on my machine, perhaps a web browser.</a:t>
            </a:r>
          </a:p>
          <a:p>
            <a:endParaRPr lang="en-US" dirty="0"/>
          </a:p>
          <a:p>
            <a:r>
              <a:rPr lang="en-US" dirty="0"/>
              <a:t>The server is on some other machine, perhaps at Netflix.com</a:t>
            </a:r>
          </a:p>
          <a:p>
            <a:pPr lvl="1"/>
            <a:r>
              <a:rPr lang="en-US" dirty="0"/>
              <a:t> In fact, Netflix.com is </a:t>
            </a:r>
            <a:r>
              <a:rPr lang="en-US" b="1" dirty="0"/>
              <a:t>hosted</a:t>
            </a:r>
            <a:r>
              <a:rPr lang="en-US" dirty="0"/>
              <a:t> by Amazon (rents machines on their cloud)</a:t>
            </a:r>
          </a:p>
          <a:p>
            <a:pPr lvl="1"/>
            <a:r>
              <a:rPr lang="en-US" dirty="0"/>
              <a:t> So if you talk to a Netflix.com server, your TCP connection will actually </a:t>
            </a:r>
            <a:br>
              <a:rPr lang="en-US" dirty="0"/>
            </a:br>
            <a:r>
              <a:rPr lang="en-US" dirty="0"/>
              <a:t>   be to a machine in an Amazon AWS data center.</a:t>
            </a:r>
          </a:p>
          <a:p>
            <a:pPr lvl="1"/>
            <a:r>
              <a:rPr lang="en-US" dirty="0"/>
              <a:t> This is an aspect of modern cloud computing: “rent don’t own”.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ABEC40-D311-42AD-8515-92037156E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B60FF3-D75B-4321-A7DB-F7F2C2B39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88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E6EA-60D6-4E00-AA7D-C8853104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operations: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857BC-B09E-4DBB-AD74-AA3CB7EEB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 </a:t>
            </a:r>
            <a:r>
              <a:rPr lang="en-US" dirty="0" err="1"/>
              <a:t>sockfd</a:t>
            </a:r>
            <a:r>
              <a:rPr lang="en-US" dirty="0"/>
              <a:t> = socket(AF_INET, SOCK_STREAM, 0);</a:t>
            </a:r>
          </a:p>
          <a:p>
            <a:r>
              <a:rPr lang="en-US" dirty="0"/>
              <a:t>// logic to initialize </a:t>
            </a:r>
            <a:r>
              <a:rPr lang="en-US" dirty="0" err="1"/>
              <a:t>serv_addr</a:t>
            </a:r>
            <a:r>
              <a:rPr lang="en-US" dirty="0"/>
              <a:t> struct not shown! </a:t>
            </a:r>
          </a:p>
          <a:p>
            <a:r>
              <a:rPr lang="en-US" dirty="0"/>
              <a:t>bind(</a:t>
            </a:r>
            <a:r>
              <a:rPr lang="en-US" dirty="0" err="1"/>
              <a:t>sockfd</a:t>
            </a:r>
            <a:r>
              <a:rPr lang="en-US" dirty="0"/>
              <a:t>, (struct </a:t>
            </a:r>
            <a:r>
              <a:rPr lang="en-US" dirty="0" err="1"/>
              <a:t>sockaddr</a:t>
            </a:r>
            <a:r>
              <a:rPr lang="en-US" dirty="0"/>
              <a:t> *) &amp;</a:t>
            </a:r>
            <a:r>
              <a:rPr lang="en-US" dirty="0" err="1"/>
              <a:t>serv_addr</a:t>
            </a:r>
            <a:r>
              <a:rPr lang="en-US" dirty="0"/>
              <a:t>,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serv_addr</a:t>
            </a:r>
            <a:r>
              <a:rPr lang="en-US" dirty="0"/>
              <a:t>));</a:t>
            </a:r>
          </a:p>
          <a:p>
            <a:r>
              <a:rPr lang="en-US" dirty="0"/>
              <a:t>listen(</a:t>
            </a:r>
            <a:r>
              <a:rPr lang="en-US" dirty="0" err="1"/>
              <a:t>sockfd</a:t>
            </a:r>
            <a:r>
              <a:rPr lang="en-US" dirty="0"/>
              <a:t>, 5);</a:t>
            </a:r>
          </a:p>
          <a:p>
            <a:r>
              <a:rPr lang="en-US" dirty="0"/>
              <a:t>int </a:t>
            </a:r>
            <a:r>
              <a:rPr lang="en-US" dirty="0" err="1"/>
              <a:t>connfd</a:t>
            </a:r>
            <a:r>
              <a:rPr lang="en-US" dirty="0"/>
              <a:t> = accept(</a:t>
            </a:r>
            <a:r>
              <a:rPr lang="en-US" dirty="0" err="1"/>
              <a:t>sockfd</a:t>
            </a:r>
            <a:r>
              <a:rPr lang="en-US" dirty="0"/>
              <a:t>);</a:t>
            </a:r>
          </a:p>
          <a:p>
            <a:r>
              <a:rPr lang="en-US" dirty="0"/>
              <a:t>int </a:t>
            </a:r>
            <a:r>
              <a:rPr lang="en-US" dirty="0" err="1"/>
              <a:t>bytesread</a:t>
            </a:r>
            <a:r>
              <a:rPr lang="en-US" dirty="0"/>
              <a:t> = receive(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  <a:p>
            <a:r>
              <a:rPr lang="en-US" dirty="0"/>
              <a:t>send(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2132B-6776-4761-9933-C13CD55E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914F67-3503-4154-A2A7-E8E88592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51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9F081-AD15-4821-B5A1-3222A0D21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basics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1E3716-8729-4471-BED0-3EBB19C2F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internet is like a computerized postal system.</a:t>
            </a:r>
          </a:p>
          <a:p>
            <a:endParaRPr lang="en-US" dirty="0"/>
          </a:p>
          <a:p>
            <a:r>
              <a:rPr lang="en-US" dirty="0"/>
              <a:t>Any process can set up a “mailbox” (a </a:t>
            </a:r>
            <a:r>
              <a:rPr lang="en-US" b="1" dirty="0"/>
              <a:t>socket</a:t>
            </a:r>
            <a:r>
              <a:rPr lang="en-US" dirty="0"/>
              <a:t>), and post an address on it (</a:t>
            </a:r>
            <a:r>
              <a:rPr lang="en-US" b="1" dirty="0"/>
              <a:t>bind </a:t>
            </a:r>
            <a:r>
              <a:rPr lang="en-US" dirty="0"/>
              <a:t>an IP address and port number).</a:t>
            </a:r>
          </a:p>
          <a:p>
            <a:endParaRPr lang="en-US" dirty="0"/>
          </a:p>
          <a:p>
            <a:r>
              <a:rPr lang="en-US" dirty="0"/>
              <a:t>The address can then be registered for use by programs anywhere on the net… with limitations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04A0FD-3429-44D7-A909-64B945F59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24B45-C24D-49F2-B69E-277306DF8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85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E6EA-60D6-4E00-AA7D-C8853104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operations: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857BC-B09E-4DBB-AD74-AA3CB7EEB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 </a:t>
            </a:r>
            <a:r>
              <a:rPr lang="en-US" dirty="0" err="1"/>
              <a:t>sockfd</a:t>
            </a:r>
            <a:r>
              <a:rPr lang="en-US" dirty="0"/>
              <a:t> = socket(AF_INET, SOCK_STREAM, 0);</a:t>
            </a:r>
          </a:p>
          <a:p>
            <a:r>
              <a:rPr lang="en-US" dirty="0"/>
              <a:t>// logic to initialize </a:t>
            </a:r>
            <a:r>
              <a:rPr lang="en-US" dirty="0" err="1"/>
              <a:t>serv_addr</a:t>
            </a:r>
            <a:r>
              <a:rPr lang="en-US" dirty="0"/>
              <a:t> struct not shown! </a:t>
            </a:r>
          </a:p>
          <a:p>
            <a:r>
              <a:rPr lang="en-US" dirty="0"/>
              <a:t>bind(</a:t>
            </a:r>
            <a:r>
              <a:rPr lang="en-US" dirty="0" err="1"/>
              <a:t>sockfd</a:t>
            </a:r>
            <a:r>
              <a:rPr lang="en-US" dirty="0"/>
              <a:t>, (struct </a:t>
            </a:r>
            <a:r>
              <a:rPr lang="en-US" dirty="0" err="1"/>
              <a:t>sockaddr</a:t>
            </a:r>
            <a:r>
              <a:rPr lang="en-US" dirty="0"/>
              <a:t> *) &amp;</a:t>
            </a:r>
            <a:r>
              <a:rPr lang="en-US" dirty="0" err="1"/>
              <a:t>serv_addr</a:t>
            </a:r>
            <a:r>
              <a:rPr lang="en-US" dirty="0"/>
              <a:t>,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serv_addr</a:t>
            </a:r>
            <a:r>
              <a:rPr lang="en-US" dirty="0"/>
              <a:t>));</a:t>
            </a:r>
          </a:p>
          <a:p>
            <a:r>
              <a:rPr lang="en-US" dirty="0"/>
              <a:t>listen(</a:t>
            </a:r>
            <a:r>
              <a:rPr lang="en-US" dirty="0" err="1"/>
              <a:t>sockfd</a:t>
            </a:r>
            <a:r>
              <a:rPr lang="en-US" dirty="0"/>
              <a:t>, 5);</a:t>
            </a:r>
          </a:p>
          <a:p>
            <a:r>
              <a:rPr lang="en-US" dirty="0"/>
              <a:t>int </a:t>
            </a:r>
            <a:r>
              <a:rPr lang="en-US" dirty="0" err="1"/>
              <a:t>connfd</a:t>
            </a:r>
            <a:r>
              <a:rPr lang="en-US" dirty="0"/>
              <a:t> = accept(</a:t>
            </a:r>
            <a:r>
              <a:rPr lang="en-US" dirty="0" err="1"/>
              <a:t>sockfd</a:t>
            </a:r>
            <a:r>
              <a:rPr lang="en-US" dirty="0"/>
              <a:t>);</a:t>
            </a:r>
          </a:p>
          <a:p>
            <a:r>
              <a:rPr lang="en-US" dirty="0"/>
              <a:t>int </a:t>
            </a:r>
            <a:r>
              <a:rPr lang="en-US" dirty="0" err="1"/>
              <a:t>bytesread</a:t>
            </a:r>
            <a:r>
              <a:rPr lang="en-US" dirty="0"/>
              <a:t> = receive(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  <a:p>
            <a:r>
              <a:rPr lang="en-US" dirty="0"/>
              <a:t>send(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2132B-6776-4761-9933-C13CD55E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914F67-3503-4154-A2A7-E8E88592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30</a:t>
            </a:fld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CE2C671-4DAA-45FB-ADD9-393B72C0DDE1}"/>
              </a:ext>
            </a:extLst>
          </p:cNvPr>
          <p:cNvSpPr/>
          <p:nvPr/>
        </p:nvSpPr>
        <p:spPr>
          <a:xfrm>
            <a:off x="4319517" y="948906"/>
            <a:ext cx="7004649" cy="972024"/>
          </a:xfrm>
          <a:prstGeom prst="wedgeRoundRectCallout">
            <a:avLst>
              <a:gd name="adj1" fmla="val -53838"/>
              <a:gd name="adj2" fmla="val 1034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Create a connection endpoint.  This will be used for a TCP connection, but more initialization is required.</a:t>
            </a:r>
          </a:p>
        </p:txBody>
      </p:sp>
    </p:spTree>
    <p:extLst>
      <p:ext uri="{BB962C8B-B14F-4D97-AF65-F5344CB8AC3E}">
        <p14:creationId xmlns:p14="http://schemas.microsoft.com/office/powerpoint/2010/main" val="3855605002"/>
      </p:ext>
    </p:extLst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E6EA-60D6-4E00-AA7D-C8853104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operations: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857BC-B09E-4DBB-AD74-AA3CB7EEB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 </a:t>
            </a:r>
            <a:r>
              <a:rPr lang="en-US" dirty="0" err="1"/>
              <a:t>sockfd</a:t>
            </a:r>
            <a:r>
              <a:rPr lang="en-US" dirty="0"/>
              <a:t> = socket(AF_INET, SOCK_STREAM, 0);</a:t>
            </a:r>
          </a:p>
          <a:p>
            <a:r>
              <a:rPr lang="en-US" dirty="0"/>
              <a:t>// logic to initialize </a:t>
            </a:r>
            <a:r>
              <a:rPr lang="en-US" dirty="0" err="1"/>
              <a:t>serv_addr</a:t>
            </a:r>
            <a:r>
              <a:rPr lang="en-US" dirty="0"/>
              <a:t> struct not shown! </a:t>
            </a:r>
          </a:p>
          <a:p>
            <a:r>
              <a:rPr lang="en-US" dirty="0"/>
              <a:t>bind(</a:t>
            </a:r>
            <a:r>
              <a:rPr lang="en-US" dirty="0" err="1"/>
              <a:t>sockfd</a:t>
            </a:r>
            <a:r>
              <a:rPr lang="en-US" dirty="0"/>
              <a:t>, (struct </a:t>
            </a:r>
            <a:r>
              <a:rPr lang="en-US" dirty="0" err="1"/>
              <a:t>sockaddr</a:t>
            </a:r>
            <a:r>
              <a:rPr lang="en-US" dirty="0"/>
              <a:t> *) &amp;</a:t>
            </a:r>
            <a:r>
              <a:rPr lang="en-US" dirty="0" err="1"/>
              <a:t>serv_addr</a:t>
            </a:r>
            <a:r>
              <a:rPr lang="en-US" dirty="0"/>
              <a:t>,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serv_addr</a:t>
            </a:r>
            <a:r>
              <a:rPr lang="en-US" dirty="0"/>
              <a:t>));</a:t>
            </a:r>
          </a:p>
          <a:p>
            <a:r>
              <a:rPr lang="en-US" dirty="0"/>
              <a:t>listen(</a:t>
            </a:r>
            <a:r>
              <a:rPr lang="en-US" dirty="0" err="1"/>
              <a:t>sockfd</a:t>
            </a:r>
            <a:r>
              <a:rPr lang="en-US" dirty="0"/>
              <a:t>, 5);</a:t>
            </a:r>
          </a:p>
          <a:p>
            <a:r>
              <a:rPr lang="en-US" dirty="0"/>
              <a:t>int </a:t>
            </a:r>
            <a:r>
              <a:rPr lang="en-US" dirty="0" err="1"/>
              <a:t>connfd</a:t>
            </a:r>
            <a:r>
              <a:rPr lang="en-US" dirty="0"/>
              <a:t> = accept(</a:t>
            </a:r>
            <a:r>
              <a:rPr lang="en-US" dirty="0" err="1"/>
              <a:t>sockfd</a:t>
            </a:r>
            <a:r>
              <a:rPr lang="en-US" dirty="0"/>
              <a:t>);</a:t>
            </a:r>
          </a:p>
          <a:p>
            <a:r>
              <a:rPr lang="en-US" dirty="0"/>
              <a:t>int </a:t>
            </a:r>
            <a:r>
              <a:rPr lang="en-US" dirty="0" err="1"/>
              <a:t>bytesread</a:t>
            </a:r>
            <a:r>
              <a:rPr lang="en-US" dirty="0"/>
              <a:t> = receive(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  <a:p>
            <a:r>
              <a:rPr lang="en-US" dirty="0"/>
              <a:t>send(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2132B-6776-4761-9933-C13CD55E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914F67-3503-4154-A2A7-E8E88592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31</a:t>
            </a:fld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2A99F712-C928-438F-8455-E2C09472F7C4}"/>
              </a:ext>
            </a:extLst>
          </p:cNvPr>
          <p:cNvSpPr/>
          <p:nvPr/>
        </p:nvSpPr>
        <p:spPr>
          <a:xfrm>
            <a:off x="2309563" y="2090150"/>
            <a:ext cx="7004649" cy="910259"/>
          </a:xfrm>
          <a:prstGeom prst="wedgeRoundRectCallout">
            <a:avLst>
              <a:gd name="adj1" fmla="val -53838"/>
              <a:gd name="adj2" fmla="val 1034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Associate an IP address and port number with it.  These come from “</a:t>
            </a:r>
            <a:r>
              <a:rPr lang="en-US" sz="2000" b="1" dirty="0" err="1"/>
              <a:t>gethostbyname</a:t>
            </a:r>
            <a:r>
              <a:rPr lang="en-US" sz="2000" b="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9944580"/>
      </p:ext>
    </p:extLst>
  </p:cSld>
  <p:clrMapOvr>
    <a:masterClrMapping/>
  </p:clrMapOvr>
  <p:transition spd="slow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E6EA-60D6-4E00-AA7D-C8853104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operations: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857BC-B09E-4DBB-AD74-AA3CB7EEB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 </a:t>
            </a:r>
            <a:r>
              <a:rPr lang="en-US" dirty="0" err="1"/>
              <a:t>sockfd</a:t>
            </a:r>
            <a:r>
              <a:rPr lang="en-US" dirty="0"/>
              <a:t> = socket(AF_INET, SOCK_STREAM, 0);</a:t>
            </a:r>
          </a:p>
          <a:p>
            <a:r>
              <a:rPr lang="en-US" dirty="0"/>
              <a:t>// logic to initialize </a:t>
            </a:r>
            <a:r>
              <a:rPr lang="en-US" dirty="0" err="1"/>
              <a:t>serv_addr</a:t>
            </a:r>
            <a:r>
              <a:rPr lang="en-US" dirty="0"/>
              <a:t> struct not shown! </a:t>
            </a:r>
          </a:p>
          <a:p>
            <a:r>
              <a:rPr lang="en-US" dirty="0"/>
              <a:t>bind(</a:t>
            </a:r>
            <a:r>
              <a:rPr lang="en-US" dirty="0" err="1"/>
              <a:t>sockfd</a:t>
            </a:r>
            <a:r>
              <a:rPr lang="en-US" dirty="0"/>
              <a:t>, (struct </a:t>
            </a:r>
            <a:r>
              <a:rPr lang="en-US" dirty="0" err="1"/>
              <a:t>sockaddr</a:t>
            </a:r>
            <a:r>
              <a:rPr lang="en-US" dirty="0"/>
              <a:t> *) &amp;</a:t>
            </a:r>
            <a:r>
              <a:rPr lang="en-US" dirty="0" err="1"/>
              <a:t>serv_addr</a:t>
            </a:r>
            <a:r>
              <a:rPr lang="en-US" dirty="0"/>
              <a:t>,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serv_addr</a:t>
            </a:r>
            <a:r>
              <a:rPr lang="en-US" dirty="0"/>
              <a:t>));</a:t>
            </a:r>
          </a:p>
          <a:p>
            <a:r>
              <a:rPr lang="en-US" dirty="0"/>
              <a:t>listen(</a:t>
            </a:r>
            <a:r>
              <a:rPr lang="en-US" dirty="0" err="1"/>
              <a:t>sockfd</a:t>
            </a:r>
            <a:r>
              <a:rPr lang="en-US" dirty="0"/>
              <a:t>, 5);</a:t>
            </a:r>
          </a:p>
          <a:p>
            <a:r>
              <a:rPr lang="en-US" dirty="0" err="1"/>
              <a:t>connfd</a:t>
            </a:r>
            <a:r>
              <a:rPr lang="en-US" dirty="0"/>
              <a:t> = accept(</a:t>
            </a:r>
            <a:r>
              <a:rPr lang="en-US" dirty="0" err="1"/>
              <a:t>sockfd</a:t>
            </a:r>
            <a:r>
              <a:rPr lang="en-US" dirty="0"/>
              <a:t>);</a:t>
            </a:r>
          </a:p>
          <a:p>
            <a:r>
              <a:rPr lang="en-US" dirty="0"/>
              <a:t>int </a:t>
            </a:r>
            <a:r>
              <a:rPr lang="en-US" dirty="0" err="1"/>
              <a:t>bytesread</a:t>
            </a:r>
            <a:r>
              <a:rPr lang="en-US" dirty="0"/>
              <a:t> = receive(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  <a:p>
            <a:r>
              <a:rPr lang="en-US" dirty="0"/>
              <a:t>send(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2132B-6776-4761-9933-C13CD55E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914F67-3503-4154-A2A7-E8E88592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32</a:t>
            </a:fld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20E2F37-D696-46D0-B18D-DF45E884D01C}"/>
              </a:ext>
            </a:extLst>
          </p:cNvPr>
          <p:cNvSpPr/>
          <p:nvPr/>
        </p:nvSpPr>
        <p:spPr>
          <a:xfrm>
            <a:off x="2262314" y="2774373"/>
            <a:ext cx="7004649" cy="910259"/>
          </a:xfrm>
          <a:prstGeom prst="wedgeRoundRectCallout">
            <a:avLst>
              <a:gd name="adj1" fmla="val -53838"/>
              <a:gd name="adj2" fmla="val 1034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Tell Linux this server will accept up to five simultaneous client connections via the TCP protocol.</a:t>
            </a:r>
          </a:p>
        </p:txBody>
      </p:sp>
    </p:spTree>
    <p:extLst>
      <p:ext uri="{BB962C8B-B14F-4D97-AF65-F5344CB8AC3E}">
        <p14:creationId xmlns:p14="http://schemas.microsoft.com/office/powerpoint/2010/main" val="1653082978"/>
      </p:ext>
    </p:extLst>
  </p:cSld>
  <p:clrMapOvr>
    <a:masterClrMapping/>
  </p:clrMapOvr>
  <p:transition spd="slow"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E6EA-60D6-4E00-AA7D-C8853104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operations: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857BC-B09E-4DBB-AD74-AA3CB7EEB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 </a:t>
            </a:r>
            <a:r>
              <a:rPr lang="en-US" dirty="0" err="1"/>
              <a:t>sockfd</a:t>
            </a:r>
            <a:r>
              <a:rPr lang="en-US" dirty="0"/>
              <a:t> = socket(AF_INET, SOCK_STREAM, 0);</a:t>
            </a:r>
          </a:p>
          <a:p>
            <a:r>
              <a:rPr lang="en-US" dirty="0"/>
              <a:t>// logic to initialize </a:t>
            </a:r>
            <a:r>
              <a:rPr lang="en-US" dirty="0" err="1"/>
              <a:t>serv_addr</a:t>
            </a:r>
            <a:r>
              <a:rPr lang="en-US" dirty="0"/>
              <a:t> struct not shown! </a:t>
            </a:r>
          </a:p>
          <a:p>
            <a:r>
              <a:rPr lang="en-US" dirty="0"/>
              <a:t>bind(</a:t>
            </a:r>
            <a:r>
              <a:rPr lang="en-US" dirty="0" err="1"/>
              <a:t>sockfd</a:t>
            </a:r>
            <a:r>
              <a:rPr lang="en-US" dirty="0"/>
              <a:t>, (struct </a:t>
            </a:r>
            <a:r>
              <a:rPr lang="en-US" dirty="0" err="1"/>
              <a:t>sockaddr</a:t>
            </a:r>
            <a:r>
              <a:rPr lang="en-US" dirty="0"/>
              <a:t> *) &amp;</a:t>
            </a:r>
            <a:r>
              <a:rPr lang="en-US" dirty="0" err="1"/>
              <a:t>serv_addr</a:t>
            </a:r>
            <a:r>
              <a:rPr lang="en-US" dirty="0"/>
              <a:t>,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serv_addr</a:t>
            </a:r>
            <a:r>
              <a:rPr lang="en-US" dirty="0"/>
              <a:t>));</a:t>
            </a:r>
          </a:p>
          <a:p>
            <a:r>
              <a:rPr lang="en-US" dirty="0"/>
              <a:t>listen(</a:t>
            </a:r>
            <a:r>
              <a:rPr lang="en-US" dirty="0" err="1"/>
              <a:t>sockfd</a:t>
            </a:r>
            <a:r>
              <a:rPr lang="en-US" dirty="0"/>
              <a:t>, 5);</a:t>
            </a:r>
          </a:p>
          <a:p>
            <a:r>
              <a:rPr lang="en-US" dirty="0"/>
              <a:t>int </a:t>
            </a:r>
            <a:r>
              <a:rPr lang="en-US" dirty="0" err="1"/>
              <a:t>connfd</a:t>
            </a:r>
            <a:r>
              <a:rPr lang="en-US" dirty="0"/>
              <a:t> = accept(</a:t>
            </a:r>
            <a:r>
              <a:rPr lang="en-US" dirty="0" err="1"/>
              <a:t>sockfd</a:t>
            </a:r>
            <a:r>
              <a:rPr lang="en-US" dirty="0"/>
              <a:t>);</a:t>
            </a:r>
          </a:p>
          <a:p>
            <a:r>
              <a:rPr lang="en-US" dirty="0"/>
              <a:t>int </a:t>
            </a:r>
            <a:r>
              <a:rPr lang="en-US" dirty="0" err="1"/>
              <a:t>bytesread</a:t>
            </a:r>
            <a:r>
              <a:rPr lang="en-US" dirty="0"/>
              <a:t> = receive(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  <a:p>
            <a:r>
              <a:rPr lang="en-US" dirty="0"/>
              <a:t>send(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2132B-6776-4761-9933-C13CD55E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914F67-3503-4154-A2A7-E8E88592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33</a:t>
            </a:fld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4A2885F-86F9-49C0-A7A6-310DB8784350}"/>
              </a:ext>
            </a:extLst>
          </p:cNvPr>
          <p:cNvSpPr/>
          <p:nvPr/>
        </p:nvSpPr>
        <p:spPr>
          <a:xfrm>
            <a:off x="4163223" y="3282351"/>
            <a:ext cx="7004649" cy="910259"/>
          </a:xfrm>
          <a:prstGeom prst="wedgeRoundRectCallout">
            <a:avLst>
              <a:gd name="adj1" fmla="val -53838"/>
              <a:gd name="adj2" fmla="val 1034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Accept returns the file descriptor of an established connection, and now the server can read bytes from it</a:t>
            </a:r>
          </a:p>
        </p:txBody>
      </p:sp>
    </p:spTree>
    <p:extLst>
      <p:ext uri="{BB962C8B-B14F-4D97-AF65-F5344CB8AC3E}">
        <p14:creationId xmlns:p14="http://schemas.microsoft.com/office/powerpoint/2010/main" val="1445108156"/>
      </p:ext>
    </p:extLst>
  </p:cSld>
  <p:clrMapOvr>
    <a:masterClrMapping/>
  </p:clrMapOvr>
  <p:transition spd="slow"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E6EA-60D6-4E00-AA7D-C8853104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operations: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857BC-B09E-4DBB-AD74-AA3CB7EEB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 </a:t>
            </a:r>
            <a:r>
              <a:rPr lang="en-US" dirty="0" err="1"/>
              <a:t>sockfd</a:t>
            </a:r>
            <a:r>
              <a:rPr lang="en-US" dirty="0"/>
              <a:t> = socket(AF_INET, SOCK_STREAM, 0);</a:t>
            </a:r>
          </a:p>
          <a:p>
            <a:r>
              <a:rPr lang="en-US" dirty="0"/>
              <a:t>// logic to initialize </a:t>
            </a:r>
            <a:r>
              <a:rPr lang="en-US" dirty="0" err="1"/>
              <a:t>serv_addr</a:t>
            </a:r>
            <a:r>
              <a:rPr lang="en-US" dirty="0"/>
              <a:t> struct not shown! </a:t>
            </a:r>
          </a:p>
          <a:p>
            <a:r>
              <a:rPr lang="en-US" dirty="0"/>
              <a:t>bind(</a:t>
            </a:r>
            <a:r>
              <a:rPr lang="en-US" dirty="0" err="1"/>
              <a:t>sockfd</a:t>
            </a:r>
            <a:r>
              <a:rPr lang="en-US" dirty="0"/>
              <a:t>, (struct </a:t>
            </a:r>
            <a:r>
              <a:rPr lang="en-US" dirty="0" err="1"/>
              <a:t>sockaddr</a:t>
            </a:r>
            <a:r>
              <a:rPr lang="en-US" dirty="0"/>
              <a:t> *) &amp;</a:t>
            </a:r>
            <a:r>
              <a:rPr lang="en-US" dirty="0" err="1"/>
              <a:t>serv_addr</a:t>
            </a:r>
            <a:r>
              <a:rPr lang="en-US" dirty="0"/>
              <a:t>,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serv_addr</a:t>
            </a:r>
            <a:r>
              <a:rPr lang="en-US" dirty="0"/>
              <a:t>));</a:t>
            </a:r>
          </a:p>
          <a:p>
            <a:r>
              <a:rPr lang="en-US" dirty="0"/>
              <a:t>listen(</a:t>
            </a:r>
            <a:r>
              <a:rPr lang="en-US" dirty="0" err="1"/>
              <a:t>sockfd</a:t>
            </a:r>
            <a:r>
              <a:rPr lang="en-US" dirty="0"/>
              <a:t>, 5);</a:t>
            </a:r>
          </a:p>
          <a:p>
            <a:r>
              <a:rPr lang="en-US" dirty="0"/>
              <a:t>int </a:t>
            </a:r>
            <a:r>
              <a:rPr lang="en-US" dirty="0" err="1"/>
              <a:t>connfd</a:t>
            </a:r>
            <a:r>
              <a:rPr lang="en-US" dirty="0"/>
              <a:t> = accept(</a:t>
            </a:r>
            <a:r>
              <a:rPr lang="en-US" dirty="0" err="1"/>
              <a:t>sockfd</a:t>
            </a:r>
            <a:r>
              <a:rPr lang="en-US" dirty="0"/>
              <a:t>);</a:t>
            </a:r>
          </a:p>
          <a:p>
            <a:r>
              <a:rPr lang="en-US" dirty="0"/>
              <a:t>int </a:t>
            </a:r>
            <a:r>
              <a:rPr lang="en-US" dirty="0" err="1"/>
              <a:t>bytesread</a:t>
            </a:r>
            <a:r>
              <a:rPr lang="en-US" dirty="0"/>
              <a:t> = receive(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  <a:p>
            <a:r>
              <a:rPr lang="en-US" dirty="0"/>
              <a:t>send(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2132B-6776-4761-9933-C13CD55E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914F67-3503-4154-A2A7-E8E88592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34</a:t>
            </a:fld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4A2885F-86F9-49C0-A7A6-310DB8784350}"/>
              </a:ext>
            </a:extLst>
          </p:cNvPr>
          <p:cNvSpPr/>
          <p:nvPr/>
        </p:nvSpPr>
        <p:spPr>
          <a:xfrm>
            <a:off x="5256391" y="4504714"/>
            <a:ext cx="7004649" cy="586768"/>
          </a:xfrm>
          <a:prstGeom prst="wedgeRoundRectCallout">
            <a:avLst>
              <a:gd name="adj1" fmla="val -53838"/>
              <a:gd name="adj2" fmla="val 1034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Read a message</a:t>
            </a:r>
          </a:p>
        </p:txBody>
      </p:sp>
    </p:spTree>
    <p:extLst>
      <p:ext uri="{BB962C8B-B14F-4D97-AF65-F5344CB8AC3E}">
        <p14:creationId xmlns:p14="http://schemas.microsoft.com/office/powerpoint/2010/main" val="1474348711"/>
      </p:ext>
    </p:extLst>
  </p:cSld>
  <p:clrMapOvr>
    <a:masterClrMapping/>
  </p:clrMapOvr>
  <p:transition spd="slow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E6EA-60D6-4E00-AA7D-C8853104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operations: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857BC-B09E-4DBB-AD74-AA3CB7EEB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 </a:t>
            </a:r>
            <a:r>
              <a:rPr lang="en-US" dirty="0" err="1"/>
              <a:t>sockfd</a:t>
            </a:r>
            <a:r>
              <a:rPr lang="en-US" dirty="0"/>
              <a:t> = socket(AF_INET, SOCK_STREAM, 0);</a:t>
            </a:r>
          </a:p>
          <a:p>
            <a:r>
              <a:rPr lang="en-US" dirty="0"/>
              <a:t>// logic to initialize </a:t>
            </a:r>
            <a:r>
              <a:rPr lang="en-US" dirty="0" err="1"/>
              <a:t>serv_addr</a:t>
            </a:r>
            <a:r>
              <a:rPr lang="en-US" dirty="0"/>
              <a:t> struct not shown! </a:t>
            </a:r>
          </a:p>
          <a:p>
            <a:r>
              <a:rPr lang="en-US" dirty="0"/>
              <a:t>bind(</a:t>
            </a:r>
            <a:r>
              <a:rPr lang="en-US" dirty="0" err="1"/>
              <a:t>sockfd</a:t>
            </a:r>
            <a:r>
              <a:rPr lang="en-US" dirty="0"/>
              <a:t>, (struct </a:t>
            </a:r>
            <a:r>
              <a:rPr lang="en-US" dirty="0" err="1"/>
              <a:t>sockaddr</a:t>
            </a:r>
            <a:r>
              <a:rPr lang="en-US" dirty="0"/>
              <a:t> *) &amp;</a:t>
            </a:r>
            <a:r>
              <a:rPr lang="en-US" dirty="0" err="1"/>
              <a:t>serv_addr</a:t>
            </a:r>
            <a:r>
              <a:rPr lang="en-US" dirty="0"/>
              <a:t>,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serv_addr</a:t>
            </a:r>
            <a:r>
              <a:rPr lang="en-US" dirty="0"/>
              <a:t>));</a:t>
            </a:r>
          </a:p>
          <a:p>
            <a:r>
              <a:rPr lang="en-US" dirty="0"/>
              <a:t>listen(</a:t>
            </a:r>
            <a:r>
              <a:rPr lang="en-US" dirty="0" err="1"/>
              <a:t>sockfd</a:t>
            </a:r>
            <a:r>
              <a:rPr lang="en-US" dirty="0"/>
              <a:t>, 5);</a:t>
            </a:r>
          </a:p>
          <a:p>
            <a:r>
              <a:rPr lang="en-US" dirty="0"/>
              <a:t>int </a:t>
            </a:r>
            <a:r>
              <a:rPr lang="en-US" dirty="0" err="1"/>
              <a:t>connfd</a:t>
            </a:r>
            <a:r>
              <a:rPr lang="en-US" dirty="0"/>
              <a:t> = accept(</a:t>
            </a:r>
            <a:r>
              <a:rPr lang="en-US" dirty="0" err="1"/>
              <a:t>sockfd</a:t>
            </a:r>
            <a:r>
              <a:rPr lang="en-US" dirty="0"/>
              <a:t>);</a:t>
            </a:r>
          </a:p>
          <a:p>
            <a:r>
              <a:rPr lang="en-US" dirty="0"/>
              <a:t>int </a:t>
            </a:r>
            <a:r>
              <a:rPr lang="en-US" dirty="0" err="1"/>
              <a:t>bytesread</a:t>
            </a:r>
            <a:r>
              <a:rPr lang="en-US" dirty="0"/>
              <a:t> = receive(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  <a:p>
            <a:r>
              <a:rPr lang="en-US" dirty="0"/>
              <a:t>send(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2132B-6776-4761-9933-C13CD55E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914F67-3503-4154-A2A7-E8E88592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35</a:t>
            </a:fld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4A2885F-86F9-49C0-A7A6-310DB8784350}"/>
              </a:ext>
            </a:extLst>
          </p:cNvPr>
          <p:cNvSpPr/>
          <p:nvPr/>
        </p:nvSpPr>
        <p:spPr>
          <a:xfrm>
            <a:off x="2211268" y="4910155"/>
            <a:ext cx="7004649" cy="586768"/>
          </a:xfrm>
          <a:prstGeom prst="wedgeRoundRectCallout">
            <a:avLst>
              <a:gd name="adj1" fmla="val -53838"/>
              <a:gd name="adj2" fmla="val 1034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Send a response message</a:t>
            </a:r>
          </a:p>
        </p:txBody>
      </p:sp>
    </p:spTree>
    <p:extLst>
      <p:ext uri="{BB962C8B-B14F-4D97-AF65-F5344CB8AC3E}">
        <p14:creationId xmlns:p14="http://schemas.microsoft.com/office/powerpoint/2010/main" val="11500208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E6EA-60D6-4E00-AA7D-C8853104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operations: </a:t>
            </a:r>
            <a:r>
              <a:rPr lang="en-US" u="sng" dirty="0"/>
              <a:t>client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857BC-B09E-4DBB-AD74-AA3CB7EEB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 </a:t>
            </a:r>
            <a:r>
              <a:rPr lang="en-US" dirty="0" err="1"/>
              <a:t>sockfd</a:t>
            </a:r>
            <a:r>
              <a:rPr lang="en-US" dirty="0"/>
              <a:t> = socket(AF_INET, SOCK_STREAM, 0);</a:t>
            </a:r>
          </a:p>
          <a:p>
            <a:r>
              <a:rPr lang="en-US" dirty="0"/>
              <a:t>… client does not need “bind” or “listen” or “accept”!</a:t>
            </a:r>
          </a:p>
          <a:p>
            <a:r>
              <a:rPr lang="en-US" dirty="0"/>
              <a:t>int </a:t>
            </a:r>
            <a:r>
              <a:rPr lang="en-US" dirty="0" err="1"/>
              <a:t>connfd</a:t>
            </a:r>
            <a:r>
              <a:rPr lang="en-US" dirty="0"/>
              <a:t> = connect(</a:t>
            </a:r>
            <a:r>
              <a:rPr lang="en-US" dirty="0" err="1"/>
              <a:t>sockfd</a:t>
            </a:r>
            <a:r>
              <a:rPr lang="en-US" dirty="0"/>
              <a:t>, (struct </a:t>
            </a:r>
            <a:r>
              <a:rPr lang="en-US" dirty="0" err="1"/>
              <a:t>sockaddr</a:t>
            </a:r>
            <a:r>
              <a:rPr lang="en-US" dirty="0"/>
              <a:t> *) &amp;</a:t>
            </a:r>
            <a:r>
              <a:rPr lang="en-US" dirty="0" err="1"/>
              <a:t>serv_addr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                                                               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serv_addr</a:t>
            </a:r>
            <a:r>
              <a:rPr lang="en-US" dirty="0"/>
              <a:t>)); </a:t>
            </a:r>
          </a:p>
          <a:p>
            <a:r>
              <a:rPr lang="en-US" dirty="0"/>
              <a:t>send(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  <a:p>
            <a:r>
              <a:rPr lang="en-US" dirty="0"/>
              <a:t>int </a:t>
            </a:r>
            <a:r>
              <a:rPr lang="en-US" dirty="0" err="1"/>
              <a:t>bytesread</a:t>
            </a:r>
            <a:r>
              <a:rPr lang="en-US" dirty="0"/>
              <a:t> = receive(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2132B-6776-4761-9933-C13CD55E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914F67-3503-4154-A2A7-E8E88592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630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0D006-D414-47E4-8311-4F657EA10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the client get the server’s IP address?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40D2E-D0A0-4AF6-AD67-B8146B882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070890" cy="4023360"/>
          </a:xfrm>
        </p:spPr>
        <p:txBody>
          <a:bodyPr>
            <a:normAutofit/>
          </a:bodyPr>
          <a:lstStyle/>
          <a:p>
            <a:r>
              <a:rPr lang="en-US" dirty="0"/>
              <a:t>It uses </a:t>
            </a:r>
            <a:r>
              <a:rPr lang="en-US" b="1" dirty="0" err="1"/>
              <a:t>gethostbyname</a:t>
            </a:r>
            <a:r>
              <a:rPr lang="en-US" dirty="0"/>
              <a:t>, then has to fill in the address struct.</a:t>
            </a:r>
          </a:p>
          <a:p>
            <a:endParaRPr lang="en-US" dirty="0"/>
          </a:p>
          <a:p>
            <a:r>
              <a:rPr lang="en-US" dirty="0"/>
              <a:t>It gets its own IP address by calling </a:t>
            </a:r>
            <a:r>
              <a:rPr lang="en-US" b="1" dirty="0" err="1"/>
              <a:t>gethostbyname</a:t>
            </a:r>
            <a:r>
              <a:rPr lang="en-US" dirty="0"/>
              <a:t> on </a:t>
            </a:r>
            <a:r>
              <a:rPr lang="en-US" b="1" dirty="0"/>
              <a:t>localhost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 The server’s port number is from a table of standard port numbers.  </a:t>
            </a:r>
          </a:p>
          <a:p>
            <a:pPr lvl="1"/>
            <a:r>
              <a:rPr lang="en-US" dirty="0"/>
              <a:t> Linux can also assign a port number.  Your server can use this, then</a:t>
            </a:r>
            <a:br>
              <a:rPr lang="en-US" dirty="0"/>
            </a:br>
            <a:r>
              <a:rPr lang="en-US" dirty="0"/>
              <a:t>  check the address and port number it received, then publish it in a file</a:t>
            </a:r>
            <a:br>
              <a:rPr lang="en-US" dirty="0"/>
            </a:br>
            <a:r>
              <a:rPr lang="en-US" dirty="0"/>
              <a:t>  or on a web page for the client to find.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3FADB9-17B0-49F9-A650-37CFE824F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E8FF22-22EC-408D-82E5-3E351993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11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9232B-1BB3-7D4F-67E7-FCF72ED17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gethostbyname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F09DF-9494-FD78-3A85-4EC2EB853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Internet includes a massively distributed service called the domain name service (DNS).   The ISP hosts a version, and many companies do too.</a:t>
            </a:r>
          </a:p>
          <a:p>
            <a:endParaRPr lang="en-US" dirty="0"/>
          </a:p>
          <a:p>
            <a:r>
              <a:rPr lang="en-US" dirty="0"/>
              <a:t>The job is to map from a string like “cs.cornell.edu” to </a:t>
            </a:r>
            <a:r>
              <a:rPr lang="en-US" sz="2600" b="1" i="0" dirty="0">
                <a:solidFill>
                  <a:srgbClr val="000000"/>
                </a:solidFill>
                <a:effectLst/>
                <a:latin typeface="ui-sans-serif"/>
              </a:rPr>
              <a:t>132.236.207.53</a:t>
            </a:r>
            <a:endParaRPr lang="en-US" sz="2600" b="1" dirty="0"/>
          </a:p>
          <a:p>
            <a:endParaRPr lang="en-US" dirty="0"/>
          </a:p>
          <a:p>
            <a:r>
              <a:rPr lang="en-US" dirty="0"/>
              <a:t>The DNS is tree structured, and has a way to route lookups to the “owner” of the IP address.  Cloud companies use it very dynamically: different people can be routed to different cloud datacenters.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0001B5-7EF0-F45E-E09E-D2503B3A5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7F0904-E560-C401-9C0F-7380B4547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721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CF8DC-CBCB-4678-8B6C-66758D447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OK… A is now connected to B!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95154-6C16-44B7-829B-AC800CBEE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 TCP stream is just a stream of bytes.</a:t>
            </a:r>
          </a:p>
          <a:p>
            <a:endParaRPr lang="en-US" dirty="0"/>
          </a:p>
          <a:p>
            <a:r>
              <a:rPr lang="en-US" dirty="0"/>
              <a:t>To make a request with arguments: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A builds a header identifying the requested operation and serializes</a:t>
            </a:r>
            <a:br>
              <a:rPr lang="en-US" dirty="0"/>
            </a:br>
            <a:r>
              <a:rPr lang="en-US" dirty="0"/>
              <a:t>    the arguments into a byte array.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B reads the header first, allowing it to learn how much data to read.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The request-id will be used later to pair the result with a waiting thread.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D34D6C-0695-49F2-9329-155BAD6FC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53D32-B9B7-450D-8E4A-F017D7E6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78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9A125-69E5-4E6A-AFA5-543B4F273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28D72-F332-4381-8824-3908B5A1A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IPv4 is 32-bits (but only 28 are useable).  IPv6 doubles this.</a:t>
            </a:r>
          </a:p>
          <a:p>
            <a:pPr lvl="1"/>
            <a:r>
              <a:rPr lang="en-US" dirty="0"/>
              <a:t>  There are actually several types of addresses (classes)</a:t>
            </a:r>
          </a:p>
          <a:p>
            <a:pPr lvl="1"/>
            <a:r>
              <a:rPr lang="en-US" dirty="0"/>
              <a:t>  In CS4414 we won’t dive into why, or what the others are for</a:t>
            </a:r>
          </a:p>
          <a:p>
            <a:pPr marL="128016" lvl="1" indent="0">
              <a:buNone/>
            </a:pPr>
            <a:endParaRPr lang="en-US" dirty="0"/>
          </a:p>
          <a:p>
            <a:pPr marL="128016" lvl="1" indent="0">
              <a:buNone/>
            </a:pPr>
            <a:r>
              <a:rPr lang="en-US" dirty="0"/>
              <a:t>Each address has an associated “port number” because one machine could have many processes using the network.  Like a mailbox in an apartment building.</a:t>
            </a:r>
          </a:p>
          <a:p>
            <a:pPr lvl="1"/>
            <a:r>
              <a:rPr lang="en-US" dirty="0"/>
              <a:t>  The IP address is used to route to the computer.  Like a street address.</a:t>
            </a:r>
          </a:p>
          <a:p>
            <a:pPr lvl="1"/>
            <a:r>
              <a:rPr lang="en-US" dirty="0"/>
              <a:t>  The port number is used to figure out which process gets the packet.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ADDB92-136E-4974-8B02-3FB875B88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600A64-2179-43D3-AD5D-F45DD55C9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5EABE0-7202-4EF7-8896-1BBE870E9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700" y="384048"/>
            <a:ext cx="3162300" cy="1447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0B262C-7A7D-4F73-A952-AE005BB97759}"/>
              </a:ext>
            </a:extLst>
          </p:cNvPr>
          <p:cNvSpPr txBox="1"/>
          <p:nvPr/>
        </p:nvSpPr>
        <p:spPr>
          <a:xfrm>
            <a:off x="8409709" y="1837513"/>
            <a:ext cx="3782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Mailroom at 11 Riverside Drive, NYC</a:t>
            </a:r>
          </a:p>
        </p:txBody>
      </p:sp>
    </p:spTree>
    <p:extLst>
      <p:ext uri="{BB962C8B-B14F-4D97-AF65-F5344CB8AC3E}">
        <p14:creationId xmlns:p14="http://schemas.microsoft.com/office/powerpoint/2010/main" val="20164484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33FE5-6344-41DC-B773-426C14676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GRPC: A popular packaging of these mechanisms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F9EB9-C822-4520-A876-6D7221FA3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library that can be used from C++, Java, Python, etc.  Runs over TCP, like REST or CORBA but more modern, faster.</a:t>
            </a:r>
          </a:p>
          <a:p>
            <a:endParaRPr lang="en-US" dirty="0"/>
          </a:p>
          <a:p>
            <a:r>
              <a:rPr lang="en-US" dirty="0"/>
              <a:t>Fairly easy to use, but we won’t get into the details in CS4414.</a:t>
            </a:r>
          </a:p>
          <a:p>
            <a:endParaRPr lang="en-US" dirty="0"/>
          </a:p>
          <a:p>
            <a:r>
              <a:rPr lang="en-US" dirty="0"/>
              <a:t>GRPC allows a server to associate an object with a connection.</a:t>
            </a:r>
            <a:br>
              <a:rPr lang="en-US" dirty="0"/>
            </a:br>
            <a:r>
              <a:rPr lang="en-US" dirty="0"/>
              <a:t>The client can call methods in a type-checked way.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52E5CB-7B25-47D2-876E-1D0491A27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593A4-5433-4A66-A755-B13F88FF6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041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74005-0176-4A9A-8947-D84EC06EF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GRPC Overheads?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DC0DC-CEDC-4AA8-9C0D-D757D72CB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883" y="2286000"/>
            <a:ext cx="11128662" cy="40233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GRPC has a fast serialization method, much better than CORBA (from </a:t>
            </a:r>
            <a:r>
              <a:rPr lang="en-US"/>
              <a:t>Lecture 19).  </a:t>
            </a:r>
            <a:r>
              <a:rPr lang="en-US" dirty="0"/>
              <a:t>When using a secure TCP session (with SSL), there is a small extra encryption/decryption delay.</a:t>
            </a:r>
          </a:p>
          <a:p>
            <a:endParaRPr lang="en-US" dirty="0"/>
          </a:p>
          <a:p>
            <a:r>
              <a:rPr lang="en-US" b="1" dirty="0"/>
              <a:t>Network delays are the main cost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  From Ken’s lake cottage in Trumansburg to Cornell: 1.5ms (routed via Syracuse).   </a:t>
            </a:r>
          </a:p>
          <a:p>
            <a:pPr lvl="1"/>
            <a:r>
              <a:rPr lang="en-US" dirty="0"/>
              <a:t>  Between two machines in a data center, they are as low as 50-100us.</a:t>
            </a:r>
          </a:p>
          <a:p>
            <a:pPr lvl="1"/>
            <a:r>
              <a:rPr lang="en-US" dirty="0"/>
              <a:t>  On the public Internet, bandwidth of 10MB is excellent.  </a:t>
            </a:r>
          </a:p>
          <a:p>
            <a:pPr lvl="1"/>
            <a:r>
              <a:rPr lang="en-US" dirty="0"/>
              <a:t>  But inside a data center, rates can reach 10 GB: 1000x faster!.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D55C6-11E3-4FAA-8D00-46B915151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E4C1B-5F6B-40CA-9457-C30AFDD7A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268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A12F5-362E-4CA6-B8D5-C6E990703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GRPC Example: Hello World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F2895B-D137-4F59-91D5-F1017329D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1AB0A8-A840-4E50-9C95-70254317C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42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A11E120-0CC6-C80A-3342-E170128CCDA7}"/>
              </a:ext>
            </a:extLst>
          </p:cNvPr>
          <p:cNvSpPr/>
          <p:nvPr/>
        </p:nvSpPr>
        <p:spPr>
          <a:xfrm>
            <a:off x="2517589" y="2937442"/>
            <a:ext cx="697625" cy="1819563"/>
          </a:xfrm>
          <a:custGeom>
            <a:avLst/>
            <a:gdLst>
              <a:gd name="connsiteX0" fmla="*/ 124011 w 697625"/>
              <a:gd name="connsiteY0" fmla="*/ 0 h 1819563"/>
              <a:gd name="connsiteX1" fmla="*/ 696666 w 697625"/>
              <a:gd name="connsiteY1" fmla="*/ 674254 h 1819563"/>
              <a:gd name="connsiteX2" fmla="*/ 3938 w 697625"/>
              <a:gd name="connsiteY2" fmla="*/ 1191491 h 1819563"/>
              <a:gd name="connsiteX3" fmla="*/ 465756 w 697625"/>
              <a:gd name="connsiteY3" fmla="*/ 1819563 h 181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625" h="1819563">
                <a:moveTo>
                  <a:pt x="124011" y="0"/>
                </a:moveTo>
                <a:cubicBezTo>
                  <a:pt x="420344" y="237836"/>
                  <a:pt x="716678" y="475672"/>
                  <a:pt x="696666" y="674254"/>
                </a:cubicBezTo>
                <a:cubicBezTo>
                  <a:pt x="676654" y="872836"/>
                  <a:pt x="42423" y="1000606"/>
                  <a:pt x="3938" y="1191491"/>
                </a:cubicBezTo>
                <a:cubicBezTo>
                  <a:pt x="-34547" y="1382376"/>
                  <a:pt x="215604" y="1600969"/>
                  <a:pt x="465756" y="1819563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151FC68-0527-AFDC-F1BB-2D1E3115D6C4}"/>
              </a:ext>
            </a:extLst>
          </p:cNvPr>
          <p:cNvSpPr/>
          <p:nvPr/>
        </p:nvSpPr>
        <p:spPr>
          <a:xfrm>
            <a:off x="2198255" y="2152073"/>
            <a:ext cx="1403927" cy="312189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ylinder 10">
            <a:extLst>
              <a:ext uri="{FF2B5EF4-FFF2-40B4-BE49-F238E27FC236}">
                <a16:creationId xmlns:a16="http://schemas.microsoft.com/office/drawing/2014/main" id="{37B89E20-2032-8518-9986-5AB3329C0483}"/>
              </a:ext>
            </a:extLst>
          </p:cNvPr>
          <p:cNvSpPr/>
          <p:nvPr/>
        </p:nvSpPr>
        <p:spPr>
          <a:xfrm>
            <a:off x="5615710" y="2653461"/>
            <a:ext cx="3186545" cy="1930400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Service instance, also running in the data center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583FE2-5254-04B3-3464-139E234B7AC6}"/>
              </a:ext>
            </a:extLst>
          </p:cNvPr>
          <p:cNvSpPr txBox="1"/>
          <p:nvPr/>
        </p:nvSpPr>
        <p:spPr>
          <a:xfrm>
            <a:off x="1812362" y="5413002"/>
            <a:ext cx="2108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Client Program in </a:t>
            </a:r>
          </a:p>
          <a:p>
            <a:pPr algn="ctr"/>
            <a:r>
              <a:rPr lang="en-US" b="1" dirty="0"/>
              <a:t>the same datacenter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179086-C484-B055-9A94-61FABE997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864" y="3331936"/>
            <a:ext cx="762164" cy="7621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53AC53-AADC-1D1C-5A4A-6FE002B4929D}"/>
              </a:ext>
            </a:extLst>
          </p:cNvPr>
          <p:cNvSpPr txBox="1"/>
          <p:nvPr/>
        </p:nvSpPr>
        <p:spPr>
          <a:xfrm>
            <a:off x="3954856" y="4020248"/>
            <a:ext cx="1308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Data Center</a:t>
            </a:r>
            <a:br>
              <a:rPr lang="en-US" b="1" dirty="0"/>
            </a:br>
            <a:r>
              <a:rPr lang="en-US" b="1" dirty="0"/>
              <a:t>Network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D1CA34C-07C5-94C7-E23A-A4A81C5072EF}"/>
              </a:ext>
            </a:extLst>
          </p:cNvPr>
          <p:cNvCxnSpPr>
            <a:stCxn id="10" idx="6"/>
            <a:endCxn id="13" idx="1"/>
          </p:cNvCxnSpPr>
          <p:nvPr/>
        </p:nvCxnSpPr>
        <p:spPr>
          <a:xfrm flipV="1">
            <a:off x="3602182" y="3713018"/>
            <a:ext cx="62568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C22F994-A30D-FC6D-D9F2-D3EE6315A8BF}"/>
              </a:ext>
            </a:extLst>
          </p:cNvPr>
          <p:cNvCxnSpPr/>
          <p:nvPr/>
        </p:nvCxnSpPr>
        <p:spPr>
          <a:xfrm flipV="1">
            <a:off x="4950194" y="3718851"/>
            <a:ext cx="62568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9530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801D1-CA3A-16CC-29F9-0459A6114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D8BD0-6C3A-059C-ED10-FF0AFABE1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GRPC Example: Hello World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981C7C-65C3-E636-7392-2125BBA3A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F922A5-6F5B-1AA6-EB4C-112E309EF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1E6A4A-9C8D-E176-92B9-97E98DCDD258}"/>
              </a:ext>
            </a:extLst>
          </p:cNvPr>
          <p:cNvSpPr/>
          <p:nvPr/>
        </p:nvSpPr>
        <p:spPr>
          <a:xfrm>
            <a:off x="299050" y="1909191"/>
            <a:ext cx="5566913" cy="452431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b="1" dirty="0"/>
              <a:t>// The greeting service definition is used by both the</a:t>
            </a:r>
            <a:br>
              <a:rPr lang="en-US" b="1" dirty="0"/>
            </a:br>
            <a:r>
              <a:rPr lang="en-US" b="1" dirty="0"/>
              <a:t>// Client and the server.  It contains virtual methods</a:t>
            </a:r>
          </a:p>
          <a:p>
            <a:r>
              <a:rPr lang="en-US" b="1" dirty="0"/>
              <a:t>service Greeter {</a:t>
            </a:r>
          </a:p>
          <a:p>
            <a:r>
              <a:rPr lang="en-US" b="1" dirty="0"/>
              <a:t>  // Sends a greeting</a:t>
            </a:r>
          </a:p>
          <a:p>
            <a:r>
              <a:rPr lang="en-US" b="1" dirty="0"/>
              <a:t>  </a:t>
            </a:r>
            <a:r>
              <a:rPr lang="en-US" b="1" dirty="0" err="1"/>
              <a:t>rpc</a:t>
            </a:r>
            <a:r>
              <a:rPr lang="en-US" b="1" dirty="0"/>
              <a:t> </a:t>
            </a:r>
            <a:r>
              <a:rPr lang="en-US" b="1" dirty="0" err="1"/>
              <a:t>SayHello</a:t>
            </a:r>
            <a:r>
              <a:rPr lang="en-US" b="1" dirty="0"/>
              <a:t> (</a:t>
            </a:r>
            <a:r>
              <a:rPr lang="en-US" b="1" dirty="0" err="1"/>
              <a:t>HelloRequest</a:t>
            </a:r>
            <a:r>
              <a:rPr lang="en-US" b="1" dirty="0"/>
              <a:t>) returns (</a:t>
            </a:r>
            <a:r>
              <a:rPr lang="en-US" b="1" dirty="0" err="1"/>
              <a:t>HelloReply</a:t>
            </a:r>
            <a:r>
              <a:rPr lang="en-US" b="1" dirty="0"/>
              <a:t>) {}</a:t>
            </a:r>
          </a:p>
          <a:p>
            <a:r>
              <a:rPr lang="en-US" b="1" dirty="0"/>
              <a:t>}</a:t>
            </a:r>
          </a:p>
          <a:p>
            <a:endParaRPr lang="en-US" b="1" dirty="0"/>
          </a:p>
          <a:p>
            <a:r>
              <a:rPr lang="en-US" b="1" dirty="0"/>
              <a:t>// The request message containing the user's name.</a:t>
            </a:r>
          </a:p>
          <a:p>
            <a:r>
              <a:rPr lang="en-US" b="1" dirty="0"/>
              <a:t>message </a:t>
            </a:r>
            <a:r>
              <a:rPr lang="en-US" b="1" dirty="0" err="1"/>
              <a:t>HelloRequest</a:t>
            </a:r>
            <a:r>
              <a:rPr lang="en-US" b="1" dirty="0"/>
              <a:t> {</a:t>
            </a:r>
          </a:p>
          <a:p>
            <a:r>
              <a:rPr lang="en-US" b="1" dirty="0"/>
              <a:t>  string name = 1;</a:t>
            </a:r>
          </a:p>
          <a:p>
            <a:r>
              <a:rPr lang="en-US" b="1" dirty="0"/>
              <a:t>}</a:t>
            </a:r>
          </a:p>
          <a:p>
            <a:endParaRPr lang="en-US" b="1" dirty="0"/>
          </a:p>
          <a:p>
            <a:r>
              <a:rPr lang="en-US" b="1" dirty="0"/>
              <a:t>// The response message containing the greetings</a:t>
            </a:r>
          </a:p>
          <a:p>
            <a:r>
              <a:rPr lang="en-US" b="1" dirty="0"/>
              <a:t>message </a:t>
            </a:r>
            <a:r>
              <a:rPr lang="en-US" b="1" dirty="0" err="1"/>
              <a:t>HelloReply</a:t>
            </a:r>
            <a:r>
              <a:rPr lang="en-US" b="1" dirty="0"/>
              <a:t> {</a:t>
            </a:r>
          </a:p>
          <a:p>
            <a:r>
              <a:rPr lang="en-US" b="1" dirty="0"/>
              <a:t>  string message = 1;</a:t>
            </a:r>
          </a:p>
          <a:p>
            <a:r>
              <a:rPr lang="en-US" b="1" dirty="0"/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86025E-A014-F6CE-E9A0-9E16F97E6CEC}"/>
              </a:ext>
            </a:extLst>
          </p:cNvPr>
          <p:cNvSpPr/>
          <p:nvPr/>
        </p:nvSpPr>
        <p:spPr>
          <a:xfrm>
            <a:off x="5989608" y="2599303"/>
            <a:ext cx="6096000" cy="2308324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r>
              <a:rPr lang="en-US" b="1" dirty="0"/>
              <a:t>class </a:t>
            </a:r>
            <a:r>
              <a:rPr lang="en-US" b="1" dirty="0" err="1"/>
              <a:t>GreeterServiceImpl</a:t>
            </a:r>
            <a:r>
              <a:rPr lang="en-US" b="1" dirty="0"/>
              <a:t> final : public Greeter::Service {</a:t>
            </a:r>
          </a:p>
          <a:p>
            <a:r>
              <a:rPr lang="en-US" b="1" dirty="0"/>
              <a:t>  Status </a:t>
            </a:r>
            <a:r>
              <a:rPr lang="en-US" b="1" dirty="0" err="1"/>
              <a:t>SayHello</a:t>
            </a:r>
            <a:r>
              <a:rPr lang="en-US" b="1" dirty="0"/>
              <a:t>(</a:t>
            </a:r>
            <a:r>
              <a:rPr lang="en-US" b="1" dirty="0" err="1"/>
              <a:t>ServerContext</a:t>
            </a:r>
            <a:r>
              <a:rPr lang="en-US" b="1" dirty="0"/>
              <a:t>* context, const </a:t>
            </a:r>
            <a:r>
              <a:rPr lang="en-US" b="1" dirty="0" err="1"/>
              <a:t>HelloRequest</a:t>
            </a:r>
            <a:r>
              <a:rPr lang="en-US" b="1" dirty="0"/>
              <a:t>* </a:t>
            </a:r>
            <a:br>
              <a:rPr lang="en-US" b="1" dirty="0"/>
            </a:br>
            <a:r>
              <a:rPr lang="en-US" b="1" dirty="0"/>
              <a:t>                  request, </a:t>
            </a:r>
            <a:r>
              <a:rPr lang="en-US" b="1" dirty="0" err="1"/>
              <a:t>HelloReply</a:t>
            </a:r>
            <a:r>
              <a:rPr lang="en-US" b="1" dirty="0"/>
              <a:t>* reply) override {</a:t>
            </a:r>
            <a:br>
              <a:rPr lang="en-US" b="1" dirty="0"/>
            </a:br>
            <a:r>
              <a:rPr lang="en-US" b="1" dirty="0"/>
              <a:t>    std::string prefix("Hello to my favorite client!");</a:t>
            </a:r>
          </a:p>
          <a:p>
            <a:r>
              <a:rPr lang="en-US" b="1" dirty="0"/>
              <a:t>    reply-&gt;</a:t>
            </a:r>
            <a:r>
              <a:rPr lang="en-US" b="1" dirty="0" err="1"/>
              <a:t>set_message</a:t>
            </a:r>
            <a:r>
              <a:rPr lang="en-US" b="1" dirty="0"/>
              <a:t>(prefix + request-&gt;name());</a:t>
            </a:r>
          </a:p>
          <a:p>
            <a:r>
              <a:rPr lang="en-US" b="1" dirty="0"/>
              <a:t>    return Status::OK;</a:t>
            </a:r>
          </a:p>
          <a:p>
            <a:r>
              <a:rPr lang="en-US" b="1" dirty="0"/>
              <a:t>  }</a:t>
            </a:r>
          </a:p>
          <a:p>
            <a:r>
              <a:rPr lang="en-US" b="1" dirty="0"/>
              <a:t>};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CBD6F2-7773-04AE-436F-85927ABF6D51}"/>
              </a:ext>
            </a:extLst>
          </p:cNvPr>
          <p:cNvSpPr txBox="1"/>
          <p:nvPr/>
        </p:nvSpPr>
        <p:spPr>
          <a:xfrm>
            <a:off x="7678518" y="5052766"/>
            <a:ext cx="2718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Code running in the server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8EE568-0071-5A64-2AD8-61ABEADD4A92}"/>
              </a:ext>
            </a:extLst>
          </p:cNvPr>
          <p:cNvSpPr txBox="1"/>
          <p:nvPr/>
        </p:nvSpPr>
        <p:spPr>
          <a:xfrm>
            <a:off x="1723416" y="6378171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Code running in the client</a:t>
            </a:r>
          </a:p>
        </p:txBody>
      </p:sp>
    </p:spTree>
    <p:extLst>
      <p:ext uri="{BB962C8B-B14F-4D97-AF65-F5344CB8AC3E}">
        <p14:creationId xmlns:p14="http://schemas.microsoft.com/office/powerpoint/2010/main" val="2717692157"/>
      </p:ext>
    </p:extLst>
  </p:cSld>
  <p:clrMapOvr>
    <a:masterClrMapping/>
  </p:clrMapOvr>
  <p:transition spd="slow">
    <p:randomBar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E6B47-AF13-404C-A651-D7B854588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about this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1FC15-662A-4BD0-83C5-35A07F7C6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 showed you is incomplete!  Normally the client and server would have a </a:t>
            </a:r>
            <a:r>
              <a:rPr lang="en-US" i="1" dirty="0"/>
              <a:t>lot </a:t>
            </a:r>
            <a:r>
              <a:rPr lang="en-US" dirty="0"/>
              <a:t>more application-specific code, too</a:t>
            </a:r>
          </a:p>
          <a:p>
            <a:endParaRPr lang="en-US" dirty="0"/>
          </a:p>
          <a:p>
            <a:r>
              <a:rPr lang="en-US" dirty="0"/>
              <a:t>GRPC requires a specific installation (it isn’t hard).</a:t>
            </a:r>
          </a:p>
          <a:p>
            <a:endParaRPr lang="en-US" dirty="0"/>
          </a:p>
          <a:p>
            <a:r>
              <a:rPr lang="en-US" dirty="0"/>
              <a:t>Compiling a client or server also requires various include files, and a special “initialization” must be called from main.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34713D-DCAD-4909-BD07-5E75DEE0E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464AA9-6A98-46BC-BEA4-0E50FCEDC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037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3EA84-5207-44E5-85F2-75303DFA4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a web browser use GRPC?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728BD-36CA-42A9-AA98-0FC49D31C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web has its own encoding for messages: XML.  GRPC is not used in this setting and would be blocked by firewalls.</a:t>
            </a:r>
          </a:p>
          <a:p>
            <a:endParaRPr lang="en-US" dirty="0"/>
          </a:p>
          <a:p>
            <a:r>
              <a:rPr lang="en-US" dirty="0"/>
              <a:t>This HTML encoding is less efficient than the one GRPC uses. It works well and is universal but is slow to compute and “bulky”.</a:t>
            </a:r>
          </a:p>
          <a:p>
            <a:pPr lvl="1"/>
            <a:r>
              <a:rPr lang="en-US" dirty="0"/>
              <a:t>  Every message is encoded as a web page, and every reply</a:t>
            </a:r>
          </a:p>
          <a:p>
            <a:pPr lvl="1"/>
            <a:r>
              <a:rPr lang="en-US" dirty="0"/>
              <a:t>  Data is printed in ascii text format.</a:t>
            </a:r>
          </a:p>
          <a:p>
            <a:pPr lvl="1"/>
            <a:r>
              <a:rPr lang="en-US" dirty="0"/>
              <a:t>  Uses layers of standards: SOAP on HTML on XML…  SSL would add</a:t>
            </a:r>
            <a:br>
              <a:rPr lang="en-US" dirty="0"/>
            </a:br>
            <a:r>
              <a:rPr lang="en-US" dirty="0"/>
              <a:t>    a layer of encryption to this.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945719-0523-4F44-88EB-6A999226D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EF2518-F3C1-4A0F-BBA7-0DAC87BD6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994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26CB8-4BDC-447B-B951-C2E8F082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so, what would a </a:t>
            </a:r>
            <a:r>
              <a:rPr lang="en-US"/>
              <a:t>web browser do?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6DFB5-842D-4E5A-8B17-84C33D19D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launch your web browser and type in Netflix.com</a:t>
            </a:r>
          </a:p>
          <a:p>
            <a:endParaRPr lang="en-US" dirty="0"/>
          </a:p>
          <a:p>
            <a:r>
              <a:rPr lang="en-US" dirty="0"/>
              <a:t>The first step is to look up the IP address for Netflix.com.  This is done by calling </a:t>
            </a:r>
            <a:r>
              <a:rPr lang="en-US" dirty="0" err="1"/>
              <a:t>gethostbyname</a:t>
            </a:r>
            <a:r>
              <a:rPr lang="en-US" dirty="0"/>
              <a:t>, which uses the DNS service.</a:t>
            </a:r>
          </a:p>
          <a:p>
            <a:endParaRPr lang="en-US" dirty="0"/>
          </a:p>
          <a:p>
            <a:r>
              <a:rPr lang="en-US" dirty="0"/>
              <a:t>You get an IP address for Netflix.com (in fact, the IP address of a nearby AWS data center: Netflix is hosted by Amazon).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6C5D49-2FB7-4EBD-B6A8-173757A4E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657FB-7DDF-4F4B-A189-149016319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968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DC56-2AFE-4DE6-ADEA-1726AA37F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795F5-57BE-449C-873F-8EE36270A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browser initiates an http connection (insecure: https uses SSL, but http isn’t encrypted in any way).  </a:t>
            </a:r>
          </a:p>
          <a:p>
            <a:endParaRPr lang="en-US" dirty="0"/>
          </a:p>
          <a:p>
            <a:r>
              <a:rPr lang="en-US" dirty="0"/>
              <a:t>AWS selects some machine within the Amazon cloud with the Netflix web server process already running on it.</a:t>
            </a:r>
          </a:p>
          <a:p>
            <a:endParaRPr lang="en-US" dirty="0"/>
          </a:p>
          <a:p>
            <a:r>
              <a:rPr lang="en-US" dirty="0"/>
              <a:t>A three-way handshake is performed.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9DD232-E419-45B1-B22D-2F988D67A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88520-EB00-4CF6-9516-FAB59B3BD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773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06213-34B5-47CD-9068-466380B12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F8317-AE3E-4A76-8EE4-BDCC74092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web browser first sends Netflix a “cookie” with your user information.  It uses the old web services model, so the cookie is actually encoded as a small web page.</a:t>
            </a:r>
          </a:p>
          <a:p>
            <a:endParaRPr lang="en-US" dirty="0"/>
          </a:p>
          <a:p>
            <a:r>
              <a:rPr lang="en-US" dirty="0"/>
              <a:t>Next Netflix sends back an initial welcome web page.  The browser reads this back as a byte stream, deserializes it, and renders the page on your screen.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235197-01C2-4ADF-90C3-AF8B9267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E9FC3-54B1-45FF-8315-62E33D447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DA5F66-A25E-449E-932F-12ACC6180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2050" y="239113"/>
            <a:ext cx="3028950" cy="1514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0FF12E-2C59-4B23-9FA9-168795BB43B8}"/>
              </a:ext>
            </a:extLst>
          </p:cNvPr>
          <p:cNvSpPr txBox="1"/>
          <p:nvPr/>
        </p:nvSpPr>
        <p:spPr>
          <a:xfrm>
            <a:off x="8885208" y="1753588"/>
            <a:ext cx="2780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Your Netflix Cookie!</a:t>
            </a:r>
          </a:p>
        </p:txBody>
      </p:sp>
    </p:spTree>
    <p:extLst>
      <p:ext uri="{BB962C8B-B14F-4D97-AF65-F5344CB8AC3E}">
        <p14:creationId xmlns:p14="http://schemas.microsoft.com/office/powerpoint/2010/main" val="13897996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FB1994-0B39-963C-DDAF-718782C6B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9166" y="763223"/>
            <a:ext cx="2190266" cy="14587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5DC337-18B1-4F5B-BAF3-A27EDE657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select a movie…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0F5C4-060A-47C6-B616-D3743C6F7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Netflix recommends Wednesday.  </a:t>
            </a:r>
          </a:p>
          <a:p>
            <a:endParaRPr lang="en-US" dirty="0"/>
          </a:p>
          <a:p>
            <a:r>
              <a:rPr lang="en-US" dirty="0"/>
              <a:t>You click the tile… it is associated with a URL link to the movie.</a:t>
            </a:r>
          </a:p>
          <a:p>
            <a:endParaRPr lang="en-US" dirty="0"/>
          </a:p>
          <a:p>
            <a:r>
              <a:rPr lang="en-US" dirty="0"/>
              <a:t>The browser sends an HTTP request to Netflix to “open” the URL. Netflix streams the movie back.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5FB26A-F20B-455D-B032-10A2B63B6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62DF0-114D-4541-A699-113A903FF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FCDE12-4321-44AD-B181-46580D5D0A41}"/>
              </a:ext>
            </a:extLst>
          </p:cNvPr>
          <p:cNvSpPr txBox="1"/>
          <p:nvPr/>
        </p:nvSpPr>
        <p:spPr>
          <a:xfrm>
            <a:off x="7191474" y="2246176"/>
            <a:ext cx="5000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“For the record, I don’t believe that I’m better than everyone else.  Just that I’m better than you.”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E6701B-3756-CAE3-8AD5-C2590E4D6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926" y="62494"/>
            <a:ext cx="3661255" cy="205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51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3DE76-AA39-4658-AB27-3FD92C65D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directory: DNS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D58BF-CB93-4E77-B1A0-894A6A58D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domain name service (DNS) map server names (www.cornell.edu) to IP addresses (128.253.173.247).</a:t>
            </a:r>
          </a:p>
          <a:p>
            <a:endParaRPr lang="en-US" dirty="0"/>
          </a:p>
          <a:p>
            <a:r>
              <a:rPr lang="en-US" dirty="0"/>
              <a:t>The DNS is operated by for-profit companies.  They sell domain addresses, and server owners pay for listings.</a:t>
            </a:r>
          </a:p>
          <a:p>
            <a:endParaRPr lang="en-US" dirty="0"/>
          </a:p>
          <a:p>
            <a:r>
              <a:rPr lang="en-US" dirty="0"/>
              <a:t>Fancy web sites, like Netflix.com, have ways to route you to a data center somewhere near you, for speed.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FF2599-414A-4C80-94FC-1AC34708C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64F836-D4B4-4E96-895C-9C69A7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296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D2C21-8D98-4E30-A978-D1C8258CD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the browser be faster on GRPC?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D6569-5C09-4CFA-B413-426808EEA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HTML is not a suitable encoding for a photo or video!</a:t>
            </a:r>
          </a:p>
          <a:p>
            <a:endParaRPr lang="en-US" dirty="0"/>
          </a:p>
          <a:p>
            <a:r>
              <a:rPr lang="en-US" dirty="0"/>
              <a:t>But it has built-in special features for sending photos and videos.  The browser makes an extra TCP connection, and the server streams the data in the format the client’s browser requests.</a:t>
            </a:r>
          </a:p>
          <a:p>
            <a:endParaRPr lang="en-US" dirty="0"/>
          </a:p>
          <a:p>
            <a:r>
              <a:rPr lang="en-US" dirty="0"/>
              <a:t>The server even resizes the images for the client’s browser size.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5B097D-067D-4A56-83BD-F3BFCDD66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66572C-74AF-47F8-8D2A-DF040FCDC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451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A629E-5FC3-44BA-AD61-44618381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010A8-33E3-426B-B61C-D4BF8C5D2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Client and server sound like A and B are very different kinds of programs, but in fact any GRPC process can play both roles.</a:t>
            </a:r>
          </a:p>
          <a:p>
            <a:br>
              <a:rPr lang="en-US" dirty="0"/>
            </a:br>
            <a:r>
              <a:rPr lang="en-US" dirty="0"/>
              <a:t>So we can build applications in which there are multiple processes that cooperate in various ways, using message passing to share information.</a:t>
            </a:r>
          </a:p>
          <a:p>
            <a:endParaRPr lang="en-US" dirty="0"/>
          </a:p>
          <a:p>
            <a:r>
              <a:rPr lang="en-US" dirty="0"/>
              <a:t>As an example, A and B could “replicate” some kind of data captured from the real world by A: A would relay it to B.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DA81A8-6ECC-4E90-916E-73205EF13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98884C-1CBC-4074-B3F4-FFBB5F9F7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80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EAFBE-6F46-43E1-8134-BBFBD5143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replicate?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C6CC3-6BF6-4978-BD1E-CD606077C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Fault tolerance: </a:t>
            </a:r>
            <a:r>
              <a:rPr lang="en-US" dirty="0"/>
              <a:t>in a cloud-scale system, we may see crashes.</a:t>
            </a:r>
          </a:p>
          <a:p>
            <a:endParaRPr lang="en-US" dirty="0"/>
          </a:p>
          <a:p>
            <a:r>
              <a:rPr lang="en-US" b="1" dirty="0"/>
              <a:t>Performance: </a:t>
            </a:r>
            <a:r>
              <a:rPr lang="en-US" dirty="0"/>
              <a:t>A and B could share the work for some task.   </a:t>
            </a:r>
            <a:br>
              <a:rPr lang="en-US" dirty="0"/>
            </a:br>
            <a:r>
              <a:rPr lang="en-US" dirty="0"/>
              <a:t>Netflix serves popular movies from many servers.</a:t>
            </a:r>
          </a:p>
          <a:p>
            <a:endParaRPr lang="en-US" dirty="0"/>
          </a:p>
          <a:p>
            <a:r>
              <a:rPr lang="en-US" b="1" dirty="0"/>
              <a:t>Coordination: </a:t>
            </a:r>
            <a:r>
              <a:rPr lang="en-US" dirty="0"/>
              <a:t>A might have some role, such as “be an air traffic controller for flight Delta 121” and B could track the actions in order to be smarter about ATC for other flights.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E3288D-3FBA-47AB-8964-AD53844B1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0C505E-70CC-451F-AB12-ABB76F6CA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299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1BA4-FC32-4E9E-9701-9EED7626A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communication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0265A-A420-49B0-AFCB-018453411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266088"/>
            <a:ext cx="10641690" cy="4023360"/>
          </a:xfrm>
        </p:spPr>
        <p:txBody>
          <a:bodyPr>
            <a:normAutofit/>
          </a:bodyPr>
          <a:lstStyle/>
          <a:p>
            <a:r>
              <a:rPr lang="en-US" dirty="0"/>
              <a:t>Some systems use a “message bus” or “message queue”. We saw one in the ATC example in Lecture 18.</a:t>
            </a:r>
          </a:p>
          <a:p>
            <a:endParaRPr lang="en-US" dirty="0"/>
          </a:p>
          <a:p>
            <a:r>
              <a:rPr lang="en-US" dirty="0"/>
              <a:t>These use a publish-subscribe model.  </a:t>
            </a:r>
          </a:p>
          <a:p>
            <a:pPr lvl="1"/>
            <a:r>
              <a:rPr lang="en-US" dirty="0"/>
              <a:t>  We define a set of topics, and programs can subscribe to them.</a:t>
            </a:r>
          </a:p>
          <a:p>
            <a:pPr lvl="1"/>
            <a:r>
              <a:rPr lang="en-US" dirty="0"/>
              <a:t>  If a publisher publishes to some topic, upcalls occur in subscribers.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08E959-2DF4-4432-BE56-5F34F3089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0C1F2-9803-4356-8E3C-310EF4D4F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788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8D5CC-1F6F-40EC-B562-A328F79F7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these </a:t>
            </a:r>
            <a:r>
              <a:rPr lang="en-US" sz="4400" dirty="0"/>
              <a:t>work even in a single machine!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01EF6-937A-4F22-AE9F-494FCC0EB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You don’t need two computers to create a GRPC or message bus application.  </a:t>
            </a:r>
          </a:p>
          <a:p>
            <a:endParaRPr lang="en-US" dirty="0"/>
          </a:p>
          <a:p>
            <a:r>
              <a:rPr lang="en-US" dirty="0"/>
              <a:t>The tools work in an identical way on one computer (if the firewall is configured to allow it)</a:t>
            </a:r>
          </a:p>
          <a:p>
            <a:endParaRPr lang="en-US" dirty="0"/>
          </a:p>
          <a:p>
            <a:r>
              <a:rPr lang="en-US" dirty="0"/>
              <a:t>This is popular because it makes it so much easier to develop applications, and to port them from place to place.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68EE61-BCCB-421D-BA4D-FD9BD8DED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0924A2-D282-484F-BB56-7FC1739C9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820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C3DE-8A70-415A-9B2E-FD025E51F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CA75B-E228-44DD-AC3C-928B63214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touched upon TCP security via SSL: a special version of a handshake that assigns a cryptographic key to each session.</a:t>
            </a:r>
          </a:p>
          <a:p>
            <a:endParaRPr lang="en-US" dirty="0"/>
          </a:p>
          <a:p>
            <a:r>
              <a:rPr lang="en-US" dirty="0"/>
              <a:t>HTTPS uses SSL automatically.</a:t>
            </a:r>
          </a:p>
          <a:p>
            <a:endParaRPr lang="en-US" dirty="0"/>
          </a:p>
          <a:p>
            <a:r>
              <a:rPr lang="en-US" dirty="0"/>
              <a:t>But what other forms of security are available?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614287-B1AA-430A-A78D-1876D4183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F7116-8C97-4794-AB5D-073E5BF16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350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A9441-2329-4A5B-83E9-0B9AEBC7E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VPN and VPC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12EA2-2AC0-4F3F-9C8E-D7EACAA2E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of us have access to special computers at Cornell.</a:t>
            </a:r>
          </a:p>
          <a:p>
            <a:endParaRPr lang="en-US" dirty="0"/>
          </a:p>
          <a:p>
            <a:r>
              <a:rPr lang="en-US" dirty="0"/>
              <a:t>These aren’t available for public use, so they live inside cs.cornell.edu and aren’t even visible from outside Cornell.</a:t>
            </a:r>
          </a:p>
          <a:p>
            <a:endParaRPr lang="en-US" dirty="0"/>
          </a:p>
          <a:p>
            <a:r>
              <a:rPr lang="en-US" dirty="0"/>
              <a:t>With a “virtual private network” you can step inside the Cornell firewall from home, as if you were in Gates Hall!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99CE26-069B-48DE-B456-E1D9E05B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8C294C-2E82-4CDB-BF94-E166451B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950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A305C-941A-4646-A467-BA23678D2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 VPN works.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038AC-8D8C-44F4-9E7D-18B4F9E3C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Cornell operates a special VPN router.  You need your </a:t>
            </a:r>
            <a:r>
              <a:rPr lang="en-US" dirty="0" err="1"/>
              <a:t>netid</a:t>
            </a:r>
            <a:r>
              <a:rPr lang="en-US" dirty="0"/>
              <a:t> to log into it.  They use a product called Cisco AnyConnect.</a:t>
            </a:r>
          </a:p>
          <a:p>
            <a:endParaRPr lang="en-US" dirty="0"/>
          </a:p>
          <a:p>
            <a:r>
              <a:rPr lang="en-US" dirty="0"/>
              <a:t>Once you log in, a TTP SSL connection will exist from your machine to the VPN router.</a:t>
            </a:r>
          </a:p>
          <a:p>
            <a:endParaRPr lang="en-US" dirty="0"/>
          </a:p>
          <a:p>
            <a:r>
              <a:rPr lang="en-US" dirty="0"/>
              <a:t>IP addresses in the Cornell domain, or DNS requests, are automatically sent over this encrypted link.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2F6002-F2E3-463C-BE0E-BE6C614AC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4F39F-8B60-4191-B8B2-63B116284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097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EDD36-B23C-471D-B94A-AE0F0078C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Virtually private </a:t>
            </a:r>
            <a:r>
              <a:rPr lang="en-US" i="1" dirty="0"/>
              <a:t>cloud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9885B-5F97-450C-AD41-EA1FDFF29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VPC is similar in concept, for people who use cloud computing.</a:t>
            </a:r>
          </a:p>
          <a:p>
            <a:endParaRPr lang="en-US" dirty="0"/>
          </a:p>
          <a:p>
            <a:r>
              <a:rPr lang="en-US" dirty="0"/>
              <a:t>Suppose your organization uses 10 machines on Azure or AWS.</a:t>
            </a:r>
          </a:p>
          <a:p>
            <a:endParaRPr lang="en-US" dirty="0"/>
          </a:p>
          <a:p>
            <a:r>
              <a:rPr lang="en-US" dirty="0"/>
              <a:t>Those 10 can be isolated from other cloud users: a VPC creates the illusion of a network composed purely of your machines, plus services the cloud operator provides (like the global file system)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B1AF0B-F967-4BDF-9A1E-2307F26CA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0DD7F3-52DA-4E11-B6BF-6B9812E6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062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238BF-D690-4A5F-9CCC-E96D7E6D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VPC, all traffic is encrypted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76738-FFA0-4BED-AC21-07CEAA57F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way even if some intruder is watching the network, and even if your own applications use GRPC without SSL enabled, your messages are still encrypted.</a:t>
            </a:r>
          </a:p>
          <a:p>
            <a:endParaRPr lang="en-US" dirty="0"/>
          </a:p>
          <a:p>
            <a:r>
              <a:rPr lang="en-US" dirty="0"/>
              <a:t>It happens automatically.  AWS and Azure both have special hardware accelerators to do the encryption and decryption.</a:t>
            </a:r>
          </a:p>
          <a:p>
            <a:endParaRPr lang="en-US" dirty="0"/>
          </a:p>
          <a:p>
            <a:r>
              <a:rPr lang="en-US" dirty="0"/>
              <a:t>In fact, with VPC they even encrypt files, using the same technique!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A0EF34-5BA8-4497-961D-F388E4993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73F51-94A9-4984-BE27-751C8787A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65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98D65-7C52-4559-ADDE-8A3B04B60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single machine can host many network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A5A35-2BA8-4E2A-B3ED-012B3FA56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distinguish them, we use a “port number”</a:t>
            </a:r>
          </a:p>
          <a:p>
            <a:endParaRPr lang="en-US" dirty="0"/>
          </a:p>
          <a:p>
            <a:r>
              <a:rPr lang="en-US" dirty="0"/>
              <a:t>This is like an apartment number in a big building.</a:t>
            </a:r>
          </a:p>
          <a:p>
            <a:endParaRPr lang="en-US" dirty="0"/>
          </a:p>
          <a:p>
            <a:r>
              <a:rPr lang="en-US" dirty="0"/>
              <a:t>Some port numbers are standard, like 80 (for web services).  Others are allocated on demand and look like random integers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0A91E-9748-4C86-B923-6ABEF73C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AE48A1-ECE8-43E9-8ACE-A0644A76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771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D1C65-7183-443C-A88C-D297955E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</a:t>
            </a:r>
            <a:r>
              <a:rPr lang="en-US"/>
              <a:t>Lecture 20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A800B-0EDB-4D42-8189-440FC351D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When applications will run on multiple machines, we use networking to link the processes.</a:t>
            </a:r>
          </a:p>
          <a:p>
            <a:endParaRPr lang="en-US" dirty="0"/>
          </a:p>
          <a:p>
            <a:r>
              <a:rPr lang="en-US" dirty="0"/>
              <a:t>This occurs over TCP, often with SSL encryption.  Encryption is not the default but is very common.</a:t>
            </a:r>
          </a:p>
          <a:p>
            <a:endParaRPr lang="en-US" dirty="0"/>
          </a:p>
          <a:p>
            <a:r>
              <a:rPr lang="en-US" dirty="0"/>
              <a:t>Google GRPC is one common library for building networked applications with a C++ object-oriented style of code.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B3FA40-E5D8-4100-B643-8561DB9F5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7F3791-76D5-440A-9953-540F7EC6D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83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95778-E859-4B3C-8B3C-356987038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Routers and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AFFEE-51DA-4855-A282-C25B79D36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Internet is composed of high-speed network links between routers and switches.</a:t>
            </a:r>
          </a:p>
          <a:p>
            <a:pPr lvl="1"/>
            <a:r>
              <a:rPr lang="en-US" dirty="0"/>
              <a:t> A </a:t>
            </a:r>
            <a:r>
              <a:rPr lang="en-US" b="1" dirty="0"/>
              <a:t>router</a:t>
            </a:r>
            <a:r>
              <a:rPr lang="en-US" dirty="0"/>
              <a:t> takes an incoming packet and looks up the routing rule</a:t>
            </a:r>
            <a:br>
              <a:rPr lang="en-US" dirty="0"/>
            </a:br>
            <a:r>
              <a:rPr lang="en-US" dirty="0"/>
              <a:t>  for sending it to the specified destination.</a:t>
            </a:r>
          </a:p>
          <a:p>
            <a:pPr lvl="1"/>
            <a:r>
              <a:rPr lang="en-US" dirty="0"/>
              <a:t> Then it forwards the message out on the corresponding link.</a:t>
            </a:r>
          </a:p>
          <a:p>
            <a:pPr lvl="1"/>
            <a:r>
              <a:rPr lang="en-US" dirty="0"/>
              <a:t> </a:t>
            </a:r>
            <a:r>
              <a:rPr lang="en-US" b="1" dirty="0"/>
              <a:t>Switches</a:t>
            </a:r>
            <a:r>
              <a:rPr lang="en-US" dirty="0"/>
              <a:t> are seen in clusters or racks of computers.    Unlike a router,</a:t>
            </a:r>
            <a:br>
              <a:rPr lang="en-US" dirty="0"/>
            </a:br>
            <a:r>
              <a:rPr lang="en-US" dirty="0"/>
              <a:t>  which can adapt the route over time, a switch uses fixed routing.</a:t>
            </a:r>
          </a:p>
          <a:p>
            <a:pPr marL="128016" lvl="1" indent="0">
              <a:buNone/>
            </a:pPr>
            <a:endParaRPr lang="en-US" dirty="0"/>
          </a:p>
          <a:p>
            <a:pPr marL="128016" lvl="1" indent="0">
              <a:buNone/>
            </a:pPr>
            <a:r>
              <a:rPr lang="en-US" dirty="0"/>
              <a:t>Packets have some maximum size, like 8KB.  A “message” from process to process would often be far larger and will be sent as a series of packets.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54A969-A7D5-490C-BF90-DEC9A1C24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D83741-A86F-4460-84C2-F66421039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789F38-056F-4A81-BFDF-F6589A264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680" y="423872"/>
            <a:ext cx="3798138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61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57510-60ED-43B3-AC75-8D125E773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packet size varies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9961B-A5DE-425D-8090-16E04E88D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wide-area Internet, 1400 bytes for historical reasons.  By now this feels too small, but it isn’t easy </a:t>
            </a:r>
            <a:r>
              <a:rPr lang="en-US"/>
              <a:t>to change...  </a:t>
            </a:r>
            <a:endParaRPr lang="en-US" dirty="0"/>
          </a:p>
          <a:p>
            <a:endParaRPr lang="en-US" dirty="0"/>
          </a:p>
          <a:p>
            <a:r>
              <a:rPr lang="en-US" dirty="0"/>
              <a:t>In a local area network, 8KB is more typical.</a:t>
            </a:r>
          </a:p>
          <a:p>
            <a:endParaRPr lang="en-US" dirty="0"/>
          </a:p>
          <a:p>
            <a:r>
              <a:rPr lang="en-US" dirty="0"/>
              <a:t>In a datacenter you can switch to “fat packets” like 64KB or sometimes, even larger.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8ED1E-0465-42A2-B052-98ABEFEF2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ABDF32-CD91-4A65-BA0E-6CB292D0D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49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08B6D-F073-400C-A089-076BEC8EC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address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EC060-C6F6-487D-BC22-DCE62AF06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86872" cy="4023360"/>
          </a:xfrm>
        </p:spPr>
        <p:txBody>
          <a:bodyPr/>
          <a:lstStyle/>
          <a:p>
            <a:r>
              <a:rPr lang="en-US" dirty="0"/>
              <a:t>The “space” of addresses is much too small to cover the entire globe, so it evolved into a world of overlapping regions that use their own addresses.  Like when a </a:t>
            </a:r>
            <a:r>
              <a:rPr lang="en-US" dirty="0" err="1"/>
              <a:t>wifi</a:t>
            </a:r>
            <a:r>
              <a:rPr lang="en-US" dirty="0"/>
              <a:t> router uses 192.168.0.xxx</a:t>
            </a:r>
          </a:p>
          <a:p>
            <a:endParaRPr lang="en-US" dirty="0"/>
          </a:p>
          <a:p>
            <a:r>
              <a:rPr lang="en-US" dirty="0"/>
              <a:t>Network address translators dynamically modify the (</a:t>
            </a:r>
            <a:r>
              <a:rPr lang="en-US" dirty="0" err="1"/>
              <a:t>ip</a:t>
            </a:r>
            <a:r>
              <a:rPr lang="en-US" dirty="0"/>
              <a:t>-address, port-no) information in packet headers to implement this (they might also block some packets: “firewall”)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5F110E-B764-4F17-A1E5-BDC9ED488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17F1F5-8694-451F-85C7-529472AEF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35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5589</TotalTime>
  <Words>4888</Words>
  <Application>Microsoft Office PowerPoint</Application>
  <PresentationFormat>Widescreen</PresentationFormat>
  <Paragraphs>545</Paragraphs>
  <Slides>60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Calibri</vt:lpstr>
      <vt:lpstr>Tw Cen MT</vt:lpstr>
      <vt:lpstr>Tw Cen MT Condensed</vt:lpstr>
      <vt:lpstr>ui-sans-serif</vt:lpstr>
      <vt:lpstr>Wingdings</vt:lpstr>
      <vt:lpstr>Wingdings 3</vt:lpstr>
      <vt:lpstr>Integral</vt:lpstr>
      <vt:lpstr>Networking</vt:lpstr>
      <vt:lpstr>Idea Map For Today</vt:lpstr>
      <vt:lpstr>Internet basics </vt:lpstr>
      <vt:lpstr>IP Addresses</vt:lpstr>
      <vt:lpstr>Address directory: DNS</vt:lpstr>
      <vt:lpstr>A single machine can host many network services</vt:lpstr>
      <vt:lpstr>Routers and Links</vt:lpstr>
      <vt:lpstr>Maximum packet size varies</vt:lpstr>
      <vt:lpstr>Network address translation</vt:lpstr>
      <vt:lpstr>Network Address Translation, Firewalls, Routers, WifI… </vt:lpstr>
      <vt:lpstr>Network Address Translation, Firewalls, Routers, WifI… </vt:lpstr>
      <vt:lpstr>Network Address Translation, Firewalls, Routers, WifI… </vt:lpstr>
      <vt:lpstr>Roles played by firewalls</vt:lpstr>
      <vt:lpstr>Roles played by firewalls</vt:lpstr>
      <vt:lpstr>Tunnels</vt:lpstr>
      <vt:lpstr>A crazy patchwork!  But it works… </vt:lpstr>
      <vt:lpstr>Mistakes do happen, but rarely</vt:lpstr>
      <vt:lpstr>Mistakes do happen, but rarely</vt:lpstr>
      <vt:lpstr>What did the cafE do with  china’s Internet traffic?</vt:lpstr>
      <vt:lpstr>Why drop packets?  End-to-End principle</vt:lpstr>
      <vt:lpstr>TCP Streams Embody the end-to-End rule</vt:lpstr>
      <vt:lpstr>Data lives inside these TCP packets</vt:lpstr>
      <vt:lpstr>TCP starts with a special three-way handshake</vt:lpstr>
      <vt:lpstr>TCP sliding window: Used after handshake</vt:lpstr>
      <vt:lpstr>TCP also does rate control</vt:lpstr>
      <vt:lpstr>Limitations</vt:lpstr>
      <vt:lpstr>Asymmetric connectivity!</vt:lpstr>
      <vt:lpstr>How do we make these connections?</vt:lpstr>
      <vt:lpstr>Socket operations: Server</vt:lpstr>
      <vt:lpstr>Socket operations: Server</vt:lpstr>
      <vt:lpstr>Socket operations: Server</vt:lpstr>
      <vt:lpstr>Socket operations: Server</vt:lpstr>
      <vt:lpstr>Socket operations: server</vt:lpstr>
      <vt:lpstr>Socket operations: server</vt:lpstr>
      <vt:lpstr>Socket operations: server</vt:lpstr>
      <vt:lpstr>Socket operations: client</vt:lpstr>
      <vt:lpstr>How did the client get the server’s IP address?</vt:lpstr>
      <vt:lpstr>gethostbyname</vt:lpstr>
      <vt:lpstr>OK… A is now connected to B!</vt:lpstr>
      <vt:lpstr>Google GRPC: A popular packaging of these mechanisms</vt:lpstr>
      <vt:lpstr>GRPC Overheads?</vt:lpstr>
      <vt:lpstr>GRPC Example: Hello World</vt:lpstr>
      <vt:lpstr>GRPC Example: Hello World</vt:lpstr>
      <vt:lpstr>Note about this example</vt:lpstr>
      <vt:lpstr>would a web browser use GRPC?</vt:lpstr>
      <vt:lpstr>… so, what would a web browser do?</vt:lpstr>
      <vt:lpstr>Next steps</vt:lpstr>
      <vt:lpstr>Next steps</vt:lpstr>
      <vt:lpstr>You select a movie… </vt:lpstr>
      <vt:lpstr>Would the browser be faster on GRPC?</vt:lpstr>
      <vt:lpstr>Other options</vt:lpstr>
      <vt:lpstr>Why replicate?</vt:lpstr>
      <vt:lpstr>Other communication options</vt:lpstr>
      <vt:lpstr>these work even in a single machine!</vt:lpstr>
      <vt:lpstr>Network security</vt:lpstr>
      <vt:lpstr>VPN and VPC</vt:lpstr>
      <vt:lpstr>How a VPN works.</vt:lpstr>
      <vt:lpstr>Virtually private cloud</vt:lpstr>
      <vt:lpstr>With VPC, all traffic is encrypted</vt:lpstr>
      <vt:lpstr>Summary of Lecture 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CS4414  Systems Programming</dc:title>
  <dc:creator>Ken Birman</dc:creator>
  <cp:lastModifiedBy>Ken Birman</cp:lastModifiedBy>
  <cp:revision>467</cp:revision>
  <dcterms:created xsi:type="dcterms:W3CDTF">2020-07-27T14:20:38Z</dcterms:created>
  <dcterms:modified xsi:type="dcterms:W3CDTF">2024-11-04T18:22:06Z</dcterms:modified>
</cp:coreProperties>
</file>