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316" r:id="rId3"/>
    <p:sldId id="356" r:id="rId4"/>
    <p:sldId id="357" r:id="rId5"/>
    <p:sldId id="365" r:id="rId6"/>
    <p:sldId id="317" r:id="rId7"/>
    <p:sldId id="318" r:id="rId8"/>
    <p:sldId id="319" r:id="rId9"/>
    <p:sldId id="320" r:id="rId10"/>
    <p:sldId id="326" r:id="rId11"/>
    <p:sldId id="342" r:id="rId12"/>
    <p:sldId id="321" r:id="rId13"/>
    <p:sldId id="355" r:id="rId14"/>
    <p:sldId id="322" r:id="rId15"/>
    <p:sldId id="350" r:id="rId16"/>
    <p:sldId id="351" r:id="rId17"/>
    <p:sldId id="352" r:id="rId18"/>
    <p:sldId id="354" r:id="rId19"/>
    <p:sldId id="358" r:id="rId20"/>
    <p:sldId id="323" r:id="rId21"/>
    <p:sldId id="353" r:id="rId22"/>
    <p:sldId id="340" r:id="rId23"/>
    <p:sldId id="325" r:id="rId24"/>
    <p:sldId id="366" r:id="rId25"/>
    <p:sldId id="343" r:id="rId26"/>
    <p:sldId id="344" r:id="rId27"/>
    <p:sldId id="359" r:id="rId28"/>
    <p:sldId id="360" r:id="rId29"/>
    <p:sldId id="345" r:id="rId30"/>
    <p:sldId id="362" r:id="rId31"/>
    <p:sldId id="330" r:id="rId32"/>
    <p:sldId id="331" r:id="rId33"/>
    <p:sldId id="367" r:id="rId34"/>
    <p:sldId id="332" r:id="rId35"/>
    <p:sldId id="333" r:id="rId36"/>
    <p:sldId id="361" r:id="rId37"/>
    <p:sldId id="334" r:id="rId38"/>
    <p:sldId id="335" r:id="rId39"/>
    <p:sldId id="336" r:id="rId40"/>
    <p:sldId id="347" r:id="rId41"/>
    <p:sldId id="337" r:id="rId42"/>
    <p:sldId id="338" r:id="rId43"/>
    <p:sldId id="363" r:id="rId44"/>
    <p:sldId id="349" r:id="rId45"/>
    <p:sldId id="34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F247525-4F97-4A22-B4BD-31696B5AB20C}">
          <p14:sldIdLst>
            <p14:sldId id="256"/>
            <p14:sldId id="316"/>
            <p14:sldId id="356"/>
            <p14:sldId id="357"/>
            <p14:sldId id="365"/>
            <p14:sldId id="317"/>
            <p14:sldId id="318"/>
            <p14:sldId id="319"/>
            <p14:sldId id="320"/>
            <p14:sldId id="326"/>
            <p14:sldId id="342"/>
            <p14:sldId id="321"/>
            <p14:sldId id="355"/>
            <p14:sldId id="322"/>
            <p14:sldId id="350"/>
            <p14:sldId id="351"/>
            <p14:sldId id="352"/>
            <p14:sldId id="354"/>
            <p14:sldId id="358"/>
            <p14:sldId id="323"/>
            <p14:sldId id="353"/>
            <p14:sldId id="340"/>
            <p14:sldId id="325"/>
            <p14:sldId id="366"/>
            <p14:sldId id="343"/>
            <p14:sldId id="344"/>
            <p14:sldId id="359"/>
            <p14:sldId id="360"/>
            <p14:sldId id="345"/>
            <p14:sldId id="362"/>
            <p14:sldId id="330"/>
            <p14:sldId id="331"/>
            <p14:sldId id="367"/>
            <p14:sldId id="332"/>
            <p14:sldId id="333"/>
            <p14:sldId id="361"/>
            <p14:sldId id="334"/>
            <p14:sldId id="335"/>
            <p14:sldId id="336"/>
            <p14:sldId id="347"/>
            <p14:sldId id="337"/>
            <p14:sldId id="338"/>
            <p14:sldId id="363"/>
            <p14:sldId id="349"/>
            <p14:sldId id="34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2"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AF51A2"/>
    <a:srgbClr val="FF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401FCA-AC13-455F-8BC9-49FEBAD562C2}" v="13" dt="2023-02-28T18:13:23.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21" autoAdjust="0"/>
  </p:normalViewPr>
  <p:slideViewPr>
    <p:cSldViewPr snapToGrid="0">
      <p:cViewPr varScale="1">
        <p:scale>
          <a:sx n="103" d="100"/>
          <a:sy n="103" d="100"/>
        </p:scale>
        <p:origin x="14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userId="d63afa40-f901-45d1-beb5-fa688e844a7e" providerId="ADAL" clId="{13401FCA-AC13-455F-8BC9-49FEBAD562C2}"/>
    <pc:docChg chg="undo custSel addSld delSld modSld sldOrd modSection">
      <pc:chgData name="Ken" userId="d63afa40-f901-45d1-beb5-fa688e844a7e" providerId="ADAL" clId="{13401FCA-AC13-455F-8BC9-49FEBAD562C2}" dt="2023-02-28T16:42:25.218" v="2089" actId="20577"/>
      <pc:docMkLst>
        <pc:docMk/>
      </pc:docMkLst>
      <pc:sldChg chg="del">
        <pc:chgData name="Ken" userId="d63afa40-f901-45d1-beb5-fa688e844a7e" providerId="ADAL" clId="{13401FCA-AC13-455F-8BC9-49FEBAD562C2}" dt="2023-02-28T16:33:01.276" v="629" actId="47"/>
        <pc:sldMkLst>
          <pc:docMk/>
          <pc:sldMk cId="843262039" sldId="324"/>
        </pc:sldMkLst>
      </pc:sldChg>
      <pc:sldChg chg="del">
        <pc:chgData name="Ken" userId="d63afa40-f901-45d1-beb5-fa688e844a7e" providerId="ADAL" clId="{13401FCA-AC13-455F-8BC9-49FEBAD562C2}" dt="2023-02-28T16:33:26.113" v="641" actId="47"/>
        <pc:sldMkLst>
          <pc:docMk/>
          <pc:sldMk cId="2902608027" sldId="327"/>
        </pc:sldMkLst>
      </pc:sldChg>
      <pc:sldChg chg="del">
        <pc:chgData name="Ken" userId="d63afa40-f901-45d1-beb5-fa688e844a7e" providerId="ADAL" clId="{13401FCA-AC13-455F-8BC9-49FEBAD562C2}" dt="2023-02-28T16:33:26.910" v="642" actId="47"/>
        <pc:sldMkLst>
          <pc:docMk/>
          <pc:sldMk cId="1630820904" sldId="328"/>
        </pc:sldMkLst>
      </pc:sldChg>
      <pc:sldChg chg="del">
        <pc:chgData name="Ken" userId="d63afa40-f901-45d1-beb5-fa688e844a7e" providerId="ADAL" clId="{13401FCA-AC13-455F-8BC9-49FEBAD562C2}" dt="2023-02-28T16:33:28.756" v="643" actId="47"/>
        <pc:sldMkLst>
          <pc:docMk/>
          <pc:sldMk cId="117434220" sldId="329"/>
        </pc:sldMkLst>
      </pc:sldChg>
      <pc:sldChg chg="modSp mod ord">
        <pc:chgData name="Ken" userId="d63afa40-f901-45d1-beb5-fa688e844a7e" providerId="ADAL" clId="{13401FCA-AC13-455F-8BC9-49FEBAD562C2}" dt="2023-02-28T16:39:25.820" v="1740"/>
        <pc:sldMkLst>
          <pc:docMk/>
          <pc:sldMk cId="2340005280" sldId="331"/>
        </pc:sldMkLst>
        <pc:spChg chg="mod">
          <ac:chgData name="Ken" userId="d63afa40-f901-45d1-beb5-fa688e844a7e" providerId="ADAL" clId="{13401FCA-AC13-455F-8BC9-49FEBAD562C2}" dt="2023-02-28T16:39:16.935" v="1738" actId="20577"/>
          <ac:spMkLst>
            <pc:docMk/>
            <pc:sldMk cId="2340005280" sldId="331"/>
            <ac:spMk id="2" creationId="{A13A6DC5-A802-4BA7-AFAB-935E4A572651}"/>
          </ac:spMkLst>
        </pc:spChg>
      </pc:sldChg>
      <pc:sldChg chg="modSp mod">
        <pc:chgData name="Ken" userId="d63afa40-f901-45d1-beb5-fa688e844a7e" providerId="ADAL" clId="{13401FCA-AC13-455F-8BC9-49FEBAD562C2}" dt="2023-02-28T16:40:55.895" v="1999" actId="20577"/>
        <pc:sldMkLst>
          <pc:docMk/>
          <pc:sldMk cId="2321541823" sldId="332"/>
        </pc:sldMkLst>
        <pc:spChg chg="mod">
          <ac:chgData name="Ken" userId="d63afa40-f901-45d1-beb5-fa688e844a7e" providerId="ADAL" clId="{13401FCA-AC13-455F-8BC9-49FEBAD562C2}" dt="2023-02-28T16:40:55.895" v="1999" actId="20577"/>
          <ac:spMkLst>
            <pc:docMk/>
            <pc:sldMk cId="2321541823" sldId="332"/>
            <ac:spMk id="2" creationId="{C05CA1ED-5EB2-4579-B347-DCB56179697C}"/>
          </ac:spMkLst>
        </pc:spChg>
      </pc:sldChg>
      <pc:sldChg chg="modSp mod">
        <pc:chgData name="Ken" userId="d63afa40-f901-45d1-beb5-fa688e844a7e" providerId="ADAL" clId="{13401FCA-AC13-455F-8BC9-49FEBAD562C2}" dt="2023-02-28T16:42:25.218" v="2089" actId="20577"/>
        <pc:sldMkLst>
          <pc:docMk/>
          <pc:sldMk cId="1158348452" sldId="338"/>
        </pc:sldMkLst>
        <pc:spChg chg="mod">
          <ac:chgData name="Ken" userId="d63afa40-f901-45d1-beb5-fa688e844a7e" providerId="ADAL" clId="{13401FCA-AC13-455F-8BC9-49FEBAD562C2}" dt="2023-02-28T16:42:25.218" v="2089" actId="20577"/>
          <ac:spMkLst>
            <pc:docMk/>
            <pc:sldMk cId="1158348452" sldId="338"/>
            <ac:spMk id="2" creationId="{17230BC6-62D1-411A-877B-2DC17DC137B6}"/>
          </ac:spMkLst>
        </pc:spChg>
      </pc:sldChg>
      <pc:sldChg chg="del">
        <pc:chgData name="Ken" userId="d63afa40-f901-45d1-beb5-fa688e844a7e" providerId="ADAL" clId="{13401FCA-AC13-455F-8BC9-49FEBAD562C2}" dt="2023-02-28T16:33:03.221" v="630" actId="47"/>
        <pc:sldMkLst>
          <pc:docMk/>
          <pc:sldMk cId="1823561220" sldId="339"/>
        </pc:sldMkLst>
      </pc:sldChg>
      <pc:sldChg chg="modSp mod">
        <pc:chgData name="Ken" userId="d63afa40-f901-45d1-beb5-fa688e844a7e" providerId="ADAL" clId="{13401FCA-AC13-455F-8BC9-49FEBAD562C2}" dt="2023-02-28T16:33:09.179" v="640" actId="20577"/>
        <pc:sldMkLst>
          <pc:docMk/>
          <pc:sldMk cId="2569860999" sldId="340"/>
        </pc:sldMkLst>
        <pc:spChg chg="mod">
          <ac:chgData name="Ken" userId="d63afa40-f901-45d1-beb5-fa688e844a7e" providerId="ADAL" clId="{13401FCA-AC13-455F-8BC9-49FEBAD562C2}" dt="2023-02-28T16:33:09.179" v="640" actId="20577"/>
          <ac:spMkLst>
            <pc:docMk/>
            <pc:sldMk cId="2569860999" sldId="340"/>
            <ac:spMk id="2" creationId="{27C104FA-9D93-49B0-9897-73A4BC728567}"/>
          </ac:spMkLst>
        </pc:spChg>
      </pc:sldChg>
      <pc:sldChg chg="modSp del mod">
        <pc:chgData name="Ken" userId="d63afa40-f901-45d1-beb5-fa688e844a7e" providerId="ADAL" clId="{13401FCA-AC13-455F-8BC9-49FEBAD562C2}" dt="2023-02-28T16:42:07.143" v="2072" actId="47"/>
        <pc:sldMkLst>
          <pc:docMk/>
          <pc:sldMk cId="2979196637" sldId="341"/>
        </pc:sldMkLst>
        <pc:spChg chg="mod">
          <ac:chgData name="Ken" userId="d63afa40-f901-45d1-beb5-fa688e844a7e" providerId="ADAL" clId="{13401FCA-AC13-455F-8BC9-49FEBAD562C2}" dt="2023-02-28T16:41:54.453" v="2070" actId="14100"/>
          <ac:spMkLst>
            <pc:docMk/>
            <pc:sldMk cId="2979196637" sldId="341"/>
            <ac:spMk id="3" creationId="{C339B6B4-B843-4595-A42B-7DDD1E32B25F}"/>
          </ac:spMkLst>
        </pc:spChg>
        <pc:spChg chg="mod">
          <ac:chgData name="Ken" userId="d63afa40-f901-45d1-beb5-fa688e844a7e" providerId="ADAL" clId="{13401FCA-AC13-455F-8BC9-49FEBAD562C2}" dt="2023-02-28T16:41:57.070" v="2071" actId="1076"/>
          <ac:spMkLst>
            <pc:docMk/>
            <pc:sldMk cId="2979196637" sldId="341"/>
            <ac:spMk id="8" creationId="{08EE1C59-4E2A-41CD-B74C-6438D4335A9B}"/>
          </ac:spMkLst>
        </pc:spChg>
      </pc:sldChg>
      <pc:sldChg chg="modSp mod">
        <pc:chgData name="Ken" userId="d63afa40-f901-45d1-beb5-fa688e844a7e" providerId="ADAL" clId="{13401FCA-AC13-455F-8BC9-49FEBAD562C2}" dt="2023-02-28T16:35:40.251" v="1129" actId="20577"/>
        <pc:sldMkLst>
          <pc:docMk/>
          <pc:sldMk cId="116495172" sldId="343"/>
        </pc:sldMkLst>
        <pc:spChg chg="mod">
          <ac:chgData name="Ken" userId="d63afa40-f901-45d1-beb5-fa688e844a7e" providerId="ADAL" clId="{13401FCA-AC13-455F-8BC9-49FEBAD562C2}" dt="2023-02-28T16:35:40.251" v="1129" actId="20577"/>
          <ac:spMkLst>
            <pc:docMk/>
            <pc:sldMk cId="116495172" sldId="343"/>
            <ac:spMk id="2" creationId="{B6B4176E-ED0B-4DA3-B4BA-5F70B3221180}"/>
          </ac:spMkLst>
        </pc:spChg>
      </pc:sldChg>
      <pc:sldChg chg="modSp mod">
        <pc:chgData name="Ken" userId="d63afa40-f901-45d1-beb5-fa688e844a7e" providerId="ADAL" clId="{13401FCA-AC13-455F-8BC9-49FEBAD562C2}" dt="2023-02-28T16:37:06.860" v="1318" actId="20577"/>
        <pc:sldMkLst>
          <pc:docMk/>
          <pc:sldMk cId="1846184657" sldId="345"/>
        </pc:sldMkLst>
        <pc:spChg chg="mod">
          <ac:chgData name="Ken" userId="d63afa40-f901-45d1-beb5-fa688e844a7e" providerId="ADAL" clId="{13401FCA-AC13-455F-8BC9-49FEBAD562C2}" dt="2023-02-28T16:37:06.860" v="1318" actId="20577"/>
          <ac:spMkLst>
            <pc:docMk/>
            <pc:sldMk cId="1846184657" sldId="345"/>
            <ac:spMk id="2" creationId="{9E3D845C-8930-405C-950D-507BB781DD17}"/>
          </ac:spMkLst>
        </pc:spChg>
      </pc:sldChg>
      <pc:sldChg chg="del">
        <pc:chgData name="Ken" userId="d63afa40-f901-45d1-beb5-fa688e844a7e" providerId="ADAL" clId="{13401FCA-AC13-455F-8BC9-49FEBAD562C2}" dt="2023-02-28T16:37:25.305" v="1319" actId="47"/>
        <pc:sldMkLst>
          <pc:docMk/>
          <pc:sldMk cId="1417266217" sldId="346"/>
        </pc:sldMkLst>
      </pc:sldChg>
      <pc:sldChg chg="modSp mod">
        <pc:chgData name="Ken" userId="d63afa40-f901-45d1-beb5-fa688e844a7e" providerId="ADAL" clId="{13401FCA-AC13-455F-8BC9-49FEBAD562C2}" dt="2023-02-28T16:32:55.144" v="628" actId="20577"/>
        <pc:sldMkLst>
          <pc:docMk/>
          <pc:sldMk cId="353001332" sldId="353"/>
        </pc:sldMkLst>
        <pc:spChg chg="mod">
          <ac:chgData name="Ken" userId="d63afa40-f901-45d1-beb5-fa688e844a7e" providerId="ADAL" clId="{13401FCA-AC13-455F-8BC9-49FEBAD562C2}" dt="2023-02-28T16:32:55.144" v="628" actId="20577"/>
          <ac:spMkLst>
            <pc:docMk/>
            <pc:sldMk cId="353001332" sldId="353"/>
            <ac:spMk id="3" creationId="{62A91D93-59F8-43AC-8182-50766B7404F0}"/>
          </ac:spMkLst>
        </pc:spChg>
      </pc:sldChg>
      <pc:sldChg chg="modSp mod">
        <pc:chgData name="Ken" userId="d63afa40-f901-45d1-beb5-fa688e844a7e" providerId="ADAL" clId="{13401FCA-AC13-455F-8BC9-49FEBAD562C2}" dt="2023-02-28T16:35:59.256" v="1130"/>
        <pc:sldMkLst>
          <pc:docMk/>
          <pc:sldMk cId="2015587894" sldId="359"/>
        </pc:sldMkLst>
        <pc:spChg chg="mod">
          <ac:chgData name="Ken" userId="d63afa40-f901-45d1-beb5-fa688e844a7e" providerId="ADAL" clId="{13401FCA-AC13-455F-8BC9-49FEBAD562C2}" dt="2023-02-28T16:35:59.256" v="1130"/>
          <ac:spMkLst>
            <pc:docMk/>
            <pc:sldMk cId="2015587894" sldId="359"/>
            <ac:spMk id="2" creationId="{FBBC4D6D-FC24-447D-A40C-8B6B14838326}"/>
          </ac:spMkLst>
        </pc:spChg>
      </pc:sldChg>
      <pc:sldChg chg="modSp mod">
        <pc:chgData name="Ken" userId="d63afa40-f901-45d1-beb5-fa688e844a7e" providerId="ADAL" clId="{13401FCA-AC13-455F-8BC9-49FEBAD562C2}" dt="2023-02-28T16:36:33.580" v="1221" actId="20577"/>
        <pc:sldMkLst>
          <pc:docMk/>
          <pc:sldMk cId="615917527" sldId="360"/>
        </pc:sldMkLst>
        <pc:spChg chg="mod">
          <ac:chgData name="Ken" userId="d63afa40-f901-45d1-beb5-fa688e844a7e" providerId="ADAL" clId="{13401FCA-AC13-455F-8BC9-49FEBAD562C2}" dt="2023-02-28T16:36:33.580" v="1221" actId="20577"/>
          <ac:spMkLst>
            <pc:docMk/>
            <pc:sldMk cId="615917527" sldId="360"/>
            <ac:spMk id="2" creationId="{99092CF3-A1F2-4E2C-B9BC-F0E3FCB86721}"/>
          </ac:spMkLst>
        </pc:spChg>
      </pc:sldChg>
      <pc:sldChg chg="modSp mod">
        <pc:chgData name="Ken" userId="d63afa40-f901-45d1-beb5-fa688e844a7e" providerId="ADAL" clId="{13401FCA-AC13-455F-8BC9-49FEBAD562C2}" dt="2023-02-28T16:41:32.239" v="2037" actId="20577"/>
        <pc:sldMkLst>
          <pc:docMk/>
          <pc:sldMk cId="1987592277" sldId="363"/>
        </pc:sldMkLst>
        <pc:spChg chg="mod">
          <ac:chgData name="Ken" userId="d63afa40-f901-45d1-beb5-fa688e844a7e" providerId="ADAL" clId="{13401FCA-AC13-455F-8BC9-49FEBAD562C2}" dt="2023-02-28T16:41:32.239" v="2037" actId="20577"/>
          <ac:spMkLst>
            <pc:docMk/>
            <pc:sldMk cId="1987592277" sldId="363"/>
            <ac:spMk id="2" creationId="{17230BC6-62D1-411A-877B-2DC17DC137B6}"/>
          </ac:spMkLst>
        </pc:spChg>
        <pc:spChg chg="mod">
          <ac:chgData name="Ken" userId="d63afa40-f901-45d1-beb5-fa688e844a7e" providerId="ADAL" clId="{13401FCA-AC13-455F-8BC9-49FEBAD562C2}" dt="2023-02-28T16:41:21.376" v="2024" actId="20577"/>
          <ac:spMkLst>
            <pc:docMk/>
            <pc:sldMk cId="1987592277" sldId="363"/>
            <ac:spMk id="3" creationId="{0D0AC1A3-4692-4DF6-943A-F257B0157AC4}"/>
          </ac:spMkLst>
        </pc:spChg>
      </pc:sldChg>
      <pc:sldChg chg="del">
        <pc:chgData name="Ken" userId="d63afa40-f901-45d1-beb5-fa688e844a7e" providerId="ADAL" clId="{13401FCA-AC13-455F-8BC9-49FEBAD562C2}" dt="2023-02-28T16:42:07.143" v="2072" actId="47"/>
        <pc:sldMkLst>
          <pc:docMk/>
          <pc:sldMk cId="3589475012" sldId="364"/>
        </pc:sldMkLst>
      </pc:sldChg>
      <pc:sldChg chg="addSp delSp modSp new mod">
        <pc:chgData name="Ken" userId="d63afa40-f901-45d1-beb5-fa688e844a7e" providerId="ADAL" clId="{13401FCA-AC13-455F-8BC9-49FEBAD562C2}" dt="2023-02-28T16:32:03.210" v="571" actId="113"/>
        <pc:sldMkLst>
          <pc:docMk/>
          <pc:sldMk cId="4234965456" sldId="365"/>
        </pc:sldMkLst>
        <pc:spChg chg="mod">
          <ac:chgData name="Ken" userId="d63afa40-f901-45d1-beb5-fa688e844a7e" providerId="ADAL" clId="{13401FCA-AC13-455F-8BC9-49FEBAD562C2}" dt="2023-02-28T16:22:21.076" v="29" actId="20577"/>
          <ac:spMkLst>
            <pc:docMk/>
            <pc:sldMk cId="4234965456" sldId="365"/>
            <ac:spMk id="2" creationId="{ED0CE015-04D6-F738-E9DB-88C71CC0EE03}"/>
          </ac:spMkLst>
        </pc:spChg>
        <pc:spChg chg="mod">
          <ac:chgData name="Ken" userId="d63afa40-f901-45d1-beb5-fa688e844a7e" providerId="ADAL" clId="{13401FCA-AC13-455F-8BC9-49FEBAD562C2}" dt="2023-02-28T16:32:03.210" v="571" actId="113"/>
          <ac:spMkLst>
            <pc:docMk/>
            <pc:sldMk cId="4234965456" sldId="365"/>
            <ac:spMk id="3" creationId="{99D155B1-6957-88A7-6A7C-3ADA945CE71F}"/>
          </ac:spMkLst>
        </pc:spChg>
        <pc:picChg chg="add del mod">
          <ac:chgData name="Ken" userId="d63afa40-f901-45d1-beb5-fa688e844a7e" providerId="ADAL" clId="{13401FCA-AC13-455F-8BC9-49FEBAD562C2}" dt="2023-02-28T16:24:54.712" v="175"/>
          <ac:picMkLst>
            <pc:docMk/>
            <pc:sldMk cId="4234965456" sldId="365"/>
            <ac:picMk id="6" creationId="{028759D4-C545-43B0-0AD0-F6BBA39DAB7B}"/>
          </ac:picMkLst>
        </pc:picChg>
        <pc:picChg chg="add mod">
          <ac:chgData name="Ken" userId="d63afa40-f901-45d1-beb5-fa688e844a7e" providerId="ADAL" clId="{13401FCA-AC13-455F-8BC9-49FEBAD562C2}" dt="2023-02-28T16:31:50.127" v="570" actId="1076"/>
          <ac:picMkLst>
            <pc:docMk/>
            <pc:sldMk cId="4234965456" sldId="365"/>
            <ac:picMk id="7" creationId="{840ED6BF-E65C-C999-FE74-4675D84FB071}"/>
          </ac:picMkLst>
        </pc:picChg>
        <pc:picChg chg="add del">
          <ac:chgData name="Ken" userId="d63afa40-f901-45d1-beb5-fa688e844a7e" providerId="ADAL" clId="{13401FCA-AC13-455F-8BC9-49FEBAD562C2}" dt="2023-02-28T16:24:59.287" v="177"/>
          <ac:picMkLst>
            <pc:docMk/>
            <pc:sldMk cId="4234965456" sldId="365"/>
            <ac:picMk id="1026" creationId="{8ED95F20-D790-4912-0F48-AF81905947CD}"/>
          </ac:picMkLst>
        </pc:picChg>
      </pc:sldChg>
      <pc:sldChg chg="modSp new mod">
        <pc:chgData name="Ken" userId="d63afa40-f901-45d1-beb5-fa688e844a7e" providerId="ADAL" clId="{13401FCA-AC13-455F-8BC9-49FEBAD562C2}" dt="2023-02-28T16:35:25.489" v="1092" actId="20577"/>
        <pc:sldMkLst>
          <pc:docMk/>
          <pc:sldMk cId="30197241" sldId="366"/>
        </pc:sldMkLst>
        <pc:spChg chg="mod">
          <ac:chgData name="Ken" userId="d63afa40-f901-45d1-beb5-fa688e844a7e" providerId="ADAL" clId="{13401FCA-AC13-455F-8BC9-49FEBAD562C2}" dt="2023-02-28T16:33:50.618" v="705" actId="20577"/>
          <ac:spMkLst>
            <pc:docMk/>
            <pc:sldMk cId="30197241" sldId="366"/>
            <ac:spMk id="2" creationId="{7AC9D47E-B0B5-808E-D184-00F8D8769594}"/>
          </ac:spMkLst>
        </pc:spChg>
        <pc:spChg chg="mod">
          <ac:chgData name="Ken" userId="d63afa40-f901-45d1-beb5-fa688e844a7e" providerId="ADAL" clId="{13401FCA-AC13-455F-8BC9-49FEBAD562C2}" dt="2023-02-28T16:35:25.489" v="1092" actId="20577"/>
          <ac:spMkLst>
            <pc:docMk/>
            <pc:sldMk cId="30197241" sldId="366"/>
            <ac:spMk id="3" creationId="{010640A7-0394-8745-9383-A7E1F0CE9784}"/>
          </ac:spMkLst>
        </pc:spChg>
      </pc:sldChg>
      <pc:sldChg chg="modSp new mod">
        <pc:chgData name="Ken" userId="d63afa40-f901-45d1-beb5-fa688e844a7e" providerId="ADAL" clId="{13401FCA-AC13-455F-8BC9-49FEBAD562C2}" dt="2023-02-28T16:40:42.781" v="1980" actId="20577"/>
        <pc:sldMkLst>
          <pc:docMk/>
          <pc:sldMk cId="2833273683" sldId="367"/>
        </pc:sldMkLst>
        <pc:spChg chg="mod">
          <ac:chgData name="Ken" userId="d63afa40-f901-45d1-beb5-fa688e844a7e" providerId="ADAL" clId="{13401FCA-AC13-455F-8BC9-49FEBAD562C2}" dt="2023-02-28T16:37:52.577" v="1392" actId="20577"/>
          <ac:spMkLst>
            <pc:docMk/>
            <pc:sldMk cId="2833273683" sldId="367"/>
            <ac:spMk id="2" creationId="{20A578B7-80A3-E38D-70E1-957CF923AAF2}"/>
          </ac:spMkLst>
        </pc:spChg>
        <pc:spChg chg="mod">
          <ac:chgData name="Ken" userId="d63afa40-f901-45d1-beb5-fa688e844a7e" providerId="ADAL" clId="{13401FCA-AC13-455F-8BC9-49FEBAD562C2}" dt="2023-02-28T16:40:42.781" v="1980" actId="20577"/>
          <ac:spMkLst>
            <pc:docMk/>
            <pc:sldMk cId="2833273683" sldId="367"/>
            <ac:spMk id="3" creationId="{E2D2BC51-35FF-3816-E06F-09B7F8435429}"/>
          </ac:spMkLst>
        </pc:spChg>
      </pc:sldChg>
    </pc:docChg>
  </pc:docChgLst>
  <pc:docChgLst>
    <pc:chgData name="Ken Birman" userId="d63afa40-f901-45d1-beb5-fa688e844a7e" providerId="ADAL" clId="{13401FCA-AC13-455F-8BC9-49FEBAD562C2}"/>
    <pc:docChg chg="undo custSel modSld">
      <pc:chgData name="Ken Birman" userId="d63afa40-f901-45d1-beb5-fa688e844a7e" providerId="ADAL" clId="{13401FCA-AC13-455F-8BC9-49FEBAD562C2}" dt="2023-02-28T18:13:28.865" v="16" actId="1076"/>
      <pc:docMkLst>
        <pc:docMk/>
      </pc:docMkLst>
      <pc:sldChg chg="addSp delSp modSp mod">
        <pc:chgData name="Ken Birman" userId="d63afa40-f901-45d1-beb5-fa688e844a7e" providerId="ADAL" clId="{13401FCA-AC13-455F-8BC9-49FEBAD562C2}" dt="2023-02-28T18:13:28.865" v="16" actId="1076"/>
        <pc:sldMkLst>
          <pc:docMk/>
          <pc:sldMk cId="4234965456" sldId="365"/>
        </pc:sldMkLst>
        <pc:spChg chg="mod">
          <ac:chgData name="Ken Birman" userId="d63afa40-f901-45d1-beb5-fa688e844a7e" providerId="ADAL" clId="{13401FCA-AC13-455F-8BC9-49FEBAD562C2}" dt="2023-02-28T18:12:30.360" v="7" actId="20578"/>
          <ac:spMkLst>
            <pc:docMk/>
            <pc:sldMk cId="4234965456" sldId="365"/>
            <ac:spMk id="3" creationId="{99D155B1-6957-88A7-6A7C-3ADA945CE71F}"/>
          </ac:spMkLst>
        </pc:spChg>
        <pc:spChg chg="add mod">
          <ac:chgData name="Ken Birman" userId="d63afa40-f901-45d1-beb5-fa688e844a7e" providerId="ADAL" clId="{13401FCA-AC13-455F-8BC9-49FEBAD562C2}" dt="2023-02-28T18:13:17.908" v="11" actId="164"/>
          <ac:spMkLst>
            <pc:docMk/>
            <pc:sldMk cId="4234965456" sldId="365"/>
            <ac:spMk id="6" creationId="{A8E15AAC-BB0E-5BC3-7F6E-18A13248F58C}"/>
          </ac:spMkLst>
        </pc:spChg>
        <pc:spChg chg="mod">
          <ac:chgData name="Ken Birman" userId="d63afa40-f901-45d1-beb5-fa688e844a7e" providerId="ADAL" clId="{13401FCA-AC13-455F-8BC9-49FEBAD562C2}" dt="2023-02-28T18:13:21.985" v="13"/>
          <ac:spMkLst>
            <pc:docMk/>
            <pc:sldMk cId="4234965456" sldId="365"/>
            <ac:spMk id="11" creationId="{FED9B797-65F6-43EB-EEEC-77D585480701}"/>
          </ac:spMkLst>
        </pc:spChg>
        <pc:grpChg chg="add del mod">
          <ac:chgData name="Ken Birman" userId="d63afa40-f901-45d1-beb5-fa688e844a7e" providerId="ADAL" clId="{13401FCA-AC13-455F-8BC9-49FEBAD562C2}" dt="2023-02-28T18:13:20.479" v="12" actId="21"/>
          <ac:grpSpMkLst>
            <pc:docMk/>
            <pc:sldMk cId="4234965456" sldId="365"/>
            <ac:grpSpMk id="8" creationId="{C6561978-5051-3751-6058-05BE28444EEB}"/>
          </ac:grpSpMkLst>
        </pc:grpChg>
        <pc:grpChg chg="add del mod">
          <ac:chgData name="Ken Birman" userId="d63afa40-f901-45d1-beb5-fa688e844a7e" providerId="ADAL" clId="{13401FCA-AC13-455F-8BC9-49FEBAD562C2}" dt="2023-02-28T18:13:23.940" v="14"/>
          <ac:grpSpMkLst>
            <pc:docMk/>
            <pc:sldMk cId="4234965456" sldId="365"/>
            <ac:grpSpMk id="9" creationId="{956E6F1A-345F-EC23-62C2-FB6A63689F49}"/>
          </ac:grpSpMkLst>
        </pc:grpChg>
        <pc:picChg chg="mod">
          <ac:chgData name="Ken Birman" userId="d63afa40-f901-45d1-beb5-fa688e844a7e" providerId="ADAL" clId="{13401FCA-AC13-455F-8BC9-49FEBAD562C2}" dt="2023-02-28T18:13:17.908" v="11" actId="164"/>
          <ac:picMkLst>
            <pc:docMk/>
            <pc:sldMk cId="4234965456" sldId="365"/>
            <ac:picMk id="7" creationId="{840ED6BF-E65C-C999-FE74-4675D84FB071}"/>
          </ac:picMkLst>
        </pc:picChg>
        <pc:picChg chg="mod">
          <ac:chgData name="Ken Birman" userId="d63afa40-f901-45d1-beb5-fa688e844a7e" providerId="ADAL" clId="{13401FCA-AC13-455F-8BC9-49FEBAD562C2}" dt="2023-02-28T18:13:21.985" v="13"/>
          <ac:picMkLst>
            <pc:docMk/>
            <pc:sldMk cId="4234965456" sldId="365"/>
            <ac:picMk id="10" creationId="{764BFFED-A140-B315-71EA-8D9C1051606E}"/>
          </ac:picMkLst>
        </pc:picChg>
        <pc:picChg chg="add mod">
          <ac:chgData name="Ken Birman" userId="d63afa40-f901-45d1-beb5-fa688e844a7e" providerId="ADAL" clId="{13401FCA-AC13-455F-8BC9-49FEBAD562C2}" dt="2023-02-28T18:13:28.865" v="16" actId="1076"/>
          <ac:picMkLst>
            <pc:docMk/>
            <pc:sldMk cId="4234965456" sldId="365"/>
            <ac:picMk id="12" creationId="{736794FB-DDD3-05AF-3FB3-0ECCE021992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2/28/2023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773795-4057-42F8-94F1-B3898A7D5E59}" type="slidenum">
              <a:rPr lang="en-US" smtClean="0"/>
              <a:t>5</a:t>
            </a:fld>
            <a:endParaRPr lang="en-US"/>
          </a:p>
        </p:txBody>
      </p:sp>
    </p:spTree>
    <p:extLst>
      <p:ext uri="{BB962C8B-B14F-4D97-AF65-F5344CB8AC3E}">
        <p14:creationId xmlns:p14="http://schemas.microsoft.com/office/powerpoint/2010/main" val="72924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BC006D61-A898-421F-B89F-F6C171810E8F}" type="datetime1">
              <a:rPr lang="en-US" smtClean="0"/>
              <a:t>2/28/2023</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5AB9B0-4EB1-4470-8D22-0201F51C3C26}" type="datetime1">
              <a:rPr lang="en-US" smtClean="0"/>
              <a:t>2/28/2023</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C979FD-C8A0-43A7-BDE9-42119A36FA31}" type="datetime1">
              <a:rPr lang="en-US" smtClean="0"/>
              <a:t>2/28/2023</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5F65C66D-47D8-4F1A-9D4F-3B2F6A993A20}" type="datetime1">
              <a:rPr lang="en-US" smtClean="0"/>
              <a:t>2/28/2023</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B48B3F1-A58A-416F-81CB-B437B229F2E9}" type="datetime1">
              <a:rPr lang="en-US" smtClean="0"/>
              <a:t>2/28/2023</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17284884-8EB5-414A-8DEC-81F7BC225947}" type="datetime1">
              <a:rPr lang="en-US" smtClean="0"/>
              <a:t>2/28/2023</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CB9AF2-2DBE-4EE8-A42E-6E0D309D253F}" type="datetime1">
              <a:rPr lang="en-US" smtClean="0"/>
              <a:t>2/28/2023</a:t>
            </a:fld>
            <a:endParaRPr lang="en-US"/>
          </a:p>
        </p:txBody>
      </p:sp>
      <p:sp>
        <p:nvSpPr>
          <p:cNvPr id="8" name="Footer Placeholder 7"/>
          <p:cNvSpPr>
            <a:spLocks noGrp="1"/>
          </p:cNvSpPr>
          <p:nvPr>
            <p:ph type="ftr" sz="quarter" idx="11"/>
          </p:nvPr>
        </p:nvSpPr>
        <p:spPr/>
        <p:txBody>
          <a:bodyPr/>
          <a:lstStyle/>
          <a:p>
            <a:r>
              <a:rPr lang="en-US"/>
              <a:t>Cornell CS4414 - Spring 2023</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C7B4D5E6-E34B-4864-998D-02033E1C117B}" type="datetime1">
              <a:rPr lang="en-US" smtClean="0"/>
              <a:t>2/28/2023</a:t>
            </a:fld>
            <a:endParaRPr lang="en-US"/>
          </a:p>
        </p:txBody>
      </p:sp>
      <p:sp>
        <p:nvSpPr>
          <p:cNvPr id="4" name="Footer Placeholder 3"/>
          <p:cNvSpPr>
            <a:spLocks noGrp="1"/>
          </p:cNvSpPr>
          <p:nvPr>
            <p:ph type="ftr" sz="quarter" idx="11"/>
          </p:nvPr>
        </p:nvSpPr>
        <p:spPr/>
        <p:txBody>
          <a:bodyPr/>
          <a:lstStyle/>
          <a:p>
            <a:r>
              <a:rPr lang="en-US"/>
              <a:t>Cornell CS4414 - Spring 2023</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9C25C-1065-4FD7-A866-7E376C5B6BAA}" type="datetime1">
              <a:rPr lang="en-US" smtClean="0"/>
              <a:t>2/28/2023</a:t>
            </a:fld>
            <a:endParaRPr lang="en-US"/>
          </a:p>
        </p:txBody>
      </p:sp>
      <p:sp>
        <p:nvSpPr>
          <p:cNvPr id="3" name="Footer Placeholder 2"/>
          <p:cNvSpPr>
            <a:spLocks noGrp="1"/>
          </p:cNvSpPr>
          <p:nvPr>
            <p:ph type="ftr" sz="quarter" idx="11"/>
          </p:nvPr>
        </p:nvSpPr>
        <p:spPr/>
        <p:txBody>
          <a:bodyPr/>
          <a:lstStyle/>
          <a:p>
            <a:r>
              <a:rPr lang="en-US"/>
              <a:t>Cornell CS4414 - Spring 2023</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3F9E2-2538-4B27-BE31-6BFF57FA18C2}" type="datetime1">
              <a:rPr lang="en-US" smtClean="0"/>
              <a:t>2/28/2023</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308CA6-15FD-4310-A9C5-35FF3A1F7C64}" type="datetime1">
              <a:rPr lang="en-US" smtClean="0"/>
              <a:t>2/28/2023</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77346F1-3B84-41D5-9205-7752C0D3A029}" type="datetime1">
              <a:rPr lang="en-US" smtClean="0"/>
              <a:t>2/28/2023</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Spring 2023</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Performance: Big Picture</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Lecture 11</a:t>
            </a:r>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Spring 2023</a:t>
            </a:r>
            <a:endParaRPr lang="en-US" dirty="0"/>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27D9E-75F6-4131-B50A-C1DC450F9329}"/>
              </a:ext>
            </a:extLst>
          </p:cNvPr>
          <p:cNvSpPr>
            <a:spLocks noGrp="1"/>
          </p:cNvSpPr>
          <p:nvPr>
            <p:ph type="title"/>
          </p:nvPr>
        </p:nvSpPr>
        <p:spPr/>
        <p:txBody>
          <a:bodyPr/>
          <a:lstStyle/>
          <a:p>
            <a:r>
              <a:rPr lang="en-US" dirty="0"/>
              <a:t>Domain crossings can be costly</a:t>
            </a:r>
          </a:p>
        </p:txBody>
      </p:sp>
      <p:sp>
        <p:nvSpPr>
          <p:cNvPr id="3" name="Content Placeholder 2">
            <a:extLst>
              <a:ext uri="{FF2B5EF4-FFF2-40B4-BE49-F238E27FC236}">
                <a16:creationId xmlns:a16="http://schemas.microsoft.com/office/drawing/2014/main" id="{141B598B-523D-4463-93D7-63844F510C8D}"/>
              </a:ext>
            </a:extLst>
          </p:cNvPr>
          <p:cNvSpPr>
            <a:spLocks noGrp="1"/>
          </p:cNvSpPr>
          <p:nvPr>
            <p:ph idx="1"/>
          </p:nvPr>
        </p:nvSpPr>
        <p:spPr/>
        <p:txBody>
          <a:bodyPr>
            <a:normAutofit lnSpcReduction="10000"/>
          </a:bodyPr>
          <a:lstStyle/>
          <a:p>
            <a:r>
              <a:rPr lang="en-US" dirty="0"/>
              <a:t>A domain crossing occurs when we move data from the storage device to the Linux kernel or from kernel to user memory</a:t>
            </a:r>
          </a:p>
          <a:p>
            <a:endParaRPr lang="en-US" dirty="0"/>
          </a:p>
          <a:p>
            <a:r>
              <a:rPr lang="en-US" dirty="0"/>
              <a:t>They also occur when the user process issues a system call, requesting that Linux do something (like open a file, read data)</a:t>
            </a:r>
          </a:p>
          <a:p>
            <a:endParaRPr lang="en-US" dirty="0"/>
          </a:p>
          <a:p>
            <a:r>
              <a:rPr lang="en-US" dirty="0"/>
              <a:t>And they even occur if threads share a resource and must take turns accessing it (we’ll talk about this case a lot in future classes)</a:t>
            </a:r>
          </a:p>
        </p:txBody>
      </p:sp>
      <p:sp>
        <p:nvSpPr>
          <p:cNvPr id="4" name="Footer Placeholder 3">
            <a:extLst>
              <a:ext uri="{FF2B5EF4-FFF2-40B4-BE49-F238E27FC236}">
                <a16:creationId xmlns:a16="http://schemas.microsoft.com/office/drawing/2014/main" id="{55419192-7EAB-4F51-BEFE-9BD5022393EA}"/>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9B42236-55E6-47D2-80E9-27406E756D40}"/>
              </a:ext>
            </a:extLst>
          </p:cNvPr>
          <p:cNvSpPr>
            <a:spLocks noGrp="1"/>
          </p:cNvSpPr>
          <p:nvPr>
            <p:ph type="sldNum" sz="quarter" idx="12"/>
          </p:nvPr>
        </p:nvSpPr>
        <p:spPr/>
        <p:txBody>
          <a:bodyPr/>
          <a:lstStyle/>
          <a:p>
            <a:fld id="{6547F9EC-0141-428E-9624-21FD351CB832}" type="slidenum">
              <a:rPr lang="en-US" smtClean="0"/>
              <a:t>10</a:t>
            </a:fld>
            <a:endParaRPr lang="en-US"/>
          </a:p>
        </p:txBody>
      </p:sp>
      <p:pic>
        <p:nvPicPr>
          <p:cNvPr id="6" name="Picture 5">
            <a:extLst>
              <a:ext uri="{FF2B5EF4-FFF2-40B4-BE49-F238E27FC236}">
                <a16:creationId xmlns:a16="http://schemas.microsoft.com/office/drawing/2014/main" id="{2E91ABED-02A3-4C9E-8AE9-2B1448424DC3}"/>
              </a:ext>
            </a:extLst>
          </p:cNvPr>
          <p:cNvPicPr>
            <a:picLocks noChangeAspect="1"/>
          </p:cNvPicPr>
          <p:nvPr/>
        </p:nvPicPr>
        <p:blipFill rotWithShape="1">
          <a:blip r:embed="rId2"/>
          <a:srcRect b="10845"/>
          <a:stretch/>
        </p:blipFill>
        <p:spPr>
          <a:xfrm>
            <a:off x="9901808" y="370332"/>
            <a:ext cx="2069000" cy="1395094"/>
          </a:xfrm>
          <a:prstGeom prst="rect">
            <a:avLst/>
          </a:prstGeom>
        </p:spPr>
      </p:pic>
    </p:spTree>
    <p:extLst>
      <p:ext uri="{BB962C8B-B14F-4D97-AF65-F5344CB8AC3E}">
        <p14:creationId xmlns:p14="http://schemas.microsoft.com/office/powerpoint/2010/main" val="106840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D7593-F455-44CD-8D64-E6E70EF98F4A}"/>
              </a:ext>
            </a:extLst>
          </p:cNvPr>
          <p:cNvSpPr>
            <a:spLocks noGrp="1"/>
          </p:cNvSpPr>
          <p:nvPr>
            <p:ph type="title"/>
          </p:nvPr>
        </p:nvSpPr>
        <p:spPr/>
        <p:txBody>
          <a:bodyPr/>
          <a:lstStyle/>
          <a:p>
            <a:r>
              <a:rPr lang="en-US" dirty="0"/>
              <a:t>Modern systems hide these costs</a:t>
            </a:r>
          </a:p>
        </p:txBody>
      </p:sp>
      <p:sp>
        <p:nvSpPr>
          <p:cNvPr id="3" name="Content Placeholder 2">
            <a:extLst>
              <a:ext uri="{FF2B5EF4-FFF2-40B4-BE49-F238E27FC236}">
                <a16:creationId xmlns:a16="http://schemas.microsoft.com/office/drawing/2014/main" id="{B19FF108-D631-4926-8CB9-81DCBB75F0FA}"/>
              </a:ext>
            </a:extLst>
          </p:cNvPr>
          <p:cNvSpPr>
            <a:spLocks noGrp="1"/>
          </p:cNvSpPr>
          <p:nvPr>
            <p:ph idx="1"/>
          </p:nvPr>
        </p:nvSpPr>
        <p:spPr/>
        <p:txBody>
          <a:bodyPr>
            <a:normAutofit lnSpcReduction="10000"/>
          </a:bodyPr>
          <a:lstStyle/>
          <a:p>
            <a:r>
              <a:rPr lang="en-US" dirty="0"/>
              <a:t>Your code can access data without considering costs, and Linux will conceal the overheads</a:t>
            </a:r>
          </a:p>
          <a:p>
            <a:endParaRPr lang="en-US" dirty="0"/>
          </a:p>
          <a:p>
            <a:r>
              <a:rPr lang="en-US" dirty="0"/>
              <a:t>But this means that the same logic might be faster or slower depending on factors you aren’t controlling.</a:t>
            </a:r>
          </a:p>
          <a:p>
            <a:endParaRPr lang="en-US" dirty="0"/>
          </a:p>
          <a:p>
            <a:r>
              <a:rPr lang="en-US" dirty="0"/>
              <a:t>Gaining control involves intentionally designing code to ensure that data will be in the most efficient place at the right time</a:t>
            </a:r>
          </a:p>
        </p:txBody>
      </p:sp>
      <p:sp>
        <p:nvSpPr>
          <p:cNvPr id="4" name="Footer Placeholder 3">
            <a:extLst>
              <a:ext uri="{FF2B5EF4-FFF2-40B4-BE49-F238E27FC236}">
                <a16:creationId xmlns:a16="http://schemas.microsoft.com/office/drawing/2014/main" id="{E94AC6AA-84DD-48FA-BE27-85CC9C26DDF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BDD1DC84-72E8-4B1A-936E-631E8512207D}"/>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2306601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B4619-A5F8-4725-8298-1C63EA121150}"/>
              </a:ext>
            </a:extLst>
          </p:cNvPr>
          <p:cNvSpPr>
            <a:spLocks noGrp="1"/>
          </p:cNvSpPr>
          <p:nvPr>
            <p:ph type="title"/>
          </p:nvPr>
        </p:nvSpPr>
        <p:spPr/>
        <p:txBody>
          <a:bodyPr/>
          <a:lstStyle/>
          <a:p>
            <a:r>
              <a:rPr lang="en-US" dirty="0"/>
              <a:t>Tools of the trade</a:t>
            </a:r>
          </a:p>
        </p:txBody>
      </p:sp>
      <p:sp>
        <p:nvSpPr>
          <p:cNvPr id="3" name="Content Placeholder 2">
            <a:extLst>
              <a:ext uri="{FF2B5EF4-FFF2-40B4-BE49-F238E27FC236}">
                <a16:creationId xmlns:a16="http://schemas.microsoft.com/office/drawing/2014/main" id="{CDA72993-5F36-4C81-8A12-8735C287DECB}"/>
              </a:ext>
            </a:extLst>
          </p:cNvPr>
          <p:cNvSpPr>
            <a:spLocks noGrp="1"/>
          </p:cNvSpPr>
          <p:nvPr>
            <p:ph idx="1"/>
          </p:nvPr>
        </p:nvSpPr>
        <p:spPr/>
        <p:txBody>
          <a:bodyPr>
            <a:normAutofit/>
          </a:bodyPr>
          <a:lstStyle/>
          <a:p>
            <a:r>
              <a:rPr lang="en-US" dirty="0"/>
              <a:t>When you approach a performance question, pause and think about this big picture, and try to visualize </a:t>
            </a:r>
            <a:r>
              <a:rPr lang="en-US" i="1" dirty="0"/>
              <a:t>all aspects</a:t>
            </a:r>
            <a:endParaRPr lang="en-US" dirty="0"/>
          </a:p>
          <a:p>
            <a:pPr>
              <a:buFont typeface="Wingdings" panose="05000000000000000000" pitchFamily="2" charset="2"/>
              <a:buChar char="Ø"/>
            </a:pPr>
            <a:r>
              <a:rPr lang="en-US" dirty="0"/>
              <a:t>  Is your program reading files?  How many?  How big?</a:t>
            </a:r>
          </a:p>
          <a:p>
            <a:pPr>
              <a:buFont typeface="Wingdings" panose="05000000000000000000" pitchFamily="2" charset="2"/>
              <a:buChar char="Ø"/>
            </a:pPr>
            <a:r>
              <a:rPr lang="en-US" dirty="0"/>
              <a:t>  Overall, are you working with a really large amount of</a:t>
            </a:r>
            <a:br>
              <a:rPr lang="en-US" dirty="0"/>
            </a:br>
            <a:r>
              <a:rPr lang="en-US" dirty="0"/>
              <a:t>    data, like gigabytes, or smaller things?</a:t>
            </a:r>
          </a:p>
          <a:p>
            <a:pPr>
              <a:buFont typeface="Wingdings" panose="05000000000000000000" pitchFamily="2" charset="2"/>
              <a:buChar char="Ø"/>
            </a:pPr>
            <a:r>
              <a:rPr lang="en-US" dirty="0"/>
              <a:t>  How fast is the hardware you’ll run on?  </a:t>
            </a:r>
          </a:p>
          <a:p>
            <a:pPr>
              <a:buFont typeface="Wingdings" panose="05000000000000000000" pitchFamily="2" charset="2"/>
              <a:buChar char="Ø"/>
            </a:pPr>
            <a:r>
              <a:rPr lang="en-US" dirty="0"/>
              <a:t>  Complexity of the algorithms you’ll be using.  </a:t>
            </a:r>
          </a:p>
        </p:txBody>
      </p:sp>
      <p:sp>
        <p:nvSpPr>
          <p:cNvPr id="4" name="Footer Placeholder 3">
            <a:extLst>
              <a:ext uri="{FF2B5EF4-FFF2-40B4-BE49-F238E27FC236}">
                <a16:creationId xmlns:a16="http://schemas.microsoft.com/office/drawing/2014/main" id="{CE9CE6FB-DB04-42FC-AB0A-0C819E3E9F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FDD94E34-54BA-42FF-A0E7-C2F50A7FC597}"/>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348649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5A0D2-1430-46AF-9EDB-E29CAF7B4418}"/>
              </a:ext>
            </a:extLst>
          </p:cNvPr>
          <p:cNvSpPr>
            <a:spLocks noGrp="1"/>
          </p:cNvSpPr>
          <p:nvPr>
            <p:ph type="title"/>
          </p:nvPr>
        </p:nvSpPr>
        <p:spPr/>
        <p:txBody>
          <a:bodyPr/>
          <a:lstStyle/>
          <a:p>
            <a:r>
              <a:rPr lang="en-US" dirty="0"/>
              <a:t>Isolation Testing</a:t>
            </a:r>
          </a:p>
        </p:txBody>
      </p:sp>
      <p:sp>
        <p:nvSpPr>
          <p:cNvPr id="3" name="Content Placeholder 2">
            <a:extLst>
              <a:ext uri="{FF2B5EF4-FFF2-40B4-BE49-F238E27FC236}">
                <a16:creationId xmlns:a16="http://schemas.microsoft.com/office/drawing/2014/main" id="{6CA596DB-D6D8-48D0-A50E-800390D56F57}"/>
              </a:ext>
            </a:extLst>
          </p:cNvPr>
          <p:cNvSpPr>
            <a:spLocks noGrp="1"/>
          </p:cNvSpPr>
          <p:nvPr>
            <p:ph idx="1"/>
          </p:nvPr>
        </p:nvSpPr>
        <p:spPr/>
        <p:txBody>
          <a:bodyPr>
            <a:normAutofit fontScale="92500" lnSpcReduction="10000"/>
          </a:bodyPr>
          <a:lstStyle/>
          <a:p>
            <a:r>
              <a:rPr lang="en-US" dirty="0"/>
              <a:t>Used to study some component of your application.  You create a dedicated specialized test to measure its speed or hunt for bugs.</a:t>
            </a:r>
          </a:p>
          <a:p>
            <a:endParaRPr lang="en-US" dirty="0"/>
          </a:p>
          <a:p>
            <a:r>
              <a:rPr lang="en-US" dirty="0"/>
              <a:t>You often can do this by “breaking” your application – with some special argument, main just calls the test logic, then exits.</a:t>
            </a:r>
          </a:p>
          <a:p>
            <a:endParaRPr lang="en-US" dirty="0"/>
          </a:p>
          <a:p>
            <a:r>
              <a:rPr lang="en-US" dirty="0"/>
              <a:t>This allows you to understand the speed of that element and to tune it, without worrying about the rest of your program.</a:t>
            </a:r>
          </a:p>
        </p:txBody>
      </p:sp>
      <p:sp>
        <p:nvSpPr>
          <p:cNvPr id="4" name="Footer Placeholder 3">
            <a:extLst>
              <a:ext uri="{FF2B5EF4-FFF2-40B4-BE49-F238E27FC236}">
                <a16:creationId xmlns:a16="http://schemas.microsoft.com/office/drawing/2014/main" id="{DA419A24-45E4-467E-AB6D-9617007C4B6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6748E9D-B050-4396-A61F-F966B240A450}"/>
              </a:ext>
            </a:extLst>
          </p:cNvPr>
          <p:cNvSpPr>
            <a:spLocks noGrp="1"/>
          </p:cNvSpPr>
          <p:nvPr>
            <p:ph type="sldNum" sz="quarter" idx="12"/>
          </p:nvPr>
        </p:nvSpPr>
        <p:spPr/>
        <p:txBody>
          <a:bodyPr/>
          <a:lstStyle/>
          <a:p>
            <a:fld id="{6547F9EC-0141-428E-9624-21FD351CB832}" type="slidenum">
              <a:rPr lang="en-US" smtClean="0"/>
              <a:t>13</a:t>
            </a:fld>
            <a:endParaRPr lang="en-US"/>
          </a:p>
        </p:txBody>
      </p:sp>
    </p:spTree>
    <p:extLst>
      <p:ext uri="{BB962C8B-B14F-4D97-AF65-F5344CB8AC3E}">
        <p14:creationId xmlns:p14="http://schemas.microsoft.com/office/powerpoint/2010/main" val="411189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BCCF3-638C-4583-8E4A-5821C3B525F7}"/>
              </a:ext>
            </a:extLst>
          </p:cNvPr>
          <p:cNvSpPr>
            <a:spLocks noGrp="1"/>
          </p:cNvSpPr>
          <p:nvPr>
            <p:ph type="title"/>
          </p:nvPr>
        </p:nvSpPr>
        <p:spPr/>
        <p:txBody>
          <a:bodyPr/>
          <a:lstStyle/>
          <a:p>
            <a:r>
              <a:rPr lang="en-US" dirty="0"/>
              <a:t>How fast “should” your code be?</a:t>
            </a:r>
          </a:p>
        </p:txBody>
      </p:sp>
      <p:sp>
        <p:nvSpPr>
          <p:cNvPr id="3" name="Content Placeholder 2">
            <a:extLst>
              <a:ext uri="{FF2B5EF4-FFF2-40B4-BE49-F238E27FC236}">
                <a16:creationId xmlns:a16="http://schemas.microsoft.com/office/drawing/2014/main" id="{8B2E79C5-753E-4A65-AECF-D6989F586EDD}"/>
              </a:ext>
            </a:extLst>
          </p:cNvPr>
          <p:cNvSpPr>
            <a:spLocks noGrp="1"/>
          </p:cNvSpPr>
          <p:nvPr>
            <p:ph idx="1"/>
          </p:nvPr>
        </p:nvSpPr>
        <p:spPr/>
        <p:txBody>
          <a:bodyPr/>
          <a:lstStyle/>
          <a:p>
            <a:r>
              <a:rPr lang="en-US" dirty="0"/>
              <a:t>With a whiteboarding process you can often arrive at very crude estimates – rough but still very useful!</a:t>
            </a:r>
          </a:p>
          <a:p>
            <a:pPr>
              <a:buFont typeface="Wingdings" panose="05000000000000000000" pitchFamily="2" charset="2"/>
              <a:buChar char="Ø"/>
            </a:pPr>
            <a:r>
              <a:rPr lang="en-US" dirty="0"/>
              <a:t>  Time needed to do the file I/O</a:t>
            </a:r>
          </a:p>
          <a:p>
            <a:pPr>
              <a:buFont typeface="Wingdings" panose="05000000000000000000" pitchFamily="2" charset="2"/>
              <a:buChar char="Ø"/>
            </a:pPr>
            <a:r>
              <a:rPr lang="en-US" dirty="0"/>
              <a:t>  Computational time per “data item”, and “how many items”?</a:t>
            </a:r>
          </a:p>
          <a:p>
            <a:pPr>
              <a:buFont typeface="Wingdings" panose="05000000000000000000" pitchFamily="2" charset="2"/>
              <a:buChar char="Ø"/>
            </a:pPr>
            <a:r>
              <a:rPr lang="en-US" dirty="0"/>
              <a:t>  Will there be a great deal of copying needed?</a:t>
            </a:r>
          </a:p>
          <a:p>
            <a:pPr>
              <a:buFont typeface="Wingdings" panose="05000000000000000000" pitchFamily="2" charset="2"/>
              <a:buChar char="Ø"/>
            </a:pPr>
            <a:r>
              <a:rPr lang="en-US" dirty="0"/>
              <a:t>  What aspects look very sequential to you?</a:t>
            </a:r>
          </a:p>
        </p:txBody>
      </p:sp>
      <p:sp>
        <p:nvSpPr>
          <p:cNvPr id="4" name="Footer Placeholder 3">
            <a:extLst>
              <a:ext uri="{FF2B5EF4-FFF2-40B4-BE49-F238E27FC236}">
                <a16:creationId xmlns:a16="http://schemas.microsoft.com/office/drawing/2014/main" id="{4B7A31F2-A161-45E6-A382-9488F42429E1}"/>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A5DE458E-6646-4B66-8939-2C80F55398AC}"/>
              </a:ext>
            </a:extLst>
          </p:cNvPr>
          <p:cNvSpPr>
            <a:spLocks noGrp="1"/>
          </p:cNvSpPr>
          <p:nvPr>
            <p:ph type="sldNum" sz="quarter" idx="12"/>
          </p:nvPr>
        </p:nvSpPr>
        <p:spPr/>
        <p:txBody>
          <a:bodyPr/>
          <a:lstStyle/>
          <a:p>
            <a:fld id="{6547F9EC-0141-428E-9624-21FD351CB832}" type="slidenum">
              <a:rPr lang="en-US" smtClean="0"/>
              <a:t>14</a:t>
            </a:fld>
            <a:endParaRPr lang="en-US"/>
          </a:p>
        </p:txBody>
      </p:sp>
      <p:pic>
        <p:nvPicPr>
          <p:cNvPr id="6" name="Picture 5">
            <a:extLst>
              <a:ext uri="{FF2B5EF4-FFF2-40B4-BE49-F238E27FC236}">
                <a16:creationId xmlns:a16="http://schemas.microsoft.com/office/drawing/2014/main" id="{83C3E328-C540-4DD7-82AF-5F392CDB5285}"/>
              </a:ext>
            </a:extLst>
          </p:cNvPr>
          <p:cNvPicPr>
            <a:picLocks noChangeAspect="1"/>
          </p:cNvPicPr>
          <p:nvPr/>
        </p:nvPicPr>
        <p:blipFill>
          <a:blip r:embed="rId2"/>
          <a:stretch>
            <a:fillRect/>
          </a:stretch>
        </p:blipFill>
        <p:spPr>
          <a:xfrm>
            <a:off x="10561150" y="229181"/>
            <a:ext cx="1390650" cy="1895475"/>
          </a:xfrm>
          <a:prstGeom prst="rect">
            <a:avLst/>
          </a:prstGeom>
        </p:spPr>
      </p:pic>
    </p:spTree>
    <p:extLst>
      <p:ext uri="{BB962C8B-B14F-4D97-AF65-F5344CB8AC3E}">
        <p14:creationId xmlns:p14="http://schemas.microsoft.com/office/powerpoint/2010/main" val="1991052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CE7CF-673B-4336-BCAB-658421EBE8D8}"/>
              </a:ext>
            </a:extLst>
          </p:cNvPr>
          <p:cNvSpPr>
            <a:spLocks noGrp="1"/>
          </p:cNvSpPr>
          <p:nvPr>
            <p:ph type="title"/>
          </p:nvPr>
        </p:nvSpPr>
        <p:spPr/>
        <p:txBody>
          <a:bodyPr/>
          <a:lstStyle/>
          <a:p>
            <a:r>
              <a:rPr lang="en-US" dirty="0"/>
              <a:t>Hierarchy of delay</a:t>
            </a:r>
          </a:p>
        </p:txBody>
      </p:sp>
      <p:sp>
        <p:nvSpPr>
          <p:cNvPr id="3" name="Content Placeholder 2">
            <a:extLst>
              <a:ext uri="{FF2B5EF4-FFF2-40B4-BE49-F238E27FC236}">
                <a16:creationId xmlns:a16="http://schemas.microsoft.com/office/drawing/2014/main" id="{38DABF1C-E3A6-4539-B45C-709E2EA31A4E}"/>
              </a:ext>
            </a:extLst>
          </p:cNvPr>
          <p:cNvSpPr>
            <a:spLocks noGrp="1"/>
          </p:cNvSpPr>
          <p:nvPr>
            <p:ph idx="1"/>
          </p:nvPr>
        </p:nvSpPr>
        <p:spPr/>
        <p:txBody>
          <a:bodyPr/>
          <a:lstStyle/>
          <a:p>
            <a:r>
              <a:rPr lang="en-US" dirty="0"/>
              <a:t>Think of each part of your application in terms of</a:t>
            </a:r>
          </a:p>
          <a:p>
            <a:pPr>
              <a:buFont typeface="Wingdings" panose="05000000000000000000" pitchFamily="2" charset="2"/>
              <a:buChar char="Ø"/>
            </a:pPr>
            <a:r>
              <a:rPr lang="en-US" dirty="0"/>
              <a:t>  </a:t>
            </a:r>
            <a:r>
              <a:rPr lang="en-US" i="1" dirty="0"/>
              <a:t>Bandwidth:</a:t>
            </a:r>
            <a:r>
              <a:rPr lang="en-US" dirty="0"/>
              <a:t>  How fast data can be moved through it.  </a:t>
            </a:r>
          </a:p>
          <a:p>
            <a:pPr>
              <a:buFont typeface="Wingdings" panose="05000000000000000000" pitchFamily="2" charset="2"/>
              <a:buChar char="Ø"/>
            </a:pPr>
            <a:r>
              <a:rPr lang="en-US" dirty="0"/>
              <a:t>  </a:t>
            </a:r>
            <a:r>
              <a:rPr lang="en-US" i="1" dirty="0"/>
              <a:t>Latency:</a:t>
            </a:r>
            <a:r>
              <a:rPr lang="en-US" dirty="0"/>
              <a:t>  How long it takes.</a:t>
            </a:r>
          </a:p>
          <a:p>
            <a:pPr marL="0" indent="0">
              <a:buNone/>
            </a:pPr>
            <a:endParaRPr lang="en-US" dirty="0"/>
          </a:p>
          <a:p>
            <a:pPr marL="0" indent="0">
              <a:buNone/>
            </a:pPr>
            <a:r>
              <a:rPr lang="en-US" dirty="0"/>
              <a:t>Keep in mind that the disk and Linux and the network are all parts of your application even if you didn’t code those</a:t>
            </a:r>
          </a:p>
        </p:txBody>
      </p:sp>
      <p:sp>
        <p:nvSpPr>
          <p:cNvPr id="4" name="Footer Placeholder 3">
            <a:extLst>
              <a:ext uri="{FF2B5EF4-FFF2-40B4-BE49-F238E27FC236}">
                <a16:creationId xmlns:a16="http://schemas.microsoft.com/office/drawing/2014/main" id="{51A6D68C-8B0C-4B87-9201-1D0C05DE12A1}"/>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B30F3CF-CE63-4CC1-8607-DC29D34E40EC}"/>
              </a:ext>
            </a:extLst>
          </p:cNvPr>
          <p:cNvSpPr>
            <a:spLocks noGrp="1"/>
          </p:cNvSpPr>
          <p:nvPr>
            <p:ph type="sldNum" sz="quarter" idx="12"/>
          </p:nvPr>
        </p:nvSpPr>
        <p:spPr/>
        <p:txBody>
          <a:bodyPr/>
          <a:lstStyle/>
          <a:p>
            <a:fld id="{6547F9EC-0141-428E-9624-21FD351CB832}" type="slidenum">
              <a:rPr lang="en-US" smtClean="0"/>
              <a:t>15</a:t>
            </a:fld>
            <a:endParaRPr lang="en-US"/>
          </a:p>
        </p:txBody>
      </p:sp>
    </p:spTree>
    <p:extLst>
      <p:ext uri="{BB962C8B-B14F-4D97-AF65-F5344CB8AC3E}">
        <p14:creationId xmlns:p14="http://schemas.microsoft.com/office/powerpoint/2010/main" val="3286888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47034-D192-486D-86CC-E89ACC6B1592}"/>
              </a:ext>
            </a:extLst>
          </p:cNvPr>
          <p:cNvSpPr>
            <a:spLocks noGrp="1"/>
          </p:cNvSpPr>
          <p:nvPr>
            <p:ph type="title"/>
          </p:nvPr>
        </p:nvSpPr>
        <p:spPr/>
        <p:txBody>
          <a:bodyPr/>
          <a:lstStyle/>
          <a:p>
            <a:r>
              <a:rPr lang="en-US" dirty="0"/>
              <a:t>A busy thing causes delay.  But so does an idle thing!</a:t>
            </a:r>
          </a:p>
        </p:txBody>
      </p:sp>
      <p:sp>
        <p:nvSpPr>
          <p:cNvPr id="3" name="Content Placeholder 2">
            <a:extLst>
              <a:ext uri="{FF2B5EF4-FFF2-40B4-BE49-F238E27FC236}">
                <a16:creationId xmlns:a16="http://schemas.microsoft.com/office/drawing/2014/main" id="{20A5519B-038B-4933-99C2-5411EC20A3E5}"/>
              </a:ext>
            </a:extLst>
          </p:cNvPr>
          <p:cNvSpPr>
            <a:spLocks noGrp="1"/>
          </p:cNvSpPr>
          <p:nvPr>
            <p:ph idx="1"/>
          </p:nvPr>
        </p:nvSpPr>
        <p:spPr/>
        <p:txBody>
          <a:bodyPr/>
          <a:lstStyle/>
          <a:p>
            <a:r>
              <a:rPr lang="en-US" dirty="0"/>
              <a:t>We tend to think that delay is always caused by heavy loads</a:t>
            </a:r>
          </a:p>
          <a:p>
            <a:endParaRPr lang="en-US" dirty="0"/>
          </a:p>
          <a:p>
            <a:r>
              <a:rPr lang="en-US" dirty="0"/>
              <a:t>This is sometimes true.  If you put a storage device under heavy load, it bogs down.   But this might not consume CPU time.</a:t>
            </a:r>
          </a:p>
          <a:p>
            <a:endParaRPr lang="en-US" dirty="0"/>
          </a:p>
          <a:p>
            <a:r>
              <a:rPr lang="en-US" dirty="0"/>
              <a:t>But often, being “overloaded” shows up as “100% idle”.  That component is spending all its time </a:t>
            </a:r>
            <a:r>
              <a:rPr lang="en-US" i="1" dirty="0"/>
              <a:t>waiting, </a:t>
            </a:r>
            <a:r>
              <a:rPr lang="en-US" dirty="0"/>
              <a:t>not </a:t>
            </a:r>
            <a:r>
              <a:rPr lang="en-US" i="1" dirty="0"/>
              <a:t>computing.</a:t>
            </a:r>
            <a:endParaRPr lang="en-US" dirty="0"/>
          </a:p>
        </p:txBody>
      </p:sp>
      <p:sp>
        <p:nvSpPr>
          <p:cNvPr id="4" name="Footer Placeholder 3">
            <a:extLst>
              <a:ext uri="{FF2B5EF4-FFF2-40B4-BE49-F238E27FC236}">
                <a16:creationId xmlns:a16="http://schemas.microsoft.com/office/drawing/2014/main" id="{65598678-2525-4DDE-8B36-4D3A2B8DE533}"/>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E05C4117-5C23-4FB0-B995-DC98B436CFC0}"/>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1467621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976DE-D940-46E5-9371-E287BA178D95}"/>
              </a:ext>
            </a:extLst>
          </p:cNvPr>
          <p:cNvSpPr>
            <a:spLocks noGrp="1"/>
          </p:cNvSpPr>
          <p:nvPr>
            <p:ph type="title"/>
          </p:nvPr>
        </p:nvSpPr>
        <p:spPr/>
        <p:txBody>
          <a:bodyPr/>
          <a:lstStyle/>
          <a:p>
            <a:r>
              <a:rPr lang="en-US" dirty="0"/>
              <a:t>CPU is not always the issue!</a:t>
            </a:r>
          </a:p>
        </p:txBody>
      </p:sp>
      <p:sp>
        <p:nvSpPr>
          <p:cNvPr id="3" name="Content Placeholder 2">
            <a:extLst>
              <a:ext uri="{FF2B5EF4-FFF2-40B4-BE49-F238E27FC236}">
                <a16:creationId xmlns:a16="http://schemas.microsoft.com/office/drawing/2014/main" id="{05D34303-A999-48F2-B1E4-8F487F6E3FAA}"/>
              </a:ext>
            </a:extLst>
          </p:cNvPr>
          <p:cNvSpPr>
            <a:spLocks noGrp="1"/>
          </p:cNvSpPr>
          <p:nvPr>
            <p:ph idx="1"/>
          </p:nvPr>
        </p:nvSpPr>
        <p:spPr/>
        <p:txBody>
          <a:bodyPr>
            <a:normAutofit/>
          </a:bodyPr>
          <a:lstStyle/>
          <a:p>
            <a:r>
              <a:rPr lang="en-US" dirty="0"/>
              <a:t>Sometimes we see components that are waiting for other things.</a:t>
            </a:r>
          </a:p>
          <a:p>
            <a:r>
              <a:rPr lang="en-US" dirty="0"/>
              <a:t>Each type of device has a minimal delay.  This can grow if a backlog occurs due to overload.</a:t>
            </a:r>
          </a:p>
          <a:p>
            <a:pPr>
              <a:buFont typeface="Wingdings" panose="05000000000000000000" pitchFamily="2" charset="2"/>
              <a:buChar char="Ø"/>
            </a:pPr>
            <a:r>
              <a:rPr lang="en-US" dirty="0"/>
              <a:t>  Reading from a storage device?  Normally &lt; 1 </a:t>
            </a:r>
            <a:r>
              <a:rPr lang="en-US" dirty="0" err="1"/>
              <a:t>ms</a:t>
            </a:r>
            <a:endParaRPr lang="en-US" dirty="0"/>
          </a:p>
          <a:p>
            <a:pPr>
              <a:buFont typeface="Wingdings" panose="05000000000000000000" pitchFamily="2" charset="2"/>
              <a:buChar char="Ø"/>
            </a:pPr>
            <a:r>
              <a:rPr lang="en-US" dirty="0"/>
              <a:t>  Reading over a network?  Similar, but also depends on </a:t>
            </a:r>
          </a:p>
          <a:p>
            <a:pPr marL="128016" lvl="1" indent="0">
              <a:buNone/>
            </a:pPr>
            <a:r>
              <a:rPr lang="en-US" dirty="0"/>
              <a:t>           …. Where the service resides</a:t>
            </a:r>
          </a:p>
          <a:p>
            <a:pPr marL="128016" lvl="1" indent="0">
              <a:buNone/>
            </a:pPr>
            <a:r>
              <a:rPr lang="en-US" dirty="0"/>
              <a:t>           ….  </a:t>
            </a:r>
            <a:r>
              <a:rPr lang="en-US" i="1" dirty="0"/>
              <a:t>How</a:t>
            </a:r>
            <a:r>
              <a:rPr lang="en-US" dirty="0"/>
              <a:t> you talk to it</a:t>
            </a:r>
          </a:p>
        </p:txBody>
      </p:sp>
      <p:sp>
        <p:nvSpPr>
          <p:cNvPr id="4" name="Footer Placeholder 3">
            <a:extLst>
              <a:ext uri="{FF2B5EF4-FFF2-40B4-BE49-F238E27FC236}">
                <a16:creationId xmlns:a16="http://schemas.microsoft.com/office/drawing/2014/main" id="{9F554B9C-D7DE-453D-8756-F1564B24D8C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9D54E779-A623-4A19-BC8B-18392984FFED}"/>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98958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B427B-6253-4BB1-BA53-DF3EE5B0C7CA}"/>
              </a:ext>
            </a:extLst>
          </p:cNvPr>
          <p:cNvSpPr>
            <a:spLocks noGrp="1"/>
          </p:cNvSpPr>
          <p:nvPr>
            <p:ph type="title"/>
          </p:nvPr>
        </p:nvSpPr>
        <p:spPr/>
        <p:txBody>
          <a:bodyPr/>
          <a:lstStyle/>
          <a:p>
            <a:r>
              <a:rPr lang="en-US" dirty="0"/>
              <a:t>Network types</a:t>
            </a:r>
          </a:p>
        </p:txBody>
      </p:sp>
      <p:sp>
        <p:nvSpPr>
          <p:cNvPr id="3" name="Content Placeholder 2">
            <a:extLst>
              <a:ext uri="{FF2B5EF4-FFF2-40B4-BE49-F238E27FC236}">
                <a16:creationId xmlns:a16="http://schemas.microsoft.com/office/drawing/2014/main" id="{61213473-7666-4EE3-A659-878D9EA2B484}"/>
              </a:ext>
            </a:extLst>
          </p:cNvPr>
          <p:cNvSpPr>
            <a:spLocks noGrp="1"/>
          </p:cNvSpPr>
          <p:nvPr>
            <p:ph idx="1"/>
          </p:nvPr>
        </p:nvSpPr>
        <p:spPr/>
        <p:txBody>
          <a:bodyPr>
            <a:normAutofit lnSpcReduction="10000"/>
          </a:bodyPr>
          <a:lstStyle/>
          <a:p>
            <a:r>
              <a:rPr lang="en-US" dirty="0"/>
              <a:t>The fastest networks are used in high speed clusters or data centers.  Some use hardware accelerators called RDMA (remote DMA transfer over the network – ultra high bandwidth)</a:t>
            </a:r>
          </a:p>
          <a:p>
            <a:endParaRPr lang="en-US" dirty="0"/>
          </a:p>
          <a:p>
            <a:r>
              <a:rPr lang="en-US" dirty="0"/>
              <a:t>TCP/IP is fast in a cluster or inside a data center, but can be much slower with a wide-area link.</a:t>
            </a:r>
          </a:p>
          <a:p>
            <a:endParaRPr lang="en-US" dirty="0"/>
          </a:p>
          <a:p>
            <a:r>
              <a:rPr lang="en-US" dirty="0"/>
              <a:t>Terms: LAN means “local area network”.  WAN: “wide area”.</a:t>
            </a:r>
          </a:p>
        </p:txBody>
      </p:sp>
      <p:sp>
        <p:nvSpPr>
          <p:cNvPr id="4" name="Footer Placeholder 3">
            <a:extLst>
              <a:ext uri="{FF2B5EF4-FFF2-40B4-BE49-F238E27FC236}">
                <a16:creationId xmlns:a16="http://schemas.microsoft.com/office/drawing/2014/main" id="{121C268E-C23D-4946-83DC-8F002DB8FAC3}"/>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00B7D52B-5F8D-471F-A00F-D611A768B0DF}"/>
              </a:ext>
            </a:extLst>
          </p:cNvPr>
          <p:cNvSpPr>
            <a:spLocks noGrp="1"/>
          </p:cNvSpPr>
          <p:nvPr>
            <p:ph type="sldNum" sz="quarter" idx="12"/>
          </p:nvPr>
        </p:nvSpPr>
        <p:spPr/>
        <p:txBody>
          <a:bodyPr/>
          <a:lstStyle/>
          <a:p>
            <a:fld id="{6547F9EC-0141-428E-9624-21FD351CB832}" type="slidenum">
              <a:rPr lang="en-US" smtClean="0"/>
              <a:t>18</a:t>
            </a:fld>
            <a:endParaRPr lang="en-US"/>
          </a:p>
        </p:txBody>
      </p:sp>
    </p:spTree>
    <p:extLst>
      <p:ext uri="{BB962C8B-B14F-4D97-AF65-F5344CB8AC3E}">
        <p14:creationId xmlns:p14="http://schemas.microsoft.com/office/powerpoint/2010/main" val="1028917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A8A04-82A0-4F3D-AF68-292F93155E45}"/>
              </a:ext>
            </a:extLst>
          </p:cNvPr>
          <p:cNvSpPr>
            <a:spLocks noGrp="1"/>
          </p:cNvSpPr>
          <p:nvPr>
            <p:ph type="title"/>
          </p:nvPr>
        </p:nvSpPr>
        <p:spPr/>
        <p:txBody>
          <a:bodyPr/>
          <a:lstStyle/>
          <a:p>
            <a:r>
              <a:rPr lang="en-US" dirty="0"/>
              <a:t>Locking delays</a:t>
            </a:r>
          </a:p>
        </p:txBody>
      </p:sp>
      <p:sp>
        <p:nvSpPr>
          <p:cNvPr id="3" name="Content Placeholder 2">
            <a:extLst>
              <a:ext uri="{FF2B5EF4-FFF2-40B4-BE49-F238E27FC236}">
                <a16:creationId xmlns:a16="http://schemas.microsoft.com/office/drawing/2014/main" id="{B50F01C6-9B3A-4CAB-B32C-034119F667E1}"/>
              </a:ext>
            </a:extLst>
          </p:cNvPr>
          <p:cNvSpPr>
            <a:spLocks noGrp="1"/>
          </p:cNvSpPr>
          <p:nvPr>
            <p:ph idx="1"/>
          </p:nvPr>
        </p:nvSpPr>
        <p:spPr/>
        <p:txBody>
          <a:bodyPr/>
          <a:lstStyle/>
          <a:p>
            <a:r>
              <a:rPr lang="en-US" dirty="0"/>
              <a:t>Later in the course we will be focused on multithreaded code.</a:t>
            </a:r>
          </a:p>
          <a:p>
            <a:endParaRPr lang="en-US" dirty="0"/>
          </a:p>
          <a:p>
            <a:r>
              <a:rPr lang="en-US" dirty="0"/>
              <a:t>In that sort of program, we use “locking” to prevent threads from interfering with one-another and breaking the logic.</a:t>
            </a:r>
          </a:p>
          <a:p>
            <a:endParaRPr lang="en-US" dirty="0"/>
          </a:p>
          <a:p>
            <a:r>
              <a:rPr lang="en-US" dirty="0"/>
              <a:t>Waiting for a lock could be a cause of delay in such cases… and threads with locking are very common these days!</a:t>
            </a:r>
          </a:p>
        </p:txBody>
      </p:sp>
      <p:sp>
        <p:nvSpPr>
          <p:cNvPr id="4" name="Footer Placeholder 3">
            <a:extLst>
              <a:ext uri="{FF2B5EF4-FFF2-40B4-BE49-F238E27FC236}">
                <a16:creationId xmlns:a16="http://schemas.microsoft.com/office/drawing/2014/main" id="{B9A77C0F-9B2C-46BD-8A97-9FC92E2E288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38FCFF1C-CD1B-4BD7-9B08-2DBB052A2196}"/>
              </a:ext>
            </a:extLst>
          </p:cNvPr>
          <p:cNvSpPr>
            <a:spLocks noGrp="1"/>
          </p:cNvSpPr>
          <p:nvPr>
            <p:ph type="sldNum" sz="quarter" idx="12"/>
          </p:nvPr>
        </p:nvSpPr>
        <p:spPr/>
        <p:txBody>
          <a:bodyPr/>
          <a:lstStyle/>
          <a:p>
            <a:fld id="{6547F9EC-0141-428E-9624-21FD351CB832}" type="slidenum">
              <a:rPr lang="en-US" smtClean="0"/>
              <a:t>19</a:t>
            </a:fld>
            <a:endParaRPr lang="en-US"/>
          </a:p>
        </p:txBody>
      </p:sp>
      <p:sp>
        <p:nvSpPr>
          <p:cNvPr id="7" name="Freeform: Shape 6">
            <a:extLst>
              <a:ext uri="{FF2B5EF4-FFF2-40B4-BE49-F238E27FC236}">
                <a16:creationId xmlns:a16="http://schemas.microsoft.com/office/drawing/2014/main" id="{A55B872C-0DCE-4F36-B8D5-5705965E34F7}"/>
              </a:ext>
            </a:extLst>
          </p:cNvPr>
          <p:cNvSpPr/>
          <p:nvPr/>
        </p:nvSpPr>
        <p:spPr>
          <a:xfrm>
            <a:off x="7502533" y="464720"/>
            <a:ext cx="645921" cy="1332368"/>
          </a:xfrm>
          <a:custGeom>
            <a:avLst/>
            <a:gdLst>
              <a:gd name="connsiteX0" fmla="*/ 490658 w 645921"/>
              <a:gd name="connsiteY0" fmla="*/ 0 h 1511928"/>
              <a:gd name="connsiteX1" fmla="*/ 1771 w 645921"/>
              <a:gd name="connsiteY1" fmla="*/ 470780 h 1511928"/>
              <a:gd name="connsiteX2" fmla="*/ 644567 w 645921"/>
              <a:gd name="connsiteY2" fmla="*/ 959667 h 1511928"/>
              <a:gd name="connsiteX3" fmla="*/ 137572 w 645921"/>
              <a:gd name="connsiteY3" fmla="*/ 1511928 h 1511928"/>
            </a:gdLst>
            <a:ahLst/>
            <a:cxnLst>
              <a:cxn ang="0">
                <a:pos x="connsiteX0" y="connsiteY0"/>
              </a:cxn>
              <a:cxn ang="0">
                <a:pos x="connsiteX1" y="connsiteY1"/>
              </a:cxn>
              <a:cxn ang="0">
                <a:pos x="connsiteX2" y="connsiteY2"/>
              </a:cxn>
              <a:cxn ang="0">
                <a:pos x="connsiteX3" y="connsiteY3"/>
              </a:cxn>
            </a:cxnLst>
            <a:rect l="l" t="t" r="r" b="b"/>
            <a:pathLst>
              <a:path w="645921" h="1511928">
                <a:moveTo>
                  <a:pt x="490658" y="0"/>
                </a:moveTo>
                <a:cubicBezTo>
                  <a:pt x="233388" y="155418"/>
                  <a:pt x="-23881" y="310836"/>
                  <a:pt x="1771" y="470780"/>
                </a:cubicBezTo>
                <a:cubicBezTo>
                  <a:pt x="27422" y="630725"/>
                  <a:pt x="621933" y="786142"/>
                  <a:pt x="644567" y="959667"/>
                </a:cubicBezTo>
                <a:cubicBezTo>
                  <a:pt x="667201" y="1133192"/>
                  <a:pt x="402386" y="1322560"/>
                  <a:pt x="137572" y="1511928"/>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a16="http://schemas.microsoft.com/office/drawing/2014/main" id="{CB62FB45-7A0A-46B8-9E90-1392FC79D908}"/>
              </a:ext>
            </a:extLst>
          </p:cNvPr>
          <p:cNvSpPr/>
          <p:nvPr/>
        </p:nvSpPr>
        <p:spPr>
          <a:xfrm>
            <a:off x="9580572" y="464720"/>
            <a:ext cx="645921" cy="1332368"/>
          </a:xfrm>
          <a:custGeom>
            <a:avLst/>
            <a:gdLst>
              <a:gd name="connsiteX0" fmla="*/ 490658 w 645921"/>
              <a:gd name="connsiteY0" fmla="*/ 0 h 1511928"/>
              <a:gd name="connsiteX1" fmla="*/ 1771 w 645921"/>
              <a:gd name="connsiteY1" fmla="*/ 470780 h 1511928"/>
              <a:gd name="connsiteX2" fmla="*/ 644567 w 645921"/>
              <a:gd name="connsiteY2" fmla="*/ 959667 h 1511928"/>
              <a:gd name="connsiteX3" fmla="*/ 137572 w 645921"/>
              <a:gd name="connsiteY3" fmla="*/ 1511928 h 1511928"/>
            </a:gdLst>
            <a:ahLst/>
            <a:cxnLst>
              <a:cxn ang="0">
                <a:pos x="connsiteX0" y="connsiteY0"/>
              </a:cxn>
              <a:cxn ang="0">
                <a:pos x="connsiteX1" y="connsiteY1"/>
              </a:cxn>
              <a:cxn ang="0">
                <a:pos x="connsiteX2" y="connsiteY2"/>
              </a:cxn>
              <a:cxn ang="0">
                <a:pos x="connsiteX3" y="connsiteY3"/>
              </a:cxn>
            </a:cxnLst>
            <a:rect l="l" t="t" r="r" b="b"/>
            <a:pathLst>
              <a:path w="645921" h="1511928">
                <a:moveTo>
                  <a:pt x="490658" y="0"/>
                </a:moveTo>
                <a:cubicBezTo>
                  <a:pt x="233388" y="155418"/>
                  <a:pt x="-23881" y="310836"/>
                  <a:pt x="1771" y="470780"/>
                </a:cubicBezTo>
                <a:cubicBezTo>
                  <a:pt x="27422" y="630725"/>
                  <a:pt x="621933" y="786142"/>
                  <a:pt x="644567" y="959667"/>
                </a:cubicBezTo>
                <a:cubicBezTo>
                  <a:pt x="667201" y="1133192"/>
                  <a:pt x="402386" y="1322560"/>
                  <a:pt x="137572" y="1511928"/>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be 9">
            <a:extLst>
              <a:ext uri="{FF2B5EF4-FFF2-40B4-BE49-F238E27FC236}">
                <a16:creationId xmlns:a16="http://schemas.microsoft.com/office/drawing/2014/main" id="{CCBC827E-4283-4C12-AC12-6AFB7AEEB150}"/>
              </a:ext>
            </a:extLst>
          </p:cNvPr>
          <p:cNvSpPr/>
          <p:nvPr/>
        </p:nvSpPr>
        <p:spPr>
          <a:xfrm>
            <a:off x="8613129" y="769978"/>
            <a:ext cx="737097" cy="646331"/>
          </a:xfrm>
          <a:prstGeom prst="cube">
            <a:avLst/>
          </a:prstGeom>
          <a:solidFill>
            <a:srgbClr val="FFFFCC"/>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X</a:t>
            </a:r>
          </a:p>
        </p:txBody>
      </p:sp>
      <p:sp>
        <p:nvSpPr>
          <p:cNvPr id="11" name="TextBox 10">
            <a:extLst>
              <a:ext uri="{FF2B5EF4-FFF2-40B4-BE49-F238E27FC236}">
                <a16:creationId xmlns:a16="http://schemas.microsoft.com/office/drawing/2014/main" id="{6115E972-7347-4709-8520-DCEBAC7C6A20}"/>
              </a:ext>
            </a:extLst>
          </p:cNvPr>
          <p:cNvSpPr txBox="1"/>
          <p:nvPr/>
        </p:nvSpPr>
        <p:spPr>
          <a:xfrm>
            <a:off x="7233719" y="384048"/>
            <a:ext cx="343364" cy="369332"/>
          </a:xfrm>
          <a:prstGeom prst="rect">
            <a:avLst/>
          </a:prstGeom>
          <a:noFill/>
        </p:spPr>
        <p:txBody>
          <a:bodyPr wrap="none" rtlCol="0">
            <a:spAutoFit/>
          </a:bodyPr>
          <a:lstStyle/>
          <a:p>
            <a:r>
              <a:rPr lang="en-US" b="1" dirty="0"/>
              <a:t>A</a:t>
            </a:r>
          </a:p>
        </p:txBody>
      </p:sp>
      <p:sp>
        <p:nvSpPr>
          <p:cNvPr id="12" name="TextBox 11">
            <a:extLst>
              <a:ext uri="{FF2B5EF4-FFF2-40B4-BE49-F238E27FC236}">
                <a16:creationId xmlns:a16="http://schemas.microsoft.com/office/drawing/2014/main" id="{3629E7D2-F26A-423C-9C0E-636FA73C174D}"/>
              </a:ext>
            </a:extLst>
          </p:cNvPr>
          <p:cNvSpPr txBox="1"/>
          <p:nvPr/>
        </p:nvSpPr>
        <p:spPr>
          <a:xfrm>
            <a:off x="10150345" y="299966"/>
            <a:ext cx="306494" cy="369332"/>
          </a:xfrm>
          <a:prstGeom prst="rect">
            <a:avLst/>
          </a:prstGeom>
          <a:noFill/>
        </p:spPr>
        <p:txBody>
          <a:bodyPr wrap="none" rtlCol="0">
            <a:spAutoFit/>
          </a:bodyPr>
          <a:lstStyle/>
          <a:p>
            <a:r>
              <a:rPr lang="en-US" b="1" dirty="0"/>
              <a:t>B</a:t>
            </a:r>
          </a:p>
        </p:txBody>
      </p:sp>
      <p:sp>
        <p:nvSpPr>
          <p:cNvPr id="13" name="TextBox 12">
            <a:extLst>
              <a:ext uri="{FF2B5EF4-FFF2-40B4-BE49-F238E27FC236}">
                <a16:creationId xmlns:a16="http://schemas.microsoft.com/office/drawing/2014/main" id="{4EDE4C44-F73B-4EA6-8B00-AC92A9326E92}"/>
              </a:ext>
            </a:extLst>
          </p:cNvPr>
          <p:cNvSpPr txBox="1"/>
          <p:nvPr/>
        </p:nvSpPr>
        <p:spPr>
          <a:xfrm>
            <a:off x="5622202" y="769978"/>
            <a:ext cx="1746375" cy="646331"/>
          </a:xfrm>
          <a:prstGeom prst="rect">
            <a:avLst/>
          </a:prstGeom>
          <a:solidFill>
            <a:srgbClr val="FFC000"/>
          </a:solidFill>
        </p:spPr>
        <p:txBody>
          <a:bodyPr wrap="square" rtlCol="0">
            <a:spAutoFit/>
          </a:bodyPr>
          <a:lstStyle/>
          <a:p>
            <a:pPr algn="ctr"/>
            <a:r>
              <a:rPr lang="en-US" b="1" dirty="0"/>
              <a:t>Holds lock on X, does updates</a:t>
            </a:r>
          </a:p>
        </p:txBody>
      </p:sp>
      <p:sp>
        <p:nvSpPr>
          <p:cNvPr id="14" name="TextBox 13">
            <a:extLst>
              <a:ext uri="{FF2B5EF4-FFF2-40B4-BE49-F238E27FC236}">
                <a16:creationId xmlns:a16="http://schemas.microsoft.com/office/drawing/2014/main" id="{D20C5FE7-E7A3-4FF4-8E97-15119F1AEE80}"/>
              </a:ext>
            </a:extLst>
          </p:cNvPr>
          <p:cNvSpPr txBox="1"/>
          <p:nvPr/>
        </p:nvSpPr>
        <p:spPr>
          <a:xfrm>
            <a:off x="10288284" y="688693"/>
            <a:ext cx="1842209" cy="646331"/>
          </a:xfrm>
          <a:prstGeom prst="rect">
            <a:avLst/>
          </a:prstGeom>
          <a:solidFill>
            <a:srgbClr val="FFC000"/>
          </a:solidFill>
        </p:spPr>
        <p:txBody>
          <a:bodyPr wrap="square" rtlCol="0">
            <a:spAutoFit/>
          </a:bodyPr>
          <a:lstStyle/>
          <a:p>
            <a:pPr algn="ctr"/>
            <a:r>
              <a:rPr lang="en-US" b="1" dirty="0"/>
              <a:t>Needs lock on X, must wait</a:t>
            </a:r>
          </a:p>
        </p:txBody>
      </p:sp>
      <p:cxnSp>
        <p:nvCxnSpPr>
          <p:cNvPr id="16" name="Straight Arrow Connector 15">
            <a:extLst>
              <a:ext uri="{FF2B5EF4-FFF2-40B4-BE49-F238E27FC236}">
                <a16:creationId xmlns:a16="http://schemas.microsoft.com/office/drawing/2014/main" id="{8D0EB8EA-F3D0-4F5F-991B-F8209744A6BC}"/>
              </a:ext>
            </a:extLst>
          </p:cNvPr>
          <p:cNvCxnSpPr>
            <a:cxnSpLocks/>
            <a:stCxn id="7" idx="1"/>
          </p:cNvCxnSpPr>
          <p:nvPr/>
        </p:nvCxnSpPr>
        <p:spPr>
          <a:xfrm>
            <a:off x="7504304" y="879589"/>
            <a:ext cx="1062517" cy="1507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6EEF8C8-FAC0-4848-8CEC-24AA8E3F4B24}"/>
              </a:ext>
            </a:extLst>
          </p:cNvPr>
          <p:cNvCxnSpPr>
            <a:cxnSpLocks/>
            <a:stCxn id="7" idx="1"/>
          </p:cNvCxnSpPr>
          <p:nvPr/>
        </p:nvCxnSpPr>
        <p:spPr>
          <a:xfrm>
            <a:off x="7504304" y="879589"/>
            <a:ext cx="1062518" cy="2874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42C77F7-2D4D-4E02-9C47-6663BB45285A}"/>
              </a:ext>
            </a:extLst>
          </p:cNvPr>
          <p:cNvCxnSpPr>
            <a:cxnSpLocks/>
            <a:stCxn id="7" idx="1"/>
          </p:cNvCxnSpPr>
          <p:nvPr/>
        </p:nvCxnSpPr>
        <p:spPr>
          <a:xfrm>
            <a:off x="7504304" y="879589"/>
            <a:ext cx="1066442" cy="4457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0322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4C85-5ADF-4E84-A094-A0B6BC60299F}"/>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B9CC230C-F5A1-4450-A48C-01894D4DCA6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ECBF3355-483B-4F32-B2B3-39B707A16B04}"/>
              </a:ext>
            </a:extLst>
          </p:cNvPr>
          <p:cNvSpPr>
            <a:spLocks noGrp="1"/>
          </p:cNvSpPr>
          <p:nvPr>
            <p:ph type="sldNum" sz="quarter" idx="12"/>
          </p:nvPr>
        </p:nvSpPr>
        <p:spPr/>
        <p:txBody>
          <a:bodyPr/>
          <a:lstStyle/>
          <a:p>
            <a:fld id="{6547F9EC-0141-428E-9624-21FD351CB832}" type="slidenum">
              <a:rPr lang="en-US" smtClean="0"/>
              <a:t>2</a:t>
            </a:fld>
            <a:endParaRPr lang="en-US"/>
          </a:p>
        </p:txBody>
      </p:sp>
      <p:pic>
        <p:nvPicPr>
          <p:cNvPr id="3" name="Picture 2">
            <a:extLst>
              <a:ext uri="{FF2B5EF4-FFF2-40B4-BE49-F238E27FC236}">
                <a16:creationId xmlns:a16="http://schemas.microsoft.com/office/drawing/2014/main" id="{F5FCC9FE-37DD-43D2-B1A0-CAD1C184686A}"/>
              </a:ext>
            </a:extLst>
          </p:cNvPr>
          <p:cNvPicPr>
            <a:picLocks noChangeAspect="1"/>
          </p:cNvPicPr>
          <p:nvPr/>
        </p:nvPicPr>
        <p:blipFill>
          <a:blip r:embed="rId2"/>
          <a:stretch>
            <a:fillRect/>
          </a:stretch>
        </p:blipFill>
        <p:spPr>
          <a:xfrm>
            <a:off x="8066637" y="2706911"/>
            <a:ext cx="2480650" cy="2453390"/>
          </a:xfrm>
          <a:prstGeom prst="rect">
            <a:avLst/>
          </a:prstGeom>
        </p:spPr>
      </p:pic>
      <p:sp>
        <p:nvSpPr>
          <p:cNvPr id="8" name="TextBox 7">
            <a:extLst>
              <a:ext uri="{FF2B5EF4-FFF2-40B4-BE49-F238E27FC236}">
                <a16:creationId xmlns:a16="http://schemas.microsoft.com/office/drawing/2014/main" id="{D2F69972-855A-427C-A3FB-5AAA9C6C66D6}"/>
              </a:ext>
            </a:extLst>
          </p:cNvPr>
          <p:cNvSpPr txBox="1"/>
          <p:nvPr/>
        </p:nvSpPr>
        <p:spPr>
          <a:xfrm>
            <a:off x="1430448" y="2706911"/>
            <a:ext cx="5794217" cy="830997"/>
          </a:xfrm>
          <a:prstGeom prst="rect">
            <a:avLst/>
          </a:prstGeom>
          <a:solidFill>
            <a:srgbClr val="FFFF00"/>
          </a:solidFill>
          <a:ln>
            <a:solidFill>
              <a:srgbClr val="C00000"/>
            </a:solidFill>
          </a:ln>
        </p:spPr>
        <p:txBody>
          <a:bodyPr wrap="square" rtlCol="0">
            <a:spAutoFit/>
          </a:bodyPr>
          <a:lstStyle/>
          <a:p>
            <a:pPr algn="ctr"/>
            <a:r>
              <a:rPr lang="en-US" sz="2400" dirty="0"/>
              <a:t>With so much to keep in mind, how can we possibly understand performance?</a:t>
            </a:r>
          </a:p>
        </p:txBody>
      </p:sp>
      <p:sp>
        <p:nvSpPr>
          <p:cNvPr id="13" name="TextBox 12">
            <a:extLst>
              <a:ext uri="{FF2B5EF4-FFF2-40B4-BE49-F238E27FC236}">
                <a16:creationId xmlns:a16="http://schemas.microsoft.com/office/drawing/2014/main" id="{A91BBF10-A3BE-4EF7-9817-3DAA3104B813}"/>
              </a:ext>
            </a:extLst>
          </p:cNvPr>
          <p:cNvSpPr txBox="1"/>
          <p:nvPr/>
        </p:nvSpPr>
        <p:spPr>
          <a:xfrm>
            <a:off x="1555688" y="4159987"/>
            <a:ext cx="5794217" cy="1200329"/>
          </a:xfrm>
          <a:prstGeom prst="rect">
            <a:avLst/>
          </a:prstGeom>
          <a:solidFill>
            <a:srgbClr val="FFFF00"/>
          </a:solidFill>
          <a:ln>
            <a:solidFill>
              <a:srgbClr val="C00000"/>
            </a:solidFill>
          </a:ln>
        </p:spPr>
        <p:txBody>
          <a:bodyPr wrap="square" rtlCol="0">
            <a:spAutoFit/>
          </a:bodyPr>
          <a:lstStyle/>
          <a:p>
            <a:pPr algn="ctr"/>
            <a:r>
              <a:rPr lang="en-US" sz="2400" dirty="0"/>
              <a:t>Today will be a “big picture” lecture talking about the challenge of visualizing all those different elements</a:t>
            </a:r>
          </a:p>
        </p:txBody>
      </p:sp>
    </p:spTree>
    <p:extLst>
      <p:ext uri="{BB962C8B-B14F-4D97-AF65-F5344CB8AC3E}">
        <p14:creationId xmlns:p14="http://schemas.microsoft.com/office/powerpoint/2010/main" val="997448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6B7A7-C8A9-49DE-93FF-53349A40450D}"/>
              </a:ext>
            </a:extLst>
          </p:cNvPr>
          <p:cNvSpPr>
            <a:spLocks noGrp="1"/>
          </p:cNvSpPr>
          <p:nvPr>
            <p:ph type="title"/>
          </p:nvPr>
        </p:nvSpPr>
        <p:spPr/>
        <p:txBody>
          <a:bodyPr/>
          <a:lstStyle/>
          <a:p>
            <a:r>
              <a:rPr lang="en-US" dirty="0"/>
              <a:t>Pipelining</a:t>
            </a:r>
          </a:p>
        </p:txBody>
      </p:sp>
      <p:sp>
        <p:nvSpPr>
          <p:cNvPr id="3" name="Content Placeholder 2">
            <a:extLst>
              <a:ext uri="{FF2B5EF4-FFF2-40B4-BE49-F238E27FC236}">
                <a16:creationId xmlns:a16="http://schemas.microsoft.com/office/drawing/2014/main" id="{EAD969C9-68E3-4ED2-8D3C-C955D0144838}"/>
              </a:ext>
            </a:extLst>
          </p:cNvPr>
          <p:cNvSpPr>
            <a:spLocks noGrp="1"/>
          </p:cNvSpPr>
          <p:nvPr>
            <p:ph idx="1"/>
          </p:nvPr>
        </p:nvSpPr>
        <p:spPr>
          <a:xfrm>
            <a:off x="1024127" y="2286000"/>
            <a:ext cx="10917393" cy="4023360"/>
          </a:xfrm>
        </p:spPr>
        <p:txBody>
          <a:bodyPr>
            <a:normAutofit/>
          </a:bodyPr>
          <a:lstStyle/>
          <a:p>
            <a:r>
              <a:rPr lang="en-US" dirty="0"/>
              <a:t>A </a:t>
            </a:r>
            <a:r>
              <a:rPr lang="en-US" i="1" dirty="0"/>
              <a:t>huge </a:t>
            </a:r>
            <a:r>
              <a:rPr lang="en-US" dirty="0"/>
              <a:t>tool is the idea of creating a steady flow via a pipeline</a:t>
            </a:r>
          </a:p>
          <a:p>
            <a:endParaRPr lang="en-US" dirty="0"/>
          </a:p>
          <a:p>
            <a:r>
              <a:rPr lang="en-US" dirty="0"/>
              <a:t>We say that we have a pipeline if there is some “sender” and some “receiver”, and they can both run simultaneously</a:t>
            </a:r>
          </a:p>
          <a:p>
            <a:endParaRPr lang="en-US" dirty="0"/>
          </a:p>
          <a:p>
            <a:r>
              <a:rPr lang="en-US" dirty="0"/>
              <a:t>                 Like a bucket brigade, a pipeline buffers some data</a:t>
            </a:r>
            <a:br>
              <a:rPr lang="en-US" dirty="0"/>
            </a:br>
            <a:r>
              <a:rPr lang="en-US" dirty="0"/>
              <a:t>                 (a cost), freeing sender and receiver to run in parallel</a:t>
            </a:r>
          </a:p>
        </p:txBody>
      </p:sp>
      <p:sp>
        <p:nvSpPr>
          <p:cNvPr id="4" name="Footer Placeholder 3">
            <a:extLst>
              <a:ext uri="{FF2B5EF4-FFF2-40B4-BE49-F238E27FC236}">
                <a16:creationId xmlns:a16="http://schemas.microsoft.com/office/drawing/2014/main" id="{8A17D9EF-5536-48E8-B1BC-85652CF7858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9EBC99D2-CB9D-423A-B1F2-39B64733D159}"/>
              </a:ext>
            </a:extLst>
          </p:cNvPr>
          <p:cNvSpPr>
            <a:spLocks noGrp="1"/>
          </p:cNvSpPr>
          <p:nvPr>
            <p:ph type="sldNum" sz="quarter" idx="12"/>
          </p:nvPr>
        </p:nvSpPr>
        <p:spPr/>
        <p:txBody>
          <a:bodyPr/>
          <a:lstStyle/>
          <a:p>
            <a:fld id="{6547F9EC-0141-428E-9624-21FD351CB832}" type="slidenum">
              <a:rPr lang="en-US" smtClean="0"/>
              <a:t>20</a:t>
            </a:fld>
            <a:endParaRPr lang="en-US"/>
          </a:p>
        </p:txBody>
      </p:sp>
      <p:pic>
        <p:nvPicPr>
          <p:cNvPr id="6" name="Picture 5">
            <a:extLst>
              <a:ext uri="{FF2B5EF4-FFF2-40B4-BE49-F238E27FC236}">
                <a16:creationId xmlns:a16="http://schemas.microsoft.com/office/drawing/2014/main" id="{A3A0D16D-0955-495B-BF38-DAF8B9CA5539}"/>
              </a:ext>
            </a:extLst>
          </p:cNvPr>
          <p:cNvPicPr>
            <a:picLocks noChangeAspect="1"/>
          </p:cNvPicPr>
          <p:nvPr/>
        </p:nvPicPr>
        <p:blipFill>
          <a:blip r:embed="rId2"/>
          <a:stretch>
            <a:fillRect/>
          </a:stretch>
        </p:blipFill>
        <p:spPr>
          <a:xfrm>
            <a:off x="520104" y="4893364"/>
            <a:ext cx="2152650" cy="1714500"/>
          </a:xfrm>
          <a:prstGeom prst="rect">
            <a:avLst/>
          </a:prstGeom>
        </p:spPr>
      </p:pic>
      <p:pic>
        <p:nvPicPr>
          <p:cNvPr id="7" name="Picture 6">
            <a:extLst>
              <a:ext uri="{FF2B5EF4-FFF2-40B4-BE49-F238E27FC236}">
                <a16:creationId xmlns:a16="http://schemas.microsoft.com/office/drawing/2014/main" id="{C276004D-CCF1-4E83-BD0F-9BBE5B3850D8}"/>
              </a:ext>
            </a:extLst>
          </p:cNvPr>
          <p:cNvPicPr>
            <a:picLocks noChangeAspect="1"/>
          </p:cNvPicPr>
          <p:nvPr/>
        </p:nvPicPr>
        <p:blipFill>
          <a:blip r:embed="rId3"/>
          <a:stretch>
            <a:fillRect/>
          </a:stretch>
        </p:blipFill>
        <p:spPr>
          <a:xfrm>
            <a:off x="9439275" y="272996"/>
            <a:ext cx="2371725" cy="1714500"/>
          </a:xfrm>
          <a:prstGeom prst="rect">
            <a:avLst/>
          </a:prstGeom>
        </p:spPr>
      </p:pic>
    </p:spTree>
    <p:extLst>
      <p:ext uri="{BB962C8B-B14F-4D97-AF65-F5344CB8AC3E}">
        <p14:creationId xmlns:p14="http://schemas.microsoft.com/office/powerpoint/2010/main" val="3746620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A2756-AF6C-4F9C-9B18-81335613FC5C}"/>
              </a:ext>
            </a:extLst>
          </p:cNvPr>
          <p:cNvSpPr>
            <a:spLocks noGrp="1"/>
          </p:cNvSpPr>
          <p:nvPr>
            <p:ph type="title"/>
          </p:nvPr>
        </p:nvSpPr>
        <p:spPr/>
        <p:txBody>
          <a:bodyPr/>
          <a:lstStyle/>
          <a:p>
            <a:r>
              <a:rPr lang="en-US" dirty="0"/>
              <a:t>Pipelines hide delay!</a:t>
            </a:r>
          </a:p>
        </p:txBody>
      </p:sp>
      <p:sp>
        <p:nvSpPr>
          <p:cNvPr id="3" name="Content Placeholder 2">
            <a:extLst>
              <a:ext uri="{FF2B5EF4-FFF2-40B4-BE49-F238E27FC236}">
                <a16:creationId xmlns:a16="http://schemas.microsoft.com/office/drawing/2014/main" id="{62A91D93-59F8-43AC-8182-50766B7404F0}"/>
              </a:ext>
            </a:extLst>
          </p:cNvPr>
          <p:cNvSpPr>
            <a:spLocks noGrp="1"/>
          </p:cNvSpPr>
          <p:nvPr>
            <p:ph idx="1"/>
          </p:nvPr>
        </p:nvSpPr>
        <p:spPr>
          <a:xfrm>
            <a:off x="1024128" y="2978590"/>
            <a:ext cx="10641690" cy="3330770"/>
          </a:xfrm>
        </p:spPr>
        <p:txBody>
          <a:bodyPr/>
          <a:lstStyle/>
          <a:p>
            <a:r>
              <a:rPr lang="en-US" dirty="0"/>
              <a:t>They let us request something “long before” we need it.  A producer task can run faster than the consumer task.</a:t>
            </a:r>
          </a:p>
          <a:p>
            <a:endParaRPr lang="en-US" dirty="0"/>
          </a:p>
          <a:p>
            <a:r>
              <a:rPr lang="en-US" dirty="0"/>
              <a:t>If the data shows up when we aren’t yet ready to process it, that data just waits in the pipeline</a:t>
            </a:r>
          </a:p>
          <a:p>
            <a:endParaRPr lang="en-US" dirty="0"/>
          </a:p>
          <a:p>
            <a:endParaRPr lang="en-US" dirty="0"/>
          </a:p>
        </p:txBody>
      </p:sp>
      <p:sp>
        <p:nvSpPr>
          <p:cNvPr id="4" name="Footer Placeholder 3">
            <a:extLst>
              <a:ext uri="{FF2B5EF4-FFF2-40B4-BE49-F238E27FC236}">
                <a16:creationId xmlns:a16="http://schemas.microsoft.com/office/drawing/2014/main" id="{13A05EF1-881B-4F64-BB41-E25C2F894F6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68FF078-F5C1-44A3-B634-BC432E5BCEA7}"/>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353001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04FA-9D93-49B0-9897-73A4BC728567}"/>
              </a:ext>
            </a:extLst>
          </p:cNvPr>
          <p:cNvSpPr>
            <a:spLocks noGrp="1"/>
          </p:cNvSpPr>
          <p:nvPr>
            <p:ph type="title"/>
          </p:nvPr>
        </p:nvSpPr>
        <p:spPr/>
        <p:txBody>
          <a:bodyPr/>
          <a:lstStyle/>
          <a:p>
            <a:r>
              <a:rPr lang="en-US" dirty="0"/>
              <a:t>You shouldn’t let pipelines get “too deep”</a:t>
            </a:r>
          </a:p>
        </p:txBody>
      </p:sp>
      <p:sp>
        <p:nvSpPr>
          <p:cNvPr id="3" name="Content Placeholder 2">
            <a:extLst>
              <a:ext uri="{FF2B5EF4-FFF2-40B4-BE49-F238E27FC236}">
                <a16:creationId xmlns:a16="http://schemas.microsoft.com/office/drawing/2014/main" id="{01EB5C41-3C55-4C18-8DBF-D9237FFF8023}"/>
              </a:ext>
            </a:extLst>
          </p:cNvPr>
          <p:cNvSpPr>
            <a:spLocks noGrp="1"/>
          </p:cNvSpPr>
          <p:nvPr>
            <p:ph idx="1"/>
          </p:nvPr>
        </p:nvSpPr>
        <p:spPr/>
        <p:txBody>
          <a:bodyPr>
            <a:normAutofit lnSpcReduction="10000"/>
          </a:bodyPr>
          <a:lstStyle/>
          <a:p>
            <a:r>
              <a:rPr lang="en-US" dirty="0"/>
              <a:t>If a pipeline is holding huge amounts of data, or huge amounts of some other resources, costs accumulate</a:t>
            </a:r>
          </a:p>
          <a:p>
            <a:pPr>
              <a:buFont typeface="Wingdings" panose="05000000000000000000" pitchFamily="2" charset="2"/>
              <a:buChar char="Ø"/>
            </a:pPr>
            <a:r>
              <a:rPr lang="en-US" dirty="0"/>
              <a:t>  That memory could have been useful elsewhere</a:t>
            </a:r>
          </a:p>
          <a:p>
            <a:pPr>
              <a:buFont typeface="Wingdings" panose="05000000000000000000" pitchFamily="2" charset="2"/>
              <a:buChar char="Ø"/>
            </a:pPr>
            <a:r>
              <a:rPr lang="en-US" dirty="0"/>
              <a:t>  Linux limits how many files can be open all at once</a:t>
            </a:r>
          </a:p>
          <a:p>
            <a:pPr>
              <a:buFont typeface="Wingdings" panose="05000000000000000000" pitchFamily="2" charset="2"/>
              <a:buChar char="Ø"/>
            </a:pPr>
            <a:r>
              <a:rPr lang="en-US" dirty="0"/>
              <a:t>  Data might even become stale, if the underlying files change</a:t>
            </a:r>
          </a:p>
          <a:p>
            <a:pPr marL="0" indent="0">
              <a:buNone/>
            </a:pPr>
            <a:endParaRPr lang="en-US" dirty="0"/>
          </a:p>
          <a:p>
            <a:pPr marL="0" indent="0">
              <a:buNone/>
            </a:pPr>
            <a:r>
              <a:rPr lang="en-US" dirty="0"/>
              <a:t>Use your analysis to select a smart pipeline size – “depth”</a:t>
            </a:r>
          </a:p>
        </p:txBody>
      </p:sp>
      <p:sp>
        <p:nvSpPr>
          <p:cNvPr id="4" name="Footer Placeholder 3">
            <a:extLst>
              <a:ext uri="{FF2B5EF4-FFF2-40B4-BE49-F238E27FC236}">
                <a16:creationId xmlns:a16="http://schemas.microsoft.com/office/drawing/2014/main" id="{1DC76180-0FD1-4DE1-98A6-513853D93249}"/>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30818693-4E6C-4EBA-AF7D-588F4389591D}"/>
              </a:ext>
            </a:extLst>
          </p:cNvPr>
          <p:cNvSpPr>
            <a:spLocks noGrp="1"/>
          </p:cNvSpPr>
          <p:nvPr>
            <p:ph type="sldNum" sz="quarter" idx="12"/>
          </p:nvPr>
        </p:nvSpPr>
        <p:spPr/>
        <p:txBody>
          <a:bodyPr/>
          <a:lstStyle/>
          <a:p>
            <a:fld id="{6547F9EC-0141-428E-9624-21FD351CB832}" type="slidenum">
              <a:rPr lang="en-US" smtClean="0"/>
              <a:t>22</a:t>
            </a:fld>
            <a:endParaRPr lang="en-US"/>
          </a:p>
        </p:txBody>
      </p:sp>
    </p:spTree>
    <p:extLst>
      <p:ext uri="{BB962C8B-B14F-4D97-AF65-F5344CB8AC3E}">
        <p14:creationId xmlns:p14="http://schemas.microsoft.com/office/powerpoint/2010/main" val="2569860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6D484-5A8F-40FB-A5A4-6AAA16D5F9DF}"/>
              </a:ext>
            </a:extLst>
          </p:cNvPr>
          <p:cNvSpPr>
            <a:spLocks noGrp="1"/>
          </p:cNvSpPr>
          <p:nvPr>
            <p:ph type="title"/>
          </p:nvPr>
        </p:nvSpPr>
        <p:spPr/>
        <p:txBody>
          <a:bodyPr/>
          <a:lstStyle/>
          <a:p>
            <a:r>
              <a:rPr lang="en-US" dirty="0"/>
              <a:t>Often we have adequate memory and processors to shift logic this way</a:t>
            </a:r>
          </a:p>
        </p:txBody>
      </p:sp>
      <p:sp>
        <p:nvSpPr>
          <p:cNvPr id="3" name="Content Placeholder 2">
            <a:extLst>
              <a:ext uri="{FF2B5EF4-FFF2-40B4-BE49-F238E27FC236}">
                <a16:creationId xmlns:a16="http://schemas.microsoft.com/office/drawing/2014/main" id="{42B713A8-E6FA-4EA8-9570-18E0EC43DFC2}"/>
              </a:ext>
            </a:extLst>
          </p:cNvPr>
          <p:cNvSpPr>
            <a:spLocks noGrp="1"/>
          </p:cNvSpPr>
          <p:nvPr>
            <p:ph idx="1"/>
          </p:nvPr>
        </p:nvSpPr>
        <p:spPr>
          <a:xfrm>
            <a:off x="1024128" y="2286000"/>
            <a:ext cx="10935500" cy="4023360"/>
          </a:xfrm>
        </p:spPr>
        <p:txBody>
          <a:bodyPr/>
          <a:lstStyle/>
          <a:p>
            <a:r>
              <a:rPr lang="en-US" dirty="0"/>
              <a:t>A pipeline is just one way to use memory to speed things up.  A machine has many resources… what is the best </a:t>
            </a:r>
            <a:r>
              <a:rPr lang="en-US" i="1" dirty="0"/>
              <a:t>use for </a:t>
            </a:r>
            <a:r>
              <a:rPr lang="en-US" dirty="0"/>
              <a:t>that space?</a:t>
            </a:r>
          </a:p>
          <a:p>
            <a:endParaRPr lang="en-US" dirty="0"/>
          </a:p>
        </p:txBody>
      </p:sp>
      <p:sp>
        <p:nvSpPr>
          <p:cNvPr id="4" name="Footer Placeholder 3">
            <a:extLst>
              <a:ext uri="{FF2B5EF4-FFF2-40B4-BE49-F238E27FC236}">
                <a16:creationId xmlns:a16="http://schemas.microsoft.com/office/drawing/2014/main" id="{57D6CCFC-42DD-4480-98A0-5262EC42128A}"/>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B4874630-4382-41A4-96FC-53F9D1A7E3AB}"/>
              </a:ext>
            </a:extLst>
          </p:cNvPr>
          <p:cNvSpPr>
            <a:spLocks noGrp="1"/>
          </p:cNvSpPr>
          <p:nvPr>
            <p:ph type="sldNum" sz="quarter" idx="12"/>
          </p:nvPr>
        </p:nvSpPr>
        <p:spPr/>
        <p:txBody>
          <a:bodyPr/>
          <a:lstStyle/>
          <a:p>
            <a:fld id="{6547F9EC-0141-428E-9624-21FD351CB832}" type="slidenum">
              <a:rPr lang="en-US" smtClean="0"/>
              <a:t>23</a:t>
            </a:fld>
            <a:endParaRPr lang="en-US"/>
          </a:p>
        </p:txBody>
      </p:sp>
      <p:sp>
        <p:nvSpPr>
          <p:cNvPr id="6" name="Flowchart: Magnetic Disk 5">
            <a:extLst>
              <a:ext uri="{FF2B5EF4-FFF2-40B4-BE49-F238E27FC236}">
                <a16:creationId xmlns:a16="http://schemas.microsoft.com/office/drawing/2014/main" id="{00CA1CE5-2806-4CD4-BE67-D24A95C280AD}"/>
              </a:ext>
            </a:extLst>
          </p:cNvPr>
          <p:cNvSpPr/>
          <p:nvPr/>
        </p:nvSpPr>
        <p:spPr>
          <a:xfrm>
            <a:off x="1412341" y="4588661"/>
            <a:ext cx="1033180" cy="715224"/>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Storage</a:t>
            </a:r>
            <a:br>
              <a:rPr lang="en-US" dirty="0"/>
            </a:br>
            <a:r>
              <a:rPr lang="en-US" dirty="0"/>
              <a:t>device</a:t>
            </a:r>
          </a:p>
        </p:txBody>
      </p:sp>
      <p:sp>
        <p:nvSpPr>
          <p:cNvPr id="7" name="Arrow: Right 6">
            <a:extLst>
              <a:ext uri="{FF2B5EF4-FFF2-40B4-BE49-F238E27FC236}">
                <a16:creationId xmlns:a16="http://schemas.microsoft.com/office/drawing/2014/main" id="{B550FC78-BCE7-4787-B031-8F2F761EFBF6}"/>
              </a:ext>
            </a:extLst>
          </p:cNvPr>
          <p:cNvSpPr/>
          <p:nvPr/>
        </p:nvSpPr>
        <p:spPr>
          <a:xfrm>
            <a:off x="2564302" y="4805943"/>
            <a:ext cx="407406" cy="2716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be 7">
            <a:extLst>
              <a:ext uri="{FF2B5EF4-FFF2-40B4-BE49-F238E27FC236}">
                <a16:creationId xmlns:a16="http://schemas.microsoft.com/office/drawing/2014/main" id="{1A0B5231-8FD7-44D6-A33A-AD0B8A5D7FC1}"/>
              </a:ext>
            </a:extLst>
          </p:cNvPr>
          <p:cNvSpPr/>
          <p:nvPr/>
        </p:nvSpPr>
        <p:spPr>
          <a:xfrm>
            <a:off x="3090489" y="3574128"/>
            <a:ext cx="1689741" cy="2735233"/>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Linux Kernel</a:t>
            </a:r>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Buffer pool</a:t>
            </a:r>
          </a:p>
        </p:txBody>
      </p:sp>
      <p:sp>
        <p:nvSpPr>
          <p:cNvPr id="9" name="Flowchart: Multidocument 8">
            <a:extLst>
              <a:ext uri="{FF2B5EF4-FFF2-40B4-BE49-F238E27FC236}">
                <a16:creationId xmlns:a16="http://schemas.microsoft.com/office/drawing/2014/main" id="{60D3A32C-4878-4E1A-B0AF-653E45432AE3}"/>
              </a:ext>
            </a:extLst>
          </p:cNvPr>
          <p:cNvSpPr/>
          <p:nvPr/>
        </p:nvSpPr>
        <p:spPr>
          <a:xfrm>
            <a:off x="3244398" y="5168624"/>
            <a:ext cx="1060704" cy="758952"/>
          </a:xfrm>
          <a:prstGeom prst="flowChartMultidocument">
            <a:avLst/>
          </a:prstGeom>
          <a:solidFill>
            <a:srgbClr val="FFFFCC"/>
          </a:solidFill>
          <a:ln>
            <a:solidFill>
              <a:srgbClr val="AF51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C00000"/>
                </a:solidFill>
              </a:rPr>
              <a:t>File blocks</a:t>
            </a:r>
          </a:p>
        </p:txBody>
      </p:sp>
      <p:sp>
        <p:nvSpPr>
          <p:cNvPr id="10" name="Cube 9">
            <a:extLst>
              <a:ext uri="{FF2B5EF4-FFF2-40B4-BE49-F238E27FC236}">
                <a16:creationId xmlns:a16="http://schemas.microsoft.com/office/drawing/2014/main" id="{FE5014D8-D7E0-4B31-B515-85A08BFB5367}"/>
              </a:ext>
            </a:extLst>
          </p:cNvPr>
          <p:cNvSpPr/>
          <p:nvPr/>
        </p:nvSpPr>
        <p:spPr>
          <a:xfrm>
            <a:off x="4459012" y="3574127"/>
            <a:ext cx="5753298" cy="2735233"/>
          </a:xfrm>
          <a:prstGeom prst="cube">
            <a:avLst>
              <a:gd name="adj" fmla="val 180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User process with multiple threads</a:t>
            </a:r>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NUMA effects matter here!</a:t>
            </a:r>
          </a:p>
        </p:txBody>
      </p:sp>
      <p:sp>
        <p:nvSpPr>
          <p:cNvPr id="11" name="Freeform: Shape 10">
            <a:extLst>
              <a:ext uri="{FF2B5EF4-FFF2-40B4-BE49-F238E27FC236}">
                <a16:creationId xmlns:a16="http://schemas.microsoft.com/office/drawing/2014/main" id="{7A62244E-BF68-41C2-BBC4-91F9DD45928F}"/>
              </a:ext>
            </a:extLst>
          </p:cNvPr>
          <p:cNvSpPr/>
          <p:nvPr/>
        </p:nvSpPr>
        <p:spPr>
          <a:xfrm>
            <a:off x="4961243" y="4642982"/>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B68E858E-CF3A-4639-B194-C0CF7535496E}"/>
              </a:ext>
            </a:extLst>
          </p:cNvPr>
          <p:cNvSpPr/>
          <p:nvPr/>
        </p:nvSpPr>
        <p:spPr>
          <a:xfrm>
            <a:off x="5459607" y="463370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6601A4B5-1C2A-4864-AC40-F8EA86E6FE56}"/>
              </a:ext>
            </a:extLst>
          </p:cNvPr>
          <p:cNvSpPr/>
          <p:nvPr/>
        </p:nvSpPr>
        <p:spPr>
          <a:xfrm>
            <a:off x="6479700" y="455403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B573EC5-D0FC-45AE-9B26-CFC2CAD28C55}"/>
              </a:ext>
            </a:extLst>
          </p:cNvPr>
          <p:cNvSpPr/>
          <p:nvPr/>
        </p:nvSpPr>
        <p:spPr>
          <a:xfrm>
            <a:off x="7084139" y="4711424"/>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DA82FF-67A9-4E60-A2C4-6862EA5AA982}"/>
              </a:ext>
            </a:extLst>
          </p:cNvPr>
          <p:cNvSpPr/>
          <p:nvPr/>
        </p:nvSpPr>
        <p:spPr>
          <a:xfrm>
            <a:off x="7650817" y="4587300"/>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3E366800-9E02-4787-A6AA-0DA868EEB375}"/>
              </a:ext>
            </a:extLst>
          </p:cNvPr>
          <p:cNvSpPr/>
          <p:nvPr/>
        </p:nvSpPr>
        <p:spPr>
          <a:xfrm>
            <a:off x="5965463" y="4670141"/>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DD0524E2-4DC0-42D5-AC71-6E3E7E8C7F3A}"/>
              </a:ext>
            </a:extLst>
          </p:cNvPr>
          <p:cNvSpPr/>
          <p:nvPr/>
        </p:nvSpPr>
        <p:spPr>
          <a:xfrm>
            <a:off x="8177701" y="4658144"/>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4673BF89-A431-4B1A-B2A1-1B071978592D}"/>
              </a:ext>
            </a:extLst>
          </p:cNvPr>
          <p:cNvSpPr/>
          <p:nvPr/>
        </p:nvSpPr>
        <p:spPr>
          <a:xfrm>
            <a:off x="8793138" y="4642752"/>
            <a:ext cx="298820" cy="914400"/>
          </a:xfrm>
          <a:custGeom>
            <a:avLst/>
            <a:gdLst>
              <a:gd name="connsiteX0" fmla="*/ 36270 w 298820"/>
              <a:gd name="connsiteY0" fmla="*/ 0 h 914400"/>
              <a:gd name="connsiteX1" fmla="*/ 271660 w 298820"/>
              <a:gd name="connsiteY1" fmla="*/ 262550 h 914400"/>
              <a:gd name="connsiteX2" fmla="*/ 56 w 298820"/>
              <a:gd name="connsiteY2" fmla="*/ 624689 h 914400"/>
              <a:gd name="connsiteX3" fmla="*/ 298820 w 298820"/>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298820" h="914400">
                <a:moveTo>
                  <a:pt x="36270" y="0"/>
                </a:moveTo>
                <a:cubicBezTo>
                  <a:pt x="156983" y="79217"/>
                  <a:pt x="277696" y="158435"/>
                  <a:pt x="271660" y="262550"/>
                </a:cubicBezTo>
                <a:cubicBezTo>
                  <a:pt x="265624" y="366665"/>
                  <a:pt x="-4471" y="516047"/>
                  <a:pt x="56" y="624689"/>
                </a:cubicBezTo>
                <a:cubicBezTo>
                  <a:pt x="4583" y="733331"/>
                  <a:pt x="151701" y="823865"/>
                  <a:pt x="298820" y="914400"/>
                </a:cubicBezTo>
              </a:path>
            </a:pathLst>
          </a:cu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04687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9D47E-B0B5-808E-D184-00F8D8769594}"/>
              </a:ext>
            </a:extLst>
          </p:cNvPr>
          <p:cNvSpPr>
            <a:spLocks noGrp="1"/>
          </p:cNvSpPr>
          <p:nvPr>
            <p:ph type="title"/>
          </p:nvPr>
        </p:nvSpPr>
        <p:spPr/>
        <p:txBody>
          <a:bodyPr/>
          <a:lstStyle/>
          <a:p>
            <a:r>
              <a:rPr lang="en-US" dirty="0"/>
              <a:t>Our application design shapes performance</a:t>
            </a:r>
          </a:p>
        </p:txBody>
      </p:sp>
      <p:sp>
        <p:nvSpPr>
          <p:cNvPr id="3" name="Content Placeholder 2">
            <a:extLst>
              <a:ext uri="{FF2B5EF4-FFF2-40B4-BE49-F238E27FC236}">
                <a16:creationId xmlns:a16="http://schemas.microsoft.com/office/drawing/2014/main" id="{010640A7-0394-8745-9383-A7E1F0CE9784}"/>
              </a:ext>
            </a:extLst>
          </p:cNvPr>
          <p:cNvSpPr>
            <a:spLocks noGrp="1"/>
          </p:cNvSpPr>
          <p:nvPr>
            <p:ph idx="1"/>
          </p:nvPr>
        </p:nvSpPr>
        <p:spPr/>
        <p:txBody>
          <a:bodyPr/>
          <a:lstStyle/>
          <a:p>
            <a:r>
              <a:rPr lang="en-US" dirty="0"/>
              <a:t>It does so explicitly when we launch multiple threads, or decide to have each thread use its own std::map to avoid locking and improve data locality.</a:t>
            </a:r>
          </a:p>
          <a:p>
            <a:endParaRPr lang="en-US" dirty="0"/>
          </a:p>
          <a:p>
            <a:r>
              <a:rPr lang="en-US" dirty="0"/>
              <a:t>It also does so implicitly, when our code includes hints that can lead the C++ compiler to discover the best compilation strategy, or behaves in a way that helps Linux prefetch file blocks.</a:t>
            </a:r>
          </a:p>
        </p:txBody>
      </p:sp>
      <p:sp>
        <p:nvSpPr>
          <p:cNvPr id="4" name="Footer Placeholder 3">
            <a:extLst>
              <a:ext uri="{FF2B5EF4-FFF2-40B4-BE49-F238E27FC236}">
                <a16:creationId xmlns:a16="http://schemas.microsoft.com/office/drawing/2014/main" id="{4F147133-6BB3-7E94-0578-071A9A79A113}"/>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4FAE887-69E2-4E0D-DE84-FB2969BD7B47}"/>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30197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4176E-ED0B-4DA3-B4BA-5F70B3221180}"/>
              </a:ext>
            </a:extLst>
          </p:cNvPr>
          <p:cNvSpPr>
            <a:spLocks noGrp="1"/>
          </p:cNvSpPr>
          <p:nvPr>
            <p:ph type="title"/>
          </p:nvPr>
        </p:nvSpPr>
        <p:spPr/>
        <p:txBody>
          <a:bodyPr/>
          <a:lstStyle/>
          <a:p>
            <a:r>
              <a:rPr lang="en-US" dirty="0"/>
              <a:t>Examples of compilation hints</a:t>
            </a:r>
          </a:p>
        </p:txBody>
      </p:sp>
      <p:sp>
        <p:nvSpPr>
          <p:cNvPr id="3" name="Content Placeholder 2">
            <a:extLst>
              <a:ext uri="{FF2B5EF4-FFF2-40B4-BE49-F238E27FC236}">
                <a16:creationId xmlns:a16="http://schemas.microsoft.com/office/drawing/2014/main" id="{15E57BAF-EAEF-40E6-8D96-5DA91EA28B6A}"/>
              </a:ext>
            </a:extLst>
          </p:cNvPr>
          <p:cNvSpPr>
            <a:spLocks noGrp="1"/>
          </p:cNvSpPr>
          <p:nvPr>
            <p:ph idx="1"/>
          </p:nvPr>
        </p:nvSpPr>
        <p:spPr>
          <a:xfrm>
            <a:off x="1024128" y="2286000"/>
            <a:ext cx="10890232" cy="4023360"/>
          </a:xfrm>
        </p:spPr>
        <p:txBody>
          <a:bodyPr/>
          <a:lstStyle/>
          <a:p>
            <a:pPr>
              <a:buFont typeface="Wingdings" panose="05000000000000000000" pitchFamily="2" charset="2"/>
              <a:buChar char="Ø"/>
            </a:pPr>
            <a:r>
              <a:rPr lang="en-US" dirty="0"/>
              <a:t>  C++ will optimize inner loops with integer loop variables and</a:t>
            </a:r>
            <a:br>
              <a:rPr lang="en-US" dirty="0"/>
            </a:br>
            <a:r>
              <a:rPr lang="en-US" dirty="0"/>
              <a:t>    simple termination conditions, putting loop variables in registers</a:t>
            </a:r>
          </a:p>
          <a:p>
            <a:pPr>
              <a:buFont typeface="Wingdings" panose="05000000000000000000" pitchFamily="2" charset="2"/>
              <a:buChar char="Ø"/>
            </a:pPr>
            <a:r>
              <a:rPr lang="en-US" dirty="0"/>
              <a:t>  The compiler will put pointers into registers in “tight loops”</a:t>
            </a:r>
          </a:p>
          <a:p>
            <a:pPr>
              <a:buFont typeface="Wingdings" panose="05000000000000000000" pitchFamily="2" charset="2"/>
              <a:buChar char="Ø"/>
            </a:pPr>
            <a:r>
              <a:rPr lang="en-US" dirty="0"/>
              <a:t>  Values reused close to one-another will be held in registers</a:t>
            </a:r>
          </a:p>
          <a:p>
            <a:pPr>
              <a:buFont typeface="Wingdings" panose="05000000000000000000" pitchFamily="2" charset="2"/>
              <a:buChar char="Ø"/>
            </a:pPr>
            <a:r>
              <a:rPr lang="en-US" dirty="0"/>
              <a:t>  Methods with modest numbers of “native type” arguments</a:t>
            </a:r>
            <a:br>
              <a:rPr lang="en-US" dirty="0"/>
            </a:br>
            <a:r>
              <a:rPr lang="en-US" dirty="0"/>
              <a:t>    will be called using registers to pass the parameters</a:t>
            </a:r>
          </a:p>
        </p:txBody>
      </p:sp>
      <p:sp>
        <p:nvSpPr>
          <p:cNvPr id="4" name="Footer Placeholder 3">
            <a:extLst>
              <a:ext uri="{FF2B5EF4-FFF2-40B4-BE49-F238E27FC236}">
                <a16:creationId xmlns:a16="http://schemas.microsoft.com/office/drawing/2014/main" id="{F6099B31-2797-4602-A5CB-6169ACAC336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E476CF7-795E-43CA-8A7B-F092CCE7B7AC}"/>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116495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5A428-6ED4-485E-BEFC-99B036EC7691}"/>
              </a:ext>
            </a:extLst>
          </p:cNvPr>
          <p:cNvSpPr>
            <a:spLocks noGrp="1"/>
          </p:cNvSpPr>
          <p:nvPr>
            <p:ph type="title"/>
          </p:nvPr>
        </p:nvSpPr>
        <p:spPr/>
        <p:txBody>
          <a:bodyPr/>
          <a:lstStyle/>
          <a:p>
            <a:r>
              <a:rPr lang="en-US" dirty="0"/>
              <a:t>Write your code as if you were describing the desired machine code</a:t>
            </a:r>
          </a:p>
        </p:txBody>
      </p:sp>
      <p:sp>
        <p:nvSpPr>
          <p:cNvPr id="3" name="Content Placeholder 2">
            <a:extLst>
              <a:ext uri="{FF2B5EF4-FFF2-40B4-BE49-F238E27FC236}">
                <a16:creationId xmlns:a16="http://schemas.microsoft.com/office/drawing/2014/main" id="{1F49788F-2825-492C-84AD-FB9233C872BE}"/>
              </a:ext>
            </a:extLst>
          </p:cNvPr>
          <p:cNvSpPr>
            <a:spLocks noGrp="1"/>
          </p:cNvSpPr>
          <p:nvPr>
            <p:ph idx="1"/>
          </p:nvPr>
        </p:nvSpPr>
        <p:spPr/>
        <p:txBody>
          <a:bodyPr>
            <a:normAutofit lnSpcReduction="10000"/>
          </a:bodyPr>
          <a:lstStyle/>
          <a:p>
            <a:r>
              <a:rPr lang="en-US" dirty="0"/>
              <a:t>The cleaner the mapping to efficient machine code, the easier it will be for C++ to discover your intent and generate great code</a:t>
            </a:r>
          </a:p>
          <a:p>
            <a:endParaRPr lang="en-US" dirty="0"/>
          </a:p>
          <a:p>
            <a:r>
              <a:rPr lang="en-US" dirty="0"/>
              <a:t>In contrast, very complex logic may be harder for it to optimize</a:t>
            </a:r>
          </a:p>
          <a:p>
            <a:endParaRPr lang="en-US" dirty="0"/>
          </a:p>
          <a:p>
            <a:r>
              <a:rPr lang="en-US" dirty="0"/>
              <a:t>This matters for performance-critical code, but not for “general” logic.  When tuning a critical path component, aim for simple, ultra-efficient C++ code that the compiler can easily optimize</a:t>
            </a:r>
          </a:p>
        </p:txBody>
      </p:sp>
      <p:sp>
        <p:nvSpPr>
          <p:cNvPr id="4" name="Footer Placeholder 3">
            <a:extLst>
              <a:ext uri="{FF2B5EF4-FFF2-40B4-BE49-F238E27FC236}">
                <a16:creationId xmlns:a16="http://schemas.microsoft.com/office/drawing/2014/main" id="{103405BD-BD49-458D-BF6D-D9A6B18C24A9}"/>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4D78316-86A0-46B2-9D9D-ED4A86D1DF2B}"/>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30263425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4D6D-FC24-447D-A40C-8B6B14838326}"/>
              </a:ext>
            </a:extLst>
          </p:cNvPr>
          <p:cNvSpPr>
            <a:spLocks noGrp="1"/>
          </p:cNvSpPr>
          <p:nvPr>
            <p:ph type="title"/>
          </p:nvPr>
        </p:nvSpPr>
        <p:spPr/>
        <p:txBody>
          <a:bodyPr/>
          <a:lstStyle/>
          <a:p>
            <a:r>
              <a:rPr lang="en-US" dirty="0"/>
              <a:t>Write your code as if you were describing the desired machine code</a:t>
            </a:r>
          </a:p>
        </p:txBody>
      </p:sp>
      <p:sp>
        <p:nvSpPr>
          <p:cNvPr id="3" name="Content Placeholder 2">
            <a:extLst>
              <a:ext uri="{FF2B5EF4-FFF2-40B4-BE49-F238E27FC236}">
                <a16:creationId xmlns:a16="http://schemas.microsoft.com/office/drawing/2014/main" id="{86F46776-C7FF-4C15-9693-463BDC5D5C22}"/>
              </a:ext>
            </a:extLst>
          </p:cNvPr>
          <p:cNvSpPr>
            <a:spLocks noGrp="1"/>
          </p:cNvSpPr>
          <p:nvPr>
            <p:ph idx="1"/>
          </p:nvPr>
        </p:nvSpPr>
        <p:spPr/>
        <p:txBody>
          <a:bodyPr/>
          <a:lstStyle/>
          <a:p>
            <a:r>
              <a:rPr lang="en-US" dirty="0"/>
              <a:t>Compilers do best with loops that have “simple” termination conditions, not complicated expressions that call functions.</a:t>
            </a:r>
          </a:p>
          <a:p>
            <a:endParaRPr lang="en-US" dirty="0"/>
          </a:p>
          <a:p>
            <a:r>
              <a:rPr lang="en-US" dirty="0"/>
              <a:t>They are very good at sequentially scanning data structures or arrays in memory.</a:t>
            </a:r>
          </a:p>
          <a:p>
            <a:endParaRPr lang="en-US" dirty="0"/>
          </a:p>
          <a:p>
            <a:r>
              <a:rPr lang="en-US" dirty="0"/>
              <a:t>Any form of </a:t>
            </a:r>
            <a:r>
              <a:rPr lang="en-US" dirty="0" err="1"/>
              <a:t>straightline</a:t>
            </a:r>
            <a:r>
              <a:rPr lang="en-US" dirty="0"/>
              <a:t> code will compile well.</a:t>
            </a:r>
          </a:p>
        </p:txBody>
      </p:sp>
      <p:sp>
        <p:nvSpPr>
          <p:cNvPr id="4" name="Footer Placeholder 3">
            <a:extLst>
              <a:ext uri="{FF2B5EF4-FFF2-40B4-BE49-F238E27FC236}">
                <a16:creationId xmlns:a16="http://schemas.microsoft.com/office/drawing/2014/main" id="{A313956E-7254-4A1F-B112-B75F01F87AE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E7313265-792D-4819-B6C8-A444090E7E7C}"/>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2015587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92CF3-A1F2-4E2C-B9BC-F0E3FCB86721}"/>
              </a:ext>
            </a:extLst>
          </p:cNvPr>
          <p:cNvSpPr>
            <a:spLocks noGrp="1"/>
          </p:cNvSpPr>
          <p:nvPr>
            <p:ph type="title"/>
          </p:nvPr>
        </p:nvSpPr>
        <p:spPr/>
        <p:txBody>
          <a:bodyPr/>
          <a:lstStyle/>
          <a:p>
            <a:r>
              <a:rPr lang="en-US" dirty="0"/>
              <a:t>Avoid coding choices that can obstruct compiler analysis</a:t>
            </a:r>
          </a:p>
        </p:txBody>
      </p:sp>
      <p:sp>
        <p:nvSpPr>
          <p:cNvPr id="3" name="Content Placeholder 2">
            <a:extLst>
              <a:ext uri="{FF2B5EF4-FFF2-40B4-BE49-F238E27FC236}">
                <a16:creationId xmlns:a16="http://schemas.microsoft.com/office/drawing/2014/main" id="{03B472D1-CE70-4A5A-B66A-FFB720B58245}"/>
              </a:ext>
            </a:extLst>
          </p:cNvPr>
          <p:cNvSpPr>
            <a:spLocks noGrp="1"/>
          </p:cNvSpPr>
          <p:nvPr>
            <p:ph idx="1"/>
          </p:nvPr>
        </p:nvSpPr>
        <p:spPr/>
        <p:txBody>
          <a:bodyPr/>
          <a:lstStyle/>
          <a:p>
            <a:r>
              <a:rPr lang="en-US" dirty="0"/>
              <a:t>Loop conditions that involve lots of function calls to functions that can’t be “pre-evaluated” at compile time.</a:t>
            </a:r>
          </a:p>
          <a:p>
            <a:endParaRPr lang="en-US" dirty="0"/>
          </a:p>
          <a:p>
            <a:r>
              <a:rPr lang="en-US" dirty="0"/>
              <a:t>Lots of inline if statements with unpredictable test conditions</a:t>
            </a:r>
          </a:p>
          <a:p>
            <a:endParaRPr lang="en-US" dirty="0"/>
          </a:p>
          <a:p>
            <a:r>
              <a:rPr lang="en-US" dirty="0"/>
              <a:t>Complicated array indexing with expressions that can only be evaluated “at runtime”</a:t>
            </a:r>
          </a:p>
        </p:txBody>
      </p:sp>
      <p:sp>
        <p:nvSpPr>
          <p:cNvPr id="4" name="Footer Placeholder 3">
            <a:extLst>
              <a:ext uri="{FF2B5EF4-FFF2-40B4-BE49-F238E27FC236}">
                <a16:creationId xmlns:a16="http://schemas.microsoft.com/office/drawing/2014/main" id="{59938D30-BCE3-4FBC-9519-5F277FCEE87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F03B735E-A2CC-42BF-BE26-985E265C760B}"/>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615917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845C-8930-405C-950D-507BB781DD17}"/>
              </a:ext>
            </a:extLst>
          </p:cNvPr>
          <p:cNvSpPr>
            <a:spLocks noGrp="1"/>
          </p:cNvSpPr>
          <p:nvPr>
            <p:ph type="title"/>
          </p:nvPr>
        </p:nvSpPr>
        <p:spPr/>
        <p:txBody>
          <a:bodyPr/>
          <a:lstStyle/>
          <a:p>
            <a:r>
              <a:rPr lang="en-US" dirty="0"/>
              <a:t>Remember that classes and templates are automatically eliminated!</a:t>
            </a:r>
          </a:p>
        </p:txBody>
      </p:sp>
      <p:sp>
        <p:nvSpPr>
          <p:cNvPr id="3" name="Content Placeholder 2">
            <a:extLst>
              <a:ext uri="{FF2B5EF4-FFF2-40B4-BE49-F238E27FC236}">
                <a16:creationId xmlns:a16="http://schemas.microsoft.com/office/drawing/2014/main" id="{E9E71847-22EC-4F67-9462-874CA8061A36}"/>
              </a:ext>
            </a:extLst>
          </p:cNvPr>
          <p:cNvSpPr>
            <a:spLocks noGrp="1"/>
          </p:cNvSpPr>
          <p:nvPr>
            <p:ph idx="1"/>
          </p:nvPr>
        </p:nvSpPr>
        <p:spPr/>
        <p:txBody>
          <a:bodyPr>
            <a:normAutofit fontScale="92500" lnSpcReduction="10000"/>
          </a:bodyPr>
          <a:lstStyle/>
          <a:p>
            <a:r>
              <a:rPr lang="en-US" dirty="0"/>
              <a:t>C++ eliminates these at compile time, and once you understand how it does this, you can “visualize” the resulting code.</a:t>
            </a:r>
          </a:p>
          <a:p>
            <a:endParaRPr lang="en-US" dirty="0"/>
          </a:p>
          <a:p>
            <a:r>
              <a:rPr lang="en-US" dirty="0"/>
              <a:t>It does end up with very long, messy, variable </a:t>
            </a:r>
            <a:r>
              <a:rPr lang="en-US" i="1" dirty="0"/>
              <a:t>names</a:t>
            </a:r>
            <a:r>
              <a:rPr lang="en-US" dirty="0"/>
              <a:t>.  But names are just compile time information and won’t change the machine code.</a:t>
            </a:r>
          </a:p>
          <a:p>
            <a:endParaRPr lang="en-US" dirty="0"/>
          </a:p>
          <a:p>
            <a:r>
              <a:rPr lang="en-US" dirty="0"/>
              <a:t>Once templates are eliminated, </a:t>
            </a:r>
            <a:r>
              <a:rPr lang="en-US" i="1" dirty="0"/>
              <a:t>constant expression evaluation </a:t>
            </a:r>
            <a:r>
              <a:rPr lang="en-US" dirty="0"/>
              <a:t>eliminates most remaining overheads due to classes and generics!</a:t>
            </a:r>
          </a:p>
        </p:txBody>
      </p:sp>
      <p:sp>
        <p:nvSpPr>
          <p:cNvPr id="4" name="Footer Placeholder 3">
            <a:extLst>
              <a:ext uri="{FF2B5EF4-FFF2-40B4-BE49-F238E27FC236}">
                <a16:creationId xmlns:a16="http://schemas.microsoft.com/office/drawing/2014/main" id="{554DCBDE-9775-4F34-A796-A189229C466F}"/>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7631803B-5BF5-4CA0-AA86-1F97EDC0FEDD}"/>
              </a:ext>
            </a:extLst>
          </p:cNvPr>
          <p:cNvSpPr>
            <a:spLocks noGrp="1"/>
          </p:cNvSpPr>
          <p:nvPr>
            <p:ph type="sldNum" sz="quarter" idx="12"/>
          </p:nvPr>
        </p:nvSpPr>
        <p:spPr/>
        <p:txBody>
          <a:bodyPr/>
          <a:lstStyle/>
          <a:p>
            <a:fld id="{6547F9EC-0141-428E-9624-21FD351CB832}" type="slidenum">
              <a:rPr lang="en-US" smtClean="0"/>
              <a:t>29</a:t>
            </a:fld>
            <a:endParaRPr lang="en-US"/>
          </a:p>
        </p:txBody>
      </p:sp>
      <p:sp>
        <p:nvSpPr>
          <p:cNvPr id="6" name="TextBox 5">
            <a:extLst>
              <a:ext uri="{FF2B5EF4-FFF2-40B4-BE49-F238E27FC236}">
                <a16:creationId xmlns:a16="http://schemas.microsoft.com/office/drawing/2014/main" id="{872473AF-9152-4DD8-A998-78A65A1ECE50}"/>
              </a:ext>
            </a:extLst>
          </p:cNvPr>
          <p:cNvSpPr txBox="1"/>
          <p:nvPr/>
        </p:nvSpPr>
        <p:spPr>
          <a:xfrm>
            <a:off x="2046083" y="4608214"/>
            <a:ext cx="3859794" cy="646331"/>
          </a:xfrm>
          <a:prstGeom prst="rect">
            <a:avLst/>
          </a:prstGeom>
          <a:solidFill>
            <a:srgbClr val="FFC000"/>
          </a:solidFill>
          <a:ln w="38100">
            <a:solidFill>
              <a:srgbClr val="C00000"/>
            </a:solidFill>
          </a:ln>
        </p:spPr>
        <p:txBody>
          <a:bodyPr wrap="square" rtlCol="0">
            <a:spAutoFit/>
          </a:bodyPr>
          <a:lstStyle/>
          <a:p>
            <a:r>
              <a:rPr lang="en-US" b="1" dirty="0"/>
              <a:t>This is in contrast to Java or Python, and one reason C++ performs so well!</a:t>
            </a:r>
          </a:p>
        </p:txBody>
      </p:sp>
      <p:cxnSp>
        <p:nvCxnSpPr>
          <p:cNvPr id="8" name="Straight Arrow Connector 7">
            <a:extLst>
              <a:ext uri="{FF2B5EF4-FFF2-40B4-BE49-F238E27FC236}">
                <a16:creationId xmlns:a16="http://schemas.microsoft.com/office/drawing/2014/main" id="{628F93C4-D1F2-4177-A5E3-5B9B49A9C01E}"/>
              </a:ext>
            </a:extLst>
          </p:cNvPr>
          <p:cNvCxnSpPr>
            <a:cxnSpLocks/>
          </p:cNvCxnSpPr>
          <p:nvPr/>
        </p:nvCxnSpPr>
        <p:spPr>
          <a:xfrm>
            <a:off x="5905877" y="4931379"/>
            <a:ext cx="1887784" cy="35584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18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AC97-00E3-4283-9C7D-4CD3FAE6C5E3}"/>
              </a:ext>
            </a:extLst>
          </p:cNvPr>
          <p:cNvSpPr>
            <a:spLocks noGrp="1"/>
          </p:cNvSpPr>
          <p:nvPr>
            <p:ph type="title"/>
          </p:nvPr>
        </p:nvSpPr>
        <p:spPr/>
        <p:txBody>
          <a:bodyPr/>
          <a:lstStyle/>
          <a:p>
            <a:r>
              <a:rPr lang="en-US" dirty="0"/>
              <a:t>Your job?  Be a detective!</a:t>
            </a:r>
          </a:p>
        </p:txBody>
      </p:sp>
      <p:sp>
        <p:nvSpPr>
          <p:cNvPr id="3" name="Content Placeholder 2">
            <a:extLst>
              <a:ext uri="{FF2B5EF4-FFF2-40B4-BE49-F238E27FC236}">
                <a16:creationId xmlns:a16="http://schemas.microsoft.com/office/drawing/2014/main" id="{6373993E-C18D-4D9A-AB71-A5B389389A1E}"/>
              </a:ext>
            </a:extLst>
          </p:cNvPr>
          <p:cNvSpPr>
            <a:spLocks noGrp="1"/>
          </p:cNvSpPr>
          <p:nvPr>
            <p:ph idx="1"/>
          </p:nvPr>
        </p:nvSpPr>
        <p:spPr/>
        <p:txBody>
          <a:bodyPr>
            <a:normAutofit/>
          </a:bodyPr>
          <a:lstStyle/>
          <a:p>
            <a:r>
              <a:rPr lang="en-US" dirty="0"/>
              <a:t>You suspect that your program isn’t the fastest it could be.</a:t>
            </a:r>
          </a:p>
          <a:p>
            <a:endParaRPr lang="en-US" dirty="0"/>
          </a:p>
          <a:p>
            <a:r>
              <a:rPr lang="en-US" dirty="0"/>
              <a:t>You need to be the sleuth and track down the bottleneck!</a:t>
            </a:r>
          </a:p>
          <a:p>
            <a:pPr>
              <a:buFont typeface="Wingdings" panose="05000000000000000000" pitchFamily="2" charset="2"/>
              <a:buChar char="Ø"/>
            </a:pPr>
            <a:r>
              <a:rPr lang="en-US" dirty="0"/>
              <a:t>  This centers on developing a mental image of your code</a:t>
            </a:r>
            <a:br>
              <a:rPr lang="en-US" dirty="0"/>
            </a:br>
            <a:r>
              <a:rPr lang="en-US" dirty="0"/>
              <a:t>    as it executes</a:t>
            </a:r>
          </a:p>
          <a:p>
            <a:pPr>
              <a:buFont typeface="Wingdings" panose="05000000000000000000" pitchFamily="2" charset="2"/>
              <a:buChar char="Ø"/>
            </a:pPr>
            <a:r>
              <a:rPr lang="en-US" dirty="0"/>
              <a:t>  You’ll need to have a theory of how fast it “could be”, than</a:t>
            </a:r>
            <a:br>
              <a:rPr lang="en-US" dirty="0"/>
            </a:br>
            <a:r>
              <a:rPr lang="en-US" dirty="0"/>
              <a:t>    search for evidence that something is slowing it down</a:t>
            </a:r>
          </a:p>
        </p:txBody>
      </p:sp>
      <p:sp>
        <p:nvSpPr>
          <p:cNvPr id="4" name="Footer Placeholder 3">
            <a:extLst>
              <a:ext uri="{FF2B5EF4-FFF2-40B4-BE49-F238E27FC236}">
                <a16:creationId xmlns:a16="http://schemas.microsoft.com/office/drawing/2014/main" id="{E37D3DA4-F6CE-446B-8506-44EDAF8FA2E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BF1B332E-224D-45E7-BBF2-D06E79C02BF6}"/>
              </a:ext>
            </a:extLst>
          </p:cNvPr>
          <p:cNvSpPr>
            <a:spLocks noGrp="1"/>
          </p:cNvSpPr>
          <p:nvPr>
            <p:ph type="sldNum" sz="quarter" idx="12"/>
          </p:nvPr>
        </p:nvSpPr>
        <p:spPr/>
        <p:txBody>
          <a:bodyPr/>
          <a:lstStyle/>
          <a:p>
            <a:fld id="{6547F9EC-0141-428E-9624-21FD351CB832}" type="slidenum">
              <a:rPr lang="en-US" smtClean="0"/>
              <a:t>3</a:t>
            </a:fld>
            <a:endParaRPr lang="en-US"/>
          </a:p>
        </p:txBody>
      </p:sp>
      <p:pic>
        <p:nvPicPr>
          <p:cNvPr id="1026" name="Picture 2" descr="Image result for nancy drew">
            <a:extLst>
              <a:ext uri="{FF2B5EF4-FFF2-40B4-BE49-F238E27FC236}">
                <a16:creationId xmlns:a16="http://schemas.microsoft.com/office/drawing/2014/main" id="{7E46E21F-F5EA-4463-BBC8-BFD4AEDA77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62460" y="222140"/>
            <a:ext cx="3067050" cy="17240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CA67732-1C16-4C52-8037-AAE017D390BA}"/>
              </a:ext>
            </a:extLst>
          </p:cNvPr>
          <p:cNvSpPr txBox="1"/>
          <p:nvPr/>
        </p:nvSpPr>
        <p:spPr>
          <a:xfrm>
            <a:off x="9434252" y="1884027"/>
            <a:ext cx="2123466" cy="369332"/>
          </a:xfrm>
          <a:prstGeom prst="rect">
            <a:avLst/>
          </a:prstGeom>
          <a:noFill/>
        </p:spPr>
        <p:txBody>
          <a:bodyPr wrap="square" rtlCol="0">
            <a:spAutoFit/>
          </a:bodyPr>
          <a:lstStyle/>
          <a:p>
            <a:pPr algn="ctr"/>
            <a:r>
              <a:rPr lang="en-US" b="1" dirty="0"/>
              <a:t>Nancy Drew</a:t>
            </a:r>
          </a:p>
        </p:txBody>
      </p:sp>
    </p:spTree>
    <p:extLst>
      <p:ext uri="{BB962C8B-B14F-4D97-AF65-F5344CB8AC3E}">
        <p14:creationId xmlns:p14="http://schemas.microsoft.com/office/powerpoint/2010/main" val="1861498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9B069-C18B-4ECD-8C51-B0D55BEABF81}"/>
              </a:ext>
            </a:extLst>
          </p:cNvPr>
          <p:cNvSpPr>
            <a:spLocks noGrp="1"/>
          </p:cNvSpPr>
          <p:nvPr>
            <p:ph type="title"/>
          </p:nvPr>
        </p:nvSpPr>
        <p:spPr/>
        <p:txBody>
          <a:bodyPr/>
          <a:lstStyle/>
          <a:p>
            <a:r>
              <a:rPr lang="en-US" dirty="0"/>
              <a:t>The CPU plays a big role, too!</a:t>
            </a:r>
          </a:p>
        </p:txBody>
      </p:sp>
      <p:sp>
        <p:nvSpPr>
          <p:cNvPr id="3" name="Content Placeholder 2">
            <a:extLst>
              <a:ext uri="{FF2B5EF4-FFF2-40B4-BE49-F238E27FC236}">
                <a16:creationId xmlns:a16="http://schemas.microsoft.com/office/drawing/2014/main" id="{C9B7FA28-05E3-47E9-9322-04D196152AAB}"/>
              </a:ext>
            </a:extLst>
          </p:cNvPr>
          <p:cNvSpPr>
            <a:spLocks noGrp="1"/>
          </p:cNvSpPr>
          <p:nvPr>
            <p:ph idx="1"/>
          </p:nvPr>
        </p:nvSpPr>
        <p:spPr/>
        <p:txBody>
          <a:bodyPr>
            <a:normAutofit lnSpcReduction="10000"/>
          </a:bodyPr>
          <a:lstStyle/>
          <a:p>
            <a:r>
              <a:rPr lang="en-US" dirty="0"/>
              <a:t>After C++ maps your code to machine instructions we aren’t even finished!</a:t>
            </a:r>
          </a:p>
          <a:p>
            <a:endParaRPr lang="en-US" dirty="0"/>
          </a:p>
          <a:p>
            <a:r>
              <a:rPr lang="en-US" dirty="0"/>
              <a:t>The CPU itself will look ahead at many instructions and try to pre-load operands and might even reorder instructions!  It also predicts which way branches (ifs, loops) will go.</a:t>
            </a:r>
          </a:p>
          <a:p>
            <a:endParaRPr lang="en-US" dirty="0"/>
          </a:p>
          <a:p>
            <a:r>
              <a:rPr lang="en-US" dirty="0"/>
              <a:t>The rule is to “</a:t>
            </a:r>
            <a:r>
              <a:rPr lang="en-US" b="1" dirty="0"/>
              <a:t>preserve the semantics, not the rigid ordering</a:t>
            </a:r>
            <a:r>
              <a:rPr lang="en-US" dirty="0"/>
              <a:t>.”</a:t>
            </a:r>
          </a:p>
        </p:txBody>
      </p:sp>
      <p:sp>
        <p:nvSpPr>
          <p:cNvPr id="4" name="Footer Placeholder 3">
            <a:extLst>
              <a:ext uri="{FF2B5EF4-FFF2-40B4-BE49-F238E27FC236}">
                <a16:creationId xmlns:a16="http://schemas.microsoft.com/office/drawing/2014/main" id="{3F43D503-321C-4A2F-8120-E622DE68832D}"/>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AA42F7C-DE1B-4A20-82D0-F73BFE6CEA9C}"/>
              </a:ext>
            </a:extLst>
          </p:cNvPr>
          <p:cNvSpPr>
            <a:spLocks noGrp="1"/>
          </p:cNvSpPr>
          <p:nvPr>
            <p:ph type="sldNum" sz="quarter" idx="12"/>
          </p:nvPr>
        </p:nvSpPr>
        <p:spPr/>
        <p:txBody>
          <a:bodyPr/>
          <a:lstStyle/>
          <a:p>
            <a:fld id="{6547F9EC-0141-428E-9624-21FD351CB832}" type="slidenum">
              <a:rPr lang="en-US" smtClean="0"/>
              <a:t>30</a:t>
            </a:fld>
            <a:endParaRPr lang="en-US"/>
          </a:p>
        </p:txBody>
      </p:sp>
      <p:pic>
        <p:nvPicPr>
          <p:cNvPr id="6" name="Picture 5">
            <a:extLst>
              <a:ext uri="{FF2B5EF4-FFF2-40B4-BE49-F238E27FC236}">
                <a16:creationId xmlns:a16="http://schemas.microsoft.com/office/drawing/2014/main" id="{F899CFE8-EFAF-4134-8BA8-6D63F31737A8}"/>
              </a:ext>
            </a:extLst>
          </p:cNvPr>
          <p:cNvPicPr>
            <a:picLocks noChangeAspect="1"/>
          </p:cNvPicPr>
          <p:nvPr/>
        </p:nvPicPr>
        <p:blipFill>
          <a:blip r:embed="rId2"/>
          <a:stretch>
            <a:fillRect/>
          </a:stretch>
        </p:blipFill>
        <p:spPr>
          <a:xfrm>
            <a:off x="9196859" y="112976"/>
            <a:ext cx="2924175" cy="1714500"/>
          </a:xfrm>
          <a:prstGeom prst="rect">
            <a:avLst/>
          </a:prstGeom>
        </p:spPr>
      </p:pic>
    </p:spTree>
    <p:extLst>
      <p:ext uri="{BB962C8B-B14F-4D97-AF65-F5344CB8AC3E}">
        <p14:creationId xmlns:p14="http://schemas.microsoft.com/office/powerpoint/2010/main" val="2850957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5B97C-B17E-4C86-BD3E-EE7C9F5E82D4}"/>
              </a:ext>
            </a:extLst>
          </p:cNvPr>
          <p:cNvSpPr>
            <a:spLocks noGrp="1"/>
          </p:cNvSpPr>
          <p:nvPr>
            <p:ph type="title"/>
          </p:nvPr>
        </p:nvSpPr>
        <p:spPr/>
        <p:txBody>
          <a:bodyPr/>
          <a:lstStyle/>
          <a:p>
            <a:r>
              <a:rPr lang="en-US" dirty="0"/>
              <a:t>Everything is programmable.  But not always directly using C++ code</a:t>
            </a:r>
          </a:p>
        </p:txBody>
      </p:sp>
      <p:sp>
        <p:nvSpPr>
          <p:cNvPr id="3" name="Content Placeholder 2">
            <a:extLst>
              <a:ext uri="{FF2B5EF4-FFF2-40B4-BE49-F238E27FC236}">
                <a16:creationId xmlns:a16="http://schemas.microsoft.com/office/drawing/2014/main" id="{A259E58F-EAD4-44A1-B8BA-537E2B9D4E2F}"/>
              </a:ext>
            </a:extLst>
          </p:cNvPr>
          <p:cNvSpPr>
            <a:spLocks noGrp="1"/>
          </p:cNvSpPr>
          <p:nvPr>
            <p:ph idx="1"/>
          </p:nvPr>
        </p:nvSpPr>
        <p:spPr/>
        <p:txBody>
          <a:bodyPr>
            <a:normAutofit fontScale="92500" lnSpcReduction="10000"/>
          </a:bodyPr>
          <a:lstStyle/>
          <a:p>
            <a:r>
              <a:rPr lang="en-US" dirty="0"/>
              <a:t>We have many ways to “take control” of the operating system, or the devices, or choices the compiler will make.</a:t>
            </a:r>
          </a:p>
          <a:p>
            <a:endParaRPr lang="en-US" dirty="0"/>
          </a:p>
          <a:p>
            <a:r>
              <a:rPr lang="en-US" dirty="0"/>
              <a:t>They are not always the identical mechanism.  Our C++ code is our way of talking to the compiler, and through it, ending up with machine code matched to the hardware.</a:t>
            </a:r>
          </a:p>
          <a:p>
            <a:endParaRPr lang="en-US" dirty="0"/>
          </a:p>
          <a:p>
            <a:r>
              <a:rPr lang="en-US" dirty="0"/>
              <a:t>But the </a:t>
            </a:r>
            <a:r>
              <a:rPr lang="en-US" i="1" dirty="0"/>
              <a:t>pattern of system calls </a:t>
            </a:r>
            <a:r>
              <a:rPr lang="en-US" dirty="0"/>
              <a:t>we issue is our way of talking to Linux</a:t>
            </a:r>
          </a:p>
        </p:txBody>
      </p:sp>
      <p:sp>
        <p:nvSpPr>
          <p:cNvPr id="4" name="Footer Placeholder 3">
            <a:extLst>
              <a:ext uri="{FF2B5EF4-FFF2-40B4-BE49-F238E27FC236}">
                <a16:creationId xmlns:a16="http://schemas.microsoft.com/office/drawing/2014/main" id="{0EF768D3-DF11-4A67-919A-256EBE8229D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B2028E4-CE7A-448C-9F74-2F537E6DB688}"/>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1759521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A6DC5-A802-4BA7-AFAB-935E4A572651}"/>
              </a:ext>
            </a:extLst>
          </p:cNvPr>
          <p:cNvSpPr>
            <a:spLocks noGrp="1"/>
          </p:cNvSpPr>
          <p:nvPr>
            <p:ph type="title"/>
          </p:nvPr>
        </p:nvSpPr>
        <p:spPr/>
        <p:txBody>
          <a:bodyPr/>
          <a:lstStyle/>
          <a:p>
            <a:r>
              <a:rPr lang="en-US" dirty="0"/>
              <a:t>Buffered Printing</a:t>
            </a:r>
          </a:p>
        </p:txBody>
      </p:sp>
      <p:sp>
        <p:nvSpPr>
          <p:cNvPr id="3" name="Content Placeholder 2">
            <a:extLst>
              <a:ext uri="{FF2B5EF4-FFF2-40B4-BE49-F238E27FC236}">
                <a16:creationId xmlns:a16="http://schemas.microsoft.com/office/drawing/2014/main" id="{10A2FF15-E813-4B72-8AEE-9A7613217991}"/>
              </a:ext>
            </a:extLst>
          </p:cNvPr>
          <p:cNvSpPr>
            <a:spLocks noGrp="1"/>
          </p:cNvSpPr>
          <p:nvPr>
            <p:ph idx="1"/>
          </p:nvPr>
        </p:nvSpPr>
        <p:spPr/>
        <p:txBody>
          <a:bodyPr>
            <a:normAutofit lnSpcReduction="10000"/>
          </a:bodyPr>
          <a:lstStyle/>
          <a:p>
            <a:r>
              <a:rPr lang="en-US" dirty="0"/>
              <a:t>When a program is being debugged we often send output to the console.</a:t>
            </a:r>
          </a:p>
          <a:p>
            <a:endParaRPr lang="en-US" dirty="0"/>
          </a:p>
          <a:p>
            <a:r>
              <a:rPr lang="en-US" dirty="0"/>
              <a:t>This is very helpful for debugging.  (Useful features: ^Z to pause the program, </a:t>
            </a:r>
            <a:r>
              <a:rPr lang="en-US" dirty="0" err="1"/>
              <a:t>fg</a:t>
            </a:r>
            <a:r>
              <a:rPr lang="en-US" dirty="0"/>
              <a:t> to restart it, ^S/^Q to pause/resume printing)</a:t>
            </a:r>
          </a:p>
          <a:p>
            <a:endParaRPr lang="en-US" dirty="0"/>
          </a:p>
          <a:p>
            <a:r>
              <a:rPr lang="en-US" dirty="0"/>
              <a:t>But for this to work, your program will do one I/O system call either per line, or per character.  (Default: per line)</a:t>
            </a:r>
          </a:p>
        </p:txBody>
      </p:sp>
      <p:sp>
        <p:nvSpPr>
          <p:cNvPr id="4" name="Footer Placeholder 3">
            <a:extLst>
              <a:ext uri="{FF2B5EF4-FFF2-40B4-BE49-F238E27FC236}">
                <a16:creationId xmlns:a16="http://schemas.microsoft.com/office/drawing/2014/main" id="{19DC6CF2-A042-4F2A-8A65-B694225380C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A2A0655-88BD-49BB-919D-6CB08A15F74C}"/>
              </a:ext>
            </a:extLst>
          </p:cNvPr>
          <p:cNvSpPr>
            <a:spLocks noGrp="1"/>
          </p:cNvSpPr>
          <p:nvPr>
            <p:ph type="sldNum" sz="quarter" idx="12"/>
          </p:nvPr>
        </p:nvSpPr>
        <p:spPr/>
        <p:txBody>
          <a:bodyPr/>
          <a:lstStyle/>
          <a:p>
            <a:fld id="{6547F9EC-0141-428E-9624-21FD351CB832}" type="slidenum">
              <a:rPr lang="en-US" smtClean="0"/>
              <a:t>32</a:t>
            </a:fld>
            <a:endParaRPr lang="en-US"/>
          </a:p>
        </p:txBody>
      </p:sp>
      <p:pic>
        <p:nvPicPr>
          <p:cNvPr id="6" name="Picture 5">
            <a:extLst>
              <a:ext uri="{FF2B5EF4-FFF2-40B4-BE49-F238E27FC236}">
                <a16:creationId xmlns:a16="http://schemas.microsoft.com/office/drawing/2014/main" id="{C0B452F0-420D-4F92-AEC4-00CF4A9C14CA}"/>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23400052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578B7-80A3-E38D-70E1-957CF923AAF2}"/>
              </a:ext>
            </a:extLst>
          </p:cNvPr>
          <p:cNvSpPr>
            <a:spLocks noGrp="1"/>
          </p:cNvSpPr>
          <p:nvPr>
            <p:ph type="title"/>
          </p:nvPr>
        </p:nvSpPr>
        <p:spPr/>
        <p:txBody>
          <a:bodyPr/>
          <a:lstStyle/>
          <a:p>
            <a:r>
              <a:rPr lang="en-US" dirty="0"/>
              <a:t>Improving critical path performance</a:t>
            </a:r>
          </a:p>
        </p:txBody>
      </p:sp>
      <p:sp>
        <p:nvSpPr>
          <p:cNvPr id="3" name="Content Placeholder 2">
            <a:extLst>
              <a:ext uri="{FF2B5EF4-FFF2-40B4-BE49-F238E27FC236}">
                <a16:creationId xmlns:a16="http://schemas.microsoft.com/office/drawing/2014/main" id="{E2D2BC51-35FF-3816-E06F-09B7F8435429}"/>
              </a:ext>
            </a:extLst>
          </p:cNvPr>
          <p:cNvSpPr>
            <a:spLocks noGrp="1"/>
          </p:cNvSpPr>
          <p:nvPr>
            <p:ph idx="1"/>
          </p:nvPr>
        </p:nvSpPr>
        <p:spPr/>
        <p:txBody>
          <a:bodyPr>
            <a:normAutofit fontScale="92500" lnSpcReduction="10000"/>
          </a:bodyPr>
          <a:lstStyle/>
          <a:p>
            <a:r>
              <a:rPr lang="en-US" dirty="0"/>
              <a:t>Often a program generating an output file turns out to have a critical path in which the actual output operations are costly.</a:t>
            </a:r>
          </a:p>
          <a:p>
            <a:endParaRPr lang="en-US" dirty="0"/>
          </a:p>
          <a:p>
            <a:r>
              <a:rPr lang="en-US" dirty="0"/>
              <a:t>Core issue?   Linux I/O system calls can be expensive and slow.  Writing one character or one line at a time “maximizes” this cost.</a:t>
            </a:r>
          </a:p>
          <a:p>
            <a:endParaRPr lang="en-US" dirty="0"/>
          </a:p>
          <a:p>
            <a:r>
              <a:rPr lang="en-US" dirty="0"/>
              <a:t>Remedy?  Write into a buffer… configure it to output each time 4096 bytes accumulate.</a:t>
            </a:r>
          </a:p>
        </p:txBody>
      </p:sp>
      <p:sp>
        <p:nvSpPr>
          <p:cNvPr id="4" name="Footer Placeholder 3">
            <a:extLst>
              <a:ext uri="{FF2B5EF4-FFF2-40B4-BE49-F238E27FC236}">
                <a16:creationId xmlns:a16="http://schemas.microsoft.com/office/drawing/2014/main" id="{7562488D-BC5F-792B-E6F1-94B7CB4A97B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1F3949E-9BC3-577E-EBCD-CB11BC6662E4}"/>
              </a:ext>
            </a:extLst>
          </p:cNvPr>
          <p:cNvSpPr>
            <a:spLocks noGrp="1"/>
          </p:cNvSpPr>
          <p:nvPr>
            <p:ph type="sldNum" sz="quarter" idx="12"/>
          </p:nvPr>
        </p:nvSpPr>
        <p:spPr/>
        <p:txBody>
          <a:bodyPr/>
          <a:lstStyle/>
          <a:p>
            <a:fld id="{6547F9EC-0141-428E-9624-21FD351CB832}" type="slidenum">
              <a:rPr lang="en-US" smtClean="0"/>
              <a:t>33</a:t>
            </a:fld>
            <a:endParaRPr lang="en-US"/>
          </a:p>
        </p:txBody>
      </p:sp>
    </p:spTree>
    <p:extLst>
      <p:ext uri="{BB962C8B-B14F-4D97-AF65-F5344CB8AC3E}">
        <p14:creationId xmlns:p14="http://schemas.microsoft.com/office/powerpoint/2010/main" val="28332736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CA1ED-5EB2-4579-B347-DCB56179697C}"/>
              </a:ext>
            </a:extLst>
          </p:cNvPr>
          <p:cNvSpPr>
            <a:spLocks noGrp="1"/>
          </p:cNvSpPr>
          <p:nvPr>
            <p:ph type="title"/>
          </p:nvPr>
        </p:nvSpPr>
        <p:spPr/>
        <p:txBody>
          <a:bodyPr/>
          <a:lstStyle/>
          <a:p>
            <a:r>
              <a:rPr lang="en-US" dirty="0"/>
              <a:t>… why 4096 bytes?</a:t>
            </a:r>
          </a:p>
        </p:txBody>
      </p:sp>
      <p:sp>
        <p:nvSpPr>
          <p:cNvPr id="3" name="Content Placeholder 2">
            <a:extLst>
              <a:ext uri="{FF2B5EF4-FFF2-40B4-BE49-F238E27FC236}">
                <a16:creationId xmlns:a16="http://schemas.microsoft.com/office/drawing/2014/main" id="{397DFB6E-9DE1-4D23-A514-1E94334CC19B}"/>
              </a:ext>
            </a:extLst>
          </p:cNvPr>
          <p:cNvSpPr>
            <a:spLocks noGrp="1"/>
          </p:cNvSpPr>
          <p:nvPr>
            <p:ph idx="1"/>
          </p:nvPr>
        </p:nvSpPr>
        <p:spPr/>
        <p:txBody>
          <a:bodyPr>
            <a:normAutofit fontScale="92500" lnSpcReduction="10000"/>
          </a:bodyPr>
          <a:lstStyle/>
          <a:p>
            <a:r>
              <a:rPr lang="en-US" dirty="0"/>
              <a:t>Linux is optimized for 4K I/O operations</a:t>
            </a:r>
          </a:p>
          <a:p>
            <a:endParaRPr lang="en-US" dirty="0"/>
          </a:p>
          <a:p>
            <a:r>
              <a:rPr lang="en-US" dirty="0"/>
              <a:t>So if you write 15 characters, then 7, then 24… this is slow!  You are doing multiple system calls when perhaps one would suffice</a:t>
            </a:r>
          </a:p>
          <a:p>
            <a:endParaRPr lang="en-US" dirty="0"/>
          </a:p>
          <a:p>
            <a:r>
              <a:rPr lang="en-US" dirty="0"/>
              <a:t>As a result, the streaming I/O library can </a:t>
            </a:r>
            <a:r>
              <a:rPr lang="en-US" b="1" dirty="0"/>
              <a:t>buffer.</a:t>
            </a:r>
            <a:r>
              <a:rPr lang="en-US" dirty="0"/>
              <a:t>  It switches to 4K mode if the output target is another program (via a pipe) or a file (via I/O redirect).  This improves efficiency dramatically!</a:t>
            </a:r>
          </a:p>
        </p:txBody>
      </p:sp>
      <p:sp>
        <p:nvSpPr>
          <p:cNvPr id="4" name="Footer Placeholder 3">
            <a:extLst>
              <a:ext uri="{FF2B5EF4-FFF2-40B4-BE49-F238E27FC236}">
                <a16:creationId xmlns:a16="http://schemas.microsoft.com/office/drawing/2014/main" id="{AEAE4B3E-7102-45A5-A447-AABC45BC769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7FE688F-5913-45BC-AB60-5B36199140D0}"/>
              </a:ext>
            </a:extLst>
          </p:cNvPr>
          <p:cNvSpPr>
            <a:spLocks noGrp="1"/>
          </p:cNvSpPr>
          <p:nvPr>
            <p:ph type="sldNum" sz="quarter" idx="12"/>
          </p:nvPr>
        </p:nvSpPr>
        <p:spPr/>
        <p:txBody>
          <a:bodyPr/>
          <a:lstStyle/>
          <a:p>
            <a:fld id="{6547F9EC-0141-428E-9624-21FD351CB832}" type="slidenum">
              <a:rPr lang="en-US" smtClean="0"/>
              <a:t>34</a:t>
            </a:fld>
            <a:endParaRPr lang="en-US"/>
          </a:p>
        </p:txBody>
      </p:sp>
      <p:pic>
        <p:nvPicPr>
          <p:cNvPr id="6" name="Picture 5">
            <a:extLst>
              <a:ext uri="{FF2B5EF4-FFF2-40B4-BE49-F238E27FC236}">
                <a16:creationId xmlns:a16="http://schemas.microsoft.com/office/drawing/2014/main" id="{1BB3BE9B-CB7E-4759-BBE8-B07AAF4B2D55}"/>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23215418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0C843-301E-43F0-963C-EAF0F3EFF478}"/>
              </a:ext>
            </a:extLst>
          </p:cNvPr>
          <p:cNvSpPr>
            <a:spLocks noGrp="1"/>
          </p:cNvSpPr>
          <p:nvPr>
            <p:ph type="title"/>
          </p:nvPr>
        </p:nvSpPr>
        <p:spPr/>
        <p:txBody>
          <a:bodyPr/>
          <a:lstStyle/>
          <a:p>
            <a:r>
              <a:rPr lang="en-US" dirty="0"/>
              <a:t>Everything Has a price…	</a:t>
            </a:r>
          </a:p>
        </p:txBody>
      </p:sp>
      <p:sp>
        <p:nvSpPr>
          <p:cNvPr id="3" name="Content Placeholder 2">
            <a:extLst>
              <a:ext uri="{FF2B5EF4-FFF2-40B4-BE49-F238E27FC236}">
                <a16:creationId xmlns:a16="http://schemas.microsoft.com/office/drawing/2014/main" id="{4E5FA039-FA56-4469-BD8A-06010189E0D0}"/>
              </a:ext>
            </a:extLst>
          </p:cNvPr>
          <p:cNvSpPr>
            <a:spLocks noGrp="1"/>
          </p:cNvSpPr>
          <p:nvPr>
            <p:ph idx="1"/>
          </p:nvPr>
        </p:nvSpPr>
        <p:spPr/>
        <p:txBody>
          <a:bodyPr>
            <a:normAutofit lnSpcReduction="10000"/>
          </a:bodyPr>
          <a:lstStyle/>
          <a:p>
            <a:r>
              <a:rPr lang="en-US" dirty="0"/>
              <a:t>The downside of 4K writes is that if a program dies (or terminates) while buffering data that has not yet been written, the last lines won’t be written out.</a:t>
            </a:r>
          </a:p>
          <a:p>
            <a:endParaRPr lang="en-US" dirty="0"/>
          </a:p>
          <a:p>
            <a:r>
              <a:rPr lang="en-US" dirty="0"/>
              <a:t>It becomes important for you to “flush” those last buffered lines</a:t>
            </a:r>
          </a:p>
          <a:p>
            <a:endParaRPr lang="en-US" dirty="0"/>
          </a:p>
          <a:p>
            <a:r>
              <a:rPr lang="en-US" dirty="0"/>
              <a:t>So here we see a form of active control, yet it isn’t purely in the form of writing C++ code that takes control of something</a:t>
            </a:r>
          </a:p>
        </p:txBody>
      </p:sp>
      <p:sp>
        <p:nvSpPr>
          <p:cNvPr id="4" name="Footer Placeholder 3">
            <a:extLst>
              <a:ext uri="{FF2B5EF4-FFF2-40B4-BE49-F238E27FC236}">
                <a16:creationId xmlns:a16="http://schemas.microsoft.com/office/drawing/2014/main" id="{27E34D79-0EFD-4AB9-A615-4C9408F48D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0226870A-DB69-47DC-B993-732DD1EDBD92}"/>
              </a:ext>
            </a:extLst>
          </p:cNvPr>
          <p:cNvSpPr>
            <a:spLocks noGrp="1"/>
          </p:cNvSpPr>
          <p:nvPr>
            <p:ph type="sldNum" sz="quarter" idx="12"/>
          </p:nvPr>
        </p:nvSpPr>
        <p:spPr/>
        <p:txBody>
          <a:bodyPr/>
          <a:lstStyle/>
          <a:p>
            <a:fld id="{6547F9EC-0141-428E-9624-21FD351CB832}" type="slidenum">
              <a:rPr lang="en-US" smtClean="0"/>
              <a:t>35</a:t>
            </a:fld>
            <a:endParaRPr lang="en-US"/>
          </a:p>
        </p:txBody>
      </p:sp>
      <p:pic>
        <p:nvPicPr>
          <p:cNvPr id="6" name="Picture 5">
            <a:extLst>
              <a:ext uri="{FF2B5EF4-FFF2-40B4-BE49-F238E27FC236}">
                <a16:creationId xmlns:a16="http://schemas.microsoft.com/office/drawing/2014/main" id="{4DA495C0-7C4A-4353-8426-AD9AB4C59EEC}"/>
              </a:ext>
            </a:extLst>
          </p:cNvPr>
          <p:cNvPicPr>
            <a:picLocks noChangeAspect="1"/>
          </p:cNvPicPr>
          <p:nvPr/>
        </p:nvPicPr>
        <p:blipFill>
          <a:blip r:embed="rId2"/>
          <a:stretch>
            <a:fillRect/>
          </a:stretch>
        </p:blipFill>
        <p:spPr>
          <a:xfrm>
            <a:off x="9215814" y="410156"/>
            <a:ext cx="2524125" cy="1714500"/>
          </a:xfrm>
          <a:prstGeom prst="rect">
            <a:avLst/>
          </a:prstGeom>
        </p:spPr>
      </p:pic>
    </p:spTree>
    <p:extLst>
      <p:ext uri="{BB962C8B-B14F-4D97-AF65-F5344CB8AC3E}">
        <p14:creationId xmlns:p14="http://schemas.microsoft.com/office/powerpoint/2010/main" val="15537909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604A4-38E3-4712-B5BA-B95E6ABF1987}"/>
              </a:ext>
            </a:extLst>
          </p:cNvPr>
          <p:cNvSpPr>
            <a:spLocks noGrp="1"/>
          </p:cNvSpPr>
          <p:nvPr>
            <p:ph type="title"/>
          </p:nvPr>
        </p:nvSpPr>
        <p:spPr/>
        <p:txBody>
          <a:bodyPr/>
          <a:lstStyle/>
          <a:p>
            <a:r>
              <a:rPr lang="en-US" dirty="0"/>
              <a:t>What was the price?</a:t>
            </a:r>
          </a:p>
        </p:txBody>
      </p:sp>
      <p:sp>
        <p:nvSpPr>
          <p:cNvPr id="3" name="Content Placeholder 2">
            <a:extLst>
              <a:ext uri="{FF2B5EF4-FFF2-40B4-BE49-F238E27FC236}">
                <a16:creationId xmlns:a16="http://schemas.microsoft.com/office/drawing/2014/main" id="{53436016-69C5-4EDC-A6D1-4A4A9AA0F729}"/>
              </a:ext>
            </a:extLst>
          </p:cNvPr>
          <p:cNvSpPr>
            <a:spLocks noGrp="1"/>
          </p:cNvSpPr>
          <p:nvPr>
            <p:ph idx="1"/>
          </p:nvPr>
        </p:nvSpPr>
        <p:spPr>
          <a:xfrm>
            <a:off x="1024128" y="2286000"/>
            <a:ext cx="11026034" cy="4023360"/>
          </a:xfrm>
        </p:spPr>
        <p:txBody>
          <a:bodyPr>
            <a:normAutofit fontScale="92500" lnSpcReduction="20000"/>
          </a:bodyPr>
          <a:lstStyle/>
          <a:p>
            <a:r>
              <a:rPr lang="en-US" dirty="0"/>
              <a:t>You gained performance, but accepted that I/O will be buffered and hence that your program might run for a while before each new write occurs.</a:t>
            </a:r>
          </a:p>
          <a:p>
            <a:endParaRPr lang="en-US" dirty="0"/>
          </a:p>
          <a:p>
            <a:r>
              <a:rPr lang="en-US" dirty="0"/>
              <a:t>This creates a mental cost: if the program stops unexpectedly or crashes, some I/O might not have been done.  You need to be sure to flush that I/O – and this is the cost of buffering.</a:t>
            </a:r>
          </a:p>
          <a:p>
            <a:endParaRPr lang="en-US" dirty="0"/>
          </a:p>
          <a:p>
            <a:r>
              <a:rPr lang="en-US" dirty="0"/>
              <a:t>“</a:t>
            </a:r>
            <a:r>
              <a:rPr lang="en-US" b="1" dirty="0"/>
              <a:t>Simpler, but slower</a:t>
            </a:r>
            <a:r>
              <a:rPr lang="en-US" dirty="0"/>
              <a:t>” versus “</a:t>
            </a:r>
            <a:r>
              <a:rPr lang="en-US" b="1" dirty="0"/>
              <a:t>faster, but a little harder to understand</a:t>
            </a:r>
            <a:r>
              <a:rPr lang="en-US" dirty="0"/>
              <a:t>”</a:t>
            </a:r>
          </a:p>
        </p:txBody>
      </p:sp>
      <p:sp>
        <p:nvSpPr>
          <p:cNvPr id="4" name="Footer Placeholder 3">
            <a:extLst>
              <a:ext uri="{FF2B5EF4-FFF2-40B4-BE49-F238E27FC236}">
                <a16:creationId xmlns:a16="http://schemas.microsoft.com/office/drawing/2014/main" id="{7400A3A2-A841-44F1-9A30-68AB8857BA2E}"/>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542DF75-8DE8-48DC-9F3B-E4C5BA37EDA8}"/>
              </a:ext>
            </a:extLst>
          </p:cNvPr>
          <p:cNvSpPr>
            <a:spLocks noGrp="1"/>
          </p:cNvSpPr>
          <p:nvPr>
            <p:ph type="sldNum" sz="quarter" idx="12"/>
          </p:nvPr>
        </p:nvSpPr>
        <p:spPr/>
        <p:txBody>
          <a:bodyPr/>
          <a:lstStyle/>
          <a:p>
            <a:fld id="{6547F9EC-0141-428E-9624-21FD351CB832}" type="slidenum">
              <a:rPr lang="en-US" smtClean="0"/>
              <a:t>36</a:t>
            </a:fld>
            <a:endParaRPr lang="en-US"/>
          </a:p>
        </p:txBody>
      </p:sp>
    </p:spTree>
    <p:extLst>
      <p:ext uri="{BB962C8B-B14F-4D97-AF65-F5344CB8AC3E}">
        <p14:creationId xmlns:p14="http://schemas.microsoft.com/office/powerpoint/2010/main" val="38826593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CDA9-256F-4C79-B110-F1E44B062435}"/>
              </a:ext>
            </a:extLst>
          </p:cNvPr>
          <p:cNvSpPr>
            <a:spLocks noGrp="1"/>
          </p:cNvSpPr>
          <p:nvPr>
            <p:ph type="title"/>
          </p:nvPr>
        </p:nvSpPr>
        <p:spPr/>
        <p:txBody>
          <a:bodyPr/>
          <a:lstStyle/>
          <a:p>
            <a:r>
              <a:rPr lang="en-US" dirty="0"/>
              <a:t>Don’t sweat the small stuff</a:t>
            </a:r>
          </a:p>
        </p:txBody>
      </p:sp>
      <p:sp>
        <p:nvSpPr>
          <p:cNvPr id="3" name="Content Placeholder 2">
            <a:extLst>
              <a:ext uri="{FF2B5EF4-FFF2-40B4-BE49-F238E27FC236}">
                <a16:creationId xmlns:a16="http://schemas.microsoft.com/office/drawing/2014/main" id="{AD736C54-661B-4A3E-B562-355216461508}"/>
              </a:ext>
            </a:extLst>
          </p:cNvPr>
          <p:cNvSpPr>
            <a:spLocks noGrp="1"/>
          </p:cNvSpPr>
          <p:nvPr>
            <p:ph idx="1"/>
          </p:nvPr>
        </p:nvSpPr>
        <p:spPr/>
        <p:txBody>
          <a:bodyPr/>
          <a:lstStyle/>
          <a:p>
            <a:r>
              <a:rPr lang="en-US" dirty="0"/>
              <a:t>Start by trying to understand whether something is 10x slower than it should be.</a:t>
            </a:r>
          </a:p>
          <a:p>
            <a:endParaRPr lang="en-US" dirty="0"/>
          </a:p>
          <a:p>
            <a:r>
              <a:rPr lang="en-US" dirty="0"/>
              <a:t>Finding the major bottlenecks, or the very inefficient pieces of a solution, can pay off: fixing those first gives dramatic improvements… After that, you can focus on smaller things</a:t>
            </a:r>
          </a:p>
        </p:txBody>
      </p:sp>
      <p:sp>
        <p:nvSpPr>
          <p:cNvPr id="4" name="Footer Placeholder 3">
            <a:extLst>
              <a:ext uri="{FF2B5EF4-FFF2-40B4-BE49-F238E27FC236}">
                <a16:creationId xmlns:a16="http://schemas.microsoft.com/office/drawing/2014/main" id="{E99F1A06-9739-4CD3-A916-C0AB733474B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A6F5282-7759-4EED-A191-FAC55A75CA4C}"/>
              </a:ext>
            </a:extLst>
          </p:cNvPr>
          <p:cNvSpPr>
            <a:spLocks noGrp="1"/>
          </p:cNvSpPr>
          <p:nvPr>
            <p:ph type="sldNum" sz="quarter" idx="12"/>
          </p:nvPr>
        </p:nvSpPr>
        <p:spPr/>
        <p:txBody>
          <a:bodyPr/>
          <a:lstStyle/>
          <a:p>
            <a:fld id="{6547F9EC-0141-428E-9624-21FD351CB832}" type="slidenum">
              <a:rPr lang="en-US" smtClean="0"/>
              <a:t>37</a:t>
            </a:fld>
            <a:endParaRPr lang="en-US"/>
          </a:p>
        </p:txBody>
      </p:sp>
    </p:spTree>
    <p:extLst>
      <p:ext uri="{BB962C8B-B14F-4D97-AF65-F5344CB8AC3E}">
        <p14:creationId xmlns:p14="http://schemas.microsoft.com/office/powerpoint/2010/main" val="24226488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92CEB-9AEB-4698-935F-860C39818C2D}"/>
              </a:ext>
            </a:extLst>
          </p:cNvPr>
          <p:cNvSpPr>
            <a:spLocks noGrp="1"/>
          </p:cNvSpPr>
          <p:nvPr>
            <p:ph type="title"/>
          </p:nvPr>
        </p:nvSpPr>
        <p:spPr/>
        <p:txBody>
          <a:bodyPr/>
          <a:lstStyle/>
          <a:p>
            <a:r>
              <a:rPr lang="en-US" dirty="0"/>
              <a:t>Algorithms (sometimes) matter…</a:t>
            </a:r>
          </a:p>
        </p:txBody>
      </p:sp>
      <p:sp>
        <p:nvSpPr>
          <p:cNvPr id="3" name="Content Placeholder 2">
            <a:extLst>
              <a:ext uri="{FF2B5EF4-FFF2-40B4-BE49-F238E27FC236}">
                <a16:creationId xmlns:a16="http://schemas.microsoft.com/office/drawing/2014/main" id="{14CCA86E-7111-4173-9605-6DCE3C6C564D}"/>
              </a:ext>
            </a:extLst>
          </p:cNvPr>
          <p:cNvSpPr>
            <a:spLocks noGrp="1"/>
          </p:cNvSpPr>
          <p:nvPr>
            <p:ph idx="1"/>
          </p:nvPr>
        </p:nvSpPr>
        <p:spPr/>
        <p:txBody>
          <a:bodyPr/>
          <a:lstStyle/>
          <a:p>
            <a:r>
              <a:rPr lang="en-US" dirty="0"/>
              <a:t>As a student you’ve learned a lot about algorithms</a:t>
            </a:r>
          </a:p>
          <a:p>
            <a:endParaRPr lang="en-US" dirty="0"/>
          </a:p>
          <a:p>
            <a:r>
              <a:rPr lang="en-US" dirty="0"/>
              <a:t>If the complexity genuinely reflects the costly resource,  and we are in a situation where asymptotic costs are the bottleneck, picking the right algorithm is key.</a:t>
            </a:r>
          </a:p>
          <a:p>
            <a:endParaRPr lang="en-US" dirty="0"/>
          </a:p>
          <a:p>
            <a:r>
              <a:rPr lang="en-US" dirty="0"/>
              <a:t>But those two “ifs” are not minor points!</a:t>
            </a:r>
          </a:p>
        </p:txBody>
      </p:sp>
      <p:sp>
        <p:nvSpPr>
          <p:cNvPr id="4" name="Footer Placeholder 3">
            <a:extLst>
              <a:ext uri="{FF2B5EF4-FFF2-40B4-BE49-F238E27FC236}">
                <a16:creationId xmlns:a16="http://schemas.microsoft.com/office/drawing/2014/main" id="{B265B442-6FA0-4CE1-B26E-F67BA817B1A3}"/>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7EF3C83E-FFAB-458F-BBA9-79CD04B9EC62}"/>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25355830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21F2-5D7E-478D-8185-289941FC4282}"/>
              </a:ext>
            </a:extLst>
          </p:cNvPr>
          <p:cNvSpPr>
            <a:spLocks noGrp="1"/>
          </p:cNvSpPr>
          <p:nvPr>
            <p:ph type="title"/>
          </p:nvPr>
        </p:nvSpPr>
        <p:spPr/>
        <p:txBody>
          <a:bodyPr/>
          <a:lstStyle/>
          <a:p>
            <a:r>
              <a:rPr lang="en-US" dirty="0"/>
              <a:t>Efficient Algorithms don’t always focus on the costly resource</a:t>
            </a:r>
          </a:p>
        </p:txBody>
      </p:sp>
      <p:sp>
        <p:nvSpPr>
          <p:cNvPr id="3" name="Content Placeholder 2">
            <a:extLst>
              <a:ext uri="{FF2B5EF4-FFF2-40B4-BE49-F238E27FC236}">
                <a16:creationId xmlns:a16="http://schemas.microsoft.com/office/drawing/2014/main" id="{11A4EF36-4BE9-4062-B4A2-F1C9D43B5127}"/>
              </a:ext>
            </a:extLst>
          </p:cNvPr>
          <p:cNvSpPr>
            <a:spLocks noGrp="1"/>
          </p:cNvSpPr>
          <p:nvPr>
            <p:ph idx="1"/>
          </p:nvPr>
        </p:nvSpPr>
        <p:spPr>
          <a:xfrm>
            <a:off x="923453" y="2286000"/>
            <a:ext cx="10742365" cy="4023360"/>
          </a:xfrm>
        </p:spPr>
        <p:txBody>
          <a:bodyPr>
            <a:normAutofit/>
          </a:bodyPr>
          <a:lstStyle/>
          <a:p>
            <a:r>
              <a:rPr lang="en-US" dirty="0"/>
              <a:t>Many algorithms were created using standard metrics like compute time for one thread, or space consumed</a:t>
            </a:r>
          </a:p>
          <a:p>
            <a:endParaRPr lang="en-US" dirty="0"/>
          </a:p>
          <a:p>
            <a:r>
              <a:rPr lang="en-US" dirty="0"/>
              <a:t>In a parallel setting with a lot of memory, we might be fine with spending memory to save time – we saw examples earlier today.</a:t>
            </a:r>
          </a:p>
          <a:p>
            <a:endParaRPr lang="en-US" dirty="0"/>
          </a:p>
          <a:p>
            <a:r>
              <a:rPr lang="en-US" dirty="0"/>
              <a:t>And computing may actually be “cheap” too! </a:t>
            </a:r>
          </a:p>
        </p:txBody>
      </p:sp>
      <p:sp>
        <p:nvSpPr>
          <p:cNvPr id="4" name="Footer Placeholder 3">
            <a:extLst>
              <a:ext uri="{FF2B5EF4-FFF2-40B4-BE49-F238E27FC236}">
                <a16:creationId xmlns:a16="http://schemas.microsoft.com/office/drawing/2014/main" id="{062AAA4E-9720-433B-AEB0-BFC9AD757D04}"/>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F57A4AD-D3F5-4BD8-9B98-216489E42AC1}"/>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181520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C9764-4DAC-4AD6-A3A5-6B599755158E}"/>
              </a:ext>
            </a:extLst>
          </p:cNvPr>
          <p:cNvSpPr>
            <a:spLocks noGrp="1"/>
          </p:cNvSpPr>
          <p:nvPr>
            <p:ph type="title"/>
          </p:nvPr>
        </p:nvSpPr>
        <p:spPr/>
        <p:txBody>
          <a:bodyPr/>
          <a:lstStyle/>
          <a:p>
            <a:r>
              <a:rPr lang="en-US" dirty="0"/>
              <a:t>A good detective has an open mind</a:t>
            </a:r>
          </a:p>
        </p:txBody>
      </p:sp>
      <p:sp>
        <p:nvSpPr>
          <p:cNvPr id="3" name="Content Placeholder 2">
            <a:extLst>
              <a:ext uri="{FF2B5EF4-FFF2-40B4-BE49-F238E27FC236}">
                <a16:creationId xmlns:a16="http://schemas.microsoft.com/office/drawing/2014/main" id="{328D0DA0-7146-4B71-BA5D-C5105B290E9A}"/>
              </a:ext>
            </a:extLst>
          </p:cNvPr>
          <p:cNvSpPr>
            <a:spLocks noGrp="1"/>
          </p:cNvSpPr>
          <p:nvPr>
            <p:ph idx="1"/>
          </p:nvPr>
        </p:nvSpPr>
        <p:spPr/>
        <p:txBody>
          <a:bodyPr>
            <a:normAutofit fontScale="92500"/>
          </a:bodyPr>
          <a:lstStyle/>
          <a:p>
            <a:r>
              <a:rPr lang="en-US" dirty="0"/>
              <a:t>You do need a mental image… but your theory could be wrong.</a:t>
            </a:r>
          </a:p>
          <a:p>
            <a:endParaRPr lang="en-US" dirty="0"/>
          </a:p>
          <a:p>
            <a:r>
              <a:rPr lang="en-US" dirty="0"/>
              <a:t>Sometimes the most obvious “issue” isn’t the root cause – it may be a symptom of the real cause, but “downstream” from it.</a:t>
            </a:r>
          </a:p>
          <a:p>
            <a:pPr>
              <a:buFont typeface="Wingdings" panose="05000000000000000000" pitchFamily="2" charset="2"/>
              <a:buChar char="Ø"/>
            </a:pPr>
            <a:r>
              <a:rPr lang="en-US" dirty="0"/>
              <a:t>  Example: your code isn’t scanning files quickly.  </a:t>
            </a:r>
            <a:r>
              <a:rPr lang="en-US" i="1" dirty="0"/>
              <a:t>Is it the algorithm?</a:t>
            </a:r>
          </a:p>
          <a:p>
            <a:pPr>
              <a:buFont typeface="Wingdings" panose="05000000000000000000" pitchFamily="2" charset="2"/>
              <a:buChar char="Ø"/>
            </a:pPr>
            <a:r>
              <a:rPr lang="en-US" dirty="0"/>
              <a:t>  Perhaps, the issue isn’t the scanning logic itself.  Maybe something</a:t>
            </a:r>
            <a:br>
              <a:rPr lang="en-US" dirty="0"/>
            </a:br>
            <a:r>
              <a:rPr lang="en-US" dirty="0"/>
              <a:t>    else is causing this slowdown, and the scanner is just “waiting”</a:t>
            </a:r>
          </a:p>
        </p:txBody>
      </p:sp>
      <p:sp>
        <p:nvSpPr>
          <p:cNvPr id="4" name="Footer Placeholder 3">
            <a:extLst>
              <a:ext uri="{FF2B5EF4-FFF2-40B4-BE49-F238E27FC236}">
                <a16:creationId xmlns:a16="http://schemas.microsoft.com/office/drawing/2014/main" id="{BB678E02-78F5-4F91-9355-3CE226F892CD}"/>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4788898-9893-4027-AE17-5F5977DDAEDB}"/>
              </a:ext>
            </a:extLst>
          </p:cNvPr>
          <p:cNvSpPr>
            <a:spLocks noGrp="1"/>
          </p:cNvSpPr>
          <p:nvPr>
            <p:ph type="sldNum" sz="quarter" idx="12"/>
          </p:nvPr>
        </p:nvSpPr>
        <p:spPr/>
        <p:txBody>
          <a:bodyPr/>
          <a:lstStyle/>
          <a:p>
            <a:fld id="{6547F9EC-0141-428E-9624-21FD351CB832}" type="slidenum">
              <a:rPr lang="en-US" smtClean="0"/>
              <a:t>4</a:t>
            </a:fld>
            <a:endParaRPr lang="en-US"/>
          </a:p>
        </p:txBody>
      </p:sp>
    </p:spTree>
    <p:extLst>
      <p:ext uri="{BB962C8B-B14F-4D97-AF65-F5344CB8AC3E}">
        <p14:creationId xmlns:p14="http://schemas.microsoft.com/office/powerpoint/2010/main" val="34696419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821F2-5D7E-478D-8185-289941FC4282}"/>
              </a:ext>
            </a:extLst>
          </p:cNvPr>
          <p:cNvSpPr>
            <a:spLocks noGrp="1"/>
          </p:cNvSpPr>
          <p:nvPr>
            <p:ph type="title"/>
          </p:nvPr>
        </p:nvSpPr>
        <p:spPr/>
        <p:txBody>
          <a:bodyPr/>
          <a:lstStyle/>
          <a:p>
            <a:r>
              <a:rPr lang="en-US" dirty="0"/>
              <a:t>What would be a costly resource other than memory or CPU time?</a:t>
            </a:r>
          </a:p>
        </p:txBody>
      </p:sp>
      <p:sp>
        <p:nvSpPr>
          <p:cNvPr id="3" name="Content Placeholder 2">
            <a:extLst>
              <a:ext uri="{FF2B5EF4-FFF2-40B4-BE49-F238E27FC236}">
                <a16:creationId xmlns:a16="http://schemas.microsoft.com/office/drawing/2014/main" id="{11A4EF36-4BE9-4062-B4A2-F1C9D43B5127}"/>
              </a:ext>
            </a:extLst>
          </p:cNvPr>
          <p:cNvSpPr>
            <a:spLocks noGrp="1"/>
          </p:cNvSpPr>
          <p:nvPr>
            <p:ph idx="1"/>
          </p:nvPr>
        </p:nvSpPr>
        <p:spPr/>
        <p:txBody>
          <a:bodyPr>
            <a:normAutofit fontScale="92500" lnSpcReduction="10000"/>
          </a:bodyPr>
          <a:lstStyle/>
          <a:p>
            <a:r>
              <a:rPr lang="en-US" dirty="0"/>
              <a:t>Think about disk access</a:t>
            </a:r>
          </a:p>
          <a:p>
            <a:endParaRPr lang="en-US" dirty="0"/>
          </a:p>
          <a:p>
            <a:r>
              <a:rPr lang="en-US" dirty="0"/>
              <a:t>If an algorithm is designed to focus on, say, balancing a tree for constant depth, </a:t>
            </a:r>
            <a:r>
              <a:rPr lang="en-US" b="1" dirty="0"/>
              <a:t>but the tree is on a disk</a:t>
            </a:r>
            <a:r>
              <a:rPr lang="en-US" dirty="0"/>
              <a:t>, the tree nodes might not really match one-to-one with 4K disk blocks.</a:t>
            </a:r>
          </a:p>
          <a:p>
            <a:endParaRPr lang="en-US" dirty="0"/>
          </a:p>
          <a:p>
            <a:r>
              <a:rPr lang="en-US" dirty="0"/>
              <a:t>The algorithm might do a lot of disk block reads and writes that the complexity metric doesn’t count.  Those I/</a:t>
            </a:r>
            <a:r>
              <a:rPr lang="en-US" dirty="0" err="1"/>
              <a:t>Os</a:t>
            </a:r>
            <a:r>
              <a:rPr lang="en-US" dirty="0"/>
              <a:t> are costly!</a:t>
            </a:r>
          </a:p>
        </p:txBody>
      </p:sp>
      <p:sp>
        <p:nvSpPr>
          <p:cNvPr id="4" name="Footer Placeholder 3">
            <a:extLst>
              <a:ext uri="{FF2B5EF4-FFF2-40B4-BE49-F238E27FC236}">
                <a16:creationId xmlns:a16="http://schemas.microsoft.com/office/drawing/2014/main" id="{062AAA4E-9720-433B-AEB0-BFC9AD757D04}"/>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F57A4AD-D3F5-4BD8-9B98-216489E42AC1}"/>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22549640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1E3E5-EA8F-4889-8CB5-D4E4878645BD}"/>
              </a:ext>
            </a:extLst>
          </p:cNvPr>
          <p:cNvSpPr>
            <a:spLocks noGrp="1"/>
          </p:cNvSpPr>
          <p:nvPr>
            <p:ph type="title"/>
          </p:nvPr>
        </p:nvSpPr>
        <p:spPr/>
        <p:txBody>
          <a:bodyPr/>
          <a:lstStyle/>
          <a:p>
            <a:r>
              <a:rPr lang="en-US" dirty="0"/>
              <a:t>… algorithms are </a:t>
            </a:r>
            <a:r>
              <a:rPr lang="en-US" u="sng" dirty="0"/>
              <a:t>conceptual</a:t>
            </a:r>
            <a:r>
              <a:rPr lang="en-US" dirty="0"/>
              <a:t> tools</a:t>
            </a:r>
          </a:p>
        </p:txBody>
      </p:sp>
      <p:sp>
        <p:nvSpPr>
          <p:cNvPr id="3" name="Content Placeholder 2">
            <a:extLst>
              <a:ext uri="{FF2B5EF4-FFF2-40B4-BE49-F238E27FC236}">
                <a16:creationId xmlns:a16="http://schemas.microsoft.com/office/drawing/2014/main" id="{09D2D054-F740-48C6-ACE9-E9C99F67464A}"/>
              </a:ext>
            </a:extLst>
          </p:cNvPr>
          <p:cNvSpPr>
            <a:spLocks noGrp="1"/>
          </p:cNvSpPr>
          <p:nvPr>
            <p:ph idx="1"/>
          </p:nvPr>
        </p:nvSpPr>
        <p:spPr/>
        <p:txBody>
          <a:bodyPr>
            <a:normAutofit/>
          </a:bodyPr>
          <a:lstStyle/>
          <a:p>
            <a:r>
              <a:rPr lang="en-US" dirty="0"/>
              <a:t>When we work with algorithms we are working in a very conceptual way, highly abstracted from concrete resources.  An algorithm is a </a:t>
            </a:r>
            <a:r>
              <a:rPr lang="en-US" b="1" u="sng" dirty="0"/>
              <a:t>design pattern</a:t>
            </a:r>
          </a:p>
          <a:p>
            <a:endParaRPr lang="en-US" dirty="0"/>
          </a:p>
          <a:p>
            <a:r>
              <a:rPr lang="en-US" dirty="0"/>
              <a:t>Our challenge as systems builders – engineers – is to map our understanding of the application into “relevant” algorithmic questions where the metrics we optimize are the costly aspects of the overall application pipeline.</a:t>
            </a:r>
          </a:p>
        </p:txBody>
      </p:sp>
      <p:sp>
        <p:nvSpPr>
          <p:cNvPr id="4" name="Footer Placeholder 3">
            <a:extLst>
              <a:ext uri="{FF2B5EF4-FFF2-40B4-BE49-F238E27FC236}">
                <a16:creationId xmlns:a16="http://schemas.microsoft.com/office/drawing/2014/main" id="{46DDD882-C0F9-4A81-8DEE-C9F2481399F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84660FB-7597-4D85-9DBA-755DC9E320C5}"/>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33924735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0BC6-62D1-411A-877B-2DC17DC137B6}"/>
              </a:ext>
            </a:extLst>
          </p:cNvPr>
          <p:cNvSpPr>
            <a:spLocks noGrp="1"/>
          </p:cNvSpPr>
          <p:nvPr>
            <p:ph type="title"/>
          </p:nvPr>
        </p:nvSpPr>
        <p:spPr/>
        <p:txBody>
          <a:bodyPr/>
          <a:lstStyle/>
          <a:p>
            <a:r>
              <a:rPr lang="en-US" dirty="0"/>
              <a:t>Summary: Big Picture</a:t>
            </a:r>
          </a:p>
        </p:txBody>
      </p:sp>
      <p:sp>
        <p:nvSpPr>
          <p:cNvPr id="3" name="Content Placeholder 2">
            <a:extLst>
              <a:ext uri="{FF2B5EF4-FFF2-40B4-BE49-F238E27FC236}">
                <a16:creationId xmlns:a16="http://schemas.microsoft.com/office/drawing/2014/main" id="{0D0AC1A3-4692-4DF6-943A-F257B0157AC4}"/>
              </a:ext>
            </a:extLst>
          </p:cNvPr>
          <p:cNvSpPr>
            <a:spLocks noGrp="1"/>
          </p:cNvSpPr>
          <p:nvPr>
            <p:ph idx="1"/>
          </p:nvPr>
        </p:nvSpPr>
        <p:spPr/>
        <p:txBody>
          <a:bodyPr/>
          <a:lstStyle/>
          <a:p>
            <a:r>
              <a:rPr lang="en-US" dirty="0"/>
              <a:t>The big picture is central to performance-oriented systems programming.  Concurrency can hide pipeline delays.</a:t>
            </a:r>
          </a:p>
          <a:p>
            <a:endParaRPr lang="en-US" dirty="0"/>
          </a:p>
          <a:p>
            <a:r>
              <a:rPr lang="en-US" dirty="0"/>
              <a:t>We “gain control” over mechanisms in many ways – sometimes with our direct C++ code, but sometimes by arranging our program in clever ways, or by giving useful hints to the C++ compiler or Linux knowing they will make smart choices</a:t>
            </a:r>
          </a:p>
        </p:txBody>
      </p:sp>
      <p:sp>
        <p:nvSpPr>
          <p:cNvPr id="4" name="Footer Placeholder 3">
            <a:extLst>
              <a:ext uri="{FF2B5EF4-FFF2-40B4-BE49-F238E27FC236}">
                <a16:creationId xmlns:a16="http://schemas.microsoft.com/office/drawing/2014/main" id="{3E978E13-48E5-49AA-958E-D7A3E313F2A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AECBA49-F2D1-4C18-913F-4F7603E35883}"/>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11583484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0BC6-62D1-411A-877B-2DC17DC137B6}"/>
              </a:ext>
            </a:extLst>
          </p:cNvPr>
          <p:cNvSpPr>
            <a:spLocks noGrp="1"/>
          </p:cNvSpPr>
          <p:nvPr>
            <p:ph type="title"/>
          </p:nvPr>
        </p:nvSpPr>
        <p:spPr/>
        <p:txBody>
          <a:bodyPr/>
          <a:lstStyle/>
          <a:p>
            <a:r>
              <a:rPr lang="en-US" dirty="0"/>
              <a:t>Summary: Bottlenecks</a:t>
            </a:r>
          </a:p>
        </p:txBody>
      </p:sp>
      <p:sp>
        <p:nvSpPr>
          <p:cNvPr id="3" name="Content Placeholder 2">
            <a:extLst>
              <a:ext uri="{FF2B5EF4-FFF2-40B4-BE49-F238E27FC236}">
                <a16:creationId xmlns:a16="http://schemas.microsoft.com/office/drawing/2014/main" id="{0D0AC1A3-4692-4DF6-943A-F257B0157AC4}"/>
              </a:ext>
            </a:extLst>
          </p:cNvPr>
          <p:cNvSpPr>
            <a:spLocks noGrp="1"/>
          </p:cNvSpPr>
          <p:nvPr>
            <p:ph idx="1"/>
          </p:nvPr>
        </p:nvSpPr>
        <p:spPr/>
        <p:txBody>
          <a:bodyPr>
            <a:normAutofit lnSpcReduction="10000"/>
          </a:bodyPr>
          <a:lstStyle/>
          <a:p>
            <a:r>
              <a:rPr lang="en-US" dirty="0"/>
              <a:t>Start by understanding bottlenecks and the critical path, and visualizing the desired flow of your computation.</a:t>
            </a:r>
          </a:p>
          <a:p>
            <a:endParaRPr lang="en-US" dirty="0"/>
          </a:p>
          <a:p>
            <a:r>
              <a:rPr lang="en-US" dirty="0"/>
              <a:t>You won’t be able to improve performance unless you understand goals, and understand where you started.</a:t>
            </a:r>
          </a:p>
          <a:p>
            <a:endParaRPr lang="en-US" dirty="0"/>
          </a:p>
          <a:p>
            <a:r>
              <a:rPr lang="en-US" dirty="0"/>
              <a:t>Random changes just make code messy, add bugs, and might not help – we want to only make </a:t>
            </a:r>
            <a:r>
              <a:rPr lang="en-US" i="1" dirty="0"/>
              <a:t>the right changes.</a:t>
            </a:r>
            <a:endParaRPr lang="en-US" dirty="0"/>
          </a:p>
        </p:txBody>
      </p:sp>
      <p:sp>
        <p:nvSpPr>
          <p:cNvPr id="4" name="Footer Placeholder 3">
            <a:extLst>
              <a:ext uri="{FF2B5EF4-FFF2-40B4-BE49-F238E27FC236}">
                <a16:creationId xmlns:a16="http://schemas.microsoft.com/office/drawing/2014/main" id="{3E978E13-48E5-49AA-958E-D7A3E313F2A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AECBA49-F2D1-4C18-913F-4F7603E35883}"/>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19875922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3DEDF-17BE-49BF-817C-9D1F97A2D847}"/>
              </a:ext>
            </a:extLst>
          </p:cNvPr>
          <p:cNvSpPr>
            <a:spLocks noGrp="1"/>
          </p:cNvSpPr>
          <p:nvPr>
            <p:ph type="title"/>
          </p:nvPr>
        </p:nvSpPr>
        <p:spPr/>
        <p:txBody>
          <a:bodyPr/>
          <a:lstStyle/>
          <a:p>
            <a:r>
              <a:rPr lang="en-US" dirty="0"/>
              <a:t>Summary: Bottlenecks</a:t>
            </a:r>
          </a:p>
        </p:txBody>
      </p:sp>
      <p:sp>
        <p:nvSpPr>
          <p:cNvPr id="3" name="Content Placeholder 2">
            <a:extLst>
              <a:ext uri="{FF2B5EF4-FFF2-40B4-BE49-F238E27FC236}">
                <a16:creationId xmlns:a16="http://schemas.microsoft.com/office/drawing/2014/main" id="{94FA9030-823D-4783-80A1-360CF4CCDD63}"/>
              </a:ext>
            </a:extLst>
          </p:cNvPr>
          <p:cNvSpPr>
            <a:spLocks noGrp="1"/>
          </p:cNvSpPr>
          <p:nvPr>
            <p:ph idx="1"/>
          </p:nvPr>
        </p:nvSpPr>
        <p:spPr>
          <a:xfrm>
            <a:off x="1024128" y="2286000"/>
            <a:ext cx="10786872" cy="4023360"/>
          </a:xfrm>
        </p:spPr>
        <p:txBody>
          <a:bodyPr/>
          <a:lstStyle/>
          <a:p>
            <a:r>
              <a:rPr lang="en-US" dirty="0"/>
              <a:t>They really come in two forms</a:t>
            </a:r>
          </a:p>
          <a:p>
            <a:pPr>
              <a:buFont typeface="Wingdings" panose="05000000000000000000" pitchFamily="2" charset="2"/>
              <a:buChar char="Ø"/>
            </a:pPr>
            <a:r>
              <a:rPr lang="en-US" dirty="0"/>
              <a:t>  Unavoidable work being done as efficiently as possible</a:t>
            </a:r>
          </a:p>
          <a:p>
            <a:pPr>
              <a:buFont typeface="Wingdings" panose="05000000000000000000" pitchFamily="2" charset="2"/>
              <a:buChar char="Ø"/>
            </a:pPr>
            <a:r>
              <a:rPr lang="en-US" dirty="0"/>
              <a:t>  Accidental work (or delays, perhaps even idle time) arising</a:t>
            </a:r>
            <a:br>
              <a:rPr lang="en-US" dirty="0"/>
            </a:br>
            <a:r>
              <a:rPr lang="en-US" dirty="0"/>
              <a:t>    from some form of mismatch between our code and the system</a:t>
            </a:r>
          </a:p>
          <a:p>
            <a:pPr>
              <a:buFont typeface="Wingdings" panose="05000000000000000000" pitchFamily="2" charset="2"/>
              <a:buChar char="Ø"/>
            </a:pPr>
            <a:endParaRPr lang="en-US" dirty="0"/>
          </a:p>
          <a:p>
            <a:pPr marL="0" indent="0">
              <a:buNone/>
            </a:pPr>
            <a:r>
              <a:rPr lang="en-US" dirty="0"/>
              <a:t>Once you identify a bottleneck, you can often intervene to improve exactly the slow step</a:t>
            </a:r>
          </a:p>
        </p:txBody>
      </p:sp>
      <p:sp>
        <p:nvSpPr>
          <p:cNvPr id="4" name="Footer Placeholder 3">
            <a:extLst>
              <a:ext uri="{FF2B5EF4-FFF2-40B4-BE49-F238E27FC236}">
                <a16:creationId xmlns:a16="http://schemas.microsoft.com/office/drawing/2014/main" id="{014B6F86-A2C4-48A2-AFFB-0EB9F0BE0C6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17D92CF-B746-4465-A373-C1C08AC01240}"/>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8992752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50E7-4218-49E9-B5AF-E5C2196D167C}"/>
              </a:ext>
            </a:extLst>
          </p:cNvPr>
          <p:cNvSpPr>
            <a:spLocks noGrp="1"/>
          </p:cNvSpPr>
          <p:nvPr>
            <p:ph type="title"/>
          </p:nvPr>
        </p:nvSpPr>
        <p:spPr/>
        <p:txBody>
          <a:bodyPr/>
          <a:lstStyle/>
          <a:p>
            <a:r>
              <a:rPr lang="en-US" dirty="0"/>
              <a:t>Next lecture: Performance monitoring</a:t>
            </a:r>
          </a:p>
        </p:txBody>
      </p:sp>
      <p:sp>
        <p:nvSpPr>
          <p:cNvPr id="3" name="Content Placeholder 2">
            <a:extLst>
              <a:ext uri="{FF2B5EF4-FFF2-40B4-BE49-F238E27FC236}">
                <a16:creationId xmlns:a16="http://schemas.microsoft.com/office/drawing/2014/main" id="{286CA640-C64D-4EE4-907F-63CD981EE7F3}"/>
              </a:ext>
            </a:extLst>
          </p:cNvPr>
          <p:cNvSpPr>
            <a:spLocks noGrp="1"/>
          </p:cNvSpPr>
          <p:nvPr>
            <p:ph idx="1"/>
          </p:nvPr>
        </p:nvSpPr>
        <p:spPr/>
        <p:txBody>
          <a:bodyPr/>
          <a:lstStyle/>
          <a:p>
            <a:r>
              <a:rPr lang="en-US" dirty="0"/>
              <a:t>Linux is full of tools we can use to measure performance and even understand overhead sources</a:t>
            </a:r>
          </a:p>
          <a:p>
            <a:endParaRPr lang="en-US" dirty="0"/>
          </a:p>
          <a:p>
            <a:r>
              <a:rPr lang="en-US" dirty="0"/>
              <a:t>These tools enable us to compare actual behavior of a program with our conceptual expectations</a:t>
            </a:r>
          </a:p>
          <a:p>
            <a:endParaRPr lang="en-US" dirty="0"/>
          </a:p>
          <a:p>
            <a:r>
              <a:rPr lang="en-US" dirty="0"/>
              <a:t>We’ll see </a:t>
            </a:r>
            <a:r>
              <a:rPr lang="en-US"/>
              <a:t>how they can </a:t>
            </a:r>
            <a:r>
              <a:rPr lang="en-US" dirty="0"/>
              <a:t>let us find bottlenecks</a:t>
            </a:r>
          </a:p>
        </p:txBody>
      </p:sp>
      <p:sp>
        <p:nvSpPr>
          <p:cNvPr id="4" name="Footer Placeholder 3">
            <a:extLst>
              <a:ext uri="{FF2B5EF4-FFF2-40B4-BE49-F238E27FC236}">
                <a16:creationId xmlns:a16="http://schemas.microsoft.com/office/drawing/2014/main" id="{F8ACF143-E156-4468-98DC-F9FAA63AFF3C}"/>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CAF2781-B10E-4B7D-A28A-90A1DD954E47}"/>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206759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E015-04D6-F738-E9DB-88C71CC0EE03}"/>
              </a:ext>
            </a:extLst>
          </p:cNvPr>
          <p:cNvSpPr>
            <a:spLocks noGrp="1"/>
          </p:cNvSpPr>
          <p:nvPr>
            <p:ph type="title"/>
          </p:nvPr>
        </p:nvSpPr>
        <p:spPr/>
        <p:txBody>
          <a:bodyPr/>
          <a:lstStyle/>
          <a:p>
            <a:r>
              <a:rPr lang="en-US" dirty="0"/>
              <a:t>Definition: Critical Path</a:t>
            </a:r>
          </a:p>
        </p:txBody>
      </p:sp>
      <p:sp>
        <p:nvSpPr>
          <p:cNvPr id="3" name="Content Placeholder 2">
            <a:extLst>
              <a:ext uri="{FF2B5EF4-FFF2-40B4-BE49-F238E27FC236}">
                <a16:creationId xmlns:a16="http://schemas.microsoft.com/office/drawing/2014/main" id="{99D155B1-6957-88A7-6A7C-3ADA945CE71F}"/>
              </a:ext>
            </a:extLst>
          </p:cNvPr>
          <p:cNvSpPr>
            <a:spLocks noGrp="1"/>
          </p:cNvSpPr>
          <p:nvPr>
            <p:ph idx="1"/>
          </p:nvPr>
        </p:nvSpPr>
        <p:spPr>
          <a:xfrm>
            <a:off x="1024128" y="2285999"/>
            <a:ext cx="10641690" cy="4376057"/>
          </a:xfrm>
        </p:spPr>
        <p:txBody>
          <a:bodyPr>
            <a:normAutofit fontScale="92500" lnSpcReduction="10000"/>
          </a:bodyPr>
          <a:lstStyle/>
          <a:p>
            <a:r>
              <a:rPr lang="en-US" b="1" dirty="0"/>
              <a:t>A critical path is the longest end-to-end sequence of sequentially dependent activities in an application.  </a:t>
            </a:r>
          </a:p>
          <a:p>
            <a:endParaRPr lang="en-US" dirty="0"/>
          </a:p>
          <a:p>
            <a:r>
              <a:rPr lang="en-US" dirty="0"/>
              <a:t>This example shows 11 subtasks in some program (node numbers) each annotated by the expected delay.</a:t>
            </a:r>
          </a:p>
          <a:p>
            <a:endParaRPr lang="en-US" dirty="0"/>
          </a:p>
          <a:p>
            <a:r>
              <a:rPr lang="en-US" dirty="0"/>
              <a:t>The application has parallelism,</a:t>
            </a:r>
            <a:br>
              <a:rPr lang="en-US" dirty="0"/>
            </a:br>
            <a:r>
              <a:rPr lang="en-US" dirty="0"/>
              <a:t>yet the steps shown in red </a:t>
            </a:r>
            <a:br>
              <a:rPr lang="en-US" dirty="0"/>
            </a:br>
            <a:r>
              <a:rPr lang="en-US" dirty="0"/>
              <a:t>determine the critical path</a:t>
            </a:r>
          </a:p>
        </p:txBody>
      </p:sp>
      <p:sp>
        <p:nvSpPr>
          <p:cNvPr id="4" name="Footer Placeholder 3">
            <a:extLst>
              <a:ext uri="{FF2B5EF4-FFF2-40B4-BE49-F238E27FC236}">
                <a16:creationId xmlns:a16="http://schemas.microsoft.com/office/drawing/2014/main" id="{4444BE2A-C0B3-76BB-2376-42209EB4E351}"/>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48859A5-B289-67A8-8287-E79037521ECE}"/>
              </a:ext>
            </a:extLst>
          </p:cNvPr>
          <p:cNvSpPr>
            <a:spLocks noGrp="1"/>
          </p:cNvSpPr>
          <p:nvPr>
            <p:ph type="sldNum" sz="quarter" idx="12"/>
          </p:nvPr>
        </p:nvSpPr>
        <p:spPr/>
        <p:txBody>
          <a:bodyPr/>
          <a:lstStyle/>
          <a:p>
            <a:fld id="{6547F9EC-0141-428E-9624-21FD351CB832}" type="slidenum">
              <a:rPr lang="en-US" smtClean="0"/>
              <a:t>5</a:t>
            </a:fld>
            <a:endParaRPr lang="en-US"/>
          </a:p>
        </p:txBody>
      </p:sp>
      <p:pic>
        <p:nvPicPr>
          <p:cNvPr id="12" name="Picture 11">
            <a:extLst>
              <a:ext uri="{FF2B5EF4-FFF2-40B4-BE49-F238E27FC236}">
                <a16:creationId xmlns:a16="http://schemas.microsoft.com/office/drawing/2014/main" id="{736794FB-DDD3-05AF-3FB3-0ECCE021992A}"/>
              </a:ext>
            </a:extLst>
          </p:cNvPr>
          <p:cNvPicPr>
            <a:picLocks noChangeAspect="1"/>
          </p:cNvPicPr>
          <p:nvPr/>
        </p:nvPicPr>
        <p:blipFill>
          <a:blip r:embed="rId3"/>
          <a:stretch>
            <a:fillRect/>
          </a:stretch>
        </p:blipFill>
        <p:spPr>
          <a:xfrm>
            <a:off x="7589790" y="4266819"/>
            <a:ext cx="4419983" cy="2103302"/>
          </a:xfrm>
          <a:prstGeom prst="rect">
            <a:avLst/>
          </a:prstGeom>
        </p:spPr>
      </p:pic>
    </p:spTree>
    <p:extLst>
      <p:ext uri="{BB962C8B-B14F-4D97-AF65-F5344CB8AC3E}">
        <p14:creationId xmlns:p14="http://schemas.microsoft.com/office/powerpoint/2010/main" val="4234965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79D66F-793A-46BB-A615-5138D9715161}"/>
              </a:ext>
            </a:extLst>
          </p:cNvPr>
          <p:cNvSpPr>
            <a:spLocks noGrp="1"/>
          </p:cNvSpPr>
          <p:nvPr>
            <p:ph type="title"/>
          </p:nvPr>
        </p:nvSpPr>
        <p:spPr/>
        <p:txBody>
          <a:bodyPr/>
          <a:lstStyle/>
          <a:p>
            <a:r>
              <a:rPr lang="en-US" dirty="0"/>
              <a:t>Good performance versus busy work</a:t>
            </a:r>
          </a:p>
        </p:txBody>
      </p:sp>
      <p:sp>
        <p:nvSpPr>
          <p:cNvPr id="6" name="Content Placeholder 5">
            <a:extLst>
              <a:ext uri="{FF2B5EF4-FFF2-40B4-BE49-F238E27FC236}">
                <a16:creationId xmlns:a16="http://schemas.microsoft.com/office/drawing/2014/main" id="{891D3859-AC31-4FF2-93A7-EBC00B742950}"/>
              </a:ext>
            </a:extLst>
          </p:cNvPr>
          <p:cNvSpPr>
            <a:spLocks noGrp="1"/>
          </p:cNvSpPr>
          <p:nvPr>
            <p:ph idx="1"/>
          </p:nvPr>
        </p:nvSpPr>
        <p:spPr>
          <a:xfrm>
            <a:off x="1024128" y="2286000"/>
            <a:ext cx="10786872" cy="4023360"/>
          </a:xfrm>
        </p:spPr>
        <p:txBody>
          <a:bodyPr>
            <a:normAutofit/>
          </a:bodyPr>
          <a:lstStyle/>
          <a:p>
            <a:r>
              <a:rPr lang="en-US" dirty="0"/>
              <a:t>One huge challenge for performance tuning is that a busy machine often isn’t an optimized machine!</a:t>
            </a:r>
          </a:p>
          <a:p>
            <a:endParaRPr lang="en-US" dirty="0"/>
          </a:p>
          <a:p>
            <a:r>
              <a:rPr lang="en-US" dirty="0"/>
              <a:t>We can be busy for a good reason, like training a machine-learning model</a:t>
            </a:r>
          </a:p>
          <a:p>
            <a:endParaRPr lang="en-US" dirty="0"/>
          </a:p>
          <a:p>
            <a:r>
              <a:rPr lang="en-US" dirty="0"/>
              <a:t>But often a busy computer is “thrashing” – doing work pointlessly</a:t>
            </a:r>
          </a:p>
        </p:txBody>
      </p:sp>
      <p:sp>
        <p:nvSpPr>
          <p:cNvPr id="3" name="Footer Placeholder 2">
            <a:extLst>
              <a:ext uri="{FF2B5EF4-FFF2-40B4-BE49-F238E27FC236}">
                <a16:creationId xmlns:a16="http://schemas.microsoft.com/office/drawing/2014/main" id="{822E570D-DE4D-4E47-B7EC-2C0A1F96C599}"/>
              </a:ext>
            </a:extLst>
          </p:cNvPr>
          <p:cNvSpPr>
            <a:spLocks noGrp="1"/>
          </p:cNvSpPr>
          <p:nvPr>
            <p:ph type="ftr" sz="quarter" idx="11"/>
          </p:nvPr>
        </p:nvSpPr>
        <p:spPr/>
        <p:txBody>
          <a:bodyPr/>
          <a:lstStyle/>
          <a:p>
            <a:r>
              <a:rPr lang="en-US"/>
              <a:t>Cornell CS4414 - Spring 2023</a:t>
            </a:r>
          </a:p>
        </p:txBody>
      </p:sp>
      <p:sp>
        <p:nvSpPr>
          <p:cNvPr id="4" name="Slide Number Placeholder 3">
            <a:extLst>
              <a:ext uri="{FF2B5EF4-FFF2-40B4-BE49-F238E27FC236}">
                <a16:creationId xmlns:a16="http://schemas.microsoft.com/office/drawing/2014/main" id="{F6FD4375-C2AF-406D-A389-9B66A962A1A2}"/>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152588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11FA5-18E1-41C5-8843-1F8C70B43151}"/>
              </a:ext>
            </a:extLst>
          </p:cNvPr>
          <p:cNvSpPr>
            <a:spLocks noGrp="1"/>
          </p:cNvSpPr>
          <p:nvPr>
            <p:ph type="title"/>
          </p:nvPr>
        </p:nvSpPr>
        <p:spPr/>
        <p:txBody>
          <a:bodyPr/>
          <a:lstStyle/>
          <a:p>
            <a:r>
              <a:rPr lang="en-US" dirty="0"/>
              <a:t>Ideal versus reality… </a:t>
            </a:r>
          </a:p>
        </p:txBody>
      </p:sp>
      <p:sp>
        <p:nvSpPr>
          <p:cNvPr id="3" name="Content Placeholder 2">
            <a:extLst>
              <a:ext uri="{FF2B5EF4-FFF2-40B4-BE49-F238E27FC236}">
                <a16:creationId xmlns:a16="http://schemas.microsoft.com/office/drawing/2014/main" id="{3B055CAD-7F9E-4D41-AE6A-A17829F834F3}"/>
              </a:ext>
            </a:extLst>
          </p:cNvPr>
          <p:cNvSpPr>
            <a:spLocks noGrp="1"/>
          </p:cNvSpPr>
          <p:nvPr>
            <p:ph idx="1"/>
          </p:nvPr>
        </p:nvSpPr>
        <p:spPr/>
        <p:txBody>
          <a:bodyPr/>
          <a:lstStyle/>
          <a:p>
            <a:r>
              <a:rPr lang="en-US" dirty="0"/>
              <a:t>Ideally, we want all the “moving parts” seamlessly interacting to provide a smooth, efficient workflow</a:t>
            </a:r>
          </a:p>
          <a:p>
            <a:endParaRPr lang="en-US" dirty="0"/>
          </a:p>
          <a:p>
            <a:r>
              <a:rPr lang="en-US" dirty="0"/>
              <a:t>In practice we often find that most parts of the system are bottlenecked behind some very busy but ineffective component</a:t>
            </a:r>
          </a:p>
        </p:txBody>
      </p:sp>
      <p:sp>
        <p:nvSpPr>
          <p:cNvPr id="4" name="Footer Placeholder 3">
            <a:extLst>
              <a:ext uri="{FF2B5EF4-FFF2-40B4-BE49-F238E27FC236}">
                <a16:creationId xmlns:a16="http://schemas.microsoft.com/office/drawing/2014/main" id="{B5246278-37F9-4BE9-886D-D8E06C5189B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6EB62DA-547D-4024-8173-84667D631263}"/>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3733990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94904-3775-4FDE-8636-D08F91FAB0E8}"/>
              </a:ext>
            </a:extLst>
          </p:cNvPr>
          <p:cNvSpPr>
            <a:spLocks noGrp="1"/>
          </p:cNvSpPr>
          <p:nvPr>
            <p:ph type="title"/>
          </p:nvPr>
        </p:nvSpPr>
        <p:spPr/>
        <p:txBody>
          <a:bodyPr/>
          <a:lstStyle/>
          <a:p>
            <a:r>
              <a:rPr lang="en-US" dirty="0"/>
              <a:t>Premature… optimization</a:t>
            </a:r>
          </a:p>
        </p:txBody>
      </p:sp>
      <p:sp>
        <p:nvSpPr>
          <p:cNvPr id="3" name="Content Placeholder 2">
            <a:extLst>
              <a:ext uri="{FF2B5EF4-FFF2-40B4-BE49-F238E27FC236}">
                <a16:creationId xmlns:a16="http://schemas.microsoft.com/office/drawing/2014/main" id="{70073908-CEA6-41A8-961D-2168C151D19E}"/>
              </a:ext>
            </a:extLst>
          </p:cNvPr>
          <p:cNvSpPr>
            <a:spLocks noGrp="1"/>
          </p:cNvSpPr>
          <p:nvPr>
            <p:ph idx="1"/>
          </p:nvPr>
        </p:nvSpPr>
        <p:spPr/>
        <p:txBody>
          <a:bodyPr/>
          <a:lstStyle/>
          <a:p>
            <a:r>
              <a:rPr lang="en-US" dirty="0"/>
              <a:t>It can be very tempting to rush to optimize some part of your program where you’ve just come up with an idea to speed it up</a:t>
            </a:r>
          </a:p>
          <a:p>
            <a:endParaRPr lang="en-US" dirty="0"/>
          </a:p>
          <a:p>
            <a:r>
              <a:rPr lang="en-US" dirty="0"/>
              <a:t>Recall the “drive to Niagara Falls” example from Lecture 3 – sure, a fast car can go faster, but if this means that you catch up to the next bottleneck sooner, you don’t really arrive any earlier!</a:t>
            </a:r>
          </a:p>
        </p:txBody>
      </p:sp>
      <p:sp>
        <p:nvSpPr>
          <p:cNvPr id="4" name="Footer Placeholder 3">
            <a:extLst>
              <a:ext uri="{FF2B5EF4-FFF2-40B4-BE49-F238E27FC236}">
                <a16:creationId xmlns:a16="http://schemas.microsoft.com/office/drawing/2014/main" id="{9588F2FB-B62A-4034-8B8B-307B8D44233A}"/>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EB634205-BE4C-40F9-9C12-B49438BB068E}"/>
              </a:ext>
            </a:extLst>
          </p:cNvPr>
          <p:cNvSpPr>
            <a:spLocks noGrp="1"/>
          </p:cNvSpPr>
          <p:nvPr>
            <p:ph type="sldNum" sz="quarter" idx="12"/>
          </p:nvPr>
        </p:nvSpPr>
        <p:spPr/>
        <p:txBody>
          <a:bodyPr/>
          <a:lstStyle/>
          <a:p>
            <a:fld id="{6547F9EC-0141-428E-9624-21FD351CB832}" type="slidenum">
              <a:rPr lang="en-US" smtClean="0"/>
              <a:t>8</a:t>
            </a:fld>
            <a:endParaRPr lang="en-US"/>
          </a:p>
        </p:txBody>
      </p:sp>
      <p:pic>
        <p:nvPicPr>
          <p:cNvPr id="7" name="Picture 6">
            <a:extLst>
              <a:ext uri="{FF2B5EF4-FFF2-40B4-BE49-F238E27FC236}">
                <a16:creationId xmlns:a16="http://schemas.microsoft.com/office/drawing/2014/main" id="{F70DACF5-9367-41C9-B821-0CEE3CEE2AD7}"/>
              </a:ext>
            </a:extLst>
          </p:cNvPr>
          <p:cNvPicPr>
            <a:picLocks noChangeAspect="1"/>
          </p:cNvPicPr>
          <p:nvPr/>
        </p:nvPicPr>
        <p:blipFill>
          <a:blip r:embed="rId2"/>
          <a:stretch>
            <a:fillRect/>
          </a:stretch>
        </p:blipFill>
        <p:spPr>
          <a:xfrm>
            <a:off x="8928603" y="299331"/>
            <a:ext cx="2971800" cy="1714500"/>
          </a:xfrm>
          <a:prstGeom prst="rect">
            <a:avLst/>
          </a:prstGeom>
        </p:spPr>
      </p:pic>
    </p:spTree>
    <p:extLst>
      <p:ext uri="{BB962C8B-B14F-4D97-AF65-F5344CB8AC3E}">
        <p14:creationId xmlns:p14="http://schemas.microsoft.com/office/powerpoint/2010/main" val="2543251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46A7C-66F8-46C2-8855-AFFC484BFA8B}"/>
              </a:ext>
            </a:extLst>
          </p:cNvPr>
          <p:cNvSpPr>
            <a:spLocks noGrp="1"/>
          </p:cNvSpPr>
          <p:nvPr>
            <p:ph type="title"/>
          </p:nvPr>
        </p:nvSpPr>
        <p:spPr/>
        <p:txBody>
          <a:bodyPr/>
          <a:lstStyle/>
          <a:p>
            <a:r>
              <a:rPr lang="en-US" dirty="0"/>
              <a:t>Big Picture process</a:t>
            </a:r>
          </a:p>
        </p:txBody>
      </p:sp>
      <p:sp>
        <p:nvSpPr>
          <p:cNvPr id="3" name="Content Placeholder 2">
            <a:extLst>
              <a:ext uri="{FF2B5EF4-FFF2-40B4-BE49-F238E27FC236}">
                <a16:creationId xmlns:a16="http://schemas.microsoft.com/office/drawing/2014/main" id="{9824B837-1F11-4422-9E48-5988C9C709B9}"/>
              </a:ext>
            </a:extLst>
          </p:cNvPr>
          <p:cNvSpPr>
            <a:spLocks noGrp="1"/>
          </p:cNvSpPr>
          <p:nvPr>
            <p:ph idx="1"/>
          </p:nvPr>
        </p:nvSpPr>
        <p:spPr/>
        <p:txBody>
          <a:bodyPr/>
          <a:lstStyle/>
          <a:p>
            <a:r>
              <a:rPr lang="en-US" dirty="0"/>
              <a:t>It is important to approach a systems programming challenge by really visualizing the whole task – all aspects of the solution</a:t>
            </a:r>
          </a:p>
          <a:p>
            <a:endParaRPr lang="en-US" dirty="0"/>
          </a:p>
          <a:p>
            <a:r>
              <a:rPr lang="en-US" dirty="0"/>
              <a:t>This includes the tasks that the operating system or network will be responsible for, and perhaps even things that other services are providing (in larger settings your programs often talk to services that run on other machines or in the cloud)</a:t>
            </a:r>
          </a:p>
        </p:txBody>
      </p:sp>
      <p:sp>
        <p:nvSpPr>
          <p:cNvPr id="4" name="Footer Placeholder 3">
            <a:extLst>
              <a:ext uri="{FF2B5EF4-FFF2-40B4-BE49-F238E27FC236}">
                <a16:creationId xmlns:a16="http://schemas.microsoft.com/office/drawing/2014/main" id="{3574FAA4-B8A6-406B-AA81-B42717C368BF}"/>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0AFBCBC-B223-45EC-B868-8524558C4CC8}"/>
              </a:ext>
            </a:extLst>
          </p:cNvPr>
          <p:cNvSpPr>
            <a:spLocks noGrp="1"/>
          </p:cNvSpPr>
          <p:nvPr>
            <p:ph type="sldNum" sz="quarter" idx="12"/>
          </p:nvPr>
        </p:nvSpPr>
        <p:spPr/>
        <p:txBody>
          <a:bodyPr/>
          <a:lstStyle/>
          <a:p>
            <a:fld id="{6547F9EC-0141-428E-9624-21FD351CB832}" type="slidenum">
              <a:rPr lang="en-US" smtClean="0"/>
              <a:t>9</a:t>
            </a:fld>
            <a:endParaRPr lang="en-US"/>
          </a:p>
        </p:txBody>
      </p:sp>
      <p:pic>
        <p:nvPicPr>
          <p:cNvPr id="6" name="Picture 5">
            <a:extLst>
              <a:ext uri="{FF2B5EF4-FFF2-40B4-BE49-F238E27FC236}">
                <a16:creationId xmlns:a16="http://schemas.microsoft.com/office/drawing/2014/main" id="{0210492E-81F6-4A3B-B583-413C3078AF49}"/>
              </a:ext>
            </a:extLst>
          </p:cNvPr>
          <p:cNvPicPr>
            <a:picLocks noChangeAspect="1"/>
          </p:cNvPicPr>
          <p:nvPr/>
        </p:nvPicPr>
        <p:blipFill>
          <a:blip r:embed="rId2"/>
          <a:stretch>
            <a:fillRect/>
          </a:stretch>
        </p:blipFill>
        <p:spPr>
          <a:xfrm>
            <a:off x="9160743" y="290276"/>
            <a:ext cx="2505075" cy="1714500"/>
          </a:xfrm>
          <a:prstGeom prst="rect">
            <a:avLst/>
          </a:prstGeom>
        </p:spPr>
      </p:pic>
    </p:spTree>
    <p:extLst>
      <p:ext uri="{BB962C8B-B14F-4D97-AF65-F5344CB8AC3E}">
        <p14:creationId xmlns:p14="http://schemas.microsoft.com/office/powerpoint/2010/main" val="5402466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4316</TotalTime>
  <Words>3316</Words>
  <Application>Microsoft Office PowerPoint</Application>
  <PresentationFormat>Widescreen</PresentationFormat>
  <Paragraphs>359</Paragraphs>
  <Slides>45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Calibri</vt:lpstr>
      <vt:lpstr>Tw Cen MT</vt:lpstr>
      <vt:lpstr>Tw Cen MT Condensed</vt:lpstr>
      <vt:lpstr>Wingdings</vt:lpstr>
      <vt:lpstr>Wingdings 3</vt:lpstr>
      <vt:lpstr>Integral</vt:lpstr>
      <vt:lpstr>Performance: Big Picture</vt:lpstr>
      <vt:lpstr>Idea Map For Today</vt:lpstr>
      <vt:lpstr>Your job?  Be a detective!</vt:lpstr>
      <vt:lpstr>A good detective has an open mind</vt:lpstr>
      <vt:lpstr>Definition: Critical Path</vt:lpstr>
      <vt:lpstr>Good performance versus busy work</vt:lpstr>
      <vt:lpstr>Ideal versus reality… </vt:lpstr>
      <vt:lpstr>Premature… optimization</vt:lpstr>
      <vt:lpstr>Big Picture process</vt:lpstr>
      <vt:lpstr>Domain crossings can be costly</vt:lpstr>
      <vt:lpstr>Modern systems hide these costs</vt:lpstr>
      <vt:lpstr>Tools of the trade</vt:lpstr>
      <vt:lpstr>Isolation Testing</vt:lpstr>
      <vt:lpstr>How fast “should” your code be?</vt:lpstr>
      <vt:lpstr>Hierarchy of delay</vt:lpstr>
      <vt:lpstr>A busy thing causes delay.  But so does an idle thing!</vt:lpstr>
      <vt:lpstr>CPU is not always the issue!</vt:lpstr>
      <vt:lpstr>Network types</vt:lpstr>
      <vt:lpstr>Locking delays</vt:lpstr>
      <vt:lpstr>Pipelining</vt:lpstr>
      <vt:lpstr>Pipelines hide delay!</vt:lpstr>
      <vt:lpstr>You shouldn’t let pipelines get “too deep”</vt:lpstr>
      <vt:lpstr>Often we have adequate memory and processors to shift logic this way</vt:lpstr>
      <vt:lpstr>Our application design shapes performance</vt:lpstr>
      <vt:lpstr>Examples of compilation hints</vt:lpstr>
      <vt:lpstr>Write your code as if you were describing the desired machine code</vt:lpstr>
      <vt:lpstr>Write your code as if you were describing the desired machine code</vt:lpstr>
      <vt:lpstr>Avoid coding choices that can obstruct compiler analysis</vt:lpstr>
      <vt:lpstr>Remember that classes and templates are automatically eliminated!</vt:lpstr>
      <vt:lpstr>The CPU plays a big role, too!</vt:lpstr>
      <vt:lpstr>Everything is programmable.  But not always directly using C++ code</vt:lpstr>
      <vt:lpstr>Buffered Printing</vt:lpstr>
      <vt:lpstr>Improving critical path performance</vt:lpstr>
      <vt:lpstr>… why 4096 bytes?</vt:lpstr>
      <vt:lpstr>Everything Has a price… </vt:lpstr>
      <vt:lpstr>What was the price?</vt:lpstr>
      <vt:lpstr>Don’t sweat the small stuff</vt:lpstr>
      <vt:lpstr>Algorithms (sometimes) matter…</vt:lpstr>
      <vt:lpstr>Efficient Algorithms don’t always focus on the costly resource</vt:lpstr>
      <vt:lpstr>What would be a costly resource other than memory or CPU time?</vt:lpstr>
      <vt:lpstr>… algorithms are conceptual tools</vt:lpstr>
      <vt:lpstr>Summary: Big Picture</vt:lpstr>
      <vt:lpstr>Summary: Bottlenecks</vt:lpstr>
      <vt:lpstr>Summary: Bottlenecks</vt:lpstr>
      <vt:lpstr>Next lecture: Performance monitoring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346</cp:revision>
  <dcterms:created xsi:type="dcterms:W3CDTF">2020-07-27T14:20:38Z</dcterms:created>
  <dcterms:modified xsi:type="dcterms:W3CDTF">2023-02-28T18:13:31Z</dcterms:modified>
</cp:coreProperties>
</file>