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333" r:id="rId3"/>
    <p:sldId id="257" r:id="rId4"/>
    <p:sldId id="347" r:id="rId5"/>
    <p:sldId id="342" r:id="rId6"/>
    <p:sldId id="338" r:id="rId7"/>
    <p:sldId id="340" r:id="rId8"/>
    <p:sldId id="343" r:id="rId9"/>
    <p:sldId id="344" r:id="rId10"/>
    <p:sldId id="262" r:id="rId11"/>
    <p:sldId id="326" r:id="rId12"/>
    <p:sldId id="263" r:id="rId13"/>
    <p:sldId id="264" r:id="rId14"/>
    <p:sldId id="341" r:id="rId15"/>
    <p:sldId id="327" r:id="rId16"/>
    <p:sldId id="265" r:id="rId17"/>
    <p:sldId id="266" r:id="rId18"/>
    <p:sldId id="348" r:id="rId19"/>
    <p:sldId id="349" r:id="rId20"/>
    <p:sldId id="267" r:id="rId21"/>
    <p:sldId id="335" r:id="rId22"/>
    <p:sldId id="268" r:id="rId23"/>
    <p:sldId id="328" r:id="rId24"/>
    <p:sldId id="271" r:id="rId25"/>
    <p:sldId id="319" r:id="rId26"/>
    <p:sldId id="272" r:id="rId27"/>
    <p:sldId id="270" r:id="rId28"/>
    <p:sldId id="273" r:id="rId29"/>
    <p:sldId id="274" r:id="rId30"/>
    <p:sldId id="269" r:id="rId31"/>
    <p:sldId id="275" r:id="rId32"/>
    <p:sldId id="321" r:id="rId33"/>
    <p:sldId id="336" r:id="rId34"/>
    <p:sldId id="276" r:id="rId35"/>
    <p:sldId id="323" r:id="rId36"/>
    <p:sldId id="334" r:id="rId37"/>
    <p:sldId id="337" r:id="rId38"/>
    <p:sldId id="324" r:id="rId39"/>
    <p:sldId id="325" r:id="rId40"/>
    <p:sldId id="350" r:id="rId41"/>
    <p:sldId id="279" r:id="rId42"/>
    <p:sldId id="351" r:id="rId43"/>
    <p:sldId id="282" r:id="rId44"/>
    <p:sldId id="280" r:id="rId45"/>
    <p:sldId id="281" r:id="rId46"/>
    <p:sldId id="278" r:id="rId47"/>
    <p:sldId id="277" r:id="rId48"/>
    <p:sldId id="283" r:id="rId49"/>
    <p:sldId id="284" r:id="rId50"/>
    <p:sldId id="285" r:id="rId51"/>
    <p:sldId id="286" r:id="rId52"/>
    <p:sldId id="295" r:id="rId53"/>
    <p:sldId id="296" r:id="rId54"/>
    <p:sldId id="287" r:id="rId55"/>
    <p:sldId id="306" r:id="rId56"/>
    <p:sldId id="317" r:id="rId57"/>
    <p:sldId id="307" r:id="rId58"/>
    <p:sldId id="329" r:id="rId59"/>
    <p:sldId id="290" r:id="rId60"/>
    <p:sldId id="330" r:id="rId61"/>
    <p:sldId id="320" r:id="rId62"/>
    <p:sldId id="291" r:id="rId63"/>
    <p:sldId id="288" r:id="rId64"/>
    <p:sldId id="332" r:id="rId65"/>
    <p:sldId id="331" r:id="rId66"/>
    <p:sldId id="289" r:id="rId67"/>
    <p:sldId id="316" r:id="rId68"/>
    <p:sldId id="345" r:id="rId69"/>
    <p:sldId id="346" r:id="rId70"/>
    <p:sldId id="294"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7FC690-DE27-4737-A98A-A7796E3243CC}" v="70" dt="2024-09-05T12:33:23.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6C831468-FA39-406F-8FE9-3C6A2A5CD6DC}"/>
    <pc:docChg chg="custSel addSld delSld modSld">
      <pc:chgData name="Ken Birman" userId="d63afa40-f901-45d1-beb5-fa688e844a7e" providerId="ADAL" clId="{6C831468-FA39-406F-8FE9-3C6A2A5CD6DC}" dt="2023-01-31T16:12:19.461" v="712" actId="20577"/>
      <pc:docMkLst>
        <pc:docMk/>
      </pc:docMkLst>
      <pc:sldChg chg="del">
        <pc:chgData name="Ken Birman" userId="d63afa40-f901-45d1-beb5-fa688e844a7e" providerId="ADAL" clId="{6C831468-FA39-406F-8FE9-3C6A2A5CD6DC}" dt="2023-01-31T14:47:26.385" v="0" actId="47"/>
        <pc:sldMkLst>
          <pc:docMk/>
          <pc:sldMk cId="3802603272" sldId="318"/>
        </pc:sldMkLst>
      </pc:sldChg>
      <pc:sldChg chg="modSp mod">
        <pc:chgData name="Ken Birman" userId="d63afa40-f901-45d1-beb5-fa688e844a7e" providerId="ADAL" clId="{6C831468-FA39-406F-8FE9-3C6A2A5CD6DC}" dt="2023-01-31T16:12:19.461" v="712" actId="20577"/>
        <pc:sldMkLst>
          <pc:docMk/>
          <pc:sldMk cId="1582623524" sldId="319"/>
        </pc:sldMkLst>
        <pc:spChg chg="mod">
          <ac:chgData name="Ken Birman" userId="d63afa40-f901-45d1-beb5-fa688e844a7e" providerId="ADAL" clId="{6C831468-FA39-406F-8FE9-3C6A2A5CD6DC}" dt="2023-01-31T16:12:19.461" v="712" actId="20577"/>
          <ac:spMkLst>
            <pc:docMk/>
            <pc:sldMk cId="1582623524" sldId="319"/>
            <ac:spMk id="3" creationId="{0B90A6E6-D6FB-4955-81E4-12D20E9CB341}"/>
          </ac:spMkLst>
        </pc:spChg>
      </pc:sldChg>
      <pc:sldChg chg="modSp mod">
        <pc:chgData name="Ken Birman" userId="d63afa40-f901-45d1-beb5-fa688e844a7e" providerId="ADAL" clId="{6C831468-FA39-406F-8FE9-3C6A2A5CD6DC}" dt="2023-01-31T14:49:44.722" v="385" actId="20577"/>
        <pc:sldMkLst>
          <pc:docMk/>
          <pc:sldMk cId="3134889019" sldId="344"/>
        </pc:sldMkLst>
        <pc:spChg chg="mod">
          <ac:chgData name="Ken Birman" userId="d63afa40-f901-45d1-beb5-fa688e844a7e" providerId="ADAL" clId="{6C831468-FA39-406F-8FE9-3C6A2A5CD6DC}" dt="2023-01-31T14:49:44.722" v="385" actId="20577"/>
          <ac:spMkLst>
            <pc:docMk/>
            <pc:sldMk cId="3134889019" sldId="344"/>
            <ac:spMk id="7" creationId="{206E8E85-045C-416B-8544-8F6BC0142735}"/>
          </ac:spMkLst>
        </pc:spChg>
      </pc:sldChg>
      <pc:sldChg chg="modSp new mod">
        <pc:chgData name="Ken Birman" userId="d63afa40-f901-45d1-beb5-fa688e844a7e" providerId="ADAL" clId="{6C831468-FA39-406F-8FE9-3C6A2A5CD6DC}" dt="2023-01-31T14:49:03.161" v="320" actId="20577"/>
        <pc:sldMkLst>
          <pc:docMk/>
          <pc:sldMk cId="3571405997" sldId="347"/>
        </pc:sldMkLst>
        <pc:spChg chg="mod">
          <ac:chgData name="Ken Birman" userId="d63afa40-f901-45d1-beb5-fa688e844a7e" providerId="ADAL" clId="{6C831468-FA39-406F-8FE9-3C6A2A5CD6DC}" dt="2023-01-31T14:48:39.417" v="236" actId="20577"/>
          <ac:spMkLst>
            <pc:docMk/>
            <pc:sldMk cId="3571405997" sldId="347"/>
            <ac:spMk id="2" creationId="{A96CFF3A-54CD-E193-F2EB-E7FE310D8DF2}"/>
          </ac:spMkLst>
        </pc:spChg>
        <pc:spChg chg="mod">
          <ac:chgData name="Ken Birman" userId="d63afa40-f901-45d1-beb5-fa688e844a7e" providerId="ADAL" clId="{6C831468-FA39-406F-8FE9-3C6A2A5CD6DC}" dt="2023-01-31T14:49:03.161" v="320" actId="20577"/>
          <ac:spMkLst>
            <pc:docMk/>
            <pc:sldMk cId="3571405997" sldId="347"/>
            <ac:spMk id="3" creationId="{D80955EE-31F7-EC1D-66C4-12C76EBB35E2}"/>
          </ac:spMkLst>
        </pc:spChg>
      </pc:sldChg>
    </pc:docChg>
  </pc:docChgLst>
  <pc:docChgLst>
    <pc:chgData name="Ken Birman" userId="d63afa40-f901-45d1-beb5-fa688e844a7e" providerId="ADAL" clId="{FD7FC690-DE27-4737-A98A-A7796E3243CC}"/>
    <pc:docChg chg="custSel addSld delSld modSld">
      <pc:chgData name="Ken Birman" userId="d63afa40-f901-45d1-beb5-fa688e844a7e" providerId="ADAL" clId="{FD7FC690-DE27-4737-A98A-A7796E3243CC}" dt="2024-09-05T12:42:04.877" v="2219" actId="20577"/>
      <pc:docMkLst>
        <pc:docMk/>
      </pc:docMkLst>
      <pc:sldChg chg="modSp mod">
        <pc:chgData name="Ken Birman" userId="d63afa40-f901-45d1-beb5-fa688e844a7e" providerId="ADAL" clId="{FD7FC690-DE27-4737-A98A-A7796E3243CC}" dt="2024-09-05T12:38:58.787" v="2010" actId="113"/>
        <pc:sldMkLst>
          <pc:docMk/>
          <pc:sldMk cId="3328081696" sldId="281"/>
        </pc:sldMkLst>
        <pc:spChg chg="mod">
          <ac:chgData name="Ken Birman" userId="d63afa40-f901-45d1-beb5-fa688e844a7e" providerId="ADAL" clId="{FD7FC690-DE27-4737-A98A-A7796E3243CC}" dt="2024-09-05T12:38:58.787" v="2010" actId="113"/>
          <ac:spMkLst>
            <pc:docMk/>
            <pc:sldMk cId="3328081696" sldId="281"/>
            <ac:spMk id="3" creationId="{F825A70E-AE46-43FC-885D-408F85AAF19C}"/>
          </ac:spMkLst>
        </pc:spChg>
      </pc:sldChg>
      <pc:sldChg chg="modSp mod">
        <pc:chgData name="Ken Birman" userId="d63afa40-f901-45d1-beb5-fa688e844a7e" providerId="ADAL" clId="{FD7FC690-DE27-4737-A98A-A7796E3243CC}" dt="2024-09-05T12:17:56.270" v="10" actId="20577"/>
        <pc:sldMkLst>
          <pc:docMk/>
          <pc:sldMk cId="1503326682" sldId="283"/>
        </pc:sldMkLst>
        <pc:spChg chg="mod">
          <ac:chgData name="Ken Birman" userId="d63afa40-f901-45d1-beb5-fa688e844a7e" providerId="ADAL" clId="{FD7FC690-DE27-4737-A98A-A7796E3243CC}" dt="2024-09-05T12:17:56.270" v="10" actId="20577"/>
          <ac:spMkLst>
            <pc:docMk/>
            <pc:sldMk cId="1503326682" sldId="283"/>
            <ac:spMk id="3" creationId="{24E03FE4-6C5F-4222-A2B2-EEB5612495AC}"/>
          </ac:spMkLst>
        </pc:spChg>
      </pc:sldChg>
      <pc:sldChg chg="modSp mod">
        <pc:chgData name="Ken Birman" userId="d63afa40-f901-45d1-beb5-fa688e844a7e" providerId="ADAL" clId="{FD7FC690-DE27-4737-A98A-A7796E3243CC}" dt="2024-09-05T12:39:30.692" v="2045" actId="20577"/>
        <pc:sldMkLst>
          <pc:docMk/>
          <pc:sldMk cId="2329074881" sldId="306"/>
        </pc:sldMkLst>
        <pc:spChg chg="mod">
          <ac:chgData name="Ken Birman" userId="d63afa40-f901-45d1-beb5-fa688e844a7e" providerId="ADAL" clId="{FD7FC690-DE27-4737-A98A-A7796E3243CC}" dt="2024-09-05T12:39:30.692" v="2045" actId="20577"/>
          <ac:spMkLst>
            <pc:docMk/>
            <pc:sldMk cId="2329074881" sldId="306"/>
            <ac:spMk id="3" creationId="{2B02C9ED-BDC9-4D74-9086-91FEB4CFCA33}"/>
          </ac:spMkLst>
        </pc:spChg>
      </pc:sldChg>
      <pc:sldChg chg="modSp mod">
        <pc:chgData name="Ken Birman" userId="d63afa40-f901-45d1-beb5-fa688e844a7e" providerId="ADAL" clId="{FD7FC690-DE27-4737-A98A-A7796E3243CC}" dt="2024-09-05T12:40:20.324" v="2082" actId="20577"/>
        <pc:sldMkLst>
          <pc:docMk/>
          <pc:sldMk cId="279971573" sldId="317"/>
        </pc:sldMkLst>
        <pc:spChg chg="mod">
          <ac:chgData name="Ken Birman" userId="d63afa40-f901-45d1-beb5-fa688e844a7e" providerId="ADAL" clId="{FD7FC690-DE27-4737-A98A-A7796E3243CC}" dt="2024-09-05T12:40:14.203" v="2078" actId="20577"/>
          <ac:spMkLst>
            <pc:docMk/>
            <pc:sldMk cId="279971573" sldId="317"/>
            <ac:spMk id="3" creationId="{A989F65B-2B7C-4CC8-979F-4D37628CF723}"/>
          </ac:spMkLst>
        </pc:spChg>
        <pc:spChg chg="mod">
          <ac:chgData name="Ken Birman" userId="d63afa40-f901-45d1-beb5-fa688e844a7e" providerId="ADAL" clId="{FD7FC690-DE27-4737-A98A-A7796E3243CC}" dt="2024-09-05T12:40:20.324" v="2082" actId="20577"/>
          <ac:spMkLst>
            <pc:docMk/>
            <pc:sldMk cId="279971573" sldId="317"/>
            <ac:spMk id="6" creationId="{915DC78D-B0E9-425C-80C4-99C44ACF364E}"/>
          </ac:spMkLst>
        </pc:spChg>
      </pc:sldChg>
      <pc:sldChg chg="modSp mod">
        <pc:chgData name="Ken Birman" userId="d63afa40-f901-45d1-beb5-fa688e844a7e" providerId="ADAL" clId="{FD7FC690-DE27-4737-A98A-A7796E3243CC}" dt="2024-09-05T12:42:04.877" v="2219" actId="20577"/>
        <pc:sldMkLst>
          <pc:docMk/>
          <pc:sldMk cId="388593234" sldId="331"/>
        </pc:sldMkLst>
        <pc:spChg chg="mod">
          <ac:chgData name="Ken Birman" userId="d63afa40-f901-45d1-beb5-fa688e844a7e" providerId="ADAL" clId="{FD7FC690-DE27-4737-A98A-A7796E3243CC}" dt="2024-09-05T12:42:04.877" v="2219" actId="20577"/>
          <ac:spMkLst>
            <pc:docMk/>
            <pc:sldMk cId="388593234" sldId="331"/>
            <ac:spMk id="3" creationId="{20315BE8-33DD-49DC-8318-BD7472830F0B}"/>
          </ac:spMkLst>
        </pc:spChg>
      </pc:sldChg>
      <pc:sldChg chg="modSp mod">
        <pc:chgData name="Ken Birman" userId="d63afa40-f901-45d1-beb5-fa688e844a7e" providerId="ADAL" clId="{FD7FC690-DE27-4737-A98A-A7796E3243CC}" dt="2024-09-05T12:18:23.870" v="15" actId="115"/>
        <pc:sldMkLst>
          <pc:docMk/>
          <pc:sldMk cId="1882375292" sldId="341"/>
        </pc:sldMkLst>
        <pc:spChg chg="mod">
          <ac:chgData name="Ken Birman" userId="d63afa40-f901-45d1-beb5-fa688e844a7e" providerId="ADAL" clId="{FD7FC690-DE27-4737-A98A-A7796E3243CC}" dt="2024-09-05T12:18:23.870" v="15" actId="115"/>
          <ac:spMkLst>
            <pc:docMk/>
            <pc:sldMk cId="1882375292" sldId="341"/>
            <ac:spMk id="2" creationId="{522DDB6C-0EFA-47C0-82E3-DEEE820787CA}"/>
          </ac:spMkLst>
        </pc:spChg>
      </pc:sldChg>
      <pc:sldChg chg="modSp new mod">
        <pc:chgData name="Ken Birman" userId="d63afa40-f901-45d1-beb5-fa688e844a7e" providerId="ADAL" clId="{FD7FC690-DE27-4737-A98A-A7796E3243CC}" dt="2024-09-05T12:20:49.185" v="368" actId="20577"/>
        <pc:sldMkLst>
          <pc:docMk/>
          <pc:sldMk cId="4156560001" sldId="348"/>
        </pc:sldMkLst>
        <pc:spChg chg="mod">
          <ac:chgData name="Ken Birman" userId="d63afa40-f901-45d1-beb5-fa688e844a7e" providerId="ADAL" clId="{FD7FC690-DE27-4737-A98A-A7796E3243CC}" dt="2024-09-05T12:18:50.074" v="50" actId="20577"/>
          <ac:spMkLst>
            <pc:docMk/>
            <pc:sldMk cId="4156560001" sldId="348"/>
            <ac:spMk id="2" creationId="{3AE1DF8C-567F-BC08-920A-A3044A4FA01E}"/>
          </ac:spMkLst>
        </pc:spChg>
        <pc:spChg chg="mod">
          <ac:chgData name="Ken Birman" userId="d63afa40-f901-45d1-beb5-fa688e844a7e" providerId="ADAL" clId="{FD7FC690-DE27-4737-A98A-A7796E3243CC}" dt="2024-09-05T12:20:49.185" v="368" actId="20577"/>
          <ac:spMkLst>
            <pc:docMk/>
            <pc:sldMk cId="4156560001" sldId="348"/>
            <ac:spMk id="3" creationId="{AC525D15-40BE-87CE-BB4F-9B64B8791BC8}"/>
          </ac:spMkLst>
        </pc:spChg>
      </pc:sldChg>
      <pc:sldChg chg="addSp modSp new mod modAnim">
        <pc:chgData name="Ken Birman" userId="d63afa40-f901-45d1-beb5-fa688e844a7e" providerId="ADAL" clId="{FD7FC690-DE27-4737-A98A-A7796E3243CC}" dt="2024-09-05T12:30:12.636" v="1075" actId="1076"/>
        <pc:sldMkLst>
          <pc:docMk/>
          <pc:sldMk cId="2095685676" sldId="349"/>
        </pc:sldMkLst>
        <pc:spChg chg="mod">
          <ac:chgData name="Ken Birman" userId="d63afa40-f901-45d1-beb5-fa688e844a7e" providerId="ADAL" clId="{FD7FC690-DE27-4737-A98A-A7796E3243CC}" dt="2024-09-05T12:21:01.635" v="400" actId="20577"/>
          <ac:spMkLst>
            <pc:docMk/>
            <pc:sldMk cId="2095685676" sldId="349"/>
            <ac:spMk id="2" creationId="{97396F9C-1CDB-C600-A0FB-F1AF8E6C4FB0}"/>
          </ac:spMkLst>
        </pc:spChg>
        <pc:spChg chg="mod">
          <ac:chgData name="Ken Birman" userId="d63afa40-f901-45d1-beb5-fa688e844a7e" providerId="ADAL" clId="{FD7FC690-DE27-4737-A98A-A7796E3243CC}" dt="2024-09-05T12:26:52.815" v="1035" actId="20577"/>
          <ac:spMkLst>
            <pc:docMk/>
            <pc:sldMk cId="2095685676" sldId="349"/>
            <ac:spMk id="3" creationId="{F0F2FCF2-E7E9-D7A7-7E71-1D78287DAF16}"/>
          </ac:spMkLst>
        </pc:spChg>
        <pc:spChg chg="add mod">
          <ac:chgData name="Ken Birman" userId="d63afa40-f901-45d1-beb5-fa688e844a7e" providerId="ADAL" clId="{FD7FC690-DE27-4737-A98A-A7796E3243CC}" dt="2024-09-05T12:29:53.779" v="1072" actId="164"/>
          <ac:spMkLst>
            <pc:docMk/>
            <pc:sldMk cId="2095685676" sldId="349"/>
            <ac:spMk id="7" creationId="{48710611-F321-3892-85D5-3AB468FEEEA6}"/>
          </ac:spMkLst>
        </pc:spChg>
        <pc:spChg chg="add mod ord">
          <ac:chgData name="Ken Birman" userId="d63afa40-f901-45d1-beb5-fa688e844a7e" providerId="ADAL" clId="{FD7FC690-DE27-4737-A98A-A7796E3243CC}" dt="2024-09-05T12:29:43.466" v="1070" actId="164"/>
          <ac:spMkLst>
            <pc:docMk/>
            <pc:sldMk cId="2095685676" sldId="349"/>
            <ac:spMk id="9" creationId="{C0E74A20-26A0-76F7-FD6F-F19497199642}"/>
          </ac:spMkLst>
        </pc:spChg>
        <pc:spChg chg="add mod ord">
          <ac:chgData name="Ken Birman" userId="d63afa40-f901-45d1-beb5-fa688e844a7e" providerId="ADAL" clId="{FD7FC690-DE27-4737-A98A-A7796E3243CC}" dt="2024-09-05T12:29:43.466" v="1070" actId="164"/>
          <ac:spMkLst>
            <pc:docMk/>
            <pc:sldMk cId="2095685676" sldId="349"/>
            <ac:spMk id="10" creationId="{58FCF9BF-7D8A-46E2-8F85-F61090C69417}"/>
          </ac:spMkLst>
        </pc:spChg>
        <pc:spChg chg="add mod ord">
          <ac:chgData name="Ken Birman" userId="d63afa40-f901-45d1-beb5-fa688e844a7e" providerId="ADAL" clId="{FD7FC690-DE27-4737-A98A-A7796E3243CC}" dt="2024-09-05T12:29:53.779" v="1072" actId="164"/>
          <ac:spMkLst>
            <pc:docMk/>
            <pc:sldMk cId="2095685676" sldId="349"/>
            <ac:spMk id="11" creationId="{E9E77D44-F8B2-3CC5-19F8-421A716C4F00}"/>
          </ac:spMkLst>
        </pc:spChg>
        <pc:grpChg chg="add mod">
          <ac:chgData name="Ken Birman" userId="d63afa40-f901-45d1-beb5-fa688e844a7e" providerId="ADAL" clId="{FD7FC690-DE27-4737-A98A-A7796E3243CC}" dt="2024-09-05T12:30:12.636" v="1075" actId="1076"/>
          <ac:grpSpMkLst>
            <pc:docMk/>
            <pc:sldMk cId="2095685676" sldId="349"/>
            <ac:grpSpMk id="12" creationId="{97C9691D-6F36-BD71-83EF-FAE644065590}"/>
          </ac:grpSpMkLst>
        </pc:grpChg>
        <pc:grpChg chg="add mod">
          <ac:chgData name="Ken Birman" userId="d63afa40-f901-45d1-beb5-fa688e844a7e" providerId="ADAL" clId="{FD7FC690-DE27-4737-A98A-A7796E3243CC}" dt="2024-09-05T12:29:53.779" v="1072" actId="164"/>
          <ac:grpSpMkLst>
            <pc:docMk/>
            <pc:sldMk cId="2095685676" sldId="349"/>
            <ac:grpSpMk id="13" creationId="{E1CB3362-D913-8D26-E6CA-CB50FD52B4D8}"/>
          </ac:grpSpMkLst>
        </pc:grpChg>
      </pc:sldChg>
      <pc:sldChg chg="modSp new del mod">
        <pc:chgData name="Ken Birman" userId="d63afa40-f901-45d1-beb5-fa688e844a7e" providerId="ADAL" clId="{FD7FC690-DE27-4737-A98A-A7796E3243CC}" dt="2024-09-05T12:33:17.556" v="1445" actId="2696"/>
        <pc:sldMkLst>
          <pc:docMk/>
          <pc:sldMk cId="1816357484" sldId="350"/>
        </pc:sldMkLst>
        <pc:spChg chg="mod">
          <ac:chgData name="Ken Birman" userId="d63afa40-f901-45d1-beb5-fa688e844a7e" providerId="ADAL" clId="{FD7FC690-DE27-4737-A98A-A7796E3243CC}" dt="2024-09-05T12:31:10.815" v="1117" actId="20577"/>
          <ac:spMkLst>
            <pc:docMk/>
            <pc:sldMk cId="1816357484" sldId="350"/>
            <ac:spMk id="2" creationId="{B291CB2B-FC37-4448-263B-99A966869E5E}"/>
          </ac:spMkLst>
        </pc:spChg>
        <pc:spChg chg="mod">
          <ac:chgData name="Ken Birman" userId="d63afa40-f901-45d1-beb5-fa688e844a7e" providerId="ADAL" clId="{FD7FC690-DE27-4737-A98A-A7796E3243CC}" dt="2024-09-05T12:32:51.948" v="1444" actId="20577"/>
          <ac:spMkLst>
            <pc:docMk/>
            <pc:sldMk cId="1816357484" sldId="350"/>
            <ac:spMk id="3" creationId="{C9DD1695-355C-8CC7-146C-9F4B71D864E5}"/>
          </ac:spMkLst>
        </pc:spChg>
      </pc:sldChg>
      <pc:sldChg chg="add">
        <pc:chgData name="Ken Birman" userId="d63afa40-f901-45d1-beb5-fa688e844a7e" providerId="ADAL" clId="{FD7FC690-DE27-4737-A98A-A7796E3243CC}" dt="2024-09-05T12:33:23.352" v="1446"/>
        <pc:sldMkLst>
          <pc:docMk/>
          <pc:sldMk cId="3430914853" sldId="350"/>
        </pc:sldMkLst>
      </pc:sldChg>
      <pc:sldChg chg="addSp modSp new mod">
        <pc:chgData name="Ken Birman" userId="d63afa40-f901-45d1-beb5-fa688e844a7e" providerId="ADAL" clId="{FD7FC690-DE27-4737-A98A-A7796E3243CC}" dt="2024-09-05T12:37:21.568" v="1908" actId="14100"/>
        <pc:sldMkLst>
          <pc:docMk/>
          <pc:sldMk cId="4122840039" sldId="351"/>
        </pc:sldMkLst>
        <pc:spChg chg="mod">
          <ac:chgData name="Ken Birman" userId="d63afa40-f901-45d1-beb5-fa688e844a7e" providerId="ADAL" clId="{FD7FC690-DE27-4737-A98A-A7796E3243CC}" dt="2024-09-05T12:33:42.593" v="1460" actId="20577"/>
          <ac:spMkLst>
            <pc:docMk/>
            <pc:sldMk cId="4122840039" sldId="351"/>
            <ac:spMk id="2" creationId="{CCB17A3A-8DF6-800D-06AD-EB514158BF29}"/>
          </ac:spMkLst>
        </pc:spChg>
        <pc:spChg chg="mod">
          <ac:chgData name="Ken Birman" userId="d63afa40-f901-45d1-beb5-fa688e844a7e" providerId="ADAL" clId="{FD7FC690-DE27-4737-A98A-A7796E3243CC}" dt="2024-09-05T12:35:43.683" v="1891" actId="20577"/>
          <ac:spMkLst>
            <pc:docMk/>
            <pc:sldMk cId="4122840039" sldId="351"/>
            <ac:spMk id="3" creationId="{DAFBC3FC-A541-80AC-109C-FF681FA30AE6}"/>
          </ac:spMkLst>
        </pc:spChg>
        <pc:spChg chg="add mod">
          <ac:chgData name="Ken Birman" userId="d63afa40-f901-45d1-beb5-fa688e844a7e" providerId="ADAL" clId="{FD7FC690-DE27-4737-A98A-A7796E3243CC}" dt="2024-09-05T12:37:21.568" v="1908" actId="14100"/>
          <ac:spMkLst>
            <pc:docMk/>
            <pc:sldMk cId="4122840039" sldId="351"/>
            <ac:spMk id="7" creationId="{0017C520-B451-8870-A592-20B4B3DD92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48E07CF-ED72-4472-8AB0-50829A82A948}" type="datetime1">
              <a:rPr lang="en-US" smtClean="0"/>
              <a:t>9/5/2024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FF9C9-D376-4877-9C7E-ECD1D18C9331}" type="datetime1">
              <a:rPr lang="en-US" smtClean="0"/>
              <a:t>9/5/2024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814EC0-CC9B-406D-B88A-2DCB45C931D2}" type="datetime1">
              <a:rPr lang="en-US" smtClean="0"/>
              <a:t>9/5/2024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AAB77502-D635-4B22-B7C8-EC40A9165309}" type="datetime1">
              <a:rPr lang="en-US" smtClean="0"/>
              <a:t>9/5/2024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85A53DB-A6AB-4F8A-BE22-DAB4D0095A0D}" type="datetime1">
              <a:rPr lang="en-US" smtClean="0"/>
              <a:t>9/5/2024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BFA81027-269D-474C-9091-0981728031D8}" type="datetime1">
              <a:rPr lang="en-US" smtClean="0"/>
              <a:t>9/5/2024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33E4D5-B5E8-4D13-8DAF-2E85692EAB42}" type="datetime1">
              <a:rPr lang="en-US" smtClean="0"/>
              <a:t>9/5/2024</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557429F-4B6D-4F3C-BCF1-CA5C396114C4}" type="datetime1">
              <a:rPr lang="en-US" smtClean="0"/>
              <a:t>9/5/2024</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E089B-BC21-498B-8D8C-58A285B950C5}" type="datetime1">
              <a:rPr lang="en-US" smtClean="0"/>
              <a:t>9/5/2024</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8AEA0-FD2B-41EC-AF0F-23BCE8B6DD34}" type="datetime1">
              <a:rPr lang="en-US" smtClean="0"/>
              <a:t>9/5/2024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59289-9C9B-4390-8989-F0715C0C2A62}" type="datetime1">
              <a:rPr lang="en-US" smtClean="0"/>
              <a:t>9/5/2024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9D89EA7-3FF0-4130-8205-FF0E6429FFE8}" type="datetime1">
              <a:rPr lang="en-US" smtClean="0"/>
              <a:t>9/5/2024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Inside the Linux System</a:t>
            </a:r>
            <a:br>
              <a:rPr lang="en-US" sz="4000" dirty="0"/>
            </a:br>
            <a:r>
              <a:rPr lang="en-US" sz="4000" dirty="0"/>
              <a:t>and the Bash shell</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4</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1A4D-CE27-478F-BDEB-394DDE1052A7}"/>
              </a:ext>
            </a:extLst>
          </p:cNvPr>
          <p:cNvSpPr>
            <a:spLocks noGrp="1"/>
          </p:cNvSpPr>
          <p:nvPr>
            <p:ph type="title"/>
          </p:nvPr>
        </p:nvSpPr>
        <p:spPr/>
        <p:txBody>
          <a:bodyPr/>
          <a:lstStyle/>
          <a:p>
            <a:r>
              <a:rPr lang="en-US" dirty="0"/>
              <a:t>Let’s summarize some of what we saw</a:t>
            </a:r>
          </a:p>
        </p:txBody>
      </p:sp>
      <p:sp>
        <p:nvSpPr>
          <p:cNvPr id="3" name="Content Placeholder 2">
            <a:extLst>
              <a:ext uri="{FF2B5EF4-FFF2-40B4-BE49-F238E27FC236}">
                <a16:creationId xmlns:a16="http://schemas.microsoft.com/office/drawing/2014/main" id="{1CF5DFD2-E75F-43E5-BE0D-082D323B8D3F}"/>
              </a:ext>
            </a:extLst>
          </p:cNvPr>
          <p:cNvSpPr>
            <a:spLocks noGrp="1"/>
          </p:cNvSpPr>
          <p:nvPr>
            <p:ph idx="1"/>
          </p:nvPr>
        </p:nvSpPr>
        <p:spPr/>
        <p:txBody>
          <a:bodyPr>
            <a:normAutofit lnSpcReduction="10000"/>
          </a:bodyPr>
          <a:lstStyle/>
          <a:p>
            <a:r>
              <a:rPr lang="en-US" dirty="0"/>
              <a:t>In addition to the Linux operating system “kernel”, Linux had many helper programs running in the background.</a:t>
            </a:r>
          </a:p>
          <a:p>
            <a:br>
              <a:rPr lang="en-US" dirty="0"/>
            </a:br>
            <a:r>
              <a:rPr lang="en-US" dirty="0"/>
              <a:t>We used the term </a:t>
            </a:r>
            <a:r>
              <a:rPr lang="en-US" i="1" dirty="0"/>
              <a:t>daemon</a:t>
            </a:r>
            <a:r>
              <a:rPr lang="en-US" dirty="0"/>
              <a:t> programs for these.  The term is a reference to physics, but a bit obscure.</a:t>
            </a:r>
          </a:p>
          <a:p>
            <a:endParaRPr lang="en-US" dirty="0"/>
          </a:p>
          <a:p>
            <a:r>
              <a:rPr lang="en-US" dirty="0"/>
              <a:t>A daemon program is launched during startup (or periodically) and doesn’t connect to a console.  It lives in the background.</a:t>
            </a:r>
          </a:p>
        </p:txBody>
      </p:sp>
      <p:sp>
        <p:nvSpPr>
          <p:cNvPr id="4" name="Footer Placeholder 3">
            <a:extLst>
              <a:ext uri="{FF2B5EF4-FFF2-40B4-BE49-F238E27FC236}">
                <a16:creationId xmlns:a16="http://schemas.microsoft.com/office/drawing/2014/main" id="{ECAD0D34-EAF4-43A8-9C48-661EEB78ED8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BE8718-20FB-4B60-8AD1-788EA20BBEF9}"/>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7211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4969-DC16-4DAC-B22A-CF64E90B7100}"/>
              </a:ext>
            </a:extLst>
          </p:cNvPr>
          <p:cNvSpPr>
            <a:spLocks noGrp="1"/>
          </p:cNvSpPr>
          <p:nvPr>
            <p:ph type="title"/>
          </p:nvPr>
        </p:nvSpPr>
        <p:spPr/>
        <p:txBody>
          <a:bodyPr/>
          <a:lstStyle/>
          <a:p>
            <a:r>
              <a:rPr lang="en-US" dirty="0"/>
              <a:t>You can also create background tasks of your own</a:t>
            </a:r>
          </a:p>
        </p:txBody>
      </p:sp>
      <p:sp>
        <p:nvSpPr>
          <p:cNvPr id="3" name="Content Placeholder 2">
            <a:extLst>
              <a:ext uri="{FF2B5EF4-FFF2-40B4-BE49-F238E27FC236}">
                <a16:creationId xmlns:a16="http://schemas.microsoft.com/office/drawing/2014/main" id="{A4E5FF2F-AF55-4596-8675-BB262C96BC02}"/>
              </a:ext>
            </a:extLst>
          </p:cNvPr>
          <p:cNvSpPr>
            <a:spLocks noGrp="1"/>
          </p:cNvSpPr>
          <p:nvPr>
            <p:ph idx="1"/>
          </p:nvPr>
        </p:nvSpPr>
        <p:spPr>
          <a:xfrm>
            <a:off x="1024128" y="2717800"/>
            <a:ext cx="10641690" cy="3591560"/>
          </a:xfrm>
        </p:spPr>
        <p:txBody>
          <a:bodyPr/>
          <a:lstStyle/>
          <a:p>
            <a:r>
              <a:rPr lang="en-US" dirty="0"/>
              <a:t>One way to do this is with a command called “</a:t>
            </a:r>
            <a:r>
              <a:rPr lang="en-US" dirty="0" err="1"/>
              <a:t>nohup</a:t>
            </a:r>
            <a:r>
              <a:rPr lang="en-US" dirty="0"/>
              <a:t>”, which means “when I log out (“hang up”), leave this running.”</a:t>
            </a:r>
          </a:p>
          <a:p>
            <a:endParaRPr lang="en-US" dirty="0"/>
          </a:p>
          <a:p>
            <a:r>
              <a:rPr lang="en-US" dirty="0"/>
              <a:t>A second is with a command named “disown”.  </a:t>
            </a:r>
          </a:p>
          <a:p>
            <a:pPr lvl="1"/>
            <a:r>
              <a:rPr lang="en-US" dirty="0"/>
              <a:t>  When you log out, bash kills any background jobs that you still own.</a:t>
            </a:r>
          </a:p>
          <a:p>
            <a:pPr lvl="1"/>
            <a:r>
              <a:rPr lang="en-US" dirty="0"/>
              <a:t>  If you “disown” a job, it leaves it running</a:t>
            </a:r>
          </a:p>
        </p:txBody>
      </p:sp>
      <p:sp>
        <p:nvSpPr>
          <p:cNvPr id="4" name="Footer Placeholder 3">
            <a:extLst>
              <a:ext uri="{FF2B5EF4-FFF2-40B4-BE49-F238E27FC236}">
                <a16:creationId xmlns:a16="http://schemas.microsoft.com/office/drawing/2014/main" id="{2F1D33CB-51A4-4AAA-8619-4AEB493ED8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2BBAF6D-3089-4F8D-B1C1-F85A53D287A6}"/>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199445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07CE-4E1F-4AB7-B089-C46F441747E1}"/>
              </a:ext>
            </a:extLst>
          </p:cNvPr>
          <p:cNvSpPr>
            <a:spLocks noGrp="1"/>
          </p:cNvSpPr>
          <p:nvPr>
            <p:ph type="title"/>
          </p:nvPr>
        </p:nvSpPr>
        <p:spPr>
          <a:xfrm>
            <a:off x="1024127" y="585216"/>
            <a:ext cx="10786873" cy="1499616"/>
          </a:xfrm>
        </p:spPr>
        <p:txBody>
          <a:bodyPr/>
          <a:lstStyle/>
          <a:p>
            <a:r>
              <a:rPr lang="en-US" dirty="0"/>
              <a:t>One reason for daemons: periodic tasks</a:t>
            </a:r>
          </a:p>
        </p:txBody>
      </p:sp>
      <p:sp>
        <p:nvSpPr>
          <p:cNvPr id="3" name="Content Placeholder 2">
            <a:extLst>
              <a:ext uri="{FF2B5EF4-FFF2-40B4-BE49-F238E27FC236}">
                <a16:creationId xmlns:a16="http://schemas.microsoft.com/office/drawing/2014/main" id="{12372DBC-BCCF-4B88-9581-A3222145AC5D}"/>
              </a:ext>
            </a:extLst>
          </p:cNvPr>
          <p:cNvSpPr>
            <a:spLocks noGrp="1"/>
          </p:cNvSpPr>
          <p:nvPr>
            <p:ph idx="1"/>
          </p:nvPr>
        </p:nvSpPr>
        <p:spPr/>
        <p:txBody>
          <a:bodyPr/>
          <a:lstStyle/>
          <a:p>
            <a:r>
              <a:rPr lang="en-US" dirty="0"/>
              <a:t>In production systems, many things need to happen periodically</a:t>
            </a:r>
          </a:p>
          <a:p>
            <a:endParaRPr lang="en-US" dirty="0"/>
          </a:p>
          <a:p>
            <a:r>
              <a:rPr lang="en-US" dirty="0"/>
              <a:t>Linux and C++ have all sorts of features to help</a:t>
            </a:r>
          </a:p>
          <a:p>
            <a:pPr>
              <a:buFont typeface="Wingdings" panose="05000000000000000000" pitchFamily="2" charset="2"/>
              <a:buChar char="Ø"/>
            </a:pPr>
            <a:r>
              <a:rPr lang="en-US" dirty="0"/>
              <a:t>  Within Linux, a tool called “</a:t>
            </a:r>
            <a:r>
              <a:rPr lang="en-US" dirty="0" err="1"/>
              <a:t>cron</a:t>
            </a:r>
            <a:r>
              <a:rPr lang="en-US" dirty="0"/>
              <a:t>” (for “chronological”) runs</a:t>
            </a:r>
            <a:br>
              <a:rPr lang="en-US" dirty="0"/>
            </a:br>
            <a:r>
              <a:rPr lang="en-US" dirty="0"/>
              <a:t>    jobs on a schedule that you can modify or extend</a:t>
            </a:r>
          </a:p>
          <a:p>
            <a:pPr>
              <a:buFont typeface="Wingdings" panose="05000000000000000000" pitchFamily="2" charset="2"/>
              <a:buChar char="Ø"/>
            </a:pPr>
            <a:r>
              <a:rPr lang="en-US" dirty="0"/>
              <a:t>  Example: </a:t>
            </a:r>
            <a:r>
              <a:rPr lang="en-US" i="1" dirty="0"/>
              <a:t>Once every hour, check for new photos on the </a:t>
            </a:r>
            <a:br>
              <a:rPr lang="en-US" i="1" dirty="0"/>
            </a:br>
            <a:r>
              <a:rPr lang="en-US" i="1" dirty="0"/>
              <a:t>    camera and download them.</a:t>
            </a:r>
          </a:p>
        </p:txBody>
      </p:sp>
      <p:sp>
        <p:nvSpPr>
          <p:cNvPr id="4" name="Footer Placeholder 3">
            <a:extLst>
              <a:ext uri="{FF2B5EF4-FFF2-40B4-BE49-F238E27FC236}">
                <a16:creationId xmlns:a16="http://schemas.microsoft.com/office/drawing/2014/main" id="{E30FAB53-93A4-473D-BFE0-75A32CB46B0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0DCEE59-2F2E-4CF9-9C6E-FCE08AC5D3EA}"/>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240220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2DAD-F5FB-4440-8845-94FEF6C31EDB}"/>
              </a:ext>
            </a:extLst>
          </p:cNvPr>
          <p:cNvSpPr>
            <a:spLocks noGrp="1"/>
          </p:cNvSpPr>
          <p:nvPr>
            <p:ph type="title"/>
          </p:nvPr>
        </p:nvSpPr>
        <p:spPr/>
        <p:txBody>
          <a:bodyPr/>
          <a:lstStyle/>
          <a:p>
            <a:r>
              <a:rPr lang="en-US" dirty="0"/>
              <a:t>How </a:t>
            </a:r>
            <a:r>
              <a:rPr lang="en-US" dirty="0" err="1"/>
              <a:t>Cron</a:t>
            </a:r>
            <a:r>
              <a:rPr lang="en-US" dirty="0"/>
              <a:t> works</a:t>
            </a:r>
          </a:p>
        </p:txBody>
      </p:sp>
      <p:sp>
        <p:nvSpPr>
          <p:cNvPr id="3" name="Content Placeholder 2">
            <a:extLst>
              <a:ext uri="{FF2B5EF4-FFF2-40B4-BE49-F238E27FC236}">
                <a16:creationId xmlns:a16="http://schemas.microsoft.com/office/drawing/2014/main" id="{D30DE9C4-60BC-4EAD-A595-0CDE3FA0285A}"/>
              </a:ext>
            </a:extLst>
          </p:cNvPr>
          <p:cNvSpPr>
            <a:spLocks noGrp="1"/>
          </p:cNvSpPr>
          <p:nvPr>
            <p:ph idx="1"/>
          </p:nvPr>
        </p:nvSpPr>
        <p:spPr/>
        <p:txBody>
          <a:bodyPr>
            <a:normAutofit lnSpcReduction="10000"/>
          </a:bodyPr>
          <a:lstStyle/>
          <a:p>
            <a:r>
              <a:rPr lang="en-US" dirty="0"/>
              <a:t>There is a file in a standard location called the “</a:t>
            </a:r>
            <a:r>
              <a:rPr lang="en-US" dirty="0" err="1"/>
              <a:t>crontab</a:t>
            </a:r>
            <a:r>
              <a:rPr lang="en-US" dirty="0"/>
              <a:t>”, meaning “table of jobs that run chronologically”</a:t>
            </a:r>
          </a:p>
          <a:p>
            <a:endParaRPr lang="en-US" dirty="0"/>
          </a:p>
          <a:p>
            <a:r>
              <a:rPr lang="en-US" dirty="0"/>
              <a:t>Each line in the file uses a special notation to designate when the job should run and what program to launch</a:t>
            </a:r>
          </a:p>
          <a:p>
            <a:endParaRPr lang="en-US" dirty="0"/>
          </a:p>
          <a:p>
            <a:r>
              <a:rPr lang="en-US" dirty="0"/>
              <a:t>The program itself could be in any language and can even be a Linux “bash script” (also called a “shell script”).</a:t>
            </a:r>
          </a:p>
        </p:txBody>
      </p:sp>
      <p:sp>
        <p:nvSpPr>
          <p:cNvPr id="4" name="Footer Placeholder 3">
            <a:extLst>
              <a:ext uri="{FF2B5EF4-FFF2-40B4-BE49-F238E27FC236}">
                <a16:creationId xmlns:a16="http://schemas.microsoft.com/office/drawing/2014/main" id="{BBBE4F2A-D912-4127-9AF4-DB10BB7A69B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99C15B3-97F0-46CB-94E1-27B7E019F533}"/>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188474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DB6C-0EFA-47C0-82E3-DEEE820787CA}"/>
              </a:ext>
            </a:extLst>
          </p:cNvPr>
          <p:cNvSpPr>
            <a:spLocks noGrp="1"/>
          </p:cNvSpPr>
          <p:nvPr>
            <p:ph type="title"/>
          </p:nvPr>
        </p:nvSpPr>
        <p:spPr/>
        <p:txBody>
          <a:bodyPr/>
          <a:lstStyle/>
          <a:p>
            <a:r>
              <a:rPr lang="en-US" dirty="0"/>
              <a:t>How </a:t>
            </a:r>
            <a:r>
              <a:rPr lang="en-US" u="sng" dirty="0"/>
              <a:t>at</a:t>
            </a:r>
            <a:r>
              <a:rPr lang="en-US" dirty="0"/>
              <a:t> works</a:t>
            </a:r>
          </a:p>
        </p:txBody>
      </p:sp>
      <p:sp>
        <p:nvSpPr>
          <p:cNvPr id="3" name="Content Placeholder 2">
            <a:extLst>
              <a:ext uri="{FF2B5EF4-FFF2-40B4-BE49-F238E27FC236}">
                <a16:creationId xmlns:a16="http://schemas.microsoft.com/office/drawing/2014/main" id="{64116419-0342-410A-BDC4-629C107561CB}"/>
              </a:ext>
            </a:extLst>
          </p:cNvPr>
          <p:cNvSpPr>
            <a:spLocks noGrp="1"/>
          </p:cNvSpPr>
          <p:nvPr>
            <p:ph idx="1"/>
          </p:nvPr>
        </p:nvSpPr>
        <p:spPr/>
        <p:txBody>
          <a:bodyPr/>
          <a:lstStyle/>
          <a:p>
            <a:r>
              <a:rPr lang="en-US" dirty="0"/>
              <a:t>Very similar to </a:t>
            </a:r>
            <a:r>
              <a:rPr lang="en-US" dirty="0" err="1"/>
              <a:t>cron</a:t>
            </a:r>
            <a:r>
              <a:rPr lang="en-US" dirty="0"/>
              <a:t>, but for a one-time command</a:t>
            </a:r>
          </a:p>
          <a:p>
            <a:endParaRPr lang="en-US" dirty="0"/>
          </a:p>
          <a:p>
            <a:r>
              <a:rPr lang="en-US" dirty="0"/>
              <a:t>The “</a:t>
            </a:r>
            <a:r>
              <a:rPr lang="en-US" dirty="0" err="1"/>
              <a:t>atd</a:t>
            </a:r>
            <a:r>
              <a:rPr lang="en-US" dirty="0"/>
              <a:t>” waits until the specified time, then runs it</a:t>
            </a:r>
          </a:p>
          <a:p>
            <a:endParaRPr lang="en-US" dirty="0"/>
          </a:p>
          <a:p>
            <a:r>
              <a:rPr lang="en-US" dirty="0"/>
              <a:t>Whereas </a:t>
            </a:r>
            <a:r>
              <a:rPr lang="en-US" b="1" dirty="0" err="1"/>
              <a:t>cron</a:t>
            </a:r>
            <a:r>
              <a:rPr lang="en-US" dirty="0"/>
              <a:t> is controlled from the </a:t>
            </a:r>
            <a:r>
              <a:rPr lang="en-US" dirty="0" err="1"/>
              <a:t>crontab</a:t>
            </a:r>
            <a:r>
              <a:rPr lang="en-US" dirty="0"/>
              <a:t> file, </a:t>
            </a:r>
            <a:r>
              <a:rPr lang="en-US" b="1" dirty="0"/>
              <a:t>at</a:t>
            </a:r>
            <a:r>
              <a:rPr lang="en-US" dirty="0"/>
              <a:t> is used at the command-line.</a:t>
            </a:r>
          </a:p>
        </p:txBody>
      </p:sp>
      <p:sp>
        <p:nvSpPr>
          <p:cNvPr id="4" name="Footer Placeholder 3">
            <a:extLst>
              <a:ext uri="{FF2B5EF4-FFF2-40B4-BE49-F238E27FC236}">
                <a16:creationId xmlns:a16="http://schemas.microsoft.com/office/drawing/2014/main" id="{75CB5A2C-F752-4294-857A-205B4055AA4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D2EDBAB-B553-4731-9EE7-3D5C038739D1}"/>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1882375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6AB6-99C1-4E90-AAC8-001D2E4172F8}"/>
              </a:ext>
            </a:extLst>
          </p:cNvPr>
          <p:cNvSpPr>
            <a:spLocks noGrp="1"/>
          </p:cNvSpPr>
          <p:nvPr>
            <p:ph type="title"/>
          </p:nvPr>
        </p:nvSpPr>
        <p:spPr/>
        <p:txBody>
          <a:bodyPr/>
          <a:lstStyle/>
          <a:p>
            <a:r>
              <a:rPr lang="en-US" dirty="0"/>
              <a:t>How do these programs know what we want them to do?</a:t>
            </a:r>
          </a:p>
        </p:txBody>
      </p:sp>
      <p:sp>
        <p:nvSpPr>
          <p:cNvPr id="3" name="Content Placeholder 2">
            <a:extLst>
              <a:ext uri="{FF2B5EF4-FFF2-40B4-BE49-F238E27FC236}">
                <a16:creationId xmlns:a16="http://schemas.microsoft.com/office/drawing/2014/main" id="{EF7F63DA-49DF-4B79-B682-CB072EC85C8E}"/>
              </a:ext>
            </a:extLst>
          </p:cNvPr>
          <p:cNvSpPr>
            <a:spLocks noGrp="1"/>
          </p:cNvSpPr>
          <p:nvPr>
            <p:ph idx="1"/>
          </p:nvPr>
        </p:nvSpPr>
        <p:spPr/>
        <p:txBody>
          <a:bodyPr/>
          <a:lstStyle/>
          <a:p>
            <a:r>
              <a:rPr lang="en-US" dirty="0"/>
              <a:t>On Linux, programs have three ways to discover runtime parameters that tell them what to do.</a:t>
            </a:r>
          </a:p>
          <a:p>
            <a:pPr lvl="1"/>
            <a:r>
              <a:rPr lang="en-US" dirty="0"/>
              <a:t>  Arguments provided when you run the program, on the command line</a:t>
            </a:r>
          </a:p>
          <a:p>
            <a:pPr lvl="1"/>
            <a:r>
              <a:rPr lang="en-US" dirty="0"/>
              <a:t>  Configuration files, specific to the program, that it can read to learn</a:t>
            </a:r>
            <a:br>
              <a:rPr lang="en-US" dirty="0"/>
            </a:br>
            <a:r>
              <a:rPr lang="en-US" dirty="0"/>
              <a:t>    parameter settings, files to scan, etc.</a:t>
            </a:r>
          </a:p>
          <a:p>
            <a:pPr lvl="1"/>
            <a:r>
              <a:rPr lang="en-US" dirty="0"/>
              <a:t>  Linux environment variables.  These are managed by bash and can</a:t>
            </a:r>
            <a:br>
              <a:rPr lang="en-US" dirty="0"/>
            </a:br>
            <a:r>
              <a:rPr lang="en-US" dirty="0"/>
              <a:t>    be read by the program using “</a:t>
            </a:r>
            <a:r>
              <a:rPr lang="en-US" dirty="0" err="1"/>
              <a:t>getenv</a:t>
            </a:r>
            <a:r>
              <a:rPr lang="en-US" dirty="0"/>
              <a:t>” system calls.</a:t>
            </a:r>
          </a:p>
        </p:txBody>
      </p:sp>
      <p:sp>
        <p:nvSpPr>
          <p:cNvPr id="4" name="Footer Placeholder 3">
            <a:extLst>
              <a:ext uri="{FF2B5EF4-FFF2-40B4-BE49-F238E27FC236}">
                <a16:creationId xmlns:a16="http://schemas.microsoft.com/office/drawing/2014/main" id="{39A5C1F5-BB07-4225-A465-A2440EB3D49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546A280-8657-49B7-A83C-80E1E8906E9B}"/>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50045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2A27-A105-49DB-AA9E-4EC946D9A493}"/>
              </a:ext>
            </a:extLst>
          </p:cNvPr>
          <p:cNvSpPr>
            <a:spLocks noGrp="1"/>
          </p:cNvSpPr>
          <p:nvPr>
            <p:ph type="title"/>
          </p:nvPr>
        </p:nvSpPr>
        <p:spPr/>
        <p:txBody>
          <a:bodyPr/>
          <a:lstStyle/>
          <a:p>
            <a:r>
              <a:rPr lang="en-US" dirty="0"/>
              <a:t>Programs controlled by configuration files</a:t>
            </a:r>
          </a:p>
        </p:txBody>
      </p:sp>
      <p:sp>
        <p:nvSpPr>
          <p:cNvPr id="3" name="Content Placeholder 2">
            <a:extLst>
              <a:ext uri="{FF2B5EF4-FFF2-40B4-BE49-F238E27FC236}">
                <a16:creationId xmlns:a16="http://schemas.microsoft.com/office/drawing/2014/main" id="{D32542D3-7912-4DE2-A8B4-6BB3911658B0}"/>
              </a:ext>
            </a:extLst>
          </p:cNvPr>
          <p:cNvSpPr>
            <a:spLocks noGrp="1"/>
          </p:cNvSpPr>
          <p:nvPr>
            <p:ph idx="1"/>
          </p:nvPr>
        </p:nvSpPr>
        <p:spPr/>
        <p:txBody>
          <a:bodyPr/>
          <a:lstStyle/>
          <a:p>
            <a:r>
              <a:rPr lang="en-US" dirty="0"/>
              <a:t>In Linux, </a:t>
            </a:r>
            <a:r>
              <a:rPr lang="en-US" i="1" dirty="0"/>
              <a:t>many</a:t>
            </a:r>
            <a:r>
              <a:rPr lang="en-US" dirty="0"/>
              <a:t> programs use some sort of configuration file, just like </a:t>
            </a:r>
            <a:r>
              <a:rPr lang="en-US" dirty="0" err="1"/>
              <a:t>cron</a:t>
            </a:r>
            <a:r>
              <a:rPr lang="en-US" dirty="0"/>
              <a:t> is doing.  Some of those files are hidden but you can see them if you know to ask.</a:t>
            </a:r>
          </a:p>
          <a:p>
            <a:pPr>
              <a:buFont typeface="Wingdings" panose="05000000000000000000" pitchFamily="2" charset="2"/>
              <a:buChar char="Ø"/>
            </a:pPr>
            <a:r>
              <a:rPr lang="en-US" dirty="0"/>
              <a:t> In any directory, hidden files will simply be files that start with</a:t>
            </a:r>
            <a:br>
              <a:rPr lang="en-US" dirty="0"/>
            </a:br>
            <a:r>
              <a:rPr lang="en-US" dirty="0"/>
              <a:t>   a name like “.</a:t>
            </a:r>
            <a:r>
              <a:rPr lang="en-US" dirty="0" err="1"/>
              <a:t>bashrc</a:t>
            </a:r>
            <a:r>
              <a:rPr lang="en-US" dirty="0"/>
              <a:t>”.  The dot at the start says “invisible”</a:t>
            </a:r>
          </a:p>
          <a:p>
            <a:pPr>
              <a:buFont typeface="Wingdings" panose="05000000000000000000" pitchFamily="2" charset="2"/>
              <a:buChar char="Ø"/>
            </a:pPr>
            <a:r>
              <a:rPr lang="en-US" dirty="0"/>
              <a:t> If you use “ls –a” to list a directory, it will show these files.</a:t>
            </a:r>
            <a:br>
              <a:rPr lang="en-US" dirty="0"/>
            </a:br>
            <a:r>
              <a:rPr lang="en-US" dirty="0"/>
              <a:t>   You can also use “echo .*” to do this, or find, or ....</a:t>
            </a:r>
          </a:p>
        </p:txBody>
      </p:sp>
      <p:sp>
        <p:nvSpPr>
          <p:cNvPr id="4" name="Footer Placeholder 3">
            <a:extLst>
              <a:ext uri="{FF2B5EF4-FFF2-40B4-BE49-F238E27FC236}">
                <a16:creationId xmlns:a16="http://schemas.microsoft.com/office/drawing/2014/main" id="{C25C5EA5-AB68-46AD-A7B2-1A6D372A964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81CBCC4-6D80-4639-BF2D-BEC02FA5D51F}"/>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41509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CD5-5D1D-4E45-9C9A-AF30C80BB9B9}"/>
              </a:ext>
            </a:extLst>
          </p:cNvPr>
          <p:cNvSpPr>
            <a:spLocks noGrp="1"/>
          </p:cNvSpPr>
          <p:nvPr>
            <p:ph type="title"/>
          </p:nvPr>
        </p:nvSpPr>
        <p:spPr/>
        <p:txBody>
          <a:bodyPr/>
          <a:lstStyle/>
          <a:p>
            <a:r>
              <a:rPr lang="en-US" dirty="0"/>
              <a:t>A few common hidden files</a:t>
            </a:r>
          </a:p>
        </p:txBody>
      </p:sp>
      <p:sp>
        <p:nvSpPr>
          <p:cNvPr id="3" name="Content Placeholder 2">
            <a:extLst>
              <a:ext uri="{FF2B5EF4-FFF2-40B4-BE49-F238E27FC236}">
                <a16:creationId xmlns:a16="http://schemas.microsoft.com/office/drawing/2014/main" id="{1A9732D9-A597-46C4-858E-9358A2975BC2}"/>
              </a:ext>
            </a:extLst>
          </p:cNvPr>
          <p:cNvSpPr>
            <a:spLocks noGrp="1"/>
          </p:cNvSpPr>
          <p:nvPr>
            <p:ph idx="1"/>
          </p:nvPr>
        </p:nvSpPr>
        <p:spPr/>
        <p:txBody>
          <a:bodyPr>
            <a:normAutofit/>
          </a:bodyPr>
          <a:lstStyle/>
          <a:p>
            <a:r>
              <a:rPr lang="en-US" b="1" dirty="0"/>
              <a:t>~/.</a:t>
            </a:r>
            <a:r>
              <a:rPr lang="en-US" b="1" dirty="0" err="1"/>
              <a:t>bashrc</a:t>
            </a:r>
            <a:r>
              <a:rPr lang="en-US" dirty="0"/>
              <a:t> − The Bourne shell (bash) initialization script</a:t>
            </a:r>
          </a:p>
          <a:p>
            <a:r>
              <a:rPr lang="en-US" b="1" dirty="0"/>
              <a:t>~/</a:t>
            </a:r>
            <a:r>
              <a:rPr lang="en-US" dirty="0"/>
              <a:t>.</a:t>
            </a:r>
            <a:r>
              <a:rPr lang="en-US" b="1" dirty="0" err="1"/>
              <a:t>vimrc</a:t>
            </a:r>
            <a:r>
              <a:rPr lang="en-US" b="1" dirty="0"/>
              <a:t> </a:t>
            </a:r>
            <a:r>
              <a:rPr lang="en-US" dirty="0"/>
              <a:t>– A file used to initialize the vim visual editor</a:t>
            </a:r>
          </a:p>
          <a:p>
            <a:r>
              <a:rPr lang="en-US" b="1" dirty="0"/>
              <a:t>~/.emacs </a:t>
            </a:r>
            <a:r>
              <a:rPr lang="en-US" dirty="0"/>
              <a:t>– A file used to initialize the emacs visual editor</a:t>
            </a:r>
          </a:p>
          <a:p>
            <a:r>
              <a:rPr lang="en-US" b="1" dirty="0"/>
              <a:t>/</a:t>
            </a:r>
            <a:r>
              <a:rPr lang="en-US" b="1" dirty="0" err="1"/>
              <a:t>etc</a:t>
            </a:r>
            <a:r>
              <a:rPr lang="en-US" b="1" dirty="0"/>
              <a:t>/</a:t>
            </a:r>
            <a:r>
              <a:rPr lang="en-US" b="1" dirty="0" err="1"/>
              <a:t>init.d</a:t>
            </a:r>
            <a:r>
              <a:rPr lang="en-US" b="1" dirty="0"/>
              <a:t> </a:t>
            </a:r>
            <a:r>
              <a:rPr lang="en-US" dirty="0"/>
              <a:t>– When Linux starts up, the files here tell it how to</a:t>
            </a:r>
            <a:br>
              <a:rPr lang="en-US" dirty="0"/>
            </a:br>
            <a:r>
              <a:rPr lang="en-US" dirty="0"/>
              <a:t>                configure the entire computer</a:t>
            </a:r>
          </a:p>
          <a:p>
            <a:r>
              <a:rPr lang="en-US" b="1" dirty="0"/>
              <a:t>/</a:t>
            </a:r>
            <a:r>
              <a:rPr lang="en-US" b="1" dirty="0" err="1"/>
              <a:t>etc</a:t>
            </a:r>
            <a:r>
              <a:rPr lang="en-US" b="1" dirty="0"/>
              <a:t>/</a:t>
            </a:r>
            <a:r>
              <a:rPr lang="en-US" b="1" dirty="0" err="1"/>
              <a:t>init.d</a:t>
            </a:r>
            <a:r>
              <a:rPr lang="en-US" b="1" dirty="0"/>
              <a:t>/</a:t>
            </a:r>
            <a:r>
              <a:rPr lang="en-US" b="1" dirty="0" err="1"/>
              <a:t>cron</a:t>
            </a:r>
            <a:r>
              <a:rPr lang="en-US" b="1" dirty="0"/>
              <a:t> </a:t>
            </a:r>
            <a:r>
              <a:rPr lang="en-US" dirty="0"/>
              <a:t>– Used by </a:t>
            </a:r>
            <a:r>
              <a:rPr lang="en-US" dirty="0" err="1"/>
              <a:t>cron</a:t>
            </a:r>
            <a:r>
              <a:rPr lang="en-US" dirty="0"/>
              <a:t> to track periodic jobs</a:t>
            </a:r>
            <a:endParaRPr lang="en-US" b="1" dirty="0"/>
          </a:p>
          <a:p>
            <a:endParaRPr lang="en-US" dirty="0"/>
          </a:p>
        </p:txBody>
      </p:sp>
      <p:sp>
        <p:nvSpPr>
          <p:cNvPr id="4" name="Footer Placeholder 3">
            <a:extLst>
              <a:ext uri="{FF2B5EF4-FFF2-40B4-BE49-F238E27FC236}">
                <a16:creationId xmlns:a16="http://schemas.microsoft.com/office/drawing/2014/main" id="{1804FBF6-9FD8-4B5C-9F2A-7A9D414021B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7916DE5-254F-44E7-B36F-DD3FFBE0EB30}"/>
              </a:ext>
            </a:extLst>
          </p:cNvPr>
          <p:cNvSpPr>
            <a:spLocks noGrp="1"/>
          </p:cNvSpPr>
          <p:nvPr>
            <p:ph type="sldNum" sz="quarter" idx="12"/>
          </p:nvPr>
        </p:nvSpPr>
        <p:spPr/>
        <p:txBody>
          <a:bodyPr/>
          <a:lstStyle/>
          <a:p>
            <a:fld id="{6547F9EC-0141-428E-9624-21FD351CB832}" type="slidenum">
              <a:rPr lang="en-US" smtClean="0"/>
              <a:t>17</a:t>
            </a:fld>
            <a:endParaRPr lang="en-US"/>
          </a:p>
        </p:txBody>
      </p:sp>
      <p:sp>
        <p:nvSpPr>
          <p:cNvPr id="6" name="Oval 5">
            <a:extLst>
              <a:ext uri="{FF2B5EF4-FFF2-40B4-BE49-F238E27FC236}">
                <a16:creationId xmlns:a16="http://schemas.microsoft.com/office/drawing/2014/main" id="{2B1BF323-F4DE-4AF5-887E-2BE193096730}"/>
              </a:ext>
            </a:extLst>
          </p:cNvPr>
          <p:cNvSpPr/>
          <p:nvPr/>
        </p:nvSpPr>
        <p:spPr>
          <a:xfrm>
            <a:off x="855133" y="2175933"/>
            <a:ext cx="1185334" cy="75353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83E5B4F-43C3-4029-9733-C6A2033671EF}"/>
              </a:ext>
            </a:extLst>
          </p:cNvPr>
          <p:cNvCxnSpPr>
            <a:stCxn id="6" idx="7"/>
          </p:cNvCxnSpPr>
          <p:nvPr/>
        </p:nvCxnSpPr>
        <p:spPr>
          <a:xfrm flipV="1">
            <a:off x="1866879" y="2014589"/>
            <a:ext cx="698521" cy="2716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7CD4F9D-6635-4B9F-A868-DB7139C59505}"/>
              </a:ext>
            </a:extLst>
          </p:cNvPr>
          <p:cNvSpPr txBox="1"/>
          <p:nvPr/>
        </p:nvSpPr>
        <p:spPr>
          <a:xfrm>
            <a:off x="2565400" y="1623167"/>
            <a:ext cx="7599003" cy="461665"/>
          </a:xfrm>
          <a:prstGeom prst="rect">
            <a:avLst/>
          </a:prstGeom>
          <a:noFill/>
          <a:ln w="38100">
            <a:solidFill>
              <a:srgbClr val="C00000"/>
            </a:solidFill>
          </a:ln>
        </p:spPr>
        <p:txBody>
          <a:bodyPr wrap="none" rtlCol="0">
            <a:spAutoFit/>
          </a:bodyPr>
          <a:lstStyle/>
          <a:p>
            <a:r>
              <a:rPr lang="en-US" sz="2400" dirty="0"/>
              <a:t>Bash replaces “~” with the pathname to your home directory</a:t>
            </a:r>
          </a:p>
        </p:txBody>
      </p:sp>
    </p:spTree>
    <p:extLst>
      <p:ext uri="{BB962C8B-B14F-4D97-AF65-F5344CB8AC3E}">
        <p14:creationId xmlns:p14="http://schemas.microsoft.com/office/powerpoint/2010/main" val="371233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DF8C-567F-BC08-920A-A3044A4FA01E}"/>
              </a:ext>
            </a:extLst>
          </p:cNvPr>
          <p:cNvSpPr>
            <a:spLocks noGrp="1"/>
          </p:cNvSpPr>
          <p:nvPr>
            <p:ph type="title"/>
          </p:nvPr>
        </p:nvSpPr>
        <p:spPr/>
        <p:txBody>
          <a:bodyPr/>
          <a:lstStyle/>
          <a:p>
            <a:r>
              <a:rPr lang="en-US" dirty="0"/>
              <a:t>Visual Studio Code uses them too</a:t>
            </a:r>
          </a:p>
        </p:txBody>
      </p:sp>
      <p:sp>
        <p:nvSpPr>
          <p:cNvPr id="3" name="Content Placeholder 2">
            <a:extLst>
              <a:ext uri="{FF2B5EF4-FFF2-40B4-BE49-F238E27FC236}">
                <a16:creationId xmlns:a16="http://schemas.microsoft.com/office/drawing/2014/main" id="{AC525D15-40BE-87CE-BB4F-9B64B8791BC8}"/>
              </a:ext>
            </a:extLst>
          </p:cNvPr>
          <p:cNvSpPr>
            <a:spLocks noGrp="1"/>
          </p:cNvSpPr>
          <p:nvPr>
            <p:ph idx="1"/>
          </p:nvPr>
        </p:nvSpPr>
        <p:spPr/>
        <p:txBody>
          <a:bodyPr/>
          <a:lstStyle/>
          <a:p>
            <a:r>
              <a:rPr lang="en-US" dirty="0"/>
              <a:t>When you create or open a project, it makes a folder called .</a:t>
            </a:r>
            <a:r>
              <a:rPr lang="en-US" dirty="0" err="1"/>
              <a:t>vscode</a:t>
            </a:r>
            <a:r>
              <a:rPr lang="en-US" dirty="0"/>
              <a:t>.   You can see it if you look for it</a:t>
            </a:r>
          </a:p>
          <a:p>
            <a:endParaRPr lang="en-US" dirty="0"/>
          </a:p>
          <a:p>
            <a:r>
              <a:rPr lang="en-US" dirty="0"/>
              <a:t>Settings are in files with a “.</a:t>
            </a:r>
            <a:r>
              <a:rPr lang="en-US" dirty="0" err="1"/>
              <a:t>json</a:t>
            </a:r>
            <a:r>
              <a:rPr lang="en-US" dirty="0"/>
              <a:t>” extension</a:t>
            </a:r>
          </a:p>
          <a:p>
            <a:endParaRPr lang="en-US" dirty="0"/>
          </a:p>
          <a:p>
            <a:r>
              <a:rPr lang="en-US" dirty="0"/>
              <a:t>JSON is the </a:t>
            </a:r>
            <a:r>
              <a:rPr lang="en-US" dirty="0" err="1"/>
              <a:t>Javascript</a:t>
            </a:r>
            <a:r>
              <a:rPr lang="en-US" dirty="0"/>
              <a:t> Object Notation, and is a way to write down (in a file) information about an object or data structure</a:t>
            </a:r>
          </a:p>
        </p:txBody>
      </p:sp>
      <p:sp>
        <p:nvSpPr>
          <p:cNvPr id="4" name="Footer Placeholder 3">
            <a:extLst>
              <a:ext uri="{FF2B5EF4-FFF2-40B4-BE49-F238E27FC236}">
                <a16:creationId xmlns:a16="http://schemas.microsoft.com/office/drawing/2014/main" id="{33DCCED1-2630-31E4-4F31-138BACBFE03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4F57D3F-ACA5-8715-2F2B-11CD810A76D0}"/>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4156560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6F9C-1CDB-C600-A0FB-F1AF8E6C4FB0}"/>
              </a:ext>
            </a:extLst>
          </p:cNvPr>
          <p:cNvSpPr>
            <a:spLocks noGrp="1"/>
          </p:cNvSpPr>
          <p:nvPr>
            <p:ph type="title"/>
          </p:nvPr>
        </p:nvSpPr>
        <p:spPr/>
        <p:txBody>
          <a:bodyPr/>
          <a:lstStyle/>
          <a:p>
            <a:r>
              <a:rPr lang="en-US" dirty="0"/>
              <a:t>Visual Studio Uses them Too</a:t>
            </a:r>
          </a:p>
        </p:txBody>
      </p:sp>
      <p:sp>
        <p:nvSpPr>
          <p:cNvPr id="3" name="Content Placeholder 2">
            <a:extLst>
              <a:ext uri="{FF2B5EF4-FFF2-40B4-BE49-F238E27FC236}">
                <a16:creationId xmlns:a16="http://schemas.microsoft.com/office/drawing/2014/main" id="{F0F2FCF2-E7E9-D7A7-7E71-1D78287DAF16}"/>
              </a:ext>
            </a:extLst>
          </p:cNvPr>
          <p:cNvSpPr>
            <a:spLocks noGrp="1"/>
          </p:cNvSpPr>
          <p:nvPr>
            <p:ph idx="1"/>
          </p:nvPr>
        </p:nvSpPr>
        <p:spPr/>
        <p:txBody>
          <a:bodyPr>
            <a:normAutofit lnSpcReduction="10000"/>
          </a:bodyPr>
          <a:lstStyle/>
          <a:p>
            <a:r>
              <a:rPr lang="en-US" dirty="0"/>
              <a:t>The items are intended to have “obvious” meanings</a:t>
            </a:r>
          </a:p>
          <a:p>
            <a:endParaRPr lang="en-US" dirty="0"/>
          </a:p>
          <a:p>
            <a:r>
              <a:rPr lang="en-US" dirty="0"/>
              <a:t>Sometimes we need to edit these, but more often we use pulldown menus on “configuration edit” pages that really just load the JSON file, format it nicely, and then write it back</a:t>
            </a:r>
          </a:p>
          <a:p>
            <a:endParaRPr lang="en-US" dirty="0"/>
          </a:p>
          <a:p>
            <a:r>
              <a:rPr lang="en-US" i="1" dirty="0"/>
              <a:t>When working remotely there will be a separate one for the remote machine, perhaps different from your local one!</a:t>
            </a:r>
          </a:p>
        </p:txBody>
      </p:sp>
      <p:sp>
        <p:nvSpPr>
          <p:cNvPr id="4" name="Footer Placeholder 3">
            <a:extLst>
              <a:ext uri="{FF2B5EF4-FFF2-40B4-BE49-F238E27FC236}">
                <a16:creationId xmlns:a16="http://schemas.microsoft.com/office/drawing/2014/main" id="{53CE4A6E-AF30-63E5-709E-5386CECA4EC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33BDDCF-22A8-1951-F0E8-190CEB9A8964}"/>
              </a:ext>
            </a:extLst>
          </p:cNvPr>
          <p:cNvSpPr>
            <a:spLocks noGrp="1"/>
          </p:cNvSpPr>
          <p:nvPr>
            <p:ph type="sldNum" sz="quarter" idx="12"/>
          </p:nvPr>
        </p:nvSpPr>
        <p:spPr/>
        <p:txBody>
          <a:bodyPr/>
          <a:lstStyle/>
          <a:p>
            <a:fld id="{6547F9EC-0141-428E-9624-21FD351CB832}" type="slidenum">
              <a:rPr lang="en-US" smtClean="0"/>
              <a:t>19</a:t>
            </a:fld>
            <a:endParaRPr lang="en-US"/>
          </a:p>
        </p:txBody>
      </p:sp>
      <p:grpSp>
        <p:nvGrpSpPr>
          <p:cNvPr id="13" name="Group 12">
            <a:extLst>
              <a:ext uri="{FF2B5EF4-FFF2-40B4-BE49-F238E27FC236}">
                <a16:creationId xmlns:a16="http://schemas.microsoft.com/office/drawing/2014/main" id="{E1CB3362-D913-8D26-E6CA-CB50FD52B4D8}"/>
              </a:ext>
            </a:extLst>
          </p:cNvPr>
          <p:cNvGrpSpPr/>
          <p:nvPr/>
        </p:nvGrpSpPr>
        <p:grpSpPr>
          <a:xfrm>
            <a:off x="5568310" y="585216"/>
            <a:ext cx="6097508" cy="6124754"/>
            <a:chOff x="5568310" y="585216"/>
            <a:chExt cx="6097508" cy="6124754"/>
          </a:xfrm>
        </p:grpSpPr>
        <p:sp>
          <p:nvSpPr>
            <p:cNvPr id="7" name="TextBox 6">
              <a:extLst>
                <a:ext uri="{FF2B5EF4-FFF2-40B4-BE49-F238E27FC236}">
                  <a16:creationId xmlns:a16="http://schemas.microsoft.com/office/drawing/2014/main" id="{48710611-F321-3892-85D5-3AB468FEEEA6}"/>
                </a:ext>
              </a:extLst>
            </p:cNvPr>
            <p:cNvSpPr txBox="1"/>
            <p:nvPr/>
          </p:nvSpPr>
          <p:spPr>
            <a:xfrm>
              <a:off x="5568310" y="585216"/>
              <a:ext cx="6097508" cy="6124754"/>
            </a:xfrm>
            <a:prstGeom prst="rect">
              <a:avLst/>
            </a:prstGeom>
            <a:solidFill>
              <a:srgbClr val="FFFFCC"/>
            </a:solidFill>
          </p:spPr>
          <p:txBody>
            <a:bodyPr wrap="square">
              <a:spAutoFit/>
            </a:bodyPr>
            <a:lstStyle/>
            <a:p>
              <a:r>
                <a:rPr lang="en-US" sz="1400" dirty="0"/>
                <a:t> "tasks": [</a:t>
              </a:r>
            </a:p>
            <a:p>
              <a:r>
                <a:rPr lang="en-US" sz="1400" dirty="0"/>
                <a:t>            {</a:t>
              </a:r>
            </a:p>
            <a:p>
              <a:r>
                <a:rPr lang="en-US" sz="1400" dirty="0"/>
                <a:t>                "type": "</a:t>
              </a:r>
              <a:r>
                <a:rPr lang="en-US" sz="1400" dirty="0" err="1"/>
                <a:t>cppbuild</a:t>
              </a:r>
              <a:r>
                <a:rPr lang="en-US" sz="1400" dirty="0"/>
                <a:t>",</a:t>
              </a:r>
            </a:p>
            <a:p>
              <a:r>
                <a:rPr lang="en-US" sz="1400" dirty="0"/>
                <a:t>                "label": "C/C++: </a:t>
              </a:r>
              <a:r>
                <a:rPr lang="en-US" sz="1400" dirty="0" err="1"/>
                <a:t>gcc</a:t>
              </a:r>
              <a:r>
                <a:rPr lang="en-US" sz="1400" dirty="0"/>
                <a:t> build active file",</a:t>
              </a:r>
            </a:p>
            <a:p>
              <a:r>
                <a:rPr lang="en-US" sz="1400" dirty="0"/>
                <a:t>                "command": "/</a:t>
              </a:r>
              <a:r>
                <a:rPr lang="en-US" sz="1400" dirty="0" err="1"/>
                <a:t>usr</a:t>
              </a:r>
              <a:r>
                <a:rPr lang="en-US" sz="1400" dirty="0"/>
                <a:t>/bin/</a:t>
              </a:r>
              <a:r>
                <a:rPr lang="en-US" sz="1400" dirty="0" err="1"/>
                <a:t>gcc</a:t>
              </a:r>
              <a:r>
                <a:rPr lang="en-US" sz="1400" dirty="0"/>
                <a:t>",</a:t>
              </a:r>
            </a:p>
            <a:p>
              <a:r>
                <a:rPr lang="en-US" sz="1400" dirty="0"/>
                <a:t>                "</a:t>
              </a:r>
              <a:r>
                <a:rPr lang="en-US" sz="1400" dirty="0" err="1"/>
                <a:t>args</a:t>
              </a:r>
              <a:r>
                <a:rPr lang="en-US" sz="1400" dirty="0"/>
                <a:t>": [</a:t>
              </a:r>
            </a:p>
            <a:p>
              <a:r>
                <a:rPr lang="en-US" sz="1400" dirty="0"/>
                <a:t>                    “-std=C++20”,</a:t>
              </a:r>
            </a:p>
            <a:p>
              <a:r>
                <a:rPr lang="en-US" sz="1400" dirty="0"/>
                <a:t>                    "-</a:t>
              </a:r>
              <a:r>
                <a:rPr lang="en-US" sz="1400" dirty="0" err="1"/>
                <a:t>fdiagnostics</a:t>
              </a:r>
              <a:r>
                <a:rPr lang="en-US" sz="1400" dirty="0"/>
                <a:t>-color=always",</a:t>
              </a:r>
            </a:p>
            <a:p>
              <a:r>
                <a:rPr lang="en-US" sz="1400" dirty="0"/>
                <a:t>                    "-g",</a:t>
              </a:r>
            </a:p>
            <a:p>
              <a:r>
                <a:rPr lang="en-US" sz="1400" dirty="0"/>
                <a:t>                    "${file}",</a:t>
              </a:r>
            </a:p>
            <a:p>
              <a:r>
                <a:rPr lang="en-US" sz="1400" dirty="0"/>
                <a:t>                    "-o",</a:t>
              </a:r>
            </a:p>
            <a:p>
              <a:r>
                <a:rPr lang="en-US" sz="1400" dirty="0"/>
                <a:t>                    "${</a:t>
              </a:r>
              <a:r>
                <a:rPr lang="en-US" sz="1400" dirty="0" err="1"/>
                <a:t>fileDirname</a:t>
              </a:r>
              <a:r>
                <a:rPr lang="en-US" sz="1400" dirty="0"/>
                <a:t>}/${</a:t>
              </a:r>
              <a:r>
                <a:rPr lang="en-US" sz="1400" dirty="0" err="1"/>
                <a:t>fileBasenameNoExtension</a:t>
              </a:r>
              <a:r>
                <a:rPr lang="en-US" sz="1400" dirty="0"/>
                <a:t>}"</a:t>
              </a:r>
            </a:p>
            <a:p>
              <a:r>
                <a:rPr lang="en-US" sz="1400" dirty="0"/>
                <a:t>                ],</a:t>
              </a:r>
            </a:p>
            <a:p>
              <a:r>
                <a:rPr lang="en-US" sz="1400" dirty="0"/>
                <a:t>                "options": {</a:t>
              </a:r>
            </a:p>
            <a:p>
              <a:r>
                <a:rPr lang="en-US" sz="1400" dirty="0"/>
                <a:t>                    "</a:t>
              </a:r>
              <a:r>
                <a:rPr lang="en-US" sz="1400" dirty="0" err="1"/>
                <a:t>cwd</a:t>
              </a:r>
              <a:r>
                <a:rPr lang="en-US" sz="1400" dirty="0"/>
                <a:t>": "${</a:t>
              </a:r>
              <a:r>
                <a:rPr lang="en-US" sz="1400" dirty="0" err="1"/>
                <a:t>fileDirname</a:t>
              </a:r>
              <a:r>
                <a:rPr lang="en-US" sz="1400" dirty="0"/>
                <a:t>}"</a:t>
              </a:r>
            </a:p>
            <a:p>
              <a:r>
                <a:rPr lang="en-US" sz="1400" dirty="0"/>
                <a:t>                },</a:t>
              </a:r>
            </a:p>
            <a:p>
              <a:r>
                <a:rPr lang="en-US" sz="1400" dirty="0"/>
                <a:t>                "</a:t>
              </a:r>
              <a:r>
                <a:rPr lang="en-US" sz="1400" dirty="0" err="1"/>
                <a:t>problemMatcher</a:t>
              </a:r>
              <a:r>
                <a:rPr lang="en-US" sz="1400" dirty="0"/>
                <a:t>": [</a:t>
              </a:r>
            </a:p>
            <a:p>
              <a:r>
                <a:rPr lang="en-US" sz="1400" dirty="0"/>
                <a:t>                    "$</a:t>
              </a:r>
              <a:r>
                <a:rPr lang="en-US" sz="1400" dirty="0" err="1"/>
                <a:t>gcc</a:t>
              </a:r>
              <a:r>
                <a:rPr lang="en-US" sz="1400" dirty="0"/>
                <a:t>"</a:t>
              </a:r>
            </a:p>
            <a:p>
              <a:r>
                <a:rPr lang="en-US" sz="1400" dirty="0"/>
                <a:t>                ],</a:t>
              </a:r>
            </a:p>
            <a:p>
              <a:r>
                <a:rPr lang="en-US" sz="1400" dirty="0"/>
                <a:t>                "group": {</a:t>
              </a:r>
            </a:p>
            <a:p>
              <a:r>
                <a:rPr lang="en-US" sz="1400" dirty="0"/>
                <a:t>                    "kind": "build",</a:t>
              </a:r>
            </a:p>
            <a:p>
              <a:r>
                <a:rPr lang="en-US" sz="1400" dirty="0"/>
                <a:t>                    "</a:t>
              </a:r>
              <a:r>
                <a:rPr lang="en-US" sz="1400" dirty="0" err="1"/>
                <a:t>isDefault</a:t>
              </a:r>
              <a:r>
                <a:rPr lang="en-US" sz="1400" dirty="0"/>
                <a:t>": true</a:t>
              </a:r>
            </a:p>
            <a:p>
              <a:r>
                <a:rPr lang="en-US" sz="1400" dirty="0"/>
                <a:t>                },</a:t>
              </a:r>
            </a:p>
            <a:p>
              <a:r>
                <a:rPr lang="en-US" sz="1400" dirty="0"/>
                <a:t>                "detail": "Task generated by Debugger."</a:t>
              </a:r>
            </a:p>
            <a:p>
              <a:r>
                <a:rPr lang="en-US" sz="1400" dirty="0"/>
                <a:t>            }</a:t>
              </a:r>
            </a:p>
            <a:p>
              <a:r>
                <a:rPr lang="en-US" sz="1400" dirty="0"/>
                <a:t>        ],</a:t>
              </a:r>
            </a:p>
            <a:p>
              <a:r>
                <a:rPr lang="en-US" sz="1400" dirty="0"/>
                <a:t>        "version": "2.0.0"</a:t>
              </a:r>
            </a:p>
            <a:p>
              <a:r>
                <a:rPr lang="en-US" sz="1400" dirty="0"/>
                <a:t>    }</a:t>
              </a:r>
            </a:p>
          </p:txBody>
        </p:sp>
        <p:sp>
          <p:nvSpPr>
            <p:cNvPr id="11" name="TextBox 10">
              <a:extLst>
                <a:ext uri="{FF2B5EF4-FFF2-40B4-BE49-F238E27FC236}">
                  <a16:creationId xmlns:a16="http://schemas.microsoft.com/office/drawing/2014/main" id="{E9E77D44-F8B2-3CC5-19F8-421A716C4F00}"/>
                </a:ext>
              </a:extLst>
            </p:cNvPr>
            <p:cNvSpPr txBox="1"/>
            <p:nvPr/>
          </p:nvSpPr>
          <p:spPr>
            <a:xfrm>
              <a:off x="10398760" y="585216"/>
              <a:ext cx="921663" cy="307777"/>
            </a:xfrm>
            <a:prstGeom prst="rect">
              <a:avLst/>
            </a:prstGeom>
            <a:noFill/>
          </p:spPr>
          <p:txBody>
            <a:bodyPr wrap="none" rtlCol="0">
              <a:spAutoFit/>
            </a:bodyPr>
            <a:lstStyle/>
            <a:p>
              <a:r>
                <a:rPr lang="en-US" sz="1400" b="1" dirty="0" err="1"/>
                <a:t>tasks.json</a:t>
              </a:r>
              <a:endParaRPr lang="en-US" sz="1400" b="1" dirty="0"/>
            </a:p>
          </p:txBody>
        </p:sp>
      </p:grpSp>
      <p:grpSp>
        <p:nvGrpSpPr>
          <p:cNvPr id="12" name="Group 11">
            <a:extLst>
              <a:ext uri="{FF2B5EF4-FFF2-40B4-BE49-F238E27FC236}">
                <a16:creationId xmlns:a16="http://schemas.microsoft.com/office/drawing/2014/main" id="{97C9691D-6F36-BD71-83EF-FAE644065590}"/>
              </a:ext>
            </a:extLst>
          </p:cNvPr>
          <p:cNvGrpSpPr/>
          <p:nvPr/>
        </p:nvGrpSpPr>
        <p:grpSpPr>
          <a:xfrm>
            <a:off x="6035198" y="112976"/>
            <a:ext cx="6156802" cy="6589670"/>
            <a:chOff x="6174533" y="155354"/>
            <a:chExt cx="6156802" cy="6589670"/>
          </a:xfrm>
        </p:grpSpPr>
        <p:sp>
          <p:nvSpPr>
            <p:cNvPr id="9" name="TextBox 8">
              <a:extLst>
                <a:ext uri="{FF2B5EF4-FFF2-40B4-BE49-F238E27FC236}">
                  <a16:creationId xmlns:a16="http://schemas.microsoft.com/office/drawing/2014/main" id="{C0E74A20-26A0-76F7-FD6F-F19497199642}"/>
                </a:ext>
              </a:extLst>
            </p:cNvPr>
            <p:cNvSpPr txBox="1"/>
            <p:nvPr/>
          </p:nvSpPr>
          <p:spPr>
            <a:xfrm>
              <a:off x="6174533" y="189383"/>
              <a:ext cx="6097554" cy="6555641"/>
            </a:xfrm>
            <a:prstGeom prst="rect">
              <a:avLst/>
            </a:prstGeom>
            <a:solidFill>
              <a:srgbClr val="FFC000"/>
            </a:solidFill>
          </p:spPr>
          <p:txBody>
            <a:bodyPr wrap="square">
              <a:spAutoFit/>
            </a:bodyPr>
            <a:lstStyle/>
            <a:p>
              <a:r>
                <a:rPr lang="en-US" sz="1400" dirty="0"/>
                <a:t> "version": "0.2.0",</a:t>
              </a:r>
            </a:p>
            <a:p>
              <a:r>
                <a:rPr lang="en-US" sz="1400" dirty="0"/>
                <a:t>    "configurations": [</a:t>
              </a:r>
            </a:p>
            <a:p>
              <a:endParaRPr lang="en-US" sz="1400" dirty="0"/>
            </a:p>
            <a:p>
              <a:r>
                <a:rPr lang="en-US" sz="1400" dirty="0"/>
                <a:t>        {</a:t>
              </a:r>
            </a:p>
            <a:p>
              <a:r>
                <a:rPr lang="en-US" sz="1400" dirty="0"/>
                <a:t>            "name": "(</a:t>
              </a:r>
              <a:r>
                <a:rPr lang="en-US" sz="1400" dirty="0" err="1"/>
                <a:t>gdb</a:t>
              </a:r>
              <a:r>
                <a:rPr lang="en-US" sz="1400" dirty="0"/>
                <a:t>) Launch",</a:t>
              </a:r>
            </a:p>
            <a:p>
              <a:r>
                <a:rPr lang="en-US" sz="1400" dirty="0"/>
                <a:t>            "type": "</a:t>
              </a:r>
              <a:r>
                <a:rPr lang="en-US" sz="1400" dirty="0" err="1"/>
                <a:t>cppdbg</a:t>
              </a:r>
              <a:r>
                <a:rPr lang="en-US" sz="1400" dirty="0"/>
                <a:t>",</a:t>
              </a:r>
            </a:p>
            <a:p>
              <a:r>
                <a:rPr lang="en-US" sz="1400" dirty="0"/>
                <a:t>            "request": "launch",</a:t>
              </a:r>
            </a:p>
            <a:p>
              <a:r>
                <a:rPr lang="en-US" sz="1400" dirty="0"/>
                <a:t>            "program": "${</a:t>
              </a:r>
              <a:r>
                <a:rPr lang="en-US" sz="1400" dirty="0" err="1"/>
                <a:t>workspaceFolder</a:t>
              </a:r>
              <a:r>
                <a:rPr lang="en-US" sz="1400" dirty="0"/>
                <a:t>}/</a:t>
              </a:r>
              <a:r>
                <a:rPr lang="en-US" sz="1400" dirty="0" err="1"/>
                <a:t>scheduler.c</a:t>
              </a:r>
              <a:r>
                <a:rPr lang="en-US" sz="1400" dirty="0"/>
                <a:t>",</a:t>
              </a:r>
            </a:p>
            <a:p>
              <a:r>
                <a:rPr lang="en-US" sz="1400" dirty="0"/>
                <a:t>            "</a:t>
              </a:r>
              <a:r>
                <a:rPr lang="en-US" sz="1400" dirty="0" err="1"/>
                <a:t>args</a:t>
              </a:r>
              <a:r>
                <a:rPr lang="en-US" sz="1400" dirty="0"/>
                <a:t>": [],</a:t>
              </a:r>
            </a:p>
            <a:p>
              <a:r>
                <a:rPr lang="en-US" sz="1400" dirty="0"/>
                <a:t>            "</a:t>
              </a:r>
              <a:r>
                <a:rPr lang="en-US" sz="1400" dirty="0" err="1"/>
                <a:t>stopAtEntry</a:t>
              </a:r>
              <a:r>
                <a:rPr lang="en-US" sz="1400" dirty="0"/>
                <a:t>": false,</a:t>
              </a:r>
            </a:p>
            <a:p>
              <a:r>
                <a:rPr lang="en-US" sz="1400" dirty="0"/>
                <a:t>            "</a:t>
              </a:r>
              <a:r>
                <a:rPr lang="en-US" sz="1400" dirty="0" err="1"/>
                <a:t>cwd</a:t>
              </a:r>
              <a:r>
                <a:rPr lang="en-US" sz="1400" dirty="0"/>
                <a:t>": "${</a:t>
              </a:r>
              <a:r>
                <a:rPr lang="en-US" sz="1400" dirty="0" err="1"/>
                <a:t>workspaceRoot</a:t>
              </a:r>
              <a:r>
                <a:rPr lang="en-US" sz="1400" dirty="0"/>
                <a:t>}",</a:t>
              </a:r>
            </a:p>
            <a:p>
              <a:r>
                <a:rPr lang="en-US" sz="1400" dirty="0"/>
                <a:t>            "environment": [],</a:t>
              </a:r>
            </a:p>
            <a:p>
              <a:r>
                <a:rPr lang="en-US" sz="1400" dirty="0"/>
                <a:t>            "</a:t>
              </a:r>
              <a:r>
                <a:rPr lang="en-US" sz="1400" dirty="0" err="1"/>
                <a:t>externalConsole</a:t>
              </a:r>
              <a:r>
                <a:rPr lang="en-US" sz="1400" dirty="0"/>
                <a:t>": false,</a:t>
              </a:r>
            </a:p>
            <a:p>
              <a:r>
                <a:rPr lang="en-US" sz="1400" dirty="0"/>
                <a:t>            "</a:t>
              </a:r>
              <a:r>
                <a:rPr lang="en-US" sz="1400" dirty="0" err="1"/>
                <a:t>MIMode</a:t>
              </a:r>
              <a:r>
                <a:rPr lang="en-US" sz="1400" dirty="0"/>
                <a:t>": "</a:t>
              </a:r>
              <a:r>
                <a:rPr lang="en-US" sz="1400" dirty="0" err="1"/>
                <a:t>gdb</a:t>
              </a:r>
              <a:r>
                <a:rPr lang="en-US" sz="1400" dirty="0"/>
                <a:t>",</a:t>
              </a:r>
            </a:p>
            <a:p>
              <a:r>
                <a:rPr lang="en-US" sz="1400" dirty="0"/>
                <a:t>            "</a:t>
              </a:r>
              <a:r>
                <a:rPr lang="en-US" sz="1400" dirty="0" err="1"/>
                <a:t>miDebuggerPath</a:t>
              </a:r>
              <a:r>
                <a:rPr lang="en-US" sz="1400" dirty="0"/>
                <a:t>": "/</a:t>
              </a:r>
              <a:r>
                <a:rPr lang="en-US" sz="1400" dirty="0" err="1"/>
                <a:t>usr</a:t>
              </a:r>
              <a:r>
                <a:rPr lang="en-US" sz="1400" dirty="0"/>
                <a:t>/bin/</a:t>
              </a:r>
              <a:r>
                <a:rPr lang="en-US" sz="1400" dirty="0" err="1"/>
                <a:t>gdb</a:t>
              </a:r>
              <a:r>
                <a:rPr lang="en-US" sz="1400" dirty="0"/>
                <a:t>",</a:t>
              </a:r>
            </a:p>
            <a:p>
              <a:r>
                <a:rPr lang="en-US" sz="1400" dirty="0"/>
                <a:t>            "</a:t>
              </a:r>
              <a:r>
                <a:rPr lang="en-US" sz="1400" dirty="0" err="1"/>
                <a:t>setupCommands</a:t>
              </a:r>
              <a:r>
                <a:rPr lang="en-US" sz="1400" dirty="0"/>
                <a:t>": [</a:t>
              </a:r>
            </a:p>
            <a:p>
              <a:r>
                <a:rPr lang="en-US" sz="1400" dirty="0"/>
                <a:t>                {</a:t>
              </a:r>
            </a:p>
            <a:p>
              <a:r>
                <a:rPr lang="en-US" sz="1400" dirty="0"/>
                <a:t>                    "description": "Enable pretty-printing for </a:t>
              </a:r>
              <a:r>
                <a:rPr lang="en-US" sz="1400" dirty="0" err="1"/>
                <a:t>gdb</a:t>
              </a:r>
              <a:r>
                <a:rPr lang="en-US" sz="1400" dirty="0"/>
                <a:t>",</a:t>
              </a:r>
            </a:p>
            <a:p>
              <a:r>
                <a:rPr lang="en-US" sz="1400" dirty="0"/>
                <a:t>                    "text": "-enable-pretty-printing",</a:t>
              </a:r>
            </a:p>
            <a:p>
              <a:r>
                <a:rPr lang="en-US" sz="1400" dirty="0"/>
                <a:t>                    "</a:t>
              </a:r>
              <a:r>
                <a:rPr lang="en-US" sz="1400" dirty="0" err="1"/>
                <a:t>ignoreFailures</a:t>
              </a:r>
              <a:r>
                <a:rPr lang="en-US" sz="1400" dirty="0"/>
                <a:t>": true</a:t>
              </a:r>
            </a:p>
            <a:p>
              <a:r>
                <a:rPr lang="en-US" sz="1400" dirty="0"/>
                <a:t>                },</a:t>
              </a:r>
            </a:p>
            <a:p>
              <a:r>
                <a:rPr lang="en-US" sz="1400" dirty="0"/>
                <a:t>                {</a:t>
              </a:r>
            </a:p>
            <a:p>
              <a:r>
                <a:rPr lang="en-US" sz="1400" dirty="0"/>
                <a:t>                    "description":  "Set Disassembly Flavor to Intel",</a:t>
              </a:r>
            </a:p>
            <a:p>
              <a:r>
                <a:rPr lang="en-US" sz="1400" dirty="0"/>
                <a:t>                    "text": "-</a:t>
              </a:r>
              <a:r>
                <a:rPr lang="en-US" sz="1400" dirty="0" err="1"/>
                <a:t>gdb</a:t>
              </a:r>
              <a:r>
                <a:rPr lang="en-US" sz="1400" dirty="0"/>
                <a:t>-set disassembly-flavor intel",</a:t>
              </a:r>
            </a:p>
            <a:p>
              <a:r>
                <a:rPr lang="en-US" sz="1400" dirty="0"/>
                <a:t>                    "</a:t>
              </a:r>
              <a:r>
                <a:rPr lang="en-US" sz="1400" dirty="0" err="1"/>
                <a:t>ignoreFailures</a:t>
              </a:r>
              <a:r>
                <a:rPr lang="en-US" sz="1400" dirty="0"/>
                <a:t>": true</a:t>
              </a:r>
            </a:p>
            <a:p>
              <a:r>
                <a:rPr lang="en-US" sz="1400" dirty="0"/>
                <a:t>                }</a:t>
              </a:r>
            </a:p>
            <a:p>
              <a:r>
                <a:rPr lang="en-US" sz="1400" dirty="0"/>
                <a:t>            ]</a:t>
              </a:r>
            </a:p>
            <a:p>
              <a:r>
                <a:rPr lang="en-US" sz="1400" dirty="0"/>
                <a:t>        }</a:t>
              </a:r>
            </a:p>
            <a:p>
              <a:r>
                <a:rPr lang="en-US" sz="1400" dirty="0"/>
                <a:t>    ]</a:t>
              </a:r>
            </a:p>
            <a:p>
              <a:r>
                <a:rPr lang="en-US" sz="1400" dirty="0"/>
                <a:t>}</a:t>
              </a:r>
            </a:p>
          </p:txBody>
        </p:sp>
        <p:sp>
          <p:nvSpPr>
            <p:cNvPr id="10" name="TextBox 9">
              <a:extLst>
                <a:ext uri="{FF2B5EF4-FFF2-40B4-BE49-F238E27FC236}">
                  <a16:creationId xmlns:a16="http://schemas.microsoft.com/office/drawing/2014/main" id="{58FCF9BF-7D8A-46E2-8F85-F61090C69417}"/>
                </a:ext>
              </a:extLst>
            </p:cNvPr>
            <p:cNvSpPr txBox="1"/>
            <p:nvPr/>
          </p:nvSpPr>
          <p:spPr>
            <a:xfrm>
              <a:off x="11290665" y="155354"/>
              <a:ext cx="1040670" cy="307777"/>
            </a:xfrm>
            <a:prstGeom prst="rect">
              <a:avLst/>
            </a:prstGeom>
            <a:noFill/>
          </p:spPr>
          <p:txBody>
            <a:bodyPr wrap="none" rtlCol="0">
              <a:spAutoFit/>
            </a:bodyPr>
            <a:lstStyle/>
            <a:p>
              <a:r>
                <a:rPr lang="en-US" sz="1400" b="1" dirty="0" err="1"/>
                <a:t>launch.json</a:t>
              </a:r>
              <a:endParaRPr lang="en-US" sz="1400" b="1" dirty="0"/>
            </a:p>
          </p:txBody>
        </p:sp>
      </p:grpSp>
    </p:spTree>
    <p:extLst>
      <p:ext uri="{BB962C8B-B14F-4D97-AF65-F5344CB8AC3E}">
        <p14:creationId xmlns:p14="http://schemas.microsoft.com/office/powerpoint/2010/main" val="209568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E256-3C9A-4206-AEC4-111D06245BB4}"/>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F301F492-D499-4E6B-AEBF-0DEEEFE4867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1C083DA-ED62-4488-A222-BC85B8C6D5DC}"/>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5314481D-A20F-4EAF-9EFC-82E9872B6AF4}"/>
              </a:ext>
            </a:extLst>
          </p:cNvPr>
          <p:cNvSpPr txBox="1"/>
          <p:nvPr/>
        </p:nvSpPr>
        <p:spPr>
          <a:xfrm>
            <a:off x="1227667" y="3064933"/>
            <a:ext cx="2650066" cy="923330"/>
          </a:xfrm>
          <a:prstGeom prst="rect">
            <a:avLst/>
          </a:prstGeom>
          <a:solidFill>
            <a:srgbClr val="FFC000"/>
          </a:solidFill>
        </p:spPr>
        <p:txBody>
          <a:bodyPr wrap="square" rtlCol="0">
            <a:spAutoFit/>
          </a:bodyPr>
          <a:lstStyle/>
          <a:p>
            <a:pPr algn="ctr"/>
            <a:r>
              <a:rPr lang="en-US" dirty="0"/>
              <a:t>If our program will run on Linux, we should learn about Linux</a:t>
            </a:r>
          </a:p>
        </p:txBody>
      </p:sp>
      <p:sp>
        <p:nvSpPr>
          <p:cNvPr id="7" name="TextBox 6">
            <a:extLst>
              <a:ext uri="{FF2B5EF4-FFF2-40B4-BE49-F238E27FC236}">
                <a16:creationId xmlns:a16="http://schemas.microsoft.com/office/drawing/2014/main" id="{0ED3A24F-8CF2-45E0-BE9F-0ADCFAE8B0CE}"/>
              </a:ext>
            </a:extLst>
          </p:cNvPr>
          <p:cNvSpPr txBox="1"/>
          <p:nvPr/>
        </p:nvSpPr>
        <p:spPr>
          <a:xfrm>
            <a:off x="4389967" y="3203432"/>
            <a:ext cx="2650066" cy="646331"/>
          </a:xfrm>
          <a:prstGeom prst="rect">
            <a:avLst/>
          </a:prstGeom>
          <a:solidFill>
            <a:srgbClr val="FFC000"/>
          </a:solidFill>
        </p:spPr>
        <p:txBody>
          <a:bodyPr wrap="square" rtlCol="0">
            <a:spAutoFit/>
          </a:bodyPr>
          <a:lstStyle/>
          <a:p>
            <a:pPr algn="ctr"/>
            <a:r>
              <a:rPr lang="en-US" dirty="0"/>
              <a:t>Process abstraction.</a:t>
            </a:r>
            <a:br>
              <a:rPr lang="en-US" dirty="0"/>
            </a:br>
            <a:r>
              <a:rPr lang="en-US" dirty="0"/>
              <a:t>Daemons</a:t>
            </a:r>
          </a:p>
        </p:txBody>
      </p:sp>
      <p:sp>
        <p:nvSpPr>
          <p:cNvPr id="8" name="TextBox 7">
            <a:extLst>
              <a:ext uri="{FF2B5EF4-FFF2-40B4-BE49-F238E27FC236}">
                <a16:creationId xmlns:a16="http://schemas.microsoft.com/office/drawing/2014/main" id="{78EC7ABD-198D-4938-AC60-CB608802C5D7}"/>
              </a:ext>
            </a:extLst>
          </p:cNvPr>
          <p:cNvSpPr txBox="1"/>
          <p:nvPr/>
        </p:nvSpPr>
        <p:spPr>
          <a:xfrm>
            <a:off x="7552267" y="3064933"/>
            <a:ext cx="2650066" cy="923330"/>
          </a:xfrm>
          <a:prstGeom prst="rect">
            <a:avLst/>
          </a:prstGeom>
          <a:solidFill>
            <a:srgbClr val="FFC000"/>
          </a:solidFill>
        </p:spPr>
        <p:txBody>
          <a:bodyPr wrap="square" rtlCol="0">
            <a:spAutoFit/>
          </a:bodyPr>
          <a:lstStyle/>
          <a:p>
            <a:pPr algn="ctr"/>
            <a:r>
              <a:rPr lang="en-US" dirty="0"/>
              <a:t>How programs learn what to do: </a:t>
            </a:r>
            <a:r>
              <a:rPr lang="en-US" dirty="0" err="1"/>
              <a:t>rc</a:t>
            </a:r>
            <a:r>
              <a:rPr lang="en-US" dirty="0"/>
              <a:t> files, environment variables, arguments</a:t>
            </a:r>
          </a:p>
        </p:txBody>
      </p:sp>
      <p:sp>
        <p:nvSpPr>
          <p:cNvPr id="9" name="TextBox 8">
            <a:extLst>
              <a:ext uri="{FF2B5EF4-FFF2-40B4-BE49-F238E27FC236}">
                <a16:creationId xmlns:a16="http://schemas.microsoft.com/office/drawing/2014/main" id="{B0D6093B-9B31-4576-9458-DC124FC19A6C}"/>
              </a:ext>
            </a:extLst>
          </p:cNvPr>
          <p:cNvSpPr txBox="1"/>
          <p:nvPr/>
        </p:nvSpPr>
        <p:spPr>
          <a:xfrm>
            <a:off x="2480733" y="4513902"/>
            <a:ext cx="6756400" cy="369332"/>
          </a:xfrm>
          <a:prstGeom prst="rect">
            <a:avLst/>
          </a:prstGeom>
          <a:solidFill>
            <a:srgbClr val="FFC000"/>
          </a:solidFill>
        </p:spPr>
        <p:txBody>
          <a:bodyPr wrap="square" rtlCol="0">
            <a:spAutoFit/>
          </a:bodyPr>
          <a:lstStyle/>
          <a:p>
            <a:pPr algn="ctr"/>
            <a:r>
              <a:rPr lang="en-US" dirty="0"/>
              <a:t>Along the way</a:t>
            </a:r>
            <a:r>
              <a:rPr lang="en-US"/>
              <a:t>… many </a:t>
            </a:r>
            <a:r>
              <a:rPr lang="en-US" dirty="0"/>
              <a:t>useful Linux commands and bash features</a:t>
            </a:r>
          </a:p>
        </p:txBody>
      </p:sp>
    </p:spTree>
    <p:extLst>
      <p:ext uri="{BB962C8B-B14F-4D97-AF65-F5344CB8AC3E}">
        <p14:creationId xmlns:p14="http://schemas.microsoft.com/office/powerpoint/2010/main" val="237094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E27C-E7AA-494D-AB5A-4103899F8691}"/>
              </a:ext>
            </a:extLst>
          </p:cNvPr>
          <p:cNvSpPr>
            <a:spLocks noGrp="1"/>
          </p:cNvSpPr>
          <p:nvPr>
            <p:ph type="title"/>
          </p:nvPr>
        </p:nvSpPr>
        <p:spPr/>
        <p:txBody>
          <a:bodyPr/>
          <a:lstStyle/>
          <a:p>
            <a:r>
              <a:rPr lang="en-US" dirty="0"/>
              <a:t>Environment variables</a:t>
            </a:r>
          </a:p>
        </p:txBody>
      </p:sp>
      <p:sp>
        <p:nvSpPr>
          <p:cNvPr id="3" name="Content Placeholder 2">
            <a:extLst>
              <a:ext uri="{FF2B5EF4-FFF2-40B4-BE49-F238E27FC236}">
                <a16:creationId xmlns:a16="http://schemas.microsoft.com/office/drawing/2014/main" id="{11C0AAA4-49E2-4B67-A1A6-1112E02426FB}"/>
              </a:ext>
            </a:extLst>
          </p:cNvPr>
          <p:cNvSpPr>
            <a:spLocks noGrp="1"/>
          </p:cNvSpPr>
          <p:nvPr>
            <p:ph idx="1"/>
          </p:nvPr>
        </p:nvSpPr>
        <p:spPr/>
        <p:txBody>
          <a:bodyPr>
            <a:normAutofit fontScale="92500" lnSpcReduction="20000"/>
          </a:bodyPr>
          <a:lstStyle/>
          <a:p>
            <a:r>
              <a:rPr lang="en-US" dirty="0"/>
              <a:t>The bash configuration file is used to set the environment variables.</a:t>
            </a:r>
          </a:p>
          <a:p>
            <a:endParaRPr lang="en-US" dirty="0"/>
          </a:p>
          <a:p>
            <a:r>
              <a:rPr lang="en-US" dirty="0"/>
              <a:t>Examples of environment variables on Ubuntu include</a:t>
            </a:r>
          </a:p>
          <a:p>
            <a:pPr>
              <a:buFont typeface="Wingdings" panose="05000000000000000000" pitchFamily="2" charset="2"/>
              <a:buChar char="Ø"/>
            </a:pPr>
            <a:r>
              <a:rPr lang="en-US" dirty="0"/>
              <a:t>  HOME: my “home directory”</a:t>
            </a:r>
          </a:p>
          <a:p>
            <a:pPr>
              <a:buFont typeface="Wingdings" panose="05000000000000000000" pitchFamily="2" charset="2"/>
              <a:buChar char="Ø"/>
            </a:pPr>
            <a:r>
              <a:rPr lang="en-US" dirty="0"/>
              <a:t>  USER: my login user-name</a:t>
            </a:r>
          </a:p>
          <a:p>
            <a:pPr>
              <a:buFont typeface="Wingdings" panose="05000000000000000000" pitchFamily="2" charset="2"/>
              <a:buChar char="Ø"/>
            </a:pPr>
            <a:r>
              <a:rPr lang="en-US" dirty="0"/>
              <a:t>  PATH: A list of places Ubuntu searches for programs when I run</a:t>
            </a:r>
            <a:br>
              <a:rPr lang="en-US" dirty="0"/>
            </a:br>
            <a:r>
              <a:rPr lang="en-US" dirty="0"/>
              <a:t>    a command</a:t>
            </a:r>
          </a:p>
          <a:p>
            <a:pPr>
              <a:buFont typeface="Wingdings" panose="05000000000000000000" pitchFamily="2" charset="2"/>
              <a:buChar char="Ø"/>
            </a:pPr>
            <a:r>
              <a:rPr lang="en-US" dirty="0"/>
              <a:t>  PYTHONPATH: Where my version of Python was built</a:t>
            </a:r>
          </a:p>
          <a:p>
            <a:endParaRPr lang="en-US" dirty="0"/>
          </a:p>
        </p:txBody>
      </p:sp>
      <p:sp>
        <p:nvSpPr>
          <p:cNvPr id="4" name="Footer Placeholder 3">
            <a:extLst>
              <a:ext uri="{FF2B5EF4-FFF2-40B4-BE49-F238E27FC236}">
                <a16:creationId xmlns:a16="http://schemas.microsoft.com/office/drawing/2014/main" id="{B2E537C6-3DFB-454B-888A-3FE29CE8857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743F09A-3B01-4905-9068-92330D8B3971}"/>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162481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E27C-E7AA-494D-AB5A-4103899F8691}"/>
              </a:ext>
            </a:extLst>
          </p:cNvPr>
          <p:cNvSpPr>
            <a:spLocks noGrp="1"/>
          </p:cNvSpPr>
          <p:nvPr>
            <p:ph type="title"/>
          </p:nvPr>
        </p:nvSpPr>
        <p:spPr/>
        <p:txBody>
          <a:bodyPr/>
          <a:lstStyle/>
          <a:p>
            <a:r>
              <a:rPr lang="en-US" dirty="0"/>
              <a:t>Environment variables</a:t>
            </a:r>
          </a:p>
        </p:txBody>
      </p:sp>
      <p:sp>
        <p:nvSpPr>
          <p:cNvPr id="3" name="Content Placeholder 2">
            <a:extLst>
              <a:ext uri="{FF2B5EF4-FFF2-40B4-BE49-F238E27FC236}">
                <a16:creationId xmlns:a16="http://schemas.microsoft.com/office/drawing/2014/main" id="{11C0AAA4-49E2-4B67-A1A6-1112E02426FB}"/>
              </a:ext>
            </a:extLst>
          </p:cNvPr>
          <p:cNvSpPr>
            <a:spLocks noGrp="1"/>
          </p:cNvSpPr>
          <p:nvPr>
            <p:ph idx="1"/>
          </p:nvPr>
        </p:nvSpPr>
        <p:spPr/>
        <p:txBody>
          <a:bodyPr>
            <a:normAutofit fontScale="92500" lnSpcReduction="20000"/>
          </a:bodyPr>
          <a:lstStyle/>
          <a:p>
            <a:r>
              <a:rPr lang="en-US" dirty="0"/>
              <a:t>The bash configuration file is used to set the environment variables.</a:t>
            </a:r>
          </a:p>
          <a:p>
            <a:endParaRPr lang="en-US" dirty="0"/>
          </a:p>
          <a:p>
            <a:r>
              <a:rPr lang="en-US" dirty="0"/>
              <a:t>Examples of environment variables on Ubuntu include</a:t>
            </a:r>
          </a:p>
          <a:p>
            <a:pPr>
              <a:buFont typeface="Wingdings" panose="05000000000000000000" pitchFamily="2" charset="2"/>
              <a:buChar char="Ø"/>
            </a:pPr>
            <a:r>
              <a:rPr lang="en-US" dirty="0"/>
              <a:t>  HOME: my “home directory”</a:t>
            </a:r>
          </a:p>
          <a:p>
            <a:pPr>
              <a:buFont typeface="Wingdings" panose="05000000000000000000" pitchFamily="2" charset="2"/>
              <a:buChar char="Ø"/>
            </a:pPr>
            <a:r>
              <a:rPr lang="en-US" dirty="0"/>
              <a:t>  USER: my login user-name</a:t>
            </a:r>
          </a:p>
          <a:p>
            <a:pPr>
              <a:buFont typeface="Wingdings" panose="05000000000000000000" pitchFamily="2" charset="2"/>
              <a:buChar char="Ø"/>
            </a:pPr>
            <a:r>
              <a:rPr lang="en-US" dirty="0"/>
              <a:t>  PATH: A list of places Ubuntu searches for programs when I run</a:t>
            </a:r>
            <a:br>
              <a:rPr lang="en-US" dirty="0"/>
            </a:br>
            <a:r>
              <a:rPr lang="en-US" dirty="0"/>
              <a:t>    a command</a:t>
            </a:r>
          </a:p>
          <a:p>
            <a:pPr>
              <a:buFont typeface="Wingdings" panose="05000000000000000000" pitchFamily="2" charset="2"/>
              <a:buChar char="Ø"/>
            </a:pPr>
            <a:r>
              <a:rPr lang="en-US" dirty="0"/>
              <a:t>  PYTHONPATH: Where my version of Python was built</a:t>
            </a:r>
          </a:p>
          <a:p>
            <a:endParaRPr lang="en-US" dirty="0"/>
          </a:p>
        </p:txBody>
      </p:sp>
      <p:sp>
        <p:nvSpPr>
          <p:cNvPr id="4" name="Footer Placeholder 3">
            <a:extLst>
              <a:ext uri="{FF2B5EF4-FFF2-40B4-BE49-F238E27FC236}">
                <a16:creationId xmlns:a16="http://schemas.microsoft.com/office/drawing/2014/main" id="{B2E537C6-3DFB-454B-888A-3FE29CE8857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743F09A-3B01-4905-9068-92330D8B3971}"/>
              </a:ext>
            </a:extLst>
          </p:cNvPr>
          <p:cNvSpPr>
            <a:spLocks noGrp="1"/>
          </p:cNvSpPr>
          <p:nvPr>
            <p:ph type="sldNum" sz="quarter" idx="12"/>
          </p:nvPr>
        </p:nvSpPr>
        <p:spPr/>
        <p:txBody>
          <a:bodyPr/>
          <a:lstStyle/>
          <a:p>
            <a:fld id="{6547F9EC-0141-428E-9624-21FD351CB832}" type="slidenum">
              <a:rPr lang="en-US" smtClean="0"/>
              <a:t>21</a:t>
            </a:fld>
            <a:endParaRPr lang="en-US"/>
          </a:p>
        </p:txBody>
      </p:sp>
      <p:sp>
        <p:nvSpPr>
          <p:cNvPr id="6" name="Speech Bubble: Rectangle with Corners Rounded 5">
            <a:extLst>
              <a:ext uri="{FF2B5EF4-FFF2-40B4-BE49-F238E27FC236}">
                <a16:creationId xmlns:a16="http://schemas.microsoft.com/office/drawing/2014/main" id="{9DC27C19-0A27-4868-B403-A133558FCDB0}"/>
              </a:ext>
            </a:extLst>
          </p:cNvPr>
          <p:cNvSpPr/>
          <p:nvPr/>
        </p:nvSpPr>
        <p:spPr>
          <a:xfrm>
            <a:off x="6554911" y="2084832"/>
            <a:ext cx="4017197" cy="1669139"/>
          </a:xfrm>
          <a:prstGeom prst="wedgeRoundRectCallout">
            <a:avLst>
              <a:gd name="adj1" fmla="val -73737"/>
              <a:gd name="adj2" fmla="val 11095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Other versions of Linux, like CentOS, RTOS, </a:t>
            </a:r>
            <a:r>
              <a:rPr lang="en-US" b="1" dirty="0" err="1">
                <a:solidFill>
                  <a:schemeClr val="tx1"/>
                </a:solidFill>
              </a:rPr>
              <a:t>etc</a:t>
            </a:r>
            <a:r>
              <a:rPr lang="en-US" b="1" dirty="0">
                <a:solidFill>
                  <a:schemeClr val="tx1"/>
                </a:solidFill>
              </a:rPr>
              <a:t> might have different environment variables, or additional ones.  And different shells could use different variables too!</a:t>
            </a:r>
          </a:p>
        </p:txBody>
      </p:sp>
    </p:spTree>
    <p:extLst>
      <p:ext uri="{BB962C8B-B14F-4D97-AF65-F5344CB8AC3E}">
        <p14:creationId xmlns:p14="http://schemas.microsoft.com/office/powerpoint/2010/main" val="1663415410"/>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B872-64A0-48DB-BD90-8F1328D1B6AE}"/>
              </a:ext>
            </a:extLst>
          </p:cNvPr>
          <p:cNvSpPr>
            <a:spLocks noGrp="1"/>
          </p:cNvSpPr>
          <p:nvPr>
            <p:ph type="title"/>
          </p:nvPr>
        </p:nvSpPr>
        <p:spPr/>
        <p:txBody>
          <a:bodyPr/>
          <a:lstStyle/>
          <a:p>
            <a:r>
              <a:rPr lang="en-US" dirty="0"/>
              <a:t>Example, from Ken’s Login</a:t>
            </a:r>
          </a:p>
        </p:txBody>
      </p:sp>
      <p:sp>
        <p:nvSpPr>
          <p:cNvPr id="3" name="Content Placeholder 2">
            <a:extLst>
              <a:ext uri="{FF2B5EF4-FFF2-40B4-BE49-F238E27FC236}">
                <a16:creationId xmlns:a16="http://schemas.microsoft.com/office/drawing/2014/main" id="{710DB284-ADA8-4E9A-ACC0-F4242F2B4B5D}"/>
              </a:ext>
            </a:extLst>
          </p:cNvPr>
          <p:cNvSpPr>
            <a:spLocks noGrp="1"/>
          </p:cNvSpPr>
          <p:nvPr>
            <p:ph idx="1"/>
          </p:nvPr>
        </p:nvSpPr>
        <p:spPr/>
        <p:txBody>
          <a:bodyPr>
            <a:normAutofit lnSpcReduction="10000"/>
          </a:bodyPr>
          <a:lstStyle/>
          <a:p>
            <a:r>
              <a:rPr lang="en-US" dirty="0"/>
              <a:t>HOSTTYPE=x86_64</a:t>
            </a:r>
          </a:p>
          <a:p>
            <a:r>
              <a:rPr lang="en-US" dirty="0"/>
              <a:t>USER=ken</a:t>
            </a:r>
          </a:p>
          <a:p>
            <a:r>
              <a:rPr lang="en-US" dirty="0"/>
              <a:t>HOME=/home/ken</a:t>
            </a:r>
          </a:p>
          <a:p>
            <a:r>
              <a:rPr lang="en-US" dirty="0"/>
              <a:t>SHELL=/bin/bash</a:t>
            </a:r>
          </a:p>
          <a:p>
            <a:r>
              <a:rPr lang="en-US" dirty="0"/>
              <a:t>PYTHONPATH=/home/ken/z3/build/python/</a:t>
            </a:r>
          </a:p>
          <a:p>
            <a:r>
              <a:rPr lang="en-US" dirty="0"/>
              <a:t>PATH=/home/ken/.local/bin:/</a:t>
            </a:r>
            <a:r>
              <a:rPr lang="en-US" dirty="0" err="1"/>
              <a:t>usr</a:t>
            </a:r>
            <a:r>
              <a:rPr lang="en-US" dirty="0"/>
              <a:t>/local/</a:t>
            </a:r>
            <a:r>
              <a:rPr lang="en-US" dirty="0" err="1"/>
              <a:t>sbin</a:t>
            </a:r>
            <a:r>
              <a:rPr lang="en-US" dirty="0"/>
              <a:t>:/</a:t>
            </a:r>
            <a:r>
              <a:rPr lang="en-US" dirty="0" err="1"/>
              <a:t>usr</a:t>
            </a:r>
            <a:r>
              <a:rPr lang="en-US" dirty="0"/>
              <a:t>/local/bin:/</a:t>
            </a:r>
            <a:r>
              <a:rPr lang="en-US" dirty="0" err="1"/>
              <a:t>usr</a:t>
            </a:r>
            <a:r>
              <a:rPr lang="en-US" dirty="0"/>
              <a:t>/</a:t>
            </a:r>
            <a:r>
              <a:rPr lang="en-US" dirty="0" err="1"/>
              <a:t>sbin</a:t>
            </a:r>
            <a:r>
              <a:rPr lang="en-US" dirty="0"/>
              <a:t>:/</a:t>
            </a:r>
            <a:r>
              <a:rPr lang="en-US" dirty="0" err="1"/>
              <a:t>usr</a:t>
            </a:r>
            <a:r>
              <a:rPr lang="en-US" dirty="0"/>
              <a:t>/bin:/</a:t>
            </a:r>
            <a:r>
              <a:rPr lang="en-US" dirty="0" err="1"/>
              <a:t>sbin</a:t>
            </a:r>
            <a:r>
              <a:rPr lang="en-US" dirty="0"/>
              <a:t>:/bin:/</a:t>
            </a:r>
            <a:r>
              <a:rPr lang="en-US" dirty="0" err="1"/>
              <a:t>usr</a:t>
            </a:r>
            <a:r>
              <a:rPr lang="en-US" dirty="0"/>
              <a:t>/games:/</a:t>
            </a:r>
            <a:r>
              <a:rPr lang="en-US" dirty="0" err="1"/>
              <a:t>usr</a:t>
            </a:r>
            <a:r>
              <a:rPr lang="en-US" dirty="0"/>
              <a:t>/local/games</a:t>
            </a:r>
          </a:p>
        </p:txBody>
      </p:sp>
      <p:sp>
        <p:nvSpPr>
          <p:cNvPr id="4" name="Footer Placeholder 3">
            <a:extLst>
              <a:ext uri="{FF2B5EF4-FFF2-40B4-BE49-F238E27FC236}">
                <a16:creationId xmlns:a16="http://schemas.microsoft.com/office/drawing/2014/main" id="{6424F3B8-27E6-497D-88F1-2905CCC25B2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51DA934-AA02-436E-B55C-04CA29244F80}"/>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813339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7A8E-5419-4230-A349-0BD60F83A08C}"/>
              </a:ext>
            </a:extLst>
          </p:cNvPr>
          <p:cNvSpPr>
            <a:spLocks noGrp="1"/>
          </p:cNvSpPr>
          <p:nvPr>
            <p:ph type="title"/>
          </p:nvPr>
        </p:nvSpPr>
        <p:spPr/>
        <p:txBody>
          <a:bodyPr/>
          <a:lstStyle/>
          <a:p>
            <a:r>
              <a:rPr lang="en-US" dirty="0"/>
              <a:t>So… let’s walk through the sequence that causes these to be “used”</a:t>
            </a:r>
          </a:p>
        </p:txBody>
      </p:sp>
      <p:sp>
        <p:nvSpPr>
          <p:cNvPr id="3" name="Content Placeholder 2">
            <a:extLst>
              <a:ext uri="{FF2B5EF4-FFF2-40B4-BE49-F238E27FC236}">
                <a16:creationId xmlns:a16="http://schemas.microsoft.com/office/drawing/2014/main" id="{2F3831FB-5BDE-4DDA-A829-C78AD97CA7F4}"/>
              </a:ext>
            </a:extLst>
          </p:cNvPr>
          <p:cNvSpPr>
            <a:spLocks noGrp="1"/>
          </p:cNvSpPr>
          <p:nvPr>
            <p:ph idx="1"/>
          </p:nvPr>
        </p:nvSpPr>
        <p:spPr/>
        <p:txBody>
          <a:bodyPr/>
          <a:lstStyle/>
          <a:p>
            <a:r>
              <a:rPr lang="en-US" dirty="0"/>
              <a:t>We will review</a:t>
            </a:r>
          </a:p>
          <a:p>
            <a:r>
              <a:rPr lang="en-US" dirty="0"/>
              <a:t>1) How Linux boots when you restart the computer</a:t>
            </a:r>
          </a:p>
          <a:p>
            <a:r>
              <a:rPr lang="en-US" dirty="0"/>
              <a:t>2) How bash got launched (this is when it read .</a:t>
            </a:r>
            <a:r>
              <a:rPr lang="en-US" dirty="0" err="1"/>
              <a:t>bashrc</a:t>
            </a:r>
            <a:r>
              <a:rPr lang="en-US" dirty="0"/>
              <a:t>)</a:t>
            </a:r>
          </a:p>
          <a:p>
            <a:r>
              <a:rPr lang="en-US" dirty="0"/>
              <a:t>3) How a command like “</a:t>
            </a:r>
            <a:r>
              <a:rPr lang="en-US" dirty="0" err="1"/>
              <a:t>c++</a:t>
            </a:r>
            <a:r>
              <a:rPr lang="en-US" dirty="0"/>
              <a:t>” gets launched</a:t>
            </a:r>
          </a:p>
        </p:txBody>
      </p:sp>
      <p:sp>
        <p:nvSpPr>
          <p:cNvPr id="4" name="Footer Placeholder 3">
            <a:extLst>
              <a:ext uri="{FF2B5EF4-FFF2-40B4-BE49-F238E27FC236}">
                <a16:creationId xmlns:a16="http://schemas.microsoft.com/office/drawing/2014/main" id="{EF33F3F0-E0FC-4F20-B6CB-BCFF18D1CCE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5E18687-5B13-4939-8ECE-EE89739C128F}"/>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1304018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15CC45-217F-4A70-AE72-7119AD1CBD98}"/>
              </a:ext>
            </a:extLst>
          </p:cNvPr>
          <p:cNvPicPr>
            <a:picLocks noChangeAspect="1"/>
          </p:cNvPicPr>
          <p:nvPr/>
        </p:nvPicPr>
        <p:blipFill>
          <a:blip r:embed="rId2"/>
          <a:stretch>
            <a:fillRect/>
          </a:stretch>
        </p:blipFill>
        <p:spPr>
          <a:xfrm>
            <a:off x="7119409" y="139258"/>
            <a:ext cx="4204757" cy="2391531"/>
          </a:xfrm>
          <a:prstGeom prst="rect">
            <a:avLst/>
          </a:prstGeom>
        </p:spPr>
      </p:pic>
      <p:sp>
        <p:nvSpPr>
          <p:cNvPr id="2" name="Title 1">
            <a:extLst>
              <a:ext uri="{FF2B5EF4-FFF2-40B4-BE49-F238E27FC236}">
                <a16:creationId xmlns:a16="http://schemas.microsoft.com/office/drawing/2014/main" id="{E81F1FB1-21C1-4CF2-9FA7-D27C47890A96}"/>
              </a:ext>
            </a:extLst>
          </p:cNvPr>
          <p:cNvSpPr>
            <a:spLocks noGrp="1"/>
          </p:cNvSpPr>
          <p:nvPr>
            <p:ph type="title"/>
          </p:nvPr>
        </p:nvSpPr>
        <p:spPr/>
        <p:txBody>
          <a:bodyPr/>
          <a:lstStyle/>
          <a:p>
            <a:r>
              <a:rPr lang="en-US" dirty="0"/>
              <a:t>When Ubuntu Boots</a:t>
            </a:r>
          </a:p>
        </p:txBody>
      </p:sp>
      <p:sp>
        <p:nvSpPr>
          <p:cNvPr id="3" name="Content Placeholder 2">
            <a:extLst>
              <a:ext uri="{FF2B5EF4-FFF2-40B4-BE49-F238E27FC236}">
                <a16:creationId xmlns:a16="http://schemas.microsoft.com/office/drawing/2014/main" id="{9890CB45-B11A-400A-A87E-23C03CC038A1}"/>
              </a:ext>
            </a:extLst>
          </p:cNvPr>
          <p:cNvSpPr>
            <a:spLocks noGrp="1"/>
          </p:cNvSpPr>
          <p:nvPr>
            <p:ph idx="1"/>
          </p:nvPr>
        </p:nvSpPr>
        <p:spPr>
          <a:xfrm>
            <a:off x="1024128" y="2489200"/>
            <a:ext cx="10641690" cy="3820160"/>
          </a:xfrm>
        </p:spPr>
        <p:txBody>
          <a:bodyPr>
            <a:normAutofit fontScale="92500" lnSpcReduction="20000"/>
          </a:bodyPr>
          <a:lstStyle/>
          <a:p>
            <a:r>
              <a:rPr lang="en-US" dirty="0"/>
              <a:t>Ubuntu is a version of Linux.  It runs as the “operating system” or “kernel”.  But when you start the computer, it isn’t yet running.</a:t>
            </a:r>
          </a:p>
          <a:p>
            <a:endParaRPr lang="en-US" dirty="0"/>
          </a:p>
          <a:p>
            <a:r>
              <a:rPr lang="en-US" dirty="0"/>
              <a:t>Every computer has a special firmware program to launch a special stand-alone program call the “bootstrap” program.  In fact this is a 2-stage process (hence “stage ½ bootloader”)</a:t>
            </a:r>
          </a:p>
          <a:p>
            <a:endParaRPr lang="en-US" dirty="0"/>
          </a:p>
          <a:p>
            <a:r>
              <a:rPr lang="en-US" dirty="0"/>
              <a:t>This stand-alone program than reads the operating system binary from a file on disk into memory and launches it.</a:t>
            </a:r>
          </a:p>
        </p:txBody>
      </p:sp>
      <p:sp>
        <p:nvSpPr>
          <p:cNvPr id="4" name="Footer Placeholder 3">
            <a:extLst>
              <a:ext uri="{FF2B5EF4-FFF2-40B4-BE49-F238E27FC236}">
                <a16:creationId xmlns:a16="http://schemas.microsoft.com/office/drawing/2014/main" id="{CE202B72-B046-4B3A-9035-23D3749EDBF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E1DD3C9-E9F4-46F0-999F-7D2B8B5AEC9E}"/>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60680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6EE3-659B-4D8B-A0DF-8ABDA0466D53}"/>
              </a:ext>
            </a:extLst>
          </p:cNvPr>
          <p:cNvSpPr>
            <a:spLocks noGrp="1"/>
          </p:cNvSpPr>
          <p:nvPr>
            <p:ph type="title"/>
          </p:nvPr>
        </p:nvSpPr>
        <p:spPr/>
        <p:txBody>
          <a:bodyPr/>
          <a:lstStyle/>
          <a:p>
            <a:r>
              <a:rPr lang="en-US" dirty="0"/>
              <a:t>What about Ubuntu </a:t>
            </a:r>
            <a:r>
              <a:rPr lang="en-US" u="sng" dirty="0"/>
              <a:t>on Windows</a:t>
            </a:r>
            <a:r>
              <a:rPr lang="en-US" dirty="0"/>
              <a:t>?</a:t>
            </a:r>
          </a:p>
        </p:txBody>
      </p:sp>
      <p:sp>
        <p:nvSpPr>
          <p:cNvPr id="3" name="Content Placeholder 2">
            <a:extLst>
              <a:ext uri="{FF2B5EF4-FFF2-40B4-BE49-F238E27FC236}">
                <a16:creationId xmlns:a16="http://schemas.microsoft.com/office/drawing/2014/main" id="{0B90A6E6-D6FB-4955-81E4-12D20E9CB341}"/>
              </a:ext>
            </a:extLst>
          </p:cNvPr>
          <p:cNvSpPr>
            <a:spLocks noGrp="1"/>
          </p:cNvSpPr>
          <p:nvPr>
            <p:ph idx="1"/>
          </p:nvPr>
        </p:nvSpPr>
        <p:spPr/>
        <p:txBody>
          <a:bodyPr>
            <a:normAutofit fontScale="92500" lnSpcReduction="10000"/>
          </a:bodyPr>
          <a:lstStyle/>
          <a:p>
            <a:r>
              <a:rPr lang="en-US" dirty="0"/>
              <a:t>Microsoft Windows has a “microkernel” on which they can host Ubuntu as a kind of application.  (Same with MacOS, via bootcamp)</a:t>
            </a:r>
          </a:p>
          <a:p>
            <a:endParaRPr lang="en-US" dirty="0"/>
          </a:p>
          <a:p>
            <a:r>
              <a:rPr lang="en-US" dirty="0"/>
              <a:t>In effect, both Windows and Ubuntu are “apps” that in turn can host and run additional programs, all on your machine.</a:t>
            </a:r>
          </a:p>
          <a:p>
            <a:endParaRPr lang="en-US" dirty="0"/>
          </a:p>
          <a:p>
            <a:r>
              <a:rPr lang="en-US" dirty="0"/>
              <a:t>Early virtualization approaches of this kind were slow, but over time they have become highly performant.  Now we do this all the time.</a:t>
            </a:r>
          </a:p>
        </p:txBody>
      </p:sp>
      <p:sp>
        <p:nvSpPr>
          <p:cNvPr id="4" name="Footer Placeholder 3">
            <a:extLst>
              <a:ext uri="{FF2B5EF4-FFF2-40B4-BE49-F238E27FC236}">
                <a16:creationId xmlns:a16="http://schemas.microsoft.com/office/drawing/2014/main" id="{5A411CF4-B066-4D0D-B3C4-9254C35BE3D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40A62EB-C9C3-4DD5-8FD0-76F6B9DEAFB0}"/>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158262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F829-52BB-4D41-92F5-8116E3C92F88}"/>
              </a:ext>
            </a:extLst>
          </p:cNvPr>
          <p:cNvSpPr>
            <a:spLocks noGrp="1"/>
          </p:cNvSpPr>
          <p:nvPr>
            <p:ph type="title"/>
          </p:nvPr>
        </p:nvSpPr>
        <p:spPr/>
        <p:txBody>
          <a:bodyPr/>
          <a:lstStyle/>
          <a:p>
            <a:r>
              <a:rPr lang="en-US" dirty="0"/>
              <a:t>Ubuntu Linux starts by scanning </a:t>
            </a:r>
            <a:br>
              <a:rPr lang="en-US" dirty="0"/>
            </a:br>
            <a:r>
              <a:rPr lang="en-US" dirty="0"/>
              <a:t>the hardware</a:t>
            </a:r>
          </a:p>
        </p:txBody>
      </p:sp>
      <p:sp>
        <p:nvSpPr>
          <p:cNvPr id="3" name="Content Placeholder 2">
            <a:extLst>
              <a:ext uri="{FF2B5EF4-FFF2-40B4-BE49-F238E27FC236}">
                <a16:creationId xmlns:a16="http://schemas.microsoft.com/office/drawing/2014/main" id="{5D4A0BFE-1413-4399-9C29-70CB043DA164}"/>
              </a:ext>
            </a:extLst>
          </p:cNvPr>
          <p:cNvSpPr>
            <a:spLocks noGrp="1"/>
          </p:cNvSpPr>
          <p:nvPr>
            <p:ph idx="1"/>
          </p:nvPr>
        </p:nvSpPr>
        <p:spPr/>
        <p:txBody>
          <a:bodyPr>
            <a:normAutofit fontScale="92500" lnSpcReduction="10000"/>
          </a:bodyPr>
          <a:lstStyle/>
          <a:p>
            <a:r>
              <a:rPr lang="en-US" dirty="0"/>
              <a:t>Linux figures out how much memory the machine has, what kind of CPU it has, what devices are attached, etc.</a:t>
            </a:r>
          </a:p>
          <a:p>
            <a:endParaRPr lang="en-US" dirty="0"/>
          </a:p>
          <a:p>
            <a:r>
              <a:rPr lang="en-US" dirty="0"/>
              <a:t>It accesses the same disk it booted on to learn configuration parameters and also which devices to activate.  For these activated devices, it loads a “device driver”.</a:t>
            </a:r>
          </a:p>
          <a:p>
            <a:endParaRPr lang="en-US" dirty="0"/>
          </a:p>
          <a:p>
            <a:r>
              <a:rPr lang="en-US" dirty="0"/>
              <a:t>Then it starts the “</a:t>
            </a:r>
            <a:r>
              <a:rPr lang="en-US" dirty="0" err="1"/>
              <a:t>init</a:t>
            </a:r>
            <a:r>
              <a:rPr lang="en-US" dirty="0"/>
              <a:t>” daemon.</a:t>
            </a:r>
          </a:p>
        </p:txBody>
      </p:sp>
      <p:sp>
        <p:nvSpPr>
          <p:cNvPr id="4" name="Footer Placeholder 3">
            <a:extLst>
              <a:ext uri="{FF2B5EF4-FFF2-40B4-BE49-F238E27FC236}">
                <a16:creationId xmlns:a16="http://schemas.microsoft.com/office/drawing/2014/main" id="{1828516B-0BDA-4373-B76D-EF0A752D08C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AC558FD-7929-496D-8934-D89F494E965F}"/>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4146152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CD7A-6819-4C78-AC16-6F1193FE88A2}"/>
              </a:ext>
            </a:extLst>
          </p:cNvPr>
          <p:cNvSpPr>
            <a:spLocks noGrp="1"/>
          </p:cNvSpPr>
          <p:nvPr>
            <p:ph type="title"/>
          </p:nvPr>
        </p:nvSpPr>
        <p:spPr/>
        <p:txBody>
          <a:bodyPr/>
          <a:lstStyle/>
          <a:p>
            <a:r>
              <a:rPr lang="en-US" dirty="0"/>
              <a:t>The </a:t>
            </a:r>
            <a:r>
              <a:rPr lang="en-US" dirty="0" err="1"/>
              <a:t>init</a:t>
            </a:r>
            <a:r>
              <a:rPr lang="en-US" dirty="0"/>
              <a:t> and rlogin daemons</a:t>
            </a:r>
          </a:p>
        </p:txBody>
      </p:sp>
      <p:sp>
        <p:nvSpPr>
          <p:cNvPr id="3" name="Content Placeholder 2">
            <a:extLst>
              <a:ext uri="{FF2B5EF4-FFF2-40B4-BE49-F238E27FC236}">
                <a16:creationId xmlns:a16="http://schemas.microsoft.com/office/drawing/2014/main" id="{926EB476-5F5B-4619-AD34-721B7C39C26A}"/>
              </a:ext>
            </a:extLst>
          </p:cNvPr>
          <p:cNvSpPr>
            <a:spLocks noGrp="1"/>
          </p:cNvSpPr>
          <p:nvPr>
            <p:ph idx="1"/>
          </p:nvPr>
        </p:nvSpPr>
        <p:spPr/>
        <p:txBody>
          <a:bodyPr>
            <a:normAutofit fontScale="85000" lnSpcReduction="10000"/>
          </a:bodyPr>
          <a:lstStyle/>
          <a:p>
            <a:r>
              <a:rPr lang="en-US" dirty="0"/>
              <a:t>The </a:t>
            </a:r>
            <a:r>
              <a:rPr lang="en-US" dirty="0" err="1"/>
              <a:t>init</a:t>
            </a:r>
            <a:r>
              <a:rPr lang="en-US" dirty="0"/>
              <a:t> daemon is the “parent” of all other processes that run on an Ubuntu Linux system.  /</a:t>
            </a:r>
            <a:r>
              <a:rPr lang="en-US" dirty="0" err="1"/>
              <a:t>etc</a:t>
            </a:r>
            <a:r>
              <a:rPr lang="en-US" dirty="0"/>
              <a:t>/</a:t>
            </a:r>
            <a:r>
              <a:rPr lang="en-US" dirty="0" err="1"/>
              <a:t>init.d</a:t>
            </a:r>
            <a:r>
              <a:rPr lang="en-US" dirty="0"/>
              <a:t> told it what to initially do at boot time.</a:t>
            </a:r>
          </a:p>
          <a:p>
            <a:endParaRPr lang="en-US" dirty="0"/>
          </a:p>
          <a:p>
            <a:r>
              <a:rPr lang="en-US" dirty="0"/>
              <a:t>It launched </a:t>
            </a:r>
            <a:r>
              <a:rPr lang="en-US" b="1" dirty="0" err="1"/>
              <a:t>cron</a:t>
            </a:r>
            <a:r>
              <a:rPr lang="en-US" b="1" dirty="0"/>
              <a:t> </a:t>
            </a:r>
            <a:r>
              <a:rPr lang="en-US" dirty="0"/>
              <a:t>and the </a:t>
            </a:r>
            <a:r>
              <a:rPr lang="en-US" b="1" dirty="0"/>
              <a:t>at </a:t>
            </a:r>
            <a:r>
              <a:rPr lang="en-US" dirty="0"/>
              <a:t>daemon, and it also launches the application that allows you to log in and have a bash shell connected to your console.</a:t>
            </a:r>
          </a:p>
          <a:p>
            <a:endParaRPr lang="en-US" dirty="0"/>
          </a:p>
          <a:p>
            <a:r>
              <a:rPr lang="en-US" dirty="0"/>
              <a:t>The rlogin daemon allows remote logins, if you configured Ubuntu to permit them.  If firewalls and IP addresses allow, you can then use rlogin to remotely connect to a machine, like I did to access compute30 on </a:t>
            </a:r>
            <a:r>
              <a:rPr lang="en-US" dirty="0" err="1"/>
              <a:t>Fractus</a:t>
            </a:r>
            <a:r>
              <a:rPr lang="en-US" dirty="0"/>
              <a:t>.</a:t>
            </a:r>
          </a:p>
          <a:p>
            <a:endParaRPr lang="en-US" dirty="0"/>
          </a:p>
          <a:p>
            <a:endParaRPr lang="en-US" dirty="0"/>
          </a:p>
        </p:txBody>
      </p:sp>
      <p:sp>
        <p:nvSpPr>
          <p:cNvPr id="4" name="Footer Placeholder 3">
            <a:extLst>
              <a:ext uri="{FF2B5EF4-FFF2-40B4-BE49-F238E27FC236}">
                <a16:creationId xmlns:a16="http://schemas.microsoft.com/office/drawing/2014/main" id="{88546A99-C4F8-44E4-957C-F811F741F07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E281637-8771-4F81-A2FC-07DAB5BBCCE3}"/>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376671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21B8-9312-4638-B478-CA2AFAFA6C16}"/>
              </a:ext>
            </a:extLst>
          </p:cNvPr>
          <p:cNvSpPr>
            <a:spLocks noGrp="1"/>
          </p:cNvSpPr>
          <p:nvPr>
            <p:ph type="title"/>
          </p:nvPr>
        </p:nvSpPr>
        <p:spPr/>
        <p:txBody>
          <a:bodyPr/>
          <a:lstStyle/>
          <a:p>
            <a:r>
              <a:rPr lang="en-US" dirty="0"/>
              <a:t>When you log in</a:t>
            </a:r>
          </a:p>
        </p:txBody>
      </p:sp>
      <p:sp>
        <p:nvSpPr>
          <p:cNvPr id="3" name="Content Placeholder 2">
            <a:extLst>
              <a:ext uri="{FF2B5EF4-FFF2-40B4-BE49-F238E27FC236}">
                <a16:creationId xmlns:a16="http://schemas.microsoft.com/office/drawing/2014/main" id="{327D4A01-0786-46C8-B2F0-36E7C1A6C006}"/>
              </a:ext>
            </a:extLst>
          </p:cNvPr>
          <p:cNvSpPr>
            <a:spLocks noGrp="1"/>
          </p:cNvSpPr>
          <p:nvPr>
            <p:ph idx="1"/>
          </p:nvPr>
        </p:nvSpPr>
        <p:spPr/>
        <p:txBody>
          <a:bodyPr>
            <a:normAutofit fontScale="92500" lnSpcReduction="10000"/>
          </a:bodyPr>
          <a:lstStyle/>
          <a:p>
            <a:r>
              <a:rPr lang="en-US" dirty="0"/>
              <a:t>The login process sees that “ken” is logging in.</a:t>
            </a:r>
          </a:p>
          <a:p>
            <a:endParaRPr lang="en-US" dirty="0"/>
          </a:p>
          <a:p>
            <a:r>
              <a:rPr lang="en-US" dirty="0"/>
              <a:t>It checks the secure table of permitted users and makes sure I am a user listed for this machine – if not, “goodbye”!</a:t>
            </a:r>
          </a:p>
          <a:p>
            <a:endParaRPr lang="en-US" dirty="0"/>
          </a:p>
          <a:p>
            <a:r>
              <a:rPr lang="en-US" dirty="0"/>
              <a:t>In fact I am, and I prefer the bash shell.  So it launches the bash shell, and configures it to take command-line input from my console.  Now when I type commands, bash sees the string as input.</a:t>
            </a:r>
          </a:p>
        </p:txBody>
      </p:sp>
      <p:sp>
        <p:nvSpPr>
          <p:cNvPr id="4" name="Footer Placeholder 3">
            <a:extLst>
              <a:ext uri="{FF2B5EF4-FFF2-40B4-BE49-F238E27FC236}">
                <a16:creationId xmlns:a16="http://schemas.microsoft.com/office/drawing/2014/main" id="{C8885FBF-0D07-47D0-95BE-F5EF5993CA2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6AFDEC4-E0FD-4E56-A76B-C53B2AC01EC7}"/>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2242700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227B-4399-4ADC-835D-460BA8F65B4F}"/>
              </a:ext>
            </a:extLst>
          </p:cNvPr>
          <p:cNvSpPr>
            <a:spLocks noGrp="1"/>
          </p:cNvSpPr>
          <p:nvPr>
            <p:ph type="title"/>
          </p:nvPr>
        </p:nvSpPr>
        <p:spPr/>
        <p:txBody>
          <a:bodyPr/>
          <a:lstStyle/>
          <a:p>
            <a:r>
              <a:rPr lang="en-US" dirty="0"/>
              <a:t>Bash initializes itself</a:t>
            </a:r>
          </a:p>
        </p:txBody>
      </p:sp>
      <p:sp>
        <p:nvSpPr>
          <p:cNvPr id="3" name="Content Placeholder 2">
            <a:extLst>
              <a:ext uri="{FF2B5EF4-FFF2-40B4-BE49-F238E27FC236}">
                <a16:creationId xmlns:a16="http://schemas.microsoft.com/office/drawing/2014/main" id="{CCDD49DE-EB90-46A9-873A-25F6F163B55D}"/>
              </a:ext>
            </a:extLst>
          </p:cNvPr>
          <p:cNvSpPr>
            <a:spLocks noGrp="1"/>
          </p:cNvSpPr>
          <p:nvPr>
            <p:ph idx="1"/>
          </p:nvPr>
        </p:nvSpPr>
        <p:spPr/>
        <p:txBody>
          <a:bodyPr/>
          <a:lstStyle/>
          <a:p>
            <a:r>
              <a:rPr lang="en-US" dirty="0"/>
              <a:t>The .</a:t>
            </a:r>
            <a:r>
              <a:rPr lang="en-US" dirty="0" err="1"/>
              <a:t>bashrc</a:t>
            </a:r>
            <a:r>
              <a:rPr lang="en-US" dirty="0"/>
              <a:t> file is “executed” by bash to configure itself for me</a:t>
            </a:r>
          </a:p>
          <a:p>
            <a:endParaRPr lang="en-US" dirty="0"/>
          </a:p>
          <a:p>
            <a:r>
              <a:rPr lang="en-US" dirty="0"/>
              <a:t>I can customize this (and many people do!), to set environment variables, run programs, </a:t>
            </a:r>
            <a:r>
              <a:rPr lang="en-US" dirty="0" err="1"/>
              <a:t>etc</a:t>
            </a:r>
            <a:r>
              <a:rPr lang="en-US" dirty="0"/>
              <a:t> – it is actually a script of bash commands, just like the ones I can type on the command line.</a:t>
            </a:r>
          </a:p>
          <a:p>
            <a:endParaRPr lang="en-US" dirty="0"/>
          </a:p>
          <a:p>
            <a:r>
              <a:rPr lang="en-US" dirty="0"/>
              <a:t>By the time my command prompt appears, bash is configured.</a:t>
            </a:r>
          </a:p>
        </p:txBody>
      </p:sp>
      <p:sp>
        <p:nvSpPr>
          <p:cNvPr id="4" name="Footer Placeholder 3">
            <a:extLst>
              <a:ext uri="{FF2B5EF4-FFF2-40B4-BE49-F238E27FC236}">
                <a16:creationId xmlns:a16="http://schemas.microsoft.com/office/drawing/2014/main" id="{8918CA16-4CF6-466C-A99C-1D3FFFB0F3C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ACE4F13-0A98-4A79-B68C-B3A635A62595}"/>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07177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C986-BF53-443D-A297-D5B94D9C5C33}"/>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14B00987-4997-4E07-ADE3-47FF79FF7073}"/>
              </a:ext>
            </a:extLst>
          </p:cNvPr>
          <p:cNvSpPr>
            <a:spLocks noGrp="1"/>
          </p:cNvSpPr>
          <p:nvPr>
            <p:ph idx="1"/>
          </p:nvPr>
        </p:nvSpPr>
        <p:spPr>
          <a:xfrm>
            <a:off x="1024128" y="2286000"/>
            <a:ext cx="10786872" cy="4023360"/>
          </a:xfrm>
        </p:spPr>
        <p:txBody>
          <a:bodyPr>
            <a:normAutofit/>
          </a:bodyPr>
          <a:lstStyle/>
          <a:p>
            <a:r>
              <a:rPr lang="en-US" dirty="0"/>
              <a:t>We saw that when our word-count program was running, parallelism offered a way to get much better performance from the machine, as much as a 30x speedup for this task.</a:t>
            </a:r>
          </a:p>
          <a:p>
            <a:endParaRPr lang="en-US" dirty="0"/>
          </a:p>
          <a:p>
            <a:r>
              <a:rPr lang="en-US" dirty="0"/>
              <a:t>In fact, Linux systems often have a lot of things running on them, in the background (meaning, “not talking to the person typing commands on the console.”)</a:t>
            </a:r>
          </a:p>
        </p:txBody>
      </p:sp>
      <p:sp>
        <p:nvSpPr>
          <p:cNvPr id="4" name="Footer Placeholder 3">
            <a:extLst>
              <a:ext uri="{FF2B5EF4-FFF2-40B4-BE49-F238E27FC236}">
                <a16:creationId xmlns:a16="http://schemas.microsoft.com/office/drawing/2014/main" id="{8CE3F10B-A5DF-4260-905D-24B1BCBB7B1A}"/>
              </a:ext>
            </a:extLst>
          </p:cNvPr>
          <p:cNvSpPr>
            <a:spLocks noGrp="1"/>
          </p:cNvSpPr>
          <p:nvPr>
            <p:ph type="ftr" sz="quarter" idx="11"/>
          </p:nvPr>
        </p:nvSpPr>
        <p:spPr>
          <a:xfrm>
            <a:off x="4825998" y="6470704"/>
            <a:ext cx="5901459" cy="274320"/>
          </a:xfrm>
        </p:spPr>
        <p:txBody>
          <a:bodyPr/>
          <a:lstStyle/>
          <a:p>
            <a:r>
              <a:rPr lang="en-US"/>
              <a:t>Cornell CS4414 - Spring 2023</a:t>
            </a:r>
          </a:p>
        </p:txBody>
      </p:sp>
      <p:sp>
        <p:nvSpPr>
          <p:cNvPr id="5" name="Slide Number Placeholder 4">
            <a:extLst>
              <a:ext uri="{FF2B5EF4-FFF2-40B4-BE49-F238E27FC236}">
                <a16:creationId xmlns:a16="http://schemas.microsoft.com/office/drawing/2014/main" id="{C424C834-2BE0-4E75-AC6A-C3D3E670C57F}"/>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86722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BC42-926F-4D73-B222-C34C6B29025B}"/>
              </a:ext>
            </a:extLst>
          </p:cNvPr>
          <p:cNvSpPr>
            <a:spLocks noGrp="1"/>
          </p:cNvSpPr>
          <p:nvPr>
            <p:ph type="title"/>
          </p:nvPr>
        </p:nvSpPr>
        <p:spPr/>
        <p:txBody>
          <a:bodyPr/>
          <a:lstStyle/>
          <a:p>
            <a:r>
              <a:rPr lang="en-US" dirty="0"/>
              <a:t>When we launch programs…</a:t>
            </a:r>
          </a:p>
        </p:txBody>
      </p:sp>
      <p:sp>
        <p:nvSpPr>
          <p:cNvPr id="3" name="Content Placeholder 2">
            <a:extLst>
              <a:ext uri="{FF2B5EF4-FFF2-40B4-BE49-F238E27FC236}">
                <a16:creationId xmlns:a16="http://schemas.microsoft.com/office/drawing/2014/main" id="{24A8BAD4-0256-4619-B30A-3E964CDDC919}"/>
              </a:ext>
            </a:extLst>
          </p:cNvPr>
          <p:cNvSpPr>
            <a:spLocks noGrp="1"/>
          </p:cNvSpPr>
          <p:nvPr>
            <p:ph idx="1"/>
          </p:nvPr>
        </p:nvSpPr>
        <p:spPr/>
        <p:txBody>
          <a:bodyPr>
            <a:normAutofit/>
          </a:bodyPr>
          <a:lstStyle/>
          <a:p>
            <a:r>
              <a:rPr lang="en-US" dirty="0"/>
              <a:t>Bash (or </a:t>
            </a:r>
            <a:r>
              <a:rPr lang="en-US" dirty="0" err="1"/>
              <a:t>cron</a:t>
            </a:r>
            <a:r>
              <a:rPr lang="en-US" dirty="0"/>
              <a:t>, or whatever) looks for the program to launch using the PATH variable as guidance on where to look.  A special Linux operation called “fork” followed by “exec” runs it.</a:t>
            </a:r>
          </a:p>
          <a:p>
            <a:endParaRPr lang="en-US" dirty="0"/>
          </a:p>
          <a:p>
            <a:r>
              <a:rPr lang="en-US" dirty="0"/>
              <a:t>The program is now active and will read the environment plus any arguments you provided to know what to do.  Some programs fail at this stage because they can’t find a needed file in the places listed in the relevant path, or an argument is wrong.</a:t>
            </a:r>
          </a:p>
        </p:txBody>
      </p:sp>
      <p:sp>
        <p:nvSpPr>
          <p:cNvPr id="4" name="Footer Placeholder 3">
            <a:extLst>
              <a:ext uri="{FF2B5EF4-FFF2-40B4-BE49-F238E27FC236}">
                <a16:creationId xmlns:a16="http://schemas.microsoft.com/office/drawing/2014/main" id="{9EC9BB12-043D-41B9-8A56-A9F357707DC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9E2B67A-A19B-4B11-BD45-9673C5B377DC}"/>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3768576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3ACB-D800-44D3-844D-9C276D51F1D2}"/>
              </a:ext>
            </a:extLst>
          </p:cNvPr>
          <p:cNvSpPr>
            <a:spLocks noGrp="1"/>
          </p:cNvSpPr>
          <p:nvPr>
            <p:ph type="title"/>
          </p:nvPr>
        </p:nvSpPr>
        <p:spPr>
          <a:xfrm>
            <a:off x="1024127" y="610616"/>
            <a:ext cx="10641691" cy="1499616"/>
          </a:xfrm>
        </p:spPr>
        <p:txBody>
          <a:bodyPr/>
          <a:lstStyle/>
          <a:p>
            <a:r>
              <a:rPr lang="en-US" dirty="0"/>
              <a:t>Example</a:t>
            </a:r>
          </a:p>
        </p:txBody>
      </p:sp>
      <p:sp>
        <p:nvSpPr>
          <p:cNvPr id="3" name="Content Placeholder 2">
            <a:extLst>
              <a:ext uri="{FF2B5EF4-FFF2-40B4-BE49-F238E27FC236}">
                <a16:creationId xmlns:a16="http://schemas.microsoft.com/office/drawing/2014/main" id="{94BC7C5B-48EE-42F0-8A67-59CA967F01F2}"/>
              </a:ext>
            </a:extLst>
          </p:cNvPr>
          <p:cNvSpPr>
            <a:spLocks noGrp="1"/>
          </p:cNvSpPr>
          <p:nvPr>
            <p:ph idx="1"/>
          </p:nvPr>
        </p:nvSpPr>
        <p:spPr/>
        <p:txBody>
          <a:bodyPr>
            <a:normAutofit fontScale="92500"/>
          </a:bodyPr>
          <a:lstStyle/>
          <a:p>
            <a:r>
              <a:rPr lang="en-US" dirty="0"/>
              <a:t>I log in, and then edit a file using vim (Sagar prefers emacs).  So:  </a:t>
            </a:r>
          </a:p>
          <a:p>
            <a:pPr marL="514350" indent="-514350">
              <a:buFont typeface="+mj-lt"/>
              <a:buAutoNum type="arabicPeriod"/>
            </a:pPr>
            <a:r>
              <a:rPr lang="en-US" dirty="0" err="1"/>
              <a:t>init</a:t>
            </a:r>
            <a:r>
              <a:rPr lang="en-US" dirty="0"/>
              <a:t> ran a login daemon.  </a:t>
            </a:r>
          </a:p>
          <a:p>
            <a:pPr marL="514350" indent="-514350">
              <a:buFont typeface="+mj-lt"/>
              <a:buAutoNum type="arabicPeriod"/>
            </a:pPr>
            <a:r>
              <a:rPr lang="en-US" dirty="0"/>
              <a:t>That daemon launched bash.  </a:t>
            </a:r>
          </a:p>
          <a:p>
            <a:pPr marL="514350" indent="-514350">
              <a:buFont typeface="+mj-lt"/>
              <a:buAutoNum type="arabicPeriod"/>
            </a:pPr>
            <a:r>
              <a:rPr lang="en-US" dirty="0"/>
              <a:t>Bash initialized using .</a:t>
            </a:r>
            <a:r>
              <a:rPr lang="en-US" dirty="0" err="1"/>
              <a:t>bashrc</a:t>
            </a:r>
            <a:r>
              <a:rPr lang="en-US" dirty="0"/>
              <a:t>, then gave a command-line prompt</a:t>
            </a:r>
          </a:p>
          <a:p>
            <a:pPr marL="514350" indent="-514350">
              <a:buFont typeface="+mj-lt"/>
              <a:buAutoNum type="arabicPeriod"/>
            </a:pPr>
            <a:r>
              <a:rPr lang="en-US" dirty="0"/>
              <a:t>When I ran “vim”, bash found the program and ran it, using PATH </a:t>
            </a:r>
            <a:br>
              <a:rPr lang="en-US" dirty="0"/>
            </a:br>
            <a:r>
              <a:rPr lang="en-US" dirty="0"/>
              <a:t>to know where to look.  “which vim” would tell me which it found.</a:t>
            </a:r>
          </a:p>
          <a:p>
            <a:pPr marL="514350" indent="-514350">
              <a:buFont typeface="+mj-lt"/>
              <a:buAutoNum type="arabicPeriod"/>
            </a:pPr>
            <a:r>
              <a:rPr lang="en-US" dirty="0"/>
              <a:t>Vim initialized itself, and created a visual editing window for me.</a:t>
            </a:r>
          </a:p>
        </p:txBody>
      </p:sp>
      <p:sp>
        <p:nvSpPr>
          <p:cNvPr id="4" name="Footer Placeholder 3">
            <a:extLst>
              <a:ext uri="{FF2B5EF4-FFF2-40B4-BE49-F238E27FC236}">
                <a16:creationId xmlns:a16="http://schemas.microsoft.com/office/drawing/2014/main" id="{852BBF38-E783-4E72-913C-AD16CCF3174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090D1D7-0600-4EBC-954C-F3F683D05920}"/>
              </a:ext>
            </a:extLst>
          </p:cNvPr>
          <p:cNvSpPr>
            <a:spLocks noGrp="1"/>
          </p:cNvSpPr>
          <p:nvPr>
            <p:ph type="sldNum" sz="quarter" idx="12"/>
          </p:nvPr>
        </p:nvSpPr>
        <p:spPr/>
        <p:txBody>
          <a:bodyPr/>
          <a:lstStyle/>
          <a:p>
            <a:fld id="{6547F9EC-0141-428E-9624-21FD351CB832}" type="slidenum">
              <a:rPr lang="en-US" smtClean="0"/>
              <a:t>31</a:t>
            </a:fld>
            <a:endParaRPr lang="en-US"/>
          </a:p>
        </p:txBody>
      </p:sp>
      <p:pic>
        <p:nvPicPr>
          <p:cNvPr id="1026" name="Picture 2" descr="This is a UNIX System! I Know This! – I Believe Two Things">
            <a:extLst>
              <a:ext uri="{FF2B5EF4-FFF2-40B4-BE49-F238E27FC236}">
                <a16:creationId xmlns:a16="http://schemas.microsoft.com/office/drawing/2014/main" id="{0590F6F6-E121-452D-877D-533E790CF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661" y="22607"/>
            <a:ext cx="2853267" cy="19337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AC00D9-FD51-4335-89C6-4757DFF96863}"/>
              </a:ext>
            </a:extLst>
          </p:cNvPr>
          <p:cNvSpPr txBox="1"/>
          <p:nvPr/>
        </p:nvSpPr>
        <p:spPr>
          <a:xfrm>
            <a:off x="7651140" y="1968032"/>
            <a:ext cx="3186193" cy="369332"/>
          </a:xfrm>
          <a:prstGeom prst="rect">
            <a:avLst/>
          </a:prstGeom>
          <a:noFill/>
        </p:spPr>
        <p:txBody>
          <a:bodyPr wrap="none" rtlCol="0">
            <a:spAutoFit/>
          </a:bodyPr>
          <a:lstStyle/>
          <a:p>
            <a:r>
              <a:rPr lang="en-US" dirty="0"/>
              <a:t>“It’s a UNIX System!  I know this.”</a:t>
            </a:r>
          </a:p>
        </p:txBody>
      </p:sp>
      <p:pic>
        <p:nvPicPr>
          <p:cNvPr id="6" name="Picture 5">
            <a:extLst>
              <a:ext uri="{FF2B5EF4-FFF2-40B4-BE49-F238E27FC236}">
                <a16:creationId xmlns:a16="http://schemas.microsoft.com/office/drawing/2014/main" id="{68276807-C917-423A-965F-875A908DE8AA}"/>
              </a:ext>
            </a:extLst>
          </p:cNvPr>
          <p:cNvPicPr>
            <a:picLocks noChangeAspect="1"/>
          </p:cNvPicPr>
          <p:nvPr/>
        </p:nvPicPr>
        <p:blipFill>
          <a:blip r:embed="rId3"/>
          <a:stretch>
            <a:fillRect/>
          </a:stretch>
        </p:blipFill>
        <p:spPr>
          <a:xfrm>
            <a:off x="4842932" y="112976"/>
            <a:ext cx="2532313" cy="1736291"/>
          </a:xfrm>
          <a:prstGeom prst="rect">
            <a:avLst/>
          </a:prstGeom>
        </p:spPr>
      </p:pic>
    </p:spTree>
    <p:extLst>
      <p:ext uri="{BB962C8B-B14F-4D97-AF65-F5344CB8AC3E}">
        <p14:creationId xmlns:p14="http://schemas.microsoft.com/office/powerpoint/2010/main" val="196462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1181-61A4-47EF-A430-0990F52EEA62}"/>
              </a:ext>
            </a:extLst>
          </p:cNvPr>
          <p:cNvSpPr>
            <a:spLocks noGrp="1"/>
          </p:cNvSpPr>
          <p:nvPr>
            <p:ph type="title"/>
          </p:nvPr>
        </p:nvSpPr>
        <p:spPr/>
        <p:txBody>
          <a:bodyPr/>
          <a:lstStyle/>
          <a:p>
            <a:r>
              <a:rPr lang="en-US" dirty="0"/>
              <a:t>Bash notation</a:t>
            </a:r>
          </a:p>
        </p:txBody>
      </p:sp>
      <p:sp>
        <p:nvSpPr>
          <p:cNvPr id="3" name="Content Placeholder 2">
            <a:extLst>
              <a:ext uri="{FF2B5EF4-FFF2-40B4-BE49-F238E27FC236}">
                <a16:creationId xmlns:a16="http://schemas.microsoft.com/office/drawing/2014/main" id="{3502F7EA-738E-43C0-97BA-DED04B05EAC2}"/>
              </a:ext>
            </a:extLst>
          </p:cNvPr>
          <p:cNvSpPr>
            <a:spLocks noGrp="1"/>
          </p:cNvSpPr>
          <p:nvPr>
            <p:ph idx="1"/>
          </p:nvPr>
        </p:nvSpPr>
        <p:spPr/>
        <p:txBody>
          <a:bodyPr>
            <a:normAutofit lnSpcReduction="10000"/>
          </a:bodyPr>
          <a:lstStyle/>
          <a:p>
            <a:r>
              <a:rPr lang="en-US" dirty="0"/>
              <a:t>First, just to explain about “prompts”, bash has a command prompt that it shows when it is waiting for a command:</a:t>
            </a:r>
          </a:p>
          <a:p>
            <a:r>
              <a:rPr lang="en-US" dirty="0"/>
              <a:t> 	ken@compute30: echo “Hello world”</a:t>
            </a:r>
          </a:p>
          <a:p>
            <a:endParaRPr lang="en-US" dirty="0"/>
          </a:p>
          <a:p>
            <a:r>
              <a:rPr lang="en-US" dirty="0"/>
              <a:t>Even if my slide doesn’t show a prompt, it is really there.  You can customize it to show anything you like (your computer name, the folder you are in, </a:t>
            </a:r>
            <a:r>
              <a:rPr lang="en-US" dirty="0" err="1"/>
              <a:t>etc</a:t>
            </a:r>
            <a:r>
              <a:rPr lang="en-US" dirty="0"/>
              <a:t>).  On old Linux systems, it was “% ”</a:t>
            </a:r>
            <a:br>
              <a:rPr lang="en-US" dirty="0"/>
            </a:br>
            <a:endParaRPr lang="en-US" dirty="0"/>
          </a:p>
        </p:txBody>
      </p:sp>
      <p:sp>
        <p:nvSpPr>
          <p:cNvPr id="4" name="Footer Placeholder 3">
            <a:extLst>
              <a:ext uri="{FF2B5EF4-FFF2-40B4-BE49-F238E27FC236}">
                <a16:creationId xmlns:a16="http://schemas.microsoft.com/office/drawing/2014/main" id="{CC9E15B4-D1CC-4B28-AA33-770BB07FE8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BE40A07-876F-47FB-AC21-1D1F118096DD}"/>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669348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1181-61A4-47EF-A430-0990F52EEA62}"/>
              </a:ext>
            </a:extLst>
          </p:cNvPr>
          <p:cNvSpPr>
            <a:spLocks noGrp="1"/>
          </p:cNvSpPr>
          <p:nvPr>
            <p:ph type="title"/>
          </p:nvPr>
        </p:nvSpPr>
        <p:spPr/>
        <p:txBody>
          <a:bodyPr/>
          <a:lstStyle/>
          <a:p>
            <a:r>
              <a:rPr lang="en-US" dirty="0"/>
              <a:t>Bash notation</a:t>
            </a:r>
          </a:p>
        </p:txBody>
      </p:sp>
      <p:sp>
        <p:nvSpPr>
          <p:cNvPr id="3" name="Content Placeholder 2">
            <a:extLst>
              <a:ext uri="{FF2B5EF4-FFF2-40B4-BE49-F238E27FC236}">
                <a16:creationId xmlns:a16="http://schemas.microsoft.com/office/drawing/2014/main" id="{3502F7EA-738E-43C0-97BA-DED04B05EAC2}"/>
              </a:ext>
            </a:extLst>
          </p:cNvPr>
          <p:cNvSpPr>
            <a:spLocks noGrp="1"/>
          </p:cNvSpPr>
          <p:nvPr>
            <p:ph idx="1"/>
          </p:nvPr>
        </p:nvSpPr>
        <p:spPr/>
        <p:txBody>
          <a:bodyPr>
            <a:normAutofit lnSpcReduction="10000"/>
          </a:bodyPr>
          <a:lstStyle/>
          <a:p>
            <a:r>
              <a:rPr lang="en-US" dirty="0"/>
              <a:t>First, just to explain about “prompts”, bash has a command prompt that it shows when it is waiting for a command:</a:t>
            </a:r>
          </a:p>
          <a:p>
            <a:r>
              <a:rPr lang="en-US" dirty="0"/>
              <a:t> 	</a:t>
            </a:r>
            <a:r>
              <a:rPr lang="en-US" b="1" dirty="0"/>
              <a:t>ken@compute30:</a:t>
            </a:r>
            <a:r>
              <a:rPr lang="en-US" dirty="0"/>
              <a:t> echo “Hello world”</a:t>
            </a:r>
          </a:p>
          <a:p>
            <a:endParaRPr lang="en-US" dirty="0"/>
          </a:p>
          <a:p>
            <a:r>
              <a:rPr lang="en-US" dirty="0"/>
              <a:t>Even if my slide doesn’t show a prompt, it is really there.  You can customize it to show anything you like (your computer name, the folder you are in, </a:t>
            </a:r>
            <a:r>
              <a:rPr lang="en-US" dirty="0" err="1"/>
              <a:t>etc</a:t>
            </a:r>
            <a:r>
              <a:rPr lang="en-US" dirty="0"/>
              <a:t>).  On old Linux systems, it was “% ”</a:t>
            </a:r>
            <a:br>
              <a:rPr lang="en-US" dirty="0"/>
            </a:br>
            <a:endParaRPr lang="en-US" dirty="0"/>
          </a:p>
        </p:txBody>
      </p:sp>
      <p:sp>
        <p:nvSpPr>
          <p:cNvPr id="4" name="Footer Placeholder 3">
            <a:extLst>
              <a:ext uri="{FF2B5EF4-FFF2-40B4-BE49-F238E27FC236}">
                <a16:creationId xmlns:a16="http://schemas.microsoft.com/office/drawing/2014/main" id="{CC9E15B4-D1CC-4B28-AA33-770BB07FE8F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BE40A07-876F-47FB-AC21-1D1F118096DD}"/>
              </a:ext>
            </a:extLst>
          </p:cNvPr>
          <p:cNvSpPr>
            <a:spLocks noGrp="1"/>
          </p:cNvSpPr>
          <p:nvPr>
            <p:ph type="sldNum" sz="quarter" idx="12"/>
          </p:nvPr>
        </p:nvSpPr>
        <p:spPr/>
        <p:txBody>
          <a:bodyPr/>
          <a:lstStyle/>
          <a:p>
            <a:fld id="{6547F9EC-0141-428E-9624-21FD351CB832}" type="slidenum">
              <a:rPr lang="en-US" smtClean="0"/>
              <a:t>33</a:t>
            </a:fld>
            <a:endParaRPr lang="en-US"/>
          </a:p>
        </p:txBody>
      </p:sp>
      <p:sp>
        <p:nvSpPr>
          <p:cNvPr id="6" name="Oval 5">
            <a:extLst>
              <a:ext uri="{FF2B5EF4-FFF2-40B4-BE49-F238E27FC236}">
                <a16:creationId xmlns:a16="http://schemas.microsoft.com/office/drawing/2014/main" id="{806EC422-0044-46DD-9366-302F48764579}"/>
              </a:ext>
            </a:extLst>
          </p:cNvPr>
          <p:cNvSpPr/>
          <p:nvPr/>
        </p:nvSpPr>
        <p:spPr>
          <a:xfrm>
            <a:off x="1752600" y="3048000"/>
            <a:ext cx="3513667" cy="7615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000026"/>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9F9D-B2FE-47F0-B883-4E8CD1F40F43}"/>
              </a:ext>
            </a:extLst>
          </p:cNvPr>
          <p:cNvSpPr>
            <a:spLocks noGrp="1"/>
          </p:cNvSpPr>
          <p:nvPr>
            <p:ph type="title"/>
          </p:nvPr>
        </p:nvSpPr>
        <p:spPr/>
        <p:txBody>
          <a:bodyPr/>
          <a:lstStyle/>
          <a:p>
            <a:r>
              <a:rPr lang="en-US" dirty="0"/>
              <a:t>Bash notation</a:t>
            </a:r>
          </a:p>
        </p:txBody>
      </p:sp>
      <p:sp>
        <p:nvSpPr>
          <p:cNvPr id="3" name="Content Placeholder 2">
            <a:extLst>
              <a:ext uri="{FF2B5EF4-FFF2-40B4-BE49-F238E27FC236}">
                <a16:creationId xmlns:a16="http://schemas.microsoft.com/office/drawing/2014/main" id="{832A5FC8-495D-444A-B624-C42C3D52AC0E}"/>
              </a:ext>
            </a:extLst>
          </p:cNvPr>
          <p:cNvSpPr>
            <a:spLocks noGrp="1"/>
          </p:cNvSpPr>
          <p:nvPr>
            <p:ph idx="1"/>
          </p:nvPr>
        </p:nvSpPr>
        <p:spPr/>
        <p:txBody>
          <a:bodyPr>
            <a:normAutofit lnSpcReduction="10000"/>
          </a:bodyPr>
          <a:lstStyle/>
          <a:p>
            <a:r>
              <a:rPr lang="en-US" dirty="0"/>
              <a:t>In a bash script, you can always set environment variables using the special bash command “export” (or the older “</a:t>
            </a:r>
            <a:r>
              <a:rPr lang="en-US" dirty="0" err="1"/>
              <a:t>setenv</a:t>
            </a:r>
            <a:r>
              <a:rPr lang="en-US" dirty="0"/>
              <a:t>”):</a:t>
            </a:r>
          </a:p>
          <a:p>
            <a:r>
              <a:rPr lang="en-US" dirty="0"/>
              <a:t>     export PATH=/bin</a:t>
            </a:r>
          </a:p>
          <a:p>
            <a:r>
              <a:rPr lang="en-US" dirty="0"/>
              <a:t>Normally you want to “add” a directory to path.  To do this you expand the old value:</a:t>
            </a:r>
          </a:p>
          <a:p>
            <a:r>
              <a:rPr lang="en-US" dirty="0"/>
              <a:t>     export PATH=$PATH:$HOME/</a:t>
            </a:r>
            <a:r>
              <a:rPr lang="en-US" dirty="0" err="1"/>
              <a:t>myapp</a:t>
            </a:r>
            <a:r>
              <a:rPr lang="en-US" dirty="0"/>
              <a:t>/bin</a:t>
            </a:r>
          </a:p>
          <a:p>
            <a:r>
              <a:rPr lang="en-US" dirty="0"/>
              <a:t>This says that in my home directory is a directory </a:t>
            </a:r>
            <a:r>
              <a:rPr lang="en-US" dirty="0" err="1"/>
              <a:t>myapp</a:t>
            </a:r>
            <a:r>
              <a:rPr lang="en-US" dirty="0"/>
              <a:t>/bin with programs I might want to run.  Bash will now look there, too.</a:t>
            </a:r>
          </a:p>
        </p:txBody>
      </p:sp>
      <p:sp>
        <p:nvSpPr>
          <p:cNvPr id="4" name="Footer Placeholder 3">
            <a:extLst>
              <a:ext uri="{FF2B5EF4-FFF2-40B4-BE49-F238E27FC236}">
                <a16:creationId xmlns:a16="http://schemas.microsoft.com/office/drawing/2014/main" id="{4735B10D-1DDA-44D3-B38A-F739991AA69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8314D6F-0097-407A-86A5-C5F4DEFB95EB}"/>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3281047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D743-8115-47AF-A421-7A78B74F8C73}"/>
              </a:ext>
            </a:extLst>
          </p:cNvPr>
          <p:cNvSpPr>
            <a:spLocks noGrp="1"/>
          </p:cNvSpPr>
          <p:nvPr>
            <p:ph type="title"/>
          </p:nvPr>
        </p:nvSpPr>
        <p:spPr/>
        <p:txBody>
          <a:bodyPr/>
          <a:lstStyle/>
          <a:p>
            <a:r>
              <a:rPr lang="en-US" dirty="0"/>
              <a:t>Bash Notation</a:t>
            </a:r>
          </a:p>
        </p:txBody>
      </p:sp>
      <p:sp>
        <p:nvSpPr>
          <p:cNvPr id="3" name="Content Placeholder 2">
            <a:extLst>
              <a:ext uri="{FF2B5EF4-FFF2-40B4-BE49-F238E27FC236}">
                <a16:creationId xmlns:a16="http://schemas.microsoft.com/office/drawing/2014/main" id="{C088CEAA-398D-4D7A-9A62-911524DFDF21}"/>
              </a:ext>
            </a:extLst>
          </p:cNvPr>
          <p:cNvSpPr>
            <a:spLocks noGrp="1"/>
          </p:cNvSpPr>
          <p:nvPr>
            <p:ph idx="1"/>
          </p:nvPr>
        </p:nvSpPr>
        <p:spPr/>
        <p:txBody>
          <a:bodyPr>
            <a:normAutofit fontScale="92500" lnSpcReduction="10000"/>
          </a:bodyPr>
          <a:lstStyle/>
          <a:p>
            <a:r>
              <a:rPr lang="en-US" dirty="0"/>
              <a:t>In fact bash allows a shorthand version too</a:t>
            </a:r>
          </a:p>
          <a:p>
            <a:endParaRPr lang="en-US" dirty="0"/>
          </a:p>
          <a:p>
            <a:r>
              <a:rPr lang="en-US" dirty="0"/>
              <a:t> 	% PATH=$PATH:$HOME/</a:t>
            </a:r>
            <a:r>
              <a:rPr lang="en-US" dirty="0" err="1"/>
              <a:t>myapp</a:t>
            </a:r>
            <a:r>
              <a:rPr lang="en-US" dirty="0"/>
              <a:t>/bin</a:t>
            </a:r>
          </a:p>
          <a:p>
            <a:r>
              <a:rPr lang="en-US" dirty="0"/>
              <a:t>or even</a:t>
            </a:r>
          </a:p>
          <a:p>
            <a:pPr marL="128016" lvl="1" indent="0">
              <a:buNone/>
            </a:pPr>
            <a:r>
              <a:rPr lang="en-US" dirty="0"/>
              <a:t>  	% PATH=$PATH:~/</a:t>
            </a:r>
            <a:r>
              <a:rPr lang="en-US" dirty="0" err="1"/>
              <a:t>myapp</a:t>
            </a:r>
            <a:r>
              <a:rPr lang="en-US" dirty="0"/>
              <a:t>/bin             # ~ is short for $HOME</a:t>
            </a:r>
          </a:p>
          <a:p>
            <a:endParaRPr lang="en-US" dirty="0"/>
          </a:p>
          <a:p>
            <a:r>
              <a:rPr lang="en-US" dirty="0"/>
              <a:t>Why so many notations?  Linux evolved over 40 years… people got tired of typing “export” or “</a:t>
            </a:r>
            <a:r>
              <a:rPr lang="en-US" dirty="0" err="1"/>
              <a:t>setenv</a:t>
            </a:r>
            <a:r>
              <a:rPr lang="en-US" dirty="0"/>
              <a:t>” or $HOME</a:t>
            </a:r>
          </a:p>
        </p:txBody>
      </p:sp>
      <p:sp>
        <p:nvSpPr>
          <p:cNvPr id="4" name="Footer Placeholder 3">
            <a:extLst>
              <a:ext uri="{FF2B5EF4-FFF2-40B4-BE49-F238E27FC236}">
                <a16:creationId xmlns:a16="http://schemas.microsoft.com/office/drawing/2014/main" id="{2D7D33F1-968F-4028-B944-BF4E4E710DA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35E154C-74BC-4EF8-94CC-27F0605BE550}"/>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143494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DBE-5BD4-439B-8F6E-F936AC200AA3}"/>
              </a:ext>
            </a:extLst>
          </p:cNvPr>
          <p:cNvSpPr>
            <a:spLocks noGrp="1"/>
          </p:cNvSpPr>
          <p:nvPr>
            <p:ph type="title"/>
          </p:nvPr>
        </p:nvSpPr>
        <p:spPr/>
        <p:txBody>
          <a:bodyPr/>
          <a:lstStyle/>
          <a:p>
            <a:r>
              <a:rPr lang="en-US" dirty="0"/>
              <a:t>Directories, files</a:t>
            </a:r>
          </a:p>
        </p:txBody>
      </p:sp>
      <p:sp>
        <p:nvSpPr>
          <p:cNvPr id="3" name="Content Placeholder 2">
            <a:extLst>
              <a:ext uri="{FF2B5EF4-FFF2-40B4-BE49-F238E27FC236}">
                <a16:creationId xmlns:a16="http://schemas.microsoft.com/office/drawing/2014/main" id="{5E02D0FB-6841-405B-8A1B-3574FC9C9973}"/>
              </a:ext>
            </a:extLst>
          </p:cNvPr>
          <p:cNvSpPr>
            <a:spLocks noGrp="1"/>
          </p:cNvSpPr>
          <p:nvPr>
            <p:ph idx="1"/>
          </p:nvPr>
        </p:nvSpPr>
        <p:spPr/>
        <p:txBody>
          <a:bodyPr>
            <a:normAutofit/>
          </a:bodyPr>
          <a:lstStyle/>
          <a:p>
            <a:r>
              <a:rPr lang="en-US" dirty="0"/>
              <a:t>Linux organizes files into a tree.  Even a directory is actually a special kind of file.  Use “ls –l” to see details about a file.</a:t>
            </a:r>
          </a:p>
          <a:p>
            <a:br>
              <a:rPr lang="en-US" dirty="0"/>
            </a:br>
            <a:r>
              <a:rPr lang="en-US" dirty="0" err="1"/>
              <a:t>Chdir</a:t>
            </a:r>
            <a:r>
              <a:rPr lang="en-US" dirty="0"/>
              <a:t> (“cd”) to enter a directory.</a:t>
            </a:r>
          </a:p>
          <a:p>
            <a:pPr lvl="1"/>
            <a:r>
              <a:rPr lang="en-US" dirty="0"/>
              <a:t>  “/” is the root of the file system tree.</a:t>
            </a:r>
          </a:p>
          <a:p>
            <a:pPr lvl="1"/>
            <a:r>
              <a:rPr lang="en-US" dirty="0"/>
              <a:t>  “.” refers to the current directory.  </a:t>
            </a:r>
          </a:p>
          <a:p>
            <a:pPr lvl="1"/>
            <a:r>
              <a:rPr lang="en-US" dirty="0"/>
              <a:t>  “..” is a way to access the parent directory.  </a:t>
            </a:r>
          </a:p>
          <a:p>
            <a:pPr lvl="1"/>
            <a:r>
              <a:rPr lang="en-US" dirty="0"/>
              <a:t>  In the bash shell, “~” refers to your home directory.</a:t>
            </a:r>
          </a:p>
        </p:txBody>
      </p:sp>
      <p:sp>
        <p:nvSpPr>
          <p:cNvPr id="4" name="Footer Placeholder 3">
            <a:extLst>
              <a:ext uri="{FF2B5EF4-FFF2-40B4-BE49-F238E27FC236}">
                <a16:creationId xmlns:a16="http://schemas.microsoft.com/office/drawing/2014/main" id="{FCFCECDD-2F50-4ED2-A036-3C243D7850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6453B07-297E-4A3C-BA1D-30500373E4C4}"/>
              </a:ext>
            </a:extLst>
          </p:cNvPr>
          <p:cNvSpPr>
            <a:spLocks noGrp="1"/>
          </p:cNvSpPr>
          <p:nvPr>
            <p:ph type="sldNum" sz="quarter" idx="12"/>
          </p:nvPr>
        </p:nvSpPr>
        <p:spPr/>
        <p:txBody>
          <a:bodyPr/>
          <a:lstStyle/>
          <a:p>
            <a:fld id="{6547F9EC-0141-428E-9624-21FD351CB832}" type="slidenum">
              <a:rPr lang="en-US" smtClean="0"/>
              <a:t>36</a:t>
            </a:fld>
            <a:endParaRPr lang="en-US"/>
          </a:p>
        </p:txBody>
      </p:sp>
      <p:pic>
        <p:nvPicPr>
          <p:cNvPr id="1026" name="Picture 2" descr="Linux Directory Structure">
            <a:extLst>
              <a:ext uri="{FF2B5EF4-FFF2-40B4-BE49-F238E27FC236}">
                <a16:creationId xmlns:a16="http://schemas.microsoft.com/office/drawing/2014/main" id="{6611FADB-B648-456E-A77C-AEBD46E95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043" y="55552"/>
            <a:ext cx="3448156" cy="21497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E5A7B0A-D3A1-439E-951B-2C50D60885AE}"/>
              </a:ext>
            </a:extLst>
          </p:cNvPr>
          <p:cNvSpPr/>
          <p:nvPr/>
        </p:nvSpPr>
        <p:spPr>
          <a:xfrm>
            <a:off x="109589" y="6423198"/>
            <a:ext cx="8212477" cy="369332"/>
          </a:xfrm>
          <a:prstGeom prst="rect">
            <a:avLst/>
          </a:prstGeom>
          <a:solidFill>
            <a:srgbClr val="FFC000"/>
          </a:solidFill>
        </p:spPr>
        <p:txBody>
          <a:bodyPr wrap="square">
            <a:spAutoFit/>
          </a:bodyPr>
          <a:lstStyle/>
          <a:p>
            <a:r>
              <a:rPr lang="en-US" dirty="0"/>
              <a:t>http://researchhubs.com/post/computing/linux-cmd/linux-directory.html</a:t>
            </a:r>
          </a:p>
        </p:txBody>
      </p:sp>
    </p:spTree>
    <p:extLst>
      <p:ext uri="{BB962C8B-B14F-4D97-AF65-F5344CB8AC3E}">
        <p14:creationId xmlns:p14="http://schemas.microsoft.com/office/powerpoint/2010/main" val="937291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D4CD-90BF-411E-8A7A-60C9660BEAF9}"/>
              </a:ext>
            </a:extLst>
          </p:cNvPr>
          <p:cNvSpPr>
            <a:spLocks noGrp="1"/>
          </p:cNvSpPr>
          <p:nvPr>
            <p:ph type="title"/>
          </p:nvPr>
        </p:nvSpPr>
        <p:spPr/>
        <p:txBody>
          <a:bodyPr/>
          <a:lstStyle/>
          <a:p>
            <a:r>
              <a:rPr lang="en-US" dirty="0"/>
              <a:t>Rules about file names</a:t>
            </a:r>
          </a:p>
        </p:txBody>
      </p:sp>
      <p:sp>
        <p:nvSpPr>
          <p:cNvPr id="3" name="Content Placeholder 2">
            <a:extLst>
              <a:ext uri="{FF2B5EF4-FFF2-40B4-BE49-F238E27FC236}">
                <a16:creationId xmlns:a16="http://schemas.microsoft.com/office/drawing/2014/main" id="{10F58597-6D80-47B0-BFB2-CFAEBAA3F793}"/>
              </a:ext>
            </a:extLst>
          </p:cNvPr>
          <p:cNvSpPr>
            <a:spLocks noGrp="1"/>
          </p:cNvSpPr>
          <p:nvPr>
            <p:ph idx="1"/>
          </p:nvPr>
        </p:nvSpPr>
        <p:spPr/>
        <p:txBody>
          <a:bodyPr>
            <a:normAutofit fontScale="92500" lnSpcReduction="10000"/>
          </a:bodyPr>
          <a:lstStyle/>
          <a:p>
            <a:r>
              <a:rPr lang="en-US" dirty="0"/>
              <a:t>Linux directories limit the length of a file name to 255 chars.</a:t>
            </a:r>
          </a:p>
          <a:p>
            <a:endParaRPr lang="en-US" dirty="0"/>
          </a:p>
          <a:p>
            <a:r>
              <a:rPr lang="en-US" dirty="0"/>
              <a:t>The maximum length of a pathname, from the root, is 4096</a:t>
            </a:r>
          </a:p>
          <a:p>
            <a:endParaRPr lang="en-US" dirty="0"/>
          </a:p>
          <a:p>
            <a:r>
              <a:rPr lang="en-US" dirty="0"/>
              <a:t>Alphanumeric and a few characters like . _ -</a:t>
            </a:r>
          </a:p>
          <a:p>
            <a:endParaRPr lang="en-US" dirty="0"/>
          </a:p>
          <a:p>
            <a:r>
              <a:rPr lang="en-US" dirty="0"/>
              <a:t>Unlike Windows and Mac, don’t use spaces in file names.</a:t>
            </a:r>
          </a:p>
        </p:txBody>
      </p:sp>
      <p:sp>
        <p:nvSpPr>
          <p:cNvPr id="4" name="Footer Placeholder 3">
            <a:extLst>
              <a:ext uri="{FF2B5EF4-FFF2-40B4-BE49-F238E27FC236}">
                <a16:creationId xmlns:a16="http://schemas.microsoft.com/office/drawing/2014/main" id="{E9A276FE-E9A8-4EC2-9599-5C7CB5A8E2B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9FB4ABA-3860-4756-BA94-8732BBCD6127}"/>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4095144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0518-58D2-4136-BD40-BAEC9684C5FB}"/>
              </a:ext>
            </a:extLst>
          </p:cNvPr>
          <p:cNvSpPr>
            <a:spLocks noGrp="1"/>
          </p:cNvSpPr>
          <p:nvPr>
            <p:ph type="title"/>
          </p:nvPr>
        </p:nvSpPr>
        <p:spPr/>
        <p:txBody>
          <a:bodyPr/>
          <a:lstStyle/>
          <a:p>
            <a:r>
              <a:rPr lang="en-US" dirty="0"/>
              <a:t>Processes</a:t>
            </a:r>
          </a:p>
        </p:txBody>
      </p:sp>
      <p:sp>
        <p:nvSpPr>
          <p:cNvPr id="3" name="Content Placeholder 2">
            <a:extLst>
              <a:ext uri="{FF2B5EF4-FFF2-40B4-BE49-F238E27FC236}">
                <a16:creationId xmlns:a16="http://schemas.microsoft.com/office/drawing/2014/main" id="{072C853C-D9B8-4BB0-B6D3-B307CDAE107B}"/>
              </a:ext>
            </a:extLst>
          </p:cNvPr>
          <p:cNvSpPr>
            <a:spLocks noGrp="1"/>
          </p:cNvSpPr>
          <p:nvPr>
            <p:ph idx="1"/>
          </p:nvPr>
        </p:nvSpPr>
        <p:spPr/>
        <p:txBody>
          <a:bodyPr/>
          <a:lstStyle/>
          <a:p>
            <a:r>
              <a:rPr lang="en-US" dirty="0"/>
              <a:t>When you launch a process (</a:t>
            </a:r>
            <a:r>
              <a:rPr lang="en-US" dirty="0" err="1"/>
              <a:t>lke</a:t>
            </a:r>
            <a:r>
              <a:rPr lang="en-US" dirty="0"/>
              <a:t> from bash), it gets executed and has a process id.</a:t>
            </a:r>
          </a:p>
          <a:p>
            <a:endParaRPr lang="en-US" dirty="0"/>
          </a:p>
          <a:p>
            <a:r>
              <a:rPr lang="en-US" dirty="0"/>
              <a:t>The “</a:t>
            </a:r>
            <a:r>
              <a:rPr lang="en-US" dirty="0" err="1"/>
              <a:t>ps</a:t>
            </a:r>
            <a:r>
              <a:rPr lang="en-US" dirty="0"/>
              <a:t>” and “top” commands let you see what you have running</a:t>
            </a:r>
          </a:p>
          <a:p>
            <a:endParaRPr lang="en-US" dirty="0"/>
          </a:p>
          <a:p>
            <a:r>
              <a:rPr lang="en-US" dirty="0"/>
              <a:t>You can kill a process in various ways: ^C, kill </a:t>
            </a:r>
            <a:r>
              <a:rPr lang="en-US" dirty="0" err="1"/>
              <a:t>pid</a:t>
            </a:r>
            <a:r>
              <a:rPr lang="en-US" dirty="0"/>
              <a:t>, logging out (there is also a way to prevent this, called “</a:t>
            </a:r>
            <a:r>
              <a:rPr lang="en-US" dirty="0" err="1"/>
              <a:t>nohup</a:t>
            </a:r>
            <a:r>
              <a:rPr lang="en-US" dirty="0"/>
              <a:t>”)</a:t>
            </a:r>
          </a:p>
        </p:txBody>
      </p:sp>
      <p:sp>
        <p:nvSpPr>
          <p:cNvPr id="4" name="Footer Placeholder 3">
            <a:extLst>
              <a:ext uri="{FF2B5EF4-FFF2-40B4-BE49-F238E27FC236}">
                <a16:creationId xmlns:a16="http://schemas.microsoft.com/office/drawing/2014/main" id="{A84BD882-0D24-4E52-85A5-E2AA1BE7A29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67DE66F-1D5A-41A1-949E-8CA2EF1A16CC}"/>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2411636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CB61-1703-4CE4-B540-D7ACD11E26F1}"/>
              </a:ext>
            </a:extLst>
          </p:cNvPr>
          <p:cNvSpPr>
            <a:spLocks noGrp="1"/>
          </p:cNvSpPr>
          <p:nvPr>
            <p:ph type="title"/>
          </p:nvPr>
        </p:nvSpPr>
        <p:spPr/>
        <p:txBody>
          <a:bodyPr/>
          <a:lstStyle/>
          <a:p>
            <a:r>
              <a:rPr lang="en-US" dirty="0"/>
              <a:t>Linux commands</a:t>
            </a:r>
          </a:p>
        </p:txBody>
      </p:sp>
      <p:sp>
        <p:nvSpPr>
          <p:cNvPr id="3" name="Content Placeholder 2">
            <a:extLst>
              <a:ext uri="{FF2B5EF4-FFF2-40B4-BE49-F238E27FC236}">
                <a16:creationId xmlns:a16="http://schemas.microsoft.com/office/drawing/2014/main" id="{A991CBC4-65D8-41AC-8C3D-CF78008B33BA}"/>
              </a:ext>
            </a:extLst>
          </p:cNvPr>
          <p:cNvSpPr>
            <a:spLocks noGrp="1"/>
          </p:cNvSpPr>
          <p:nvPr>
            <p:ph idx="1"/>
          </p:nvPr>
        </p:nvSpPr>
        <p:spPr/>
        <p:txBody>
          <a:bodyPr/>
          <a:lstStyle/>
          <a:p>
            <a:r>
              <a:rPr lang="en-US" dirty="0"/>
              <a:t>There are </a:t>
            </a:r>
            <a:r>
              <a:rPr lang="en-US" i="1" dirty="0"/>
              <a:t>hundreds </a:t>
            </a:r>
            <a:r>
              <a:rPr lang="en-US" dirty="0"/>
              <a:t>of them!</a:t>
            </a:r>
          </a:p>
          <a:p>
            <a:endParaRPr lang="en-US" dirty="0"/>
          </a:p>
          <a:p>
            <a:r>
              <a:rPr lang="en-US" dirty="0"/>
              <a:t>In fact you have to install them, in batches, because they use so much space if you install everything.</a:t>
            </a:r>
          </a:p>
          <a:p>
            <a:endParaRPr lang="en-US" dirty="0"/>
          </a:p>
          <a:p>
            <a:r>
              <a:rPr lang="en-US" dirty="0"/>
              <a:t>Learn about each command using its “manual” page.  Just google it, like “Linux find command” (or “man 1 find”)</a:t>
            </a:r>
          </a:p>
        </p:txBody>
      </p:sp>
      <p:sp>
        <p:nvSpPr>
          <p:cNvPr id="4" name="Footer Placeholder 3">
            <a:extLst>
              <a:ext uri="{FF2B5EF4-FFF2-40B4-BE49-F238E27FC236}">
                <a16:creationId xmlns:a16="http://schemas.microsoft.com/office/drawing/2014/main" id="{994ADF20-9F11-49B6-893F-5C3115551DB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0CE5C71-3110-490C-B703-6C8DAAC75C74}"/>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255268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FF3A-54CD-E193-F2EB-E7FE310D8DF2}"/>
              </a:ext>
            </a:extLst>
          </p:cNvPr>
          <p:cNvSpPr>
            <a:spLocks noGrp="1"/>
          </p:cNvSpPr>
          <p:nvPr>
            <p:ph type="title"/>
          </p:nvPr>
        </p:nvSpPr>
        <p:spPr/>
        <p:txBody>
          <a:bodyPr>
            <a:normAutofit/>
          </a:bodyPr>
          <a:lstStyle/>
          <a:p>
            <a:r>
              <a:rPr lang="en-US" sz="4800" dirty="0"/>
              <a:t>Stuff that was running on a server</a:t>
            </a:r>
          </a:p>
        </p:txBody>
      </p:sp>
      <p:sp>
        <p:nvSpPr>
          <p:cNvPr id="3" name="Content Placeholder 2">
            <a:extLst>
              <a:ext uri="{FF2B5EF4-FFF2-40B4-BE49-F238E27FC236}">
                <a16:creationId xmlns:a16="http://schemas.microsoft.com/office/drawing/2014/main" id="{D80955EE-31F7-EC1D-66C4-12C76EBB35E2}"/>
              </a:ext>
            </a:extLst>
          </p:cNvPr>
          <p:cNvSpPr>
            <a:spLocks noGrp="1"/>
          </p:cNvSpPr>
          <p:nvPr>
            <p:ph idx="1"/>
          </p:nvPr>
        </p:nvSpPr>
        <p:spPr/>
        <p:txBody>
          <a:bodyPr/>
          <a:lstStyle/>
          <a:p>
            <a:r>
              <a:rPr lang="en-US" dirty="0"/>
              <a:t>At a random moment on a server similar to the setup in the CS engineering server pool, what happens to be running?</a:t>
            </a:r>
          </a:p>
          <a:p>
            <a:endParaRPr lang="en-US" dirty="0"/>
          </a:p>
          <a:p>
            <a:r>
              <a:rPr lang="en-US" dirty="0"/>
              <a:t>Ken made these next two slides to show you</a:t>
            </a:r>
          </a:p>
        </p:txBody>
      </p:sp>
      <p:sp>
        <p:nvSpPr>
          <p:cNvPr id="4" name="Footer Placeholder 3">
            <a:extLst>
              <a:ext uri="{FF2B5EF4-FFF2-40B4-BE49-F238E27FC236}">
                <a16:creationId xmlns:a16="http://schemas.microsoft.com/office/drawing/2014/main" id="{8F2846C6-A4B1-FC8C-68A0-292765A3104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49FA0D4-D786-D447-B75A-86948DEC310B}"/>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3571405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CB2B-FC37-4448-263B-99A966869E5E}"/>
              </a:ext>
            </a:extLst>
          </p:cNvPr>
          <p:cNvSpPr>
            <a:spLocks noGrp="1"/>
          </p:cNvSpPr>
          <p:nvPr>
            <p:ph type="title"/>
          </p:nvPr>
        </p:nvSpPr>
        <p:spPr/>
        <p:txBody>
          <a:bodyPr/>
          <a:lstStyle/>
          <a:p>
            <a:r>
              <a:rPr lang="en-US" dirty="0"/>
              <a:t>Aliases: A common cause for confusion</a:t>
            </a:r>
          </a:p>
        </p:txBody>
      </p:sp>
      <p:sp>
        <p:nvSpPr>
          <p:cNvPr id="3" name="Content Placeholder 2">
            <a:extLst>
              <a:ext uri="{FF2B5EF4-FFF2-40B4-BE49-F238E27FC236}">
                <a16:creationId xmlns:a16="http://schemas.microsoft.com/office/drawing/2014/main" id="{C9DD1695-355C-8CC7-146C-9F4B71D864E5}"/>
              </a:ext>
            </a:extLst>
          </p:cNvPr>
          <p:cNvSpPr>
            <a:spLocks noGrp="1"/>
          </p:cNvSpPr>
          <p:nvPr>
            <p:ph idx="1"/>
          </p:nvPr>
        </p:nvSpPr>
        <p:spPr/>
        <p:txBody>
          <a:bodyPr/>
          <a:lstStyle/>
          <a:p>
            <a:r>
              <a:rPr lang="en-US" dirty="0"/>
              <a:t>In Linux, one “file” or program can have multiple names that refer to the identical thing!</a:t>
            </a:r>
          </a:p>
          <a:p>
            <a:endParaRPr lang="en-US" dirty="0"/>
          </a:p>
          <a:p>
            <a:r>
              <a:rPr lang="en-US" dirty="0"/>
              <a:t>… and some programs even check to see which name you typed when launching them, and customize their behavior accordingly</a:t>
            </a:r>
          </a:p>
          <a:p>
            <a:endParaRPr lang="en-US" dirty="0"/>
          </a:p>
          <a:p>
            <a:r>
              <a:rPr lang="en-US" dirty="0"/>
              <a:t>For example, </a:t>
            </a:r>
            <a:r>
              <a:rPr lang="en-US" dirty="0" err="1"/>
              <a:t>c++</a:t>
            </a:r>
            <a:r>
              <a:rPr lang="en-US" dirty="0"/>
              <a:t> is really an alias for </a:t>
            </a:r>
            <a:r>
              <a:rPr lang="en-US" dirty="0" err="1"/>
              <a:t>gcc</a:t>
            </a:r>
            <a:r>
              <a:rPr lang="en-US" dirty="0"/>
              <a:t> or clang…</a:t>
            </a:r>
          </a:p>
        </p:txBody>
      </p:sp>
      <p:sp>
        <p:nvSpPr>
          <p:cNvPr id="4" name="Footer Placeholder 3">
            <a:extLst>
              <a:ext uri="{FF2B5EF4-FFF2-40B4-BE49-F238E27FC236}">
                <a16:creationId xmlns:a16="http://schemas.microsoft.com/office/drawing/2014/main" id="{BB9B0DC9-CFC1-8374-977E-0F4D2F37ED3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77CA7C6-CF9D-64E6-3F0C-57F0B2246B6E}"/>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430914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25EC0-FBEE-41FF-9CB6-14F9DE1EB158}"/>
              </a:ext>
            </a:extLst>
          </p:cNvPr>
          <p:cNvSpPr>
            <a:spLocks noGrp="1"/>
          </p:cNvSpPr>
          <p:nvPr>
            <p:ph type="title"/>
          </p:nvPr>
        </p:nvSpPr>
        <p:spPr/>
        <p:txBody>
          <a:bodyPr/>
          <a:lstStyle/>
          <a:p>
            <a:r>
              <a:rPr lang="en-US" dirty="0"/>
              <a:t>Commands are really executable files: Read/Write/Execute file “permissions”</a:t>
            </a:r>
          </a:p>
        </p:txBody>
      </p:sp>
      <p:sp>
        <p:nvSpPr>
          <p:cNvPr id="3" name="Content Placeholder 2">
            <a:extLst>
              <a:ext uri="{FF2B5EF4-FFF2-40B4-BE49-F238E27FC236}">
                <a16:creationId xmlns:a16="http://schemas.microsoft.com/office/drawing/2014/main" id="{E9917956-C7B4-4192-BEBA-802B04BA1218}"/>
              </a:ext>
            </a:extLst>
          </p:cNvPr>
          <p:cNvSpPr>
            <a:spLocks noGrp="1"/>
          </p:cNvSpPr>
          <p:nvPr>
            <p:ph idx="1"/>
          </p:nvPr>
        </p:nvSpPr>
        <p:spPr/>
        <p:txBody>
          <a:bodyPr>
            <a:normAutofit fontScale="92500" lnSpcReduction="20000"/>
          </a:bodyPr>
          <a:lstStyle/>
          <a:p>
            <a:r>
              <a:rPr lang="en-US" dirty="0"/>
              <a:t>Each file in Linux has permissions, visible via “ls –l”.  Permissions are shown as [</a:t>
            </a:r>
            <a:r>
              <a:rPr lang="en-US" dirty="0" err="1"/>
              <a:t>dlcb</a:t>
            </a:r>
            <a:r>
              <a:rPr lang="en-US" dirty="0"/>
              <a:t>]</a:t>
            </a:r>
            <a:r>
              <a:rPr lang="en-US" dirty="0" err="1"/>
              <a:t>rwxrwxrwx</a:t>
            </a:r>
            <a:r>
              <a:rPr lang="en-US" dirty="0"/>
              <a:t>.  The d, if present, means that this file is a directory.  The other letters are for special types of files</a:t>
            </a:r>
          </a:p>
          <a:p>
            <a:endParaRPr lang="en-US" dirty="0"/>
          </a:p>
          <a:p>
            <a:r>
              <a:rPr lang="en-US" dirty="0"/>
              <a:t>The next three are permissions for the user who created the file</a:t>
            </a:r>
            <a:br>
              <a:rPr lang="en-US" dirty="0"/>
            </a:br>
            <a:endParaRPr lang="en-US" dirty="0"/>
          </a:p>
          <a:p>
            <a:r>
              <a:rPr lang="en-US" dirty="0"/>
              <a:t>The next three are for other users in the owner’s “group”</a:t>
            </a:r>
            <a:br>
              <a:rPr lang="en-US" dirty="0"/>
            </a:br>
            <a:endParaRPr lang="en-US" dirty="0"/>
          </a:p>
          <a:p>
            <a:r>
              <a:rPr lang="en-US" dirty="0"/>
              <a:t>The last three are for users outside these two categories</a:t>
            </a:r>
          </a:p>
        </p:txBody>
      </p:sp>
      <p:sp>
        <p:nvSpPr>
          <p:cNvPr id="4" name="Footer Placeholder 3">
            <a:extLst>
              <a:ext uri="{FF2B5EF4-FFF2-40B4-BE49-F238E27FC236}">
                <a16:creationId xmlns:a16="http://schemas.microsoft.com/office/drawing/2014/main" id="{73E04B66-5FD7-41C9-97E8-364B5E0A50B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7DDAA4E-B063-44C1-BE97-B956064D642C}"/>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4203844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7A3A-8DF6-800D-06AD-EB514158BF29}"/>
              </a:ext>
            </a:extLst>
          </p:cNvPr>
          <p:cNvSpPr>
            <a:spLocks noGrp="1"/>
          </p:cNvSpPr>
          <p:nvPr>
            <p:ph type="title"/>
          </p:nvPr>
        </p:nvSpPr>
        <p:spPr/>
        <p:txBody>
          <a:bodyPr/>
          <a:lstStyle/>
          <a:p>
            <a:r>
              <a:rPr lang="en-US" dirty="0" err="1"/>
              <a:t>Inode</a:t>
            </a:r>
            <a:r>
              <a:rPr lang="en-US" dirty="0"/>
              <a:t> numbers</a:t>
            </a:r>
          </a:p>
        </p:txBody>
      </p:sp>
      <p:sp>
        <p:nvSpPr>
          <p:cNvPr id="3" name="Content Placeholder 2">
            <a:extLst>
              <a:ext uri="{FF2B5EF4-FFF2-40B4-BE49-F238E27FC236}">
                <a16:creationId xmlns:a16="http://schemas.microsoft.com/office/drawing/2014/main" id="{DAFBC3FC-A541-80AC-109C-FF681FA30AE6}"/>
              </a:ext>
            </a:extLst>
          </p:cNvPr>
          <p:cNvSpPr>
            <a:spLocks noGrp="1"/>
          </p:cNvSpPr>
          <p:nvPr>
            <p:ph idx="1"/>
          </p:nvPr>
        </p:nvSpPr>
        <p:spPr/>
        <p:txBody>
          <a:bodyPr>
            <a:normAutofit fontScale="85000" lnSpcReduction="10000"/>
          </a:bodyPr>
          <a:lstStyle/>
          <a:p>
            <a:r>
              <a:rPr lang="en-US" dirty="0"/>
              <a:t>We will look more closely at this Linux concept in a different lecture…</a:t>
            </a:r>
          </a:p>
          <a:p>
            <a:endParaRPr lang="en-US" dirty="0"/>
          </a:p>
          <a:p>
            <a:r>
              <a:rPr lang="en-US" dirty="0"/>
              <a:t>An entry in a directory is actually a tuple:</a:t>
            </a:r>
          </a:p>
          <a:p>
            <a:r>
              <a:rPr lang="en-US" dirty="0"/>
              <a:t>     The file name </a:t>
            </a:r>
          </a:p>
          <a:p>
            <a:r>
              <a:rPr lang="en-US" dirty="0"/>
              <a:t>     Its </a:t>
            </a:r>
            <a:r>
              <a:rPr lang="en-US" dirty="0" err="1"/>
              <a:t>inode</a:t>
            </a:r>
            <a:r>
              <a:rPr lang="en-US" dirty="0"/>
              <a:t> number</a:t>
            </a:r>
          </a:p>
          <a:p>
            <a:endParaRPr lang="en-US" dirty="0"/>
          </a:p>
          <a:p>
            <a:r>
              <a:rPr lang="en-US" dirty="0"/>
              <a:t>Each hard drive has a table of </a:t>
            </a:r>
            <a:r>
              <a:rPr lang="en-US" dirty="0" err="1"/>
              <a:t>inodes</a:t>
            </a:r>
            <a:r>
              <a:rPr lang="en-US" dirty="0"/>
              <a:t>.  Each is a data structure holding all the information about the file with the corresponding </a:t>
            </a:r>
            <a:r>
              <a:rPr lang="en-US" dirty="0" err="1"/>
              <a:t>inode</a:t>
            </a:r>
            <a:r>
              <a:rPr lang="en-US" dirty="0"/>
              <a:t> number.</a:t>
            </a:r>
          </a:p>
        </p:txBody>
      </p:sp>
      <p:sp>
        <p:nvSpPr>
          <p:cNvPr id="4" name="Footer Placeholder 3">
            <a:extLst>
              <a:ext uri="{FF2B5EF4-FFF2-40B4-BE49-F238E27FC236}">
                <a16:creationId xmlns:a16="http://schemas.microsoft.com/office/drawing/2014/main" id="{6F7A8E00-D43F-7D07-94E2-E35389B2DC3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BDFD578-D8BA-38FF-7872-8C4F1FDDF844}"/>
              </a:ext>
            </a:extLst>
          </p:cNvPr>
          <p:cNvSpPr>
            <a:spLocks noGrp="1"/>
          </p:cNvSpPr>
          <p:nvPr>
            <p:ph type="sldNum" sz="quarter" idx="12"/>
          </p:nvPr>
        </p:nvSpPr>
        <p:spPr/>
        <p:txBody>
          <a:bodyPr/>
          <a:lstStyle/>
          <a:p>
            <a:fld id="{6547F9EC-0141-428E-9624-21FD351CB832}" type="slidenum">
              <a:rPr lang="en-US" smtClean="0"/>
              <a:t>42</a:t>
            </a:fld>
            <a:endParaRPr lang="en-US"/>
          </a:p>
        </p:txBody>
      </p:sp>
      <p:sp>
        <p:nvSpPr>
          <p:cNvPr id="7" name="TextBox 6">
            <a:extLst>
              <a:ext uri="{FF2B5EF4-FFF2-40B4-BE49-F238E27FC236}">
                <a16:creationId xmlns:a16="http://schemas.microsoft.com/office/drawing/2014/main" id="{0017C520-B451-8870-A592-20B4B3DD92EF}"/>
              </a:ext>
            </a:extLst>
          </p:cNvPr>
          <p:cNvSpPr txBox="1"/>
          <p:nvPr/>
        </p:nvSpPr>
        <p:spPr>
          <a:xfrm>
            <a:off x="5711444" y="3744538"/>
            <a:ext cx="834211" cy="954107"/>
          </a:xfrm>
          <a:prstGeom prst="rect">
            <a:avLst/>
          </a:prstGeom>
          <a:solidFill>
            <a:srgbClr val="FFC000"/>
          </a:solidFill>
        </p:spPr>
        <p:txBody>
          <a:bodyPr wrap="square">
            <a:spAutoFit/>
          </a:bodyPr>
          <a:lstStyle/>
          <a:p>
            <a:r>
              <a:rPr lang="en-US" sz="2000" b="1" dirty="0" err="1"/>
              <a:t>init.d</a:t>
            </a:r>
            <a:endParaRPr lang="en-US" sz="2000" b="1" dirty="0"/>
          </a:p>
          <a:p>
            <a:endParaRPr lang="en-US" b="1" dirty="0"/>
          </a:p>
          <a:p>
            <a:r>
              <a:rPr lang="en-US" b="1" dirty="0"/>
              <a:t>34 </a:t>
            </a:r>
          </a:p>
        </p:txBody>
      </p:sp>
    </p:spTree>
    <p:extLst>
      <p:ext uri="{BB962C8B-B14F-4D97-AF65-F5344CB8AC3E}">
        <p14:creationId xmlns:p14="http://schemas.microsoft.com/office/powerpoint/2010/main" val="4122840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6574-DA08-4E7C-A72A-078A7805C450}"/>
              </a:ext>
            </a:extLst>
          </p:cNvPr>
          <p:cNvSpPr>
            <a:spLocks noGrp="1"/>
          </p:cNvSpPr>
          <p:nvPr>
            <p:ph type="title"/>
          </p:nvPr>
        </p:nvSpPr>
        <p:spPr/>
        <p:txBody>
          <a:bodyPr/>
          <a:lstStyle/>
          <a:p>
            <a:r>
              <a:rPr lang="en-US" dirty="0"/>
              <a:t>Special Files (S/d/c/b/R…)</a:t>
            </a:r>
          </a:p>
        </p:txBody>
      </p:sp>
      <p:sp>
        <p:nvSpPr>
          <p:cNvPr id="3" name="Content Placeholder 2">
            <a:extLst>
              <a:ext uri="{FF2B5EF4-FFF2-40B4-BE49-F238E27FC236}">
                <a16:creationId xmlns:a16="http://schemas.microsoft.com/office/drawing/2014/main" id="{44829DE3-524C-4E8A-B4A8-76DA9C7EEBC2}"/>
              </a:ext>
            </a:extLst>
          </p:cNvPr>
          <p:cNvSpPr>
            <a:spLocks noGrp="1"/>
          </p:cNvSpPr>
          <p:nvPr>
            <p:ph idx="1"/>
          </p:nvPr>
        </p:nvSpPr>
        <p:spPr/>
        <p:txBody>
          <a:bodyPr>
            <a:normAutofit/>
          </a:bodyPr>
          <a:lstStyle/>
          <a:p>
            <a:r>
              <a:rPr lang="en-US" dirty="0"/>
              <a:t>Linux uses file names to refer to devices like the disk, or your camera (if you attach it) or your computer display and keyboard.</a:t>
            </a:r>
          </a:p>
          <a:p>
            <a:r>
              <a:rPr lang="en-US" dirty="0"/>
              <a:t>There are also files types with other special meanings:</a:t>
            </a:r>
          </a:p>
          <a:p>
            <a:pPr>
              <a:buFont typeface="Wingdings" panose="05000000000000000000" pitchFamily="2" charset="2"/>
              <a:buChar char="Ø"/>
            </a:pPr>
            <a:r>
              <a:rPr lang="en-US" dirty="0"/>
              <a:t> Links: a way to give a file a second name (an “alias”)</a:t>
            </a:r>
          </a:p>
          <a:p>
            <a:pPr>
              <a:buFont typeface="Wingdings" panose="05000000000000000000" pitchFamily="2" charset="2"/>
              <a:buChar char="Ø"/>
            </a:pPr>
            <a:r>
              <a:rPr lang="en-US" dirty="0"/>
              <a:t> c or b: character (keyboard) or block (disk) devices</a:t>
            </a:r>
          </a:p>
          <a:p>
            <a:pPr>
              <a:buFont typeface="Wingdings" panose="05000000000000000000" pitchFamily="2" charset="2"/>
              <a:buChar char="Ø"/>
            </a:pPr>
            <a:r>
              <a:rPr lang="en-US" dirty="0"/>
              <a:t> r: “raw”.  A way to access a device “directly”.</a:t>
            </a:r>
          </a:p>
          <a:p>
            <a:pPr>
              <a:buFont typeface="Wingdings" panose="05000000000000000000" pitchFamily="2" charset="2"/>
              <a:buChar char="Ø"/>
            </a:pPr>
            <a:endParaRPr lang="en-US" dirty="0"/>
          </a:p>
          <a:p>
            <a:endParaRPr lang="en-US" dirty="0"/>
          </a:p>
        </p:txBody>
      </p:sp>
      <p:sp>
        <p:nvSpPr>
          <p:cNvPr id="4" name="Footer Placeholder 3">
            <a:extLst>
              <a:ext uri="{FF2B5EF4-FFF2-40B4-BE49-F238E27FC236}">
                <a16:creationId xmlns:a16="http://schemas.microsoft.com/office/drawing/2014/main" id="{83C76FDE-AC1E-45FB-B06A-F4A131D9DF9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A4F0998-3A9B-49C3-B505-0B3427B474E2}"/>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3349507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EFA-845A-45C1-BD7A-635B9F4EA123}"/>
              </a:ext>
            </a:extLst>
          </p:cNvPr>
          <p:cNvSpPr>
            <a:spLocks noGrp="1"/>
          </p:cNvSpPr>
          <p:nvPr>
            <p:ph type="title"/>
          </p:nvPr>
        </p:nvSpPr>
        <p:spPr/>
        <p:txBody>
          <a:bodyPr/>
          <a:lstStyle/>
          <a:p>
            <a:r>
              <a:rPr lang="en-US" dirty="0"/>
              <a:t>The permissions themselves</a:t>
            </a:r>
          </a:p>
        </p:txBody>
      </p:sp>
      <p:sp>
        <p:nvSpPr>
          <p:cNvPr id="3" name="Content Placeholder 2">
            <a:extLst>
              <a:ext uri="{FF2B5EF4-FFF2-40B4-BE49-F238E27FC236}">
                <a16:creationId xmlns:a16="http://schemas.microsoft.com/office/drawing/2014/main" id="{D84DD938-0C83-49C0-A5FD-C146A5BF24E3}"/>
              </a:ext>
            </a:extLst>
          </p:cNvPr>
          <p:cNvSpPr>
            <a:spLocks noGrp="1"/>
          </p:cNvSpPr>
          <p:nvPr>
            <p:ph idx="1"/>
          </p:nvPr>
        </p:nvSpPr>
        <p:spPr/>
        <p:txBody>
          <a:bodyPr>
            <a:normAutofit lnSpcReduction="10000"/>
          </a:bodyPr>
          <a:lstStyle/>
          <a:p>
            <a:r>
              <a:rPr lang="en-US" dirty="0"/>
              <a:t>Read means “allowed to see the contents”.  For a file, this means the bytes.  For a directory, this means you can list the files in the directory.</a:t>
            </a:r>
          </a:p>
          <a:p>
            <a:endParaRPr lang="en-US" dirty="0"/>
          </a:p>
          <a:p>
            <a:r>
              <a:rPr lang="en-US" dirty="0"/>
              <a:t>Write means “allowed to make changes”.  For a directory this means creating or deleting files.</a:t>
            </a:r>
          </a:p>
          <a:p>
            <a:endParaRPr lang="en-US" dirty="0"/>
          </a:p>
          <a:p>
            <a:r>
              <a:rPr lang="en-US" dirty="0"/>
              <a:t>Execute is very complicated…</a:t>
            </a:r>
          </a:p>
        </p:txBody>
      </p:sp>
      <p:sp>
        <p:nvSpPr>
          <p:cNvPr id="4" name="Footer Placeholder 3">
            <a:extLst>
              <a:ext uri="{FF2B5EF4-FFF2-40B4-BE49-F238E27FC236}">
                <a16:creationId xmlns:a16="http://schemas.microsoft.com/office/drawing/2014/main" id="{107233C7-4227-4A38-8553-51B04426C0E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332ED5A-C577-43C0-96C5-94396EC0A3B0}"/>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2623898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681D-4018-4B9F-9740-D23FAB75DA5A}"/>
              </a:ext>
            </a:extLst>
          </p:cNvPr>
          <p:cNvSpPr>
            <a:spLocks noGrp="1"/>
          </p:cNvSpPr>
          <p:nvPr>
            <p:ph type="title"/>
          </p:nvPr>
        </p:nvSpPr>
        <p:spPr/>
        <p:txBody>
          <a:bodyPr/>
          <a:lstStyle/>
          <a:p>
            <a:r>
              <a:rPr lang="en-US" dirty="0"/>
              <a:t>Execute: They ran out of bits so they gave it multiple meanings</a:t>
            </a:r>
          </a:p>
        </p:txBody>
      </p:sp>
      <p:sp>
        <p:nvSpPr>
          <p:cNvPr id="3" name="Content Placeholder 2">
            <a:extLst>
              <a:ext uri="{FF2B5EF4-FFF2-40B4-BE49-F238E27FC236}">
                <a16:creationId xmlns:a16="http://schemas.microsoft.com/office/drawing/2014/main" id="{F825A70E-AE46-43FC-885D-408F85AAF19C}"/>
              </a:ext>
            </a:extLst>
          </p:cNvPr>
          <p:cNvSpPr>
            <a:spLocks noGrp="1"/>
          </p:cNvSpPr>
          <p:nvPr>
            <p:ph idx="1"/>
          </p:nvPr>
        </p:nvSpPr>
        <p:spPr/>
        <p:txBody>
          <a:bodyPr>
            <a:normAutofit fontScale="92500" lnSpcReduction="20000"/>
          </a:bodyPr>
          <a:lstStyle/>
          <a:p>
            <a:r>
              <a:rPr lang="en-US" dirty="0"/>
              <a:t>If the file is a program, execute means “(attempt to) run the program”.  This applies even if the filename doesn’t end with </a:t>
            </a:r>
            <a:r>
              <a:rPr lang="en-US" b="1" dirty="0"/>
              <a:t>.exe</a:t>
            </a:r>
          </a:p>
          <a:p>
            <a:endParaRPr lang="en-US" dirty="0"/>
          </a:p>
          <a:p>
            <a:r>
              <a:rPr lang="en-US" dirty="0"/>
              <a:t>If the file is a “shell file”, execute means “launch the bash program (or it could be some other shell), and tell it to run it.</a:t>
            </a:r>
          </a:p>
          <a:p>
            <a:endParaRPr lang="en-US" dirty="0"/>
          </a:p>
          <a:p>
            <a:r>
              <a:rPr lang="en-US" dirty="0"/>
              <a:t>If the file is a directory, “execute” means “can access files in it”.  Note: this means you can sometimes read or run a file that you wouldn’t be able to “see” by listing the directory it is in!</a:t>
            </a:r>
          </a:p>
        </p:txBody>
      </p:sp>
      <p:sp>
        <p:nvSpPr>
          <p:cNvPr id="4" name="Footer Placeholder 3">
            <a:extLst>
              <a:ext uri="{FF2B5EF4-FFF2-40B4-BE49-F238E27FC236}">
                <a16:creationId xmlns:a16="http://schemas.microsoft.com/office/drawing/2014/main" id="{6B8066B0-2B07-4FFA-A060-2EC91C1D99A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FD257FC-E8A3-4A10-A607-CBC335B064DB}"/>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3328081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B45E-BA0C-4AC1-AB02-5B6DA8C29A81}"/>
              </a:ext>
            </a:extLst>
          </p:cNvPr>
          <p:cNvSpPr>
            <a:spLocks noGrp="1"/>
          </p:cNvSpPr>
          <p:nvPr>
            <p:ph type="title"/>
          </p:nvPr>
        </p:nvSpPr>
        <p:spPr/>
        <p:txBody>
          <a:bodyPr/>
          <a:lstStyle/>
          <a:p>
            <a:r>
              <a:rPr lang="en-US" dirty="0" err="1"/>
              <a:t>sudo</a:t>
            </a:r>
            <a:endParaRPr lang="en-US" dirty="0"/>
          </a:p>
        </p:txBody>
      </p:sp>
      <p:sp>
        <p:nvSpPr>
          <p:cNvPr id="3" name="Content Placeholder 2">
            <a:extLst>
              <a:ext uri="{FF2B5EF4-FFF2-40B4-BE49-F238E27FC236}">
                <a16:creationId xmlns:a16="http://schemas.microsoft.com/office/drawing/2014/main" id="{2362171B-2163-4A47-ADFF-2D8D59B65448}"/>
              </a:ext>
            </a:extLst>
          </p:cNvPr>
          <p:cNvSpPr>
            <a:spLocks noGrp="1"/>
          </p:cNvSpPr>
          <p:nvPr>
            <p:ph idx="1"/>
          </p:nvPr>
        </p:nvSpPr>
        <p:spPr>
          <a:xfrm>
            <a:off x="1024128" y="2286000"/>
            <a:ext cx="11015472" cy="4023360"/>
          </a:xfrm>
        </p:spPr>
        <p:txBody>
          <a:bodyPr>
            <a:normAutofit lnSpcReduction="10000"/>
          </a:bodyPr>
          <a:lstStyle/>
          <a:p>
            <a:r>
              <a:rPr lang="en-US" dirty="0"/>
              <a:t>Linux has the concept of a “superuser”.  Used when installing programs</a:t>
            </a:r>
          </a:p>
          <a:p>
            <a:endParaRPr lang="en-US" dirty="0"/>
          </a:p>
          <a:p>
            <a:r>
              <a:rPr lang="en-US" dirty="0"/>
              <a:t>Running a command using “</a:t>
            </a:r>
            <a:r>
              <a:rPr lang="en-US" dirty="0" err="1"/>
              <a:t>sudo</a:t>
            </a:r>
            <a:r>
              <a:rPr lang="en-US" dirty="0"/>
              <a:t>” can “override” the normal restrictions.   You’ll need this to install extra commands.  </a:t>
            </a:r>
          </a:p>
          <a:p>
            <a:endParaRPr lang="en-US" dirty="0"/>
          </a:p>
          <a:p>
            <a:r>
              <a:rPr lang="en-US" dirty="0"/>
              <a:t>Be aware that you can also break Linux easily by changing settings or  modifying/removing a file that matters.</a:t>
            </a:r>
          </a:p>
          <a:p>
            <a:endParaRPr lang="en-US" dirty="0"/>
          </a:p>
        </p:txBody>
      </p:sp>
      <p:sp>
        <p:nvSpPr>
          <p:cNvPr id="4" name="Footer Placeholder 3">
            <a:extLst>
              <a:ext uri="{FF2B5EF4-FFF2-40B4-BE49-F238E27FC236}">
                <a16:creationId xmlns:a16="http://schemas.microsoft.com/office/drawing/2014/main" id="{BC618F0B-D702-4469-8B90-E7A3D7A04C9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CDDF833-1DD8-4E43-A45E-70B3B1885EDC}"/>
              </a:ext>
            </a:extLst>
          </p:cNvPr>
          <p:cNvSpPr>
            <a:spLocks noGrp="1"/>
          </p:cNvSpPr>
          <p:nvPr>
            <p:ph type="sldNum" sz="quarter" idx="12"/>
          </p:nvPr>
        </p:nvSpPr>
        <p:spPr/>
        <p:txBody>
          <a:bodyPr/>
          <a:lstStyle/>
          <a:p>
            <a:fld id="{6547F9EC-0141-428E-9624-21FD351CB832}" type="slidenum">
              <a:rPr lang="en-US" smtClean="0"/>
              <a:t>46</a:t>
            </a:fld>
            <a:endParaRPr lang="en-US"/>
          </a:p>
        </p:txBody>
      </p:sp>
      <p:pic>
        <p:nvPicPr>
          <p:cNvPr id="6" name="Picture 5">
            <a:extLst>
              <a:ext uri="{FF2B5EF4-FFF2-40B4-BE49-F238E27FC236}">
                <a16:creationId xmlns:a16="http://schemas.microsoft.com/office/drawing/2014/main" id="{F5709F67-07FC-472D-8646-7B69E47BB4A5}"/>
              </a:ext>
            </a:extLst>
          </p:cNvPr>
          <p:cNvPicPr>
            <a:picLocks noChangeAspect="1"/>
          </p:cNvPicPr>
          <p:nvPr/>
        </p:nvPicPr>
        <p:blipFill>
          <a:blip r:embed="rId2"/>
          <a:stretch>
            <a:fillRect/>
          </a:stretch>
        </p:blipFill>
        <p:spPr>
          <a:xfrm>
            <a:off x="3251200" y="154745"/>
            <a:ext cx="1737782" cy="2050583"/>
          </a:xfrm>
          <a:prstGeom prst="rect">
            <a:avLst/>
          </a:prstGeom>
        </p:spPr>
      </p:pic>
    </p:spTree>
    <p:extLst>
      <p:ext uri="{BB962C8B-B14F-4D97-AF65-F5344CB8AC3E}">
        <p14:creationId xmlns:p14="http://schemas.microsoft.com/office/powerpoint/2010/main" val="4145283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7939-866D-48D8-9848-E035AF0AEB16}"/>
              </a:ext>
            </a:extLst>
          </p:cNvPr>
          <p:cNvSpPr>
            <a:spLocks noGrp="1"/>
          </p:cNvSpPr>
          <p:nvPr>
            <p:ph type="title"/>
          </p:nvPr>
        </p:nvSpPr>
        <p:spPr/>
        <p:txBody>
          <a:bodyPr/>
          <a:lstStyle/>
          <a:p>
            <a:r>
              <a:rPr lang="en-US" dirty="0"/>
              <a:t>Remember the Daemons?</a:t>
            </a:r>
            <a:br>
              <a:rPr lang="en-US" dirty="0"/>
            </a:br>
            <a:r>
              <a:rPr lang="en-US" dirty="0"/>
              <a:t>Killing them is Risky!</a:t>
            </a:r>
          </a:p>
        </p:txBody>
      </p:sp>
      <p:sp>
        <p:nvSpPr>
          <p:cNvPr id="3" name="Content Placeholder 2">
            <a:extLst>
              <a:ext uri="{FF2B5EF4-FFF2-40B4-BE49-F238E27FC236}">
                <a16:creationId xmlns:a16="http://schemas.microsoft.com/office/drawing/2014/main" id="{AC789764-D853-45B3-8DCF-19FDF594D21A}"/>
              </a:ext>
            </a:extLst>
          </p:cNvPr>
          <p:cNvSpPr>
            <a:spLocks noGrp="1"/>
          </p:cNvSpPr>
          <p:nvPr>
            <p:ph idx="1"/>
          </p:nvPr>
        </p:nvSpPr>
        <p:spPr>
          <a:xfrm>
            <a:off x="1024128" y="2463800"/>
            <a:ext cx="10641690" cy="3845560"/>
          </a:xfrm>
        </p:spPr>
        <p:txBody>
          <a:bodyPr>
            <a:normAutofit fontScale="92500"/>
          </a:bodyPr>
          <a:lstStyle/>
          <a:p>
            <a:r>
              <a:rPr lang="en-US" dirty="0"/>
              <a:t>Sometimes a computer seems very busy, or even stuck, and novice users will check for what is running and kill it.</a:t>
            </a:r>
          </a:p>
          <a:p>
            <a:endParaRPr lang="en-US" dirty="0"/>
          </a:p>
          <a:p>
            <a:r>
              <a:rPr lang="en-US" dirty="0"/>
              <a:t>With “</a:t>
            </a:r>
            <a:r>
              <a:rPr lang="en-US" dirty="0" err="1"/>
              <a:t>sudo</a:t>
            </a:r>
            <a:r>
              <a:rPr lang="en-US" dirty="0"/>
              <a:t>” you can kill anything!  Like a daemon-killing sword… </a:t>
            </a:r>
          </a:p>
          <a:p>
            <a:endParaRPr lang="en-US" dirty="0"/>
          </a:p>
          <a:p>
            <a:r>
              <a:rPr lang="en-US" dirty="0"/>
              <a:t>… but you need to know what you are killing.  Linux depends on many of the background daemons!</a:t>
            </a:r>
          </a:p>
        </p:txBody>
      </p:sp>
      <p:sp>
        <p:nvSpPr>
          <p:cNvPr id="4" name="Footer Placeholder 3">
            <a:extLst>
              <a:ext uri="{FF2B5EF4-FFF2-40B4-BE49-F238E27FC236}">
                <a16:creationId xmlns:a16="http://schemas.microsoft.com/office/drawing/2014/main" id="{5AE57B0C-A0FB-4DAA-909F-3BB867D7DC2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869842F-49AA-4444-9FAF-F528A4949877}"/>
              </a:ext>
            </a:extLst>
          </p:cNvPr>
          <p:cNvSpPr>
            <a:spLocks noGrp="1"/>
          </p:cNvSpPr>
          <p:nvPr>
            <p:ph type="sldNum" sz="quarter" idx="12"/>
          </p:nvPr>
        </p:nvSpPr>
        <p:spPr/>
        <p:txBody>
          <a:bodyPr/>
          <a:lstStyle/>
          <a:p>
            <a:fld id="{6547F9EC-0141-428E-9624-21FD351CB832}" type="slidenum">
              <a:rPr lang="en-US" smtClean="0"/>
              <a:t>47</a:t>
            </a:fld>
            <a:endParaRPr lang="en-US"/>
          </a:p>
        </p:txBody>
      </p:sp>
      <p:pic>
        <p:nvPicPr>
          <p:cNvPr id="6" name="Picture 5">
            <a:extLst>
              <a:ext uri="{FF2B5EF4-FFF2-40B4-BE49-F238E27FC236}">
                <a16:creationId xmlns:a16="http://schemas.microsoft.com/office/drawing/2014/main" id="{16761D74-DD80-4448-97B4-C3D78E95CBDF}"/>
              </a:ext>
            </a:extLst>
          </p:cNvPr>
          <p:cNvPicPr>
            <a:picLocks noChangeAspect="1"/>
          </p:cNvPicPr>
          <p:nvPr/>
        </p:nvPicPr>
        <p:blipFill>
          <a:blip r:embed="rId2"/>
          <a:stretch>
            <a:fillRect/>
          </a:stretch>
        </p:blipFill>
        <p:spPr>
          <a:xfrm>
            <a:off x="8047037" y="159331"/>
            <a:ext cx="3209925" cy="2143125"/>
          </a:xfrm>
          <a:prstGeom prst="rect">
            <a:avLst/>
          </a:prstGeom>
        </p:spPr>
      </p:pic>
    </p:spTree>
    <p:extLst>
      <p:ext uri="{BB962C8B-B14F-4D97-AF65-F5344CB8AC3E}">
        <p14:creationId xmlns:p14="http://schemas.microsoft.com/office/powerpoint/2010/main" val="96057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B6457-1DB3-46E6-9CB7-0D1CB6F44945}"/>
              </a:ext>
            </a:extLst>
          </p:cNvPr>
          <p:cNvSpPr>
            <a:spLocks noGrp="1"/>
          </p:cNvSpPr>
          <p:nvPr>
            <p:ph type="title"/>
          </p:nvPr>
        </p:nvSpPr>
        <p:spPr/>
        <p:txBody>
          <a:bodyPr/>
          <a:lstStyle/>
          <a:p>
            <a:r>
              <a:rPr lang="en-US" dirty="0"/>
              <a:t>Some directories to know about</a:t>
            </a:r>
          </a:p>
        </p:txBody>
      </p:sp>
      <p:sp>
        <p:nvSpPr>
          <p:cNvPr id="3" name="Content Placeholder 2">
            <a:extLst>
              <a:ext uri="{FF2B5EF4-FFF2-40B4-BE49-F238E27FC236}">
                <a16:creationId xmlns:a16="http://schemas.microsoft.com/office/drawing/2014/main" id="{24E03FE4-6C5F-4222-A2B2-EEB5612495AC}"/>
              </a:ext>
            </a:extLst>
          </p:cNvPr>
          <p:cNvSpPr>
            <a:spLocks noGrp="1"/>
          </p:cNvSpPr>
          <p:nvPr>
            <p:ph idx="1"/>
          </p:nvPr>
        </p:nvSpPr>
        <p:spPr/>
        <p:txBody>
          <a:bodyPr>
            <a:normAutofit lnSpcReduction="10000"/>
          </a:bodyPr>
          <a:lstStyle/>
          <a:p>
            <a:r>
              <a:rPr lang="en-US" dirty="0"/>
              <a:t>The current working directory: this is where you are right now, and where files created by commands or programs will be put by default.</a:t>
            </a:r>
          </a:p>
          <a:p>
            <a:endParaRPr lang="en-US" dirty="0"/>
          </a:p>
          <a:p>
            <a:r>
              <a:rPr lang="en-US" dirty="0"/>
              <a:t>For example, if you compile fast-wc.cpp and name the executable </a:t>
            </a:r>
            <a:r>
              <a:rPr lang="en-US" dirty="0" err="1"/>
              <a:t>fwc</a:t>
            </a:r>
            <a:r>
              <a:rPr lang="en-US" dirty="0"/>
              <a:t>, you could run it by typing ./</a:t>
            </a:r>
            <a:r>
              <a:rPr lang="en-US" dirty="0" err="1"/>
              <a:t>fwc</a:t>
            </a:r>
            <a:endParaRPr lang="en-US" dirty="0"/>
          </a:p>
          <a:p>
            <a:endParaRPr lang="en-US" dirty="0"/>
          </a:p>
          <a:p>
            <a:r>
              <a:rPr lang="en-US" dirty="0"/>
              <a:t>If “.” is in PATH, then you can just type </a:t>
            </a:r>
            <a:r>
              <a:rPr lang="en-US" dirty="0" err="1"/>
              <a:t>fwc</a:t>
            </a:r>
            <a:endParaRPr lang="en-US" dirty="0"/>
          </a:p>
        </p:txBody>
      </p:sp>
      <p:sp>
        <p:nvSpPr>
          <p:cNvPr id="4" name="Footer Placeholder 3">
            <a:extLst>
              <a:ext uri="{FF2B5EF4-FFF2-40B4-BE49-F238E27FC236}">
                <a16:creationId xmlns:a16="http://schemas.microsoft.com/office/drawing/2014/main" id="{6097214C-3798-41CF-A997-DA5AC59A530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327F15D-6F74-4FF7-9AC4-7FCA3E71CFF0}"/>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1503326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A36E-D8F9-43B8-B5AC-186BFC496C1E}"/>
              </a:ext>
            </a:extLst>
          </p:cNvPr>
          <p:cNvSpPr>
            <a:spLocks noGrp="1"/>
          </p:cNvSpPr>
          <p:nvPr>
            <p:ph type="title"/>
          </p:nvPr>
        </p:nvSpPr>
        <p:spPr/>
        <p:txBody>
          <a:bodyPr/>
          <a:lstStyle/>
          <a:p>
            <a:r>
              <a:rPr lang="en-US" dirty="0"/>
              <a:t>Some directories to know about</a:t>
            </a:r>
          </a:p>
        </p:txBody>
      </p:sp>
      <p:sp>
        <p:nvSpPr>
          <p:cNvPr id="3" name="Content Placeholder 2">
            <a:extLst>
              <a:ext uri="{FF2B5EF4-FFF2-40B4-BE49-F238E27FC236}">
                <a16:creationId xmlns:a16="http://schemas.microsoft.com/office/drawing/2014/main" id="{9F4F0340-45D7-4AF6-BB14-A76B11D7DCAD}"/>
              </a:ext>
            </a:extLst>
          </p:cNvPr>
          <p:cNvSpPr>
            <a:spLocks noGrp="1"/>
          </p:cNvSpPr>
          <p:nvPr>
            <p:ph idx="1"/>
          </p:nvPr>
        </p:nvSpPr>
        <p:spPr/>
        <p:txBody>
          <a:bodyPr>
            <a:normAutofit lnSpcReduction="10000"/>
          </a:bodyPr>
          <a:lstStyle/>
          <a:p>
            <a:r>
              <a:rPr lang="en-US" dirty="0"/>
              <a:t>/</a:t>
            </a:r>
            <a:r>
              <a:rPr lang="en-US" dirty="0" err="1"/>
              <a:t>tmp</a:t>
            </a:r>
            <a:r>
              <a:rPr lang="en-US" dirty="0"/>
              <a:t> is a place for programs to put temporary files needed while executing. These are automatically deleted if you forget to do so (on reboot).</a:t>
            </a:r>
          </a:p>
          <a:p>
            <a:endParaRPr lang="en-US" dirty="0"/>
          </a:p>
          <a:p>
            <a:r>
              <a:rPr lang="en-US" dirty="0"/>
              <a:t>/dev/null: a black hole.  We’ll see a use for it soon!</a:t>
            </a:r>
          </a:p>
          <a:p>
            <a:endParaRPr lang="en-US" dirty="0"/>
          </a:p>
          <a:p>
            <a:r>
              <a:rPr lang="en-US" dirty="0"/>
              <a:t>A fun one: You can configure Linux to have a temporary file system entirely in memory (“RAM”).  Called /</a:t>
            </a:r>
            <a:r>
              <a:rPr lang="en-US" dirty="0" err="1"/>
              <a:t>ramfs</a:t>
            </a:r>
            <a:endParaRPr lang="en-US" dirty="0"/>
          </a:p>
        </p:txBody>
      </p:sp>
      <p:sp>
        <p:nvSpPr>
          <p:cNvPr id="4" name="Footer Placeholder 3">
            <a:extLst>
              <a:ext uri="{FF2B5EF4-FFF2-40B4-BE49-F238E27FC236}">
                <a16:creationId xmlns:a16="http://schemas.microsoft.com/office/drawing/2014/main" id="{225C591A-6076-4A8C-8E73-879F7FD43C2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016A9B8-7666-40C8-AB88-8C32A3999585}"/>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177923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801EBF-6E84-4EBF-BEDB-24957B3D3873}"/>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C1EEBE16-1C3F-42D1-A57E-FCB4A492E6B3}"/>
              </a:ext>
            </a:extLst>
          </p:cNvPr>
          <p:cNvSpPr>
            <a:spLocks noGrp="1"/>
          </p:cNvSpPr>
          <p:nvPr>
            <p:ph type="sldNum" sz="quarter" idx="12"/>
          </p:nvPr>
        </p:nvSpPr>
        <p:spPr/>
        <p:txBody>
          <a:bodyPr/>
          <a:lstStyle/>
          <a:p>
            <a:fld id="{6547F9EC-0141-428E-9624-21FD351CB832}" type="slidenum">
              <a:rPr lang="en-US" smtClean="0"/>
              <a:t>5</a:t>
            </a:fld>
            <a:endParaRPr lang="en-US"/>
          </a:p>
        </p:txBody>
      </p:sp>
      <p:pic>
        <p:nvPicPr>
          <p:cNvPr id="4" name="Picture 3">
            <a:extLst>
              <a:ext uri="{FF2B5EF4-FFF2-40B4-BE49-F238E27FC236}">
                <a16:creationId xmlns:a16="http://schemas.microsoft.com/office/drawing/2014/main" id="{A25968B0-08A0-4EF2-BC6E-675DE170AAB6}"/>
              </a:ext>
            </a:extLst>
          </p:cNvPr>
          <p:cNvPicPr>
            <a:picLocks noChangeAspect="1"/>
          </p:cNvPicPr>
          <p:nvPr/>
        </p:nvPicPr>
        <p:blipFill rotWithShape="1">
          <a:blip r:embed="rId2"/>
          <a:srcRect l="-3125" t="20157" r="68819" b="27716"/>
          <a:stretch/>
        </p:blipFill>
        <p:spPr>
          <a:xfrm>
            <a:off x="2412998" y="374704"/>
            <a:ext cx="6993467" cy="5977467"/>
          </a:xfrm>
          <a:prstGeom prst="rect">
            <a:avLst/>
          </a:prstGeom>
        </p:spPr>
      </p:pic>
    </p:spTree>
    <p:extLst>
      <p:ext uri="{BB962C8B-B14F-4D97-AF65-F5344CB8AC3E}">
        <p14:creationId xmlns:p14="http://schemas.microsoft.com/office/powerpoint/2010/main" val="3416920474"/>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E3F1-4605-4683-9A00-C5E40AFA0781}"/>
              </a:ext>
            </a:extLst>
          </p:cNvPr>
          <p:cNvSpPr>
            <a:spLocks noGrp="1"/>
          </p:cNvSpPr>
          <p:nvPr>
            <p:ph type="title"/>
          </p:nvPr>
        </p:nvSpPr>
        <p:spPr/>
        <p:txBody>
          <a:bodyPr/>
          <a:lstStyle/>
          <a:p>
            <a:r>
              <a:rPr lang="en-US" dirty="0"/>
              <a:t>Mount command</a:t>
            </a:r>
          </a:p>
        </p:txBody>
      </p:sp>
      <p:sp>
        <p:nvSpPr>
          <p:cNvPr id="3" name="Content Placeholder 2">
            <a:extLst>
              <a:ext uri="{FF2B5EF4-FFF2-40B4-BE49-F238E27FC236}">
                <a16:creationId xmlns:a16="http://schemas.microsoft.com/office/drawing/2014/main" id="{B478B75A-1F0B-4934-BBA9-76DF325D1066}"/>
              </a:ext>
            </a:extLst>
          </p:cNvPr>
          <p:cNvSpPr>
            <a:spLocks noGrp="1"/>
          </p:cNvSpPr>
          <p:nvPr>
            <p:ph idx="1"/>
          </p:nvPr>
        </p:nvSpPr>
        <p:spPr/>
        <p:txBody>
          <a:bodyPr>
            <a:normAutofit fontScale="92500" lnSpcReduction="20000"/>
          </a:bodyPr>
          <a:lstStyle/>
          <a:p>
            <a:r>
              <a:rPr lang="en-US" dirty="0"/>
              <a:t>Linux treats each storage device (including “</a:t>
            </a:r>
            <a:r>
              <a:rPr lang="en-US" dirty="0" err="1"/>
              <a:t>ramdisk</a:t>
            </a:r>
            <a:r>
              <a:rPr lang="en-US" dirty="0"/>
              <a:t>”) as a separate entity.  </a:t>
            </a:r>
          </a:p>
          <a:p>
            <a:endParaRPr lang="en-US" dirty="0"/>
          </a:p>
          <a:p>
            <a:r>
              <a:rPr lang="en-US" dirty="0"/>
              <a:t>A storage device can be “raw” meaning “blocks of bytes” or it can have a file system on it (a tree data structure).  At boot time there is just one storage device with an active file system.</a:t>
            </a:r>
          </a:p>
          <a:p>
            <a:endParaRPr lang="en-US" dirty="0"/>
          </a:p>
          <a:p>
            <a:r>
              <a:rPr lang="en-US" dirty="0"/>
              <a:t>The “mount” command attaches a storage device with a file system on it to your directory structure, so that you can access the files in it.</a:t>
            </a:r>
          </a:p>
        </p:txBody>
      </p:sp>
      <p:sp>
        <p:nvSpPr>
          <p:cNvPr id="4" name="Footer Placeholder 3">
            <a:extLst>
              <a:ext uri="{FF2B5EF4-FFF2-40B4-BE49-F238E27FC236}">
                <a16:creationId xmlns:a16="http://schemas.microsoft.com/office/drawing/2014/main" id="{4EF9E970-E5EE-424F-9A09-40480EF3EBD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EC305F4-AE45-42F7-8A40-7884771C3D8C}"/>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891456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A3D4-96A7-42E6-85BE-EFE459B659CC}"/>
              </a:ext>
            </a:extLst>
          </p:cNvPr>
          <p:cNvSpPr>
            <a:spLocks noGrp="1"/>
          </p:cNvSpPr>
          <p:nvPr>
            <p:ph type="title"/>
          </p:nvPr>
        </p:nvSpPr>
        <p:spPr/>
        <p:txBody>
          <a:bodyPr/>
          <a:lstStyle/>
          <a:p>
            <a:r>
              <a:rPr lang="en-US" dirty="0"/>
              <a:t>More directories to know about</a:t>
            </a:r>
          </a:p>
        </p:txBody>
      </p:sp>
      <p:sp>
        <p:nvSpPr>
          <p:cNvPr id="3" name="Content Placeholder 2">
            <a:extLst>
              <a:ext uri="{FF2B5EF4-FFF2-40B4-BE49-F238E27FC236}">
                <a16:creationId xmlns:a16="http://schemas.microsoft.com/office/drawing/2014/main" id="{5314C3EF-5290-4746-9988-71043B409BBA}"/>
              </a:ext>
            </a:extLst>
          </p:cNvPr>
          <p:cNvSpPr>
            <a:spLocks noGrp="1"/>
          </p:cNvSpPr>
          <p:nvPr>
            <p:ph idx="1"/>
          </p:nvPr>
        </p:nvSpPr>
        <p:spPr/>
        <p:txBody>
          <a:bodyPr>
            <a:normAutofit lnSpcReduction="10000"/>
          </a:bodyPr>
          <a:lstStyle/>
          <a:p>
            <a:r>
              <a:rPr lang="en-US" dirty="0"/>
              <a:t>/bin and /</a:t>
            </a:r>
            <a:r>
              <a:rPr lang="en-US" dirty="0" err="1"/>
              <a:t>usr</a:t>
            </a:r>
            <a:r>
              <a:rPr lang="en-US" dirty="0"/>
              <a:t>/bin: Standard places where programs are put.  Of course you can add more places by installing programs or building your own, and modifying the search PATH variable</a:t>
            </a:r>
          </a:p>
          <a:p>
            <a:endParaRPr lang="en-US" dirty="0"/>
          </a:p>
          <a:p>
            <a:r>
              <a:rPr lang="en-US" dirty="0"/>
              <a:t>/include: The header files for system calls and standard libraries</a:t>
            </a:r>
          </a:p>
          <a:p>
            <a:endParaRPr lang="en-US" dirty="0"/>
          </a:p>
          <a:p>
            <a:r>
              <a:rPr lang="en-US" dirty="0"/>
              <a:t>/</a:t>
            </a:r>
            <a:r>
              <a:rPr lang="en-US" dirty="0" err="1"/>
              <a:t>etc</a:t>
            </a:r>
            <a:r>
              <a:rPr lang="en-US" dirty="0"/>
              <a:t>, /</a:t>
            </a:r>
            <a:r>
              <a:rPr lang="en-US" dirty="0" err="1"/>
              <a:t>init.d</a:t>
            </a:r>
            <a:r>
              <a:rPr lang="en-US" dirty="0"/>
              <a:t>:  Configuration files used by Linux itself, and the ones used by daemons like </a:t>
            </a:r>
            <a:r>
              <a:rPr lang="en-US" dirty="0" err="1"/>
              <a:t>cron</a:t>
            </a:r>
            <a:endParaRPr lang="en-US" dirty="0"/>
          </a:p>
        </p:txBody>
      </p:sp>
      <p:sp>
        <p:nvSpPr>
          <p:cNvPr id="4" name="Footer Placeholder 3">
            <a:extLst>
              <a:ext uri="{FF2B5EF4-FFF2-40B4-BE49-F238E27FC236}">
                <a16:creationId xmlns:a16="http://schemas.microsoft.com/office/drawing/2014/main" id="{5B5F3C3E-2146-433C-A31A-D7E1CCE9F54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386EA58-F13A-4F21-B5FA-D50B447D7EBA}"/>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641307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2277-9AD1-4BCC-9DC3-D730AF164695}"/>
              </a:ext>
            </a:extLst>
          </p:cNvPr>
          <p:cNvSpPr>
            <a:spLocks noGrp="1"/>
          </p:cNvSpPr>
          <p:nvPr>
            <p:ph type="title"/>
          </p:nvPr>
        </p:nvSpPr>
        <p:spPr/>
        <p:txBody>
          <a:bodyPr/>
          <a:lstStyle/>
          <a:p>
            <a:r>
              <a:rPr lang="en-US" dirty="0"/>
              <a:t>How do people learn this stuff?</a:t>
            </a:r>
          </a:p>
        </p:txBody>
      </p:sp>
      <p:sp>
        <p:nvSpPr>
          <p:cNvPr id="3" name="Content Placeholder 2">
            <a:extLst>
              <a:ext uri="{FF2B5EF4-FFF2-40B4-BE49-F238E27FC236}">
                <a16:creationId xmlns:a16="http://schemas.microsoft.com/office/drawing/2014/main" id="{C6805581-D773-48BB-A079-CB2AA8CE0BB3}"/>
              </a:ext>
            </a:extLst>
          </p:cNvPr>
          <p:cNvSpPr>
            <a:spLocks noGrp="1"/>
          </p:cNvSpPr>
          <p:nvPr>
            <p:ph idx="1"/>
          </p:nvPr>
        </p:nvSpPr>
        <p:spPr/>
        <p:txBody>
          <a:bodyPr>
            <a:normAutofit fontScale="92500" lnSpcReduction="20000"/>
          </a:bodyPr>
          <a:lstStyle/>
          <a:p>
            <a:r>
              <a:rPr lang="en-US" dirty="0"/>
              <a:t>Linux is “self documented”!  You can buy a book… but no need!</a:t>
            </a:r>
          </a:p>
          <a:p>
            <a:endParaRPr lang="en-US" dirty="0"/>
          </a:p>
          <a:p>
            <a:r>
              <a:rPr lang="en-US" dirty="0"/>
              <a:t>The Linux “man” program is a user manual for Linux, and has sections covering commands (</a:t>
            </a:r>
            <a:r>
              <a:rPr lang="en-US" b="1" dirty="0"/>
              <a:t>man 1 find</a:t>
            </a:r>
            <a:r>
              <a:rPr lang="en-US" dirty="0"/>
              <a:t>, for example), system calls (</a:t>
            </a:r>
            <a:r>
              <a:rPr lang="en-US" b="1" dirty="0"/>
              <a:t>man 2 open</a:t>
            </a:r>
            <a:r>
              <a:rPr lang="en-US" dirty="0"/>
              <a:t>), libraries (man 3) … </a:t>
            </a:r>
          </a:p>
          <a:p>
            <a:endParaRPr lang="en-US" dirty="0"/>
          </a:p>
          <a:p>
            <a:r>
              <a:rPr lang="en-US" dirty="0"/>
              <a:t>Bash has a “help” command that will print these same pages.  </a:t>
            </a:r>
            <a:r>
              <a:rPr lang="en-US" b="1" dirty="0"/>
              <a:t>help</a:t>
            </a:r>
            <a:r>
              <a:rPr lang="en-US" dirty="0"/>
              <a:t>, by itself, lists all available commands.  </a:t>
            </a:r>
            <a:r>
              <a:rPr lang="en-US" b="1" dirty="0"/>
              <a:t>help find </a:t>
            </a:r>
            <a:r>
              <a:rPr lang="en-US" dirty="0"/>
              <a:t>would print the man page for the find command.</a:t>
            </a:r>
          </a:p>
        </p:txBody>
      </p:sp>
      <p:sp>
        <p:nvSpPr>
          <p:cNvPr id="4" name="Footer Placeholder 3">
            <a:extLst>
              <a:ext uri="{FF2B5EF4-FFF2-40B4-BE49-F238E27FC236}">
                <a16:creationId xmlns:a16="http://schemas.microsoft.com/office/drawing/2014/main" id="{4651B098-A8D4-4315-91E2-88CCA297009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23EE1C-7BAB-4A33-B8F0-FC7C396F7BFB}"/>
              </a:ext>
            </a:extLst>
          </p:cNvPr>
          <p:cNvSpPr>
            <a:spLocks noGrp="1"/>
          </p:cNvSpPr>
          <p:nvPr>
            <p:ph type="sldNum" sz="quarter" idx="12"/>
          </p:nvPr>
        </p:nvSpPr>
        <p:spPr/>
        <p:txBody>
          <a:bodyPr/>
          <a:lstStyle/>
          <a:p>
            <a:fld id="{6547F9EC-0141-428E-9624-21FD351CB832}" type="slidenum">
              <a:rPr lang="en-US" smtClean="0"/>
              <a:t>52</a:t>
            </a:fld>
            <a:endParaRPr lang="en-US"/>
          </a:p>
        </p:txBody>
      </p:sp>
      <p:pic>
        <p:nvPicPr>
          <p:cNvPr id="6" name="Picture 5">
            <a:extLst>
              <a:ext uri="{FF2B5EF4-FFF2-40B4-BE49-F238E27FC236}">
                <a16:creationId xmlns:a16="http://schemas.microsoft.com/office/drawing/2014/main" id="{825082B1-6629-47FB-A4DA-082B31A0DDFB}"/>
              </a:ext>
            </a:extLst>
          </p:cNvPr>
          <p:cNvPicPr>
            <a:picLocks noChangeAspect="1"/>
          </p:cNvPicPr>
          <p:nvPr/>
        </p:nvPicPr>
        <p:blipFill>
          <a:blip r:embed="rId2"/>
          <a:stretch>
            <a:fillRect/>
          </a:stretch>
        </p:blipFill>
        <p:spPr>
          <a:xfrm>
            <a:off x="10006203" y="275082"/>
            <a:ext cx="1476375" cy="1809750"/>
          </a:xfrm>
          <a:prstGeom prst="rect">
            <a:avLst/>
          </a:prstGeom>
        </p:spPr>
      </p:pic>
    </p:spTree>
    <p:extLst>
      <p:ext uri="{BB962C8B-B14F-4D97-AF65-F5344CB8AC3E}">
        <p14:creationId xmlns:p14="http://schemas.microsoft.com/office/powerpoint/2010/main" val="2102610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88A7-D5A6-4F14-9623-CF91D2ED0E31}"/>
              </a:ext>
            </a:extLst>
          </p:cNvPr>
          <p:cNvSpPr>
            <a:spLocks noGrp="1"/>
          </p:cNvSpPr>
          <p:nvPr>
            <p:ph type="title"/>
          </p:nvPr>
        </p:nvSpPr>
        <p:spPr/>
        <p:txBody>
          <a:bodyPr/>
          <a:lstStyle/>
          <a:p>
            <a:r>
              <a:rPr lang="en-US" dirty="0"/>
              <a:t>Some really useful commands to learn</a:t>
            </a:r>
          </a:p>
        </p:txBody>
      </p:sp>
      <p:sp>
        <p:nvSpPr>
          <p:cNvPr id="3" name="Content Placeholder 2">
            <a:extLst>
              <a:ext uri="{FF2B5EF4-FFF2-40B4-BE49-F238E27FC236}">
                <a16:creationId xmlns:a16="http://schemas.microsoft.com/office/drawing/2014/main" id="{1E262E17-C48E-4FCA-BB75-C36B96E4A6C9}"/>
              </a:ext>
            </a:extLst>
          </p:cNvPr>
          <p:cNvSpPr>
            <a:spLocks noGrp="1"/>
          </p:cNvSpPr>
          <p:nvPr>
            <p:ph idx="1"/>
          </p:nvPr>
        </p:nvSpPr>
        <p:spPr>
          <a:xfrm>
            <a:off x="1024128" y="2286000"/>
            <a:ext cx="10786872" cy="4023360"/>
          </a:xfrm>
        </p:spPr>
        <p:txBody>
          <a:bodyPr>
            <a:normAutofit/>
          </a:bodyPr>
          <a:lstStyle/>
          <a:p>
            <a:r>
              <a:rPr lang="en-US" sz="2800" dirty="0"/>
              <a:t>You’ve seen: </a:t>
            </a:r>
            <a:r>
              <a:rPr lang="en-US" sz="2800" b="1" dirty="0"/>
              <a:t>bash, vim/emacs </a:t>
            </a:r>
            <a:r>
              <a:rPr lang="en-US" sz="2800" dirty="0"/>
              <a:t>[pick one], </a:t>
            </a:r>
            <a:r>
              <a:rPr lang="en-US" sz="2800" b="1" dirty="0"/>
              <a:t>cat, ls, </a:t>
            </a:r>
            <a:r>
              <a:rPr lang="en-US" sz="2800" b="1" dirty="0" err="1"/>
              <a:t>chdir</a:t>
            </a:r>
            <a:r>
              <a:rPr lang="en-US" sz="2800" b="1" dirty="0"/>
              <a:t>, </a:t>
            </a:r>
            <a:r>
              <a:rPr lang="en-US" sz="2800" b="1" dirty="0" err="1"/>
              <a:t>mkdir</a:t>
            </a:r>
            <a:r>
              <a:rPr lang="en-US" sz="2800" b="1" dirty="0"/>
              <a:t>, rm, </a:t>
            </a:r>
            <a:r>
              <a:rPr lang="en-US" sz="2800" b="1" dirty="0" err="1"/>
              <a:t>rmdir</a:t>
            </a:r>
            <a:r>
              <a:rPr lang="en-US" sz="2800" b="1" dirty="0"/>
              <a:t>, more, find, tr, sort, </a:t>
            </a:r>
            <a:r>
              <a:rPr lang="en-US" sz="2800" b="1" dirty="0" err="1"/>
              <a:t>uniq</a:t>
            </a:r>
            <a:r>
              <a:rPr lang="en-US" sz="2800" b="1" dirty="0"/>
              <a:t>, </a:t>
            </a:r>
            <a:r>
              <a:rPr lang="en-US" sz="2800" b="1" dirty="0" err="1"/>
              <a:t>cron</a:t>
            </a:r>
            <a:r>
              <a:rPr lang="en-US" sz="2800" b="1" dirty="0"/>
              <a:t>, rlogin, </a:t>
            </a:r>
            <a:r>
              <a:rPr lang="en-US" sz="2800" b="1" dirty="0" err="1"/>
              <a:t>c++</a:t>
            </a:r>
            <a:r>
              <a:rPr lang="en-US" sz="2800" b="1" dirty="0"/>
              <a:t>, which, </a:t>
            </a:r>
            <a:r>
              <a:rPr lang="en-US" sz="2800" b="1" dirty="0" err="1"/>
              <a:t>sudo</a:t>
            </a:r>
            <a:endParaRPr lang="en-US" sz="2800" b="1" dirty="0"/>
          </a:p>
          <a:p>
            <a:endParaRPr lang="en-US" sz="2800" dirty="0"/>
          </a:p>
          <a:p>
            <a:r>
              <a:rPr lang="en-US" sz="2800" dirty="0"/>
              <a:t>apt and apt-get are used to install packages.  Many “missing” things just need to be installed.  For example this sequence:</a:t>
            </a:r>
          </a:p>
          <a:p>
            <a:pPr marL="128016" lvl="1" indent="0">
              <a:buNone/>
            </a:pPr>
            <a:r>
              <a:rPr lang="en-US" sz="2400" b="1" dirty="0"/>
              <a:t> ken@compute30% </a:t>
            </a:r>
            <a:r>
              <a:rPr lang="en-US" sz="2400" b="1" dirty="0" err="1"/>
              <a:t>sudo</a:t>
            </a:r>
            <a:r>
              <a:rPr lang="en-US" sz="2400" b="1" dirty="0"/>
              <a:t> apt-get update         </a:t>
            </a:r>
            <a:r>
              <a:rPr lang="en-US" sz="2400" dirty="0"/>
              <a:t>// updates everything</a:t>
            </a:r>
            <a:endParaRPr lang="en-US" sz="2400" b="1" dirty="0"/>
          </a:p>
          <a:p>
            <a:pPr marL="128016" lvl="1" indent="0">
              <a:buNone/>
            </a:pPr>
            <a:r>
              <a:rPr lang="en-US" sz="2400" b="1" dirty="0"/>
              <a:t> ken@compute30% </a:t>
            </a:r>
            <a:r>
              <a:rPr lang="en-US" sz="2400" b="1" dirty="0" err="1"/>
              <a:t>sudo</a:t>
            </a:r>
            <a:r>
              <a:rPr lang="en-US" sz="2400" b="1" dirty="0"/>
              <a:t> apt-get upgrade       </a:t>
            </a:r>
            <a:r>
              <a:rPr lang="en-US" sz="2400" dirty="0"/>
              <a:t>// adds optional features</a:t>
            </a:r>
            <a:endParaRPr lang="en-US" sz="2400" b="1" dirty="0"/>
          </a:p>
          <a:p>
            <a:pPr marL="128016" lvl="1" indent="0">
              <a:buNone/>
            </a:pPr>
            <a:r>
              <a:rPr lang="en-US" sz="2400" b="1" dirty="0"/>
              <a:t> ken@compute30% </a:t>
            </a:r>
            <a:r>
              <a:rPr lang="en-US" sz="2400" b="1" dirty="0" err="1"/>
              <a:t>sudo</a:t>
            </a:r>
            <a:r>
              <a:rPr lang="en-US" sz="2400" b="1" dirty="0"/>
              <a:t> apt-get install g++  /</a:t>
            </a:r>
            <a:r>
              <a:rPr lang="en-US" sz="2400" dirty="0"/>
              <a:t>/ installs GNU C++ compiler</a:t>
            </a:r>
            <a:endParaRPr lang="en-US" sz="2400" b="1" dirty="0"/>
          </a:p>
        </p:txBody>
      </p:sp>
      <p:sp>
        <p:nvSpPr>
          <p:cNvPr id="4" name="Footer Placeholder 3">
            <a:extLst>
              <a:ext uri="{FF2B5EF4-FFF2-40B4-BE49-F238E27FC236}">
                <a16:creationId xmlns:a16="http://schemas.microsoft.com/office/drawing/2014/main" id="{6BD47319-9677-4454-B7BA-C90336043ED8}"/>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9C7EE1F9-A572-44A3-8187-60A16A37F2AD}"/>
              </a:ext>
            </a:extLst>
          </p:cNvPr>
          <p:cNvSpPr>
            <a:spLocks noGrp="1"/>
          </p:cNvSpPr>
          <p:nvPr>
            <p:ph type="sldNum" sz="quarter" idx="12"/>
          </p:nvPr>
        </p:nvSpPr>
        <p:spPr/>
        <p:txBody>
          <a:bodyPr/>
          <a:lstStyle/>
          <a:p>
            <a:fld id="{6547F9EC-0141-428E-9624-21FD351CB832}" type="slidenum">
              <a:rPr lang="en-US" smtClean="0"/>
              <a:t>53</a:t>
            </a:fld>
            <a:endParaRPr lang="en-US"/>
          </a:p>
        </p:txBody>
      </p:sp>
      <p:sp>
        <p:nvSpPr>
          <p:cNvPr id="6" name="Oval 5"/>
          <p:cNvSpPr/>
          <p:nvPr/>
        </p:nvSpPr>
        <p:spPr>
          <a:xfrm>
            <a:off x="1024127" y="4343400"/>
            <a:ext cx="2941204" cy="81768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92869" y="5987562"/>
            <a:ext cx="3789485" cy="646331"/>
          </a:xfrm>
          <a:prstGeom prst="rect">
            <a:avLst/>
          </a:prstGeom>
          <a:solidFill>
            <a:srgbClr val="FFFFCC"/>
          </a:solidFill>
          <a:ln w="57150">
            <a:solidFill>
              <a:srgbClr val="C00000"/>
            </a:solidFill>
          </a:ln>
        </p:spPr>
        <p:txBody>
          <a:bodyPr wrap="square" rtlCol="0">
            <a:spAutoFit/>
          </a:bodyPr>
          <a:lstStyle/>
          <a:p>
            <a:pPr algn="ctr"/>
            <a:r>
              <a:rPr lang="en-US" dirty="0"/>
              <a:t>Ken’s .</a:t>
            </a:r>
            <a:r>
              <a:rPr lang="en-US" dirty="0" err="1"/>
              <a:t>bashrc</a:t>
            </a:r>
            <a:r>
              <a:rPr lang="en-US" dirty="0"/>
              <a:t> file set the prompt to </a:t>
            </a:r>
            <a:br>
              <a:rPr lang="en-US" dirty="0"/>
            </a:br>
            <a:r>
              <a:rPr lang="en-US" dirty="0"/>
              <a:t>the machine he is on, followed by “% ”</a:t>
            </a:r>
          </a:p>
        </p:txBody>
      </p:sp>
      <p:cxnSp>
        <p:nvCxnSpPr>
          <p:cNvPr id="9" name="Straight Connector 8"/>
          <p:cNvCxnSpPr>
            <a:stCxn id="6" idx="4"/>
            <a:endCxn id="7" idx="1"/>
          </p:cNvCxnSpPr>
          <p:nvPr/>
        </p:nvCxnSpPr>
        <p:spPr>
          <a:xfrm>
            <a:off x="2494729" y="5161085"/>
            <a:ext cx="1998140" cy="114964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34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7C89-5494-4797-836F-4CEA0557A55F}"/>
              </a:ext>
            </a:extLst>
          </p:cNvPr>
          <p:cNvSpPr>
            <a:spLocks noGrp="1"/>
          </p:cNvSpPr>
          <p:nvPr>
            <p:ph type="title"/>
          </p:nvPr>
        </p:nvSpPr>
        <p:spPr/>
        <p:txBody>
          <a:bodyPr/>
          <a:lstStyle/>
          <a:p>
            <a:r>
              <a:rPr lang="en-US" dirty="0"/>
              <a:t>Some really useful commands to learn</a:t>
            </a:r>
          </a:p>
        </p:txBody>
      </p:sp>
      <p:sp>
        <p:nvSpPr>
          <p:cNvPr id="3" name="Content Placeholder 2">
            <a:extLst>
              <a:ext uri="{FF2B5EF4-FFF2-40B4-BE49-F238E27FC236}">
                <a16:creationId xmlns:a16="http://schemas.microsoft.com/office/drawing/2014/main" id="{2B02C9ED-BDC9-4D74-9086-91FEB4CFCA33}"/>
              </a:ext>
            </a:extLst>
          </p:cNvPr>
          <p:cNvSpPr>
            <a:spLocks noGrp="1"/>
          </p:cNvSpPr>
          <p:nvPr>
            <p:ph idx="1"/>
          </p:nvPr>
        </p:nvSpPr>
        <p:spPr/>
        <p:txBody>
          <a:bodyPr>
            <a:normAutofit fontScale="92500" lnSpcReduction="20000"/>
          </a:bodyPr>
          <a:lstStyle/>
          <a:p>
            <a:r>
              <a:rPr lang="en-US" b="1" dirty="0" err="1"/>
              <a:t>ps</a:t>
            </a:r>
            <a:r>
              <a:rPr lang="en-US" b="1" dirty="0"/>
              <a:t>: </a:t>
            </a:r>
            <a:r>
              <a:rPr lang="en-US" dirty="0"/>
              <a:t>Used to see what processes are running</a:t>
            </a:r>
          </a:p>
          <a:p>
            <a:r>
              <a:rPr lang="en-US" b="1" dirty="0"/>
              <a:t>who: </a:t>
            </a:r>
            <a:r>
              <a:rPr lang="en-US" dirty="0"/>
              <a:t>Used to see if other people are on this same machine</a:t>
            </a:r>
          </a:p>
          <a:p>
            <a:r>
              <a:rPr lang="en-US" b="1" dirty="0"/>
              <a:t>top: </a:t>
            </a:r>
            <a:r>
              <a:rPr lang="en-US" dirty="0"/>
              <a:t>Used to see the “heavy hitters” among active processes</a:t>
            </a:r>
          </a:p>
          <a:p>
            <a:r>
              <a:rPr lang="en-US" b="1" dirty="0"/>
              <a:t>apt/apt-get: </a:t>
            </a:r>
            <a:r>
              <a:rPr lang="en-US" dirty="0"/>
              <a:t>Used to install packages like the GNU C++ compiler, Python, Java, Eclipse</a:t>
            </a:r>
          </a:p>
          <a:p>
            <a:r>
              <a:rPr lang="en-US" b="1" dirty="0"/>
              <a:t>tr and sed: </a:t>
            </a:r>
            <a:r>
              <a:rPr lang="en-US" dirty="0"/>
              <a:t>two “editors” controlled by command-line options</a:t>
            </a:r>
          </a:p>
          <a:p>
            <a:r>
              <a:rPr lang="en-US" b="1" dirty="0"/>
              <a:t>tar:  </a:t>
            </a:r>
            <a:r>
              <a:rPr lang="en-US" dirty="0"/>
              <a:t>Makes a single big file from a list of files or a directory</a:t>
            </a:r>
          </a:p>
          <a:p>
            <a:r>
              <a:rPr lang="en-US" b="1" dirty="0" err="1"/>
              <a:t>gzip</a:t>
            </a:r>
            <a:r>
              <a:rPr lang="en-US" b="1" dirty="0"/>
              <a:t>: </a:t>
            </a:r>
            <a:r>
              <a:rPr lang="en-US" dirty="0"/>
              <a:t>Compresses a big file</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1A113C9A-A2B3-42CD-8E59-CBD422C8EAB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E3D0F1B-B4A5-47FC-94B6-F8CA18BAA4C0}"/>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1926064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7C89-5494-4797-836F-4CEA0557A55F}"/>
              </a:ext>
            </a:extLst>
          </p:cNvPr>
          <p:cNvSpPr>
            <a:spLocks noGrp="1"/>
          </p:cNvSpPr>
          <p:nvPr>
            <p:ph type="title"/>
          </p:nvPr>
        </p:nvSpPr>
        <p:spPr/>
        <p:txBody>
          <a:bodyPr/>
          <a:lstStyle/>
          <a:p>
            <a:r>
              <a:rPr lang="en-US" dirty="0"/>
              <a:t>Some really useful commands to learn</a:t>
            </a:r>
          </a:p>
        </p:txBody>
      </p:sp>
      <p:sp>
        <p:nvSpPr>
          <p:cNvPr id="3" name="Content Placeholder 2">
            <a:extLst>
              <a:ext uri="{FF2B5EF4-FFF2-40B4-BE49-F238E27FC236}">
                <a16:creationId xmlns:a16="http://schemas.microsoft.com/office/drawing/2014/main" id="{2B02C9ED-BDC9-4D74-9086-91FEB4CFCA33}"/>
              </a:ext>
            </a:extLst>
          </p:cNvPr>
          <p:cNvSpPr>
            <a:spLocks noGrp="1"/>
          </p:cNvSpPr>
          <p:nvPr>
            <p:ph idx="1"/>
          </p:nvPr>
        </p:nvSpPr>
        <p:spPr/>
        <p:txBody>
          <a:bodyPr>
            <a:normAutofit/>
          </a:bodyPr>
          <a:lstStyle/>
          <a:p>
            <a:r>
              <a:rPr lang="en-US" b="1" dirty="0"/>
              <a:t>C++: </a:t>
            </a:r>
            <a:r>
              <a:rPr lang="en-US" dirty="0"/>
              <a:t>Alias for the compiler you wish to use for C++ programs</a:t>
            </a:r>
          </a:p>
          <a:p>
            <a:r>
              <a:rPr lang="en-US" b="1" dirty="0" err="1"/>
              <a:t>gdb</a:t>
            </a:r>
            <a:r>
              <a:rPr lang="en-US" b="1" dirty="0"/>
              <a:t>: </a:t>
            </a:r>
            <a:r>
              <a:rPr lang="en-US" dirty="0"/>
              <a:t>Debugger used with C++ programs.  Requires </a:t>
            </a:r>
            <a:r>
              <a:rPr lang="en-US" dirty="0" err="1"/>
              <a:t>c++</a:t>
            </a:r>
            <a:r>
              <a:rPr lang="en-US" dirty="0"/>
              <a:t> -g</a:t>
            </a:r>
          </a:p>
          <a:p>
            <a:r>
              <a:rPr lang="en-US" b="1" dirty="0"/>
              <a:t>time: </a:t>
            </a:r>
            <a:r>
              <a:rPr lang="en-US" dirty="0"/>
              <a:t>Measures how long something takes to run.  </a:t>
            </a:r>
          </a:p>
          <a:p>
            <a:pPr>
              <a:buFont typeface="Wingdings" panose="05000000000000000000" pitchFamily="2" charset="2"/>
              <a:buChar char="Ø"/>
            </a:pPr>
            <a:r>
              <a:rPr lang="en-US" dirty="0"/>
              <a:t>  It breaks it down: wall-clock time (“real”), time spent running     </a:t>
            </a:r>
            <a:br>
              <a:rPr lang="en-US" dirty="0"/>
            </a:br>
            <a:r>
              <a:rPr lang="en-US" dirty="0"/>
              <a:t>    processes (“user”) and time spent in the Linux kernel (“sys”)</a:t>
            </a:r>
          </a:p>
          <a:p>
            <a:r>
              <a:rPr lang="en-US" b="1" dirty="0" err="1"/>
              <a:t>gprof</a:t>
            </a:r>
            <a:r>
              <a:rPr lang="en-US" b="1" dirty="0"/>
              <a:t>: </a:t>
            </a:r>
            <a:r>
              <a:rPr lang="en-US" dirty="0"/>
              <a:t>Fancy tool to understand where your code was spending time.  Requires a special </a:t>
            </a:r>
            <a:r>
              <a:rPr lang="en-US" dirty="0" err="1"/>
              <a:t>c++</a:t>
            </a:r>
            <a:r>
              <a:rPr lang="en-US" dirty="0"/>
              <a:t> command-line argument.</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1A113C9A-A2B3-42CD-8E59-CBD422C8EAB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E3D0F1B-B4A5-47FC-94B6-F8CA18BAA4C0}"/>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2329074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1E73-66F6-4354-AA32-4FD66DF45A2F}"/>
              </a:ext>
            </a:extLst>
          </p:cNvPr>
          <p:cNvSpPr>
            <a:spLocks noGrp="1"/>
          </p:cNvSpPr>
          <p:nvPr>
            <p:ph type="title"/>
          </p:nvPr>
        </p:nvSpPr>
        <p:spPr/>
        <p:txBody>
          <a:bodyPr/>
          <a:lstStyle/>
          <a:p>
            <a:r>
              <a:rPr lang="en-US"/>
              <a:t>All of these take arguments</a:t>
            </a:r>
            <a:endParaRPr lang="en-US" dirty="0"/>
          </a:p>
        </p:txBody>
      </p:sp>
      <p:sp>
        <p:nvSpPr>
          <p:cNvPr id="3" name="Content Placeholder 2">
            <a:extLst>
              <a:ext uri="{FF2B5EF4-FFF2-40B4-BE49-F238E27FC236}">
                <a16:creationId xmlns:a16="http://schemas.microsoft.com/office/drawing/2014/main" id="{A989F65B-2B7C-4CC8-979F-4D37628CF723}"/>
              </a:ext>
            </a:extLst>
          </p:cNvPr>
          <p:cNvSpPr>
            <a:spLocks noGrp="1"/>
          </p:cNvSpPr>
          <p:nvPr>
            <p:ph idx="1"/>
          </p:nvPr>
        </p:nvSpPr>
        <p:spPr/>
        <p:txBody>
          <a:bodyPr>
            <a:normAutofit lnSpcReduction="10000"/>
          </a:bodyPr>
          <a:lstStyle/>
          <a:p>
            <a:pPr>
              <a:buFont typeface="Wingdings" panose="05000000000000000000" pitchFamily="2" charset="2"/>
              <a:buChar char="Ø"/>
            </a:pPr>
            <a:r>
              <a:rPr lang="en-US" dirty="0"/>
              <a:t>  -std=</a:t>
            </a:r>
            <a:r>
              <a:rPr lang="en-US" dirty="0" err="1"/>
              <a:t>c++</a:t>
            </a:r>
            <a:r>
              <a:rPr lang="en-US" dirty="0"/>
              <a:t>20 means “enable C++ 20 features”</a:t>
            </a:r>
          </a:p>
          <a:p>
            <a:pPr>
              <a:buFont typeface="Wingdings" panose="05000000000000000000" pitchFamily="2" charset="2"/>
              <a:buChar char="Ø"/>
            </a:pPr>
            <a:r>
              <a:rPr lang="en-US" dirty="0"/>
              <a:t>  -g means “I’m still debugging”. </a:t>
            </a:r>
          </a:p>
          <a:p>
            <a:pPr>
              <a:buFont typeface="Wingdings" panose="05000000000000000000" pitchFamily="2" charset="2"/>
              <a:buChar char="Ø"/>
            </a:pPr>
            <a:r>
              <a:rPr lang="en-US" dirty="0"/>
              <a:t>  -O3 means “apply heavy optimizations” </a:t>
            </a:r>
          </a:p>
          <a:p>
            <a:pPr>
              <a:buFont typeface="Wingdings" panose="05000000000000000000" pitchFamily="2" charset="2"/>
              <a:buChar char="Ø"/>
            </a:pPr>
            <a:r>
              <a:rPr lang="en-US" dirty="0"/>
              <a:t>  -</a:t>
            </a:r>
            <a:r>
              <a:rPr lang="en-US" dirty="0" err="1"/>
              <a:t>pg</a:t>
            </a:r>
            <a:r>
              <a:rPr lang="en-US" dirty="0"/>
              <a:t> means “I plan to run the </a:t>
            </a:r>
            <a:r>
              <a:rPr lang="en-US" dirty="0" err="1"/>
              <a:t>gprof</a:t>
            </a:r>
            <a:r>
              <a:rPr lang="en-US" dirty="0"/>
              <a:t> profiler”</a:t>
            </a:r>
          </a:p>
          <a:p>
            <a:pPr>
              <a:buFont typeface="Wingdings" panose="05000000000000000000" pitchFamily="2" charset="2"/>
              <a:buChar char="Ø"/>
            </a:pPr>
            <a:r>
              <a:rPr lang="en-US" dirty="0"/>
              <a:t>  -</a:t>
            </a:r>
            <a:r>
              <a:rPr lang="en-US" dirty="0" err="1"/>
              <a:t>Wxxx</a:t>
            </a:r>
            <a:r>
              <a:rPr lang="en-US" dirty="0"/>
              <a:t> means “warn about xxx…” (many options)</a:t>
            </a:r>
          </a:p>
          <a:p>
            <a:pPr>
              <a:buFont typeface="Wingdings" panose="05000000000000000000" pitchFamily="2" charset="2"/>
              <a:buChar char="Ø"/>
            </a:pPr>
            <a:r>
              <a:rPr lang="en-US" dirty="0"/>
              <a:t>  -</a:t>
            </a:r>
            <a:r>
              <a:rPr lang="en-US" dirty="0" err="1"/>
              <a:t>pthreads</a:t>
            </a:r>
            <a:r>
              <a:rPr lang="en-US" dirty="0"/>
              <a:t> means “I’m using C++ threads”</a:t>
            </a:r>
          </a:p>
          <a:p>
            <a:pPr>
              <a:buFont typeface="Wingdings" panose="05000000000000000000" pitchFamily="2" charset="2"/>
              <a:buChar char="Ø"/>
            </a:pPr>
            <a:r>
              <a:rPr lang="en-US" dirty="0"/>
              <a:t>  -o xxx means “name the compiled program xxx”</a:t>
            </a:r>
          </a:p>
        </p:txBody>
      </p:sp>
      <p:sp>
        <p:nvSpPr>
          <p:cNvPr id="4" name="Footer Placeholder 3">
            <a:extLst>
              <a:ext uri="{FF2B5EF4-FFF2-40B4-BE49-F238E27FC236}">
                <a16:creationId xmlns:a16="http://schemas.microsoft.com/office/drawing/2014/main" id="{B413B5EA-2872-4D63-B6DD-1326CE3DF59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B0FAD16-3F1F-4EEF-AC25-964EE57557C7}"/>
              </a:ext>
            </a:extLst>
          </p:cNvPr>
          <p:cNvSpPr>
            <a:spLocks noGrp="1"/>
          </p:cNvSpPr>
          <p:nvPr>
            <p:ph type="sldNum" sz="quarter" idx="12"/>
          </p:nvPr>
        </p:nvSpPr>
        <p:spPr/>
        <p:txBody>
          <a:bodyPr/>
          <a:lstStyle/>
          <a:p>
            <a:fld id="{6547F9EC-0141-428E-9624-21FD351CB832}" type="slidenum">
              <a:rPr lang="en-US" smtClean="0"/>
              <a:t>56</a:t>
            </a:fld>
            <a:endParaRPr lang="en-US"/>
          </a:p>
        </p:txBody>
      </p:sp>
      <p:sp>
        <p:nvSpPr>
          <p:cNvPr id="6" name="Rectangle 5">
            <a:extLst>
              <a:ext uri="{FF2B5EF4-FFF2-40B4-BE49-F238E27FC236}">
                <a16:creationId xmlns:a16="http://schemas.microsoft.com/office/drawing/2014/main" id="{915DC78D-B0E9-425C-80C4-99C44ACF364E}"/>
              </a:ext>
            </a:extLst>
          </p:cNvPr>
          <p:cNvSpPr/>
          <p:nvPr/>
        </p:nvSpPr>
        <p:spPr>
          <a:xfrm>
            <a:off x="4842932" y="299966"/>
            <a:ext cx="7153996" cy="369332"/>
          </a:xfrm>
          <a:prstGeom prst="rect">
            <a:avLst/>
          </a:prstGeom>
          <a:solidFill>
            <a:schemeClr val="bg1">
              <a:lumMod val="95000"/>
            </a:schemeClr>
          </a:solidFill>
          <a:ln>
            <a:solidFill>
              <a:srgbClr val="C00000"/>
            </a:solidFill>
          </a:ln>
        </p:spPr>
        <p:txBody>
          <a:bodyPr wrap="square">
            <a:spAutoFit/>
          </a:bodyPr>
          <a:lstStyle/>
          <a:p>
            <a:r>
              <a:rPr lang="en-US" dirty="0"/>
              <a:t>g++ -std=</a:t>
            </a:r>
            <a:r>
              <a:rPr lang="en-US" dirty="0" err="1"/>
              <a:t>c++</a:t>
            </a:r>
            <a:r>
              <a:rPr lang="en-US" dirty="0"/>
              <a:t>20  -O3 -Wall -</a:t>
            </a:r>
            <a:r>
              <a:rPr lang="en-US" dirty="0" err="1"/>
              <a:t>Wpedantic</a:t>
            </a:r>
            <a:r>
              <a:rPr lang="en-US" dirty="0"/>
              <a:t> -</a:t>
            </a:r>
            <a:r>
              <a:rPr lang="en-US" dirty="0" err="1"/>
              <a:t>pthread</a:t>
            </a:r>
            <a:r>
              <a:rPr lang="en-US" dirty="0"/>
              <a:t>  -o fast-</a:t>
            </a:r>
            <a:r>
              <a:rPr lang="en-US" dirty="0" err="1"/>
              <a:t>wc</a:t>
            </a:r>
            <a:r>
              <a:rPr lang="en-US" dirty="0"/>
              <a:t> fast-wc.cpp</a:t>
            </a:r>
          </a:p>
        </p:txBody>
      </p:sp>
    </p:spTree>
    <p:extLst>
      <p:ext uri="{BB962C8B-B14F-4D97-AF65-F5344CB8AC3E}">
        <p14:creationId xmlns:p14="http://schemas.microsoft.com/office/powerpoint/2010/main" val="279971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E013-7E56-4F8C-B8AD-2161DCC50AF7}"/>
              </a:ext>
            </a:extLst>
          </p:cNvPr>
          <p:cNvSpPr>
            <a:spLocks noGrp="1"/>
          </p:cNvSpPr>
          <p:nvPr>
            <p:ph type="title"/>
          </p:nvPr>
        </p:nvSpPr>
        <p:spPr/>
        <p:txBody>
          <a:bodyPr/>
          <a:lstStyle/>
          <a:p>
            <a:r>
              <a:rPr lang="en-US" dirty="0"/>
              <a:t>Foreground/background</a:t>
            </a:r>
          </a:p>
        </p:txBody>
      </p:sp>
      <p:sp>
        <p:nvSpPr>
          <p:cNvPr id="3" name="Content Placeholder 2">
            <a:extLst>
              <a:ext uri="{FF2B5EF4-FFF2-40B4-BE49-F238E27FC236}">
                <a16:creationId xmlns:a16="http://schemas.microsoft.com/office/drawing/2014/main" id="{487E63A6-0B44-41A2-B250-F6668FF48CA3}"/>
              </a:ext>
            </a:extLst>
          </p:cNvPr>
          <p:cNvSpPr>
            <a:spLocks noGrp="1"/>
          </p:cNvSpPr>
          <p:nvPr>
            <p:ph idx="1"/>
          </p:nvPr>
        </p:nvSpPr>
        <p:spPr/>
        <p:txBody>
          <a:bodyPr>
            <a:normAutofit fontScale="92500" lnSpcReduction="20000"/>
          </a:bodyPr>
          <a:lstStyle/>
          <a:p>
            <a:r>
              <a:rPr lang="en-US" dirty="0"/>
              <a:t>In Linux, each command you execute runs as a “process”.  All the commands I showed you run in the “foreground”.</a:t>
            </a:r>
          </a:p>
          <a:p>
            <a:endParaRPr lang="en-US" dirty="0"/>
          </a:p>
          <a:p>
            <a:r>
              <a:rPr lang="en-US" dirty="0"/>
              <a:t>A process will have some source of input (stdin), output (</a:t>
            </a:r>
            <a:r>
              <a:rPr lang="en-US" dirty="0" err="1"/>
              <a:t>stdout</a:t>
            </a:r>
            <a:r>
              <a:rPr lang="en-US" dirty="0"/>
              <a:t>) and some place for error messages (stderr).</a:t>
            </a:r>
          </a:p>
          <a:p>
            <a:endParaRPr lang="en-US" dirty="0"/>
          </a:p>
          <a:p>
            <a:r>
              <a:rPr lang="en-US" dirty="0"/>
              <a:t>We say that a process is in the foreground if console input is currently controlled by that process.  A background process can run, but will pause if it reads console input.</a:t>
            </a:r>
          </a:p>
        </p:txBody>
      </p:sp>
      <p:sp>
        <p:nvSpPr>
          <p:cNvPr id="4" name="Footer Placeholder 3">
            <a:extLst>
              <a:ext uri="{FF2B5EF4-FFF2-40B4-BE49-F238E27FC236}">
                <a16:creationId xmlns:a16="http://schemas.microsoft.com/office/drawing/2014/main" id="{AADE0E6D-B4D6-468D-9F44-68B9E7B8DCF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690BE87-3FD8-4E01-83D7-8CCBD7DB76B5}"/>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677823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FA62-079C-4A51-ACCF-14866192B69D}"/>
              </a:ext>
            </a:extLst>
          </p:cNvPr>
          <p:cNvSpPr>
            <a:spLocks noGrp="1"/>
          </p:cNvSpPr>
          <p:nvPr>
            <p:ph type="title"/>
          </p:nvPr>
        </p:nvSpPr>
        <p:spPr/>
        <p:txBody>
          <a:bodyPr/>
          <a:lstStyle/>
          <a:p>
            <a:r>
              <a:rPr lang="en-US" dirty="0"/>
              <a:t>How to run a background process</a:t>
            </a:r>
          </a:p>
        </p:txBody>
      </p:sp>
      <p:sp>
        <p:nvSpPr>
          <p:cNvPr id="3" name="Content Placeholder 2">
            <a:extLst>
              <a:ext uri="{FF2B5EF4-FFF2-40B4-BE49-F238E27FC236}">
                <a16:creationId xmlns:a16="http://schemas.microsoft.com/office/drawing/2014/main" id="{89184784-D0E8-498A-A092-386BA75FFA7F}"/>
              </a:ext>
            </a:extLst>
          </p:cNvPr>
          <p:cNvSpPr>
            <a:spLocks noGrp="1"/>
          </p:cNvSpPr>
          <p:nvPr>
            <p:ph idx="1"/>
          </p:nvPr>
        </p:nvSpPr>
        <p:spPr/>
        <p:txBody>
          <a:bodyPr/>
          <a:lstStyle/>
          <a:p>
            <a:r>
              <a:rPr lang="en-US" dirty="0"/>
              <a:t>In bash, just give the command line but put a single &amp; at the end.</a:t>
            </a:r>
          </a:p>
          <a:p>
            <a:endParaRPr lang="en-US" dirty="0"/>
          </a:p>
          <a:p>
            <a:r>
              <a:rPr lang="en-US" dirty="0"/>
              <a:t>(Note: double &amp;, as in &amp;&amp;, means something else).</a:t>
            </a:r>
          </a:p>
          <a:p>
            <a:endParaRPr lang="en-US" dirty="0"/>
          </a:p>
          <a:p>
            <a:r>
              <a:rPr lang="en-US" dirty="0"/>
              <a:t>Another option: run a command, then use “^Z” and say “</a:t>
            </a:r>
            <a:r>
              <a:rPr lang="en-US" dirty="0" err="1"/>
              <a:t>bg</a:t>
            </a:r>
            <a:r>
              <a:rPr lang="en-US" dirty="0"/>
              <a:t>”.  Bash will freeze the command (^Z), then restart it in the background.</a:t>
            </a:r>
          </a:p>
        </p:txBody>
      </p:sp>
      <p:sp>
        <p:nvSpPr>
          <p:cNvPr id="4" name="Footer Placeholder 3">
            <a:extLst>
              <a:ext uri="{FF2B5EF4-FFF2-40B4-BE49-F238E27FC236}">
                <a16:creationId xmlns:a16="http://schemas.microsoft.com/office/drawing/2014/main" id="{4C86C1FD-81CB-4949-8B82-F9CBBBE42C2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9DC0367-F03E-49BC-9D36-946FCCBFD4D6}"/>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10306126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1409-1E59-4EF9-9888-37A42028E469}"/>
              </a:ext>
            </a:extLst>
          </p:cNvPr>
          <p:cNvSpPr>
            <a:spLocks noGrp="1"/>
          </p:cNvSpPr>
          <p:nvPr>
            <p:ph type="title"/>
          </p:nvPr>
        </p:nvSpPr>
        <p:spPr/>
        <p:txBody>
          <a:bodyPr/>
          <a:lstStyle/>
          <a:p>
            <a:r>
              <a:rPr lang="en-US" dirty="0"/>
              <a:t>^C versus ^Z</a:t>
            </a:r>
          </a:p>
        </p:txBody>
      </p:sp>
      <p:sp>
        <p:nvSpPr>
          <p:cNvPr id="3" name="Content Placeholder 2">
            <a:extLst>
              <a:ext uri="{FF2B5EF4-FFF2-40B4-BE49-F238E27FC236}">
                <a16:creationId xmlns:a16="http://schemas.microsoft.com/office/drawing/2014/main" id="{B2E4DD29-4F6A-4890-9F20-D334782217B6}"/>
              </a:ext>
            </a:extLst>
          </p:cNvPr>
          <p:cNvSpPr>
            <a:spLocks noGrp="1"/>
          </p:cNvSpPr>
          <p:nvPr>
            <p:ph idx="1"/>
          </p:nvPr>
        </p:nvSpPr>
        <p:spPr/>
        <p:txBody>
          <a:bodyPr>
            <a:normAutofit lnSpcReduction="10000"/>
          </a:bodyPr>
          <a:lstStyle/>
          <a:p>
            <a:r>
              <a:rPr lang="en-US" dirty="0"/>
              <a:t>^C kills the foreground process.  There is also a command, “kill” to terminate a background process, e.g.: kill %1”</a:t>
            </a:r>
          </a:p>
          <a:p>
            <a:endParaRPr lang="en-US" dirty="0"/>
          </a:p>
          <a:p>
            <a:r>
              <a:rPr lang="en-US" dirty="0"/>
              <a:t>^Z “freezes” a process.  It halts but is </a:t>
            </a:r>
            <a:r>
              <a:rPr lang="en-US" dirty="0" err="1"/>
              <a:t>restartable</a:t>
            </a:r>
            <a:r>
              <a:rPr lang="en-US" dirty="0"/>
              <a:t>.  To restart it, type the process “number” (%1) or “</a:t>
            </a:r>
            <a:r>
              <a:rPr lang="en-US" dirty="0" err="1"/>
              <a:t>bg</a:t>
            </a:r>
            <a:r>
              <a:rPr lang="en-US" dirty="0"/>
              <a:t>” or “</a:t>
            </a:r>
            <a:r>
              <a:rPr lang="en-US" dirty="0" err="1"/>
              <a:t>fg</a:t>
            </a:r>
            <a:r>
              <a:rPr lang="en-US" dirty="0"/>
              <a:t>”.  </a:t>
            </a:r>
          </a:p>
          <a:p>
            <a:pPr lvl="1"/>
            <a:r>
              <a:rPr lang="en-US" dirty="0"/>
              <a:t>  </a:t>
            </a:r>
            <a:r>
              <a:rPr lang="en-US" dirty="0" err="1"/>
              <a:t>bg</a:t>
            </a:r>
            <a:r>
              <a:rPr lang="en-US" dirty="0"/>
              <a:t> puts it in the background.  You can run other commands.</a:t>
            </a:r>
          </a:p>
          <a:p>
            <a:pPr lvl="1"/>
            <a:r>
              <a:rPr lang="en-US" dirty="0"/>
              <a:t>  </a:t>
            </a:r>
            <a:r>
              <a:rPr lang="en-US" dirty="0" err="1"/>
              <a:t>fg</a:t>
            </a:r>
            <a:r>
              <a:rPr lang="en-US" dirty="0"/>
              <a:t> puts in the foreground.  It is connected to the console.</a:t>
            </a:r>
          </a:p>
          <a:p>
            <a:pPr lvl="1"/>
            <a:r>
              <a:rPr lang="en-US" dirty="0"/>
              <a:t>  “jobs” command lists things you’ve put in the background</a:t>
            </a:r>
          </a:p>
          <a:p>
            <a:endParaRPr lang="en-US" dirty="0"/>
          </a:p>
        </p:txBody>
      </p:sp>
      <p:sp>
        <p:nvSpPr>
          <p:cNvPr id="4" name="Footer Placeholder 3">
            <a:extLst>
              <a:ext uri="{FF2B5EF4-FFF2-40B4-BE49-F238E27FC236}">
                <a16:creationId xmlns:a16="http://schemas.microsoft.com/office/drawing/2014/main" id="{B621DC74-5E74-4A20-A836-DAB0A5A6568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E721DD4-DED4-4051-8778-BF893B36C8EC}"/>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383447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501F04-163B-474B-984A-1687E2C295AD}"/>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E37F7F4F-13B4-460C-AD1D-D81D4A5B9AEF}"/>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4" name="Picture 3">
            <a:extLst>
              <a:ext uri="{FF2B5EF4-FFF2-40B4-BE49-F238E27FC236}">
                <a16:creationId xmlns:a16="http://schemas.microsoft.com/office/drawing/2014/main" id="{858EAF61-9DB8-49A0-B50E-CAE60EB6CF7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89666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1409-1E59-4EF9-9888-37A42028E469}"/>
              </a:ext>
            </a:extLst>
          </p:cNvPr>
          <p:cNvSpPr>
            <a:spLocks noGrp="1"/>
          </p:cNvSpPr>
          <p:nvPr>
            <p:ph type="title"/>
          </p:nvPr>
        </p:nvSpPr>
        <p:spPr/>
        <p:txBody>
          <a:bodyPr/>
          <a:lstStyle/>
          <a:p>
            <a:r>
              <a:rPr lang="en-US" dirty="0"/>
              <a:t>^S, ^Q, ^O</a:t>
            </a:r>
          </a:p>
        </p:txBody>
      </p:sp>
      <p:sp>
        <p:nvSpPr>
          <p:cNvPr id="3" name="Content Placeholder 2">
            <a:extLst>
              <a:ext uri="{FF2B5EF4-FFF2-40B4-BE49-F238E27FC236}">
                <a16:creationId xmlns:a16="http://schemas.microsoft.com/office/drawing/2014/main" id="{B2E4DD29-4F6A-4890-9F20-D334782217B6}"/>
              </a:ext>
            </a:extLst>
          </p:cNvPr>
          <p:cNvSpPr>
            <a:spLocks noGrp="1"/>
          </p:cNvSpPr>
          <p:nvPr>
            <p:ph idx="1"/>
          </p:nvPr>
        </p:nvSpPr>
        <p:spPr/>
        <p:txBody>
          <a:bodyPr>
            <a:normAutofit/>
          </a:bodyPr>
          <a:lstStyle/>
          <a:p>
            <a:r>
              <a:rPr lang="en-US" dirty="0"/>
              <a:t>^S pauses the screen display of output, but not the process.  </a:t>
            </a:r>
          </a:p>
          <a:p>
            <a:endParaRPr lang="en-US" dirty="0"/>
          </a:p>
          <a:p>
            <a:r>
              <a:rPr lang="en-US" dirty="0"/>
              <a:t>^Q resumes the screen output.</a:t>
            </a:r>
          </a:p>
          <a:p>
            <a:endParaRPr lang="en-US" dirty="0"/>
          </a:p>
          <a:p>
            <a:r>
              <a:rPr lang="en-US" dirty="0"/>
              <a:t>^O redirects console output to a black hole (/dev/null).  ^O is a toggle: typing ^O again restores console output.</a:t>
            </a:r>
          </a:p>
        </p:txBody>
      </p:sp>
      <p:sp>
        <p:nvSpPr>
          <p:cNvPr id="4" name="Footer Placeholder 3">
            <a:extLst>
              <a:ext uri="{FF2B5EF4-FFF2-40B4-BE49-F238E27FC236}">
                <a16:creationId xmlns:a16="http://schemas.microsoft.com/office/drawing/2014/main" id="{B621DC74-5E74-4A20-A836-DAB0A5A6568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E721DD4-DED4-4051-8778-BF893B36C8EC}"/>
              </a:ext>
            </a:extLst>
          </p:cNvPr>
          <p:cNvSpPr>
            <a:spLocks noGrp="1"/>
          </p:cNvSpPr>
          <p:nvPr>
            <p:ph type="sldNum" sz="quarter" idx="12"/>
          </p:nvPr>
        </p:nvSpPr>
        <p:spPr/>
        <p:txBody>
          <a:bodyPr/>
          <a:lstStyle/>
          <a:p>
            <a:fld id="{6547F9EC-0141-428E-9624-21FD351CB832}" type="slidenum">
              <a:rPr lang="en-US" smtClean="0"/>
              <a:t>60</a:t>
            </a:fld>
            <a:endParaRPr lang="en-US"/>
          </a:p>
        </p:txBody>
      </p:sp>
    </p:spTree>
    <p:extLst>
      <p:ext uri="{BB962C8B-B14F-4D97-AF65-F5344CB8AC3E}">
        <p14:creationId xmlns:p14="http://schemas.microsoft.com/office/powerpoint/2010/main" val="41381193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791B-1063-4145-BFC2-FDD8DEF74C78}"/>
              </a:ext>
            </a:extLst>
          </p:cNvPr>
          <p:cNvSpPr>
            <a:spLocks noGrp="1"/>
          </p:cNvSpPr>
          <p:nvPr>
            <p:ph type="title"/>
          </p:nvPr>
        </p:nvSpPr>
        <p:spPr/>
        <p:txBody>
          <a:bodyPr/>
          <a:lstStyle/>
          <a:p>
            <a:r>
              <a:rPr lang="en-US" dirty="0"/>
              <a:t>ESC, ^D</a:t>
            </a:r>
          </a:p>
        </p:txBody>
      </p:sp>
      <p:sp>
        <p:nvSpPr>
          <p:cNvPr id="3" name="Content Placeholder 2">
            <a:extLst>
              <a:ext uri="{FF2B5EF4-FFF2-40B4-BE49-F238E27FC236}">
                <a16:creationId xmlns:a16="http://schemas.microsoft.com/office/drawing/2014/main" id="{7F13175C-2B60-4981-B629-307C35F1A7F4}"/>
              </a:ext>
            </a:extLst>
          </p:cNvPr>
          <p:cNvSpPr>
            <a:spLocks noGrp="1"/>
          </p:cNvSpPr>
          <p:nvPr>
            <p:ph idx="1"/>
          </p:nvPr>
        </p:nvSpPr>
        <p:spPr/>
        <p:txBody>
          <a:bodyPr/>
          <a:lstStyle/>
          <a:p>
            <a:r>
              <a:rPr lang="en-US" dirty="0"/>
              <a:t>Many editors use the “ESC” character to mean “drop out of visual editing mode into command mode”</a:t>
            </a:r>
          </a:p>
          <a:p>
            <a:endParaRPr lang="en-US" dirty="0"/>
          </a:p>
          <a:p>
            <a:r>
              <a:rPr lang="en-US" dirty="0"/>
              <a:t>In vim, “:” lets you do this for a single command.</a:t>
            </a:r>
          </a:p>
          <a:p>
            <a:endParaRPr lang="en-US" dirty="0"/>
          </a:p>
          <a:p>
            <a:r>
              <a:rPr lang="en-US" dirty="0"/>
              <a:t>^D is used to say “no more input”.   Applications that read console input will see an “end of file”</a:t>
            </a:r>
          </a:p>
        </p:txBody>
      </p:sp>
      <p:sp>
        <p:nvSpPr>
          <p:cNvPr id="4" name="Footer Placeholder 3">
            <a:extLst>
              <a:ext uri="{FF2B5EF4-FFF2-40B4-BE49-F238E27FC236}">
                <a16:creationId xmlns:a16="http://schemas.microsoft.com/office/drawing/2014/main" id="{FB9EDBA2-AF28-4250-9867-9B1BD43725C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63500A5-9A31-44BC-B817-90A9E16376A5}"/>
              </a:ext>
            </a:extLst>
          </p:cNvPr>
          <p:cNvSpPr>
            <a:spLocks noGrp="1"/>
          </p:cNvSpPr>
          <p:nvPr>
            <p:ph type="sldNum" sz="quarter" idx="12"/>
          </p:nvPr>
        </p:nvSpPr>
        <p:spPr/>
        <p:txBody>
          <a:bodyPr/>
          <a:lstStyle/>
          <a:p>
            <a:fld id="{6547F9EC-0141-428E-9624-21FD351CB832}" type="slidenum">
              <a:rPr lang="en-US" smtClean="0"/>
              <a:t>61</a:t>
            </a:fld>
            <a:endParaRPr lang="en-US"/>
          </a:p>
        </p:txBody>
      </p:sp>
    </p:spTree>
    <p:extLst>
      <p:ext uri="{BB962C8B-B14F-4D97-AF65-F5344CB8AC3E}">
        <p14:creationId xmlns:p14="http://schemas.microsoft.com/office/powerpoint/2010/main" val="2940917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D88F-12DB-431A-ADDD-80CBD051B9C0}"/>
              </a:ext>
            </a:extLst>
          </p:cNvPr>
          <p:cNvSpPr>
            <a:spLocks noGrp="1"/>
          </p:cNvSpPr>
          <p:nvPr>
            <p:ph type="title"/>
          </p:nvPr>
        </p:nvSpPr>
        <p:spPr/>
        <p:txBody>
          <a:bodyPr/>
          <a:lstStyle/>
          <a:p>
            <a:r>
              <a:rPr lang="en-US" dirty="0"/>
              <a:t>File name extensions</a:t>
            </a:r>
          </a:p>
        </p:txBody>
      </p:sp>
      <p:sp>
        <p:nvSpPr>
          <p:cNvPr id="3" name="Content Placeholder 2">
            <a:extLst>
              <a:ext uri="{FF2B5EF4-FFF2-40B4-BE49-F238E27FC236}">
                <a16:creationId xmlns:a16="http://schemas.microsoft.com/office/drawing/2014/main" id="{F9CF00E8-5020-4C7D-815D-026A457E3BFC}"/>
              </a:ext>
            </a:extLst>
          </p:cNvPr>
          <p:cNvSpPr>
            <a:spLocks noGrp="1"/>
          </p:cNvSpPr>
          <p:nvPr>
            <p:ph idx="1"/>
          </p:nvPr>
        </p:nvSpPr>
        <p:spPr/>
        <p:txBody>
          <a:bodyPr>
            <a:normAutofit fontScale="92500" lnSpcReduction="20000"/>
          </a:bodyPr>
          <a:lstStyle/>
          <a:p>
            <a:r>
              <a:rPr lang="en-US" dirty="0"/>
              <a:t>In Windows and Mac systems, we get used to the idea that files have types like “</a:t>
            </a:r>
            <a:r>
              <a:rPr lang="en-US" dirty="0" err="1"/>
              <a:t>powerpoint</a:t>
            </a:r>
            <a:r>
              <a:rPr lang="en-US" dirty="0"/>
              <a:t>” (name.pptx), PDF (name.pdf), image (name.jpg or name.jpeg).</a:t>
            </a:r>
          </a:p>
          <a:p>
            <a:endParaRPr lang="en-US" dirty="0"/>
          </a:p>
          <a:p>
            <a:r>
              <a:rPr lang="en-US" dirty="0"/>
              <a:t>In Linux, file name extensions are optional, but some are common, like name.cpp, </a:t>
            </a:r>
            <a:r>
              <a:rPr lang="en-US" dirty="0" err="1"/>
              <a:t>name.h</a:t>
            </a:r>
            <a:r>
              <a:rPr lang="en-US" dirty="0"/>
              <a:t> or name.hpp, etc.</a:t>
            </a:r>
          </a:p>
          <a:p>
            <a:endParaRPr lang="en-US" dirty="0"/>
          </a:p>
          <a:p>
            <a:r>
              <a:rPr lang="en-US" dirty="0"/>
              <a:t>You can rename a file: Many people rename </a:t>
            </a:r>
            <a:r>
              <a:rPr lang="en-US" dirty="0" err="1"/>
              <a:t>a.out</a:t>
            </a:r>
            <a:r>
              <a:rPr lang="en-US" dirty="0"/>
              <a:t> (default executable name) with something sensible like “</a:t>
            </a:r>
            <a:r>
              <a:rPr lang="en-US" dirty="0" err="1"/>
              <a:t>myWordCount</a:t>
            </a:r>
            <a:r>
              <a:rPr lang="en-US" dirty="0"/>
              <a:t>”</a:t>
            </a:r>
          </a:p>
        </p:txBody>
      </p:sp>
      <p:sp>
        <p:nvSpPr>
          <p:cNvPr id="4" name="Footer Placeholder 3">
            <a:extLst>
              <a:ext uri="{FF2B5EF4-FFF2-40B4-BE49-F238E27FC236}">
                <a16:creationId xmlns:a16="http://schemas.microsoft.com/office/drawing/2014/main" id="{A6E416EA-232F-4345-814F-726CB8AF61E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833BE98-18A2-421A-8BB9-6AB8E0338D99}"/>
              </a:ext>
            </a:extLst>
          </p:cNvPr>
          <p:cNvSpPr>
            <a:spLocks noGrp="1"/>
          </p:cNvSpPr>
          <p:nvPr>
            <p:ph type="sldNum" sz="quarter" idx="12"/>
          </p:nvPr>
        </p:nvSpPr>
        <p:spPr/>
        <p:txBody>
          <a:bodyPr/>
          <a:lstStyle/>
          <a:p>
            <a:fld id="{6547F9EC-0141-428E-9624-21FD351CB832}" type="slidenum">
              <a:rPr lang="en-US" smtClean="0"/>
              <a:t>62</a:t>
            </a:fld>
            <a:endParaRPr lang="en-US"/>
          </a:p>
        </p:txBody>
      </p:sp>
    </p:spTree>
    <p:extLst>
      <p:ext uri="{BB962C8B-B14F-4D97-AF65-F5344CB8AC3E}">
        <p14:creationId xmlns:p14="http://schemas.microsoft.com/office/powerpoint/2010/main" val="2008926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7F1BA-283E-41FF-9B9B-37ABC9A12C92}"/>
              </a:ext>
            </a:extLst>
          </p:cNvPr>
          <p:cNvSpPr>
            <a:spLocks noGrp="1"/>
          </p:cNvSpPr>
          <p:nvPr>
            <p:ph type="title"/>
          </p:nvPr>
        </p:nvSpPr>
        <p:spPr/>
        <p:txBody>
          <a:bodyPr/>
          <a:lstStyle/>
          <a:p>
            <a:r>
              <a:rPr lang="en-US" dirty="0"/>
              <a:t>Pipes and redirection</a:t>
            </a:r>
          </a:p>
        </p:txBody>
      </p:sp>
      <p:sp>
        <p:nvSpPr>
          <p:cNvPr id="3" name="Content Placeholder 2">
            <a:extLst>
              <a:ext uri="{FF2B5EF4-FFF2-40B4-BE49-F238E27FC236}">
                <a16:creationId xmlns:a16="http://schemas.microsoft.com/office/drawing/2014/main" id="{719B97BE-5499-4D17-89C4-B2FD20D953C4}"/>
              </a:ext>
            </a:extLst>
          </p:cNvPr>
          <p:cNvSpPr>
            <a:spLocks noGrp="1"/>
          </p:cNvSpPr>
          <p:nvPr>
            <p:ph idx="1"/>
          </p:nvPr>
        </p:nvSpPr>
        <p:spPr/>
        <p:txBody>
          <a:bodyPr>
            <a:normAutofit lnSpcReduction="10000"/>
          </a:bodyPr>
          <a:lstStyle/>
          <a:p>
            <a:r>
              <a:rPr lang="en-US" dirty="0"/>
              <a:t>If we write</a:t>
            </a:r>
          </a:p>
          <a:p>
            <a:pPr>
              <a:buFont typeface="Wingdings" panose="05000000000000000000" pitchFamily="2" charset="2"/>
              <a:buChar char="Ø"/>
            </a:pPr>
            <a:r>
              <a:rPr lang="en-US" dirty="0"/>
              <a:t>  find . | </a:t>
            </a:r>
            <a:r>
              <a:rPr lang="en-US" dirty="0" err="1"/>
              <a:t>wc</a:t>
            </a:r>
            <a:endParaRPr lang="en-US" dirty="0"/>
          </a:p>
          <a:p>
            <a:pPr marL="0" indent="0">
              <a:buNone/>
            </a:pPr>
            <a:r>
              <a:rPr lang="en-US" dirty="0"/>
              <a:t>This means “find all files in this directory and its children and list file names.  Here we piped the output into the “</a:t>
            </a:r>
            <a:r>
              <a:rPr lang="en-US" dirty="0" err="1"/>
              <a:t>wc</a:t>
            </a:r>
            <a:r>
              <a:rPr lang="en-US" dirty="0"/>
              <a:t>” command, which will counts lines (the number of files!) and characters.</a:t>
            </a:r>
          </a:p>
          <a:p>
            <a:pPr>
              <a:buFont typeface="Wingdings" panose="05000000000000000000" pitchFamily="2" charset="2"/>
              <a:buChar char="Ø"/>
            </a:pPr>
            <a:r>
              <a:rPr lang="en-US" dirty="0"/>
              <a:t> find . &gt; </a:t>
            </a:r>
            <a:r>
              <a:rPr lang="en-US" dirty="0" err="1"/>
              <a:t>file_list</a:t>
            </a:r>
            <a:endParaRPr lang="en-US" dirty="0"/>
          </a:p>
          <a:p>
            <a:pPr marL="0" indent="0">
              <a:buNone/>
            </a:pPr>
            <a:r>
              <a:rPr lang="en-US" dirty="0"/>
              <a:t>means “create a file called </a:t>
            </a:r>
            <a:r>
              <a:rPr lang="en-US" dirty="0" err="1"/>
              <a:t>file_list</a:t>
            </a:r>
            <a:r>
              <a:rPr lang="en-US" dirty="0"/>
              <a:t> containing the output”.  If you use &gt;&gt; it means “append the output to the end of the file”.</a:t>
            </a:r>
          </a:p>
        </p:txBody>
      </p:sp>
      <p:sp>
        <p:nvSpPr>
          <p:cNvPr id="4" name="Footer Placeholder 3">
            <a:extLst>
              <a:ext uri="{FF2B5EF4-FFF2-40B4-BE49-F238E27FC236}">
                <a16:creationId xmlns:a16="http://schemas.microsoft.com/office/drawing/2014/main" id="{66F46FC4-8E82-43A1-A867-94D4E09F914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4398D45-E2EF-4452-9E3E-AAC2E721F549}"/>
              </a:ext>
            </a:extLst>
          </p:cNvPr>
          <p:cNvSpPr>
            <a:spLocks noGrp="1"/>
          </p:cNvSpPr>
          <p:nvPr>
            <p:ph type="sldNum" sz="quarter" idx="12"/>
          </p:nvPr>
        </p:nvSpPr>
        <p:spPr/>
        <p:txBody>
          <a:bodyPr/>
          <a:lstStyle/>
          <a:p>
            <a:fld id="{6547F9EC-0141-428E-9624-21FD351CB832}" type="slidenum">
              <a:rPr lang="en-US" smtClean="0"/>
              <a:t>63</a:t>
            </a:fld>
            <a:endParaRPr lang="en-US"/>
          </a:p>
        </p:txBody>
      </p:sp>
    </p:spTree>
    <p:extLst>
      <p:ext uri="{BB962C8B-B14F-4D97-AF65-F5344CB8AC3E}">
        <p14:creationId xmlns:p14="http://schemas.microsoft.com/office/powerpoint/2010/main" val="1815180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585F-3C7F-4525-8F33-E3D95A90F4CE}"/>
              </a:ext>
            </a:extLst>
          </p:cNvPr>
          <p:cNvSpPr>
            <a:spLocks noGrp="1"/>
          </p:cNvSpPr>
          <p:nvPr>
            <p:ph type="title"/>
          </p:nvPr>
        </p:nvSpPr>
        <p:spPr/>
        <p:txBody>
          <a:bodyPr/>
          <a:lstStyle/>
          <a:p>
            <a:r>
              <a:rPr lang="en-US" dirty="0"/>
              <a:t>Head, More, tail</a:t>
            </a:r>
          </a:p>
        </p:txBody>
      </p:sp>
      <p:sp>
        <p:nvSpPr>
          <p:cNvPr id="3" name="Content Placeholder 2">
            <a:extLst>
              <a:ext uri="{FF2B5EF4-FFF2-40B4-BE49-F238E27FC236}">
                <a16:creationId xmlns:a16="http://schemas.microsoft.com/office/drawing/2014/main" id="{3BC00D78-3D21-4E30-9A72-7BF2B44E666E}"/>
              </a:ext>
            </a:extLst>
          </p:cNvPr>
          <p:cNvSpPr>
            <a:spLocks noGrp="1"/>
          </p:cNvSpPr>
          <p:nvPr>
            <p:ph idx="1"/>
          </p:nvPr>
        </p:nvSpPr>
        <p:spPr/>
        <p:txBody>
          <a:bodyPr/>
          <a:lstStyle/>
          <a:p>
            <a:r>
              <a:rPr lang="en-US" dirty="0"/>
              <a:t>The “head” command shows just the first lines of a file, or of the input received via a pipe.</a:t>
            </a:r>
          </a:p>
          <a:p>
            <a:endParaRPr lang="en-US" dirty="0"/>
          </a:p>
          <a:p>
            <a:r>
              <a:rPr lang="en-US" dirty="0"/>
              <a:t>More shows one page of its input at a time.  Type “q” to quit.</a:t>
            </a:r>
          </a:p>
          <a:p>
            <a:endParaRPr lang="en-US" dirty="0"/>
          </a:p>
          <a:p>
            <a:r>
              <a:rPr lang="en-US" dirty="0"/>
              <a:t>Tail is like head, but shows the end of the file.</a:t>
            </a:r>
          </a:p>
        </p:txBody>
      </p:sp>
      <p:sp>
        <p:nvSpPr>
          <p:cNvPr id="4" name="Footer Placeholder 3">
            <a:extLst>
              <a:ext uri="{FF2B5EF4-FFF2-40B4-BE49-F238E27FC236}">
                <a16:creationId xmlns:a16="http://schemas.microsoft.com/office/drawing/2014/main" id="{51AD72CD-9EDF-4A15-8C85-737697AB4C7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B2718D3-C73B-4B95-9B26-F94647391C3C}"/>
              </a:ext>
            </a:extLst>
          </p:cNvPr>
          <p:cNvSpPr>
            <a:spLocks noGrp="1"/>
          </p:cNvSpPr>
          <p:nvPr>
            <p:ph type="sldNum" sz="quarter" idx="12"/>
          </p:nvPr>
        </p:nvSpPr>
        <p:spPr/>
        <p:txBody>
          <a:bodyPr/>
          <a:lstStyle/>
          <a:p>
            <a:fld id="{6547F9EC-0141-428E-9624-21FD351CB832}" type="slidenum">
              <a:rPr lang="en-US" smtClean="0"/>
              <a:t>64</a:t>
            </a:fld>
            <a:endParaRPr lang="en-US"/>
          </a:p>
        </p:txBody>
      </p:sp>
    </p:spTree>
    <p:extLst>
      <p:ext uri="{BB962C8B-B14F-4D97-AF65-F5344CB8AC3E}">
        <p14:creationId xmlns:p14="http://schemas.microsoft.com/office/powerpoint/2010/main" val="847389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583F-2E00-46B2-A607-F5F3CFB5235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0315BE8-33DD-49DC-8318-BD7472830F0B}"/>
              </a:ext>
            </a:extLst>
          </p:cNvPr>
          <p:cNvSpPr>
            <a:spLocks noGrp="1"/>
          </p:cNvSpPr>
          <p:nvPr>
            <p:ph idx="1"/>
          </p:nvPr>
        </p:nvSpPr>
        <p:spPr/>
        <p:txBody>
          <a:bodyPr>
            <a:normAutofit fontScale="92500" lnSpcReduction="10000"/>
          </a:bodyPr>
          <a:lstStyle/>
          <a:p>
            <a:r>
              <a:rPr lang="en-US" dirty="0"/>
              <a:t>Ken often compiles programs this way:</a:t>
            </a:r>
          </a:p>
          <a:p>
            <a:r>
              <a:rPr lang="en-US" dirty="0"/>
              <a:t>              </a:t>
            </a:r>
            <a:r>
              <a:rPr lang="en-US" dirty="0" err="1"/>
              <a:t>c++</a:t>
            </a:r>
            <a:r>
              <a:rPr lang="en-US" dirty="0"/>
              <a:t> -std=</a:t>
            </a:r>
            <a:r>
              <a:rPr lang="en-US" dirty="0" err="1"/>
              <a:t>c++</a:t>
            </a:r>
            <a:r>
              <a:rPr lang="en-US" dirty="0"/>
              <a:t>20 myprogram.cpp |&amp; more</a:t>
            </a:r>
          </a:p>
          <a:p>
            <a:endParaRPr lang="en-US" dirty="0"/>
          </a:p>
          <a:p>
            <a:r>
              <a:rPr lang="en-US" dirty="0"/>
              <a:t>|&amp; means “pipe output, </a:t>
            </a:r>
            <a:r>
              <a:rPr lang="en-US" u="sng" dirty="0"/>
              <a:t>including any error reports</a:t>
            </a:r>
            <a:r>
              <a:rPr lang="en-US" dirty="0"/>
              <a:t>”.  With |, error messages go to the console (not to the target of the pipe)</a:t>
            </a:r>
          </a:p>
          <a:p>
            <a:endParaRPr lang="en-US" dirty="0"/>
          </a:p>
          <a:p>
            <a:r>
              <a:rPr lang="en-US" dirty="0"/>
              <a:t>“more” “pauses” after each full page of error message.  </a:t>
            </a:r>
            <a:r>
              <a:rPr lang="en-US" b="1" dirty="0"/>
              <a:t>Ken usually fixes the very first error before looking at the others.</a:t>
            </a:r>
            <a:endParaRPr lang="en-US" dirty="0"/>
          </a:p>
        </p:txBody>
      </p:sp>
      <p:sp>
        <p:nvSpPr>
          <p:cNvPr id="4" name="Footer Placeholder 3">
            <a:extLst>
              <a:ext uri="{FF2B5EF4-FFF2-40B4-BE49-F238E27FC236}">
                <a16:creationId xmlns:a16="http://schemas.microsoft.com/office/drawing/2014/main" id="{55F639B8-A1DB-41E1-A8AA-D2D1CED231B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1C8F13A-A20F-481C-88F8-24FD27B208E2}"/>
              </a:ext>
            </a:extLst>
          </p:cNvPr>
          <p:cNvSpPr>
            <a:spLocks noGrp="1"/>
          </p:cNvSpPr>
          <p:nvPr>
            <p:ph type="sldNum" sz="quarter" idx="12"/>
          </p:nvPr>
        </p:nvSpPr>
        <p:spPr/>
        <p:txBody>
          <a:bodyPr/>
          <a:lstStyle/>
          <a:p>
            <a:fld id="{6547F9EC-0141-428E-9624-21FD351CB832}" type="slidenum">
              <a:rPr lang="en-US" smtClean="0"/>
              <a:t>65</a:t>
            </a:fld>
            <a:endParaRPr lang="en-US"/>
          </a:p>
        </p:txBody>
      </p:sp>
    </p:spTree>
    <p:extLst>
      <p:ext uri="{BB962C8B-B14F-4D97-AF65-F5344CB8AC3E}">
        <p14:creationId xmlns:p14="http://schemas.microsoft.com/office/powerpoint/2010/main" val="388593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CD0E-EA1F-4C26-8B46-7D15C836C0F5}"/>
              </a:ext>
            </a:extLst>
          </p:cNvPr>
          <p:cNvSpPr>
            <a:spLocks noGrp="1"/>
          </p:cNvSpPr>
          <p:nvPr>
            <p:ph type="title"/>
          </p:nvPr>
        </p:nvSpPr>
        <p:spPr/>
        <p:txBody>
          <a:bodyPr/>
          <a:lstStyle/>
          <a:p>
            <a:r>
              <a:rPr lang="en-US" dirty="0"/>
              <a:t>Pipes and Redirection</a:t>
            </a:r>
          </a:p>
        </p:txBody>
      </p:sp>
      <p:sp>
        <p:nvSpPr>
          <p:cNvPr id="3" name="Content Placeholder 2">
            <a:extLst>
              <a:ext uri="{FF2B5EF4-FFF2-40B4-BE49-F238E27FC236}">
                <a16:creationId xmlns:a16="http://schemas.microsoft.com/office/drawing/2014/main" id="{0224CE12-FCDA-4DD6-B7C6-9874B8722BA4}"/>
              </a:ext>
            </a:extLst>
          </p:cNvPr>
          <p:cNvSpPr>
            <a:spLocks noGrp="1"/>
          </p:cNvSpPr>
          <p:nvPr>
            <p:ph idx="1"/>
          </p:nvPr>
        </p:nvSpPr>
        <p:spPr/>
        <p:txBody>
          <a:bodyPr>
            <a:normAutofit fontScale="92500" lnSpcReduction="20000"/>
          </a:bodyPr>
          <a:lstStyle/>
          <a:p>
            <a:r>
              <a:rPr lang="en-US" dirty="0"/>
              <a:t>You can also send the contents of a file into a program:</a:t>
            </a:r>
          </a:p>
          <a:p>
            <a:pPr>
              <a:buFont typeface="Wingdings" panose="05000000000000000000" pitchFamily="2" charset="2"/>
              <a:buChar char="Ø"/>
            </a:pPr>
            <a:r>
              <a:rPr lang="en-US" dirty="0"/>
              <a:t> more &lt; </a:t>
            </a:r>
            <a:r>
              <a:rPr lang="en-US" dirty="0" err="1"/>
              <a:t>file_list</a:t>
            </a:r>
            <a:endParaRPr lang="en-US" dirty="0"/>
          </a:p>
          <a:p>
            <a:pPr marL="0" indent="0">
              <a:buNone/>
            </a:pPr>
            <a:r>
              <a:rPr lang="en-US" dirty="0"/>
              <a:t>Shows the data in </a:t>
            </a:r>
            <a:r>
              <a:rPr lang="en-US" dirty="0" err="1"/>
              <a:t>file_list</a:t>
            </a:r>
            <a:r>
              <a:rPr lang="en-US" dirty="0"/>
              <a:t> one page at a time</a:t>
            </a:r>
          </a:p>
          <a:p>
            <a:pPr marL="0" indent="0">
              <a:buNone/>
            </a:pPr>
            <a:endParaRPr lang="en-US" dirty="0"/>
          </a:p>
          <a:p>
            <a:pPr>
              <a:buFont typeface="Wingdings" panose="05000000000000000000" pitchFamily="2" charset="2"/>
              <a:buChar char="Ø"/>
            </a:pPr>
            <a:r>
              <a:rPr lang="en-US" dirty="0"/>
              <a:t> find . &gt; </a:t>
            </a:r>
            <a:r>
              <a:rPr lang="en-US" dirty="0" err="1"/>
              <a:t>file_list</a:t>
            </a:r>
            <a:r>
              <a:rPr lang="en-US" dirty="0"/>
              <a:t> &amp;</a:t>
            </a:r>
          </a:p>
          <a:p>
            <a:pPr marL="0" indent="0">
              <a:buNone/>
            </a:pPr>
            <a:r>
              <a:rPr lang="en-US" dirty="0"/>
              <a:t>Runs that same find command “in the background”</a:t>
            </a:r>
          </a:p>
          <a:p>
            <a:pPr>
              <a:buFont typeface="Wingdings" panose="05000000000000000000" pitchFamily="2" charset="2"/>
              <a:buChar char="Ø"/>
            </a:pPr>
            <a:r>
              <a:rPr lang="en-US" dirty="0"/>
              <a:t> </a:t>
            </a:r>
            <a:r>
              <a:rPr lang="en-US" dirty="0" err="1"/>
              <a:t>fg</a:t>
            </a:r>
            <a:endParaRPr lang="en-US" dirty="0"/>
          </a:p>
          <a:p>
            <a:pPr marL="0" indent="0">
              <a:buNone/>
            </a:pPr>
            <a:r>
              <a:rPr lang="en-US" dirty="0"/>
              <a:t>Pulls it back into the “foreground” (and waits for it)</a:t>
            </a:r>
          </a:p>
        </p:txBody>
      </p:sp>
      <p:sp>
        <p:nvSpPr>
          <p:cNvPr id="4" name="Footer Placeholder 3">
            <a:extLst>
              <a:ext uri="{FF2B5EF4-FFF2-40B4-BE49-F238E27FC236}">
                <a16:creationId xmlns:a16="http://schemas.microsoft.com/office/drawing/2014/main" id="{0C6428A5-7002-42D7-BD2B-10F050E254B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1D792C6-8C72-48E9-B741-A562A58FB87E}"/>
              </a:ext>
            </a:extLst>
          </p:cNvPr>
          <p:cNvSpPr>
            <a:spLocks noGrp="1"/>
          </p:cNvSpPr>
          <p:nvPr>
            <p:ph type="sldNum" sz="quarter" idx="12"/>
          </p:nvPr>
        </p:nvSpPr>
        <p:spPr/>
        <p:txBody>
          <a:bodyPr/>
          <a:lstStyle/>
          <a:p>
            <a:fld id="{6547F9EC-0141-428E-9624-21FD351CB832}" type="slidenum">
              <a:rPr lang="en-US" smtClean="0"/>
              <a:t>66</a:t>
            </a:fld>
            <a:endParaRPr lang="en-US"/>
          </a:p>
        </p:txBody>
      </p:sp>
    </p:spTree>
    <p:extLst>
      <p:ext uri="{BB962C8B-B14F-4D97-AF65-F5344CB8AC3E}">
        <p14:creationId xmlns:p14="http://schemas.microsoft.com/office/powerpoint/2010/main" val="2268694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0428-CBAA-4519-88FB-117755E9B4D9}"/>
              </a:ext>
            </a:extLst>
          </p:cNvPr>
          <p:cNvSpPr>
            <a:spLocks noGrp="1"/>
          </p:cNvSpPr>
          <p:nvPr>
            <p:ph type="title"/>
          </p:nvPr>
        </p:nvSpPr>
        <p:spPr/>
        <p:txBody>
          <a:bodyPr/>
          <a:lstStyle/>
          <a:p>
            <a:r>
              <a:rPr lang="en-US" dirty="0"/>
              <a:t>Do you remember the timed word-count race from lecture 1?</a:t>
            </a:r>
          </a:p>
        </p:txBody>
      </p:sp>
      <p:sp>
        <p:nvSpPr>
          <p:cNvPr id="3" name="Content Placeholder 2">
            <a:extLst>
              <a:ext uri="{FF2B5EF4-FFF2-40B4-BE49-F238E27FC236}">
                <a16:creationId xmlns:a16="http://schemas.microsoft.com/office/drawing/2014/main" id="{CBA5044E-E285-48FD-8FE8-2E000444A23E}"/>
              </a:ext>
            </a:extLst>
          </p:cNvPr>
          <p:cNvSpPr>
            <a:spLocks noGrp="1"/>
          </p:cNvSpPr>
          <p:nvPr>
            <p:ph idx="1"/>
          </p:nvPr>
        </p:nvSpPr>
        <p:spPr/>
        <p:txBody>
          <a:bodyPr>
            <a:normAutofit lnSpcReduction="10000"/>
          </a:bodyPr>
          <a:lstStyle/>
          <a:p>
            <a:r>
              <a:rPr lang="en-US" dirty="0"/>
              <a:t>Bash has a built-in timing capability:</a:t>
            </a:r>
          </a:p>
          <a:p>
            <a:r>
              <a:rPr lang="en-US" dirty="0"/>
              <a:t>            time </a:t>
            </a:r>
            <a:r>
              <a:rPr lang="en-US" i="1" dirty="0"/>
              <a:t>command</a:t>
            </a:r>
            <a:endParaRPr lang="en-US" dirty="0"/>
          </a:p>
          <a:p>
            <a:endParaRPr lang="en-US" dirty="0"/>
          </a:p>
          <a:p>
            <a:r>
              <a:rPr lang="en-US" dirty="0"/>
              <a:t>But of course printing our sorted list of counts would be the main time spent.  So I used</a:t>
            </a:r>
          </a:p>
          <a:p>
            <a:r>
              <a:rPr lang="en-US" dirty="0"/>
              <a:t>             time </a:t>
            </a:r>
            <a:r>
              <a:rPr lang="en-US" i="1" dirty="0"/>
              <a:t>command </a:t>
            </a:r>
            <a:r>
              <a:rPr lang="en-US" dirty="0"/>
              <a:t>&gt; /dev/null</a:t>
            </a:r>
          </a:p>
          <a:p>
            <a:r>
              <a:rPr lang="en-US" dirty="0"/>
              <a:t>This timed the command but “threw away” the actual output!</a:t>
            </a:r>
          </a:p>
        </p:txBody>
      </p:sp>
      <p:sp>
        <p:nvSpPr>
          <p:cNvPr id="4" name="Footer Placeholder 3">
            <a:extLst>
              <a:ext uri="{FF2B5EF4-FFF2-40B4-BE49-F238E27FC236}">
                <a16:creationId xmlns:a16="http://schemas.microsoft.com/office/drawing/2014/main" id="{41BD8781-C49C-401E-82F3-B0424A9813F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D0A5DAD-ACB8-40A7-B15A-7FDDE3A74EE7}"/>
              </a:ext>
            </a:extLst>
          </p:cNvPr>
          <p:cNvSpPr>
            <a:spLocks noGrp="1"/>
          </p:cNvSpPr>
          <p:nvPr>
            <p:ph type="sldNum" sz="quarter" idx="12"/>
          </p:nvPr>
        </p:nvSpPr>
        <p:spPr/>
        <p:txBody>
          <a:bodyPr/>
          <a:lstStyle/>
          <a:p>
            <a:fld id="{6547F9EC-0141-428E-9624-21FD351CB832}" type="slidenum">
              <a:rPr lang="en-US" smtClean="0"/>
              <a:t>67</a:t>
            </a:fld>
            <a:endParaRPr lang="en-US"/>
          </a:p>
        </p:txBody>
      </p:sp>
    </p:spTree>
    <p:extLst>
      <p:ext uri="{BB962C8B-B14F-4D97-AF65-F5344CB8AC3E}">
        <p14:creationId xmlns:p14="http://schemas.microsoft.com/office/powerpoint/2010/main" val="2557971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Shell Scripts</a:t>
            </a:r>
          </a:p>
        </p:txBody>
      </p:sp>
      <p:sp>
        <p:nvSpPr>
          <p:cNvPr id="3" name="Content Placeholder 2"/>
          <p:cNvSpPr>
            <a:spLocks noGrp="1"/>
          </p:cNvSpPr>
          <p:nvPr>
            <p:ph idx="1"/>
          </p:nvPr>
        </p:nvSpPr>
        <p:spPr/>
        <p:txBody>
          <a:bodyPr>
            <a:normAutofit lnSpcReduction="10000"/>
          </a:bodyPr>
          <a:lstStyle/>
          <a:p>
            <a:r>
              <a:rPr lang="en-US" dirty="0"/>
              <a:t>You can take it to the next level by creating a file with bash commands and then setting the execute permission bit for it.</a:t>
            </a:r>
          </a:p>
          <a:p>
            <a:endParaRPr lang="en-US" dirty="0"/>
          </a:p>
          <a:p>
            <a:r>
              <a:rPr lang="en-US" dirty="0"/>
              <a:t>Now if you “run” that file name, it runs the script of commands!</a:t>
            </a:r>
          </a:p>
          <a:p>
            <a:endParaRPr lang="en-US" dirty="0"/>
          </a:p>
          <a:p>
            <a:r>
              <a:rPr lang="en-US" dirty="0"/>
              <a:t>Bash supports variables, loops, conditional tests, simple math, string manipulations.  You can even pipe program output into a bash variable.  Very flexible and useful!</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68</a:t>
            </a:fld>
            <a:endParaRPr lang="en-US"/>
          </a:p>
        </p:txBody>
      </p:sp>
    </p:spTree>
    <p:extLst>
      <p:ext uri="{BB962C8B-B14F-4D97-AF65-F5344CB8AC3E}">
        <p14:creationId xmlns:p14="http://schemas.microsoft.com/office/powerpoint/2010/main" val="309008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Cmake</a:t>
            </a:r>
            <a:r>
              <a:rPr lang="en-US" dirty="0"/>
              <a:t> scripts</a:t>
            </a:r>
          </a:p>
        </p:txBody>
      </p:sp>
      <p:sp>
        <p:nvSpPr>
          <p:cNvPr id="3" name="Content Placeholder 2"/>
          <p:cNvSpPr>
            <a:spLocks noGrp="1"/>
          </p:cNvSpPr>
          <p:nvPr>
            <p:ph idx="1"/>
          </p:nvPr>
        </p:nvSpPr>
        <p:spPr/>
        <p:txBody>
          <a:bodyPr>
            <a:normAutofit fontScale="92500" lnSpcReduction="10000"/>
          </a:bodyPr>
          <a:lstStyle/>
          <a:p>
            <a:r>
              <a:rPr lang="en-US" dirty="0"/>
              <a:t>Similar to bash scripts, but controlled by a “</a:t>
            </a:r>
            <a:r>
              <a:rPr lang="en-US" dirty="0" err="1"/>
              <a:t>makefile</a:t>
            </a:r>
            <a:r>
              <a:rPr lang="en-US" dirty="0"/>
              <a:t>” (and you have to actually run </a:t>
            </a:r>
            <a:r>
              <a:rPr lang="en-US" dirty="0" err="1"/>
              <a:t>cmake</a:t>
            </a:r>
            <a:r>
              <a:rPr lang="en-US" dirty="0"/>
              <a:t> as a command).  Again, many fancy options</a:t>
            </a:r>
          </a:p>
          <a:p>
            <a:r>
              <a:rPr lang="en-US" b="1" dirty="0">
                <a:solidFill>
                  <a:srgbClr val="C00000"/>
                </a:solidFill>
              </a:rPr>
              <a:t>A basic </a:t>
            </a:r>
            <a:r>
              <a:rPr lang="en-US" b="1" dirty="0" err="1">
                <a:solidFill>
                  <a:srgbClr val="C00000"/>
                </a:solidFill>
              </a:rPr>
              <a:t>makefile</a:t>
            </a:r>
            <a:r>
              <a:rPr lang="en-US" b="1" dirty="0">
                <a:solidFill>
                  <a:srgbClr val="C00000"/>
                </a:solidFill>
              </a:rPr>
              <a:t> has the form</a:t>
            </a:r>
          </a:p>
          <a:p>
            <a:r>
              <a:rPr lang="en-US" dirty="0">
                <a:latin typeface="Courier New" panose="02070309020205020404" pitchFamily="49" charset="0"/>
                <a:cs typeface="Courier New" panose="02070309020205020404" pitchFamily="49" charset="0"/>
              </a:rPr>
              <a:t>something:   files it depends on</a:t>
            </a:r>
          </a:p>
          <a:p>
            <a:pPr marL="128016" lvl="1" indent="0">
              <a:buNone/>
            </a:pPr>
            <a:r>
              <a:rPr lang="en-US" dirty="0">
                <a:latin typeface="Courier New" panose="02070309020205020404" pitchFamily="49" charset="0"/>
                <a:cs typeface="Courier New" panose="02070309020205020404" pitchFamily="49" charset="0"/>
              </a:rPr>
              <a:t>	            command(s) to “rebuild” it</a:t>
            </a:r>
          </a:p>
          <a:p>
            <a:pPr marL="128016" lvl="1" indent="0">
              <a:buNone/>
            </a:pPr>
            <a:endParaRPr lang="en-US" dirty="0">
              <a:latin typeface="Courier New" panose="02070309020205020404" pitchFamily="49" charset="0"/>
              <a:cs typeface="Courier New" panose="02070309020205020404" pitchFamily="49" charset="0"/>
            </a:endParaRPr>
          </a:p>
          <a:p>
            <a:pPr marL="128016" lvl="1" indent="0">
              <a:buNone/>
            </a:pPr>
            <a:r>
              <a:rPr lang="en-US" sz="3200" b="1" dirty="0">
                <a:solidFill>
                  <a:srgbClr val="C00000"/>
                </a:solidFill>
                <a:cs typeface="Courier New" panose="02070309020205020404" pitchFamily="49" charset="0"/>
              </a:rPr>
              <a:t>Example</a:t>
            </a:r>
            <a:endParaRPr lang="en-US" b="1" dirty="0">
              <a:solidFill>
                <a:srgbClr val="C00000"/>
              </a:solidFill>
              <a:cs typeface="Courier New" panose="02070309020205020404" pitchFamily="49" charset="0"/>
            </a:endParaRPr>
          </a:p>
          <a:p>
            <a:pPr marL="128016" lvl="1"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iconwriter</a:t>
            </a:r>
            <a:r>
              <a:rPr lang="en-US" dirty="0">
                <a:latin typeface="Courier New" panose="02070309020205020404" pitchFamily="49" charset="0"/>
                <a:cs typeface="Courier New" panose="02070309020205020404" pitchFamily="49" charset="0"/>
              </a:rPr>
              <a:t>:  iconwriter.cpp iconwriter.hpp</a:t>
            </a:r>
          </a:p>
          <a:p>
            <a:pPr marL="128016" lvl="1" indent="0">
              <a:buNone/>
            </a:pPr>
            <a:r>
              <a:rPr lang="en-US" dirty="0">
                <a:latin typeface="Courier New" panose="02070309020205020404" pitchFamily="49" charset="0"/>
                <a:cs typeface="Courier New" panose="02070309020205020404" pitchFamily="49" charset="0"/>
              </a:rPr>
              <a:t>               g++ -O3 iconwriter.cpp –o </a:t>
            </a:r>
            <a:r>
              <a:rPr lang="en-US" dirty="0" err="1">
                <a:latin typeface="Courier New" panose="02070309020205020404" pitchFamily="49" charset="0"/>
                <a:cs typeface="Courier New" panose="02070309020205020404" pitchFamily="49" charset="0"/>
              </a:rPr>
              <a:t>iconwriter</a:t>
            </a:r>
            <a:endParaRPr lang="en-US" dirty="0"/>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69</a:t>
            </a:fld>
            <a:endParaRPr lang="en-US"/>
          </a:p>
        </p:txBody>
      </p:sp>
      <p:sp>
        <p:nvSpPr>
          <p:cNvPr id="6" name="Oval 5"/>
          <p:cNvSpPr/>
          <p:nvPr/>
        </p:nvSpPr>
        <p:spPr>
          <a:xfrm>
            <a:off x="1450731" y="5136967"/>
            <a:ext cx="10215087" cy="1172393"/>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15200" y="3747783"/>
            <a:ext cx="4654062" cy="830997"/>
          </a:xfrm>
          <a:prstGeom prst="rect">
            <a:avLst/>
          </a:prstGeom>
          <a:solidFill>
            <a:schemeClr val="bg1"/>
          </a:solidFill>
          <a:ln w="38100">
            <a:solidFill>
              <a:srgbClr val="C00000"/>
            </a:solidFill>
          </a:ln>
        </p:spPr>
        <p:txBody>
          <a:bodyPr wrap="square" rtlCol="0">
            <a:spAutoFit/>
          </a:bodyPr>
          <a:lstStyle/>
          <a:p>
            <a:pPr algn="ctr"/>
            <a:r>
              <a:rPr lang="en-US" sz="2400" b="1" dirty="0" err="1">
                <a:solidFill>
                  <a:srgbClr val="C00000"/>
                </a:solidFill>
              </a:rPr>
              <a:t>Cmake</a:t>
            </a:r>
            <a:r>
              <a:rPr lang="en-US" sz="2400" b="1">
                <a:solidFill>
                  <a:srgbClr val="C00000"/>
                </a:solidFill>
              </a:rPr>
              <a:t> will rebuild </a:t>
            </a:r>
            <a:r>
              <a:rPr lang="en-US" sz="2400" b="1" dirty="0">
                <a:solidFill>
                  <a:srgbClr val="C00000"/>
                </a:solidFill>
              </a:rPr>
              <a:t>“</a:t>
            </a:r>
            <a:r>
              <a:rPr lang="en-US" sz="2400" b="1" dirty="0" err="1">
                <a:solidFill>
                  <a:srgbClr val="C00000"/>
                </a:solidFill>
              </a:rPr>
              <a:t>iconwriter</a:t>
            </a:r>
            <a:r>
              <a:rPr lang="en-US" sz="2400" b="1" dirty="0">
                <a:solidFill>
                  <a:srgbClr val="C00000"/>
                </a:solidFill>
              </a:rPr>
              <a:t>” if the .</a:t>
            </a:r>
            <a:r>
              <a:rPr lang="en-US" sz="2400" b="1" dirty="0" err="1">
                <a:solidFill>
                  <a:srgbClr val="C00000"/>
                </a:solidFill>
              </a:rPr>
              <a:t>cpp</a:t>
            </a:r>
            <a:r>
              <a:rPr lang="en-US" sz="2400" b="1" dirty="0">
                <a:solidFill>
                  <a:srgbClr val="C00000"/>
                </a:solidFill>
              </a:rPr>
              <a:t> or .</a:t>
            </a:r>
            <a:r>
              <a:rPr lang="en-US" sz="2400" b="1" dirty="0" err="1">
                <a:solidFill>
                  <a:srgbClr val="C00000"/>
                </a:solidFill>
              </a:rPr>
              <a:t>hpp</a:t>
            </a:r>
            <a:r>
              <a:rPr lang="en-US" sz="2400" b="1" dirty="0">
                <a:solidFill>
                  <a:srgbClr val="C00000"/>
                </a:solidFill>
              </a:rPr>
              <a:t> file has changed</a:t>
            </a:r>
          </a:p>
        </p:txBody>
      </p:sp>
      <p:cxnSp>
        <p:nvCxnSpPr>
          <p:cNvPr id="9" name="Straight Arrow Connector 8"/>
          <p:cNvCxnSpPr>
            <a:stCxn id="7" idx="1"/>
          </p:cNvCxnSpPr>
          <p:nvPr/>
        </p:nvCxnSpPr>
        <p:spPr>
          <a:xfrm flipH="1">
            <a:off x="6348048" y="4163282"/>
            <a:ext cx="967152" cy="9736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42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EF2A17-497A-4AC5-AED8-58051CDE4771}"/>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DEFB3054-85E8-40C7-92B0-2B5498280616}"/>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4" name="Picture 3">
            <a:extLst>
              <a:ext uri="{FF2B5EF4-FFF2-40B4-BE49-F238E27FC236}">
                <a16:creationId xmlns:a16="http://schemas.microsoft.com/office/drawing/2014/main" id="{B771EC22-684C-4DF4-A853-FF9C12D2D41C}"/>
              </a:ext>
            </a:extLst>
          </p:cNvPr>
          <p:cNvPicPr>
            <a:picLocks noChangeAspect="1"/>
          </p:cNvPicPr>
          <p:nvPr/>
        </p:nvPicPr>
        <p:blipFill rotWithShape="1">
          <a:blip r:embed="rId2"/>
          <a:srcRect r="1041" b="38025"/>
          <a:stretch/>
        </p:blipFill>
        <p:spPr>
          <a:xfrm>
            <a:off x="0" y="0"/>
            <a:ext cx="12065000" cy="4250267"/>
          </a:xfrm>
          <a:prstGeom prst="rect">
            <a:avLst/>
          </a:prstGeom>
        </p:spPr>
      </p:pic>
    </p:spTree>
    <p:extLst>
      <p:ext uri="{BB962C8B-B14F-4D97-AF65-F5344CB8AC3E}">
        <p14:creationId xmlns:p14="http://schemas.microsoft.com/office/powerpoint/2010/main" val="38449601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442B-AA62-49EE-AC6C-2E9CB1F4E65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4B4A7B2-C9AE-4B55-BC11-D317788A8691}"/>
              </a:ext>
            </a:extLst>
          </p:cNvPr>
          <p:cNvSpPr>
            <a:spLocks noGrp="1"/>
          </p:cNvSpPr>
          <p:nvPr>
            <p:ph idx="1"/>
          </p:nvPr>
        </p:nvSpPr>
        <p:spPr/>
        <p:txBody>
          <a:bodyPr>
            <a:normAutofit fontScale="92500" lnSpcReduction="20000"/>
          </a:bodyPr>
          <a:lstStyle/>
          <a:p>
            <a:r>
              <a:rPr lang="en-US" dirty="0"/>
              <a:t>Our class is working with C++ on Linux, so we need to become familiar with Linux.  Linux </a:t>
            </a:r>
            <a:r>
              <a:rPr lang="en-US" dirty="0">
                <a:sym typeface="Symbol" panose="05050102010706020507" pitchFamily="18" charset="2"/>
              </a:rPr>
              <a:t> kernel + device drivers + daemons + standard programs like </a:t>
            </a:r>
            <a:r>
              <a:rPr lang="en-US" dirty="0" err="1">
                <a:sym typeface="Symbol" panose="05050102010706020507" pitchFamily="18" charset="2"/>
              </a:rPr>
              <a:t>initd</a:t>
            </a:r>
            <a:r>
              <a:rPr lang="en-US" dirty="0">
                <a:sym typeface="Symbol" panose="05050102010706020507" pitchFamily="18" charset="2"/>
              </a:rPr>
              <a:t> and bash</a:t>
            </a:r>
            <a:endParaRPr lang="en-US" dirty="0"/>
          </a:p>
          <a:p>
            <a:endParaRPr lang="en-US" dirty="0"/>
          </a:p>
          <a:p>
            <a:r>
              <a:rPr lang="en-US" dirty="0"/>
              <a:t>Today we reviewed some Linux concepts and tools as seen by the bash user who might be creating a C++ application.</a:t>
            </a:r>
          </a:p>
          <a:p>
            <a:endParaRPr lang="en-US" dirty="0"/>
          </a:p>
          <a:p>
            <a:r>
              <a:rPr lang="en-US" dirty="0"/>
              <a:t>In future lectures we will see some of the Linux system calls, that a program (in any language) can use to talk directly to the kernel.</a:t>
            </a:r>
          </a:p>
        </p:txBody>
      </p:sp>
      <p:sp>
        <p:nvSpPr>
          <p:cNvPr id="4" name="Footer Placeholder 3">
            <a:extLst>
              <a:ext uri="{FF2B5EF4-FFF2-40B4-BE49-F238E27FC236}">
                <a16:creationId xmlns:a16="http://schemas.microsoft.com/office/drawing/2014/main" id="{E6279453-2B1B-4E4D-844D-7543AA396C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C97ED3E-7946-4584-B0CB-E1A4633714E6}"/>
              </a:ext>
            </a:extLst>
          </p:cNvPr>
          <p:cNvSpPr>
            <a:spLocks noGrp="1"/>
          </p:cNvSpPr>
          <p:nvPr>
            <p:ph type="sldNum" sz="quarter" idx="12"/>
          </p:nvPr>
        </p:nvSpPr>
        <p:spPr/>
        <p:txBody>
          <a:bodyPr/>
          <a:lstStyle/>
          <a:p>
            <a:fld id="{6547F9EC-0141-428E-9624-21FD351CB832}" type="slidenum">
              <a:rPr lang="en-US" smtClean="0"/>
              <a:t>70</a:t>
            </a:fld>
            <a:endParaRPr lang="en-US"/>
          </a:p>
        </p:txBody>
      </p:sp>
    </p:spTree>
    <p:extLst>
      <p:ext uri="{BB962C8B-B14F-4D97-AF65-F5344CB8AC3E}">
        <p14:creationId xmlns:p14="http://schemas.microsoft.com/office/powerpoint/2010/main" val="387643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EF2A17-497A-4AC5-AED8-58051CDE4771}"/>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DEFB3054-85E8-40C7-92B0-2B5498280616}"/>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4" name="Picture 3">
            <a:extLst>
              <a:ext uri="{FF2B5EF4-FFF2-40B4-BE49-F238E27FC236}">
                <a16:creationId xmlns:a16="http://schemas.microsoft.com/office/drawing/2014/main" id="{B771EC22-684C-4DF4-A853-FF9C12D2D41C}"/>
              </a:ext>
            </a:extLst>
          </p:cNvPr>
          <p:cNvPicPr>
            <a:picLocks noChangeAspect="1"/>
          </p:cNvPicPr>
          <p:nvPr/>
        </p:nvPicPr>
        <p:blipFill rotWithShape="1">
          <a:blip r:embed="rId2"/>
          <a:srcRect r="43333" b="37408"/>
          <a:stretch/>
        </p:blipFill>
        <p:spPr>
          <a:xfrm>
            <a:off x="381000" y="0"/>
            <a:ext cx="11133667" cy="6917609"/>
          </a:xfrm>
          <a:prstGeom prst="rect">
            <a:avLst/>
          </a:prstGeom>
        </p:spPr>
      </p:pic>
    </p:spTree>
    <p:extLst>
      <p:ext uri="{BB962C8B-B14F-4D97-AF65-F5344CB8AC3E}">
        <p14:creationId xmlns:p14="http://schemas.microsoft.com/office/powerpoint/2010/main" val="187413904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A864AF-F868-4522-950D-67DA9DFA9363}"/>
              </a:ext>
            </a:extLst>
          </p:cNvPr>
          <p:cNvSpPr>
            <a:spLocks noGrp="1"/>
          </p:cNvSpPr>
          <p:nvPr>
            <p:ph type="title"/>
          </p:nvPr>
        </p:nvSpPr>
        <p:spPr/>
        <p:txBody>
          <a:bodyPr/>
          <a:lstStyle/>
          <a:p>
            <a:r>
              <a:rPr lang="en-US" dirty="0"/>
              <a:t>What’s with the ????? Stuff?</a:t>
            </a:r>
          </a:p>
        </p:txBody>
      </p:sp>
      <p:sp>
        <p:nvSpPr>
          <p:cNvPr id="7" name="Content Placeholder 6">
            <a:extLst>
              <a:ext uri="{FF2B5EF4-FFF2-40B4-BE49-F238E27FC236}">
                <a16:creationId xmlns:a16="http://schemas.microsoft.com/office/drawing/2014/main" id="{206E8E85-045C-416B-8544-8F6BC0142735}"/>
              </a:ext>
            </a:extLst>
          </p:cNvPr>
          <p:cNvSpPr>
            <a:spLocks noGrp="1"/>
          </p:cNvSpPr>
          <p:nvPr>
            <p:ph idx="1"/>
          </p:nvPr>
        </p:nvSpPr>
        <p:spPr>
          <a:xfrm>
            <a:off x="1024128" y="4248234"/>
            <a:ext cx="10641690" cy="2061126"/>
          </a:xfrm>
        </p:spPr>
        <p:txBody>
          <a:bodyPr>
            <a:normAutofit/>
          </a:bodyPr>
          <a:lstStyle/>
          <a:p>
            <a:r>
              <a:rPr lang="en-US" dirty="0"/>
              <a:t>… apparently those are escaped newline characters!</a:t>
            </a:r>
          </a:p>
          <a:p>
            <a:endParaRPr lang="en-US" dirty="0"/>
          </a:p>
          <a:p>
            <a:r>
              <a:rPr lang="en-US" dirty="0"/>
              <a:t>In fact any “non-printing” characters are shown as ?</a:t>
            </a:r>
          </a:p>
        </p:txBody>
      </p:sp>
      <p:sp>
        <p:nvSpPr>
          <p:cNvPr id="2" name="Footer Placeholder 1">
            <a:extLst>
              <a:ext uri="{FF2B5EF4-FFF2-40B4-BE49-F238E27FC236}">
                <a16:creationId xmlns:a16="http://schemas.microsoft.com/office/drawing/2014/main" id="{ECF44DE5-60BE-4177-ACCF-2A3F0147C862}"/>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F8F8EF57-3ACF-4D37-9139-5E1D80C2FD4F}"/>
              </a:ext>
            </a:extLst>
          </p:cNvPr>
          <p:cNvSpPr>
            <a:spLocks noGrp="1"/>
          </p:cNvSpPr>
          <p:nvPr>
            <p:ph type="sldNum" sz="quarter" idx="12"/>
          </p:nvPr>
        </p:nvSpPr>
        <p:spPr/>
        <p:txBody>
          <a:bodyPr/>
          <a:lstStyle/>
          <a:p>
            <a:fld id="{6547F9EC-0141-428E-9624-21FD351CB832}" type="slidenum">
              <a:rPr lang="en-US" smtClean="0"/>
              <a:t>9</a:t>
            </a:fld>
            <a:endParaRPr lang="en-US"/>
          </a:p>
        </p:txBody>
      </p:sp>
      <p:pic>
        <p:nvPicPr>
          <p:cNvPr id="5" name="Picture 4">
            <a:extLst>
              <a:ext uri="{FF2B5EF4-FFF2-40B4-BE49-F238E27FC236}">
                <a16:creationId xmlns:a16="http://schemas.microsoft.com/office/drawing/2014/main" id="{06AA92E9-429C-4971-AB09-D9C58C0934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490334"/>
            <a:ext cx="12192000" cy="1335464"/>
          </a:xfrm>
          <a:prstGeom prst="rect">
            <a:avLst/>
          </a:prstGeom>
        </p:spPr>
      </p:pic>
      <p:sp>
        <p:nvSpPr>
          <p:cNvPr id="8" name="Oval 7">
            <a:extLst>
              <a:ext uri="{FF2B5EF4-FFF2-40B4-BE49-F238E27FC236}">
                <a16:creationId xmlns:a16="http://schemas.microsoft.com/office/drawing/2014/main" id="{0D0705C1-F95E-469B-8039-827D2882CD65}"/>
              </a:ext>
            </a:extLst>
          </p:cNvPr>
          <p:cNvSpPr/>
          <p:nvPr/>
        </p:nvSpPr>
        <p:spPr>
          <a:xfrm>
            <a:off x="4021667" y="2540000"/>
            <a:ext cx="2861733" cy="635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88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3213</TotalTime>
  <Words>5855</Words>
  <Application>Microsoft Office PowerPoint</Application>
  <PresentationFormat>Widescreen</PresentationFormat>
  <Paragraphs>618</Paragraphs>
  <Slides>70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Calibri</vt:lpstr>
      <vt:lpstr>Courier New</vt:lpstr>
      <vt:lpstr>Symbol</vt:lpstr>
      <vt:lpstr>Tw Cen MT</vt:lpstr>
      <vt:lpstr>Tw Cen MT Condensed</vt:lpstr>
      <vt:lpstr>Wingdings</vt:lpstr>
      <vt:lpstr>Wingdings 3</vt:lpstr>
      <vt:lpstr>Integral</vt:lpstr>
      <vt:lpstr>Inside the Linux System and the Bash shell</vt:lpstr>
      <vt:lpstr>Idea Map for today</vt:lpstr>
      <vt:lpstr>Recap</vt:lpstr>
      <vt:lpstr>Stuff that was running on a server</vt:lpstr>
      <vt:lpstr>PowerPoint Presentation</vt:lpstr>
      <vt:lpstr>PowerPoint Presentation</vt:lpstr>
      <vt:lpstr>PowerPoint Presentation</vt:lpstr>
      <vt:lpstr>PowerPoint Presentation</vt:lpstr>
      <vt:lpstr>What’s with the ????? Stuff?</vt:lpstr>
      <vt:lpstr>Let’s summarize some of what we saw</vt:lpstr>
      <vt:lpstr>You can also create background tasks of your own</vt:lpstr>
      <vt:lpstr>One reason for daemons: periodic tasks</vt:lpstr>
      <vt:lpstr>How Cron works</vt:lpstr>
      <vt:lpstr>How at works</vt:lpstr>
      <vt:lpstr>How do these programs know what we want them to do?</vt:lpstr>
      <vt:lpstr>Programs controlled by configuration files</vt:lpstr>
      <vt:lpstr>A few common hidden files</vt:lpstr>
      <vt:lpstr>Visual Studio Code uses them too</vt:lpstr>
      <vt:lpstr>Visual Studio Uses them Too</vt:lpstr>
      <vt:lpstr>Environment variables</vt:lpstr>
      <vt:lpstr>Environment variables</vt:lpstr>
      <vt:lpstr>Example, from Ken’s Login</vt:lpstr>
      <vt:lpstr>So… let’s walk through the sequence that causes these to be “used”</vt:lpstr>
      <vt:lpstr>When Ubuntu Boots</vt:lpstr>
      <vt:lpstr>What about Ubuntu on Windows?</vt:lpstr>
      <vt:lpstr>Ubuntu Linux starts by scanning  the hardware</vt:lpstr>
      <vt:lpstr>The init and rlogin daemons</vt:lpstr>
      <vt:lpstr>When you log in</vt:lpstr>
      <vt:lpstr>Bash initializes itself</vt:lpstr>
      <vt:lpstr>When we launch programs…</vt:lpstr>
      <vt:lpstr>Example</vt:lpstr>
      <vt:lpstr>Bash notation</vt:lpstr>
      <vt:lpstr>Bash notation</vt:lpstr>
      <vt:lpstr>Bash notation</vt:lpstr>
      <vt:lpstr>Bash Notation</vt:lpstr>
      <vt:lpstr>Directories, files</vt:lpstr>
      <vt:lpstr>Rules about file names</vt:lpstr>
      <vt:lpstr>Processes</vt:lpstr>
      <vt:lpstr>Linux commands</vt:lpstr>
      <vt:lpstr>Aliases: A common cause for confusion</vt:lpstr>
      <vt:lpstr>Commands are really executable files: Read/Write/Execute file “permissions”</vt:lpstr>
      <vt:lpstr>Inode numbers</vt:lpstr>
      <vt:lpstr>Special Files (S/d/c/b/R…)</vt:lpstr>
      <vt:lpstr>The permissions themselves</vt:lpstr>
      <vt:lpstr>Execute: They ran out of bits so they gave it multiple meanings</vt:lpstr>
      <vt:lpstr>sudo</vt:lpstr>
      <vt:lpstr>Remember the Daemons? Killing them is Risky!</vt:lpstr>
      <vt:lpstr>Some directories to know about</vt:lpstr>
      <vt:lpstr>Some directories to know about</vt:lpstr>
      <vt:lpstr>Mount command</vt:lpstr>
      <vt:lpstr>More directories to know about</vt:lpstr>
      <vt:lpstr>How do people learn this stuff?</vt:lpstr>
      <vt:lpstr>Some really useful commands to learn</vt:lpstr>
      <vt:lpstr>Some really useful commands to learn</vt:lpstr>
      <vt:lpstr>Some really useful commands to learn</vt:lpstr>
      <vt:lpstr>All of these take arguments</vt:lpstr>
      <vt:lpstr>Foreground/background</vt:lpstr>
      <vt:lpstr>How to run a background process</vt:lpstr>
      <vt:lpstr>^C versus ^Z</vt:lpstr>
      <vt:lpstr>^S, ^Q, ^O</vt:lpstr>
      <vt:lpstr>ESC, ^D</vt:lpstr>
      <vt:lpstr>File name extensions</vt:lpstr>
      <vt:lpstr>Pipes and redirection</vt:lpstr>
      <vt:lpstr>Head, More, tail</vt:lpstr>
      <vt:lpstr>Example</vt:lpstr>
      <vt:lpstr>Pipes and Redirection</vt:lpstr>
      <vt:lpstr>Do you remember the timed word-count race from lecture 1?</vt:lpstr>
      <vt:lpstr>Shell Scripts</vt:lpstr>
      <vt:lpstr>Cmake scripts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180</cp:revision>
  <dcterms:created xsi:type="dcterms:W3CDTF">2020-07-27T14:20:38Z</dcterms:created>
  <dcterms:modified xsi:type="dcterms:W3CDTF">2024-09-05T12:42:12Z</dcterms:modified>
</cp:coreProperties>
</file>