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16" r:id="rId3"/>
    <p:sldId id="318" r:id="rId4"/>
    <p:sldId id="317" r:id="rId5"/>
    <p:sldId id="353" r:id="rId6"/>
    <p:sldId id="319" r:id="rId7"/>
    <p:sldId id="320" r:id="rId8"/>
    <p:sldId id="321" r:id="rId9"/>
    <p:sldId id="374" r:id="rId10"/>
    <p:sldId id="322" r:id="rId11"/>
    <p:sldId id="323" r:id="rId12"/>
    <p:sldId id="354" r:id="rId13"/>
    <p:sldId id="326" r:id="rId14"/>
    <p:sldId id="355" r:id="rId15"/>
    <p:sldId id="375" r:id="rId16"/>
    <p:sldId id="376" r:id="rId17"/>
    <p:sldId id="327" r:id="rId18"/>
    <p:sldId id="388" r:id="rId19"/>
    <p:sldId id="389" r:id="rId20"/>
    <p:sldId id="328" r:id="rId21"/>
    <p:sldId id="356" r:id="rId22"/>
    <p:sldId id="330" r:id="rId23"/>
    <p:sldId id="331" r:id="rId24"/>
    <p:sldId id="387" r:id="rId25"/>
    <p:sldId id="358" r:id="rId26"/>
    <p:sldId id="332" r:id="rId27"/>
    <p:sldId id="329" r:id="rId28"/>
    <p:sldId id="357" r:id="rId29"/>
    <p:sldId id="359" r:id="rId30"/>
    <p:sldId id="377" r:id="rId31"/>
    <p:sldId id="378" r:id="rId32"/>
    <p:sldId id="333" r:id="rId33"/>
    <p:sldId id="334" r:id="rId34"/>
    <p:sldId id="335" r:id="rId35"/>
    <p:sldId id="336" r:id="rId36"/>
    <p:sldId id="337" r:id="rId37"/>
    <p:sldId id="338" r:id="rId38"/>
    <p:sldId id="360" r:id="rId39"/>
    <p:sldId id="361" r:id="rId40"/>
    <p:sldId id="362" r:id="rId41"/>
    <p:sldId id="339" r:id="rId42"/>
    <p:sldId id="364" r:id="rId43"/>
    <p:sldId id="379" r:id="rId44"/>
    <p:sldId id="380" r:id="rId45"/>
    <p:sldId id="365" r:id="rId46"/>
    <p:sldId id="340" r:id="rId47"/>
    <p:sldId id="366" r:id="rId48"/>
    <p:sldId id="341" r:id="rId49"/>
    <p:sldId id="368" r:id="rId50"/>
    <p:sldId id="343" r:id="rId51"/>
    <p:sldId id="363" r:id="rId52"/>
    <p:sldId id="367" r:id="rId53"/>
    <p:sldId id="344" r:id="rId54"/>
    <p:sldId id="384" r:id="rId55"/>
    <p:sldId id="385" r:id="rId56"/>
    <p:sldId id="369" r:id="rId57"/>
    <p:sldId id="370" r:id="rId58"/>
    <p:sldId id="371" r:id="rId59"/>
    <p:sldId id="345" r:id="rId60"/>
    <p:sldId id="381" r:id="rId61"/>
    <p:sldId id="382" r:id="rId62"/>
    <p:sldId id="383" r:id="rId63"/>
    <p:sldId id="372" r:id="rId64"/>
    <p:sldId id="373" r:id="rId65"/>
    <p:sldId id="346" r:id="rId66"/>
    <p:sldId id="347" r:id="rId67"/>
    <p:sldId id="348" r:id="rId68"/>
    <p:sldId id="349" r:id="rId69"/>
    <p:sldId id="352"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8"/>
            <p14:sldId id="317"/>
            <p14:sldId id="353"/>
            <p14:sldId id="319"/>
            <p14:sldId id="320"/>
            <p14:sldId id="321"/>
            <p14:sldId id="374"/>
            <p14:sldId id="322"/>
            <p14:sldId id="323"/>
            <p14:sldId id="354"/>
            <p14:sldId id="326"/>
            <p14:sldId id="355"/>
            <p14:sldId id="375"/>
            <p14:sldId id="376"/>
            <p14:sldId id="327"/>
            <p14:sldId id="388"/>
            <p14:sldId id="389"/>
            <p14:sldId id="328"/>
            <p14:sldId id="356"/>
            <p14:sldId id="330"/>
            <p14:sldId id="331"/>
            <p14:sldId id="387"/>
            <p14:sldId id="358"/>
            <p14:sldId id="332"/>
            <p14:sldId id="329"/>
            <p14:sldId id="357"/>
            <p14:sldId id="359"/>
            <p14:sldId id="377"/>
            <p14:sldId id="378"/>
            <p14:sldId id="333"/>
            <p14:sldId id="334"/>
            <p14:sldId id="335"/>
            <p14:sldId id="336"/>
            <p14:sldId id="337"/>
            <p14:sldId id="338"/>
            <p14:sldId id="360"/>
            <p14:sldId id="361"/>
            <p14:sldId id="362"/>
            <p14:sldId id="339"/>
            <p14:sldId id="364"/>
            <p14:sldId id="379"/>
            <p14:sldId id="380"/>
            <p14:sldId id="365"/>
            <p14:sldId id="340"/>
            <p14:sldId id="366"/>
            <p14:sldId id="341"/>
            <p14:sldId id="368"/>
            <p14:sldId id="343"/>
            <p14:sldId id="363"/>
            <p14:sldId id="367"/>
            <p14:sldId id="344"/>
            <p14:sldId id="384"/>
            <p14:sldId id="385"/>
            <p14:sldId id="369"/>
            <p14:sldId id="370"/>
            <p14:sldId id="371"/>
            <p14:sldId id="345"/>
            <p14:sldId id="381"/>
            <p14:sldId id="382"/>
            <p14:sldId id="383"/>
            <p14:sldId id="372"/>
            <p14:sldId id="373"/>
            <p14:sldId id="346"/>
            <p14:sldId id="347"/>
            <p14:sldId id="348"/>
            <p14:sldId id="349"/>
            <p14:sldId id="35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AF51A2"/>
    <a:srgbClr val="FF66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39E88-7403-42F3-A07B-1D1726834742}" v="1" dt="2023-03-26T18:47:58.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1" autoAdjust="0"/>
  </p:normalViewPr>
  <p:slideViewPr>
    <p:cSldViewPr snapToGrid="0">
      <p:cViewPr varScale="1">
        <p:scale>
          <a:sx n="104" d="100"/>
          <a:sy n="104"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3/26/2023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49</a:t>
            </a:fld>
            <a:endParaRPr lang="en-US"/>
          </a:p>
        </p:txBody>
      </p:sp>
    </p:spTree>
    <p:extLst>
      <p:ext uri="{BB962C8B-B14F-4D97-AF65-F5344CB8AC3E}">
        <p14:creationId xmlns:p14="http://schemas.microsoft.com/office/powerpoint/2010/main" val="58714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51</a:t>
            </a:fld>
            <a:endParaRPr lang="en-US"/>
          </a:p>
        </p:txBody>
      </p:sp>
    </p:spTree>
    <p:extLst>
      <p:ext uri="{BB962C8B-B14F-4D97-AF65-F5344CB8AC3E}">
        <p14:creationId xmlns:p14="http://schemas.microsoft.com/office/powerpoint/2010/main" val="322155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52</a:t>
            </a:fld>
            <a:endParaRPr lang="en-US"/>
          </a:p>
        </p:txBody>
      </p:sp>
    </p:spTree>
    <p:extLst>
      <p:ext uri="{BB962C8B-B14F-4D97-AF65-F5344CB8AC3E}">
        <p14:creationId xmlns:p14="http://schemas.microsoft.com/office/powerpoint/2010/main" val="74848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54</a:t>
            </a:fld>
            <a:endParaRPr lang="en-US"/>
          </a:p>
        </p:txBody>
      </p:sp>
    </p:spTree>
    <p:extLst>
      <p:ext uri="{BB962C8B-B14F-4D97-AF65-F5344CB8AC3E}">
        <p14:creationId xmlns:p14="http://schemas.microsoft.com/office/powerpoint/2010/main" val="630008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55</a:t>
            </a:fld>
            <a:endParaRPr lang="en-US"/>
          </a:p>
        </p:txBody>
      </p:sp>
    </p:spTree>
    <p:extLst>
      <p:ext uri="{BB962C8B-B14F-4D97-AF65-F5344CB8AC3E}">
        <p14:creationId xmlns:p14="http://schemas.microsoft.com/office/powerpoint/2010/main" val="3128449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56</a:t>
            </a:fld>
            <a:endParaRPr lang="en-US"/>
          </a:p>
        </p:txBody>
      </p:sp>
    </p:spTree>
    <p:extLst>
      <p:ext uri="{BB962C8B-B14F-4D97-AF65-F5344CB8AC3E}">
        <p14:creationId xmlns:p14="http://schemas.microsoft.com/office/powerpoint/2010/main" val="3674409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57</a:t>
            </a:fld>
            <a:endParaRPr lang="en-US"/>
          </a:p>
        </p:txBody>
      </p:sp>
    </p:spTree>
    <p:extLst>
      <p:ext uri="{BB962C8B-B14F-4D97-AF65-F5344CB8AC3E}">
        <p14:creationId xmlns:p14="http://schemas.microsoft.com/office/powerpoint/2010/main" val="2904095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58</a:t>
            </a:fld>
            <a:endParaRPr lang="en-US"/>
          </a:p>
        </p:txBody>
      </p:sp>
    </p:spTree>
    <p:extLst>
      <p:ext uri="{BB962C8B-B14F-4D97-AF65-F5344CB8AC3E}">
        <p14:creationId xmlns:p14="http://schemas.microsoft.com/office/powerpoint/2010/main" val="163129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60</a:t>
            </a:fld>
            <a:endParaRPr lang="en-US"/>
          </a:p>
        </p:txBody>
      </p:sp>
    </p:spTree>
    <p:extLst>
      <p:ext uri="{BB962C8B-B14F-4D97-AF65-F5344CB8AC3E}">
        <p14:creationId xmlns:p14="http://schemas.microsoft.com/office/powerpoint/2010/main" val="244064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61</a:t>
            </a:fld>
            <a:endParaRPr lang="en-US"/>
          </a:p>
        </p:txBody>
      </p:sp>
    </p:spTree>
    <p:extLst>
      <p:ext uri="{BB962C8B-B14F-4D97-AF65-F5344CB8AC3E}">
        <p14:creationId xmlns:p14="http://schemas.microsoft.com/office/powerpoint/2010/main" val="50023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29</a:t>
            </a:fld>
            <a:endParaRPr lang="en-US"/>
          </a:p>
        </p:txBody>
      </p:sp>
    </p:spTree>
    <p:extLst>
      <p:ext uri="{BB962C8B-B14F-4D97-AF65-F5344CB8AC3E}">
        <p14:creationId xmlns:p14="http://schemas.microsoft.com/office/powerpoint/2010/main" val="1614748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62</a:t>
            </a:fld>
            <a:endParaRPr lang="en-US"/>
          </a:p>
        </p:txBody>
      </p:sp>
    </p:spTree>
    <p:extLst>
      <p:ext uri="{BB962C8B-B14F-4D97-AF65-F5344CB8AC3E}">
        <p14:creationId xmlns:p14="http://schemas.microsoft.com/office/powerpoint/2010/main" val="133263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63</a:t>
            </a:fld>
            <a:endParaRPr lang="en-US"/>
          </a:p>
        </p:txBody>
      </p:sp>
    </p:spTree>
    <p:extLst>
      <p:ext uri="{BB962C8B-B14F-4D97-AF65-F5344CB8AC3E}">
        <p14:creationId xmlns:p14="http://schemas.microsoft.com/office/powerpoint/2010/main" val="1531840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30</a:t>
            </a:fld>
            <a:endParaRPr lang="en-US"/>
          </a:p>
        </p:txBody>
      </p:sp>
    </p:spTree>
    <p:extLst>
      <p:ext uri="{BB962C8B-B14F-4D97-AF65-F5344CB8AC3E}">
        <p14:creationId xmlns:p14="http://schemas.microsoft.com/office/powerpoint/2010/main" val="192951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31</a:t>
            </a:fld>
            <a:endParaRPr lang="en-US"/>
          </a:p>
        </p:txBody>
      </p:sp>
    </p:spTree>
    <p:extLst>
      <p:ext uri="{BB962C8B-B14F-4D97-AF65-F5344CB8AC3E}">
        <p14:creationId xmlns:p14="http://schemas.microsoft.com/office/powerpoint/2010/main" val="413195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42</a:t>
            </a:fld>
            <a:endParaRPr lang="en-US"/>
          </a:p>
        </p:txBody>
      </p:sp>
    </p:spTree>
    <p:extLst>
      <p:ext uri="{BB962C8B-B14F-4D97-AF65-F5344CB8AC3E}">
        <p14:creationId xmlns:p14="http://schemas.microsoft.com/office/powerpoint/2010/main" val="334360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43</a:t>
            </a:fld>
            <a:endParaRPr lang="en-US"/>
          </a:p>
        </p:txBody>
      </p:sp>
    </p:spTree>
    <p:extLst>
      <p:ext uri="{BB962C8B-B14F-4D97-AF65-F5344CB8AC3E}">
        <p14:creationId xmlns:p14="http://schemas.microsoft.com/office/powerpoint/2010/main" val="289417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44</a:t>
            </a:fld>
            <a:endParaRPr lang="en-US"/>
          </a:p>
        </p:txBody>
      </p:sp>
    </p:spTree>
    <p:extLst>
      <p:ext uri="{BB962C8B-B14F-4D97-AF65-F5344CB8AC3E}">
        <p14:creationId xmlns:p14="http://schemas.microsoft.com/office/powerpoint/2010/main" val="227691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45</a:t>
            </a:fld>
            <a:endParaRPr lang="en-US"/>
          </a:p>
        </p:txBody>
      </p:sp>
    </p:spTree>
    <p:extLst>
      <p:ext uri="{BB962C8B-B14F-4D97-AF65-F5344CB8AC3E}">
        <p14:creationId xmlns:p14="http://schemas.microsoft.com/office/powerpoint/2010/main" val="1825456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47</a:t>
            </a:fld>
            <a:endParaRPr lang="en-US"/>
          </a:p>
        </p:txBody>
      </p:sp>
    </p:spTree>
    <p:extLst>
      <p:ext uri="{BB962C8B-B14F-4D97-AF65-F5344CB8AC3E}">
        <p14:creationId xmlns:p14="http://schemas.microsoft.com/office/powerpoint/2010/main" val="9980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F1E34DB1-47F5-40A2-A94C-CE37C2009112}" type="datetime1">
              <a:rPr lang="en-US" smtClean="0"/>
              <a:t>3/26/2023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BEF851-3A3E-474F-A5EA-95DA94581242}" type="datetime1">
              <a:rPr lang="en-US" smtClean="0"/>
              <a:t>3/26/2023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D257AF-49B8-4768-88D9-038B6F0C55AE}" type="datetime1">
              <a:rPr lang="en-US" smtClean="0"/>
              <a:t>3/26/2023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D7E745D0-E8B3-4EBE-81B5-530CECD86E00}" type="datetime1">
              <a:rPr lang="en-US" smtClean="0"/>
              <a:t>3/26/2023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4D24D4C-13DD-477D-A1C8-8AB37A8C4841}" type="datetime1">
              <a:rPr lang="en-US" smtClean="0"/>
              <a:t>3/26/2023</a:t>
            </a:fld>
            <a:endParaRPr lang="en-US"/>
          </a:p>
        </p:txBody>
      </p:sp>
      <p:sp>
        <p:nvSpPr>
          <p:cNvPr id="5" name="Footer Placeholder 4"/>
          <p:cNvSpPr>
            <a:spLocks noGrp="1"/>
          </p:cNvSpPr>
          <p:nvPr>
            <p:ph type="ftr" sz="quarter" idx="11"/>
          </p:nvPr>
        </p:nvSpPr>
        <p:spPr/>
        <p:txBody>
          <a:bodyPr/>
          <a:lstStyle/>
          <a:p>
            <a:r>
              <a:rPr lang="en-US"/>
              <a:t>Cornell CS4414 - Spring 2023</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71AE606F-C503-44CA-A417-6651FCBD73A9}" type="datetime1">
              <a:rPr lang="en-US" smtClean="0"/>
              <a:t>3/26/2023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B810E-05FC-4464-876A-31200EA94C83}" type="datetime1">
              <a:rPr lang="en-US" smtClean="0"/>
              <a:t>3/26/2023</a:t>
            </a:fld>
            <a:endParaRPr lang="en-US"/>
          </a:p>
        </p:txBody>
      </p:sp>
      <p:sp>
        <p:nvSpPr>
          <p:cNvPr id="8" name="Footer Placeholder 7"/>
          <p:cNvSpPr>
            <a:spLocks noGrp="1"/>
          </p:cNvSpPr>
          <p:nvPr>
            <p:ph type="ftr" sz="quarter" idx="11"/>
          </p:nvPr>
        </p:nvSpPr>
        <p:spPr/>
        <p:txBody>
          <a:bodyPr/>
          <a:lstStyle/>
          <a:p>
            <a:r>
              <a:rPr lang="en-US"/>
              <a:t>Cornell CS4414 - Spring 2023</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9AA2933E-2E77-4C7A-80D7-EBCFA49F28BA}" type="datetime1">
              <a:rPr lang="en-US" smtClean="0"/>
              <a:t>3/26/2023</a:t>
            </a:fld>
            <a:endParaRPr lang="en-US"/>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06ADE-9BF3-443D-9F38-0AB3EC5981E8}" type="datetime1">
              <a:rPr lang="en-US" smtClean="0"/>
              <a:t>3/26/2023</a:t>
            </a:fld>
            <a:endParaRPr lang="en-US"/>
          </a:p>
        </p:txBody>
      </p:sp>
      <p:sp>
        <p:nvSpPr>
          <p:cNvPr id="3" name="Footer Placeholder 2"/>
          <p:cNvSpPr>
            <a:spLocks noGrp="1"/>
          </p:cNvSpPr>
          <p:nvPr>
            <p:ph type="ftr" sz="quarter" idx="11"/>
          </p:nvPr>
        </p:nvSpPr>
        <p:spPr/>
        <p:txBody>
          <a:bodyPr/>
          <a:lstStyle/>
          <a:p>
            <a:r>
              <a:rPr lang="en-US"/>
              <a:t>Cornell CS4414 - Spring 2023</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1223D6-606C-4D64-84EB-2B9539872E3A}" type="datetime1">
              <a:rPr lang="en-US" smtClean="0"/>
              <a:t>3/26/2023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32C0016-5621-40F8-A340-D5F6E8C67537}" type="datetime1">
              <a:rPr lang="en-US" smtClean="0"/>
              <a:t>3/26/2023</a:t>
            </a:fld>
            <a:endParaRPr lang="en-US"/>
          </a:p>
        </p:txBody>
      </p:sp>
      <p:sp>
        <p:nvSpPr>
          <p:cNvPr id="6" name="Footer Placeholder 5"/>
          <p:cNvSpPr>
            <a:spLocks noGrp="1"/>
          </p:cNvSpPr>
          <p:nvPr>
            <p:ph type="ftr" sz="quarter" idx="11"/>
          </p:nvPr>
        </p:nvSpPr>
        <p:spPr/>
        <p:txBody>
          <a:bodyPr/>
          <a:lstStyle/>
          <a:p>
            <a:r>
              <a:rPr lang="en-US"/>
              <a:t>Cornell CS4414 - Spring 2023</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09A42C3-CF98-4B12-A14A-AFE2D018A4B1}" type="datetime1">
              <a:rPr lang="en-US" smtClean="0"/>
              <a:t>3/26/2023</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Spring 2023</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Coordination Patterns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18</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Spring 2023</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0ED3-4A8D-4E22-8F92-3E93055B3251}"/>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33606E68-35EB-45BF-8FBF-4CC83AA99065}"/>
              </a:ext>
            </a:extLst>
          </p:cNvPr>
          <p:cNvSpPr>
            <a:spLocks noGrp="1"/>
          </p:cNvSpPr>
          <p:nvPr>
            <p:ph idx="1"/>
          </p:nvPr>
        </p:nvSpPr>
        <p:spPr>
          <a:xfrm>
            <a:off x="1024128" y="2084832"/>
            <a:ext cx="10641690" cy="4224528"/>
          </a:xfrm>
        </p:spPr>
        <p:txBody>
          <a:bodyPr>
            <a:normAutofit lnSpcReduction="10000"/>
          </a:bodyPr>
          <a:lstStyle/>
          <a:p>
            <a:r>
              <a:rPr lang="en-US" dirty="0"/>
              <a:t>Databases are integrated into modern systems (think of LINQ!)</a:t>
            </a:r>
          </a:p>
          <a:p>
            <a:endParaRPr lang="en-US" dirty="0"/>
          </a:p>
          <a:p>
            <a:r>
              <a:rPr lang="en-US" dirty="0"/>
              <a:t>Each database is a complex services and internally, deals with concurrent users, scaling, prefetching, locking to ensure correctness (a topic we will revisit in future lectures), fault-tolerance</a:t>
            </a:r>
          </a:p>
          <a:p>
            <a:br>
              <a:rPr lang="en-US" dirty="0"/>
            </a:br>
            <a:r>
              <a:rPr lang="en-US" dirty="0"/>
              <a:t>Yet the user doesn’t see any of this complexity and is even unaware of the other concurrent users. </a:t>
            </a:r>
          </a:p>
        </p:txBody>
      </p:sp>
      <p:sp>
        <p:nvSpPr>
          <p:cNvPr id="4" name="Footer Placeholder 3">
            <a:extLst>
              <a:ext uri="{FF2B5EF4-FFF2-40B4-BE49-F238E27FC236}">
                <a16:creationId xmlns:a16="http://schemas.microsoft.com/office/drawing/2014/main" id="{B0456424-B0AB-4E18-98C9-FD82263C16F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C7FECC2-5FD9-49A3-9CDB-5260A9585AF7}"/>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380470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23DC3-2A87-4B57-82D7-D03FC5BDBD99}"/>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81BA9C99-0258-48E7-BA79-5A97B7725885}"/>
              </a:ext>
            </a:extLst>
          </p:cNvPr>
          <p:cNvSpPr>
            <a:spLocks noGrp="1"/>
          </p:cNvSpPr>
          <p:nvPr>
            <p:ph idx="1"/>
          </p:nvPr>
        </p:nvSpPr>
        <p:spPr/>
        <p:txBody>
          <a:bodyPr/>
          <a:lstStyle/>
          <a:p>
            <a:r>
              <a:rPr lang="en-US" dirty="0"/>
              <a:t>Web servers at companies like Amazon, Facebook, Netflix</a:t>
            </a:r>
          </a:p>
          <a:p>
            <a:endParaRPr lang="en-US" dirty="0"/>
          </a:p>
          <a:p>
            <a:r>
              <a:rPr lang="en-US" dirty="0"/>
              <a:t>The Linux kernel</a:t>
            </a:r>
          </a:p>
          <a:p>
            <a:endParaRPr lang="en-US" dirty="0"/>
          </a:p>
          <a:p>
            <a:r>
              <a:rPr lang="en-US" dirty="0"/>
              <a:t>The C++ compiler</a:t>
            </a:r>
          </a:p>
        </p:txBody>
      </p:sp>
      <p:sp>
        <p:nvSpPr>
          <p:cNvPr id="4" name="Footer Placeholder 3">
            <a:extLst>
              <a:ext uri="{FF2B5EF4-FFF2-40B4-BE49-F238E27FC236}">
                <a16:creationId xmlns:a16="http://schemas.microsoft.com/office/drawing/2014/main" id="{7D44C893-E748-4F9B-A6B1-49DF424D8AB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9F789C4-34ED-476A-B459-FB95A99245D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3319544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0775-9807-4929-AEC6-7E233D20AC25}"/>
              </a:ext>
            </a:extLst>
          </p:cNvPr>
          <p:cNvSpPr>
            <a:spLocks noGrp="1"/>
          </p:cNvSpPr>
          <p:nvPr>
            <p:ph type="title"/>
          </p:nvPr>
        </p:nvSpPr>
        <p:spPr/>
        <p:txBody>
          <a:bodyPr/>
          <a:lstStyle/>
          <a:p>
            <a:r>
              <a:rPr lang="en-US" dirty="0"/>
              <a:t>Software design patterns</a:t>
            </a:r>
          </a:p>
        </p:txBody>
      </p:sp>
      <p:sp>
        <p:nvSpPr>
          <p:cNvPr id="3" name="Content Placeholder 2">
            <a:extLst>
              <a:ext uri="{FF2B5EF4-FFF2-40B4-BE49-F238E27FC236}">
                <a16:creationId xmlns:a16="http://schemas.microsoft.com/office/drawing/2014/main" id="{0B5480CC-2D21-484F-AA73-2E8C0D224864}"/>
              </a:ext>
            </a:extLst>
          </p:cNvPr>
          <p:cNvSpPr>
            <a:spLocks noGrp="1"/>
          </p:cNvSpPr>
          <p:nvPr>
            <p:ph idx="1"/>
          </p:nvPr>
        </p:nvSpPr>
        <p:spPr/>
        <p:txBody>
          <a:bodyPr/>
          <a:lstStyle/>
          <a:p>
            <a:r>
              <a:rPr lang="en-US" dirty="0"/>
              <a:t>There is some similarity between “synchronization” patterns and “software design patterns”.  </a:t>
            </a:r>
          </a:p>
          <a:p>
            <a:endParaRPr lang="en-US" dirty="0"/>
          </a:p>
          <a:p>
            <a:r>
              <a:rPr lang="en-US" dirty="0"/>
              <a:t>Basic idea:  </a:t>
            </a:r>
            <a:r>
              <a:rPr lang="en-US" i="1" dirty="0"/>
              <a:t>Problems that often arise in object oriented programs, and effective, standard ways of solving them.</a:t>
            </a:r>
          </a:p>
        </p:txBody>
      </p:sp>
      <p:sp>
        <p:nvSpPr>
          <p:cNvPr id="4" name="Footer Placeholder 3">
            <a:extLst>
              <a:ext uri="{FF2B5EF4-FFF2-40B4-BE49-F238E27FC236}">
                <a16:creationId xmlns:a16="http://schemas.microsoft.com/office/drawing/2014/main" id="{6B790E4C-DD44-4340-A235-A1DB1218801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D0622E9-F046-4B08-BADE-09F399234517}"/>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45796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ADA7-BD68-4274-9059-3C0E014CE345}"/>
              </a:ext>
            </a:extLst>
          </p:cNvPr>
          <p:cNvSpPr>
            <a:spLocks noGrp="1"/>
          </p:cNvSpPr>
          <p:nvPr>
            <p:ph type="title"/>
          </p:nvPr>
        </p:nvSpPr>
        <p:spPr/>
        <p:txBody>
          <a:bodyPr/>
          <a:lstStyle/>
          <a:p>
            <a:r>
              <a:rPr lang="en-US" dirty="0"/>
              <a:t>Example: The </a:t>
            </a:r>
            <a:r>
              <a:rPr lang="en-US" u="sng" dirty="0"/>
              <a:t>Object visitor </a:t>
            </a:r>
            <a:r>
              <a:rPr lang="en-US" dirty="0"/>
              <a:t>pattern</a:t>
            </a:r>
          </a:p>
        </p:txBody>
      </p:sp>
      <p:sp>
        <p:nvSpPr>
          <p:cNvPr id="3" name="Content Placeholder 2">
            <a:extLst>
              <a:ext uri="{FF2B5EF4-FFF2-40B4-BE49-F238E27FC236}">
                <a16:creationId xmlns:a16="http://schemas.microsoft.com/office/drawing/2014/main" id="{A419772D-F492-42C8-90EF-C28492F3BDCD}"/>
              </a:ext>
            </a:extLst>
          </p:cNvPr>
          <p:cNvSpPr>
            <a:spLocks noGrp="1"/>
          </p:cNvSpPr>
          <p:nvPr>
            <p:ph idx="1"/>
          </p:nvPr>
        </p:nvSpPr>
        <p:spPr/>
        <p:txBody>
          <a:bodyPr>
            <a:normAutofit fontScale="92500" lnSpcReduction="20000"/>
          </a:bodyPr>
          <a:lstStyle/>
          <a:p>
            <a:r>
              <a:rPr lang="en-US" dirty="0"/>
              <a:t>The visitor pattern associates virtual functions with existing classes.  </a:t>
            </a:r>
          </a:p>
          <a:p>
            <a:endParaRPr lang="en-US" dirty="0"/>
          </a:p>
          <a:p>
            <a:r>
              <a:rPr lang="en-US" dirty="0"/>
              <a:t>The class offers a static method that permits the caller to provide an object (a “</a:t>
            </a:r>
            <a:r>
              <a:rPr lang="en-US" dirty="0" err="1"/>
              <a:t>functor</a:t>
            </a:r>
            <a:r>
              <a:rPr lang="en-US" dirty="0"/>
              <a:t>”) that implements this function interface.  The base class keeps a list of visitors, and will call those functions when objects of the base-class type are created or modified.  </a:t>
            </a:r>
          </a:p>
          <a:p>
            <a:endParaRPr lang="en-US" dirty="0"/>
          </a:p>
          <a:p>
            <a:r>
              <a:rPr lang="en-US" dirty="0"/>
              <a:t>With this you can build new logic that takes some action that was not already part of the design when the base class was created!</a:t>
            </a:r>
          </a:p>
        </p:txBody>
      </p:sp>
      <p:sp>
        <p:nvSpPr>
          <p:cNvPr id="4" name="Footer Placeholder 3">
            <a:extLst>
              <a:ext uri="{FF2B5EF4-FFF2-40B4-BE49-F238E27FC236}">
                <a16:creationId xmlns:a16="http://schemas.microsoft.com/office/drawing/2014/main" id="{E65C2769-8B17-41A7-A3CB-167ED9E8DC4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4753D61-17E3-47DA-AA48-89BB68B8CF6F}"/>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3344756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A366C-53A2-43D7-8531-29E229D8C1EB}"/>
              </a:ext>
            </a:extLst>
          </p:cNvPr>
          <p:cNvSpPr>
            <a:spLocks noGrp="1"/>
          </p:cNvSpPr>
          <p:nvPr>
            <p:ph type="title"/>
          </p:nvPr>
        </p:nvSpPr>
        <p:spPr/>
        <p:txBody>
          <a:bodyPr/>
          <a:lstStyle/>
          <a:p>
            <a:r>
              <a:rPr lang="en-US" dirty="0"/>
              <a:t>Reminder: Interfaces</a:t>
            </a:r>
          </a:p>
        </p:txBody>
      </p:sp>
      <p:sp>
        <p:nvSpPr>
          <p:cNvPr id="3" name="Content Placeholder 2">
            <a:extLst>
              <a:ext uri="{FF2B5EF4-FFF2-40B4-BE49-F238E27FC236}">
                <a16:creationId xmlns:a16="http://schemas.microsoft.com/office/drawing/2014/main" id="{1ABC9142-A693-466A-87E9-1FBBA2EB8A81}"/>
              </a:ext>
            </a:extLst>
          </p:cNvPr>
          <p:cNvSpPr>
            <a:spLocks noGrp="1"/>
          </p:cNvSpPr>
          <p:nvPr>
            <p:ph idx="1"/>
          </p:nvPr>
        </p:nvSpPr>
        <p:spPr/>
        <p:txBody>
          <a:bodyPr>
            <a:normAutofit lnSpcReduction="10000"/>
          </a:bodyPr>
          <a:lstStyle/>
          <a:p>
            <a:r>
              <a:rPr lang="en-US" dirty="0"/>
              <a:t>In a C++ .</a:t>
            </a:r>
            <a:r>
              <a:rPr lang="en-US" dirty="0" err="1"/>
              <a:t>hpp</a:t>
            </a:r>
            <a:r>
              <a:rPr lang="en-US" dirty="0"/>
              <a:t> file, one normally puts the declarations of classes and templates, but the bodies are often in a .</a:t>
            </a:r>
            <a:r>
              <a:rPr lang="en-US" dirty="0" err="1"/>
              <a:t>cpp</a:t>
            </a:r>
            <a:r>
              <a:rPr lang="en-US" dirty="0"/>
              <a:t> file.</a:t>
            </a:r>
          </a:p>
          <a:p>
            <a:endParaRPr lang="en-US" dirty="0"/>
          </a:p>
          <a:p>
            <a:r>
              <a:rPr lang="en-US" dirty="0"/>
              <a:t>A “virtual” class is one that has a .</a:t>
            </a:r>
            <a:r>
              <a:rPr lang="en-US" dirty="0" err="1"/>
              <a:t>hpp</a:t>
            </a:r>
            <a:r>
              <a:rPr lang="en-US" dirty="0"/>
              <a:t> file defining it, but no implementations.  An </a:t>
            </a:r>
            <a:r>
              <a:rPr lang="en-US" b="1" dirty="0"/>
              <a:t>interface</a:t>
            </a:r>
            <a:r>
              <a:rPr lang="en-US" dirty="0"/>
              <a:t> is a standardized virtual class.</a:t>
            </a:r>
          </a:p>
          <a:p>
            <a:endParaRPr lang="en-US" dirty="0"/>
          </a:p>
          <a:p>
            <a:r>
              <a:rPr lang="en-US" dirty="0"/>
              <a:t>A C++ class can “implement” an interface, and then you can pass class objects to any method that accepts the interface type.</a:t>
            </a:r>
          </a:p>
        </p:txBody>
      </p:sp>
      <p:sp>
        <p:nvSpPr>
          <p:cNvPr id="4" name="Footer Placeholder 3">
            <a:extLst>
              <a:ext uri="{FF2B5EF4-FFF2-40B4-BE49-F238E27FC236}">
                <a16:creationId xmlns:a16="http://schemas.microsoft.com/office/drawing/2014/main" id="{292C495B-9926-447A-9846-1B8AAF28B33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70F34E4-947D-41DB-AEF8-403F16EDB03F}"/>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444577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3D625-5261-41AB-AEB1-6025C229BFE3}"/>
              </a:ext>
            </a:extLst>
          </p:cNvPr>
          <p:cNvSpPr>
            <a:spLocks noGrp="1"/>
          </p:cNvSpPr>
          <p:nvPr>
            <p:ph type="title"/>
          </p:nvPr>
        </p:nvSpPr>
        <p:spPr/>
        <p:txBody>
          <a:bodyPr/>
          <a:lstStyle/>
          <a:p>
            <a:r>
              <a:rPr lang="en-US" dirty="0"/>
              <a:t>Example of how you might use visitor</a:t>
            </a:r>
          </a:p>
        </p:txBody>
      </p:sp>
      <p:sp>
        <p:nvSpPr>
          <p:cNvPr id="3" name="Content Placeholder 2">
            <a:extLst>
              <a:ext uri="{FF2B5EF4-FFF2-40B4-BE49-F238E27FC236}">
                <a16:creationId xmlns:a16="http://schemas.microsoft.com/office/drawing/2014/main" id="{074A3DC6-A050-4E75-AC76-32FC0D0E913E}"/>
              </a:ext>
            </a:extLst>
          </p:cNvPr>
          <p:cNvSpPr>
            <a:spLocks noGrp="1"/>
          </p:cNvSpPr>
          <p:nvPr>
            <p:ph idx="1"/>
          </p:nvPr>
        </p:nvSpPr>
        <p:spPr/>
        <p:txBody>
          <a:bodyPr>
            <a:normAutofit/>
          </a:bodyPr>
          <a:lstStyle/>
          <a:p>
            <a:r>
              <a:rPr lang="en-US" dirty="0"/>
              <a:t>Suppose that you wanted to “monitor” a collection of files.</a:t>
            </a:r>
          </a:p>
          <a:p>
            <a:endParaRPr lang="en-US" dirty="0"/>
          </a:p>
          <a:p>
            <a:r>
              <a:rPr lang="en-US" dirty="0"/>
              <a:t>With this visitor pattern, you attach a </a:t>
            </a:r>
            <a:r>
              <a:rPr lang="en-US" dirty="0" err="1"/>
              <a:t>notifier</a:t>
            </a:r>
            <a:r>
              <a:rPr lang="en-US" dirty="0"/>
              <a:t> to the directory those files live in.  The file system supports this form of visitation but doesn’t know who will use it in the future.</a:t>
            </a:r>
          </a:p>
          <a:p>
            <a:endParaRPr lang="en-US" dirty="0"/>
          </a:p>
          <a:p>
            <a:r>
              <a:rPr lang="en-US" dirty="0"/>
              <a:t>Each time a file changes, your program receives a notification.  </a:t>
            </a:r>
          </a:p>
        </p:txBody>
      </p:sp>
      <p:sp>
        <p:nvSpPr>
          <p:cNvPr id="4" name="Footer Placeholder 3">
            <a:extLst>
              <a:ext uri="{FF2B5EF4-FFF2-40B4-BE49-F238E27FC236}">
                <a16:creationId xmlns:a16="http://schemas.microsoft.com/office/drawing/2014/main" id="{776D1FEB-22E6-4CD5-B1B2-F1F4F2520A0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EFA3478-87FC-4A7B-98A7-08D6EE6E750C}"/>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296569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B527D6-0CBB-4F59-B13E-9954944F9544}"/>
              </a:ext>
            </a:extLst>
          </p:cNvPr>
          <p:cNvSpPr>
            <a:spLocks noGrp="1"/>
          </p:cNvSpPr>
          <p:nvPr>
            <p:ph type="title"/>
          </p:nvPr>
        </p:nvSpPr>
        <p:spPr/>
        <p:txBody>
          <a:bodyPr/>
          <a:lstStyle/>
          <a:p>
            <a:r>
              <a:rPr lang="en-US" dirty="0"/>
              <a:t>How to think about the visitor idea</a:t>
            </a:r>
          </a:p>
        </p:txBody>
      </p:sp>
      <p:sp>
        <p:nvSpPr>
          <p:cNvPr id="8" name="Content Placeholder 7">
            <a:extLst>
              <a:ext uri="{FF2B5EF4-FFF2-40B4-BE49-F238E27FC236}">
                <a16:creationId xmlns:a16="http://schemas.microsoft.com/office/drawing/2014/main" id="{1858B25C-E0C7-48B1-AC4F-A847AAE5B654}"/>
              </a:ext>
            </a:extLst>
          </p:cNvPr>
          <p:cNvSpPr>
            <a:spLocks noGrp="1"/>
          </p:cNvSpPr>
          <p:nvPr>
            <p:ph idx="1"/>
          </p:nvPr>
        </p:nvSpPr>
        <p:spPr/>
        <p:txBody>
          <a:bodyPr>
            <a:normAutofit/>
          </a:bodyPr>
          <a:lstStyle/>
          <a:p>
            <a:r>
              <a:rPr lang="en-US" dirty="0"/>
              <a:t>Consider a restaurant pager.</a:t>
            </a:r>
          </a:p>
          <a:p>
            <a:endParaRPr lang="en-US" dirty="0"/>
          </a:p>
          <a:p>
            <a:r>
              <a:rPr lang="en-US" dirty="0"/>
              <a:t>You place a take-out order but then can</a:t>
            </a:r>
            <a:br>
              <a:rPr lang="en-US" dirty="0"/>
            </a:br>
            <a:r>
              <a:rPr lang="en-US" dirty="0"/>
              <a:t> go outside or wander around.</a:t>
            </a:r>
          </a:p>
          <a:p>
            <a:endParaRPr lang="en-US" dirty="0"/>
          </a:p>
          <a:p>
            <a:r>
              <a:rPr lang="en-US" dirty="0"/>
              <a:t>When your food is ready the pager wakes up and this notifies you.  No need for the food preparer to do anything more.</a:t>
            </a:r>
          </a:p>
        </p:txBody>
      </p:sp>
      <p:sp>
        <p:nvSpPr>
          <p:cNvPr id="4" name="Footer Placeholder 3">
            <a:extLst>
              <a:ext uri="{FF2B5EF4-FFF2-40B4-BE49-F238E27FC236}">
                <a16:creationId xmlns:a16="http://schemas.microsoft.com/office/drawing/2014/main" id="{2FD2A470-7BCA-4018-999B-FBE47EA6AF3F}"/>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2D8458-4805-4AAF-BA5A-82403CA58A7E}"/>
              </a:ext>
            </a:extLst>
          </p:cNvPr>
          <p:cNvSpPr>
            <a:spLocks noGrp="1"/>
          </p:cNvSpPr>
          <p:nvPr>
            <p:ph type="sldNum" sz="quarter" idx="12"/>
          </p:nvPr>
        </p:nvSpPr>
        <p:spPr/>
        <p:txBody>
          <a:bodyPr/>
          <a:lstStyle/>
          <a:p>
            <a:fld id="{6547F9EC-0141-428E-9624-21FD351CB832}" type="slidenum">
              <a:rPr lang="en-US" smtClean="0"/>
              <a:t>16</a:t>
            </a:fld>
            <a:endParaRPr lang="en-US"/>
          </a:p>
        </p:txBody>
      </p:sp>
      <p:pic>
        <p:nvPicPr>
          <p:cNvPr id="1026" name="Picture 2" descr="Image result for Pager for when food is re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2901536"/>
            <a:ext cx="28194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70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72C3-487C-42D4-B588-0B5868CD4B26}"/>
              </a:ext>
            </a:extLst>
          </p:cNvPr>
          <p:cNvSpPr>
            <a:spLocks noGrp="1"/>
          </p:cNvSpPr>
          <p:nvPr>
            <p:ph type="title"/>
          </p:nvPr>
        </p:nvSpPr>
        <p:spPr/>
        <p:txBody>
          <a:bodyPr/>
          <a:lstStyle/>
          <a:p>
            <a:r>
              <a:rPr lang="en-US" dirty="0"/>
              <a:t>Visitor pattern use cases</a:t>
            </a:r>
          </a:p>
        </p:txBody>
      </p:sp>
      <p:sp>
        <p:nvSpPr>
          <p:cNvPr id="3" name="Content Placeholder 2">
            <a:extLst>
              <a:ext uri="{FF2B5EF4-FFF2-40B4-BE49-F238E27FC236}">
                <a16:creationId xmlns:a16="http://schemas.microsoft.com/office/drawing/2014/main" id="{33675795-00A5-4713-BFA8-98E248944003}"/>
              </a:ext>
            </a:extLst>
          </p:cNvPr>
          <p:cNvSpPr>
            <a:spLocks noGrp="1"/>
          </p:cNvSpPr>
          <p:nvPr>
            <p:ph idx="1"/>
          </p:nvPr>
        </p:nvSpPr>
        <p:spPr>
          <a:xfrm>
            <a:off x="1024128" y="2690192"/>
            <a:ext cx="10641690" cy="3619168"/>
          </a:xfrm>
        </p:spPr>
        <p:txBody>
          <a:bodyPr/>
          <a:lstStyle/>
          <a:p>
            <a:r>
              <a:rPr lang="en-US" dirty="0"/>
              <a:t>The visitor pattern is common with file systems: it allows an application with files open to “refresh” if a change occurs.</a:t>
            </a:r>
          </a:p>
          <a:p>
            <a:endParaRPr lang="en-US" dirty="0"/>
          </a:p>
          <a:p>
            <a:r>
              <a:rPr lang="en-US" dirty="0"/>
              <a:t>It is also useful with GUI displays.  If something changes, the application can refresh or even recompute its layout.</a:t>
            </a:r>
          </a:p>
        </p:txBody>
      </p:sp>
      <p:sp>
        <p:nvSpPr>
          <p:cNvPr id="4" name="Footer Placeholder 3">
            <a:extLst>
              <a:ext uri="{FF2B5EF4-FFF2-40B4-BE49-F238E27FC236}">
                <a16:creationId xmlns:a16="http://schemas.microsoft.com/office/drawing/2014/main" id="{13475E3A-B738-4999-8C5F-865969B6EAD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43BCDBE4-187A-4A58-A8BC-52B4EED0D8CF}"/>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476489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3678382" y="1857054"/>
            <a:ext cx="4668981" cy="3828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The visitor “interface” is a fully virtual class with an event notification method.  The service will treat application objects as instances of visitor objects</a:t>
            </a:r>
          </a:p>
        </p:txBody>
      </p:sp>
      <p:sp>
        <p:nvSpPr>
          <p:cNvPr id="2" name="Title 1"/>
          <p:cNvSpPr>
            <a:spLocks noGrp="1"/>
          </p:cNvSpPr>
          <p:nvPr>
            <p:ph type="title"/>
          </p:nvPr>
        </p:nvSpPr>
        <p:spPr/>
        <p:txBody>
          <a:bodyPr/>
          <a:lstStyle/>
          <a:p>
            <a:r>
              <a:rPr lang="en-US" dirty="0"/>
              <a:t>Key elements of this pattern</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18</a:t>
            </a:fld>
            <a:endParaRPr lang="en-US"/>
          </a:p>
        </p:txBody>
      </p:sp>
      <p:sp>
        <p:nvSpPr>
          <p:cNvPr id="6" name="TextBox 5"/>
          <p:cNvSpPr txBox="1"/>
          <p:nvPr/>
        </p:nvSpPr>
        <p:spPr>
          <a:xfrm>
            <a:off x="246626" y="1943026"/>
            <a:ext cx="3613170" cy="3970318"/>
          </a:xfrm>
          <a:prstGeom prst="rect">
            <a:avLst/>
          </a:prstGeom>
          <a:solidFill>
            <a:srgbClr val="FFFF66"/>
          </a:solidFill>
          <a:ln w="38100">
            <a:solidFill>
              <a:schemeClr val="tx2"/>
            </a:solidFill>
          </a:ln>
        </p:spPr>
        <p:txBody>
          <a:bodyPr wrap="square" rtlCol="0">
            <a:spAutoFit/>
          </a:bodyPr>
          <a:lstStyle/>
          <a:p>
            <a:pPr algn="ctr"/>
            <a:r>
              <a:rPr lang="en-US" sz="2800" b="1" dirty="0"/>
              <a:t>The visitor is an object in some application</a:t>
            </a:r>
            <a:br>
              <a:rPr lang="en-US" sz="2800" b="1" dirty="0"/>
            </a:br>
            <a:r>
              <a:rPr lang="en-US" sz="2800" b="1" dirty="0"/>
              <a:t>written </a:t>
            </a:r>
            <a:r>
              <a:rPr lang="en-US" sz="2800" b="1" i="1" dirty="0"/>
              <a:t>after</a:t>
            </a:r>
            <a:r>
              <a:rPr lang="en-US" sz="2800" b="1" dirty="0"/>
              <a:t> the service was created.  </a:t>
            </a:r>
            <a:br>
              <a:rPr lang="en-US" sz="2800" b="1" dirty="0"/>
            </a:br>
            <a:r>
              <a:rPr lang="en-US" sz="2800" b="1" dirty="0"/>
              <a:t>The application object derives from (implements)</a:t>
            </a:r>
            <a:br>
              <a:rPr lang="en-US" sz="2800" b="1" dirty="0"/>
            </a:br>
            <a:r>
              <a:rPr lang="en-US" sz="2800" b="1" dirty="0"/>
              <a:t>the notification interface.</a:t>
            </a:r>
          </a:p>
        </p:txBody>
      </p:sp>
      <p:sp>
        <p:nvSpPr>
          <p:cNvPr id="7" name="TextBox 6"/>
          <p:cNvSpPr txBox="1"/>
          <p:nvPr/>
        </p:nvSpPr>
        <p:spPr>
          <a:xfrm>
            <a:off x="8165948" y="2222771"/>
            <a:ext cx="3430308" cy="2677656"/>
          </a:xfrm>
          <a:prstGeom prst="rect">
            <a:avLst/>
          </a:prstGeom>
          <a:solidFill>
            <a:srgbClr val="FFFF66"/>
          </a:solidFill>
          <a:ln w="38100">
            <a:solidFill>
              <a:schemeClr val="tx2"/>
            </a:solidFill>
          </a:ln>
        </p:spPr>
        <p:txBody>
          <a:bodyPr wrap="square" rtlCol="0">
            <a:spAutoFit/>
          </a:bodyPr>
          <a:lstStyle/>
          <a:p>
            <a:pPr algn="ctr"/>
            <a:r>
              <a:rPr lang="en-US" sz="2800" b="1" dirty="0"/>
              <a:t>The service doesn’t know what objects will be using it, but can use the interface class to notify </a:t>
            </a:r>
            <a:br>
              <a:rPr lang="en-US" sz="2800" b="1" dirty="0"/>
            </a:br>
            <a:r>
              <a:rPr lang="en-US" sz="2800" b="1" dirty="0"/>
              <a:t>“future customers”.</a:t>
            </a:r>
          </a:p>
        </p:txBody>
      </p:sp>
    </p:spTree>
    <p:extLst>
      <p:ext uri="{BB962C8B-B14F-4D97-AF65-F5344CB8AC3E}">
        <p14:creationId xmlns:p14="http://schemas.microsoft.com/office/powerpoint/2010/main" val="2066211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elements of this pattern</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19</a:t>
            </a:fld>
            <a:endParaRPr lang="en-US"/>
          </a:p>
        </p:txBody>
      </p:sp>
      <p:sp>
        <p:nvSpPr>
          <p:cNvPr id="3" name="Oval 2"/>
          <p:cNvSpPr/>
          <p:nvPr/>
        </p:nvSpPr>
        <p:spPr>
          <a:xfrm>
            <a:off x="1302327" y="1898073"/>
            <a:ext cx="8672946" cy="4281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The application class derives from (implements) the base class, but extends it with other application functionality</a:t>
            </a:r>
          </a:p>
        </p:txBody>
      </p:sp>
      <p:sp>
        <p:nvSpPr>
          <p:cNvPr id="9" name="TextBox 8"/>
          <p:cNvSpPr txBox="1"/>
          <p:nvPr/>
        </p:nvSpPr>
        <p:spPr>
          <a:xfrm>
            <a:off x="3124584" y="2485146"/>
            <a:ext cx="5028432" cy="523220"/>
          </a:xfrm>
          <a:prstGeom prst="rect">
            <a:avLst/>
          </a:prstGeom>
          <a:solidFill>
            <a:srgbClr val="FFC000"/>
          </a:solidFill>
        </p:spPr>
        <p:txBody>
          <a:bodyPr wrap="square" rtlCol="0">
            <a:spAutoFit/>
          </a:bodyPr>
          <a:lstStyle/>
          <a:p>
            <a:r>
              <a:rPr lang="en-US" sz="2800" b="1" dirty="0"/>
              <a:t>Visitor Interface is a base class</a:t>
            </a:r>
          </a:p>
        </p:txBody>
      </p:sp>
    </p:spTree>
    <p:extLst>
      <p:ext uri="{BB962C8B-B14F-4D97-AF65-F5344CB8AC3E}">
        <p14:creationId xmlns:p14="http://schemas.microsoft.com/office/powerpoint/2010/main" val="312826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8" name="Content Placeholder 7">
            <a:extLst>
              <a:ext uri="{FF2B5EF4-FFF2-40B4-BE49-F238E27FC236}">
                <a16:creationId xmlns:a16="http://schemas.microsoft.com/office/drawing/2014/main" id="{1B367B20-B4A7-4F7C-9357-8376E045E985}"/>
              </a:ext>
            </a:extLst>
          </p:cNvPr>
          <p:cNvSpPr>
            <a:spLocks noGrp="1"/>
          </p:cNvSpPr>
          <p:nvPr>
            <p:ph idx="1"/>
          </p:nvPr>
        </p:nvSpPr>
        <p:spPr>
          <a:xfrm>
            <a:off x="1024128" y="5266550"/>
            <a:ext cx="10641690" cy="1042810"/>
          </a:xfrm>
        </p:spPr>
        <p:txBody>
          <a:bodyPr/>
          <a:lstStyle/>
          <a:p>
            <a:pPr algn="ctr"/>
            <a:r>
              <a:rPr lang="en-US" b="1" dirty="0">
                <a:solidFill>
                  <a:srgbClr val="C00000"/>
                </a:solidFill>
              </a:rPr>
              <a:t>Today we focus on other patterns for coordinating threads or entire processes.</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6" name="TextBox 5">
            <a:extLst>
              <a:ext uri="{FF2B5EF4-FFF2-40B4-BE49-F238E27FC236}">
                <a16:creationId xmlns:a16="http://schemas.microsoft.com/office/drawing/2014/main" id="{2D6FF3A6-C13D-4120-AC15-9A9666F6835B}"/>
              </a:ext>
            </a:extLst>
          </p:cNvPr>
          <p:cNvSpPr txBox="1"/>
          <p:nvPr/>
        </p:nvSpPr>
        <p:spPr>
          <a:xfrm>
            <a:off x="1940990" y="3244334"/>
            <a:ext cx="2779672" cy="369332"/>
          </a:xfrm>
          <a:prstGeom prst="rect">
            <a:avLst/>
          </a:prstGeom>
          <a:solidFill>
            <a:srgbClr val="FFFF66"/>
          </a:solidFill>
        </p:spPr>
        <p:txBody>
          <a:bodyPr wrap="none" rtlCol="0">
            <a:spAutoFit/>
          </a:bodyPr>
          <a:lstStyle/>
          <a:p>
            <a:pPr algn="ctr"/>
            <a:r>
              <a:rPr lang="en-US" dirty="0"/>
              <a:t>Lightweight vs. Heavyweight</a:t>
            </a:r>
          </a:p>
        </p:txBody>
      </p:sp>
      <p:sp>
        <p:nvSpPr>
          <p:cNvPr id="7" name="TextBox 6">
            <a:extLst>
              <a:ext uri="{FF2B5EF4-FFF2-40B4-BE49-F238E27FC236}">
                <a16:creationId xmlns:a16="http://schemas.microsoft.com/office/drawing/2014/main" id="{AA6037FA-6EF9-41B7-87AD-DF1B091D45F8}"/>
              </a:ext>
            </a:extLst>
          </p:cNvPr>
          <p:cNvSpPr txBox="1"/>
          <p:nvPr/>
        </p:nvSpPr>
        <p:spPr>
          <a:xfrm>
            <a:off x="1505633" y="3753752"/>
            <a:ext cx="3935052" cy="369332"/>
          </a:xfrm>
          <a:prstGeom prst="rect">
            <a:avLst/>
          </a:prstGeom>
          <a:solidFill>
            <a:srgbClr val="FFFF66"/>
          </a:solidFill>
        </p:spPr>
        <p:txBody>
          <a:bodyPr wrap="square" rtlCol="0">
            <a:spAutoFit/>
          </a:bodyPr>
          <a:lstStyle/>
          <a:p>
            <a:pPr algn="ctr"/>
            <a:r>
              <a:rPr lang="en-US" dirty="0"/>
              <a:t>Thread “context”</a:t>
            </a:r>
          </a:p>
        </p:txBody>
      </p:sp>
      <p:sp>
        <p:nvSpPr>
          <p:cNvPr id="9" name="TextBox 8">
            <a:extLst>
              <a:ext uri="{FF2B5EF4-FFF2-40B4-BE49-F238E27FC236}">
                <a16:creationId xmlns:a16="http://schemas.microsoft.com/office/drawing/2014/main" id="{EFB93A7E-E7A1-4D18-8468-2F059C260A1B}"/>
              </a:ext>
            </a:extLst>
          </p:cNvPr>
          <p:cNvSpPr txBox="1"/>
          <p:nvPr/>
        </p:nvSpPr>
        <p:spPr>
          <a:xfrm>
            <a:off x="1544147" y="4294261"/>
            <a:ext cx="3847208" cy="369332"/>
          </a:xfrm>
          <a:prstGeom prst="rect">
            <a:avLst/>
          </a:prstGeom>
          <a:solidFill>
            <a:srgbClr val="FFFF66"/>
          </a:solidFill>
        </p:spPr>
        <p:txBody>
          <a:bodyPr wrap="none" rtlCol="0">
            <a:spAutoFit/>
          </a:bodyPr>
          <a:lstStyle/>
          <a:p>
            <a:pPr algn="ctr"/>
            <a:r>
              <a:rPr lang="en-US" dirty="0"/>
              <a:t>C++ mutex objects.  Atomic data types.</a:t>
            </a:r>
          </a:p>
        </p:txBody>
      </p:sp>
      <p:sp>
        <p:nvSpPr>
          <p:cNvPr id="10" name="TextBox 9">
            <a:extLst>
              <a:ext uri="{FF2B5EF4-FFF2-40B4-BE49-F238E27FC236}">
                <a16:creationId xmlns:a16="http://schemas.microsoft.com/office/drawing/2014/main" id="{03CBCB8C-6D8E-43EE-B138-A40F8D2F0409}"/>
              </a:ext>
            </a:extLst>
          </p:cNvPr>
          <p:cNvSpPr txBox="1"/>
          <p:nvPr/>
        </p:nvSpPr>
        <p:spPr>
          <a:xfrm>
            <a:off x="2026046" y="2727283"/>
            <a:ext cx="2609561" cy="369332"/>
          </a:xfrm>
          <a:prstGeom prst="rect">
            <a:avLst/>
          </a:prstGeom>
          <a:solidFill>
            <a:srgbClr val="FFFF66"/>
          </a:solidFill>
        </p:spPr>
        <p:txBody>
          <a:bodyPr wrap="none" rtlCol="0">
            <a:spAutoFit/>
          </a:bodyPr>
          <a:lstStyle/>
          <a:p>
            <a:r>
              <a:rPr lang="en-US" dirty="0"/>
              <a:t>Reminder: Thread Concept</a:t>
            </a:r>
          </a:p>
        </p:txBody>
      </p:sp>
      <p:sp>
        <p:nvSpPr>
          <p:cNvPr id="11" name="TextBox 10">
            <a:extLst>
              <a:ext uri="{FF2B5EF4-FFF2-40B4-BE49-F238E27FC236}">
                <a16:creationId xmlns:a16="http://schemas.microsoft.com/office/drawing/2014/main" id="{984F9F69-49D5-4891-B861-8372CD3F1027}"/>
              </a:ext>
            </a:extLst>
          </p:cNvPr>
          <p:cNvSpPr txBox="1"/>
          <p:nvPr/>
        </p:nvSpPr>
        <p:spPr>
          <a:xfrm>
            <a:off x="6673677" y="3723254"/>
            <a:ext cx="3935052" cy="369332"/>
          </a:xfrm>
          <a:prstGeom prst="rect">
            <a:avLst/>
          </a:prstGeom>
          <a:solidFill>
            <a:srgbClr val="FFFF66"/>
          </a:solidFill>
        </p:spPr>
        <p:txBody>
          <a:bodyPr wrap="square" rtlCol="0">
            <a:spAutoFit/>
          </a:bodyPr>
          <a:lstStyle/>
          <a:p>
            <a:pPr algn="ctr"/>
            <a:r>
              <a:rPr lang="en-US" dirty="0"/>
              <a:t>Deadlocks and </a:t>
            </a:r>
            <a:r>
              <a:rPr lang="en-US" dirty="0" err="1"/>
              <a:t>Livelocks</a:t>
            </a:r>
            <a:endParaRPr lang="en-US" dirty="0"/>
          </a:p>
        </p:txBody>
      </p:sp>
      <p:sp>
        <p:nvSpPr>
          <p:cNvPr id="12" name="TextBox 11">
            <a:extLst>
              <a:ext uri="{FF2B5EF4-FFF2-40B4-BE49-F238E27FC236}">
                <a16:creationId xmlns:a16="http://schemas.microsoft.com/office/drawing/2014/main" id="{40E37742-04BC-4137-831C-CE3E68CE9ECA}"/>
              </a:ext>
            </a:extLst>
          </p:cNvPr>
          <p:cNvSpPr txBox="1"/>
          <p:nvPr/>
        </p:nvSpPr>
        <p:spPr>
          <a:xfrm>
            <a:off x="6001025" y="2566299"/>
            <a:ext cx="5280356" cy="923330"/>
          </a:xfrm>
          <a:prstGeom prst="rect">
            <a:avLst/>
          </a:prstGeom>
          <a:solidFill>
            <a:srgbClr val="FFFF66"/>
          </a:solidFill>
        </p:spPr>
        <p:txBody>
          <a:bodyPr wrap="none" rtlCol="0">
            <a:spAutoFit/>
          </a:bodyPr>
          <a:lstStyle/>
          <a:p>
            <a:pPr algn="ctr"/>
            <a:r>
              <a:rPr lang="en-US" dirty="0"/>
              <a:t>The monitor pattern in C++</a:t>
            </a:r>
          </a:p>
          <a:p>
            <a:pPr algn="ctr"/>
            <a:endParaRPr lang="en-US" dirty="0"/>
          </a:p>
          <a:p>
            <a:pPr algn="ctr"/>
            <a:r>
              <a:rPr lang="en-US" dirty="0"/>
              <a:t>Problems monitors solve (and problems they don’t solve)</a:t>
            </a:r>
          </a:p>
        </p:txBody>
      </p:sp>
      <p:sp>
        <p:nvSpPr>
          <p:cNvPr id="13" name="TextBox 12">
            <a:extLst>
              <a:ext uri="{FF2B5EF4-FFF2-40B4-BE49-F238E27FC236}">
                <a16:creationId xmlns:a16="http://schemas.microsoft.com/office/drawing/2014/main" id="{56C54DE2-D815-45A0-B1C3-A0D24EA1B91B}"/>
              </a:ext>
            </a:extLst>
          </p:cNvPr>
          <p:cNvSpPr txBox="1"/>
          <p:nvPr/>
        </p:nvSpPr>
        <p:spPr>
          <a:xfrm>
            <a:off x="6712801" y="4411074"/>
            <a:ext cx="3935052" cy="369332"/>
          </a:xfrm>
          <a:prstGeom prst="rect">
            <a:avLst/>
          </a:prstGeom>
          <a:solidFill>
            <a:srgbClr val="FFC000"/>
          </a:solidFill>
        </p:spPr>
        <p:txBody>
          <a:bodyPr wrap="square" rtlCol="0">
            <a:spAutoFit/>
          </a:bodyPr>
          <a:lstStyle/>
          <a:p>
            <a:pPr algn="ctr"/>
            <a:r>
              <a:rPr lang="en-US" dirty="0"/>
              <a:t>Additional Coordination Patterns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AB35-E288-43FE-9AFA-07347E162F59}"/>
              </a:ext>
            </a:extLst>
          </p:cNvPr>
          <p:cNvSpPr>
            <a:spLocks noGrp="1"/>
          </p:cNvSpPr>
          <p:nvPr>
            <p:ph type="title"/>
          </p:nvPr>
        </p:nvSpPr>
        <p:spPr/>
        <p:txBody>
          <a:bodyPr>
            <a:normAutofit/>
          </a:bodyPr>
          <a:lstStyle/>
          <a:p>
            <a:r>
              <a:rPr lang="en-US" dirty="0"/>
              <a:t>Why give this pattern a special name and think of it as a standard?</a:t>
            </a:r>
          </a:p>
        </p:txBody>
      </p:sp>
      <p:sp>
        <p:nvSpPr>
          <p:cNvPr id="3" name="Content Placeholder 2">
            <a:extLst>
              <a:ext uri="{FF2B5EF4-FFF2-40B4-BE49-F238E27FC236}">
                <a16:creationId xmlns:a16="http://schemas.microsoft.com/office/drawing/2014/main" id="{67E95A12-DD1E-4042-8193-C095F1BFAA3E}"/>
              </a:ext>
            </a:extLst>
          </p:cNvPr>
          <p:cNvSpPr>
            <a:spLocks noGrp="1"/>
          </p:cNvSpPr>
          <p:nvPr>
            <p:ph idx="1"/>
          </p:nvPr>
        </p:nvSpPr>
        <p:spPr/>
        <p:txBody>
          <a:bodyPr/>
          <a:lstStyle/>
          <a:p>
            <a:r>
              <a:rPr lang="en-US" b="1" dirty="0"/>
              <a:t>Visitor</a:t>
            </a:r>
            <a:r>
              <a:rPr lang="en-US" dirty="0"/>
              <a:t> is a well known pattern and even taught in courses on software engineering.  We sometimes teach it in CS2110</a:t>
            </a:r>
          </a:p>
          <a:p>
            <a:endParaRPr lang="en-US" dirty="0"/>
          </a:p>
          <a:p>
            <a:r>
              <a:rPr lang="en-US" dirty="0"/>
              <a:t>So anyone who sees a comment about it, and then sees the Watch method, knows immediately what this is and how to use it.</a:t>
            </a:r>
          </a:p>
          <a:p>
            <a:endParaRPr lang="en-US" dirty="0"/>
          </a:p>
          <a:p>
            <a:r>
              <a:rPr lang="en-US" dirty="0"/>
              <a:t>In effect, it is a standard way to do “refresh notifications”</a:t>
            </a:r>
          </a:p>
        </p:txBody>
      </p:sp>
      <p:sp>
        <p:nvSpPr>
          <p:cNvPr id="4" name="Footer Placeholder 3">
            <a:extLst>
              <a:ext uri="{FF2B5EF4-FFF2-40B4-BE49-F238E27FC236}">
                <a16:creationId xmlns:a16="http://schemas.microsoft.com/office/drawing/2014/main" id="{683F9698-E1A5-48C9-AA78-51F5231FE509}"/>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19C07F4-A9A6-44AE-BF4C-C3176124B6C8}"/>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34459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A139-AA6B-4091-BCED-72D871192091}"/>
              </a:ext>
            </a:extLst>
          </p:cNvPr>
          <p:cNvSpPr>
            <a:spLocks noGrp="1"/>
          </p:cNvSpPr>
          <p:nvPr>
            <p:ph type="title"/>
          </p:nvPr>
        </p:nvSpPr>
        <p:spPr/>
        <p:txBody>
          <a:bodyPr/>
          <a:lstStyle/>
          <a:p>
            <a:r>
              <a:rPr lang="en-US" dirty="0"/>
              <a:t>Why is this such a big deal?</a:t>
            </a:r>
          </a:p>
        </p:txBody>
      </p:sp>
      <p:sp>
        <p:nvSpPr>
          <p:cNvPr id="3" name="Content Placeholder 2">
            <a:extLst>
              <a:ext uri="{FF2B5EF4-FFF2-40B4-BE49-F238E27FC236}">
                <a16:creationId xmlns:a16="http://schemas.microsoft.com/office/drawing/2014/main" id="{5819CF9B-5CCD-46E4-B63E-5659C47533E4}"/>
              </a:ext>
            </a:extLst>
          </p:cNvPr>
          <p:cNvSpPr>
            <a:spLocks noGrp="1"/>
          </p:cNvSpPr>
          <p:nvPr>
            <p:ph idx="1"/>
          </p:nvPr>
        </p:nvSpPr>
        <p:spPr/>
        <p:txBody>
          <a:bodyPr>
            <a:normAutofit lnSpcReduction="10000"/>
          </a:bodyPr>
          <a:lstStyle/>
          <a:p>
            <a:r>
              <a:rPr lang="en-US" dirty="0"/>
              <a:t>By allowing modules to standardize the way that they coordinate and interact, patterns bring a uniform way to create bigger systems from modular components.</a:t>
            </a:r>
          </a:p>
          <a:p>
            <a:endParaRPr lang="en-US" dirty="0"/>
          </a:p>
          <a:p>
            <a:r>
              <a:rPr lang="en-US" dirty="0"/>
              <a:t>The monitored module doesn’t know who will monitor it, but does know how to notify those future watchers.</a:t>
            </a:r>
          </a:p>
          <a:p>
            <a:endParaRPr lang="en-US" dirty="0"/>
          </a:p>
          <a:p>
            <a:r>
              <a:rPr lang="en-US" dirty="0"/>
              <a:t>The watchers simply need to implement the required interface</a:t>
            </a:r>
          </a:p>
        </p:txBody>
      </p:sp>
      <p:sp>
        <p:nvSpPr>
          <p:cNvPr id="4" name="Footer Placeholder 3">
            <a:extLst>
              <a:ext uri="{FF2B5EF4-FFF2-40B4-BE49-F238E27FC236}">
                <a16:creationId xmlns:a16="http://schemas.microsoft.com/office/drawing/2014/main" id="{E48011BF-B0A2-4556-B7BD-8FEA3D847AE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1026C8AA-56B1-4412-88F9-F2F253434399}"/>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2570056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24FE-F4DD-445E-80EC-09AA778D62EA}"/>
              </a:ext>
            </a:extLst>
          </p:cNvPr>
          <p:cNvSpPr>
            <a:spLocks noGrp="1"/>
          </p:cNvSpPr>
          <p:nvPr>
            <p:ph type="title"/>
          </p:nvPr>
        </p:nvSpPr>
        <p:spPr/>
        <p:txBody>
          <a:bodyPr/>
          <a:lstStyle/>
          <a:p>
            <a:r>
              <a:rPr lang="en-US" dirty="0"/>
              <a:t>Factory pattern</a:t>
            </a:r>
          </a:p>
        </p:txBody>
      </p:sp>
      <p:sp>
        <p:nvSpPr>
          <p:cNvPr id="3" name="Content Placeholder 2">
            <a:extLst>
              <a:ext uri="{FF2B5EF4-FFF2-40B4-BE49-F238E27FC236}">
                <a16:creationId xmlns:a16="http://schemas.microsoft.com/office/drawing/2014/main" id="{A5FDBA44-208D-4962-AD38-C96F50CFBC4F}"/>
              </a:ext>
            </a:extLst>
          </p:cNvPr>
          <p:cNvSpPr>
            <a:spLocks noGrp="1"/>
          </p:cNvSpPr>
          <p:nvPr>
            <p:ph idx="1"/>
          </p:nvPr>
        </p:nvSpPr>
        <p:spPr/>
        <p:txBody>
          <a:bodyPr/>
          <a:lstStyle/>
          <a:p>
            <a:r>
              <a:rPr lang="en-US" dirty="0"/>
              <a:t>Another example from software engineering.</a:t>
            </a:r>
          </a:p>
          <a:p>
            <a:endParaRPr lang="en-US" dirty="0"/>
          </a:p>
          <a:p>
            <a:r>
              <a:rPr lang="en-US" dirty="0"/>
              <a:t>A “factory” is a method that will create some class of objects on behalf of a caller that doesn’t know anything about the class.</a:t>
            </a:r>
          </a:p>
          <a:p>
            <a:endParaRPr lang="en-US" dirty="0"/>
          </a:p>
          <a:p>
            <a:r>
              <a:rPr lang="en-US" dirty="0"/>
              <a:t>Basically, it does an allocation and calls a constructor, and then returns a pointer to the new object.</a:t>
            </a:r>
          </a:p>
        </p:txBody>
      </p:sp>
      <p:sp>
        <p:nvSpPr>
          <p:cNvPr id="4" name="Footer Placeholder 3">
            <a:extLst>
              <a:ext uri="{FF2B5EF4-FFF2-40B4-BE49-F238E27FC236}">
                <a16:creationId xmlns:a16="http://schemas.microsoft.com/office/drawing/2014/main" id="{3003DB21-67FF-4332-AD8C-39F3A78B4CB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F83BE3DE-4F7B-4A74-837D-23585B3BAC05}"/>
              </a:ext>
            </a:extLst>
          </p:cNvPr>
          <p:cNvSpPr>
            <a:spLocks noGrp="1"/>
          </p:cNvSpPr>
          <p:nvPr>
            <p:ph type="sldNum" sz="quarter" idx="12"/>
          </p:nvPr>
        </p:nvSpPr>
        <p:spPr/>
        <p:txBody>
          <a:bodyPr/>
          <a:lstStyle/>
          <a:p>
            <a:fld id="{6547F9EC-0141-428E-9624-21FD351CB832}" type="slidenum">
              <a:rPr lang="en-US" smtClean="0"/>
              <a:t>22</a:t>
            </a:fld>
            <a:endParaRPr lang="en-US"/>
          </a:p>
        </p:txBody>
      </p:sp>
      <p:pic>
        <p:nvPicPr>
          <p:cNvPr id="6" name="Picture 5">
            <a:extLst>
              <a:ext uri="{FF2B5EF4-FFF2-40B4-BE49-F238E27FC236}">
                <a16:creationId xmlns:a16="http://schemas.microsoft.com/office/drawing/2014/main" id="{727CD78E-F728-45B7-AD10-5FFE08141DA7}"/>
              </a:ext>
            </a:extLst>
          </p:cNvPr>
          <p:cNvPicPr>
            <a:picLocks noChangeAspect="1"/>
          </p:cNvPicPr>
          <p:nvPr/>
        </p:nvPicPr>
        <p:blipFill>
          <a:blip r:embed="rId2"/>
          <a:stretch>
            <a:fillRect/>
          </a:stretch>
        </p:blipFill>
        <p:spPr>
          <a:xfrm>
            <a:off x="9453753" y="193555"/>
            <a:ext cx="2581275" cy="2571750"/>
          </a:xfrm>
          <a:prstGeom prst="rect">
            <a:avLst/>
          </a:prstGeom>
        </p:spPr>
      </p:pic>
    </p:spTree>
    <p:extLst>
      <p:ext uri="{BB962C8B-B14F-4D97-AF65-F5344CB8AC3E}">
        <p14:creationId xmlns:p14="http://schemas.microsoft.com/office/powerpoint/2010/main" val="1407736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62DB-8DF9-46DD-BE1D-43015E891038}"/>
              </a:ext>
            </a:extLst>
          </p:cNvPr>
          <p:cNvSpPr>
            <a:spLocks noGrp="1"/>
          </p:cNvSpPr>
          <p:nvPr>
            <p:ph type="title"/>
          </p:nvPr>
        </p:nvSpPr>
        <p:spPr/>
        <p:txBody>
          <a:bodyPr/>
          <a:lstStyle/>
          <a:p>
            <a:r>
              <a:rPr lang="en-US" dirty="0"/>
              <a:t>Why a factory is useful</a:t>
            </a:r>
          </a:p>
        </p:txBody>
      </p:sp>
      <p:sp>
        <p:nvSpPr>
          <p:cNvPr id="3" name="Content Placeholder 2">
            <a:extLst>
              <a:ext uri="{FF2B5EF4-FFF2-40B4-BE49-F238E27FC236}">
                <a16:creationId xmlns:a16="http://schemas.microsoft.com/office/drawing/2014/main" id="{9F4A0746-5B06-4671-A3C5-BA5A318227C6}"/>
              </a:ext>
            </a:extLst>
          </p:cNvPr>
          <p:cNvSpPr>
            <a:spLocks noGrp="1"/>
          </p:cNvSpPr>
          <p:nvPr>
            <p:ph idx="1"/>
          </p:nvPr>
        </p:nvSpPr>
        <p:spPr/>
        <p:txBody>
          <a:bodyPr>
            <a:normAutofit lnSpcReduction="10000"/>
          </a:bodyPr>
          <a:lstStyle/>
          <a:p>
            <a:r>
              <a:rPr lang="en-US" dirty="0"/>
              <a:t>If module A has code that explicitly creates an object of type Foo, C++ can type check the code at compile time.</a:t>
            </a:r>
          </a:p>
          <a:p>
            <a:endParaRPr lang="en-US" dirty="0"/>
          </a:p>
          <a:p>
            <a:r>
              <a:rPr lang="en-US" dirty="0"/>
              <a:t>But if module B wants to “register” class Foo so that A can create Foo objects, A might be compiled separately from B.</a:t>
            </a:r>
          </a:p>
          <a:p>
            <a:endParaRPr lang="en-US" dirty="0"/>
          </a:p>
          <a:p>
            <a:r>
              <a:rPr lang="en-US" dirty="0"/>
              <a:t>The factory pattern enables B to do this.  A requires a factory interface (for any kind of object), and B registers a Foo factory</a:t>
            </a:r>
          </a:p>
        </p:txBody>
      </p:sp>
      <p:sp>
        <p:nvSpPr>
          <p:cNvPr id="4" name="Footer Placeholder 3">
            <a:extLst>
              <a:ext uri="{FF2B5EF4-FFF2-40B4-BE49-F238E27FC236}">
                <a16:creationId xmlns:a16="http://schemas.microsoft.com/office/drawing/2014/main" id="{2048F917-C0A3-4017-9B01-05E6DE1588A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5E1F5EC-FD14-4B2C-B1BC-E7AE063DD82C}"/>
              </a:ext>
            </a:extLst>
          </p:cNvPr>
          <p:cNvSpPr>
            <a:spLocks noGrp="1"/>
          </p:cNvSpPr>
          <p:nvPr>
            <p:ph type="sldNum" sz="quarter" idx="12"/>
          </p:nvPr>
        </p:nvSpPr>
        <p:spPr/>
        <p:txBody>
          <a:bodyPr/>
          <a:lstStyle/>
          <a:p>
            <a:fld id="{6547F9EC-0141-428E-9624-21FD351CB832}" type="slidenum">
              <a:rPr lang="en-US" smtClean="0"/>
              <a:t>23</a:t>
            </a:fld>
            <a:endParaRPr lang="en-US"/>
          </a:p>
        </p:txBody>
      </p:sp>
      <p:pic>
        <p:nvPicPr>
          <p:cNvPr id="6" name="Picture 5">
            <a:extLst>
              <a:ext uri="{FF2B5EF4-FFF2-40B4-BE49-F238E27FC236}">
                <a16:creationId xmlns:a16="http://schemas.microsoft.com/office/drawing/2014/main" id="{3EAFCD48-C8E8-49CA-9631-623F5304B07B}"/>
              </a:ext>
            </a:extLst>
          </p:cNvPr>
          <p:cNvPicPr>
            <a:picLocks noChangeAspect="1"/>
          </p:cNvPicPr>
          <p:nvPr/>
        </p:nvPicPr>
        <p:blipFill>
          <a:blip r:embed="rId2"/>
          <a:stretch>
            <a:fillRect/>
          </a:stretch>
        </p:blipFill>
        <p:spPr>
          <a:xfrm>
            <a:off x="10032520" y="284240"/>
            <a:ext cx="1847232" cy="1840416"/>
          </a:xfrm>
          <a:prstGeom prst="rect">
            <a:avLst/>
          </a:prstGeom>
        </p:spPr>
      </p:pic>
    </p:spTree>
    <p:extLst>
      <p:ext uri="{BB962C8B-B14F-4D97-AF65-F5344CB8AC3E}">
        <p14:creationId xmlns:p14="http://schemas.microsoft.com/office/powerpoint/2010/main" val="3898181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 factory is useful</a:t>
            </a:r>
          </a:p>
        </p:txBody>
      </p:sp>
      <p:sp>
        <p:nvSpPr>
          <p:cNvPr id="3" name="Content Placeholder 2"/>
          <p:cNvSpPr>
            <a:spLocks noGrp="1"/>
          </p:cNvSpPr>
          <p:nvPr>
            <p:ph idx="1"/>
          </p:nvPr>
        </p:nvSpPr>
        <p:spPr>
          <a:xfrm>
            <a:off x="1024128" y="2690190"/>
            <a:ext cx="10641690" cy="3619169"/>
          </a:xfrm>
        </p:spPr>
        <p:txBody>
          <a:bodyPr>
            <a:normAutofit lnSpcReduction="10000"/>
          </a:bodyPr>
          <a:lstStyle/>
          <a:p>
            <a:r>
              <a:rPr lang="en-US" dirty="0"/>
              <a:t>… without the factory, this same coordination is quite hard!</a:t>
            </a:r>
          </a:p>
          <a:p>
            <a:endParaRPr lang="en-US" dirty="0"/>
          </a:p>
          <a:p>
            <a:r>
              <a:rPr lang="en-US" dirty="0"/>
              <a:t>By allowing B to offer a factory that creates “widget objects” A has a way to ask B to create new B objects (derived from widget) and yet A doesn’t even know the definition of class B.</a:t>
            </a:r>
          </a:p>
          <a:p>
            <a:endParaRPr lang="en-US" dirty="0"/>
          </a:p>
          <a:p>
            <a:r>
              <a:rPr lang="en-US" dirty="0"/>
              <a:t>B simply needs to implement the factory interface</a:t>
            </a:r>
          </a:p>
        </p:txBody>
      </p:sp>
      <p:sp>
        <p:nvSpPr>
          <p:cNvPr id="4" name="Footer Placeholder 3"/>
          <p:cNvSpPr>
            <a:spLocks noGrp="1"/>
          </p:cNvSpPr>
          <p:nvPr>
            <p:ph type="ftr" sz="quarter" idx="11"/>
          </p:nvPr>
        </p:nvSpPr>
        <p:spPr/>
        <p:txBody>
          <a:bodyPr/>
          <a:lstStyle/>
          <a:p>
            <a:r>
              <a:rPr lang="en-US"/>
              <a:t>Cornell CS4414 - Spring 2023</a:t>
            </a:r>
          </a:p>
        </p:txBody>
      </p:sp>
      <p:sp>
        <p:nvSpPr>
          <p:cNvPr id="5" name="Slide Number Placeholder 4"/>
          <p:cNvSpPr>
            <a:spLocks noGrp="1"/>
          </p:cNvSpPr>
          <p:nvPr>
            <p:ph type="sldNum" sz="quarter" idx="12"/>
          </p:nvPr>
        </p:nvSpPr>
        <p:spPr/>
        <p:txBody>
          <a:bodyPr/>
          <a:lstStyle/>
          <a:p>
            <a:fld id="{6547F9EC-0141-428E-9624-21FD351CB832}" type="slidenum">
              <a:rPr lang="en-US" smtClean="0"/>
              <a:t>24</a:t>
            </a:fld>
            <a:endParaRPr lang="en-US"/>
          </a:p>
        </p:txBody>
      </p:sp>
      <p:pic>
        <p:nvPicPr>
          <p:cNvPr id="6" name="Picture 5">
            <a:extLst>
              <a:ext uri="{FF2B5EF4-FFF2-40B4-BE49-F238E27FC236}">
                <a16:creationId xmlns:a16="http://schemas.microsoft.com/office/drawing/2014/main" id="{3EAFCD48-C8E8-49CA-9631-623F5304B07B}"/>
              </a:ext>
            </a:extLst>
          </p:cNvPr>
          <p:cNvPicPr>
            <a:picLocks noChangeAspect="1"/>
          </p:cNvPicPr>
          <p:nvPr/>
        </p:nvPicPr>
        <p:blipFill>
          <a:blip r:embed="rId2"/>
          <a:stretch>
            <a:fillRect/>
          </a:stretch>
        </p:blipFill>
        <p:spPr>
          <a:xfrm>
            <a:off x="10032520" y="284240"/>
            <a:ext cx="1847232" cy="1840416"/>
          </a:xfrm>
          <a:prstGeom prst="rect">
            <a:avLst/>
          </a:prstGeom>
        </p:spPr>
      </p:pic>
    </p:spTree>
    <p:extLst>
      <p:ext uri="{BB962C8B-B14F-4D97-AF65-F5344CB8AC3E}">
        <p14:creationId xmlns:p14="http://schemas.microsoft.com/office/powerpoint/2010/main" val="837276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67A5-4712-40E8-BBD0-F85959587B39}"/>
              </a:ext>
            </a:extLst>
          </p:cNvPr>
          <p:cNvSpPr>
            <a:spLocks noGrp="1"/>
          </p:cNvSpPr>
          <p:nvPr>
            <p:ph type="title"/>
          </p:nvPr>
        </p:nvSpPr>
        <p:spPr/>
        <p:txBody>
          <a:bodyPr/>
          <a:lstStyle/>
          <a:p>
            <a:r>
              <a:rPr lang="en-US" dirty="0"/>
              <a:t>Templates are often used to implement modern C++ design patterns</a:t>
            </a:r>
          </a:p>
        </p:txBody>
      </p:sp>
      <p:sp>
        <p:nvSpPr>
          <p:cNvPr id="3" name="Content Placeholder 2">
            <a:extLst>
              <a:ext uri="{FF2B5EF4-FFF2-40B4-BE49-F238E27FC236}">
                <a16:creationId xmlns:a16="http://schemas.microsoft.com/office/drawing/2014/main" id="{D3D86E84-CD3A-4540-AACA-982E373FCDA0}"/>
              </a:ext>
            </a:extLst>
          </p:cNvPr>
          <p:cNvSpPr>
            <a:spLocks noGrp="1"/>
          </p:cNvSpPr>
          <p:nvPr>
            <p:ph idx="1"/>
          </p:nvPr>
        </p:nvSpPr>
        <p:spPr/>
        <p:txBody>
          <a:bodyPr>
            <a:normAutofit fontScale="92500" lnSpcReduction="10000"/>
          </a:bodyPr>
          <a:lstStyle/>
          <a:p>
            <a:r>
              <a:rPr lang="en-US" dirty="0"/>
              <a:t>A template can instantiate standard logic using some new type that the user supplies.  So this is a second and powerful option that doesn’t require virtual functions and upcalls.</a:t>
            </a:r>
          </a:p>
          <a:p>
            <a:endParaRPr lang="en-US" dirty="0"/>
          </a:p>
          <a:p>
            <a:r>
              <a:rPr lang="en-US" dirty="0"/>
              <a:t>For example, we could do this for our bounded buffer.  It would allow you to create a bounded buffer for any kind of object.</a:t>
            </a:r>
          </a:p>
          <a:p>
            <a:endParaRPr lang="en-US" dirty="0"/>
          </a:p>
          <a:p>
            <a:r>
              <a:rPr lang="en-US" dirty="0"/>
              <a:t>The bounded buffer </a:t>
            </a:r>
            <a:r>
              <a:rPr lang="en-US" i="1" dirty="0"/>
              <a:t>pattern</a:t>
            </a:r>
            <a:r>
              <a:rPr lang="en-US" dirty="0"/>
              <a:t> is valid no matter what objects it holds.</a:t>
            </a:r>
          </a:p>
        </p:txBody>
      </p:sp>
      <p:sp>
        <p:nvSpPr>
          <p:cNvPr id="4" name="Footer Placeholder 3">
            <a:extLst>
              <a:ext uri="{FF2B5EF4-FFF2-40B4-BE49-F238E27FC236}">
                <a16:creationId xmlns:a16="http://schemas.microsoft.com/office/drawing/2014/main" id="{7A8C6C4E-7C1D-4849-A2D1-31582F602F3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8AA8BBB-C1D2-4D63-A112-07665ABECD42}"/>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219304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4C8B-F7FD-42FD-9A8C-E223409C5AD9}"/>
              </a:ext>
            </a:extLst>
          </p:cNvPr>
          <p:cNvSpPr>
            <a:spLocks noGrp="1"/>
          </p:cNvSpPr>
          <p:nvPr>
            <p:ph type="title"/>
          </p:nvPr>
        </p:nvSpPr>
        <p:spPr/>
        <p:txBody>
          <a:bodyPr/>
          <a:lstStyle/>
          <a:p>
            <a:r>
              <a:rPr lang="en-US" dirty="0"/>
              <a:t>Summary: Why standard software engineering patterns help</a:t>
            </a:r>
          </a:p>
        </p:txBody>
      </p:sp>
      <p:sp>
        <p:nvSpPr>
          <p:cNvPr id="3" name="Content Placeholder 2">
            <a:extLst>
              <a:ext uri="{FF2B5EF4-FFF2-40B4-BE49-F238E27FC236}">
                <a16:creationId xmlns:a16="http://schemas.microsoft.com/office/drawing/2014/main" id="{A556FC02-90BA-4621-BC49-6768E996A17B}"/>
              </a:ext>
            </a:extLst>
          </p:cNvPr>
          <p:cNvSpPr>
            <a:spLocks noGrp="1"/>
          </p:cNvSpPr>
          <p:nvPr>
            <p:ph idx="1"/>
          </p:nvPr>
        </p:nvSpPr>
        <p:spPr/>
        <p:txBody>
          <a:bodyPr>
            <a:normAutofit lnSpcReduction="10000"/>
          </a:bodyPr>
          <a:lstStyle/>
          <a:p>
            <a:r>
              <a:rPr lang="en-US" dirty="0"/>
              <a:t>They address the needs of larger, more modular systems</a:t>
            </a:r>
          </a:p>
          <a:p>
            <a:endParaRPr lang="en-US" dirty="0"/>
          </a:p>
          <a:p>
            <a:r>
              <a:rPr lang="en-US" dirty="0"/>
              <a:t>They are familiar and have standard structures.  Developers who have never met still can quickly understand them.</a:t>
            </a:r>
          </a:p>
          <a:p>
            <a:endParaRPr lang="en-US" dirty="0"/>
          </a:p>
          <a:p>
            <a:r>
              <a:rPr lang="en-US" dirty="0"/>
              <a:t>They express functionality we often find valuable.  If many systems use similar techniques to solve similar problems, we can create best-practice standards.</a:t>
            </a:r>
          </a:p>
        </p:txBody>
      </p:sp>
      <p:sp>
        <p:nvSpPr>
          <p:cNvPr id="4" name="Footer Placeholder 3">
            <a:extLst>
              <a:ext uri="{FF2B5EF4-FFF2-40B4-BE49-F238E27FC236}">
                <a16:creationId xmlns:a16="http://schemas.microsoft.com/office/drawing/2014/main" id="{CA69E3E2-FEBA-4105-94EE-585F12EFBBA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C453A62-509E-473C-8250-9D02EEFF8A46}"/>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30355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A43-6F86-4EF0-B0A1-ABE762B5839A}"/>
              </a:ext>
            </a:extLst>
          </p:cNvPr>
          <p:cNvSpPr>
            <a:spLocks noGrp="1"/>
          </p:cNvSpPr>
          <p:nvPr>
            <p:ph type="title"/>
          </p:nvPr>
        </p:nvSpPr>
        <p:spPr/>
        <p:txBody>
          <a:bodyPr/>
          <a:lstStyle/>
          <a:p>
            <a:r>
              <a:rPr lang="en-US" dirty="0"/>
              <a:t>Synchronization patterns</a:t>
            </a:r>
          </a:p>
        </p:txBody>
      </p:sp>
      <p:sp>
        <p:nvSpPr>
          <p:cNvPr id="3" name="Content Placeholder 2">
            <a:extLst>
              <a:ext uri="{FF2B5EF4-FFF2-40B4-BE49-F238E27FC236}">
                <a16:creationId xmlns:a16="http://schemas.microsoft.com/office/drawing/2014/main" id="{E2A6ACC5-E767-4CFB-83B1-7C56EC5A1E61}"/>
              </a:ext>
            </a:extLst>
          </p:cNvPr>
          <p:cNvSpPr>
            <a:spLocks noGrp="1"/>
          </p:cNvSpPr>
          <p:nvPr>
            <p:ph idx="1"/>
          </p:nvPr>
        </p:nvSpPr>
        <p:spPr/>
        <p:txBody>
          <a:bodyPr>
            <a:normAutofit/>
          </a:bodyPr>
          <a:lstStyle/>
          <a:p>
            <a:r>
              <a:rPr lang="en-US" dirty="0"/>
              <a:t>These are patterns that stretch across threads or even between processes.  They can even be used in computer networks, where the processes are on different machines!</a:t>
            </a:r>
          </a:p>
          <a:p>
            <a:endParaRPr lang="en-US" dirty="0"/>
          </a:p>
          <a:p>
            <a:r>
              <a:rPr lang="en-US" dirty="0"/>
              <a:t>Producer consumer is a synchronization pattern.</a:t>
            </a:r>
          </a:p>
        </p:txBody>
      </p:sp>
      <p:sp>
        <p:nvSpPr>
          <p:cNvPr id="4" name="Footer Placeholder 3">
            <a:extLst>
              <a:ext uri="{FF2B5EF4-FFF2-40B4-BE49-F238E27FC236}">
                <a16:creationId xmlns:a16="http://schemas.microsoft.com/office/drawing/2014/main" id="{334C3FF3-0945-4E4D-8916-1B37068584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94CC37-0617-4516-A919-95FB34BD54A9}"/>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2994648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67A43-6F86-4EF0-B0A1-ABE762B5839A}"/>
              </a:ext>
            </a:extLst>
          </p:cNvPr>
          <p:cNvSpPr>
            <a:spLocks noGrp="1"/>
          </p:cNvSpPr>
          <p:nvPr>
            <p:ph type="title"/>
          </p:nvPr>
        </p:nvSpPr>
        <p:spPr/>
        <p:txBody>
          <a:bodyPr/>
          <a:lstStyle/>
          <a:p>
            <a:r>
              <a:rPr lang="en-US" dirty="0"/>
              <a:t>Synchronization patterns</a:t>
            </a:r>
          </a:p>
        </p:txBody>
      </p:sp>
      <p:sp>
        <p:nvSpPr>
          <p:cNvPr id="3" name="Content Placeholder 2">
            <a:extLst>
              <a:ext uri="{FF2B5EF4-FFF2-40B4-BE49-F238E27FC236}">
                <a16:creationId xmlns:a16="http://schemas.microsoft.com/office/drawing/2014/main" id="{E2A6ACC5-E767-4CFB-83B1-7C56EC5A1E61}"/>
              </a:ext>
            </a:extLst>
          </p:cNvPr>
          <p:cNvSpPr>
            <a:spLocks noGrp="1"/>
          </p:cNvSpPr>
          <p:nvPr>
            <p:ph idx="1"/>
          </p:nvPr>
        </p:nvSpPr>
        <p:spPr/>
        <p:txBody>
          <a:bodyPr>
            <a:normAutofit/>
          </a:bodyPr>
          <a:lstStyle/>
          <a:p>
            <a:r>
              <a:rPr lang="en-US" dirty="0"/>
              <a:t>Leader / workers is a second widely valuable synchronization pattern. </a:t>
            </a:r>
          </a:p>
          <a:p>
            <a:endParaRPr lang="en-US" dirty="0"/>
          </a:p>
          <a:p>
            <a:r>
              <a:rPr lang="en-US" dirty="0"/>
              <a:t>In this pattern, some thread is created to play the leader role.  A set of workers will perform tasks on its behalf.</a:t>
            </a:r>
          </a:p>
        </p:txBody>
      </p:sp>
      <p:sp>
        <p:nvSpPr>
          <p:cNvPr id="4" name="Footer Placeholder 3">
            <a:extLst>
              <a:ext uri="{FF2B5EF4-FFF2-40B4-BE49-F238E27FC236}">
                <a16:creationId xmlns:a16="http://schemas.microsoft.com/office/drawing/2014/main" id="{334C3FF3-0945-4E4D-8916-1B370685847C}"/>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794CC37-0617-4516-A919-95FB34BD54A9}"/>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3418523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29</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pic>
        <p:nvPicPr>
          <p:cNvPr id="23" name="Picture 22">
            <a:extLst>
              <a:ext uri="{FF2B5EF4-FFF2-40B4-BE49-F238E27FC236}">
                <a16:creationId xmlns:a16="http://schemas.microsoft.com/office/drawing/2014/main" id="{F96CD466-7046-42DE-B10D-B9D204146241}"/>
              </a:ext>
            </a:extLst>
          </p:cNvPr>
          <p:cNvPicPr>
            <a:picLocks noChangeAspect="1"/>
          </p:cNvPicPr>
          <p:nvPr/>
        </p:nvPicPr>
        <p:blipFill>
          <a:blip r:embed="rId3"/>
          <a:stretch>
            <a:fillRect/>
          </a:stretch>
        </p:blipFill>
        <p:spPr>
          <a:xfrm>
            <a:off x="3196446" y="2357887"/>
            <a:ext cx="4082358" cy="2645973"/>
          </a:xfrm>
          <a:prstGeom prst="rect">
            <a:avLst/>
          </a:prstGeom>
        </p:spPr>
      </p:pic>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Tasks to be performed (“peel these potatoes”)</a:t>
            </a:r>
          </a:p>
        </p:txBody>
      </p:sp>
    </p:spTree>
    <p:extLst>
      <p:ext uri="{BB962C8B-B14F-4D97-AF65-F5344CB8AC3E}">
        <p14:creationId xmlns:p14="http://schemas.microsoft.com/office/powerpoint/2010/main" val="230463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AC6B-60DA-46C1-94EB-5596629636E8}"/>
              </a:ext>
            </a:extLst>
          </p:cNvPr>
          <p:cNvSpPr>
            <a:spLocks noGrp="1"/>
          </p:cNvSpPr>
          <p:nvPr>
            <p:ph type="title"/>
          </p:nvPr>
        </p:nvSpPr>
        <p:spPr/>
        <p:txBody>
          <a:bodyPr/>
          <a:lstStyle/>
          <a:p>
            <a:r>
              <a:rPr lang="en-US" dirty="0"/>
              <a:t>Without coordination, many systems malfunction</a:t>
            </a:r>
          </a:p>
        </p:txBody>
      </p:sp>
      <p:sp>
        <p:nvSpPr>
          <p:cNvPr id="3" name="Content Placeholder 2">
            <a:extLst>
              <a:ext uri="{FF2B5EF4-FFF2-40B4-BE49-F238E27FC236}">
                <a16:creationId xmlns:a16="http://schemas.microsoft.com/office/drawing/2014/main" id="{7314C747-E943-44D8-B583-E1CFE5FE0D92}"/>
              </a:ext>
            </a:extLst>
          </p:cNvPr>
          <p:cNvSpPr>
            <a:spLocks noGrp="1"/>
          </p:cNvSpPr>
          <p:nvPr>
            <p:ph idx="1"/>
          </p:nvPr>
        </p:nvSpPr>
        <p:spPr/>
        <p:txBody>
          <a:bodyPr/>
          <a:lstStyle/>
          <a:p>
            <a:r>
              <a:rPr lang="en-US" dirty="0"/>
              <a:t>Performance can drop unexpectedly</a:t>
            </a:r>
          </a:p>
          <a:p>
            <a:endParaRPr lang="en-US" dirty="0"/>
          </a:p>
          <a:p>
            <a:r>
              <a:rPr lang="en-US" dirty="0"/>
              <a:t>Overheads may soar</a:t>
            </a:r>
          </a:p>
          <a:p>
            <a:endParaRPr lang="en-US" dirty="0"/>
          </a:p>
          <a:p>
            <a:r>
              <a:rPr lang="en-US" dirty="0"/>
              <a:t>A coordination pattern is a visual or intellectual tool that we use when designing concurrent code, whether using threads or processes.  It “inspires” a design that works well.</a:t>
            </a:r>
          </a:p>
        </p:txBody>
      </p:sp>
      <p:sp>
        <p:nvSpPr>
          <p:cNvPr id="4" name="Footer Placeholder 3">
            <a:extLst>
              <a:ext uri="{FF2B5EF4-FFF2-40B4-BE49-F238E27FC236}">
                <a16:creationId xmlns:a16="http://schemas.microsoft.com/office/drawing/2014/main" id="{044414A9-FA39-4EB8-A49B-B8857F0B3194}"/>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3BF9F094-332E-4CE5-B036-ADF5E03CA10D}"/>
              </a:ext>
            </a:extLst>
          </p:cNvPr>
          <p:cNvSpPr>
            <a:spLocks noGrp="1"/>
          </p:cNvSpPr>
          <p:nvPr>
            <p:ph type="sldNum" sz="quarter" idx="12"/>
          </p:nvPr>
        </p:nvSpPr>
        <p:spPr/>
        <p:txBody>
          <a:bodyPr/>
          <a:lstStyle/>
          <a:p>
            <a:fld id="{6547F9EC-0141-428E-9624-21FD351CB832}" type="slidenum">
              <a:rPr lang="en-US" smtClean="0"/>
              <a:t>3</a:t>
            </a:fld>
            <a:endParaRPr lang="en-US"/>
          </a:p>
        </p:txBody>
      </p:sp>
    </p:spTree>
    <p:extLst>
      <p:ext uri="{BB962C8B-B14F-4D97-AF65-F5344CB8AC3E}">
        <p14:creationId xmlns:p14="http://schemas.microsoft.com/office/powerpoint/2010/main" val="358153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63C2025-4E7C-415C-95DF-834BFCAA726B}"/>
              </a:ext>
            </a:extLst>
          </p:cNvPr>
          <p:cNvPicPr>
            <a:picLocks noChangeAspect="1"/>
          </p:cNvPicPr>
          <p:nvPr/>
        </p:nvPicPr>
        <p:blipFill>
          <a:blip r:embed="rId3"/>
          <a:stretch>
            <a:fillRect/>
          </a:stretch>
        </p:blipFill>
        <p:spPr>
          <a:xfrm>
            <a:off x="10288676" y="2948545"/>
            <a:ext cx="965440" cy="643627"/>
          </a:xfrm>
          <a:prstGeom prst="rect">
            <a:avLst/>
          </a:prstGeom>
        </p:spPr>
      </p:pic>
      <p:pic>
        <p:nvPicPr>
          <p:cNvPr id="15" name="Picture 14">
            <a:extLst>
              <a:ext uri="{FF2B5EF4-FFF2-40B4-BE49-F238E27FC236}">
                <a16:creationId xmlns:a16="http://schemas.microsoft.com/office/drawing/2014/main" id="{BAAAAD80-524A-4917-AECF-156990BD79FE}"/>
              </a:ext>
            </a:extLst>
          </p:cNvPr>
          <p:cNvPicPr>
            <a:picLocks noChangeAspect="1"/>
          </p:cNvPicPr>
          <p:nvPr/>
        </p:nvPicPr>
        <p:blipFill>
          <a:blip r:embed="rId3"/>
          <a:stretch>
            <a:fillRect/>
          </a:stretch>
        </p:blipFill>
        <p:spPr>
          <a:xfrm flipV="1">
            <a:off x="8999267" y="2531600"/>
            <a:ext cx="969361" cy="646241"/>
          </a:xfrm>
          <a:prstGeom prst="rect">
            <a:avLst/>
          </a:prstGeom>
        </p:spPr>
      </p:pic>
      <p:pic>
        <p:nvPicPr>
          <p:cNvPr id="3" name="Picture 2">
            <a:extLst>
              <a:ext uri="{FF2B5EF4-FFF2-40B4-BE49-F238E27FC236}">
                <a16:creationId xmlns:a16="http://schemas.microsoft.com/office/drawing/2014/main" id="{FBF562F8-A300-44AF-956A-B480E4A69943}"/>
              </a:ext>
            </a:extLst>
          </p:cNvPr>
          <p:cNvPicPr>
            <a:picLocks noChangeAspect="1"/>
          </p:cNvPicPr>
          <p:nvPr/>
        </p:nvPicPr>
        <p:blipFill>
          <a:blip r:embed="rId3"/>
          <a:stretch>
            <a:fillRect/>
          </a:stretch>
        </p:blipFill>
        <p:spPr>
          <a:xfrm>
            <a:off x="7331417" y="2824192"/>
            <a:ext cx="965440" cy="643627"/>
          </a:xfrm>
          <a:prstGeom prst="rect">
            <a:avLst/>
          </a:prstGeom>
        </p:spPr>
      </p:pic>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pic>
        <p:nvPicPr>
          <p:cNvPr id="23" name="Picture 22">
            <a:extLst>
              <a:ext uri="{FF2B5EF4-FFF2-40B4-BE49-F238E27FC236}">
                <a16:creationId xmlns:a16="http://schemas.microsoft.com/office/drawing/2014/main" id="{F96CD466-7046-42DE-B10D-B9D204146241}"/>
              </a:ext>
            </a:extLst>
          </p:cNvPr>
          <p:cNvPicPr>
            <a:picLocks noChangeAspect="1"/>
          </p:cNvPicPr>
          <p:nvPr/>
        </p:nvPicPr>
        <p:blipFill>
          <a:blip r:embed="rId4"/>
          <a:stretch>
            <a:fillRect/>
          </a:stretch>
        </p:blipFill>
        <p:spPr>
          <a:xfrm>
            <a:off x="3196446" y="2357887"/>
            <a:ext cx="4082358" cy="2645973"/>
          </a:xfrm>
          <a:prstGeom prst="rect">
            <a:avLst/>
          </a:prstGeom>
        </p:spPr>
      </p:pic>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Tasks to be performed (“peel these potatoes”)</a:t>
            </a:r>
          </a:p>
        </p:txBody>
      </p:sp>
    </p:spTree>
    <p:extLst>
      <p:ext uri="{BB962C8B-B14F-4D97-AF65-F5344CB8AC3E}">
        <p14:creationId xmlns:p14="http://schemas.microsoft.com/office/powerpoint/2010/main" val="316201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E743CA-E33F-4713-BDDB-6A7F5DBEF1BE}"/>
              </a:ext>
            </a:extLst>
          </p:cNvPr>
          <p:cNvPicPr>
            <a:picLocks noChangeAspect="1"/>
          </p:cNvPicPr>
          <p:nvPr/>
        </p:nvPicPr>
        <p:blipFill>
          <a:blip r:embed="rId3"/>
          <a:stretch>
            <a:fillRect/>
          </a:stretch>
        </p:blipFill>
        <p:spPr>
          <a:xfrm>
            <a:off x="4084749" y="2301815"/>
            <a:ext cx="2295525" cy="2895600"/>
          </a:xfrm>
          <a:prstGeom prst="rect">
            <a:avLst/>
          </a:prstGeom>
        </p:spPr>
      </p:pic>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Leader / Workers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31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 thread</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24" name="TextBox 23">
            <a:extLst>
              <a:ext uri="{FF2B5EF4-FFF2-40B4-BE49-F238E27FC236}">
                <a16:creationId xmlns:a16="http://schemas.microsoft.com/office/drawing/2014/main" id="{836BAC61-C5F6-4EF8-BA72-0BCB83742FFC}"/>
              </a:ext>
            </a:extLst>
          </p:cNvPr>
          <p:cNvSpPr txBox="1"/>
          <p:nvPr/>
        </p:nvSpPr>
        <p:spPr>
          <a:xfrm>
            <a:off x="4001672" y="4902680"/>
            <a:ext cx="2623414" cy="646331"/>
          </a:xfrm>
          <a:prstGeom prst="rect">
            <a:avLst/>
          </a:prstGeom>
          <a:noFill/>
        </p:spPr>
        <p:txBody>
          <a:bodyPr wrap="square" rtlCol="0">
            <a:spAutoFit/>
          </a:bodyPr>
          <a:lstStyle/>
          <a:p>
            <a:pPr algn="ctr"/>
            <a:r>
              <a:rPr lang="en-US" b="1" dirty="0"/>
              <a:t>Bag is empty?  Workers terminate (threads exit)</a:t>
            </a:r>
          </a:p>
        </p:txBody>
      </p:sp>
    </p:spTree>
    <p:extLst>
      <p:ext uri="{BB962C8B-B14F-4D97-AF65-F5344CB8AC3E}">
        <p14:creationId xmlns:p14="http://schemas.microsoft.com/office/powerpoint/2010/main" val="20084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4" presetClass="exit" presetSubtype="10" fill="hold" grpId="0" nodeType="withEffect">
                                  <p:stCondLst>
                                    <p:cond delay="0"/>
                                  </p:stCondLst>
                                  <p:childTnLst>
                                    <p:animEffect transition="out" filter="randombar(horizontal)">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175B-23C9-4FF3-9FDA-034E9C9D9620}"/>
              </a:ext>
            </a:extLst>
          </p:cNvPr>
          <p:cNvSpPr>
            <a:spLocks noGrp="1"/>
          </p:cNvSpPr>
          <p:nvPr>
            <p:ph type="title"/>
          </p:nvPr>
        </p:nvSpPr>
        <p:spPr/>
        <p:txBody>
          <a:bodyPr/>
          <a:lstStyle/>
          <a:p>
            <a:r>
              <a:rPr lang="en-US" dirty="0"/>
              <a:t>Leader / workers pattern</a:t>
            </a:r>
          </a:p>
        </p:txBody>
      </p:sp>
      <p:sp>
        <p:nvSpPr>
          <p:cNvPr id="3" name="Content Placeholder 2">
            <a:extLst>
              <a:ext uri="{FF2B5EF4-FFF2-40B4-BE49-F238E27FC236}">
                <a16:creationId xmlns:a16="http://schemas.microsoft.com/office/drawing/2014/main" id="{8BDFAC5D-DD96-4EFE-8551-F881D5D7E23A}"/>
              </a:ext>
            </a:extLst>
          </p:cNvPr>
          <p:cNvSpPr>
            <a:spLocks noGrp="1"/>
          </p:cNvSpPr>
          <p:nvPr>
            <p:ph idx="1"/>
          </p:nvPr>
        </p:nvSpPr>
        <p:spPr/>
        <p:txBody>
          <a:bodyPr>
            <a:normAutofit/>
          </a:bodyPr>
          <a:lstStyle/>
          <a:p>
            <a:r>
              <a:rPr lang="en-US" dirty="0"/>
              <a:t>We need a way to implement the bag of work.</a:t>
            </a:r>
          </a:p>
          <a:p>
            <a:endParaRPr lang="en-US" dirty="0"/>
          </a:p>
          <a:p>
            <a:r>
              <a:rPr lang="en-US" dirty="0"/>
              <a:t>One can pass arguments to the threads, but this is very rigid.  If we have lots of tasks, it may be better to be flexible.</a:t>
            </a:r>
          </a:p>
          <a:p>
            <a:endParaRPr lang="en-US" dirty="0"/>
          </a:p>
          <a:p>
            <a:r>
              <a:rPr lang="en-US" dirty="0"/>
              <a:t>So the bag of work will be some form of queue.  You’ll need to protect it with locking!  (</a:t>
            </a:r>
            <a:r>
              <a:rPr lang="en-US" i="1" dirty="0"/>
              <a:t>Why</a:t>
            </a:r>
            <a:r>
              <a:rPr lang="en-US" dirty="0"/>
              <a:t>?)</a:t>
            </a:r>
          </a:p>
          <a:p>
            <a:endParaRPr lang="en-US" dirty="0"/>
          </a:p>
          <a:p>
            <a:endParaRPr lang="en-US" dirty="0"/>
          </a:p>
        </p:txBody>
      </p:sp>
      <p:sp>
        <p:nvSpPr>
          <p:cNvPr id="4" name="Footer Placeholder 3">
            <a:extLst>
              <a:ext uri="{FF2B5EF4-FFF2-40B4-BE49-F238E27FC236}">
                <a16:creationId xmlns:a16="http://schemas.microsoft.com/office/drawing/2014/main" id="{56A7E5FE-76C7-4848-B09B-91E20ADC2F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E4F787E-A1A0-4FB5-95F8-E2864FB1CFB3}"/>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6" name="Picture 5">
            <a:extLst>
              <a:ext uri="{FF2B5EF4-FFF2-40B4-BE49-F238E27FC236}">
                <a16:creationId xmlns:a16="http://schemas.microsoft.com/office/drawing/2014/main" id="{746DCA6B-2950-43AA-A09B-D3B202DF3DC8}"/>
              </a:ext>
            </a:extLst>
          </p:cNvPr>
          <p:cNvPicPr>
            <a:picLocks noChangeAspect="1"/>
          </p:cNvPicPr>
          <p:nvPr/>
        </p:nvPicPr>
        <p:blipFill>
          <a:blip r:embed="rId2"/>
          <a:stretch>
            <a:fillRect/>
          </a:stretch>
        </p:blipFill>
        <p:spPr>
          <a:xfrm>
            <a:off x="9256142" y="112977"/>
            <a:ext cx="2758563" cy="1787958"/>
          </a:xfrm>
          <a:prstGeom prst="rect">
            <a:avLst/>
          </a:prstGeom>
        </p:spPr>
      </p:pic>
      <p:sp>
        <p:nvSpPr>
          <p:cNvPr id="7" name="TextBox 6">
            <a:extLst>
              <a:ext uri="{FF2B5EF4-FFF2-40B4-BE49-F238E27FC236}">
                <a16:creationId xmlns:a16="http://schemas.microsoft.com/office/drawing/2014/main" id="{4E4ABDE3-7B9C-4189-AEF7-FB1F3FAD2A70}"/>
              </a:ext>
            </a:extLst>
          </p:cNvPr>
          <p:cNvSpPr txBox="1"/>
          <p:nvPr/>
        </p:nvSpPr>
        <p:spPr>
          <a:xfrm>
            <a:off x="9323716" y="1801490"/>
            <a:ext cx="2623414" cy="369332"/>
          </a:xfrm>
          <a:prstGeom prst="rect">
            <a:avLst/>
          </a:prstGeom>
          <a:noFill/>
        </p:spPr>
        <p:txBody>
          <a:bodyPr wrap="square" rtlCol="0">
            <a:spAutoFit/>
          </a:bodyPr>
          <a:lstStyle/>
          <a:p>
            <a:pPr algn="ctr"/>
            <a:r>
              <a:rPr lang="en-US" b="1" dirty="0"/>
              <a:t>Word-to-do queue</a:t>
            </a:r>
          </a:p>
        </p:txBody>
      </p:sp>
    </p:spTree>
    <p:extLst>
      <p:ext uri="{BB962C8B-B14F-4D97-AF65-F5344CB8AC3E}">
        <p14:creationId xmlns:p14="http://schemas.microsoft.com/office/powerpoint/2010/main" val="2871485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14FA-4F43-44BB-96F8-8FFABC92DC15}"/>
              </a:ext>
            </a:extLst>
          </p:cNvPr>
          <p:cNvSpPr>
            <a:spLocks noGrp="1"/>
          </p:cNvSpPr>
          <p:nvPr>
            <p:ph type="title"/>
          </p:nvPr>
        </p:nvSpPr>
        <p:spPr/>
        <p:txBody>
          <a:bodyPr/>
          <a:lstStyle/>
          <a:p>
            <a:r>
              <a:rPr lang="en-US" dirty="0"/>
              <a:t>Pool of tasks</a:t>
            </a:r>
          </a:p>
        </p:txBody>
      </p:sp>
      <p:sp>
        <p:nvSpPr>
          <p:cNvPr id="3" name="Content Placeholder 2">
            <a:extLst>
              <a:ext uri="{FF2B5EF4-FFF2-40B4-BE49-F238E27FC236}">
                <a16:creationId xmlns:a16="http://schemas.microsoft.com/office/drawing/2014/main" id="{264C1FFC-A796-4CE8-A72B-66E4CA95DDA9}"/>
              </a:ext>
            </a:extLst>
          </p:cNvPr>
          <p:cNvSpPr>
            <a:spLocks noGrp="1"/>
          </p:cNvSpPr>
          <p:nvPr>
            <p:ph idx="1"/>
          </p:nvPr>
        </p:nvSpPr>
        <p:spPr/>
        <p:txBody>
          <a:bodyPr>
            <a:normAutofit lnSpcReduction="10000"/>
          </a:bodyPr>
          <a:lstStyle/>
          <a:p>
            <a:r>
              <a:rPr lang="en-US" dirty="0"/>
              <a:t>One option is to just fill a std::list with tasks to be performed, using a “task description object”.  Then launch threads.</a:t>
            </a:r>
          </a:p>
          <a:p>
            <a:endParaRPr lang="en-US" dirty="0"/>
          </a:p>
          <a:p>
            <a:r>
              <a:rPr lang="en-US" dirty="0"/>
              <a:t>The list has a front and a back, which can be useful if the task order matters.  Some versions support priorities (a “priority queue”).  </a:t>
            </a:r>
          </a:p>
          <a:p>
            <a:endParaRPr lang="en-US" dirty="0"/>
          </a:p>
          <a:p>
            <a:r>
              <a:rPr lang="en-US" dirty="0"/>
              <a:t>It is easy to test to see if the list is empty.</a:t>
            </a:r>
          </a:p>
        </p:txBody>
      </p:sp>
      <p:sp>
        <p:nvSpPr>
          <p:cNvPr id="4" name="Footer Placeholder 3">
            <a:extLst>
              <a:ext uri="{FF2B5EF4-FFF2-40B4-BE49-F238E27FC236}">
                <a16:creationId xmlns:a16="http://schemas.microsoft.com/office/drawing/2014/main" id="{E61DFECA-9C72-4144-BBE4-3BA5BD58CC4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FAA2C23-86FC-4E75-992E-A563A5F57724}"/>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B5CB872E-38D2-4D6A-B75D-CEE4A944A2FD}"/>
              </a:ext>
            </a:extLst>
          </p:cNvPr>
          <p:cNvPicPr>
            <a:picLocks noChangeAspect="1"/>
          </p:cNvPicPr>
          <p:nvPr/>
        </p:nvPicPr>
        <p:blipFill>
          <a:blip r:embed="rId2"/>
          <a:stretch>
            <a:fillRect/>
          </a:stretch>
        </p:blipFill>
        <p:spPr>
          <a:xfrm>
            <a:off x="9256142" y="112977"/>
            <a:ext cx="2758563" cy="1787958"/>
          </a:xfrm>
          <a:prstGeom prst="rect">
            <a:avLst/>
          </a:prstGeom>
        </p:spPr>
      </p:pic>
      <p:sp>
        <p:nvSpPr>
          <p:cNvPr id="7" name="TextBox 6">
            <a:extLst>
              <a:ext uri="{FF2B5EF4-FFF2-40B4-BE49-F238E27FC236}">
                <a16:creationId xmlns:a16="http://schemas.microsoft.com/office/drawing/2014/main" id="{CA73DF5A-FD94-49BB-B952-A0ADF41135E4}"/>
              </a:ext>
            </a:extLst>
          </p:cNvPr>
          <p:cNvSpPr txBox="1"/>
          <p:nvPr/>
        </p:nvSpPr>
        <p:spPr>
          <a:xfrm>
            <a:off x="9323716" y="1801490"/>
            <a:ext cx="2623414" cy="369332"/>
          </a:xfrm>
          <a:prstGeom prst="rect">
            <a:avLst/>
          </a:prstGeom>
          <a:noFill/>
        </p:spPr>
        <p:txBody>
          <a:bodyPr wrap="square" rtlCol="0">
            <a:spAutoFit/>
          </a:bodyPr>
          <a:lstStyle/>
          <a:p>
            <a:pPr algn="ctr"/>
            <a:r>
              <a:rPr lang="en-US" b="1" dirty="0"/>
              <a:t>A std::list!</a:t>
            </a:r>
          </a:p>
        </p:txBody>
      </p:sp>
    </p:spTree>
    <p:extLst>
      <p:ext uri="{BB962C8B-B14F-4D97-AF65-F5344CB8AC3E}">
        <p14:creationId xmlns:p14="http://schemas.microsoft.com/office/powerpoint/2010/main" val="1388303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2AFF-187D-4D00-9338-204F8145356F}"/>
              </a:ext>
            </a:extLst>
          </p:cNvPr>
          <p:cNvSpPr>
            <a:spLocks noGrp="1"/>
          </p:cNvSpPr>
          <p:nvPr>
            <p:ph type="title"/>
          </p:nvPr>
        </p:nvSpPr>
        <p:spPr/>
        <p:txBody>
          <a:bodyPr/>
          <a:lstStyle/>
          <a:p>
            <a:r>
              <a:rPr lang="en-US" dirty="0"/>
              <a:t>Dynamic Task pools</a:t>
            </a:r>
          </a:p>
        </p:txBody>
      </p:sp>
      <p:sp>
        <p:nvSpPr>
          <p:cNvPr id="3" name="Content Placeholder 2">
            <a:extLst>
              <a:ext uri="{FF2B5EF4-FFF2-40B4-BE49-F238E27FC236}">
                <a16:creationId xmlns:a16="http://schemas.microsoft.com/office/drawing/2014/main" id="{46B1E5AE-07A4-44EB-B5A9-C843BE226C3F}"/>
              </a:ext>
            </a:extLst>
          </p:cNvPr>
          <p:cNvSpPr>
            <a:spLocks noGrp="1"/>
          </p:cNvSpPr>
          <p:nvPr>
            <p:ph idx="1"/>
          </p:nvPr>
        </p:nvSpPr>
        <p:spPr/>
        <p:txBody>
          <a:bodyPr/>
          <a:lstStyle/>
          <a:p>
            <a:r>
              <a:rPr lang="en-US" dirty="0"/>
              <a:t>Permits the leader to add tasks while the workers are running.</a:t>
            </a:r>
          </a:p>
          <a:p>
            <a:pPr lvl="1"/>
            <a:r>
              <a:rPr lang="en-US" dirty="0"/>
              <a:t> The workers each remove a task from the pool, execute it, and then</a:t>
            </a:r>
            <a:br>
              <a:rPr lang="en-US" dirty="0"/>
            </a:br>
            <a:r>
              <a:rPr lang="en-US" dirty="0"/>
              <a:t>  when finished, loop back and remove the next task.</a:t>
            </a:r>
          </a:p>
          <a:p>
            <a:pPr lvl="1"/>
            <a:r>
              <a:rPr lang="en-US" dirty="0"/>
              <a:t> They may even use a second std::list to send results back to the leader!</a:t>
            </a:r>
            <a:br>
              <a:rPr lang="en-US" dirty="0"/>
            </a:br>
            <a:r>
              <a:rPr lang="en-US" dirty="0"/>
              <a:t>   C++ calls this a </a:t>
            </a:r>
            <a:r>
              <a:rPr lang="en-US" i="1" dirty="0"/>
              <a:t>promise</a:t>
            </a:r>
            <a:r>
              <a:rPr lang="en-US" dirty="0"/>
              <a:t> pattern, supported by a std::promise library!</a:t>
            </a:r>
          </a:p>
          <a:p>
            <a:pPr lvl="1"/>
            <a:r>
              <a:rPr lang="en-US" dirty="0"/>
              <a:t> But we can’t use “empty” to signal that we are finished (</a:t>
            </a:r>
            <a:r>
              <a:rPr lang="en-US" i="1" dirty="0"/>
              <a:t>why</a:t>
            </a:r>
            <a:r>
              <a:rPr lang="en-US" dirty="0"/>
              <a:t>?).  So,</a:t>
            </a:r>
            <a:br>
              <a:rPr lang="en-US" dirty="0"/>
            </a:br>
            <a:r>
              <a:rPr lang="en-US" dirty="0"/>
              <a:t>  the leader explicitly pushes some form of special objects that say “job</a:t>
            </a:r>
            <a:br>
              <a:rPr lang="en-US" dirty="0"/>
            </a:br>
            <a:r>
              <a:rPr lang="en-US" dirty="0"/>
              <a:t>  done” at the end of the task pool.  As workers see these, they exit.</a:t>
            </a:r>
          </a:p>
        </p:txBody>
      </p:sp>
      <p:sp>
        <p:nvSpPr>
          <p:cNvPr id="4" name="Footer Placeholder 3">
            <a:extLst>
              <a:ext uri="{FF2B5EF4-FFF2-40B4-BE49-F238E27FC236}">
                <a16:creationId xmlns:a16="http://schemas.microsoft.com/office/drawing/2014/main" id="{B920DB95-1046-49B2-A854-409B0D4CCE31}"/>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E8F05A46-313D-4C40-A95B-A573FA0E9BA8}"/>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133113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6C75D-E689-40C4-9F72-05223A3D67D0}"/>
              </a:ext>
            </a:extLst>
          </p:cNvPr>
          <p:cNvSpPr>
            <a:spLocks noGrp="1"/>
          </p:cNvSpPr>
          <p:nvPr>
            <p:ph type="title"/>
          </p:nvPr>
        </p:nvSpPr>
        <p:spPr/>
        <p:txBody>
          <a:bodyPr/>
          <a:lstStyle/>
          <a:p>
            <a:r>
              <a:rPr lang="en-US" dirty="0"/>
              <a:t>Example: Logistic Regression</a:t>
            </a:r>
          </a:p>
        </p:txBody>
      </p:sp>
      <p:sp>
        <p:nvSpPr>
          <p:cNvPr id="3" name="Content Placeholder 2">
            <a:extLst>
              <a:ext uri="{FF2B5EF4-FFF2-40B4-BE49-F238E27FC236}">
                <a16:creationId xmlns:a16="http://schemas.microsoft.com/office/drawing/2014/main" id="{DD1D194E-29CC-4D6D-A087-A8AD2A894053}"/>
              </a:ext>
            </a:extLst>
          </p:cNvPr>
          <p:cNvSpPr>
            <a:spLocks noGrp="1"/>
          </p:cNvSpPr>
          <p:nvPr>
            <p:ph idx="1"/>
          </p:nvPr>
        </p:nvSpPr>
        <p:spPr/>
        <p:txBody>
          <a:bodyPr/>
          <a:lstStyle/>
          <a:p>
            <a:r>
              <a:rPr lang="en-US" dirty="0"/>
              <a:t>In AI, it is common to have a </a:t>
            </a:r>
            <a:r>
              <a:rPr lang="en-US" b="1" dirty="0"/>
              <a:t>parameter server </a:t>
            </a:r>
            <a:r>
              <a:rPr lang="en-US" dirty="0"/>
              <a:t>that creates a model, and a set of </a:t>
            </a:r>
            <a:r>
              <a:rPr lang="en-US" b="1" dirty="0"/>
              <a:t>workers</a:t>
            </a:r>
            <a:r>
              <a:rPr lang="en-US" dirty="0"/>
              <a:t> that work to train the model from examples.  Later we will use the model as a </a:t>
            </a:r>
            <a:r>
              <a:rPr lang="en-US" dirty="0" err="1"/>
              <a:t>classifer</a:t>
            </a:r>
            <a:r>
              <a:rPr lang="en-US" dirty="0"/>
              <a:t>.</a:t>
            </a:r>
          </a:p>
          <a:p>
            <a:pPr lvl="1"/>
            <a:r>
              <a:rPr lang="en-US" dirty="0"/>
              <a:t>  Worker takes the current model plus some data files, computes a </a:t>
            </a:r>
            <a:br>
              <a:rPr lang="en-US" dirty="0"/>
            </a:br>
            <a:r>
              <a:rPr lang="en-US" dirty="0"/>
              <a:t>    gradient, and passes this to the parameter server (the leader)</a:t>
            </a:r>
          </a:p>
          <a:p>
            <a:pPr lvl="1"/>
            <a:r>
              <a:rPr lang="en-US" dirty="0"/>
              <a:t>  Parameter server consumes the gradients, improves the model, then</a:t>
            </a:r>
            <a:br>
              <a:rPr lang="en-US" dirty="0"/>
            </a:br>
            <a:r>
              <a:rPr lang="en-US" dirty="0"/>
              <a:t>   assigns a new task to the worker.</a:t>
            </a:r>
          </a:p>
          <a:p>
            <a:pPr lvl="1"/>
            <a:r>
              <a:rPr lang="en-US" dirty="0"/>
              <a:t>  Terminates when the model has converged.</a:t>
            </a:r>
          </a:p>
        </p:txBody>
      </p:sp>
      <p:sp>
        <p:nvSpPr>
          <p:cNvPr id="4" name="Footer Placeholder 3">
            <a:extLst>
              <a:ext uri="{FF2B5EF4-FFF2-40B4-BE49-F238E27FC236}">
                <a16:creationId xmlns:a16="http://schemas.microsoft.com/office/drawing/2014/main" id="{93C01406-07D2-495D-8403-B38C751F0C03}"/>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159871-5332-46E4-B7FB-830EE810D77F}"/>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2050" name="Picture 2" descr="See the source image">
            <a:extLst>
              <a:ext uri="{FF2B5EF4-FFF2-40B4-BE49-F238E27FC236}">
                <a16:creationId xmlns:a16="http://schemas.microsoft.com/office/drawing/2014/main" id="{20743C45-37B9-4D10-A9A3-D9F4B6123F7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701279" y="316144"/>
            <a:ext cx="2266434" cy="149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526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2C53-599E-4BAF-827B-DB6896ACF6CE}"/>
              </a:ext>
            </a:extLst>
          </p:cNvPr>
          <p:cNvSpPr>
            <a:spLocks noGrp="1"/>
          </p:cNvSpPr>
          <p:nvPr>
            <p:ph type="title"/>
          </p:nvPr>
        </p:nvSpPr>
        <p:spPr/>
        <p:txBody>
          <a:bodyPr/>
          <a:lstStyle/>
          <a:p>
            <a:r>
              <a:rPr lang="en-US" dirty="0"/>
              <a:t>Barrier synchronization</a:t>
            </a:r>
          </a:p>
        </p:txBody>
      </p:sp>
      <p:sp>
        <p:nvSpPr>
          <p:cNvPr id="3" name="Content Placeholder 2">
            <a:extLst>
              <a:ext uri="{FF2B5EF4-FFF2-40B4-BE49-F238E27FC236}">
                <a16:creationId xmlns:a16="http://schemas.microsoft.com/office/drawing/2014/main" id="{8F500F79-FD8C-4165-B0A5-17A14ECA006F}"/>
              </a:ext>
            </a:extLst>
          </p:cNvPr>
          <p:cNvSpPr>
            <a:spLocks noGrp="1"/>
          </p:cNvSpPr>
          <p:nvPr>
            <p:ph idx="1"/>
          </p:nvPr>
        </p:nvSpPr>
        <p:spPr/>
        <p:txBody>
          <a:bodyPr/>
          <a:lstStyle/>
          <a:p>
            <a:r>
              <a:rPr lang="en-US" dirty="0"/>
              <a:t>In this pattern, we have a set of threads (perhaps, the workers from our logistic regression example).</a:t>
            </a:r>
          </a:p>
          <a:p>
            <a:endParaRPr lang="en-US" dirty="0"/>
          </a:p>
          <a:p>
            <a:r>
              <a:rPr lang="en-US" dirty="0"/>
              <a:t>We use this pattern if we want all our threads to finish task A before any starts on task B.</a:t>
            </a:r>
          </a:p>
          <a:p>
            <a:endParaRPr lang="en-US" dirty="0"/>
          </a:p>
          <a:p>
            <a:r>
              <a:rPr lang="en-US" dirty="0"/>
              <a:t>For this, we use a barrier.</a:t>
            </a:r>
          </a:p>
        </p:txBody>
      </p:sp>
      <p:sp>
        <p:nvSpPr>
          <p:cNvPr id="4" name="Footer Placeholder 3">
            <a:extLst>
              <a:ext uri="{FF2B5EF4-FFF2-40B4-BE49-F238E27FC236}">
                <a16:creationId xmlns:a16="http://schemas.microsoft.com/office/drawing/2014/main" id="{75264A75-7D46-40BD-A9CF-DFB41233BBC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7B0A240-3B79-4E12-9047-E811EB515872}"/>
              </a:ext>
            </a:extLst>
          </p:cNvPr>
          <p:cNvSpPr>
            <a:spLocks noGrp="1"/>
          </p:cNvSpPr>
          <p:nvPr>
            <p:ph type="sldNum" sz="quarter" idx="12"/>
          </p:nvPr>
        </p:nvSpPr>
        <p:spPr/>
        <p:txBody>
          <a:bodyPr/>
          <a:lstStyle/>
          <a:p>
            <a:fld id="{6547F9EC-0141-428E-9624-21FD351CB832}" type="slidenum">
              <a:rPr lang="en-US" smtClean="0"/>
              <a:t>36</a:t>
            </a:fld>
            <a:endParaRPr lang="en-US"/>
          </a:p>
        </p:txBody>
      </p:sp>
      <p:pic>
        <p:nvPicPr>
          <p:cNvPr id="6" name="Picture 5">
            <a:extLst>
              <a:ext uri="{FF2B5EF4-FFF2-40B4-BE49-F238E27FC236}">
                <a16:creationId xmlns:a16="http://schemas.microsoft.com/office/drawing/2014/main" id="{440A93FC-C8DD-432F-A230-5E989DAC7548}"/>
              </a:ext>
            </a:extLst>
          </p:cNvPr>
          <p:cNvPicPr>
            <a:picLocks noChangeAspect="1"/>
          </p:cNvPicPr>
          <p:nvPr/>
        </p:nvPicPr>
        <p:blipFill>
          <a:blip r:embed="rId2"/>
          <a:stretch>
            <a:fillRect/>
          </a:stretch>
        </p:blipFill>
        <p:spPr>
          <a:xfrm>
            <a:off x="8999327" y="112976"/>
            <a:ext cx="3002262" cy="1971856"/>
          </a:xfrm>
          <a:prstGeom prst="rect">
            <a:avLst/>
          </a:prstGeom>
        </p:spPr>
      </p:pic>
    </p:spTree>
    <p:extLst>
      <p:ext uri="{BB962C8B-B14F-4D97-AF65-F5344CB8AC3E}">
        <p14:creationId xmlns:p14="http://schemas.microsoft.com/office/powerpoint/2010/main" val="3758586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347C-6743-44A3-B98B-601A700780FC}"/>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55849001-DB60-430F-A166-B25B25516349}"/>
              </a:ext>
            </a:extLst>
          </p:cNvPr>
          <p:cNvSpPr>
            <a:spLocks noGrp="1"/>
          </p:cNvSpPr>
          <p:nvPr>
            <p:ph idx="1"/>
          </p:nvPr>
        </p:nvSpPr>
        <p:spPr>
          <a:xfrm>
            <a:off x="1024127" y="2286000"/>
            <a:ext cx="10966589" cy="4023360"/>
          </a:xfrm>
        </p:spPr>
        <p:txBody>
          <a:bodyPr>
            <a:normAutofit/>
          </a:bodyPr>
          <a:lstStyle/>
          <a:p>
            <a:r>
              <a:rPr lang="en-US" dirty="0"/>
              <a:t>We normally use the monitor pattern.</a:t>
            </a:r>
          </a:p>
          <a:p>
            <a:endParaRPr lang="en-US" dirty="0"/>
          </a:p>
          <a:p>
            <a:r>
              <a:rPr lang="en-US" dirty="0"/>
              <a:t>The threads all call “</a:t>
            </a:r>
            <a:r>
              <a:rPr lang="en-US" dirty="0" err="1"/>
              <a:t>barrier_wait</a:t>
            </a:r>
            <a:r>
              <a:rPr lang="en-US" dirty="0"/>
              <a:t>”.  This method uses a bool array to track which threads are ready, initialized to all false.</a:t>
            </a:r>
          </a:p>
          <a:p>
            <a:endParaRPr lang="en-US" dirty="0"/>
          </a:p>
          <a:p>
            <a:r>
              <a:rPr lang="en-US" dirty="0"/>
              <a:t>When all are ready, the thread that notices this issues </a:t>
            </a:r>
            <a:r>
              <a:rPr lang="en-US" dirty="0" err="1"/>
              <a:t>notify_all</a:t>
            </a:r>
            <a:r>
              <a:rPr lang="en-US" dirty="0"/>
              <a:t> to wake the others up.  They wake up nearly simultaneously.</a:t>
            </a:r>
          </a:p>
        </p:txBody>
      </p:sp>
      <p:sp>
        <p:nvSpPr>
          <p:cNvPr id="4" name="Footer Placeholder 3">
            <a:extLst>
              <a:ext uri="{FF2B5EF4-FFF2-40B4-BE49-F238E27FC236}">
                <a16:creationId xmlns:a16="http://schemas.microsoft.com/office/drawing/2014/main" id="{10D5E213-775D-4BAF-8B83-D7006E8ED8F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748F07-F617-45CE-BBC3-304C9D5A5268}"/>
              </a:ext>
            </a:extLst>
          </p:cNvPr>
          <p:cNvSpPr>
            <a:spLocks noGrp="1"/>
          </p:cNvSpPr>
          <p:nvPr>
            <p:ph type="sldNum" sz="quarter" idx="12"/>
          </p:nvPr>
        </p:nvSpPr>
        <p:spPr/>
        <p:txBody>
          <a:bodyPr/>
          <a:lstStyle/>
          <a:p>
            <a:fld id="{6547F9EC-0141-428E-9624-21FD351CB832}" type="slidenum">
              <a:rPr lang="en-US" smtClean="0"/>
              <a:t>37</a:t>
            </a:fld>
            <a:endParaRPr lang="en-US"/>
          </a:p>
        </p:txBody>
      </p:sp>
      <p:pic>
        <p:nvPicPr>
          <p:cNvPr id="6" name="Picture 5">
            <a:extLst>
              <a:ext uri="{FF2B5EF4-FFF2-40B4-BE49-F238E27FC236}">
                <a16:creationId xmlns:a16="http://schemas.microsoft.com/office/drawing/2014/main" id="{B7733534-F685-4868-B8DC-AAF9F1EB8FCA}"/>
              </a:ext>
            </a:extLst>
          </p:cNvPr>
          <p:cNvPicPr>
            <a:picLocks noChangeAspect="1"/>
          </p:cNvPicPr>
          <p:nvPr/>
        </p:nvPicPr>
        <p:blipFill>
          <a:blip r:embed="rId2"/>
          <a:stretch>
            <a:fillRect/>
          </a:stretch>
        </p:blipFill>
        <p:spPr>
          <a:xfrm>
            <a:off x="8999327" y="112976"/>
            <a:ext cx="3002262" cy="1971856"/>
          </a:xfrm>
          <a:prstGeom prst="rect">
            <a:avLst/>
          </a:prstGeom>
        </p:spPr>
      </p:pic>
    </p:spTree>
    <p:extLst>
      <p:ext uri="{BB962C8B-B14F-4D97-AF65-F5344CB8AC3E}">
        <p14:creationId xmlns:p14="http://schemas.microsoft.com/office/powerpoint/2010/main" val="18329553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38</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sp>
        <p:nvSpPr>
          <p:cNvPr id="15" name="Arrow: Down 14">
            <a:extLst>
              <a:ext uri="{FF2B5EF4-FFF2-40B4-BE49-F238E27FC236}">
                <a16:creationId xmlns:a16="http://schemas.microsoft.com/office/drawing/2014/main" id="{C759424E-6A76-451B-8640-A951E6267FD5}"/>
              </a:ext>
            </a:extLst>
          </p:cNvPr>
          <p:cNvSpPr/>
          <p:nvPr/>
        </p:nvSpPr>
        <p:spPr>
          <a:xfrm>
            <a:off x="11607862" y="2116956"/>
            <a:ext cx="484632" cy="99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51089" y="1608859"/>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Tree>
    <p:extLst>
      <p:ext uri="{BB962C8B-B14F-4D97-AF65-F5344CB8AC3E}">
        <p14:creationId xmlns:p14="http://schemas.microsoft.com/office/powerpoint/2010/main" val="593095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39</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cxnSp>
        <p:nvCxnSpPr>
          <p:cNvPr id="11" name="Straight Connector 10">
            <a:extLst>
              <a:ext uri="{FF2B5EF4-FFF2-40B4-BE49-F238E27FC236}">
                <a16:creationId xmlns:a16="http://schemas.microsoft.com/office/drawing/2014/main" id="{FB088452-E385-40BF-8E1F-7A366B2C31F5}"/>
              </a:ext>
            </a:extLst>
          </p:cNvPr>
          <p:cNvCxnSpPr/>
          <p:nvPr/>
        </p:nvCxnSpPr>
        <p:spPr>
          <a:xfrm>
            <a:off x="7246189" y="3830128"/>
            <a:ext cx="4295954" cy="0"/>
          </a:xfrm>
          <a:prstGeom prst="line">
            <a:avLst/>
          </a:prstGeom>
          <a:ln w="76200" cmpd="dbl"/>
        </p:spPr>
        <p:style>
          <a:lnRef idx="1">
            <a:schemeClr val="accent1"/>
          </a:lnRef>
          <a:fillRef idx="0">
            <a:schemeClr val="accent1"/>
          </a:fillRef>
          <a:effectRef idx="0">
            <a:schemeClr val="accent1"/>
          </a:effectRef>
          <a:fontRef idx="minor">
            <a:schemeClr val="tx1"/>
          </a:fontRef>
        </p:style>
      </p:cxnSp>
      <p:sp>
        <p:nvSpPr>
          <p:cNvPr id="15" name="Arrow: Down 14">
            <a:extLst>
              <a:ext uri="{FF2B5EF4-FFF2-40B4-BE49-F238E27FC236}">
                <a16:creationId xmlns:a16="http://schemas.microsoft.com/office/drawing/2014/main" id="{C759424E-6A76-451B-8640-A951E6267FD5}"/>
              </a:ext>
            </a:extLst>
          </p:cNvPr>
          <p:cNvSpPr/>
          <p:nvPr/>
        </p:nvSpPr>
        <p:spPr>
          <a:xfrm>
            <a:off x="11624461" y="2846030"/>
            <a:ext cx="484632" cy="1024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66439" y="2286031"/>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
        <p:nvSpPr>
          <p:cNvPr id="18" name="TextBox 17">
            <a:extLst>
              <a:ext uri="{FF2B5EF4-FFF2-40B4-BE49-F238E27FC236}">
                <a16:creationId xmlns:a16="http://schemas.microsoft.com/office/drawing/2014/main" id="{D81BA3C2-831B-4CED-8468-9D5672A28779}"/>
              </a:ext>
            </a:extLst>
          </p:cNvPr>
          <p:cNvSpPr txBox="1"/>
          <p:nvPr/>
        </p:nvSpPr>
        <p:spPr>
          <a:xfrm>
            <a:off x="6009415" y="3624098"/>
            <a:ext cx="1206726" cy="369332"/>
          </a:xfrm>
          <a:prstGeom prst="rect">
            <a:avLst/>
          </a:prstGeom>
          <a:noFill/>
        </p:spPr>
        <p:txBody>
          <a:bodyPr wrap="square" rtlCol="0">
            <a:spAutoFit/>
          </a:bodyPr>
          <a:lstStyle/>
          <a:p>
            <a:pPr algn="r"/>
            <a:r>
              <a:rPr lang="en-US" b="1" dirty="0"/>
              <a:t>Barrier</a:t>
            </a:r>
          </a:p>
        </p:txBody>
      </p:sp>
      <p:sp>
        <p:nvSpPr>
          <p:cNvPr id="20" name="TextBox 19">
            <a:extLst>
              <a:ext uri="{FF2B5EF4-FFF2-40B4-BE49-F238E27FC236}">
                <a16:creationId xmlns:a16="http://schemas.microsoft.com/office/drawing/2014/main" id="{84256BF0-3413-468F-91E4-687CC25A264A}"/>
              </a:ext>
            </a:extLst>
          </p:cNvPr>
          <p:cNvSpPr txBox="1"/>
          <p:nvPr/>
        </p:nvSpPr>
        <p:spPr>
          <a:xfrm>
            <a:off x="7594097" y="3399267"/>
            <a:ext cx="868705" cy="369332"/>
          </a:xfrm>
          <a:prstGeom prst="rect">
            <a:avLst/>
          </a:prstGeom>
          <a:noFill/>
        </p:spPr>
        <p:txBody>
          <a:bodyPr wrap="square" rtlCol="0">
            <a:spAutoFit/>
          </a:bodyPr>
          <a:lstStyle/>
          <a:p>
            <a:pPr algn="r"/>
            <a:r>
              <a:rPr lang="en-US" b="1" dirty="0"/>
              <a:t>1 Done </a:t>
            </a:r>
          </a:p>
        </p:txBody>
      </p:sp>
      <p:sp>
        <p:nvSpPr>
          <p:cNvPr id="21" name="TextBox 20">
            <a:extLst>
              <a:ext uri="{FF2B5EF4-FFF2-40B4-BE49-F238E27FC236}">
                <a16:creationId xmlns:a16="http://schemas.microsoft.com/office/drawing/2014/main" id="{CDD1D3F6-C895-437C-97A6-9DC20CCB944E}"/>
              </a:ext>
            </a:extLst>
          </p:cNvPr>
          <p:cNvSpPr txBox="1"/>
          <p:nvPr/>
        </p:nvSpPr>
        <p:spPr>
          <a:xfrm>
            <a:off x="10102315" y="3504953"/>
            <a:ext cx="868705" cy="369332"/>
          </a:xfrm>
          <a:prstGeom prst="rect">
            <a:avLst/>
          </a:prstGeom>
          <a:noFill/>
        </p:spPr>
        <p:txBody>
          <a:bodyPr wrap="square" rtlCol="0">
            <a:spAutoFit/>
          </a:bodyPr>
          <a:lstStyle/>
          <a:p>
            <a:pPr algn="r"/>
            <a:r>
              <a:rPr lang="en-US" b="1" dirty="0"/>
              <a:t>3 Done </a:t>
            </a:r>
          </a:p>
        </p:txBody>
      </p:sp>
      <p:sp>
        <p:nvSpPr>
          <p:cNvPr id="22" name="TextBox 21">
            <a:extLst>
              <a:ext uri="{FF2B5EF4-FFF2-40B4-BE49-F238E27FC236}">
                <a16:creationId xmlns:a16="http://schemas.microsoft.com/office/drawing/2014/main" id="{19EB42C9-FDFF-442F-8DBD-D2D013E1473B}"/>
              </a:ext>
            </a:extLst>
          </p:cNvPr>
          <p:cNvSpPr txBox="1"/>
          <p:nvPr/>
        </p:nvSpPr>
        <p:spPr>
          <a:xfrm>
            <a:off x="8763665" y="3113543"/>
            <a:ext cx="868705" cy="369332"/>
          </a:xfrm>
          <a:prstGeom prst="rect">
            <a:avLst/>
          </a:prstGeom>
          <a:noFill/>
        </p:spPr>
        <p:txBody>
          <a:bodyPr wrap="square" rtlCol="0">
            <a:spAutoFit/>
          </a:bodyPr>
          <a:lstStyle/>
          <a:p>
            <a:pPr algn="r"/>
            <a:r>
              <a:rPr lang="en-US" b="1" dirty="0"/>
              <a:t>2 Done </a:t>
            </a:r>
          </a:p>
        </p:txBody>
      </p:sp>
      <p:sp>
        <p:nvSpPr>
          <p:cNvPr id="23" name="TextBox 22">
            <a:extLst>
              <a:ext uri="{FF2B5EF4-FFF2-40B4-BE49-F238E27FC236}">
                <a16:creationId xmlns:a16="http://schemas.microsoft.com/office/drawing/2014/main" id="{BAB87BA5-07D2-4EB0-A5EC-5A5A9E8E0A4F}"/>
              </a:ext>
            </a:extLst>
          </p:cNvPr>
          <p:cNvSpPr txBox="1"/>
          <p:nvPr/>
        </p:nvSpPr>
        <p:spPr>
          <a:xfrm>
            <a:off x="7697200" y="3870575"/>
            <a:ext cx="3393932" cy="369332"/>
          </a:xfrm>
          <a:prstGeom prst="rect">
            <a:avLst/>
          </a:prstGeom>
          <a:noFill/>
        </p:spPr>
        <p:txBody>
          <a:bodyPr wrap="square" rtlCol="0">
            <a:spAutoFit/>
          </a:bodyPr>
          <a:lstStyle/>
          <a:p>
            <a:pPr algn="r"/>
            <a:r>
              <a:rPr lang="en-US" b="1" dirty="0"/>
              <a:t>All are done!  Phase two can start</a:t>
            </a:r>
          </a:p>
        </p:txBody>
      </p:sp>
    </p:spTree>
    <p:extLst>
      <p:ext uri="{BB962C8B-B14F-4D97-AF65-F5344CB8AC3E}">
        <p14:creationId xmlns:p14="http://schemas.microsoft.com/office/powerpoint/2010/main" val="4387741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E3DA8-E7F4-4C9C-9641-8326E0DAD175}"/>
              </a:ext>
            </a:extLst>
          </p:cNvPr>
          <p:cNvSpPr>
            <a:spLocks noGrp="1"/>
          </p:cNvSpPr>
          <p:nvPr>
            <p:ph type="title"/>
          </p:nvPr>
        </p:nvSpPr>
        <p:spPr/>
        <p:txBody>
          <a:bodyPr/>
          <a:lstStyle/>
          <a:p>
            <a:r>
              <a:rPr lang="en-US" dirty="0"/>
              <a:t>What is a coordination pattern?</a:t>
            </a:r>
          </a:p>
        </p:txBody>
      </p:sp>
      <p:sp>
        <p:nvSpPr>
          <p:cNvPr id="3" name="Content Placeholder 2">
            <a:extLst>
              <a:ext uri="{FF2B5EF4-FFF2-40B4-BE49-F238E27FC236}">
                <a16:creationId xmlns:a16="http://schemas.microsoft.com/office/drawing/2014/main" id="{152EF05A-5C3F-44A7-8EB5-92CBF92D4F6D}"/>
              </a:ext>
            </a:extLst>
          </p:cNvPr>
          <p:cNvSpPr>
            <a:spLocks noGrp="1"/>
          </p:cNvSpPr>
          <p:nvPr>
            <p:ph idx="1"/>
          </p:nvPr>
        </p:nvSpPr>
        <p:spPr>
          <a:xfrm>
            <a:off x="1024128" y="2760452"/>
            <a:ext cx="10641690" cy="3548907"/>
          </a:xfrm>
        </p:spPr>
        <p:txBody>
          <a:bodyPr>
            <a:normAutofit/>
          </a:bodyPr>
          <a:lstStyle/>
          <a:p>
            <a:r>
              <a:rPr lang="en-US" dirty="0"/>
              <a:t>Think about producer-consumer (cupcakes and kids).</a:t>
            </a:r>
          </a:p>
          <a:p>
            <a:pPr lvl="1"/>
            <a:r>
              <a:rPr lang="en-US" dirty="0"/>
              <a:t>  The producer pauses if the display case is full</a:t>
            </a:r>
          </a:p>
          <a:p>
            <a:pPr lvl="1"/>
            <a:r>
              <a:rPr lang="en-US" dirty="0"/>
              <a:t>  The consumers wait if we run out while a batch is baking</a:t>
            </a:r>
          </a:p>
          <a:p>
            <a:endParaRPr lang="en-US" dirty="0"/>
          </a:p>
          <a:p>
            <a:r>
              <a:rPr lang="en-US" dirty="0"/>
              <a:t>This is an example of a </a:t>
            </a:r>
            <a:r>
              <a:rPr lang="en-US" u="sng" dirty="0"/>
              <a:t>coordination pattern</a:t>
            </a:r>
            <a:r>
              <a:rPr lang="en-US" dirty="0"/>
              <a:t>.</a:t>
            </a:r>
          </a:p>
        </p:txBody>
      </p:sp>
      <p:sp>
        <p:nvSpPr>
          <p:cNvPr id="4" name="Footer Placeholder 3">
            <a:extLst>
              <a:ext uri="{FF2B5EF4-FFF2-40B4-BE49-F238E27FC236}">
                <a16:creationId xmlns:a16="http://schemas.microsoft.com/office/drawing/2014/main" id="{5451E004-863A-4175-A946-1246080EFAE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01CDBD5-CDA1-42F6-9FD6-26CA0BD16141}"/>
              </a:ext>
            </a:extLst>
          </p:cNvPr>
          <p:cNvSpPr>
            <a:spLocks noGrp="1"/>
          </p:cNvSpPr>
          <p:nvPr>
            <p:ph type="sldNum" sz="quarter" idx="12"/>
          </p:nvPr>
        </p:nvSpPr>
        <p:spPr/>
        <p:txBody>
          <a:bodyPr/>
          <a:lstStyle/>
          <a:p>
            <a:fld id="{6547F9EC-0141-428E-9624-21FD351CB832}" type="slidenum">
              <a:rPr lang="en-US" smtClean="0"/>
              <a:t>4</a:t>
            </a:fld>
            <a:endParaRPr lang="en-US"/>
          </a:p>
        </p:txBody>
      </p:sp>
      <p:pic>
        <p:nvPicPr>
          <p:cNvPr id="6" name="Picture 5">
            <a:extLst>
              <a:ext uri="{FF2B5EF4-FFF2-40B4-BE49-F238E27FC236}">
                <a16:creationId xmlns:a16="http://schemas.microsoft.com/office/drawing/2014/main" id="{E903BA91-E4DA-4938-B119-6CC04518AE2F}"/>
              </a:ext>
            </a:extLst>
          </p:cNvPr>
          <p:cNvPicPr>
            <a:picLocks noChangeAspect="1"/>
          </p:cNvPicPr>
          <p:nvPr/>
        </p:nvPicPr>
        <p:blipFill>
          <a:blip r:embed="rId2"/>
          <a:stretch>
            <a:fillRect/>
          </a:stretch>
        </p:blipFill>
        <p:spPr>
          <a:xfrm>
            <a:off x="9927297" y="2309321"/>
            <a:ext cx="2082060" cy="1206889"/>
          </a:xfrm>
          <a:prstGeom prst="rect">
            <a:avLst/>
          </a:prstGeom>
        </p:spPr>
      </p:pic>
      <p:sp>
        <p:nvSpPr>
          <p:cNvPr id="7" name="TextBox 6">
            <a:extLst>
              <a:ext uri="{FF2B5EF4-FFF2-40B4-BE49-F238E27FC236}">
                <a16:creationId xmlns:a16="http://schemas.microsoft.com/office/drawing/2014/main" id="{275CC617-7ADB-41BB-92A7-E526845EC0BA}"/>
              </a:ext>
            </a:extLst>
          </p:cNvPr>
          <p:cNvSpPr txBox="1"/>
          <p:nvPr/>
        </p:nvSpPr>
        <p:spPr>
          <a:xfrm>
            <a:off x="10248181" y="1900166"/>
            <a:ext cx="1417637" cy="369332"/>
          </a:xfrm>
          <a:prstGeom prst="rect">
            <a:avLst/>
          </a:prstGeom>
          <a:noFill/>
        </p:spPr>
        <p:txBody>
          <a:bodyPr wrap="square" rtlCol="0">
            <a:spAutoFit/>
          </a:bodyPr>
          <a:lstStyle/>
          <a:p>
            <a:pPr algn="ctr"/>
            <a:r>
              <a:rPr lang="en-US" b="1" dirty="0"/>
              <a:t>Producers</a:t>
            </a:r>
          </a:p>
        </p:txBody>
      </p:sp>
      <p:sp>
        <p:nvSpPr>
          <p:cNvPr id="8" name="TextBox 7">
            <a:extLst>
              <a:ext uri="{FF2B5EF4-FFF2-40B4-BE49-F238E27FC236}">
                <a16:creationId xmlns:a16="http://schemas.microsoft.com/office/drawing/2014/main" id="{CA9FA28A-DC2B-4A6F-B2AC-F8262F509C59}"/>
              </a:ext>
            </a:extLst>
          </p:cNvPr>
          <p:cNvSpPr txBox="1"/>
          <p:nvPr/>
        </p:nvSpPr>
        <p:spPr>
          <a:xfrm>
            <a:off x="10155991" y="3057709"/>
            <a:ext cx="1749849" cy="369332"/>
          </a:xfrm>
          <a:prstGeom prst="rect">
            <a:avLst/>
          </a:prstGeom>
          <a:noFill/>
        </p:spPr>
        <p:txBody>
          <a:bodyPr wrap="square" rtlCol="0">
            <a:spAutoFit/>
          </a:bodyPr>
          <a:lstStyle/>
          <a:p>
            <a:pPr algn="ctr"/>
            <a:r>
              <a:rPr lang="en-US" b="1" dirty="0"/>
              <a:t>Bounded buffer</a:t>
            </a:r>
          </a:p>
        </p:txBody>
      </p:sp>
      <p:pic>
        <p:nvPicPr>
          <p:cNvPr id="9" name="Picture 8">
            <a:extLst>
              <a:ext uri="{FF2B5EF4-FFF2-40B4-BE49-F238E27FC236}">
                <a16:creationId xmlns:a16="http://schemas.microsoft.com/office/drawing/2014/main" id="{CBA71DBB-2A00-4EF3-A79C-17BD1D78452C}"/>
              </a:ext>
            </a:extLst>
          </p:cNvPr>
          <p:cNvPicPr>
            <a:picLocks noChangeAspect="1"/>
          </p:cNvPicPr>
          <p:nvPr/>
        </p:nvPicPr>
        <p:blipFill>
          <a:blip r:embed="rId3"/>
          <a:stretch>
            <a:fillRect/>
          </a:stretch>
        </p:blipFill>
        <p:spPr>
          <a:xfrm>
            <a:off x="10325461" y="3886669"/>
            <a:ext cx="1410908" cy="1026115"/>
          </a:xfrm>
          <a:prstGeom prst="rect">
            <a:avLst/>
          </a:prstGeom>
        </p:spPr>
      </p:pic>
      <p:sp>
        <p:nvSpPr>
          <p:cNvPr id="10" name="TextBox 9">
            <a:extLst>
              <a:ext uri="{FF2B5EF4-FFF2-40B4-BE49-F238E27FC236}">
                <a16:creationId xmlns:a16="http://schemas.microsoft.com/office/drawing/2014/main" id="{19A7253E-C985-4EA3-80B8-B80991D82297}"/>
              </a:ext>
            </a:extLst>
          </p:cNvPr>
          <p:cNvSpPr txBox="1"/>
          <p:nvPr/>
        </p:nvSpPr>
        <p:spPr>
          <a:xfrm>
            <a:off x="10259508" y="3583971"/>
            <a:ext cx="1417637" cy="369332"/>
          </a:xfrm>
          <a:prstGeom prst="rect">
            <a:avLst/>
          </a:prstGeom>
          <a:noFill/>
        </p:spPr>
        <p:txBody>
          <a:bodyPr wrap="square" rtlCol="0">
            <a:spAutoFit/>
          </a:bodyPr>
          <a:lstStyle/>
          <a:p>
            <a:pPr algn="ctr"/>
            <a:r>
              <a:rPr lang="en-US" b="1" dirty="0"/>
              <a:t>Consumers</a:t>
            </a:r>
          </a:p>
        </p:txBody>
      </p:sp>
    </p:spTree>
    <p:extLst>
      <p:ext uri="{BB962C8B-B14F-4D97-AF65-F5344CB8AC3E}">
        <p14:creationId xmlns:p14="http://schemas.microsoft.com/office/powerpoint/2010/main" val="280224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50F6-EE47-4187-BF03-8329DB08E7D0}"/>
              </a:ext>
            </a:extLst>
          </p:cNvPr>
          <p:cNvSpPr>
            <a:spLocks noGrp="1"/>
          </p:cNvSpPr>
          <p:nvPr>
            <p:ph type="title"/>
          </p:nvPr>
        </p:nvSpPr>
        <p:spPr/>
        <p:txBody>
          <a:bodyPr/>
          <a:lstStyle/>
          <a:p>
            <a:r>
              <a:rPr lang="en-US" dirty="0"/>
              <a:t>Building a barrier</a:t>
            </a:r>
          </a:p>
        </p:txBody>
      </p:sp>
      <p:sp>
        <p:nvSpPr>
          <p:cNvPr id="3" name="Content Placeholder 2">
            <a:extLst>
              <a:ext uri="{FF2B5EF4-FFF2-40B4-BE49-F238E27FC236}">
                <a16:creationId xmlns:a16="http://schemas.microsoft.com/office/drawing/2014/main" id="{383565DF-3987-483A-9BED-5533756FCC1D}"/>
              </a:ext>
            </a:extLst>
          </p:cNvPr>
          <p:cNvSpPr>
            <a:spLocks noGrp="1"/>
          </p:cNvSpPr>
          <p:nvPr>
            <p:ph idx="1"/>
          </p:nvPr>
        </p:nvSpPr>
        <p:spPr>
          <a:xfrm>
            <a:off x="1024128" y="2546346"/>
            <a:ext cx="10641690" cy="3763014"/>
          </a:xfrm>
        </p:spPr>
        <p:txBody>
          <a:bodyPr/>
          <a:lstStyle/>
          <a:p>
            <a:r>
              <a:rPr lang="en-US" dirty="0"/>
              <a:t>Example: A computation with</a:t>
            </a:r>
            <a:br>
              <a:rPr lang="en-US" dirty="0"/>
            </a:br>
            <a:r>
              <a:rPr lang="en-US" dirty="0"/>
              <a:t>distinct phases or epochs.</a:t>
            </a:r>
          </a:p>
          <a:p>
            <a:endParaRPr lang="en-US" dirty="0"/>
          </a:p>
          <a:p>
            <a:r>
              <a:rPr lang="en-US" dirty="0"/>
              <a:t>After phase one, all workers</a:t>
            </a:r>
            <a:br>
              <a:rPr lang="en-US" dirty="0"/>
            </a:br>
            <a:r>
              <a:rPr lang="en-US" dirty="0"/>
              <a:t>must wait until phase two starts.</a:t>
            </a:r>
          </a:p>
        </p:txBody>
      </p:sp>
      <p:sp>
        <p:nvSpPr>
          <p:cNvPr id="4" name="Footer Placeholder 3">
            <a:extLst>
              <a:ext uri="{FF2B5EF4-FFF2-40B4-BE49-F238E27FC236}">
                <a16:creationId xmlns:a16="http://schemas.microsoft.com/office/drawing/2014/main" id="{3700FCA0-7829-4215-8CC8-CAA4771BF0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9A36DD9C-4CAB-4881-B55E-CDFBB93EFDF3}"/>
              </a:ext>
            </a:extLst>
          </p:cNvPr>
          <p:cNvSpPr>
            <a:spLocks noGrp="1"/>
          </p:cNvSpPr>
          <p:nvPr>
            <p:ph type="sldNum" sz="quarter" idx="12"/>
          </p:nvPr>
        </p:nvSpPr>
        <p:spPr/>
        <p:txBody>
          <a:bodyPr/>
          <a:lstStyle/>
          <a:p>
            <a:fld id="{6547F9EC-0141-428E-9624-21FD351CB832}" type="slidenum">
              <a:rPr lang="en-US" smtClean="0"/>
              <a:t>40</a:t>
            </a:fld>
            <a:endParaRPr lang="en-US"/>
          </a:p>
        </p:txBody>
      </p:sp>
      <p:sp>
        <p:nvSpPr>
          <p:cNvPr id="6" name="Freeform: Shape 5">
            <a:extLst>
              <a:ext uri="{FF2B5EF4-FFF2-40B4-BE49-F238E27FC236}">
                <a16:creationId xmlns:a16="http://schemas.microsoft.com/office/drawing/2014/main" id="{BCB1AEFA-0FFB-47A3-8DBD-3605DC95A367}"/>
              </a:ext>
            </a:extLst>
          </p:cNvPr>
          <p:cNvSpPr/>
          <p:nvPr/>
        </p:nvSpPr>
        <p:spPr>
          <a:xfrm>
            <a:off x="7584861" y="128323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0C08E273-64F7-40C4-8F7A-3AE72AC7FD0B}"/>
              </a:ext>
            </a:extLst>
          </p:cNvPr>
          <p:cNvSpPr/>
          <p:nvPr/>
        </p:nvSpPr>
        <p:spPr>
          <a:xfrm>
            <a:off x="8806937" y="109920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AFC62F6D-D895-4EE2-B6E2-12CA2988B8C6}"/>
              </a:ext>
            </a:extLst>
          </p:cNvPr>
          <p:cNvSpPr/>
          <p:nvPr/>
        </p:nvSpPr>
        <p:spPr>
          <a:xfrm>
            <a:off x="10029013" y="1409758"/>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689396-6299-45D0-9D5E-8C7170C84962}"/>
              </a:ext>
            </a:extLst>
          </p:cNvPr>
          <p:cNvSpPr txBox="1"/>
          <p:nvPr/>
        </p:nvSpPr>
        <p:spPr>
          <a:xfrm>
            <a:off x="8000953" y="452392"/>
            <a:ext cx="2250510" cy="369332"/>
          </a:xfrm>
          <a:prstGeom prst="rect">
            <a:avLst/>
          </a:prstGeom>
          <a:noFill/>
        </p:spPr>
        <p:txBody>
          <a:bodyPr wrap="square" rtlCol="0">
            <a:spAutoFit/>
          </a:bodyPr>
          <a:lstStyle/>
          <a:p>
            <a:pPr algn="ctr"/>
            <a:r>
              <a:rPr lang="en-US" b="1" dirty="0"/>
              <a:t>Worker threads</a:t>
            </a:r>
          </a:p>
        </p:txBody>
      </p:sp>
      <p:cxnSp>
        <p:nvCxnSpPr>
          <p:cNvPr id="11" name="Straight Connector 10">
            <a:extLst>
              <a:ext uri="{FF2B5EF4-FFF2-40B4-BE49-F238E27FC236}">
                <a16:creationId xmlns:a16="http://schemas.microsoft.com/office/drawing/2014/main" id="{FB088452-E385-40BF-8E1F-7A366B2C31F5}"/>
              </a:ext>
            </a:extLst>
          </p:cNvPr>
          <p:cNvCxnSpPr/>
          <p:nvPr/>
        </p:nvCxnSpPr>
        <p:spPr>
          <a:xfrm>
            <a:off x="7246189" y="3830128"/>
            <a:ext cx="4295954" cy="0"/>
          </a:xfrm>
          <a:prstGeom prst="line">
            <a:avLst/>
          </a:prstGeom>
          <a:ln w="7620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3B0FD40A-43DD-41FE-B91E-CBA41421DA4A}"/>
              </a:ext>
            </a:extLst>
          </p:cNvPr>
          <p:cNvSpPr/>
          <p:nvPr/>
        </p:nvSpPr>
        <p:spPr>
          <a:xfrm>
            <a:off x="7807311" y="423252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DD6C737-2F70-4CAF-A745-77FF01A108AB}"/>
              </a:ext>
            </a:extLst>
          </p:cNvPr>
          <p:cNvSpPr/>
          <p:nvPr/>
        </p:nvSpPr>
        <p:spPr>
          <a:xfrm>
            <a:off x="9029387" y="404849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B8776DB-FF28-4BB5-9824-45B2B40DFDBA}"/>
              </a:ext>
            </a:extLst>
          </p:cNvPr>
          <p:cNvSpPr/>
          <p:nvPr/>
        </p:nvSpPr>
        <p:spPr>
          <a:xfrm>
            <a:off x="10251463" y="4359047"/>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C759424E-6A76-451B-8640-A951E6267FD5}"/>
              </a:ext>
            </a:extLst>
          </p:cNvPr>
          <p:cNvSpPr/>
          <p:nvPr/>
        </p:nvSpPr>
        <p:spPr>
          <a:xfrm>
            <a:off x="11624461" y="2846029"/>
            <a:ext cx="484632" cy="2272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B4A2B1-499B-472B-9460-BC2D5DD52DA3}"/>
              </a:ext>
            </a:extLst>
          </p:cNvPr>
          <p:cNvSpPr txBox="1"/>
          <p:nvPr/>
        </p:nvSpPr>
        <p:spPr>
          <a:xfrm>
            <a:off x="11266439" y="2286031"/>
            <a:ext cx="868705" cy="369332"/>
          </a:xfrm>
          <a:prstGeom prst="rect">
            <a:avLst/>
          </a:prstGeom>
          <a:noFill/>
        </p:spPr>
        <p:txBody>
          <a:bodyPr wrap="square" rtlCol="0">
            <a:spAutoFit/>
          </a:bodyPr>
          <a:lstStyle/>
          <a:p>
            <a:pPr algn="r"/>
            <a:r>
              <a:rPr lang="en-US" b="1" dirty="0"/>
              <a:t>Time </a:t>
            </a:r>
          </a:p>
        </p:txBody>
      </p:sp>
      <p:sp>
        <p:nvSpPr>
          <p:cNvPr id="17" name="TextBox 16">
            <a:extLst>
              <a:ext uri="{FF2B5EF4-FFF2-40B4-BE49-F238E27FC236}">
                <a16:creationId xmlns:a16="http://schemas.microsoft.com/office/drawing/2014/main" id="{F11F58DA-BAD2-41BD-99E2-B4B6B712D987}"/>
              </a:ext>
            </a:extLst>
          </p:cNvPr>
          <p:cNvSpPr txBox="1"/>
          <p:nvPr/>
        </p:nvSpPr>
        <p:spPr>
          <a:xfrm>
            <a:off x="6009415" y="1900166"/>
            <a:ext cx="1206726" cy="369332"/>
          </a:xfrm>
          <a:prstGeom prst="rect">
            <a:avLst/>
          </a:prstGeom>
          <a:noFill/>
        </p:spPr>
        <p:txBody>
          <a:bodyPr wrap="square" rtlCol="0">
            <a:spAutoFit/>
          </a:bodyPr>
          <a:lstStyle/>
          <a:p>
            <a:pPr algn="r"/>
            <a:r>
              <a:rPr lang="en-US" b="1" dirty="0"/>
              <a:t>Phase one </a:t>
            </a:r>
          </a:p>
        </p:txBody>
      </p:sp>
      <p:sp>
        <p:nvSpPr>
          <p:cNvPr id="18" name="TextBox 17">
            <a:extLst>
              <a:ext uri="{FF2B5EF4-FFF2-40B4-BE49-F238E27FC236}">
                <a16:creationId xmlns:a16="http://schemas.microsoft.com/office/drawing/2014/main" id="{D81BA3C2-831B-4CED-8468-9D5672A28779}"/>
              </a:ext>
            </a:extLst>
          </p:cNvPr>
          <p:cNvSpPr txBox="1"/>
          <p:nvPr/>
        </p:nvSpPr>
        <p:spPr>
          <a:xfrm>
            <a:off x="6009415" y="3624098"/>
            <a:ext cx="1206726" cy="369332"/>
          </a:xfrm>
          <a:prstGeom prst="rect">
            <a:avLst/>
          </a:prstGeom>
          <a:noFill/>
        </p:spPr>
        <p:txBody>
          <a:bodyPr wrap="square" rtlCol="0">
            <a:spAutoFit/>
          </a:bodyPr>
          <a:lstStyle/>
          <a:p>
            <a:pPr algn="r"/>
            <a:r>
              <a:rPr lang="en-US" b="1" dirty="0"/>
              <a:t>Barrier</a:t>
            </a:r>
          </a:p>
        </p:txBody>
      </p:sp>
      <p:sp>
        <p:nvSpPr>
          <p:cNvPr id="19" name="TextBox 18">
            <a:extLst>
              <a:ext uri="{FF2B5EF4-FFF2-40B4-BE49-F238E27FC236}">
                <a16:creationId xmlns:a16="http://schemas.microsoft.com/office/drawing/2014/main" id="{ED559DEA-D6E4-42D7-924A-8FC14CE52902}"/>
              </a:ext>
            </a:extLst>
          </p:cNvPr>
          <p:cNvSpPr txBox="1"/>
          <p:nvPr/>
        </p:nvSpPr>
        <p:spPr>
          <a:xfrm>
            <a:off x="6005059" y="5432623"/>
            <a:ext cx="1206726" cy="369332"/>
          </a:xfrm>
          <a:prstGeom prst="rect">
            <a:avLst/>
          </a:prstGeom>
          <a:noFill/>
        </p:spPr>
        <p:txBody>
          <a:bodyPr wrap="square" rtlCol="0">
            <a:spAutoFit/>
          </a:bodyPr>
          <a:lstStyle/>
          <a:p>
            <a:pPr algn="r"/>
            <a:r>
              <a:rPr lang="en-US" b="1" dirty="0"/>
              <a:t>Phase two </a:t>
            </a:r>
          </a:p>
        </p:txBody>
      </p:sp>
    </p:spTree>
    <p:extLst>
      <p:ext uri="{BB962C8B-B14F-4D97-AF65-F5344CB8AC3E}">
        <p14:creationId xmlns:p14="http://schemas.microsoft.com/office/powerpoint/2010/main" val="214455754"/>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51D1B-A9CD-490D-8611-93F247A41D80}"/>
              </a:ext>
            </a:extLst>
          </p:cNvPr>
          <p:cNvSpPr>
            <a:spLocks noGrp="1"/>
          </p:cNvSpPr>
          <p:nvPr>
            <p:ph type="title"/>
          </p:nvPr>
        </p:nvSpPr>
        <p:spPr/>
        <p:txBody>
          <a:bodyPr/>
          <a:lstStyle/>
          <a:p>
            <a:r>
              <a:rPr lang="en-US" dirty="0"/>
              <a:t>Ordered Multicast pattern</a:t>
            </a:r>
          </a:p>
        </p:txBody>
      </p:sp>
      <p:sp>
        <p:nvSpPr>
          <p:cNvPr id="3" name="Content Placeholder 2">
            <a:extLst>
              <a:ext uri="{FF2B5EF4-FFF2-40B4-BE49-F238E27FC236}">
                <a16:creationId xmlns:a16="http://schemas.microsoft.com/office/drawing/2014/main" id="{26B1649B-D1D5-4475-8EF1-ADC6F4811039}"/>
              </a:ext>
            </a:extLst>
          </p:cNvPr>
          <p:cNvSpPr>
            <a:spLocks noGrp="1"/>
          </p:cNvSpPr>
          <p:nvPr>
            <p:ph idx="1"/>
          </p:nvPr>
        </p:nvSpPr>
        <p:spPr/>
        <p:txBody>
          <a:bodyPr>
            <a:normAutofit fontScale="92500" lnSpcReduction="10000"/>
          </a:bodyPr>
          <a:lstStyle/>
          <a:p>
            <a:r>
              <a:rPr lang="en-US" dirty="0"/>
              <a:t>This is a one-to-many pattern. Suppose some event occurs.</a:t>
            </a:r>
          </a:p>
          <a:p>
            <a:endParaRPr lang="en-US" dirty="0"/>
          </a:p>
          <a:p>
            <a:r>
              <a:rPr lang="en-US" dirty="0"/>
              <a:t>A sender thread needs every worker to see an object describing the event, so it puts that object on every worker’s work queue.</a:t>
            </a:r>
          </a:p>
          <a:p>
            <a:endParaRPr lang="en-US" dirty="0"/>
          </a:p>
          <a:p>
            <a:r>
              <a:rPr lang="en-US" dirty="0"/>
              <a:t>The pattern permits multiple senders:  A sender locks all of the work queues, then emplaces the request, then unlocks.  Thus all workers see the same ordering of requests.</a:t>
            </a:r>
          </a:p>
        </p:txBody>
      </p:sp>
      <p:sp>
        <p:nvSpPr>
          <p:cNvPr id="4" name="Footer Placeholder 3">
            <a:extLst>
              <a:ext uri="{FF2B5EF4-FFF2-40B4-BE49-F238E27FC236}">
                <a16:creationId xmlns:a16="http://schemas.microsoft.com/office/drawing/2014/main" id="{8C966E67-0935-4A35-8CB1-B60EF4C0D0E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CF6CFC1A-B089-4AF6-A181-F4DB026AA086}"/>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163567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10691" y="3208092"/>
            <a:ext cx="5870667" cy="28633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Tree>
    <p:extLst>
      <p:ext uri="{BB962C8B-B14F-4D97-AF65-F5344CB8AC3E}">
        <p14:creationId xmlns:p14="http://schemas.microsoft.com/office/powerpoint/2010/main" val="2243954813"/>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037374" y="3638591"/>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3964359" y="3617044"/>
            <a:ext cx="3894305" cy="17496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037374" y="3650703"/>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4471755" y="3792004"/>
            <a:ext cx="1867203" cy="369332"/>
          </a:xfrm>
          <a:prstGeom prst="rect">
            <a:avLst/>
          </a:prstGeom>
          <a:noFill/>
        </p:spPr>
        <p:txBody>
          <a:bodyPr wrap="square" rtlCol="0">
            <a:spAutoFit/>
          </a:bodyPr>
          <a:lstStyle/>
          <a:p>
            <a:r>
              <a:rPr lang="en-US" b="1" dirty="0"/>
              <a:t>Event B</a:t>
            </a:r>
          </a:p>
        </p:txBody>
      </p:sp>
      <p:sp>
        <p:nvSpPr>
          <p:cNvPr id="8" name="Oval 7">
            <a:extLst>
              <a:ext uri="{FF2B5EF4-FFF2-40B4-BE49-F238E27FC236}">
                <a16:creationId xmlns:a16="http://schemas.microsoft.com/office/drawing/2014/main" id="{6BDA6DE8-FC33-416C-A6D8-2C235F7F6AAF}"/>
              </a:ext>
            </a:extLst>
          </p:cNvPr>
          <p:cNvSpPr/>
          <p:nvPr/>
        </p:nvSpPr>
        <p:spPr>
          <a:xfrm>
            <a:off x="6881091" y="3486510"/>
            <a:ext cx="1247117" cy="872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4AB19-789F-4253-ADF6-7B10896EFB9C}"/>
              </a:ext>
            </a:extLst>
          </p:cNvPr>
          <p:cNvSpPr txBox="1"/>
          <p:nvPr/>
        </p:nvSpPr>
        <p:spPr>
          <a:xfrm>
            <a:off x="4339360" y="4398775"/>
            <a:ext cx="3131124" cy="923330"/>
          </a:xfrm>
          <a:prstGeom prst="rect">
            <a:avLst/>
          </a:prstGeom>
          <a:solidFill>
            <a:schemeClr val="bg1"/>
          </a:solidFill>
          <a:ln w="38100">
            <a:solidFill>
              <a:srgbClr val="C00000"/>
            </a:solidFill>
          </a:ln>
        </p:spPr>
        <p:txBody>
          <a:bodyPr wrap="square" rtlCol="0">
            <a:spAutoFit/>
          </a:bodyPr>
          <a:lstStyle/>
          <a:p>
            <a:r>
              <a:rPr lang="en-US" b="1" dirty="0"/>
              <a:t>Race condition: Danger is that one thread could see B before A, but others see A before B.</a:t>
            </a:r>
          </a:p>
        </p:txBody>
      </p:sp>
      <p:cxnSp>
        <p:nvCxnSpPr>
          <p:cNvPr id="19" name="Straight Connector 18">
            <a:extLst>
              <a:ext uri="{FF2B5EF4-FFF2-40B4-BE49-F238E27FC236}">
                <a16:creationId xmlns:a16="http://schemas.microsoft.com/office/drawing/2014/main" id="{18E7E7AA-E157-4456-A7A7-FF4DDCB779F8}"/>
              </a:ext>
            </a:extLst>
          </p:cNvPr>
          <p:cNvCxnSpPr>
            <a:stCxn id="8" idx="3"/>
            <a:endCxn id="16" idx="0"/>
          </p:cNvCxnSpPr>
          <p:nvPr/>
        </p:nvCxnSpPr>
        <p:spPr>
          <a:xfrm flipH="1">
            <a:off x="5904922" y="4231448"/>
            <a:ext cx="1158805" cy="167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111BA-34FB-4F53-AC44-51AFAEFE93A1}"/>
              </a:ext>
            </a:extLst>
          </p:cNvPr>
          <p:cNvCxnSpPr>
            <a:cxnSpLocks/>
          </p:cNvCxnSpPr>
          <p:nvPr/>
        </p:nvCxnSpPr>
        <p:spPr>
          <a:xfrm>
            <a:off x="2410691" y="3208092"/>
            <a:ext cx="5717517" cy="4089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4BDEA-BB13-40F2-AC24-20D5D09D7D61}"/>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335E96-1238-4F66-83D4-50DB640ED4FE}"/>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431506"/>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037374" y="3638591"/>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3964359" y="3617044"/>
            <a:ext cx="3976209" cy="10094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037374" y="3650703"/>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4471755" y="3792004"/>
            <a:ext cx="1867203" cy="369332"/>
          </a:xfrm>
          <a:prstGeom prst="rect">
            <a:avLst/>
          </a:prstGeom>
          <a:noFill/>
        </p:spPr>
        <p:txBody>
          <a:bodyPr wrap="square" rtlCol="0">
            <a:spAutoFit/>
          </a:bodyPr>
          <a:lstStyle/>
          <a:p>
            <a:r>
              <a:rPr lang="en-US" b="1" dirty="0"/>
              <a:t>Event B</a:t>
            </a:r>
          </a:p>
        </p:txBody>
      </p:sp>
      <p:sp>
        <p:nvSpPr>
          <p:cNvPr id="8" name="Oval 7">
            <a:extLst>
              <a:ext uri="{FF2B5EF4-FFF2-40B4-BE49-F238E27FC236}">
                <a16:creationId xmlns:a16="http://schemas.microsoft.com/office/drawing/2014/main" id="{6BDA6DE8-FC33-416C-A6D8-2C235F7F6AAF}"/>
              </a:ext>
            </a:extLst>
          </p:cNvPr>
          <p:cNvSpPr/>
          <p:nvPr/>
        </p:nvSpPr>
        <p:spPr>
          <a:xfrm>
            <a:off x="6881091" y="3486510"/>
            <a:ext cx="1247117" cy="87274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884AB19-789F-4253-ADF6-7B10896EFB9C}"/>
              </a:ext>
            </a:extLst>
          </p:cNvPr>
          <p:cNvSpPr txBox="1"/>
          <p:nvPr/>
        </p:nvSpPr>
        <p:spPr>
          <a:xfrm>
            <a:off x="4339360" y="4398775"/>
            <a:ext cx="3131124" cy="923330"/>
          </a:xfrm>
          <a:prstGeom prst="rect">
            <a:avLst/>
          </a:prstGeom>
          <a:solidFill>
            <a:schemeClr val="bg1"/>
          </a:solidFill>
          <a:ln w="38100">
            <a:solidFill>
              <a:srgbClr val="C00000"/>
            </a:solidFill>
          </a:ln>
        </p:spPr>
        <p:txBody>
          <a:bodyPr wrap="square" rtlCol="0">
            <a:spAutoFit/>
          </a:bodyPr>
          <a:lstStyle/>
          <a:p>
            <a:r>
              <a:rPr lang="en-US" b="1" dirty="0"/>
              <a:t>Race condition: Danger is that one thread could see B before A, but others see A before B.</a:t>
            </a:r>
          </a:p>
        </p:txBody>
      </p:sp>
      <p:cxnSp>
        <p:nvCxnSpPr>
          <p:cNvPr id="19" name="Straight Connector 18">
            <a:extLst>
              <a:ext uri="{FF2B5EF4-FFF2-40B4-BE49-F238E27FC236}">
                <a16:creationId xmlns:a16="http://schemas.microsoft.com/office/drawing/2014/main" id="{18E7E7AA-E157-4456-A7A7-FF4DDCB779F8}"/>
              </a:ext>
            </a:extLst>
          </p:cNvPr>
          <p:cNvCxnSpPr>
            <a:stCxn id="8" idx="3"/>
            <a:endCxn id="16" idx="0"/>
          </p:cNvCxnSpPr>
          <p:nvPr/>
        </p:nvCxnSpPr>
        <p:spPr>
          <a:xfrm flipH="1">
            <a:off x="5904922" y="4231448"/>
            <a:ext cx="1158805" cy="167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6B111BA-34FB-4F53-AC44-51AFAEFE93A1}"/>
              </a:ext>
            </a:extLst>
          </p:cNvPr>
          <p:cNvCxnSpPr>
            <a:cxnSpLocks/>
          </p:cNvCxnSpPr>
          <p:nvPr/>
        </p:nvCxnSpPr>
        <p:spPr>
          <a:xfrm>
            <a:off x="2410691" y="3208092"/>
            <a:ext cx="5332882" cy="66516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554BDEA-BB13-40F2-AC24-20D5D09D7D61}"/>
              </a:ext>
            </a:extLst>
          </p:cNvPr>
          <p:cNvCxnSpPr>
            <a:cxnSpLocks/>
          </p:cNvCxnSpPr>
          <p:nvPr/>
        </p:nvCxnSpPr>
        <p:spPr>
          <a:xfrm flipV="1">
            <a:off x="2337676" y="3011624"/>
            <a:ext cx="7185886" cy="1749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4335E96-1238-4F66-83D4-50DB640ED4FE}"/>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841557"/>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45</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262838" y="3814208"/>
            <a:ext cx="5928240" cy="7704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4262838" y="3814208"/>
            <a:ext cx="3418763" cy="1507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189823" y="3792661"/>
            <a:ext cx="4640141" cy="40489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5814398" y="4197552"/>
            <a:ext cx="1867203" cy="369332"/>
          </a:xfrm>
          <a:prstGeom prst="rect">
            <a:avLst/>
          </a:prstGeom>
          <a:noFill/>
          <a:ln>
            <a:noFill/>
          </a:ln>
        </p:spPr>
        <p:txBody>
          <a:bodyPr wrap="square" rtlCol="0">
            <a:spAutoFit/>
          </a:bodyPr>
          <a:lstStyle/>
          <a:p>
            <a:r>
              <a:rPr lang="en-US" b="1" dirty="0"/>
              <a:t>Event B</a:t>
            </a:r>
          </a:p>
        </p:txBody>
      </p:sp>
      <p:sp>
        <p:nvSpPr>
          <p:cNvPr id="16" name="Content Placeholder 15">
            <a:extLst>
              <a:ext uri="{FF2B5EF4-FFF2-40B4-BE49-F238E27FC236}">
                <a16:creationId xmlns:a16="http://schemas.microsoft.com/office/drawing/2014/main" id="{DB7584FF-5C55-4956-8AE0-E504FB842239}"/>
              </a:ext>
            </a:extLst>
          </p:cNvPr>
          <p:cNvSpPr>
            <a:spLocks noGrp="1"/>
          </p:cNvSpPr>
          <p:nvPr>
            <p:ph idx="1"/>
          </p:nvPr>
        </p:nvSpPr>
        <p:spPr>
          <a:xfrm>
            <a:off x="1347401" y="5266532"/>
            <a:ext cx="10641690" cy="1236740"/>
          </a:xfrm>
          <a:solidFill>
            <a:schemeClr val="bg1"/>
          </a:solidFill>
        </p:spPr>
        <p:txBody>
          <a:bodyPr>
            <a:normAutofit fontScale="92500" lnSpcReduction="10000"/>
          </a:bodyPr>
          <a:lstStyle/>
          <a:p>
            <a:r>
              <a:rPr lang="en-US" dirty="0"/>
              <a:t>An ordered multicast pattern implements a barrier that protects us against ordering inconsistencies.  There are many ways to build the barrier.  The </a:t>
            </a:r>
            <a:r>
              <a:rPr lang="en-US" i="1" dirty="0"/>
              <a:t>pattern</a:t>
            </a:r>
            <a:r>
              <a:rPr lang="en-US" dirty="0"/>
              <a:t> focuses on the behavior, not the implementation.</a:t>
            </a:r>
          </a:p>
        </p:txBody>
      </p:sp>
      <p:cxnSp>
        <p:nvCxnSpPr>
          <p:cNvPr id="8" name="Straight Connector 7">
            <a:extLst>
              <a:ext uri="{FF2B5EF4-FFF2-40B4-BE49-F238E27FC236}">
                <a16:creationId xmlns:a16="http://schemas.microsoft.com/office/drawing/2014/main" id="{62F3BBD1-0F07-40D1-A1F4-8969D0D6882E}"/>
              </a:ext>
            </a:extLst>
          </p:cNvPr>
          <p:cNvCxnSpPr/>
          <p:nvPr/>
        </p:nvCxnSpPr>
        <p:spPr>
          <a:xfrm>
            <a:off x="1893204" y="3658848"/>
            <a:ext cx="9233378" cy="30615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36B2231-C6E2-4AA9-AFB6-F358DB1EBB2B}"/>
              </a:ext>
            </a:extLst>
          </p:cNvPr>
          <p:cNvCxnSpPr>
            <a:cxnSpLocks/>
          </p:cNvCxnSpPr>
          <p:nvPr/>
        </p:nvCxnSpPr>
        <p:spPr>
          <a:xfrm>
            <a:off x="2410691" y="3208092"/>
            <a:ext cx="5396215" cy="6061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E8A9819-D974-4829-B759-8B5F79002595}"/>
              </a:ext>
            </a:extLst>
          </p:cNvPr>
          <p:cNvCxnSpPr>
            <a:cxnSpLocks/>
          </p:cNvCxnSpPr>
          <p:nvPr/>
        </p:nvCxnSpPr>
        <p:spPr>
          <a:xfrm flipV="1">
            <a:off x="2337676" y="3011624"/>
            <a:ext cx="7185886" cy="1749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E5A8E3B-F305-472B-9BC8-B807359E079A}"/>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5AC82848-BCD4-4103-A8E0-9E26B834CCED}"/>
              </a:ext>
            </a:extLst>
          </p:cNvPr>
          <p:cNvPicPr>
            <a:picLocks noChangeAspect="1"/>
          </p:cNvPicPr>
          <p:nvPr/>
        </p:nvPicPr>
        <p:blipFill>
          <a:blip r:embed="rId3"/>
          <a:stretch>
            <a:fillRect/>
          </a:stretch>
        </p:blipFill>
        <p:spPr>
          <a:xfrm>
            <a:off x="287805" y="3084808"/>
            <a:ext cx="1579011" cy="1037079"/>
          </a:xfrm>
          <a:prstGeom prst="rect">
            <a:avLst/>
          </a:prstGeom>
        </p:spPr>
      </p:pic>
    </p:spTree>
    <p:extLst>
      <p:ext uri="{BB962C8B-B14F-4D97-AF65-F5344CB8AC3E}">
        <p14:creationId xmlns:p14="http://schemas.microsoft.com/office/powerpoint/2010/main" val="3957701882"/>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E688-E8A8-4B3D-910D-87F768E44187}"/>
              </a:ext>
            </a:extLst>
          </p:cNvPr>
          <p:cNvSpPr>
            <a:spLocks noGrp="1"/>
          </p:cNvSpPr>
          <p:nvPr>
            <p:ph type="title"/>
          </p:nvPr>
        </p:nvSpPr>
        <p:spPr/>
        <p:txBody>
          <a:bodyPr/>
          <a:lstStyle/>
          <a:p>
            <a:r>
              <a:rPr lang="en-US" dirty="0"/>
              <a:t>Ordered Multicast with Replies</a:t>
            </a:r>
          </a:p>
        </p:txBody>
      </p:sp>
      <p:sp>
        <p:nvSpPr>
          <p:cNvPr id="3" name="Content Placeholder 2">
            <a:extLst>
              <a:ext uri="{FF2B5EF4-FFF2-40B4-BE49-F238E27FC236}">
                <a16:creationId xmlns:a16="http://schemas.microsoft.com/office/drawing/2014/main" id="{B1802F9A-9B36-49A6-B359-189BCA2589EE}"/>
              </a:ext>
            </a:extLst>
          </p:cNvPr>
          <p:cNvSpPr>
            <a:spLocks noGrp="1"/>
          </p:cNvSpPr>
          <p:nvPr>
            <p:ph idx="1"/>
          </p:nvPr>
        </p:nvSpPr>
        <p:spPr/>
        <p:txBody>
          <a:bodyPr>
            <a:normAutofit fontScale="92500"/>
          </a:bodyPr>
          <a:lstStyle/>
          <a:p>
            <a:r>
              <a:rPr lang="en-US" dirty="0"/>
              <a:t>In this model, we start with an ordered multicast, but then the leader for a given request awaits replies by supplying a reply queue.</a:t>
            </a:r>
          </a:p>
          <a:p>
            <a:endParaRPr lang="en-US" dirty="0"/>
          </a:p>
          <a:p>
            <a:r>
              <a:rPr lang="en-US" dirty="0"/>
              <a:t>Often, this uses a std::future in C++: a kind of object that will have its value filled in “later”.  </a:t>
            </a:r>
          </a:p>
          <a:p>
            <a:endParaRPr lang="en-US" dirty="0"/>
          </a:p>
          <a:p>
            <a:r>
              <a:rPr lang="en-US" dirty="0"/>
              <a:t>The leader makes n requests, then collects n corresponding replies.</a:t>
            </a:r>
          </a:p>
        </p:txBody>
      </p:sp>
      <p:sp>
        <p:nvSpPr>
          <p:cNvPr id="4" name="Footer Placeholder 3">
            <a:extLst>
              <a:ext uri="{FF2B5EF4-FFF2-40B4-BE49-F238E27FC236}">
                <a16:creationId xmlns:a16="http://schemas.microsoft.com/office/drawing/2014/main" id="{3C160321-F35F-49BC-8897-58E36B044EE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E4276C3-253A-433D-AE43-85FF9FA15242}"/>
              </a:ext>
            </a:extLst>
          </p:cNvPr>
          <p:cNvSpPr>
            <a:spLocks noGrp="1"/>
          </p:cNvSpPr>
          <p:nvPr>
            <p:ph type="sldNum" sz="quarter" idx="12"/>
          </p:nvPr>
        </p:nvSpPr>
        <p:spPr/>
        <p:txBody>
          <a:bodyPr/>
          <a:lstStyle/>
          <a:p>
            <a:fld id="{6547F9EC-0141-428E-9624-21FD351CB832}" type="slidenum">
              <a:rPr lang="en-US" smtClean="0"/>
              <a:t>46</a:t>
            </a:fld>
            <a:endParaRPr lang="en-US"/>
          </a:p>
        </p:txBody>
      </p:sp>
    </p:spTree>
    <p:extLst>
      <p:ext uri="{BB962C8B-B14F-4D97-AF65-F5344CB8AC3E}">
        <p14:creationId xmlns:p14="http://schemas.microsoft.com/office/powerpoint/2010/main" val="4291658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Ordered Multicast pattern</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Sender thread(s)</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14" name="Freeform: Shape 13">
            <a:extLst>
              <a:ext uri="{FF2B5EF4-FFF2-40B4-BE49-F238E27FC236}">
                <a16:creationId xmlns:a16="http://schemas.microsoft.com/office/drawing/2014/main" id="{B85D9564-7AD0-498A-BEE2-6A8132382B3A}"/>
              </a:ext>
            </a:extLst>
          </p:cNvPr>
          <p:cNvSpPr/>
          <p:nvPr/>
        </p:nvSpPr>
        <p:spPr>
          <a:xfrm>
            <a:off x="3579724" y="3486510"/>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10691" y="3208092"/>
            <a:ext cx="5270910" cy="75143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p:nvPr/>
        </p:nvCxnSpPr>
        <p:spPr>
          <a:xfrm flipV="1">
            <a:off x="2337676" y="2889849"/>
            <a:ext cx="7101888" cy="2966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E92AF92-C760-40B8-8555-9165EAFBDDC1}"/>
              </a:ext>
            </a:extLst>
          </p:cNvPr>
          <p:cNvCxnSpPr>
            <a:cxnSpLocks/>
          </p:cNvCxnSpPr>
          <p:nvPr/>
        </p:nvCxnSpPr>
        <p:spPr>
          <a:xfrm>
            <a:off x="4262838" y="3814208"/>
            <a:ext cx="5928240" cy="77042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61C7BEE-EFE7-4387-A23C-FA68BAE68C53}"/>
              </a:ext>
            </a:extLst>
          </p:cNvPr>
          <p:cNvCxnSpPr>
            <a:cxnSpLocks/>
          </p:cNvCxnSpPr>
          <p:nvPr/>
        </p:nvCxnSpPr>
        <p:spPr>
          <a:xfrm>
            <a:off x="4262838" y="3814208"/>
            <a:ext cx="3418763" cy="617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EDC4B3-4761-40F3-A73A-CE29586933EC}"/>
              </a:ext>
            </a:extLst>
          </p:cNvPr>
          <p:cNvCxnSpPr>
            <a:cxnSpLocks/>
          </p:cNvCxnSpPr>
          <p:nvPr/>
        </p:nvCxnSpPr>
        <p:spPr>
          <a:xfrm>
            <a:off x="4189823" y="3792661"/>
            <a:ext cx="4640141" cy="4048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9DFE06F-73BC-49FA-9BCD-D82383CE5020}"/>
              </a:ext>
            </a:extLst>
          </p:cNvPr>
          <p:cNvSpPr txBox="1"/>
          <p:nvPr/>
        </p:nvSpPr>
        <p:spPr>
          <a:xfrm>
            <a:off x="3980873" y="2593322"/>
            <a:ext cx="1867203" cy="369332"/>
          </a:xfrm>
          <a:prstGeom prst="rect">
            <a:avLst/>
          </a:prstGeom>
          <a:noFill/>
        </p:spPr>
        <p:txBody>
          <a:bodyPr wrap="square" rtlCol="0">
            <a:spAutoFit/>
          </a:bodyPr>
          <a:lstStyle/>
          <a:p>
            <a:r>
              <a:rPr lang="en-US" b="1" dirty="0"/>
              <a:t>Event A</a:t>
            </a:r>
          </a:p>
        </p:txBody>
      </p:sp>
      <p:sp>
        <p:nvSpPr>
          <p:cNvPr id="28" name="TextBox 27">
            <a:extLst>
              <a:ext uri="{FF2B5EF4-FFF2-40B4-BE49-F238E27FC236}">
                <a16:creationId xmlns:a16="http://schemas.microsoft.com/office/drawing/2014/main" id="{6BC9A242-7BAB-415C-8F0E-D315CDE301F7}"/>
              </a:ext>
            </a:extLst>
          </p:cNvPr>
          <p:cNvSpPr txBox="1"/>
          <p:nvPr/>
        </p:nvSpPr>
        <p:spPr>
          <a:xfrm>
            <a:off x="5814398" y="4197552"/>
            <a:ext cx="1867203" cy="369332"/>
          </a:xfrm>
          <a:prstGeom prst="rect">
            <a:avLst/>
          </a:prstGeom>
          <a:noFill/>
        </p:spPr>
        <p:txBody>
          <a:bodyPr wrap="square" rtlCol="0">
            <a:spAutoFit/>
          </a:bodyPr>
          <a:lstStyle/>
          <a:p>
            <a:r>
              <a:rPr lang="en-US" b="1" dirty="0"/>
              <a:t>Event B</a:t>
            </a:r>
          </a:p>
        </p:txBody>
      </p:sp>
      <p:sp>
        <p:nvSpPr>
          <p:cNvPr id="16" name="Content Placeholder 15">
            <a:extLst>
              <a:ext uri="{FF2B5EF4-FFF2-40B4-BE49-F238E27FC236}">
                <a16:creationId xmlns:a16="http://schemas.microsoft.com/office/drawing/2014/main" id="{DB7584FF-5C55-4956-8AE0-E504FB842239}"/>
              </a:ext>
            </a:extLst>
          </p:cNvPr>
          <p:cNvSpPr>
            <a:spLocks noGrp="1"/>
          </p:cNvSpPr>
          <p:nvPr>
            <p:ph idx="1"/>
          </p:nvPr>
        </p:nvSpPr>
        <p:spPr>
          <a:xfrm>
            <a:off x="1024127" y="5523667"/>
            <a:ext cx="10964964" cy="690147"/>
          </a:xfrm>
          <a:solidFill>
            <a:schemeClr val="bg1"/>
          </a:solidFill>
        </p:spPr>
        <p:txBody>
          <a:bodyPr>
            <a:normAutofit/>
          </a:bodyPr>
          <a:lstStyle/>
          <a:p>
            <a:r>
              <a:rPr lang="en-US" dirty="0"/>
              <a:t>With replies, workers can send results back to the sender threads.</a:t>
            </a:r>
          </a:p>
        </p:txBody>
      </p:sp>
      <p:cxnSp>
        <p:nvCxnSpPr>
          <p:cNvPr id="8" name="Straight Arrow Connector 7">
            <a:extLst>
              <a:ext uri="{FF2B5EF4-FFF2-40B4-BE49-F238E27FC236}">
                <a16:creationId xmlns:a16="http://schemas.microsoft.com/office/drawing/2014/main" id="{57C03E7B-9FCA-43D7-B901-4BC2BC211705}"/>
              </a:ext>
            </a:extLst>
          </p:cNvPr>
          <p:cNvCxnSpPr/>
          <p:nvPr/>
        </p:nvCxnSpPr>
        <p:spPr>
          <a:xfrm flipH="1">
            <a:off x="2854036" y="2962654"/>
            <a:ext cx="6502400" cy="731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678E87-115A-42BB-9AB3-82385F153321}"/>
              </a:ext>
            </a:extLst>
          </p:cNvPr>
          <p:cNvCxnSpPr>
            <a:cxnSpLocks/>
          </p:cNvCxnSpPr>
          <p:nvPr/>
        </p:nvCxnSpPr>
        <p:spPr>
          <a:xfrm flipH="1">
            <a:off x="2844800" y="3363573"/>
            <a:ext cx="7813964" cy="330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2E9B96-E73F-4017-88C3-84B8207ACF69}"/>
              </a:ext>
            </a:extLst>
          </p:cNvPr>
          <p:cNvCxnSpPr>
            <a:cxnSpLocks/>
          </p:cNvCxnSpPr>
          <p:nvPr/>
        </p:nvCxnSpPr>
        <p:spPr>
          <a:xfrm flipH="1" flipV="1">
            <a:off x="2854036" y="3752604"/>
            <a:ext cx="4672491" cy="279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Multidocument 23">
            <a:extLst>
              <a:ext uri="{FF2B5EF4-FFF2-40B4-BE49-F238E27FC236}">
                <a16:creationId xmlns:a16="http://schemas.microsoft.com/office/drawing/2014/main" id="{C30604BF-1907-4034-9C09-64E66CDA65EB}"/>
              </a:ext>
            </a:extLst>
          </p:cNvPr>
          <p:cNvSpPr/>
          <p:nvPr/>
        </p:nvSpPr>
        <p:spPr>
          <a:xfrm>
            <a:off x="2762044" y="3801344"/>
            <a:ext cx="373342" cy="178238"/>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1D82ABB-3B64-4462-B506-1311944E17A2}"/>
              </a:ext>
            </a:extLst>
          </p:cNvPr>
          <p:cNvCxnSpPr>
            <a:cxnSpLocks/>
          </p:cNvCxnSpPr>
          <p:nvPr/>
        </p:nvCxnSpPr>
        <p:spPr>
          <a:xfrm flipH="1">
            <a:off x="4347476" y="3970819"/>
            <a:ext cx="3188287" cy="431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033FA7A-0F6A-482B-BF38-027704C231A5}"/>
              </a:ext>
            </a:extLst>
          </p:cNvPr>
          <p:cNvCxnSpPr>
            <a:cxnSpLocks/>
          </p:cNvCxnSpPr>
          <p:nvPr/>
        </p:nvCxnSpPr>
        <p:spPr>
          <a:xfrm flipH="1">
            <a:off x="4306655" y="4245347"/>
            <a:ext cx="4523310" cy="156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61BD1BB-3234-4853-ABBA-C5FFD8B03E94}"/>
              </a:ext>
            </a:extLst>
          </p:cNvPr>
          <p:cNvCxnSpPr>
            <a:cxnSpLocks/>
          </p:cNvCxnSpPr>
          <p:nvPr/>
        </p:nvCxnSpPr>
        <p:spPr>
          <a:xfrm flipH="1" flipV="1">
            <a:off x="4306655" y="4402161"/>
            <a:ext cx="5661974" cy="207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A6868CC1-3B4D-44D6-805D-5D294D601E2D}"/>
              </a:ext>
            </a:extLst>
          </p:cNvPr>
          <p:cNvSpPr/>
          <p:nvPr/>
        </p:nvSpPr>
        <p:spPr>
          <a:xfrm>
            <a:off x="4099098" y="4472285"/>
            <a:ext cx="373342" cy="178238"/>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95211"/>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727-00EA-4E55-A0FA-F405BD77031A}"/>
              </a:ext>
            </a:extLst>
          </p:cNvPr>
          <p:cNvSpPr>
            <a:spLocks noGrp="1"/>
          </p:cNvSpPr>
          <p:nvPr>
            <p:ph type="title"/>
          </p:nvPr>
        </p:nvSpPr>
        <p:spPr/>
        <p:txBody>
          <a:bodyPr>
            <a:normAutofit/>
          </a:bodyPr>
          <a:lstStyle/>
          <a:p>
            <a:r>
              <a:rPr lang="en-US" dirty="0"/>
              <a:t>All-reduce pattern: important in ML.</a:t>
            </a:r>
            <a:br>
              <a:rPr lang="en-US" dirty="0"/>
            </a:br>
            <a:r>
              <a:rPr lang="en-US" dirty="0"/>
              <a:t> </a:t>
            </a:r>
          </a:p>
        </p:txBody>
      </p:sp>
      <p:sp>
        <p:nvSpPr>
          <p:cNvPr id="3" name="Content Placeholder 2">
            <a:extLst>
              <a:ext uri="{FF2B5EF4-FFF2-40B4-BE49-F238E27FC236}">
                <a16:creationId xmlns:a16="http://schemas.microsoft.com/office/drawing/2014/main" id="{F5E70ECD-617C-4341-9263-373F1ED95C6E}"/>
              </a:ext>
            </a:extLst>
          </p:cNvPr>
          <p:cNvSpPr>
            <a:spLocks noGrp="1"/>
          </p:cNvSpPr>
          <p:nvPr>
            <p:ph idx="1"/>
          </p:nvPr>
        </p:nvSpPr>
        <p:spPr>
          <a:xfrm>
            <a:off x="1024128" y="2286000"/>
            <a:ext cx="10786872" cy="4023360"/>
          </a:xfrm>
        </p:spPr>
        <p:txBody>
          <a:bodyPr/>
          <a:lstStyle/>
          <a:p>
            <a:r>
              <a:rPr lang="en-US" dirty="0"/>
              <a:t>This pattern focuses on (</a:t>
            </a:r>
            <a:r>
              <a:rPr lang="en-US" dirty="0" err="1"/>
              <a:t>key,value</a:t>
            </a:r>
            <a:r>
              <a:rPr lang="en-US" dirty="0"/>
              <a:t>) pairs.</a:t>
            </a:r>
          </a:p>
          <a:p>
            <a:endParaRPr lang="en-US" b="1" dirty="0"/>
          </a:p>
          <a:p>
            <a:r>
              <a:rPr lang="en-US" dirty="0"/>
              <a:t>It assumes that there is a large (</a:t>
            </a:r>
            <a:r>
              <a:rPr lang="en-US" dirty="0" err="1"/>
              <a:t>key,value</a:t>
            </a:r>
            <a:r>
              <a:rPr lang="en-US" dirty="0"/>
              <a:t>) data set divided so that worker </a:t>
            </a:r>
            <a:r>
              <a:rPr lang="en-US" i="1" dirty="0"/>
              <a:t>k </a:t>
            </a:r>
            <a:r>
              <a:rPr lang="en-US" dirty="0"/>
              <a:t>has the </a:t>
            </a:r>
            <a:r>
              <a:rPr lang="en-US" i="1" dirty="0" err="1"/>
              <a:t>k’th</a:t>
            </a:r>
            <a:r>
              <a:rPr lang="en-US" i="1" dirty="0"/>
              <a:t> shard</a:t>
            </a:r>
            <a:r>
              <a:rPr lang="en-US" dirty="0"/>
              <a:t> of the data set.</a:t>
            </a:r>
          </a:p>
          <a:p>
            <a:pPr lvl="1"/>
            <a:r>
              <a:rPr lang="en-US" dirty="0"/>
              <a:t> For example, with integer keys, perhaps (key % n) == k</a:t>
            </a:r>
          </a:p>
          <a:p>
            <a:pPr lvl="1"/>
            <a:r>
              <a:rPr lang="en-US" dirty="0"/>
              <a:t> With arbitrary objects, you can use the built-in C++ “hash” method.</a:t>
            </a:r>
          </a:p>
        </p:txBody>
      </p:sp>
      <p:sp>
        <p:nvSpPr>
          <p:cNvPr id="4" name="Footer Placeholder 3">
            <a:extLst>
              <a:ext uri="{FF2B5EF4-FFF2-40B4-BE49-F238E27FC236}">
                <a16:creationId xmlns:a16="http://schemas.microsoft.com/office/drawing/2014/main" id="{F1F3F027-580E-4886-8C23-DF45204E8D2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051325B-FEFF-48B8-83FC-254916209282}"/>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2285536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a:t>
            </a:r>
            <a:r>
              <a:rPr lang="en-US" dirty="0" err="1"/>
              <a:t>Sharded</a:t>
            </a:r>
            <a:r>
              <a:rPr lang="en-US" dirty="0"/>
              <a:t> data set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49</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153568118"/>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D2DBA-26BE-44C6-B864-C0BF8D26315A}"/>
              </a:ext>
            </a:extLst>
          </p:cNvPr>
          <p:cNvSpPr>
            <a:spLocks noGrp="1"/>
          </p:cNvSpPr>
          <p:nvPr>
            <p:ph type="title"/>
          </p:nvPr>
        </p:nvSpPr>
        <p:spPr/>
        <p:txBody>
          <a:bodyPr/>
          <a:lstStyle/>
          <a:p>
            <a:r>
              <a:rPr lang="en-US" dirty="0"/>
              <a:t>Producer – consumer Pattern</a:t>
            </a:r>
          </a:p>
        </p:txBody>
      </p:sp>
      <p:sp>
        <p:nvSpPr>
          <p:cNvPr id="4" name="Footer Placeholder 3">
            <a:extLst>
              <a:ext uri="{FF2B5EF4-FFF2-40B4-BE49-F238E27FC236}">
                <a16:creationId xmlns:a16="http://schemas.microsoft.com/office/drawing/2014/main" id="{A1047A1E-A020-4FE2-A918-9A1EE09521A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BCC60D24-72DC-4C54-A85E-21E377BE9F00}"/>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6" name="Freeform: Shape 5">
            <a:extLst>
              <a:ext uri="{FF2B5EF4-FFF2-40B4-BE49-F238E27FC236}">
                <a16:creationId xmlns:a16="http://schemas.microsoft.com/office/drawing/2014/main" id="{75DCCDDB-5687-444B-BB58-B9117A244F5A}"/>
              </a:ext>
            </a:extLst>
          </p:cNvPr>
          <p:cNvSpPr/>
          <p:nvPr/>
        </p:nvSpPr>
        <p:spPr>
          <a:xfrm>
            <a:off x="1126177"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59F024A-72C6-44DB-8427-1DABBDB283B4}"/>
              </a:ext>
            </a:extLst>
          </p:cNvPr>
          <p:cNvSpPr/>
          <p:nvPr/>
        </p:nvSpPr>
        <p:spPr>
          <a:xfrm>
            <a:off x="2348253" y="270581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78BBCBA2-EE7D-4FC7-83C1-CC4AA79EC34F}"/>
              </a:ext>
            </a:extLst>
          </p:cNvPr>
          <p:cNvSpPr/>
          <p:nvPr/>
        </p:nvSpPr>
        <p:spPr>
          <a:xfrm>
            <a:off x="3570329" y="301636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EF2743-4B92-4418-BA37-13D1F7D2AE5E}"/>
              </a:ext>
            </a:extLst>
          </p:cNvPr>
          <p:cNvPicPr>
            <a:picLocks noChangeAspect="1"/>
          </p:cNvPicPr>
          <p:nvPr/>
        </p:nvPicPr>
        <p:blipFill>
          <a:blip r:embed="rId2"/>
          <a:stretch>
            <a:fillRect/>
          </a:stretch>
        </p:blipFill>
        <p:spPr>
          <a:xfrm>
            <a:off x="2041733" y="5210929"/>
            <a:ext cx="1718399" cy="1318090"/>
          </a:xfrm>
          <a:prstGeom prst="rect">
            <a:avLst/>
          </a:prstGeom>
        </p:spPr>
      </p:pic>
      <p:sp>
        <p:nvSpPr>
          <p:cNvPr id="10" name="Freeform: Shape 9">
            <a:extLst>
              <a:ext uri="{FF2B5EF4-FFF2-40B4-BE49-F238E27FC236}">
                <a16:creationId xmlns:a16="http://schemas.microsoft.com/office/drawing/2014/main" id="{89F1AACC-0A09-4FCC-853D-73A1A694ABA2}"/>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395CC04-1990-4372-B607-8D42999DCC8E}"/>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8CD4B43-5962-4AC2-AE8B-042C69CD30F7}"/>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F3CD90A-C44B-4808-9930-E01BE41A24DF}"/>
              </a:ext>
            </a:extLst>
          </p:cNvPr>
          <p:cNvSpPr txBox="1"/>
          <p:nvPr/>
        </p:nvSpPr>
        <p:spPr>
          <a:xfrm>
            <a:off x="1509623" y="1932483"/>
            <a:ext cx="2250510" cy="369332"/>
          </a:xfrm>
          <a:prstGeom prst="rect">
            <a:avLst/>
          </a:prstGeom>
          <a:noFill/>
        </p:spPr>
        <p:txBody>
          <a:bodyPr wrap="square" rtlCol="0">
            <a:spAutoFit/>
          </a:bodyPr>
          <a:lstStyle/>
          <a:p>
            <a:pPr algn="ctr"/>
            <a:r>
              <a:rPr lang="en-US" b="1" dirty="0"/>
              <a:t>Producer thread(s)</a:t>
            </a:r>
          </a:p>
        </p:txBody>
      </p:sp>
      <p:sp>
        <p:nvSpPr>
          <p:cNvPr id="14" name="TextBox 13">
            <a:extLst>
              <a:ext uri="{FF2B5EF4-FFF2-40B4-BE49-F238E27FC236}">
                <a16:creationId xmlns:a16="http://schemas.microsoft.com/office/drawing/2014/main" id="{BFCBA55B-8506-4FCA-A6A7-63DAE5889D9E}"/>
              </a:ext>
            </a:extLst>
          </p:cNvPr>
          <p:cNvSpPr txBox="1"/>
          <p:nvPr/>
        </p:nvSpPr>
        <p:spPr>
          <a:xfrm>
            <a:off x="7940568" y="1932483"/>
            <a:ext cx="2250510" cy="369332"/>
          </a:xfrm>
          <a:prstGeom prst="rect">
            <a:avLst/>
          </a:prstGeom>
          <a:noFill/>
        </p:spPr>
        <p:txBody>
          <a:bodyPr wrap="square" rtlCol="0">
            <a:spAutoFit/>
          </a:bodyPr>
          <a:lstStyle/>
          <a:p>
            <a:pPr algn="ctr"/>
            <a:r>
              <a:rPr lang="en-US" b="1" dirty="0"/>
              <a:t>Consumer thread(s)</a:t>
            </a:r>
          </a:p>
        </p:txBody>
      </p:sp>
      <p:sp>
        <p:nvSpPr>
          <p:cNvPr id="15" name="Oval 14">
            <a:extLst>
              <a:ext uri="{FF2B5EF4-FFF2-40B4-BE49-F238E27FC236}">
                <a16:creationId xmlns:a16="http://schemas.microsoft.com/office/drawing/2014/main" id="{35ABB209-BEC3-4D0C-B664-25AE87E90A16}"/>
              </a:ext>
            </a:extLst>
          </p:cNvPr>
          <p:cNvSpPr/>
          <p:nvPr/>
        </p:nvSpPr>
        <p:spPr>
          <a:xfrm>
            <a:off x="5388634" y="3133833"/>
            <a:ext cx="1414732" cy="1406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7A7A3F5-FAAC-4E3B-B504-2813347103B6}"/>
              </a:ext>
            </a:extLst>
          </p:cNvPr>
          <p:cNvCxnSpPr>
            <a:stCxn id="15" idx="0"/>
            <a:endCxn id="15" idx="4"/>
          </p:cNvCxnSpPr>
          <p:nvPr/>
        </p:nvCxnSpPr>
        <p:spPr>
          <a:xfrm>
            <a:off x="6096000" y="3133833"/>
            <a:ext cx="0" cy="14061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9BB755-99ED-4675-84BD-CB5F426750F7}"/>
              </a:ext>
            </a:extLst>
          </p:cNvPr>
          <p:cNvCxnSpPr>
            <a:stCxn id="15" idx="2"/>
            <a:endCxn id="15" idx="6"/>
          </p:cNvCxnSpPr>
          <p:nvPr/>
        </p:nvCxnSpPr>
        <p:spPr>
          <a:xfrm>
            <a:off x="5388634" y="3836886"/>
            <a:ext cx="14147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412F60-8032-4186-B737-86C4E1E65428}"/>
              </a:ext>
            </a:extLst>
          </p:cNvPr>
          <p:cNvCxnSpPr>
            <a:stCxn id="15" idx="3"/>
            <a:endCxn id="15" idx="7"/>
          </p:cNvCxnSpPr>
          <p:nvPr/>
        </p:nvCxnSpPr>
        <p:spPr>
          <a:xfrm flipV="1">
            <a:off x="5595817" y="3339752"/>
            <a:ext cx="1000366" cy="994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046A830-E292-4736-8725-C6094B008027}"/>
              </a:ext>
            </a:extLst>
          </p:cNvPr>
          <p:cNvCxnSpPr>
            <a:stCxn id="15" idx="1"/>
            <a:endCxn id="15" idx="5"/>
          </p:cNvCxnSpPr>
          <p:nvPr/>
        </p:nvCxnSpPr>
        <p:spPr>
          <a:xfrm>
            <a:off x="5595817" y="3339752"/>
            <a:ext cx="1000366" cy="9942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2F1B0145-DB4D-495E-A0B0-AC5E8AC1B9D0}"/>
              </a:ext>
            </a:extLst>
          </p:cNvPr>
          <p:cNvSpPr/>
          <p:nvPr/>
        </p:nvSpPr>
        <p:spPr>
          <a:xfrm>
            <a:off x="5661647" y="3389463"/>
            <a:ext cx="868705" cy="8870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9A77DB97-D6F3-4F4A-AE53-1BE19324BE71}"/>
              </a:ext>
            </a:extLst>
          </p:cNvPr>
          <p:cNvSpPr/>
          <p:nvPr/>
        </p:nvSpPr>
        <p:spPr>
          <a:xfrm>
            <a:off x="4986068" y="3389463"/>
            <a:ext cx="336735" cy="229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FBBA1F9E-AA20-43CD-8914-AC670A087FAC}"/>
              </a:ext>
            </a:extLst>
          </p:cNvPr>
          <p:cNvSpPr/>
          <p:nvPr/>
        </p:nvSpPr>
        <p:spPr>
          <a:xfrm>
            <a:off x="6862167" y="4081300"/>
            <a:ext cx="336735" cy="22900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DBF1C4C-72D7-4DDD-829B-F7B87DDCEBA5}"/>
              </a:ext>
            </a:extLst>
          </p:cNvPr>
          <p:cNvSpPr txBox="1"/>
          <p:nvPr/>
        </p:nvSpPr>
        <p:spPr>
          <a:xfrm>
            <a:off x="4986068" y="2657954"/>
            <a:ext cx="2250510" cy="369332"/>
          </a:xfrm>
          <a:prstGeom prst="rect">
            <a:avLst/>
          </a:prstGeom>
          <a:noFill/>
        </p:spPr>
        <p:txBody>
          <a:bodyPr wrap="square" rtlCol="0">
            <a:spAutoFit/>
          </a:bodyPr>
          <a:lstStyle/>
          <a:p>
            <a:pPr algn="ctr"/>
            <a:r>
              <a:rPr lang="en-US" b="1" dirty="0"/>
              <a:t>Bounded Buffer</a:t>
            </a:r>
          </a:p>
        </p:txBody>
      </p:sp>
      <p:pic>
        <p:nvPicPr>
          <p:cNvPr id="29" name="Picture 28">
            <a:extLst>
              <a:ext uri="{FF2B5EF4-FFF2-40B4-BE49-F238E27FC236}">
                <a16:creationId xmlns:a16="http://schemas.microsoft.com/office/drawing/2014/main" id="{964CAA7C-DCD8-44B8-A242-67C368F0F0E4}"/>
              </a:ext>
            </a:extLst>
          </p:cNvPr>
          <p:cNvPicPr>
            <a:picLocks noChangeAspect="1"/>
          </p:cNvPicPr>
          <p:nvPr/>
        </p:nvPicPr>
        <p:blipFill>
          <a:blip r:embed="rId3"/>
          <a:stretch>
            <a:fillRect/>
          </a:stretch>
        </p:blipFill>
        <p:spPr>
          <a:xfrm>
            <a:off x="8812808" y="5104176"/>
            <a:ext cx="1410908" cy="1026115"/>
          </a:xfrm>
          <a:prstGeom prst="rect">
            <a:avLst/>
          </a:prstGeom>
        </p:spPr>
      </p:pic>
    </p:spTree>
    <p:extLst>
      <p:ext uri="{BB962C8B-B14F-4D97-AF65-F5344CB8AC3E}">
        <p14:creationId xmlns:p14="http://schemas.microsoft.com/office/powerpoint/2010/main" val="3777514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ACAC-39CC-437F-8694-3C6B0177B5C0}"/>
              </a:ext>
            </a:extLst>
          </p:cNvPr>
          <p:cNvSpPr>
            <a:spLocks noGrp="1"/>
          </p:cNvSpPr>
          <p:nvPr>
            <p:ph type="title"/>
          </p:nvPr>
        </p:nvSpPr>
        <p:spPr/>
        <p:txBody>
          <a:bodyPr/>
          <a:lstStyle/>
          <a:p>
            <a:r>
              <a:rPr lang="en-US" dirty="0"/>
              <a:t>All-Reduce:  Map step</a:t>
            </a:r>
          </a:p>
        </p:txBody>
      </p:sp>
      <p:sp>
        <p:nvSpPr>
          <p:cNvPr id="3" name="Content Placeholder 2">
            <a:extLst>
              <a:ext uri="{FF2B5EF4-FFF2-40B4-BE49-F238E27FC236}">
                <a16:creationId xmlns:a16="http://schemas.microsoft.com/office/drawing/2014/main" id="{4CCE25D1-07A5-4CA7-BB81-32EA1260CA72}"/>
              </a:ext>
            </a:extLst>
          </p:cNvPr>
          <p:cNvSpPr>
            <a:spLocks noGrp="1"/>
          </p:cNvSpPr>
          <p:nvPr>
            <p:ph idx="1"/>
          </p:nvPr>
        </p:nvSpPr>
        <p:spPr/>
        <p:txBody>
          <a:bodyPr>
            <a:normAutofit lnSpcReduction="10000"/>
          </a:bodyPr>
          <a:lstStyle/>
          <a:p>
            <a:r>
              <a:rPr lang="en-US" dirty="0"/>
              <a:t>The leader </a:t>
            </a:r>
            <a:r>
              <a:rPr lang="en-US" b="1" dirty="0"/>
              <a:t>maps</a:t>
            </a:r>
            <a:r>
              <a:rPr lang="en-US" dirty="0"/>
              <a:t> some task over the n workers.  This can be done in any way that makes sense for the application.</a:t>
            </a:r>
          </a:p>
          <a:p>
            <a:endParaRPr lang="en-US" dirty="0"/>
          </a:p>
          <a:p>
            <a:r>
              <a:rPr lang="en-US" dirty="0"/>
              <a:t>Each worker performs its share of the work by applying the requested function to the data in its shard.  </a:t>
            </a:r>
          </a:p>
          <a:p>
            <a:endParaRPr lang="en-US" dirty="0"/>
          </a:p>
          <a:p>
            <a:r>
              <a:rPr lang="en-US" dirty="0"/>
              <a:t>When finished, each worker will have a list of new (</a:t>
            </a:r>
            <a:r>
              <a:rPr lang="en-US" dirty="0" err="1"/>
              <a:t>key,value</a:t>
            </a:r>
            <a:r>
              <a:rPr lang="en-US" dirty="0"/>
              <a:t>) pairs as its share of the result.</a:t>
            </a:r>
          </a:p>
        </p:txBody>
      </p:sp>
      <p:sp>
        <p:nvSpPr>
          <p:cNvPr id="4" name="Footer Placeholder 3">
            <a:extLst>
              <a:ext uri="{FF2B5EF4-FFF2-40B4-BE49-F238E27FC236}">
                <a16:creationId xmlns:a16="http://schemas.microsoft.com/office/drawing/2014/main" id="{A6C54227-09FA-46C6-9367-E468B45758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FB4400-66C2-473B-9D14-A418F326E0D0}"/>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3903395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4228874606"/>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094702799"/>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1B6F-D040-442C-AD93-B200F0ADCF49}"/>
              </a:ext>
            </a:extLst>
          </p:cNvPr>
          <p:cNvSpPr>
            <a:spLocks noGrp="1"/>
          </p:cNvSpPr>
          <p:nvPr>
            <p:ph type="title"/>
          </p:nvPr>
        </p:nvSpPr>
        <p:spPr/>
        <p:txBody>
          <a:bodyPr/>
          <a:lstStyle/>
          <a:p>
            <a:r>
              <a:rPr lang="en-US" dirty="0"/>
              <a:t>All-Reduce: Shuffle exchange</a:t>
            </a:r>
          </a:p>
        </p:txBody>
      </p:sp>
      <p:sp>
        <p:nvSpPr>
          <p:cNvPr id="3" name="Content Placeholder 2">
            <a:extLst>
              <a:ext uri="{FF2B5EF4-FFF2-40B4-BE49-F238E27FC236}">
                <a16:creationId xmlns:a16="http://schemas.microsoft.com/office/drawing/2014/main" id="{A8474AC8-82B4-4312-B825-3347A890178B}"/>
              </a:ext>
            </a:extLst>
          </p:cNvPr>
          <p:cNvSpPr>
            <a:spLocks noGrp="1"/>
          </p:cNvSpPr>
          <p:nvPr>
            <p:ph idx="1"/>
          </p:nvPr>
        </p:nvSpPr>
        <p:spPr/>
        <p:txBody>
          <a:bodyPr/>
          <a:lstStyle/>
          <a:p>
            <a:r>
              <a:rPr lang="en-US" dirty="0"/>
              <a:t>Each worker breaks its key-value result set into n parts by applying the </a:t>
            </a:r>
            <a:r>
              <a:rPr lang="en-US" dirty="0" err="1"/>
              <a:t>sharding</a:t>
            </a:r>
            <a:r>
              <a:rPr lang="en-US" dirty="0"/>
              <a:t> rule to the keys.  </a:t>
            </a:r>
          </a:p>
          <a:p>
            <a:pPr lvl="1"/>
            <a:r>
              <a:rPr lang="en-US" dirty="0"/>
              <a:t>  Now it has one subset (perhaps empty) for each other worker.</a:t>
            </a:r>
          </a:p>
          <a:p>
            <a:pPr lvl="1"/>
            <a:r>
              <a:rPr lang="en-US" dirty="0"/>
              <a:t>  It hands that subset to corresponding worker.</a:t>
            </a:r>
          </a:p>
          <a:p>
            <a:pPr lvl="1"/>
            <a:endParaRPr lang="en-US" dirty="0"/>
          </a:p>
          <a:p>
            <a:pPr marL="128016" lvl="1" indent="0">
              <a:buNone/>
            </a:pPr>
            <a:r>
              <a:rPr lang="en-US" dirty="0"/>
              <a:t>Every worker waits until it has n subset, one from each worker.</a:t>
            </a:r>
          </a:p>
        </p:txBody>
      </p:sp>
      <p:sp>
        <p:nvSpPr>
          <p:cNvPr id="4" name="Footer Placeholder 3">
            <a:extLst>
              <a:ext uri="{FF2B5EF4-FFF2-40B4-BE49-F238E27FC236}">
                <a16:creationId xmlns:a16="http://schemas.microsoft.com/office/drawing/2014/main" id="{C188ED4A-E5ED-45AD-BFCA-7E6E7CE51E9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E22DF65-72F3-4A9B-A304-085D558FC989}"/>
              </a:ext>
            </a:extLst>
          </p:cNvPr>
          <p:cNvSpPr>
            <a:spLocks noGrp="1"/>
          </p:cNvSpPr>
          <p:nvPr>
            <p:ph type="sldNum" sz="quarter" idx="12"/>
          </p:nvPr>
        </p:nvSpPr>
        <p:spPr/>
        <p:txBody>
          <a:bodyPr/>
          <a:lstStyle/>
          <a:p>
            <a:fld id="{6547F9EC-0141-428E-9624-21FD351CB832}" type="slidenum">
              <a:rPr lang="en-US" smtClean="0"/>
              <a:t>53</a:t>
            </a:fld>
            <a:endParaRPr lang="en-US"/>
          </a:p>
        </p:txBody>
      </p:sp>
    </p:spTree>
    <p:extLst>
      <p:ext uri="{BB962C8B-B14F-4D97-AF65-F5344CB8AC3E}">
        <p14:creationId xmlns:p14="http://schemas.microsoft.com/office/powerpoint/2010/main" val="3447446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54</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Tree>
    <p:extLst>
      <p:ext uri="{BB962C8B-B14F-4D97-AF65-F5344CB8AC3E}">
        <p14:creationId xmlns:p14="http://schemas.microsoft.com/office/powerpoint/2010/main" val="2518207491"/>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55</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Tree>
    <p:extLst>
      <p:ext uri="{BB962C8B-B14F-4D97-AF65-F5344CB8AC3E}">
        <p14:creationId xmlns:p14="http://schemas.microsoft.com/office/powerpoint/2010/main" val="1594231335"/>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56</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234894205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57</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434777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58</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30" name="Content Placeholder 2">
            <a:extLst>
              <a:ext uri="{FF2B5EF4-FFF2-40B4-BE49-F238E27FC236}">
                <a16:creationId xmlns:a16="http://schemas.microsoft.com/office/drawing/2014/main" id="{0A660ED2-1B8F-4AB9-BD6B-F5663ED162CE}"/>
              </a:ext>
            </a:extLst>
          </p:cNvPr>
          <p:cNvSpPr txBox="1">
            <a:spLocks/>
          </p:cNvSpPr>
          <p:nvPr/>
        </p:nvSpPr>
        <p:spPr>
          <a:xfrm>
            <a:off x="1024128" y="5456130"/>
            <a:ext cx="10641690" cy="85323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a:t>Not shown: There are messages being sent from A to B and C, from B to A and C, and from C to A and B.  These “shuffle” the data</a:t>
            </a:r>
            <a:endParaRPr lang="en-US" dirty="0"/>
          </a:p>
        </p:txBody>
      </p:sp>
    </p:spTree>
    <p:extLst>
      <p:ext uri="{BB962C8B-B14F-4D97-AF65-F5344CB8AC3E}">
        <p14:creationId xmlns:p14="http://schemas.microsoft.com/office/powerpoint/2010/main" val="2149355202"/>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C2C8-AB82-46A3-8422-37F46976EB59}"/>
              </a:ext>
            </a:extLst>
          </p:cNvPr>
          <p:cNvSpPr>
            <a:spLocks noGrp="1"/>
          </p:cNvSpPr>
          <p:nvPr>
            <p:ph type="title"/>
          </p:nvPr>
        </p:nvSpPr>
        <p:spPr/>
        <p:txBody>
          <a:bodyPr/>
          <a:lstStyle/>
          <a:p>
            <a:r>
              <a:rPr lang="en-US" dirty="0"/>
              <a:t>After the shuffle step, Workers apply a </a:t>
            </a:r>
            <a:r>
              <a:rPr lang="en-US" u="sng" dirty="0"/>
              <a:t>Reduce</a:t>
            </a:r>
            <a:r>
              <a:rPr lang="en-US" dirty="0"/>
              <a:t> function</a:t>
            </a:r>
          </a:p>
        </p:txBody>
      </p:sp>
      <p:sp>
        <p:nvSpPr>
          <p:cNvPr id="3" name="Content Placeholder 2">
            <a:extLst>
              <a:ext uri="{FF2B5EF4-FFF2-40B4-BE49-F238E27FC236}">
                <a16:creationId xmlns:a16="http://schemas.microsoft.com/office/drawing/2014/main" id="{22B9211D-C5A5-41B7-A0B6-4B59DE3A1F69}"/>
              </a:ext>
            </a:extLst>
          </p:cNvPr>
          <p:cNvSpPr>
            <a:spLocks noGrp="1"/>
          </p:cNvSpPr>
          <p:nvPr>
            <p:ph idx="1"/>
          </p:nvPr>
        </p:nvSpPr>
        <p:spPr/>
        <p:txBody>
          <a:bodyPr>
            <a:normAutofit/>
          </a:bodyPr>
          <a:lstStyle/>
          <a:p>
            <a:r>
              <a:rPr lang="en-US" dirty="0"/>
              <a:t>Each worker combines the incoming data, then sorts by key.</a:t>
            </a:r>
          </a:p>
          <a:p>
            <a:endParaRPr lang="en-US" dirty="0"/>
          </a:p>
          <a:p>
            <a:r>
              <a:rPr lang="en-US" dirty="0"/>
              <a:t>If it has multiple items with the same key, a </a:t>
            </a:r>
            <a:r>
              <a:rPr lang="en-US" b="1" dirty="0"/>
              <a:t>reducing function</a:t>
            </a:r>
            <a:r>
              <a:rPr lang="en-US" i="1" dirty="0"/>
              <a:t> </a:t>
            </a:r>
            <a:r>
              <a:rPr lang="en-US" dirty="0"/>
              <a:t>is used to combine them.  For example, </a:t>
            </a:r>
            <a:r>
              <a:rPr lang="en-US" b="1" dirty="0"/>
              <a:t>sum</a:t>
            </a:r>
            <a:r>
              <a:rPr lang="en-US" dirty="0"/>
              <a:t> might sum the values.</a:t>
            </a:r>
          </a:p>
          <a:p>
            <a:endParaRPr lang="en-US" dirty="0"/>
          </a:p>
          <a:p>
            <a:r>
              <a:rPr lang="en-US" dirty="0"/>
              <a:t>The new (</a:t>
            </a:r>
            <a:r>
              <a:rPr lang="en-US" dirty="0" err="1"/>
              <a:t>key,value</a:t>
            </a:r>
            <a:r>
              <a:rPr lang="en-US" dirty="0"/>
              <a:t>) pairs are the result of the all-reduce computation.</a:t>
            </a:r>
          </a:p>
        </p:txBody>
      </p:sp>
      <p:sp>
        <p:nvSpPr>
          <p:cNvPr id="4" name="Footer Placeholder 3">
            <a:extLst>
              <a:ext uri="{FF2B5EF4-FFF2-40B4-BE49-F238E27FC236}">
                <a16:creationId xmlns:a16="http://schemas.microsoft.com/office/drawing/2014/main" id="{0E571DD2-CAC3-4E48-8D0D-B70474833CA2}"/>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66F51A93-4E06-4FEA-8DCC-9F145ADE2663}"/>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3048217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78E6C-CBCE-46E0-A300-19D8B3A8606F}"/>
              </a:ext>
            </a:extLst>
          </p:cNvPr>
          <p:cNvSpPr>
            <a:spLocks noGrp="1"/>
          </p:cNvSpPr>
          <p:nvPr>
            <p:ph type="title"/>
          </p:nvPr>
        </p:nvSpPr>
        <p:spPr/>
        <p:txBody>
          <a:bodyPr/>
          <a:lstStyle/>
          <a:p>
            <a:r>
              <a:rPr lang="en-US" dirty="0"/>
              <a:t>Analogy: Software design patterns</a:t>
            </a:r>
          </a:p>
        </p:txBody>
      </p:sp>
      <p:sp>
        <p:nvSpPr>
          <p:cNvPr id="3" name="Content Placeholder 2">
            <a:extLst>
              <a:ext uri="{FF2B5EF4-FFF2-40B4-BE49-F238E27FC236}">
                <a16:creationId xmlns:a16="http://schemas.microsoft.com/office/drawing/2014/main" id="{00D24D5B-4088-4335-AEE8-2C3AB093DBD9}"/>
              </a:ext>
            </a:extLst>
          </p:cNvPr>
          <p:cNvSpPr>
            <a:spLocks noGrp="1"/>
          </p:cNvSpPr>
          <p:nvPr>
            <p:ph idx="1"/>
          </p:nvPr>
        </p:nvSpPr>
        <p:spPr/>
        <p:txBody>
          <a:bodyPr>
            <a:normAutofit fontScale="92500" lnSpcReduction="10000"/>
          </a:bodyPr>
          <a:lstStyle/>
          <a:p>
            <a:r>
              <a:rPr lang="en-US" dirty="0"/>
              <a:t>Motivation: Early object-oriented programming approaches had a very flat perspective on programs:</a:t>
            </a:r>
          </a:p>
          <a:p>
            <a:endParaRPr lang="en-US" dirty="0"/>
          </a:p>
          <a:p>
            <a:r>
              <a:rPr lang="en-US" dirty="0"/>
              <a:t> 		We had objects, including data structures.</a:t>
            </a:r>
          </a:p>
          <a:p>
            <a:r>
              <a:rPr lang="en-US" dirty="0"/>
              <a:t> 		Threads operated on those objects.</a:t>
            </a:r>
          </a:p>
          <a:p>
            <a:endParaRPr lang="en-US" dirty="0"/>
          </a:p>
          <a:p>
            <a:r>
              <a:rPr lang="en-US" dirty="0"/>
              <a:t>Developers felt that it was hard to capture higher-level system structures and behaviors by just designing some class.</a:t>
            </a:r>
          </a:p>
        </p:txBody>
      </p:sp>
      <p:sp>
        <p:nvSpPr>
          <p:cNvPr id="4" name="Footer Placeholder 3">
            <a:extLst>
              <a:ext uri="{FF2B5EF4-FFF2-40B4-BE49-F238E27FC236}">
                <a16:creationId xmlns:a16="http://schemas.microsoft.com/office/drawing/2014/main" id="{6CCC1346-6588-4AF8-BC78-2F364C6758B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A531113-2836-4DE0-BD80-6D9EF0338A6C}"/>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2189001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Map (first step)</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60</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Subset 1</a:t>
            </a:r>
          </a:p>
        </p:txBody>
      </p:sp>
    </p:spTree>
    <p:extLst>
      <p:ext uri="{BB962C8B-B14F-4D97-AF65-F5344CB8AC3E}">
        <p14:creationId xmlns:p14="http://schemas.microsoft.com/office/powerpoint/2010/main" val="5581620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Shuffle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61</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7133480" y="4048080"/>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6720731" y="4255242"/>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238965" y="4487488"/>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8835083" y="4025974"/>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422334" y="4233136"/>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7940568" y="4465382"/>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391019" y="3998532"/>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9978270" y="4205694"/>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9496504" y="443794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33940730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4.81481E-6 L 0.23073 0.00509 " pathEditMode="relative" rAng="0" ptsTypes="AA">
                                      <p:cBhvr>
                                        <p:cTn id="6" dur="2000" fill="hold"/>
                                        <p:tgtEl>
                                          <p:spTgt spid="21"/>
                                        </p:tgtEl>
                                        <p:attrNameLst>
                                          <p:attrName>ppt_x</p:attrName>
                                          <p:attrName>ppt_y</p:attrName>
                                        </p:attrNameLst>
                                      </p:cBhvr>
                                      <p:rCtr x="11536" y="25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9167E-6 2.22222E-6 L 0.13672 0.00208 " pathEditMode="relative" rAng="0" ptsTypes="AA">
                                      <p:cBhvr>
                                        <p:cTn id="10" dur="2000" fill="hold"/>
                                        <p:tgtEl>
                                          <p:spTgt spid="22"/>
                                        </p:tgtEl>
                                        <p:attrNameLst>
                                          <p:attrName>ppt_x</p:attrName>
                                          <p:attrName>ppt_y</p:attrName>
                                        </p:attrNameLst>
                                      </p:cBhvr>
                                      <p:rCtr x="6836" y="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9336 -0.01898 L 0.13737 -0.01388 " pathEditMode="relative" rAng="0" ptsTypes="AA">
                                      <p:cBhvr>
                                        <p:cTn id="14" dur="2000" fill="hold"/>
                                        <p:tgtEl>
                                          <p:spTgt spid="24"/>
                                        </p:tgtEl>
                                        <p:attrNameLst>
                                          <p:attrName>ppt_x</p:attrName>
                                          <p:attrName>ppt_y</p:attrName>
                                        </p:attrNameLst>
                                      </p:cBhvr>
                                      <p:rCtr x="11536" y="25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27083 -0.0118 L -0.13411 -0.00972 " pathEditMode="relative" rAng="0" ptsTypes="AA">
                                      <p:cBhvr>
                                        <p:cTn id="18" dur="2000" fill="hold"/>
                                        <p:tgtEl>
                                          <p:spTgt spid="28"/>
                                        </p:tgtEl>
                                        <p:attrNameLst>
                                          <p:attrName>ppt_x</p:attrName>
                                          <p:attrName>ppt_y</p:attrName>
                                        </p:attrNameLst>
                                      </p:cBhvr>
                                      <p:rCtr x="6836" y="9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04167E-6 3.7037E-7 L -0.2276 -0.02685 " pathEditMode="relative" rAng="0" ptsTypes="AA">
                                      <p:cBhvr>
                                        <p:cTn id="22" dur="2000" fill="hold"/>
                                        <p:tgtEl>
                                          <p:spTgt spid="29"/>
                                        </p:tgtEl>
                                        <p:attrNameLst>
                                          <p:attrName>ppt_x</p:attrName>
                                          <p:attrName>ppt_y</p:attrName>
                                        </p:attrNameLst>
                                      </p:cBhvr>
                                      <p:rCtr x="-11966" y="-648"/>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79167E-6 -4.81481E-6 L -0.06615 -0.06088 " pathEditMode="relative" rAng="0" ptsTypes="AA">
                                      <p:cBhvr>
                                        <p:cTn id="26" dur="2000" fill="hold"/>
                                        <p:tgtEl>
                                          <p:spTgt spid="26"/>
                                        </p:tgtEl>
                                        <p:attrNameLst>
                                          <p:attrName>ppt_x</p:attrName>
                                          <p:attrName>ppt_y</p:attrName>
                                        </p:attrNameLst>
                                      </p:cBhvr>
                                      <p:rCtr x="-3568" y="-28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6" grpId="0" animBg="1"/>
      <p:bldP spid="28" grpId="0" animBg="1"/>
      <p:bldP spid="2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Sort</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62</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1" name="Flowchart: Document 20">
            <a:extLst>
              <a:ext uri="{FF2B5EF4-FFF2-40B4-BE49-F238E27FC236}">
                <a16:creationId xmlns:a16="http://schemas.microsoft.com/office/drawing/2014/main" id="{223A3FDD-E74E-4C92-8C5A-ECE31BE9AC8C}"/>
              </a:ext>
            </a:extLst>
          </p:cNvPr>
          <p:cNvSpPr/>
          <p:nvPr/>
        </p:nvSpPr>
        <p:spPr>
          <a:xfrm>
            <a:off x="10151980" y="4463534"/>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2" name="Flowchart: Document 21">
            <a:extLst>
              <a:ext uri="{FF2B5EF4-FFF2-40B4-BE49-F238E27FC236}">
                <a16:creationId xmlns:a16="http://schemas.microsoft.com/office/drawing/2014/main" id="{7D4EAF6D-90E4-434B-8F4F-29E7CB9492F4}"/>
              </a:ext>
            </a:extLst>
          </p:cNvPr>
          <p:cNvSpPr/>
          <p:nvPr/>
        </p:nvSpPr>
        <p:spPr>
          <a:xfrm>
            <a:off x="8519736" y="4498267"/>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6722250" y="4510845"/>
            <a:ext cx="1108825" cy="274320"/>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4" name="Flowchart: Document 23">
            <a:extLst>
              <a:ext uri="{FF2B5EF4-FFF2-40B4-BE49-F238E27FC236}">
                <a16:creationId xmlns:a16="http://schemas.microsoft.com/office/drawing/2014/main" id="{5F284DCC-0B49-4B3A-88D2-850411EC5331}"/>
              </a:ext>
            </a:extLst>
          </p:cNvPr>
          <p:cNvSpPr/>
          <p:nvPr/>
        </p:nvSpPr>
        <p:spPr>
          <a:xfrm>
            <a:off x="10310454" y="4291768"/>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719855" y="4292391"/>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6" name="Flowchart: Document 25">
            <a:extLst>
              <a:ext uri="{FF2B5EF4-FFF2-40B4-BE49-F238E27FC236}">
                <a16:creationId xmlns:a16="http://schemas.microsoft.com/office/drawing/2014/main" id="{66254A79-9100-4D70-AF4C-50E0E06BBA31}"/>
              </a:ext>
            </a:extLst>
          </p:cNvPr>
          <p:cNvSpPr/>
          <p:nvPr/>
        </p:nvSpPr>
        <p:spPr>
          <a:xfrm>
            <a:off x="6880199" y="4347350"/>
            <a:ext cx="1108825" cy="274320"/>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462271" y="411705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3</a:t>
            </a:r>
          </a:p>
        </p:txBody>
      </p:sp>
      <p:sp>
        <p:nvSpPr>
          <p:cNvPr id="28" name="Flowchart: Document 27">
            <a:extLst>
              <a:ext uri="{FF2B5EF4-FFF2-40B4-BE49-F238E27FC236}">
                <a16:creationId xmlns:a16="http://schemas.microsoft.com/office/drawing/2014/main" id="{F529B8C9-7FCE-44CE-A259-D1B9B792082F}"/>
              </a:ext>
            </a:extLst>
          </p:cNvPr>
          <p:cNvSpPr/>
          <p:nvPr/>
        </p:nvSpPr>
        <p:spPr>
          <a:xfrm>
            <a:off x="8931591" y="4084590"/>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2</a:t>
            </a:r>
          </a:p>
        </p:txBody>
      </p:sp>
      <p:sp>
        <p:nvSpPr>
          <p:cNvPr id="29" name="Flowchart: Document 28">
            <a:extLst>
              <a:ext uri="{FF2B5EF4-FFF2-40B4-BE49-F238E27FC236}">
                <a16:creationId xmlns:a16="http://schemas.microsoft.com/office/drawing/2014/main" id="{BDD49A78-C870-4FCE-88B8-125A31F11A31}"/>
              </a:ext>
            </a:extLst>
          </p:cNvPr>
          <p:cNvSpPr/>
          <p:nvPr/>
        </p:nvSpPr>
        <p:spPr>
          <a:xfrm>
            <a:off x="7144408" y="4165448"/>
            <a:ext cx="1108825" cy="274320"/>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Subset 1</a:t>
            </a:r>
          </a:p>
        </p:txBody>
      </p:sp>
    </p:spTree>
    <p:extLst>
      <p:ext uri="{BB962C8B-B14F-4D97-AF65-F5344CB8AC3E}">
        <p14:creationId xmlns:p14="http://schemas.microsoft.com/office/powerpoint/2010/main" val="2798297942"/>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3BFF-970C-410E-8E4B-BA705F38752A}"/>
              </a:ext>
            </a:extLst>
          </p:cNvPr>
          <p:cNvSpPr>
            <a:spLocks noGrp="1"/>
          </p:cNvSpPr>
          <p:nvPr>
            <p:ph type="title"/>
          </p:nvPr>
        </p:nvSpPr>
        <p:spPr/>
        <p:txBody>
          <a:bodyPr/>
          <a:lstStyle/>
          <a:p>
            <a:r>
              <a:rPr lang="en-US" dirty="0"/>
              <a:t>All-Reduce pattern: reduce</a:t>
            </a:r>
          </a:p>
        </p:txBody>
      </p:sp>
      <p:sp>
        <p:nvSpPr>
          <p:cNvPr id="4" name="Footer Placeholder 3">
            <a:extLst>
              <a:ext uri="{FF2B5EF4-FFF2-40B4-BE49-F238E27FC236}">
                <a16:creationId xmlns:a16="http://schemas.microsoft.com/office/drawing/2014/main" id="{E206A530-F59C-4315-89E1-FF8A543F7317}"/>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ADA3F32-2AF9-4FB1-B3C3-F5405E4F4F48}"/>
              </a:ext>
            </a:extLst>
          </p:cNvPr>
          <p:cNvSpPr>
            <a:spLocks noGrp="1"/>
          </p:cNvSpPr>
          <p:nvPr>
            <p:ph type="sldNum" sz="quarter" idx="12"/>
          </p:nvPr>
        </p:nvSpPr>
        <p:spPr/>
        <p:txBody>
          <a:bodyPr/>
          <a:lstStyle/>
          <a:p>
            <a:fld id="{6547F9EC-0141-428E-9624-21FD351CB832}" type="slidenum">
              <a:rPr lang="en-US" smtClean="0"/>
              <a:t>63</a:t>
            </a:fld>
            <a:endParaRPr lang="en-US"/>
          </a:p>
        </p:txBody>
      </p:sp>
      <p:sp>
        <p:nvSpPr>
          <p:cNvPr id="6" name="Freeform: Shape 5">
            <a:extLst>
              <a:ext uri="{FF2B5EF4-FFF2-40B4-BE49-F238E27FC236}">
                <a16:creationId xmlns:a16="http://schemas.microsoft.com/office/drawing/2014/main" id="{81DEDA7C-3223-4F85-B074-0604FACF9C2A}"/>
              </a:ext>
            </a:extLst>
          </p:cNvPr>
          <p:cNvSpPr/>
          <p:nvPr/>
        </p:nvSpPr>
        <p:spPr>
          <a:xfrm>
            <a:off x="1903324" y="3011624"/>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33BD465-55C7-4247-86E8-0C3CFD76A10C}"/>
              </a:ext>
            </a:extLst>
          </p:cNvPr>
          <p:cNvSpPr/>
          <p:nvPr/>
        </p:nvSpPr>
        <p:spPr>
          <a:xfrm>
            <a:off x="7524476" y="276332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8F630A-57CD-4693-AA13-9FF998E6AC39}"/>
              </a:ext>
            </a:extLst>
          </p:cNvPr>
          <p:cNvSpPr/>
          <p:nvPr/>
        </p:nvSpPr>
        <p:spPr>
          <a:xfrm>
            <a:off x="8746552" y="257929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C9C766C-8CCB-4384-AA6B-9DA4775AE2E3}"/>
              </a:ext>
            </a:extLst>
          </p:cNvPr>
          <p:cNvSpPr/>
          <p:nvPr/>
        </p:nvSpPr>
        <p:spPr>
          <a:xfrm>
            <a:off x="9968628" y="2889849"/>
            <a:ext cx="868705" cy="2139351"/>
          </a:xfrm>
          <a:custGeom>
            <a:avLst/>
            <a:gdLst>
              <a:gd name="connsiteX0" fmla="*/ 202291 w 868705"/>
              <a:gd name="connsiteY0" fmla="*/ 0 h 2139351"/>
              <a:gd name="connsiteX1" fmla="*/ 866525 w 868705"/>
              <a:gd name="connsiteY1" fmla="*/ 638355 h 2139351"/>
              <a:gd name="connsiteX2" fmla="*/ 3883 w 868705"/>
              <a:gd name="connsiteY2" fmla="*/ 1362974 h 2139351"/>
              <a:gd name="connsiteX3" fmla="*/ 607732 w 868705"/>
              <a:gd name="connsiteY3" fmla="*/ 2139351 h 2139351"/>
            </a:gdLst>
            <a:ahLst/>
            <a:cxnLst>
              <a:cxn ang="0">
                <a:pos x="connsiteX0" y="connsiteY0"/>
              </a:cxn>
              <a:cxn ang="0">
                <a:pos x="connsiteX1" y="connsiteY1"/>
              </a:cxn>
              <a:cxn ang="0">
                <a:pos x="connsiteX2" y="connsiteY2"/>
              </a:cxn>
              <a:cxn ang="0">
                <a:pos x="connsiteX3" y="connsiteY3"/>
              </a:cxn>
            </a:cxnLst>
            <a:rect l="l" t="t" r="r" b="b"/>
            <a:pathLst>
              <a:path w="868705" h="2139351">
                <a:moveTo>
                  <a:pt x="202291" y="0"/>
                </a:moveTo>
                <a:cubicBezTo>
                  <a:pt x="550942" y="205596"/>
                  <a:pt x="899593" y="411193"/>
                  <a:pt x="866525" y="638355"/>
                </a:cubicBezTo>
                <a:cubicBezTo>
                  <a:pt x="833457" y="865517"/>
                  <a:pt x="47015" y="1112808"/>
                  <a:pt x="3883" y="1362974"/>
                </a:cubicBezTo>
                <a:cubicBezTo>
                  <a:pt x="-39249" y="1613140"/>
                  <a:pt x="284241" y="1876245"/>
                  <a:pt x="607732" y="2139351"/>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F54E531-00B4-4732-8379-313D2120E5CA}"/>
              </a:ext>
            </a:extLst>
          </p:cNvPr>
          <p:cNvSpPr txBox="1"/>
          <p:nvPr/>
        </p:nvSpPr>
        <p:spPr>
          <a:xfrm>
            <a:off x="1509623" y="1932483"/>
            <a:ext cx="2250510" cy="369332"/>
          </a:xfrm>
          <a:prstGeom prst="rect">
            <a:avLst/>
          </a:prstGeom>
          <a:noFill/>
        </p:spPr>
        <p:txBody>
          <a:bodyPr wrap="square" rtlCol="0">
            <a:spAutoFit/>
          </a:bodyPr>
          <a:lstStyle/>
          <a:p>
            <a:pPr algn="ctr"/>
            <a:r>
              <a:rPr lang="en-US" b="1" dirty="0"/>
              <a:t>Leader</a:t>
            </a:r>
          </a:p>
        </p:txBody>
      </p:sp>
      <p:sp>
        <p:nvSpPr>
          <p:cNvPr id="13" name="TextBox 12">
            <a:extLst>
              <a:ext uri="{FF2B5EF4-FFF2-40B4-BE49-F238E27FC236}">
                <a16:creationId xmlns:a16="http://schemas.microsoft.com/office/drawing/2014/main" id="{645A0BC1-E531-4FCD-AB85-29CC39E2D8C2}"/>
              </a:ext>
            </a:extLst>
          </p:cNvPr>
          <p:cNvSpPr txBox="1"/>
          <p:nvPr/>
        </p:nvSpPr>
        <p:spPr>
          <a:xfrm>
            <a:off x="7940568" y="1932483"/>
            <a:ext cx="2250510" cy="369332"/>
          </a:xfrm>
          <a:prstGeom prst="rect">
            <a:avLst/>
          </a:prstGeom>
          <a:noFill/>
        </p:spPr>
        <p:txBody>
          <a:bodyPr wrap="square" rtlCol="0">
            <a:spAutoFit/>
          </a:bodyPr>
          <a:lstStyle/>
          <a:p>
            <a:pPr algn="ctr"/>
            <a:r>
              <a:rPr lang="en-US" b="1" dirty="0"/>
              <a:t>Worker threads</a:t>
            </a:r>
          </a:p>
        </p:txBody>
      </p:sp>
      <p:cxnSp>
        <p:nvCxnSpPr>
          <p:cNvPr id="7" name="Straight Arrow Connector 6">
            <a:extLst>
              <a:ext uri="{FF2B5EF4-FFF2-40B4-BE49-F238E27FC236}">
                <a16:creationId xmlns:a16="http://schemas.microsoft.com/office/drawing/2014/main" id="{D4280289-1C66-4206-9F98-BCAF26490A28}"/>
              </a:ext>
            </a:extLst>
          </p:cNvPr>
          <p:cNvCxnSpPr>
            <a:cxnSpLocks/>
          </p:cNvCxnSpPr>
          <p:nvPr/>
        </p:nvCxnSpPr>
        <p:spPr>
          <a:xfrm>
            <a:off x="2481812" y="3186545"/>
            <a:ext cx="5911369" cy="24245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B9A0471-A521-41E1-AAB0-4DD06B179116}"/>
              </a:ext>
            </a:extLst>
          </p:cNvPr>
          <p:cNvCxnSpPr>
            <a:cxnSpLocks/>
          </p:cNvCxnSpPr>
          <p:nvPr/>
        </p:nvCxnSpPr>
        <p:spPr>
          <a:xfrm>
            <a:off x="2337676" y="3121118"/>
            <a:ext cx="7101888" cy="344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315E23-9637-4852-95AB-39B11EDD56F4}"/>
              </a:ext>
            </a:extLst>
          </p:cNvPr>
          <p:cNvCxnSpPr>
            <a:cxnSpLocks/>
          </p:cNvCxnSpPr>
          <p:nvPr/>
        </p:nvCxnSpPr>
        <p:spPr>
          <a:xfrm>
            <a:off x="2337676" y="3186545"/>
            <a:ext cx="8406715" cy="1770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owchart: Multidocument 31">
            <a:extLst>
              <a:ext uri="{FF2B5EF4-FFF2-40B4-BE49-F238E27FC236}">
                <a16:creationId xmlns:a16="http://schemas.microsoft.com/office/drawing/2014/main" id="{2A5EB822-D62D-4D62-B5E8-659D97D4ECA7}"/>
              </a:ext>
            </a:extLst>
          </p:cNvPr>
          <p:cNvSpPr/>
          <p:nvPr/>
        </p:nvSpPr>
        <p:spPr>
          <a:xfrm>
            <a:off x="6417564" y="2586456"/>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A</a:t>
            </a:r>
          </a:p>
        </p:txBody>
      </p:sp>
      <p:sp>
        <p:nvSpPr>
          <p:cNvPr id="33" name="Flowchart: Multidocument 32">
            <a:extLst>
              <a:ext uri="{FF2B5EF4-FFF2-40B4-BE49-F238E27FC236}">
                <a16:creationId xmlns:a16="http://schemas.microsoft.com/office/drawing/2014/main" id="{35F7F45C-0AEE-41E8-8AE5-C0394504D57B}"/>
              </a:ext>
            </a:extLst>
          </p:cNvPr>
          <p:cNvSpPr/>
          <p:nvPr/>
        </p:nvSpPr>
        <p:spPr>
          <a:xfrm>
            <a:off x="8022811" y="2599834"/>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B</a:t>
            </a:r>
          </a:p>
        </p:txBody>
      </p:sp>
      <p:sp>
        <p:nvSpPr>
          <p:cNvPr id="34" name="Flowchart: Multidocument 33">
            <a:extLst>
              <a:ext uri="{FF2B5EF4-FFF2-40B4-BE49-F238E27FC236}">
                <a16:creationId xmlns:a16="http://schemas.microsoft.com/office/drawing/2014/main" id="{741A0A1A-F0BB-450C-8285-DDA57ABFDB4E}"/>
              </a:ext>
            </a:extLst>
          </p:cNvPr>
          <p:cNvSpPr/>
          <p:nvPr/>
        </p:nvSpPr>
        <p:spPr>
          <a:xfrm>
            <a:off x="9617226" y="2572822"/>
            <a:ext cx="1216495" cy="369332"/>
          </a:xfrm>
          <a:prstGeom prst="flowChartMultidocumen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Shard C</a:t>
            </a:r>
          </a:p>
        </p:txBody>
      </p:sp>
      <p:sp>
        <p:nvSpPr>
          <p:cNvPr id="35" name="Flowchart: Multidocument 34">
            <a:extLst>
              <a:ext uri="{FF2B5EF4-FFF2-40B4-BE49-F238E27FC236}">
                <a16:creationId xmlns:a16="http://schemas.microsoft.com/office/drawing/2014/main" id="{45BF584C-E9A7-414B-AAC3-E97BDF4D5E94}"/>
              </a:ext>
            </a:extLst>
          </p:cNvPr>
          <p:cNvSpPr/>
          <p:nvPr/>
        </p:nvSpPr>
        <p:spPr>
          <a:xfrm>
            <a:off x="7025811" y="3561556"/>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A</a:t>
            </a:r>
          </a:p>
        </p:txBody>
      </p:sp>
      <p:sp>
        <p:nvSpPr>
          <p:cNvPr id="36" name="Flowchart: Multidocument 35">
            <a:extLst>
              <a:ext uri="{FF2B5EF4-FFF2-40B4-BE49-F238E27FC236}">
                <a16:creationId xmlns:a16="http://schemas.microsoft.com/office/drawing/2014/main" id="{50D940CC-8F69-4CB3-B3F9-BABFE8FB5EEB}"/>
              </a:ext>
            </a:extLst>
          </p:cNvPr>
          <p:cNvSpPr/>
          <p:nvPr/>
        </p:nvSpPr>
        <p:spPr>
          <a:xfrm>
            <a:off x="8631058" y="3574934"/>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B</a:t>
            </a:r>
          </a:p>
        </p:txBody>
      </p:sp>
      <p:sp>
        <p:nvSpPr>
          <p:cNvPr id="37" name="Flowchart: Multidocument 36">
            <a:extLst>
              <a:ext uri="{FF2B5EF4-FFF2-40B4-BE49-F238E27FC236}">
                <a16:creationId xmlns:a16="http://schemas.microsoft.com/office/drawing/2014/main" id="{F5BD198A-C927-4F09-8CB2-8479FE6071EC}"/>
              </a:ext>
            </a:extLst>
          </p:cNvPr>
          <p:cNvSpPr/>
          <p:nvPr/>
        </p:nvSpPr>
        <p:spPr>
          <a:xfrm>
            <a:off x="10225473" y="3547922"/>
            <a:ext cx="1216495" cy="369332"/>
          </a:xfrm>
          <a:prstGeom prst="flowChartMultidocumen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Result C</a:t>
            </a:r>
          </a:p>
        </p:txBody>
      </p:sp>
      <p:sp>
        <p:nvSpPr>
          <p:cNvPr id="23" name="Flowchart: Document 22">
            <a:extLst>
              <a:ext uri="{FF2B5EF4-FFF2-40B4-BE49-F238E27FC236}">
                <a16:creationId xmlns:a16="http://schemas.microsoft.com/office/drawing/2014/main" id="{A2CA285B-E0A7-4208-BBBD-60954F60C447}"/>
              </a:ext>
            </a:extLst>
          </p:cNvPr>
          <p:cNvSpPr/>
          <p:nvPr/>
        </p:nvSpPr>
        <p:spPr>
          <a:xfrm>
            <a:off x="5949030" y="4510845"/>
            <a:ext cx="1882046" cy="391835"/>
          </a:xfrm>
          <a:prstGeom prst="flowChartDocumen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A</a:t>
            </a:r>
          </a:p>
        </p:txBody>
      </p:sp>
      <p:sp>
        <p:nvSpPr>
          <p:cNvPr id="25" name="Flowchart: Document 24">
            <a:extLst>
              <a:ext uri="{FF2B5EF4-FFF2-40B4-BE49-F238E27FC236}">
                <a16:creationId xmlns:a16="http://schemas.microsoft.com/office/drawing/2014/main" id="{0D71B3EF-FAD8-44F8-BFCA-E2163437D980}"/>
              </a:ext>
            </a:extLst>
          </p:cNvPr>
          <p:cNvSpPr/>
          <p:nvPr/>
        </p:nvSpPr>
        <p:spPr>
          <a:xfrm>
            <a:off x="8087089" y="4500760"/>
            <a:ext cx="1957467" cy="328515"/>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B</a:t>
            </a:r>
          </a:p>
        </p:txBody>
      </p:sp>
      <p:sp>
        <p:nvSpPr>
          <p:cNvPr id="27" name="Flowchart: Document 26">
            <a:extLst>
              <a:ext uri="{FF2B5EF4-FFF2-40B4-BE49-F238E27FC236}">
                <a16:creationId xmlns:a16="http://schemas.microsoft.com/office/drawing/2014/main" id="{00AA7D3B-8A4D-4632-948B-84BDBBFC27E6}"/>
              </a:ext>
            </a:extLst>
          </p:cNvPr>
          <p:cNvSpPr/>
          <p:nvPr/>
        </p:nvSpPr>
        <p:spPr>
          <a:xfrm>
            <a:off x="10160050" y="4510178"/>
            <a:ext cx="1891431" cy="328515"/>
          </a:xfrm>
          <a:prstGeom prst="flowChartDocumen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Reduced results C</a:t>
            </a:r>
          </a:p>
        </p:txBody>
      </p:sp>
    </p:spTree>
    <p:extLst>
      <p:ext uri="{BB962C8B-B14F-4D97-AF65-F5344CB8AC3E}">
        <p14:creationId xmlns:p14="http://schemas.microsoft.com/office/powerpoint/2010/main" val="1664670601"/>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2489C-FDE8-4B3F-A952-44D4A87AF4F7}"/>
              </a:ext>
            </a:extLst>
          </p:cNvPr>
          <p:cNvSpPr>
            <a:spLocks noGrp="1"/>
          </p:cNvSpPr>
          <p:nvPr>
            <p:ph type="title"/>
          </p:nvPr>
        </p:nvSpPr>
        <p:spPr/>
        <p:txBody>
          <a:bodyPr/>
          <a:lstStyle/>
          <a:p>
            <a:r>
              <a:rPr lang="en-US" dirty="0"/>
              <a:t>Map-reduce is A complex pattern!</a:t>
            </a:r>
          </a:p>
        </p:txBody>
      </p:sp>
      <p:sp>
        <p:nvSpPr>
          <p:cNvPr id="5" name="Content Placeholder 4">
            <a:extLst>
              <a:ext uri="{FF2B5EF4-FFF2-40B4-BE49-F238E27FC236}">
                <a16:creationId xmlns:a16="http://schemas.microsoft.com/office/drawing/2014/main" id="{757CCC98-FB96-4E48-A149-25AC612E5E33}"/>
              </a:ext>
            </a:extLst>
          </p:cNvPr>
          <p:cNvSpPr>
            <a:spLocks noGrp="1"/>
          </p:cNvSpPr>
          <p:nvPr>
            <p:ph idx="1"/>
          </p:nvPr>
        </p:nvSpPr>
        <p:spPr/>
        <p:txBody>
          <a:bodyPr>
            <a:normAutofit/>
          </a:bodyPr>
          <a:lstStyle/>
          <a:p>
            <a:r>
              <a:rPr lang="en-US" dirty="0"/>
              <a:t>All-Reduce is hard to get “used to” but very powerful once you understand it and work with it.</a:t>
            </a:r>
          </a:p>
          <a:p>
            <a:endParaRPr lang="en-US" dirty="0"/>
          </a:p>
          <a:p>
            <a:r>
              <a:rPr lang="en-US" dirty="0"/>
              <a:t>Over the past ten years it has become the most widely used “tool” to create parallel systems for machine learning</a:t>
            </a:r>
          </a:p>
          <a:p>
            <a:endParaRPr lang="en-US" dirty="0"/>
          </a:p>
          <a:p>
            <a:r>
              <a:rPr lang="en-US" dirty="0"/>
              <a:t>Many algorithms can be expressed in terms of it</a:t>
            </a:r>
          </a:p>
        </p:txBody>
      </p:sp>
      <p:sp>
        <p:nvSpPr>
          <p:cNvPr id="3" name="Footer Placeholder 2">
            <a:extLst>
              <a:ext uri="{FF2B5EF4-FFF2-40B4-BE49-F238E27FC236}">
                <a16:creationId xmlns:a16="http://schemas.microsoft.com/office/drawing/2014/main" id="{4D4BB4BA-259A-42A3-9CEB-1B567A708CAA}"/>
              </a:ext>
            </a:extLst>
          </p:cNvPr>
          <p:cNvSpPr>
            <a:spLocks noGrp="1"/>
          </p:cNvSpPr>
          <p:nvPr>
            <p:ph type="ftr" sz="quarter" idx="11"/>
          </p:nvPr>
        </p:nvSpPr>
        <p:spPr/>
        <p:txBody>
          <a:bodyPr/>
          <a:lstStyle/>
          <a:p>
            <a:r>
              <a:rPr lang="en-US"/>
              <a:t>Cornell CS4414 - Spring 2023</a:t>
            </a:r>
          </a:p>
        </p:txBody>
      </p:sp>
      <p:sp>
        <p:nvSpPr>
          <p:cNvPr id="4" name="Slide Number Placeholder 3">
            <a:extLst>
              <a:ext uri="{FF2B5EF4-FFF2-40B4-BE49-F238E27FC236}">
                <a16:creationId xmlns:a16="http://schemas.microsoft.com/office/drawing/2014/main" id="{A611C01F-9F74-4AD2-ADF3-BFB2F52046F5}"/>
              </a:ext>
            </a:extLst>
          </p:cNvPr>
          <p:cNvSpPr>
            <a:spLocks noGrp="1"/>
          </p:cNvSpPr>
          <p:nvPr>
            <p:ph type="sldNum" sz="quarter" idx="12"/>
          </p:nvPr>
        </p:nvSpPr>
        <p:spPr/>
        <p:txBody>
          <a:bodyPr/>
          <a:lstStyle/>
          <a:p>
            <a:fld id="{6547F9EC-0141-428E-9624-21FD351CB832}" type="slidenum">
              <a:rPr lang="en-US" smtClean="0"/>
              <a:t>64</a:t>
            </a:fld>
            <a:endParaRPr lang="en-US"/>
          </a:p>
        </p:txBody>
      </p:sp>
    </p:spTree>
    <p:extLst>
      <p:ext uri="{BB962C8B-B14F-4D97-AF65-F5344CB8AC3E}">
        <p14:creationId xmlns:p14="http://schemas.microsoft.com/office/powerpoint/2010/main" val="2341849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9BBB-56BE-4F15-B25F-A3C620736449}"/>
              </a:ext>
            </a:extLst>
          </p:cNvPr>
          <p:cNvSpPr>
            <a:spLocks noGrp="1"/>
          </p:cNvSpPr>
          <p:nvPr>
            <p:ph type="title"/>
          </p:nvPr>
        </p:nvSpPr>
        <p:spPr/>
        <p:txBody>
          <a:bodyPr/>
          <a:lstStyle/>
          <a:p>
            <a:r>
              <a:rPr lang="en-US" dirty="0"/>
              <a:t>Example: count word frequencies</a:t>
            </a:r>
          </a:p>
        </p:txBody>
      </p:sp>
      <p:sp>
        <p:nvSpPr>
          <p:cNvPr id="3" name="Content Placeholder 2">
            <a:extLst>
              <a:ext uri="{FF2B5EF4-FFF2-40B4-BE49-F238E27FC236}">
                <a16:creationId xmlns:a16="http://schemas.microsoft.com/office/drawing/2014/main" id="{D3362110-F410-4C27-B9E0-E7F5EF019263}"/>
              </a:ext>
            </a:extLst>
          </p:cNvPr>
          <p:cNvSpPr>
            <a:spLocks noGrp="1"/>
          </p:cNvSpPr>
          <p:nvPr>
            <p:ph idx="1"/>
          </p:nvPr>
        </p:nvSpPr>
        <p:spPr/>
        <p:txBody>
          <a:bodyPr>
            <a:normAutofit lnSpcReduction="10000"/>
          </a:bodyPr>
          <a:lstStyle/>
          <a:p>
            <a:r>
              <a:rPr lang="en-US" dirty="0"/>
              <a:t>In the first step, each thread computes word frequencies in a subset (shard) of the input files.</a:t>
            </a:r>
          </a:p>
          <a:p>
            <a:endParaRPr lang="en-US" dirty="0"/>
          </a:p>
          <a:p>
            <a:r>
              <a:rPr lang="en-US" dirty="0"/>
              <a:t>In the shuffle step, each worker ends up responsible for part of the alphabet, based on the hash function.</a:t>
            </a:r>
          </a:p>
          <a:p>
            <a:endParaRPr lang="en-US" dirty="0"/>
          </a:p>
          <a:p>
            <a:r>
              <a:rPr lang="en-US" dirty="0"/>
              <a:t>In the reduce step, if a worker was sent multiple counts for the same word, it sums them to end up with one total per word.</a:t>
            </a:r>
          </a:p>
        </p:txBody>
      </p:sp>
      <p:sp>
        <p:nvSpPr>
          <p:cNvPr id="4" name="Footer Placeholder 3">
            <a:extLst>
              <a:ext uri="{FF2B5EF4-FFF2-40B4-BE49-F238E27FC236}">
                <a16:creationId xmlns:a16="http://schemas.microsoft.com/office/drawing/2014/main" id="{CFE39AC4-A03A-4312-A915-1A8F8C537C48}"/>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0C56B0AB-5575-4CD6-82E6-DFFF68466906}"/>
              </a:ext>
            </a:extLst>
          </p:cNvPr>
          <p:cNvSpPr>
            <a:spLocks noGrp="1"/>
          </p:cNvSpPr>
          <p:nvPr>
            <p:ph type="sldNum" sz="quarter" idx="12"/>
          </p:nvPr>
        </p:nvSpPr>
        <p:spPr/>
        <p:txBody>
          <a:bodyPr/>
          <a:lstStyle/>
          <a:p>
            <a:fld id="{6547F9EC-0141-428E-9624-21FD351CB832}" type="slidenum">
              <a:rPr lang="en-US" smtClean="0"/>
              <a:t>65</a:t>
            </a:fld>
            <a:endParaRPr lang="en-US"/>
          </a:p>
        </p:txBody>
      </p:sp>
    </p:spTree>
    <p:extLst>
      <p:ext uri="{BB962C8B-B14F-4D97-AF65-F5344CB8AC3E}">
        <p14:creationId xmlns:p14="http://schemas.microsoft.com/office/powerpoint/2010/main" val="1223051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0E2C-0194-41BE-BD37-98F5A89491A2}"/>
              </a:ext>
            </a:extLst>
          </p:cNvPr>
          <p:cNvSpPr>
            <a:spLocks noGrp="1"/>
          </p:cNvSpPr>
          <p:nvPr>
            <p:ph type="title"/>
          </p:nvPr>
        </p:nvSpPr>
        <p:spPr/>
        <p:txBody>
          <a:bodyPr/>
          <a:lstStyle/>
          <a:p>
            <a:r>
              <a:rPr lang="en-US" dirty="0"/>
              <a:t>Example: multicore sorting</a:t>
            </a:r>
          </a:p>
        </p:txBody>
      </p:sp>
      <p:sp>
        <p:nvSpPr>
          <p:cNvPr id="3" name="Content Placeholder 2">
            <a:extLst>
              <a:ext uri="{FF2B5EF4-FFF2-40B4-BE49-F238E27FC236}">
                <a16:creationId xmlns:a16="http://schemas.microsoft.com/office/drawing/2014/main" id="{5300A014-6D5D-40BD-B18F-0EF6213834DC}"/>
              </a:ext>
            </a:extLst>
          </p:cNvPr>
          <p:cNvSpPr>
            <a:spLocks noGrp="1"/>
          </p:cNvSpPr>
          <p:nvPr>
            <p:ph idx="1"/>
          </p:nvPr>
        </p:nvSpPr>
        <p:spPr>
          <a:xfrm>
            <a:off x="1024128" y="2286000"/>
            <a:ext cx="10983842" cy="4023360"/>
          </a:xfrm>
        </p:spPr>
        <p:txBody>
          <a:bodyPr>
            <a:normAutofit/>
          </a:bodyPr>
          <a:lstStyle/>
          <a:p>
            <a:r>
              <a:rPr lang="en-US" dirty="0"/>
              <a:t>Map: Each worker scans its portion of the data, forming n “bins” (perhaps, using the hashing rule).</a:t>
            </a:r>
          </a:p>
          <a:p>
            <a:endParaRPr lang="en-US" dirty="0"/>
          </a:p>
          <a:p>
            <a:r>
              <a:rPr lang="en-US" dirty="0"/>
              <a:t>Shuffle: Each worker sends the </a:t>
            </a:r>
            <a:r>
              <a:rPr lang="en-US" dirty="0" err="1"/>
              <a:t>k’th</a:t>
            </a:r>
            <a:r>
              <a:rPr lang="en-US" dirty="0"/>
              <a:t> bin to the </a:t>
            </a:r>
            <a:r>
              <a:rPr lang="en-US" dirty="0" err="1"/>
              <a:t>k’th</a:t>
            </a:r>
            <a:r>
              <a:rPr lang="en-US" dirty="0"/>
              <a:t> worker.</a:t>
            </a:r>
          </a:p>
          <a:p>
            <a:endParaRPr lang="en-US" dirty="0"/>
          </a:p>
          <a:p>
            <a:r>
              <a:rPr lang="en-US" dirty="0"/>
              <a:t>Reduce: Each worker merges bins and sorts these intermediary results.  We obtain sorted data spread over n workers.</a:t>
            </a:r>
          </a:p>
        </p:txBody>
      </p:sp>
      <p:sp>
        <p:nvSpPr>
          <p:cNvPr id="4" name="Footer Placeholder 3">
            <a:extLst>
              <a:ext uri="{FF2B5EF4-FFF2-40B4-BE49-F238E27FC236}">
                <a16:creationId xmlns:a16="http://schemas.microsoft.com/office/drawing/2014/main" id="{6BA2B788-55CD-40D0-9A42-FCD241986B2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D9868B90-3315-4F40-B883-F9E41C121E8F}"/>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2648838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7C71-6E6A-4737-99E2-257E1E682136}"/>
              </a:ext>
            </a:extLst>
          </p:cNvPr>
          <p:cNvSpPr>
            <a:spLocks noGrp="1"/>
          </p:cNvSpPr>
          <p:nvPr>
            <p:ph type="title"/>
          </p:nvPr>
        </p:nvSpPr>
        <p:spPr/>
        <p:txBody>
          <a:bodyPr/>
          <a:lstStyle/>
          <a:p>
            <a:r>
              <a:rPr lang="en-US" dirty="0"/>
              <a:t>Goals of these patterns?</a:t>
            </a:r>
          </a:p>
        </p:txBody>
      </p:sp>
      <p:sp>
        <p:nvSpPr>
          <p:cNvPr id="3" name="Content Placeholder 2">
            <a:extLst>
              <a:ext uri="{FF2B5EF4-FFF2-40B4-BE49-F238E27FC236}">
                <a16:creationId xmlns:a16="http://schemas.microsoft.com/office/drawing/2014/main" id="{B26258E6-D39B-46F3-A42C-F52F5E66E9FB}"/>
              </a:ext>
            </a:extLst>
          </p:cNvPr>
          <p:cNvSpPr>
            <a:spLocks noGrp="1"/>
          </p:cNvSpPr>
          <p:nvPr>
            <p:ph idx="1"/>
          </p:nvPr>
        </p:nvSpPr>
        <p:spPr/>
        <p:txBody>
          <a:bodyPr>
            <a:normAutofit/>
          </a:bodyPr>
          <a:lstStyle/>
          <a:p>
            <a:r>
              <a:rPr lang="en-US" dirty="0"/>
              <a:t>Use all the NUMA cores.</a:t>
            </a:r>
          </a:p>
          <a:p>
            <a:endParaRPr lang="en-US" dirty="0"/>
          </a:p>
          <a:p>
            <a:r>
              <a:rPr lang="en-US" dirty="0"/>
              <a:t>Keep workers busy on independent shares of some data set, or doing independent tasks.  Ideally, there is no need for locking because they use distinct data, or only read shared data.</a:t>
            </a:r>
          </a:p>
          <a:p>
            <a:endParaRPr lang="en-US" dirty="0"/>
          </a:p>
          <a:p>
            <a:r>
              <a:rPr lang="en-US" dirty="0"/>
              <a:t>Tasks communicate through std::list or bounded buffers</a:t>
            </a:r>
          </a:p>
        </p:txBody>
      </p:sp>
      <p:sp>
        <p:nvSpPr>
          <p:cNvPr id="4" name="Footer Placeholder 3">
            <a:extLst>
              <a:ext uri="{FF2B5EF4-FFF2-40B4-BE49-F238E27FC236}">
                <a16:creationId xmlns:a16="http://schemas.microsoft.com/office/drawing/2014/main" id="{1F06D00C-C48C-4813-B19D-85BC3A25C00E}"/>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50D9D33F-F3FC-47F2-B10A-DF6DA3E2B8BC}"/>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2504613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B16B6-8601-4146-BDAA-6B405BD9ED2D}"/>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09AE286-B970-4A43-B4C6-91B1CE98EFC1}"/>
              </a:ext>
            </a:extLst>
          </p:cNvPr>
          <p:cNvSpPr>
            <a:spLocks noGrp="1"/>
          </p:cNvSpPr>
          <p:nvPr>
            <p:ph idx="1"/>
          </p:nvPr>
        </p:nvSpPr>
        <p:spPr>
          <a:xfrm>
            <a:off x="643128" y="2266088"/>
            <a:ext cx="11167872" cy="4023360"/>
          </a:xfrm>
        </p:spPr>
        <p:txBody>
          <a:bodyPr>
            <a:normAutofit/>
          </a:bodyPr>
          <a:lstStyle/>
          <a:p>
            <a:r>
              <a:rPr lang="en-US" dirty="0"/>
              <a:t>We are trying to work in stylized, familiar ways.  Other developers who see your code will recognize the patterns.</a:t>
            </a:r>
          </a:p>
          <a:p>
            <a:endParaRPr lang="en-US" dirty="0"/>
          </a:p>
          <a:p>
            <a:r>
              <a:rPr lang="en-US" dirty="0"/>
              <a:t>These patterns aim for concurrent computing and sharing with as few locks as possible, to minimize overheads yet ensure correctness.  </a:t>
            </a:r>
          </a:p>
        </p:txBody>
      </p:sp>
      <p:sp>
        <p:nvSpPr>
          <p:cNvPr id="4" name="Footer Placeholder 3">
            <a:extLst>
              <a:ext uri="{FF2B5EF4-FFF2-40B4-BE49-F238E27FC236}">
                <a16:creationId xmlns:a16="http://schemas.microsoft.com/office/drawing/2014/main" id="{D3FED03C-17A3-43CC-9068-07EB612A19F0}"/>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20A0684C-4E8E-48AB-96D9-168D199DB3AA}"/>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37349477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3F081B-BB94-49D1-933B-06531CC6E9D1}"/>
              </a:ext>
            </a:extLst>
          </p:cNvPr>
          <p:cNvPicPr>
            <a:picLocks noChangeAspect="1"/>
          </p:cNvPicPr>
          <p:nvPr/>
        </p:nvPicPr>
        <p:blipFill>
          <a:blip r:embed="rId2"/>
          <a:stretch>
            <a:fillRect/>
          </a:stretch>
        </p:blipFill>
        <p:spPr>
          <a:xfrm>
            <a:off x="9475479" y="230649"/>
            <a:ext cx="2356986" cy="1894007"/>
          </a:xfrm>
          <a:prstGeom prst="rect">
            <a:avLst/>
          </a:prstGeom>
        </p:spPr>
      </p:pic>
      <p:sp>
        <p:nvSpPr>
          <p:cNvPr id="3" name="Content Placeholder 2">
            <a:extLst>
              <a:ext uri="{FF2B5EF4-FFF2-40B4-BE49-F238E27FC236}">
                <a16:creationId xmlns:a16="http://schemas.microsoft.com/office/drawing/2014/main" id="{F6C2EA12-E4A8-4DD7-809C-1370595BC949}"/>
              </a:ext>
            </a:extLst>
          </p:cNvPr>
          <p:cNvSpPr>
            <a:spLocks noGrp="1"/>
          </p:cNvSpPr>
          <p:nvPr>
            <p:ph idx="1"/>
          </p:nvPr>
        </p:nvSpPr>
        <p:spPr/>
        <p:txBody>
          <a:bodyPr>
            <a:normAutofit fontScale="92500" lnSpcReduction="10000"/>
          </a:bodyPr>
          <a:lstStyle/>
          <a:p>
            <a:r>
              <a:rPr lang="en-US" dirty="0"/>
              <a:t>We use software design patterns to promote standard ways of building complex software systems.</a:t>
            </a:r>
          </a:p>
          <a:p>
            <a:endParaRPr lang="en-US" dirty="0"/>
          </a:p>
          <a:p>
            <a:r>
              <a:rPr lang="en-US" dirty="0"/>
              <a:t>We can also create standard coordination patterns, such as:  </a:t>
            </a:r>
            <a:r>
              <a:rPr lang="en-US" sz="3600" i="1" dirty="0"/>
              <a:t>producer-consumer, leader-worker, ordered multicast, all-reduce</a:t>
            </a:r>
            <a:r>
              <a:rPr lang="en-US" sz="3600" dirty="0"/>
              <a:t>.</a:t>
            </a:r>
          </a:p>
          <a:p>
            <a:endParaRPr lang="en-US" dirty="0"/>
          </a:p>
          <a:p>
            <a:r>
              <a:rPr lang="en-US" dirty="0"/>
              <a:t>Each has a simple, elegant pattern.  Implementations are complex… but we think about the pattern, not the way it was implemented!</a:t>
            </a:r>
          </a:p>
        </p:txBody>
      </p:sp>
      <p:sp>
        <p:nvSpPr>
          <p:cNvPr id="4" name="Footer Placeholder 3">
            <a:extLst>
              <a:ext uri="{FF2B5EF4-FFF2-40B4-BE49-F238E27FC236}">
                <a16:creationId xmlns:a16="http://schemas.microsoft.com/office/drawing/2014/main" id="{3B1C4FBA-CBEB-4BD2-B406-F3E9B11A6516}"/>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A00747C5-53ED-463E-8CD9-EC6787F2980D}"/>
              </a:ext>
            </a:extLst>
          </p:cNvPr>
          <p:cNvSpPr>
            <a:spLocks noGrp="1"/>
          </p:cNvSpPr>
          <p:nvPr>
            <p:ph type="sldNum" sz="quarter" idx="12"/>
          </p:nvPr>
        </p:nvSpPr>
        <p:spPr/>
        <p:txBody>
          <a:bodyPr/>
          <a:lstStyle/>
          <a:p>
            <a:fld id="{6547F9EC-0141-428E-9624-21FD351CB832}" type="slidenum">
              <a:rPr lang="en-US" smtClean="0"/>
              <a:t>69</a:t>
            </a:fld>
            <a:endParaRPr lang="en-US"/>
          </a:p>
        </p:txBody>
      </p:sp>
      <p:pic>
        <p:nvPicPr>
          <p:cNvPr id="5122" name="Picture 2" descr="Image result for in summary">
            <a:extLst>
              <a:ext uri="{FF2B5EF4-FFF2-40B4-BE49-F238E27FC236}">
                <a16:creationId xmlns:a16="http://schemas.microsoft.com/office/drawing/2014/main" id="{A2AC55B6-4375-4218-8734-5C9594126634}"/>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121434" y="230649"/>
            <a:ext cx="2977246" cy="189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020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7CE5-0DB6-4B5B-9708-9316D3C3DDAC}"/>
              </a:ext>
            </a:extLst>
          </p:cNvPr>
          <p:cNvSpPr>
            <a:spLocks noGrp="1"/>
          </p:cNvSpPr>
          <p:nvPr>
            <p:ph type="title"/>
          </p:nvPr>
        </p:nvSpPr>
        <p:spPr/>
        <p:txBody>
          <a:bodyPr/>
          <a:lstStyle/>
          <a:p>
            <a:r>
              <a:rPr lang="en-US" dirty="0"/>
              <a:t>Modularity for complex, threaded programs</a:t>
            </a:r>
          </a:p>
        </p:txBody>
      </p:sp>
      <p:sp>
        <p:nvSpPr>
          <p:cNvPr id="3" name="Content Placeholder 2">
            <a:extLst>
              <a:ext uri="{FF2B5EF4-FFF2-40B4-BE49-F238E27FC236}">
                <a16:creationId xmlns:a16="http://schemas.microsoft.com/office/drawing/2014/main" id="{0556BDEF-C7BE-4EAA-9DD2-3E882D06FA71}"/>
              </a:ext>
            </a:extLst>
          </p:cNvPr>
          <p:cNvSpPr>
            <a:spLocks noGrp="1"/>
          </p:cNvSpPr>
          <p:nvPr>
            <p:ph idx="1"/>
          </p:nvPr>
        </p:nvSpPr>
        <p:spPr/>
        <p:txBody>
          <a:bodyPr>
            <a:normAutofit lnSpcReduction="10000"/>
          </a:bodyPr>
          <a:lstStyle/>
          <a:p>
            <a:r>
              <a:rPr lang="en-US" dirty="0"/>
              <a:t>With larger programs, we invariably need to break the overall system up and think of it in terms of subsystems.</a:t>
            </a:r>
          </a:p>
          <a:p>
            <a:br>
              <a:rPr lang="en-US" dirty="0"/>
            </a:br>
            <a:r>
              <a:rPr lang="en-US" dirty="0"/>
              <a:t>Each of these may have its own classes, its own threads, and its own internal patterns of coordination and behavior.</a:t>
            </a:r>
          </a:p>
          <a:p>
            <a:endParaRPr lang="en-US" dirty="0"/>
          </a:p>
          <a:p>
            <a:r>
              <a:rPr lang="en-US" dirty="0"/>
              <a:t>When a single system has many such “modules” side by side, the patterns used shape the quality of the resulting application</a:t>
            </a:r>
          </a:p>
        </p:txBody>
      </p:sp>
      <p:sp>
        <p:nvSpPr>
          <p:cNvPr id="4" name="Footer Placeholder 3">
            <a:extLst>
              <a:ext uri="{FF2B5EF4-FFF2-40B4-BE49-F238E27FC236}">
                <a16:creationId xmlns:a16="http://schemas.microsoft.com/office/drawing/2014/main" id="{6CECECFD-E1CF-4458-B67F-A81148C7F98D}"/>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8CC6CE0F-DA4B-4B07-8FF0-1593A7E0CB7A}"/>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243413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7563-D436-4917-BDA8-FA3DA7DC77CA}"/>
              </a:ext>
            </a:extLst>
          </p:cNvPr>
          <p:cNvSpPr>
            <a:spLocks noGrp="1"/>
          </p:cNvSpPr>
          <p:nvPr>
            <p:ph type="title"/>
          </p:nvPr>
        </p:nvSpPr>
        <p:spPr/>
        <p:txBody>
          <a:bodyPr/>
          <a:lstStyle/>
          <a:p>
            <a:r>
              <a:rPr lang="en-US" dirty="0"/>
              <a:t>Some examples.</a:t>
            </a:r>
          </a:p>
        </p:txBody>
      </p:sp>
      <p:sp>
        <p:nvSpPr>
          <p:cNvPr id="3" name="Content Placeholder 2">
            <a:extLst>
              <a:ext uri="{FF2B5EF4-FFF2-40B4-BE49-F238E27FC236}">
                <a16:creationId xmlns:a16="http://schemas.microsoft.com/office/drawing/2014/main" id="{D865E8A1-F904-4456-8FC2-0B40F92DAB07}"/>
              </a:ext>
            </a:extLst>
          </p:cNvPr>
          <p:cNvSpPr>
            <a:spLocks noGrp="1"/>
          </p:cNvSpPr>
          <p:nvPr>
            <p:ph idx="1"/>
          </p:nvPr>
        </p:nvSpPr>
        <p:spPr/>
        <p:txBody>
          <a:bodyPr/>
          <a:lstStyle/>
          <a:p>
            <a:r>
              <a:rPr lang="en-US" dirty="0"/>
              <a:t>Fast-</a:t>
            </a:r>
            <a:r>
              <a:rPr lang="en-US" dirty="0" err="1"/>
              <a:t>wc</a:t>
            </a:r>
            <a:r>
              <a:rPr lang="en-US" dirty="0"/>
              <a:t> had a main thread, a thread for opening files (a form of module), a set of concurrent word counters, logic to merge the resulting std::map trees, and finally logic for sorting and printing the output.</a:t>
            </a:r>
          </a:p>
          <a:p>
            <a:endParaRPr lang="en-US" dirty="0"/>
          </a:p>
          <a:p>
            <a:r>
              <a:rPr lang="en-US" dirty="0"/>
              <a:t>We can think of this structure in a modular way.  In fact, we</a:t>
            </a:r>
            <a:r>
              <a:rPr lang="en-US" i="1" dirty="0"/>
              <a:t> need </a:t>
            </a:r>
            <a:r>
              <a:rPr lang="en-US" dirty="0"/>
              <a:t>to think of it in a modular way to understand it!</a:t>
            </a:r>
          </a:p>
        </p:txBody>
      </p:sp>
      <p:sp>
        <p:nvSpPr>
          <p:cNvPr id="4" name="Footer Placeholder 3">
            <a:extLst>
              <a:ext uri="{FF2B5EF4-FFF2-40B4-BE49-F238E27FC236}">
                <a16:creationId xmlns:a16="http://schemas.microsoft.com/office/drawing/2014/main" id="{87388171-2EA0-4062-95F2-E2CC40B9F61B}"/>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E7E6B25-02B5-4FCB-9939-F45834026573}"/>
              </a:ext>
            </a:extLst>
          </p:cNvPr>
          <p:cNvSpPr>
            <a:spLocks noGrp="1"/>
          </p:cNvSpPr>
          <p:nvPr>
            <p:ph type="sldNum" sz="quarter" idx="12"/>
          </p:nvPr>
        </p:nvSpPr>
        <p:spPr/>
        <p:txBody>
          <a:bodyPr/>
          <a:lstStyle/>
          <a:p>
            <a:fld id="{6547F9EC-0141-428E-9624-21FD351CB832}" type="slidenum">
              <a:rPr lang="en-US" smtClean="0"/>
              <a:t>8</a:t>
            </a:fld>
            <a:endParaRPr lang="en-US"/>
          </a:p>
        </p:txBody>
      </p:sp>
      <p:sp>
        <p:nvSpPr>
          <p:cNvPr id="6" name="Freeform: Shape 5">
            <a:extLst>
              <a:ext uri="{FF2B5EF4-FFF2-40B4-BE49-F238E27FC236}">
                <a16:creationId xmlns:a16="http://schemas.microsoft.com/office/drawing/2014/main" id="{FB472AD9-EEF2-46D1-85F3-DB8354C05046}"/>
              </a:ext>
            </a:extLst>
          </p:cNvPr>
          <p:cNvSpPr/>
          <p:nvPr/>
        </p:nvSpPr>
        <p:spPr>
          <a:xfrm>
            <a:off x="6581460" y="548640"/>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13D02F20-C5E2-4BC5-BD50-7AF4676D0A34}"/>
              </a:ext>
            </a:extLst>
          </p:cNvPr>
          <p:cNvSpPr/>
          <p:nvPr/>
        </p:nvSpPr>
        <p:spPr>
          <a:xfrm>
            <a:off x="7889799" y="585216"/>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1ED02625-A61A-439F-98C6-096021F20100}"/>
              </a:ext>
            </a:extLst>
          </p:cNvPr>
          <p:cNvSpPr/>
          <p:nvPr/>
        </p:nvSpPr>
        <p:spPr>
          <a:xfrm>
            <a:off x="8977601" y="603331"/>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9" name="Freeform: Shape 8">
            <a:extLst>
              <a:ext uri="{FF2B5EF4-FFF2-40B4-BE49-F238E27FC236}">
                <a16:creationId xmlns:a16="http://schemas.microsoft.com/office/drawing/2014/main" id="{5B41BA14-34A0-43DF-B9CA-A16C92D447E0}"/>
              </a:ext>
            </a:extLst>
          </p:cNvPr>
          <p:cNvSpPr/>
          <p:nvPr/>
        </p:nvSpPr>
        <p:spPr>
          <a:xfrm>
            <a:off x="9336734" y="603331"/>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0" name="Freeform: Shape 9">
            <a:extLst>
              <a:ext uri="{FF2B5EF4-FFF2-40B4-BE49-F238E27FC236}">
                <a16:creationId xmlns:a16="http://schemas.microsoft.com/office/drawing/2014/main" id="{99A838A2-C8DD-4789-9049-59BAE44FF958}"/>
              </a:ext>
            </a:extLst>
          </p:cNvPr>
          <p:cNvSpPr/>
          <p:nvPr/>
        </p:nvSpPr>
        <p:spPr>
          <a:xfrm>
            <a:off x="9777808" y="601260"/>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1" name="Freeform: Shape 10">
            <a:extLst>
              <a:ext uri="{FF2B5EF4-FFF2-40B4-BE49-F238E27FC236}">
                <a16:creationId xmlns:a16="http://schemas.microsoft.com/office/drawing/2014/main" id="{CE0128DC-55E2-479B-B2D6-781C577FE000}"/>
              </a:ext>
            </a:extLst>
          </p:cNvPr>
          <p:cNvSpPr/>
          <p:nvPr/>
        </p:nvSpPr>
        <p:spPr>
          <a:xfrm>
            <a:off x="10187903" y="618166"/>
            <a:ext cx="441074" cy="905773"/>
          </a:xfrm>
          <a:custGeom>
            <a:avLst/>
            <a:gdLst>
              <a:gd name="connsiteX0" fmla="*/ 78132 w 441074"/>
              <a:gd name="connsiteY0" fmla="*/ 0 h 905773"/>
              <a:gd name="connsiteX1" fmla="*/ 440441 w 441074"/>
              <a:gd name="connsiteY1" fmla="*/ 336430 h 905773"/>
              <a:gd name="connsiteX2" fmla="*/ 494 w 441074"/>
              <a:gd name="connsiteY2" fmla="*/ 612475 h 905773"/>
              <a:gd name="connsiteX3" fmla="*/ 371430 w 441074"/>
              <a:gd name="connsiteY3" fmla="*/ 905773 h 905773"/>
            </a:gdLst>
            <a:ahLst/>
            <a:cxnLst>
              <a:cxn ang="0">
                <a:pos x="connsiteX0" y="connsiteY0"/>
              </a:cxn>
              <a:cxn ang="0">
                <a:pos x="connsiteX1" y="connsiteY1"/>
              </a:cxn>
              <a:cxn ang="0">
                <a:pos x="connsiteX2" y="connsiteY2"/>
              </a:cxn>
              <a:cxn ang="0">
                <a:pos x="connsiteX3" y="connsiteY3"/>
              </a:cxn>
            </a:cxnLst>
            <a:rect l="l" t="t" r="r" b="b"/>
            <a:pathLst>
              <a:path w="441074" h="905773">
                <a:moveTo>
                  <a:pt x="78132" y="0"/>
                </a:moveTo>
                <a:cubicBezTo>
                  <a:pt x="265756" y="117175"/>
                  <a:pt x="453381" y="234351"/>
                  <a:pt x="440441" y="336430"/>
                </a:cubicBezTo>
                <a:cubicBezTo>
                  <a:pt x="427501" y="438509"/>
                  <a:pt x="11996" y="517585"/>
                  <a:pt x="494" y="612475"/>
                </a:cubicBezTo>
                <a:cubicBezTo>
                  <a:pt x="-11008" y="707366"/>
                  <a:pt x="180211" y="806569"/>
                  <a:pt x="371430" y="905773"/>
                </a:cubicBezTo>
              </a:path>
            </a:pathLst>
          </a:cu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12" name="TextBox 11">
            <a:extLst>
              <a:ext uri="{FF2B5EF4-FFF2-40B4-BE49-F238E27FC236}">
                <a16:creationId xmlns:a16="http://schemas.microsoft.com/office/drawing/2014/main" id="{EE4AF312-37A2-4C5F-A95E-B1AAFE9098A1}"/>
              </a:ext>
            </a:extLst>
          </p:cNvPr>
          <p:cNvSpPr txBox="1"/>
          <p:nvPr/>
        </p:nvSpPr>
        <p:spPr>
          <a:xfrm>
            <a:off x="6107760" y="1490989"/>
            <a:ext cx="1430916" cy="369332"/>
          </a:xfrm>
          <a:prstGeom prst="rect">
            <a:avLst/>
          </a:prstGeom>
          <a:noFill/>
        </p:spPr>
        <p:txBody>
          <a:bodyPr wrap="square" rtlCol="0">
            <a:spAutoFit/>
          </a:bodyPr>
          <a:lstStyle/>
          <a:p>
            <a:r>
              <a:rPr lang="en-US" dirty="0"/>
              <a:t>Main thread</a:t>
            </a:r>
          </a:p>
        </p:txBody>
      </p:sp>
      <p:sp>
        <p:nvSpPr>
          <p:cNvPr id="13" name="TextBox 12">
            <a:extLst>
              <a:ext uri="{FF2B5EF4-FFF2-40B4-BE49-F238E27FC236}">
                <a16:creationId xmlns:a16="http://schemas.microsoft.com/office/drawing/2014/main" id="{2350CB8B-0DAC-43D6-988F-9991FB895B9A}"/>
              </a:ext>
            </a:extLst>
          </p:cNvPr>
          <p:cNvSpPr txBox="1"/>
          <p:nvPr/>
        </p:nvSpPr>
        <p:spPr>
          <a:xfrm>
            <a:off x="7592446" y="1492398"/>
            <a:ext cx="1430916" cy="369332"/>
          </a:xfrm>
          <a:prstGeom prst="rect">
            <a:avLst/>
          </a:prstGeom>
          <a:noFill/>
        </p:spPr>
        <p:txBody>
          <a:bodyPr wrap="square" rtlCol="0">
            <a:spAutoFit/>
          </a:bodyPr>
          <a:lstStyle/>
          <a:p>
            <a:r>
              <a:rPr lang="en-US" dirty="0"/>
              <a:t>File opener</a:t>
            </a:r>
          </a:p>
        </p:txBody>
      </p:sp>
      <p:sp>
        <p:nvSpPr>
          <p:cNvPr id="14" name="TextBox 13">
            <a:extLst>
              <a:ext uri="{FF2B5EF4-FFF2-40B4-BE49-F238E27FC236}">
                <a16:creationId xmlns:a16="http://schemas.microsoft.com/office/drawing/2014/main" id="{AF381052-28A2-40D1-BE96-2EA9D09580DC}"/>
              </a:ext>
            </a:extLst>
          </p:cNvPr>
          <p:cNvSpPr txBox="1"/>
          <p:nvPr/>
        </p:nvSpPr>
        <p:spPr>
          <a:xfrm>
            <a:off x="9117735" y="1509650"/>
            <a:ext cx="1430916" cy="646331"/>
          </a:xfrm>
          <a:prstGeom prst="rect">
            <a:avLst/>
          </a:prstGeom>
          <a:noFill/>
        </p:spPr>
        <p:txBody>
          <a:bodyPr wrap="square" rtlCol="0">
            <a:spAutoFit/>
          </a:bodyPr>
          <a:lstStyle/>
          <a:p>
            <a:pPr algn="ctr"/>
            <a:r>
              <a:rPr lang="en-US" dirty="0"/>
              <a:t>Word-count workers</a:t>
            </a:r>
          </a:p>
        </p:txBody>
      </p:sp>
    </p:spTree>
    <p:extLst>
      <p:ext uri="{BB962C8B-B14F-4D97-AF65-F5344CB8AC3E}">
        <p14:creationId xmlns:p14="http://schemas.microsoft.com/office/powerpoint/2010/main" val="4060117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0B27B-8F60-4CAC-9421-330D4EE67759}"/>
              </a:ext>
            </a:extLst>
          </p:cNvPr>
          <p:cNvSpPr>
            <a:spLocks noGrp="1"/>
          </p:cNvSpPr>
          <p:nvPr>
            <p:ph type="title"/>
          </p:nvPr>
        </p:nvSpPr>
        <p:spPr/>
        <p:txBody>
          <a:bodyPr/>
          <a:lstStyle/>
          <a:p>
            <a:r>
              <a:rPr lang="en-US" dirty="0"/>
              <a:t>What exactly does “Modular” mean?</a:t>
            </a:r>
          </a:p>
        </p:txBody>
      </p:sp>
      <p:sp>
        <p:nvSpPr>
          <p:cNvPr id="3" name="Content Placeholder 2">
            <a:extLst>
              <a:ext uri="{FF2B5EF4-FFF2-40B4-BE49-F238E27FC236}">
                <a16:creationId xmlns:a16="http://schemas.microsoft.com/office/drawing/2014/main" id="{57E3E234-E3EB-4DDB-8CFD-73373508C307}"/>
              </a:ext>
            </a:extLst>
          </p:cNvPr>
          <p:cNvSpPr>
            <a:spLocks noGrp="1"/>
          </p:cNvSpPr>
          <p:nvPr>
            <p:ph idx="1"/>
          </p:nvPr>
        </p:nvSpPr>
        <p:spPr/>
        <p:txBody>
          <a:bodyPr>
            <a:normAutofit lnSpcReduction="10000"/>
          </a:bodyPr>
          <a:lstStyle/>
          <a:p>
            <a:r>
              <a:rPr lang="en-US" dirty="0"/>
              <a:t>A modular way of describing a system breaks it down into large chunks that may have complex implementations, but that offer simple abstraction barriers to one-another.</a:t>
            </a:r>
          </a:p>
          <a:p>
            <a:endParaRPr lang="en-US" dirty="0"/>
          </a:p>
          <a:p>
            <a:r>
              <a:rPr lang="en-US" dirty="0"/>
              <a:t>The operating system has many modules: the file system, the device drivers, the process management system, the clock system</a:t>
            </a:r>
          </a:p>
          <a:p>
            <a:endParaRPr lang="en-US" dirty="0"/>
          </a:p>
          <a:p>
            <a:r>
              <a:rPr lang="en-US" dirty="0"/>
              <a:t>Each involves a substantial but “separate” chunk of code.</a:t>
            </a:r>
          </a:p>
        </p:txBody>
      </p:sp>
      <p:sp>
        <p:nvSpPr>
          <p:cNvPr id="4" name="Footer Placeholder 3">
            <a:extLst>
              <a:ext uri="{FF2B5EF4-FFF2-40B4-BE49-F238E27FC236}">
                <a16:creationId xmlns:a16="http://schemas.microsoft.com/office/drawing/2014/main" id="{E77385BC-E979-433B-9EEC-D62344A39A4A}"/>
              </a:ext>
            </a:extLst>
          </p:cNvPr>
          <p:cNvSpPr>
            <a:spLocks noGrp="1"/>
          </p:cNvSpPr>
          <p:nvPr>
            <p:ph type="ftr" sz="quarter" idx="11"/>
          </p:nvPr>
        </p:nvSpPr>
        <p:spPr/>
        <p:txBody>
          <a:bodyPr/>
          <a:lstStyle/>
          <a:p>
            <a:r>
              <a:rPr lang="en-US"/>
              <a:t>Cornell CS4414 - Spring 2023</a:t>
            </a:r>
          </a:p>
        </p:txBody>
      </p:sp>
      <p:sp>
        <p:nvSpPr>
          <p:cNvPr id="5" name="Slide Number Placeholder 4">
            <a:extLst>
              <a:ext uri="{FF2B5EF4-FFF2-40B4-BE49-F238E27FC236}">
                <a16:creationId xmlns:a16="http://schemas.microsoft.com/office/drawing/2014/main" id="{78F00148-E885-4297-950A-3F335A7C9D0D}"/>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3776280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4905</TotalTime>
  <Words>4026</Words>
  <Application>Microsoft Office PowerPoint</Application>
  <PresentationFormat>Widescreen</PresentationFormat>
  <Paragraphs>635</Paragraphs>
  <Slides>69</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Calibri</vt:lpstr>
      <vt:lpstr>Tw Cen MT</vt:lpstr>
      <vt:lpstr>Tw Cen MT Condensed</vt:lpstr>
      <vt:lpstr>Wingdings</vt:lpstr>
      <vt:lpstr>Wingdings 3</vt:lpstr>
      <vt:lpstr>Integral</vt:lpstr>
      <vt:lpstr>Coordination Patterns</vt:lpstr>
      <vt:lpstr>Idea Map For Today</vt:lpstr>
      <vt:lpstr>Without coordination, many systems malfunction</vt:lpstr>
      <vt:lpstr>What is a coordination pattern?</vt:lpstr>
      <vt:lpstr>Producer – consumer Pattern</vt:lpstr>
      <vt:lpstr>Analogy: Software design patterns</vt:lpstr>
      <vt:lpstr>Modularity for complex, threaded programs</vt:lpstr>
      <vt:lpstr>Some examples.</vt:lpstr>
      <vt:lpstr>What exactly does “Modular” mean?</vt:lpstr>
      <vt:lpstr>More examples</vt:lpstr>
      <vt:lpstr>More examples</vt:lpstr>
      <vt:lpstr>Software design patterns</vt:lpstr>
      <vt:lpstr>Example: The Object visitor pattern</vt:lpstr>
      <vt:lpstr>Reminder: Interfaces</vt:lpstr>
      <vt:lpstr>Example of how you might use visitor</vt:lpstr>
      <vt:lpstr>How to think about the visitor idea</vt:lpstr>
      <vt:lpstr>Visitor pattern use cases</vt:lpstr>
      <vt:lpstr>Key elements of this pattern</vt:lpstr>
      <vt:lpstr>Key elements of this pattern</vt:lpstr>
      <vt:lpstr>Why give this pattern a special name and think of it as a standard?</vt:lpstr>
      <vt:lpstr>Why is this such a big deal?</vt:lpstr>
      <vt:lpstr>Factory pattern</vt:lpstr>
      <vt:lpstr>Why a factory is useful</vt:lpstr>
      <vt:lpstr>Why a factory is useful</vt:lpstr>
      <vt:lpstr>Templates are often used to implement modern C++ design patterns</vt:lpstr>
      <vt:lpstr>Summary: Why standard software engineering patterns help</vt:lpstr>
      <vt:lpstr>Synchronization patterns</vt:lpstr>
      <vt:lpstr>Synchronization patterns</vt:lpstr>
      <vt:lpstr>Leader / Workers pattern</vt:lpstr>
      <vt:lpstr>Leader / Workers pattern</vt:lpstr>
      <vt:lpstr>Leader / Workers pattern</vt:lpstr>
      <vt:lpstr>Leader / workers pattern</vt:lpstr>
      <vt:lpstr>Pool of tasks</vt:lpstr>
      <vt:lpstr>Dynamic Task pools</vt:lpstr>
      <vt:lpstr>Example: Logistic Regression</vt:lpstr>
      <vt:lpstr>Barrier synchronization</vt:lpstr>
      <vt:lpstr>Building a barrier</vt:lpstr>
      <vt:lpstr>Building a barrier</vt:lpstr>
      <vt:lpstr>Building a barrier</vt:lpstr>
      <vt:lpstr>Building a barrier</vt:lpstr>
      <vt:lpstr>Ordered Multicast pattern</vt:lpstr>
      <vt:lpstr>Ordered Multicast pattern</vt:lpstr>
      <vt:lpstr>Ordered Multicast pattern</vt:lpstr>
      <vt:lpstr>Ordered Multicast pattern</vt:lpstr>
      <vt:lpstr>Ordered Multicast pattern</vt:lpstr>
      <vt:lpstr>Ordered Multicast with Replies</vt:lpstr>
      <vt:lpstr>Ordered Multicast pattern</vt:lpstr>
      <vt:lpstr>All-reduce pattern: important in ML.  </vt:lpstr>
      <vt:lpstr>All-Reduce pattern: Sharded data set</vt:lpstr>
      <vt:lpstr>All-Reduce:  Map step</vt:lpstr>
      <vt:lpstr>All-Reduce pattern: Map (first step)</vt:lpstr>
      <vt:lpstr>All-Reduce pattern: Map (first step)</vt:lpstr>
      <vt:lpstr>All-Reduce: Shuffle exchange</vt:lpstr>
      <vt:lpstr>All-Reduce pattern: Map (first step)</vt:lpstr>
      <vt:lpstr>All-Reduce pattern: Map (first step)</vt:lpstr>
      <vt:lpstr>All-Reduce pattern: Map (first step)</vt:lpstr>
      <vt:lpstr>All-Reduce pattern: Shuffle</vt:lpstr>
      <vt:lpstr>All-Reduce pattern: Sort</vt:lpstr>
      <vt:lpstr>After the shuffle step, Workers apply a Reduce function</vt:lpstr>
      <vt:lpstr>All-Reduce pattern: Map (first step)</vt:lpstr>
      <vt:lpstr>All-Reduce pattern: Shuffle</vt:lpstr>
      <vt:lpstr>All-Reduce pattern: Sort</vt:lpstr>
      <vt:lpstr>All-Reduce pattern: reduce</vt:lpstr>
      <vt:lpstr>Map-reduce is A complex pattern!</vt:lpstr>
      <vt:lpstr>Example: count word frequencies</vt:lpstr>
      <vt:lpstr>Example: multicore sorting</vt:lpstr>
      <vt:lpstr>Goals of these patterns?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411</cp:revision>
  <dcterms:created xsi:type="dcterms:W3CDTF">2020-07-27T14:20:38Z</dcterms:created>
  <dcterms:modified xsi:type="dcterms:W3CDTF">2023-03-26T18:48:08Z</dcterms:modified>
</cp:coreProperties>
</file>