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slides/slide47.xml" ContentType="application/vnd.openxmlformats-officedocument.presentationml.slide+xml"/>
  <Override PartName="/ppt/slides/slide48.xml" ContentType="application/vnd.openxmlformats-officedocument.presentationml.slide+xml"/>
  <Override PartName="/ppt/slides/slide49.xml" ContentType="application/vnd.openxmlformats-officedocument.presentationml.slide+xml"/>
  <Override PartName="/ppt/slides/slide50.xml" ContentType="application/vnd.openxmlformats-officedocument.presentationml.slide+xml"/>
  <Override PartName="/ppt/slides/slide51.xml" ContentType="application/vnd.openxmlformats-officedocument.presentationml.slide+xml"/>
  <Override PartName="/ppt/slides/slide52.xml" ContentType="application/vnd.openxmlformats-officedocument.presentationml.slide+xml"/>
  <Override PartName="/ppt/slides/slide53.xml" ContentType="application/vnd.openxmlformats-officedocument.presentationml.slide+xml"/>
  <Override PartName="/ppt/slides/slide54.xml" ContentType="application/vnd.openxmlformats-officedocument.presentationml.slide+xml"/>
  <Override PartName="/ppt/slides/slide55.xml" ContentType="application/vnd.openxmlformats-officedocument.presentationml.slide+xml"/>
  <Override PartName="/ppt/slides/slide56.xml" ContentType="application/vnd.openxmlformats-officedocument.presentationml.slide+xml"/>
  <Override PartName="/ppt/slides/slide57.xml" ContentType="application/vnd.openxmlformats-officedocument.presentationml.slide+xml"/>
  <Override PartName="/ppt/slides/slide58.xml" ContentType="application/vnd.openxmlformats-officedocument.presentationml.slide+xml"/>
  <Override PartName="/ppt/slides/slide59.xml" ContentType="application/vnd.openxmlformats-officedocument.presentationml.slide+xml"/>
  <Override PartName="/ppt/slides/slide60.xml" ContentType="application/vnd.openxmlformats-officedocument.presentationml.slide+xml"/>
  <Override PartName="/ppt/slides/slide61.xml" ContentType="application/vnd.openxmlformats-officedocument.presentationml.slide+xml"/>
  <Override PartName="/ppt/slides/slide62.xml" ContentType="application/vnd.openxmlformats-officedocument.presentationml.slide+xml"/>
  <Override PartName="/ppt/slides/slide63.xml" ContentType="application/vnd.openxmlformats-officedocument.presentationml.slide+xml"/>
  <Override PartName="/ppt/slides/slide64.xml" ContentType="application/vnd.openxmlformats-officedocument.presentationml.slide+xml"/>
  <Override PartName="/ppt/slides/slide65.xml" ContentType="application/vnd.openxmlformats-officedocument.presentationml.slide+xml"/>
  <Override PartName="/ppt/notesMasters/notesMaster1.xml" ContentType="application/vnd.openxmlformats-officedocument.presentationml.notes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ppt/notesSlides/notesSlide18.xml" ContentType="application/vnd.openxmlformats-officedocument.presentationml.notesSlide+xml"/>
  <Override PartName="/ppt/notesSlides/notesSlide19.xml" ContentType="application/vnd.openxmlformats-officedocument.presentationml.notesSlide+xml"/>
  <Override PartName="/ppt/notesSlides/notesSlide20.xml" ContentType="application/vnd.openxmlformats-officedocument.presentationml.notesSlide+xml"/>
  <Override PartName="/ppt/notesSlides/notesSlide21.xml" ContentType="application/vnd.openxmlformats-officedocument.presentationml.notesSlide+xml"/>
  <Override PartName="/ppt/notesSlides/notesSlide22.xml" ContentType="application/vnd.openxmlformats-officedocument.presentationml.notesSlide+xml"/>
  <Override PartName="/ppt/notesSlides/notesSlide23.xml" ContentType="application/vnd.openxmlformats-officedocument.presentationml.notesSlide+xml"/>
  <Override PartName="/ppt/notesSlides/notesSlide24.xml" ContentType="application/vnd.openxmlformats-officedocument.presentationml.notesSlide+xml"/>
  <Override PartName="/ppt/notesSlides/notesSlide25.xml" ContentType="application/vnd.openxmlformats-officedocument.presentationml.notesSlide+xml"/>
  <Override PartName="/ppt/notesSlides/notesSlide26.xml" ContentType="application/vnd.openxmlformats-officedocument.presentationml.notesSlide+xml"/>
  <Override PartName="/ppt/notesSlides/notesSlide27.xml" ContentType="application/vnd.openxmlformats-officedocument.presentationml.notesSlide+xml"/>
  <Override PartName="/ppt/notesSlides/notesSlide28.xml" ContentType="application/vnd.openxmlformats-officedocument.presentationml.notesSlide+xml"/>
  <Override PartName="/ppt/notesSlides/notesSlide29.xml" ContentType="application/vnd.openxmlformats-officedocument.presentationml.notesSlide+xml"/>
  <Override PartName="/ppt/notesSlides/notesSlide30.xml" ContentType="application/vnd.openxmlformats-officedocument.presentationml.notesSlide+xml"/>
  <Override PartName="/ppt/notesSlides/notesSlide31.xml" ContentType="application/vnd.openxmlformats-officedocument.presentationml.notesSlide+xml"/>
  <Override PartName="/ppt/notesSlides/notesSlide32.xml" ContentType="application/vnd.openxmlformats-officedocument.presentationml.notesSlide+xml"/>
  <Override PartName="/ppt/notesSlides/notesSlide33.xml" ContentType="application/vnd.openxmlformats-officedocument.presentationml.notesSlide+xml"/>
  <Override PartName="/ppt/notesSlides/notesSlide34.xml" ContentType="application/vnd.openxmlformats-officedocument.presentationml.notesSlide+xml"/>
  <Override PartName="/ppt/notesSlides/notesSlide35.xml" ContentType="application/vnd.openxmlformats-officedocument.presentationml.notesSlid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67"/>
  </p:notesMasterIdLst>
  <p:sldIdLst>
    <p:sldId id="256" r:id="rId2"/>
    <p:sldId id="1257" r:id="rId3"/>
    <p:sldId id="1258" r:id="rId4"/>
    <p:sldId id="1265" r:id="rId5"/>
    <p:sldId id="316" r:id="rId6"/>
    <p:sldId id="318" r:id="rId7"/>
    <p:sldId id="1200" r:id="rId8"/>
    <p:sldId id="1201" r:id="rId9"/>
    <p:sldId id="1202" r:id="rId10"/>
    <p:sldId id="319" r:id="rId11"/>
    <p:sldId id="1266" r:id="rId12"/>
    <p:sldId id="1267" r:id="rId13"/>
    <p:sldId id="1203" r:id="rId14"/>
    <p:sldId id="1259" r:id="rId15"/>
    <p:sldId id="1204" r:id="rId16"/>
    <p:sldId id="1251" r:id="rId17"/>
    <p:sldId id="1242" r:id="rId18"/>
    <p:sldId id="1205" r:id="rId19"/>
    <p:sldId id="1168" r:id="rId20"/>
    <p:sldId id="1196" r:id="rId21"/>
    <p:sldId id="1241" r:id="rId22"/>
    <p:sldId id="1235" r:id="rId23"/>
    <p:sldId id="1178" r:id="rId24"/>
    <p:sldId id="1180" r:id="rId25"/>
    <p:sldId id="1245" r:id="rId26"/>
    <p:sldId id="1183" r:id="rId27"/>
    <p:sldId id="1184" r:id="rId28"/>
    <p:sldId id="1236" r:id="rId29"/>
    <p:sldId id="1185" r:id="rId30"/>
    <p:sldId id="1186" r:id="rId31"/>
    <p:sldId id="1208" r:id="rId32"/>
    <p:sldId id="1260" r:id="rId33"/>
    <p:sldId id="1246" r:id="rId34"/>
    <p:sldId id="1210" r:id="rId35"/>
    <p:sldId id="1252" r:id="rId36"/>
    <p:sldId id="1276" r:id="rId37"/>
    <p:sldId id="1268" r:id="rId38"/>
    <p:sldId id="1270" r:id="rId39"/>
    <p:sldId id="1271" r:id="rId40"/>
    <p:sldId id="1272" r:id="rId41"/>
    <p:sldId id="1273" r:id="rId42"/>
    <p:sldId id="1274" r:id="rId43"/>
    <p:sldId id="1275" r:id="rId44"/>
    <p:sldId id="1269" r:id="rId45"/>
    <p:sldId id="1255" r:id="rId46"/>
    <p:sldId id="1244" r:id="rId47"/>
    <p:sldId id="1256" r:id="rId48"/>
    <p:sldId id="1231" r:id="rId49"/>
    <p:sldId id="1224" r:id="rId50"/>
    <p:sldId id="1261" r:id="rId51"/>
    <p:sldId id="1262" r:id="rId52"/>
    <p:sldId id="1263" r:id="rId53"/>
    <p:sldId id="1264" r:id="rId54"/>
    <p:sldId id="1225" r:id="rId55"/>
    <p:sldId id="1233" r:id="rId56"/>
    <p:sldId id="1215" r:id="rId57"/>
    <p:sldId id="1216" r:id="rId58"/>
    <p:sldId id="1218" r:id="rId59"/>
    <p:sldId id="1219" r:id="rId60"/>
    <p:sldId id="1220" r:id="rId61"/>
    <p:sldId id="1221" r:id="rId62"/>
    <p:sldId id="1234" r:id="rId63"/>
    <p:sldId id="1222" r:id="rId64"/>
    <p:sldId id="1230" r:id="rId65"/>
    <p:sldId id="1243" r:id="rId66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Default Section" id="{1F247525-4F97-4A22-B4BD-31696B5AB20C}">
          <p14:sldIdLst>
            <p14:sldId id="256"/>
            <p14:sldId id="1257"/>
            <p14:sldId id="1258"/>
            <p14:sldId id="1265"/>
            <p14:sldId id="316"/>
            <p14:sldId id="318"/>
            <p14:sldId id="1200"/>
            <p14:sldId id="1201"/>
            <p14:sldId id="1202"/>
            <p14:sldId id="319"/>
            <p14:sldId id="1266"/>
            <p14:sldId id="1267"/>
            <p14:sldId id="1203"/>
            <p14:sldId id="1259"/>
            <p14:sldId id="1204"/>
            <p14:sldId id="1251"/>
            <p14:sldId id="1242"/>
            <p14:sldId id="1205"/>
            <p14:sldId id="1168"/>
            <p14:sldId id="1196"/>
            <p14:sldId id="1241"/>
            <p14:sldId id="1235"/>
            <p14:sldId id="1178"/>
            <p14:sldId id="1180"/>
            <p14:sldId id="1245"/>
            <p14:sldId id="1183"/>
            <p14:sldId id="1184"/>
            <p14:sldId id="1236"/>
            <p14:sldId id="1185"/>
            <p14:sldId id="1186"/>
            <p14:sldId id="1208"/>
            <p14:sldId id="1260"/>
            <p14:sldId id="1246"/>
            <p14:sldId id="1210"/>
            <p14:sldId id="1252"/>
            <p14:sldId id="1276"/>
            <p14:sldId id="1268"/>
            <p14:sldId id="1270"/>
            <p14:sldId id="1271"/>
            <p14:sldId id="1272"/>
            <p14:sldId id="1273"/>
            <p14:sldId id="1274"/>
            <p14:sldId id="1275"/>
            <p14:sldId id="1269"/>
            <p14:sldId id="1255"/>
            <p14:sldId id="1244"/>
            <p14:sldId id="1256"/>
            <p14:sldId id="1231"/>
            <p14:sldId id="1224"/>
            <p14:sldId id="1261"/>
            <p14:sldId id="1262"/>
            <p14:sldId id="1263"/>
            <p14:sldId id="1264"/>
            <p14:sldId id="1225"/>
            <p14:sldId id="1233"/>
            <p14:sldId id="1215"/>
            <p14:sldId id="1216"/>
            <p14:sldId id="1218"/>
            <p14:sldId id="1219"/>
            <p14:sldId id="1220"/>
            <p14:sldId id="1221"/>
            <p14:sldId id="1234"/>
            <p14:sldId id="1222"/>
            <p14:sldId id="1230"/>
            <p14:sldId id="1243"/>
          </p14:sldIdLst>
        </p14:section>
      </p14:sectionLst>
    </p:ext>
    <p:ext uri="{EFAFB233-063F-42B5-8137-9DF3F51BA10A}">
      <p15:sld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Ken Birman" initials="KB" lastIdx="2" clrIdx="0">
    <p:extLst>
      <p:ext uri="{19B8F6BF-5375-455C-9EA6-DF929625EA0E}">
        <p15:presenceInfo xmlns:p15="http://schemas.microsoft.com/office/powerpoint/2012/main" userId="8729f19e1223befc" providerId="Windows Live"/>
      </p:ext>
    </p:extLst>
  </p:cmAuthor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FFCC"/>
    <a:srgbClr val="FFFF66"/>
    <a:srgbClr val="000000"/>
    <a:srgbClr val="AF51A2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29A016A3-0A26-4DE8-9EB3-A28B7E953B91}" v="2238" dt="2023-03-09T14:09:32.992"/>
    <p1510:client id="{5B80A808-4EAC-4E91-85A3-7C4777FF78EB}" v="2495" dt="2023-03-09T16:38:17.558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0A15C55-8517-42AA-B614-E9B94910E393}" styleName="Medium Style 2 - Accent 4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4">
              <a:tint val="20000"/>
            </a:schemeClr>
          </a:solidFill>
        </a:fill>
      </a:tcStyle>
    </a:wholeTbl>
    <a:band1H>
      <a:tcStyle>
        <a:tcBdr/>
        <a:fill>
          <a:solidFill>
            <a:schemeClr val="accent4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4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4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slideViewPr>
    <p:cSldViewPr snapToGrid="0">
      <p:cViewPr>
        <p:scale>
          <a:sx n="1" d="2"/>
          <a:sy n="1" d="2"/>
        </p:scale>
        <p:origin x="0" y="0"/>
      </p:cViewPr>
      <p:guideLst/>
    </p:cSldViewPr>
  </p:slideViewPr>
  <p:gridSpacing cx="76200" cy="76200"/>
</p:viewPr>
</file>

<file path=ppt/_rels/presentation.xml.rels><?xml version="1.0" encoding="UTF-8" standalone="yes"?>
<Relationships xmlns="http://schemas.openxmlformats.org/package/2006/relationships"><Relationship Id="rId26" Type="http://schemas.openxmlformats.org/officeDocument/2006/relationships/slide" Target="slides/slide25.xml"/><Relationship Id="rId21" Type="http://schemas.openxmlformats.org/officeDocument/2006/relationships/slide" Target="slides/slide20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63" Type="http://schemas.openxmlformats.org/officeDocument/2006/relationships/slide" Target="slides/slide62.xml"/><Relationship Id="rId68" Type="http://schemas.openxmlformats.org/officeDocument/2006/relationships/commentAuthors" Target="commentAuthor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3" Type="http://schemas.openxmlformats.org/officeDocument/2006/relationships/slide" Target="slides/slide52.xml"/><Relationship Id="rId58" Type="http://schemas.openxmlformats.org/officeDocument/2006/relationships/slide" Target="slides/slide57.xml"/><Relationship Id="rId66" Type="http://schemas.openxmlformats.org/officeDocument/2006/relationships/slide" Target="slides/slide65.xml"/><Relationship Id="rId74" Type="http://schemas.microsoft.com/office/2015/10/relationships/revisionInfo" Target="revisionInfo.xml"/><Relationship Id="rId5" Type="http://schemas.openxmlformats.org/officeDocument/2006/relationships/slide" Target="slides/slide4.xml"/><Relationship Id="rId61" Type="http://schemas.openxmlformats.org/officeDocument/2006/relationships/slide" Target="slides/slide60.xml"/><Relationship Id="rId19" Type="http://schemas.openxmlformats.org/officeDocument/2006/relationships/slide" Target="slides/slide1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slide" Target="slides/slide47.xml"/><Relationship Id="rId56" Type="http://schemas.openxmlformats.org/officeDocument/2006/relationships/slide" Target="slides/slide55.xml"/><Relationship Id="rId64" Type="http://schemas.openxmlformats.org/officeDocument/2006/relationships/slide" Target="slides/slide63.xml"/><Relationship Id="rId69" Type="http://schemas.openxmlformats.org/officeDocument/2006/relationships/presProps" Target="presProps.xml"/><Relationship Id="rId8" Type="http://schemas.openxmlformats.org/officeDocument/2006/relationships/slide" Target="slides/slide7.xml"/><Relationship Id="rId51" Type="http://schemas.openxmlformats.org/officeDocument/2006/relationships/slide" Target="slides/slide50.xml"/><Relationship Id="rId72" Type="http://schemas.openxmlformats.org/officeDocument/2006/relationships/tableStyles" Target="tableStyles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59" Type="http://schemas.openxmlformats.org/officeDocument/2006/relationships/slide" Target="slides/slide58.xml"/><Relationship Id="rId67" Type="http://schemas.openxmlformats.org/officeDocument/2006/relationships/notesMaster" Target="notesMasters/notesMaster1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54" Type="http://schemas.openxmlformats.org/officeDocument/2006/relationships/slide" Target="slides/slide53.xml"/><Relationship Id="rId62" Type="http://schemas.openxmlformats.org/officeDocument/2006/relationships/slide" Target="slides/slide61.xml"/><Relationship Id="rId7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slide" Target="slides/slide48.xml"/><Relationship Id="rId57" Type="http://schemas.openxmlformats.org/officeDocument/2006/relationships/slide" Target="slides/slide56.xml"/><Relationship Id="rId10" Type="http://schemas.openxmlformats.org/officeDocument/2006/relationships/slide" Target="slides/slide9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slide" Target="slides/slide51.xml"/><Relationship Id="rId60" Type="http://schemas.openxmlformats.org/officeDocument/2006/relationships/slide" Target="slides/slide59.xml"/><Relationship Id="rId65" Type="http://schemas.openxmlformats.org/officeDocument/2006/relationships/slide" Target="slides/slide64.xml"/><Relationship Id="rId73" Type="http://schemas.microsoft.com/office/2016/11/relationships/changesInfo" Target="changesInfos/changesInfo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9" Type="http://schemas.openxmlformats.org/officeDocument/2006/relationships/slide" Target="slides/slide38.xml"/><Relationship Id="rId34" Type="http://schemas.openxmlformats.org/officeDocument/2006/relationships/slide" Target="slides/slide33.xml"/><Relationship Id="rId50" Type="http://schemas.openxmlformats.org/officeDocument/2006/relationships/slide" Target="slides/slide49.xml"/><Relationship Id="rId55" Type="http://schemas.openxmlformats.org/officeDocument/2006/relationships/slide" Target="slides/slide54.xml"/><Relationship Id="rId7" Type="http://schemas.openxmlformats.org/officeDocument/2006/relationships/slide" Target="slides/slide6.xml"/><Relationship Id="rId71" Type="http://schemas.openxmlformats.org/officeDocument/2006/relationships/theme" Target="theme/theme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Ken Birman" userId="d63afa40-f901-45d1-beb5-fa688e844a7e" providerId="ADAL" clId="{29A016A3-0A26-4DE8-9EB3-A28B7E953B91}"/>
    <pc:docChg chg="undo custSel addSld delSld modSld sldOrd addSection delSection modSection">
      <pc:chgData name="Ken Birman" userId="d63afa40-f901-45d1-beb5-fa688e844a7e" providerId="ADAL" clId="{29A016A3-0A26-4DE8-9EB3-A28B7E953B91}" dt="2023-03-09T14:09:32.992" v="2244" actId="47"/>
      <pc:docMkLst>
        <pc:docMk/>
      </pc:docMkLst>
      <pc:sldChg chg="del">
        <pc:chgData name="Ken Birman" userId="d63afa40-f901-45d1-beb5-fa688e844a7e" providerId="ADAL" clId="{29A016A3-0A26-4DE8-9EB3-A28B7E953B91}" dt="2023-03-09T13:56:53.544" v="835" actId="47"/>
        <pc:sldMkLst>
          <pc:docMk/>
          <pc:sldMk cId="0" sldId="1169"/>
        </pc:sldMkLst>
      </pc:sldChg>
      <pc:sldChg chg="del">
        <pc:chgData name="Ken Birman" userId="d63afa40-f901-45d1-beb5-fa688e844a7e" providerId="ADAL" clId="{29A016A3-0A26-4DE8-9EB3-A28B7E953B91}" dt="2023-03-09T13:56:56.099" v="836" actId="47"/>
        <pc:sldMkLst>
          <pc:docMk/>
          <pc:sldMk cId="0" sldId="1170"/>
        </pc:sldMkLst>
      </pc:sldChg>
      <pc:sldChg chg="del">
        <pc:chgData name="Ken Birman" userId="d63afa40-f901-45d1-beb5-fa688e844a7e" providerId="ADAL" clId="{29A016A3-0A26-4DE8-9EB3-A28B7E953B91}" dt="2023-03-09T13:57:19.853" v="838" actId="47"/>
        <pc:sldMkLst>
          <pc:docMk/>
          <pc:sldMk cId="0" sldId="1172"/>
        </pc:sldMkLst>
      </pc:sldChg>
      <pc:sldChg chg="del">
        <pc:chgData name="Ken Birman" userId="d63afa40-f901-45d1-beb5-fa688e844a7e" providerId="ADAL" clId="{29A016A3-0A26-4DE8-9EB3-A28B7E953B91}" dt="2023-03-09T13:57:20.818" v="839" actId="47"/>
        <pc:sldMkLst>
          <pc:docMk/>
          <pc:sldMk cId="0" sldId="1173"/>
        </pc:sldMkLst>
      </pc:sldChg>
      <pc:sldChg chg="del">
        <pc:chgData name="Ken Birman" userId="d63afa40-f901-45d1-beb5-fa688e844a7e" providerId="ADAL" clId="{29A016A3-0A26-4DE8-9EB3-A28B7E953B91}" dt="2023-03-09T13:57:21.636" v="840" actId="47"/>
        <pc:sldMkLst>
          <pc:docMk/>
          <pc:sldMk cId="0" sldId="1176"/>
        </pc:sldMkLst>
      </pc:sldChg>
      <pc:sldChg chg="del">
        <pc:chgData name="Ken Birman" userId="d63afa40-f901-45d1-beb5-fa688e844a7e" providerId="ADAL" clId="{29A016A3-0A26-4DE8-9EB3-A28B7E953B91}" dt="2023-03-09T13:57:22.493" v="841" actId="47"/>
        <pc:sldMkLst>
          <pc:docMk/>
          <pc:sldMk cId="0" sldId="1187"/>
        </pc:sldMkLst>
      </pc:sldChg>
      <pc:sldChg chg="modSp mod">
        <pc:chgData name="Ken Birman" userId="d63afa40-f901-45d1-beb5-fa688e844a7e" providerId="ADAL" clId="{29A016A3-0A26-4DE8-9EB3-A28B7E953B91}" dt="2023-03-09T13:56:38.787" v="834" actId="20577"/>
        <pc:sldMkLst>
          <pc:docMk/>
          <pc:sldMk cId="0" sldId="1203"/>
        </pc:sldMkLst>
        <pc:spChg chg="mod">
          <ac:chgData name="Ken Birman" userId="d63afa40-f901-45d1-beb5-fa688e844a7e" providerId="ADAL" clId="{29A016A3-0A26-4DE8-9EB3-A28B7E953B91}" dt="2023-03-09T13:56:38.787" v="834" actId="20577"/>
          <ac:spMkLst>
            <pc:docMk/>
            <pc:sldMk cId="0" sldId="1203"/>
            <ac:spMk id="281602" creationId="{00000000-0000-0000-0000-000000000000}"/>
          </ac:spMkLst>
        </pc:spChg>
      </pc:sldChg>
      <pc:sldChg chg="modSp mod">
        <pc:chgData name="Ken Birman" userId="d63afa40-f901-45d1-beb5-fa688e844a7e" providerId="ADAL" clId="{29A016A3-0A26-4DE8-9EB3-A28B7E953B91}" dt="2023-03-09T13:57:40.144" v="842" actId="115"/>
        <pc:sldMkLst>
          <pc:docMk/>
          <pc:sldMk cId="0" sldId="1208"/>
        </pc:sldMkLst>
        <pc:spChg chg="mod">
          <ac:chgData name="Ken Birman" userId="d63afa40-f901-45d1-beb5-fa688e844a7e" providerId="ADAL" clId="{29A016A3-0A26-4DE8-9EB3-A28B7E953B91}" dt="2023-03-09T13:57:40.144" v="842" actId="115"/>
          <ac:spMkLst>
            <pc:docMk/>
            <pc:sldMk cId="0" sldId="1208"/>
            <ac:spMk id="34817" creationId="{00000000-0000-0000-0000-000000000000}"/>
          </ac:spMkLst>
        </pc:spChg>
      </pc:sldChg>
      <pc:sldChg chg="del">
        <pc:chgData name="Ken Birman" userId="d63afa40-f901-45d1-beb5-fa688e844a7e" providerId="ADAL" clId="{29A016A3-0A26-4DE8-9EB3-A28B7E953B91}" dt="2023-03-09T13:58:11.757" v="843" actId="47"/>
        <pc:sldMkLst>
          <pc:docMk/>
          <pc:sldMk cId="0" sldId="1211"/>
        </pc:sldMkLst>
      </pc:sldChg>
      <pc:sldChg chg="del">
        <pc:chgData name="Ken Birman" userId="d63afa40-f901-45d1-beb5-fa688e844a7e" providerId="ADAL" clId="{29A016A3-0A26-4DE8-9EB3-A28B7E953B91}" dt="2023-03-09T13:58:11.757" v="843" actId="47"/>
        <pc:sldMkLst>
          <pc:docMk/>
          <pc:sldMk cId="0" sldId="1212"/>
        </pc:sldMkLst>
      </pc:sldChg>
      <pc:sldChg chg="del">
        <pc:chgData name="Ken Birman" userId="d63afa40-f901-45d1-beb5-fa688e844a7e" providerId="ADAL" clId="{29A016A3-0A26-4DE8-9EB3-A28B7E953B91}" dt="2023-03-09T13:57:17.984" v="837" actId="47"/>
        <pc:sldMkLst>
          <pc:docMk/>
          <pc:sldMk cId="1072245650" sldId="1250"/>
        </pc:sldMkLst>
      </pc:sldChg>
      <pc:sldChg chg="modSp mod">
        <pc:chgData name="Ken Birman" userId="d63afa40-f901-45d1-beb5-fa688e844a7e" providerId="ADAL" clId="{29A016A3-0A26-4DE8-9EB3-A28B7E953B91}" dt="2023-03-09T13:59:32.953" v="1201" actId="20577"/>
        <pc:sldMkLst>
          <pc:docMk/>
          <pc:sldMk cId="1518663754" sldId="1252"/>
        </pc:sldMkLst>
        <pc:spChg chg="mod">
          <ac:chgData name="Ken Birman" userId="d63afa40-f901-45d1-beb5-fa688e844a7e" providerId="ADAL" clId="{29A016A3-0A26-4DE8-9EB3-A28B7E953B91}" dt="2023-03-09T13:59:32.953" v="1201" actId="20577"/>
          <ac:spMkLst>
            <pc:docMk/>
            <pc:sldMk cId="1518663754" sldId="1252"/>
            <ac:spMk id="3" creationId="{C8FFFADA-4227-49F0-887A-534382686B09}"/>
          </ac:spMkLst>
        </pc:spChg>
      </pc:sldChg>
      <pc:sldChg chg="modSp del mod ord">
        <pc:chgData name="Ken Birman" userId="d63afa40-f901-45d1-beb5-fa688e844a7e" providerId="ADAL" clId="{29A016A3-0A26-4DE8-9EB3-A28B7E953B91}" dt="2023-03-09T14:09:18.183" v="2243" actId="47"/>
        <pc:sldMkLst>
          <pc:docMk/>
          <pc:sldMk cId="3777019149" sldId="1253"/>
        </pc:sldMkLst>
        <pc:spChg chg="mod">
          <ac:chgData name="Ken Birman" userId="d63afa40-f901-45d1-beb5-fa688e844a7e" providerId="ADAL" clId="{29A016A3-0A26-4DE8-9EB3-A28B7E953B91}" dt="2023-03-09T14:04:54.368" v="1800" actId="20577"/>
          <ac:spMkLst>
            <pc:docMk/>
            <pc:sldMk cId="3777019149" sldId="1253"/>
            <ac:spMk id="2" creationId="{AF26374C-13CA-4ACE-BA32-4437C783A2C0}"/>
          </ac:spMkLst>
        </pc:spChg>
      </pc:sldChg>
      <pc:sldChg chg="del">
        <pc:chgData name="Ken Birman" userId="d63afa40-f901-45d1-beb5-fa688e844a7e" providerId="ADAL" clId="{29A016A3-0A26-4DE8-9EB3-A28B7E953B91}" dt="2023-03-09T14:09:32.992" v="2244" actId="47"/>
        <pc:sldMkLst>
          <pc:docMk/>
          <pc:sldMk cId="63734470" sldId="1254"/>
        </pc:sldMkLst>
      </pc:sldChg>
      <pc:sldChg chg="ord">
        <pc:chgData name="Ken Birman" userId="d63afa40-f901-45d1-beb5-fa688e844a7e" providerId="ADAL" clId="{29A016A3-0A26-4DE8-9EB3-A28B7E953B91}" dt="2023-03-09T14:09:05.539" v="2238"/>
        <pc:sldMkLst>
          <pc:docMk/>
          <pc:sldMk cId="914251270" sldId="1255"/>
        </pc:sldMkLst>
      </pc:sldChg>
      <pc:sldChg chg="modSp new mod">
        <pc:chgData name="Ken Birman" userId="d63afa40-f901-45d1-beb5-fa688e844a7e" providerId="ADAL" clId="{29A016A3-0A26-4DE8-9EB3-A28B7E953B91}" dt="2023-03-09T13:54:52.493" v="404" actId="20577"/>
        <pc:sldMkLst>
          <pc:docMk/>
          <pc:sldMk cId="2952841038" sldId="1266"/>
        </pc:sldMkLst>
        <pc:spChg chg="mod">
          <ac:chgData name="Ken Birman" userId="d63afa40-f901-45d1-beb5-fa688e844a7e" providerId="ADAL" clId="{29A016A3-0A26-4DE8-9EB3-A28B7E953B91}" dt="2023-03-09T12:52:41.066" v="23" actId="20577"/>
          <ac:spMkLst>
            <pc:docMk/>
            <pc:sldMk cId="2952841038" sldId="1266"/>
            <ac:spMk id="2" creationId="{0EA9606E-4DEF-E965-1404-9AA04D4579FA}"/>
          </ac:spMkLst>
        </pc:spChg>
        <pc:spChg chg="mod">
          <ac:chgData name="Ken Birman" userId="d63afa40-f901-45d1-beb5-fa688e844a7e" providerId="ADAL" clId="{29A016A3-0A26-4DE8-9EB3-A28B7E953B91}" dt="2023-03-09T13:54:52.493" v="404" actId="20577"/>
          <ac:spMkLst>
            <pc:docMk/>
            <pc:sldMk cId="2952841038" sldId="1266"/>
            <ac:spMk id="3" creationId="{992739B4-6249-B016-813B-517F04913DD9}"/>
          </ac:spMkLst>
        </pc:spChg>
      </pc:sldChg>
      <pc:sldChg chg="modSp new mod">
        <pc:chgData name="Ken Birman" userId="d63afa40-f901-45d1-beb5-fa688e844a7e" providerId="ADAL" clId="{29A016A3-0A26-4DE8-9EB3-A28B7E953B91}" dt="2023-03-09T13:56:22.609" v="809" actId="20577"/>
        <pc:sldMkLst>
          <pc:docMk/>
          <pc:sldMk cId="4106078339" sldId="1267"/>
        </pc:sldMkLst>
        <pc:spChg chg="mod">
          <ac:chgData name="Ken Birman" userId="d63afa40-f901-45d1-beb5-fa688e844a7e" providerId="ADAL" clId="{29A016A3-0A26-4DE8-9EB3-A28B7E953B91}" dt="2023-03-09T13:54:58.521" v="424" actId="20577"/>
          <ac:spMkLst>
            <pc:docMk/>
            <pc:sldMk cId="4106078339" sldId="1267"/>
            <ac:spMk id="2" creationId="{168DAB08-82D4-477D-9122-0638CF0FC011}"/>
          </ac:spMkLst>
        </pc:spChg>
        <pc:spChg chg="mod">
          <ac:chgData name="Ken Birman" userId="d63afa40-f901-45d1-beb5-fa688e844a7e" providerId="ADAL" clId="{29A016A3-0A26-4DE8-9EB3-A28B7E953B91}" dt="2023-03-09T13:56:22.609" v="809" actId="20577"/>
          <ac:spMkLst>
            <pc:docMk/>
            <pc:sldMk cId="4106078339" sldId="1267"/>
            <ac:spMk id="3" creationId="{A789C01D-F3E4-92F0-6436-ABE1E204BB4A}"/>
          </ac:spMkLst>
        </pc:spChg>
      </pc:sldChg>
      <pc:sldChg chg="modSp new mod">
        <pc:chgData name="Ken Birman" userId="d63afa40-f901-45d1-beb5-fa688e844a7e" providerId="ADAL" clId="{29A016A3-0A26-4DE8-9EB3-A28B7E953B91}" dt="2023-03-09T14:04:38.648" v="1791" actId="20577"/>
        <pc:sldMkLst>
          <pc:docMk/>
          <pc:sldMk cId="3314733330" sldId="1268"/>
        </pc:sldMkLst>
        <pc:spChg chg="mod">
          <ac:chgData name="Ken Birman" userId="d63afa40-f901-45d1-beb5-fa688e844a7e" providerId="ADAL" clId="{29A016A3-0A26-4DE8-9EB3-A28B7E953B91}" dt="2023-03-09T13:59:38.855" v="1222" actId="20577"/>
          <ac:spMkLst>
            <pc:docMk/>
            <pc:sldMk cId="3314733330" sldId="1268"/>
            <ac:spMk id="2" creationId="{83BF1CC2-9088-CDCB-7F87-CBE14020F533}"/>
          </ac:spMkLst>
        </pc:spChg>
        <pc:spChg chg="mod">
          <ac:chgData name="Ken Birman" userId="d63afa40-f901-45d1-beb5-fa688e844a7e" providerId="ADAL" clId="{29A016A3-0A26-4DE8-9EB3-A28B7E953B91}" dt="2023-03-09T14:04:38.648" v="1791" actId="20577"/>
          <ac:spMkLst>
            <pc:docMk/>
            <pc:sldMk cId="3314733330" sldId="1268"/>
            <ac:spMk id="3" creationId="{7E8F77D3-DB8D-8D46-8C20-1C87402DA55F}"/>
          </ac:spMkLst>
        </pc:spChg>
      </pc:sldChg>
      <pc:sldChg chg="modSp new mod">
        <pc:chgData name="Ken Birman" userId="d63afa40-f901-45d1-beb5-fa688e844a7e" providerId="ADAL" clId="{29A016A3-0A26-4DE8-9EB3-A28B7E953B91}" dt="2023-03-09T14:08:59.345" v="2236" actId="313"/>
        <pc:sldMkLst>
          <pc:docMk/>
          <pc:sldMk cId="1752279053" sldId="1269"/>
        </pc:sldMkLst>
        <pc:spChg chg="mod">
          <ac:chgData name="Ken Birman" userId="d63afa40-f901-45d1-beb5-fa688e844a7e" providerId="ADAL" clId="{29A016A3-0A26-4DE8-9EB3-A28B7E953B91}" dt="2023-03-09T14:08:35.649" v="2158" actId="20577"/>
          <ac:spMkLst>
            <pc:docMk/>
            <pc:sldMk cId="1752279053" sldId="1269"/>
            <ac:spMk id="2" creationId="{5EFB2ED9-AD69-A175-0D6F-089046197C2C}"/>
          </ac:spMkLst>
        </pc:spChg>
        <pc:spChg chg="mod">
          <ac:chgData name="Ken Birman" userId="d63afa40-f901-45d1-beb5-fa688e844a7e" providerId="ADAL" clId="{29A016A3-0A26-4DE8-9EB3-A28B7E953B91}" dt="2023-03-09T14:08:59.345" v="2236" actId="313"/>
          <ac:spMkLst>
            <pc:docMk/>
            <pc:sldMk cId="1752279053" sldId="1269"/>
            <ac:spMk id="3" creationId="{495030AA-4CFF-322A-65B1-7C196085A8E5}"/>
          </ac:spMkLst>
        </pc:spChg>
      </pc:sldChg>
    </pc:docChg>
  </pc:docChgLst>
  <pc:docChgLst>
    <pc:chgData name="Ken Birman" userId="d63afa40-f901-45d1-beb5-fa688e844a7e" providerId="ADAL" clId="{5B80A808-4EAC-4E91-85A3-7C4777FF78EB}"/>
    <pc:docChg chg="undo custSel addSld delSld modSld sldOrd modSection">
      <pc:chgData name="Ken Birman" userId="d63afa40-f901-45d1-beb5-fa688e844a7e" providerId="ADAL" clId="{5B80A808-4EAC-4E91-85A3-7C4777FF78EB}" dt="2023-03-09T16:38:17.558" v="2836"/>
      <pc:docMkLst>
        <pc:docMk/>
      </pc:docMkLst>
      <pc:sldChg chg="add del modTransition">
        <pc:chgData name="Ken Birman" userId="d63afa40-f901-45d1-beb5-fa688e844a7e" providerId="ADAL" clId="{5B80A808-4EAC-4E91-85A3-7C4777FF78EB}" dt="2023-03-08T14:16:04.510" v="1"/>
        <pc:sldMkLst>
          <pc:docMk/>
          <pc:sldMk cId="2355572836" sldId="825"/>
        </pc:sldMkLst>
      </pc:sldChg>
      <pc:sldChg chg="add del modTransition">
        <pc:chgData name="Ken Birman" userId="d63afa40-f901-45d1-beb5-fa688e844a7e" providerId="ADAL" clId="{5B80A808-4EAC-4E91-85A3-7C4777FF78EB}" dt="2023-03-08T14:16:04.510" v="1"/>
        <pc:sldMkLst>
          <pc:docMk/>
          <pc:sldMk cId="794963286" sldId="826"/>
        </pc:sldMkLst>
      </pc:sldChg>
      <pc:sldChg chg="add del modTransition">
        <pc:chgData name="Ken Birman" userId="d63afa40-f901-45d1-beb5-fa688e844a7e" providerId="ADAL" clId="{5B80A808-4EAC-4E91-85A3-7C4777FF78EB}" dt="2023-03-08T14:16:04.510" v="1"/>
        <pc:sldMkLst>
          <pc:docMk/>
          <pc:sldMk cId="3252965590" sldId="827"/>
        </pc:sldMkLst>
      </pc:sldChg>
      <pc:sldChg chg="addSp modSp mod">
        <pc:chgData name="Ken Birman" userId="d63afa40-f901-45d1-beb5-fa688e844a7e" providerId="ADAL" clId="{5B80A808-4EAC-4E91-85A3-7C4777FF78EB}" dt="2023-03-08T14:21:33.716" v="341" actId="3626"/>
        <pc:sldMkLst>
          <pc:docMk/>
          <pc:sldMk cId="2577207875" sldId="1258"/>
        </pc:sldMkLst>
        <pc:spChg chg="mod">
          <ac:chgData name="Ken Birman" userId="d63afa40-f901-45d1-beb5-fa688e844a7e" providerId="ADAL" clId="{5B80A808-4EAC-4E91-85A3-7C4777FF78EB}" dt="2023-03-08T14:16:12.094" v="13" actId="20577"/>
          <ac:spMkLst>
            <pc:docMk/>
            <pc:sldMk cId="2577207875" sldId="1258"/>
            <ac:spMk id="2" creationId="{5522723D-C28B-479B-90EC-19E1FA8BB113}"/>
          </ac:spMkLst>
        </pc:spChg>
        <pc:spChg chg="mod">
          <ac:chgData name="Ken Birman" userId="d63afa40-f901-45d1-beb5-fa688e844a7e" providerId="ADAL" clId="{5B80A808-4EAC-4E91-85A3-7C4777FF78EB}" dt="2023-03-08T14:21:03.784" v="338" actId="20577"/>
          <ac:spMkLst>
            <pc:docMk/>
            <pc:sldMk cId="2577207875" sldId="1258"/>
            <ac:spMk id="3" creationId="{E98ED9DF-9F77-4E09-AECC-C4AC3B852AB7}"/>
          </ac:spMkLst>
        </pc:spChg>
        <pc:spChg chg="add mod">
          <ac:chgData name="Ken Birman" userId="d63afa40-f901-45d1-beb5-fa688e844a7e" providerId="ADAL" clId="{5B80A808-4EAC-4E91-85A3-7C4777FF78EB}" dt="2023-03-08T14:18:54.505" v="304"/>
          <ac:spMkLst>
            <pc:docMk/>
            <pc:sldMk cId="2577207875" sldId="1258"/>
            <ac:spMk id="7" creationId="{59FA4B6D-685E-E9F6-CBF8-BF6A3B302150}"/>
          </ac:spMkLst>
        </pc:spChg>
        <pc:spChg chg="add mod">
          <ac:chgData name="Ken Birman" userId="d63afa40-f901-45d1-beb5-fa688e844a7e" providerId="ADAL" clId="{5B80A808-4EAC-4E91-85A3-7C4777FF78EB}" dt="2023-03-08T14:21:33.716" v="341" actId="3626"/>
          <ac:spMkLst>
            <pc:docMk/>
            <pc:sldMk cId="2577207875" sldId="1258"/>
            <ac:spMk id="9" creationId="{D13E1723-B723-0DBF-B659-CBAA55FB29E0}"/>
          </ac:spMkLst>
        </pc:spChg>
        <pc:picChg chg="add mod">
          <ac:chgData name="Ken Birman" userId="d63afa40-f901-45d1-beb5-fa688e844a7e" providerId="ADAL" clId="{5B80A808-4EAC-4E91-85A3-7C4777FF78EB}" dt="2023-03-08T14:21:15.247" v="340" actId="1076"/>
          <ac:picMkLst>
            <pc:docMk/>
            <pc:sldMk cId="2577207875" sldId="1258"/>
            <ac:picMk id="1026" creationId="{28076098-5CCE-00B4-1ED3-8E1E30FE5003}"/>
          </ac:picMkLst>
        </pc:picChg>
      </pc:sldChg>
      <pc:sldChg chg="modSp add mod">
        <pc:chgData name="Ken Birman" userId="d63afa40-f901-45d1-beb5-fa688e844a7e" providerId="ADAL" clId="{5B80A808-4EAC-4E91-85A3-7C4777FF78EB}" dt="2023-03-08T14:16:17.076" v="25" actId="20577"/>
        <pc:sldMkLst>
          <pc:docMk/>
          <pc:sldMk cId="686304353" sldId="1265"/>
        </pc:sldMkLst>
        <pc:spChg chg="mod">
          <ac:chgData name="Ken Birman" userId="d63afa40-f901-45d1-beb5-fa688e844a7e" providerId="ADAL" clId="{5B80A808-4EAC-4E91-85A3-7C4777FF78EB}" dt="2023-03-08T14:16:17.076" v="25" actId="20577"/>
          <ac:spMkLst>
            <pc:docMk/>
            <pc:sldMk cId="686304353" sldId="1265"/>
            <ac:spMk id="2" creationId="{5522723D-C28B-479B-90EC-19E1FA8BB113}"/>
          </ac:spMkLst>
        </pc:spChg>
      </pc:sldChg>
      <pc:sldChg chg="ord">
        <pc:chgData name="Ken Birman" userId="d63afa40-f901-45d1-beb5-fa688e844a7e" providerId="ADAL" clId="{5B80A808-4EAC-4E91-85A3-7C4777FF78EB}" dt="2023-03-09T14:51:28.162" v="399"/>
        <pc:sldMkLst>
          <pc:docMk/>
          <pc:sldMk cId="3314733330" sldId="1268"/>
        </pc:sldMkLst>
      </pc:sldChg>
      <pc:sldChg chg="modSp mod">
        <pc:chgData name="Ken Birman" userId="d63afa40-f901-45d1-beb5-fa688e844a7e" providerId="ADAL" clId="{5B80A808-4EAC-4E91-85A3-7C4777FF78EB}" dt="2023-03-09T16:35:37.654" v="2132" actId="115"/>
        <pc:sldMkLst>
          <pc:docMk/>
          <pc:sldMk cId="1752279053" sldId="1269"/>
        </pc:sldMkLst>
        <pc:spChg chg="mod">
          <ac:chgData name="Ken Birman" userId="d63afa40-f901-45d1-beb5-fa688e844a7e" providerId="ADAL" clId="{5B80A808-4EAC-4E91-85A3-7C4777FF78EB}" dt="2023-03-09T16:35:34.020" v="2131" actId="5793"/>
          <ac:spMkLst>
            <pc:docMk/>
            <pc:sldMk cId="1752279053" sldId="1269"/>
            <ac:spMk id="2" creationId="{5EFB2ED9-AD69-A175-0D6F-089046197C2C}"/>
          </ac:spMkLst>
        </pc:spChg>
        <pc:spChg chg="mod">
          <ac:chgData name="Ken Birman" userId="d63afa40-f901-45d1-beb5-fa688e844a7e" providerId="ADAL" clId="{5B80A808-4EAC-4E91-85A3-7C4777FF78EB}" dt="2023-03-09T16:35:37.654" v="2132" actId="115"/>
          <ac:spMkLst>
            <pc:docMk/>
            <pc:sldMk cId="1752279053" sldId="1269"/>
            <ac:spMk id="3" creationId="{495030AA-4CFF-322A-65B1-7C196085A8E5}"/>
          </ac:spMkLst>
        </pc:spChg>
      </pc:sldChg>
      <pc:sldChg chg="addSp delSp modSp new mod modClrScheme chgLayout">
        <pc:chgData name="Ken Birman" userId="d63afa40-f901-45d1-beb5-fa688e844a7e" providerId="ADAL" clId="{5B80A808-4EAC-4E91-85A3-7C4777FF78EB}" dt="2023-03-09T14:57:06.788" v="780" actId="20577"/>
        <pc:sldMkLst>
          <pc:docMk/>
          <pc:sldMk cId="3974509367" sldId="1270"/>
        </pc:sldMkLst>
        <pc:spChg chg="mod ord">
          <ac:chgData name="Ken Birman" userId="d63afa40-f901-45d1-beb5-fa688e844a7e" providerId="ADAL" clId="{5B80A808-4EAC-4E91-85A3-7C4777FF78EB}" dt="2023-03-09T14:56:11.469" v="573" actId="700"/>
          <ac:spMkLst>
            <pc:docMk/>
            <pc:sldMk cId="3974509367" sldId="1270"/>
            <ac:spMk id="2" creationId="{A4597E07-7FA0-D99B-2E5B-CB676C1C2D94}"/>
          </ac:spMkLst>
        </pc:spChg>
        <pc:spChg chg="del">
          <ac:chgData name="Ken Birman" userId="d63afa40-f901-45d1-beb5-fa688e844a7e" providerId="ADAL" clId="{5B80A808-4EAC-4E91-85A3-7C4777FF78EB}" dt="2023-03-09T14:51:34.545" v="400" actId="700"/>
          <ac:spMkLst>
            <pc:docMk/>
            <pc:sldMk cId="3974509367" sldId="1270"/>
            <ac:spMk id="3" creationId="{C23A0F51-B32A-6D69-EE13-E411ED56C6BE}"/>
          </ac:spMkLst>
        </pc:spChg>
        <pc:spChg chg="mod ord">
          <ac:chgData name="Ken Birman" userId="d63afa40-f901-45d1-beb5-fa688e844a7e" providerId="ADAL" clId="{5B80A808-4EAC-4E91-85A3-7C4777FF78EB}" dt="2023-03-09T14:56:11.469" v="573" actId="700"/>
          <ac:spMkLst>
            <pc:docMk/>
            <pc:sldMk cId="3974509367" sldId="1270"/>
            <ac:spMk id="4" creationId="{66226D26-5C74-431D-7EDD-3B8C44943F38}"/>
          </ac:spMkLst>
        </pc:spChg>
        <pc:spChg chg="mod ord">
          <ac:chgData name="Ken Birman" userId="d63afa40-f901-45d1-beb5-fa688e844a7e" providerId="ADAL" clId="{5B80A808-4EAC-4E91-85A3-7C4777FF78EB}" dt="2023-03-09T14:56:11.469" v="573" actId="700"/>
          <ac:spMkLst>
            <pc:docMk/>
            <pc:sldMk cId="3974509367" sldId="1270"/>
            <ac:spMk id="5" creationId="{7975D17B-CE98-01A0-DC41-1E0B65A65D85}"/>
          </ac:spMkLst>
        </pc:spChg>
        <pc:spChg chg="add mod">
          <ac:chgData name="Ken Birman" userId="d63afa40-f901-45d1-beb5-fa688e844a7e" providerId="ADAL" clId="{5B80A808-4EAC-4E91-85A3-7C4777FF78EB}" dt="2023-03-09T14:51:58.391" v="403" actId="208"/>
          <ac:spMkLst>
            <pc:docMk/>
            <pc:sldMk cId="3974509367" sldId="1270"/>
            <ac:spMk id="6" creationId="{8A7B2254-F709-517E-4654-FFEC52234115}"/>
          </ac:spMkLst>
        </pc:spChg>
        <pc:spChg chg="add mod">
          <ac:chgData name="Ken Birman" userId="d63afa40-f901-45d1-beb5-fa688e844a7e" providerId="ADAL" clId="{5B80A808-4EAC-4E91-85A3-7C4777FF78EB}" dt="2023-03-09T14:52:19.172" v="418" actId="1076"/>
          <ac:spMkLst>
            <pc:docMk/>
            <pc:sldMk cId="3974509367" sldId="1270"/>
            <ac:spMk id="7" creationId="{1279524C-F93B-276B-08AC-DE1219470575}"/>
          </ac:spMkLst>
        </pc:spChg>
        <pc:spChg chg="add mod ord">
          <ac:chgData name="Ken Birman" userId="d63afa40-f901-45d1-beb5-fa688e844a7e" providerId="ADAL" clId="{5B80A808-4EAC-4E91-85A3-7C4777FF78EB}" dt="2023-03-09T14:57:06.788" v="780" actId="20577"/>
          <ac:spMkLst>
            <pc:docMk/>
            <pc:sldMk cId="3974509367" sldId="1270"/>
            <ac:spMk id="13" creationId="{70299C8A-8D90-1514-E00D-2068A378F2EC}"/>
          </ac:spMkLst>
        </pc:spChg>
        <pc:graphicFrameChg chg="add mod modGraphic">
          <ac:chgData name="Ken Birman" userId="d63afa40-f901-45d1-beb5-fa688e844a7e" providerId="ADAL" clId="{5B80A808-4EAC-4E91-85A3-7C4777FF78EB}" dt="2023-03-09T14:55:32.857" v="568" actId="20577"/>
          <ac:graphicFrameMkLst>
            <pc:docMk/>
            <pc:sldMk cId="3974509367" sldId="1270"/>
            <ac:graphicFrameMk id="8" creationId="{77FBFC00-0772-18AF-FC1C-E36C63FD64C9}"/>
          </ac:graphicFrameMkLst>
        </pc:graphicFrameChg>
        <pc:cxnChg chg="add">
          <ac:chgData name="Ken Birman" userId="d63afa40-f901-45d1-beb5-fa688e844a7e" providerId="ADAL" clId="{5B80A808-4EAC-4E91-85A3-7C4777FF78EB}" dt="2023-03-09T14:55:43.744" v="569" actId="11529"/>
          <ac:cxnSpMkLst>
            <pc:docMk/>
            <pc:sldMk cId="3974509367" sldId="1270"/>
            <ac:cxnSpMk id="10" creationId="{DFE57D36-6D2C-AE10-B74C-D8550809BEC9}"/>
          </ac:cxnSpMkLst>
        </pc:cxnChg>
        <pc:cxnChg chg="add mod">
          <ac:chgData name="Ken Birman" userId="d63afa40-f901-45d1-beb5-fa688e844a7e" providerId="ADAL" clId="{5B80A808-4EAC-4E91-85A3-7C4777FF78EB}" dt="2023-03-09T14:55:57.342" v="572" actId="14100"/>
          <ac:cxnSpMkLst>
            <pc:docMk/>
            <pc:sldMk cId="3974509367" sldId="1270"/>
            <ac:cxnSpMk id="11" creationId="{E5B8AEF1-B27A-AA63-FBF0-A7326A7DF2C6}"/>
          </ac:cxnSpMkLst>
        </pc:cxnChg>
      </pc:sldChg>
      <pc:sldChg chg="addSp delSp modSp add mod">
        <pc:chgData name="Ken Birman" userId="d63afa40-f901-45d1-beb5-fa688e844a7e" providerId="ADAL" clId="{5B80A808-4EAC-4E91-85A3-7C4777FF78EB}" dt="2023-03-09T16:31:49.824" v="1436" actId="27636"/>
        <pc:sldMkLst>
          <pc:docMk/>
          <pc:sldMk cId="3732884552" sldId="1271"/>
        </pc:sldMkLst>
        <pc:spChg chg="add mod">
          <ac:chgData name="Ken Birman" userId="d63afa40-f901-45d1-beb5-fa688e844a7e" providerId="ADAL" clId="{5B80A808-4EAC-4E91-85A3-7C4777FF78EB}" dt="2023-03-09T16:27:30.491" v="1045" actId="20577"/>
          <ac:spMkLst>
            <pc:docMk/>
            <pc:sldMk cId="3732884552" sldId="1271"/>
            <ac:spMk id="3" creationId="{D6E7243E-D1E4-C2CC-F32D-0644874B2F0B}"/>
          </ac:spMkLst>
        </pc:spChg>
        <pc:spChg chg="add mod">
          <ac:chgData name="Ken Birman" userId="d63afa40-f901-45d1-beb5-fa688e844a7e" providerId="ADAL" clId="{5B80A808-4EAC-4E91-85A3-7C4777FF78EB}" dt="2023-03-09T14:58:24.412" v="962" actId="20577"/>
          <ac:spMkLst>
            <pc:docMk/>
            <pc:sldMk cId="3732884552" sldId="1271"/>
            <ac:spMk id="9" creationId="{8712CC25-578F-55AC-7FA9-A30398E29E24}"/>
          </ac:spMkLst>
        </pc:spChg>
        <pc:spChg chg="add mod">
          <ac:chgData name="Ken Birman" userId="d63afa40-f901-45d1-beb5-fa688e844a7e" providerId="ADAL" clId="{5B80A808-4EAC-4E91-85A3-7C4777FF78EB}" dt="2023-03-09T14:58:55.203" v="992" actId="1076"/>
          <ac:spMkLst>
            <pc:docMk/>
            <pc:sldMk cId="3732884552" sldId="1271"/>
            <ac:spMk id="12" creationId="{420FD6BB-7D5C-A71B-CCC5-6258F7A480AC}"/>
          </ac:spMkLst>
        </pc:spChg>
        <pc:spChg chg="mod">
          <ac:chgData name="Ken Birman" userId="d63afa40-f901-45d1-beb5-fa688e844a7e" providerId="ADAL" clId="{5B80A808-4EAC-4E91-85A3-7C4777FF78EB}" dt="2023-03-09T16:31:49.824" v="1436" actId="27636"/>
          <ac:spMkLst>
            <pc:docMk/>
            <pc:sldMk cId="3732884552" sldId="1271"/>
            <ac:spMk id="13" creationId="{70299C8A-8D90-1514-E00D-2068A378F2EC}"/>
          </ac:spMkLst>
        </pc:spChg>
        <pc:spChg chg="add mod">
          <ac:chgData name="Ken Birman" userId="d63afa40-f901-45d1-beb5-fa688e844a7e" providerId="ADAL" clId="{5B80A808-4EAC-4E91-85A3-7C4777FF78EB}" dt="2023-03-09T16:27:15.370" v="1043" actId="20577"/>
          <ac:spMkLst>
            <pc:docMk/>
            <pc:sldMk cId="3732884552" sldId="1271"/>
            <ac:spMk id="14" creationId="{8D843578-765E-E5F5-5228-966E44E6EE86}"/>
          </ac:spMkLst>
        </pc:spChg>
        <pc:spChg chg="add mod">
          <ac:chgData name="Ken Birman" userId="d63afa40-f901-45d1-beb5-fa688e844a7e" providerId="ADAL" clId="{5B80A808-4EAC-4E91-85A3-7C4777FF78EB}" dt="2023-03-09T16:27:41.388" v="1047" actId="1076"/>
          <ac:spMkLst>
            <pc:docMk/>
            <pc:sldMk cId="3732884552" sldId="1271"/>
            <ac:spMk id="18" creationId="{30FE38BC-51AA-648B-86DA-73E0F4EEFD75}"/>
          </ac:spMkLst>
        </pc:spChg>
        <pc:graphicFrameChg chg="modGraphic">
          <ac:chgData name="Ken Birman" userId="d63afa40-f901-45d1-beb5-fa688e844a7e" providerId="ADAL" clId="{5B80A808-4EAC-4E91-85A3-7C4777FF78EB}" dt="2023-03-09T16:27:55.119" v="1049" actId="113"/>
          <ac:graphicFrameMkLst>
            <pc:docMk/>
            <pc:sldMk cId="3732884552" sldId="1271"/>
            <ac:graphicFrameMk id="8" creationId="{77FBFC00-0772-18AF-FC1C-E36C63FD64C9}"/>
          </ac:graphicFrameMkLst>
        </pc:graphicFrameChg>
        <pc:cxnChg chg="del">
          <ac:chgData name="Ken Birman" userId="d63afa40-f901-45d1-beb5-fa688e844a7e" providerId="ADAL" clId="{5B80A808-4EAC-4E91-85A3-7C4777FF78EB}" dt="2023-03-09T16:27:42.956" v="1048" actId="478"/>
          <ac:cxnSpMkLst>
            <pc:docMk/>
            <pc:sldMk cId="3732884552" sldId="1271"/>
            <ac:cxnSpMk id="11" creationId="{E5B8AEF1-B27A-AA63-FBF0-A7326A7DF2C6}"/>
          </ac:cxnSpMkLst>
        </pc:cxnChg>
        <pc:cxnChg chg="add mod">
          <ac:chgData name="Ken Birman" userId="d63afa40-f901-45d1-beb5-fa688e844a7e" providerId="ADAL" clId="{5B80A808-4EAC-4E91-85A3-7C4777FF78EB}" dt="2023-03-09T14:59:00.828" v="994" actId="14100"/>
          <ac:cxnSpMkLst>
            <pc:docMk/>
            <pc:sldMk cId="3732884552" sldId="1271"/>
            <ac:cxnSpMk id="15" creationId="{3B2FF82F-69A5-FAAE-0C2E-AC2ADB735A23}"/>
          </ac:cxnSpMkLst>
        </pc:cxnChg>
        <pc:cxnChg chg="add mod">
          <ac:chgData name="Ken Birman" userId="d63afa40-f901-45d1-beb5-fa688e844a7e" providerId="ADAL" clId="{5B80A808-4EAC-4E91-85A3-7C4777FF78EB}" dt="2023-03-09T16:26:59.571" v="1030" actId="1076"/>
          <ac:cxnSpMkLst>
            <pc:docMk/>
            <pc:sldMk cId="3732884552" sldId="1271"/>
            <ac:cxnSpMk id="16" creationId="{2902E799-A9D7-BDB2-15F2-084273A58F13}"/>
          </ac:cxnSpMkLst>
        </pc:cxnChg>
      </pc:sldChg>
      <pc:sldChg chg="addSp modSp add mod">
        <pc:chgData name="Ken Birman" userId="d63afa40-f901-45d1-beb5-fa688e844a7e" providerId="ADAL" clId="{5B80A808-4EAC-4E91-85A3-7C4777FF78EB}" dt="2023-03-09T16:31:09.314" v="1319" actId="20577"/>
        <pc:sldMkLst>
          <pc:docMk/>
          <pc:sldMk cId="4077560325" sldId="1272"/>
        </pc:sldMkLst>
        <pc:spChg chg="add mod">
          <ac:chgData name="Ken Birman" userId="d63afa40-f901-45d1-beb5-fa688e844a7e" providerId="ADAL" clId="{5B80A808-4EAC-4E91-85A3-7C4777FF78EB}" dt="2023-03-09T16:30:15.625" v="1074" actId="14100"/>
          <ac:spMkLst>
            <pc:docMk/>
            <pc:sldMk cId="4077560325" sldId="1272"/>
            <ac:spMk id="11" creationId="{19B5CC65-5DC2-3892-B3A9-021AE24C4824}"/>
          </ac:spMkLst>
        </pc:spChg>
        <pc:spChg chg="mod">
          <ac:chgData name="Ken Birman" userId="d63afa40-f901-45d1-beb5-fa688e844a7e" providerId="ADAL" clId="{5B80A808-4EAC-4E91-85A3-7C4777FF78EB}" dt="2023-03-09T16:31:09.314" v="1319" actId="20577"/>
          <ac:spMkLst>
            <pc:docMk/>
            <pc:sldMk cId="4077560325" sldId="1272"/>
            <ac:spMk id="13" creationId="{70299C8A-8D90-1514-E00D-2068A378F2EC}"/>
          </ac:spMkLst>
        </pc:spChg>
      </pc:sldChg>
      <pc:sldChg chg="modSp add mod">
        <pc:chgData name="Ken Birman" userId="d63afa40-f901-45d1-beb5-fa688e844a7e" providerId="ADAL" clId="{5B80A808-4EAC-4E91-85A3-7C4777FF78EB}" dt="2023-03-09T16:33:31.676" v="1745" actId="1076"/>
        <pc:sldMkLst>
          <pc:docMk/>
          <pc:sldMk cId="4287282343" sldId="1273"/>
        </pc:sldMkLst>
        <pc:spChg chg="mod">
          <ac:chgData name="Ken Birman" userId="d63afa40-f901-45d1-beb5-fa688e844a7e" providerId="ADAL" clId="{5B80A808-4EAC-4E91-85A3-7C4777FF78EB}" dt="2023-03-09T16:33:22.981" v="1743" actId="14100"/>
          <ac:spMkLst>
            <pc:docMk/>
            <pc:sldMk cId="4287282343" sldId="1273"/>
            <ac:spMk id="3" creationId="{D6E7243E-D1E4-C2CC-F32D-0644874B2F0B}"/>
          </ac:spMkLst>
        </pc:spChg>
        <pc:spChg chg="mod">
          <ac:chgData name="Ken Birman" userId="d63afa40-f901-45d1-beb5-fa688e844a7e" providerId="ADAL" clId="{5B80A808-4EAC-4E91-85A3-7C4777FF78EB}" dt="2023-03-09T16:33:22.981" v="1743" actId="14100"/>
          <ac:spMkLst>
            <pc:docMk/>
            <pc:sldMk cId="4287282343" sldId="1273"/>
            <ac:spMk id="9" creationId="{8712CC25-578F-55AC-7FA9-A30398E29E24}"/>
          </ac:spMkLst>
        </pc:spChg>
        <pc:spChg chg="mod">
          <ac:chgData name="Ken Birman" userId="d63afa40-f901-45d1-beb5-fa688e844a7e" providerId="ADAL" clId="{5B80A808-4EAC-4E91-85A3-7C4777FF78EB}" dt="2023-03-09T16:33:22.981" v="1743" actId="14100"/>
          <ac:spMkLst>
            <pc:docMk/>
            <pc:sldMk cId="4287282343" sldId="1273"/>
            <ac:spMk id="11" creationId="{19B5CC65-5DC2-3892-B3A9-021AE24C4824}"/>
          </ac:spMkLst>
        </pc:spChg>
        <pc:spChg chg="mod">
          <ac:chgData name="Ken Birman" userId="d63afa40-f901-45d1-beb5-fa688e844a7e" providerId="ADAL" clId="{5B80A808-4EAC-4E91-85A3-7C4777FF78EB}" dt="2023-03-09T16:33:31.676" v="1745" actId="1076"/>
          <ac:spMkLst>
            <pc:docMk/>
            <pc:sldMk cId="4287282343" sldId="1273"/>
            <ac:spMk id="12" creationId="{420FD6BB-7D5C-A71B-CCC5-6258F7A480AC}"/>
          </ac:spMkLst>
        </pc:spChg>
        <pc:spChg chg="mod">
          <ac:chgData name="Ken Birman" userId="d63afa40-f901-45d1-beb5-fa688e844a7e" providerId="ADAL" clId="{5B80A808-4EAC-4E91-85A3-7C4777FF78EB}" dt="2023-03-09T16:32:58.851" v="1701" actId="20577"/>
          <ac:spMkLst>
            <pc:docMk/>
            <pc:sldMk cId="4287282343" sldId="1273"/>
            <ac:spMk id="13" creationId="{70299C8A-8D90-1514-E00D-2068A378F2EC}"/>
          </ac:spMkLst>
        </pc:spChg>
        <pc:spChg chg="mod">
          <ac:chgData name="Ken Birman" userId="d63afa40-f901-45d1-beb5-fa688e844a7e" providerId="ADAL" clId="{5B80A808-4EAC-4E91-85A3-7C4777FF78EB}" dt="2023-03-09T16:33:22.981" v="1743" actId="14100"/>
          <ac:spMkLst>
            <pc:docMk/>
            <pc:sldMk cId="4287282343" sldId="1273"/>
            <ac:spMk id="14" creationId="{8D843578-765E-E5F5-5228-966E44E6EE86}"/>
          </ac:spMkLst>
        </pc:spChg>
        <pc:spChg chg="mod">
          <ac:chgData name="Ken Birman" userId="d63afa40-f901-45d1-beb5-fa688e844a7e" providerId="ADAL" clId="{5B80A808-4EAC-4E91-85A3-7C4777FF78EB}" dt="2023-03-09T16:33:04.901" v="1703" actId="1076"/>
          <ac:spMkLst>
            <pc:docMk/>
            <pc:sldMk cId="4287282343" sldId="1273"/>
            <ac:spMk id="18" creationId="{30FE38BC-51AA-648B-86DA-73E0F4EEFD75}"/>
          </ac:spMkLst>
        </pc:spChg>
        <pc:cxnChg chg="mod">
          <ac:chgData name="Ken Birman" userId="d63afa40-f901-45d1-beb5-fa688e844a7e" providerId="ADAL" clId="{5B80A808-4EAC-4E91-85A3-7C4777FF78EB}" dt="2023-03-09T16:33:22.981" v="1743" actId="14100"/>
          <ac:cxnSpMkLst>
            <pc:docMk/>
            <pc:sldMk cId="4287282343" sldId="1273"/>
            <ac:cxnSpMk id="15" creationId="{3B2FF82F-69A5-FAAE-0C2E-AC2ADB735A23}"/>
          </ac:cxnSpMkLst>
        </pc:cxnChg>
        <pc:cxnChg chg="mod">
          <ac:chgData name="Ken Birman" userId="d63afa40-f901-45d1-beb5-fa688e844a7e" providerId="ADAL" clId="{5B80A808-4EAC-4E91-85A3-7C4777FF78EB}" dt="2023-03-09T16:33:22.981" v="1743" actId="14100"/>
          <ac:cxnSpMkLst>
            <pc:docMk/>
            <pc:sldMk cId="4287282343" sldId="1273"/>
            <ac:cxnSpMk id="16" creationId="{2902E799-A9D7-BDB2-15F2-084273A58F13}"/>
          </ac:cxnSpMkLst>
        </pc:cxnChg>
      </pc:sldChg>
      <pc:sldChg chg="modSp new mod">
        <pc:chgData name="Ken Birman" userId="d63afa40-f901-45d1-beb5-fa688e844a7e" providerId="ADAL" clId="{5B80A808-4EAC-4E91-85A3-7C4777FF78EB}" dt="2023-03-09T16:35:14.948" v="2106" actId="6549"/>
        <pc:sldMkLst>
          <pc:docMk/>
          <pc:sldMk cId="962350195" sldId="1274"/>
        </pc:sldMkLst>
        <pc:spChg chg="mod">
          <ac:chgData name="Ken Birman" userId="d63afa40-f901-45d1-beb5-fa688e844a7e" providerId="ADAL" clId="{5B80A808-4EAC-4E91-85A3-7C4777FF78EB}" dt="2023-03-09T16:33:51.031" v="1772" actId="5793"/>
          <ac:spMkLst>
            <pc:docMk/>
            <pc:sldMk cId="962350195" sldId="1274"/>
            <ac:spMk id="2" creationId="{3CB117EC-3481-92E9-C80F-01349991F2EF}"/>
          </ac:spMkLst>
        </pc:spChg>
        <pc:spChg chg="mod">
          <ac:chgData name="Ken Birman" userId="d63afa40-f901-45d1-beb5-fa688e844a7e" providerId="ADAL" clId="{5B80A808-4EAC-4E91-85A3-7C4777FF78EB}" dt="2023-03-09T16:35:14.948" v="2106" actId="6549"/>
          <ac:spMkLst>
            <pc:docMk/>
            <pc:sldMk cId="962350195" sldId="1274"/>
            <ac:spMk id="3" creationId="{BDCB3F0C-D071-3D72-F9BA-DB97A81ED684}"/>
          </ac:spMkLst>
        </pc:spChg>
      </pc:sldChg>
      <pc:sldChg chg="modSp new mod">
        <pc:chgData name="Ken Birman" userId="d63afa40-f901-45d1-beb5-fa688e844a7e" providerId="ADAL" clId="{5B80A808-4EAC-4E91-85A3-7C4777FF78EB}" dt="2023-03-09T16:37:02.956" v="2514" actId="20577"/>
        <pc:sldMkLst>
          <pc:docMk/>
          <pc:sldMk cId="853865154" sldId="1275"/>
        </pc:sldMkLst>
        <pc:spChg chg="mod">
          <ac:chgData name="Ken Birman" userId="d63afa40-f901-45d1-beb5-fa688e844a7e" providerId="ADAL" clId="{5B80A808-4EAC-4E91-85A3-7C4777FF78EB}" dt="2023-03-09T16:36:00.450" v="2156" actId="20577"/>
          <ac:spMkLst>
            <pc:docMk/>
            <pc:sldMk cId="853865154" sldId="1275"/>
            <ac:spMk id="2" creationId="{64F10DAB-D762-9B6B-7DB2-2528D7184342}"/>
          </ac:spMkLst>
        </pc:spChg>
        <pc:spChg chg="mod">
          <ac:chgData name="Ken Birman" userId="d63afa40-f901-45d1-beb5-fa688e844a7e" providerId="ADAL" clId="{5B80A808-4EAC-4E91-85A3-7C4777FF78EB}" dt="2023-03-09T16:37:02.956" v="2514" actId="20577"/>
          <ac:spMkLst>
            <pc:docMk/>
            <pc:sldMk cId="853865154" sldId="1275"/>
            <ac:spMk id="3" creationId="{4550183E-CB5C-5929-ACF3-5E104354CB89}"/>
          </ac:spMkLst>
        </pc:spChg>
      </pc:sldChg>
      <pc:sldChg chg="modSp new mod ord">
        <pc:chgData name="Ken Birman" userId="d63afa40-f901-45d1-beb5-fa688e844a7e" providerId="ADAL" clId="{5B80A808-4EAC-4E91-85A3-7C4777FF78EB}" dt="2023-03-09T16:38:17.558" v="2836"/>
        <pc:sldMkLst>
          <pc:docMk/>
          <pc:sldMk cId="504741145" sldId="1276"/>
        </pc:sldMkLst>
        <pc:spChg chg="mod">
          <ac:chgData name="Ken Birman" userId="d63afa40-f901-45d1-beb5-fa688e844a7e" providerId="ADAL" clId="{5B80A808-4EAC-4E91-85A3-7C4777FF78EB}" dt="2023-03-09T16:37:10.931" v="2537" actId="20577"/>
          <ac:spMkLst>
            <pc:docMk/>
            <pc:sldMk cId="504741145" sldId="1276"/>
            <ac:spMk id="2" creationId="{50709777-2217-98F3-29B3-0FE9F5996DEC}"/>
          </ac:spMkLst>
        </pc:spChg>
        <pc:spChg chg="mod">
          <ac:chgData name="Ken Birman" userId="d63afa40-f901-45d1-beb5-fa688e844a7e" providerId="ADAL" clId="{5B80A808-4EAC-4E91-85A3-7C4777FF78EB}" dt="2023-03-09T16:38:04.805" v="2834" actId="20577"/>
          <ac:spMkLst>
            <pc:docMk/>
            <pc:sldMk cId="504741145" sldId="1276"/>
            <ac:spMk id="3" creationId="{219868AC-5002-88E7-626E-AB1525AE25B3}"/>
          </ac:spMkLst>
        </pc:spChg>
      </pc:sldChg>
    </pc:docChg>
  </pc:docChgLst>
</pc:chgInfo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5C8A7E6-B985-4717-8041-06C2EE61C4D6}" type="datetimeFigureOut">
              <a:rPr lang="en-US" smtClean="0"/>
              <a:t>3/9/2023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8773795-4057-42F8-94F1-B3898A7D5E5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118811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8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9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3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4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1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7.xml"/><Relationship Id="rId1" Type="http://schemas.openxmlformats.org/officeDocument/2006/relationships/notesMaster" Target="../notesMasters/notesMaster1.xml"/></Relationships>
</file>

<file path=ppt/notesSlides/_rels/notesSlide1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9.xml"/><Relationship Id="rId1" Type="http://schemas.openxmlformats.org/officeDocument/2006/relationships/notesMaster" Target="../notesMasters/notesMaster1.xml"/></Relationships>
</file>

<file path=ppt/notesSlides/_rels/notesSlide2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0.xml"/><Relationship Id="rId1" Type="http://schemas.openxmlformats.org/officeDocument/2006/relationships/notesMaster" Target="../notesMasters/notesMaster1.xml"/></Relationships>
</file>

<file path=ppt/notesSlides/_rels/notesSlide2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2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2.xml"/><Relationship Id="rId1" Type="http://schemas.openxmlformats.org/officeDocument/2006/relationships/notesMaster" Target="../notesMasters/notesMaster1.xml"/></Relationships>
</file>

<file path=ppt/notesSlides/_rels/notesSlide2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3.xml"/><Relationship Id="rId1" Type="http://schemas.openxmlformats.org/officeDocument/2006/relationships/notesMaster" Target="../notesMasters/notesMaster1.xml"/></Relationships>
</file>

<file path=ppt/notesSlides/_rels/notesSlide2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4.xml"/><Relationship Id="rId1" Type="http://schemas.openxmlformats.org/officeDocument/2006/relationships/notesMaster" Target="../notesMasters/notesMaster1.xml"/></Relationships>
</file>

<file path=ppt/notesSlides/_rels/notesSlide2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6.xml"/><Relationship Id="rId1" Type="http://schemas.openxmlformats.org/officeDocument/2006/relationships/notesMaster" Target="../notesMasters/notesMaster1.xml"/></Relationships>
</file>

<file path=ppt/notesSlides/_rels/notesSlide2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5.xml"/><Relationship Id="rId1" Type="http://schemas.openxmlformats.org/officeDocument/2006/relationships/notesMaster" Target="../notesMasters/notesMaster1.xml"/></Relationships>
</file>

<file path=ppt/notesSlides/_rels/notesSlide2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6.xml"/><Relationship Id="rId1" Type="http://schemas.openxmlformats.org/officeDocument/2006/relationships/notesMaster" Target="../notesMasters/notesMaster1.xml"/></Relationships>
</file>

<file path=ppt/notesSlides/_rels/notesSlide2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7.xml"/><Relationship Id="rId1" Type="http://schemas.openxmlformats.org/officeDocument/2006/relationships/notesMaster" Target="../notesMasters/notesMaster1.xml"/></Relationships>
</file>

<file path=ppt/notesSlides/_rels/notesSlide2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8.xml"/><Relationship Id="rId1" Type="http://schemas.openxmlformats.org/officeDocument/2006/relationships/notesMaster" Target="../notesMasters/notesMaster1.xml"/></Relationships>
</file>

<file path=ppt/notesSlides/_rels/notesSlide3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0.xml"/><Relationship Id="rId1" Type="http://schemas.openxmlformats.org/officeDocument/2006/relationships/notesMaster" Target="../notesMasters/notesMaster1.xml"/></Relationships>
</file>

<file path=ppt/notesSlides/_rels/notesSlide3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1.xml"/><Relationship Id="rId1" Type="http://schemas.openxmlformats.org/officeDocument/2006/relationships/notesMaster" Target="../notesMasters/notesMaster1.xml"/></Relationships>
</file>

<file path=ppt/notesSlides/_rels/notesSlide3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3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3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4.xml"/><Relationship Id="rId1" Type="http://schemas.openxmlformats.org/officeDocument/2006/relationships/notesMaster" Target="../notesMasters/notesMaster1.xml"/></Relationships>
</file>

<file path=ppt/notesSlides/_rels/notesSlide3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8773795-4057-42F8-94F1-B3898A7D5E59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273166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67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68313" y="725488"/>
            <a:ext cx="6365875" cy="3581400"/>
          </a:xfrm>
          <a:ln/>
        </p:spPr>
      </p:sp>
      <p:sp>
        <p:nvSpPr>
          <p:cNvPr id="2467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6339785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781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68313" y="725488"/>
            <a:ext cx="6365875" cy="3581400"/>
          </a:xfrm>
          <a:ln/>
        </p:spPr>
      </p:sp>
      <p:sp>
        <p:nvSpPr>
          <p:cNvPr id="24781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6827522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8834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68313" y="725488"/>
            <a:ext cx="6365875" cy="3581400"/>
          </a:xfrm>
          <a:ln/>
        </p:spPr>
      </p:sp>
      <p:sp>
        <p:nvSpPr>
          <p:cNvPr id="248835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8382559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26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68313" y="725488"/>
            <a:ext cx="6365875" cy="3581400"/>
          </a:xfrm>
          <a:ln/>
        </p:spPr>
      </p:sp>
      <p:sp>
        <p:nvSpPr>
          <p:cNvPr id="2826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77575814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262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68313" y="725488"/>
            <a:ext cx="6365875" cy="3581400"/>
          </a:xfrm>
          <a:ln/>
        </p:spPr>
      </p:sp>
      <p:sp>
        <p:nvSpPr>
          <p:cNvPr id="28262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0754793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985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68313" y="725488"/>
            <a:ext cx="6365875" cy="3581400"/>
          </a:xfrm>
          <a:ln/>
        </p:spPr>
      </p:sp>
      <p:sp>
        <p:nvSpPr>
          <p:cNvPr id="249859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987179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67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68313" y="725488"/>
            <a:ext cx="6365875" cy="3581400"/>
          </a:xfrm>
          <a:ln/>
        </p:spPr>
      </p:sp>
      <p:sp>
        <p:nvSpPr>
          <p:cNvPr id="2467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Try:</a:t>
            </a:r>
          </a:p>
          <a:p>
            <a:endParaRPr lang="en-US"/>
          </a:p>
          <a:p>
            <a:r>
              <a:rPr lang="en-US" err="1"/>
              <a:t>objdump</a:t>
            </a:r>
            <a:r>
              <a:rPr lang="en-US" baseline="0"/>
              <a:t> –t </a:t>
            </a:r>
            <a:r>
              <a:rPr lang="en-US" baseline="0" err="1"/>
              <a:t>main.o</a:t>
            </a:r>
            <a:endParaRPr lang="en-US" baseline="0"/>
          </a:p>
          <a:p>
            <a:r>
              <a:rPr lang="en-US" baseline="0" err="1"/>
              <a:t>objdump</a:t>
            </a:r>
            <a:r>
              <a:rPr lang="en-US" baseline="0"/>
              <a:t> –t </a:t>
            </a:r>
            <a:r>
              <a:rPr lang="en-US" baseline="0" err="1"/>
              <a:t>sum.o</a:t>
            </a:r>
            <a:endParaRPr lang="en-US" baseline="0"/>
          </a:p>
          <a:p>
            <a:endParaRPr lang="en-US" baseline="0"/>
          </a:p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76339785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3650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68313" y="725488"/>
            <a:ext cx="6365875" cy="3581400"/>
          </a:xfrm>
          <a:ln/>
        </p:spPr>
      </p:sp>
      <p:sp>
        <p:nvSpPr>
          <p:cNvPr id="283651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67615667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49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53250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9252285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7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45058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13699677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Answer: </a:t>
            </a:r>
          </a:p>
          <a:p>
            <a:endParaRPr lang="en-US"/>
          </a:p>
          <a:p>
            <a:r>
              <a:rPr lang="en-US" err="1"/>
              <a:t>incr</a:t>
            </a:r>
            <a:r>
              <a:rPr lang="en-US"/>
              <a:t>, foo, main, </a:t>
            </a:r>
            <a:r>
              <a:rPr lang="en-US" err="1"/>
              <a:t>printf</a:t>
            </a:r>
            <a:endParaRPr lang="en-US"/>
          </a:p>
          <a:p>
            <a:endParaRPr lang="en-US"/>
          </a:p>
          <a:p>
            <a:r>
              <a:rPr lang="en-US"/>
              <a:t>Can actually make a case for “%d\n”: it’s a global</a:t>
            </a:r>
            <a:r>
              <a:rPr lang="en-US" baseline="0"/>
              <a:t> constant string (in read only section) so it will have a name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98721015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Try:</a:t>
            </a:r>
          </a:p>
          <a:p>
            <a:endParaRPr lang="en-US"/>
          </a:p>
          <a:p>
            <a:r>
              <a:rPr lang="en-US" err="1"/>
              <a:t>objdump</a:t>
            </a:r>
            <a:r>
              <a:rPr lang="en-US" baseline="0"/>
              <a:t> –t static-</a:t>
            </a:r>
            <a:r>
              <a:rPr lang="en-US" baseline="0" err="1"/>
              <a:t>local.o</a:t>
            </a:r>
            <a:endParaRPr lang="en-US" baseline="0"/>
          </a:p>
          <a:p>
            <a:r>
              <a:rPr lang="en-US" baseline="0" err="1"/>
              <a:t>objdump</a:t>
            </a:r>
            <a:r>
              <a:rPr lang="en-US" baseline="0"/>
              <a:t> –</a:t>
            </a:r>
            <a:r>
              <a:rPr lang="en-US" baseline="0" err="1"/>
              <a:t>rd</a:t>
            </a:r>
            <a:r>
              <a:rPr lang="en-US" baseline="0"/>
              <a:t> static-</a:t>
            </a:r>
            <a:r>
              <a:rPr lang="en-US" baseline="0" err="1"/>
              <a:t>local.o</a:t>
            </a:r>
            <a:endParaRPr lang="en-US" baseline="0"/>
          </a:p>
          <a:p>
            <a:endParaRPr lang="en-US" baseline="0"/>
          </a:p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438547"/>
      </p:ext>
    </p:extLst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89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63490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2696026"/>
      </p:ext>
    </p:extLst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7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65538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7968758"/>
      </p:ext>
    </p:extLst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6786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468313" y="725488"/>
            <a:ext cx="6365875" cy="3581400"/>
          </a:xfrm>
          <a:ln/>
        </p:spPr>
      </p:sp>
      <p:sp>
        <p:nvSpPr>
          <p:cNvPr id="246787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Try:</a:t>
            </a:r>
          </a:p>
          <a:p>
            <a:endParaRPr lang="en-US"/>
          </a:p>
          <a:p>
            <a:r>
              <a:rPr lang="en-US" err="1"/>
              <a:t>objdump</a:t>
            </a:r>
            <a:r>
              <a:rPr lang="en-US" baseline="0"/>
              <a:t> –t mismatch-</a:t>
            </a:r>
            <a:r>
              <a:rPr lang="en-US" baseline="0" err="1"/>
              <a:t>main.o</a:t>
            </a:r>
            <a:endParaRPr lang="en-US" baseline="0"/>
          </a:p>
          <a:p>
            <a:r>
              <a:rPr lang="en-US" baseline="0" err="1"/>
              <a:t>objdump</a:t>
            </a:r>
            <a:r>
              <a:rPr lang="en-US" baseline="0"/>
              <a:t> –t mismatch-</a:t>
            </a:r>
            <a:r>
              <a:rPr lang="en-US" baseline="0" err="1"/>
              <a:t>variable.o</a:t>
            </a:r>
            <a:endParaRPr lang="en-US" baseline="0"/>
          </a:p>
          <a:p>
            <a:endParaRPr lang="en-US" baseline="0"/>
          </a:p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2483050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09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68610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11386724"/>
      </p:ext>
    </p:extLst>
  </p:cSld>
  <p:clrMapOvr>
    <a:masterClrMapping/>
  </p:clrMapOvr>
</p:notes>
</file>

<file path=ppt/notesSlides/notesSlide1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633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69634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r>
              <a:rPr lang="en-US"/>
              <a:t>The convention</a:t>
            </a:r>
            <a:r>
              <a:rPr lang="en-US" baseline="0"/>
              <a:t> is that libraries are always prefixed with “lib”</a:t>
            </a:r>
          </a:p>
          <a:p>
            <a:r>
              <a:rPr lang="en-US"/>
              <a:t> $(CC) $(CFLAGS) -o </a:t>
            </a:r>
            <a:r>
              <a:rPr lang="en-US" err="1"/>
              <a:t>csim</a:t>
            </a:r>
            <a:r>
              <a:rPr lang="en-US"/>
              <a:t> </a:t>
            </a:r>
            <a:r>
              <a:rPr lang="en-US" err="1"/>
              <a:t>csim.c</a:t>
            </a:r>
            <a:r>
              <a:rPr lang="en-US"/>
              <a:t> </a:t>
            </a:r>
            <a:r>
              <a:rPr lang="en-US" err="1"/>
              <a:t>cachelab.c</a:t>
            </a:r>
            <a:r>
              <a:rPr lang="en-US"/>
              <a:t> -lm</a:t>
            </a:r>
          </a:p>
        </p:txBody>
      </p:sp>
    </p:spTree>
    <p:extLst>
      <p:ext uri="{BB962C8B-B14F-4D97-AF65-F5344CB8AC3E}">
        <p14:creationId xmlns:p14="http://schemas.microsoft.com/office/powerpoint/2010/main" val="596576943"/>
      </p:ext>
    </p:extLst>
  </p:cSld>
  <p:clrMapOvr>
    <a:masterClrMapping/>
  </p:clrMapOvr>
</p:notes>
</file>

<file path=ppt/notesSlides/notesSlide1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7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0658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r>
              <a:rPr lang="en-US"/>
              <a:t>Try</a:t>
            </a:r>
            <a:r>
              <a:rPr lang="en-US" baseline="0"/>
              <a:t>:</a:t>
            </a:r>
          </a:p>
          <a:p>
            <a:endParaRPr lang="en-US" baseline="0"/>
          </a:p>
          <a:p>
            <a:r>
              <a:rPr lang="en-US" baseline="0" err="1"/>
              <a:t>objdump</a:t>
            </a:r>
            <a:r>
              <a:rPr lang="en-US" baseline="0"/>
              <a:t> –t main2.o</a:t>
            </a:r>
          </a:p>
          <a:p>
            <a:r>
              <a:rPr lang="en-US" baseline="0" err="1"/>
              <a:t>objdump</a:t>
            </a:r>
            <a:r>
              <a:rPr lang="en-US" baseline="0"/>
              <a:t> –</a:t>
            </a:r>
            <a:r>
              <a:rPr lang="en-US" baseline="0" err="1"/>
              <a:t>rd</a:t>
            </a:r>
            <a:r>
              <a:rPr lang="en-US" baseline="0"/>
              <a:t> main2.o</a:t>
            </a:r>
          </a:p>
          <a:p>
            <a:r>
              <a:rPr lang="en-US" baseline="0" err="1"/>
              <a:t>objdump</a:t>
            </a:r>
            <a:r>
              <a:rPr lang="en-US" baseline="0"/>
              <a:t> –t </a:t>
            </a:r>
            <a:r>
              <a:rPr lang="en-US" baseline="0" err="1"/>
              <a:t>libvector.a</a:t>
            </a:r>
            <a:endParaRPr lang="en-US" baseline="0"/>
          </a:p>
          <a:p>
            <a:r>
              <a:rPr lang="en-US" baseline="0" err="1"/>
              <a:t>objdump</a:t>
            </a:r>
            <a:r>
              <a:rPr lang="en-US" baseline="0"/>
              <a:t> –</a:t>
            </a:r>
            <a:r>
              <a:rPr lang="en-US" baseline="0" err="1"/>
              <a:t>rd</a:t>
            </a:r>
            <a:r>
              <a:rPr lang="en-US" baseline="0"/>
              <a:t> </a:t>
            </a:r>
            <a:r>
              <a:rPr lang="en-US" baseline="0" err="1"/>
              <a:t>libvector.a</a:t>
            </a:r>
            <a:endParaRPr lang="en-US" baseline="0"/>
          </a:p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6275036"/>
      </p:ext>
    </p:extLst>
  </p:cSld>
  <p:clrMapOvr>
    <a:masterClrMapping/>
  </p:clrMapOvr>
</p:notes>
</file>

<file path=ppt/notesSlides/notesSlide2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1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1682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01332190"/>
      </p:ext>
    </p:extLst>
  </p:cSld>
  <p:clrMapOvr>
    <a:masterClrMapping/>
  </p:clrMapOvr>
</p:notes>
</file>

<file path=ppt/notesSlides/notesSlide2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29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3730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94422051"/>
      </p:ext>
    </p:extLst>
  </p:cSld>
  <p:clrMapOvr>
    <a:masterClrMapping/>
  </p:clrMapOvr>
</p:notes>
</file>

<file path=ppt/notesSlides/notesSlide2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29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3730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71721485"/>
      </p:ext>
    </p:extLst>
  </p:cSld>
  <p:clrMapOvr>
    <a:masterClrMapping/>
  </p:clrMapOvr>
</p:notes>
</file>

<file path=ppt/notesSlides/notesSlide2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09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68610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09732616"/>
      </p:ext>
    </p:extLst>
  </p:cSld>
  <p:clrMapOvr>
    <a:masterClrMapping/>
  </p:clrMapOvr>
</p:notes>
</file>

<file path=ppt/notesSlides/notesSlide2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777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5778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r>
              <a:rPr lang="en-US"/>
              <a:t>Partially linked still has relocatable entries</a:t>
            </a:r>
          </a:p>
          <a:p>
            <a:r>
              <a:rPr lang="en-US"/>
              <a:t>Loader</a:t>
            </a:r>
            <a:r>
              <a:rPr lang="en-US" baseline="0"/>
              <a:t> (i.e., the </a:t>
            </a:r>
            <a:r>
              <a:rPr lang="en-US" baseline="0" err="1"/>
              <a:t>execve</a:t>
            </a:r>
            <a:r>
              <a:rPr lang="en-US" baseline="0"/>
              <a:t> </a:t>
            </a:r>
            <a:r>
              <a:rPr lang="en-US" baseline="0" err="1"/>
              <a:t>syscall</a:t>
            </a:r>
            <a:r>
              <a:rPr lang="en-US" baseline="0"/>
              <a:t>, which we will cover later)</a:t>
            </a:r>
          </a:p>
          <a:p>
            <a:endParaRPr lang="en-US" baseline="0"/>
          </a:p>
          <a:p>
            <a:r>
              <a:rPr lang="en-US" baseline="0"/>
              <a:t>Try:</a:t>
            </a:r>
          </a:p>
          <a:p>
            <a:r>
              <a:rPr lang="en-US" baseline="0" err="1"/>
              <a:t>ldd</a:t>
            </a:r>
            <a:r>
              <a:rPr lang="en-US" baseline="0"/>
              <a:t> prog2l</a:t>
            </a:r>
          </a:p>
          <a:p>
            <a:r>
              <a:rPr lang="en-US" baseline="0" err="1"/>
              <a:t>objdump</a:t>
            </a:r>
            <a:r>
              <a:rPr lang="en-US" baseline="0"/>
              <a:t> –t libvector.so</a:t>
            </a:r>
          </a:p>
          <a:p>
            <a:r>
              <a:rPr lang="en-US" baseline="0" err="1"/>
              <a:t>objdump</a:t>
            </a:r>
            <a:r>
              <a:rPr lang="en-US" baseline="0"/>
              <a:t> –</a:t>
            </a:r>
            <a:r>
              <a:rPr lang="en-US" baseline="0" err="1"/>
              <a:t>rd</a:t>
            </a:r>
            <a:r>
              <a:rPr lang="en-US" baseline="0"/>
              <a:t> libvector.so</a:t>
            </a:r>
          </a:p>
          <a:p>
            <a:endParaRPr lang="en-US"/>
          </a:p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2411545"/>
      </p:ext>
    </p:extLst>
  </p:cSld>
  <p:clrMapOvr>
    <a:masterClrMapping/>
  </p:clrMapOvr>
</p:notes>
</file>

<file path=ppt/notesSlides/notesSlide2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5777" name="Text Box 1"/>
          <p:cNvSpPr txBox="1">
            <a:spLocks noChangeArrowheads="1"/>
          </p:cNvSpPr>
          <p:nvPr/>
        </p:nvSpPr>
        <p:spPr bwMode="auto">
          <a:xfrm>
            <a:off x="2265128" y="726094"/>
            <a:ext cx="2772245" cy="3580528"/>
          </a:xfrm>
          <a:prstGeom prst="rect">
            <a:avLst/>
          </a:prstGeom>
          <a:solidFill>
            <a:srgbClr val="FFFFFF"/>
          </a:solidFill>
          <a:ln w="9525">
            <a:solidFill>
              <a:srgbClr val="000000"/>
            </a:solidFill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US"/>
          </a:p>
        </p:txBody>
      </p:sp>
      <p:sp>
        <p:nvSpPr>
          <p:cNvPr id="75778" name="Rectangle 2"/>
          <p:cNvSpPr txBox="1">
            <a:spLocks noGrp="1" noChangeArrowheads="1"/>
          </p:cNvSpPr>
          <p:nvPr>
            <p:ph type="body"/>
          </p:nvPr>
        </p:nvSpPr>
        <p:spPr bwMode="auto">
          <a:xfrm>
            <a:off x="973184" y="4554201"/>
            <a:ext cx="5356133" cy="4314943"/>
          </a:xfrm>
          <a:prstGeom prst="rect">
            <a:avLst/>
          </a:prstGeom>
          <a:noFill/>
          <a:ln>
            <a:round/>
            <a:headEnd/>
            <a:tailEnd/>
          </a:ln>
        </p:spPr>
        <p:txBody>
          <a:bodyPr wrap="none" anchor="ctr"/>
          <a:lstStyle/>
          <a:p>
            <a:r>
              <a:rPr lang="en-US"/>
              <a:t>Linker</a:t>
            </a:r>
            <a:r>
              <a:rPr lang="en-US" baseline="0"/>
              <a:t> has no information about vector library</a:t>
            </a:r>
            <a:endParaRPr lang="en-US"/>
          </a:p>
          <a:p>
            <a:endParaRPr lang="en-US" baseline="0"/>
          </a:p>
          <a:p>
            <a:r>
              <a:rPr lang="en-US" baseline="0"/>
              <a:t>Try:</a:t>
            </a:r>
          </a:p>
          <a:p>
            <a:r>
              <a:rPr lang="en-US" baseline="0" err="1"/>
              <a:t>ldd</a:t>
            </a:r>
            <a:r>
              <a:rPr lang="en-US" baseline="0"/>
              <a:t> prog2r</a:t>
            </a:r>
          </a:p>
          <a:p>
            <a:endParaRPr lang="en-US"/>
          </a:p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2411545"/>
      </p:ext>
    </p:extLst>
  </p:cSld>
  <p:clrMapOvr>
    <a:masterClrMapping/>
  </p:clrMapOvr>
</p:notes>
</file>

<file path=ppt/notesSlides/notesSlide2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This technique is used to create the trace that you will use in the </a:t>
            </a:r>
            <a:r>
              <a:rPr lang="en-US" err="1"/>
              <a:t>malloc</a:t>
            </a:r>
            <a:r>
              <a:rPr lang="en-US"/>
              <a:t> lab.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55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152464"/>
      </p:ext>
    </p:extLst>
  </p:cSld>
  <p:clrMapOvr>
    <a:masterClrMapping/>
  </p:clrMapOvr>
</p:notes>
</file>

<file path=ppt/notesSlides/notesSlide2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err="1"/>
              <a:t>int</a:t>
            </a:r>
            <a:r>
              <a:rPr lang="en-US"/>
              <a:t> for </a:t>
            </a:r>
            <a:r>
              <a:rPr lang="en-US" err="1"/>
              <a:t>interpositioning</a:t>
            </a:r>
            <a:endParaRPr lang="en-US"/>
          </a:p>
          <a:p>
            <a:endParaRPr lang="en-US"/>
          </a:p>
          <a:p>
            <a:endParaRPr lang="en-US"/>
          </a:p>
          <a:p>
            <a:r>
              <a:rPr lang="en-US"/>
              <a:t>Putting </a:t>
            </a:r>
            <a:r>
              <a:rPr lang="en-US" err="1"/>
              <a:t>malloc.h</a:t>
            </a:r>
            <a:r>
              <a:rPr lang="en-US" baseline="0"/>
              <a:t> in angle brackets is important.  Also, calling it </a:t>
            </a:r>
            <a:r>
              <a:rPr lang="en-US" baseline="0" err="1"/>
              <a:t>malloc.h</a:t>
            </a:r>
            <a:endParaRPr lang="en-US" baseline="0"/>
          </a:p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56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1453757"/>
      </p:ext>
    </p:extLst>
  </p:cSld>
  <p:clrMapOvr>
    <a:masterClrMapping/>
  </p:clrMapOvr>
</p:notes>
</file>

<file path=ppt/notesSlides/notesSlide2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Here are the wrapper</a:t>
            </a:r>
            <a:r>
              <a:rPr lang="en-US" baseline="0"/>
              <a:t> functions.</a:t>
            </a:r>
          </a:p>
          <a:p>
            <a:endParaRPr lang="en-US" baseline="0"/>
          </a:p>
          <a:p>
            <a:r>
              <a:rPr lang="en-US" baseline="0"/>
              <a:t>Now, we want the application to call the wrappers, rather than the library functions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57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9087671"/>
      </p:ext>
    </p:extLst>
  </p:cSld>
  <p:clrMapOvr>
    <a:masterClrMapping/>
  </p:clrMapOvr>
</p:notes>
</file>

<file path=ppt/notesSlides/notesSlide2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Compile-time flags</a:t>
            </a:r>
            <a:r>
              <a:rPr lang="en-US" baseline="0"/>
              <a:t> are important</a:t>
            </a:r>
          </a:p>
          <a:p>
            <a:endParaRPr lang="en-US" baseline="0"/>
          </a:p>
          <a:p>
            <a:r>
              <a:rPr lang="en-US" baseline="0" err="1"/>
              <a:t>mymalloc.c</a:t>
            </a:r>
            <a:r>
              <a:rPr lang="en-US" baseline="0"/>
              <a:t> will use library version of </a:t>
            </a:r>
            <a:r>
              <a:rPr lang="en-US" baseline="0" err="1"/>
              <a:t>malloc.h</a:t>
            </a:r>
            <a:endParaRPr lang="en-US" baseline="0"/>
          </a:p>
          <a:p>
            <a:r>
              <a:rPr lang="en-US" baseline="0" err="1"/>
              <a:t>int.c</a:t>
            </a:r>
            <a:r>
              <a:rPr lang="en-US" baseline="0"/>
              <a:t> will use custom version, which redefines </a:t>
            </a:r>
            <a:r>
              <a:rPr lang="en-US" baseline="0" err="1"/>
              <a:t>malloc</a:t>
            </a:r>
            <a:r>
              <a:rPr lang="en-US" baseline="0"/>
              <a:t>/free to by </a:t>
            </a:r>
            <a:r>
              <a:rPr lang="en-US" baseline="0" err="1"/>
              <a:t>mymalloc</a:t>
            </a:r>
            <a:r>
              <a:rPr lang="en-US" baseline="0"/>
              <a:t>/</a:t>
            </a:r>
            <a:r>
              <a:rPr lang="en-US" baseline="0" err="1"/>
              <a:t>myfree</a:t>
            </a:r>
            <a:endParaRPr lang="en-US" baseline="0"/>
          </a:p>
          <a:p>
            <a:endParaRPr lang="en-US"/>
          </a:p>
          <a:p>
            <a:r>
              <a:rPr lang="en-US"/>
              <a:t>Try disassembling main when</a:t>
            </a:r>
            <a:r>
              <a:rPr lang="en-US" baseline="0"/>
              <a:t> </a:t>
            </a:r>
            <a:r>
              <a:rPr lang="en-US" baseline="0" err="1"/>
              <a:t>gdb</a:t>
            </a:r>
            <a:r>
              <a:rPr lang="en-US" baseline="0"/>
              <a:t> </a:t>
            </a:r>
            <a:r>
              <a:rPr lang="en-US" baseline="0" err="1"/>
              <a:t>intc</a:t>
            </a:r>
            <a:endParaRPr lang="en-US" baseline="0"/>
          </a:p>
          <a:p>
            <a:endParaRPr lang="en-US" baseline="0"/>
          </a:p>
          <a:p>
            <a:r>
              <a:rPr lang="en-US" baseline="0"/>
              <a:t>Run </a:t>
            </a:r>
            <a:r>
              <a:rPr lang="en-US" baseline="0" err="1"/>
              <a:t>intc</a:t>
            </a:r>
            <a:r>
              <a:rPr lang="en-US" baseline="0"/>
              <a:t> multiple times and see how heap gets randomized as a security precaution</a:t>
            </a:r>
          </a:p>
          <a:p>
            <a:endParaRPr lang="en-US" baseline="0"/>
          </a:p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58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01816642"/>
      </p:ext>
    </p:extLst>
  </p:cSld>
  <p:clrMapOvr>
    <a:masterClrMapping/>
  </p:clrMapOvr>
</p:notes>
</file>

<file path=ppt/notesSlides/notesSlide3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Both </a:t>
            </a:r>
            <a:r>
              <a:rPr lang="en-US" err="1"/>
              <a:t>mymalloc.c</a:t>
            </a:r>
            <a:r>
              <a:rPr lang="en-US" baseline="0"/>
              <a:t> &amp; </a:t>
            </a:r>
            <a:r>
              <a:rPr lang="en-US" baseline="0" err="1"/>
              <a:t>int.c</a:t>
            </a:r>
            <a:r>
              <a:rPr lang="en-US" baseline="0"/>
              <a:t> will get library version of </a:t>
            </a:r>
            <a:r>
              <a:rPr lang="en-US" baseline="0" err="1"/>
              <a:t>malloc.h</a:t>
            </a:r>
            <a:endParaRPr lang="en-US" baseline="0"/>
          </a:p>
          <a:p>
            <a:endParaRPr lang="en-US" baseline="0"/>
          </a:p>
          <a:p>
            <a:r>
              <a:rPr lang="en-US" baseline="0"/>
              <a:t>But, </a:t>
            </a:r>
            <a:r>
              <a:rPr lang="en-US" baseline="0" err="1"/>
              <a:t>interpositioning</a:t>
            </a:r>
            <a:r>
              <a:rPr lang="en-US" baseline="0"/>
              <a:t> trick causes nonstandard symbol resolution</a:t>
            </a:r>
          </a:p>
          <a:p>
            <a:endParaRPr lang="en-US" baseline="0"/>
          </a:p>
          <a:p>
            <a:r>
              <a:rPr lang="en-US" baseline="0"/>
              <a:t>Try disassembling main from within </a:t>
            </a:r>
            <a:r>
              <a:rPr lang="en-US" baseline="0" err="1"/>
              <a:t>gdb</a:t>
            </a:r>
            <a:endParaRPr lang="en-US" baseline="0"/>
          </a:p>
          <a:p>
            <a:endParaRPr lang="en-US" baseline="0"/>
          </a:p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60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65827462"/>
      </p:ext>
    </p:extLst>
  </p:cSld>
  <p:clrMapOvr>
    <a:masterClrMapping/>
  </p:clrMapOvr>
</p:notes>
</file>

<file path=ppt/notesSlides/notesSlide3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This code includes &lt;</a:t>
            </a:r>
            <a:r>
              <a:rPr lang="en-US" err="1"/>
              <a:t>stdlib.h</a:t>
            </a:r>
            <a:r>
              <a:rPr lang="en-US"/>
              <a:t>&gt;, which defines</a:t>
            </a:r>
            <a:r>
              <a:rPr lang="en-US" baseline="0"/>
              <a:t> </a:t>
            </a:r>
            <a:r>
              <a:rPr lang="en-US" baseline="0" err="1"/>
              <a:t>malloc</a:t>
            </a:r>
            <a:r>
              <a:rPr lang="en-US" baseline="0"/>
              <a:t> &amp; free</a:t>
            </a:r>
          </a:p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61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88070226"/>
      </p:ext>
    </p:extLst>
  </p:cSld>
  <p:clrMapOvr>
    <a:masterClrMapping/>
  </p:clrMapOvr>
</p:notes>
</file>

<file path=ppt/notesSlides/notesSlide3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D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62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3692275"/>
      </p:ext>
    </p:extLst>
  </p:cSld>
  <p:clrMapOvr>
    <a:masterClrMapping/>
  </p:clrMapOvr>
</p:notes>
</file>

<file path=ppt/notesSlides/notesSlide3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Disassemble main from within</a:t>
            </a:r>
            <a:r>
              <a:rPr lang="en-US" baseline="0"/>
              <a:t> intr.</a:t>
            </a:r>
          </a:p>
          <a:p>
            <a:endParaRPr lang="en-US" baseline="0"/>
          </a:p>
          <a:p>
            <a:r>
              <a:rPr lang="en-US" baseline="0"/>
              <a:t>See that will have to call dynamic linker to find it.</a:t>
            </a:r>
          </a:p>
          <a:p>
            <a:endParaRPr lang="en-US" baseline="0"/>
          </a:p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63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98720068"/>
      </p:ext>
    </p:extLst>
  </p:cSld>
  <p:clrMapOvr>
    <a:masterClrMapping/>
  </p:clrMapOvr>
</p:notes>
</file>

<file path=ppt/notesSlides/notesSlide3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/>
              <a:t>Fun</a:t>
            </a:r>
            <a:r>
              <a:rPr lang="en-US" baseline="0"/>
              <a:t> to trace other programs, including </a:t>
            </a:r>
            <a:r>
              <a:rPr lang="en-US" baseline="0" err="1"/>
              <a:t>gcc</a:t>
            </a:r>
            <a:r>
              <a:rPr lang="en-US" baseline="0"/>
              <a:t>.</a:t>
            </a:r>
          </a:p>
          <a:p>
            <a:endParaRPr lang="en-US" baseline="0"/>
          </a:p>
          <a:p>
            <a:r>
              <a:rPr lang="en-US" baseline="0"/>
              <a:t>Need to </a:t>
            </a:r>
          </a:p>
          <a:p>
            <a:endParaRPr lang="en-US" baseline="0"/>
          </a:p>
          <a:p>
            <a:r>
              <a:rPr lang="en-US" baseline="0" err="1"/>
              <a:t>setenv</a:t>
            </a:r>
            <a:r>
              <a:rPr lang="en-US" baseline="0"/>
              <a:t> LD_PRELOAD</a:t>
            </a:r>
          </a:p>
          <a:p>
            <a:endParaRPr lang="en-US" baseline="0"/>
          </a:p>
          <a:p>
            <a:r>
              <a:rPr lang="en-US" baseline="0"/>
              <a:t>to turn off feature.</a:t>
            </a: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64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73359816"/>
      </p:ext>
    </p:extLst>
  </p:cSld>
  <p:clrMapOvr>
    <a:masterClrMapping/>
  </p:clrMapOvr>
</p:notes>
</file>

<file path=ppt/notesSlides/notesSlide3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>
              <a:defRPr/>
            </a:pPr>
            <a:fld id="{40F64717-A5A5-4C4E-9291-2F18B7410B06}" type="slidenum">
              <a:rPr lang="en-US" smtClean="0"/>
              <a:pPr>
                <a:defRPr/>
              </a:pPr>
              <a:t>65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113918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b="1" spc="200" baseline="0">
                <a:solidFill>
                  <a:srgbClr val="C00000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2800" b="1">
                <a:solidFill>
                  <a:srgbClr val="C00000"/>
                </a:solidFill>
              </a:defRPr>
            </a:lvl1pPr>
            <a:lvl2pPr marL="457200" indent="0" algn="ctr">
              <a:buNone/>
              <a:defRPr sz="18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800"/>
            </a:lvl4pPr>
            <a:lvl5pPr marL="1828800" indent="0" algn="ctr">
              <a:buNone/>
              <a:defRPr sz="1800"/>
            </a:lvl5pPr>
            <a:lvl6pPr marL="2286000" indent="0" algn="ctr">
              <a:buNone/>
              <a:defRPr sz="1800"/>
            </a:lvl6pPr>
            <a:lvl7pPr marL="2743200" indent="0" algn="ctr">
              <a:buNone/>
              <a:defRPr sz="1800"/>
            </a:lvl7pPr>
            <a:lvl8pPr marL="3200400" indent="0" algn="ctr">
              <a:buNone/>
              <a:defRPr sz="1800"/>
            </a:lvl8pPr>
            <a:lvl9pPr marL="3657600" indent="0" algn="ctr">
              <a:buNone/>
              <a:defRPr sz="18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 algn="l">
              <a:defRPr/>
            </a:lvl1pPr>
          </a:lstStyle>
          <a:p>
            <a:fld id="{0329A4A1-20E2-4076-88FC-26AC64796007}" type="datetime1">
              <a:rPr lang="en-US" smtClean="0"/>
              <a:t>3/9/2023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63402767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127" y="585216"/>
            <a:ext cx="10641691" cy="1499616"/>
          </a:xfrm>
        </p:spPr>
        <p:txBody>
          <a:bodyPr/>
          <a:lstStyle>
            <a:lvl1pPr>
              <a:defRPr b="1">
                <a:solidFill>
                  <a:srgbClr val="C00000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8" y="2286000"/>
            <a:ext cx="10641690" cy="4023360"/>
          </a:xfrm>
        </p:spPr>
        <p:txBody>
          <a:bodyPr>
            <a:normAutofit/>
          </a:bodyPr>
          <a:lstStyle>
            <a:lvl1pPr>
              <a:defRPr sz="3200"/>
            </a:lvl1pPr>
            <a:lvl2pPr marL="265176" indent="-137160">
              <a:buFont typeface="Wingdings" panose="05000000000000000000" pitchFamily="2" charset="2"/>
              <a:buChar char="Ø"/>
              <a:defRPr sz="2800"/>
            </a:lvl2pPr>
            <a:lvl3pPr marL="448056" indent="-137160">
              <a:buFont typeface="Wingdings" panose="05000000000000000000" pitchFamily="2" charset="2"/>
              <a:buChar char="Ø"/>
              <a:defRPr sz="2000"/>
            </a:lvl3pPr>
            <a:lvl4pPr marL="594360" indent="-137160">
              <a:buFont typeface="Wingdings" panose="05000000000000000000" pitchFamily="2" charset="2"/>
              <a:buChar char="Ø"/>
              <a:defRPr sz="2000"/>
            </a:lvl4pPr>
            <a:lvl5pPr marL="777240" indent="-137160">
              <a:buFont typeface="Wingdings" panose="05000000000000000000" pitchFamily="2" charset="2"/>
              <a:buChar char="Ø"/>
              <a:defRPr sz="20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 Second level</a:t>
            </a:r>
          </a:p>
          <a:p>
            <a:pPr lvl="2"/>
            <a:r>
              <a:rPr lang="en-US"/>
              <a:t> Third level</a:t>
            </a:r>
          </a:p>
          <a:p>
            <a:pPr lvl="3"/>
            <a:r>
              <a:rPr lang="en-US"/>
              <a:t> Fourth level</a:t>
            </a:r>
          </a:p>
          <a:p>
            <a:pPr lvl="4"/>
            <a:r>
              <a:rPr lang="en-US"/>
              <a:t> 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534176-4D82-42D1-B5DD-103EF2A26760}" type="datetime1">
              <a:rPr lang="en-US" smtClean="0"/>
              <a:t>3/9/2023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4456773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/>
        </p:nvSpPr>
        <p:spPr>
          <a:xfrm>
            <a:off x="0" y="0"/>
            <a:ext cx="12192000" cy="4572001"/>
          </a:xfrm>
          <a:prstGeom prst="rect">
            <a:avLst/>
          </a:prstGeom>
          <a:solidFill>
            <a:schemeClr val="accent3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1" name="Oval 5"/>
          <p:cNvSpPr/>
          <p:nvPr/>
        </p:nvSpPr>
        <p:spPr>
          <a:xfrm>
            <a:off x="-1" y="0"/>
            <a:ext cx="12192000" cy="4572001"/>
          </a:xfrm>
          <a:custGeom>
            <a:avLst/>
            <a:gdLst/>
            <a:ahLst/>
            <a:cxnLst/>
            <a:rect l="l" t="t" r="r" b="b"/>
            <a:pathLst>
              <a:path w="12192000" h="4572001">
                <a:moveTo>
                  <a:pt x="12192000" y="4387986"/>
                </a:moveTo>
                <a:lnTo>
                  <a:pt x="12192000" y="4572001"/>
                </a:lnTo>
                <a:lnTo>
                  <a:pt x="12013927" y="4572001"/>
                </a:lnTo>
                <a:cubicBezTo>
                  <a:pt x="12084901" y="4522707"/>
                  <a:pt x="12145198" y="4460004"/>
                  <a:pt x="12192000" y="4387986"/>
                </a:cubicBezTo>
                <a:close/>
                <a:moveTo>
                  <a:pt x="12192000" y="4041440"/>
                </a:moveTo>
                <a:lnTo>
                  <a:pt x="12192000" y="4174488"/>
                </a:lnTo>
                <a:cubicBezTo>
                  <a:pt x="12005469" y="4244657"/>
                  <a:pt x="11857227" y="4389538"/>
                  <a:pt x="11786673" y="4572001"/>
                </a:cubicBezTo>
                <a:lnTo>
                  <a:pt x="11649784" y="4572001"/>
                </a:lnTo>
                <a:cubicBezTo>
                  <a:pt x="11730542" y="4320085"/>
                  <a:pt x="11933879" y="4121396"/>
                  <a:pt x="12192000" y="4041440"/>
                </a:cubicBezTo>
                <a:close/>
                <a:moveTo>
                  <a:pt x="10767111" y="3999419"/>
                </a:moveTo>
                <a:lnTo>
                  <a:pt x="10784198" y="4001042"/>
                </a:lnTo>
                <a:cubicBezTo>
                  <a:pt x="10816584" y="4001569"/>
                  <a:pt x="10848477" y="4004550"/>
                  <a:pt x="10879660" y="4010107"/>
                </a:cubicBezTo>
                <a:cubicBezTo>
                  <a:pt x="10885236" y="4009688"/>
                  <a:pt x="10890564" y="4010636"/>
                  <a:pt x="10895873" y="4011646"/>
                </a:cubicBezTo>
                <a:lnTo>
                  <a:pt x="10895990" y="4012794"/>
                </a:lnTo>
                <a:cubicBezTo>
                  <a:pt x="11208069" y="4064450"/>
                  <a:pt x="11461298" y="4283539"/>
                  <a:pt x="11554662" y="4572001"/>
                </a:cubicBezTo>
                <a:lnTo>
                  <a:pt x="11417114" y="4572001"/>
                </a:lnTo>
                <a:cubicBezTo>
                  <a:pt x="11333731" y="4357380"/>
                  <a:pt x="11143362" y="4194541"/>
                  <a:pt x="10909360" y="4144250"/>
                </a:cubicBezTo>
                <a:cubicBezTo>
                  <a:pt x="10943854" y="4319651"/>
                  <a:pt x="11046077" y="4471530"/>
                  <a:pt x="11189175" y="4572001"/>
                </a:cubicBezTo>
                <a:lnTo>
                  <a:pt x="10994934" y="4572001"/>
                </a:lnTo>
                <a:cubicBezTo>
                  <a:pt x="10878802" y="4452596"/>
                  <a:pt x="10800240" y="4298519"/>
                  <a:pt x="10775875" y="4127511"/>
                </a:cubicBezTo>
                <a:cubicBezTo>
                  <a:pt x="10775707" y="4127458"/>
                  <a:pt x="10775539" y="4127453"/>
                  <a:pt x="10775369" y="4127448"/>
                </a:cubicBezTo>
                <a:lnTo>
                  <a:pt x="10774831" y="4120772"/>
                </a:lnTo>
                <a:cubicBezTo>
                  <a:pt x="10769772" y="4090522"/>
                  <a:pt x="10767321" y="4059631"/>
                  <a:pt x="10767364" y="4028296"/>
                </a:cubicBezTo>
                <a:cubicBezTo>
                  <a:pt x="10766052" y="4022668"/>
                  <a:pt x="10765993" y="4017001"/>
                  <a:pt x="10765993" y="4011320"/>
                </a:cubicBezTo>
                <a:lnTo>
                  <a:pt x="10766587" y="3999880"/>
                </a:lnTo>
                <a:lnTo>
                  <a:pt x="10767085" y="3999913"/>
                </a:lnTo>
                <a:close/>
                <a:moveTo>
                  <a:pt x="10744358" y="3999419"/>
                </a:moveTo>
                <a:lnTo>
                  <a:pt x="10744384" y="3999913"/>
                </a:lnTo>
                <a:lnTo>
                  <a:pt x="10744882" y="3999880"/>
                </a:lnTo>
                <a:lnTo>
                  <a:pt x="10745476" y="4011320"/>
                </a:lnTo>
                <a:cubicBezTo>
                  <a:pt x="10745476" y="4017001"/>
                  <a:pt x="10745417" y="4022668"/>
                  <a:pt x="10744105" y="4028296"/>
                </a:cubicBezTo>
                <a:cubicBezTo>
                  <a:pt x="10744148" y="4059631"/>
                  <a:pt x="10741697" y="4090522"/>
                  <a:pt x="10736638" y="4120772"/>
                </a:cubicBezTo>
                <a:lnTo>
                  <a:pt x="10736100" y="4127448"/>
                </a:lnTo>
                <a:cubicBezTo>
                  <a:pt x="10735930" y="4127453"/>
                  <a:pt x="10735762" y="4127458"/>
                  <a:pt x="10735594" y="4127511"/>
                </a:cubicBezTo>
                <a:cubicBezTo>
                  <a:pt x="10711229" y="4298519"/>
                  <a:pt x="10632667" y="4452596"/>
                  <a:pt x="10516535" y="4572001"/>
                </a:cubicBezTo>
                <a:lnTo>
                  <a:pt x="10322294" y="4572001"/>
                </a:lnTo>
                <a:cubicBezTo>
                  <a:pt x="10465392" y="4471530"/>
                  <a:pt x="10567615" y="4319650"/>
                  <a:pt x="10602109" y="4144250"/>
                </a:cubicBezTo>
                <a:cubicBezTo>
                  <a:pt x="10368107" y="4194541"/>
                  <a:pt x="10177738" y="4357380"/>
                  <a:pt x="10094355" y="4572001"/>
                </a:cubicBezTo>
                <a:lnTo>
                  <a:pt x="9956808" y="4572001"/>
                </a:lnTo>
                <a:cubicBezTo>
                  <a:pt x="10050171" y="4283539"/>
                  <a:pt x="10303400" y="4064450"/>
                  <a:pt x="10615479" y="4012794"/>
                </a:cubicBezTo>
                <a:lnTo>
                  <a:pt x="10615596" y="4011646"/>
                </a:lnTo>
                <a:cubicBezTo>
                  <a:pt x="10620905" y="4010636"/>
                  <a:pt x="10626233" y="4009688"/>
                  <a:pt x="10631809" y="4010107"/>
                </a:cubicBezTo>
                <a:cubicBezTo>
                  <a:pt x="10662992" y="4004550"/>
                  <a:pt x="10694885" y="4001569"/>
                  <a:pt x="10727271" y="4001042"/>
                </a:cubicBezTo>
                <a:close/>
                <a:moveTo>
                  <a:pt x="9074958" y="3999419"/>
                </a:moveTo>
                <a:lnTo>
                  <a:pt x="9092045" y="4001042"/>
                </a:lnTo>
                <a:cubicBezTo>
                  <a:pt x="9124431" y="4001569"/>
                  <a:pt x="9156324" y="4004550"/>
                  <a:pt x="9187507" y="4010107"/>
                </a:cubicBezTo>
                <a:cubicBezTo>
                  <a:pt x="9193083" y="4009688"/>
                  <a:pt x="9198411" y="4010636"/>
                  <a:pt x="9203720" y="4011646"/>
                </a:cubicBezTo>
                <a:lnTo>
                  <a:pt x="9203837" y="4012794"/>
                </a:lnTo>
                <a:cubicBezTo>
                  <a:pt x="9515916" y="4064450"/>
                  <a:pt x="9769145" y="4283539"/>
                  <a:pt x="9862508" y="4572001"/>
                </a:cubicBezTo>
                <a:lnTo>
                  <a:pt x="9724961" y="4572001"/>
                </a:lnTo>
                <a:cubicBezTo>
                  <a:pt x="9641578" y="4357380"/>
                  <a:pt x="9451209" y="4194541"/>
                  <a:pt x="9217207" y="4144250"/>
                </a:cubicBezTo>
                <a:cubicBezTo>
                  <a:pt x="9251701" y="4319651"/>
                  <a:pt x="9353924" y="4471530"/>
                  <a:pt x="9497022" y="4572001"/>
                </a:cubicBezTo>
                <a:lnTo>
                  <a:pt x="9302781" y="4572001"/>
                </a:lnTo>
                <a:cubicBezTo>
                  <a:pt x="9186649" y="4452596"/>
                  <a:pt x="9108087" y="4298519"/>
                  <a:pt x="9083722" y="4127511"/>
                </a:cubicBezTo>
                <a:cubicBezTo>
                  <a:pt x="9083554" y="4127458"/>
                  <a:pt x="9083386" y="4127453"/>
                  <a:pt x="9083216" y="4127448"/>
                </a:cubicBezTo>
                <a:lnTo>
                  <a:pt x="9082678" y="4120772"/>
                </a:lnTo>
                <a:cubicBezTo>
                  <a:pt x="9077619" y="4090522"/>
                  <a:pt x="9075168" y="4059631"/>
                  <a:pt x="9075211" y="4028296"/>
                </a:cubicBezTo>
                <a:cubicBezTo>
                  <a:pt x="9073899" y="4022668"/>
                  <a:pt x="9073840" y="4017001"/>
                  <a:pt x="9073840" y="4011320"/>
                </a:cubicBezTo>
                <a:lnTo>
                  <a:pt x="9074434" y="3999880"/>
                </a:lnTo>
                <a:lnTo>
                  <a:pt x="9074932" y="3999913"/>
                </a:lnTo>
                <a:close/>
                <a:moveTo>
                  <a:pt x="9052207" y="3999419"/>
                </a:moveTo>
                <a:lnTo>
                  <a:pt x="9052233" y="3999913"/>
                </a:lnTo>
                <a:lnTo>
                  <a:pt x="9052731" y="3999880"/>
                </a:lnTo>
                <a:lnTo>
                  <a:pt x="9053325" y="4011320"/>
                </a:lnTo>
                <a:cubicBezTo>
                  <a:pt x="9053325" y="4017001"/>
                  <a:pt x="9053266" y="4022668"/>
                  <a:pt x="9051954" y="4028296"/>
                </a:cubicBezTo>
                <a:cubicBezTo>
                  <a:pt x="9051997" y="4059631"/>
                  <a:pt x="9049546" y="4090522"/>
                  <a:pt x="9044487" y="4120772"/>
                </a:cubicBezTo>
                <a:lnTo>
                  <a:pt x="9043949" y="4127448"/>
                </a:lnTo>
                <a:cubicBezTo>
                  <a:pt x="9043779" y="4127453"/>
                  <a:pt x="9043611" y="4127458"/>
                  <a:pt x="9043443" y="4127511"/>
                </a:cubicBezTo>
                <a:cubicBezTo>
                  <a:pt x="9019078" y="4298519"/>
                  <a:pt x="8940516" y="4452596"/>
                  <a:pt x="8824384" y="4572001"/>
                </a:cubicBezTo>
                <a:lnTo>
                  <a:pt x="8630143" y="4572001"/>
                </a:lnTo>
                <a:cubicBezTo>
                  <a:pt x="8773241" y="4471530"/>
                  <a:pt x="8875464" y="4319651"/>
                  <a:pt x="8909958" y="4144250"/>
                </a:cubicBezTo>
                <a:cubicBezTo>
                  <a:pt x="8675956" y="4194541"/>
                  <a:pt x="8485587" y="4357380"/>
                  <a:pt x="8402204" y="4572001"/>
                </a:cubicBezTo>
                <a:lnTo>
                  <a:pt x="8264656" y="4572001"/>
                </a:lnTo>
                <a:cubicBezTo>
                  <a:pt x="8358019" y="4283539"/>
                  <a:pt x="8611249" y="4064450"/>
                  <a:pt x="8923328" y="4012794"/>
                </a:cubicBezTo>
                <a:lnTo>
                  <a:pt x="8923445" y="4011646"/>
                </a:lnTo>
                <a:cubicBezTo>
                  <a:pt x="8928754" y="4010636"/>
                  <a:pt x="8934082" y="4009688"/>
                  <a:pt x="8939658" y="4010107"/>
                </a:cubicBezTo>
                <a:cubicBezTo>
                  <a:pt x="8970841" y="4004550"/>
                  <a:pt x="9002734" y="4001569"/>
                  <a:pt x="9035120" y="4001042"/>
                </a:cubicBezTo>
                <a:close/>
                <a:moveTo>
                  <a:pt x="7382807" y="3999419"/>
                </a:moveTo>
                <a:lnTo>
                  <a:pt x="7399895" y="4001042"/>
                </a:lnTo>
                <a:cubicBezTo>
                  <a:pt x="7432280" y="4001569"/>
                  <a:pt x="7464173" y="4004550"/>
                  <a:pt x="7495356" y="4010107"/>
                </a:cubicBezTo>
                <a:cubicBezTo>
                  <a:pt x="7500932" y="4009688"/>
                  <a:pt x="7506260" y="4010636"/>
                  <a:pt x="7511569" y="4011646"/>
                </a:cubicBezTo>
                <a:lnTo>
                  <a:pt x="7511686" y="4012794"/>
                </a:lnTo>
                <a:cubicBezTo>
                  <a:pt x="7823765" y="4064450"/>
                  <a:pt x="8076994" y="4283539"/>
                  <a:pt x="8170358" y="4572001"/>
                </a:cubicBezTo>
                <a:lnTo>
                  <a:pt x="8032809" y="4572001"/>
                </a:lnTo>
                <a:cubicBezTo>
                  <a:pt x="7949426" y="4357380"/>
                  <a:pt x="7759058" y="4194541"/>
                  <a:pt x="7525056" y="4144250"/>
                </a:cubicBezTo>
                <a:cubicBezTo>
                  <a:pt x="7559550" y="4319650"/>
                  <a:pt x="7661773" y="4471530"/>
                  <a:pt x="7804870" y="4572001"/>
                </a:cubicBezTo>
                <a:lnTo>
                  <a:pt x="7610630" y="4572001"/>
                </a:lnTo>
                <a:cubicBezTo>
                  <a:pt x="7494498" y="4452596"/>
                  <a:pt x="7415935" y="4298519"/>
                  <a:pt x="7391571" y="4127511"/>
                </a:cubicBezTo>
                <a:cubicBezTo>
                  <a:pt x="7391403" y="4127458"/>
                  <a:pt x="7391235" y="4127453"/>
                  <a:pt x="7391065" y="4127448"/>
                </a:cubicBezTo>
                <a:lnTo>
                  <a:pt x="7390527" y="4120772"/>
                </a:lnTo>
                <a:cubicBezTo>
                  <a:pt x="7385468" y="4090522"/>
                  <a:pt x="7383018" y="4059631"/>
                  <a:pt x="7383060" y="4028296"/>
                </a:cubicBezTo>
                <a:cubicBezTo>
                  <a:pt x="7381748" y="4022668"/>
                  <a:pt x="7381689" y="4017001"/>
                  <a:pt x="7381689" y="4011320"/>
                </a:cubicBezTo>
                <a:lnTo>
                  <a:pt x="7382283" y="3999880"/>
                </a:lnTo>
                <a:lnTo>
                  <a:pt x="7382781" y="3999913"/>
                </a:lnTo>
                <a:close/>
                <a:moveTo>
                  <a:pt x="7360056" y="3999419"/>
                </a:moveTo>
                <a:lnTo>
                  <a:pt x="7360082" y="3999913"/>
                </a:lnTo>
                <a:lnTo>
                  <a:pt x="7360580" y="3999880"/>
                </a:lnTo>
                <a:lnTo>
                  <a:pt x="7361174" y="4011320"/>
                </a:lnTo>
                <a:cubicBezTo>
                  <a:pt x="7361174" y="4017001"/>
                  <a:pt x="7361115" y="4022668"/>
                  <a:pt x="7359803" y="4028296"/>
                </a:cubicBezTo>
                <a:cubicBezTo>
                  <a:pt x="7359845" y="4059631"/>
                  <a:pt x="7357395" y="4090522"/>
                  <a:pt x="7352336" y="4120772"/>
                </a:cubicBezTo>
                <a:lnTo>
                  <a:pt x="7351798" y="4127448"/>
                </a:lnTo>
                <a:cubicBezTo>
                  <a:pt x="7351628" y="4127453"/>
                  <a:pt x="7351460" y="4127458"/>
                  <a:pt x="7351292" y="4127511"/>
                </a:cubicBezTo>
                <a:cubicBezTo>
                  <a:pt x="7326927" y="4298519"/>
                  <a:pt x="7248364" y="4452596"/>
                  <a:pt x="7132233" y="4572001"/>
                </a:cubicBezTo>
                <a:lnTo>
                  <a:pt x="6937992" y="4572001"/>
                </a:lnTo>
                <a:cubicBezTo>
                  <a:pt x="7081090" y="4471530"/>
                  <a:pt x="7183313" y="4319650"/>
                  <a:pt x="7217807" y="4144250"/>
                </a:cubicBezTo>
                <a:cubicBezTo>
                  <a:pt x="6983804" y="4194541"/>
                  <a:pt x="6793436" y="4357380"/>
                  <a:pt x="6710053" y="4572001"/>
                </a:cubicBezTo>
                <a:lnTo>
                  <a:pt x="6572505" y="4572001"/>
                </a:lnTo>
                <a:cubicBezTo>
                  <a:pt x="6665868" y="4283539"/>
                  <a:pt x="6919098" y="4064450"/>
                  <a:pt x="7231177" y="4012794"/>
                </a:cubicBezTo>
                <a:lnTo>
                  <a:pt x="7231294" y="4011646"/>
                </a:lnTo>
                <a:cubicBezTo>
                  <a:pt x="7236603" y="4010636"/>
                  <a:pt x="7241931" y="4009688"/>
                  <a:pt x="7247507" y="4010107"/>
                </a:cubicBezTo>
                <a:cubicBezTo>
                  <a:pt x="7278690" y="4004550"/>
                  <a:pt x="7310583" y="4001569"/>
                  <a:pt x="7342968" y="4001042"/>
                </a:cubicBezTo>
                <a:close/>
                <a:moveTo>
                  <a:pt x="5690656" y="3999419"/>
                </a:moveTo>
                <a:lnTo>
                  <a:pt x="5707743" y="4001042"/>
                </a:lnTo>
                <a:cubicBezTo>
                  <a:pt x="5740129" y="4001569"/>
                  <a:pt x="5772021" y="4004550"/>
                  <a:pt x="5803205" y="4010107"/>
                </a:cubicBezTo>
                <a:cubicBezTo>
                  <a:pt x="5808781" y="4009688"/>
                  <a:pt x="5814109" y="4010636"/>
                  <a:pt x="5819417" y="4011646"/>
                </a:cubicBezTo>
                <a:lnTo>
                  <a:pt x="5819534" y="4012794"/>
                </a:lnTo>
                <a:cubicBezTo>
                  <a:pt x="6131614" y="4064450"/>
                  <a:pt x="6384843" y="4283539"/>
                  <a:pt x="6478206" y="4572001"/>
                </a:cubicBezTo>
                <a:lnTo>
                  <a:pt x="6340658" y="4572001"/>
                </a:lnTo>
                <a:cubicBezTo>
                  <a:pt x="6257275" y="4357380"/>
                  <a:pt x="6066907" y="4194541"/>
                  <a:pt x="5832905" y="4144250"/>
                </a:cubicBezTo>
                <a:cubicBezTo>
                  <a:pt x="5867399" y="4319651"/>
                  <a:pt x="5969622" y="4471530"/>
                  <a:pt x="6112719" y="4572001"/>
                </a:cubicBezTo>
                <a:lnTo>
                  <a:pt x="5918478" y="4572001"/>
                </a:lnTo>
                <a:cubicBezTo>
                  <a:pt x="5802347" y="4452596"/>
                  <a:pt x="5723784" y="4298519"/>
                  <a:pt x="5699419" y="4127511"/>
                </a:cubicBezTo>
                <a:cubicBezTo>
                  <a:pt x="5699252" y="4127458"/>
                  <a:pt x="5699083" y="4127453"/>
                  <a:pt x="5698914" y="4127448"/>
                </a:cubicBezTo>
                <a:lnTo>
                  <a:pt x="5698375" y="4120772"/>
                </a:lnTo>
                <a:cubicBezTo>
                  <a:pt x="5693317" y="4090522"/>
                  <a:pt x="5690866" y="4059631"/>
                  <a:pt x="5690908" y="4028296"/>
                </a:cubicBezTo>
                <a:cubicBezTo>
                  <a:pt x="5689596" y="4022668"/>
                  <a:pt x="5689538" y="4017001"/>
                  <a:pt x="5689538" y="4011320"/>
                </a:cubicBezTo>
                <a:lnTo>
                  <a:pt x="5690132" y="3999880"/>
                </a:lnTo>
                <a:lnTo>
                  <a:pt x="5690630" y="3999913"/>
                </a:lnTo>
                <a:close/>
                <a:moveTo>
                  <a:pt x="5667905" y="3999419"/>
                </a:moveTo>
                <a:lnTo>
                  <a:pt x="5667931" y="3999913"/>
                </a:lnTo>
                <a:lnTo>
                  <a:pt x="5668429" y="3999880"/>
                </a:lnTo>
                <a:lnTo>
                  <a:pt x="5669023" y="4011320"/>
                </a:lnTo>
                <a:cubicBezTo>
                  <a:pt x="5669023" y="4017001"/>
                  <a:pt x="5668964" y="4022668"/>
                  <a:pt x="5667652" y="4028296"/>
                </a:cubicBezTo>
                <a:cubicBezTo>
                  <a:pt x="5667694" y="4059631"/>
                  <a:pt x="5665244" y="4090522"/>
                  <a:pt x="5660185" y="4120772"/>
                </a:cubicBezTo>
                <a:lnTo>
                  <a:pt x="5659647" y="4127448"/>
                </a:lnTo>
                <a:cubicBezTo>
                  <a:pt x="5659477" y="4127453"/>
                  <a:pt x="5659309" y="4127458"/>
                  <a:pt x="5659141" y="4127511"/>
                </a:cubicBezTo>
                <a:cubicBezTo>
                  <a:pt x="5634776" y="4298519"/>
                  <a:pt x="5556213" y="4452596"/>
                  <a:pt x="5440082" y="4572001"/>
                </a:cubicBezTo>
                <a:lnTo>
                  <a:pt x="5245841" y="4572001"/>
                </a:lnTo>
                <a:cubicBezTo>
                  <a:pt x="5388939" y="4471530"/>
                  <a:pt x="5491162" y="4319651"/>
                  <a:pt x="5525656" y="4144250"/>
                </a:cubicBezTo>
                <a:cubicBezTo>
                  <a:pt x="5291653" y="4194541"/>
                  <a:pt x="5101285" y="4357380"/>
                  <a:pt x="5017902" y="4572001"/>
                </a:cubicBezTo>
                <a:lnTo>
                  <a:pt x="4880354" y="4572001"/>
                </a:lnTo>
                <a:cubicBezTo>
                  <a:pt x="4973717" y="4283539"/>
                  <a:pt x="5226947" y="4064450"/>
                  <a:pt x="5539026" y="4012794"/>
                </a:cubicBezTo>
                <a:lnTo>
                  <a:pt x="5539143" y="4011646"/>
                </a:lnTo>
                <a:cubicBezTo>
                  <a:pt x="5544452" y="4010636"/>
                  <a:pt x="5549780" y="4009688"/>
                  <a:pt x="5555356" y="4010107"/>
                </a:cubicBezTo>
                <a:cubicBezTo>
                  <a:pt x="5586539" y="4004550"/>
                  <a:pt x="5618432" y="4001569"/>
                  <a:pt x="5650817" y="4001042"/>
                </a:cubicBezTo>
                <a:close/>
                <a:moveTo>
                  <a:pt x="3998505" y="3999419"/>
                </a:moveTo>
                <a:lnTo>
                  <a:pt x="4015592" y="4001042"/>
                </a:lnTo>
                <a:cubicBezTo>
                  <a:pt x="4047978" y="4001569"/>
                  <a:pt x="4079870" y="4004550"/>
                  <a:pt x="4111054" y="4010107"/>
                </a:cubicBezTo>
                <a:cubicBezTo>
                  <a:pt x="4116630" y="4009688"/>
                  <a:pt x="4121958" y="4010636"/>
                  <a:pt x="4127266" y="4011646"/>
                </a:cubicBezTo>
                <a:lnTo>
                  <a:pt x="4127384" y="4012794"/>
                </a:lnTo>
                <a:cubicBezTo>
                  <a:pt x="4439463" y="4064450"/>
                  <a:pt x="4692692" y="4283539"/>
                  <a:pt x="4786055" y="4572001"/>
                </a:cubicBezTo>
                <a:lnTo>
                  <a:pt x="4648508" y="4572001"/>
                </a:lnTo>
                <a:cubicBezTo>
                  <a:pt x="4565124" y="4357380"/>
                  <a:pt x="4374756" y="4194541"/>
                  <a:pt x="4140754" y="4144250"/>
                </a:cubicBezTo>
                <a:cubicBezTo>
                  <a:pt x="4175248" y="4319650"/>
                  <a:pt x="4277471" y="4471530"/>
                  <a:pt x="4420568" y="4572001"/>
                </a:cubicBezTo>
                <a:lnTo>
                  <a:pt x="4226327" y="4572001"/>
                </a:lnTo>
                <a:cubicBezTo>
                  <a:pt x="4110196" y="4452596"/>
                  <a:pt x="4031633" y="4298519"/>
                  <a:pt x="4007268" y="4127511"/>
                </a:cubicBezTo>
                <a:cubicBezTo>
                  <a:pt x="4007101" y="4127458"/>
                  <a:pt x="4006932" y="4127453"/>
                  <a:pt x="4006763" y="4127448"/>
                </a:cubicBezTo>
                <a:lnTo>
                  <a:pt x="4006225" y="4120772"/>
                </a:lnTo>
                <a:cubicBezTo>
                  <a:pt x="4001166" y="4090522"/>
                  <a:pt x="3998715" y="4059631"/>
                  <a:pt x="3998757" y="4028296"/>
                </a:cubicBezTo>
                <a:cubicBezTo>
                  <a:pt x="3997445" y="4022668"/>
                  <a:pt x="3997387" y="4017001"/>
                  <a:pt x="3997387" y="4011320"/>
                </a:cubicBezTo>
                <a:lnTo>
                  <a:pt x="3997981" y="3999880"/>
                </a:lnTo>
                <a:lnTo>
                  <a:pt x="3998479" y="3999913"/>
                </a:lnTo>
                <a:close/>
                <a:moveTo>
                  <a:pt x="3975754" y="3999419"/>
                </a:moveTo>
                <a:lnTo>
                  <a:pt x="3975780" y="3999913"/>
                </a:lnTo>
                <a:lnTo>
                  <a:pt x="3976278" y="3999880"/>
                </a:lnTo>
                <a:lnTo>
                  <a:pt x="3976872" y="4011320"/>
                </a:lnTo>
                <a:cubicBezTo>
                  <a:pt x="3976872" y="4017001"/>
                  <a:pt x="3976813" y="4022668"/>
                  <a:pt x="3975501" y="4028296"/>
                </a:cubicBezTo>
                <a:cubicBezTo>
                  <a:pt x="3975543" y="4059631"/>
                  <a:pt x="3973093" y="4090522"/>
                  <a:pt x="3968034" y="4120772"/>
                </a:cubicBezTo>
                <a:lnTo>
                  <a:pt x="3967496" y="4127448"/>
                </a:lnTo>
                <a:cubicBezTo>
                  <a:pt x="3967326" y="4127453"/>
                  <a:pt x="3967158" y="4127458"/>
                  <a:pt x="3966990" y="4127511"/>
                </a:cubicBezTo>
                <a:cubicBezTo>
                  <a:pt x="3942625" y="4298519"/>
                  <a:pt x="3864063" y="4452596"/>
                  <a:pt x="3747931" y="4572001"/>
                </a:cubicBezTo>
                <a:lnTo>
                  <a:pt x="3553690" y="4572001"/>
                </a:lnTo>
                <a:cubicBezTo>
                  <a:pt x="3696788" y="4471530"/>
                  <a:pt x="3799011" y="4319651"/>
                  <a:pt x="3833505" y="4144250"/>
                </a:cubicBezTo>
                <a:cubicBezTo>
                  <a:pt x="3599503" y="4194541"/>
                  <a:pt x="3409134" y="4357380"/>
                  <a:pt x="3325751" y="4572001"/>
                </a:cubicBezTo>
                <a:lnTo>
                  <a:pt x="3188203" y="4572001"/>
                </a:lnTo>
                <a:cubicBezTo>
                  <a:pt x="3281566" y="4283539"/>
                  <a:pt x="3534796" y="4064450"/>
                  <a:pt x="3846875" y="4012794"/>
                </a:cubicBezTo>
                <a:lnTo>
                  <a:pt x="3846992" y="4011646"/>
                </a:lnTo>
                <a:cubicBezTo>
                  <a:pt x="3852301" y="4010636"/>
                  <a:pt x="3857629" y="4009688"/>
                  <a:pt x="3863205" y="4010107"/>
                </a:cubicBezTo>
                <a:cubicBezTo>
                  <a:pt x="3894388" y="4004550"/>
                  <a:pt x="3926281" y="4001569"/>
                  <a:pt x="3958666" y="4001042"/>
                </a:cubicBezTo>
                <a:close/>
                <a:moveTo>
                  <a:pt x="2306354" y="3999419"/>
                </a:moveTo>
                <a:lnTo>
                  <a:pt x="2323441" y="4001042"/>
                </a:lnTo>
                <a:cubicBezTo>
                  <a:pt x="2355827" y="4001569"/>
                  <a:pt x="2387719" y="4004550"/>
                  <a:pt x="2418903" y="4010107"/>
                </a:cubicBezTo>
                <a:cubicBezTo>
                  <a:pt x="2424479" y="4009688"/>
                  <a:pt x="2429807" y="4010636"/>
                  <a:pt x="2435115" y="4011646"/>
                </a:cubicBezTo>
                <a:lnTo>
                  <a:pt x="2435233" y="4012794"/>
                </a:lnTo>
                <a:cubicBezTo>
                  <a:pt x="2747312" y="4064450"/>
                  <a:pt x="3000542" y="4283539"/>
                  <a:pt x="3093904" y="4572001"/>
                </a:cubicBezTo>
                <a:lnTo>
                  <a:pt x="2956357" y="4572001"/>
                </a:lnTo>
                <a:cubicBezTo>
                  <a:pt x="2872974" y="4357380"/>
                  <a:pt x="2682605" y="4194541"/>
                  <a:pt x="2448603" y="4144250"/>
                </a:cubicBezTo>
                <a:cubicBezTo>
                  <a:pt x="2483097" y="4319651"/>
                  <a:pt x="2585320" y="4471530"/>
                  <a:pt x="2728418" y="4572001"/>
                </a:cubicBezTo>
                <a:lnTo>
                  <a:pt x="2534177" y="4572001"/>
                </a:lnTo>
                <a:cubicBezTo>
                  <a:pt x="2418045" y="4452596"/>
                  <a:pt x="2339482" y="4298519"/>
                  <a:pt x="2315117" y="4127511"/>
                </a:cubicBezTo>
                <a:cubicBezTo>
                  <a:pt x="2314950" y="4127458"/>
                  <a:pt x="2314781" y="4127453"/>
                  <a:pt x="2314612" y="4127448"/>
                </a:cubicBezTo>
                <a:lnTo>
                  <a:pt x="2314074" y="4120772"/>
                </a:lnTo>
                <a:cubicBezTo>
                  <a:pt x="2309015" y="4090522"/>
                  <a:pt x="2306564" y="4059631"/>
                  <a:pt x="2306606" y="4028296"/>
                </a:cubicBezTo>
                <a:cubicBezTo>
                  <a:pt x="2305294" y="4022668"/>
                  <a:pt x="2305236" y="4017001"/>
                  <a:pt x="2305236" y="4011320"/>
                </a:cubicBezTo>
                <a:lnTo>
                  <a:pt x="2305830" y="3999880"/>
                </a:lnTo>
                <a:lnTo>
                  <a:pt x="2306328" y="3999913"/>
                </a:lnTo>
                <a:close/>
                <a:moveTo>
                  <a:pt x="2283603" y="3999419"/>
                </a:moveTo>
                <a:lnTo>
                  <a:pt x="2283629" y="3999913"/>
                </a:lnTo>
                <a:lnTo>
                  <a:pt x="2284127" y="3999880"/>
                </a:lnTo>
                <a:lnTo>
                  <a:pt x="2284721" y="4011320"/>
                </a:lnTo>
                <a:cubicBezTo>
                  <a:pt x="2284721" y="4017001"/>
                  <a:pt x="2284662" y="4022668"/>
                  <a:pt x="2283350" y="4028296"/>
                </a:cubicBezTo>
                <a:cubicBezTo>
                  <a:pt x="2283392" y="4059631"/>
                  <a:pt x="2280942" y="4090522"/>
                  <a:pt x="2275883" y="4120772"/>
                </a:cubicBezTo>
                <a:lnTo>
                  <a:pt x="2275345" y="4127448"/>
                </a:lnTo>
                <a:cubicBezTo>
                  <a:pt x="2275175" y="4127453"/>
                  <a:pt x="2275007" y="4127458"/>
                  <a:pt x="2274839" y="4127511"/>
                </a:cubicBezTo>
                <a:cubicBezTo>
                  <a:pt x="2250474" y="4298519"/>
                  <a:pt x="2171912" y="4452596"/>
                  <a:pt x="2055780" y="4572001"/>
                </a:cubicBezTo>
                <a:lnTo>
                  <a:pt x="1861539" y="4572001"/>
                </a:lnTo>
                <a:cubicBezTo>
                  <a:pt x="2004637" y="4471530"/>
                  <a:pt x="2106860" y="4319650"/>
                  <a:pt x="2141354" y="4144250"/>
                </a:cubicBezTo>
                <a:cubicBezTo>
                  <a:pt x="1907352" y="4194541"/>
                  <a:pt x="1716983" y="4357380"/>
                  <a:pt x="1633600" y="4572001"/>
                </a:cubicBezTo>
                <a:lnTo>
                  <a:pt x="1496052" y="4572001"/>
                </a:lnTo>
                <a:cubicBezTo>
                  <a:pt x="1589416" y="4283539"/>
                  <a:pt x="1842645" y="4064450"/>
                  <a:pt x="2154724" y="4012794"/>
                </a:cubicBezTo>
                <a:lnTo>
                  <a:pt x="2154841" y="4011646"/>
                </a:lnTo>
                <a:cubicBezTo>
                  <a:pt x="2160150" y="4010636"/>
                  <a:pt x="2165478" y="4009688"/>
                  <a:pt x="2171054" y="4010107"/>
                </a:cubicBezTo>
                <a:cubicBezTo>
                  <a:pt x="2202237" y="4004550"/>
                  <a:pt x="2234130" y="4001569"/>
                  <a:pt x="2266515" y="4001042"/>
                </a:cubicBezTo>
                <a:close/>
                <a:moveTo>
                  <a:pt x="614203" y="3999419"/>
                </a:moveTo>
                <a:lnTo>
                  <a:pt x="631290" y="4001042"/>
                </a:lnTo>
                <a:cubicBezTo>
                  <a:pt x="663676" y="4001569"/>
                  <a:pt x="695568" y="4004550"/>
                  <a:pt x="726752" y="4010107"/>
                </a:cubicBezTo>
                <a:cubicBezTo>
                  <a:pt x="732328" y="4009688"/>
                  <a:pt x="737656" y="4010636"/>
                  <a:pt x="742964" y="4011646"/>
                </a:cubicBezTo>
                <a:lnTo>
                  <a:pt x="743081" y="4012794"/>
                </a:lnTo>
                <a:cubicBezTo>
                  <a:pt x="1055161" y="4064450"/>
                  <a:pt x="1308390" y="4283539"/>
                  <a:pt x="1401754" y="4572001"/>
                </a:cubicBezTo>
                <a:lnTo>
                  <a:pt x="1264205" y="4572001"/>
                </a:lnTo>
                <a:cubicBezTo>
                  <a:pt x="1180823" y="4357380"/>
                  <a:pt x="990454" y="4194541"/>
                  <a:pt x="756452" y="4144250"/>
                </a:cubicBezTo>
                <a:cubicBezTo>
                  <a:pt x="790946" y="4319651"/>
                  <a:pt x="893169" y="4471530"/>
                  <a:pt x="1036266" y="4572001"/>
                </a:cubicBezTo>
                <a:lnTo>
                  <a:pt x="842026" y="4572001"/>
                </a:lnTo>
                <a:cubicBezTo>
                  <a:pt x="725894" y="4452596"/>
                  <a:pt x="647331" y="4298519"/>
                  <a:pt x="622966" y="4127511"/>
                </a:cubicBezTo>
                <a:cubicBezTo>
                  <a:pt x="622799" y="4127458"/>
                  <a:pt x="622630" y="4127453"/>
                  <a:pt x="622461" y="4127448"/>
                </a:cubicBezTo>
                <a:lnTo>
                  <a:pt x="621923" y="4120772"/>
                </a:lnTo>
                <a:cubicBezTo>
                  <a:pt x="616864" y="4090522"/>
                  <a:pt x="614413" y="4059631"/>
                  <a:pt x="614455" y="4028296"/>
                </a:cubicBezTo>
                <a:cubicBezTo>
                  <a:pt x="613143" y="4022668"/>
                  <a:pt x="613085" y="4017001"/>
                  <a:pt x="613085" y="4011320"/>
                </a:cubicBezTo>
                <a:lnTo>
                  <a:pt x="613679" y="3999880"/>
                </a:lnTo>
                <a:lnTo>
                  <a:pt x="614177" y="3999913"/>
                </a:lnTo>
                <a:close/>
                <a:moveTo>
                  <a:pt x="591452" y="3999419"/>
                </a:moveTo>
                <a:lnTo>
                  <a:pt x="591478" y="3999913"/>
                </a:lnTo>
                <a:lnTo>
                  <a:pt x="591976" y="3999880"/>
                </a:lnTo>
                <a:lnTo>
                  <a:pt x="592570" y="4011320"/>
                </a:lnTo>
                <a:cubicBezTo>
                  <a:pt x="592570" y="4017001"/>
                  <a:pt x="592511" y="4022668"/>
                  <a:pt x="591199" y="4028296"/>
                </a:cubicBezTo>
                <a:cubicBezTo>
                  <a:pt x="591242" y="4059631"/>
                  <a:pt x="588791" y="4090522"/>
                  <a:pt x="583732" y="4120772"/>
                </a:cubicBezTo>
                <a:lnTo>
                  <a:pt x="583194" y="4127448"/>
                </a:lnTo>
                <a:cubicBezTo>
                  <a:pt x="583024" y="4127453"/>
                  <a:pt x="582856" y="4127458"/>
                  <a:pt x="582689" y="4127511"/>
                </a:cubicBezTo>
                <a:cubicBezTo>
                  <a:pt x="558275" y="4298863"/>
                  <a:pt x="479445" y="4453216"/>
                  <a:pt x="362360" y="4572001"/>
                </a:cubicBezTo>
                <a:lnTo>
                  <a:pt x="169811" y="4572001"/>
                </a:lnTo>
                <a:cubicBezTo>
                  <a:pt x="312603" y="4471357"/>
                  <a:pt x="414729" y="4319551"/>
                  <a:pt x="449203" y="4144250"/>
                </a:cubicBezTo>
                <a:cubicBezTo>
                  <a:pt x="258971" y="4185134"/>
                  <a:pt x="97576" y="4300399"/>
                  <a:pt x="0" y="4458139"/>
                </a:cubicBezTo>
                <a:lnTo>
                  <a:pt x="0" y="4251345"/>
                </a:lnTo>
                <a:cubicBezTo>
                  <a:pt x="121484" y="4128438"/>
                  <a:pt x="282199" y="4042650"/>
                  <a:pt x="462573" y="4012794"/>
                </a:cubicBezTo>
                <a:lnTo>
                  <a:pt x="462690" y="4011646"/>
                </a:lnTo>
                <a:cubicBezTo>
                  <a:pt x="467999" y="4010636"/>
                  <a:pt x="473327" y="4009688"/>
                  <a:pt x="478903" y="4010107"/>
                </a:cubicBezTo>
                <a:cubicBezTo>
                  <a:pt x="510086" y="4004550"/>
                  <a:pt x="541979" y="4001569"/>
                  <a:pt x="574365" y="4001042"/>
                </a:cubicBezTo>
                <a:close/>
                <a:moveTo>
                  <a:pt x="11452667" y="3304913"/>
                </a:moveTo>
                <a:cubicBezTo>
                  <a:pt x="11177477" y="3363591"/>
                  <a:pt x="10962633" y="3576701"/>
                  <a:pt x="10909358" y="3845480"/>
                </a:cubicBezTo>
                <a:cubicBezTo>
                  <a:pt x="11184548" y="3786801"/>
                  <a:pt x="11399391" y="3573691"/>
                  <a:pt x="11452667" y="3304913"/>
                </a:cubicBezTo>
                <a:close/>
                <a:moveTo>
                  <a:pt x="10058800" y="3304913"/>
                </a:moveTo>
                <a:cubicBezTo>
                  <a:pt x="10112076" y="3573691"/>
                  <a:pt x="10326919" y="3786801"/>
                  <a:pt x="10602109" y="3845480"/>
                </a:cubicBezTo>
                <a:cubicBezTo>
                  <a:pt x="10548834" y="3576701"/>
                  <a:pt x="10333990" y="3363591"/>
                  <a:pt x="10058800" y="3304913"/>
                </a:cubicBezTo>
                <a:close/>
                <a:moveTo>
                  <a:pt x="9760514" y="3304913"/>
                </a:moveTo>
                <a:cubicBezTo>
                  <a:pt x="9485324" y="3363591"/>
                  <a:pt x="9270480" y="3576701"/>
                  <a:pt x="9217205" y="3845480"/>
                </a:cubicBezTo>
                <a:cubicBezTo>
                  <a:pt x="9492395" y="3786801"/>
                  <a:pt x="9707238" y="3573691"/>
                  <a:pt x="9760514" y="3304913"/>
                </a:cubicBezTo>
                <a:close/>
                <a:moveTo>
                  <a:pt x="8366649" y="3304913"/>
                </a:moveTo>
                <a:cubicBezTo>
                  <a:pt x="8419925" y="3573691"/>
                  <a:pt x="8634768" y="3786801"/>
                  <a:pt x="8909958" y="3845480"/>
                </a:cubicBezTo>
                <a:cubicBezTo>
                  <a:pt x="8856683" y="3576701"/>
                  <a:pt x="8641839" y="3363591"/>
                  <a:pt x="8366649" y="3304913"/>
                </a:cubicBezTo>
                <a:close/>
                <a:moveTo>
                  <a:pt x="8068363" y="3304913"/>
                </a:moveTo>
                <a:cubicBezTo>
                  <a:pt x="7793173" y="3363591"/>
                  <a:pt x="7578329" y="3576701"/>
                  <a:pt x="7525054" y="3845480"/>
                </a:cubicBezTo>
                <a:cubicBezTo>
                  <a:pt x="7800244" y="3786801"/>
                  <a:pt x="8015087" y="3573691"/>
                  <a:pt x="8068363" y="3304913"/>
                </a:cubicBezTo>
                <a:close/>
                <a:moveTo>
                  <a:pt x="6674498" y="3304913"/>
                </a:moveTo>
                <a:cubicBezTo>
                  <a:pt x="6727774" y="3573691"/>
                  <a:pt x="6942617" y="3786801"/>
                  <a:pt x="7217807" y="3845480"/>
                </a:cubicBezTo>
                <a:cubicBezTo>
                  <a:pt x="7164532" y="3576701"/>
                  <a:pt x="6949688" y="3363591"/>
                  <a:pt x="6674498" y="3304913"/>
                </a:cubicBezTo>
                <a:close/>
                <a:moveTo>
                  <a:pt x="6376212" y="3304913"/>
                </a:moveTo>
                <a:cubicBezTo>
                  <a:pt x="6101022" y="3363591"/>
                  <a:pt x="5886178" y="3576701"/>
                  <a:pt x="5832903" y="3845480"/>
                </a:cubicBezTo>
                <a:cubicBezTo>
                  <a:pt x="6108093" y="3786801"/>
                  <a:pt x="6322936" y="3573691"/>
                  <a:pt x="6376212" y="3304913"/>
                </a:cubicBezTo>
                <a:close/>
                <a:moveTo>
                  <a:pt x="4982347" y="3304913"/>
                </a:moveTo>
                <a:cubicBezTo>
                  <a:pt x="5035623" y="3573691"/>
                  <a:pt x="5250466" y="3786801"/>
                  <a:pt x="5525656" y="3845480"/>
                </a:cubicBezTo>
                <a:cubicBezTo>
                  <a:pt x="5472381" y="3576701"/>
                  <a:pt x="5257537" y="3363591"/>
                  <a:pt x="4982347" y="3304913"/>
                </a:cubicBezTo>
                <a:close/>
                <a:moveTo>
                  <a:pt x="4684061" y="3304913"/>
                </a:moveTo>
                <a:cubicBezTo>
                  <a:pt x="4408871" y="3363591"/>
                  <a:pt x="4194027" y="3576701"/>
                  <a:pt x="4140752" y="3845480"/>
                </a:cubicBezTo>
                <a:cubicBezTo>
                  <a:pt x="4415942" y="3786801"/>
                  <a:pt x="4630785" y="3573691"/>
                  <a:pt x="4684061" y="3304913"/>
                </a:cubicBezTo>
                <a:close/>
                <a:moveTo>
                  <a:pt x="3290196" y="3304913"/>
                </a:moveTo>
                <a:cubicBezTo>
                  <a:pt x="3343472" y="3573691"/>
                  <a:pt x="3558315" y="3786801"/>
                  <a:pt x="3833505" y="3845480"/>
                </a:cubicBezTo>
                <a:cubicBezTo>
                  <a:pt x="3780230" y="3576701"/>
                  <a:pt x="3565386" y="3363591"/>
                  <a:pt x="3290196" y="3304913"/>
                </a:cubicBezTo>
                <a:close/>
                <a:moveTo>
                  <a:pt x="2991910" y="3304913"/>
                </a:moveTo>
                <a:cubicBezTo>
                  <a:pt x="2716720" y="3363591"/>
                  <a:pt x="2501876" y="3576701"/>
                  <a:pt x="2448601" y="3845480"/>
                </a:cubicBezTo>
                <a:cubicBezTo>
                  <a:pt x="2723791" y="3786801"/>
                  <a:pt x="2938634" y="3573691"/>
                  <a:pt x="2991910" y="3304913"/>
                </a:cubicBezTo>
                <a:close/>
                <a:moveTo>
                  <a:pt x="1598045" y="3304913"/>
                </a:moveTo>
                <a:cubicBezTo>
                  <a:pt x="1651321" y="3573691"/>
                  <a:pt x="1866164" y="3786801"/>
                  <a:pt x="2141354" y="3845480"/>
                </a:cubicBezTo>
                <a:cubicBezTo>
                  <a:pt x="2088079" y="3576701"/>
                  <a:pt x="1873235" y="3363591"/>
                  <a:pt x="1598045" y="3304913"/>
                </a:cubicBezTo>
                <a:close/>
                <a:moveTo>
                  <a:pt x="1299759" y="3304913"/>
                </a:moveTo>
                <a:cubicBezTo>
                  <a:pt x="1024569" y="3363591"/>
                  <a:pt x="809725" y="3576701"/>
                  <a:pt x="756450" y="3845480"/>
                </a:cubicBezTo>
                <a:cubicBezTo>
                  <a:pt x="1031640" y="3786801"/>
                  <a:pt x="1246483" y="3573691"/>
                  <a:pt x="1299759" y="3304913"/>
                </a:cubicBezTo>
                <a:close/>
                <a:moveTo>
                  <a:pt x="0" y="3200906"/>
                </a:moveTo>
                <a:cubicBezTo>
                  <a:pt x="306658" y="3291386"/>
                  <a:pt x="537576" y="3547942"/>
                  <a:pt x="582690" y="3862087"/>
                </a:cubicBezTo>
                <a:cubicBezTo>
                  <a:pt x="582857" y="3862140"/>
                  <a:pt x="583026" y="3862145"/>
                  <a:pt x="583195" y="3862150"/>
                </a:cubicBezTo>
                <a:lnTo>
                  <a:pt x="583735" y="3868787"/>
                </a:lnTo>
                <a:cubicBezTo>
                  <a:pt x="588792" y="3898794"/>
                  <a:pt x="591242" y="3929436"/>
                  <a:pt x="591199" y="3960518"/>
                </a:cubicBezTo>
                <a:cubicBezTo>
                  <a:pt x="592511" y="3966104"/>
                  <a:pt x="592570" y="3971728"/>
                  <a:pt x="592570" y="3977366"/>
                </a:cubicBezTo>
                <a:cubicBezTo>
                  <a:pt x="592570" y="3981158"/>
                  <a:pt x="592543" y="3984944"/>
                  <a:pt x="591977" y="3988716"/>
                </a:cubicBezTo>
                <a:lnTo>
                  <a:pt x="591478" y="3988683"/>
                </a:lnTo>
                <a:lnTo>
                  <a:pt x="591452" y="3989174"/>
                </a:lnTo>
                <a:lnTo>
                  <a:pt x="574334" y="3987561"/>
                </a:lnTo>
                <a:cubicBezTo>
                  <a:pt x="541959" y="3987038"/>
                  <a:pt x="510079" y="3984080"/>
                  <a:pt x="478907" y="3978570"/>
                </a:cubicBezTo>
                <a:cubicBezTo>
                  <a:pt x="473330" y="3978986"/>
                  <a:pt x="468001" y="3978045"/>
                  <a:pt x="462690" y="3977042"/>
                </a:cubicBezTo>
                <a:lnTo>
                  <a:pt x="462574" y="3975903"/>
                </a:lnTo>
                <a:cubicBezTo>
                  <a:pt x="282200" y="3946281"/>
                  <a:pt x="121485" y="3861168"/>
                  <a:pt x="0" y="3739225"/>
                </a:cubicBezTo>
                <a:lnTo>
                  <a:pt x="0" y="3534056"/>
                </a:lnTo>
                <a:cubicBezTo>
                  <a:pt x="97584" y="3690562"/>
                  <a:pt x="258975" y="3804918"/>
                  <a:pt x="449203" y="3845480"/>
                </a:cubicBezTo>
                <a:cubicBezTo>
                  <a:pt x="402182" y="3608252"/>
                  <a:pt x="229297" y="3414390"/>
                  <a:pt x="0" y="3332205"/>
                </a:cubicBezTo>
                <a:close/>
                <a:moveTo>
                  <a:pt x="11608704" y="3161219"/>
                </a:moveTo>
                <a:lnTo>
                  <a:pt x="11625791" y="3162829"/>
                </a:lnTo>
                <a:cubicBezTo>
                  <a:pt x="11658177" y="3163352"/>
                  <a:pt x="11690070" y="3166310"/>
                  <a:pt x="11721253" y="3171823"/>
                </a:cubicBezTo>
                <a:cubicBezTo>
                  <a:pt x="11726829" y="3171407"/>
                  <a:pt x="11732157" y="3172348"/>
                  <a:pt x="11737466" y="3173350"/>
                </a:cubicBezTo>
                <a:lnTo>
                  <a:pt x="11737583" y="3174489"/>
                </a:lnTo>
                <a:cubicBezTo>
                  <a:pt x="11914088" y="3203476"/>
                  <a:pt x="12071767" y="3285599"/>
                  <a:pt x="12192000" y="3403667"/>
                </a:cubicBezTo>
                <a:lnTo>
                  <a:pt x="12192000" y="3603658"/>
                </a:lnTo>
                <a:cubicBezTo>
                  <a:pt x="12093732" y="3453636"/>
                  <a:pt x="11935983" y="3344367"/>
                  <a:pt x="11750953" y="3304913"/>
                </a:cubicBezTo>
                <a:cubicBezTo>
                  <a:pt x="11797422" y="3539349"/>
                  <a:pt x="11966808" y="3731433"/>
                  <a:pt x="12192000" y="3815480"/>
                </a:cubicBezTo>
                <a:lnTo>
                  <a:pt x="12192000" y="3947482"/>
                </a:lnTo>
                <a:cubicBezTo>
                  <a:pt x="11889465" y="3854506"/>
                  <a:pt x="11662185" y="3599697"/>
                  <a:pt x="11617468" y="3288305"/>
                </a:cubicBezTo>
                <a:cubicBezTo>
                  <a:pt x="11617300" y="3288253"/>
                  <a:pt x="11617132" y="3288248"/>
                  <a:pt x="11616962" y="3288243"/>
                </a:cubicBezTo>
                <a:lnTo>
                  <a:pt x="11616424" y="3281619"/>
                </a:lnTo>
                <a:cubicBezTo>
                  <a:pt x="11611365" y="3251607"/>
                  <a:pt x="11608914" y="3220958"/>
                  <a:pt x="11608957" y="3189869"/>
                </a:cubicBezTo>
                <a:cubicBezTo>
                  <a:pt x="11607645" y="3184286"/>
                  <a:pt x="11607586" y="3178663"/>
                  <a:pt x="11607586" y="3173027"/>
                </a:cubicBezTo>
                <a:lnTo>
                  <a:pt x="11608180" y="3161677"/>
                </a:lnTo>
                <a:lnTo>
                  <a:pt x="11608678" y="3161709"/>
                </a:lnTo>
                <a:close/>
                <a:moveTo>
                  <a:pt x="11594916" y="3161219"/>
                </a:moveTo>
                <a:lnTo>
                  <a:pt x="11594942" y="3161709"/>
                </a:lnTo>
                <a:lnTo>
                  <a:pt x="11595440" y="3161677"/>
                </a:lnTo>
                <a:lnTo>
                  <a:pt x="11596034" y="3173027"/>
                </a:lnTo>
                <a:cubicBezTo>
                  <a:pt x="11596034" y="3178663"/>
                  <a:pt x="11595975" y="3184286"/>
                  <a:pt x="11594663" y="3189869"/>
                </a:cubicBezTo>
                <a:cubicBezTo>
                  <a:pt x="11594706" y="3220958"/>
                  <a:pt x="11592255" y="3251607"/>
                  <a:pt x="11587196" y="3281619"/>
                </a:cubicBezTo>
                <a:lnTo>
                  <a:pt x="11586658" y="3288243"/>
                </a:lnTo>
                <a:cubicBezTo>
                  <a:pt x="11586488" y="3288248"/>
                  <a:pt x="11586320" y="3288253"/>
                  <a:pt x="11586152" y="3288305"/>
                </a:cubicBezTo>
                <a:cubicBezTo>
                  <a:pt x="11535877" y="3638399"/>
                  <a:pt x="11254838" y="3916971"/>
                  <a:pt x="10895987" y="3975903"/>
                </a:cubicBezTo>
                <a:lnTo>
                  <a:pt x="10895871" y="3977042"/>
                </a:lnTo>
                <a:cubicBezTo>
                  <a:pt x="10890560" y="3978045"/>
                  <a:pt x="10885231" y="3978986"/>
                  <a:pt x="10879654" y="3978570"/>
                </a:cubicBezTo>
                <a:cubicBezTo>
                  <a:pt x="10848482" y="3984080"/>
                  <a:pt x="10816602" y="3987038"/>
                  <a:pt x="10784227" y="3987561"/>
                </a:cubicBezTo>
                <a:lnTo>
                  <a:pt x="10767109" y="3989174"/>
                </a:lnTo>
                <a:lnTo>
                  <a:pt x="10767083" y="3988683"/>
                </a:lnTo>
                <a:lnTo>
                  <a:pt x="10766584" y="3988716"/>
                </a:lnTo>
                <a:cubicBezTo>
                  <a:pt x="10766018" y="3984944"/>
                  <a:pt x="10765991" y="3981158"/>
                  <a:pt x="10765991" y="3977366"/>
                </a:cubicBezTo>
                <a:cubicBezTo>
                  <a:pt x="10765991" y="3971728"/>
                  <a:pt x="10766050" y="3966104"/>
                  <a:pt x="10767362" y="3960518"/>
                </a:cubicBezTo>
                <a:cubicBezTo>
                  <a:pt x="10767319" y="3929436"/>
                  <a:pt x="10769769" y="3898794"/>
                  <a:pt x="10774826" y="3868787"/>
                </a:cubicBezTo>
                <a:lnTo>
                  <a:pt x="10775366" y="3862150"/>
                </a:lnTo>
                <a:cubicBezTo>
                  <a:pt x="10775535" y="3862145"/>
                  <a:pt x="10775704" y="3862140"/>
                  <a:pt x="10775872" y="3862087"/>
                </a:cubicBezTo>
                <a:cubicBezTo>
                  <a:pt x="10826148" y="3511992"/>
                  <a:pt x="11107187" y="3233421"/>
                  <a:pt x="11466037" y="3174489"/>
                </a:cubicBezTo>
                <a:lnTo>
                  <a:pt x="11466154" y="3173350"/>
                </a:lnTo>
                <a:cubicBezTo>
                  <a:pt x="11471463" y="3172348"/>
                  <a:pt x="11476791" y="3171407"/>
                  <a:pt x="11482367" y="3171823"/>
                </a:cubicBezTo>
                <a:cubicBezTo>
                  <a:pt x="11513550" y="3166310"/>
                  <a:pt x="11545443" y="3163352"/>
                  <a:pt x="11577829" y="3162829"/>
                </a:cubicBezTo>
                <a:close/>
                <a:moveTo>
                  <a:pt x="9916551" y="3161219"/>
                </a:moveTo>
                <a:lnTo>
                  <a:pt x="9933638" y="3162829"/>
                </a:lnTo>
                <a:cubicBezTo>
                  <a:pt x="9966024" y="3163352"/>
                  <a:pt x="9997917" y="3166310"/>
                  <a:pt x="10029100" y="3171823"/>
                </a:cubicBezTo>
                <a:cubicBezTo>
                  <a:pt x="10034676" y="3171407"/>
                  <a:pt x="10040004" y="3172348"/>
                  <a:pt x="10045313" y="3173350"/>
                </a:cubicBezTo>
                <a:lnTo>
                  <a:pt x="10045430" y="3174489"/>
                </a:lnTo>
                <a:cubicBezTo>
                  <a:pt x="10404280" y="3233421"/>
                  <a:pt x="10685319" y="3511992"/>
                  <a:pt x="10735596" y="3862087"/>
                </a:cubicBezTo>
                <a:cubicBezTo>
                  <a:pt x="10735763" y="3862140"/>
                  <a:pt x="10735932" y="3862145"/>
                  <a:pt x="10736101" y="3862150"/>
                </a:cubicBezTo>
                <a:lnTo>
                  <a:pt x="10736641" y="3868787"/>
                </a:lnTo>
                <a:cubicBezTo>
                  <a:pt x="10741698" y="3898794"/>
                  <a:pt x="10744148" y="3929436"/>
                  <a:pt x="10744105" y="3960518"/>
                </a:cubicBezTo>
                <a:cubicBezTo>
                  <a:pt x="10745417" y="3966104"/>
                  <a:pt x="10745476" y="3971728"/>
                  <a:pt x="10745476" y="3977366"/>
                </a:cubicBezTo>
                <a:cubicBezTo>
                  <a:pt x="10745476" y="3981158"/>
                  <a:pt x="10745449" y="3984944"/>
                  <a:pt x="10744883" y="3988716"/>
                </a:cubicBezTo>
                <a:lnTo>
                  <a:pt x="10744384" y="3988683"/>
                </a:lnTo>
                <a:lnTo>
                  <a:pt x="10744358" y="3989174"/>
                </a:lnTo>
                <a:lnTo>
                  <a:pt x="10727240" y="3987561"/>
                </a:lnTo>
                <a:cubicBezTo>
                  <a:pt x="10694865" y="3987038"/>
                  <a:pt x="10662985" y="3984080"/>
                  <a:pt x="10631813" y="3978570"/>
                </a:cubicBezTo>
                <a:cubicBezTo>
                  <a:pt x="10626236" y="3978986"/>
                  <a:pt x="10620907" y="3978045"/>
                  <a:pt x="10615596" y="3977042"/>
                </a:cubicBezTo>
                <a:lnTo>
                  <a:pt x="10615480" y="3975903"/>
                </a:lnTo>
                <a:cubicBezTo>
                  <a:pt x="10256629" y="3916971"/>
                  <a:pt x="9975590" y="3638399"/>
                  <a:pt x="9925315" y="3288305"/>
                </a:cubicBezTo>
                <a:cubicBezTo>
                  <a:pt x="9925147" y="3288253"/>
                  <a:pt x="9924979" y="3288248"/>
                  <a:pt x="9924809" y="3288243"/>
                </a:cubicBezTo>
                <a:lnTo>
                  <a:pt x="9924271" y="3281619"/>
                </a:lnTo>
                <a:cubicBezTo>
                  <a:pt x="9919212" y="3251607"/>
                  <a:pt x="9916761" y="3220958"/>
                  <a:pt x="9916804" y="3189869"/>
                </a:cubicBezTo>
                <a:cubicBezTo>
                  <a:pt x="9915492" y="3184286"/>
                  <a:pt x="9915433" y="3178663"/>
                  <a:pt x="9915433" y="3173027"/>
                </a:cubicBezTo>
                <a:lnTo>
                  <a:pt x="9916027" y="3161677"/>
                </a:lnTo>
                <a:lnTo>
                  <a:pt x="9916525" y="3161709"/>
                </a:lnTo>
                <a:close/>
                <a:moveTo>
                  <a:pt x="9902763" y="3161219"/>
                </a:moveTo>
                <a:lnTo>
                  <a:pt x="9902789" y="3161709"/>
                </a:lnTo>
                <a:lnTo>
                  <a:pt x="9903287" y="3161677"/>
                </a:lnTo>
                <a:lnTo>
                  <a:pt x="9903881" y="3173027"/>
                </a:lnTo>
                <a:cubicBezTo>
                  <a:pt x="9903881" y="3178663"/>
                  <a:pt x="9903822" y="3184286"/>
                  <a:pt x="9902510" y="3189869"/>
                </a:cubicBezTo>
                <a:cubicBezTo>
                  <a:pt x="9902553" y="3220958"/>
                  <a:pt x="9900102" y="3251607"/>
                  <a:pt x="9895043" y="3281619"/>
                </a:cubicBezTo>
                <a:lnTo>
                  <a:pt x="9894505" y="3288243"/>
                </a:lnTo>
                <a:cubicBezTo>
                  <a:pt x="9894335" y="3288248"/>
                  <a:pt x="9894167" y="3288253"/>
                  <a:pt x="9893999" y="3288305"/>
                </a:cubicBezTo>
                <a:cubicBezTo>
                  <a:pt x="9843724" y="3638399"/>
                  <a:pt x="9562685" y="3916971"/>
                  <a:pt x="9203834" y="3975903"/>
                </a:cubicBezTo>
                <a:lnTo>
                  <a:pt x="9203718" y="3977042"/>
                </a:lnTo>
                <a:cubicBezTo>
                  <a:pt x="9198407" y="3978045"/>
                  <a:pt x="9193078" y="3978986"/>
                  <a:pt x="9187501" y="3978570"/>
                </a:cubicBezTo>
                <a:cubicBezTo>
                  <a:pt x="9156329" y="3984080"/>
                  <a:pt x="9124449" y="3987038"/>
                  <a:pt x="9092074" y="3987561"/>
                </a:cubicBezTo>
                <a:lnTo>
                  <a:pt x="9074956" y="3989174"/>
                </a:lnTo>
                <a:lnTo>
                  <a:pt x="9074930" y="3988683"/>
                </a:lnTo>
                <a:lnTo>
                  <a:pt x="9074431" y="3988716"/>
                </a:lnTo>
                <a:cubicBezTo>
                  <a:pt x="9073865" y="3984944"/>
                  <a:pt x="9073838" y="3981158"/>
                  <a:pt x="9073838" y="3977366"/>
                </a:cubicBezTo>
                <a:cubicBezTo>
                  <a:pt x="9073838" y="3971728"/>
                  <a:pt x="9073897" y="3966104"/>
                  <a:pt x="9075209" y="3960518"/>
                </a:cubicBezTo>
                <a:cubicBezTo>
                  <a:pt x="9075166" y="3929436"/>
                  <a:pt x="9077616" y="3898794"/>
                  <a:pt x="9082673" y="3868787"/>
                </a:cubicBezTo>
                <a:lnTo>
                  <a:pt x="9083213" y="3862150"/>
                </a:lnTo>
                <a:cubicBezTo>
                  <a:pt x="9083382" y="3862145"/>
                  <a:pt x="9083551" y="3862140"/>
                  <a:pt x="9083718" y="3862087"/>
                </a:cubicBezTo>
                <a:cubicBezTo>
                  <a:pt x="9133995" y="3511992"/>
                  <a:pt x="9415034" y="3233421"/>
                  <a:pt x="9773884" y="3174489"/>
                </a:cubicBezTo>
                <a:lnTo>
                  <a:pt x="9774001" y="3173350"/>
                </a:lnTo>
                <a:cubicBezTo>
                  <a:pt x="9779310" y="3172348"/>
                  <a:pt x="9784638" y="3171407"/>
                  <a:pt x="9790214" y="3171823"/>
                </a:cubicBezTo>
                <a:cubicBezTo>
                  <a:pt x="9821397" y="3166310"/>
                  <a:pt x="9853290" y="3163352"/>
                  <a:pt x="9885676" y="3162829"/>
                </a:cubicBezTo>
                <a:close/>
                <a:moveTo>
                  <a:pt x="8224400" y="3161219"/>
                </a:moveTo>
                <a:lnTo>
                  <a:pt x="8241488" y="3162829"/>
                </a:lnTo>
                <a:cubicBezTo>
                  <a:pt x="8273873" y="3163352"/>
                  <a:pt x="8305766" y="3166310"/>
                  <a:pt x="8336949" y="3171823"/>
                </a:cubicBezTo>
                <a:cubicBezTo>
                  <a:pt x="8342525" y="3171407"/>
                  <a:pt x="8347853" y="3172348"/>
                  <a:pt x="8353162" y="3173350"/>
                </a:cubicBezTo>
                <a:lnTo>
                  <a:pt x="8353279" y="3174489"/>
                </a:lnTo>
                <a:cubicBezTo>
                  <a:pt x="8712129" y="3233421"/>
                  <a:pt x="8993168" y="3511992"/>
                  <a:pt x="9043444" y="3862087"/>
                </a:cubicBezTo>
                <a:cubicBezTo>
                  <a:pt x="9043612" y="3862140"/>
                  <a:pt x="9043781" y="3862145"/>
                  <a:pt x="9043950" y="3862150"/>
                </a:cubicBezTo>
                <a:lnTo>
                  <a:pt x="9044490" y="3868787"/>
                </a:lnTo>
                <a:cubicBezTo>
                  <a:pt x="9049547" y="3898794"/>
                  <a:pt x="9051997" y="3929436"/>
                  <a:pt x="9051954" y="3960518"/>
                </a:cubicBezTo>
                <a:cubicBezTo>
                  <a:pt x="9053266" y="3966104"/>
                  <a:pt x="9053325" y="3971728"/>
                  <a:pt x="9053325" y="3977366"/>
                </a:cubicBezTo>
                <a:cubicBezTo>
                  <a:pt x="9053325" y="3981158"/>
                  <a:pt x="9053298" y="3984944"/>
                  <a:pt x="9052732" y="3988716"/>
                </a:cubicBezTo>
                <a:lnTo>
                  <a:pt x="9052233" y="3988683"/>
                </a:lnTo>
                <a:lnTo>
                  <a:pt x="9052207" y="3989174"/>
                </a:lnTo>
                <a:lnTo>
                  <a:pt x="9035089" y="3987561"/>
                </a:lnTo>
                <a:cubicBezTo>
                  <a:pt x="9002714" y="3987038"/>
                  <a:pt x="8970834" y="3984080"/>
                  <a:pt x="8939662" y="3978570"/>
                </a:cubicBezTo>
                <a:cubicBezTo>
                  <a:pt x="8934085" y="3978986"/>
                  <a:pt x="8928756" y="3978045"/>
                  <a:pt x="8923445" y="3977042"/>
                </a:cubicBezTo>
                <a:lnTo>
                  <a:pt x="8923329" y="3975903"/>
                </a:lnTo>
                <a:cubicBezTo>
                  <a:pt x="8564478" y="3916971"/>
                  <a:pt x="8283439" y="3638399"/>
                  <a:pt x="8233164" y="3288305"/>
                </a:cubicBezTo>
                <a:cubicBezTo>
                  <a:pt x="8232996" y="3288253"/>
                  <a:pt x="8232828" y="3288248"/>
                  <a:pt x="8232658" y="3288243"/>
                </a:cubicBezTo>
                <a:lnTo>
                  <a:pt x="8232120" y="3281619"/>
                </a:lnTo>
                <a:cubicBezTo>
                  <a:pt x="8227061" y="3251607"/>
                  <a:pt x="8224611" y="3220958"/>
                  <a:pt x="8224653" y="3189869"/>
                </a:cubicBezTo>
                <a:cubicBezTo>
                  <a:pt x="8223341" y="3184286"/>
                  <a:pt x="8223282" y="3178663"/>
                  <a:pt x="8223282" y="3173027"/>
                </a:cubicBezTo>
                <a:lnTo>
                  <a:pt x="8223876" y="3161677"/>
                </a:lnTo>
                <a:lnTo>
                  <a:pt x="8224374" y="3161709"/>
                </a:lnTo>
                <a:close/>
                <a:moveTo>
                  <a:pt x="8210612" y="3161219"/>
                </a:moveTo>
                <a:lnTo>
                  <a:pt x="8210638" y="3161709"/>
                </a:lnTo>
                <a:lnTo>
                  <a:pt x="8211136" y="3161677"/>
                </a:lnTo>
                <a:lnTo>
                  <a:pt x="8211730" y="3173027"/>
                </a:lnTo>
                <a:cubicBezTo>
                  <a:pt x="8211730" y="3178663"/>
                  <a:pt x="8211672" y="3184286"/>
                  <a:pt x="8210360" y="3189869"/>
                </a:cubicBezTo>
                <a:cubicBezTo>
                  <a:pt x="8210402" y="3220958"/>
                  <a:pt x="8207951" y="3251607"/>
                  <a:pt x="8202893" y="3281619"/>
                </a:cubicBezTo>
                <a:lnTo>
                  <a:pt x="8202354" y="3288243"/>
                </a:lnTo>
                <a:cubicBezTo>
                  <a:pt x="8202185" y="3288248"/>
                  <a:pt x="8202016" y="3288253"/>
                  <a:pt x="8201849" y="3288305"/>
                </a:cubicBezTo>
                <a:cubicBezTo>
                  <a:pt x="8151573" y="3638399"/>
                  <a:pt x="7870534" y="3916971"/>
                  <a:pt x="7511683" y="3975903"/>
                </a:cubicBezTo>
                <a:lnTo>
                  <a:pt x="7511567" y="3977042"/>
                </a:lnTo>
                <a:cubicBezTo>
                  <a:pt x="7506256" y="3978045"/>
                  <a:pt x="7500927" y="3978986"/>
                  <a:pt x="7495350" y="3978570"/>
                </a:cubicBezTo>
                <a:cubicBezTo>
                  <a:pt x="7464178" y="3984080"/>
                  <a:pt x="7432298" y="3987038"/>
                  <a:pt x="7399924" y="3987561"/>
                </a:cubicBezTo>
                <a:lnTo>
                  <a:pt x="7382805" y="3989174"/>
                </a:lnTo>
                <a:lnTo>
                  <a:pt x="7382779" y="3988683"/>
                </a:lnTo>
                <a:lnTo>
                  <a:pt x="7382280" y="3988716"/>
                </a:lnTo>
                <a:cubicBezTo>
                  <a:pt x="7381714" y="3984944"/>
                  <a:pt x="7381687" y="3981158"/>
                  <a:pt x="7381687" y="3977366"/>
                </a:cubicBezTo>
                <a:cubicBezTo>
                  <a:pt x="7381687" y="3971728"/>
                  <a:pt x="7381746" y="3966104"/>
                  <a:pt x="7383058" y="3960518"/>
                </a:cubicBezTo>
                <a:cubicBezTo>
                  <a:pt x="7383016" y="3929436"/>
                  <a:pt x="7385465" y="3898794"/>
                  <a:pt x="7390522" y="3868787"/>
                </a:cubicBezTo>
                <a:lnTo>
                  <a:pt x="7391062" y="3862150"/>
                </a:lnTo>
                <a:cubicBezTo>
                  <a:pt x="7391231" y="3862145"/>
                  <a:pt x="7391400" y="3862140"/>
                  <a:pt x="7391568" y="3862087"/>
                </a:cubicBezTo>
                <a:cubicBezTo>
                  <a:pt x="7441844" y="3511992"/>
                  <a:pt x="7722883" y="3233421"/>
                  <a:pt x="8081734" y="3174489"/>
                </a:cubicBezTo>
                <a:lnTo>
                  <a:pt x="8081851" y="3173350"/>
                </a:lnTo>
                <a:cubicBezTo>
                  <a:pt x="8087159" y="3172348"/>
                  <a:pt x="8092487" y="3171407"/>
                  <a:pt x="8098063" y="3171823"/>
                </a:cubicBezTo>
                <a:cubicBezTo>
                  <a:pt x="8129247" y="3166310"/>
                  <a:pt x="8161139" y="3163352"/>
                  <a:pt x="8193525" y="3162829"/>
                </a:cubicBezTo>
                <a:close/>
                <a:moveTo>
                  <a:pt x="6532249" y="3161219"/>
                </a:moveTo>
                <a:lnTo>
                  <a:pt x="6549337" y="3162829"/>
                </a:lnTo>
                <a:cubicBezTo>
                  <a:pt x="6581722" y="3163352"/>
                  <a:pt x="6613615" y="3166310"/>
                  <a:pt x="6644798" y="3171823"/>
                </a:cubicBezTo>
                <a:cubicBezTo>
                  <a:pt x="6650374" y="3171407"/>
                  <a:pt x="6655702" y="3172348"/>
                  <a:pt x="6661011" y="3173350"/>
                </a:cubicBezTo>
                <a:lnTo>
                  <a:pt x="6661128" y="3174489"/>
                </a:lnTo>
                <a:cubicBezTo>
                  <a:pt x="7019978" y="3233421"/>
                  <a:pt x="7301017" y="3511992"/>
                  <a:pt x="7351294" y="3862087"/>
                </a:cubicBezTo>
                <a:cubicBezTo>
                  <a:pt x="7351461" y="3862140"/>
                  <a:pt x="7351631" y="3862145"/>
                  <a:pt x="7351799" y="3862150"/>
                </a:cubicBezTo>
                <a:lnTo>
                  <a:pt x="7352340" y="3868787"/>
                </a:lnTo>
                <a:cubicBezTo>
                  <a:pt x="7357396" y="3898794"/>
                  <a:pt x="7359846" y="3929436"/>
                  <a:pt x="7359804" y="3960518"/>
                </a:cubicBezTo>
                <a:cubicBezTo>
                  <a:pt x="7361116" y="3966104"/>
                  <a:pt x="7361174" y="3971728"/>
                  <a:pt x="7361174" y="3977366"/>
                </a:cubicBezTo>
                <a:cubicBezTo>
                  <a:pt x="7361174" y="3981158"/>
                  <a:pt x="7361147" y="3984944"/>
                  <a:pt x="7360581" y="3988716"/>
                </a:cubicBezTo>
                <a:lnTo>
                  <a:pt x="7360082" y="3988683"/>
                </a:lnTo>
                <a:lnTo>
                  <a:pt x="7360056" y="3989174"/>
                </a:lnTo>
                <a:lnTo>
                  <a:pt x="7342938" y="3987561"/>
                </a:lnTo>
                <a:cubicBezTo>
                  <a:pt x="7310564" y="3987038"/>
                  <a:pt x="7278683" y="3984080"/>
                  <a:pt x="7247511" y="3978570"/>
                </a:cubicBezTo>
                <a:cubicBezTo>
                  <a:pt x="7241934" y="3978986"/>
                  <a:pt x="7236605" y="3978045"/>
                  <a:pt x="7231295" y="3977042"/>
                </a:cubicBezTo>
                <a:lnTo>
                  <a:pt x="7231179" y="3975903"/>
                </a:lnTo>
                <a:cubicBezTo>
                  <a:pt x="6872327" y="3916971"/>
                  <a:pt x="6591288" y="3638399"/>
                  <a:pt x="6541013" y="3288305"/>
                </a:cubicBezTo>
                <a:cubicBezTo>
                  <a:pt x="6540845" y="3288253"/>
                  <a:pt x="6540677" y="3288248"/>
                  <a:pt x="6540507" y="3288243"/>
                </a:cubicBezTo>
                <a:lnTo>
                  <a:pt x="6539969" y="3281619"/>
                </a:lnTo>
                <a:cubicBezTo>
                  <a:pt x="6534910" y="3251607"/>
                  <a:pt x="6532460" y="3220958"/>
                  <a:pt x="6532502" y="3189869"/>
                </a:cubicBezTo>
                <a:cubicBezTo>
                  <a:pt x="6531190" y="3184286"/>
                  <a:pt x="6531131" y="3178663"/>
                  <a:pt x="6531131" y="3173027"/>
                </a:cubicBezTo>
                <a:lnTo>
                  <a:pt x="6531725" y="3161677"/>
                </a:lnTo>
                <a:lnTo>
                  <a:pt x="6532223" y="3161709"/>
                </a:lnTo>
                <a:close/>
                <a:moveTo>
                  <a:pt x="6518461" y="3161219"/>
                </a:moveTo>
                <a:lnTo>
                  <a:pt x="6518487" y="3161709"/>
                </a:lnTo>
                <a:lnTo>
                  <a:pt x="6518985" y="3161677"/>
                </a:lnTo>
                <a:lnTo>
                  <a:pt x="6519579" y="3173027"/>
                </a:lnTo>
                <a:cubicBezTo>
                  <a:pt x="6519579" y="3178663"/>
                  <a:pt x="6519520" y="3184286"/>
                  <a:pt x="6518208" y="3189869"/>
                </a:cubicBezTo>
                <a:cubicBezTo>
                  <a:pt x="6518250" y="3220958"/>
                  <a:pt x="6515800" y="3251607"/>
                  <a:pt x="6510741" y="3281619"/>
                </a:cubicBezTo>
                <a:lnTo>
                  <a:pt x="6510203" y="3288243"/>
                </a:lnTo>
                <a:cubicBezTo>
                  <a:pt x="6510033" y="3288248"/>
                  <a:pt x="6509865" y="3288253"/>
                  <a:pt x="6509697" y="3288305"/>
                </a:cubicBezTo>
                <a:cubicBezTo>
                  <a:pt x="6459422" y="3638399"/>
                  <a:pt x="6178383" y="3916971"/>
                  <a:pt x="5819531" y="3975903"/>
                </a:cubicBezTo>
                <a:lnTo>
                  <a:pt x="5819415" y="3977042"/>
                </a:lnTo>
                <a:cubicBezTo>
                  <a:pt x="5814105" y="3978045"/>
                  <a:pt x="5808776" y="3978986"/>
                  <a:pt x="5803199" y="3978570"/>
                </a:cubicBezTo>
                <a:cubicBezTo>
                  <a:pt x="5772027" y="3984080"/>
                  <a:pt x="5740146" y="3987038"/>
                  <a:pt x="5707772" y="3987561"/>
                </a:cubicBezTo>
                <a:lnTo>
                  <a:pt x="5690654" y="3989174"/>
                </a:lnTo>
                <a:lnTo>
                  <a:pt x="5690628" y="3988683"/>
                </a:lnTo>
                <a:lnTo>
                  <a:pt x="5690129" y="3988716"/>
                </a:lnTo>
                <a:cubicBezTo>
                  <a:pt x="5689563" y="3984944"/>
                  <a:pt x="5689536" y="3981158"/>
                  <a:pt x="5689536" y="3977366"/>
                </a:cubicBezTo>
                <a:cubicBezTo>
                  <a:pt x="5689536" y="3971728"/>
                  <a:pt x="5689594" y="3966104"/>
                  <a:pt x="5690906" y="3960518"/>
                </a:cubicBezTo>
                <a:cubicBezTo>
                  <a:pt x="5690864" y="3929436"/>
                  <a:pt x="5693314" y="3898794"/>
                  <a:pt x="5698370" y="3868787"/>
                </a:cubicBezTo>
                <a:lnTo>
                  <a:pt x="5698911" y="3862150"/>
                </a:lnTo>
                <a:cubicBezTo>
                  <a:pt x="5699079" y="3862145"/>
                  <a:pt x="5699249" y="3862140"/>
                  <a:pt x="5699416" y="3862087"/>
                </a:cubicBezTo>
                <a:cubicBezTo>
                  <a:pt x="5749693" y="3511992"/>
                  <a:pt x="6030732" y="3233421"/>
                  <a:pt x="6389582" y="3174489"/>
                </a:cubicBezTo>
                <a:lnTo>
                  <a:pt x="6389699" y="3173350"/>
                </a:lnTo>
                <a:cubicBezTo>
                  <a:pt x="6395008" y="3172348"/>
                  <a:pt x="6400336" y="3171407"/>
                  <a:pt x="6405912" y="3171823"/>
                </a:cubicBezTo>
                <a:cubicBezTo>
                  <a:pt x="6437095" y="3166310"/>
                  <a:pt x="6468988" y="3163352"/>
                  <a:pt x="6501373" y="3162829"/>
                </a:cubicBezTo>
                <a:close/>
                <a:moveTo>
                  <a:pt x="4840098" y="3161219"/>
                </a:moveTo>
                <a:lnTo>
                  <a:pt x="4857185" y="3162829"/>
                </a:lnTo>
                <a:cubicBezTo>
                  <a:pt x="4889571" y="3163352"/>
                  <a:pt x="4921463" y="3166310"/>
                  <a:pt x="4952647" y="3171823"/>
                </a:cubicBezTo>
                <a:cubicBezTo>
                  <a:pt x="4958223" y="3171407"/>
                  <a:pt x="4963551" y="3172348"/>
                  <a:pt x="4968859" y="3173350"/>
                </a:cubicBezTo>
                <a:lnTo>
                  <a:pt x="4968976" y="3174489"/>
                </a:lnTo>
                <a:cubicBezTo>
                  <a:pt x="5327827" y="3233421"/>
                  <a:pt x="5608866" y="3511992"/>
                  <a:pt x="5659142" y="3862087"/>
                </a:cubicBezTo>
                <a:cubicBezTo>
                  <a:pt x="5659310" y="3862140"/>
                  <a:pt x="5659479" y="3862145"/>
                  <a:pt x="5659648" y="3862150"/>
                </a:cubicBezTo>
                <a:lnTo>
                  <a:pt x="5660188" y="3868787"/>
                </a:lnTo>
                <a:cubicBezTo>
                  <a:pt x="5665245" y="3898794"/>
                  <a:pt x="5667694" y="3929436"/>
                  <a:pt x="5667652" y="3960518"/>
                </a:cubicBezTo>
                <a:cubicBezTo>
                  <a:pt x="5668964" y="3966104"/>
                  <a:pt x="5669023" y="3971728"/>
                  <a:pt x="5669023" y="3977366"/>
                </a:cubicBezTo>
                <a:cubicBezTo>
                  <a:pt x="5669023" y="3981158"/>
                  <a:pt x="5668996" y="3984944"/>
                  <a:pt x="5668430" y="3988716"/>
                </a:cubicBezTo>
                <a:lnTo>
                  <a:pt x="5667931" y="3988683"/>
                </a:lnTo>
                <a:lnTo>
                  <a:pt x="5667905" y="3989174"/>
                </a:lnTo>
                <a:lnTo>
                  <a:pt x="5650786" y="3987561"/>
                </a:lnTo>
                <a:cubicBezTo>
                  <a:pt x="5618412" y="3987038"/>
                  <a:pt x="5586532" y="3984080"/>
                  <a:pt x="5555360" y="3978570"/>
                </a:cubicBezTo>
                <a:cubicBezTo>
                  <a:pt x="5549783" y="3978986"/>
                  <a:pt x="5544454" y="3978045"/>
                  <a:pt x="5539143" y="3977042"/>
                </a:cubicBezTo>
                <a:lnTo>
                  <a:pt x="5539027" y="3975903"/>
                </a:lnTo>
                <a:cubicBezTo>
                  <a:pt x="5180176" y="3916971"/>
                  <a:pt x="4899137" y="3638399"/>
                  <a:pt x="4848861" y="3288305"/>
                </a:cubicBezTo>
                <a:cubicBezTo>
                  <a:pt x="4848694" y="3288253"/>
                  <a:pt x="4848525" y="3288248"/>
                  <a:pt x="4848356" y="3288243"/>
                </a:cubicBezTo>
                <a:lnTo>
                  <a:pt x="4847817" y="3281619"/>
                </a:lnTo>
                <a:cubicBezTo>
                  <a:pt x="4842759" y="3251607"/>
                  <a:pt x="4840308" y="3220958"/>
                  <a:pt x="4840350" y="3189869"/>
                </a:cubicBezTo>
                <a:cubicBezTo>
                  <a:pt x="4839038" y="3184286"/>
                  <a:pt x="4838980" y="3178663"/>
                  <a:pt x="4838980" y="3173027"/>
                </a:cubicBezTo>
                <a:lnTo>
                  <a:pt x="4839574" y="3161677"/>
                </a:lnTo>
                <a:lnTo>
                  <a:pt x="4840072" y="3161709"/>
                </a:lnTo>
                <a:close/>
                <a:moveTo>
                  <a:pt x="4826310" y="3161219"/>
                </a:moveTo>
                <a:lnTo>
                  <a:pt x="4826336" y="3161709"/>
                </a:lnTo>
                <a:lnTo>
                  <a:pt x="4826834" y="3161677"/>
                </a:lnTo>
                <a:lnTo>
                  <a:pt x="4827428" y="3173027"/>
                </a:lnTo>
                <a:cubicBezTo>
                  <a:pt x="4827428" y="3178663"/>
                  <a:pt x="4827369" y="3184286"/>
                  <a:pt x="4826057" y="3189869"/>
                </a:cubicBezTo>
                <a:cubicBezTo>
                  <a:pt x="4826099" y="3220958"/>
                  <a:pt x="4823649" y="3251607"/>
                  <a:pt x="4818590" y="3281619"/>
                </a:cubicBezTo>
                <a:lnTo>
                  <a:pt x="4818052" y="3288243"/>
                </a:lnTo>
                <a:cubicBezTo>
                  <a:pt x="4817882" y="3288248"/>
                  <a:pt x="4817714" y="3288253"/>
                  <a:pt x="4817546" y="3288305"/>
                </a:cubicBezTo>
                <a:cubicBezTo>
                  <a:pt x="4767271" y="3638399"/>
                  <a:pt x="4486232" y="3916971"/>
                  <a:pt x="4127381" y="3975903"/>
                </a:cubicBezTo>
                <a:lnTo>
                  <a:pt x="4127264" y="3977042"/>
                </a:lnTo>
                <a:cubicBezTo>
                  <a:pt x="4121954" y="3978045"/>
                  <a:pt x="4116625" y="3978986"/>
                  <a:pt x="4111048" y="3978570"/>
                </a:cubicBezTo>
                <a:cubicBezTo>
                  <a:pt x="4079876" y="3984080"/>
                  <a:pt x="4047996" y="3987038"/>
                  <a:pt x="4015621" y="3987561"/>
                </a:cubicBezTo>
                <a:lnTo>
                  <a:pt x="3998503" y="3989174"/>
                </a:lnTo>
                <a:lnTo>
                  <a:pt x="3998477" y="3988683"/>
                </a:lnTo>
                <a:lnTo>
                  <a:pt x="3997978" y="3988716"/>
                </a:lnTo>
                <a:cubicBezTo>
                  <a:pt x="3997412" y="3984944"/>
                  <a:pt x="3997385" y="3981158"/>
                  <a:pt x="3997385" y="3977366"/>
                </a:cubicBezTo>
                <a:cubicBezTo>
                  <a:pt x="3997385" y="3971728"/>
                  <a:pt x="3997443" y="3966104"/>
                  <a:pt x="3998755" y="3960518"/>
                </a:cubicBezTo>
                <a:cubicBezTo>
                  <a:pt x="3998713" y="3929436"/>
                  <a:pt x="4001163" y="3898794"/>
                  <a:pt x="4006219" y="3868787"/>
                </a:cubicBezTo>
                <a:lnTo>
                  <a:pt x="4006760" y="3862150"/>
                </a:lnTo>
                <a:cubicBezTo>
                  <a:pt x="4006928" y="3862145"/>
                  <a:pt x="4007098" y="3862140"/>
                  <a:pt x="4007265" y="3862087"/>
                </a:cubicBezTo>
                <a:cubicBezTo>
                  <a:pt x="4057542" y="3511992"/>
                  <a:pt x="4338581" y="3233421"/>
                  <a:pt x="4697431" y="3174489"/>
                </a:cubicBezTo>
                <a:lnTo>
                  <a:pt x="4697548" y="3173350"/>
                </a:lnTo>
                <a:cubicBezTo>
                  <a:pt x="4702857" y="3172348"/>
                  <a:pt x="4708185" y="3171407"/>
                  <a:pt x="4713761" y="3171823"/>
                </a:cubicBezTo>
                <a:cubicBezTo>
                  <a:pt x="4744944" y="3166310"/>
                  <a:pt x="4776837" y="3163352"/>
                  <a:pt x="4809222" y="3162829"/>
                </a:cubicBezTo>
                <a:close/>
                <a:moveTo>
                  <a:pt x="3147947" y="3161219"/>
                </a:moveTo>
                <a:lnTo>
                  <a:pt x="3165034" y="3162829"/>
                </a:lnTo>
                <a:cubicBezTo>
                  <a:pt x="3197420" y="3163352"/>
                  <a:pt x="3229312" y="3166310"/>
                  <a:pt x="3260496" y="3171823"/>
                </a:cubicBezTo>
                <a:cubicBezTo>
                  <a:pt x="3266072" y="3171407"/>
                  <a:pt x="3271400" y="3172348"/>
                  <a:pt x="3276708" y="3173350"/>
                </a:cubicBezTo>
                <a:lnTo>
                  <a:pt x="3276826" y="3174489"/>
                </a:lnTo>
                <a:cubicBezTo>
                  <a:pt x="3635676" y="3233421"/>
                  <a:pt x="3916715" y="3511992"/>
                  <a:pt x="3966991" y="3862087"/>
                </a:cubicBezTo>
                <a:cubicBezTo>
                  <a:pt x="3967159" y="3862140"/>
                  <a:pt x="3967328" y="3862145"/>
                  <a:pt x="3967497" y="3862150"/>
                </a:cubicBezTo>
                <a:lnTo>
                  <a:pt x="3968037" y="3868787"/>
                </a:lnTo>
                <a:cubicBezTo>
                  <a:pt x="3973094" y="3898794"/>
                  <a:pt x="3975543" y="3929436"/>
                  <a:pt x="3975501" y="3960518"/>
                </a:cubicBezTo>
                <a:cubicBezTo>
                  <a:pt x="3976813" y="3966104"/>
                  <a:pt x="3976872" y="3971728"/>
                  <a:pt x="3976872" y="3977366"/>
                </a:cubicBezTo>
                <a:cubicBezTo>
                  <a:pt x="3976872" y="3981158"/>
                  <a:pt x="3976845" y="3984944"/>
                  <a:pt x="3976279" y="3988716"/>
                </a:cubicBezTo>
                <a:lnTo>
                  <a:pt x="3975780" y="3988683"/>
                </a:lnTo>
                <a:lnTo>
                  <a:pt x="3975754" y="3989174"/>
                </a:lnTo>
                <a:lnTo>
                  <a:pt x="3958635" y="3987561"/>
                </a:lnTo>
                <a:cubicBezTo>
                  <a:pt x="3926261" y="3987038"/>
                  <a:pt x="3894381" y="3984080"/>
                  <a:pt x="3863209" y="3978570"/>
                </a:cubicBezTo>
                <a:cubicBezTo>
                  <a:pt x="3857632" y="3978986"/>
                  <a:pt x="3852303" y="3978045"/>
                  <a:pt x="3846992" y="3977042"/>
                </a:cubicBezTo>
                <a:lnTo>
                  <a:pt x="3846876" y="3975903"/>
                </a:lnTo>
                <a:cubicBezTo>
                  <a:pt x="3488025" y="3916971"/>
                  <a:pt x="3206986" y="3638399"/>
                  <a:pt x="3156710" y="3288305"/>
                </a:cubicBezTo>
                <a:cubicBezTo>
                  <a:pt x="3156543" y="3288253"/>
                  <a:pt x="3156374" y="3288248"/>
                  <a:pt x="3156205" y="3288243"/>
                </a:cubicBezTo>
                <a:lnTo>
                  <a:pt x="3155667" y="3281619"/>
                </a:lnTo>
                <a:cubicBezTo>
                  <a:pt x="3150608" y="3251607"/>
                  <a:pt x="3148157" y="3220958"/>
                  <a:pt x="3148199" y="3189869"/>
                </a:cubicBezTo>
                <a:cubicBezTo>
                  <a:pt x="3146887" y="3184286"/>
                  <a:pt x="3146829" y="3178663"/>
                  <a:pt x="3146829" y="3173027"/>
                </a:cubicBezTo>
                <a:lnTo>
                  <a:pt x="3147423" y="3161677"/>
                </a:lnTo>
                <a:lnTo>
                  <a:pt x="3147921" y="3161709"/>
                </a:lnTo>
                <a:close/>
                <a:moveTo>
                  <a:pt x="3134159" y="3161219"/>
                </a:moveTo>
                <a:lnTo>
                  <a:pt x="3134185" y="3161709"/>
                </a:lnTo>
                <a:lnTo>
                  <a:pt x="3134683" y="3161677"/>
                </a:lnTo>
                <a:lnTo>
                  <a:pt x="3135277" y="3173027"/>
                </a:lnTo>
                <a:cubicBezTo>
                  <a:pt x="3135277" y="3178663"/>
                  <a:pt x="3135218" y="3184286"/>
                  <a:pt x="3133906" y="3189869"/>
                </a:cubicBezTo>
                <a:cubicBezTo>
                  <a:pt x="3133948" y="3220958"/>
                  <a:pt x="3131498" y="3251607"/>
                  <a:pt x="3126439" y="3281619"/>
                </a:cubicBezTo>
                <a:lnTo>
                  <a:pt x="3125901" y="3288243"/>
                </a:lnTo>
                <a:cubicBezTo>
                  <a:pt x="3125731" y="3288248"/>
                  <a:pt x="3125563" y="3288253"/>
                  <a:pt x="3125395" y="3288305"/>
                </a:cubicBezTo>
                <a:cubicBezTo>
                  <a:pt x="3075120" y="3638399"/>
                  <a:pt x="2794081" y="3916971"/>
                  <a:pt x="2435230" y="3975903"/>
                </a:cubicBezTo>
                <a:lnTo>
                  <a:pt x="2435113" y="3977042"/>
                </a:lnTo>
                <a:cubicBezTo>
                  <a:pt x="2429803" y="3978045"/>
                  <a:pt x="2424474" y="3978986"/>
                  <a:pt x="2418897" y="3978570"/>
                </a:cubicBezTo>
                <a:cubicBezTo>
                  <a:pt x="2387725" y="3984080"/>
                  <a:pt x="2355845" y="3987038"/>
                  <a:pt x="2323470" y="3987561"/>
                </a:cubicBezTo>
                <a:lnTo>
                  <a:pt x="2306352" y="3989174"/>
                </a:lnTo>
                <a:lnTo>
                  <a:pt x="2306326" y="3988683"/>
                </a:lnTo>
                <a:lnTo>
                  <a:pt x="2305827" y="3988716"/>
                </a:lnTo>
                <a:cubicBezTo>
                  <a:pt x="2305261" y="3984944"/>
                  <a:pt x="2305234" y="3981158"/>
                  <a:pt x="2305234" y="3977366"/>
                </a:cubicBezTo>
                <a:cubicBezTo>
                  <a:pt x="2305234" y="3971728"/>
                  <a:pt x="2305292" y="3966104"/>
                  <a:pt x="2306604" y="3960518"/>
                </a:cubicBezTo>
                <a:cubicBezTo>
                  <a:pt x="2306562" y="3929436"/>
                  <a:pt x="2309012" y="3898794"/>
                  <a:pt x="2314068" y="3868787"/>
                </a:cubicBezTo>
                <a:lnTo>
                  <a:pt x="2314609" y="3862150"/>
                </a:lnTo>
                <a:cubicBezTo>
                  <a:pt x="2314777" y="3862145"/>
                  <a:pt x="2314947" y="3862140"/>
                  <a:pt x="2315114" y="3862087"/>
                </a:cubicBezTo>
                <a:cubicBezTo>
                  <a:pt x="2365391" y="3511992"/>
                  <a:pt x="2646430" y="3233421"/>
                  <a:pt x="3005280" y="3174489"/>
                </a:cubicBezTo>
                <a:lnTo>
                  <a:pt x="3005397" y="3173350"/>
                </a:lnTo>
                <a:cubicBezTo>
                  <a:pt x="3010706" y="3172348"/>
                  <a:pt x="3016034" y="3171407"/>
                  <a:pt x="3021610" y="3171823"/>
                </a:cubicBezTo>
                <a:cubicBezTo>
                  <a:pt x="3052793" y="3166310"/>
                  <a:pt x="3084686" y="3163352"/>
                  <a:pt x="3117071" y="3162829"/>
                </a:cubicBezTo>
                <a:close/>
                <a:moveTo>
                  <a:pt x="1455796" y="3161219"/>
                </a:moveTo>
                <a:lnTo>
                  <a:pt x="1472883" y="3162829"/>
                </a:lnTo>
                <a:cubicBezTo>
                  <a:pt x="1505269" y="3163352"/>
                  <a:pt x="1537161" y="3166310"/>
                  <a:pt x="1568345" y="3171823"/>
                </a:cubicBezTo>
                <a:cubicBezTo>
                  <a:pt x="1573921" y="3171407"/>
                  <a:pt x="1579249" y="3172348"/>
                  <a:pt x="1584557" y="3173350"/>
                </a:cubicBezTo>
                <a:lnTo>
                  <a:pt x="1584675" y="3174489"/>
                </a:lnTo>
                <a:cubicBezTo>
                  <a:pt x="1943525" y="3233421"/>
                  <a:pt x="2224564" y="3511992"/>
                  <a:pt x="2274840" y="3862087"/>
                </a:cubicBezTo>
                <a:cubicBezTo>
                  <a:pt x="2275008" y="3862140"/>
                  <a:pt x="2275177" y="3862145"/>
                  <a:pt x="2275346" y="3862150"/>
                </a:cubicBezTo>
                <a:lnTo>
                  <a:pt x="2275886" y="3868787"/>
                </a:lnTo>
                <a:cubicBezTo>
                  <a:pt x="2280943" y="3898794"/>
                  <a:pt x="2283392" y="3929436"/>
                  <a:pt x="2283350" y="3960518"/>
                </a:cubicBezTo>
                <a:cubicBezTo>
                  <a:pt x="2284662" y="3966104"/>
                  <a:pt x="2284721" y="3971728"/>
                  <a:pt x="2284721" y="3977366"/>
                </a:cubicBezTo>
                <a:cubicBezTo>
                  <a:pt x="2284721" y="3981158"/>
                  <a:pt x="2284694" y="3984944"/>
                  <a:pt x="2284128" y="3988716"/>
                </a:cubicBezTo>
                <a:lnTo>
                  <a:pt x="2283629" y="3988683"/>
                </a:lnTo>
                <a:lnTo>
                  <a:pt x="2283603" y="3989174"/>
                </a:lnTo>
                <a:lnTo>
                  <a:pt x="2266484" y="3987561"/>
                </a:lnTo>
                <a:cubicBezTo>
                  <a:pt x="2234110" y="3987038"/>
                  <a:pt x="2202230" y="3984080"/>
                  <a:pt x="2171058" y="3978570"/>
                </a:cubicBezTo>
                <a:cubicBezTo>
                  <a:pt x="2165481" y="3978986"/>
                  <a:pt x="2160152" y="3978045"/>
                  <a:pt x="2154841" y="3977042"/>
                </a:cubicBezTo>
                <a:lnTo>
                  <a:pt x="2154725" y="3975903"/>
                </a:lnTo>
                <a:cubicBezTo>
                  <a:pt x="1795874" y="3916971"/>
                  <a:pt x="1514835" y="3638399"/>
                  <a:pt x="1464559" y="3288305"/>
                </a:cubicBezTo>
                <a:cubicBezTo>
                  <a:pt x="1464392" y="3288253"/>
                  <a:pt x="1464223" y="3288248"/>
                  <a:pt x="1464054" y="3288243"/>
                </a:cubicBezTo>
                <a:lnTo>
                  <a:pt x="1463515" y="3281619"/>
                </a:lnTo>
                <a:cubicBezTo>
                  <a:pt x="1458457" y="3251607"/>
                  <a:pt x="1456006" y="3220958"/>
                  <a:pt x="1456048" y="3189869"/>
                </a:cubicBezTo>
                <a:cubicBezTo>
                  <a:pt x="1454736" y="3184286"/>
                  <a:pt x="1454678" y="3178663"/>
                  <a:pt x="1454678" y="3173027"/>
                </a:cubicBezTo>
                <a:lnTo>
                  <a:pt x="1455272" y="3161677"/>
                </a:lnTo>
                <a:lnTo>
                  <a:pt x="1455770" y="3161709"/>
                </a:lnTo>
                <a:close/>
                <a:moveTo>
                  <a:pt x="1442008" y="3161219"/>
                </a:moveTo>
                <a:lnTo>
                  <a:pt x="1442034" y="3161709"/>
                </a:lnTo>
                <a:lnTo>
                  <a:pt x="1442532" y="3161677"/>
                </a:lnTo>
                <a:lnTo>
                  <a:pt x="1443126" y="3173027"/>
                </a:lnTo>
                <a:cubicBezTo>
                  <a:pt x="1443126" y="3178663"/>
                  <a:pt x="1443067" y="3184286"/>
                  <a:pt x="1441755" y="3189869"/>
                </a:cubicBezTo>
                <a:cubicBezTo>
                  <a:pt x="1441797" y="3220958"/>
                  <a:pt x="1439347" y="3251607"/>
                  <a:pt x="1434288" y="3281619"/>
                </a:cubicBezTo>
                <a:lnTo>
                  <a:pt x="1433750" y="3288243"/>
                </a:lnTo>
                <a:cubicBezTo>
                  <a:pt x="1433580" y="3288248"/>
                  <a:pt x="1433412" y="3288253"/>
                  <a:pt x="1433244" y="3288305"/>
                </a:cubicBezTo>
                <a:cubicBezTo>
                  <a:pt x="1382969" y="3638399"/>
                  <a:pt x="1101930" y="3916971"/>
                  <a:pt x="743079" y="3975903"/>
                </a:cubicBezTo>
                <a:lnTo>
                  <a:pt x="742962" y="3977042"/>
                </a:lnTo>
                <a:cubicBezTo>
                  <a:pt x="737652" y="3978045"/>
                  <a:pt x="732323" y="3978986"/>
                  <a:pt x="726746" y="3978570"/>
                </a:cubicBezTo>
                <a:cubicBezTo>
                  <a:pt x="695574" y="3984080"/>
                  <a:pt x="663693" y="3987038"/>
                  <a:pt x="631319" y="3987561"/>
                </a:cubicBezTo>
                <a:lnTo>
                  <a:pt x="614201" y="3989174"/>
                </a:lnTo>
                <a:lnTo>
                  <a:pt x="614175" y="3988683"/>
                </a:lnTo>
                <a:lnTo>
                  <a:pt x="613676" y="3988716"/>
                </a:lnTo>
                <a:cubicBezTo>
                  <a:pt x="613110" y="3984944"/>
                  <a:pt x="613083" y="3981158"/>
                  <a:pt x="613083" y="3977366"/>
                </a:cubicBezTo>
                <a:cubicBezTo>
                  <a:pt x="613083" y="3971728"/>
                  <a:pt x="613141" y="3966104"/>
                  <a:pt x="614453" y="3960518"/>
                </a:cubicBezTo>
                <a:cubicBezTo>
                  <a:pt x="614411" y="3929436"/>
                  <a:pt x="616861" y="3898794"/>
                  <a:pt x="621917" y="3868787"/>
                </a:cubicBezTo>
                <a:lnTo>
                  <a:pt x="622458" y="3862150"/>
                </a:lnTo>
                <a:cubicBezTo>
                  <a:pt x="622626" y="3862145"/>
                  <a:pt x="622796" y="3862140"/>
                  <a:pt x="622963" y="3862087"/>
                </a:cubicBezTo>
                <a:cubicBezTo>
                  <a:pt x="673240" y="3511992"/>
                  <a:pt x="954279" y="3233421"/>
                  <a:pt x="1313129" y="3174489"/>
                </a:cubicBezTo>
                <a:lnTo>
                  <a:pt x="1313246" y="3173350"/>
                </a:lnTo>
                <a:cubicBezTo>
                  <a:pt x="1318555" y="3172348"/>
                  <a:pt x="1323883" y="3171407"/>
                  <a:pt x="1329459" y="3171823"/>
                </a:cubicBezTo>
                <a:cubicBezTo>
                  <a:pt x="1360642" y="3166310"/>
                  <a:pt x="1392535" y="3163352"/>
                  <a:pt x="1424920" y="3162829"/>
                </a:cubicBezTo>
                <a:close/>
                <a:moveTo>
                  <a:pt x="10909360" y="2447425"/>
                </a:moveTo>
                <a:cubicBezTo>
                  <a:pt x="10962636" y="2718331"/>
                  <a:pt x="11177479" y="2933128"/>
                  <a:pt x="11452669" y="2992271"/>
                </a:cubicBezTo>
                <a:cubicBezTo>
                  <a:pt x="11399394" y="2721365"/>
                  <a:pt x="11184550" y="2506568"/>
                  <a:pt x="10909360" y="2447425"/>
                </a:cubicBezTo>
                <a:close/>
                <a:moveTo>
                  <a:pt x="10602109" y="2447425"/>
                </a:moveTo>
                <a:cubicBezTo>
                  <a:pt x="10326919" y="2506568"/>
                  <a:pt x="10112075" y="2721365"/>
                  <a:pt x="10058800" y="2992271"/>
                </a:cubicBezTo>
                <a:cubicBezTo>
                  <a:pt x="10333990" y="2933128"/>
                  <a:pt x="10548833" y="2718331"/>
                  <a:pt x="10602109" y="2447425"/>
                </a:cubicBezTo>
                <a:close/>
                <a:moveTo>
                  <a:pt x="9217207" y="2447425"/>
                </a:moveTo>
                <a:cubicBezTo>
                  <a:pt x="9270483" y="2718331"/>
                  <a:pt x="9485326" y="2933128"/>
                  <a:pt x="9760516" y="2992271"/>
                </a:cubicBezTo>
                <a:cubicBezTo>
                  <a:pt x="9707241" y="2721365"/>
                  <a:pt x="9492397" y="2506568"/>
                  <a:pt x="9217207" y="2447425"/>
                </a:cubicBezTo>
                <a:close/>
                <a:moveTo>
                  <a:pt x="8909958" y="2447425"/>
                </a:moveTo>
                <a:cubicBezTo>
                  <a:pt x="8634768" y="2506568"/>
                  <a:pt x="8419924" y="2721365"/>
                  <a:pt x="8366649" y="2992271"/>
                </a:cubicBezTo>
                <a:cubicBezTo>
                  <a:pt x="8641839" y="2933128"/>
                  <a:pt x="8856682" y="2718331"/>
                  <a:pt x="8909958" y="2447425"/>
                </a:cubicBezTo>
                <a:close/>
                <a:moveTo>
                  <a:pt x="7525056" y="2447425"/>
                </a:moveTo>
                <a:cubicBezTo>
                  <a:pt x="7578332" y="2718331"/>
                  <a:pt x="7793175" y="2933128"/>
                  <a:pt x="8068365" y="2992271"/>
                </a:cubicBezTo>
                <a:cubicBezTo>
                  <a:pt x="8015090" y="2721365"/>
                  <a:pt x="7800246" y="2506568"/>
                  <a:pt x="7525056" y="2447425"/>
                </a:cubicBezTo>
                <a:close/>
                <a:moveTo>
                  <a:pt x="7217807" y="2447425"/>
                </a:moveTo>
                <a:cubicBezTo>
                  <a:pt x="6942617" y="2506568"/>
                  <a:pt x="6727773" y="2721365"/>
                  <a:pt x="6674498" y="2992271"/>
                </a:cubicBezTo>
                <a:cubicBezTo>
                  <a:pt x="6949688" y="2933128"/>
                  <a:pt x="7164531" y="2718331"/>
                  <a:pt x="7217807" y="2447425"/>
                </a:cubicBezTo>
                <a:close/>
                <a:moveTo>
                  <a:pt x="5832905" y="2447425"/>
                </a:moveTo>
                <a:cubicBezTo>
                  <a:pt x="5886181" y="2718331"/>
                  <a:pt x="6101024" y="2933128"/>
                  <a:pt x="6376214" y="2992271"/>
                </a:cubicBezTo>
                <a:cubicBezTo>
                  <a:pt x="6322939" y="2721365"/>
                  <a:pt x="6108095" y="2506568"/>
                  <a:pt x="5832905" y="2447425"/>
                </a:cubicBezTo>
                <a:close/>
                <a:moveTo>
                  <a:pt x="5525656" y="2447425"/>
                </a:moveTo>
                <a:cubicBezTo>
                  <a:pt x="5250466" y="2506568"/>
                  <a:pt x="5035622" y="2721365"/>
                  <a:pt x="4982347" y="2992271"/>
                </a:cubicBezTo>
                <a:cubicBezTo>
                  <a:pt x="5257537" y="2933128"/>
                  <a:pt x="5472380" y="2718331"/>
                  <a:pt x="5525656" y="2447425"/>
                </a:cubicBezTo>
                <a:close/>
                <a:moveTo>
                  <a:pt x="4140754" y="2447425"/>
                </a:moveTo>
                <a:cubicBezTo>
                  <a:pt x="4194030" y="2718331"/>
                  <a:pt x="4408873" y="2933128"/>
                  <a:pt x="4684063" y="2992271"/>
                </a:cubicBezTo>
                <a:cubicBezTo>
                  <a:pt x="4630788" y="2721365"/>
                  <a:pt x="4415944" y="2506568"/>
                  <a:pt x="4140754" y="2447425"/>
                </a:cubicBezTo>
                <a:close/>
                <a:moveTo>
                  <a:pt x="3833505" y="2447425"/>
                </a:moveTo>
                <a:cubicBezTo>
                  <a:pt x="3558315" y="2506568"/>
                  <a:pt x="3343471" y="2721365"/>
                  <a:pt x="3290196" y="2992271"/>
                </a:cubicBezTo>
                <a:cubicBezTo>
                  <a:pt x="3565386" y="2933128"/>
                  <a:pt x="3780229" y="2718331"/>
                  <a:pt x="3833505" y="2447425"/>
                </a:cubicBezTo>
                <a:close/>
                <a:moveTo>
                  <a:pt x="2448603" y="2447425"/>
                </a:moveTo>
                <a:cubicBezTo>
                  <a:pt x="2501879" y="2718331"/>
                  <a:pt x="2716722" y="2933128"/>
                  <a:pt x="2991912" y="2992271"/>
                </a:cubicBezTo>
                <a:cubicBezTo>
                  <a:pt x="2938637" y="2721365"/>
                  <a:pt x="2723793" y="2506568"/>
                  <a:pt x="2448603" y="2447425"/>
                </a:cubicBezTo>
                <a:close/>
                <a:moveTo>
                  <a:pt x="2141354" y="2447425"/>
                </a:moveTo>
                <a:cubicBezTo>
                  <a:pt x="1866164" y="2506568"/>
                  <a:pt x="1651320" y="2721365"/>
                  <a:pt x="1598045" y="2992271"/>
                </a:cubicBezTo>
                <a:cubicBezTo>
                  <a:pt x="1873235" y="2933128"/>
                  <a:pt x="2088078" y="2718331"/>
                  <a:pt x="2141354" y="2447425"/>
                </a:cubicBezTo>
                <a:close/>
                <a:moveTo>
                  <a:pt x="756452" y="2447425"/>
                </a:moveTo>
                <a:cubicBezTo>
                  <a:pt x="809728" y="2718331"/>
                  <a:pt x="1024571" y="2933128"/>
                  <a:pt x="1299761" y="2992271"/>
                </a:cubicBezTo>
                <a:cubicBezTo>
                  <a:pt x="1246486" y="2721365"/>
                  <a:pt x="1031642" y="2506568"/>
                  <a:pt x="756452" y="2447425"/>
                </a:cubicBezTo>
                <a:close/>
                <a:moveTo>
                  <a:pt x="12192000" y="2344615"/>
                </a:moveTo>
                <a:lnTo>
                  <a:pt x="12192000" y="2477663"/>
                </a:lnTo>
                <a:cubicBezTo>
                  <a:pt x="11966807" y="2562375"/>
                  <a:pt x="11797421" y="2755980"/>
                  <a:pt x="11750953" y="2992271"/>
                </a:cubicBezTo>
                <a:cubicBezTo>
                  <a:pt x="11935988" y="2952504"/>
                  <a:pt x="12093739" y="2842365"/>
                  <a:pt x="12192000" y="2691161"/>
                </a:cubicBezTo>
                <a:lnTo>
                  <a:pt x="12192000" y="2892735"/>
                </a:lnTo>
                <a:cubicBezTo>
                  <a:pt x="12071770" y="3011736"/>
                  <a:pt x="11914089" y="3094511"/>
                  <a:pt x="11737582" y="3123727"/>
                </a:cubicBezTo>
                <a:lnTo>
                  <a:pt x="11737466" y="3124875"/>
                </a:lnTo>
                <a:cubicBezTo>
                  <a:pt x="11732155" y="3125886"/>
                  <a:pt x="11726826" y="3126834"/>
                  <a:pt x="11721249" y="3126415"/>
                </a:cubicBezTo>
                <a:cubicBezTo>
                  <a:pt x="11690077" y="3131969"/>
                  <a:pt x="11658197" y="3134950"/>
                  <a:pt x="11625822" y="3135477"/>
                </a:cubicBezTo>
                <a:lnTo>
                  <a:pt x="11608704" y="3137103"/>
                </a:lnTo>
                <a:lnTo>
                  <a:pt x="11608678" y="3136608"/>
                </a:lnTo>
                <a:lnTo>
                  <a:pt x="11608179" y="3136641"/>
                </a:lnTo>
                <a:cubicBezTo>
                  <a:pt x="11607613" y="3132839"/>
                  <a:pt x="11607586" y="3129023"/>
                  <a:pt x="11607586" y="3125201"/>
                </a:cubicBezTo>
                <a:cubicBezTo>
                  <a:pt x="11607586" y="3119519"/>
                  <a:pt x="11607645" y="3113850"/>
                  <a:pt x="11608957" y="3108220"/>
                </a:cubicBezTo>
                <a:cubicBezTo>
                  <a:pt x="11608914" y="3076892"/>
                  <a:pt x="11611364" y="3046007"/>
                  <a:pt x="11616421" y="3015763"/>
                </a:cubicBezTo>
                <a:lnTo>
                  <a:pt x="11616961" y="3009073"/>
                </a:lnTo>
                <a:cubicBezTo>
                  <a:pt x="11617130" y="3009068"/>
                  <a:pt x="11617299" y="3009063"/>
                  <a:pt x="11617466" y="3009010"/>
                </a:cubicBezTo>
                <a:cubicBezTo>
                  <a:pt x="11662185" y="2695154"/>
                  <a:pt x="11889463" y="2438329"/>
                  <a:pt x="12192000" y="2344615"/>
                </a:cubicBezTo>
                <a:close/>
                <a:moveTo>
                  <a:pt x="10767111" y="2302594"/>
                </a:moveTo>
                <a:lnTo>
                  <a:pt x="10784198" y="2304217"/>
                </a:lnTo>
                <a:cubicBezTo>
                  <a:pt x="10816584" y="2304744"/>
                  <a:pt x="10848477" y="2307725"/>
                  <a:pt x="10879660" y="2313282"/>
                </a:cubicBezTo>
                <a:cubicBezTo>
                  <a:pt x="10885236" y="2312863"/>
                  <a:pt x="10890564" y="2313811"/>
                  <a:pt x="10895873" y="2314821"/>
                </a:cubicBezTo>
                <a:lnTo>
                  <a:pt x="10895990" y="2315969"/>
                </a:lnTo>
                <a:cubicBezTo>
                  <a:pt x="11254840" y="2375367"/>
                  <a:pt x="11535879" y="2656144"/>
                  <a:pt x="11586156" y="3009010"/>
                </a:cubicBezTo>
                <a:cubicBezTo>
                  <a:pt x="11586323" y="3009063"/>
                  <a:pt x="11586492" y="3009068"/>
                  <a:pt x="11586661" y="3009073"/>
                </a:cubicBezTo>
                <a:lnTo>
                  <a:pt x="11587201" y="3015763"/>
                </a:lnTo>
                <a:cubicBezTo>
                  <a:pt x="11592258" y="3046007"/>
                  <a:pt x="11594708" y="3076892"/>
                  <a:pt x="11594665" y="3108220"/>
                </a:cubicBezTo>
                <a:cubicBezTo>
                  <a:pt x="11595977" y="3113850"/>
                  <a:pt x="11596036" y="3119519"/>
                  <a:pt x="11596036" y="3125201"/>
                </a:cubicBezTo>
                <a:cubicBezTo>
                  <a:pt x="11596036" y="3129023"/>
                  <a:pt x="11596009" y="3132839"/>
                  <a:pt x="11595443" y="3136641"/>
                </a:cubicBezTo>
                <a:lnTo>
                  <a:pt x="11594944" y="3136608"/>
                </a:lnTo>
                <a:lnTo>
                  <a:pt x="11594918" y="3137103"/>
                </a:lnTo>
                <a:lnTo>
                  <a:pt x="11577800" y="3135477"/>
                </a:lnTo>
                <a:cubicBezTo>
                  <a:pt x="11545425" y="3134950"/>
                  <a:pt x="11513545" y="3131969"/>
                  <a:pt x="11482373" y="3126415"/>
                </a:cubicBezTo>
                <a:cubicBezTo>
                  <a:pt x="11476796" y="3126834"/>
                  <a:pt x="11471467" y="3125886"/>
                  <a:pt x="11466156" y="3124875"/>
                </a:cubicBezTo>
                <a:lnTo>
                  <a:pt x="11466040" y="3123727"/>
                </a:lnTo>
                <a:cubicBezTo>
                  <a:pt x="11107189" y="3064328"/>
                  <a:pt x="10826150" y="2783551"/>
                  <a:pt x="10775875" y="2430686"/>
                </a:cubicBezTo>
                <a:cubicBezTo>
                  <a:pt x="10775707" y="2430633"/>
                  <a:pt x="10775539" y="2430628"/>
                  <a:pt x="10775369" y="2430623"/>
                </a:cubicBezTo>
                <a:lnTo>
                  <a:pt x="10774831" y="2423947"/>
                </a:lnTo>
                <a:cubicBezTo>
                  <a:pt x="10769772" y="2393697"/>
                  <a:pt x="10767321" y="2362806"/>
                  <a:pt x="10767364" y="2331471"/>
                </a:cubicBezTo>
                <a:cubicBezTo>
                  <a:pt x="10766052" y="2325843"/>
                  <a:pt x="10765993" y="2320176"/>
                  <a:pt x="10765993" y="2314495"/>
                </a:cubicBezTo>
                <a:lnTo>
                  <a:pt x="10766587" y="2303055"/>
                </a:lnTo>
                <a:lnTo>
                  <a:pt x="10767085" y="2303088"/>
                </a:lnTo>
                <a:close/>
                <a:moveTo>
                  <a:pt x="10744358" y="2302594"/>
                </a:moveTo>
                <a:lnTo>
                  <a:pt x="10744384" y="2303088"/>
                </a:lnTo>
                <a:lnTo>
                  <a:pt x="10744882" y="2303055"/>
                </a:lnTo>
                <a:lnTo>
                  <a:pt x="10745476" y="2314495"/>
                </a:lnTo>
                <a:cubicBezTo>
                  <a:pt x="10745476" y="2320176"/>
                  <a:pt x="10745417" y="2325843"/>
                  <a:pt x="10744105" y="2331471"/>
                </a:cubicBezTo>
                <a:cubicBezTo>
                  <a:pt x="10744148" y="2362806"/>
                  <a:pt x="10741697" y="2393697"/>
                  <a:pt x="10736638" y="2423947"/>
                </a:cubicBezTo>
                <a:lnTo>
                  <a:pt x="10736100" y="2430623"/>
                </a:lnTo>
                <a:cubicBezTo>
                  <a:pt x="10735930" y="2430628"/>
                  <a:pt x="10735762" y="2430633"/>
                  <a:pt x="10735594" y="2430686"/>
                </a:cubicBezTo>
                <a:cubicBezTo>
                  <a:pt x="10685319" y="2783551"/>
                  <a:pt x="10404280" y="3064328"/>
                  <a:pt x="10045429" y="3123727"/>
                </a:cubicBezTo>
                <a:lnTo>
                  <a:pt x="10045313" y="3124875"/>
                </a:lnTo>
                <a:cubicBezTo>
                  <a:pt x="10040002" y="3125886"/>
                  <a:pt x="10034673" y="3126834"/>
                  <a:pt x="10029096" y="3126415"/>
                </a:cubicBezTo>
                <a:cubicBezTo>
                  <a:pt x="9997924" y="3131969"/>
                  <a:pt x="9966044" y="3134950"/>
                  <a:pt x="9933669" y="3135477"/>
                </a:cubicBezTo>
                <a:lnTo>
                  <a:pt x="9916551" y="3137103"/>
                </a:lnTo>
                <a:lnTo>
                  <a:pt x="9916525" y="3136608"/>
                </a:lnTo>
                <a:lnTo>
                  <a:pt x="9916026" y="3136641"/>
                </a:lnTo>
                <a:cubicBezTo>
                  <a:pt x="9915460" y="3132839"/>
                  <a:pt x="9915433" y="3129023"/>
                  <a:pt x="9915433" y="3125201"/>
                </a:cubicBezTo>
                <a:cubicBezTo>
                  <a:pt x="9915433" y="3119519"/>
                  <a:pt x="9915492" y="3113850"/>
                  <a:pt x="9916804" y="3108220"/>
                </a:cubicBezTo>
                <a:cubicBezTo>
                  <a:pt x="9916761" y="3076892"/>
                  <a:pt x="9919211" y="3046007"/>
                  <a:pt x="9924268" y="3015763"/>
                </a:cubicBezTo>
                <a:lnTo>
                  <a:pt x="9924808" y="3009073"/>
                </a:lnTo>
                <a:cubicBezTo>
                  <a:pt x="9924977" y="3009068"/>
                  <a:pt x="9925146" y="3009063"/>
                  <a:pt x="9925314" y="3009010"/>
                </a:cubicBezTo>
                <a:cubicBezTo>
                  <a:pt x="9975590" y="2656144"/>
                  <a:pt x="10256629" y="2375367"/>
                  <a:pt x="10615479" y="2315969"/>
                </a:cubicBezTo>
                <a:lnTo>
                  <a:pt x="10615596" y="2314821"/>
                </a:lnTo>
                <a:cubicBezTo>
                  <a:pt x="10620905" y="2313811"/>
                  <a:pt x="10626233" y="2312863"/>
                  <a:pt x="10631809" y="2313282"/>
                </a:cubicBezTo>
                <a:cubicBezTo>
                  <a:pt x="10662992" y="2307725"/>
                  <a:pt x="10694885" y="2304744"/>
                  <a:pt x="10727271" y="2304217"/>
                </a:cubicBezTo>
                <a:close/>
                <a:moveTo>
                  <a:pt x="9074958" y="2302594"/>
                </a:moveTo>
                <a:lnTo>
                  <a:pt x="9092045" y="2304217"/>
                </a:lnTo>
                <a:cubicBezTo>
                  <a:pt x="9124431" y="2304744"/>
                  <a:pt x="9156324" y="2307725"/>
                  <a:pt x="9187507" y="2313282"/>
                </a:cubicBezTo>
                <a:cubicBezTo>
                  <a:pt x="9193083" y="2312863"/>
                  <a:pt x="9198411" y="2313811"/>
                  <a:pt x="9203720" y="2314821"/>
                </a:cubicBezTo>
                <a:lnTo>
                  <a:pt x="9203837" y="2315969"/>
                </a:lnTo>
                <a:cubicBezTo>
                  <a:pt x="9562687" y="2375367"/>
                  <a:pt x="9843726" y="2656144"/>
                  <a:pt x="9894002" y="3009010"/>
                </a:cubicBezTo>
                <a:cubicBezTo>
                  <a:pt x="9894170" y="3009063"/>
                  <a:pt x="9894339" y="3009068"/>
                  <a:pt x="9894508" y="3009073"/>
                </a:cubicBezTo>
                <a:lnTo>
                  <a:pt x="9895048" y="3015763"/>
                </a:lnTo>
                <a:cubicBezTo>
                  <a:pt x="9900105" y="3046007"/>
                  <a:pt x="9902555" y="3076892"/>
                  <a:pt x="9902512" y="3108220"/>
                </a:cubicBezTo>
                <a:cubicBezTo>
                  <a:pt x="9903824" y="3113850"/>
                  <a:pt x="9903883" y="3119519"/>
                  <a:pt x="9903883" y="3125201"/>
                </a:cubicBezTo>
                <a:cubicBezTo>
                  <a:pt x="9903883" y="3129023"/>
                  <a:pt x="9903856" y="3132839"/>
                  <a:pt x="9903290" y="3136641"/>
                </a:cubicBezTo>
                <a:lnTo>
                  <a:pt x="9902791" y="3136608"/>
                </a:lnTo>
                <a:lnTo>
                  <a:pt x="9902765" y="3137103"/>
                </a:lnTo>
                <a:lnTo>
                  <a:pt x="9885647" y="3135477"/>
                </a:lnTo>
                <a:cubicBezTo>
                  <a:pt x="9853272" y="3134950"/>
                  <a:pt x="9821392" y="3131969"/>
                  <a:pt x="9790220" y="3126415"/>
                </a:cubicBezTo>
                <a:cubicBezTo>
                  <a:pt x="9784643" y="3126834"/>
                  <a:pt x="9779314" y="3125886"/>
                  <a:pt x="9774003" y="3124875"/>
                </a:cubicBezTo>
                <a:lnTo>
                  <a:pt x="9773887" y="3123727"/>
                </a:lnTo>
                <a:cubicBezTo>
                  <a:pt x="9415036" y="3064328"/>
                  <a:pt x="9133997" y="2783551"/>
                  <a:pt x="9083722" y="2430686"/>
                </a:cubicBezTo>
                <a:cubicBezTo>
                  <a:pt x="9083554" y="2430633"/>
                  <a:pt x="9083386" y="2430628"/>
                  <a:pt x="9083216" y="2430623"/>
                </a:cubicBezTo>
                <a:lnTo>
                  <a:pt x="9082678" y="2423947"/>
                </a:lnTo>
                <a:cubicBezTo>
                  <a:pt x="9077619" y="2393697"/>
                  <a:pt x="9075168" y="2362806"/>
                  <a:pt x="9075211" y="2331471"/>
                </a:cubicBezTo>
                <a:cubicBezTo>
                  <a:pt x="9073899" y="2325843"/>
                  <a:pt x="9073840" y="2320176"/>
                  <a:pt x="9073840" y="2314495"/>
                </a:cubicBezTo>
                <a:lnTo>
                  <a:pt x="9074434" y="2303055"/>
                </a:lnTo>
                <a:lnTo>
                  <a:pt x="9074932" y="2303088"/>
                </a:lnTo>
                <a:close/>
                <a:moveTo>
                  <a:pt x="9052207" y="2302594"/>
                </a:moveTo>
                <a:lnTo>
                  <a:pt x="9052233" y="2303088"/>
                </a:lnTo>
                <a:lnTo>
                  <a:pt x="9052731" y="2303055"/>
                </a:lnTo>
                <a:lnTo>
                  <a:pt x="9053325" y="2314495"/>
                </a:lnTo>
                <a:cubicBezTo>
                  <a:pt x="9053325" y="2320176"/>
                  <a:pt x="9053266" y="2325843"/>
                  <a:pt x="9051954" y="2331471"/>
                </a:cubicBezTo>
                <a:cubicBezTo>
                  <a:pt x="9051997" y="2362806"/>
                  <a:pt x="9049546" y="2393697"/>
                  <a:pt x="9044487" y="2423947"/>
                </a:cubicBezTo>
                <a:lnTo>
                  <a:pt x="9043949" y="2430623"/>
                </a:lnTo>
                <a:cubicBezTo>
                  <a:pt x="9043779" y="2430628"/>
                  <a:pt x="9043611" y="2430633"/>
                  <a:pt x="9043443" y="2430686"/>
                </a:cubicBezTo>
                <a:cubicBezTo>
                  <a:pt x="8993168" y="2783551"/>
                  <a:pt x="8712129" y="3064328"/>
                  <a:pt x="8353278" y="3123727"/>
                </a:cubicBezTo>
                <a:lnTo>
                  <a:pt x="8353162" y="3124875"/>
                </a:lnTo>
                <a:cubicBezTo>
                  <a:pt x="8347851" y="3125886"/>
                  <a:pt x="8342522" y="3126834"/>
                  <a:pt x="8336945" y="3126415"/>
                </a:cubicBezTo>
                <a:cubicBezTo>
                  <a:pt x="8305773" y="3131969"/>
                  <a:pt x="8273893" y="3134950"/>
                  <a:pt x="8241519" y="3135477"/>
                </a:cubicBezTo>
                <a:lnTo>
                  <a:pt x="8224400" y="3137103"/>
                </a:lnTo>
                <a:lnTo>
                  <a:pt x="8224374" y="3136608"/>
                </a:lnTo>
                <a:lnTo>
                  <a:pt x="8223875" y="3136641"/>
                </a:lnTo>
                <a:cubicBezTo>
                  <a:pt x="8223309" y="3132839"/>
                  <a:pt x="8223282" y="3129023"/>
                  <a:pt x="8223282" y="3125201"/>
                </a:cubicBezTo>
                <a:cubicBezTo>
                  <a:pt x="8223282" y="3119519"/>
                  <a:pt x="8223341" y="3113850"/>
                  <a:pt x="8224653" y="3108220"/>
                </a:cubicBezTo>
                <a:cubicBezTo>
                  <a:pt x="8224611" y="3076892"/>
                  <a:pt x="8227060" y="3046007"/>
                  <a:pt x="8232117" y="3015763"/>
                </a:cubicBezTo>
                <a:lnTo>
                  <a:pt x="8232657" y="3009073"/>
                </a:lnTo>
                <a:cubicBezTo>
                  <a:pt x="8232826" y="3009068"/>
                  <a:pt x="8232995" y="3009063"/>
                  <a:pt x="8233163" y="3009010"/>
                </a:cubicBezTo>
                <a:cubicBezTo>
                  <a:pt x="8283439" y="2656144"/>
                  <a:pt x="8564478" y="2375367"/>
                  <a:pt x="8923328" y="2315969"/>
                </a:cubicBezTo>
                <a:lnTo>
                  <a:pt x="8923445" y="2314821"/>
                </a:lnTo>
                <a:cubicBezTo>
                  <a:pt x="8928754" y="2313811"/>
                  <a:pt x="8934082" y="2312863"/>
                  <a:pt x="8939658" y="2313282"/>
                </a:cubicBezTo>
                <a:cubicBezTo>
                  <a:pt x="8970841" y="2307725"/>
                  <a:pt x="9002734" y="2304744"/>
                  <a:pt x="9035120" y="2304217"/>
                </a:cubicBezTo>
                <a:close/>
                <a:moveTo>
                  <a:pt x="7382807" y="2302594"/>
                </a:moveTo>
                <a:lnTo>
                  <a:pt x="7399895" y="2304217"/>
                </a:lnTo>
                <a:cubicBezTo>
                  <a:pt x="7432280" y="2304744"/>
                  <a:pt x="7464173" y="2307725"/>
                  <a:pt x="7495356" y="2313282"/>
                </a:cubicBezTo>
                <a:cubicBezTo>
                  <a:pt x="7500932" y="2312863"/>
                  <a:pt x="7506260" y="2313811"/>
                  <a:pt x="7511569" y="2314821"/>
                </a:cubicBezTo>
                <a:lnTo>
                  <a:pt x="7511686" y="2315969"/>
                </a:lnTo>
                <a:cubicBezTo>
                  <a:pt x="7870536" y="2375367"/>
                  <a:pt x="8151575" y="2656144"/>
                  <a:pt x="8201852" y="3009010"/>
                </a:cubicBezTo>
                <a:cubicBezTo>
                  <a:pt x="8202019" y="3009063"/>
                  <a:pt x="8202189" y="3009068"/>
                  <a:pt x="8202357" y="3009073"/>
                </a:cubicBezTo>
                <a:lnTo>
                  <a:pt x="8202898" y="3015763"/>
                </a:lnTo>
                <a:cubicBezTo>
                  <a:pt x="8207954" y="3046007"/>
                  <a:pt x="8210404" y="3076892"/>
                  <a:pt x="8210362" y="3108220"/>
                </a:cubicBezTo>
                <a:cubicBezTo>
                  <a:pt x="8211674" y="3113850"/>
                  <a:pt x="8211732" y="3119519"/>
                  <a:pt x="8211732" y="3125201"/>
                </a:cubicBezTo>
                <a:cubicBezTo>
                  <a:pt x="8211732" y="3129023"/>
                  <a:pt x="8211705" y="3132839"/>
                  <a:pt x="8211139" y="3136641"/>
                </a:cubicBezTo>
                <a:lnTo>
                  <a:pt x="8210640" y="3136608"/>
                </a:lnTo>
                <a:lnTo>
                  <a:pt x="8210614" y="3137103"/>
                </a:lnTo>
                <a:lnTo>
                  <a:pt x="8193496" y="3135477"/>
                </a:lnTo>
                <a:cubicBezTo>
                  <a:pt x="8161122" y="3134950"/>
                  <a:pt x="8129241" y="3131969"/>
                  <a:pt x="8098069" y="3126415"/>
                </a:cubicBezTo>
                <a:cubicBezTo>
                  <a:pt x="8092492" y="3126834"/>
                  <a:pt x="8087163" y="3125886"/>
                  <a:pt x="8081853" y="3124875"/>
                </a:cubicBezTo>
                <a:lnTo>
                  <a:pt x="8081737" y="3123727"/>
                </a:lnTo>
                <a:cubicBezTo>
                  <a:pt x="7722885" y="3064328"/>
                  <a:pt x="7441846" y="2783551"/>
                  <a:pt x="7391571" y="2430686"/>
                </a:cubicBezTo>
                <a:cubicBezTo>
                  <a:pt x="7391403" y="2430633"/>
                  <a:pt x="7391235" y="2430628"/>
                  <a:pt x="7391065" y="2430623"/>
                </a:cubicBezTo>
                <a:lnTo>
                  <a:pt x="7390527" y="2423947"/>
                </a:lnTo>
                <a:cubicBezTo>
                  <a:pt x="7385468" y="2393697"/>
                  <a:pt x="7383018" y="2362806"/>
                  <a:pt x="7383060" y="2331471"/>
                </a:cubicBezTo>
                <a:cubicBezTo>
                  <a:pt x="7381748" y="2325843"/>
                  <a:pt x="7381689" y="2320176"/>
                  <a:pt x="7381689" y="2314495"/>
                </a:cubicBezTo>
                <a:lnTo>
                  <a:pt x="7382283" y="2303055"/>
                </a:lnTo>
                <a:lnTo>
                  <a:pt x="7382781" y="2303088"/>
                </a:lnTo>
                <a:close/>
                <a:moveTo>
                  <a:pt x="7360056" y="2302594"/>
                </a:moveTo>
                <a:lnTo>
                  <a:pt x="7360082" y="2303088"/>
                </a:lnTo>
                <a:lnTo>
                  <a:pt x="7360580" y="2303055"/>
                </a:lnTo>
                <a:lnTo>
                  <a:pt x="7361174" y="2314495"/>
                </a:lnTo>
                <a:cubicBezTo>
                  <a:pt x="7361174" y="2320176"/>
                  <a:pt x="7361116" y="2325843"/>
                  <a:pt x="7359804" y="2331471"/>
                </a:cubicBezTo>
                <a:cubicBezTo>
                  <a:pt x="7359846" y="2362806"/>
                  <a:pt x="7357395" y="2393697"/>
                  <a:pt x="7352337" y="2423947"/>
                </a:cubicBezTo>
                <a:lnTo>
                  <a:pt x="7351798" y="2430623"/>
                </a:lnTo>
                <a:cubicBezTo>
                  <a:pt x="7351629" y="2430628"/>
                  <a:pt x="7351460" y="2430633"/>
                  <a:pt x="7351293" y="2430686"/>
                </a:cubicBezTo>
                <a:cubicBezTo>
                  <a:pt x="7301017" y="2783551"/>
                  <a:pt x="7019978" y="3064328"/>
                  <a:pt x="6661127" y="3123727"/>
                </a:cubicBezTo>
                <a:lnTo>
                  <a:pt x="6661011" y="3124875"/>
                </a:lnTo>
                <a:cubicBezTo>
                  <a:pt x="6655700" y="3125886"/>
                  <a:pt x="6650371" y="3126834"/>
                  <a:pt x="6644794" y="3126415"/>
                </a:cubicBezTo>
                <a:cubicBezTo>
                  <a:pt x="6613622" y="3131969"/>
                  <a:pt x="6581742" y="3134950"/>
                  <a:pt x="6549368" y="3135477"/>
                </a:cubicBezTo>
                <a:lnTo>
                  <a:pt x="6532249" y="3137103"/>
                </a:lnTo>
                <a:lnTo>
                  <a:pt x="6532223" y="3136608"/>
                </a:lnTo>
                <a:lnTo>
                  <a:pt x="6531724" y="3136641"/>
                </a:lnTo>
                <a:cubicBezTo>
                  <a:pt x="6531158" y="3132839"/>
                  <a:pt x="6531131" y="3129023"/>
                  <a:pt x="6531131" y="3125201"/>
                </a:cubicBezTo>
                <a:cubicBezTo>
                  <a:pt x="6531131" y="3119519"/>
                  <a:pt x="6531190" y="3113850"/>
                  <a:pt x="6532502" y="3108220"/>
                </a:cubicBezTo>
                <a:cubicBezTo>
                  <a:pt x="6532460" y="3076892"/>
                  <a:pt x="6534909" y="3046007"/>
                  <a:pt x="6539966" y="3015763"/>
                </a:cubicBezTo>
                <a:lnTo>
                  <a:pt x="6540506" y="3009073"/>
                </a:lnTo>
                <a:cubicBezTo>
                  <a:pt x="6540675" y="3009068"/>
                  <a:pt x="6540844" y="3009063"/>
                  <a:pt x="6541012" y="3009010"/>
                </a:cubicBezTo>
                <a:cubicBezTo>
                  <a:pt x="6591288" y="2656144"/>
                  <a:pt x="6872327" y="2375367"/>
                  <a:pt x="7231178" y="2315969"/>
                </a:cubicBezTo>
                <a:lnTo>
                  <a:pt x="7231295" y="2314821"/>
                </a:lnTo>
                <a:cubicBezTo>
                  <a:pt x="7236603" y="2313811"/>
                  <a:pt x="7241931" y="2312863"/>
                  <a:pt x="7247507" y="2313282"/>
                </a:cubicBezTo>
                <a:cubicBezTo>
                  <a:pt x="7278691" y="2307725"/>
                  <a:pt x="7310583" y="2304744"/>
                  <a:pt x="7342969" y="2304217"/>
                </a:cubicBezTo>
                <a:close/>
                <a:moveTo>
                  <a:pt x="5690656" y="2302594"/>
                </a:moveTo>
                <a:lnTo>
                  <a:pt x="5707743" y="2304217"/>
                </a:lnTo>
                <a:cubicBezTo>
                  <a:pt x="5740129" y="2304744"/>
                  <a:pt x="5772021" y="2307725"/>
                  <a:pt x="5803205" y="2313282"/>
                </a:cubicBezTo>
                <a:cubicBezTo>
                  <a:pt x="5808781" y="2312863"/>
                  <a:pt x="5814109" y="2313811"/>
                  <a:pt x="5819417" y="2314821"/>
                </a:cubicBezTo>
                <a:lnTo>
                  <a:pt x="5819534" y="2315969"/>
                </a:lnTo>
                <a:cubicBezTo>
                  <a:pt x="6178385" y="2375367"/>
                  <a:pt x="6459424" y="2656144"/>
                  <a:pt x="6509700" y="3009010"/>
                </a:cubicBezTo>
                <a:cubicBezTo>
                  <a:pt x="6509868" y="3009063"/>
                  <a:pt x="6510037" y="3009068"/>
                  <a:pt x="6510206" y="3009073"/>
                </a:cubicBezTo>
                <a:lnTo>
                  <a:pt x="6510746" y="3015763"/>
                </a:lnTo>
                <a:cubicBezTo>
                  <a:pt x="6515803" y="3046007"/>
                  <a:pt x="6518252" y="3076892"/>
                  <a:pt x="6518210" y="3108220"/>
                </a:cubicBezTo>
                <a:cubicBezTo>
                  <a:pt x="6519522" y="3113850"/>
                  <a:pt x="6519581" y="3119519"/>
                  <a:pt x="6519581" y="3125201"/>
                </a:cubicBezTo>
                <a:cubicBezTo>
                  <a:pt x="6519581" y="3129023"/>
                  <a:pt x="6519554" y="3132839"/>
                  <a:pt x="6518988" y="3136641"/>
                </a:cubicBezTo>
                <a:lnTo>
                  <a:pt x="6518489" y="3136608"/>
                </a:lnTo>
                <a:lnTo>
                  <a:pt x="6518463" y="3137103"/>
                </a:lnTo>
                <a:lnTo>
                  <a:pt x="6501344" y="3135477"/>
                </a:lnTo>
                <a:cubicBezTo>
                  <a:pt x="6468970" y="3134950"/>
                  <a:pt x="6437090" y="3131969"/>
                  <a:pt x="6405918" y="3126415"/>
                </a:cubicBezTo>
                <a:cubicBezTo>
                  <a:pt x="6400341" y="3126834"/>
                  <a:pt x="6395012" y="3125886"/>
                  <a:pt x="6389701" y="3124875"/>
                </a:cubicBezTo>
                <a:lnTo>
                  <a:pt x="6389585" y="3123727"/>
                </a:lnTo>
                <a:cubicBezTo>
                  <a:pt x="6030734" y="3064328"/>
                  <a:pt x="5749695" y="2783551"/>
                  <a:pt x="5699419" y="2430686"/>
                </a:cubicBezTo>
                <a:cubicBezTo>
                  <a:pt x="5699252" y="2430633"/>
                  <a:pt x="5699083" y="2430628"/>
                  <a:pt x="5698914" y="2430623"/>
                </a:cubicBezTo>
                <a:lnTo>
                  <a:pt x="5698375" y="2423947"/>
                </a:lnTo>
                <a:cubicBezTo>
                  <a:pt x="5693317" y="2393697"/>
                  <a:pt x="5690866" y="2362806"/>
                  <a:pt x="5690908" y="2331471"/>
                </a:cubicBezTo>
                <a:cubicBezTo>
                  <a:pt x="5689596" y="2325843"/>
                  <a:pt x="5689538" y="2320176"/>
                  <a:pt x="5689538" y="2314495"/>
                </a:cubicBezTo>
                <a:lnTo>
                  <a:pt x="5690132" y="2303055"/>
                </a:lnTo>
                <a:lnTo>
                  <a:pt x="5690630" y="2303088"/>
                </a:lnTo>
                <a:close/>
                <a:moveTo>
                  <a:pt x="5667905" y="2302594"/>
                </a:moveTo>
                <a:lnTo>
                  <a:pt x="5667931" y="2303088"/>
                </a:lnTo>
                <a:lnTo>
                  <a:pt x="5668429" y="2303055"/>
                </a:lnTo>
                <a:lnTo>
                  <a:pt x="5669023" y="2314495"/>
                </a:lnTo>
                <a:cubicBezTo>
                  <a:pt x="5669023" y="2320176"/>
                  <a:pt x="5668964" y="2325843"/>
                  <a:pt x="5667652" y="2331471"/>
                </a:cubicBezTo>
                <a:cubicBezTo>
                  <a:pt x="5667694" y="2362806"/>
                  <a:pt x="5665244" y="2393697"/>
                  <a:pt x="5660185" y="2423947"/>
                </a:cubicBezTo>
                <a:lnTo>
                  <a:pt x="5659647" y="2430623"/>
                </a:lnTo>
                <a:cubicBezTo>
                  <a:pt x="5659477" y="2430628"/>
                  <a:pt x="5659309" y="2430633"/>
                  <a:pt x="5659141" y="2430686"/>
                </a:cubicBezTo>
                <a:cubicBezTo>
                  <a:pt x="5608866" y="2783551"/>
                  <a:pt x="5327827" y="3064328"/>
                  <a:pt x="4968975" y="3123727"/>
                </a:cubicBezTo>
                <a:lnTo>
                  <a:pt x="4968859" y="3124875"/>
                </a:lnTo>
                <a:cubicBezTo>
                  <a:pt x="4963549" y="3125886"/>
                  <a:pt x="4958220" y="3126834"/>
                  <a:pt x="4952643" y="3126415"/>
                </a:cubicBezTo>
                <a:cubicBezTo>
                  <a:pt x="4921471" y="3131969"/>
                  <a:pt x="4889590" y="3134950"/>
                  <a:pt x="4857216" y="3135477"/>
                </a:cubicBezTo>
                <a:lnTo>
                  <a:pt x="4840098" y="3137103"/>
                </a:lnTo>
                <a:lnTo>
                  <a:pt x="4840072" y="3136608"/>
                </a:lnTo>
                <a:lnTo>
                  <a:pt x="4839573" y="3136641"/>
                </a:lnTo>
                <a:cubicBezTo>
                  <a:pt x="4839007" y="3132839"/>
                  <a:pt x="4838980" y="3129023"/>
                  <a:pt x="4838980" y="3125201"/>
                </a:cubicBezTo>
                <a:cubicBezTo>
                  <a:pt x="4838980" y="3119519"/>
                  <a:pt x="4839038" y="3113850"/>
                  <a:pt x="4840350" y="3108220"/>
                </a:cubicBezTo>
                <a:cubicBezTo>
                  <a:pt x="4840308" y="3076892"/>
                  <a:pt x="4842758" y="3046007"/>
                  <a:pt x="4847814" y="3015763"/>
                </a:cubicBezTo>
                <a:lnTo>
                  <a:pt x="4848355" y="3009073"/>
                </a:lnTo>
                <a:cubicBezTo>
                  <a:pt x="4848523" y="3009068"/>
                  <a:pt x="4848693" y="3009063"/>
                  <a:pt x="4848860" y="3009010"/>
                </a:cubicBezTo>
                <a:cubicBezTo>
                  <a:pt x="4899137" y="2656144"/>
                  <a:pt x="5180176" y="2375367"/>
                  <a:pt x="5539026" y="2315969"/>
                </a:cubicBezTo>
                <a:lnTo>
                  <a:pt x="5539143" y="2314821"/>
                </a:lnTo>
                <a:cubicBezTo>
                  <a:pt x="5544452" y="2313811"/>
                  <a:pt x="5549780" y="2312863"/>
                  <a:pt x="5555356" y="2313282"/>
                </a:cubicBezTo>
                <a:cubicBezTo>
                  <a:pt x="5586539" y="2307725"/>
                  <a:pt x="5618432" y="2304744"/>
                  <a:pt x="5650817" y="2304217"/>
                </a:cubicBezTo>
                <a:close/>
                <a:moveTo>
                  <a:pt x="3998505" y="2302594"/>
                </a:moveTo>
                <a:lnTo>
                  <a:pt x="4015592" y="2304217"/>
                </a:lnTo>
                <a:cubicBezTo>
                  <a:pt x="4047978" y="2304744"/>
                  <a:pt x="4079870" y="2307725"/>
                  <a:pt x="4111054" y="2313282"/>
                </a:cubicBezTo>
                <a:cubicBezTo>
                  <a:pt x="4116630" y="2312863"/>
                  <a:pt x="4121958" y="2313811"/>
                  <a:pt x="4127266" y="2314821"/>
                </a:cubicBezTo>
                <a:lnTo>
                  <a:pt x="4127384" y="2315969"/>
                </a:lnTo>
                <a:cubicBezTo>
                  <a:pt x="4486234" y="2375367"/>
                  <a:pt x="4767273" y="2656144"/>
                  <a:pt x="4817549" y="3009010"/>
                </a:cubicBezTo>
                <a:cubicBezTo>
                  <a:pt x="4817717" y="3009063"/>
                  <a:pt x="4817886" y="3009068"/>
                  <a:pt x="4818055" y="3009073"/>
                </a:cubicBezTo>
                <a:lnTo>
                  <a:pt x="4818595" y="3015763"/>
                </a:lnTo>
                <a:cubicBezTo>
                  <a:pt x="4823652" y="3046007"/>
                  <a:pt x="4826101" y="3076892"/>
                  <a:pt x="4826059" y="3108220"/>
                </a:cubicBezTo>
                <a:cubicBezTo>
                  <a:pt x="4827371" y="3113850"/>
                  <a:pt x="4827430" y="3119519"/>
                  <a:pt x="4827430" y="3125201"/>
                </a:cubicBezTo>
                <a:cubicBezTo>
                  <a:pt x="4827430" y="3129023"/>
                  <a:pt x="4827403" y="3132839"/>
                  <a:pt x="4826837" y="3136641"/>
                </a:cubicBezTo>
                <a:lnTo>
                  <a:pt x="4826338" y="3136608"/>
                </a:lnTo>
                <a:lnTo>
                  <a:pt x="4826312" y="3137103"/>
                </a:lnTo>
                <a:lnTo>
                  <a:pt x="4809193" y="3135477"/>
                </a:lnTo>
                <a:cubicBezTo>
                  <a:pt x="4776819" y="3134950"/>
                  <a:pt x="4744939" y="3131969"/>
                  <a:pt x="4713767" y="3126415"/>
                </a:cubicBezTo>
                <a:cubicBezTo>
                  <a:pt x="4708190" y="3126834"/>
                  <a:pt x="4702861" y="3125886"/>
                  <a:pt x="4697550" y="3124875"/>
                </a:cubicBezTo>
                <a:lnTo>
                  <a:pt x="4697434" y="3123727"/>
                </a:lnTo>
                <a:cubicBezTo>
                  <a:pt x="4338583" y="3064328"/>
                  <a:pt x="4057544" y="2783551"/>
                  <a:pt x="4007268" y="2430686"/>
                </a:cubicBezTo>
                <a:cubicBezTo>
                  <a:pt x="4007101" y="2430633"/>
                  <a:pt x="4006932" y="2430628"/>
                  <a:pt x="4006763" y="2430623"/>
                </a:cubicBezTo>
                <a:lnTo>
                  <a:pt x="4006225" y="2423947"/>
                </a:lnTo>
                <a:cubicBezTo>
                  <a:pt x="4001166" y="2393697"/>
                  <a:pt x="3998715" y="2362806"/>
                  <a:pt x="3998757" y="2331471"/>
                </a:cubicBezTo>
                <a:cubicBezTo>
                  <a:pt x="3997445" y="2325843"/>
                  <a:pt x="3997387" y="2320176"/>
                  <a:pt x="3997387" y="2314495"/>
                </a:cubicBezTo>
                <a:lnTo>
                  <a:pt x="3997981" y="2303055"/>
                </a:lnTo>
                <a:lnTo>
                  <a:pt x="3998479" y="2303088"/>
                </a:lnTo>
                <a:close/>
                <a:moveTo>
                  <a:pt x="3975754" y="2302594"/>
                </a:moveTo>
                <a:lnTo>
                  <a:pt x="3975780" y="2303088"/>
                </a:lnTo>
                <a:lnTo>
                  <a:pt x="3976278" y="2303055"/>
                </a:lnTo>
                <a:lnTo>
                  <a:pt x="3976872" y="2314495"/>
                </a:lnTo>
                <a:cubicBezTo>
                  <a:pt x="3976872" y="2320176"/>
                  <a:pt x="3976813" y="2325843"/>
                  <a:pt x="3975501" y="2331471"/>
                </a:cubicBezTo>
                <a:cubicBezTo>
                  <a:pt x="3975543" y="2362806"/>
                  <a:pt x="3973093" y="2393697"/>
                  <a:pt x="3968034" y="2423947"/>
                </a:cubicBezTo>
                <a:lnTo>
                  <a:pt x="3967496" y="2430623"/>
                </a:lnTo>
                <a:cubicBezTo>
                  <a:pt x="3967326" y="2430628"/>
                  <a:pt x="3967158" y="2430633"/>
                  <a:pt x="3966990" y="2430686"/>
                </a:cubicBezTo>
                <a:cubicBezTo>
                  <a:pt x="3916715" y="2783551"/>
                  <a:pt x="3635676" y="3064328"/>
                  <a:pt x="3276825" y="3123727"/>
                </a:cubicBezTo>
                <a:lnTo>
                  <a:pt x="3276708" y="3124875"/>
                </a:lnTo>
                <a:cubicBezTo>
                  <a:pt x="3271398" y="3125886"/>
                  <a:pt x="3266069" y="3126834"/>
                  <a:pt x="3260492" y="3126415"/>
                </a:cubicBezTo>
                <a:cubicBezTo>
                  <a:pt x="3229320" y="3131969"/>
                  <a:pt x="3197440" y="3134950"/>
                  <a:pt x="3165065" y="3135477"/>
                </a:cubicBezTo>
                <a:lnTo>
                  <a:pt x="3147947" y="3137103"/>
                </a:lnTo>
                <a:lnTo>
                  <a:pt x="3147921" y="3136608"/>
                </a:lnTo>
                <a:lnTo>
                  <a:pt x="3147422" y="3136641"/>
                </a:lnTo>
                <a:cubicBezTo>
                  <a:pt x="3146856" y="3132839"/>
                  <a:pt x="3146829" y="3129023"/>
                  <a:pt x="3146829" y="3125201"/>
                </a:cubicBezTo>
                <a:cubicBezTo>
                  <a:pt x="3146829" y="3119519"/>
                  <a:pt x="3146887" y="3113850"/>
                  <a:pt x="3148199" y="3108220"/>
                </a:cubicBezTo>
                <a:cubicBezTo>
                  <a:pt x="3148157" y="3076892"/>
                  <a:pt x="3150607" y="3046007"/>
                  <a:pt x="3155663" y="3015763"/>
                </a:cubicBezTo>
                <a:lnTo>
                  <a:pt x="3156204" y="3009073"/>
                </a:lnTo>
                <a:cubicBezTo>
                  <a:pt x="3156372" y="3009068"/>
                  <a:pt x="3156542" y="3009063"/>
                  <a:pt x="3156709" y="3009010"/>
                </a:cubicBezTo>
                <a:cubicBezTo>
                  <a:pt x="3206986" y="2656144"/>
                  <a:pt x="3488025" y="2375367"/>
                  <a:pt x="3846875" y="2315969"/>
                </a:cubicBezTo>
                <a:lnTo>
                  <a:pt x="3846992" y="2314821"/>
                </a:lnTo>
                <a:cubicBezTo>
                  <a:pt x="3852301" y="2313811"/>
                  <a:pt x="3857629" y="2312863"/>
                  <a:pt x="3863205" y="2313282"/>
                </a:cubicBezTo>
                <a:cubicBezTo>
                  <a:pt x="3894388" y="2307725"/>
                  <a:pt x="3926281" y="2304744"/>
                  <a:pt x="3958666" y="2304217"/>
                </a:cubicBezTo>
                <a:close/>
                <a:moveTo>
                  <a:pt x="2306354" y="2302594"/>
                </a:moveTo>
                <a:lnTo>
                  <a:pt x="2323441" y="2304217"/>
                </a:lnTo>
                <a:cubicBezTo>
                  <a:pt x="2355827" y="2304744"/>
                  <a:pt x="2387719" y="2307725"/>
                  <a:pt x="2418903" y="2313282"/>
                </a:cubicBezTo>
                <a:cubicBezTo>
                  <a:pt x="2424479" y="2312863"/>
                  <a:pt x="2429807" y="2313811"/>
                  <a:pt x="2435115" y="2314821"/>
                </a:cubicBezTo>
                <a:lnTo>
                  <a:pt x="2435233" y="2315969"/>
                </a:lnTo>
                <a:cubicBezTo>
                  <a:pt x="2794083" y="2375367"/>
                  <a:pt x="3075122" y="2656144"/>
                  <a:pt x="3125398" y="3009010"/>
                </a:cubicBezTo>
                <a:cubicBezTo>
                  <a:pt x="3125566" y="3009063"/>
                  <a:pt x="3125735" y="3009068"/>
                  <a:pt x="3125904" y="3009073"/>
                </a:cubicBezTo>
                <a:lnTo>
                  <a:pt x="3126444" y="3015763"/>
                </a:lnTo>
                <a:cubicBezTo>
                  <a:pt x="3131501" y="3046007"/>
                  <a:pt x="3133950" y="3076892"/>
                  <a:pt x="3133908" y="3108220"/>
                </a:cubicBezTo>
                <a:cubicBezTo>
                  <a:pt x="3135220" y="3113850"/>
                  <a:pt x="3135279" y="3119519"/>
                  <a:pt x="3135279" y="3125201"/>
                </a:cubicBezTo>
                <a:cubicBezTo>
                  <a:pt x="3135279" y="3129023"/>
                  <a:pt x="3135252" y="3132839"/>
                  <a:pt x="3134686" y="3136641"/>
                </a:cubicBezTo>
                <a:lnTo>
                  <a:pt x="3134187" y="3136608"/>
                </a:lnTo>
                <a:lnTo>
                  <a:pt x="3134161" y="3137103"/>
                </a:lnTo>
                <a:lnTo>
                  <a:pt x="3117042" y="3135477"/>
                </a:lnTo>
                <a:cubicBezTo>
                  <a:pt x="3084668" y="3134950"/>
                  <a:pt x="3052788" y="3131969"/>
                  <a:pt x="3021616" y="3126415"/>
                </a:cubicBezTo>
                <a:cubicBezTo>
                  <a:pt x="3016039" y="3126834"/>
                  <a:pt x="3010710" y="3125886"/>
                  <a:pt x="3005399" y="3124875"/>
                </a:cubicBezTo>
                <a:lnTo>
                  <a:pt x="3005283" y="3123727"/>
                </a:lnTo>
                <a:cubicBezTo>
                  <a:pt x="2646432" y="3064328"/>
                  <a:pt x="2365393" y="2783551"/>
                  <a:pt x="2315117" y="2430686"/>
                </a:cubicBezTo>
                <a:cubicBezTo>
                  <a:pt x="2314950" y="2430633"/>
                  <a:pt x="2314781" y="2430628"/>
                  <a:pt x="2314612" y="2430623"/>
                </a:cubicBezTo>
                <a:lnTo>
                  <a:pt x="2314074" y="2423947"/>
                </a:lnTo>
                <a:cubicBezTo>
                  <a:pt x="2309015" y="2393697"/>
                  <a:pt x="2306564" y="2362806"/>
                  <a:pt x="2306606" y="2331471"/>
                </a:cubicBezTo>
                <a:cubicBezTo>
                  <a:pt x="2305294" y="2325843"/>
                  <a:pt x="2305236" y="2320176"/>
                  <a:pt x="2305236" y="2314495"/>
                </a:cubicBezTo>
                <a:lnTo>
                  <a:pt x="2305830" y="2303055"/>
                </a:lnTo>
                <a:lnTo>
                  <a:pt x="2306328" y="2303088"/>
                </a:lnTo>
                <a:close/>
                <a:moveTo>
                  <a:pt x="2283603" y="2302594"/>
                </a:moveTo>
                <a:lnTo>
                  <a:pt x="2283629" y="2303088"/>
                </a:lnTo>
                <a:lnTo>
                  <a:pt x="2284127" y="2303055"/>
                </a:lnTo>
                <a:lnTo>
                  <a:pt x="2284721" y="2314495"/>
                </a:lnTo>
                <a:cubicBezTo>
                  <a:pt x="2284721" y="2320176"/>
                  <a:pt x="2284662" y="2325843"/>
                  <a:pt x="2283350" y="2331471"/>
                </a:cubicBezTo>
                <a:cubicBezTo>
                  <a:pt x="2283392" y="2362806"/>
                  <a:pt x="2280942" y="2393697"/>
                  <a:pt x="2275883" y="2423947"/>
                </a:cubicBezTo>
                <a:lnTo>
                  <a:pt x="2275345" y="2430623"/>
                </a:lnTo>
                <a:cubicBezTo>
                  <a:pt x="2275175" y="2430628"/>
                  <a:pt x="2275007" y="2430633"/>
                  <a:pt x="2274839" y="2430686"/>
                </a:cubicBezTo>
                <a:cubicBezTo>
                  <a:pt x="2224564" y="2783551"/>
                  <a:pt x="1943525" y="3064328"/>
                  <a:pt x="1584673" y="3123727"/>
                </a:cubicBezTo>
                <a:lnTo>
                  <a:pt x="1584557" y="3124875"/>
                </a:lnTo>
                <a:cubicBezTo>
                  <a:pt x="1579247" y="3125886"/>
                  <a:pt x="1573918" y="3126834"/>
                  <a:pt x="1568341" y="3126415"/>
                </a:cubicBezTo>
                <a:cubicBezTo>
                  <a:pt x="1537169" y="3131969"/>
                  <a:pt x="1505289" y="3134950"/>
                  <a:pt x="1472914" y="3135477"/>
                </a:cubicBezTo>
                <a:lnTo>
                  <a:pt x="1455796" y="3137103"/>
                </a:lnTo>
                <a:lnTo>
                  <a:pt x="1455770" y="3136608"/>
                </a:lnTo>
                <a:lnTo>
                  <a:pt x="1455271" y="3136641"/>
                </a:lnTo>
                <a:cubicBezTo>
                  <a:pt x="1454705" y="3132839"/>
                  <a:pt x="1454678" y="3129023"/>
                  <a:pt x="1454678" y="3125201"/>
                </a:cubicBezTo>
                <a:cubicBezTo>
                  <a:pt x="1454678" y="3119519"/>
                  <a:pt x="1454736" y="3113850"/>
                  <a:pt x="1456048" y="3108220"/>
                </a:cubicBezTo>
                <a:cubicBezTo>
                  <a:pt x="1456006" y="3076892"/>
                  <a:pt x="1458456" y="3046007"/>
                  <a:pt x="1463513" y="3015763"/>
                </a:cubicBezTo>
                <a:lnTo>
                  <a:pt x="1464053" y="3009073"/>
                </a:lnTo>
                <a:cubicBezTo>
                  <a:pt x="1464221" y="3009068"/>
                  <a:pt x="1464391" y="3009063"/>
                  <a:pt x="1464558" y="3009010"/>
                </a:cubicBezTo>
                <a:cubicBezTo>
                  <a:pt x="1514835" y="2656144"/>
                  <a:pt x="1795874" y="2375367"/>
                  <a:pt x="2154724" y="2315969"/>
                </a:cubicBezTo>
                <a:lnTo>
                  <a:pt x="2154841" y="2314821"/>
                </a:lnTo>
                <a:cubicBezTo>
                  <a:pt x="2160150" y="2313811"/>
                  <a:pt x="2165478" y="2312863"/>
                  <a:pt x="2171054" y="2313282"/>
                </a:cubicBezTo>
                <a:cubicBezTo>
                  <a:pt x="2202237" y="2307725"/>
                  <a:pt x="2234130" y="2304744"/>
                  <a:pt x="2266515" y="2304217"/>
                </a:cubicBezTo>
                <a:close/>
                <a:moveTo>
                  <a:pt x="614203" y="2302594"/>
                </a:moveTo>
                <a:lnTo>
                  <a:pt x="631290" y="2304217"/>
                </a:lnTo>
                <a:cubicBezTo>
                  <a:pt x="663676" y="2304744"/>
                  <a:pt x="695568" y="2307725"/>
                  <a:pt x="726752" y="2313282"/>
                </a:cubicBezTo>
                <a:cubicBezTo>
                  <a:pt x="732328" y="2312863"/>
                  <a:pt x="737656" y="2313811"/>
                  <a:pt x="742964" y="2314821"/>
                </a:cubicBezTo>
                <a:lnTo>
                  <a:pt x="743081" y="2315969"/>
                </a:lnTo>
                <a:cubicBezTo>
                  <a:pt x="1101932" y="2375367"/>
                  <a:pt x="1382971" y="2656144"/>
                  <a:pt x="1433247" y="3009010"/>
                </a:cubicBezTo>
                <a:cubicBezTo>
                  <a:pt x="1433415" y="3009063"/>
                  <a:pt x="1433584" y="3009068"/>
                  <a:pt x="1433753" y="3009073"/>
                </a:cubicBezTo>
                <a:lnTo>
                  <a:pt x="1434293" y="3015763"/>
                </a:lnTo>
                <a:cubicBezTo>
                  <a:pt x="1439350" y="3046007"/>
                  <a:pt x="1441799" y="3076892"/>
                  <a:pt x="1441757" y="3108220"/>
                </a:cubicBezTo>
                <a:cubicBezTo>
                  <a:pt x="1443069" y="3113850"/>
                  <a:pt x="1443128" y="3119519"/>
                  <a:pt x="1443128" y="3125201"/>
                </a:cubicBezTo>
                <a:cubicBezTo>
                  <a:pt x="1443128" y="3129023"/>
                  <a:pt x="1443101" y="3132839"/>
                  <a:pt x="1442535" y="3136641"/>
                </a:cubicBezTo>
                <a:lnTo>
                  <a:pt x="1442036" y="3136608"/>
                </a:lnTo>
                <a:lnTo>
                  <a:pt x="1442010" y="3137103"/>
                </a:lnTo>
                <a:lnTo>
                  <a:pt x="1424891" y="3135477"/>
                </a:lnTo>
                <a:cubicBezTo>
                  <a:pt x="1392517" y="3134950"/>
                  <a:pt x="1360637" y="3131969"/>
                  <a:pt x="1329465" y="3126415"/>
                </a:cubicBezTo>
                <a:cubicBezTo>
                  <a:pt x="1323888" y="3126834"/>
                  <a:pt x="1318559" y="3125886"/>
                  <a:pt x="1313248" y="3124875"/>
                </a:cubicBezTo>
                <a:lnTo>
                  <a:pt x="1313132" y="3123727"/>
                </a:lnTo>
                <a:cubicBezTo>
                  <a:pt x="954281" y="3064328"/>
                  <a:pt x="673242" y="2783551"/>
                  <a:pt x="622966" y="2430686"/>
                </a:cubicBezTo>
                <a:cubicBezTo>
                  <a:pt x="622799" y="2430633"/>
                  <a:pt x="622630" y="2430628"/>
                  <a:pt x="622461" y="2430623"/>
                </a:cubicBezTo>
                <a:lnTo>
                  <a:pt x="621923" y="2423947"/>
                </a:lnTo>
                <a:cubicBezTo>
                  <a:pt x="616864" y="2393697"/>
                  <a:pt x="614413" y="2362806"/>
                  <a:pt x="614455" y="2331471"/>
                </a:cubicBezTo>
                <a:cubicBezTo>
                  <a:pt x="613143" y="2325843"/>
                  <a:pt x="613085" y="2320176"/>
                  <a:pt x="613085" y="2314495"/>
                </a:cubicBezTo>
                <a:lnTo>
                  <a:pt x="613679" y="2303055"/>
                </a:lnTo>
                <a:lnTo>
                  <a:pt x="614177" y="2303088"/>
                </a:lnTo>
                <a:close/>
                <a:moveTo>
                  <a:pt x="591452" y="2302594"/>
                </a:moveTo>
                <a:lnTo>
                  <a:pt x="591478" y="2303088"/>
                </a:lnTo>
                <a:lnTo>
                  <a:pt x="591976" y="2303055"/>
                </a:lnTo>
                <a:lnTo>
                  <a:pt x="592570" y="2314495"/>
                </a:lnTo>
                <a:cubicBezTo>
                  <a:pt x="592570" y="2320176"/>
                  <a:pt x="592511" y="2325843"/>
                  <a:pt x="591199" y="2331471"/>
                </a:cubicBezTo>
                <a:cubicBezTo>
                  <a:pt x="591242" y="2362806"/>
                  <a:pt x="588791" y="2393697"/>
                  <a:pt x="583732" y="2423947"/>
                </a:cubicBezTo>
                <a:lnTo>
                  <a:pt x="583194" y="2430623"/>
                </a:lnTo>
                <a:cubicBezTo>
                  <a:pt x="583024" y="2430628"/>
                  <a:pt x="582856" y="2430633"/>
                  <a:pt x="582689" y="2430686"/>
                </a:cubicBezTo>
                <a:cubicBezTo>
                  <a:pt x="537576" y="2747315"/>
                  <a:pt x="306662" y="3005901"/>
                  <a:pt x="0" y="3097101"/>
                </a:cubicBezTo>
                <a:lnTo>
                  <a:pt x="0" y="2964763"/>
                </a:lnTo>
                <a:cubicBezTo>
                  <a:pt x="229298" y="2881926"/>
                  <a:pt x="402181" y="2686530"/>
                  <a:pt x="449203" y="2447425"/>
                </a:cubicBezTo>
                <a:cubicBezTo>
                  <a:pt x="258971" y="2488309"/>
                  <a:pt x="97576" y="2603574"/>
                  <a:pt x="0" y="2761314"/>
                </a:cubicBezTo>
                <a:lnTo>
                  <a:pt x="0" y="2554520"/>
                </a:lnTo>
                <a:cubicBezTo>
                  <a:pt x="121484" y="2431613"/>
                  <a:pt x="282199" y="2345825"/>
                  <a:pt x="462573" y="2315969"/>
                </a:cubicBezTo>
                <a:lnTo>
                  <a:pt x="462690" y="2314821"/>
                </a:lnTo>
                <a:cubicBezTo>
                  <a:pt x="467999" y="2313811"/>
                  <a:pt x="473327" y="2312863"/>
                  <a:pt x="478903" y="2313282"/>
                </a:cubicBezTo>
                <a:cubicBezTo>
                  <a:pt x="510086" y="2307725"/>
                  <a:pt x="541979" y="2304744"/>
                  <a:pt x="574365" y="2304217"/>
                </a:cubicBezTo>
                <a:close/>
                <a:moveTo>
                  <a:pt x="11452667" y="1608087"/>
                </a:moveTo>
                <a:cubicBezTo>
                  <a:pt x="11177477" y="1666766"/>
                  <a:pt x="10962633" y="1879876"/>
                  <a:pt x="10909358" y="2148655"/>
                </a:cubicBezTo>
                <a:cubicBezTo>
                  <a:pt x="11184548" y="2089976"/>
                  <a:pt x="11399391" y="1876866"/>
                  <a:pt x="11452667" y="1608087"/>
                </a:cubicBezTo>
                <a:close/>
                <a:moveTo>
                  <a:pt x="10058800" y="1608087"/>
                </a:moveTo>
                <a:cubicBezTo>
                  <a:pt x="10112076" y="1876866"/>
                  <a:pt x="10326919" y="2089976"/>
                  <a:pt x="10602109" y="2148655"/>
                </a:cubicBezTo>
                <a:cubicBezTo>
                  <a:pt x="10548834" y="1879876"/>
                  <a:pt x="10333990" y="1666766"/>
                  <a:pt x="10058800" y="1608087"/>
                </a:cubicBezTo>
                <a:close/>
                <a:moveTo>
                  <a:pt x="9760514" y="1608087"/>
                </a:moveTo>
                <a:cubicBezTo>
                  <a:pt x="9485324" y="1666766"/>
                  <a:pt x="9270480" y="1879876"/>
                  <a:pt x="9217205" y="2148655"/>
                </a:cubicBezTo>
                <a:cubicBezTo>
                  <a:pt x="9492395" y="2089976"/>
                  <a:pt x="9707238" y="1876866"/>
                  <a:pt x="9760514" y="1608087"/>
                </a:cubicBezTo>
                <a:close/>
                <a:moveTo>
                  <a:pt x="8366649" y="1608087"/>
                </a:moveTo>
                <a:cubicBezTo>
                  <a:pt x="8419925" y="1876866"/>
                  <a:pt x="8634768" y="2089976"/>
                  <a:pt x="8909958" y="2148655"/>
                </a:cubicBezTo>
                <a:cubicBezTo>
                  <a:pt x="8856683" y="1879876"/>
                  <a:pt x="8641839" y="1666766"/>
                  <a:pt x="8366649" y="1608087"/>
                </a:cubicBezTo>
                <a:close/>
                <a:moveTo>
                  <a:pt x="8068363" y="1608087"/>
                </a:moveTo>
                <a:cubicBezTo>
                  <a:pt x="7793173" y="1666766"/>
                  <a:pt x="7578329" y="1879876"/>
                  <a:pt x="7525054" y="2148655"/>
                </a:cubicBezTo>
                <a:cubicBezTo>
                  <a:pt x="7800244" y="2089976"/>
                  <a:pt x="8015087" y="1876866"/>
                  <a:pt x="8068363" y="1608087"/>
                </a:cubicBezTo>
                <a:close/>
                <a:moveTo>
                  <a:pt x="6674498" y="1608087"/>
                </a:moveTo>
                <a:cubicBezTo>
                  <a:pt x="6727774" y="1876866"/>
                  <a:pt x="6942617" y="2089976"/>
                  <a:pt x="7217807" y="2148655"/>
                </a:cubicBezTo>
                <a:cubicBezTo>
                  <a:pt x="7164532" y="1879876"/>
                  <a:pt x="6949688" y="1666766"/>
                  <a:pt x="6674498" y="1608087"/>
                </a:cubicBezTo>
                <a:close/>
                <a:moveTo>
                  <a:pt x="6376212" y="1608087"/>
                </a:moveTo>
                <a:cubicBezTo>
                  <a:pt x="6101022" y="1666766"/>
                  <a:pt x="5886178" y="1879876"/>
                  <a:pt x="5832903" y="2148655"/>
                </a:cubicBezTo>
                <a:cubicBezTo>
                  <a:pt x="6108093" y="2089976"/>
                  <a:pt x="6322936" y="1876866"/>
                  <a:pt x="6376212" y="1608087"/>
                </a:cubicBezTo>
                <a:close/>
                <a:moveTo>
                  <a:pt x="4982347" y="1608087"/>
                </a:moveTo>
                <a:cubicBezTo>
                  <a:pt x="5035623" y="1876866"/>
                  <a:pt x="5250466" y="2089976"/>
                  <a:pt x="5525656" y="2148655"/>
                </a:cubicBezTo>
                <a:cubicBezTo>
                  <a:pt x="5472381" y="1879876"/>
                  <a:pt x="5257537" y="1666766"/>
                  <a:pt x="4982347" y="1608087"/>
                </a:cubicBezTo>
                <a:close/>
                <a:moveTo>
                  <a:pt x="4684061" y="1608087"/>
                </a:moveTo>
                <a:cubicBezTo>
                  <a:pt x="4408871" y="1666766"/>
                  <a:pt x="4194027" y="1879876"/>
                  <a:pt x="4140752" y="2148655"/>
                </a:cubicBezTo>
                <a:cubicBezTo>
                  <a:pt x="4415942" y="2089976"/>
                  <a:pt x="4630785" y="1876866"/>
                  <a:pt x="4684061" y="1608087"/>
                </a:cubicBezTo>
                <a:close/>
                <a:moveTo>
                  <a:pt x="3290196" y="1608087"/>
                </a:moveTo>
                <a:cubicBezTo>
                  <a:pt x="3343472" y="1876866"/>
                  <a:pt x="3558315" y="2089976"/>
                  <a:pt x="3833505" y="2148655"/>
                </a:cubicBezTo>
                <a:cubicBezTo>
                  <a:pt x="3780230" y="1879876"/>
                  <a:pt x="3565386" y="1666766"/>
                  <a:pt x="3290196" y="1608087"/>
                </a:cubicBezTo>
                <a:close/>
                <a:moveTo>
                  <a:pt x="2991910" y="1608087"/>
                </a:moveTo>
                <a:cubicBezTo>
                  <a:pt x="2716720" y="1666766"/>
                  <a:pt x="2501876" y="1879876"/>
                  <a:pt x="2448601" y="2148655"/>
                </a:cubicBezTo>
                <a:cubicBezTo>
                  <a:pt x="2723791" y="2089976"/>
                  <a:pt x="2938634" y="1876866"/>
                  <a:pt x="2991910" y="1608087"/>
                </a:cubicBezTo>
                <a:close/>
                <a:moveTo>
                  <a:pt x="1598045" y="1608087"/>
                </a:moveTo>
                <a:cubicBezTo>
                  <a:pt x="1651321" y="1876866"/>
                  <a:pt x="1866164" y="2089976"/>
                  <a:pt x="2141354" y="2148655"/>
                </a:cubicBezTo>
                <a:cubicBezTo>
                  <a:pt x="2088079" y="1879876"/>
                  <a:pt x="1873235" y="1666766"/>
                  <a:pt x="1598045" y="1608087"/>
                </a:cubicBezTo>
                <a:close/>
                <a:moveTo>
                  <a:pt x="1299759" y="1608087"/>
                </a:moveTo>
                <a:cubicBezTo>
                  <a:pt x="1024569" y="1666766"/>
                  <a:pt x="809725" y="1879876"/>
                  <a:pt x="756450" y="2148655"/>
                </a:cubicBezTo>
                <a:cubicBezTo>
                  <a:pt x="1031640" y="2089976"/>
                  <a:pt x="1246483" y="1876866"/>
                  <a:pt x="1299759" y="1608087"/>
                </a:cubicBezTo>
                <a:close/>
                <a:moveTo>
                  <a:pt x="0" y="1504081"/>
                </a:moveTo>
                <a:cubicBezTo>
                  <a:pt x="306658" y="1594561"/>
                  <a:pt x="537576" y="1851117"/>
                  <a:pt x="582690" y="2165262"/>
                </a:cubicBezTo>
                <a:cubicBezTo>
                  <a:pt x="582857" y="2165315"/>
                  <a:pt x="583026" y="2165320"/>
                  <a:pt x="583195" y="2165325"/>
                </a:cubicBezTo>
                <a:lnTo>
                  <a:pt x="583735" y="2171962"/>
                </a:lnTo>
                <a:cubicBezTo>
                  <a:pt x="588792" y="2201969"/>
                  <a:pt x="591242" y="2232611"/>
                  <a:pt x="591199" y="2263693"/>
                </a:cubicBezTo>
                <a:cubicBezTo>
                  <a:pt x="592511" y="2269279"/>
                  <a:pt x="592570" y="2274903"/>
                  <a:pt x="592570" y="2280541"/>
                </a:cubicBezTo>
                <a:cubicBezTo>
                  <a:pt x="592570" y="2284333"/>
                  <a:pt x="592543" y="2288119"/>
                  <a:pt x="591977" y="2291891"/>
                </a:cubicBezTo>
                <a:lnTo>
                  <a:pt x="591478" y="2291858"/>
                </a:lnTo>
                <a:lnTo>
                  <a:pt x="591452" y="2292349"/>
                </a:lnTo>
                <a:lnTo>
                  <a:pt x="574334" y="2290736"/>
                </a:lnTo>
                <a:cubicBezTo>
                  <a:pt x="541959" y="2290213"/>
                  <a:pt x="510079" y="2287255"/>
                  <a:pt x="478907" y="2281745"/>
                </a:cubicBezTo>
                <a:cubicBezTo>
                  <a:pt x="473330" y="2282161"/>
                  <a:pt x="468001" y="2281220"/>
                  <a:pt x="462690" y="2280217"/>
                </a:cubicBezTo>
                <a:lnTo>
                  <a:pt x="462574" y="2279078"/>
                </a:lnTo>
                <a:cubicBezTo>
                  <a:pt x="282200" y="2249456"/>
                  <a:pt x="121485" y="2164343"/>
                  <a:pt x="0" y="2042401"/>
                </a:cubicBezTo>
                <a:lnTo>
                  <a:pt x="0" y="1837231"/>
                </a:lnTo>
                <a:cubicBezTo>
                  <a:pt x="97584" y="1993737"/>
                  <a:pt x="258975" y="2108093"/>
                  <a:pt x="449203" y="2148655"/>
                </a:cubicBezTo>
                <a:cubicBezTo>
                  <a:pt x="402182" y="1911427"/>
                  <a:pt x="229297" y="1717565"/>
                  <a:pt x="0" y="1635380"/>
                </a:cubicBezTo>
                <a:close/>
                <a:moveTo>
                  <a:pt x="11608704" y="1464394"/>
                </a:moveTo>
                <a:lnTo>
                  <a:pt x="11625791" y="1466004"/>
                </a:lnTo>
                <a:cubicBezTo>
                  <a:pt x="11658177" y="1466527"/>
                  <a:pt x="11690070" y="1469485"/>
                  <a:pt x="11721253" y="1474998"/>
                </a:cubicBezTo>
                <a:cubicBezTo>
                  <a:pt x="11726829" y="1474582"/>
                  <a:pt x="11732157" y="1475523"/>
                  <a:pt x="11737466" y="1476525"/>
                </a:cubicBezTo>
                <a:lnTo>
                  <a:pt x="11737583" y="1477664"/>
                </a:lnTo>
                <a:cubicBezTo>
                  <a:pt x="11914088" y="1506650"/>
                  <a:pt x="12071767" y="1588774"/>
                  <a:pt x="12192000" y="1706842"/>
                </a:cubicBezTo>
                <a:lnTo>
                  <a:pt x="12192000" y="1906833"/>
                </a:lnTo>
                <a:cubicBezTo>
                  <a:pt x="12093732" y="1756811"/>
                  <a:pt x="11935983" y="1647542"/>
                  <a:pt x="11750953" y="1608088"/>
                </a:cubicBezTo>
                <a:cubicBezTo>
                  <a:pt x="11797422" y="1842524"/>
                  <a:pt x="11966808" y="2034608"/>
                  <a:pt x="12192000" y="2118654"/>
                </a:cubicBezTo>
                <a:lnTo>
                  <a:pt x="12192000" y="2250657"/>
                </a:lnTo>
                <a:cubicBezTo>
                  <a:pt x="11889465" y="2157681"/>
                  <a:pt x="11662185" y="1902872"/>
                  <a:pt x="11617468" y="1591480"/>
                </a:cubicBezTo>
                <a:cubicBezTo>
                  <a:pt x="11617300" y="1591427"/>
                  <a:pt x="11617132" y="1591423"/>
                  <a:pt x="11616962" y="1591418"/>
                </a:cubicBezTo>
                <a:lnTo>
                  <a:pt x="11616424" y="1584794"/>
                </a:lnTo>
                <a:cubicBezTo>
                  <a:pt x="11611365" y="1554782"/>
                  <a:pt x="11608914" y="1524133"/>
                  <a:pt x="11608957" y="1493044"/>
                </a:cubicBezTo>
                <a:cubicBezTo>
                  <a:pt x="11607645" y="1487460"/>
                  <a:pt x="11607586" y="1481838"/>
                  <a:pt x="11607586" y="1476202"/>
                </a:cubicBezTo>
                <a:lnTo>
                  <a:pt x="11608180" y="1464851"/>
                </a:lnTo>
                <a:lnTo>
                  <a:pt x="11608678" y="1464884"/>
                </a:lnTo>
                <a:close/>
                <a:moveTo>
                  <a:pt x="11594916" y="1464394"/>
                </a:moveTo>
                <a:lnTo>
                  <a:pt x="11594942" y="1464884"/>
                </a:lnTo>
                <a:lnTo>
                  <a:pt x="11595440" y="1464852"/>
                </a:lnTo>
                <a:lnTo>
                  <a:pt x="11596034" y="1476202"/>
                </a:lnTo>
                <a:cubicBezTo>
                  <a:pt x="11596034" y="1481838"/>
                  <a:pt x="11595975" y="1487460"/>
                  <a:pt x="11594663" y="1493044"/>
                </a:cubicBezTo>
                <a:cubicBezTo>
                  <a:pt x="11594706" y="1524133"/>
                  <a:pt x="11592255" y="1554782"/>
                  <a:pt x="11587196" y="1584794"/>
                </a:cubicBezTo>
                <a:lnTo>
                  <a:pt x="11586658" y="1591418"/>
                </a:lnTo>
                <a:cubicBezTo>
                  <a:pt x="11586488" y="1591423"/>
                  <a:pt x="11586320" y="1591427"/>
                  <a:pt x="11586152" y="1591480"/>
                </a:cubicBezTo>
                <a:cubicBezTo>
                  <a:pt x="11535877" y="1941574"/>
                  <a:pt x="11254838" y="2220146"/>
                  <a:pt x="10895987" y="2279078"/>
                </a:cubicBezTo>
                <a:lnTo>
                  <a:pt x="10895871" y="2280217"/>
                </a:lnTo>
                <a:cubicBezTo>
                  <a:pt x="10890560" y="2281220"/>
                  <a:pt x="10885231" y="2282161"/>
                  <a:pt x="10879654" y="2281745"/>
                </a:cubicBezTo>
                <a:cubicBezTo>
                  <a:pt x="10848482" y="2287255"/>
                  <a:pt x="10816602" y="2290213"/>
                  <a:pt x="10784227" y="2290736"/>
                </a:cubicBezTo>
                <a:lnTo>
                  <a:pt x="10767109" y="2292349"/>
                </a:lnTo>
                <a:lnTo>
                  <a:pt x="10767083" y="2291858"/>
                </a:lnTo>
                <a:lnTo>
                  <a:pt x="10766584" y="2291891"/>
                </a:lnTo>
                <a:cubicBezTo>
                  <a:pt x="10766018" y="2288119"/>
                  <a:pt x="10765991" y="2284333"/>
                  <a:pt x="10765991" y="2280541"/>
                </a:cubicBezTo>
                <a:cubicBezTo>
                  <a:pt x="10765991" y="2274903"/>
                  <a:pt x="10766050" y="2269279"/>
                  <a:pt x="10767362" y="2263693"/>
                </a:cubicBezTo>
                <a:cubicBezTo>
                  <a:pt x="10767319" y="2232611"/>
                  <a:pt x="10769769" y="2201969"/>
                  <a:pt x="10774826" y="2171962"/>
                </a:cubicBezTo>
                <a:lnTo>
                  <a:pt x="10775366" y="2165325"/>
                </a:lnTo>
                <a:cubicBezTo>
                  <a:pt x="10775535" y="2165320"/>
                  <a:pt x="10775704" y="2165315"/>
                  <a:pt x="10775872" y="2165262"/>
                </a:cubicBezTo>
                <a:cubicBezTo>
                  <a:pt x="10826148" y="1815167"/>
                  <a:pt x="11107187" y="1536596"/>
                  <a:pt x="11466037" y="1477664"/>
                </a:cubicBezTo>
                <a:lnTo>
                  <a:pt x="11466154" y="1476525"/>
                </a:lnTo>
                <a:cubicBezTo>
                  <a:pt x="11471463" y="1475523"/>
                  <a:pt x="11476791" y="1474582"/>
                  <a:pt x="11482367" y="1474998"/>
                </a:cubicBezTo>
                <a:cubicBezTo>
                  <a:pt x="11513550" y="1469485"/>
                  <a:pt x="11545443" y="1466527"/>
                  <a:pt x="11577829" y="1466004"/>
                </a:cubicBezTo>
                <a:close/>
                <a:moveTo>
                  <a:pt x="9916551" y="1464394"/>
                </a:moveTo>
                <a:lnTo>
                  <a:pt x="9933638" y="1466004"/>
                </a:lnTo>
                <a:cubicBezTo>
                  <a:pt x="9966024" y="1466527"/>
                  <a:pt x="9997917" y="1469485"/>
                  <a:pt x="10029100" y="1474998"/>
                </a:cubicBezTo>
                <a:cubicBezTo>
                  <a:pt x="10034676" y="1474582"/>
                  <a:pt x="10040004" y="1475523"/>
                  <a:pt x="10045313" y="1476525"/>
                </a:cubicBezTo>
                <a:lnTo>
                  <a:pt x="10045430" y="1477664"/>
                </a:lnTo>
                <a:cubicBezTo>
                  <a:pt x="10404280" y="1536596"/>
                  <a:pt x="10685319" y="1815167"/>
                  <a:pt x="10735596" y="2165262"/>
                </a:cubicBezTo>
                <a:cubicBezTo>
                  <a:pt x="10735763" y="2165315"/>
                  <a:pt x="10735932" y="2165320"/>
                  <a:pt x="10736101" y="2165325"/>
                </a:cubicBezTo>
                <a:lnTo>
                  <a:pt x="10736641" y="2171962"/>
                </a:lnTo>
                <a:cubicBezTo>
                  <a:pt x="10741698" y="2201969"/>
                  <a:pt x="10744148" y="2232611"/>
                  <a:pt x="10744105" y="2263693"/>
                </a:cubicBezTo>
                <a:cubicBezTo>
                  <a:pt x="10745417" y="2269279"/>
                  <a:pt x="10745476" y="2274903"/>
                  <a:pt x="10745476" y="2280541"/>
                </a:cubicBezTo>
                <a:cubicBezTo>
                  <a:pt x="10745476" y="2284333"/>
                  <a:pt x="10745449" y="2288119"/>
                  <a:pt x="10744883" y="2291891"/>
                </a:cubicBezTo>
                <a:lnTo>
                  <a:pt x="10744384" y="2291858"/>
                </a:lnTo>
                <a:lnTo>
                  <a:pt x="10744358" y="2292349"/>
                </a:lnTo>
                <a:lnTo>
                  <a:pt x="10727240" y="2290736"/>
                </a:lnTo>
                <a:cubicBezTo>
                  <a:pt x="10694865" y="2290213"/>
                  <a:pt x="10662985" y="2287255"/>
                  <a:pt x="10631813" y="2281745"/>
                </a:cubicBezTo>
                <a:cubicBezTo>
                  <a:pt x="10626236" y="2282161"/>
                  <a:pt x="10620907" y="2281220"/>
                  <a:pt x="10615596" y="2280217"/>
                </a:cubicBezTo>
                <a:lnTo>
                  <a:pt x="10615480" y="2279078"/>
                </a:lnTo>
                <a:cubicBezTo>
                  <a:pt x="10256629" y="2220146"/>
                  <a:pt x="9975590" y="1941574"/>
                  <a:pt x="9925315" y="1591480"/>
                </a:cubicBezTo>
                <a:cubicBezTo>
                  <a:pt x="9925147" y="1591427"/>
                  <a:pt x="9924979" y="1591423"/>
                  <a:pt x="9924809" y="1591418"/>
                </a:cubicBezTo>
                <a:lnTo>
                  <a:pt x="9924271" y="1584794"/>
                </a:lnTo>
                <a:cubicBezTo>
                  <a:pt x="9919212" y="1554782"/>
                  <a:pt x="9916761" y="1524133"/>
                  <a:pt x="9916804" y="1493044"/>
                </a:cubicBezTo>
                <a:cubicBezTo>
                  <a:pt x="9915492" y="1487460"/>
                  <a:pt x="9915433" y="1481838"/>
                  <a:pt x="9915433" y="1476202"/>
                </a:cubicBezTo>
                <a:lnTo>
                  <a:pt x="9916027" y="1464852"/>
                </a:lnTo>
                <a:lnTo>
                  <a:pt x="9916525" y="1464884"/>
                </a:lnTo>
                <a:close/>
                <a:moveTo>
                  <a:pt x="9902763" y="1464394"/>
                </a:moveTo>
                <a:lnTo>
                  <a:pt x="9902789" y="1464884"/>
                </a:lnTo>
                <a:lnTo>
                  <a:pt x="9903287" y="1464852"/>
                </a:lnTo>
                <a:lnTo>
                  <a:pt x="9903881" y="1476202"/>
                </a:lnTo>
                <a:cubicBezTo>
                  <a:pt x="9903881" y="1481838"/>
                  <a:pt x="9903822" y="1487460"/>
                  <a:pt x="9902510" y="1493044"/>
                </a:cubicBezTo>
                <a:cubicBezTo>
                  <a:pt x="9902553" y="1524133"/>
                  <a:pt x="9900102" y="1554782"/>
                  <a:pt x="9895043" y="1584794"/>
                </a:cubicBezTo>
                <a:lnTo>
                  <a:pt x="9894505" y="1591418"/>
                </a:lnTo>
                <a:cubicBezTo>
                  <a:pt x="9894335" y="1591423"/>
                  <a:pt x="9894167" y="1591427"/>
                  <a:pt x="9893999" y="1591480"/>
                </a:cubicBezTo>
                <a:cubicBezTo>
                  <a:pt x="9843724" y="1941574"/>
                  <a:pt x="9562685" y="2220146"/>
                  <a:pt x="9203834" y="2279078"/>
                </a:cubicBezTo>
                <a:lnTo>
                  <a:pt x="9203718" y="2280217"/>
                </a:lnTo>
                <a:cubicBezTo>
                  <a:pt x="9198407" y="2281220"/>
                  <a:pt x="9193078" y="2282161"/>
                  <a:pt x="9187501" y="2281745"/>
                </a:cubicBezTo>
                <a:cubicBezTo>
                  <a:pt x="9156329" y="2287255"/>
                  <a:pt x="9124449" y="2290213"/>
                  <a:pt x="9092074" y="2290736"/>
                </a:cubicBezTo>
                <a:lnTo>
                  <a:pt x="9074956" y="2292349"/>
                </a:lnTo>
                <a:lnTo>
                  <a:pt x="9074930" y="2291858"/>
                </a:lnTo>
                <a:lnTo>
                  <a:pt x="9074431" y="2291891"/>
                </a:lnTo>
                <a:cubicBezTo>
                  <a:pt x="9073865" y="2288119"/>
                  <a:pt x="9073838" y="2284333"/>
                  <a:pt x="9073838" y="2280541"/>
                </a:cubicBezTo>
                <a:cubicBezTo>
                  <a:pt x="9073838" y="2274903"/>
                  <a:pt x="9073897" y="2269279"/>
                  <a:pt x="9075209" y="2263693"/>
                </a:cubicBezTo>
                <a:cubicBezTo>
                  <a:pt x="9075166" y="2232611"/>
                  <a:pt x="9077616" y="2201969"/>
                  <a:pt x="9082673" y="2171962"/>
                </a:cubicBezTo>
                <a:lnTo>
                  <a:pt x="9083213" y="2165325"/>
                </a:lnTo>
                <a:cubicBezTo>
                  <a:pt x="9083382" y="2165320"/>
                  <a:pt x="9083551" y="2165315"/>
                  <a:pt x="9083718" y="2165262"/>
                </a:cubicBezTo>
                <a:cubicBezTo>
                  <a:pt x="9133995" y="1815167"/>
                  <a:pt x="9415034" y="1536596"/>
                  <a:pt x="9773884" y="1477664"/>
                </a:cubicBezTo>
                <a:lnTo>
                  <a:pt x="9774001" y="1476525"/>
                </a:lnTo>
                <a:cubicBezTo>
                  <a:pt x="9779310" y="1475523"/>
                  <a:pt x="9784638" y="1474582"/>
                  <a:pt x="9790214" y="1474998"/>
                </a:cubicBezTo>
                <a:cubicBezTo>
                  <a:pt x="9821397" y="1469485"/>
                  <a:pt x="9853290" y="1466527"/>
                  <a:pt x="9885676" y="1466004"/>
                </a:cubicBezTo>
                <a:close/>
                <a:moveTo>
                  <a:pt x="8224400" y="1464394"/>
                </a:moveTo>
                <a:lnTo>
                  <a:pt x="8241488" y="1466004"/>
                </a:lnTo>
                <a:cubicBezTo>
                  <a:pt x="8273873" y="1466527"/>
                  <a:pt x="8305766" y="1469485"/>
                  <a:pt x="8336949" y="1474998"/>
                </a:cubicBezTo>
                <a:cubicBezTo>
                  <a:pt x="8342525" y="1474582"/>
                  <a:pt x="8347853" y="1475523"/>
                  <a:pt x="8353162" y="1476525"/>
                </a:cubicBezTo>
                <a:lnTo>
                  <a:pt x="8353279" y="1477664"/>
                </a:lnTo>
                <a:cubicBezTo>
                  <a:pt x="8712129" y="1536596"/>
                  <a:pt x="8993168" y="1815167"/>
                  <a:pt x="9043444" y="2165262"/>
                </a:cubicBezTo>
                <a:cubicBezTo>
                  <a:pt x="9043612" y="2165315"/>
                  <a:pt x="9043781" y="2165320"/>
                  <a:pt x="9043950" y="2165325"/>
                </a:cubicBezTo>
                <a:lnTo>
                  <a:pt x="9044490" y="2171962"/>
                </a:lnTo>
                <a:cubicBezTo>
                  <a:pt x="9049547" y="2201969"/>
                  <a:pt x="9051997" y="2232611"/>
                  <a:pt x="9051954" y="2263693"/>
                </a:cubicBezTo>
                <a:cubicBezTo>
                  <a:pt x="9053266" y="2269279"/>
                  <a:pt x="9053325" y="2274903"/>
                  <a:pt x="9053325" y="2280541"/>
                </a:cubicBezTo>
                <a:cubicBezTo>
                  <a:pt x="9053325" y="2284333"/>
                  <a:pt x="9053298" y="2288119"/>
                  <a:pt x="9052732" y="2291891"/>
                </a:cubicBezTo>
                <a:lnTo>
                  <a:pt x="9052233" y="2291858"/>
                </a:lnTo>
                <a:lnTo>
                  <a:pt x="9052207" y="2292349"/>
                </a:lnTo>
                <a:lnTo>
                  <a:pt x="9035089" y="2290736"/>
                </a:lnTo>
                <a:cubicBezTo>
                  <a:pt x="9002714" y="2290213"/>
                  <a:pt x="8970834" y="2287255"/>
                  <a:pt x="8939662" y="2281745"/>
                </a:cubicBezTo>
                <a:cubicBezTo>
                  <a:pt x="8934085" y="2282161"/>
                  <a:pt x="8928756" y="2281220"/>
                  <a:pt x="8923445" y="2280217"/>
                </a:cubicBezTo>
                <a:lnTo>
                  <a:pt x="8923329" y="2279078"/>
                </a:lnTo>
                <a:cubicBezTo>
                  <a:pt x="8564478" y="2220146"/>
                  <a:pt x="8283439" y="1941574"/>
                  <a:pt x="8233164" y="1591480"/>
                </a:cubicBezTo>
                <a:cubicBezTo>
                  <a:pt x="8232996" y="1591427"/>
                  <a:pt x="8232828" y="1591423"/>
                  <a:pt x="8232658" y="1591418"/>
                </a:cubicBezTo>
                <a:lnTo>
                  <a:pt x="8232120" y="1584794"/>
                </a:lnTo>
                <a:cubicBezTo>
                  <a:pt x="8227061" y="1554782"/>
                  <a:pt x="8224611" y="1524133"/>
                  <a:pt x="8224653" y="1493044"/>
                </a:cubicBezTo>
                <a:cubicBezTo>
                  <a:pt x="8223341" y="1487460"/>
                  <a:pt x="8223282" y="1481838"/>
                  <a:pt x="8223282" y="1476202"/>
                </a:cubicBezTo>
                <a:lnTo>
                  <a:pt x="8223876" y="1464852"/>
                </a:lnTo>
                <a:lnTo>
                  <a:pt x="8224374" y="1464884"/>
                </a:lnTo>
                <a:close/>
                <a:moveTo>
                  <a:pt x="8210612" y="1464394"/>
                </a:moveTo>
                <a:lnTo>
                  <a:pt x="8210638" y="1464884"/>
                </a:lnTo>
                <a:lnTo>
                  <a:pt x="8211136" y="1464852"/>
                </a:lnTo>
                <a:lnTo>
                  <a:pt x="8211730" y="1476202"/>
                </a:lnTo>
                <a:cubicBezTo>
                  <a:pt x="8211730" y="1481838"/>
                  <a:pt x="8211672" y="1487460"/>
                  <a:pt x="8210360" y="1493044"/>
                </a:cubicBezTo>
                <a:cubicBezTo>
                  <a:pt x="8210402" y="1524133"/>
                  <a:pt x="8207951" y="1554782"/>
                  <a:pt x="8202893" y="1584794"/>
                </a:cubicBezTo>
                <a:lnTo>
                  <a:pt x="8202354" y="1591418"/>
                </a:lnTo>
                <a:cubicBezTo>
                  <a:pt x="8202185" y="1591423"/>
                  <a:pt x="8202016" y="1591427"/>
                  <a:pt x="8201849" y="1591480"/>
                </a:cubicBezTo>
                <a:cubicBezTo>
                  <a:pt x="8151573" y="1941574"/>
                  <a:pt x="7870534" y="2220146"/>
                  <a:pt x="7511683" y="2279078"/>
                </a:cubicBezTo>
                <a:lnTo>
                  <a:pt x="7511567" y="2280217"/>
                </a:lnTo>
                <a:cubicBezTo>
                  <a:pt x="7506256" y="2281220"/>
                  <a:pt x="7500927" y="2282161"/>
                  <a:pt x="7495350" y="2281745"/>
                </a:cubicBezTo>
                <a:cubicBezTo>
                  <a:pt x="7464178" y="2287255"/>
                  <a:pt x="7432298" y="2290213"/>
                  <a:pt x="7399924" y="2290736"/>
                </a:cubicBezTo>
                <a:lnTo>
                  <a:pt x="7382805" y="2292349"/>
                </a:lnTo>
                <a:lnTo>
                  <a:pt x="7382779" y="2291858"/>
                </a:lnTo>
                <a:lnTo>
                  <a:pt x="7382280" y="2291891"/>
                </a:lnTo>
                <a:cubicBezTo>
                  <a:pt x="7381714" y="2288119"/>
                  <a:pt x="7381687" y="2284333"/>
                  <a:pt x="7381687" y="2280541"/>
                </a:cubicBezTo>
                <a:cubicBezTo>
                  <a:pt x="7381687" y="2274903"/>
                  <a:pt x="7381746" y="2269279"/>
                  <a:pt x="7383058" y="2263693"/>
                </a:cubicBezTo>
                <a:cubicBezTo>
                  <a:pt x="7383016" y="2232611"/>
                  <a:pt x="7385465" y="2201969"/>
                  <a:pt x="7390522" y="2171962"/>
                </a:cubicBezTo>
                <a:lnTo>
                  <a:pt x="7391062" y="2165325"/>
                </a:lnTo>
                <a:cubicBezTo>
                  <a:pt x="7391231" y="2165320"/>
                  <a:pt x="7391400" y="2165315"/>
                  <a:pt x="7391568" y="2165262"/>
                </a:cubicBezTo>
                <a:cubicBezTo>
                  <a:pt x="7441844" y="1815167"/>
                  <a:pt x="7722883" y="1536596"/>
                  <a:pt x="8081734" y="1477664"/>
                </a:cubicBezTo>
                <a:lnTo>
                  <a:pt x="8081851" y="1476525"/>
                </a:lnTo>
                <a:cubicBezTo>
                  <a:pt x="8087159" y="1475523"/>
                  <a:pt x="8092487" y="1474582"/>
                  <a:pt x="8098063" y="1474998"/>
                </a:cubicBezTo>
                <a:cubicBezTo>
                  <a:pt x="8129247" y="1469485"/>
                  <a:pt x="8161139" y="1466527"/>
                  <a:pt x="8193525" y="1466004"/>
                </a:cubicBezTo>
                <a:close/>
                <a:moveTo>
                  <a:pt x="6532249" y="1464394"/>
                </a:moveTo>
                <a:lnTo>
                  <a:pt x="6549337" y="1466004"/>
                </a:lnTo>
                <a:cubicBezTo>
                  <a:pt x="6581722" y="1466527"/>
                  <a:pt x="6613615" y="1469485"/>
                  <a:pt x="6644798" y="1474998"/>
                </a:cubicBezTo>
                <a:cubicBezTo>
                  <a:pt x="6650374" y="1474582"/>
                  <a:pt x="6655702" y="1475523"/>
                  <a:pt x="6661011" y="1476525"/>
                </a:cubicBezTo>
                <a:lnTo>
                  <a:pt x="6661128" y="1477664"/>
                </a:lnTo>
                <a:cubicBezTo>
                  <a:pt x="7019978" y="1536596"/>
                  <a:pt x="7301017" y="1815167"/>
                  <a:pt x="7351294" y="2165262"/>
                </a:cubicBezTo>
                <a:cubicBezTo>
                  <a:pt x="7351461" y="2165315"/>
                  <a:pt x="7351631" y="2165320"/>
                  <a:pt x="7351799" y="2165325"/>
                </a:cubicBezTo>
                <a:lnTo>
                  <a:pt x="7352340" y="2171962"/>
                </a:lnTo>
                <a:cubicBezTo>
                  <a:pt x="7357396" y="2201969"/>
                  <a:pt x="7359846" y="2232611"/>
                  <a:pt x="7359804" y="2263693"/>
                </a:cubicBezTo>
                <a:cubicBezTo>
                  <a:pt x="7361116" y="2269279"/>
                  <a:pt x="7361174" y="2274903"/>
                  <a:pt x="7361174" y="2280541"/>
                </a:cubicBezTo>
                <a:cubicBezTo>
                  <a:pt x="7361174" y="2284333"/>
                  <a:pt x="7361147" y="2288119"/>
                  <a:pt x="7360581" y="2291891"/>
                </a:cubicBezTo>
                <a:lnTo>
                  <a:pt x="7360082" y="2291858"/>
                </a:lnTo>
                <a:lnTo>
                  <a:pt x="7360056" y="2292349"/>
                </a:lnTo>
                <a:lnTo>
                  <a:pt x="7342938" y="2290736"/>
                </a:lnTo>
                <a:cubicBezTo>
                  <a:pt x="7310564" y="2290213"/>
                  <a:pt x="7278683" y="2287255"/>
                  <a:pt x="7247511" y="2281745"/>
                </a:cubicBezTo>
                <a:cubicBezTo>
                  <a:pt x="7241934" y="2282161"/>
                  <a:pt x="7236605" y="2281220"/>
                  <a:pt x="7231295" y="2280217"/>
                </a:cubicBezTo>
                <a:lnTo>
                  <a:pt x="7231179" y="2279078"/>
                </a:lnTo>
                <a:cubicBezTo>
                  <a:pt x="6872327" y="2220146"/>
                  <a:pt x="6591288" y="1941574"/>
                  <a:pt x="6541013" y="1591480"/>
                </a:cubicBezTo>
                <a:cubicBezTo>
                  <a:pt x="6540845" y="1591427"/>
                  <a:pt x="6540677" y="1591423"/>
                  <a:pt x="6540507" y="1591418"/>
                </a:cubicBezTo>
                <a:lnTo>
                  <a:pt x="6539969" y="1584794"/>
                </a:lnTo>
                <a:cubicBezTo>
                  <a:pt x="6534910" y="1554782"/>
                  <a:pt x="6532460" y="1524133"/>
                  <a:pt x="6532502" y="1493044"/>
                </a:cubicBezTo>
                <a:cubicBezTo>
                  <a:pt x="6531190" y="1487460"/>
                  <a:pt x="6531131" y="1481838"/>
                  <a:pt x="6531131" y="1476202"/>
                </a:cubicBezTo>
                <a:lnTo>
                  <a:pt x="6531725" y="1464852"/>
                </a:lnTo>
                <a:lnTo>
                  <a:pt x="6532223" y="1464884"/>
                </a:lnTo>
                <a:close/>
                <a:moveTo>
                  <a:pt x="6518461" y="1464394"/>
                </a:moveTo>
                <a:lnTo>
                  <a:pt x="6518487" y="1464884"/>
                </a:lnTo>
                <a:lnTo>
                  <a:pt x="6518985" y="1464852"/>
                </a:lnTo>
                <a:lnTo>
                  <a:pt x="6519579" y="1476202"/>
                </a:lnTo>
                <a:cubicBezTo>
                  <a:pt x="6519579" y="1481838"/>
                  <a:pt x="6519520" y="1487460"/>
                  <a:pt x="6518208" y="1493044"/>
                </a:cubicBezTo>
                <a:cubicBezTo>
                  <a:pt x="6518250" y="1524133"/>
                  <a:pt x="6515800" y="1554782"/>
                  <a:pt x="6510741" y="1584794"/>
                </a:cubicBezTo>
                <a:lnTo>
                  <a:pt x="6510203" y="1591418"/>
                </a:lnTo>
                <a:cubicBezTo>
                  <a:pt x="6510033" y="1591423"/>
                  <a:pt x="6509865" y="1591427"/>
                  <a:pt x="6509697" y="1591480"/>
                </a:cubicBezTo>
                <a:cubicBezTo>
                  <a:pt x="6459422" y="1941574"/>
                  <a:pt x="6178383" y="2220146"/>
                  <a:pt x="5819531" y="2279078"/>
                </a:cubicBezTo>
                <a:lnTo>
                  <a:pt x="5819415" y="2280217"/>
                </a:lnTo>
                <a:cubicBezTo>
                  <a:pt x="5814105" y="2281220"/>
                  <a:pt x="5808776" y="2282161"/>
                  <a:pt x="5803199" y="2281745"/>
                </a:cubicBezTo>
                <a:cubicBezTo>
                  <a:pt x="5772027" y="2287255"/>
                  <a:pt x="5740146" y="2290213"/>
                  <a:pt x="5707772" y="2290736"/>
                </a:cubicBezTo>
                <a:lnTo>
                  <a:pt x="5690654" y="2292349"/>
                </a:lnTo>
                <a:lnTo>
                  <a:pt x="5690628" y="2291858"/>
                </a:lnTo>
                <a:lnTo>
                  <a:pt x="5690129" y="2291891"/>
                </a:lnTo>
                <a:cubicBezTo>
                  <a:pt x="5689563" y="2288119"/>
                  <a:pt x="5689536" y="2284333"/>
                  <a:pt x="5689536" y="2280541"/>
                </a:cubicBezTo>
                <a:cubicBezTo>
                  <a:pt x="5689536" y="2274903"/>
                  <a:pt x="5689594" y="2269279"/>
                  <a:pt x="5690906" y="2263693"/>
                </a:cubicBezTo>
                <a:cubicBezTo>
                  <a:pt x="5690864" y="2232611"/>
                  <a:pt x="5693314" y="2201969"/>
                  <a:pt x="5698370" y="2171962"/>
                </a:cubicBezTo>
                <a:lnTo>
                  <a:pt x="5698911" y="2165325"/>
                </a:lnTo>
                <a:cubicBezTo>
                  <a:pt x="5699079" y="2165320"/>
                  <a:pt x="5699249" y="2165315"/>
                  <a:pt x="5699416" y="2165262"/>
                </a:cubicBezTo>
                <a:cubicBezTo>
                  <a:pt x="5749693" y="1815167"/>
                  <a:pt x="6030732" y="1536596"/>
                  <a:pt x="6389582" y="1477664"/>
                </a:cubicBezTo>
                <a:lnTo>
                  <a:pt x="6389699" y="1476525"/>
                </a:lnTo>
                <a:cubicBezTo>
                  <a:pt x="6395008" y="1475523"/>
                  <a:pt x="6400336" y="1474582"/>
                  <a:pt x="6405912" y="1474998"/>
                </a:cubicBezTo>
                <a:cubicBezTo>
                  <a:pt x="6437095" y="1469485"/>
                  <a:pt x="6468988" y="1466527"/>
                  <a:pt x="6501373" y="1466004"/>
                </a:cubicBezTo>
                <a:close/>
                <a:moveTo>
                  <a:pt x="4840098" y="1464394"/>
                </a:moveTo>
                <a:lnTo>
                  <a:pt x="4857185" y="1466004"/>
                </a:lnTo>
                <a:cubicBezTo>
                  <a:pt x="4889571" y="1466527"/>
                  <a:pt x="4921463" y="1469485"/>
                  <a:pt x="4952647" y="1474998"/>
                </a:cubicBezTo>
                <a:cubicBezTo>
                  <a:pt x="4958223" y="1474582"/>
                  <a:pt x="4963551" y="1475523"/>
                  <a:pt x="4968859" y="1476525"/>
                </a:cubicBezTo>
                <a:lnTo>
                  <a:pt x="4968976" y="1477664"/>
                </a:lnTo>
                <a:cubicBezTo>
                  <a:pt x="5327827" y="1536596"/>
                  <a:pt x="5608866" y="1815167"/>
                  <a:pt x="5659142" y="2165262"/>
                </a:cubicBezTo>
                <a:cubicBezTo>
                  <a:pt x="5659310" y="2165315"/>
                  <a:pt x="5659479" y="2165320"/>
                  <a:pt x="5659648" y="2165325"/>
                </a:cubicBezTo>
                <a:lnTo>
                  <a:pt x="5660188" y="2171962"/>
                </a:lnTo>
                <a:cubicBezTo>
                  <a:pt x="5665245" y="2201969"/>
                  <a:pt x="5667694" y="2232611"/>
                  <a:pt x="5667652" y="2263693"/>
                </a:cubicBezTo>
                <a:cubicBezTo>
                  <a:pt x="5668964" y="2269279"/>
                  <a:pt x="5669023" y="2274903"/>
                  <a:pt x="5669023" y="2280541"/>
                </a:cubicBezTo>
                <a:cubicBezTo>
                  <a:pt x="5669023" y="2284333"/>
                  <a:pt x="5668996" y="2288119"/>
                  <a:pt x="5668430" y="2291891"/>
                </a:cubicBezTo>
                <a:lnTo>
                  <a:pt x="5667931" y="2291858"/>
                </a:lnTo>
                <a:lnTo>
                  <a:pt x="5667905" y="2292349"/>
                </a:lnTo>
                <a:lnTo>
                  <a:pt x="5650786" y="2290736"/>
                </a:lnTo>
                <a:cubicBezTo>
                  <a:pt x="5618412" y="2290213"/>
                  <a:pt x="5586532" y="2287255"/>
                  <a:pt x="5555360" y="2281745"/>
                </a:cubicBezTo>
                <a:cubicBezTo>
                  <a:pt x="5549783" y="2282161"/>
                  <a:pt x="5544454" y="2281220"/>
                  <a:pt x="5539143" y="2280217"/>
                </a:cubicBezTo>
                <a:lnTo>
                  <a:pt x="5539027" y="2279078"/>
                </a:lnTo>
                <a:cubicBezTo>
                  <a:pt x="5180176" y="2220146"/>
                  <a:pt x="4899137" y="1941574"/>
                  <a:pt x="4848861" y="1591480"/>
                </a:cubicBezTo>
                <a:cubicBezTo>
                  <a:pt x="4848694" y="1591427"/>
                  <a:pt x="4848525" y="1591423"/>
                  <a:pt x="4848356" y="1591418"/>
                </a:cubicBezTo>
                <a:lnTo>
                  <a:pt x="4847817" y="1584794"/>
                </a:lnTo>
                <a:cubicBezTo>
                  <a:pt x="4842759" y="1554782"/>
                  <a:pt x="4840308" y="1524133"/>
                  <a:pt x="4840350" y="1493044"/>
                </a:cubicBezTo>
                <a:cubicBezTo>
                  <a:pt x="4839038" y="1487460"/>
                  <a:pt x="4838980" y="1481838"/>
                  <a:pt x="4838980" y="1476202"/>
                </a:cubicBezTo>
                <a:lnTo>
                  <a:pt x="4839574" y="1464852"/>
                </a:lnTo>
                <a:lnTo>
                  <a:pt x="4840072" y="1464884"/>
                </a:lnTo>
                <a:close/>
                <a:moveTo>
                  <a:pt x="4826310" y="1464394"/>
                </a:moveTo>
                <a:lnTo>
                  <a:pt x="4826336" y="1464884"/>
                </a:lnTo>
                <a:lnTo>
                  <a:pt x="4826834" y="1464852"/>
                </a:lnTo>
                <a:lnTo>
                  <a:pt x="4827428" y="1476202"/>
                </a:lnTo>
                <a:cubicBezTo>
                  <a:pt x="4827428" y="1481838"/>
                  <a:pt x="4827369" y="1487460"/>
                  <a:pt x="4826057" y="1493044"/>
                </a:cubicBezTo>
                <a:cubicBezTo>
                  <a:pt x="4826099" y="1524133"/>
                  <a:pt x="4823649" y="1554782"/>
                  <a:pt x="4818590" y="1584794"/>
                </a:cubicBezTo>
                <a:lnTo>
                  <a:pt x="4818052" y="1591418"/>
                </a:lnTo>
                <a:cubicBezTo>
                  <a:pt x="4817882" y="1591423"/>
                  <a:pt x="4817714" y="1591427"/>
                  <a:pt x="4817546" y="1591480"/>
                </a:cubicBezTo>
                <a:cubicBezTo>
                  <a:pt x="4767271" y="1941574"/>
                  <a:pt x="4486232" y="2220146"/>
                  <a:pt x="4127381" y="2279078"/>
                </a:cubicBezTo>
                <a:lnTo>
                  <a:pt x="4127264" y="2280217"/>
                </a:lnTo>
                <a:cubicBezTo>
                  <a:pt x="4121954" y="2281220"/>
                  <a:pt x="4116625" y="2282161"/>
                  <a:pt x="4111048" y="2281745"/>
                </a:cubicBezTo>
                <a:cubicBezTo>
                  <a:pt x="4079876" y="2287255"/>
                  <a:pt x="4047996" y="2290213"/>
                  <a:pt x="4015621" y="2290736"/>
                </a:cubicBezTo>
                <a:lnTo>
                  <a:pt x="3998503" y="2292349"/>
                </a:lnTo>
                <a:lnTo>
                  <a:pt x="3998477" y="2291858"/>
                </a:lnTo>
                <a:lnTo>
                  <a:pt x="3997978" y="2291891"/>
                </a:lnTo>
                <a:cubicBezTo>
                  <a:pt x="3997412" y="2288119"/>
                  <a:pt x="3997385" y="2284333"/>
                  <a:pt x="3997385" y="2280541"/>
                </a:cubicBezTo>
                <a:cubicBezTo>
                  <a:pt x="3997385" y="2274903"/>
                  <a:pt x="3997443" y="2269279"/>
                  <a:pt x="3998755" y="2263693"/>
                </a:cubicBezTo>
                <a:cubicBezTo>
                  <a:pt x="3998713" y="2232611"/>
                  <a:pt x="4001163" y="2201969"/>
                  <a:pt x="4006219" y="2171962"/>
                </a:cubicBezTo>
                <a:lnTo>
                  <a:pt x="4006760" y="2165325"/>
                </a:lnTo>
                <a:cubicBezTo>
                  <a:pt x="4006928" y="2165320"/>
                  <a:pt x="4007098" y="2165315"/>
                  <a:pt x="4007265" y="2165262"/>
                </a:cubicBezTo>
                <a:cubicBezTo>
                  <a:pt x="4057542" y="1815167"/>
                  <a:pt x="4338581" y="1536596"/>
                  <a:pt x="4697431" y="1477664"/>
                </a:cubicBezTo>
                <a:lnTo>
                  <a:pt x="4697548" y="1476525"/>
                </a:lnTo>
                <a:cubicBezTo>
                  <a:pt x="4702857" y="1475523"/>
                  <a:pt x="4708185" y="1474582"/>
                  <a:pt x="4713761" y="1474998"/>
                </a:cubicBezTo>
                <a:cubicBezTo>
                  <a:pt x="4744944" y="1469485"/>
                  <a:pt x="4776837" y="1466527"/>
                  <a:pt x="4809222" y="1466004"/>
                </a:cubicBezTo>
                <a:close/>
                <a:moveTo>
                  <a:pt x="3147947" y="1464394"/>
                </a:moveTo>
                <a:lnTo>
                  <a:pt x="3165034" y="1466004"/>
                </a:lnTo>
                <a:cubicBezTo>
                  <a:pt x="3197420" y="1466527"/>
                  <a:pt x="3229312" y="1469485"/>
                  <a:pt x="3260496" y="1474998"/>
                </a:cubicBezTo>
                <a:cubicBezTo>
                  <a:pt x="3266072" y="1474582"/>
                  <a:pt x="3271400" y="1475523"/>
                  <a:pt x="3276708" y="1476525"/>
                </a:cubicBezTo>
                <a:lnTo>
                  <a:pt x="3276826" y="1477664"/>
                </a:lnTo>
                <a:cubicBezTo>
                  <a:pt x="3635676" y="1536596"/>
                  <a:pt x="3916715" y="1815167"/>
                  <a:pt x="3966991" y="2165262"/>
                </a:cubicBezTo>
                <a:cubicBezTo>
                  <a:pt x="3967159" y="2165315"/>
                  <a:pt x="3967328" y="2165320"/>
                  <a:pt x="3967497" y="2165325"/>
                </a:cubicBezTo>
                <a:lnTo>
                  <a:pt x="3968037" y="2171962"/>
                </a:lnTo>
                <a:cubicBezTo>
                  <a:pt x="3973094" y="2201969"/>
                  <a:pt x="3975543" y="2232611"/>
                  <a:pt x="3975501" y="2263693"/>
                </a:cubicBezTo>
                <a:cubicBezTo>
                  <a:pt x="3976813" y="2269279"/>
                  <a:pt x="3976872" y="2274903"/>
                  <a:pt x="3976872" y="2280541"/>
                </a:cubicBezTo>
                <a:cubicBezTo>
                  <a:pt x="3976872" y="2284333"/>
                  <a:pt x="3976845" y="2288119"/>
                  <a:pt x="3976279" y="2291891"/>
                </a:cubicBezTo>
                <a:lnTo>
                  <a:pt x="3975780" y="2291858"/>
                </a:lnTo>
                <a:lnTo>
                  <a:pt x="3975754" y="2292349"/>
                </a:lnTo>
                <a:lnTo>
                  <a:pt x="3958635" y="2290736"/>
                </a:lnTo>
                <a:cubicBezTo>
                  <a:pt x="3926261" y="2290213"/>
                  <a:pt x="3894381" y="2287255"/>
                  <a:pt x="3863209" y="2281745"/>
                </a:cubicBezTo>
                <a:cubicBezTo>
                  <a:pt x="3857632" y="2282161"/>
                  <a:pt x="3852303" y="2281220"/>
                  <a:pt x="3846992" y="2280217"/>
                </a:cubicBezTo>
                <a:lnTo>
                  <a:pt x="3846876" y="2279078"/>
                </a:lnTo>
                <a:cubicBezTo>
                  <a:pt x="3488025" y="2220146"/>
                  <a:pt x="3206986" y="1941574"/>
                  <a:pt x="3156710" y="1591480"/>
                </a:cubicBezTo>
                <a:cubicBezTo>
                  <a:pt x="3156543" y="1591427"/>
                  <a:pt x="3156374" y="1591423"/>
                  <a:pt x="3156205" y="1591418"/>
                </a:cubicBezTo>
                <a:lnTo>
                  <a:pt x="3155667" y="1584794"/>
                </a:lnTo>
                <a:cubicBezTo>
                  <a:pt x="3150608" y="1554782"/>
                  <a:pt x="3148157" y="1524133"/>
                  <a:pt x="3148199" y="1493044"/>
                </a:cubicBezTo>
                <a:cubicBezTo>
                  <a:pt x="3146887" y="1487460"/>
                  <a:pt x="3146829" y="1481838"/>
                  <a:pt x="3146829" y="1476202"/>
                </a:cubicBezTo>
                <a:lnTo>
                  <a:pt x="3147423" y="1464852"/>
                </a:lnTo>
                <a:lnTo>
                  <a:pt x="3147921" y="1464884"/>
                </a:lnTo>
                <a:close/>
                <a:moveTo>
                  <a:pt x="3134159" y="1464394"/>
                </a:moveTo>
                <a:lnTo>
                  <a:pt x="3134185" y="1464884"/>
                </a:lnTo>
                <a:lnTo>
                  <a:pt x="3134683" y="1464852"/>
                </a:lnTo>
                <a:lnTo>
                  <a:pt x="3135277" y="1476202"/>
                </a:lnTo>
                <a:cubicBezTo>
                  <a:pt x="3135277" y="1481838"/>
                  <a:pt x="3135218" y="1487460"/>
                  <a:pt x="3133906" y="1493044"/>
                </a:cubicBezTo>
                <a:cubicBezTo>
                  <a:pt x="3133948" y="1524133"/>
                  <a:pt x="3131498" y="1554782"/>
                  <a:pt x="3126439" y="1584794"/>
                </a:cubicBezTo>
                <a:lnTo>
                  <a:pt x="3125901" y="1591418"/>
                </a:lnTo>
                <a:cubicBezTo>
                  <a:pt x="3125731" y="1591423"/>
                  <a:pt x="3125563" y="1591427"/>
                  <a:pt x="3125395" y="1591480"/>
                </a:cubicBezTo>
                <a:cubicBezTo>
                  <a:pt x="3075120" y="1941574"/>
                  <a:pt x="2794081" y="2220146"/>
                  <a:pt x="2435230" y="2279078"/>
                </a:cubicBezTo>
                <a:lnTo>
                  <a:pt x="2435113" y="2280217"/>
                </a:lnTo>
                <a:cubicBezTo>
                  <a:pt x="2429803" y="2281220"/>
                  <a:pt x="2424474" y="2282161"/>
                  <a:pt x="2418897" y="2281745"/>
                </a:cubicBezTo>
                <a:cubicBezTo>
                  <a:pt x="2387725" y="2287255"/>
                  <a:pt x="2355845" y="2290213"/>
                  <a:pt x="2323470" y="2290736"/>
                </a:cubicBezTo>
                <a:lnTo>
                  <a:pt x="2306352" y="2292349"/>
                </a:lnTo>
                <a:lnTo>
                  <a:pt x="2306326" y="2291858"/>
                </a:lnTo>
                <a:lnTo>
                  <a:pt x="2305827" y="2291891"/>
                </a:lnTo>
                <a:cubicBezTo>
                  <a:pt x="2305261" y="2288119"/>
                  <a:pt x="2305234" y="2284333"/>
                  <a:pt x="2305234" y="2280541"/>
                </a:cubicBezTo>
                <a:cubicBezTo>
                  <a:pt x="2305234" y="2274903"/>
                  <a:pt x="2305292" y="2269279"/>
                  <a:pt x="2306604" y="2263693"/>
                </a:cubicBezTo>
                <a:cubicBezTo>
                  <a:pt x="2306562" y="2232611"/>
                  <a:pt x="2309012" y="2201969"/>
                  <a:pt x="2314068" y="2171962"/>
                </a:cubicBezTo>
                <a:lnTo>
                  <a:pt x="2314609" y="2165325"/>
                </a:lnTo>
                <a:cubicBezTo>
                  <a:pt x="2314777" y="2165320"/>
                  <a:pt x="2314947" y="2165315"/>
                  <a:pt x="2315114" y="2165262"/>
                </a:cubicBezTo>
                <a:cubicBezTo>
                  <a:pt x="2365391" y="1815167"/>
                  <a:pt x="2646430" y="1536596"/>
                  <a:pt x="3005280" y="1477664"/>
                </a:cubicBezTo>
                <a:lnTo>
                  <a:pt x="3005397" y="1476525"/>
                </a:lnTo>
                <a:cubicBezTo>
                  <a:pt x="3010706" y="1475523"/>
                  <a:pt x="3016034" y="1474582"/>
                  <a:pt x="3021610" y="1474998"/>
                </a:cubicBezTo>
                <a:cubicBezTo>
                  <a:pt x="3052793" y="1469485"/>
                  <a:pt x="3084686" y="1466527"/>
                  <a:pt x="3117071" y="1466004"/>
                </a:cubicBezTo>
                <a:close/>
                <a:moveTo>
                  <a:pt x="1455796" y="1464394"/>
                </a:moveTo>
                <a:lnTo>
                  <a:pt x="1472883" y="1466004"/>
                </a:lnTo>
                <a:cubicBezTo>
                  <a:pt x="1505269" y="1466527"/>
                  <a:pt x="1537161" y="1469485"/>
                  <a:pt x="1568345" y="1474998"/>
                </a:cubicBezTo>
                <a:cubicBezTo>
                  <a:pt x="1573921" y="1474582"/>
                  <a:pt x="1579249" y="1475523"/>
                  <a:pt x="1584557" y="1476525"/>
                </a:cubicBezTo>
                <a:lnTo>
                  <a:pt x="1584675" y="1477664"/>
                </a:lnTo>
                <a:cubicBezTo>
                  <a:pt x="1943525" y="1536596"/>
                  <a:pt x="2224564" y="1815167"/>
                  <a:pt x="2274840" y="2165262"/>
                </a:cubicBezTo>
                <a:cubicBezTo>
                  <a:pt x="2275008" y="2165315"/>
                  <a:pt x="2275177" y="2165320"/>
                  <a:pt x="2275346" y="2165325"/>
                </a:cubicBezTo>
                <a:lnTo>
                  <a:pt x="2275886" y="2171962"/>
                </a:lnTo>
                <a:cubicBezTo>
                  <a:pt x="2280943" y="2201969"/>
                  <a:pt x="2283392" y="2232611"/>
                  <a:pt x="2283350" y="2263693"/>
                </a:cubicBezTo>
                <a:cubicBezTo>
                  <a:pt x="2284662" y="2269279"/>
                  <a:pt x="2284721" y="2274903"/>
                  <a:pt x="2284721" y="2280541"/>
                </a:cubicBezTo>
                <a:cubicBezTo>
                  <a:pt x="2284721" y="2284333"/>
                  <a:pt x="2284694" y="2288119"/>
                  <a:pt x="2284128" y="2291891"/>
                </a:cubicBezTo>
                <a:lnTo>
                  <a:pt x="2283629" y="2291858"/>
                </a:lnTo>
                <a:lnTo>
                  <a:pt x="2283603" y="2292349"/>
                </a:lnTo>
                <a:lnTo>
                  <a:pt x="2266484" y="2290736"/>
                </a:lnTo>
                <a:cubicBezTo>
                  <a:pt x="2234110" y="2290213"/>
                  <a:pt x="2202230" y="2287255"/>
                  <a:pt x="2171058" y="2281745"/>
                </a:cubicBezTo>
                <a:cubicBezTo>
                  <a:pt x="2165481" y="2282161"/>
                  <a:pt x="2160152" y="2281220"/>
                  <a:pt x="2154841" y="2280217"/>
                </a:cubicBezTo>
                <a:lnTo>
                  <a:pt x="2154725" y="2279078"/>
                </a:lnTo>
                <a:cubicBezTo>
                  <a:pt x="1795874" y="2220146"/>
                  <a:pt x="1514835" y="1941574"/>
                  <a:pt x="1464559" y="1591480"/>
                </a:cubicBezTo>
                <a:cubicBezTo>
                  <a:pt x="1464392" y="1591427"/>
                  <a:pt x="1464223" y="1591423"/>
                  <a:pt x="1464054" y="1591418"/>
                </a:cubicBezTo>
                <a:lnTo>
                  <a:pt x="1463515" y="1584794"/>
                </a:lnTo>
                <a:cubicBezTo>
                  <a:pt x="1458457" y="1554782"/>
                  <a:pt x="1456006" y="1524133"/>
                  <a:pt x="1456048" y="1493044"/>
                </a:cubicBezTo>
                <a:cubicBezTo>
                  <a:pt x="1454736" y="1487460"/>
                  <a:pt x="1454678" y="1481838"/>
                  <a:pt x="1454678" y="1476202"/>
                </a:cubicBezTo>
                <a:lnTo>
                  <a:pt x="1455272" y="1464852"/>
                </a:lnTo>
                <a:lnTo>
                  <a:pt x="1455770" y="1464884"/>
                </a:lnTo>
                <a:close/>
                <a:moveTo>
                  <a:pt x="1442008" y="1464394"/>
                </a:moveTo>
                <a:lnTo>
                  <a:pt x="1442034" y="1464884"/>
                </a:lnTo>
                <a:lnTo>
                  <a:pt x="1442532" y="1464852"/>
                </a:lnTo>
                <a:lnTo>
                  <a:pt x="1443126" y="1476202"/>
                </a:lnTo>
                <a:cubicBezTo>
                  <a:pt x="1443126" y="1481838"/>
                  <a:pt x="1443067" y="1487460"/>
                  <a:pt x="1441755" y="1493044"/>
                </a:cubicBezTo>
                <a:cubicBezTo>
                  <a:pt x="1441797" y="1524133"/>
                  <a:pt x="1439347" y="1554782"/>
                  <a:pt x="1434288" y="1584794"/>
                </a:cubicBezTo>
                <a:lnTo>
                  <a:pt x="1433750" y="1591418"/>
                </a:lnTo>
                <a:cubicBezTo>
                  <a:pt x="1433580" y="1591423"/>
                  <a:pt x="1433412" y="1591427"/>
                  <a:pt x="1433244" y="1591480"/>
                </a:cubicBezTo>
                <a:cubicBezTo>
                  <a:pt x="1382969" y="1941574"/>
                  <a:pt x="1101930" y="2220146"/>
                  <a:pt x="743079" y="2279078"/>
                </a:cubicBezTo>
                <a:lnTo>
                  <a:pt x="742962" y="2280217"/>
                </a:lnTo>
                <a:cubicBezTo>
                  <a:pt x="737652" y="2281220"/>
                  <a:pt x="732323" y="2282161"/>
                  <a:pt x="726746" y="2281745"/>
                </a:cubicBezTo>
                <a:cubicBezTo>
                  <a:pt x="695574" y="2287255"/>
                  <a:pt x="663693" y="2290213"/>
                  <a:pt x="631319" y="2290736"/>
                </a:cubicBezTo>
                <a:lnTo>
                  <a:pt x="614201" y="2292349"/>
                </a:lnTo>
                <a:lnTo>
                  <a:pt x="614175" y="2291858"/>
                </a:lnTo>
                <a:lnTo>
                  <a:pt x="613676" y="2291891"/>
                </a:lnTo>
                <a:cubicBezTo>
                  <a:pt x="613110" y="2288119"/>
                  <a:pt x="613083" y="2284333"/>
                  <a:pt x="613083" y="2280541"/>
                </a:cubicBezTo>
                <a:cubicBezTo>
                  <a:pt x="613083" y="2274903"/>
                  <a:pt x="613141" y="2269279"/>
                  <a:pt x="614453" y="2263693"/>
                </a:cubicBezTo>
                <a:cubicBezTo>
                  <a:pt x="614411" y="2232611"/>
                  <a:pt x="616861" y="2201969"/>
                  <a:pt x="621917" y="2171962"/>
                </a:cubicBezTo>
                <a:lnTo>
                  <a:pt x="622458" y="2165325"/>
                </a:lnTo>
                <a:cubicBezTo>
                  <a:pt x="622626" y="2165320"/>
                  <a:pt x="622796" y="2165315"/>
                  <a:pt x="622963" y="2165262"/>
                </a:cubicBezTo>
                <a:cubicBezTo>
                  <a:pt x="673240" y="1815167"/>
                  <a:pt x="954279" y="1536596"/>
                  <a:pt x="1313129" y="1477664"/>
                </a:cubicBezTo>
                <a:lnTo>
                  <a:pt x="1313246" y="1476525"/>
                </a:lnTo>
                <a:cubicBezTo>
                  <a:pt x="1318555" y="1475523"/>
                  <a:pt x="1323883" y="1474582"/>
                  <a:pt x="1329459" y="1474998"/>
                </a:cubicBezTo>
                <a:cubicBezTo>
                  <a:pt x="1360642" y="1469485"/>
                  <a:pt x="1392535" y="1466527"/>
                  <a:pt x="1424920" y="1466004"/>
                </a:cubicBezTo>
                <a:close/>
                <a:moveTo>
                  <a:pt x="10909360" y="750600"/>
                </a:moveTo>
                <a:cubicBezTo>
                  <a:pt x="10962636" y="1021506"/>
                  <a:pt x="11177479" y="1236303"/>
                  <a:pt x="11452669" y="1295446"/>
                </a:cubicBezTo>
                <a:cubicBezTo>
                  <a:pt x="11399394" y="1024540"/>
                  <a:pt x="11184550" y="809743"/>
                  <a:pt x="10909360" y="750600"/>
                </a:cubicBezTo>
                <a:close/>
                <a:moveTo>
                  <a:pt x="10602109" y="750600"/>
                </a:moveTo>
                <a:cubicBezTo>
                  <a:pt x="10326919" y="809743"/>
                  <a:pt x="10112075" y="1024540"/>
                  <a:pt x="10058800" y="1295446"/>
                </a:cubicBezTo>
                <a:cubicBezTo>
                  <a:pt x="10333990" y="1236303"/>
                  <a:pt x="10548833" y="1021506"/>
                  <a:pt x="10602109" y="750600"/>
                </a:cubicBezTo>
                <a:close/>
                <a:moveTo>
                  <a:pt x="9217207" y="750600"/>
                </a:moveTo>
                <a:cubicBezTo>
                  <a:pt x="9270483" y="1021506"/>
                  <a:pt x="9485326" y="1236303"/>
                  <a:pt x="9760516" y="1295446"/>
                </a:cubicBezTo>
                <a:cubicBezTo>
                  <a:pt x="9707241" y="1024540"/>
                  <a:pt x="9492397" y="809743"/>
                  <a:pt x="9217207" y="750600"/>
                </a:cubicBezTo>
                <a:close/>
                <a:moveTo>
                  <a:pt x="8909958" y="750600"/>
                </a:moveTo>
                <a:cubicBezTo>
                  <a:pt x="8634768" y="809743"/>
                  <a:pt x="8419924" y="1024540"/>
                  <a:pt x="8366649" y="1295446"/>
                </a:cubicBezTo>
                <a:cubicBezTo>
                  <a:pt x="8641839" y="1236303"/>
                  <a:pt x="8856682" y="1021506"/>
                  <a:pt x="8909958" y="750600"/>
                </a:cubicBezTo>
                <a:close/>
                <a:moveTo>
                  <a:pt x="7525056" y="750600"/>
                </a:moveTo>
                <a:cubicBezTo>
                  <a:pt x="7578332" y="1021506"/>
                  <a:pt x="7793175" y="1236303"/>
                  <a:pt x="8068365" y="1295446"/>
                </a:cubicBezTo>
                <a:cubicBezTo>
                  <a:pt x="8015090" y="1024540"/>
                  <a:pt x="7800246" y="809743"/>
                  <a:pt x="7525056" y="750600"/>
                </a:cubicBezTo>
                <a:close/>
                <a:moveTo>
                  <a:pt x="7217807" y="750600"/>
                </a:moveTo>
                <a:cubicBezTo>
                  <a:pt x="6942617" y="809743"/>
                  <a:pt x="6727773" y="1024540"/>
                  <a:pt x="6674498" y="1295446"/>
                </a:cubicBezTo>
                <a:cubicBezTo>
                  <a:pt x="6949688" y="1236303"/>
                  <a:pt x="7164531" y="1021506"/>
                  <a:pt x="7217807" y="750600"/>
                </a:cubicBezTo>
                <a:close/>
                <a:moveTo>
                  <a:pt x="5832905" y="750600"/>
                </a:moveTo>
                <a:cubicBezTo>
                  <a:pt x="5886181" y="1021506"/>
                  <a:pt x="6101024" y="1236303"/>
                  <a:pt x="6376214" y="1295446"/>
                </a:cubicBezTo>
                <a:cubicBezTo>
                  <a:pt x="6322939" y="1024540"/>
                  <a:pt x="6108095" y="809743"/>
                  <a:pt x="5832905" y="750600"/>
                </a:cubicBezTo>
                <a:close/>
                <a:moveTo>
                  <a:pt x="5525656" y="750600"/>
                </a:moveTo>
                <a:cubicBezTo>
                  <a:pt x="5250466" y="809743"/>
                  <a:pt x="5035622" y="1024540"/>
                  <a:pt x="4982347" y="1295446"/>
                </a:cubicBezTo>
                <a:cubicBezTo>
                  <a:pt x="5257537" y="1236303"/>
                  <a:pt x="5472380" y="1021506"/>
                  <a:pt x="5525656" y="750600"/>
                </a:cubicBezTo>
                <a:close/>
                <a:moveTo>
                  <a:pt x="4140754" y="750600"/>
                </a:moveTo>
                <a:cubicBezTo>
                  <a:pt x="4194030" y="1021506"/>
                  <a:pt x="4408873" y="1236303"/>
                  <a:pt x="4684063" y="1295446"/>
                </a:cubicBezTo>
                <a:cubicBezTo>
                  <a:pt x="4630788" y="1024540"/>
                  <a:pt x="4415944" y="809743"/>
                  <a:pt x="4140754" y="750600"/>
                </a:cubicBezTo>
                <a:close/>
                <a:moveTo>
                  <a:pt x="3833505" y="750600"/>
                </a:moveTo>
                <a:cubicBezTo>
                  <a:pt x="3558315" y="809743"/>
                  <a:pt x="3343471" y="1024540"/>
                  <a:pt x="3290196" y="1295446"/>
                </a:cubicBezTo>
                <a:cubicBezTo>
                  <a:pt x="3565386" y="1236303"/>
                  <a:pt x="3780229" y="1021506"/>
                  <a:pt x="3833505" y="750600"/>
                </a:cubicBezTo>
                <a:close/>
                <a:moveTo>
                  <a:pt x="2448603" y="750600"/>
                </a:moveTo>
                <a:cubicBezTo>
                  <a:pt x="2501879" y="1021506"/>
                  <a:pt x="2716722" y="1236303"/>
                  <a:pt x="2991912" y="1295446"/>
                </a:cubicBezTo>
                <a:cubicBezTo>
                  <a:pt x="2938637" y="1024540"/>
                  <a:pt x="2723793" y="809743"/>
                  <a:pt x="2448603" y="750600"/>
                </a:cubicBezTo>
                <a:close/>
                <a:moveTo>
                  <a:pt x="2141354" y="750600"/>
                </a:moveTo>
                <a:cubicBezTo>
                  <a:pt x="1866164" y="809743"/>
                  <a:pt x="1651320" y="1024540"/>
                  <a:pt x="1598045" y="1295446"/>
                </a:cubicBezTo>
                <a:cubicBezTo>
                  <a:pt x="1873235" y="1236303"/>
                  <a:pt x="2088078" y="1021506"/>
                  <a:pt x="2141354" y="750600"/>
                </a:cubicBezTo>
                <a:close/>
                <a:moveTo>
                  <a:pt x="756452" y="750600"/>
                </a:moveTo>
                <a:cubicBezTo>
                  <a:pt x="809728" y="1021506"/>
                  <a:pt x="1024571" y="1236303"/>
                  <a:pt x="1299761" y="1295446"/>
                </a:cubicBezTo>
                <a:cubicBezTo>
                  <a:pt x="1246486" y="1024540"/>
                  <a:pt x="1031642" y="809743"/>
                  <a:pt x="756452" y="750600"/>
                </a:cubicBezTo>
                <a:close/>
                <a:moveTo>
                  <a:pt x="12192000" y="647790"/>
                </a:moveTo>
                <a:lnTo>
                  <a:pt x="12192000" y="780838"/>
                </a:lnTo>
                <a:cubicBezTo>
                  <a:pt x="11966807" y="865550"/>
                  <a:pt x="11797421" y="1059155"/>
                  <a:pt x="11750953" y="1295446"/>
                </a:cubicBezTo>
                <a:cubicBezTo>
                  <a:pt x="11935988" y="1255679"/>
                  <a:pt x="12093739" y="1145540"/>
                  <a:pt x="12192000" y="994335"/>
                </a:cubicBezTo>
                <a:lnTo>
                  <a:pt x="12192000" y="1195909"/>
                </a:lnTo>
                <a:cubicBezTo>
                  <a:pt x="12071770" y="1314911"/>
                  <a:pt x="11914089" y="1397686"/>
                  <a:pt x="11737582" y="1426902"/>
                </a:cubicBezTo>
                <a:lnTo>
                  <a:pt x="11737466" y="1428050"/>
                </a:lnTo>
                <a:cubicBezTo>
                  <a:pt x="11732155" y="1429061"/>
                  <a:pt x="11726826" y="1430009"/>
                  <a:pt x="11721249" y="1429590"/>
                </a:cubicBezTo>
                <a:cubicBezTo>
                  <a:pt x="11690077" y="1435144"/>
                  <a:pt x="11658197" y="1438125"/>
                  <a:pt x="11625822" y="1438652"/>
                </a:cubicBezTo>
                <a:lnTo>
                  <a:pt x="11608704" y="1440278"/>
                </a:lnTo>
                <a:lnTo>
                  <a:pt x="11608678" y="1439783"/>
                </a:lnTo>
                <a:lnTo>
                  <a:pt x="11608179" y="1439816"/>
                </a:lnTo>
                <a:cubicBezTo>
                  <a:pt x="11607613" y="1436014"/>
                  <a:pt x="11607586" y="1432198"/>
                  <a:pt x="11607586" y="1428376"/>
                </a:cubicBezTo>
                <a:cubicBezTo>
                  <a:pt x="11607586" y="1422694"/>
                  <a:pt x="11607645" y="1417025"/>
                  <a:pt x="11608957" y="1411395"/>
                </a:cubicBezTo>
                <a:cubicBezTo>
                  <a:pt x="11608914" y="1380067"/>
                  <a:pt x="11611364" y="1349182"/>
                  <a:pt x="11616421" y="1318938"/>
                </a:cubicBezTo>
                <a:lnTo>
                  <a:pt x="11616961" y="1312248"/>
                </a:lnTo>
                <a:cubicBezTo>
                  <a:pt x="11617130" y="1312243"/>
                  <a:pt x="11617299" y="1312238"/>
                  <a:pt x="11617466" y="1312185"/>
                </a:cubicBezTo>
                <a:cubicBezTo>
                  <a:pt x="11662185" y="998329"/>
                  <a:pt x="11889463" y="741504"/>
                  <a:pt x="12192000" y="647790"/>
                </a:cubicBezTo>
                <a:close/>
                <a:moveTo>
                  <a:pt x="10767111" y="605769"/>
                </a:moveTo>
                <a:lnTo>
                  <a:pt x="10784198" y="607392"/>
                </a:lnTo>
                <a:cubicBezTo>
                  <a:pt x="10816584" y="607919"/>
                  <a:pt x="10848477" y="610900"/>
                  <a:pt x="10879660" y="616457"/>
                </a:cubicBezTo>
                <a:cubicBezTo>
                  <a:pt x="10885236" y="616038"/>
                  <a:pt x="10890564" y="616986"/>
                  <a:pt x="10895873" y="617996"/>
                </a:cubicBezTo>
                <a:lnTo>
                  <a:pt x="10895990" y="619144"/>
                </a:lnTo>
                <a:cubicBezTo>
                  <a:pt x="11254840" y="678542"/>
                  <a:pt x="11535879" y="959319"/>
                  <a:pt x="11586156" y="1312185"/>
                </a:cubicBezTo>
                <a:cubicBezTo>
                  <a:pt x="11586323" y="1312238"/>
                  <a:pt x="11586492" y="1312243"/>
                  <a:pt x="11586661" y="1312248"/>
                </a:cubicBezTo>
                <a:lnTo>
                  <a:pt x="11587201" y="1318938"/>
                </a:lnTo>
                <a:cubicBezTo>
                  <a:pt x="11592258" y="1349182"/>
                  <a:pt x="11594708" y="1380067"/>
                  <a:pt x="11594665" y="1411395"/>
                </a:cubicBezTo>
                <a:cubicBezTo>
                  <a:pt x="11595977" y="1417025"/>
                  <a:pt x="11596036" y="1422694"/>
                  <a:pt x="11596036" y="1428376"/>
                </a:cubicBezTo>
                <a:cubicBezTo>
                  <a:pt x="11596036" y="1432198"/>
                  <a:pt x="11596009" y="1436014"/>
                  <a:pt x="11595443" y="1439816"/>
                </a:cubicBezTo>
                <a:lnTo>
                  <a:pt x="11594944" y="1439783"/>
                </a:lnTo>
                <a:lnTo>
                  <a:pt x="11594918" y="1440278"/>
                </a:lnTo>
                <a:lnTo>
                  <a:pt x="11577800" y="1438652"/>
                </a:lnTo>
                <a:cubicBezTo>
                  <a:pt x="11545425" y="1438125"/>
                  <a:pt x="11513545" y="1435144"/>
                  <a:pt x="11482373" y="1429590"/>
                </a:cubicBezTo>
                <a:cubicBezTo>
                  <a:pt x="11476796" y="1430009"/>
                  <a:pt x="11471467" y="1429061"/>
                  <a:pt x="11466156" y="1428050"/>
                </a:cubicBezTo>
                <a:lnTo>
                  <a:pt x="11466040" y="1426902"/>
                </a:lnTo>
                <a:cubicBezTo>
                  <a:pt x="11107189" y="1367503"/>
                  <a:pt x="10826150" y="1086726"/>
                  <a:pt x="10775875" y="733861"/>
                </a:cubicBezTo>
                <a:cubicBezTo>
                  <a:pt x="10775707" y="733808"/>
                  <a:pt x="10775539" y="733803"/>
                  <a:pt x="10775369" y="733798"/>
                </a:cubicBezTo>
                <a:lnTo>
                  <a:pt x="10774831" y="727122"/>
                </a:lnTo>
                <a:cubicBezTo>
                  <a:pt x="10769772" y="696872"/>
                  <a:pt x="10767321" y="665981"/>
                  <a:pt x="10767364" y="634646"/>
                </a:cubicBezTo>
                <a:cubicBezTo>
                  <a:pt x="10766052" y="629018"/>
                  <a:pt x="10765993" y="623351"/>
                  <a:pt x="10765993" y="617670"/>
                </a:cubicBezTo>
                <a:lnTo>
                  <a:pt x="10766587" y="606230"/>
                </a:lnTo>
                <a:lnTo>
                  <a:pt x="10767085" y="606263"/>
                </a:lnTo>
                <a:close/>
                <a:moveTo>
                  <a:pt x="10744358" y="605769"/>
                </a:moveTo>
                <a:lnTo>
                  <a:pt x="10744384" y="606263"/>
                </a:lnTo>
                <a:lnTo>
                  <a:pt x="10744882" y="606230"/>
                </a:lnTo>
                <a:lnTo>
                  <a:pt x="10745476" y="617670"/>
                </a:lnTo>
                <a:cubicBezTo>
                  <a:pt x="10745476" y="623351"/>
                  <a:pt x="10745417" y="629018"/>
                  <a:pt x="10744105" y="634646"/>
                </a:cubicBezTo>
                <a:cubicBezTo>
                  <a:pt x="10744148" y="665981"/>
                  <a:pt x="10741697" y="696872"/>
                  <a:pt x="10736638" y="727122"/>
                </a:cubicBezTo>
                <a:lnTo>
                  <a:pt x="10736100" y="733798"/>
                </a:lnTo>
                <a:cubicBezTo>
                  <a:pt x="10735930" y="733803"/>
                  <a:pt x="10735762" y="733808"/>
                  <a:pt x="10735594" y="733861"/>
                </a:cubicBezTo>
                <a:cubicBezTo>
                  <a:pt x="10685319" y="1086726"/>
                  <a:pt x="10404280" y="1367503"/>
                  <a:pt x="10045429" y="1426902"/>
                </a:cubicBezTo>
                <a:lnTo>
                  <a:pt x="10045313" y="1428050"/>
                </a:lnTo>
                <a:cubicBezTo>
                  <a:pt x="10040002" y="1429061"/>
                  <a:pt x="10034673" y="1430009"/>
                  <a:pt x="10029096" y="1429590"/>
                </a:cubicBezTo>
                <a:cubicBezTo>
                  <a:pt x="9997924" y="1435144"/>
                  <a:pt x="9966044" y="1438125"/>
                  <a:pt x="9933669" y="1438652"/>
                </a:cubicBezTo>
                <a:lnTo>
                  <a:pt x="9916551" y="1440278"/>
                </a:lnTo>
                <a:lnTo>
                  <a:pt x="9916525" y="1439783"/>
                </a:lnTo>
                <a:lnTo>
                  <a:pt x="9916026" y="1439816"/>
                </a:lnTo>
                <a:cubicBezTo>
                  <a:pt x="9915460" y="1436014"/>
                  <a:pt x="9915433" y="1432198"/>
                  <a:pt x="9915433" y="1428376"/>
                </a:cubicBezTo>
                <a:cubicBezTo>
                  <a:pt x="9915433" y="1422694"/>
                  <a:pt x="9915492" y="1417025"/>
                  <a:pt x="9916804" y="1411395"/>
                </a:cubicBezTo>
                <a:cubicBezTo>
                  <a:pt x="9916761" y="1380067"/>
                  <a:pt x="9919211" y="1349182"/>
                  <a:pt x="9924268" y="1318938"/>
                </a:cubicBezTo>
                <a:lnTo>
                  <a:pt x="9924808" y="1312248"/>
                </a:lnTo>
                <a:cubicBezTo>
                  <a:pt x="9924977" y="1312243"/>
                  <a:pt x="9925146" y="1312238"/>
                  <a:pt x="9925314" y="1312185"/>
                </a:cubicBezTo>
                <a:cubicBezTo>
                  <a:pt x="9975590" y="959319"/>
                  <a:pt x="10256629" y="678542"/>
                  <a:pt x="10615479" y="619144"/>
                </a:cubicBezTo>
                <a:lnTo>
                  <a:pt x="10615596" y="617996"/>
                </a:lnTo>
                <a:cubicBezTo>
                  <a:pt x="10620905" y="616986"/>
                  <a:pt x="10626233" y="616038"/>
                  <a:pt x="10631809" y="616457"/>
                </a:cubicBezTo>
                <a:cubicBezTo>
                  <a:pt x="10662992" y="610900"/>
                  <a:pt x="10694885" y="607919"/>
                  <a:pt x="10727271" y="607392"/>
                </a:cubicBezTo>
                <a:close/>
                <a:moveTo>
                  <a:pt x="9074958" y="605769"/>
                </a:moveTo>
                <a:lnTo>
                  <a:pt x="9092045" y="607392"/>
                </a:lnTo>
                <a:cubicBezTo>
                  <a:pt x="9124431" y="607919"/>
                  <a:pt x="9156324" y="610900"/>
                  <a:pt x="9187507" y="616457"/>
                </a:cubicBezTo>
                <a:cubicBezTo>
                  <a:pt x="9193083" y="616038"/>
                  <a:pt x="9198411" y="616986"/>
                  <a:pt x="9203720" y="617996"/>
                </a:cubicBezTo>
                <a:lnTo>
                  <a:pt x="9203837" y="619144"/>
                </a:lnTo>
                <a:cubicBezTo>
                  <a:pt x="9562687" y="678542"/>
                  <a:pt x="9843726" y="959319"/>
                  <a:pt x="9894002" y="1312185"/>
                </a:cubicBezTo>
                <a:cubicBezTo>
                  <a:pt x="9894170" y="1312238"/>
                  <a:pt x="9894339" y="1312243"/>
                  <a:pt x="9894508" y="1312248"/>
                </a:cubicBezTo>
                <a:lnTo>
                  <a:pt x="9895048" y="1318938"/>
                </a:lnTo>
                <a:cubicBezTo>
                  <a:pt x="9900105" y="1349182"/>
                  <a:pt x="9902555" y="1380067"/>
                  <a:pt x="9902512" y="1411395"/>
                </a:cubicBezTo>
                <a:cubicBezTo>
                  <a:pt x="9903824" y="1417025"/>
                  <a:pt x="9903883" y="1422694"/>
                  <a:pt x="9903883" y="1428376"/>
                </a:cubicBezTo>
                <a:cubicBezTo>
                  <a:pt x="9903883" y="1432198"/>
                  <a:pt x="9903856" y="1436014"/>
                  <a:pt x="9903290" y="1439816"/>
                </a:cubicBezTo>
                <a:lnTo>
                  <a:pt x="9902791" y="1439783"/>
                </a:lnTo>
                <a:lnTo>
                  <a:pt x="9902765" y="1440278"/>
                </a:lnTo>
                <a:lnTo>
                  <a:pt x="9885647" y="1438652"/>
                </a:lnTo>
                <a:cubicBezTo>
                  <a:pt x="9853272" y="1438125"/>
                  <a:pt x="9821392" y="1435144"/>
                  <a:pt x="9790220" y="1429590"/>
                </a:cubicBezTo>
                <a:cubicBezTo>
                  <a:pt x="9784643" y="1430009"/>
                  <a:pt x="9779314" y="1429061"/>
                  <a:pt x="9774003" y="1428050"/>
                </a:cubicBezTo>
                <a:lnTo>
                  <a:pt x="9773887" y="1426902"/>
                </a:lnTo>
                <a:cubicBezTo>
                  <a:pt x="9415036" y="1367503"/>
                  <a:pt x="9133997" y="1086726"/>
                  <a:pt x="9083722" y="733861"/>
                </a:cubicBezTo>
                <a:cubicBezTo>
                  <a:pt x="9083554" y="733808"/>
                  <a:pt x="9083386" y="733803"/>
                  <a:pt x="9083216" y="733798"/>
                </a:cubicBezTo>
                <a:lnTo>
                  <a:pt x="9082678" y="727122"/>
                </a:lnTo>
                <a:cubicBezTo>
                  <a:pt x="9077619" y="696872"/>
                  <a:pt x="9075168" y="665981"/>
                  <a:pt x="9075211" y="634646"/>
                </a:cubicBezTo>
                <a:cubicBezTo>
                  <a:pt x="9073899" y="629018"/>
                  <a:pt x="9073840" y="623351"/>
                  <a:pt x="9073840" y="617670"/>
                </a:cubicBezTo>
                <a:lnTo>
                  <a:pt x="9074434" y="606230"/>
                </a:lnTo>
                <a:lnTo>
                  <a:pt x="9074932" y="606263"/>
                </a:lnTo>
                <a:close/>
                <a:moveTo>
                  <a:pt x="9052207" y="605769"/>
                </a:moveTo>
                <a:lnTo>
                  <a:pt x="9052233" y="606263"/>
                </a:lnTo>
                <a:lnTo>
                  <a:pt x="9052731" y="606230"/>
                </a:lnTo>
                <a:lnTo>
                  <a:pt x="9053325" y="617670"/>
                </a:lnTo>
                <a:cubicBezTo>
                  <a:pt x="9053325" y="623351"/>
                  <a:pt x="9053266" y="629018"/>
                  <a:pt x="9051954" y="634646"/>
                </a:cubicBezTo>
                <a:cubicBezTo>
                  <a:pt x="9051997" y="665981"/>
                  <a:pt x="9049546" y="696872"/>
                  <a:pt x="9044487" y="727122"/>
                </a:cubicBezTo>
                <a:lnTo>
                  <a:pt x="9043949" y="733798"/>
                </a:lnTo>
                <a:cubicBezTo>
                  <a:pt x="9043779" y="733803"/>
                  <a:pt x="9043611" y="733808"/>
                  <a:pt x="9043443" y="733861"/>
                </a:cubicBezTo>
                <a:cubicBezTo>
                  <a:pt x="8993168" y="1086726"/>
                  <a:pt x="8712129" y="1367503"/>
                  <a:pt x="8353278" y="1426902"/>
                </a:cubicBezTo>
                <a:lnTo>
                  <a:pt x="8353162" y="1428050"/>
                </a:lnTo>
                <a:cubicBezTo>
                  <a:pt x="8347851" y="1429061"/>
                  <a:pt x="8342522" y="1430009"/>
                  <a:pt x="8336945" y="1429590"/>
                </a:cubicBezTo>
                <a:cubicBezTo>
                  <a:pt x="8305773" y="1435144"/>
                  <a:pt x="8273893" y="1438125"/>
                  <a:pt x="8241519" y="1438652"/>
                </a:cubicBezTo>
                <a:lnTo>
                  <a:pt x="8224400" y="1440278"/>
                </a:lnTo>
                <a:lnTo>
                  <a:pt x="8224374" y="1439783"/>
                </a:lnTo>
                <a:lnTo>
                  <a:pt x="8223875" y="1439816"/>
                </a:lnTo>
                <a:cubicBezTo>
                  <a:pt x="8223309" y="1436014"/>
                  <a:pt x="8223282" y="1432198"/>
                  <a:pt x="8223282" y="1428376"/>
                </a:cubicBezTo>
                <a:cubicBezTo>
                  <a:pt x="8223282" y="1422694"/>
                  <a:pt x="8223341" y="1417025"/>
                  <a:pt x="8224653" y="1411395"/>
                </a:cubicBezTo>
                <a:cubicBezTo>
                  <a:pt x="8224611" y="1380067"/>
                  <a:pt x="8227060" y="1349182"/>
                  <a:pt x="8232117" y="1318938"/>
                </a:cubicBezTo>
                <a:lnTo>
                  <a:pt x="8232657" y="1312248"/>
                </a:lnTo>
                <a:cubicBezTo>
                  <a:pt x="8232826" y="1312243"/>
                  <a:pt x="8232995" y="1312238"/>
                  <a:pt x="8233163" y="1312185"/>
                </a:cubicBezTo>
                <a:cubicBezTo>
                  <a:pt x="8283439" y="959319"/>
                  <a:pt x="8564478" y="678542"/>
                  <a:pt x="8923328" y="619144"/>
                </a:cubicBezTo>
                <a:lnTo>
                  <a:pt x="8923445" y="617996"/>
                </a:lnTo>
                <a:cubicBezTo>
                  <a:pt x="8928754" y="616986"/>
                  <a:pt x="8934082" y="616038"/>
                  <a:pt x="8939658" y="616457"/>
                </a:cubicBezTo>
                <a:cubicBezTo>
                  <a:pt x="8970841" y="610900"/>
                  <a:pt x="9002734" y="607919"/>
                  <a:pt x="9035120" y="607392"/>
                </a:cubicBezTo>
                <a:close/>
                <a:moveTo>
                  <a:pt x="7382807" y="605769"/>
                </a:moveTo>
                <a:lnTo>
                  <a:pt x="7399895" y="607392"/>
                </a:lnTo>
                <a:cubicBezTo>
                  <a:pt x="7432280" y="607919"/>
                  <a:pt x="7464173" y="610900"/>
                  <a:pt x="7495356" y="616457"/>
                </a:cubicBezTo>
                <a:cubicBezTo>
                  <a:pt x="7500932" y="616038"/>
                  <a:pt x="7506260" y="616986"/>
                  <a:pt x="7511569" y="617996"/>
                </a:cubicBezTo>
                <a:lnTo>
                  <a:pt x="7511686" y="619144"/>
                </a:lnTo>
                <a:cubicBezTo>
                  <a:pt x="7870536" y="678542"/>
                  <a:pt x="8151575" y="959319"/>
                  <a:pt x="8201852" y="1312185"/>
                </a:cubicBezTo>
                <a:cubicBezTo>
                  <a:pt x="8202019" y="1312238"/>
                  <a:pt x="8202189" y="1312243"/>
                  <a:pt x="8202357" y="1312248"/>
                </a:cubicBezTo>
                <a:lnTo>
                  <a:pt x="8202898" y="1318938"/>
                </a:lnTo>
                <a:cubicBezTo>
                  <a:pt x="8207954" y="1349182"/>
                  <a:pt x="8210404" y="1380067"/>
                  <a:pt x="8210362" y="1411395"/>
                </a:cubicBezTo>
                <a:cubicBezTo>
                  <a:pt x="8211674" y="1417025"/>
                  <a:pt x="8211732" y="1422694"/>
                  <a:pt x="8211732" y="1428376"/>
                </a:cubicBezTo>
                <a:cubicBezTo>
                  <a:pt x="8211732" y="1432198"/>
                  <a:pt x="8211705" y="1436014"/>
                  <a:pt x="8211139" y="1439816"/>
                </a:cubicBezTo>
                <a:lnTo>
                  <a:pt x="8210640" y="1439783"/>
                </a:lnTo>
                <a:lnTo>
                  <a:pt x="8210614" y="1440278"/>
                </a:lnTo>
                <a:lnTo>
                  <a:pt x="8193496" y="1438652"/>
                </a:lnTo>
                <a:cubicBezTo>
                  <a:pt x="8161122" y="1438125"/>
                  <a:pt x="8129241" y="1435144"/>
                  <a:pt x="8098069" y="1429590"/>
                </a:cubicBezTo>
                <a:cubicBezTo>
                  <a:pt x="8092492" y="1430009"/>
                  <a:pt x="8087163" y="1429061"/>
                  <a:pt x="8081853" y="1428050"/>
                </a:cubicBezTo>
                <a:lnTo>
                  <a:pt x="8081737" y="1426902"/>
                </a:lnTo>
                <a:cubicBezTo>
                  <a:pt x="7722885" y="1367503"/>
                  <a:pt x="7441846" y="1086726"/>
                  <a:pt x="7391571" y="733861"/>
                </a:cubicBezTo>
                <a:cubicBezTo>
                  <a:pt x="7391403" y="733808"/>
                  <a:pt x="7391235" y="733803"/>
                  <a:pt x="7391065" y="733798"/>
                </a:cubicBezTo>
                <a:lnTo>
                  <a:pt x="7390527" y="727122"/>
                </a:lnTo>
                <a:cubicBezTo>
                  <a:pt x="7385468" y="696872"/>
                  <a:pt x="7383018" y="665981"/>
                  <a:pt x="7383060" y="634646"/>
                </a:cubicBezTo>
                <a:cubicBezTo>
                  <a:pt x="7381748" y="629018"/>
                  <a:pt x="7381689" y="623351"/>
                  <a:pt x="7381689" y="617670"/>
                </a:cubicBezTo>
                <a:lnTo>
                  <a:pt x="7382283" y="606230"/>
                </a:lnTo>
                <a:lnTo>
                  <a:pt x="7382781" y="606263"/>
                </a:lnTo>
                <a:close/>
                <a:moveTo>
                  <a:pt x="5690656" y="605769"/>
                </a:moveTo>
                <a:lnTo>
                  <a:pt x="5707743" y="607392"/>
                </a:lnTo>
                <a:cubicBezTo>
                  <a:pt x="5740129" y="607919"/>
                  <a:pt x="5772021" y="610900"/>
                  <a:pt x="5803205" y="616457"/>
                </a:cubicBezTo>
                <a:cubicBezTo>
                  <a:pt x="5808781" y="616038"/>
                  <a:pt x="5814109" y="616986"/>
                  <a:pt x="5819417" y="617996"/>
                </a:cubicBezTo>
                <a:lnTo>
                  <a:pt x="5819534" y="619144"/>
                </a:lnTo>
                <a:cubicBezTo>
                  <a:pt x="6178385" y="678542"/>
                  <a:pt x="6459424" y="959319"/>
                  <a:pt x="6509700" y="1312185"/>
                </a:cubicBezTo>
                <a:cubicBezTo>
                  <a:pt x="6509868" y="1312238"/>
                  <a:pt x="6510037" y="1312243"/>
                  <a:pt x="6510206" y="1312248"/>
                </a:cubicBezTo>
                <a:lnTo>
                  <a:pt x="6510746" y="1318938"/>
                </a:lnTo>
                <a:cubicBezTo>
                  <a:pt x="6515803" y="1349182"/>
                  <a:pt x="6518252" y="1380067"/>
                  <a:pt x="6518210" y="1411395"/>
                </a:cubicBezTo>
                <a:cubicBezTo>
                  <a:pt x="6519522" y="1417025"/>
                  <a:pt x="6519581" y="1422694"/>
                  <a:pt x="6519581" y="1428376"/>
                </a:cubicBezTo>
                <a:cubicBezTo>
                  <a:pt x="6519581" y="1432198"/>
                  <a:pt x="6519554" y="1436014"/>
                  <a:pt x="6518988" y="1439816"/>
                </a:cubicBezTo>
                <a:lnTo>
                  <a:pt x="6518489" y="1439783"/>
                </a:lnTo>
                <a:lnTo>
                  <a:pt x="6518463" y="1440278"/>
                </a:lnTo>
                <a:lnTo>
                  <a:pt x="6501344" y="1438652"/>
                </a:lnTo>
                <a:cubicBezTo>
                  <a:pt x="6468970" y="1438125"/>
                  <a:pt x="6437090" y="1435144"/>
                  <a:pt x="6405918" y="1429590"/>
                </a:cubicBezTo>
                <a:cubicBezTo>
                  <a:pt x="6400341" y="1430009"/>
                  <a:pt x="6395012" y="1429061"/>
                  <a:pt x="6389701" y="1428050"/>
                </a:cubicBezTo>
                <a:lnTo>
                  <a:pt x="6389585" y="1426902"/>
                </a:lnTo>
                <a:cubicBezTo>
                  <a:pt x="6030734" y="1367503"/>
                  <a:pt x="5749695" y="1086726"/>
                  <a:pt x="5699419" y="733861"/>
                </a:cubicBezTo>
                <a:cubicBezTo>
                  <a:pt x="5699252" y="733808"/>
                  <a:pt x="5699083" y="733803"/>
                  <a:pt x="5698914" y="733798"/>
                </a:cubicBezTo>
                <a:lnTo>
                  <a:pt x="5698375" y="727122"/>
                </a:lnTo>
                <a:cubicBezTo>
                  <a:pt x="5693317" y="696872"/>
                  <a:pt x="5690866" y="665981"/>
                  <a:pt x="5690908" y="634646"/>
                </a:cubicBezTo>
                <a:cubicBezTo>
                  <a:pt x="5689596" y="629018"/>
                  <a:pt x="5689538" y="623351"/>
                  <a:pt x="5689538" y="617670"/>
                </a:cubicBezTo>
                <a:lnTo>
                  <a:pt x="5690132" y="606230"/>
                </a:lnTo>
                <a:lnTo>
                  <a:pt x="5690630" y="606263"/>
                </a:lnTo>
                <a:close/>
                <a:moveTo>
                  <a:pt x="5667905" y="605769"/>
                </a:moveTo>
                <a:lnTo>
                  <a:pt x="5667931" y="606263"/>
                </a:lnTo>
                <a:lnTo>
                  <a:pt x="5668429" y="606230"/>
                </a:lnTo>
                <a:lnTo>
                  <a:pt x="5669023" y="617670"/>
                </a:lnTo>
                <a:cubicBezTo>
                  <a:pt x="5669023" y="623351"/>
                  <a:pt x="5668964" y="629018"/>
                  <a:pt x="5667652" y="634646"/>
                </a:cubicBezTo>
                <a:cubicBezTo>
                  <a:pt x="5667694" y="665981"/>
                  <a:pt x="5665244" y="696872"/>
                  <a:pt x="5660185" y="727122"/>
                </a:cubicBezTo>
                <a:lnTo>
                  <a:pt x="5659647" y="733798"/>
                </a:lnTo>
                <a:cubicBezTo>
                  <a:pt x="5659477" y="733803"/>
                  <a:pt x="5659309" y="733808"/>
                  <a:pt x="5659141" y="733861"/>
                </a:cubicBezTo>
                <a:cubicBezTo>
                  <a:pt x="5608866" y="1086726"/>
                  <a:pt x="5327827" y="1367503"/>
                  <a:pt x="4968975" y="1426902"/>
                </a:cubicBezTo>
                <a:lnTo>
                  <a:pt x="4968859" y="1428050"/>
                </a:lnTo>
                <a:cubicBezTo>
                  <a:pt x="4963549" y="1429061"/>
                  <a:pt x="4958220" y="1430009"/>
                  <a:pt x="4952643" y="1429590"/>
                </a:cubicBezTo>
                <a:cubicBezTo>
                  <a:pt x="4921471" y="1435144"/>
                  <a:pt x="4889590" y="1438125"/>
                  <a:pt x="4857216" y="1438652"/>
                </a:cubicBezTo>
                <a:lnTo>
                  <a:pt x="4840098" y="1440278"/>
                </a:lnTo>
                <a:lnTo>
                  <a:pt x="4840072" y="1439783"/>
                </a:lnTo>
                <a:lnTo>
                  <a:pt x="4839573" y="1439816"/>
                </a:lnTo>
                <a:cubicBezTo>
                  <a:pt x="4839007" y="1436014"/>
                  <a:pt x="4838980" y="1432198"/>
                  <a:pt x="4838980" y="1428376"/>
                </a:cubicBezTo>
                <a:cubicBezTo>
                  <a:pt x="4838980" y="1422694"/>
                  <a:pt x="4839038" y="1417025"/>
                  <a:pt x="4840350" y="1411395"/>
                </a:cubicBezTo>
                <a:cubicBezTo>
                  <a:pt x="4840308" y="1380067"/>
                  <a:pt x="4842758" y="1349182"/>
                  <a:pt x="4847814" y="1318938"/>
                </a:cubicBezTo>
                <a:lnTo>
                  <a:pt x="4848355" y="1312248"/>
                </a:lnTo>
                <a:cubicBezTo>
                  <a:pt x="4848523" y="1312243"/>
                  <a:pt x="4848693" y="1312238"/>
                  <a:pt x="4848860" y="1312185"/>
                </a:cubicBezTo>
                <a:cubicBezTo>
                  <a:pt x="4899137" y="959319"/>
                  <a:pt x="5180176" y="678542"/>
                  <a:pt x="5539026" y="619144"/>
                </a:cubicBezTo>
                <a:lnTo>
                  <a:pt x="5539143" y="617996"/>
                </a:lnTo>
                <a:cubicBezTo>
                  <a:pt x="5544452" y="616986"/>
                  <a:pt x="5549780" y="616038"/>
                  <a:pt x="5555356" y="616457"/>
                </a:cubicBezTo>
                <a:cubicBezTo>
                  <a:pt x="5586539" y="610900"/>
                  <a:pt x="5618432" y="607919"/>
                  <a:pt x="5650817" y="607392"/>
                </a:cubicBezTo>
                <a:close/>
                <a:moveTo>
                  <a:pt x="3998505" y="605769"/>
                </a:moveTo>
                <a:lnTo>
                  <a:pt x="4015592" y="607392"/>
                </a:lnTo>
                <a:cubicBezTo>
                  <a:pt x="4047978" y="607919"/>
                  <a:pt x="4079870" y="610900"/>
                  <a:pt x="4111054" y="616457"/>
                </a:cubicBezTo>
                <a:cubicBezTo>
                  <a:pt x="4116630" y="616038"/>
                  <a:pt x="4121958" y="616986"/>
                  <a:pt x="4127266" y="617996"/>
                </a:cubicBezTo>
                <a:lnTo>
                  <a:pt x="4127384" y="619144"/>
                </a:lnTo>
                <a:cubicBezTo>
                  <a:pt x="4486234" y="678542"/>
                  <a:pt x="4767273" y="959319"/>
                  <a:pt x="4817549" y="1312185"/>
                </a:cubicBezTo>
                <a:cubicBezTo>
                  <a:pt x="4817717" y="1312238"/>
                  <a:pt x="4817886" y="1312243"/>
                  <a:pt x="4818055" y="1312248"/>
                </a:cubicBezTo>
                <a:lnTo>
                  <a:pt x="4818595" y="1318938"/>
                </a:lnTo>
                <a:cubicBezTo>
                  <a:pt x="4823652" y="1349182"/>
                  <a:pt x="4826101" y="1380067"/>
                  <a:pt x="4826059" y="1411395"/>
                </a:cubicBezTo>
                <a:cubicBezTo>
                  <a:pt x="4827371" y="1417025"/>
                  <a:pt x="4827430" y="1422694"/>
                  <a:pt x="4827430" y="1428376"/>
                </a:cubicBezTo>
                <a:cubicBezTo>
                  <a:pt x="4827430" y="1432198"/>
                  <a:pt x="4827403" y="1436014"/>
                  <a:pt x="4826837" y="1439816"/>
                </a:cubicBezTo>
                <a:lnTo>
                  <a:pt x="4826338" y="1439783"/>
                </a:lnTo>
                <a:lnTo>
                  <a:pt x="4826312" y="1440278"/>
                </a:lnTo>
                <a:lnTo>
                  <a:pt x="4809193" y="1438652"/>
                </a:lnTo>
                <a:cubicBezTo>
                  <a:pt x="4776819" y="1438125"/>
                  <a:pt x="4744939" y="1435144"/>
                  <a:pt x="4713767" y="1429590"/>
                </a:cubicBezTo>
                <a:cubicBezTo>
                  <a:pt x="4708190" y="1430009"/>
                  <a:pt x="4702861" y="1429061"/>
                  <a:pt x="4697550" y="1428050"/>
                </a:cubicBezTo>
                <a:lnTo>
                  <a:pt x="4697434" y="1426902"/>
                </a:lnTo>
                <a:cubicBezTo>
                  <a:pt x="4338583" y="1367503"/>
                  <a:pt x="4057544" y="1086726"/>
                  <a:pt x="4007268" y="733861"/>
                </a:cubicBezTo>
                <a:cubicBezTo>
                  <a:pt x="4007101" y="733808"/>
                  <a:pt x="4006932" y="733803"/>
                  <a:pt x="4006763" y="733798"/>
                </a:cubicBezTo>
                <a:lnTo>
                  <a:pt x="4006225" y="727122"/>
                </a:lnTo>
                <a:cubicBezTo>
                  <a:pt x="4001166" y="696872"/>
                  <a:pt x="3998715" y="665981"/>
                  <a:pt x="3998757" y="634646"/>
                </a:cubicBezTo>
                <a:cubicBezTo>
                  <a:pt x="3997445" y="629018"/>
                  <a:pt x="3997387" y="623351"/>
                  <a:pt x="3997387" y="617670"/>
                </a:cubicBezTo>
                <a:lnTo>
                  <a:pt x="3997981" y="606230"/>
                </a:lnTo>
                <a:lnTo>
                  <a:pt x="3998479" y="606263"/>
                </a:lnTo>
                <a:close/>
                <a:moveTo>
                  <a:pt x="3975754" y="605769"/>
                </a:moveTo>
                <a:lnTo>
                  <a:pt x="3975780" y="606263"/>
                </a:lnTo>
                <a:lnTo>
                  <a:pt x="3976278" y="606230"/>
                </a:lnTo>
                <a:lnTo>
                  <a:pt x="3976872" y="617670"/>
                </a:lnTo>
                <a:cubicBezTo>
                  <a:pt x="3976872" y="623351"/>
                  <a:pt x="3976813" y="629018"/>
                  <a:pt x="3975501" y="634646"/>
                </a:cubicBezTo>
                <a:cubicBezTo>
                  <a:pt x="3975543" y="665981"/>
                  <a:pt x="3973093" y="696872"/>
                  <a:pt x="3968034" y="727122"/>
                </a:cubicBezTo>
                <a:lnTo>
                  <a:pt x="3967496" y="733798"/>
                </a:lnTo>
                <a:cubicBezTo>
                  <a:pt x="3967326" y="733803"/>
                  <a:pt x="3967158" y="733808"/>
                  <a:pt x="3966990" y="733861"/>
                </a:cubicBezTo>
                <a:cubicBezTo>
                  <a:pt x="3916715" y="1086726"/>
                  <a:pt x="3635676" y="1367503"/>
                  <a:pt x="3276825" y="1426902"/>
                </a:cubicBezTo>
                <a:lnTo>
                  <a:pt x="3276708" y="1428050"/>
                </a:lnTo>
                <a:cubicBezTo>
                  <a:pt x="3271398" y="1429061"/>
                  <a:pt x="3266069" y="1430009"/>
                  <a:pt x="3260492" y="1429590"/>
                </a:cubicBezTo>
                <a:cubicBezTo>
                  <a:pt x="3229320" y="1435144"/>
                  <a:pt x="3197440" y="1438125"/>
                  <a:pt x="3165065" y="1438652"/>
                </a:cubicBezTo>
                <a:lnTo>
                  <a:pt x="3147947" y="1440278"/>
                </a:lnTo>
                <a:lnTo>
                  <a:pt x="3147921" y="1439783"/>
                </a:lnTo>
                <a:lnTo>
                  <a:pt x="3147422" y="1439816"/>
                </a:lnTo>
                <a:cubicBezTo>
                  <a:pt x="3146856" y="1436014"/>
                  <a:pt x="3146829" y="1432198"/>
                  <a:pt x="3146829" y="1428376"/>
                </a:cubicBezTo>
                <a:cubicBezTo>
                  <a:pt x="3146829" y="1422694"/>
                  <a:pt x="3146887" y="1417025"/>
                  <a:pt x="3148199" y="1411395"/>
                </a:cubicBezTo>
                <a:cubicBezTo>
                  <a:pt x="3148157" y="1380067"/>
                  <a:pt x="3150607" y="1349182"/>
                  <a:pt x="3155663" y="1318938"/>
                </a:cubicBezTo>
                <a:lnTo>
                  <a:pt x="3156204" y="1312248"/>
                </a:lnTo>
                <a:cubicBezTo>
                  <a:pt x="3156372" y="1312243"/>
                  <a:pt x="3156542" y="1312238"/>
                  <a:pt x="3156709" y="1312185"/>
                </a:cubicBezTo>
                <a:cubicBezTo>
                  <a:pt x="3206986" y="959319"/>
                  <a:pt x="3488025" y="678542"/>
                  <a:pt x="3846875" y="619144"/>
                </a:cubicBezTo>
                <a:lnTo>
                  <a:pt x="3846992" y="617996"/>
                </a:lnTo>
                <a:cubicBezTo>
                  <a:pt x="3852301" y="616986"/>
                  <a:pt x="3857629" y="616038"/>
                  <a:pt x="3863205" y="616457"/>
                </a:cubicBezTo>
                <a:cubicBezTo>
                  <a:pt x="3894388" y="610900"/>
                  <a:pt x="3926281" y="607919"/>
                  <a:pt x="3958666" y="607392"/>
                </a:cubicBezTo>
                <a:close/>
                <a:moveTo>
                  <a:pt x="2306354" y="605769"/>
                </a:moveTo>
                <a:lnTo>
                  <a:pt x="2323441" y="607392"/>
                </a:lnTo>
                <a:cubicBezTo>
                  <a:pt x="2355827" y="607919"/>
                  <a:pt x="2387719" y="610900"/>
                  <a:pt x="2418903" y="616457"/>
                </a:cubicBezTo>
                <a:cubicBezTo>
                  <a:pt x="2424479" y="616038"/>
                  <a:pt x="2429807" y="616986"/>
                  <a:pt x="2435115" y="617996"/>
                </a:cubicBezTo>
                <a:lnTo>
                  <a:pt x="2435233" y="619144"/>
                </a:lnTo>
                <a:cubicBezTo>
                  <a:pt x="2794083" y="678542"/>
                  <a:pt x="3075122" y="959319"/>
                  <a:pt x="3125398" y="1312185"/>
                </a:cubicBezTo>
                <a:cubicBezTo>
                  <a:pt x="3125566" y="1312238"/>
                  <a:pt x="3125735" y="1312243"/>
                  <a:pt x="3125904" y="1312248"/>
                </a:cubicBezTo>
                <a:lnTo>
                  <a:pt x="3126444" y="1318938"/>
                </a:lnTo>
                <a:cubicBezTo>
                  <a:pt x="3131501" y="1349182"/>
                  <a:pt x="3133950" y="1380067"/>
                  <a:pt x="3133908" y="1411395"/>
                </a:cubicBezTo>
                <a:cubicBezTo>
                  <a:pt x="3135220" y="1417025"/>
                  <a:pt x="3135279" y="1422694"/>
                  <a:pt x="3135279" y="1428376"/>
                </a:cubicBezTo>
                <a:cubicBezTo>
                  <a:pt x="3135279" y="1432198"/>
                  <a:pt x="3135252" y="1436014"/>
                  <a:pt x="3134686" y="1439816"/>
                </a:cubicBezTo>
                <a:lnTo>
                  <a:pt x="3134187" y="1439783"/>
                </a:lnTo>
                <a:lnTo>
                  <a:pt x="3134161" y="1440278"/>
                </a:lnTo>
                <a:lnTo>
                  <a:pt x="3117042" y="1438652"/>
                </a:lnTo>
                <a:cubicBezTo>
                  <a:pt x="3084668" y="1438125"/>
                  <a:pt x="3052788" y="1435144"/>
                  <a:pt x="3021616" y="1429590"/>
                </a:cubicBezTo>
                <a:cubicBezTo>
                  <a:pt x="3016039" y="1430009"/>
                  <a:pt x="3010710" y="1429061"/>
                  <a:pt x="3005399" y="1428050"/>
                </a:cubicBezTo>
                <a:lnTo>
                  <a:pt x="3005283" y="1426902"/>
                </a:lnTo>
                <a:cubicBezTo>
                  <a:pt x="2646432" y="1367503"/>
                  <a:pt x="2365393" y="1086726"/>
                  <a:pt x="2315117" y="733861"/>
                </a:cubicBezTo>
                <a:cubicBezTo>
                  <a:pt x="2314950" y="733808"/>
                  <a:pt x="2314781" y="733803"/>
                  <a:pt x="2314612" y="733798"/>
                </a:cubicBezTo>
                <a:lnTo>
                  <a:pt x="2314074" y="727122"/>
                </a:lnTo>
                <a:cubicBezTo>
                  <a:pt x="2309015" y="696872"/>
                  <a:pt x="2306564" y="665981"/>
                  <a:pt x="2306606" y="634646"/>
                </a:cubicBezTo>
                <a:cubicBezTo>
                  <a:pt x="2305294" y="629018"/>
                  <a:pt x="2305236" y="623351"/>
                  <a:pt x="2305236" y="617670"/>
                </a:cubicBezTo>
                <a:lnTo>
                  <a:pt x="2305830" y="606230"/>
                </a:lnTo>
                <a:lnTo>
                  <a:pt x="2306328" y="606263"/>
                </a:lnTo>
                <a:close/>
                <a:moveTo>
                  <a:pt x="2283603" y="605769"/>
                </a:moveTo>
                <a:lnTo>
                  <a:pt x="2283629" y="606263"/>
                </a:lnTo>
                <a:lnTo>
                  <a:pt x="2284127" y="606230"/>
                </a:lnTo>
                <a:lnTo>
                  <a:pt x="2284721" y="617670"/>
                </a:lnTo>
                <a:cubicBezTo>
                  <a:pt x="2284721" y="623351"/>
                  <a:pt x="2284662" y="629018"/>
                  <a:pt x="2283350" y="634646"/>
                </a:cubicBezTo>
                <a:cubicBezTo>
                  <a:pt x="2283392" y="665981"/>
                  <a:pt x="2280942" y="696872"/>
                  <a:pt x="2275883" y="727122"/>
                </a:cubicBezTo>
                <a:lnTo>
                  <a:pt x="2275345" y="733798"/>
                </a:lnTo>
                <a:cubicBezTo>
                  <a:pt x="2275175" y="733803"/>
                  <a:pt x="2275007" y="733808"/>
                  <a:pt x="2274839" y="733861"/>
                </a:cubicBezTo>
                <a:cubicBezTo>
                  <a:pt x="2224564" y="1086726"/>
                  <a:pt x="1943525" y="1367503"/>
                  <a:pt x="1584673" y="1426902"/>
                </a:cubicBezTo>
                <a:lnTo>
                  <a:pt x="1584557" y="1428050"/>
                </a:lnTo>
                <a:cubicBezTo>
                  <a:pt x="1579247" y="1429061"/>
                  <a:pt x="1573918" y="1430009"/>
                  <a:pt x="1568341" y="1429590"/>
                </a:cubicBezTo>
                <a:cubicBezTo>
                  <a:pt x="1537169" y="1435144"/>
                  <a:pt x="1505289" y="1438125"/>
                  <a:pt x="1472914" y="1438652"/>
                </a:cubicBezTo>
                <a:lnTo>
                  <a:pt x="1455796" y="1440278"/>
                </a:lnTo>
                <a:lnTo>
                  <a:pt x="1455770" y="1439783"/>
                </a:lnTo>
                <a:lnTo>
                  <a:pt x="1455271" y="1439816"/>
                </a:lnTo>
                <a:cubicBezTo>
                  <a:pt x="1454705" y="1436014"/>
                  <a:pt x="1454678" y="1432198"/>
                  <a:pt x="1454678" y="1428376"/>
                </a:cubicBezTo>
                <a:cubicBezTo>
                  <a:pt x="1454678" y="1422694"/>
                  <a:pt x="1454736" y="1417025"/>
                  <a:pt x="1456048" y="1411395"/>
                </a:cubicBezTo>
                <a:cubicBezTo>
                  <a:pt x="1456006" y="1380067"/>
                  <a:pt x="1458456" y="1349182"/>
                  <a:pt x="1463513" y="1318938"/>
                </a:cubicBezTo>
                <a:lnTo>
                  <a:pt x="1464053" y="1312248"/>
                </a:lnTo>
                <a:cubicBezTo>
                  <a:pt x="1464221" y="1312243"/>
                  <a:pt x="1464391" y="1312238"/>
                  <a:pt x="1464558" y="1312185"/>
                </a:cubicBezTo>
                <a:cubicBezTo>
                  <a:pt x="1514835" y="959319"/>
                  <a:pt x="1795874" y="678542"/>
                  <a:pt x="2154724" y="619144"/>
                </a:cubicBezTo>
                <a:lnTo>
                  <a:pt x="2154841" y="617996"/>
                </a:lnTo>
                <a:cubicBezTo>
                  <a:pt x="2160150" y="616986"/>
                  <a:pt x="2165478" y="616038"/>
                  <a:pt x="2171054" y="616457"/>
                </a:cubicBezTo>
                <a:cubicBezTo>
                  <a:pt x="2202237" y="610900"/>
                  <a:pt x="2234130" y="607919"/>
                  <a:pt x="2266515" y="607392"/>
                </a:cubicBezTo>
                <a:close/>
                <a:moveTo>
                  <a:pt x="614203" y="605769"/>
                </a:moveTo>
                <a:lnTo>
                  <a:pt x="631290" y="607392"/>
                </a:lnTo>
                <a:cubicBezTo>
                  <a:pt x="663676" y="607919"/>
                  <a:pt x="695568" y="610900"/>
                  <a:pt x="726752" y="616457"/>
                </a:cubicBezTo>
                <a:cubicBezTo>
                  <a:pt x="732328" y="616038"/>
                  <a:pt x="737656" y="616986"/>
                  <a:pt x="742964" y="617996"/>
                </a:cubicBezTo>
                <a:lnTo>
                  <a:pt x="743081" y="619144"/>
                </a:lnTo>
                <a:cubicBezTo>
                  <a:pt x="1101932" y="678542"/>
                  <a:pt x="1382971" y="959319"/>
                  <a:pt x="1433247" y="1312185"/>
                </a:cubicBezTo>
                <a:cubicBezTo>
                  <a:pt x="1433415" y="1312238"/>
                  <a:pt x="1433584" y="1312243"/>
                  <a:pt x="1433753" y="1312248"/>
                </a:cubicBezTo>
                <a:lnTo>
                  <a:pt x="1434293" y="1318938"/>
                </a:lnTo>
                <a:cubicBezTo>
                  <a:pt x="1439350" y="1349182"/>
                  <a:pt x="1441799" y="1380067"/>
                  <a:pt x="1441757" y="1411395"/>
                </a:cubicBezTo>
                <a:cubicBezTo>
                  <a:pt x="1443069" y="1417025"/>
                  <a:pt x="1443128" y="1422694"/>
                  <a:pt x="1443128" y="1428376"/>
                </a:cubicBezTo>
                <a:cubicBezTo>
                  <a:pt x="1443128" y="1432198"/>
                  <a:pt x="1443101" y="1436014"/>
                  <a:pt x="1442535" y="1439816"/>
                </a:cubicBezTo>
                <a:lnTo>
                  <a:pt x="1442036" y="1439783"/>
                </a:lnTo>
                <a:lnTo>
                  <a:pt x="1442010" y="1440278"/>
                </a:lnTo>
                <a:lnTo>
                  <a:pt x="1424891" y="1438652"/>
                </a:lnTo>
                <a:cubicBezTo>
                  <a:pt x="1392517" y="1438125"/>
                  <a:pt x="1360637" y="1435144"/>
                  <a:pt x="1329465" y="1429590"/>
                </a:cubicBezTo>
                <a:cubicBezTo>
                  <a:pt x="1323888" y="1430009"/>
                  <a:pt x="1318559" y="1429061"/>
                  <a:pt x="1313248" y="1428050"/>
                </a:cubicBezTo>
                <a:lnTo>
                  <a:pt x="1313132" y="1426902"/>
                </a:lnTo>
                <a:cubicBezTo>
                  <a:pt x="954281" y="1367503"/>
                  <a:pt x="673242" y="1086726"/>
                  <a:pt x="622966" y="733861"/>
                </a:cubicBezTo>
                <a:cubicBezTo>
                  <a:pt x="622799" y="733808"/>
                  <a:pt x="622630" y="733803"/>
                  <a:pt x="622461" y="733798"/>
                </a:cubicBezTo>
                <a:lnTo>
                  <a:pt x="621923" y="727122"/>
                </a:lnTo>
                <a:cubicBezTo>
                  <a:pt x="616864" y="696872"/>
                  <a:pt x="614413" y="665981"/>
                  <a:pt x="614455" y="634646"/>
                </a:cubicBezTo>
                <a:cubicBezTo>
                  <a:pt x="613143" y="629018"/>
                  <a:pt x="613085" y="623351"/>
                  <a:pt x="613085" y="617670"/>
                </a:cubicBezTo>
                <a:lnTo>
                  <a:pt x="613679" y="606230"/>
                </a:lnTo>
                <a:lnTo>
                  <a:pt x="614177" y="606263"/>
                </a:lnTo>
                <a:close/>
                <a:moveTo>
                  <a:pt x="7360056" y="605769"/>
                </a:moveTo>
                <a:lnTo>
                  <a:pt x="7360082" y="606263"/>
                </a:lnTo>
                <a:lnTo>
                  <a:pt x="7360580" y="606230"/>
                </a:lnTo>
                <a:lnTo>
                  <a:pt x="7361174" y="617670"/>
                </a:lnTo>
                <a:cubicBezTo>
                  <a:pt x="7361174" y="623351"/>
                  <a:pt x="7361116" y="629018"/>
                  <a:pt x="7359804" y="634646"/>
                </a:cubicBezTo>
                <a:cubicBezTo>
                  <a:pt x="7359846" y="665981"/>
                  <a:pt x="7357395" y="696872"/>
                  <a:pt x="7352337" y="727122"/>
                </a:cubicBezTo>
                <a:lnTo>
                  <a:pt x="7351798" y="733798"/>
                </a:lnTo>
                <a:cubicBezTo>
                  <a:pt x="7351629" y="733803"/>
                  <a:pt x="7351460" y="733808"/>
                  <a:pt x="7351293" y="733861"/>
                </a:cubicBezTo>
                <a:cubicBezTo>
                  <a:pt x="7301017" y="1086726"/>
                  <a:pt x="7019978" y="1367503"/>
                  <a:pt x="6661127" y="1426902"/>
                </a:cubicBezTo>
                <a:lnTo>
                  <a:pt x="6661011" y="1428050"/>
                </a:lnTo>
                <a:cubicBezTo>
                  <a:pt x="6655700" y="1429061"/>
                  <a:pt x="6650371" y="1430009"/>
                  <a:pt x="6644794" y="1429590"/>
                </a:cubicBezTo>
                <a:cubicBezTo>
                  <a:pt x="6613622" y="1435144"/>
                  <a:pt x="6581742" y="1438125"/>
                  <a:pt x="6549368" y="1438652"/>
                </a:cubicBezTo>
                <a:lnTo>
                  <a:pt x="6532249" y="1440278"/>
                </a:lnTo>
                <a:lnTo>
                  <a:pt x="6532223" y="1439783"/>
                </a:lnTo>
                <a:lnTo>
                  <a:pt x="6531724" y="1439816"/>
                </a:lnTo>
                <a:cubicBezTo>
                  <a:pt x="6531158" y="1436014"/>
                  <a:pt x="6531131" y="1432198"/>
                  <a:pt x="6531131" y="1428376"/>
                </a:cubicBezTo>
                <a:cubicBezTo>
                  <a:pt x="6531131" y="1422694"/>
                  <a:pt x="6531190" y="1417025"/>
                  <a:pt x="6532502" y="1411395"/>
                </a:cubicBezTo>
                <a:cubicBezTo>
                  <a:pt x="6532460" y="1380067"/>
                  <a:pt x="6534909" y="1349182"/>
                  <a:pt x="6539966" y="1318938"/>
                </a:cubicBezTo>
                <a:lnTo>
                  <a:pt x="6540506" y="1312248"/>
                </a:lnTo>
                <a:cubicBezTo>
                  <a:pt x="6540675" y="1312243"/>
                  <a:pt x="6540844" y="1312238"/>
                  <a:pt x="6541012" y="1312185"/>
                </a:cubicBezTo>
                <a:cubicBezTo>
                  <a:pt x="6591288" y="959319"/>
                  <a:pt x="6872327" y="678542"/>
                  <a:pt x="7231178" y="619144"/>
                </a:cubicBezTo>
                <a:lnTo>
                  <a:pt x="7231295" y="617996"/>
                </a:lnTo>
                <a:cubicBezTo>
                  <a:pt x="7236603" y="616986"/>
                  <a:pt x="7241931" y="616038"/>
                  <a:pt x="7247507" y="616457"/>
                </a:cubicBezTo>
                <a:cubicBezTo>
                  <a:pt x="7278691" y="610900"/>
                  <a:pt x="7310583" y="607919"/>
                  <a:pt x="7342969" y="607392"/>
                </a:cubicBezTo>
                <a:close/>
                <a:moveTo>
                  <a:pt x="591452" y="605769"/>
                </a:moveTo>
                <a:lnTo>
                  <a:pt x="591478" y="606263"/>
                </a:lnTo>
                <a:lnTo>
                  <a:pt x="591976" y="606230"/>
                </a:lnTo>
                <a:lnTo>
                  <a:pt x="592570" y="617670"/>
                </a:lnTo>
                <a:cubicBezTo>
                  <a:pt x="592570" y="623351"/>
                  <a:pt x="592511" y="629018"/>
                  <a:pt x="591199" y="634646"/>
                </a:cubicBezTo>
                <a:cubicBezTo>
                  <a:pt x="591242" y="665981"/>
                  <a:pt x="588791" y="696872"/>
                  <a:pt x="583732" y="727122"/>
                </a:cubicBezTo>
                <a:lnTo>
                  <a:pt x="583194" y="733798"/>
                </a:lnTo>
                <a:cubicBezTo>
                  <a:pt x="583024" y="733803"/>
                  <a:pt x="582856" y="733808"/>
                  <a:pt x="582689" y="733861"/>
                </a:cubicBezTo>
                <a:cubicBezTo>
                  <a:pt x="537576" y="1050490"/>
                  <a:pt x="306662" y="1309076"/>
                  <a:pt x="0" y="1400276"/>
                </a:cubicBezTo>
                <a:lnTo>
                  <a:pt x="0" y="1267938"/>
                </a:lnTo>
                <a:cubicBezTo>
                  <a:pt x="229298" y="1185101"/>
                  <a:pt x="402181" y="989705"/>
                  <a:pt x="449203" y="750600"/>
                </a:cubicBezTo>
                <a:cubicBezTo>
                  <a:pt x="258971" y="791484"/>
                  <a:pt x="97576" y="906749"/>
                  <a:pt x="0" y="1064489"/>
                </a:cubicBezTo>
                <a:lnTo>
                  <a:pt x="0" y="857695"/>
                </a:lnTo>
                <a:cubicBezTo>
                  <a:pt x="121484" y="734788"/>
                  <a:pt x="282199" y="649000"/>
                  <a:pt x="462573" y="619144"/>
                </a:cubicBezTo>
                <a:lnTo>
                  <a:pt x="462690" y="617996"/>
                </a:lnTo>
                <a:cubicBezTo>
                  <a:pt x="467999" y="616986"/>
                  <a:pt x="473327" y="616038"/>
                  <a:pt x="478903" y="616457"/>
                </a:cubicBezTo>
                <a:cubicBezTo>
                  <a:pt x="510086" y="610900"/>
                  <a:pt x="541979" y="607919"/>
                  <a:pt x="574365" y="607392"/>
                </a:cubicBezTo>
                <a:close/>
                <a:moveTo>
                  <a:pt x="11969013" y="0"/>
                </a:moveTo>
                <a:lnTo>
                  <a:pt x="12180097" y="0"/>
                </a:lnTo>
                <a:cubicBezTo>
                  <a:pt x="12184579" y="2797"/>
                  <a:pt x="12188307" y="6390"/>
                  <a:pt x="12192000" y="10016"/>
                </a:cubicBezTo>
                <a:lnTo>
                  <a:pt x="12192000" y="210008"/>
                </a:lnTo>
                <a:cubicBezTo>
                  <a:pt x="12135666" y="124006"/>
                  <a:pt x="12059786" y="51396"/>
                  <a:pt x="11969013" y="0"/>
                </a:cubicBezTo>
                <a:close/>
                <a:moveTo>
                  <a:pt x="11640695" y="0"/>
                </a:moveTo>
                <a:lnTo>
                  <a:pt x="11775234" y="0"/>
                </a:lnTo>
                <a:cubicBezTo>
                  <a:pt x="11842228" y="193636"/>
                  <a:pt x="11995970" y="348667"/>
                  <a:pt x="12192000" y="421829"/>
                </a:cubicBezTo>
                <a:lnTo>
                  <a:pt x="12192000" y="553832"/>
                </a:lnTo>
                <a:cubicBezTo>
                  <a:pt x="11924422" y="471599"/>
                  <a:pt x="11715712" y="262771"/>
                  <a:pt x="11640695" y="0"/>
                </a:cubicBezTo>
                <a:close/>
                <a:moveTo>
                  <a:pt x="11023379" y="0"/>
                </a:moveTo>
                <a:lnTo>
                  <a:pt x="11232088" y="0"/>
                </a:lnTo>
                <a:cubicBezTo>
                  <a:pt x="11066618" y="98005"/>
                  <a:pt x="10947209" y="260867"/>
                  <a:pt x="10909358" y="451830"/>
                </a:cubicBezTo>
                <a:cubicBezTo>
                  <a:pt x="11153410" y="399791"/>
                  <a:pt x="11350000" y="226290"/>
                  <a:pt x="11427896" y="0"/>
                </a:cubicBezTo>
                <a:lnTo>
                  <a:pt x="11561912" y="0"/>
                </a:lnTo>
                <a:cubicBezTo>
                  <a:pt x="11477134" y="299826"/>
                  <a:pt x="11217862" y="529393"/>
                  <a:pt x="10895987" y="582253"/>
                </a:cubicBezTo>
                <a:lnTo>
                  <a:pt x="10895871" y="583392"/>
                </a:lnTo>
                <a:cubicBezTo>
                  <a:pt x="10890560" y="584395"/>
                  <a:pt x="10885231" y="585336"/>
                  <a:pt x="10879654" y="584920"/>
                </a:cubicBezTo>
                <a:cubicBezTo>
                  <a:pt x="10848482" y="590430"/>
                  <a:pt x="10816602" y="593388"/>
                  <a:pt x="10784227" y="593911"/>
                </a:cubicBezTo>
                <a:lnTo>
                  <a:pt x="10767109" y="595524"/>
                </a:lnTo>
                <a:lnTo>
                  <a:pt x="10767083" y="595033"/>
                </a:lnTo>
                <a:lnTo>
                  <a:pt x="10766584" y="595066"/>
                </a:lnTo>
                <a:cubicBezTo>
                  <a:pt x="10766018" y="591293"/>
                  <a:pt x="10765991" y="587507"/>
                  <a:pt x="10765991" y="583715"/>
                </a:cubicBezTo>
                <a:cubicBezTo>
                  <a:pt x="10765991" y="578078"/>
                  <a:pt x="10766050" y="572454"/>
                  <a:pt x="10767362" y="566868"/>
                </a:cubicBezTo>
                <a:cubicBezTo>
                  <a:pt x="10767319" y="535786"/>
                  <a:pt x="10769769" y="505143"/>
                  <a:pt x="10774826" y="475137"/>
                </a:cubicBezTo>
                <a:lnTo>
                  <a:pt x="10775366" y="468500"/>
                </a:lnTo>
                <a:cubicBezTo>
                  <a:pt x="10775535" y="468495"/>
                  <a:pt x="10775704" y="468490"/>
                  <a:pt x="10775872" y="468437"/>
                </a:cubicBezTo>
                <a:cubicBezTo>
                  <a:pt x="10802174" y="285283"/>
                  <a:pt x="10891635" y="121704"/>
                  <a:pt x="11023379" y="0"/>
                </a:cubicBezTo>
                <a:close/>
                <a:moveTo>
                  <a:pt x="9949555" y="0"/>
                </a:moveTo>
                <a:lnTo>
                  <a:pt x="10083571" y="0"/>
                </a:lnTo>
                <a:cubicBezTo>
                  <a:pt x="10161467" y="226290"/>
                  <a:pt x="10358057" y="399791"/>
                  <a:pt x="10602109" y="451830"/>
                </a:cubicBezTo>
                <a:cubicBezTo>
                  <a:pt x="10564258" y="260867"/>
                  <a:pt x="10444849" y="98005"/>
                  <a:pt x="10279379" y="0"/>
                </a:cubicBezTo>
                <a:lnTo>
                  <a:pt x="10488089" y="0"/>
                </a:lnTo>
                <a:cubicBezTo>
                  <a:pt x="10619833" y="121704"/>
                  <a:pt x="10709293" y="285283"/>
                  <a:pt x="10735596" y="468437"/>
                </a:cubicBezTo>
                <a:cubicBezTo>
                  <a:pt x="10735763" y="468490"/>
                  <a:pt x="10735932" y="468495"/>
                  <a:pt x="10736101" y="468500"/>
                </a:cubicBezTo>
                <a:lnTo>
                  <a:pt x="10736641" y="475137"/>
                </a:lnTo>
                <a:cubicBezTo>
                  <a:pt x="10741698" y="505143"/>
                  <a:pt x="10744148" y="535786"/>
                  <a:pt x="10744105" y="566868"/>
                </a:cubicBezTo>
                <a:cubicBezTo>
                  <a:pt x="10745417" y="572454"/>
                  <a:pt x="10745476" y="578078"/>
                  <a:pt x="10745476" y="583715"/>
                </a:cubicBezTo>
                <a:cubicBezTo>
                  <a:pt x="10745476" y="587507"/>
                  <a:pt x="10745449" y="591293"/>
                  <a:pt x="10744883" y="595066"/>
                </a:cubicBezTo>
                <a:lnTo>
                  <a:pt x="10744384" y="595033"/>
                </a:lnTo>
                <a:lnTo>
                  <a:pt x="10744358" y="595524"/>
                </a:lnTo>
                <a:lnTo>
                  <a:pt x="10727240" y="593911"/>
                </a:lnTo>
                <a:cubicBezTo>
                  <a:pt x="10694865" y="593388"/>
                  <a:pt x="10662985" y="590430"/>
                  <a:pt x="10631813" y="584920"/>
                </a:cubicBezTo>
                <a:cubicBezTo>
                  <a:pt x="10626236" y="585336"/>
                  <a:pt x="10620907" y="584395"/>
                  <a:pt x="10615596" y="583392"/>
                </a:cubicBezTo>
                <a:lnTo>
                  <a:pt x="10615480" y="582253"/>
                </a:lnTo>
                <a:cubicBezTo>
                  <a:pt x="10293605" y="529393"/>
                  <a:pt x="10034333" y="299826"/>
                  <a:pt x="9949555" y="0"/>
                </a:cubicBezTo>
                <a:close/>
                <a:moveTo>
                  <a:pt x="9331225" y="0"/>
                </a:moveTo>
                <a:lnTo>
                  <a:pt x="9539935" y="0"/>
                </a:lnTo>
                <a:cubicBezTo>
                  <a:pt x="9374465" y="98005"/>
                  <a:pt x="9255056" y="260867"/>
                  <a:pt x="9217205" y="451830"/>
                </a:cubicBezTo>
                <a:cubicBezTo>
                  <a:pt x="9461257" y="399791"/>
                  <a:pt x="9657847" y="226290"/>
                  <a:pt x="9735743" y="0"/>
                </a:cubicBezTo>
                <a:lnTo>
                  <a:pt x="9869759" y="0"/>
                </a:lnTo>
                <a:cubicBezTo>
                  <a:pt x="9784981" y="299826"/>
                  <a:pt x="9525709" y="529393"/>
                  <a:pt x="9203834" y="582253"/>
                </a:cubicBezTo>
                <a:lnTo>
                  <a:pt x="9203718" y="583392"/>
                </a:lnTo>
                <a:cubicBezTo>
                  <a:pt x="9198407" y="584395"/>
                  <a:pt x="9193078" y="585336"/>
                  <a:pt x="9187501" y="584920"/>
                </a:cubicBezTo>
                <a:cubicBezTo>
                  <a:pt x="9156329" y="590430"/>
                  <a:pt x="9124449" y="593388"/>
                  <a:pt x="9092074" y="593911"/>
                </a:cubicBezTo>
                <a:lnTo>
                  <a:pt x="9074956" y="595524"/>
                </a:lnTo>
                <a:lnTo>
                  <a:pt x="9074930" y="595033"/>
                </a:lnTo>
                <a:lnTo>
                  <a:pt x="9074431" y="595066"/>
                </a:lnTo>
                <a:cubicBezTo>
                  <a:pt x="9073865" y="591293"/>
                  <a:pt x="9073838" y="587507"/>
                  <a:pt x="9073838" y="583715"/>
                </a:cubicBezTo>
                <a:cubicBezTo>
                  <a:pt x="9073838" y="578078"/>
                  <a:pt x="9073897" y="572454"/>
                  <a:pt x="9075209" y="566868"/>
                </a:cubicBezTo>
                <a:cubicBezTo>
                  <a:pt x="9075166" y="535786"/>
                  <a:pt x="9077616" y="505143"/>
                  <a:pt x="9082673" y="475137"/>
                </a:cubicBezTo>
                <a:lnTo>
                  <a:pt x="9083213" y="468500"/>
                </a:lnTo>
                <a:cubicBezTo>
                  <a:pt x="9083382" y="468495"/>
                  <a:pt x="9083551" y="468490"/>
                  <a:pt x="9083718" y="468437"/>
                </a:cubicBezTo>
                <a:cubicBezTo>
                  <a:pt x="9110021" y="285283"/>
                  <a:pt x="9199481" y="121704"/>
                  <a:pt x="9331225" y="0"/>
                </a:cubicBezTo>
                <a:close/>
                <a:moveTo>
                  <a:pt x="8257405" y="0"/>
                </a:moveTo>
                <a:lnTo>
                  <a:pt x="8391420" y="0"/>
                </a:lnTo>
                <a:cubicBezTo>
                  <a:pt x="8469316" y="226290"/>
                  <a:pt x="8665906" y="399791"/>
                  <a:pt x="8909958" y="451830"/>
                </a:cubicBezTo>
                <a:cubicBezTo>
                  <a:pt x="8872107" y="260867"/>
                  <a:pt x="8752698" y="98005"/>
                  <a:pt x="8587228" y="0"/>
                </a:cubicBezTo>
                <a:lnTo>
                  <a:pt x="8795937" y="0"/>
                </a:lnTo>
                <a:cubicBezTo>
                  <a:pt x="8927681" y="121704"/>
                  <a:pt x="9017142" y="285283"/>
                  <a:pt x="9043444" y="468437"/>
                </a:cubicBezTo>
                <a:cubicBezTo>
                  <a:pt x="9043612" y="468490"/>
                  <a:pt x="9043781" y="468495"/>
                  <a:pt x="9043950" y="468500"/>
                </a:cubicBezTo>
                <a:lnTo>
                  <a:pt x="9044490" y="475137"/>
                </a:lnTo>
                <a:cubicBezTo>
                  <a:pt x="9049547" y="505143"/>
                  <a:pt x="9051997" y="535786"/>
                  <a:pt x="9051954" y="566868"/>
                </a:cubicBezTo>
                <a:cubicBezTo>
                  <a:pt x="9053266" y="572454"/>
                  <a:pt x="9053325" y="578078"/>
                  <a:pt x="9053325" y="583715"/>
                </a:cubicBezTo>
                <a:cubicBezTo>
                  <a:pt x="9053325" y="587507"/>
                  <a:pt x="9053298" y="591293"/>
                  <a:pt x="9052732" y="595066"/>
                </a:cubicBezTo>
                <a:lnTo>
                  <a:pt x="9052233" y="595033"/>
                </a:lnTo>
                <a:lnTo>
                  <a:pt x="9052207" y="595524"/>
                </a:lnTo>
                <a:lnTo>
                  <a:pt x="9035089" y="593911"/>
                </a:lnTo>
                <a:cubicBezTo>
                  <a:pt x="9002714" y="593388"/>
                  <a:pt x="8970834" y="590430"/>
                  <a:pt x="8939662" y="584920"/>
                </a:cubicBezTo>
                <a:cubicBezTo>
                  <a:pt x="8934085" y="585336"/>
                  <a:pt x="8928756" y="584395"/>
                  <a:pt x="8923445" y="583392"/>
                </a:cubicBezTo>
                <a:lnTo>
                  <a:pt x="8923329" y="582253"/>
                </a:lnTo>
                <a:cubicBezTo>
                  <a:pt x="8601454" y="529393"/>
                  <a:pt x="8342182" y="299826"/>
                  <a:pt x="8257405" y="0"/>
                </a:cubicBezTo>
                <a:close/>
                <a:moveTo>
                  <a:pt x="7639075" y="0"/>
                </a:moveTo>
                <a:lnTo>
                  <a:pt x="7847784" y="0"/>
                </a:lnTo>
                <a:cubicBezTo>
                  <a:pt x="7682314" y="98005"/>
                  <a:pt x="7562905" y="260867"/>
                  <a:pt x="7525054" y="451830"/>
                </a:cubicBezTo>
                <a:cubicBezTo>
                  <a:pt x="7769107" y="399791"/>
                  <a:pt x="7965696" y="226290"/>
                  <a:pt x="8043592" y="0"/>
                </a:cubicBezTo>
                <a:lnTo>
                  <a:pt x="8177609" y="0"/>
                </a:lnTo>
                <a:cubicBezTo>
                  <a:pt x="8092830" y="299826"/>
                  <a:pt x="7833558" y="529393"/>
                  <a:pt x="7511683" y="582253"/>
                </a:cubicBezTo>
                <a:lnTo>
                  <a:pt x="7511567" y="583392"/>
                </a:lnTo>
                <a:cubicBezTo>
                  <a:pt x="7506256" y="584395"/>
                  <a:pt x="7500927" y="585336"/>
                  <a:pt x="7495350" y="584920"/>
                </a:cubicBezTo>
                <a:cubicBezTo>
                  <a:pt x="7464178" y="590430"/>
                  <a:pt x="7432298" y="593388"/>
                  <a:pt x="7399924" y="593911"/>
                </a:cubicBezTo>
                <a:lnTo>
                  <a:pt x="7382805" y="595524"/>
                </a:lnTo>
                <a:lnTo>
                  <a:pt x="7382779" y="595033"/>
                </a:lnTo>
                <a:lnTo>
                  <a:pt x="7382280" y="595066"/>
                </a:lnTo>
                <a:cubicBezTo>
                  <a:pt x="7381714" y="591293"/>
                  <a:pt x="7381687" y="587507"/>
                  <a:pt x="7381687" y="583715"/>
                </a:cubicBezTo>
                <a:cubicBezTo>
                  <a:pt x="7381687" y="578078"/>
                  <a:pt x="7381746" y="572454"/>
                  <a:pt x="7383058" y="566868"/>
                </a:cubicBezTo>
                <a:cubicBezTo>
                  <a:pt x="7383016" y="535786"/>
                  <a:pt x="7385465" y="505143"/>
                  <a:pt x="7390522" y="475137"/>
                </a:cubicBezTo>
                <a:lnTo>
                  <a:pt x="7391062" y="468500"/>
                </a:lnTo>
                <a:cubicBezTo>
                  <a:pt x="7391231" y="468495"/>
                  <a:pt x="7391400" y="468490"/>
                  <a:pt x="7391568" y="468437"/>
                </a:cubicBezTo>
                <a:cubicBezTo>
                  <a:pt x="7417870" y="285283"/>
                  <a:pt x="7507331" y="121703"/>
                  <a:pt x="7639075" y="0"/>
                </a:cubicBezTo>
                <a:close/>
                <a:moveTo>
                  <a:pt x="6565254" y="0"/>
                </a:moveTo>
                <a:lnTo>
                  <a:pt x="6699270" y="0"/>
                </a:lnTo>
                <a:cubicBezTo>
                  <a:pt x="6777166" y="226290"/>
                  <a:pt x="6973755" y="399791"/>
                  <a:pt x="7217807" y="451830"/>
                </a:cubicBezTo>
                <a:cubicBezTo>
                  <a:pt x="7179956" y="260867"/>
                  <a:pt x="7060547" y="98005"/>
                  <a:pt x="6895077" y="0"/>
                </a:cubicBezTo>
                <a:lnTo>
                  <a:pt x="7103787" y="0"/>
                </a:lnTo>
                <a:cubicBezTo>
                  <a:pt x="7235531" y="121704"/>
                  <a:pt x="7324992" y="285283"/>
                  <a:pt x="7351294" y="468437"/>
                </a:cubicBezTo>
                <a:cubicBezTo>
                  <a:pt x="7351461" y="468490"/>
                  <a:pt x="7351631" y="468495"/>
                  <a:pt x="7351799" y="468500"/>
                </a:cubicBezTo>
                <a:lnTo>
                  <a:pt x="7352340" y="475137"/>
                </a:lnTo>
                <a:cubicBezTo>
                  <a:pt x="7357396" y="505143"/>
                  <a:pt x="7359846" y="535786"/>
                  <a:pt x="7359804" y="566868"/>
                </a:cubicBezTo>
                <a:cubicBezTo>
                  <a:pt x="7361116" y="572454"/>
                  <a:pt x="7361174" y="578078"/>
                  <a:pt x="7361174" y="583715"/>
                </a:cubicBezTo>
                <a:cubicBezTo>
                  <a:pt x="7361174" y="587507"/>
                  <a:pt x="7361147" y="591293"/>
                  <a:pt x="7360581" y="595066"/>
                </a:cubicBezTo>
                <a:lnTo>
                  <a:pt x="7360082" y="595033"/>
                </a:lnTo>
                <a:lnTo>
                  <a:pt x="7360056" y="595524"/>
                </a:lnTo>
                <a:lnTo>
                  <a:pt x="7342938" y="593911"/>
                </a:lnTo>
                <a:cubicBezTo>
                  <a:pt x="7310564" y="593388"/>
                  <a:pt x="7278683" y="590430"/>
                  <a:pt x="7247511" y="584920"/>
                </a:cubicBezTo>
                <a:cubicBezTo>
                  <a:pt x="7241934" y="585336"/>
                  <a:pt x="7236605" y="584395"/>
                  <a:pt x="7231295" y="583392"/>
                </a:cubicBezTo>
                <a:lnTo>
                  <a:pt x="7231179" y="582253"/>
                </a:lnTo>
                <a:cubicBezTo>
                  <a:pt x="6909304" y="529393"/>
                  <a:pt x="6650032" y="299826"/>
                  <a:pt x="6565254" y="0"/>
                </a:cubicBezTo>
                <a:close/>
                <a:moveTo>
                  <a:pt x="5946924" y="0"/>
                </a:moveTo>
                <a:lnTo>
                  <a:pt x="6155633" y="0"/>
                </a:lnTo>
                <a:cubicBezTo>
                  <a:pt x="5990163" y="98005"/>
                  <a:pt x="5870754" y="260867"/>
                  <a:pt x="5832903" y="451830"/>
                </a:cubicBezTo>
                <a:cubicBezTo>
                  <a:pt x="6076956" y="399791"/>
                  <a:pt x="6273545" y="226290"/>
                  <a:pt x="6351441" y="0"/>
                </a:cubicBezTo>
                <a:lnTo>
                  <a:pt x="6485457" y="0"/>
                </a:lnTo>
                <a:cubicBezTo>
                  <a:pt x="6400679" y="299826"/>
                  <a:pt x="6141407" y="529393"/>
                  <a:pt x="5819531" y="582253"/>
                </a:cubicBezTo>
                <a:lnTo>
                  <a:pt x="5819415" y="583392"/>
                </a:lnTo>
                <a:cubicBezTo>
                  <a:pt x="5814105" y="584395"/>
                  <a:pt x="5808776" y="585336"/>
                  <a:pt x="5803199" y="584920"/>
                </a:cubicBezTo>
                <a:cubicBezTo>
                  <a:pt x="5772027" y="590430"/>
                  <a:pt x="5740146" y="593388"/>
                  <a:pt x="5707772" y="593911"/>
                </a:cubicBezTo>
                <a:lnTo>
                  <a:pt x="5690654" y="595524"/>
                </a:lnTo>
                <a:lnTo>
                  <a:pt x="5690628" y="595033"/>
                </a:lnTo>
                <a:lnTo>
                  <a:pt x="5690129" y="595066"/>
                </a:lnTo>
                <a:cubicBezTo>
                  <a:pt x="5689563" y="591293"/>
                  <a:pt x="5689536" y="587507"/>
                  <a:pt x="5689536" y="583715"/>
                </a:cubicBezTo>
                <a:cubicBezTo>
                  <a:pt x="5689536" y="578078"/>
                  <a:pt x="5689594" y="572454"/>
                  <a:pt x="5690906" y="566868"/>
                </a:cubicBezTo>
                <a:cubicBezTo>
                  <a:pt x="5690864" y="535786"/>
                  <a:pt x="5693314" y="505143"/>
                  <a:pt x="5698370" y="475137"/>
                </a:cubicBezTo>
                <a:lnTo>
                  <a:pt x="5698911" y="468500"/>
                </a:lnTo>
                <a:cubicBezTo>
                  <a:pt x="5699079" y="468495"/>
                  <a:pt x="5699249" y="468490"/>
                  <a:pt x="5699416" y="468437"/>
                </a:cubicBezTo>
                <a:cubicBezTo>
                  <a:pt x="5725719" y="285283"/>
                  <a:pt x="5815180" y="121704"/>
                  <a:pt x="5946924" y="0"/>
                </a:cubicBezTo>
                <a:close/>
                <a:moveTo>
                  <a:pt x="4873102" y="0"/>
                </a:moveTo>
                <a:lnTo>
                  <a:pt x="5007119" y="0"/>
                </a:lnTo>
                <a:cubicBezTo>
                  <a:pt x="5085015" y="226291"/>
                  <a:pt x="5281604" y="399791"/>
                  <a:pt x="5525656" y="451830"/>
                </a:cubicBezTo>
                <a:cubicBezTo>
                  <a:pt x="5487805" y="260867"/>
                  <a:pt x="5368397" y="98005"/>
                  <a:pt x="5202927" y="0"/>
                </a:cubicBezTo>
                <a:lnTo>
                  <a:pt x="5411635" y="0"/>
                </a:lnTo>
                <a:cubicBezTo>
                  <a:pt x="5543380" y="121703"/>
                  <a:pt x="5632840" y="285283"/>
                  <a:pt x="5659142" y="468437"/>
                </a:cubicBezTo>
                <a:cubicBezTo>
                  <a:pt x="5659310" y="468490"/>
                  <a:pt x="5659479" y="468495"/>
                  <a:pt x="5659648" y="468499"/>
                </a:cubicBezTo>
                <a:lnTo>
                  <a:pt x="5660188" y="475137"/>
                </a:lnTo>
                <a:cubicBezTo>
                  <a:pt x="5665245" y="505143"/>
                  <a:pt x="5667694" y="535786"/>
                  <a:pt x="5667652" y="566868"/>
                </a:cubicBezTo>
                <a:cubicBezTo>
                  <a:pt x="5668964" y="572454"/>
                  <a:pt x="5669023" y="578078"/>
                  <a:pt x="5669023" y="583715"/>
                </a:cubicBezTo>
                <a:cubicBezTo>
                  <a:pt x="5669023" y="587508"/>
                  <a:pt x="5668996" y="591293"/>
                  <a:pt x="5668430" y="595066"/>
                </a:cubicBezTo>
                <a:lnTo>
                  <a:pt x="5667931" y="595033"/>
                </a:lnTo>
                <a:lnTo>
                  <a:pt x="5667905" y="595524"/>
                </a:lnTo>
                <a:lnTo>
                  <a:pt x="5650786" y="593911"/>
                </a:lnTo>
                <a:cubicBezTo>
                  <a:pt x="5618412" y="593388"/>
                  <a:pt x="5586532" y="590430"/>
                  <a:pt x="5555360" y="584920"/>
                </a:cubicBezTo>
                <a:cubicBezTo>
                  <a:pt x="5549783" y="585336"/>
                  <a:pt x="5544454" y="584395"/>
                  <a:pt x="5539143" y="583392"/>
                </a:cubicBezTo>
                <a:lnTo>
                  <a:pt x="5539027" y="582253"/>
                </a:lnTo>
                <a:cubicBezTo>
                  <a:pt x="5217153" y="529393"/>
                  <a:pt x="4957881" y="299826"/>
                  <a:pt x="4873102" y="0"/>
                </a:cubicBezTo>
                <a:close/>
                <a:moveTo>
                  <a:pt x="4254773" y="0"/>
                </a:moveTo>
                <a:lnTo>
                  <a:pt x="4463482" y="0"/>
                </a:lnTo>
                <a:cubicBezTo>
                  <a:pt x="4298012" y="98005"/>
                  <a:pt x="4178603" y="260867"/>
                  <a:pt x="4140752" y="451830"/>
                </a:cubicBezTo>
                <a:cubicBezTo>
                  <a:pt x="4384804" y="399791"/>
                  <a:pt x="4581394" y="226291"/>
                  <a:pt x="4659290" y="0"/>
                </a:cubicBezTo>
                <a:lnTo>
                  <a:pt x="4793306" y="0"/>
                </a:lnTo>
                <a:cubicBezTo>
                  <a:pt x="4708528" y="299826"/>
                  <a:pt x="4449256" y="529393"/>
                  <a:pt x="4127381" y="582253"/>
                </a:cubicBezTo>
                <a:lnTo>
                  <a:pt x="4127264" y="583392"/>
                </a:lnTo>
                <a:cubicBezTo>
                  <a:pt x="4121954" y="584395"/>
                  <a:pt x="4116625" y="585336"/>
                  <a:pt x="4111048" y="584920"/>
                </a:cubicBezTo>
                <a:cubicBezTo>
                  <a:pt x="4079876" y="590430"/>
                  <a:pt x="4047996" y="593388"/>
                  <a:pt x="4015621" y="593911"/>
                </a:cubicBezTo>
                <a:lnTo>
                  <a:pt x="3998503" y="595524"/>
                </a:lnTo>
                <a:lnTo>
                  <a:pt x="3998477" y="595033"/>
                </a:lnTo>
                <a:lnTo>
                  <a:pt x="3997978" y="595066"/>
                </a:lnTo>
                <a:cubicBezTo>
                  <a:pt x="3997412" y="591293"/>
                  <a:pt x="3997385" y="587507"/>
                  <a:pt x="3997385" y="583715"/>
                </a:cubicBezTo>
                <a:cubicBezTo>
                  <a:pt x="3997385" y="578078"/>
                  <a:pt x="3997443" y="572454"/>
                  <a:pt x="3998755" y="566868"/>
                </a:cubicBezTo>
                <a:cubicBezTo>
                  <a:pt x="3998713" y="535786"/>
                  <a:pt x="4001163" y="505143"/>
                  <a:pt x="4006219" y="475137"/>
                </a:cubicBezTo>
                <a:lnTo>
                  <a:pt x="4006760" y="468499"/>
                </a:lnTo>
                <a:cubicBezTo>
                  <a:pt x="4006928" y="468495"/>
                  <a:pt x="4007098" y="468490"/>
                  <a:pt x="4007265" y="468437"/>
                </a:cubicBezTo>
                <a:cubicBezTo>
                  <a:pt x="4033568" y="285283"/>
                  <a:pt x="4123028" y="121703"/>
                  <a:pt x="4254773" y="0"/>
                </a:cubicBezTo>
                <a:close/>
                <a:moveTo>
                  <a:pt x="3180951" y="0"/>
                </a:moveTo>
                <a:lnTo>
                  <a:pt x="3314968" y="0"/>
                </a:lnTo>
                <a:cubicBezTo>
                  <a:pt x="3392864" y="226291"/>
                  <a:pt x="3589453" y="399791"/>
                  <a:pt x="3833505" y="451830"/>
                </a:cubicBezTo>
                <a:cubicBezTo>
                  <a:pt x="3795654" y="260867"/>
                  <a:pt x="3676245" y="98005"/>
                  <a:pt x="3510776" y="0"/>
                </a:cubicBezTo>
                <a:lnTo>
                  <a:pt x="3719484" y="0"/>
                </a:lnTo>
                <a:cubicBezTo>
                  <a:pt x="3851229" y="121703"/>
                  <a:pt x="3940689" y="285283"/>
                  <a:pt x="3966991" y="468437"/>
                </a:cubicBezTo>
                <a:cubicBezTo>
                  <a:pt x="3967159" y="468490"/>
                  <a:pt x="3967328" y="468495"/>
                  <a:pt x="3967497" y="468499"/>
                </a:cubicBezTo>
                <a:lnTo>
                  <a:pt x="3968037" y="475137"/>
                </a:lnTo>
                <a:cubicBezTo>
                  <a:pt x="3973094" y="505143"/>
                  <a:pt x="3975543" y="535786"/>
                  <a:pt x="3975501" y="566868"/>
                </a:cubicBezTo>
                <a:cubicBezTo>
                  <a:pt x="3976813" y="572454"/>
                  <a:pt x="3976872" y="578078"/>
                  <a:pt x="3976872" y="583715"/>
                </a:cubicBezTo>
                <a:cubicBezTo>
                  <a:pt x="3976872" y="587508"/>
                  <a:pt x="3976845" y="591293"/>
                  <a:pt x="3976279" y="595066"/>
                </a:cubicBezTo>
                <a:lnTo>
                  <a:pt x="3975780" y="595033"/>
                </a:lnTo>
                <a:lnTo>
                  <a:pt x="3975754" y="595524"/>
                </a:lnTo>
                <a:lnTo>
                  <a:pt x="3958635" y="593911"/>
                </a:lnTo>
                <a:cubicBezTo>
                  <a:pt x="3926261" y="593388"/>
                  <a:pt x="3894381" y="590430"/>
                  <a:pt x="3863209" y="584920"/>
                </a:cubicBezTo>
                <a:cubicBezTo>
                  <a:pt x="3857632" y="585336"/>
                  <a:pt x="3852303" y="584395"/>
                  <a:pt x="3846992" y="583392"/>
                </a:cubicBezTo>
                <a:lnTo>
                  <a:pt x="3846876" y="582253"/>
                </a:lnTo>
                <a:cubicBezTo>
                  <a:pt x="3525002" y="529393"/>
                  <a:pt x="3265729" y="299826"/>
                  <a:pt x="3180951" y="0"/>
                </a:cubicBezTo>
                <a:close/>
                <a:moveTo>
                  <a:pt x="2562622" y="0"/>
                </a:moveTo>
                <a:lnTo>
                  <a:pt x="2771330" y="0"/>
                </a:lnTo>
                <a:cubicBezTo>
                  <a:pt x="2605861" y="98005"/>
                  <a:pt x="2486452" y="260867"/>
                  <a:pt x="2448601" y="451830"/>
                </a:cubicBezTo>
                <a:cubicBezTo>
                  <a:pt x="2692653" y="399791"/>
                  <a:pt x="2889242" y="226291"/>
                  <a:pt x="2967139" y="0"/>
                </a:cubicBezTo>
                <a:lnTo>
                  <a:pt x="3101155" y="0"/>
                </a:lnTo>
                <a:cubicBezTo>
                  <a:pt x="3016377" y="299826"/>
                  <a:pt x="2757105" y="529393"/>
                  <a:pt x="2435230" y="582253"/>
                </a:cubicBezTo>
                <a:lnTo>
                  <a:pt x="2435113" y="583392"/>
                </a:lnTo>
                <a:cubicBezTo>
                  <a:pt x="2429803" y="584395"/>
                  <a:pt x="2424474" y="585336"/>
                  <a:pt x="2418897" y="584920"/>
                </a:cubicBezTo>
                <a:cubicBezTo>
                  <a:pt x="2387725" y="590430"/>
                  <a:pt x="2355845" y="593388"/>
                  <a:pt x="2323470" y="593911"/>
                </a:cubicBezTo>
                <a:lnTo>
                  <a:pt x="2306352" y="595524"/>
                </a:lnTo>
                <a:lnTo>
                  <a:pt x="2306326" y="595033"/>
                </a:lnTo>
                <a:lnTo>
                  <a:pt x="2305827" y="595066"/>
                </a:lnTo>
                <a:cubicBezTo>
                  <a:pt x="2305261" y="591293"/>
                  <a:pt x="2305234" y="587507"/>
                  <a:pt x="2305234" y="583715"/>
                </a:cubicBezTo>
                <a:cubicBezTo>
                  <a:pt x="2305234" y="578078"/>
                  <a:pt x="2305292" y="572454"/>
                  <a:pt x="2306604" y="566868"/>
                </a:cubicBezTo>
                <a:cubicBezTo>
                  <a:pt x="2306562" y="535786"/>
                  <a:pt x="2309012" y="505143"/>
                  <a:pt x="2314068" y="475137"/>
                </a:cubicBezTo>
                <a:lnTo>
                  <a:pt x="2314609" y="468499"/>
                </a:lnTo>
                <a:cubicBezTo>
                  <a:pt x="2314777" y="468495"/>
                  <a:pt x="2314947" y="468490"/>
                  <a:pt x="2315114" y="468437"/>
                </a:cubicBezTo>
                <a:cubicBezTo>
                  <a:pt x="2341417" y="285283"/>
                  <a:pt x="2430877" y="121704"/>
                  <a:pt x="2562622" y="0"/>
                </a:cubicBezTo>
                <a:close/>
                <a:moveTo>
                  <a:pt x="1488800" y="0"/>
                </a:moveTo>
                <a:lnTo>
                  <a:pt x="1622816" y="0"/>
                </a:lnTo>
                <a:cubicBezTo>
                  <a:pt x="1700712" y="226290"/>
                  <a:pt x="1897302" y="399791"/>
                  <a:pt x="2141354" y="451830"/>
                </a:cubicBezTo>
                <a:cubicBezTo>
                  <a:pt x="2103503" y="260867"/>
                  <a:pt x="1984094" y="98005"/>
                  <a:pt x="1818624" y="0"/>
                </a:cubicBezTo>
                <a:lnTo>
                  <a:pt x="2027333" y="0"/>
                </a:lnTo>
                <a:cubicBezTo>
                  <a:pt x="2159078" y="121703"/>
                  <a:pt x="2248538" y="285283"/>
                  <a:pt x="2274840" y="468437"/>
                </a:cubicBezTo>
                <a:cubicBezTo>
                  <a:pt x="2275008" y="468490"/>
                  <a:pt x="2275177" y="468495"/>
                  <a:pt x="2275346" y="468500"/>
                </a:cubicBezTo>
                <a:lnTo>
                  <a:pt x="2275886" y="475137"/>
                </a:lnTo>
                <a:cubicBezTo>
                  <a:pt x="2280943" y="505143"/>
                  <a:pt x="2283392" y="535786"/>
                  <a:pt x="2283350" y="566868"/>
                </a:cubicBezTo>
                <a:cubicBezTo>
                  <a:pt x="2284662" y="572454"/>
                  <a:pt x="2284721" y="578078"/>
                  <a:pt x="2284721" y="583715"/>
                </a:cubicBezTo>
                <a:cubicBezTo>
                  <a:pt x="2284721" y="587508"/>
                  <a:pt x="2284694" y="591293"/>
                  <a:pt x="2284128" y="595066"/>
                </a:cubicBezTo>
                <a:lnTo>
                  <a:pt x="2283629" y="595033"/>
                </a:lnTo>
                <a:lnTo>
                  <a:pt x="2283603" y="595524"/>
                </a:lnTo>
                <a:lnTo>
                  <a:pt x="2266484" y="593911"/>
                </a:lnTo>
                <a:cubicBezTo>
                  <a:pt x="2234110" y="593388"/>
                  <a:pt x="2202230" y="590430"/>
                  <a:pt x="2171058" y="584920"/>
                </a:cubicBezTo>
                <a:cubicBezTo>
                  <a:pt x="2165481" y="585336"/>
                  <a:pt x="2160152" y="584395"/>
                  <a:pt x="2154841" y="583392"/>
                </a:cubicBezTo>
                <a:lnTo>
                  <a:pt x="2154725" y="582253"/>
                </a:lnTo>
                <a:cubicBezTo>
                  <a:pt x="1832850" y="529393"/>
                  <a:pt x="1573578" y="299826"/>
                  <a:pt x="1488800" y="0"/>
                </a:cubicBezTo>
                <a:close/>
                <a:moveTo>
                  <a:pt x="870471" y="0"/>
                </a:moveTo>
                <a:lnTo>
                  <a:pt x="1079179" y="0"/>
                </a:lnTo>
                <a:cubicBezTo>
                  <a:pt x="913710" y="98005"/>
                  <a:pt x="794301" y="260867"/>
                  <a:pt x="756450" y="451830"/>
                </a:cubicBezTo>
                <a:cubicBezTo>
                  <a:pt x="1000502" y="399791"/>
                  <a:pt x="1197091" y="226291"/>
                  <a:pt x="1274988" y="0"/>
                </a:cubicBezTo>
                <a:lnTo>
                  <a:pt x="1409004" y="0"/>
                </a:lnTo>
                <a:cubicBezTo>
                  <a:pt x="1324226" y="299826"/>
                  <a:pt x="1064954" y="529393"/>
                  <a:pt x="743078" y="582253"/>
                </a:cubicBezTo>
                <a:lnTo>
                  <a:pt x="742962" y="583392"/>
                </a:lnTo>
                <a:cubicBezTo>
                  <a:pt x="737652" y="584395"/>
                  <a:pt x="732323" y="585336"/>
                  <a:pt x="726746" y="584920"/>
                </a:cubicBezTo>
                <a:cubicBezTo>
                  <a:pt x="695574" y="590430"/>
                  <a:pt x="663693" y="593388"/>
                  <a:pt x="631319" y="593911"/>
                </a:cubicBezTo>
                <a:lnTo>
                  <a:pt x="614201" y="595524"/>
                </a:lnTo>
                <a:lnTo>
                  <a:pt x="614175" y="595033"/>
                </a:lnTo>
                <a:lnTo>
                  <a:pt x="613676" y="595066"/>
                </a:lnTo>
                <a:cubicBezTo>
                  <a:pt x="613110" y="591293"/>
                  <a:pt x="613083" y="587507"/>
                  <a:pt x="613083" y="583715"/>
                </a:cubicBezTo>
                <a:cubicBezTo>
                  <a:pt x="613083" y="578078"/>
                  <a:pt x="613141" y="572454"/>
                  <a:pt x="614453" y="566868"/>
                </a:cubicBezTo>
                <a:cubicBezTo>
                  <a:pt x="614411" y="535786"/>
                  <a:pt x="616861" y="505143"/>
                  <a:pt x="621918" y="475137"/>
                </a:cubicBezTo>
                <a:lnTo>
                  <a:pt x="622458" y="468499"/>
                </a:lnTo>
                <a:cubicBezTo>
                  <a:pt x="622626" y="468495"/>
                  <a:pt x="622796" y="468490"/>
                  <a:pt x="622963" y="468437"/>
                </a:cubicBezTo>
                <a:cubicBezTo>
                  <a:pt x="649266" y="285283"/>
                  <a:pt x="738726" y="121703"/>
                  <a:pt x="870471" y="0"/>
                </a:cubicBezTo>
                <a:close/>
                <a:moveTo>
                  <a:pt x="126374" y="0"/>
                </a:moveTo>
                <a:lnTo>
                  <a:pt x="334376" y="0"/>
                </a:lnTo>
                <a:cubicBezTo>
                  <a:pt x="466684" y="121261"/>
                  <a:pt x="556352" y="285035"/>
                  <a:pt x="582690" y="468437"/>
                </a:cubicBezTo>
                <a:cubicBezTo>
                  <a:pt x="582857" y="468490"/>
                  <a:pt x="583026" y="468495"/>
                  <a:pt x="583195" y="468499"/>
                </a:cubicBezTo>
                <a:lnTo>
                  <a:pt x="583735" y="475137"/>
                </a:lnTo>
                <a:cubicBezTo>
                  <a:pt x="588792" y="505143"/>
                  <a:pt x="591242" y="535786"/>
                  <a:pt x="591199" y="566868"/>
                </a:cubicBezTo>
                <a:cubicBezTo>
                  <a:pt x="592511" y="572454"/>
                  <a:pt x="592570" y="578078"/>
                  <a:pt x="592570" y="583715"/>
                </a:cubicBezTo>
                <a:cubicBezTo>
                  <a:pt x="592570" y="587507"/>
                  <a:pt x="592543" y="591293"/>
                  <a:pt x="591977" y="595066"/>
                </a:cubicBezTo>
                <a:lnTo>
                  <a:pt x="591478" y="595033"/>
                </a:lnTo>
                <a:lnTo>
                  <a:pt x="591452" y="595524"/>
                </a:lnTo>
                <a:lnTo>
                  <a:pt x="574334" y="593911"/>
                </a:lnTo>
                <a:cubicBezTo>
                  <a:pt x="541959" y="593388"/>
                  <a:pt x="510079" y="590430"/>
                  <a:pt x="478907" y="584920"/>
                </a:cubicBezTo>
                <a:cubicBezTo>
                  <a:pt x="473330" y="585336"/>
                  <a:pt x="468001" y="584395"/>
                  <a:pt x="462690" y="583392"/>
                </a:cubicBezTo>
                <a:lnTo>
                  <a:pt x="462574" y="582253"/>
                </a:lnTo>
                <a:cubicBezTo>
                  <a:pt x="282200" y="552631"/>
                  <a:pt x="121485" y="467518"/>
                  <a:pt x="0" y="345575"/>
                </a:cubicBezTo>
                <a:lnTo>
                  <a:pt x="0" y="140406"/>
                </a:lnTo>
                <a:cubicBezTo>
                  <a:pt x="97584" y="296912"/>
                  <a:pt x="258975" y="411268"/>
                  <a:pt x="449203" y="451830"/>
                </a:cubicBezTo>
                <a:cubicBezTo>
                  <a:pt x="411344" y="260824"/>
                  <a:pt x="291889" y="97931"/>
                  <a:pt x="126374" y="0"/>
                </a:cubicBezTo>
                <a:close/>
              </a:path>
            </a:pathLst>
          </a:cu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7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b="1" spc="200" baseline="0">
                <a:solidFill>
                  <a:srgbClr val="C00000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610600" y="4960137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2800" b="1">
                <a:solidFill>
                  <a:srgbClr val="C00000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218B157-9E11-49C4-9AED-61D3C13F1464}" type="datetime1">
              <a:rPr lang="en-US" smtClean="0"/>
              <a:t>3/9/2023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6192737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10786872" cy="1499616"/>
          </a:xfrm>
        </p:spPr>
        <p:txBody>
          <a:bodyPr/>
          <a:lstStyle>
            <a:lvl1pPr>
              <a:defRPr b="1">
                <a:solidFill>
                  <a:srgbClr val="C00000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24126" y="2286000"/>
            <a:ext cx="5071873" cy="4023360"/>
          </a:xfrm>
        </p:spPr>
        <p:txBody>
          <a:bodyPr>
            <a:normAutofit/>
          </a:bodyPr>
          <a:lstStyle>
            <a:lvl1pPr>
              <a:defRPr sz="2800"/>
            </a:lvl1pPr>
            <a:lvl2pPr marL="265176" indent="-137160">
              <a:buFont typeface="Wingdings" panose="05000000000000000000" pitchFamily="2" charset="2"/>
              <a:buChar char="Ø"/>
              <a:defRPr sz="2400"/>
            </a:lvl2pPr>
            <a:lvl3pPr marL="448056" indent="-137160">
              <a:buFont typeface="Wingdings" panose="05000000000000000000" pitchFamily="2" charset="2"/>
              <a:buChar char="Ø"/>
              <a:defRPr sz="1800"/>
            </a:lvl3pPr>
            <a:lvl4pPr marL="594360" indent="-137160">
              <a:buFont typeface="Wingdings" panose="05000000000000000000" pitchFamily="2" charset="2"/>
              <a:buChar char="Ø"/>
              <a:defRPr sz="1800"/>
            </a:lvl4pPr>
            <a:lvl5pPr marL="777240" indent="-137160">
              <a:buFont typeface="Wingdings" panose="05000000000000000000" pitchFamily="2" charset="2"/>
              <a:buChar char="Ø"/>
              <a:defRPr sz="18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 Second level</a:t>
            </a:r>
          </a:p>
          <a:p>
            <a:pPr lvl="2"/>
            <a:r>
              <a:rPr lang="en-US"/>
              <a:t> Third level</a:t>
            </a:r>
          </a:p>
          <a:p>
            <a:pPr lvl="3"/>
            <a:r>
              <a:rPr lang="en-US"/>
              <a:t> Fourth level</a:t>
            </a:r>
          </a:p>
          <a:p>
            <a:pPr lvl="4"/>
            <a:r>
              <a:rPr lang="en-US"/>
              <a:t> 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434326" y="2286000"/>
            <a:ext cx="5376674" cy="4023360"/>
          </a:xfrm>
        </p:spPr>
        <p:txBody>
          <a:bodyPr>
            <a:normAutofit/>
          </a:bodyPr>
          <a:lstStyle>
            <a:lvl1pPr>
              <a:defRPr sz="2800"/>
            </a:lvl1pPr>
            <a:lvl2pPr marL="265176" indent="-137160">
              <a:buFont typeface="Wingdings" panose="05000000000000000000" pitchFamily="2" charset="2"/>
              <a:buChar char="Ø"/>
              <a:defRPr sz="2400"/>
            </a:lvl2pPr>
            <a:lvl3pPr marL="448056" indent="-137160">
              <a:buFont typeface="Wingdings" panose="05000000000000000000" pitchFamily="2" charset="2"/>
              <a:buChar char="Ø"/>
              <a:defRPr sz="1800"/>
            </a:lvl3pPr>
            <a:lvl4pPr marL="594360" indent="-137160">
              <a:buFont typeface="Wingdings" panose="05000000000000000000" pitchFamily="2" charset="2"/>
              <a:buChar char="Ø"/>
              <a:defRPr sz="1800"/>
            </a:lvl4pPr>
            <a:lvl5pPr marL="777240" indent="-137160">
              <a:buFont typeface="Wingdings" panose="05000000000000000000" pitchFamily="2" charset="2"/>
              <a:buChar char="Ø"/>
              <a:defRPr sz="1800"/>
            </a:lvl5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 Second level</a:t>
            </a:r>
          </a:p>
          <a:p>
            <a:pPr lvl="2"/>
            <a:r>
              <a:rPr lang="en-US"/>
              <a:t> Third level</a:t>
            </a:r>
          </a:p>
          <a:p>
            <a:pPr lvl="3"/>
            <a:r>
              <a:rPr lang="en-US"/>
              <a:t> Fourth level</a:t>
            </a:r>
          </a:p>
          <a:p>
            <a:pPr lvl="4"/>
            <a:r>
              <a:rPr lang="en-US"/>
              <a:t> 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B348751-DE49-45F4-9678-5DF4CC3EA3C3}" type="datetime1">
              <a:rPr lang="en-US" smtClean="0"/>
              <a:t>3/9/2023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12384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179636"/>
            <a:ext cx="5217646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sz="2800" b="0" cap="none" baseline="0">
                <a:solidFill>
                  <a:schemeClr val="accent1">
                    <a:lumMod val="75000"/>
                  </a:schemeClr>
                </a:solidFill>
                <a:latin typeface="+mn-lt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24128" y="2967788"/>
            <a:ext cx="5217646" cy="33415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412994" y="2179636"/>
            <a:ext cx="5430057" cy="822960"/>
          </a:xfrm>
        </p:spPr>
        <p:txBody>
          <a:bodyPr lIns="137160" rIns="137160" anchor="ctr">
            <a:normAutofit/>
          </a:bodyPr>
          <a:lstStyle>
            <a:lvl1pPr marL="0" indent="0">
              <a:spcBef>
                <a:spcPts val="0"/>
              </a:spcBef>
              <a:spcAft>
                <a:spcPts val="0"/>
              </a:spcAft>
              <a:buNone/>
              <a:defRPr lang="en-US" sz="2800" b="0" kern="1200" cap="none" baseline="0" dirty="0">
                <a:solidFill>
                  <a:schemeClr val="accent1">
                    <a:lumMod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marL="0" lvl="0" indent="0" algn="l" defTabSz="914400" rtl="0" eaLnBrk="1" latinLnBrk="0" hangingPunct="1">
              <a:lnSpc>
                <a:spcPct val="90000"/>
              </a:lnSpc>
              <a:spcBef>
                <a:spcPts val="1800"/>
              </a:spcBef>
              <a:buNone/>
            </a:pPr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412994" y="2967788"/>
            <a:ext cx="5430057" cy="33415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323C02A-884C-433F-B53D-B805DDA086C9}" type="datetime1">
              <a:rPr lang="en-US" smtClean="0"/>
              <a:t>3/9/2023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1297947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24128" y="585216"/>
            <a:ext cx="10786872" cy="1499616"/>
          </a:xfrm>
        </p:spPr>
        <p:txBody>
          <a:bodyPr/>
          <a:lstStyle>
            <a:lvl1pPr>
              <a:defRPr b="1">
                <a:solidFill>
                  <a:srgbClr val="C00000"/>
                </a:solidFill>
              </a:defRPr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70EAE4F-8FB0-4364-A798-31AFA978DEBD}" type="datetime1">
              <a:rPr lang="en-US" smtClean="0"/>
              <a:t>3/9/2023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09776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6CBEB3E-9A0F-4DD9-B8AD-4C7A25812C70}" type="datetime1">
              <a:rPr lang="en-US" smtClean="0"/>
              <a:t>3/9/2023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170493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24128" y="471509"/>
            <a:ext cx="4389120" cy="1737360"/>
          </a:xfrm>
        </p:spPr>
        <p:txBody>
          <a:bodyPr>
            <a:noAutofit/>
          </a:bodyPr>
          <a:lstStyle>
            <a:lvl1pPr>
              <a:lnSpc>
                <a:spcPct val="80000"/>
              </a:lnSpc>
              <a:defRPr sz="4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15000" y="822960"/>
            <a:ext cx="5678424" cy="518464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24128" y="2257506"/>
            <a:ext cx="4389120" cy="3762294"/>
          </a:xfrm>
        </p:spPr>
        <p:txBody>
          <a:bodyPr lIns="91440" rIns="91440">
            <a:normAutofit/>
          </a:bodyPr>
          <a:lstStyle>
            <a:lvl1pPr marL="0" indent="0">
              <a:lnSpc>
                <a:spcPct val="108000"/>
              </a:lnSpc>
              <a:spcBef>
                <a:spcPts val="600"/>
              </a:spcBef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E79EBC9-23DE-4B49-B999-9EFC6E97B691}" type="datetime1">
              <a:rPr lang="en-US" smtClean="0"/>
              <a:t>3/9/2023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963554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4960138"/>
            <a:ext cx="7772400" cy="1463040"/>
          </a:xfrm>
        </p:spPr>
        <p:txBody>
          <a:bodyPr anchor="ctr">
            <a:normAutofit/>
          </a:bodyPr>
          <a:lstStyle>
            <a:lvl1pPr algn="r">
              <a:defRPr sz="5000" spc="200" baseline="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0" y="-1"/>
            <a:ext cx="12188952" cy="4572000"/>
          </a:xfrm>
          <a:solidFill>
            <a:schemeClr val="accent1">
              <a:lumMod val="60000"/>
              <a:lumOff val="40000"/>
            </a:schemeClr>
          </a:solidFill>
        </p:spPr>
        <p:txBody>
          <a:bodyPr lIns="457200" tIns="365760" rIns="45720" bIns="4572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610600" y="4960138"/>
            <a:ext cx="3200400" cy="1463040"/>
          </a:xfrm>
        </p:spPr>
        <p:txBody>
          <a:bodyPr lIns="91440" rIns="91440" anchor="ctr">
            <a:norm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80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78C2A71-057B-41AF-948D-EA90590A2B20}" type="datetime1">
              <a:rPr lang="en-US" smtClean="0"/>
              <a:t>3/9/2023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  <p:cxnSp>
        <p:nvCxnSpPr>
          <p:cNvPr id="8" name="Straight Connector 7"/>
          <p:cNvCxnSpPr/>
          <p:nvPr/>
        </p:nvCxnSpPr>
        <p:spPr>
          <a:xfrm flipV="1">
            <a:off x="8386843" y="5264106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5880771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5EF44F5-301E-4386-8E0B-FC0ED02EA13C}" type="datetime1">
              <a:rPr lang="en-US" smtClean="0"/>
              <a:t>3/9/2023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313853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1" y="762000"/>
            <a:ext cx="2628900" cy="5410200"/>
          </a:xfrm>
        </p:spPr>
        <p:txBody>
          <a:bodyPr vert="eaVert" lIns="45720" tIns="91440" rIns="45720" bIns="91440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0601" y="762000"/>
            <a:ext cx="7581900" cy="541020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23933B6-F6E5-40BD-BF17-7A7A0790644D}" type="datetime1">
              <a:rPr lang="en-US" smtClean="0"/>
              <a:t>3/9/2023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 rot="5400000" flipV="1">
            <a:off x="10058400" y="59263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8980581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24127" y="585216"/>
            <a:ext cx="10786853" cy="149961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24128" y="2286000"/>
            <a:ext cx="10786852" cy="4023360"/>
          </a:xfrm>
          <a:prstGeom prst="rect">
            <a:avLst/>
          </a:prstGeom>
        </p:spPr>
        <p:txBody>
          <a:bodyPr vert="horz" lIns="45720" tIns="45720" rIns="4572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24129" y="6470704"/>
            <a:ext cx="2154143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0DCD8532-209D-4F0B-AB35-55E3922D56AA}" type="datetime1">
              <a:rPr lang="en-US" smtClean="0"/>
              <a:t>3/9/2023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842932" y="6470704"/>
            <a:ext cx="5901459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cap="all" baseline="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r>
              <a:rPr lang="en-US"/>
              <a:t>Cornell CS4414 - Spring 2023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837333" y="6470704"/>
            <a:ext cx="973667" cy="27432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>
                <a:solidFill>
                  <a:schemeClr val="tx1">
                    <a:lumMod val="95000"/>
                    <a:lumOff val="5000"/>
                  </a:schemeClr>
                </a:solidFill>
                <a:latin typeface="+mj-lt"/>
              </a:defRPr>
            </a:lvl1pPr>
          </a:lstStyle>
          <a:p>
            <a:fld id="{6547F9EC-0141-428E-9624-21FD351CB832}" type="slidenum">
              <a:rPr lang="en-US" smtClean="0"/>
              <a:t>‹#›</a:t>
            </a:fld>
            <a:endParaRPr lang="en-US"/>
          </a:p>
        </p:txBody>
      </p:sp>
      <p:cxnSp>
        <p:nvCxnSpPr>
          <p:cNvPr id="7" name="Straight Connector 6"/>
          <p:cNvCxnSpPr/>
          <p:nvPr/>
        </p:nvCxnSpPr>
        <p:spPr>
          <a:xfrm flipV="1">
            <a:off x="762000" y="826324"/>
            <a:ext cx="0" cy="914400"/>
          </a:xfrm>
          <a:prstGeom prst="line">
            <a:avLst/>
          </a:prstGeom>
          <a:ln w="19050">
            <a:solidFill>
              <a:schemeClr val="accent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63499087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hdr="0" dt="0"/>
  <p:txStyles>
    <p:titleStyle>
      <a:lvl1pPr algn="l" defTabSz="914400" rtl="0" eaLnBrk="1" latinLnBrk="0" hangingPunct="1">
        <a:lnSpc>
          <a:spcPct val="80000"/>
        </a:lnSpc>
        <a:spcBef>
          <a:spcPct val="0"/>
        </a:spcBef>
        <a:buNone/>
        <a:defRPr sz="5000" b="1" kern="1200" cap="all" spc="100" baseline="0">
          <a:solidFill>
            <a:srgbClr val="C00000"/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Tw Cen MT" panose="020B0602020104020603" pitchFamily="34" charset="0"/>
        <a:buChar char=" "/>
        <a:defRPr sz="2200" kern="1200">
          <a:solidFill>
            <a:schemeClr val="tx1"/>
          </a:solidFill>
          <a:latin typeface="+mn-lt"/>
          <a:ea typeface="+mn-ea"/>
          <a:cs typeface="+mn-cs"/>
        </a:defRPr>
      </a:lvl1pPr>
      <a:lvl2pPr marL="26517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4480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59436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77724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914400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060704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1216152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1362456" indent="-13716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Wingdings 3" pitchFamily="18" charset="2"/>
        <a:buChar char="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8.xml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9.xml"/><Relationship Id="rId1" Type="http://schemas.openxmlformats.org/officeDocument/2006/relationships/slideLayout" Target="../slideLayouts/slideLayout6.xml"/></Relationships>
</file>

<file path=ppt/slides/_rels/slide3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0.xml"/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hyperlink" Target="https://security.googleblog.com/2016/02/cve-2015-7547-glibc-getaddrinfo-stack.html" TargetMode="External"/><Relationship Id="rId2" Type="http://schemas.openxmlformats.org/officeDocument/2006/relationships/notesSlide" Target="../notesSlides/notesSlide21.xml"/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2.xml"/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3.xml"/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4.xml"/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5.xml"/><Relationship Id="rId1" Type="http://schemas.openxmlformats.org/officeDocument/2006/relationships/slideLayout" Target="../slideLayouts/slideLayout2.xml"/></Relationships>
</file>

<file path=ppt/slides/_rels/slide4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5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6.xml"/><Relationship Id="rId1" Type="http://schemas.openxmlformats.org/officeDocument/2006/relationships/slideLayout" Target="../slideLayouts/slideLayout2.xml"/></Relationships>
</file>

<file path=ppt/slides/_rels/slide5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7.xml"/><Relationship Id="rId1" Type="http://schemas.openxmlformats.org/officeDocument/2006/relationships/slideLayout" Target="../slideLayouts/slideLayout2.xml"/></Relationships>
</file>

<file path=ppt/slides/_rels/slide5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8.xml"/><Relationship Id="rId1" Type="http://schemas.openxmlformats.org/officeDocument/2006/relationships/slideLayout" Target="../slideLayouts/slideLayout2.xml"/></Relationships>
</file>

<file path=ppt/slides/_rels/slide5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9.xml"/><Relationship Id="rId1" Type="http://schemas.openxmlformats.org/officeDocument/2006/relationships/slideLayout" Target="../slideLayouts/slideLayout2.xml"/></Relationships>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0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0.xml"/><Relationship Id="rId1" Type="http://schemas.openxmlformats.org/officeDocument/2006/relationships/slideLayout" Target="../slideLayouts/slideLayout2.xml"/></Relationships>
</file>

<file path=ppt/slides/_rels/slide6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1.xml"/><Relationship Id="rId1" Type="http://schemas.openxmlformats.org/officeDocument/2006/relationships/slideLayout" Target="../slideLayouts/slideLayout2.xml"/></Relationships>
</file>

<file path=ppt/slides/_rels/slide6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2.xml"/><Relationship Id="rId1" Type="http://schemas.openxmlformats.org/officeDocument/2006/relationships/slideLayout" Target="../slideLayouts/slideLayout2.xml"/></Relationships>
</file>

<file path=ppt/slides/_rels/slide6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3.xml"/><Relationship Id="rId1" Type="http://schemas.openxmlformats.org/officeDocument/2006/relationships/slideLayout" Target="../slideLayouts/slideLayout2.xml"/></Relationships>
</file>

<file path=ppt/slides/_rels/slide6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4.xml"/><Relationship Id="rId1" Type="http://schemas.openxmlformats.org/officeDocument/2006/relationships/slideLayout" Target="../slideLayouts/slideLayout2.xml"/></Relationships>
</file>

<file path=ppt/slides/_rels/slide6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5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FAAB290-8948-464B-9A2F-7EECFACCE300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Autofit/>
          </a:bodyPr>
          <a:lstStyle/>
          <a:p>
            <a:r>
              <a:rPr lang="en-US" sz="4000"/>
              <a:t>Linking… How Basic Mechanisms enable sophisticated wrappers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0407313-B692-48C8-8D0A-53CDD450BAC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en-US" sz="2400"/>
              <a:t>Professor Ken Birman</a:t>
            </a:r>
          </a:p>
          <a:p>
            <a:pPr algn="ctr"/>
            <a:r>
              <a:rPr lang="en-US" sz="2400"/>
              <a:t>CS4414 Lecture 13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F626006-9BAA-4D60-A96F-84032ACC1A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23CAB51-E3B0-4FB7-ADE2-47D11539AFF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464794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DA74BCA-BA60-4296-9885-337C9C29339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Systems Programming is about taking control over </a:t>
            </a:r>
            <a:r>
              <a:rPr lang="en-US" u="sng"/>
              <a:t>everything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63995B3-CB1D-4F78-87AE-113333D190A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We have seen that a systems programmer learns to “program” the hardware, operating system and software, including the C++ compiler itself, which we “program” via templates.</a:t>
            </a:r>
          </a:p>
          <a:p>
            <a:endParaRPr lang="en-US"/>
          </a:p>
          <a:p>
            <a:r>
              <a:rPr lang="en-US"/>
              <a:t>Today we will look at how linking works, and by doing so, we will discover another obscure example of a programmable feature that you might not normally expect to be able to control!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52BA1BF-E1AF-4FAB-ABE0-C7E7CB7F69D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AFFF36C-09DE-43A8-8583-B03A50FBD88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0889648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522723D-C28B-479B-90EC-19E1FA8BB1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Core scenario – Part I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98ED9DF-9F77-4E09-AECC-C4AC3B852AB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Libraries can be quite big – some are huge.  The memory of your computer can easily be completely filled by copies of libraries – maybe identical ones!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7C25227-7128-40B8-92AE-5AE9BA0C35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08EC955-F429-4100-8A02-3D5861B454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</a:t>
            </a:fld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59FA4B6D-685E-E9F6-CBF8-BF6A3B302150}"/>
              </a:ext>
            </a:extLst>
          </p:cNvPr>
          <p:cNvSpPr txBox="1"/>
          <p:nvPr/>
        </p:nvSpPr>
        <p:spPr>
          <a:xfrm rot="257661">
            <a:off x="6489469" y="617571"/>
            <a:ext cx="5187396" cy="369332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r>
              <a:rPr lang="en-US"/>
              <a:t>Libtorch_cuda.so is too large (&gt;2GB) - PyTorch Forums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D13E1723-B723-0DBF-B659-CBAA55FB29E0}"/>
              </a:ext>
            </a:extLst>
          </p:cNvPr>
          <p:cNvSpPr txBox="1"/>
          <p:nvPr/>
        </p:nvSpPr>
        <p:spPr>
          <a:xfrm rot="21186920">
            <a:off x="7202277" y="1448051"/>
            <a:ext cx="4299334" cy="369332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txBody>
          <a:bodyPr wrap="square">
            <a:spAutoFit/>
          </a:bodyPr>
          <a:lstStyle/>
          <a:p>
            <a:r>
              <a:rPr lang="en-US" b="0" i="0" u="sng">
                <a:solidFill>
                  <a:srgbClr val="4007A2"/>
                </a:solidFill>
                <a:effectLst/>
                <a:latin typeface="Roboto" panose="02000000000000000000" pitchFamily="2" charset="0"/>
              </a:rPr>
              <a:t>Why is torch wheel so huge (582MB)?</a:t>
            </a:r>
            <a:endParaRPr lang="en-US"/>
          </a:p>
        </p:txBody>
      </p:sp>
      <p:pic>
        <p:nvPicPr>
          <p:cNvPr id="1026" name="Picture 2" descr="Spark overview">
            <a:extLst>
              <a:ext uri="{FF2B5EF4-FFF2-40B4-BE49-F238E27FC236}">
                <a16:creationId xmlns:a16="http://schemas.microsoft.com/office/drawing/2014/main" id="{28076098-5CCE-00B4-1ED3-8E1E30FE500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5474" y="4028272"/>
            <a:ext cx="8181975" cy="30099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7720787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522723D-C28B-479B-90EC-19E1FA8BB1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Core scenario – Part II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98ED9DF-9F77-4E09-AECC-C4AC3B852AB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We are given a system that has pre-implemented programs in it (compiled code plus libraries).</a:t>
            </a:r>
          </a:p>
          <a:p>
            <a:endParaRPr lang="en-US"/>
          </a:p>
          <a:p>
            <a:r>
              <a:rPr lang="en-US"/>
              <a:t>But now we want to change the behavior of some existing API.</a:t>
            </a:r>
          </a:p>
          <a:p>
            <a:br>
              <a:rPr lang="en-US"/>
            </a:br>
            <a:r>
              <a:rPr lang="en-US"/>
              <a:t>Can it be done?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7C25227-7128-40B8-92AE-5AE9BA0C35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08EC955-F429-4100-8A02-3D5861B454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630435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9934C85-5ADF-4E84-A094-A0B6BC6029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Idea Map For Today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9CC230C-F5A1-4450-A48C-01894D4DCA6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CBF3355-483B-4F32-B2B3-39B707A16B0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</a:t>
            </a:fld>
            <a:endParaRPr lang="en-US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D6FF3A6-C13D-4120-AC15-9A9666F6835B}"/>
              </a:ext>
            </a:extLst>
          </p:cNvPr>
          <p:cNvSpPr txBox="1"/>
          <p:nvPr/>
        </p:nvSpPr>
        <p:spPr>
          <a:xfrm>
            <a:off x="2513135" y="3598972"/>
            <a:ext cx="1635384" cy="646331"/>
          </a:xfrm>
          <a:prstGeom prst="rect">
            <a:avLst/>
          </a:prstGeom>
          <a:solidFill>
            <a:srgbClr val="FFC000"/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/>
              <a:t>Compiling to an</a:t>
            </a:r>
            <a:br>
              <a:rPr lang="en-US"/>
            </a:br>
            <a:r>
              <a:rPr lang="en-US"/>
              <a:t>object file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AA6037FA-6EF9-41B7-87AD-DF1B091D45F8}"/>
              </a:ext>
            </a:extLst>
          </p:cNvPr>
          <p:cNvSpPr txBox="1"/>
          <p:nvPr/>
        </p:nvSpPr>
        <p:spPr>
          <a:xfrm>
            <a:off x="1543531" y="4682066"/>
            <a:ext cx="3935052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/>
              <a:t>Static versus dynamic linking in Linux. 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EFB93A7E-E7A1-4D18-8468-2F059C260A1B}"/>
              </a:ext>
            </a:extLst>
          </p:cNvPr>
          <p:cNvSpPr txBox="1"/>
          <p:nvPr/>
        </p:nvSpPr>
        <p:spPr>
          <a:xfrm>
            <a:off x="6673677" y="2911949"/>
            <a:ext cx="4107215" cy="646331"/>
          </a:xfrm>
          <a:prstGeom prst="rect">
            <a:avLst/>
          </a:prstGeom>
          <a:solidFill>
            <a:srgbClr val="FFC000"/>
          </a:solidFill>
        </p:spPr>
        <p:txBody>
          <a:bodyPr wrap="none" rtlCol="0">
            <a:spAutoFit/>
          </a:bodyPr>
          <a:lstStyle/>
          <a:p>
            <a:pPr algn="ctr"/>
            <a:r>
              <a:rPr lang="en-US"/>
              <a:t>Dynamic linking: -shared -</a:t>
            </a:r>
            <a:r>
              <a:rPr lang="en-US" err="1"/>
              <a:t>fPIC</a:t>
            </a:r>
            <a:r>
              <a:rPr lang="en-US"/>
              <a:t> compilation.</a:t>
            </a:r>
            <a:br>
              <a:rPr lang="en-US"/>
            </a:br>
            <a:r>
              <a:rPr lang="en-US"/>
              <a:t>DLL segments, issue of base address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03CBCB8C-6D8E-43EE-B138-A40F8D2F0409}"/>
              </a:ext>
            </a:extLst>
          </p:cNvPr>
          <p:cNvSpPr txBox="1"/>
          <p:nvPr/>
        </p:nvSpPr>
        <p:spPr>
          <a:xfrm>
            <a:off x="2908541" y="2807218"/>
            <a:ext cx="972702" cy="369332"/>
          </a:xfrm>
          <a:prstGeom prst="rect">
            <a:avLst/>
          </a:prstGeom>
          <a:solidFill>
            <a:srgbClr val="FFC000"/>
          </a:solidFill>
        </p:spPr>
        <p:txBody>
          <a:bodyPr wrap="none" rtlCol="0">
            <a:spAutoFit/>
          </a:bodyPr>
          <a:lstStyle/>
          <a:p>
            <a:r>
              <a:rPr lang="en-US"/>
              <a:t>Libraries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84F9F69-49D5-4891-B861-8372CD3F1027}"/>
              </a:ext>
            </a:extLst>
          </p:cNvPr>
          <p:cNvSpPr txBox="1"/>
          <p:nvPr/>
        </p:nvSpPr>
        <p:spPr>
          <a:xfrm>
            <a:off x="6673677" y="3971096"/>
            <a:ext cx="3935052" cy="646331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/>
              <a:t>Wrappers for method </a:t>
            </a:r>
            <a:r>
              <a:rPr lang="en-US" err="1"/>
              <a:t>interpositioning</a:t>
            </a:r>
            <a:r>
              <a:rPr lang="en-US"/>
              <a:t>: a “super hacker” technique!</a:t>
            </a: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5662E863-F83B-4E21-A454-8C4CFB968AF9}"/>
              </a:ext>
            </a:extLst>
          </p:cNvPr>
          <p:cNvSpPr txBox="1"/>
          <p:nvPr/>
        </p:nvSpPr>
        <p:spPr>
          <a:xfrm>
            <a:off x="1095587" y="5207323"/>
            <a:ext cx="4727238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>
                <a:solidFill>
                  <a:srgbClr val="C00000"/>
                </a:solidFill>
              </a:rPr>
              <a:t>Main part of lecture.  </a:t>
            </a:r>
            <a:br>
              <a:rPr lang="en-US" sz="3200" b="1">
                <a:solidFill>
                  <a:srgbClr val="C00000"/>
                </a:solidFill>
              </a:rPr>
            </a:br>
            <a:r>
              <a:rPr lang="en-US" sz="3200" b="1">
                <a:solidFill>
                  <a:srgbClr val="C00000"/>
                </a:solidFill>
              </a:rPr>
              <a:t>Be sure to understand this.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AF3ECA3F-5759-4BF6-8792-CB63BFC07A32}"/>
              </a:ext>
            </a:extLst>
          </p:cNvPr>
          <p:cNvSpPr txBox="1"/>
          <p:nvPr/>
        </p:nvSpPr>
        <p:spPr>
          <a:xfrm>
            <a:off x="5918849" y="5195566"/>
            <a:ext cx="5617831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>
                <a:solidFill>
                  <a:srgbClr val="C00000"/>
                </a:solidFill>
              </a:rPr>
              <a:t>Insane/weird part, introduces some amazing features</a:t>
            </a:r>
          </a:p>
        </p:txBody>
      </p:sp>
    </p:spTree>
    <p:extLst>
      <p:ext uri="{BB962C8B-B14F-4D97-AF65-F5344CB8AC3E}">
        <p14:creationId xmlns:p14="http://schemas.microsoft.com/office/powerpoint/2010/main" val="99744835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C4DF6E2-6BBA-4C79-9E0B-6D540C6826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Linking</a:t>
            </a:r>
          </a:p>
        </p:txBody>
      </p:sp>
      <p:sp>
        <p:nvSpPr>
          <p:cNvPr id="5" name="Content Placeholder 4">
            <a:extLst>
              <a:ext uri="{FF2B5EF4-FFF2-40B4-BE49-F238E27FC236}">
                <a16:creationId xmlns:a16="http://schemas.microsoft.com/office/drawing/2014/main" id="{F0782986-51C0-4BB7-A8DD-9AA14DC262E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24127" y="2509390"/>
            <a:ext cx="10975215" cy="3799970"/>
          </a:xfrm>
        </p:spPr>
        <p:txBody>
          <a:bodyPr>
            <a:normAutofit fontScale="92500"/>
          </a:bodyPr>
          <a:lstStyle/>
          <a:p>
            <a:r>
              <a:rPr lang="en-US"/>
              <a:t>A linker takes a collection of object files and combines them into an object file.  But this object file will still depend on libraries.</a:t>
            </a:r>
          </a:p>
          <a:p>
            <a:endParaRPr lang="en-US"/>
          </a:p>
          <a:p>
            <a:r>
              <a:rPr lang="en-US"/>
              <a:t>Next it cross-references this single object file against libraries, resolving any references to methods or constants in those libraries.</a:t>
            </a:r>
          </a:p>
          <a:p>
            <a:endParaRPr lang="en-US"/>
          </a:p>
          <a:p>
            <a:r>
              <a:rPr lang="en-US"/>
              <a:t>If everything needed has been found, it outputs an executable image.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DAB4EC25-0C7A-484C-85AB-30541306FAE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E078552-0AEB-4085-A180-70F54729AB2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6</a:t>
            </a:fld>
            <a:endParaRPr lang="en-US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8AF54133-2383-4304-AA35-1A1DE610EF68}"/>
              </a:ext>
            </a:extLst>
          </p:cNvPr>
          <p:cNvSpPr txBox="1"/>
          <p:nvPr/>
        </p:nvSpPr>
        <p:spPr>
          <a:xfrm>
            <a:off x="5470065" y="585216"/>
            <a:ext cx="1475509" cy="369332"/>
          </a:xfrm>
          <a:prstGeom prst="rect">
            <a:avLst/>
          </a:prstGeom>
          <a:solidFill>
            <a:srgbClr val="FFFF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/>
              <a:t>Your code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0DD239D9-7B2A-4A0D-B95C-5F64C255967B}"/>
              </a:ext>
            </a:extLst>
          </p:cNvPr>
          <p:cNvSpPr txBox="1"/>
          <p:nvPr/>
        </p:nvSpPr>
        <p:spPr>
          <a:xfrm>
            <a:off x="7188875" y="945840"/>
            <a:ext cx="263902" cy="369332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/>
              <a:t>+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98085966-BB8B-4D39-BB8B-316179ACCC5C}"/>
              </a:ext>
            </a:extLst>
          </p:cNvPr>
          <p:cNvSpPr txBox="1"/>
          <p:nvPr/>
        </p:nvSpPr>
        <p:spPr>
          <a:xfrm>
            <a:off x="10190309" y="945840"/>
            <a:ext cx="334990" cy="369332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/>
              <a:t>=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AF6EE0BA-CED5-4E69-AB28-FEE18D791865}"/>
              </a:ext>
            </a:extLst>
          </p:cNvPr>
          <p:cNvSpPr txBox="1"/>
          <p:nvPr/>
        </p:nvSpPr>
        <p:spPr>
          <a:xfrm>
            <a:off x="7629749" y="696464"/>
            <a:ext cx="1922318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 err="1"/>
              <a:t>Std:xxx</a:t>
            </a:r>
            <a:r>
              <a:rPr lang="en-US" b="1"/>
              <a:t> libraries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C5517EF7-1B1E-47A7-9B54-5559E2F7F102}"/>
              </a:ext>
            </a:extLst>
          </p:cNvPr>
          <p:cNvSpPr txBox="1"/>
          <p:nvPr/>
        </p:nvSpPr>
        <p:spPr>
          <a:xfrm>
            <a:off x="7629749" y="1189273"/>
            <a:ext cx="1922318" cy="646331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/>
              <a:t>Libraries your </a:t>
            </a:r>
            <a:br>
              <a:rPr lang="en-US" b="1"/>
            </a:br>
            <a:r>
              <a:rPr lang="en-US" b="1"/>
              <a:t>company created</a:t>
            </a: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0AB92D9F-F8F9-464F-9646-565E4892B111}"/>
              </a:ext>
            </a:extLst>
          </p:cNvPr>
          <p:cNvSpPr txBox="1"/>
          <p:nvPr/>
        </p:nvSpPr>
        <p:spPr>
          <a:xfrm>
            <a:off x="5364993" y="974400"/>
            <a:ext cx="1718695" cy="646331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/>
              <a:t>Statically linked object files</a:t>
            </a: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67B6D953-DA0C-4A5E-A49B-04F46FA5A4E3}"/>
              </a:ext>
            </a:extLst>
          </p:cNvPr>
          <p:cNvSpPr txBox="1"/>
          <p:nvPr/>
        </p:nvSpPr>
        <p:spPr>
          <a:xfrm>
            <a:off x="10586411" y="945840"/>
            <a:ext cx="1475509" cy="369332"/>
          </a:xfrm>
          <a:prstGeom prst="rect">
            <a:avLst/>
          </a:prstGeom>
          <a:solidFill>
            <a:srgbClr val="92D05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b="1"/>
              <a:t>Executable</a:t>
            </a:r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0371BE42-5316-4E9B-886D-0AE71EC3352C}"/>
              </a:ext>
            </a:extLst>
          </p:cNvPr>
          <p:cNvSpPr/>
          <p:nvPr/>
        </p:nvSpPr>
        <p:spPr>
          <a:xfrm>
            <a:off x="4537494" y="319177"/>
            <a:ext cx="5652815" cy="2078965"/>
          </a:xfrm>
          <a:prstGeom prst="ellipse">
            <a:avLst/>
          </a:prstGeom>
          <a:noFill/>
          <a:ln w="3810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E672E29C-D7C4-4043-BA36-2A2D5D700984}"/>
              </a:ext>
            </a:extLst>
          </p:cNvPr>
          <p:cNvSpPr txBox="1"/>
          <p:nvPr/>
        </p:nvSpPr>
        <p:spPr>
          <a:xfrm>
            <a:off x="5604035" y="1793741"/>
            <a:ext cx="391497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>
                <a:solidFill>
                  <a:srgbClr val="C00000"/>
                </a:solidFill>
              </a:rPr>
              <a:t>Compile time…           … Runtime</a:t>
            </a:r>
          </a:p>
        </p:txBody>
      </p:sp>
    </p:spTree>
    <p:extLst>
      <p:ext uri="{BB962C8B-B14F-4D97-AF65-F5344CB8AC3E}">
        <p14:creationId xmlns:p14="http://schemas.microsoft.com/office/powerpoint/2010/main" val="272004114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8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6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9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2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  <p:bldP spid="8" grpId="0" animBg="1"/>
      <p:bldP spid="9" grpId="0" animBg="1"/>
      <p:bldP spid="10" grpId="0" animBg="1"/>
      <p:bldP spid="11" grpId="0" animBg="1"/>
      <p:bldP spid="14" grpId="0" animBg="1"/>
      <p:bldP spid="12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735" name="Rectangle 7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Example C Program (C++ is the same)</a:t>
            </a:r>
          </a:p>
        </p:txBody>
      </p:sp>
      <p:sp>
        <p:nvSpPr>
          <p:cNvPr id="201731" name="Rectangle 3"/>
          <p:cNvSpPr>
            <a:spLocks noChangeArrowheads="1"/>
          </p:cNvSpPr>
          <p:nvPr/>
        </p:nvSpPr>
        <p:spPr bwMode="auto">
          <a:xfrm>
            <a:off x="1706832" y="2834586"/>
            <a:ext cx="4508500" cy="2862322"/>
          </a:xfrm>
          <a:prstGeom prst="rect">
            <a:avLst/>
          </a:prstGeom>
          <a:solidFill>
            <a:srgbClr val="F7F5CD"/>
          </a:solidFill>
          <a:ln w="31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>
                <a:solidFill>
                  <a:srgbClr val="4A00FF"/>
                </a:solidFill>
                <a:latin typeface="Courier New"/>
                <a:cs typeface="Courier New"/>
              </a:rPr>
              <a:t>sum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b="1">
                <a:solidFill>
                  <a:srgbClr val="C1651C"/>
                </a:solidFill>
                <a:latin typeface="Courier New"/>
                <a:cs typeface="Courier New"/>
              </a:rPr>
              <a:t>a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>
                <a:solidFill>
                  <a:srgbClr val="C1651C"/>
                </a:solidFill>
                <a:latin typeface="Courier New"/>
                <a:cs typeface="Courier New"/>
              </a:rPr>
              <a:t>n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endParaRPr lang="en-US" b="1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hu-HU" b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hu-HU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hu-HU" b="1" err="1">
                <a:solidFill>
                  <a:srgbClr val="C1651C"/>
                </a:solidFill>
                <a:latin typeface="Courier New"/>
                <a:cs typeface="Courier New"/>
              </a:rPr>
              <a:t>array</a:t>
            </a:r>
            <a:r>
              <a:rPr lang="hu-HU" b="1">
                <a:solidFill>
                  <a:srgbClr val="000000"/>
                </a:solidFill>
                <a:latin typeface="Courier New"/>
                <a:cs typeface="Courier New"/>
              </a:rPr>
              <a:t>[2] = {1, 2};</a:t>
            </a:r>
          </a:p>
          <a:p>
            <a:endParaRPr lang="hu-HU" b="1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>
                <a:solidFill>
                  <a:srgbClr val="4A00FF"/>
                </a:solidFill>
                <a:latin typeface="Courier New"/>
                <a:cs typeface="Courier New"/>
              </a:rPr>
              <a:t>main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b="1" err="1">
                <a:solidFill>
                  <a:srgbClr val="000000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 err="1">
                <a:solidFill>
                  <a:srgbClr val="000000"/>
                </a:solidFill>
                <a:latin typeface="Courier New"/>
                <a:cs typeface="Courier New"/>
              </a:rPr>
              <a:t>argc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, char** </a:t>
            </a:r>
            <a:r>
              <a:rPr lang="en-US" b="1" err="1">
                <a:solidFill>
                  <a:srgbClr val="000000"/>
                </a:solidFill>
                <a:latin typeface="Courier New"/>
                <a:cs typeface="Courier New"/>
              </a:rPr>
              <a:t>argv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fr-FR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fr-FR" b="1">
                <a:solidFill>
                  <a:srgbClr val="C1651C"/>
                </a:solidFill>
                <a:latin typeface="Courier New"/>
                <a:cs typeface="Courier New"/>
              </a:rPr>
              <a:t>val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= </a:t>
            </a:r>
            <a:r>
              <a:rPr lang="fr-FR" b="1" err="1">
                <a:solidFill>
                  <a:srgbClr val="000000"/>
                </a:solidFill>
                <a:latin typeface="Courier New"/>
                <a:cs typeface="Courier New"/>
              </a:rPr>
              <a:t>sum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fr-FR" b="1" err="1">
                <a:solidFill>
                  <a:srgbClr val="000000"/>
                </a:solidFill>
                <a:latin typeface="Courier New"/>
                <a:cs typeface="Courier New"/>
              </a:rPr>
              <a:t>array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, 2);</a:t>
            </a:r>
          </a:p>
          <a:p>
            <a:r>
              <a:rPr lang="fr-FR" b="1">
                <a:solidFill>
                  <a:srgbClr val="C200FF"/>
                </a:solidFill>
                <a:latin typeface="Courier New"/>
                <a:cs typeface="Courier New"/>
              </a:rPr>
              <a:t>    return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val;</a:t>
            </a:r>
          </a:p>
          <a:p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  <a:p>
            <a:endParaRPr lang="en-US" b="1">
              <a:latin typeface="Courier New"/>
              <a:cs typeface="Courier New"/>
            </a:endParaRPr>
          </a:p>
        </p:txBody>
      </p:sp>
      <p:sp>
        <p:nvSpPr>
          <p:cNvPr id="201734" name="Rectangle 6"/>
          <p:cNvSpPr>
            <a:spLocks noChangeArrowheads="1"/>
          </p:cNvSpPr>
          <p:nvPr/>
        </p:nvSpPr>
        <p:spPr bwMode="auto">
          <a:xfrm>
            <a:off x="6291533" y="2834587"/>
            <a:ext cx="4256209" cy="2862323"/>
          </a:xfrm>
          <a:prstGeom prst="rect">
            <a:avLst/>
          </a:prstGeom>
          <a:solidFill>
            <a:srgbClr val="DBF2DA"/>
          </a:solidFill>
          <a:ln w="31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>
                <a:solidFill>
                  <a:srgbClr val="4A00FF"/>
                </a:solidFill>
                <a:latin typeface="Courier New"/>
                <a:cs typeface="Courier New"/>
              </a:rPr>
              <a:t>sum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b="1">
                <a:solidFill>
                  <a:srgbClr val="C1651C"/>
                </a:solidFill>
                <a:latin typeface="Courier New"/>
                <a:cs typeface="Courier New"/>
              </a:rPr>
              <a:t>a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>
                <a:solidFill>
                  <a:srgbClr val="C1651C"/>
                </a:solidFill>
                <a:latin typeface="Courier New"/>
                <a:cs typeface="Courier New"/>
              </a:rPr>
              <a:t>n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fr-FR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fr-FR" b="1">
                <a:solidFill>
                  <a:srgbClr val="C1651C"/>
                </a:solidFill>
                <a:latin typeface="Courier New"/>
                <a:cs typeface="Courier New"/>
              </a:rPr>
              <a:t>i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fr-FR" b="1">
                <a:solidFill>
                  <a:srgbClr val="C1651C"/>
                </a:solidFill>
                <a:latin typeface="Courier New"/>
                <a:cs typeface="Courier New"/>
              </a:rPr>
              <a:t>s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= 0;</a:t>
            </a:r>
          </a:p>
          <a:p>
            <a:endParaRPr lang="fr-FR" b="1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da-DK" b="1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da-DK" b="1">
                <a:solidFill>
                  <a:srgbClr val="C200FF"/>
                </a:solidFill>
                <a:latin typeface="Courier New"/>
                <a:cs typeface="Courier New"/>
              </a:rPr>
              <a:t>for</a:t>
            </a:r>
            <a:r>
              <a:rPr lang="da-DK" b="1">
                <a:solidFill>
                  <a:srgbClr val="000000"/>
                </a:solidFill>
                <a:latin typeface="Courier New"/>
                <a:cs typeface="Courier New"/>
              </a:rPr>
              <a:t> (i = 0; i &lt; n; i++) {</a:t>
            </a:r>
          </a:p>
          <a:p>
            <a:r>
              <a:rPr lang="da-DK" b="1">
                <a:solidFill>
                  <a:srgbClr val="000000"/>
                </a:solidFill>
                <a:latin typeface="Courier New"/>
                <a:cs typeface="Courier New"/>
              </a:rPr>
              <a:t>        s += a[i];</a:t>
            </a:r>
          </a:p>
          <a:p>
            <a:r>
              <a:rPr lang="da-DK" b="1">
                <a:solidFill>
                  <a:srgbClr val="000000"/>
                </a:solidFill>
                <a:latin typeface="Courier New"/>
                <a:cs typeface="Courier New"/>
              </a:rPr>
              <a:t>    }</a:t>
            </a:r>
          </a:p>
          <a:p>
            <a:r>
              <a:rPr lang="is-IS" b="1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is-IS" b="1">
                <a:solidFill>
                  <a:srgbClr val="C200FF"/>
                </a:solidFill>
                <a:latin typeface="Courier New"/>
                <a:cs typeface="Courier New"/>
              </a:rPr>
              <a:t>return</a:t>
            </a:r>
            <a:r>
              <a:rPr lang="is-IS" b="1">
                <a:solidFill>
                  <a:srgbClr val="000000"/>
                </a:solidFill>
                <a:latin typeface="Courier New"/>
                <a:cs typeface="Courier New"/>
              </a:rPr>
              <a:t> s;</a:t>
            </a:r>
          </a:p>
          <a:p>
            <a:r>
              <a:rPr lang="is-IS" b="1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  <a:p>
            <a:endParaRPr lang="is-IS" b="1">
              <a:solidFill>
                <a:srgbClr val="000000"/>
              </a:solidFill>
              <a:latin typeface="Courier New"/>
              <a:cs typeface="Courier New"/>
            </a:endParaRPr>
          </a:p>
        </p:txBody>
      </p:sp>
      <p:sp>
        <p:nvSpPr>
          <p:cNvPr id="7" name="Rectangle 3"/>
          <p:cNvSpPr>
            <a:spLocks noChangeArrowheads="1"/>
          </p:cNvSpPr>
          <p:nvPr/>
        </p:nvSpPr>
        <p:spPr bwMode="auto">
          <a:xfrm>
            <a:off x="4767039" y="5348710"/>
            <a:ext cx="1008907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main.c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8" name="Rectangle 3"/>
          <p:cNvSpPr>
            <a:spLocks noChangeArrowheads="1"/>
          </p:cNvSpPr>
          <p:nvPr/>
        </p:nvSpPr>
        <p:spPr bwMode="auto">
          <a:xfrm>
            <a:off x="9439117" y="5339246"/>
            <a:ext cx="871049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sum.c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E6B8AFA2-ADAD-4F09-823F-BFD8AB647C3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886344F2-2236-4AFD-8CAB-3B2EEF514C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7</a:t>
            </a:fld>
            <a:endParaRPr lang="en-US"/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8354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Linking</a:t>
            </a:r>
          </a:p>
        </p:txBody>
      </p:sp>
      <p:sp>
        <p:nvSpPr>
          <p:cNvPr id="22835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740360" y="1115683"/>
            <a:ext cx="7772400" cy="1143000"/>
          </a:xfrm>
          <a:solidFill>
            <a:srgbClr val="E0E0E0"/>
          </a:solidFill>
          <a:ln>
            <a:solidFill>
              <a:srgbClr val="000004"/>
            </a:solidFill>
          </a:ln>
        </p:spPr>
        <p:txBody>
          <a:bodyPr/>
          <a:lstStyle/>
          <a:p>
            <a:r>
              <a:rPr lang="en-US" sz="2000" b="1" err="1">
                <a:latin typeface="Calibri"/>
                <a:cs typeface="Calibri"/>
              </a:rPr>
              <a:t>Gcc</a:t>
            </a:r>
            <a:r>
              <a:rPr lang="en-US" sz="2000" b="1">
                <a:latin typeface="Calibri"/>
                <a:cs typeface="Calibri"/>
              </a:rPr>
              <a:t> is really a “</a:t>
            </a:r>
            <a:r>
              <a:rPr lang="en-US" sz="2000" b="1" i="1">
                <a:latin typeface="Calibri"/>
                <a:cs typeface="Calibri"/>
              </a:rPr>
              <a:t>compiler driver”</a:t>
            </a:r>
            <a:r>
              <a:rPr lang="en-US" sz="2000" b="1">
                <a:latin typeface="Calibri"/>
                <a:cs typeface="Calibri"/>
              </a:rPr>
              <a:t>:  It launches a series of sub-programs</a:t>
            </a:r>
          </a:p>
          <a:p>
            <a:pPr lvl="1"/>
            <a:r>
              <a:rPr lang="en-US" sz="1800" b="1" err="1">
                <a:latin typeface="Courier New" charset="0"/>
              </a:rPr>
              <a:t>linux</a:t>
            </a:r>
            <a:r>
              <a:rPr lang="en-US" sz="1800" b="1">
                <a:latin typeface="Courier New" charset="0"/>
              </a:rPr>
              <a:t>&gt; </a:t>
            </a:r>
            <a:r>
              <a:rPr lang="en-US" sz="1800" b="1" i="1" err="1">
                <a:latin typeface="Courier New" charset="0"/>
              </a:rPr>
              <a:t>gcc</a:t>
            </a:r>
            <a:r>
              <a:rPr lang="en-US" sz="1800" b="1" i="1">
                <a:latin typeface="Courier New" charset="0"/>
              </a:rPr>
              <a:t> -</a:t>
            </a:r>
            <a:r>
              <a:rPr lang="en-US" sz="1800" b="1" i="1" err="1">
                <a:latin typeface="Courier New" charset="0"/>
              </a:rPr>
              <a:t>Og</a:t>
            </a:r>
            <a:r>
              <a:rPr lang="en-US" sz="1800" b="1" i="1">
                <a:latin typeface="Courier New" charset="0"/>
              </a:rPr>
              <a:t> -o prog </a:t>
            </a:r>
            <a:r>
              <a:rPr lang="en-US" sz="1800" b="1" i="1" err="1">
                <a:latin typeface="Courier New" charset="0"/>
              </a:rPr>
              <a:t>main.c</a:t>
            </a:r>
            <a:r>
              <a:rPr lang="en-US" sz="1800" b="1" i="1">
                <a:latin typeface="Courier New" charset="0"/>
              </a:rPr>
              <a:t> </a:t>
            </a:r>
            <a:r>
              <a:rPr lang="en-US" sz="1800" b="1" i="1" err="1">
                <a:latin typeface="Courier New" charset="0"/>
              </a:rPr>
              <a:t>sum.c</a:t>
            </a:r>
            <a:endParaRPr lang="en-US" sz="1800" b="1" i="1">
              <a:latin typeface="Courier New" charset="0"/>
            </a:endParaRPr>
          </a:p>
          <a:p>
            <a:pPr lvl="1"/>
            <a:r>
              <a:rPr lang="en-US" sz="1800" b="1" err="1">
                <a:latin typeface="Courier New" charset="0"/>
              </a:rPr>
              <a:t>linux</a:t>
            </a:r>
            <a:r>
              <a:rPr lang="en-US" sz="1800" b="1">
                <a:latin typeface="Courier New" charset="0"/>
              </a:rPr>
              <a:t>&gt; </a:t>
            </a:r>
            <a:r>
              <a:rPr lang="en-US" sz="1800" b="1" i="1">
                <a:latin typeface="Courier New" charset="0"/>
              </a:rPr>
              <a:t>./prog</a:t>
            </a:r>
          </a:p>
        </p:txBody>
      </p:sp>
      <p:sp>
        <p:nvSpPr>
          <p:cNvPr id="228356" name="Line 4"/>
          <p:cNvSpPr>
            <a:spLocks noChangeShapeType="1"/>
          </p:cNvSpPr>
          <p:nvPr/>
        </p:nvSpPr>
        <p:spPr bwMode="auto">
          <a:xfrm>
            <a:off x="6002547" y="2936546"/>
            <a:ext cx="0" cy="381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lIns="90487" tIns="44450" rIns="90487" bIns="44450">
            <a:prstTxWarp prst="textNoShape">
              <a:avLst/>
            </a:prstTxWarp>
            <a:spAutoFit/>
          </a:bodyPr>
          <a:lstStyle/>
          <a:p>
            <a:endParaRPr lang="en-US" b="1"/>
          </a:p>
        </p:txBody>
      </p:sp>
      <p:sp>
        <p:nvSpPr>
          <p:cNvPr id="228357" name="Rectangle 5"/>
          <p:cNvSpPr>
            <a:spLocks noChangeArrowheads="1"/>
          </p:cNvSpPr>
          <p:nvPr/>
        </p:nvSpPr>
        <p:spPr bwMode="auto">
          <a:xfrm>
            <a:off x="5392947" y="4993947"/>
            <a:ext cx="2971800" cy="366767"/>
          </a:xfrm>
          <a:prstGeom prst="rect">
            <a:avLst/>
          </a:prstGeom>
          <a:solidFill>
            <a:srgbClr val="DEDFF5"/>
          </a:solidFill>
          <a:ln w="285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487" tIns="44450" rIns="90487" bIns="44450">
            <a:prstTxWarp prst="textNoShape">
              <a:avLst/>
            </a:prstTxWarp>
            <a:spAutoFit/>
          </a:bodyPr>
          <a:lstStyle/>
          <a:p>
            <a:pPr algn="ctr"/>
            <a:r>
              <a:rPr lang="en-US" b="1">
                <a:latin typeface="Calibri"/>
                <a:cs typeface="Calibri"/>
              </a:rPr>
              <a:t>Linker (ld)</a:t>
            </a:r>
          </a:p>
        </p:txBody>
      </p:sp>
      <p:sp>
        <p:nvSpPr>
          <p:cNvPr id="228358" name="Rectangle 6"/>
          <p:cNvSpPr>
            <a:spLocks noChangeArrowheads="1"/>
          </p:cNvSpPr>
          <p:nvPr/>
        </p:nvSpPr>
        <p:spPr bwMode="auto">
          <a:xfrm>
            <a:off x="5164347" y="3306433"/>
            <a:ext cx="1752600" cy="666750"/>
          </a:xfrm>
          <a:prstGeom prst="rect">
            <a:avLst/>
          </a:prstGeom>
          <a:solidFill>
            <a:srgbClr val="DEDFF5"/>
          </a:solidFill>
          <a:ln w="285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487" tIns="44450" rIns="90487" bIns="44450">
            <a:prstTxWarp prst="textNoShape">
              <a:avLst/>
            </a:prstTxWarp>
            <a:spAutoFit/>
          </a:bodyPr>
          <a:lstStyle/>
          <a:p>
            <a:pPr algn="ctr"/>
            <a:r>
              <a:rPr lang="en-US" b="1">
                <a:latin typeface="Calibri"/>
                <a:cs typeface="Calibri"/>
              </a:rPr>
              <a:t>Translators</a:t>
            </a:r>
          </a:p>
          <a:p>
            <a:pPr algn="ctr"/>
            <a:r>
              <a:rPr lang="en-US" b="1">
                <a:latin typeface="Calibri"/>
                <a:cs typeface="Calibri"/>
              </a:rPr>
              <a:t>(</a:t>
            </a:r>
            <a:r>
              <a:rPr lang="en-US" b="1" err="1">
                <a:latin typeface="Calibri"/>
                <a:cs typeface="Calibri"/>
              </a:rPr>
              <a:t>cpp</a:t>
            </a:r>
            <a:r>
              <a:rPr lang="en-US" b="1">
                <a:latin typeface="Calibri"/>
                <a:cs typeface="Calibri"/>
              </a:rPr>
              <a:t>, cc1, as)</a:t>
            </a:r>
          </a:p>
        </p:txBody>
      </p:sp>
      <p:sp>
        <p:nvSpPr>
          <p:cNvPr id="228359" name="Text Box 7"/>
          <p:cNvSpPr txBox="1">
            <a:spLocks noChangeArrowheads="1"/>
          </p:cNvSpPr>
          <p:nvPr/>
        </p:nvSpPr>
        <p:spPr bwMode="auto">
          <a:xfrm>
            <a:off x="5469147" y="2563483"/>
            <a:ext cx="1015798" cy="369332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 b="1" err="1">
                <a:latin typeface="Courier New"/>
                <a:cs typeface="Courier New"/>
              </a:rPr>
              <a:t>main.c</a:t>
            </a:r>
            <a:endParaRPr lang="en-US" b="1">
              <a:latin typeface="Courier New"/>
              <a:cs typeface="Courier New"/>
            </a:endParaRPr>
          </a:p>
        </p:txBody>
      </p:sp>
      <p:sp>
        <p:nvSpPr>
          <p:cNvPr id="228360" name="Text Box 8"/>
          <p:cNvSpPr txBox="1">
            <a:spLocks noChangeArrowheads="1"/>
          </p:cNvSpPr>
          <p:nvPr/>
        </p:nvSpPr>
        <p:spPr bwMode="auto">
          <a:xfrm>
            <a:off x="5604085" y="4239883"/>
            <a:ext cx="1015798" cy="369332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 b="1">
                <a:latin typeface="Courier New"/>
                <a:cs typeface="Courier New"/>
              </a:rPr>
              <a:t>main.o</a:t>
            </a:r>
          </a:p>
        </p:txBody>
      </p:sp>
      <p:sp>
        <p:nvSpPr>
          <p:cNvPr id="228361" name="Rectangle 9"/>
          <p:cNvSpPr>
            <a:spLocks noChangeArrowheads="1"/>
          </p:cNvSpPr>
          <p:nvPr/>
        </p:nvSpPr>
        <p:spPr bwMode="auto">
          <a:xfrm>
            <a:off x="7069347" y="3306433"/>
            <a:ext cx="1797050" cy="666750"/>
          </a:xfrm>
          <a:prstGeom prst="rect">
            <a:avLst/>
          </a:prstGeom>
          <a:solidFill>
            <a:srgbClr val="DEDFF5"/>
          </a:solidFill>
          <a:ln w="285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487" tIns="44450" rIns="90487" bIns="44450">
            <a:prstTxWarp prst="textNoShape">
              <a:avLst/>
            </a:prstTxWarp>
            <a:spAutoFit/>
          </a:bodyPr>
          <a:lstStyle/>
          <a:p>
            <a:pPr algn="ctr"/>
            <a:r>
              <a:rPr lang="en-US" b="1">
                <a:latin typeface="Calibri"/>
                <a:cs typeface="Calibri"/>
              </a:rPr>
              <a:t>Translators</a:t>
            </a:r>
          </a:p>
          <a:p>
            <a:pPr algn="ctr"/>
            <a:r>
              <a:rPr lang="en-US" b="1">
                <a:latin typeface="Calibri"/>
                <a:cs typeface="Calibri"/>
              </a:rPr>
              <a:t>(</a:t>
            </a:r>
            <a:r>
              <a:rPr lang="en-US" b="1" err="1">
                <a:latin typeface="Calibri"/>
                <a:cs typeface="Calibri"/>
              </a:rPr>
              <a:t>cpp</a:t>
            </a:r>
            <a:r>
              <a:rPr lang="en-US" b="1">
                <a:latin typeface="Calibri"/>
                <a:cs typeface="Calibri"/>
              </a:rPr>
              <a:t>, cc1, as)</a:t>
            </a:r>
          </a:p>
        </p:txBody>
      </p:sp>
      <p:sp>
        <p:nvSpPr>
          <p:cNvPr id="228362" name="Text Box 10"/>
          <p:cNvSpPr txBox="1">
            <a:spLocks noChangeArrowheads="1"/>
          </p:cNvSpPr>
          <p:nvPr/>
        </p:nvSpPr>
        <p:spPr bwMode="auto">
          <a:xfrm>
            <a:off x="7526547" y="2563483"/>
            <a:ext cx="877276" cy="369332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 b="1" err="1">
                <a:latin typeface="Courier New"/>
                <a:cs typeface="Courier New"/>
              </a:rPr>
              <a:t>sum.c</a:t>
            </a:r>
            <a:endParaRPr lang="en-US" b="1">
              <a:latin typeface="Courier New"/>
              <a:cs typeface="Courier New"/>
            </a:endParaRPr>
          </a:p>
        </p:txBody>
      </p:sp>
      <p:sp>
        <p:nvSpPr>
          <p:cNvPr id="228363" name="Text Box 11"/>
          <p:cNvSpPr txBox="1">
            <a:spLocks noChangeArrowheads="1"/>
          </p:cNvSpPr>
          <p:nvPr/>
        </p:nvSpPr>
        <p:spPr bwMode="auto">
          <a:xfrm>
            <a:off x="7603847" y="4239883"/>
            <a:ext cx="877276" cy="369332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pPr algn="ctr"/>
            <a:r>
              <a:rPr lang="en-US" b="1" err="1">
                <a:latin typeface="Courier New"/>
                <a:cs typeface="Courier New"/>
              </a:rPr>
              <a:t>sum.o</a:t>
            </a:r>
            <a:endParaRPr lang="en-US" b="1">
              <a:latin typeface="Courier New"/>
              <a:cs typeface="Courier New"/>
            </a:endParaRPr>
          </a:p>
        </p:txBody>
      </p:sp>
      <p:sp>
        <p:nvSpPr>
          <p:cNvPr id="228364" name="Text Box 12"/>
          <p:cNvSpPr txBox="1">
            <a:spLocks noChangeArrowheads="1"/>
          </p:cNvSpPr>
          <p:nvPr/>
        </p:nvSpPr>
        <p:spPr bwMode="auto">
          <a:xfrm>
            <a:off x="6535947" y="5686096"/>
            <a:ext cx="738754" cy="369332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 b="1" err="1">
                <a:latin typeface="Courier New"/>
                <a:cs typeface="Courier New"/>
              </a:rPr>
              <a:t>prog</a:t>
            </a:r>
            <a:endParaRPr lang="en-US" b="1">
              <a:latin typeface="Courier New"/>
              <a:cs typeface="Courier New"/>
            </a:endParaRPr>
          </a:p>
        </p:txBody>
      </p:sp>
      <p:sp>
        <p:nvSpPr>
          <p:cNvPr id="228365" name="Line 13"/>
          <p:cNvSpPr>
            <a:spLocks noChangeShapeType="1"/>
          </p:cNvSpPr>
          <p:nvPr/>
        </p:nvSpPr>
        <p:spPr bwMode="auto">
          <a:xfrm>
            <a:off x="7994860" y="2936546"/>
            <a:ext cx="0" cy="381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lIns="90487" tIns="44450" rIns="90487" bIns="44450">
            <a:prstTxWarp prst="textNoShape">
              <a:avLst/>
            </a:prstTxWarp>
            <a:spAutoFit/>
          </a:bodyPr>
          <a:lstStyle/>
          <a:p>
            <a:endParaRPr lang="en-US" b="1"/>
          </a:p>
        </p:txBody>
      </p:sp>
      <p:sp>
        <p:nvSpPr>
          <p:cNvPr id="228366" name="Line 14"/>
          <p:cNvSpPr>
            <a:spLocks noChangeShapeType="1"/>
          </p:cNvSpPr>
          <p:nvPr/>
        </p:nvSpPr>
        <p:spPr bwMode="auto">
          <a:xfrm>
            <a:off x="6002547" y="4003346"/>
            <a:ext cx="0" cy="381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lIns="90487" tIns="44450" rIns="90487" bIns="44450">
            <a:prstTxWarp prst="textNoShape">
              <a:avLst/>
            </a:prstTxWarp>
            <a:spAutoFit/>
          </a:bodyPr>
          <a:lstStyle/>
          <a:p>
            <a:endParaRPr lang="en-US" b="1"/>
          </a:p>
        </p:txBody>
      </p:sp>
      <p:sp>
        <p:nvSpPr>
          <p:cNvPr id="228367" name="Line 15"/>
          <p:cNvSpPr>
            <a:spLocks noChangeShapeType="1"/>
          </p:cNvSpPr>
          <p:nvPr/>
        </p:nvSpPr>
        <p:spPr bwMode="auto">
          <a:xfrm>
            <a:off x="7994860" y="4003346"/>
            <a:ext cx="0" cy="381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lIns="90487" tIns="44450" rIns="90487" bIns="44450">
            <a:prstTxWarp prst="textNoShape">
              <a:avLst/>
            </a:prstTxWarp>
            <a:spAutoFit/>
          </a:bodyPr>
          <a:lstStyle/>
          <a:p>
            <a:endParaRPr lang="en-US" b="1"/>
          </a:p>
        </p:txBody>
      </p:sp>
      <p:sp>
        <p:nvSpPr>
          <p:cNvPr id="228368" name="Line 16"/>
          <p:cNvSpPr>
            <a:spLocks noChangeShapeType="1"/>
          </p:cNvSpPr>
          <p:nvPr/>
        </p:nvSpPr>
        <p:spPr bwMode="auto">
          <a:xfrm>
            <a:off x="7994860" y="4612946"/>
            <a:ext cx="0" cy="381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lIns="90487" tIns="44450" rIns="90487" bIns="44450">
            <a:prstTxWarp prst="textNoShape">
              <a:avLst/>
            </a:prstTxWarp>
            <a:spAutoFit/>
          </a:bodyPr>
          <a:lstStyle/>
          <a:p>
            <a:endParaRPr lang="en-US" b="1"/>
          </a:p>
        </p:txBody>
      </p:sp>
      <p:sp>
        <p:nvSpPr>
          <p:cNvPr id="228369" name="Line 17"/>
          <p:cNvSpPr>
            <a:spLocks noChangeShapeType="1"/>
          </p:cNvSpPr>
          <p:nvPr/>
        </p:nvSpPr>
        <p:spPr bwMode="auto">
          <a:xfrm>
            <a:off x="6894722" y="5386058"/>
            <a:ext cx="0" cy="381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lIns="90487" tIns="44450" rIns="90487" bIns="44450">
            <a:prstTxWarp prst="textNoShape">
              <a:avLst/>
            </a:prstTxWarp>
            <a:spAutoFit/>
          </a:bodyPr>
          <a:lstStyle/>
          <a:p>
            <a:endParaRPr lang="en-US" b="1"/>
          </a:p>
        </p:txBody>
      </p:sp>
      <p:sp>
        <p:nvSpPr>
          <p:cNvPr id="228370" name="Line 18"/>
          <p:cNvSpPr>
            <a:spLocks noChangeShapeType="1"/>
          </p:cNvSpPr>
          <p:nvPr/>
        </p:nvSpPr>
        <p:spPr bwMode="auto">
          <a:xfrm>
            <a:off x="6002547" y="4612946"/>
            <a:ext cx="0" cy="38100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ffectLst/>
        </p:spPr>
        <p:txBody>
          <a:bodyPr lIns="90487" tIns="44450" rIns="90487" bIns="44450">
            <a:prstTxWarp prst="textNoShape">
              <a:avLst/>
            </a:prstTxWarp>
            <a:spAutoFit/>
          </a:bodyPr>
          <a:lstStyle/>
          <a:p>
            <a:endParaRPr lang="en-US" b="1"/>
          </a:p>
        </p:txBody>
      </p:sp>
      <p:sp>
        <p:nvSpPr>
          <p:cNvPr id="228371" name="Text Box 19"/>
          <p:cNvSpPr txBox="1">
            <a:spLocks noChangeArrowheads="1"/>
          </p:cNvSpPr>
          <p:nvPr/>
        </p:nvSpPr>
        <p:spPr bwMode="auto">
          <a:xfrm>
            <a:off x="9018797" y="2615871"/>
            <a:ext cx="1268232" cy="369332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 b="1" i="1">
                <a:solidFill>
                  <a:srgbClr val="C00000"/>
                </a:solidFill>
                <a:latin typeface="Calibri"/>
                <a:cs typeface="Calibri"/>
              </a:rPr>
              <a:t>Source files</a:t>
            </a:r>
          </a:p>
        </p:txBody>
      </p:sp>
      <p:sp>
        <p:nvSpPr>
          <p:cNvPr id="228372" name="Text Box 20"/>
          <p:cNvSpPr txBox="1">
            <a:spLocks noChangeArrowheads="1"/>
          </p:cNvSpPr>
          <p:nvPr/>
        </p:nvSpPr>
        <p:spPr bwMode="auto">
          <a:xfrm>
            <a:off x="8955298" y="4160509"/>
            <a:ext cx="2352247" cy="646331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 b="1" i="1">
                <a:solidFill>
                  <a:srgbClr val="C00000"/>
                </a:solidFill>
                <a:latin typeface="Calibri"/>
                <a:cs typeface="Calibri"/>
              </a:rPr>
              <a:t>Separately compiled</a:t>
            </a:r>
          </a:p>
          <a:p>
            <a:r>
              <a:rPr lang="en-US" b="1" i="1" u="sng">
                <a:solidFill>
                  <a:srgbClr val="C00000"/>
                </a:solidFill>
                <a:latin typeface="Calibri"/>
                <a:cs typeface="Calibri"/>
              </a:rPr>
              <a:t>relocatable</a:t>
            </a:r>
            <a:r>
              <a:rPr lang="en-US" b="1" i="1">
                <a:solidFill>
                  <a:srgbClr val="C00000"/>
                </a:solidFill>
                <a:latin typeface="Calibri"/>
                <a:cs typeface="Calibri"/>
              </a:rPr>
              <a:t> object files</a:t>
            </a:r>
          </a:p>
        </p:txBody>
      </p:sp>
      <p:sp>
        <p:nvSpPr>
          <p:cNvPr id="228373" name="Text Box 21"/>
          <p:cNvSpPr txBox="1">
            <a:spLocks noChangeArrowheads="1"/>
          </p:cNvSpPr>
          <p:nvPr/>
        </p:nvSpPr>
        <p:spPr bwMode="auto">
          <a:xfrm>
            <a:off x="7335139" y="5503533"/>
            <a:ext cx="4077608" cy="923330"/>
          </a:xfrm>
          <a:prstGeom prst="rect">
            <a:avLst/>
          </a:prstGeom>
          <a:noFill/>
          <a:ln w="25400">
            <a:noFill/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 b="1" i="1">
                <a:solidFill>
                  <a:srgbClr val="C00000"/>
                </a:solidFill>
                <a:latin typeface="Calibri"/>
                <a:cs typeface="Calibri"/>
              </a:rPr>
              <a:t>Fully linked </a:t>
            </a:r>
            <a:r>
              <a:rPr lang="en-US" b="1" i="1" u="sng">
                <a:solidFill>
                  <a:srgbClr val="C00000"/>
                </a:solidFill>
                <a:latin typeface="Calibri"/>
                <a:cs typeface="Calibri"/>
              </a:rPr>
              <a:t>executable</a:t>
            </a:r>
            <a:r>
              <a:rPr lang="en-US" b="1" i="1">
                <a:solidFill>
                  <a:srgbClr val="C00000"/>
                </a:solidFill>
                <a:latin typeface="Calibri"/>
                <a:cs typeface="Calibri"/>
              </a:rPr>
              <a:t> object file</a:t>
            </a:r>
          </a:p>
          <a:p>
            <a:r>
              <a:rPr lang="en-US" b="1" i="1">
                <a:solidFill>
                  <a:srgbClr val="C00000"/>
                </a:solidFill>
                <a:latin typeface="Calibri"/>
                <a:cs typeface="Calibri"/>
              </a:rPr>
              <a:t>(contains code and data for all functions</a:t>
            </a:r>
          </a:p>
          <a:p>
            <a:r>
              <a:rPr lang="en-US" b="1" i="1">
                <a:solidFill>
                  <a:srgbClr val="C00000"/>
                </a:solidFill>
                <a:latin typeface="Calibri"/>
                <a:cs typeface="Calibri"/>
              </a:rPr>
              <a:t>defined in </a:t>
            </a:r>
            <a:r>
              <a:rPr lang="en-US" b="1" i="1" err="1">
                <a:solidFill>
                  <a:srgbClr val="C00000"/>
                </a:solidFill>
                <a:latin typeface="Courier New"/>
                <a:cs typeface="Courier New"/>
              </a:rPr>
              <a:t>main.c</a:t>
            </a:r>
            <a:r>
              <a:rPr lang="en-US" b="1" i="1">
                <a:solidFill>
                  <a:srgbClr val="C00000"/>
                </a:solidFill>
                <a:latin typeface="Courier New"/>
                <a:cs typeface="Courier New"/>
              </a:rPr>
              <a:t> </a:t>
            </a:r>
            <a:r>
              <a:rPr lang="en-US" b="1" i="1">
                <a:solidFill>
                  <a:srgbClr val="C00000"/>
                </a:solidFill>
                <a:latin typeface="Calibri"/>
                <a:cs typeface="Calibri"/>
              </a:rPr>
              <a:t>and</a:t>
            </a:r>
            <a:r>
              <a:rPr lang="en-US" b="1" i="1">
                <a:solidFill>
                  <a:srgbClr val="C00000"/>
                </a:solidFill>
                <a:latin typeface="Courier New"/>
                <a:cs typeface="Courier New"/>
              </a:rPr>
              <a:t> </a:t>
            </a:r>
            <a:r>
              <a:rPr lang="en-US" b="1" i="1" err="1">
                <a:solidFill>
                  <a:srgbClr val="C00000"/>
                </a:solidFill>
                <a:latin typeface="Courier New"/>
                <a:cs typeface="Courier New"/>
              </a:rPr>
              <a:t>sum.c</a:t>
            </a:r>
            <a:r>
              <a:rPr lang="en-US" b="1" i="1">
                <a:solidFill>
                  <a:srgbClr val="C00000"/>
                </a:solidFill>
                <a:latin typeface="Calibri"/>
                <a:cs typeface="Calibri"/>
              </a:rPr>
              <a:t>)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AF85748A-0BC3-4C2B-B278-00356FC79F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2BCA7BE7-D055-407B-AC0A-EDDF0D144DB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8</a:t>
            </a:fld>
            <a:endParaRPr lang="en-US"/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837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83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837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28371" grpId="0"/>
      <p:bldP spid="228372" grpId="0"/>
      <p:bldP spid="228373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7636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Why Linkers?   Reason 1: Modularity</a:t>
            </a:r>
          </a:p>
        </p:txBody>
      </p:sp>
      <p:sp>
        <p:nvSpPr>
          <p:cNvPr id="197637" name="Rectangle 5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pPr marL="128016" lvl="1" indent="0">
              <a:buNone/>
            </a:pPr>
            <a:r>
              <a:rPr lang="en-US"/>
              <a:t>Program can be written as a collection of smaller source files, rather than one monolithic mass.  But later we need to combine all of these.</a:t>
            </a:r>
          </a:p>
          <a:p>
            <a:pPr lvl="1"/>
            <a:endParaRPr lang="en-US"/>
          </a:p>
          <a:p>
            <a:pPr marL="128016" lvl="1" indent="0">
              <a:buNone/>
            </a:pPr>
            <a:r>
              <a:rPr lang="en-US"/>
              <a:t>Each C++ class normally has its own </a:t>
            </a:r>
            <a:r>
              <a:rPr lang="en-US" err="1"/>
              <a:t>hpp</a:t>
            </a:r>
            <a:r>
              <a:rPr lang="en-US"/>
              <a:t> file (declares the type signatures of the methods and fields) and a separate </a:t>
            </a:r>
            <a:r>
              <a:rPr lang="en-US" err="1"/>
              <a:t>cpp</a:t>
            </a:r>
            <a:r>
              <a:rPr lang="en-US"/>
              <a:t> file (implements the class).</a:t>
            </a:r>
          </a:p>
          <a:p>
            <a:pPr marL="128016" lvl="1" indent="0">
              <a:buNone/>
            </a:pPr>
            <a:endParaRPr lang="en-US"/>
          </a:p>
          <a:p>
            <a:pPr marL="128016" lvl="1" indent="0">
              <a:buNone/>
            </a:pPr>
            <a:r>
              <a:rPr lang="en-US"/>
              <a:t>For fancy templated classes, C++ itself creates the needed </a:t>
            </a:r>
            <a:r>
              <a:rPr lang="en-US" err="1"/>
              <a:t>cpp</a:t>
            </a:r>
            <a:r>
              <a:rPr lang="en-US"/>
              <a:t> files, one for each distinct type-parameters list.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C0C8936E-1F96-4B6B-95C9-02E8EDB4BF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5CC6A58-2434-44A6-8613-6845D6B4C14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9</a:t>
            </a:fld>
            <a:endParaRPr lang="en-US"/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786DEC5-9B4C-4EF4-8660-CCB573870F7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an object file is an intermediate form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82C60D1-2E11-4525-8488-39B16A39D5B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An object file contains “incomplete” machine instructions, with locations that may still need to be filled in:</a:t>
            </a:r>
          </a:p>
          <a:p>
            <a:pPr lvl="1"/>
            <a:r>
              <a:rPr lang="en-US"/>
              <a:t> Addresses of methods defined in other object files, or libraries</a:t>
            </a:r>
          </a:p>
          <a:p>
            <a:pPr lvl="1"/>
            <a:r>
              <a:rPr lang="en-US"/>
              <a:t> Addresses of data and </a:t>
            </a:r>
            <a:r>
              <a:rPr lang="en-US" err="1"/>
              <a:t>bss</a:t>
            </a:r>
            <a:r>
              <a:rPr lang="en-US"/>
              <a:t> segments, in memory</a:t>
            </a:r>
          </a:p>
          <a:p>
            <a:pPr lvl="1"/>
            <a:endParaRPr lang="en-US"/>
          </a:p>
          <a:p>
            <a:pPr marL="128016" lvl="1" indent="0">
              <a:buNone/>
            </a:pPr>
            <a:r>
              <a:rPr lang="en-US"/>
              <a:t>After linking, all the “resolved” addresses will have been inserted at those previously unresolved locations in the object file.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D26EB84-5862-4F79-8C54-39C39168A2F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BC1B24C-8647-452F-A459-CC3C163A07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986009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EA9606E-4DEF-E965-1404-9AA04D4579F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Two forms of addressing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92739B4-6249-B016-813B-517F04913DD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For today’s lecture, we think mostly of “absolute” addresses in the virtual address space, and “base-relative” ones where some sort of pointer exists, and the object is at an offset from it.</a:t>
            </a:r>
          </a:p>
          <a:p>
            <a:endParaRPr lang="en-US"/>
          </a:p>
          <a:p>
            <a:r>
              <a:rPr lang="en-US"/>
              <a:t>Both are supported very efficiently by Intel and AMD/ARM</a:t>
            </a:r>
          </a:p>
          <a:p>
            <a:endParaRPr lang="en-US"/>
          </a:p>
          <a:p>
            <a:r>
              <a:rPr lang="en-US"/>
              <a:t>So the compiler thinks “which choice is best”?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23BC6241-793E-CEB1-C3DF-8E6EAD1D31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CBE8188-30FA-9EDA-CFE2-3ABEADA96B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2841038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68DAB08-82D4-477D-9122-0638CF0FC01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Which does it pick?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789C01D-F3E4-92F0-6436-ABE1E204BB4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/>
              <a:t>For branching inside a single method, it favors absolute addressing if feasible, but can also use “PC relative” ones.</a:t>
            </a:r>
          </a:p>
          <a:p>
            <a:endParaRPr lang="en-US"/>
          </a:p>
          <a:p>
            <a:r>
              <a:rPr lang="en-US"/>
              <a:t>For accessing data in a data segment, it can use “base relative” addressing.  Useful if we have multiple code segments and each has its own data segment.</a:t>
            </a:r>
          </a:p>
          <a:p>
            <a:endParaRPr lang="en-US"/>
          </a:p>
          <a:p>
            <a:r>
              <a:rPr lang="en-US"/>
              <a:t>In general, absolute addressing is a tiny bit faster.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9928508-79B2-96CB-AEA3-3C6B0E56C3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AD392D3-DDFB-0446-85B7-A88739B115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607833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1602" name="Rectangle 2"/>
          <p:cNvSpPr>
            <a:spLocks noGrp="1" noChangeArrowheads="1"/>
          </p:cNvSpPr>
          <p:nvPr>
            <p:ph type="title"/>
          </p:nvPr>
        </p:nvSpPr>
        <p:spPr>
          <a:xfrm>
            <a:off x="980995" y="389569"/>
            <a:ext cx="10641691" cy="1499616"/>
          </a:xfrm>
        </p:spPr>
        <p:txBody>
          <a:bodyPr/>
          <a:lstStyle/>
          <a:p>
            <a:r>
              <a:rPr lang="en-US"/>
              <a:t>Reason 2 for linkings: Libraries</a:t>
            </a:r>
          </a:p>
        </p:txBody>
      </p:sp>
      <p:sp>
        <p:nvSpPr>
          <p:cNvPr id="281603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845390" y="1889185"/>
            <a:ext cx="11214338" cy="4420175"/>
          </a:xfrm>
        </p:spPr>
        <p:txBody>
          <a:bodyPr>
            <a:normAutofit/>
          </a:bodyPr>
          <a:lstStyle/>
          <a:p>
            <a:pPr marL="128016" lvl="1" indent="0">
              <a:buNone/>
            </a:pPr>
            <a:r>
              <a:rPr lang="en-US" sz="3600"/>
              <a:t>Libraries aggregate common functions or classes.  </a:t>
            </a:r>
          </a:p>
          <a:p>
            <a:pPr marL="128016" lvl="1" indent="0">
              <a:buNone/>
            </a:pPr>
            <a:endParaRPr lang="en-US" sz="3600"/>
          </a:p>
          <a:p>
            <a:pPr marL="128016" lvl="1" indent="0">
              <a:buNone/>
            </a:pPr>
            <a:r>
              <a:rPr lang="en-US" sz="3600" b="1"/>
              <a:t>Static linking </a:t>
            </a:r>
            <a:r>
              <a:rPr lang="en-US" sz="3600"/>
              <a:t>combines modules of a program, but also used to be the main way of linking to libraries:</a:t>
            </a:r>
          </a:p>
          <a:p>
            <a:pPr lvl="2"/>
            <a:r>
              <a:rPr lang="en-US" sz="2800"/>
              <a:t>   Executables include </a:t>
            </a:r>
            <a:r>
              <a:rPr lang="en-US" sz="2800" u="sng"/>
              <a:t>copies</a:t>
            </a:r>
            <a:r>
              <a:rPr lang="en-US" sz="2800"/>
              <a:t> of any library modules they reference</a:t>
            </a:r>
            <a:br>
              <a:rPr lang="en-US" sz="2800"/>
            </a:br>
            <a:r>
              <a:rPr lang="en-US" sz="2800"/>
              <a:t>    (but just those .o files, not others in the library)</a:t>
            </a:r>
          </a:p>
          <a:p>
            <a:pPr lvl="3"/>
            <a:r>
              <a:rPr lang="en-US" sz="2800"/>
              <a:t>  Executable is complete and self-sufficient.  It should run on any</a:t>
            </a:r>
            <a:br>
              <a:rPr lang="en-US" sz="2800"/>
            </a:br>
            <a:r>
              <a:rPr lang="en-US" sz="2800"/>
              <a:t>   machine with a compatible architecture.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208187BE-CDC7-493A-BB5B-CA4E43C4B6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DE8A54A-C71C-472B-997C-9458AF2EE7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13</a:t>
            </a:fld>
            <a:endParaRPr lang="en-US"/>
          </a:p>
        </p:txBody>
      </p:sp>
    </p:spTree>
  </p:cSld>
  <p:clrMapOvr>
    <a:masterClrMapping/>
  </p:clrMapOvr>
  <p:transition/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1602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Reason 2: Libraries</a:t>
            </a:r>
          </a:p>
        </p:txBody>
      </p:sp>
      <p:sp>
        <p:nvSpPr>
          <p:cNvPr id="281603" name="Rectangle 3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pPr marL="128016" lvl="1" indent="0">
              <a:buNone/>
            </a:pPr>
            <a:r>
              <a:rPr lang="en-US"/>
              <a:t> </a:t>
            </a:r>
            <a:r>
              <a:rPr lang="en-US" b="1"/>
              <a:t>Dynamic linking</a:t>
            </a:r>
            <a:r>
              <a:rPr lang="en-US"/>
              <a:t> is more common today</a:t>
            </a:r>
          </a:p>
          <a:p>
            <a:pPr lvl="3"/>
            <a:r>
              <a:rPr lang="en-US" sz="2800"/>
              <a:t>  Your executable program doesn’t need to contain library code</a:t>
            </a:r>
          </a:p>
          <a:p>
            <a:pPr lvl="3"/>
            <a:r>
              <a:rPr lang="en-US" sz="2800"/>
              <a:t>  At execution, single copy of library code is shared, but the dynamic  </a:t>
            </a:r>
            <a:br>
              <a:rPr lang="en-US" sz="2800"/>
            </a:br>
            <a:r>
              <a:rPr lang="en-US" sz="2800"/>
              <a:t>   linker does need to be able to find the library file (a “.so” file)</a:t>
            </a:r>
          </a:p>
          <a:p>
            <a:pPr lvl="3"/>
            <a:endParaRPr lang="en-US"/>
          </a:p>
          <a:p>
            <a:pPr marL="128016" lvl="1" indent="0">
              <a:buNone/>
            </a:pPr>
            <a:r>
              <a:rPr lang="en-US"/>
              <a:t>If a dynamically linked executable is launched on a machine that lacks the DLL, you will get an error message (usually, on startup, but there are some obscure cases where it happens later, when the DLL is needed)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CFA96438-0B76-453A-83FD-12258DAADB5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D3BD193-0808-40FD-BE25-6A49A9EBEC8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8071949"/>
      </p:ext>
    </p:extLst>
  </p:cSld>
  <p:clrMapOvr>
    <a:masterClrMapping/>
  </p:clrMapOvr>
  <p:transition/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6612" name="Rectangle 4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How linking works: Symbol resolution</a:t>
            </a:r>
          </a:p>
        </p:txBody>
      </p:sp>
      <p:sp>
        <p:nvSpPr>
          <p:cNvPr id="196613" name="Rectangle 5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 lnSpcReduction="10000"/>
          </a:bodyPr>
          <a:lstStyle/>
          <a:p>
            <a:pPr marL="128016" lvl="1" indent="0">
              <a:buNone/>
            </a:pPr>
            <a:r>
              <a:rPr lang="en-US" sz="3200"/>
              <a:t>Programs define and reference symbols (global variables and functions):</a:t>
            </a:r>
          </a:p>
          <a:p>
            <a:pPr lvl="2"/>
            <a:r>
              <a:rPr lang="en-US" sz="2400"/>
              <a:t>  void swap() {…}   /* define symbol swap */</a:t>
            </a:r>
          </a:p>
          <a:p>
            <a:pPr lvl="2"/>
            <a:r>
              <a:rPr lang="en-US" sz="2400"/>
              <a:t>  swap();                /* reference symbol swap */</a:t>
            </a:r>
          </a:p>
          <a:p>
            <a:pPr lvl="2"/>
            <a:r>
              <a:rPr lang="en-US" sz="2400"/>
              <a:t>  int *</a:t>
            </a:r>
            <a:r>
              <a:rPr lang="en-US" sz="2400" err="1"/>
              <a:t>xp</a:t>
            </a:r>
            <a:r>
              <a:rPr lang="en-US" sz="2400"/>
              <a:t> = &amp;x;       /* define symbol </a:t>
            </a:r>
            <a:r>
              <a:rPr lang="en-US" sz="2400" err="1"/>
              <a:t>xp</a:t>
            </a:r>
            <a:r>
              <a:rPr lang="en-US" sz="2400"/>
              <a:t>, reference x */</a:t>
            </a:r>
          </a:p>
          <a:p>
            <a:pPr lvl="1"/>
            <a:endParaRPr lang="en-US" sz="3200"/>
          </a:p>
          <a:p>
            <a:pPr marL="128016" lvl="1" indent="0">
              <a:buNone/>
            </a:pPr>
            <a:r>
              <a:rPr lang="en-US" sz="3200"/>
              <a:t>Symbol definitions are stored in object file in the </a:t>
            </a:r>
            <a:r>
              <a:rPr lang="en-US" sz="3200" b="1"/>
              <a:t>symbol table.</a:t>
            </a:r>
          </a:p>
          <a:p>
            <a:pPr lvl="2"/>
            <a:r>
              <a:rPr lang="en-US" sz="2400"/>
              <a:t>  Symbol table is an array of entries</a:t>
            </a:r>
          </a:p>
          <a:p>
            <a:pPr lvl="2"/>
            <a:r>
              <a:rPr lang="en-US" sz="2400"/>
              <a:t>  Each table entry includes name, type, size, and location of symbol.</a:t>
            </a:r>
          </a:p>
          <a:p>
            <a:pPr lvl="2"/>
            <a:r>
              <a:rPr lang="en-US" sz="2400"/>
              <a:t>  With C++ the “location” is the “namespace” that declared the class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0794C522-4D68-4B5C-8174-2EB2DD62A3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8F1A80F0-1382-4C4B-A88F-4F40189C56B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15</a:t>
            </a:fld>
            <a:endParaRPr lang="en-US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79E2D4-02E3-41C4-BC99-E8A0702BF34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… three cases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81F1657-4BA9-4151-A87E-B2AF4324214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A symbol can be defined by the object file.</a:t>
            </a:r>
          </a:p>
          <a:p>
            <a:endParaRPr lang="en-US"/>
          </a:p>
          <a:p>
            <a:r>
              <a:rPr lang="en-US"/>
              <a:t>It can be undefined, in which case the linker is required to find the definition and link the object file to the definition.</a:t>
            </a:r>
          </a:p>
          <a:p>
            <a:endParaRPr lang="en-US"/>
          </a:p>
          <a:p>
            <a:r>
              <a:rPr lang="en-US"/>
              <a:t>It can be </a:t>
            </a:r>
            <a:r>
              <a:rPr lang="en-US" i="1"/>
              <a:t>multiply defined.  </a:t>
            </a:r>
            <a:r>
              <a:rPr lang="en-US"/>
              <a:t>This is normally an error… but we will see one tricky way that it </a:t>
            </a:r>
            <a:r>
              <a:rPr lang="en-US" u="sng"/>
              <a:t>can</a:t>
            </a:r>
            <a:r>
              <a:rPr lang="en-US"/>
              <a:t> be done, and even be useful!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AAFCD87B-FF8A-4DE2-BC5E-2E8F0CDC210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D45E804-20D0-4D92-BDA2-91A5767E136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86164010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1735" name="Rectangle 7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Symbols in Example C Program</a:t>
            </a:r>
          </a:p>
        </p:txBody>
      </p:sp>
      <p:sp>
        <p:nvSpPr>
          <p:cNvPr id="201731" name="Rectangle 3"/>
          <p:cNvSpPr>
            <a:spLocks noChangeArrowheads="1"/>
          </p:cNvSpPr>
          <p:nvPr/>
        </p:nvSpPr>
        <p:spPr bwMode="auto">
          <a:xfrm>
            <a:off x="1948372" y="2808323"/>
            <a:ext cx="4508500" cy="2862323"/>
          </a:xfrm>
          <a:prstGeom prst="rect">
            <a:avLst/>
          </a:prstGeom>
          <a:solidFill>
            <a:srgbClr val="F7F5CD"/>
          </a:solidFill>
          <a:ln w="31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r>
              <a:rPr lang="en-US" err="1">
                <a:latin typeface="Courier New"/>
                <a:cs typeface="Courier New"/>
              </a:rPr>
              <a:t>int</a:t>
            </a:r>
            <a:r>
              <a:rPr lang="en-US">
                <a:latin typeface="Courier New"/>
                <a:cs typeface="Courier New"/>
              </a:rPr>
              <a:t> sum(</a:t>
            </a:r>
            <a:r>
              <a:rPr lang="en-US" err="1">
                <a:latin typeface="Courier New"/>
                <a:cs typeface="Courier New"/>
              </a:rPr>
              <a:t>int</a:t>
            </a:r>
            <a:r>
              <a:rPr lang="en-US">
                <a:latin typeface="Courier New"/>
                <a:cs typeface="Courier New"/>
              </a:rPr>
              <a:t> *a, </a:t>
            </a:r>
            <a:r>
              <a:rPr lang="en-US" err="1">
                <a:latin typeface="Courier New"/>
                <a:cs typeface="Courier New"/>
              </a:rPr>
              <a:t>int</a:t>
            </a:r>
            <a:r>
              <a:rPr lang="en-US">
                <a:latin typeface="Courier New"/>
                <a:cs typeface="Courier New"/>
              </a:rPr>
              <a:t> n);</a:t>
            </a:r>
          </a:p>
          <a:p>
            <a:endParaRPr lang="en-US">
              <a:latin typeface="Courier New"/>
              <a:cs typeface="Courier New"/>
            </a:endParaRPr>
          </a:p>
          <a:p>
            <a:r>
              <a:rPr lang="hu-HU">
                <a:latin typeface="Courier New"/>
                <a:cs typeface="Courier New"/>
              </a:rPr>
              <a:t>int </a:t>
            </a:r>
            <a:r>
              <a:rPr lang="hu-HU">
                <a:solidFill>
                  <a:schemeClr val="accent2"/>
                </a:solidFill>
                <a:latin typeface="Courier New"/>
                <a:cs typeface="Courier New"/>
              </a:rPr>
              <a:t>array</a:t>
            </a:r>
            <a:r>
              <a:rPr lang="hu-HU">
                <a:latin typeface="Courier New"/>
                <a:cs typeface="Courier New"/>
              </a:rPr>
              <a:t>[2] = {1, 2};</a:t>
            </a:r>
          </a:p>
          <a:p>
            <a:endParaRPr lang="hu-HU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int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3333CC"/>
                </a:solidFill>
                <a:latin typeface="Courier New"/>
                <a:cs typeface="Courier New"/>
              </a:rPr>
              <a:t>main</a:t>
            </a:r>
            <a:r>
              <a:rPr lang="en-US">
                <a:latin typeface="Courier New"/>
                <a:cs typeface="Courier New"/>
              </a:rPr>
              <a:t>(</a:t>
            </a:r>
            <a:r>
              <a:rPr lang="en-US" err="1">
                <a:latin typeface="Courier New"/>
                <a:cs typeface="Courier New"/>
              </a:rPr>
              <a:t>int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 err="1">
                <a:latin typeface="Courier New"/>
                <a:cs typeface="Courier New"/>
              </a:rPr>
              <a:t>argc</a:t>
            </a:r>
            <a:r>
              <a:rPr lang="en-US">
                <a:latin typeface="Courier New"/>
                <a:cs typeface="Courier New"/>
              </a:rPr>
              <a:t>, char** </a:t>
            </a:r>
            <a:r>
              <a:rPr lang="en-US" err="1">
                <a:latin typeface="Courier New"/>
                <a:cs typeface="Courier New"/>
              </a:rPr>
              <a:t>argv</a:t>
            </a:r>
            <a:r>
              <a:rPr lang="en-US">
                <a:latin typeface="Courier New"/>
                <a:cs typeface="Courier New"/>
              </a:rPr>
              <a:t>)</a:t>
            </a:r>
          </a:p>
          <a:p>
            <a:r>
              <a:rPr lang="en-US">
                <a:latin typeface="Courier New"/>
                <a:cs typeface="Courier New"/>
              </a:rPr>
              <a:t>{</a:t>
            </a:r>
          </a:p>
          <a:p>
            <a:r>
              <a:rPr lang="fr-FR">
                <a:latin typeface="Courier New"/>
                <a:cs typeface="Courier New"/>
              </a:rPr>
              <a:t>    </a:t>
            </a:r>
            <a:r>
              <a:rPr lang="fr-FR" err="1">
                <a:latin typeface="Courier New"/>
                <a:cs typeface="Courier New"/>
              </a:rPr>
              <a:t>int</a:t>
            </a:r>
            <a:r>
              <a:rPr lang="fr-FR">
                <a:latin typeface="Courier New"/>
                <a:cs typeface="Courier New"/>
              </a:rPr>
              <a:t> val = </a:t>
            </a:r>
            <a:r>
              <a:rPr lang="fr-FR" err="1">
                <a:solidFill>
                  <a:srgbClr val="C00000"/>
                </a:solidFill>
                <a:latin typeface="Courier New"/>
                <a:cs typeface="Courier New"/>
              </a:rPr>
              <a:t>sum</a:t>
            </a:r>
            <a:r>
              <a:rPr lang="fr-FR">
                <a:latin typeface="Courier New"/>
                <a:cs typeface="Courier New"/>
              </a:rPr>
              <a:t>(</a:t>
            </a:r>
            <a:r>
              <a:rPr lang="fr-FR" err="1">
                <a:latin typeface="Courier New"/>
                <a:cs typeface="Courier New"/>
              </a:rPr>
              <a:t>array</a:t>
            </a:r>
            <a:r>
              <a:rPr lang="fr-FR">
                <a:latin typeface="Courier New"/>
                <a:cs typeface="Courier New"/>
              </a:rPr>
              <a:t>, 2);</a:t>
            </a:r>
          </a:p>
          <a:p>
            <a:r>
              <a:rPr lang="fr-FR">
                <a:latin typeface="Courier New"/>
                <a:cs typeface="Courier New"/>
              </a:rPr>
              <a:t>    return val;</a:t>
            </a:r>
          </a:p>
          <a:p>
            <a:r>
              <a:rPr lang="fr-FR">
                <a:latin typeface="Courier New"/>
                <a:cs typeface="Courier New"/>
              </a:rPr>
              <a:t>}</a:t>
            </a:r>
          </a:p>
          <a:p>
            <a:endParaRPr lang="en-US">
              <a:latin typeface="Courier New"/>
              <a:cs typeface="Courier New"/>
            </a:endParaRPr>
          </a:p>
        </p:txBody>
      </p:sp>
      <p:sp>
        <p:nvSpPr>
          <p:cNvPr id="201734" name="Rectangle 6"/>
          <p:cNvSpPr>
            <a:spLocks noChangeArrowheads="1"/>
          </p:cNvSpPr>
          <p:nvPr/>
        </p:nvSpPr>
        <p:spPr bwMode="auto">
          <a:xfrm>
            <a:off x="6533073" y="2808323"/>
            <a:ext cx="4256209" cy="2862323"/>
          </a:xfrm>
          <a:prstGeom prst="rect">
            <a:avLst/>
          </a:prstGeom>
          <a:solidFill>
            <a:srgbClr val="DBF2DA"/>
          </a:solidFill>
          <a:ln w="31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int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3333CC"/>
                </a:solidFill>
                <a:latin typeface="Courier New"/>
                <a:cs typeface="Courier New"/>
              </a:rPr>
              <a:t>sum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int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*a,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int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n)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fr-FR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fr-FR" err="1">
                <a:solidFill>
                  <a:srgbClr val="000000"/>
                </a:solidFill>
                <a:latin typeface="Courier New"/>
                <a:cs typeface="Courier New"/>
              </a:rPr>
              <a:t>int</a:t>
            </a:r>
            <a:r>
              <a:rPr lang="fr-FR">
                <a:solidFill>
                  <a:srgbClr val="000000"/>
                </a:solidFill>
                <a:latin typeface="Courier New"/>
                <a:cs typeface="Courier New"/>
              </a:rPr>
              <a:t> i, s = 0;</a:t>
            </a:r>
          </a:p>
          <a:p>
            <a:endParaRPr lang="fr-FR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da-DK">
                <a:solidFill>
                  <a:srgbClr val="000000"/>
                </a:solidFill>
                <a:latin typeface="Courier New"/>
                <a:cs typeface="Courier New"/>
              </a:rPr>
              <a:t>    for (i = 0; i &lt; n; i++) {</a:t>
            </a:r>
          </a:p>
          <a:p>
            <a:r>
              <a:rPr lang="da-DK">
                <a:solidFill>
                  <a:srgbClr val="000000"/>
                </a:solidFill>
                <a:latin typeface="Courier New"/>
                <a:cs typeface="Courier New"/>
              </a:rPr>
              <a:t>        s += a[i];</a:t>
            </a:r>
          </a:p>
          <a:p>
            <a:r>
              <a:rPr lang="da-DK">
                <a:solidFill>
                  <a:srgbClr val="000000"/>
                </a:solidFill>
                <a:latin typeface="Courier New"/>
                <a:cs typeface="Courier New"/>
              </a:rPr>
              <a:t>    }</a:t>
            </a:r>
          </a:p>
          <a:p>
            <a:r>
              <a:rPr lang="is-IS">
                <a:solidFill>
                  <a:srgbClr val="000000"/>
                </a:solidFill>
                <a:latin typeface="Courier New"/>
                <a:cs typeface="Courier New"/>
              </a:rPr>
              <a:t>    return s;</a:t>
            </a:r>
          </a:p>
          <a:p>
            <a:r>
              <a:rPr lang="is-IS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  <a:p>
            <a:endParaRPr lang="is-IS">
              <a:solidFill>
                <a:srgbClr val="000000"/>
              </a:solidFill>
              <a:latin typeface="Courier New"/>
              <a:cs typeface="Courier New"/>
            </a:endParaRPr>
          </a:p>
        </p:txBody>
      </p:sp>
      <p:sp>
        <p:nvSpPr>
          <p:cNvPr id="7" name="Rectangle 3"/>
          <p:cNvSpPr>
            <a:spLocks noChangeArrowheads="1"/>
          </p:cNvSpPr>
          <p:nvPr/>
        </p:nvSpPr>
        <p:spPr bwMode="auto">
          <a:xfrm>
            <a:off x="5008579" y="5322446"/>
            <a:ext cx="1008907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main.c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8" name="Rectangle 3"/>
          <p:cNvSpPr>
            <a:spLocks noChangeArrowheads="1"/>
          </p:cNvSpPr>
          <p:nvPr/>
        </p:nvSpPr>
        <p:spPr bwMode="auto">
          <a:xfrm>
            <a:off x="9680657" y="5312982"/>
            <a:ext cx="871049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sum.c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" name="Oval 1"/>
          <p:cNvSpPr/>
          <p:nvPr/>
        </p:nvSpPr>
        <p:spPr bwMode="auto">
          <a:xfrm>
            <a:off x="2494472" y="3394109"/>
            <a:ext cx="838200" cy="381000"/>
          </a:xfrm>
          <a:prstGeom prst="ellipse">
            <a:avLst/>
          </a:prstGeom>
          <a:noFill/>
          <a:ln w="28575" cap="flat" cmpd="sng" algn="ctr">
            <a:solidFill>
              <a:schemeClr val="accent2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algn="ctr"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chemeClr val="accent2"/>
              </a:solidFill>
              <a:latin typeface="Calibri" pitchFamily="34" charset="0"/>
            </a:endParaRPr>
          </a:p>
        </p:txBody>
      </p:sp>
      <p:sp>
        <p:nvSpPr>
          <p:cNvPr id="9" name="Oval 8"/>
          <p:cNvSpPr/>
          <p:nvPr/>
        </p:nvSpPr>
        <p:spPr bwMode="auto">
          <a:xfrm>
            <a:off x="2482169" y="3927509"/>
            <a:ext cx="838200" cy="381000"/>
          </a:xfrm>
          <a:prstGeom prst="ellipse">
            <a:avLst/>
          </a:prstGeom>
          <a:noFill/>
          <a:ln w="28575" cap="flat" cmpd="sng" algn="ctr">
            <a:solidFill>
              <a:schemeClr val="accent2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algn="ctr"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chemeClr val="accent2"/>
              </a:solidFill>
              <a:latin typeface="Calibri" pitchFamily="34" charset="0"/>
            </a:endParaRPr>
          </a:p>
        </p:txBody>
      </p:sp>
      <p:sp>
        <p:nvSpPr>
          <p:cNvPr id="10" name="Oval 9"/>
          <p:cNvSpPr/>
          <p:nvPr/>
        </p:nvSpPr>
        <p:spPr bwMode="auto">
          <a:xfrm>
            <a:off x="6990272" y="2804122"/>
            <a:ext cx="838200" cy="381000"/>
          </a:xfrm>
          <a:prstGeom prst="ellipse">
            <a:avLst/>
          </a:prstGeom>
          <a:noFill/>
          <a:ln w="28575" cap="flat" cmpd="sng" algn="ctr">
            <a:solidFill>
              <a:schemeClr val="accent2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algn="ctr"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chemeClr val="accent2"/>
              </a:solidFill>
              <a:latin typeface="Calibri" pitchFamily="34" charset="0"/>
            </a:endParaRPr>
          </a:p>
        </p:txBody>
      </p:sp>
      <p:sp>
        <p:nvSpPr>
          <p:cNvPr id="11" name="Oval 10"/>
          <p:cNvSpPr/>
          <p:nvPr/>
        </p:nvSpPr>
        <p:spPr bwMode="auto">
          <a:xfrm>
            <a:off x="3739108" y="4460909"/>
            <a:ext cx="838200" cy="381000"/>
          </a:xfrm>
          <a:prstGeom prst="ellipse">
            <a:avLst/>
          </a:prstGeom>
          <a:noFill/>
          <a:ln w="28575" cap="flat" cmpd="sng" algn="ctr">
            <a:solidFill>
              <a:srgbClr val="C00000"/>
            </a:solidFill>
            <a:prstDash val="solid"/>
            <a:round/>
            <a:headEnd type="none" w="med" len="med"/>
            <a:tailEnd type="triangl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algn="ctr"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>
              <a:solidFill>
                <a:schemeClr val="accent2"/>
              </a:solidFill>
              <a:latin typeface="Calibri" pitchFamily="34" charset="0"/>
            </a:endParaRPr>
          </a:p>
        </p:txBody>
      </p:sp>
      <p:cxnSp>
        <p:nvCxnSpPr>
          <p:cNvPr id="4" name="Straight Connector 3"/>
          <p:cNvCxnSpPr>
            <a:stCxn id="2" idx="7"/>
          </p:cNvCxnSpPr>
          <p:nvPr/>
        </p:nvCxnSpPr>
        <p:spPr bwMode="auto">
          <a:xfrm flipV="1">
            <a:off x="3209920" y="2479709"/>
            <a:ext cx="2484952" cy="970196"/>
          </a:xfrm>
          <a:prstGeom prst="line">
            <a:avLst/>
          </a:prstGeom>
          <a:noFill/>
          <a:ln w="25400" cap="flat" cmpd="sng" algn="ctr">
            <a:solidFill>
              <a:schemeClr val="accent2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cxnSp>
        <p:nvCxnSpPr>
          <p:cNvPr id="13" name="Straight Connector 12"/>
          <p:cNvCxnSpPr>
            <a:stCxn id="9" idx="7"/>
          </p:cNvCxnSpPr>
          <p:nvPr/>
        </p:nvCxnSpPr>
        <p:spPr bwMode="auto">
          <a:xfrm flipV="1">
            <a:off x="3197618" y="2479709"/>
            <a:ext cx="2878255" cy="1503596"/>
          </a:xfrm>
          <a:prstGeom prst="line">
            <a:avLst/>
          </a:prstGeom>
          <a:noFill/>
          <a:ln w="25400" cap="flat" cmpd="sng" algn="ctr">
            <a:solidFill>
              <a:schemeClr val="accent2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cxnSp>
        <p:nvCxnSpPr>
          <p:cNvPr id="17" name="Straight Connector 16"/>
          <p:cNvCxnSpPr>
            <a:stCxn id="10" idx="1"/>
          </p:cNvCxnSpPr>
          <p:nvPr/>
        </p:nvCxnSpPr>
        <p:spPr bwMode="auto">
          <a:xfrm flipH="1" flipV="1">
            <a:off x="6304472" y="2479710"/>
            <a:ext cx="808552" cy="380209"/>
          </a:xfrm>
          <a:prstGeom prst="line">
            <a:avLst/>
          </a:prstGeom>
          <a:noFill/>
          <a:ln w="25400" cap="flat" cmpd="sng" algn="ctr">
            <a:solidFill>
              <a:schemeClr val="accent2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sp>
        <p:nvSpPr>
          <p:cNvPr id="16" name="TextBox 15"/>
          <p:cNvSpPr txBox="1"/>
          <p:nvPr/>
        </p:nvSpPr>
        <p:spPr>
          <a:xfrm>
            <a:off x="5460841" y="2113005"/>
            <a:ext cx="123006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>
                <a:latin typeface="Calibri" pitchFamily="34" charset="0"/>
              </a:rPr>
              <a:t>Definitions</a:t>
            </a:r>
          </a:p>
        </p:txBody>
      </p:sp>
      <p:sp>
        <p:nvSpPr>
          <p:cNvPr id="21" name="TextBox 20"/>
          <p:cNvSpPr txBox="1"/>
          <p:nvPr/>
        </p:nvSpPr>
        <p:spPr>
          <a:xfrm>
            <a:off x="5297580" y="5845829"/>
            <a:ext cx="115929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>
                <a:latin typeface="Calibri" pitchFamily="34" charset="0"/>
              </a:rPr>
              <a:t>Reference</a:t>
            </a:r>
          </a:p>
        </p:txBody>
      </p:sp>
      <p:cxnSp>
        <p:nvCxnSpPr>
          <p:cNvPr id="22" name="Straight Connector 21"/>
          <p:cNvCxnSpPr>
            <a:stCxn id="11" idx="5"/>
          </p:cNvCxnSpPr>
          <p:nvPr/>
        </p:nvCxnSpPr>
        <p:spPr bwMode="auto">
          <a:xfrm>
            <a:off x="4454556" y="4786113"/>
            <a:ext cx="1341952" cy="1046396"/>
          </a:xfrm>
          <a:prstGeom prst="line">
            <a:avLst/>
          </a:prstGeom>
          <a:noFill/>
          <a:ln w="25400" cap="flat" cmpd="sng" algn="ctr">
            <a:solidFill>
              <a:srgbClr val="C00000"/>
            </a:solidFill>
            <a:prstDash val="solid"/>
            <a:round/>
            <a:headEnd type="none" w="med" len="med"/>
            <a:tailEnd type="none" w="med" len="med"/>
          </a:ln>
          <a:effectLst/>
        </p:spPr>
      </p:cxn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4F54232-9DB6-4751-BC28-ABE64B5E220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42E1C4D-759D-4FD0-87A8-A006B91308D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55557108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0578" name="Rectangle 2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Linkers can “move things around”.  We call this “relocation”</a:t>
            </a:r>
          </a:p>
        </p:txBody>
      </p:sp>
      <p:sp>
        <p:nvSpPr>
          <p:cNvPr id="28057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1024128" y="2605176"/>
            <a:ext cx="10641690" cy="3704183"/>
          </a:xfrm>
        </p:spPr>
        <p:txBody>
          <a:bodyPr/>
          <a:lstStyle/>
          <a:p>
            <a:r>
              <a:rPr lang="en-US"/>
              <a:t>A linker merges code and data sections into single sections</a:t>
            </a:r>
          </a:p>
          <a:p>
            <a:pPr lvl="1"/>
            <a:endParaRPr lang="en-US"/>
          </a:p>
          <a:p>
            <a:pPr lvl="1"/>
            <a:r>
              <a:rPr lang="en-US"/>
              <a:t>  As part of this it </a:t>
            </a:r>
            <a:r>
              <a:rPr lang="en-US" i="1"/>
              <a:t>relocates</a:t>
            </a:r>
            <a:r>
              <a:rPr lang="en-US"/>
              <a:t> symbols from their relative locations in the </a:t>
            </a:r>
            <a:r>
              <a:rPr lang="en-US">
                <a:latin typeface="Courier New"/>
                <a:cs typeface="Courier New"/>
              </a:rPr>
              <a:t>.o</a:t>
            </a:r>
            <a:r>
              <a:rPr lang="en-US"/>
              <a:t> files to their final absolute memory locations in the executable.</a:t>
            </a:r>
          </a:p>
          <a:p>
            <a:pPr lvl="1"/>
            <a:endParaRPr lang="en-US"/>
          </a:p>
          <a:p>
            <a:pPr lvl="1"/>
            <a:r>
              <a:rPr lang="en-US"/>
              <a:t>  It updates references to these symbols to reflect their new positions.</a:t>
            </a:r>
          </a:p>
          <a:p>
            <a:endParaRPr lang="en-US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40448A8D-9A6F-4514-83D8-0153800FA28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A1DF6287-48D1-4F49-8965-03FC4C5AA12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18</a:t>
            </a:fld>
            <a:endParaRPr lang="en-US"/>
          </a:p>
        </p:txBody>
      </p:sp>
    </p:spTree>
  </p:cSld>
  <p:clrMapOvr>
    <a:masterClrMapping/>
  </p:clrMapOvr>
  <p:transition/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7" name="Rectangle 1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Object File Format (ELF)</a:t>
            </a:r>
          </a:p>
        </p:txBody>
      </p:sp>
      <p:sp>
        <p:nvSpPr>
          <p:cNvPr id="14338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1162151" y="2282432"/>
            <a:ext cx="10641690" cy="4023360"/>
          </a:xfrm>
        </p:spPr>
        <p:txBody>
          <a:bodyPr>
            <a:normAutofit fontScale="77500" lnSpcReduction="20000"/>
          </a:bodyPr>
          <a:lstStyle/>
          <a:p>
            <a:r>
              <a:rPr lang="en-GB"/>
              <a:t>Elf header</a:t>
            </a:r>
          </a:p>
          <a:p>
            <a:pPr lvl="1"/>
            <a:r>
              <a:rPr lang="en-GB"/>
              <a:t> Word size, byte ordering, file type (.o, exec, .so), machine type, etc.</a:t>
            </a:r>
          </a:p>
          <a:p>
            <a:r>
              <a:rPr lang="en-GB"/>
              <a:t>Segment header table</a:t>
            </a:r>
          </a:p>
          <a:p>
            <a:pPr lvl="1"/>
            <a:r>
              <a:rPr lang="en-GB"/>
              <a:t> Page size, virtual address memory segments + sizes.</a:t>
            </a:r>
          </a:p>
          <a:p>
            <a:r>
              <a:rPr lang="en-GB"/>
              <a:t>.text section (code)</a:t>
            </a:r>
          </a:p>
          <a:p>
            <a:r>
              <a:rPr lang="en-GB"/>
              <a:t>.</a:t>
            </a:r>
            <a:r>
              <a:rPr lang="en-GB" err="1"/>
              <a:t>rodata</a:t>
            </a:r>
            <a:r>
              <a:rPr lang="en-GB"/>
              <a:t> section (read-only data, jump offsets, strings)</a:t>
            </a:r>
          </a:p>
          <a:p>
            <a:r>
              <a:rPr lang="en-GB"/>
              <a:t>.data section (initialized global variables)</a:t>
            </a:r>
          </a:p>
          <a:p>
            <a:r>
              <a:rPr lang="en-GB"/>
              <a:t>.</a:t>
            </a:r>
            <a:r>
              <a:rPr lang="en-GB" err="1"/>
              <a:t>bss</a:t>
            </a:r>
            <a:r>
              <a:rPr lang="en-GB"/>
              <a:t> section (name “</a:t>
            </a:r>
            <a:r>
              <a:rPr lang="en-GB" err="1"/>
              <a:t>bss</a:t>
            </a:r>
            <a:r>
              <a:rPr lang="en-GB"/>
              <a:t>” is lost in history)</a:t>
            </a:r>
          </a:p>
          <a:p>
            <a:pPr lvl="1"/>
            <a:r>
              <a:rPr lang="en-GB"/>
              <a:t> Global variables that weren’t initialized: zeros.</a:t>
            </a:r>
          </a:p>
          <a:p>
            <a:pPr lvl="1"/>
            <a:r>
              <a:rPr lang="en-GB"/>
              <a:t> Has section header but occupies no space</a:t>
            </a:r>
          </a:p>
          <a:p>
            <a:pPr lvl="1"/>
            <a:endParaRPr lang="en-GB"/>
          </a:p>
        </p:txBody>
      </p:sp>
      <p:sp>
        <p:nvSpPr>
          <p:cNvPr id="14339" name="Rectangle 3"/>
          <p:cNvSpPr>
            <a:spLocks noChangeArrowheads="1"/>
          </p:cNvSpPr>
          <p:nvPr/>
        </p:nvSpPr>
        <p:spPr bwMode="auto">
          <a:xfrm>
            <a:off x="8832041" y="1462177"/>
            <a:ext cx="2971800" cy="38100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ELF header</a:t>
            </a:r>
          </a:p>
        </p:txBody>
      </p:sp>
      <p:sp>
        <p:nvSpPr>
          <p:cNvPr id="14340" name="Rectangle 4"/>
          <p:cNvSpPr>
            <a:spLocks noChangeArrowheads="1"/>
          </p:cNvSpPr>
          <p:nvPr/>
        </p:nvSpPr>
        <p:spPr bwMode="auto">
          <a:xfrm>
            <a:off x="8832041" y="1843177"/>
            <a:ext cx="2971800" cy="60960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Segment header table</a:t>
            </a:r>
          </a:p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(required for executables)</a:t>
            </a:r>
          </a:p>
        </p:txBody>
      </p:sp>
      <p:sp>
        <p:nvSpPr>
          <p:cNvPr id="14341" name="Rectangle 5"/>
          <p:cNvSpPr>
            <a:spLocks noChangeArrowheads="1"/>
          </p:cNvSpPr>
          <p:nvPr/>
        </p:nvSpPr>
        <p:spPr bwMode="auto">
          <a:xfrm>
            <a:off x="8832041" y="2452777"/>
            <a:ext cx="2971800" cy="38100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.text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 section</a:t>
            </a:r>
          </a:p>
        </p:txBody>
      </p:sp>
      <p:sp>
        <p:nvSpPr>
          <p:cNvPr id="14342" name="Rectangle 6"/>
          <p:cNvSpPr>
            <a:spLocks noChangeArrowheads="1"/>
          </p:cNvSpPr>
          <p:nvPr/>
        </p:nvSpPr>
        <p:spPr bwMode="auto">
          <a:xfrm>
            <a:off x="8832041" y="2833777"/>
            <a:ext cx="2971800" cy="38100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.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rodata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 section</a:t>
            </a:r>
          </a:p>
        </p:txBody>
      </p:sp>
      <p:sp>
        <p:nvSpPr>
          <p:cNvPr id="14343" name="Rectangle 7"/>
          <p:cNvSpPr>
            <a:spLocks noChangeArrowheads="1"/>
          </p:cNvSpPr>
          <p:nvPr/>
        </p:nvSpPr>
        <p:spPr bwMode="auto">
          <a:xfrm>
            <a:off x="8832041" y="3595777"/>
            <a:ext cx="2971800" cy="38100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.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bss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 section</a:t>
            </a:r>
          </a:p>
        </p:txBody>
      </p:sp>
      <p:sp>
        <p:nvSpPr>
          <p:cNvPr id="14344" name="Rectangle 8"/>
          <p:cNvSpPr>
            <a:spLocks noChangeArrowheads="1"/>
          </p:cNvSpPr>
          <p:nvPr/>
        </p:nvSpPr>
        <p:spPr bwMode="auto">
          <a:xfrm>
            <a:off x="8832041" y="3976777"/>
            <a:ext cx="2971800" cy="381000"/>
          </a:xfrm>
          <a:prstGeom prst="rect">
            <a:avLst/>
          </a:prstGeom>
          <a:solidFill>
            <a:schemeClr val="bg1">
              <a:lumMod val="95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.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symtab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sz="1600">
                <a:latin typeface="Calibri" pitchFamily="34" charset="0"/>
                <a:ea typeface="msgothic" charset="0"/>
                <a:cs typeface="msgothic" charset="0"/>
              </a:rPr>
              <a:t>section</a:t>
            </a:r>
          </a:p>
        </p:txBody>
      </p:sp>
      <p:sp>
        <p:nvSpPr>
          <p:cNvPr id="14345" name="Rectangle 9"/>
          <p:cNvSpPr>
            <a:spLocks noChangeArrowheads="1"/>
          </p:cNvSpPr>
          <p:nvPr/>
        </p:nvSpPr>
        <p:spPr bwMode="auto">
          <a:xfrm>
            <a:off x="8832041" y="4357777"/>
            <a:ext cx="2971800" cy="381000"/>
          </a:xfrm>
          <a:prstGeom prst="rect">
            <a:avLst/>
          </a:prstGeom>
          <a:solidFill>
            <a:schemeClr val="bg1">
              <a:lumMod val="95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.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rel.txt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sz="1600">
                <a:latin typeface="Calibri" pitchFamily="34" charset="0"/>
                <a:ea typeface="msgothic" charset="0"/>
                <a:cs typeface="msgothic" charset="0"/>
              </a:rPr>
              <a:t>section</a:t>
            </a:r>
          </a:p>
        </p:txBody>
      </p:sp>
      <p:sp>
        <p:nvSpPr>
          <p:cNvPr id="14346" name="Rectangle 10"/>
          <p:cNvSpPr>
            <a:spLocks noChangeArrowheads="1"/>
          </p:cNvSpPr>
          <p:nvPr/>
        </p:nvSpPr>
        <p:spPr bwMode="auto">
          <a:xfrm>
            <a:off x="8832041" y="4738777"/>
            <a:ext cx="2971800" cy="381000"/>
          </a:xfrm>
          <a:prstGeom prst="rect">
            <a:avLst/>
          </a:prstGeom>
          <a:solidFill>
            <a:schemeClr val="bg1">
              <a:lumMod val="95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.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rel.data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sz="1600">
                <a:latin typeface="Calibri" pitchFamily="34" charset="0"/>
                <a:ea typeface="msgothic" charset="0"/>
                <a:cs typeface="msgothic" charset="0"/>
              </a:rPr>
              <a:t>section</a:t>
            </a:r>
          </a:p>
        </p:txBody>
      </p:sp>
      <p:sp>
        <p:nvSpPr>
          <p:cNvPr id="14347" name="Rectangle 11"/>
          <p:cNvSpPr>
            <a:spLocks noChangeArrowheads="1"/>
          </p:cNvSpPr>
          <p:nvPr/>
        </p:nvSpPr>
        <p:spPr bwMode="auto">
          <a:xfrm>
            <a:off x="8832041" y="5119777"/>
            <a:ext cx="2971800" cy="381000"/>
          </a:xfrm>
          <a:prstGeom prst="rect">
            <a:avLst/>
          </a:prstGeom>
          <a:solidFill>
            <a:schemeClr val="bg1">
              <a:lumMod val="95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.debug </a:t>
            </a:r>
            <a:r>
              <a:rPr lang="en-GB" sz="1600">
                <a:latin typeface="Calibri" pitchFamily="34" charset="0"/>
                <a:ea typeface="msgothic" charset="0"/>
                <a:cs typeface="msgothic" charset="0"/>
              </a:rPr>
              <a:t>section</a:t>
            </a:r>
          </a:p>
        </p:txBody>
      </p:sp>
      <p:sp>
        <p:nvSpPr>
          <p:cNvPr id="14348" name="Rectangle 12"/>
          <p:cNvSpPr>
            <a:spLocks noChangeArrowheads="1"/>
          </p:cNvSpPr>
          <p:nvPr/>
        </p:nvSpPr>
        <p:spPr bwMode="auto">
          <a:xfrm>
            <a:off x="8832041" y="5500777"/>
            <a:ext cx="2971800" cy="609600"/>
          </a:xfrm>
          <a:prstGeom prst="rect">
            <a:avLst/>
          </a:prstGeom>
          <a:solidFill>
            <a:schemeClr val="bg1">
              <a:lumMod val="95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Section header table</a:t>
            </a:r>
          </a:p>
        </p:txBody>
      </p:sp>
      <p:sp>
        <p:nvSpPr>
          <p:cNvPr id="14349" name="Text Box 13"/>
          <p:cNvSpPr txBox="1">
            <a:spLocks noChangeArrowheads="1"/>
          </p:cNvSpPr>
          <p:nvPr/>
        </p:nvSpPr>
        <p:spPr bwMode="auto">
          <a:xfrm>
            <a:off x="11803841" y="1309778"/>
            <a:ext cx="285954" cy="3357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solidFill>
                  <a:srgbClr val="000066"/>
                </a:solidFill>
                <a:latin typeface="Calibri" pitchFamily="34" charset="0"/>
                <a:ea typeface="msgothic" charset="0"/>
                <a:cs typeface="msgothic" charset="0"/>
              </a:rPr>
              <a:t>0</a:t>
            </a:r>
          </a:p>
        </p:txBody>
      </p:sp>
      <p:sp>
        <p:nvSpPr>
          <p:cNvPr id="15" name="Rectangle 6"/>
          <p:cNvSpPr>
            <a:spLocks noChangeArrowheads="1"/>
          </p:cNvSpPr>
          <p:nvPr/>
        </p:nvSpPr>
        <p:spPr bwMode="auto">
          <a:xfrm>
            <a:off x="8832041" y="3214777"/>
            <a:ext cx="2971800" cy="38100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556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 anchor="ctr"/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.data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 section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8A1E115D-FD9F-4DE0-8BE5-C224EC18AA8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A787DC2D-104C-4BD2-8CBD-C754529BDFC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19</a:t>
            </a:fld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5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1928813" y="360362"/>
            <a:ext cx="8716962" cy="782638"/>
          </a:xfrm>
          <a:ln/>
        </p:spPr>
        <p:txBody>
          <a:bodyPr/>
          <a:lstStyle/>
          <a:p>
            <a: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/>
              <a:t>Example of Symbol Resolution</a:t>
            </a:r>
          </a:p>
        </p:txBody>
      </p:sp>
      <p:sp>
        <p:nvSpPr>
          <p:cNvPr id="6146" name="Rectangle 2"/>
          <p:cNvSpPr>
            <a:spLocks noChangeArrowheads="1"/>
          </p:cNvSpPr>
          <p:nvPr/>
        </p:nvSpPr>
        <p:spPr bwMode="auto">
          <a:xfrm>
            <a:off x="1642002" y="2702650"/>
            <a:ext cx="4369846" cy="2587504"/>
          </a:xfrm>
          <a:prstGeom prst="rect">
            <a:avLst/>
          </a:prstGeom>
          <a:solidFill>
            <a:srgbClr val="F7F5CD"/>
          </a:solidFill>
          <a:ln w="3240">
            <a:solidFill>
              <a:srgbClr val="000066"/>
            </a:solidFill>
            <a:miter lim="800000"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>
                <a:solidFill>
                  <a:srgbClr val="4A00FF"/>
                </a:solidFill>
                <a:latin typeface="Courier New"/>
                <a:cs typeface="Courier New"/>
              </a:rPr>
              <a:t>sum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b="1">
                <a:solidFill>
                  <a:srgbClr val="C1651C"/>
                </a:solidFill>
                <a:latin typeface="Courier New"/>
                <a:cs typeface="Courier New"/>
              </a:rPr>
              <a:t>a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>
                <a:solidFill>
                  <a:srgbClr val="C1651C"/>
                </a:solidFill>
                <a:latin typeface="Courier New"/>
                <a:cs typeface="Courier New"/>
              </a:rPr>
              <a:t>n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endParaRPr lang="en-US" b="1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hu-HU" b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hu-HU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hu-HU" b="1">
                <a:solidFill>
                  <a:srgbClr val="C1651C"/>
                </a:solidFill>
                <a:latin typeface="Courier New"/>
                <a:cs typeface="Courier New"/>
              </a:rPr>
              <a:t>array</a:t>
            </a:r>
            <a:r>
              <a:rPr lang="hu-HU" b="1">
                <a:solidFill>
                  <a:srgbClr val="000000"/>
                </a:solidFill>
                <a:latin typeface="Courier New"/>
                <a:cs typeface="Courier New"/>
              </a:rPr>
              <a:t>[2] = {1, 2};</a:t>
            </a:r>
          </a:p>
          <a:p>
            <a:endParaRPr lang="hu-HU" b="1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>
                <a:solidFill>
                  <a:srgbClr val="4A00FF"/>
                </a:solidFill>
                <a:latin typeface="Courier New"/>
                <a:cs typeface="Courier New"/>
              </a:rPr>
              <a:t>main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b="1" err="1">
                <a:solidFill>
                  <a:srgbClr val="000000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 err="1">
                <a:solidFill>
                  <a:srgbClr val="000000"/>
                </a:solidFill>
                <a:latin typeface="Courier New"/>
                <a:cs typeface="Courier New"/>
              </a:rPr>
              <a:t>argc,char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**</a:t>
            </a:r>
            <a:r>
              <a:rPr lang="en-US" b="1" err="1">
                <a:solidFill>
                  <a:srgbClr val="000000"/>
                </a:solidFill>
                <a:latin typeface="Courier New"/>
                <a:cs typeface="Courier New"/>
              </a:rPr>
              <a:t>argv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fr-FR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fr-FR" b="1">
                <a:solidFill>
                  <a:srgbClr val="C1651C"/>
                </a:solidFill>
                <a:latin typeface="Courier New"/>
                <a:cs typeface="Courier New"/>
              </a:rPr>
              <a:t>val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= </a:t>
            </a:r>
            <a:r>
              <a:rPr lang="fr-FR" b="1" err="1">
                <a:solidFill>
                  <a:srgbClr val="000000"/>
                </a:solidFill>
                <a:latin typeface="Courier New"/>
                <a:cs typeface="Courier New"/>
              </a:rPr>
              <a:t>sum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fr-FR" b="1" err="1">
                <a:solidFill>
                  <a:srgbClr val="000000"/>
                </a:solidFill>
                <a:latin typeface="Courier New"/>
                <a:cs typeface="Courier New"/>
              </a:rPr>
              <a:t>array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, 2);</a:t>
            </a:r>
          </a:p>
          <a:p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fr-FR" b="1">
                <a:solidFill>
                  <a:srgbClr val="C200FF"/>
                </a:solidFill>
                <a:latin typeface="Courier New"/>
                <a:cs typeface="Courier New"/>
              </a:rPr>
              <a:t>return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val;</a:t>
            </a:r>
          </a:p>
          <a:p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  <a:endParaRPr lang="en-US" b="1">
              <a:latin typeface="Courier New"/>
              <a:cs typeface="Courier New"/>
            </a:endParaRPr>
          </a:p>
        </p:txBody>
      </p:sp>
      <p:sp>
        <p:nvSpPr>
          <p:cNvPr id="6147" name="Rectangle 3"/>
          <p:cNvSpPr>
            <a:spLocks noChangeArrowheads="1"/>
          </p:cNvSpPr>
          <p:nvPr/>
        </p:nvSpPr>
        <p:spPr bwMode="auto">
          <a:xfrm>
            <a:off x="4706094" y="4931144"/>
            <a:ext cx="1008907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main.c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6149" name="Rectangle 5"/>
          <p:cNvSpPr>
            <a:spLocks noChangeArrowheads="1"/>
          </p:cNvSpPr>
          <p:nvPr/>
        </p:nvSpPr>
        <p:spPr bwMode="auto">
          <a:xfrm>
            <a:off x="6011849" y="2704237"/>
            <a:ext cx="4253301" cy="2587504"/>
          </a:xfrm>
          <a:prstGeom prst="rect">
            <a:avLst/>
          </a:prstGeom>
          <a:solidFill>
            <a:srgbClr val="D5F1CF"/>
          </a:solidFill>
          <a:ln w="3240">
            <a:solidFill>
              <a:srgbClr val="000066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>
                <a:solidFill>
                  <a:srgbClr val="4A00FF"/>
                </a:solidFill>
                <a:latin typeface="Courier New"/>
                <a:cs typeface="Courier New"/>
              </a:rPr>
              <a:t>sum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b="1">
                <a:solidFill>
                  <a:srgbClr val="C1651C"/>
                </a:solidFill>
                <a:latin typeface="Courier New"/>
                <a:cs typeface="Courier New"/>
              </a:rPr>
              <a:t>a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en-US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b="1">
                <a:solidFill>
                  <a:srgbClr val="C1651C"/>
                </a:solidFill>
                <a:latin typeface="Courier New"/>
                <a:cs typeface="Courier New"/>
              </a:rPr>
              <a:t>n</a:t>
            </a:r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en-US" b="1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fr-FR" b="1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fr-FR" b="1">
                <a:solidFill>
                  <a:srgbClr val="C1651C"/>
                </a:solidFill>
                <a:latin typeface="Courier New"/>
                <a:cs typeface="Courier New"/>
              </a:rPr>
              <a:t>i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fr-FR" b="1">
                <a:solidFill>
                  <a:srgbClr val="C1651C"/>
                </a:solidFill>
                <a:latin typeface="Courier New"/>
                <a:cs typeface="Courier New"/>
              </a:rPr>
              <a:t>s</a:t>
            </a:r>
            <a:r>
              <a:rPr lang="fr-FR" b="1">
                <a:solidFill>
                  <a:srgbClr val="000000"/>
                </a:solidFill>
                <a:latin typeface="Courier New"/>
                <a:cs typeface="Courier New"/>
              </a:rPr>
              <a:t> = 0;</a:t>
            </a:r>
          </a:p>
          <a:p>
            <a:endParaRPr lang="fr-FR" b="1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da-DK" b="1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da-DK" b="1">
                <a:solidFill>
                  <a:srgbClr val="C200FF"/>
                </a:solidFill>
                <a:latin typeface="Courier New"/>
                <a:cs typeface="Courier New"/>
              </a:rPr>
              <a:t>for</a:t>
            </a:r>
            <a:r>
              <a:rPr lang="da-DK" b="1">
                <a:solidFill>
                  <a:srgbClr val="000000"/>
                </a:solidFill>
                <a:latin typeface="Courier New"/>
                <a:cs typeface="Courier New"/>
              </a:rPr>
              <a:t> (i = 0; i &lt; n; i++) {</a:t>
            </a:r>
          </a:p>
          <a:p>
            <a:r>
              <a:rPr lang="da-DK" b="1">
                <a:solidFill>
                  <a:srgbClr val="000000"/>
                </a:solidFill>
                <a:latin typeface="Courier New"/>
                <a:cs typeface="Courier New"/>
              </a:rPr>
              <a:t>        s += a[i];</a:t>
            </a:r>
          </a:p>
          <a:p>
            <a:r>
              <a:rPr lang="da-DK" b="1">
                <a:solidFill>
                  <a:srgbClr val="000000"/>
                </a:solidFill>
                <a:latin typeface="Courier New"/>
                <a:cs typeface="Courier New"/>
              </a:rPr>
              <a:t>    }</a:t>
            </a:r>
          </a:p>
          <a:p>
            <a:r>
              <a:rPr lang="is-IS" b="1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is-IS" b="1">
                <a:solidFill>
                  <a:srgbClr val="C200FF"/>
                </a:solidFill>
                <a:latin typeface="Courier New"/>
                <a:cs typeface="Courier New"/>
              </a:rPr>
              <a:t>return</a:t>
            </a:r>
            <a:r>
              <a:rPr lang="is-IS" b="1">
                <a:solidFill>
                  <a:srgbClr val="000000"/>
                </a:solidFill>
                <a:latin typeface="Courier New"/>
                <a:cs typeface="Courier New"/>
              </a:rPr>
              <a:t> s;</a:t>
            </a:r>
          </a:p>
          <a:p>
            <a:r>
              <a:rPr lang="is-IS" b="1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</p:txBody>
      </p:sp>
      <p:sp>
        <p:nvSpPr>
          <p:cNvPr id="6148" name="Rectangle 4"/>
          <p:cNvSpPr>
            <a:spLocks noChangeArrowheads="1"/>
          </p:cNvSpPr>
          <p:nvPr/>
        </p:nvSpPr>
        <p:spPr bwMode="auto">
          <a:xfrm>
            <a:off x="9282029" y="4913085"/>
            <a:ext cx="871049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sum.c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grpSp>
        <p:nvGrpSpPr>
          <p:cNvPr id="48" name="Group 47"/>
          <p:cNvGrpSpPr/>
          <p:nvPr/>
        </p:nvGrpSpPr>
        <p:grpSpPr>
          <a:xfrm>
            <a:off x="4540017" y="1217472"/>
            <a:ext cx="1560576" cy="3217056"/>
            <a:chOff x="1523473" y="689057"/>
            <a:chExt cx="2347653" cy="3217056"/>
          </a:xfrm>
        </p:grpSpPr>
        <p:sp>
          <p:nvSpPr>
            <p:cNvPr id="7" name="TextBox 6"/>
            <p:cNvSpPr txBox="1"/>
            <p:nvPr/>
          </p:nvSpPr>
          <p:spPr>
            <a:xfrm>
              <a:off x="1843265" y="689057"/>
              <a:ext cx="2027861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Referencing </a:t>
              </a:r>
            </a:p>
            <a:p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a global…</a:t>
              </a:r>
            </a:p>
          </p:txBody>
        </p:sp>
        <p:cxnSp>
          <p:nvCxnSpPr>
            <p:cNvPr id="12" name="Straight Arrow Connector 11"/>
            <p:cNvCxnSpPr>
              <a:stCxn id="7" idx="2"/>
            </p:cNvCxnSpPr>
            <p:nvPr/>
          </p:nvCxnSpPr>
          <p:spPr bwMode="auto">
            <a:xfrm flipH="1">
              <a:off x="1523473" y="1335388"/>
              <a:ext cx="1333722" cy="2570725"/>
            </a:xfrm>
            <a:prstGeom prst="straightConnector1">
              <a:avLst/>
            </a:prstGeom>
            <a:noFill/>
            <a:ln w="25400" cap="flat" cmpd="sng" algn="ctr">
              <a:solidFill>
                <a:srgbClr val="990000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</p:grpSp>
      <p:grpSp>
        <p:nvGrpSpPr>
          <p:cNvPr id="54" name="Group 53"/>
          <p:cNvGrpSpPr/>
          <p:nvPr/>
        </p:nvGrpSpPr>
        <p:grpSpPr>
          <a:xfrm>
            <a:off x="1641127" y="4120569"/>
            <a:ext cx="1022589" cy="1936469"/>
            <a:chOff x="117126" y="3397531"/>
            <a:chExt cx="1022589" cy="1936469"/>
          </a:xfrm>
        </p:grpSpPr>
        <p:sp>
          <p:nvSpPr>
            <p:cNvPr id="14" name="TextBox 13"/>
            <p:cNvSpPr txBox="1"/>
            <p:nvPr/>
          </p:nvSpPr>
          <p:spPr>
            <a:xfrm>
              <a:off x="117126" y="4687669"/>
              <a:ext cx="1022589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Defining </a:t>
              </a:r>
            </a:p>
            <a:p>
              <a:pPr algn="ctr"/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a global</a:t>
              </a:r>
            </a:p>
          </p:txBody>
        </p:sp>
        <p:cxnSp>
          <p:nvCxnSpPr>
            <p:cNvPr id="15" name="Straight Arrow Connector 14"/>
            <p:cNvCxnSpPr>
              <a:stCxn id="14" idx="0"/>
            </p:cNvCxnSpPr>
            <p:nvPr/>
          </p:nvCxnSpPr>
          <p:spPr bwMode="auto">
            <a:xfrm flipV="1">
              <a:off x="628421" y="3397531"/>
              <a:ext cx="395906" cy="1290138"/>
            </a:xfrm>
            <a:prstGeom prst="straightConnector1">
              <a:avLst/>
            </a:prstGeom>
            <a:noFill/>
            <a:ln w="25400" cap="flat" cmpd="sng" algn="ctr">
              <a:solidFill>
                <a:srgbClr val="990000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</p:grpSp>
      <p:grpSp>
        <p:nvGrpSpPr>
          <p:cNvPr id="56" name="Group 55"/>
          <p:cNvGrpSpPr/>
          <p:nvPr/>
        </p:nvGrpSpPr>
        <p:grpSpPr>
          <a:xfrm>
            <a:off x="2539421" y="4648203"/>
            <a:ext cx="1622559" cy="2030675"/>
            <a:chOff x="1015420" y="3886203"/>
            <a:chExt cx="1622559" cy="2069873"/>
          </a:xfrm>
        </p:grpSpPr>
        <p:sp>
          <p:nvSpPr>
            <p:cNvPr id="28" name="TextBox 27"/>
            <p:cNvSpPr txBox="1"/>
            <p:nvPr/>
          </p:nvSpPr>
          <p:spPr>
            <a:xfrm>
              <a:off x="1015420" y="5297269"/>
              <a:ext cx="1622559" cy="65880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r"/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Linker knows</a:t>
              </a:r>
            </a:p>
            <a:p>
              <a:pPr algn="r"/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nothing of </a:t>
              </a:r>
              <a:r>
                <a:rPr lang="en-US" err="1">
                  <a:solidFill>
                    <a:srgbClr val="990000"/>
                  </a:solidFill>
                  <a:latin typeface="Courier New"/>
                  <a:cs typeface="Courier New"/>
                </a:rPr>
                <a:t>val</a:t>
              </a:r>
              <a:endParaRPr lang="en-US">
                <a:solidFill>
                  <a:srgbClr val="990000"/>
                </a:solidFill>
                <a:latin typeface="Courier New"/>
                <a:cs typeface="Courier New"/>
              </a:endParaRPr>
            </a:p>
          </p:txBody>
        </p:sp>
        <p:cxnSp>
          <p:nvCxnSpPr>
            <p:cNvPr id="32" name="Straight Arrow Connector 31"/>
            <p:cNvCxnSpPr>
              <a:stCxn id="28" idx="0"/>
            </p:cNvCxnSpPr>
            <p:nvPr/>
          </p:nvCxnSpPr>
          <p:spPr bwMode="auto">
            <a:xfrm flipH="1" flipV="1">
              <a:off x="1524000" y="3886203"/>
              <a:ext cx="302700" cy="1411066"/>
            </a:xfrm>
            <a:prstGeom prst="straightConnector1">
              <a:avLst/>
            </a:prstGeom>
            <a:noFill/>
            <a:ln w="25400" cap="flat" cmpd="sng" algn="ctr">
              <a:solidFill>
                <a:srgbClr val="990000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</p:grpSp>
      <p:grpSp>
        <p:nvGrpSpPr>
          <p:cNvPr id="6153" name="Group 6152"/>
          <p:cNvGrpSpPr/>
          <p:nvPr/>
        </p:nvGrpSpPr>
        <p:grpSpPr>
          <a:xfrm>
            <a:off x="3887908" y="4724402"/>
            <a:ext cx="1514785" cy="1676417"/>
            <a:chOff x="2400301" y="4609240"/>
            <a:chExt cx="2150199" cy="1770507"/>
          </a:xfrm>
        </p:grpSpPr>
        <p:sp>
          <p:nvSpPr>
            <p:cNvPr id="42" name="TextBox 41"/>
            <p:cNvSpPr txBox="1"/>
            <p:nvPr/>
          </p:nvSpPr>
          <p:spPr>
            <a:xfrm>
              <a:off x="2712141" y="5697140"/>
              <a:ext cx="1838359" cy="68260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Referencing</a:t>
              </a:r>
            </a:p>
            <a:p>
              <a:pPr algn="ctr"/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a global…</a:t>
              </a:r>
            </a:p>
          </p:txBody>
        </p:sp>
        <p:cxnSp>
          <p:nvCxnSpPr>
            <p:cNvPr id="43" name="Straight Arrow Connector 42"/>
            <p:cNvCxnSpPr>
              <a:stCxn id="42" idx="0"/>
            </p:cNvCxnSpPr>
            <p:nvPr/>
          </p:nvCxnSpPr>
          <p:spPr bwMode="auto">
            <a:xfrm flipH="1" flipV="1">
              <a:off x="2400301" y="4609240"/>
              <a:ext cx="1231020" cy="1087900"/>
            </a:xfrm>
            <a:prstGeom prst="straightConnector1">
              <a:avLst/>
            </a:prstGeom>
            <a:noFill/>
            <a:ln w="25400" cap="flat" cmpd="sng" algn="ctr">
              <a:solidFill>
                <a:srgbClr val="990000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</p:grpSp>
      <p:grpSp>
        <p:nvGrpSpPr>
          <p:cNvPr id="6154" name="Group 6153"/>
          <p:cNvGrpSpPr/>
          <p:nvPr/>
        </p:nvGrpSpPr>
        <p:grpSpPr>
          <a:xfrm>
            <a:off x="4928590" y="3009038"/>
            <a:ext cx="2173003" cy="3726764"/>
            <a:chOff x="3404589" y="3009038"/>
            <a:chExt cx="2173003" cy="3726764"/>
          </a:xfrm>
        </p:grpSpPr>
        <p:sp>
          <p:nvSpPr>
            <p:cNvPr id="49" name="TextBox 48"/>
            <p:cNvSpPr txBox="1"/>
            <p:nvPr/>
          </p:nvSpPr>
          <p:spPr>
            <a:xfrm>
              <a:off x="3404589" y="6366470"/>
              <a:ext cx="217300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…that’s defined here</a:t>
              </a:r>
            </a:p>
          </p:txBody>
        </p:sp>
        <p:cxnSp>
          <p:nvCxnSpPr>
            <p:cNvPr id="50" name="Straight Arrow Connector 49"/>
            <p:cNvCxnSpPr/>
            <p:nvPr/>
          </p:nvCxnSpPr>
          <p:spPr bwMode="auto">
            <a:xfrm flipV="1">
              <a:off x="4487848" y="3009038"/>
              <a:ext cx="769952" cy="3334433"/>
            </a:xfrm>
            <a:prstGeom prst="straightConnector1">
              <a:avLst/>
            </a:prstGeom>
            <a:noFill/>
            <a:ln w="25400" cap="flat" cmpd="sng" algn="ctr">
              <a:solidFill>
                <a:srgbClr val="990000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</p:grpSp>
      <p:grpSp>
        <p:nvGrpSpPr>
          <p:cNvPr id="57" name="Group 56"/>
          <p:cNvGrpSpPr/>
          <p:nvPr/>
        </p:nvGrpSpPr>
        <p:grpSpPr>
          <a:xfrm>
            <a:off x="7848601" y="3605938"/>
            <a:ext cx="2010780" cy="2774265"/>
            <a:chOff x="6324601" y="2882900"/>
            <a:chExt cx="2010780" cy="2774265"/>
          </a:xfrm>
        </p:grpSpPr>
        <p:sp>
          <p:nvSpPr>
            <p:cNvPr id="52" name="TextBox 51"/>
            <p:cNvSpPr txBox="1"/>
            <p:nvPr/>
          </p:nvSpPr>
          <p:spPr>
            <a:xfrm>
              <a:off x="6372984" y="5010834"/>
              <a:ext cx="1962397" cy="646331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pPr algn="ctr"/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Linker knows</a:t>
              </a:r>
            </a:p>
            <a:p>
              <a:pPr algn="ctr"/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nothing of </a:t>
              </a:r>
              <a:r>
                <a:rPr lang="en-US" err="1">
                  <a:solidFill>
                    <a:srgbClr val="990000"/>
                  </a:solidFill>
                  <a:latin typeface="Courier New"/>
                  <a:cs typeface="Courier New"/>
                </a:rPr>
                <a:t>i</a:t>
              </a:r>
              <a:r>
                <a:rPr lang="en-US">
                  <a:solidFill>
                    <a:srgbClr val="990000"/>
                  </a:solidFill>
                  <a:latin typeface="Courier New"/>
                  <a:cs typeface="Courier New"/>
                </a:rPr>
                <a:t> </a:t>
              </a:r>
              <a:r>
                <a:rPr lang="en-US">
                  <a:solidFill>
                    <a:srgbClr val="990000"/>
                  </a:solidFill>
                  <a:latin typeface="Calibri"/>
                  <a:cs typeface="Calibri"/>
                </a:rPr>
                <a:t>or</a:t>
              </a:r>
              <a:r>
                <a:rPr lang="en-US">
                  <a:solidFill>
                    <a:srgbClr val="990000"/>
                  </a:solidFill>
                  <a:latin typeface="Courier New"/>
                  <a:cs typeface="Courier New"/>
                </a:rPr>
                <a:t> s</a:t>
              </a:r>
            </a:p>
          </p:txBody>
        </p:sp>
        <p:cxnSp>
          <p:nvCxnSpPr>
            <p:cNvPr id="53" name="Straight Arrow Connector 52"/>
            <p:cNvCxnSpPr>
              <a:stCxn id="52" idx="0"/>
            </p:cNvCxnSpPr>
            <p:nvPr/>
          </p:nvCxnSpPr>
          <p:spPr bwMode="auto">
            <a:xfrm flipH="1" flipV="1">
              <a:off x="6324601" y="2882900"/>
              <a:ext cx="1029582" cy="2127934"/>
            </a:xfrm>
            <a:prstGeom prst="straightConnector1">
              <a:avLst/>
            </a:prstGeom>
            <a:noFill/>
            <a:ln w="25400" cap="flat" cmpd="sng" algn="ctr">
              <a:solidFill>
                <a:srgbClr val="990000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</p:grpSp>
      <p:grpSp>
        <p:nvGrpSpPr>
          <p:cNvPr id="6155" name="Group 6154"/>
          <p:cNvGrpSpPr/>
          <p:nvPr/>
        </p:nvGrpSpPr>
        <p:grpSpPr>
          <a:xfrm>
            <a:off x="2367016" y="1879705"/>
            <a:ext cx="2173003" cy="1473094"/>
            <a:chOff x="843015" y="1879705"/>
            <a:chExt cx="2173003" cy="1473094"/>
          </a:xfrm>
        </p:grpSpPr>
        <p:sp>
          <p:nvSpPr>
            <p:cNvPr id="71" name="TextBox 70"/>
            <p:cNvSpPr txBox="1"/>
            <p:nvPr/>
          </p:nvSpPr>
          <p:spPr>
            <a:xfrm>
              <a:off x="843015" y="1879705"/>
              <a:ext cx="2173003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>
                  <a:solidFill>
                    <a:srgbClr val="990000"/>
                  </a:solidFill>
                  <a:latin typeface="Calibri" pitchFamily="34" charset="0"/>
                </a:rPr>
                <a:t>…that’s defined here</a:t>
              </a:r>
            </a:p>
          </p:txBody>
        </p:sp>
        <p:cxnSp>
          <p:nvCxnSpPr>
            <p:cNvPr id="72" name="Straight Arrow Connector 71"/>
            <p:cNvCxnSpPr>
              <a:stCxn id="71" idx="2"/>
            </p:cNvCxnSpPr>
            <p:nvPr/>
          </p:nvCxnSpPr>
          <p:spPr bwMode="auto">
            <a:xfrm flipH="1">
              <a:off x="894847" y="2249037"/>
              <a:ext cx="1034670" cy="1103762"/>
            </a:xfrm>
            <a:prstGeom prst="straightConnector1">
              <a:avLst/>
            </a:prstGeom>
            <a:noFill/>
            <a:ln w="25400" cap="flat" cmpd="sng" algn="ctr">
              <a:solidFill>
                <a:srgbClr val="990000"/>
              </a:solidFill>
              <a:prstDash val="solid"/>
              <a:round/>
              <a:headEnd type="none" w="med" len="med"/>
              <a:tailEnd type="arrow"/>
            </a:ln>
            <a:effectLst/>
          </p:spPr>
        </p:cxnSp>
      </p:grp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FA5AF5AF-8877-4EE7-9228-6421799B29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D4CB6B48-40DE-4762-951D-982E1392A6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20</a:t>
            </a:fld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5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/>
          <p:cNvSpPr txBox="1"/>
          <p:nvPr/>
        </p:nvSpPr>
        <p:spPr>
          <a:xfrm>
            <a:off x="6553200" y="2286001"/>
            <a:ext cx="1358064" cy="2585323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pPr marL="342900" indent="-342900">
              <a:buFont typeface="Arial"/>
              <a:buChar char="•"/>
            </a:pPr>
            <a:r>
              <a:rPr lang="en-US" err="1">
                <a:latin typeface="Courier"/>
                <a:cs typeface="Courier"/>
              </a:rPr>
              <a:t>incr</a:t>
            </a:r>
            <a:endParaRPr lang="en-US">
              <a:latin typeface="Courier"/>
              <a:cs typeface="Courier"/>
            </a:endParaRPr>
          </a:p>
          <a:p>
            <a:pPr marL="342900" indent="-342900">
              <a:buFont typeface="Arial"/>
              <a:buChar char="•"/>
            </a:pPr>
            <a:r>
              <a:rPr lang="en-US">
                <a:latin typeface="Courier"/>
                <a:cs typeface="Courier"/>
              </a:rPr>
              <a:t>foo</a:t>
            </a:r>
          </a:p>
          <a:p>
            <a:pPr marL="342900" indent="-342900">
              <a:buFont typeface="Arial"/>
              <a:buChar char="•"/>
            </a:pPr>
            <a:r>
              <a:rPr lang="en-US">
                <a:latin typeface="Courier"/>
                <a:cs typeface="Courier"/>
              </a:rPr>
              <a:t>a</a:t>
            </a:r>
          </a:p>
          <a:p>
            <a:pPr marL="342900" indent="-342900">
              <a:buFont typeface="Arial"/>
              <a:buChar char="•"/>
            </a:pPr>
            <a:r>
              <a:rPr lang="en-US" err="1">
                <a:latin typeface="Courier"/>
                <a:cs typeface="Courier"/>
              </a:rPr>
              <a:t>argc</a:t>
            </a:r>
            <a:endParaRPr lang="en-US">
              <a:latin typeface="Courier"/>
              <a:cs typeface="Courier"/>
            </a:endParaRPr>
          </a:p>
          <a:p>
            <a:pPr marL="342900" indent="-342900">
              <a:buFont typeface="Arial"/>
              <a:buChar char="•"/>
            </a:pPr>
            <a:r>
              <a:rPr lang="en-US" err="1">
                <a:latin typeface="Courier"/>
                <a:cs typeface="Courier"/>
              </a:rPr>
              <a:t>argv</a:t>
            </a:r>
            <a:endParaRPr lang="en-US">
              <a:latin typeface="Courier"/>
              <a:cs typeface="Courier"/>
            </a:endParaRPr>
          </a:p>
          <a:p>
            <a:pPr marL="342900" indent="-342900">
              <a:buFont typeface="Arial"/>
              <a:buChar char="•"/>
            </a:pPr>
            <a:r>
              <a:rPr lang="en-US">
                <a:latin typeface="Courier"/>
                <a:cs typeface="Courier"/>
              </a:rPr>
              <a:t>b</a:t>
            </a:r>
          </a:p>
          <a:p>
            <a:pPr marL="342900" indent="-342900">
              <a:buFont typeface="Arial"/>
              <a:buChar char="•"/>
            </a:pPr>
            <a:r>
              <a:rPr lang="en-US">
                <a:latin typeface="Courier"/>
                <a:cs typeface="Courier"/>
              </a:rPr>
              <a:t>main</a:t>
            </a:r>
          </a:p>
          <a:p>
            <a:pPr marL="342900" indent="-342900">
              <a:buFont typeface="Arial"/>
              <a:buChar char="•"/>
            </a:pPr>
            <a:r>
              <a:rPr lang="en-US" err="1">
                <a:latin typeface="Courier"/>
                <a:cs typeface="Courier"/>
              </a:rPr>
              <a:t>printf</a:t>
            </a:r>
            <a:endParaRPr lang="en-US">
              <a:latin typeface="Courier"/>
              <a:cs typeface="Courier"/>
            </a:endParaRPr>
          </a:p>
          <a:p>
            <a:pPr marL="342900" indent="-342900">
              <a:buFont typeface="Arial"/>
              <a:buChar char="•"/>
            </a:pPr>
            <a:r>
              <a:rPr lang="en-US">
                <a:latin typeface="Calibri" panose="020F0502020204030204" pitchFamily="34" charset="0"/>
                <a:cs typeface="Calibri" panose="020F0502020204030204" pitchFamily="34" charset="0"/>
              </a:rPr>
              <a:t>Others?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06874" y="176785"/>
            <a:ext cx="10641691" cy="1499616"/>
          </a:xfrm>
        </p:spPr>
        <p:txBody>
          <a:bodyPr/>
          <a:lstStyle/>
          <a:p>
            <a:r>
              <a:rPr lang="en-US"/>
              <a:t>Symbol Identification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81200" y="1219202"/>
            <a:ext cx="8077200" cy="990599"/>
          </a:xfrm>
        </p:spPr>
        <p:txBody>
          <a:bodyPr/>
          <a:lstStyle/>
          <a:p>
            <a:pPr marL="0" indent="0">
              <a:buNone/>
            </a:pPr>
            <a:r>
              <a:rPr lang="en-US" sz="2800" i="1"/>
              <a:t>Which </a:t>
            </a:r>
            <a:r>
              <a:rPr lang="en-US" sz="2800"/>
              <a:t>of the following names will be in the symbol table of </a:t>
            </a:r>
            <a:r>
              <a:rPr lang="en-US" sz="2800" err="1">
                <a:latin typeface="Courier"/>
                <a:cs typeface="Courier"/>
              </a:rPr>
              <a:t>symbols.o</a:t>
            </a:r>
            <a:r>
              <a:rPr lang="en-US" sz="2800"/>
              <a:t>?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4294967295"/>
          </p:nvPr>
        </p:nvSpPr>
        <p:spPr/>
        <p:txBody>
          <a:bodyPr/>
          <a:lstStyle/>
          <a:p>
            <a:pPr>
              <a:defRPr/>
            </a:pPr>
            <a:r>
              <a:rPr lang="en-US"/>
              <a:t> 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1600200" y="2362200"/>
            <a:ext cx="133402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>
                <a:latin typeface="Century Gothic"/>
                <a:cs typeface="Century Gothic"/>
              </a:rPr>
              <a:t>symbols</a:t>
            </a:r>
            <a:r>
              <a:rPr lang="en-US" b="1" err="1">
                <a:latin typeface="Century Gothic"/>
                <a:cs typeface="Century Gothic"/>
              </a:rPr>
              <a:t>.c</a:t>
            </a:r>
            <a:r>
              <a:rPr lang="en-US" b="1">
                <a:latin typeface="Century Gothic"/>
                <a:cs typeface="Century Gothic"/>
              </a:rPr>
              <a:t>: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2134478" y="2928878"/>
            <a:ext cx="3631122" cy="3139321"/>
          </a:xfrm>
          <a:prstGeom prst="rect">
            <a:avLst/>
          </a:prstGeom>
          <a:noFill/>
          <a:ln>
            <a:solidFill>
              <a:srgbClr val="7F7F7F"/>
            </a:solidFill>
            <a:prstDash val="sysDash"/>
          </a:ln>
        </p:spPr>
        <p:txBody>
          <a:bodyPr wrap="none" rtlCol="0">
            <a:spAutoFit/>
          </a:bodyPr>
          <a:lstStyle/>
          <a:p>
            <a:pPr algn="l"/>
            <a:r>
              <a:rPr lang="en-US" b="1">
                <a:solidFill>
                  <a:srgbClr val="008000"/>
                </a:solidFill>
                <a:latin typeface="Courier"/>
                <a:cs typeface="Courier"/>
              </a:rPr>
              <a:t>int </a:t>
            </a:r>
            <a:r>
              <a:rPr lang="en-US" b="1" err="1">
                <a:latin typeface="Courier"/>
                <a:cs typeface="Courier"/>
              </a:rPr>
              <a:t>incr</a:t>
            </a:r>
            <a:r>
              <a:rPr lang="en-US" b="1">
                <a:latin typeface="Courier"/>
                <a:cs typeface="Courier"/>
              </a:rPr>
              <a:t> = 1;</a:t>
            </a:r>
          </a:p>
          <a:p>
            <a:pPr algn="l"/>
            <a:r>
              <a:rPr lang="en-US" b="1">
                <a:solidFill>
                  <a:srgbClr val="008000"/>
                </a:solidFill>
                <a:latin typeface="Courier"/>
                <a:cs typeface="Courier"/>
              </a:rPr>
              <a:t>static int </a:t>
            </a:r>
            <a:r>
              <a:rPr lang="en-US" b="1">
                <a:latin typeface="Courier"/>
                <a:cs typeface="Courier"/>
              </a:rPr>
              <a:t>foo(</a:t>
            </a:r>
            <a:r>
              <a:rPr lang="en-US" b="1">
                <a:solidFill>
                  <a:srgbClr val="008000"/>
                </a:solidFill>
                <a:latin typeface="Courier"/>
                <a:cs typeface="Courier"/>
              </a:rPr>
              <a:t>int </a:t>
            </a:r>
            <a:r>
              <a:rPr lang="en-US" b="1">
                <a:latin typeface="Courier"/>
                <a:cs typeface="Courier"/>
              </a:rPr>
              <a:t>a) {</a:t>
            </a:r>
          </a:p>
          <a:p>
            <a:pPr algn="l"/>
            <a:r>
              <a:rPr lang="en-US" b="1">
                <a:latin typeface="Courier"/>
                <a:cs typeface="Courier"/>
              </a:rPr>
              <a:t>  </a:t>
            </a:r>
            <a:r>
              <a:rPr lang="en-US" b="1">
                <a:solidFill>
                  <a:srgbClr val="008000"/>
                </a:solidFill>
                <a:latin typeface="Courier"/>
                <a:cs typeface="Courier"/>
              </a:rPr>
              <a:t>int </a:t>
            </a:r>
            <a:r>
              <a:rPr lang="en-US" b="1">
                <a:latin typeface="Courier"/>
                <a:cs typeface="Courier"/>
              </a:rPr>
              <a:t>b = a + </a:t>
            </a:r>
            <a:r>
              <a:rPr lang="en-US" b="1" err="1">
                <a:latin typeface="Courier"/>
                <a:cs typeface="Courier"/>
              </a:rPr>
              <a:t>incr</a:t>
            </a:r>
            <a:r>
              <a:rPr lang="en-US" b="1">
                <a:latin typeface="Courier"/>
                <a:cs typeface="Courier"/>
              </a:rPr>
              <a:t>;</a:t>
            </a:r>
          </a:p>
          <a:p>
            <a:pPr algn="l"/>
            <a:r>
              <a:rPr lang="en-US" b="1">
                <a:latin typeface="Courier"/>
                <a:cs typeface="Courier"/>
              </a:rPr>
              <a:t>  return b;</a:t>
            </a:r>
          </a:p>
          <a:p>
            <a:pPr algn="l"/>
            <a:r>
              <a:rPr lang="en-US" b="1">
                <a:latin typeface="Courier"/>
                <a:cs typeface="Courier"/>
              </a:rPr>
              <a:t>}</a:t>
            </a:r>
          </a:p>
          <a:p>
            <a:pPr algn="l"/>
            <a:endParaRPr lang="en-US" b="1">
              <a:latin typeface="Courier"/>
              <a:cs typeface="Courier"/>
            </a:endParaRPr>
          </a:p>
          <a:p>
            <a:pPr algn="l"/>
            <a:r>
              <a:rPr lang="en-US" b="1" err="1">
                <a:solidFill>
                  <a:srgbClr val="008000"/>
                </a:solidFill>
                <a:latin typeface="Courier"/>
                <a:cs typeface="Courier"/>
              </a:rPr>
              <a:t>int</a:t>
            </a:r>
            <a:r>
              <a:rPr lang="en-US" b="1">
                <a:solidFill>
                  <a:srgbClr val="008000"/>
                </a:solidFill>
                <a:latin typeface="Courier"/>
                <a:cs typeface="Courier"/>
              </a:rPr>
              <a:t> </a:t>
            </a:r>
            <a:r>
              <a:rPr lang="en-US" b="1">
                <a:latin typeface="Courier"/>
                <a:cs typeface="Courier"/>
              </a:rPr>
              <a:t>main(</a:t>
            </a:r>
            <a:r>
              <a:rPr lang="en-US" b="1" err="1">
                <a:latin typeface="Courier"/>
                <a:cs typeface="Courier"/>
              </a:rPr>
              <a:t>int</a:t>
            </a:r>
            <a:r>
              <a:rPr lang="en-US" b="1">
                <a:latin typeface="Courier"/>
                <a:cs typeface="Courier"/>
              </a:rPr>
              <a:t> </a:t>
            </a:r>
            <a:r>
              <a:rPr lang="en-US" b="1" err="1">
                <a:latin typeface="Courier"/>
                <a:cs typeface="Courier"/>
              </a:rPr>
              <a:t>argc</a:t>
            </a:r>
            <a:r>
              <a:rPr lang="en-US" b="1">
                <a:latin typeface="Courier"/>
                <a:cs typeface="Courier"/>
              </a:rPr>
              <a:t>,</a:t>
            </a:r>
          </a:p>
          <a:p>
            <a:pPr algn="l"/>
            <a:r>
              <a:rPr lang="en-US" b="1">
                <a:latin typeface="Courier"/>
                <a:cs typeface="Courier"/>
              </a:rPr>
              <a:t>         char* </a:t>
            </a:r>
            <a:r>
              <a:rPr lang="en-US" b="1" err="1">
                <a:latin typeface="Courier"/>
                <a:cs typeface="Courier"/>
              </a:rPr>
              <a:t>argv</a:t>
            </a:r>
            <a:r>
              <a:rPr lang="en-US" b="1">
                <a:latin typeface="Courier"/>
                <a:cs typeface="Courier"/>
              </a:rPr>
              <a:t>[]) {</a:t>
            </a:r>
          </a:p>
          <a:p>
            <a:pPr algn="l"/>
            <a:r>
              <a:rPr lang="en-US" b="1">
                <a:latin typeface="Courier"/>
                <a:cs typeface="Courier"/>
              </a:rPr>
              <a:t>  </a:t>
            </a:r>
            <a:r>
              <a:rPr lang="en-US" b="1" err="1">
                <a:latin typeface="Courier"/>
                <a:cs typeface="Courier"/>
              </a:rPr>
              <a:t>printf</a:t>
            </a:r>
            <a:r>
              <a:rPr lang="en-US" b="1">
                <a:latin typeface="Courier"/>
                <a:cs typeface="Courier"/>
              </a:rPr>
              <a:t>(</a:t>
            </a:r>
            <a:r>
              <a:rPr lang="en-US" b="1">
                <a:solidFill>
                  <a:srgbClr val="FF0000"/>
                </a:solidFill>
                <a:latin typeface="Courier"/>
                <a:cs typeface="Courier"/>
              </a:rPr>
              <a:t>"%d\n"</a:t>
            </a:r>
            <a:r>
              <a:rPr lang="en-US" b="1">
                <a:latin typeface="Courier"/>
                <a:cs typeface="Courier"/>
              </a:rPr>
              <a:t>, foo(</a:t>
            </a:r>
            <a:r>
              <a:rPr lang="en-US" b="1">
                <a:solidFill>
                  <a:srgbClr val="FF0000"/>
                </a:solidFill>
                <a:latin typeface="Courier"/>
                <a:cs typeface="Courier"/>
              </a:rPr>
              <a:t>5</a:t>
            </a:r>
            <a:r>
              <a:rPr lang="en-US" b="1">
                <a:latin typeface="Courier"/>
                <a:cs typeface="Courier"/>
              </a:rPr>
              <a:t>));</a:t>
            </a:r>
          </a:p>
          <a:p>
            <a:pPr algn="l"/>
            <a:r>
              <a:rPr lang="en-US" b="1">
                <a:latin typeface="Courier"/>
                <a:cs typeface="Courier"/>
              </a:rPr>
              <a:t>  return 0;</a:t>
            </a:r>
          </a:p>
          <a:p>
            <a:pPr algn="l"/>
            <a:r>
              <a:rPr lang="en-US" b="1">
                <a:latin typeface="Courier"/>
                <a:cs typeface="Courier"/>
              </a:rPr>
              <a:t>}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6227816" y="1828800"/>
            <a:ext cx="103746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>
                <a:latin typeface="Century Gothic"/>
                <a:cs typeface="Century Gothic"/>
              </a:rPr>
              <a:t>Names: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6553200" y="2286001"/>
            <a:ext cx="2362200" cy="2585323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342900" indent="-342900">
              <a:buFont typeface="Arial"/>
              <a:buChar char="•"/>
            </a:pPr>
            <a:r>
              <a:rPr lang="en-US" err="1">
                <a:solidFill>
                  <a:srgbClr val="FF0000"/>
                </a:solidFill>
                <a:latin typeface="Courier"/>
                <a:cs typeface="Courier"/>
              </a:rPr>
              <a:t>incr</a:t>
            </a:r>
            <a:endParaRPr lang="en-US">
              <a:solidFill>
                <a:srgbClr val="FF0000"/>
              </a:solidFill>
              <a:latin typeface="Courier"/>
              <a:cs typeface="Courier"/>
            </a:endParaRPr>
          </a:p>
          <a:p>
            <a:pPr marL="342900" indent="-342900">
              <a:buFont typeface="Arial"/>
              <a:buChar char="•"/>
            </a:pPr>
            <a:r>
              <a:rPr lang="en-US">
                <a:solidFill>
                  <a:srgbClr val="FF0000"/>
                </a:solidFill>
                <a:latin typeface="Courier"/>
                <a:cs typeface="Courier"/>
              </a:rPr>
              <a:t>foo</a:t>
            </a:r>
          </a:p>
          <a:p>
            <a:pPr marL="342900" indent="-342900">
              <a:buFont typeface="Arial"/>
              <a:buChar char="•"/>
            </a:pPr>
            <a:r>
              <a:rPr lang="en-US">
                <a:latin typeface="Courier"/>
                <a:cs typeface="Courier"/>
              </a:rPr>
              <a:t>a</a:t>
            </a:r>
          </a:p>
          <a:p>
            <a:pPr marL="342900" indent="-342900">
              <a:buFont typeface="Arial"/>
              <a:buChar char="•"/>
            </a:pPr>
            <a:r>
              <a:rPr lang="en-US" err="1">
                <a:latin typeface="Courier"/>
                <a:cs typeface="Courier"/>
              </a:rPr>
              <a:t>argc</a:t>
            </a:r>
            <a:endParaRPr lang="en-US">
              <a:latin typeface="Courier"/>
              <a:cs typeface="Courier"/>
            </a:endParaRPr>
          </a:p>
          <a:p>
            <a:pPr marL="342900" indent="-342900">
              <a:buFont typeface="Arial"/>
              <a:buChar char="•"/>
            </a:pPr>
            <a:r>
              <a:rPr lang="en-US" err="1">
                <a:latin typeface="Courier"/>
                <a:cs typeface="Courier"/>
              </a:rPr>
              <a:t>argv</a:t>
            </a:r>
            <a:endParaRPr lang="en-US">
              <a:latin typeface="Courier"/>
              <a:cs typeface="Courier"/>
            </a:endParaRPr>
          </a:p>
          <a:p>
            <a:pPr marL="342900" indent="-342900">
              <a:buFont typeface="Arial"/>
              <a:buChar char="•"/>
            </a:pPr>
            <a:r>
              <a:rPr lang="en-US">
                <a:latin typeface="Courier"/>
                <a:cs typeface="Courier"/>
              </a:rPr>
              <a:t>b</a:t>
            </a:r>
          </a:p>
          <a:p>
            <a:pPr marL="342900" indent="-342900">
              <a:buFont typeface="Arial"/>
              <a:buChar char="•"/>
            </a:pPr>
            <a:r>
              <a:rPr lang="en-US">
                <a:solidFill>
                  <a:srgbClr val="FF0000"/>
                </a:solidFill>
                <a:latin typeface="Courier"/>
                <a:cs typeface="Courier"/>
              </a:rPr>
              <a:t>main</a:t>
            </a:r>
          </a:p>
          <a:p>
            <a:pPr marL="342900" indent="-342900">
              <a:buFont typeface="Arial"/>
              <a:buChar char="•"/>
            </a:pPr>
            <a:r>
              <a:rPr lang="en-US" err="1">
                <a:solidFill>
                  <a:srgbClr val="FF0000"/>
                </a:solidFill>
                <a:latin typeface="Courier"/>
                <a:cs typeface="Courier"/>
              </a:rPr>
              <a:t>printf</a:t>
            </a:r>
            <a:endParaRPr lang="en-US">
              <a:solidFill>
                <a:srgbClr val="FF0000"/>
              </a:solidFill>
              <a:latin typeface="Courier"/>
              <a:cs typeface="Courier"/>
            </a:endParaRPr>
          </a:p>
          <a:p>
            <a:pPr marL="342900" indent="-342900">
              <a:buFont typeface="Arial"/>
              <a:buChar char="•"/>
            </a:pPr>
            <a:r>
              <a:rPr lang="en-US">
                <a:latin typeface="Courier"/>
                <a:cs typeface="Courier"/>
              </a:rPr>
              <a:t>"%d\n"</a:t>
            </a: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ABD50AD7-B84E-0246-B85D-2DB4820334B6}"/>
              </a:ext>
            </a:extLst>
          </p:cNvPr>
          <p:cNvSpPr txBox="1"/>
          <p:nvPr/>
        </p:nvSpPr>
        <p:spPr>
          <a:xfrm>
            <a:off x="6019801" y="5257801"/>
            <a:ext cx="4182555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>
                <a:latin typeface="Calibri" pitchFamily="34" charset="0"/>
              </a:rPr>
              <a:t>Can find this with </a:t>
            </a:r>
            <a:r>
              <a:rPr lang="en-US" err="1">
                <a:latin typeface="Courier New" panose="02070309020205020404" pitchFamily="49" charset="0"/>
                <a:cs typeface="Courier New" panose="02070309020205020404" pitchFamily="49" charset="0"/>
              </a:rPr>
              <a:t>readelf</a:t>
            </a:r>
            <a:r>
              <a:rPr lang="en-US">
                <a:latin typeface="Calibri" pitchFamily="34" charset="0"/>
              </a:rPr>
              <a:t>:</a:t>
            </a:r>
          </a:p>
          <a:p>
            <a:r>
              <a:rPr lang="en-US">
                <a:latin typeface="Courier New" panose="02070309020205020404" pitchFamily="49" charset="0"/>
                <a:cs typeface="Courier New" panose="02070309020205020404" pitchFamily="49" charset="0"/>
              </a:rPr>
              <a:t>  </a:t>
            </a:r>
            <a:r>
              <a:rPr lang="en-US" err="1">
                <a:latin typeface="Courier New" panose="02070309020205020404" pitchFamily="49" charset="0"/>
                <a:cs typeface="Courier New" panose="02070309020205020404" pitchFamily="49" charset="0"/>
              </a:rPr>
              <a:t>linux</a:t>
            </a:r>
            <a:r>
              <a:rPr lang="en-US">
                <a:latin typeface="Courier New" panose="02070309020205020404" pitchFamily="49" charset="0"/>
                <a:cs typeface="Courier New" panose="02070309020205020404" pitchFamily="49" charset="0"/>
              </a:rPr>
              <a:t>&gt; </a:t>
            </a:r>
            <a:r>
              <a:rPr lang="en-US" err="1">
                <a:latin typeface="Courier New" panose="02070309020205020404" pitchFamily="49" charset="0"/>
                <a:cs typeface="Courier New" panose="02070309020205020404" pitchFamily="49" charset="0"/>
              </a:rPr>
              <a:t>readelf</a:t>
            </a:r>
            <a:r>
              <a:rPr lang="en-US">
                <a:latin typeface="Courier New" panose="02070309020205020404" pitchFamily="49" charset="0"/>
                <a:cs typeface="Courier New" panose="02070309020205020404" pitchFamily="49" charset="0"/>
              </a:rPr>
              <a:t> –s </a:t>
            </a:r>
            <a:r>
              <a:rPr lang="en-US" err="1">
                <a:latin typeface="Courier New" panose="02070309020205020404" pitchFamily="49" charset="0"/>
                <a:cs typeface="Courier New" panose="02070309020205020404" pitchFamily="49" charset="0"/>
              </a:rPr>
              <a:t>symbols.o</a:t>
            </a:r>
            <a:endParaRPr lang="en-US">
              <a:latin typeface="Courier New" panose="02070309020205020404" pitchFamily="49" charset="0"/>
              <a:cs typeface="Courier New" panose="02070309020205020404" pitchFamily="49" charset="0"/>
            </a:endParaRPr>
          </a:p>
        </p:txBody>
      </p:sp>
      <p:sp>
        <p:nvSpPr>
          <p:cNvPr id="10" name="Footer Placeholder 9">
            <a:extLst>
              <a:ext uri="{FF2B5EF4-FFF2-40B4-BE49-F238E27FC236}">
                <a16:creationId xmlns:a16="http://schemas.microsoft.com/office/drawing/2014/main" id="{A170729F-8A1A-4FDD-B8DD-7F25B6819C4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</p:spTree>
    <p:extLst>
      <p:ext uri="{BB962C8B-B14F-4D97-AF65-F5344CB8AC3E}">
        <p14:creationId xmlns:p14="http://schemas.microsoft.com/office/powerpoint/2010/main" val="32688107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89621" y="155069"/>
            <a:ext cx="10641691" cy="1499616"/>
          </a:xfrm>
        </p:spPr>
        <p:txBody>
          <a:bodyPr/>
          <a:lstStyle/>
          <a:p>
            <a:r>
              <a:rPr lang="en-US"/>
              <a:t>Local Symbols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920876" y="1362076"/>
            <a:ext cx="7896225" cy="1228725"/>
          </a:xfrm>
        </p:spPr>
        <p:txBody>
          <a:bodyPr>
            <a:normAutofit fontScale="85000" lnSpcReduction="10000"/>
          </a:bodyPr>
          <a:lstStyle/>
          <a:p>
            <a:r>
              <a:rPr lang="en-US"/>
              <a:t>Local non-static C variables vs. local static C variables</a:t>
            </a:r>
          </a:p>
          <a:p>
            <a:pPr lvl="1"/>
            <a:r>
              <a:rPr lang="en-US"/>
              <a:t>Local non-static C variables: stored on the stack </a:t>
            </a:r>
          </a:p>
          <a:p>
            <a:pPr lvl="1"/>
            <a:r>
              <a:rPr lang="en-US"/>
              <a:t>Local static C variables: stored in either </a:t>
            </a:r>
            <a:r>
              <a:rPr lang="en-US">
                <a:latin typeface="Courier New"/>
                <a:cs typeface="Courier New"/>
              </a:rPr>
              <a:t>.</a:t>
            </a:r>
            <a:r>
              <a:rPr lang="en-US" err="1">
                <a:latin typeface="Courier New"/>
                <a:cs typeface="Courier New"/>
              </a:rPr>
              <a:t>bss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/>
              <a:t>or </a:t>
            </a:r>
            <a:r>
              <a:rPr lang="en-US">
                <a:latin typeface="Courier New"/>
                <a:cs typeface="Courier New"/>
              </a:rPr>
              <a:t>.data</a:t>
            </a:r>
          </a:p>
        </p:txBody>
      </p:sp>
      <p:sp>
        <p:nvSpPr>
          <p:cNvPr id="4" name="Rectangle 2"/>
          <p:cNvSpPr>
            <a:spLocks noChangeArrowheads="1"/>
          </p:cNvSpPr>
          <p:nvPr/>
        </p:nvSpPr>
        <p:spPr bwMode="auto">
          <a:xfrm>
            <a:off x="1703290" y="2598173"/>
            <a:ext cx="3328787" cy="3880166"/>
          </a:xfrm>
          <a:prstGeom prst="rect">
            <a:avLst/>
          </a:prstGeom>
          <a:solidFill>
            <a:srgbClr val="F7F5CD"/>
          </a:solidFill>
          <a:ln w="3240">
            <a:solidFill>
              <a:srgbClr val="000066"/>
            </a:solidFill>
            <a:miter lim="800000"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static int x = 15;</a:t>
            </a:r>
          </a:p>
          <a:p>
            <a:endParaRPr lang="en-US" sz="1600" b="1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int f() {</a:t>
            </a: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    static int x = 17;</a:t>
            </a: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    return x++;</a:t>
            </a: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  <a:p>
            <a:endParaRPr lang="en-US" sz="1600" b="1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int g() {</a:t>
            </a: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    static int x = 19;</a:t>
            </a: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    return x += 14;</a:t>
            </a: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  <a:p>
            <a:endParaRPr lang="en-US" sz="1600" b="1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int h() {</a:t>
            </a: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    return x += 27;</a:t>
            </a:r>
          </a:p>
          <a:p>
            <a:r>
              <a:rPr lang="en-US" sz="1600" b="1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5791200" y="3505200"/>
            <a:ext cx="43434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>
                <a:latin typeface="Calibri" pitchFamily="34" charset="0"/>
              </a:rPr>
              <a:t>Compiler allocates space in </a:t>
            </a:r>
            <a:r>
              <a:rPr lang="en-US" sz="2000">
                <a:latin typeface="Courier New"/>
                <a:cs typeface="Courier New"/>
              </a:rPr>
              <a:t>.data </a:t>
            </a:r>
            <a:r>
              <a:rPr lang="en-US" sz="2000">
                <a:latin typeface="Calibri" pitchFamily="34" charset="0"/>
              </a:rPr>
              <a:t>for each definition of </a:t>
            </a:r>
            <a:r>
              <a:rPr lang="en-US" sz="2000">
                <a:latin typeface="Courier New"/>
                <a:cs typeface="Courier New"/>
              </a:rPr>
              <a:t>x</a:t>
            </a:r>
          </a:p>
          <a:p>
            <a:endParaRPr lang="en-US" sz="2000">
              <a:latin typeface="Calibri" pitchFamily="34" charset="0"/>
            </a:endParaRPr>
          </a:p>
          <a:p>
            <a:r>
              <a:rPr lang="en-US" sz="2000">
                <a:latin typeface="Calibri" pitchFamily="34" charset="0"/>
              </a:rPr>
              <a:t>Creates local symbols in the symbol table with unique names, e.g., </a:t>
            </a:r>
            <a:r>
              <a:rPr lang="en-US" sz="2000">
                <a:latin typeface="Courier New"/>
                <a:cs typeface="Courier New"/>
              </a:rPr>
              <a:t>x</a:t>
            </a:r>
            <a:r>
              <a:rPr lang="en-US" sz="2000">
                <a:latin typeface="Calibri" pitchFamily="34" charset="0"/>
              </a:rPr>
              <a:t>, </a:t>
            </a:r>
            <a:r>
              <a:rPr lang="en-US" sz="2000">
                <a:latin typeface="Courier New"/>
                <a:cs typeface="Courier New"/>
              </a:rPr>
              <a:t>x.1721</a:t>
            </a:r>
            <a:r>
              <a:rPr lang="en-US" sz="2000">
                <a:latin typeface="Calibri" pitchFamily="34" charset="0"/>
              </a:rPr>
              <a:t> and </a:t>
            </a:r>
            <a:r>
              <a:rPr lang="en-US" sz="2000">
                <a:latin typeface="Courier New"/>
                <a:cs typeface="Courier New"/>
              </a:rPr>
              <a:t>x.1724</a:t>
            </a:r>
            <a:r>
              <a:rPr lang="en-US" sz="2000">
                <a:latin typeface="Calibri" pitchFamily="34" charset="0"/>
              </a:rPr>
              <a:t>.</a:t>
            </a:r>
          </a:p>
        </p:txBody>
      </p:sp>
      <p:sp>
        <p:nvSpPr>
          <p:cNvPr id="6" name="Rectangle 3"/>
          <p:cNvSpPr>
            <a:spLocks noChangeArrowheads="1"/>
          </p:cNvSpPr>
          <p:nvPr/>
        </p:nvSpPr>
        <p:spPr bwMode="auto">
          <a:xfrm>
            <a:off x="3145392" y="6478339"/>
            <a:ext cx="2175470" cy="357663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static-</a:t>
            </a: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local.c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AB1F9494-4350-4AE8-A2F6-F9AFF66418C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24042B76-86F6-4DE3-A218-F57353502D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658972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7" name="Rectangle 1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How Linker Resolves Duplicate Symbol Definitions</a:t>
            </a:r>
          </a:p>
        </p:txBody>
      </p:sp>
      <p:sp>
        <p:nvSpPr>
          <p:cNvPr id="24578" name="Rectangle 2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GB"/>
              <a:t>Program symbols are either strong or weak</a:t>
            </a:r>
          </a:p>
          <a:p>
            <a:pPr lvl="1"/>
            <a:r>
              <a:rPr lang="en-GB"/>
              <a:t>  Strong: methods (code blocks) and initialized </a:t>
            </a:r>
            <a:r>
              <a:rPr lang="en-GB" err="1"/>
              <a:t>globals</a:t>
            </a:r>
            <a:endParaRPr lang="en-GB"/>
          </a:p>
          <a:p>
            <a:pPr lvl="1"/>
            <a:r>
              <a:rPr lang="en-GB"/>
              <a:t>  Weak: uninitialized </a:t>
            </a:r>
            <a:r>
              <a:rPr lang="en-GB" err="1"/>
              <a:t>globals</a:t>
            </a:r>
            <a:r>
              <a:rPr lang="en-GB"/>
              <a:t> (or with specifier extern)</a:t>
            </a:r>
          </a:p>
          <a:p>
            <a:pPr marL="128016" lvl="1" indent="0">
              <a:buNone/>
            </a:pPr>
            <a:endParaRPr lang="en-GB"/>
          </a:p>
          <a:p>
            <a:pPr marL="128016" lvl="1" indent="0">
              <a:buNone/>
            </a:pPr>
            <a:endParaRPr lang="en-GB"/>
          </a:p>
          <a:p>
            <a:pPr marL="128016" lvl="1" indent="0">
              <a:buNone/>
            </a:pPr>
            <a:endParaRPr lang="en-GB"/>
          </a:p>
          <a:p>
            <a:pPr marL="128016" lvl="1" indent="0">
              <a:buNone/>
            </a:pPr>
            <a:endParaRPr lang="en-GB"/>
          </a:p>
          <a:p>
            <a:pPr marL="128016" lvl="1" indent="0">
              <a:buNone/>
            </a:pPr>
            <a:r>
              <a:rPr lang="en-GB"/>
              <a:t>… but be aware that the “weak” case can cause real trouble!</a:t>
            </a:r>
          </a:p>
        </p:txBody>
      </p:sp>
      <p:sp>
        <p:nvSpPr>
          <p:cNvPr id="24579" name="Rectangle 3"/>
          <p:cNvSpPr>
            <a:spLocks noChangeArrowheads="1"/>
          </p:cNvSpPr>
          <p:nvPr/>
        </p:nvSpPr>
        <p:spPr bwMode="auto">
          <a:xfrm>
            <a:off x="3709479" y="4229550"/>
            <a:ext cx="1560340" cy="1136081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int foo=5;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endParaRPr lang="en-GB" b="1">
              <a:latin typeface="Courier New" pitchFamily="49" charset="0"/>
              <a:ea typeface="msgothic" charset="0"/>
              <a:cs typeface="msgothic" charset="0"/>
            </a:endParaRP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p1() {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}</a:t>
            </a:r>
          </a:p>
        </p:txBody>
      </p:sp>
      <p:sp>
        <p:nvSpPr>
          <p:cNvPr id="24580" name="Rectangle 4"/>
          <p:cNvSpPr>
            <a:spLocks noChangeArrowheads="1"/>
          </p:cNvSpPr>
          <p:nvPr/>
        </p:nvSpPr>
        <p:spPr bwMode="auto">
          <a:xfrm>
            <a:off x="6220904" y="4229550"/>
            <a:ext cx="1284624" cy="1136081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int foo;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endParaRPr lang="en-GB" b="1">
              <a:latin typeface="Courier New" pitchFamily="49" charset="0"/>
              <a:ea typeface="msgothic" charset="0"/>
              <a:cs typeface="msgothic" charset="0"/>
            </a:endParaRP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p2() {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}</a:t>
            </a:r>
          </a:p>
        </p:txBody>
      </p:sp>
      <p:sp>
        <p:nvSpPr>
          <p:cNvPr id="24581" name="Rectangle 5"/>
          <p:cNvSpPr>
            <a:spLocks noChangeArrowheads="1"/>
          </p:cNvSpPr>
          <p:nvPr/>
        </p:nvSpPr>
        <p:spPr bwMode="auto">
          <a:xfrm>
            <a:off x="3701543" y="3859662"/>
            <a:ext cx="733191" cy="359010"/>
          </a:xfrm>
          <a:prstGeom prst="rect">
            <a:avLst/>
          </a:prstGeom>
          <a:noFill/>
          <a:ln w="324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solidFill>
                  <a:srgbClr val="000000"/>
                </a:solidFill>
                <a:latin typeface="Courier New" pitchFamily="49" charset="0"/>
                <a:ea typeface="msgothic" charset="0"/>
                <a:cs typeface="msgothic" charset="0"/>
              </a:rPr>
              <a:t>p1.c</a:t>
            </a:r>
          </a:p>
        </p:txBody>
      </p:sp>
      <p:sp>
        <p:nvSpPr>
          <p:cNvPr id="24582" name="Rectangle 6"/>
          <p:cNvSpPr>
            <a:spLocks noChangeArrowheads="1"/>
          </p:cNvSpPr>
          <p:nvPr/>
        </p:nvSpPr>
        <p:spPr bwMode="auto">
          <a:xfrm>
            <a:off x="6216143" y="3859662"/>
            <a:ext cx="733191" cy="359010"/>
          </a:xfrm>
          <a:prstGeom prst="rect">
            <a:avLst/>
          </a:prstGeom>
          <a:noFill/>
          <a:ln w="3240">
            <a:solidFill>
              <a:srgbClr val="FFFFFF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solidFill>
                  <a:srgbClr val="000000"/>
                </a:solidFill>
                <a:latin typeface="Courier New" pitchFamily="49" charset="0"/>
                <a:ea typeface="msgothic" charset="0"/>
                <a:cs typeface="msgothic" charset="0"/>
              </a:rPr>
              <a:t>p2.c</a:t>
            </a:r>
          </a:p>
        </p:txBody>
      </p:sp>
      <p:sp>
        <p:nvSpPr>
          <p:cNvPr id="24583" name="Text Box 7"/>
          <p:cNvSpPr txBox="1">
            <a:spLocks noChangeArrowheads="1"/>
          </p:cNvSpPr>
          <p:nvPr/>
        </p:nvSpPr>
        <p:spPr bwMode="auto">
          <a:xfrm>
            <a:off x="8481505" y="4728024"/>
            <a:ext cx="785513" cy="3659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strong</a:t>
            </a:r>
          </a:p>
        </p:txBody>
      </p:sp>
      <p:sp>
        <p:nvSpPr>
          <p:cNvPr id="24584" name="Line 8"/>
          <p:cNvSpPr>
            <a:spLocks noChangeShapeType="1"/>
          </p:cNvSpPr>
          <p:nvPr/>
        </p:nvSpPr>
        <p:spPr bwMode="auto">
          <a:xfrm flipH="1">
            <a:off x="7567105" y="4908430"/>
            <a:ext cx="917575" cy="1588"/>
          </a:xfrm>
          <a:prstGeom prst="line">
            <a:avLst/>
          </a:prstGeom>
          <a:noFill/>
          <a:ln w="25560">
            <a:solidFill>
              <a:srgbClr val="990000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>
              <a:solidFill>
                <a:srgbClr val="990000"/>
              </a:solidFill>
            </a:endParaRPr>
          </a:p>
        </p:txBody>
      </p:sp>
      <p:sp>
        <p:nvSpPr>
          <p:cNvPr id="24585" name="Text Box 9"/>
          <p:cNvSpPr txBox="1">
            <a:spLocks noChangeArrowheads="1"/>
          </p:cNvSpPr>
          <p:nvPr/>
        </p:nvSpPr>
        <p:spPr bwMode="auto">
          <a:xfrm>
            <a:off x="8481505" y="4220025"/>
            <a:ext cx="691321" cy="3659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weak</a:t>
            </a:r>
          </a:p>
        </p:txBody>
      </p:sp>
      <p:sp>
        <p:nvSpPr>
          <p:cNvPr id="24586" name="Line 10"/>
          <p:cNvSpPr>
            <a:spLocks noChangeShapeType="1"/>
          </p:cNvSpPr>
          <p:nvPr/>
        </p:nvSpPr>
        <p:spPr bwMode="auto">
          <a:xfrm flipH="1">
            <a:off x="7563930" y="4407307"/>
            <a:ext cx="917575" cy="1588"/>
          </a:xfrm>
          <a:prstGeom prst="line">
            <a:avLst/>
          </a:prstGeom>
          <a:noFill/>
          <a:ln w="25560">
            <a:solidFill>
              <a:srgbClr val="990000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>
              <a:solidFill>
                <a:srgbClr val="990000"/>
              </a:solidFill>
            </a:endParaRPr>
          </a:p>
        </p:txBody>
      </p:sp>
      <p:sp>
        <p:nvSpPr>
          <p:cNvPr id="24587" name="Text Box 11"/>
          <p:cNvSpPr txBox="1">
            <a:spLocks noChangeArrowheads="1"/>
          </p:cNvSpPr>
          <p:nvPr/>
        </p:nvSpPr>
        <p:spPr bwMode="auto">
          <a:xfrm>
            <a:off x="1944180" y="4767713"/>
            <a:ext cx="785513" cy="3659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strong</a:t>
            </a:r>
          </a:p>
        </p:txBody>
      </p:sp>
      <p:sp>
        <p:nvSpPr>
          <p:cNvPr id="24588" name="Line 12"/>
          <p:cNvSpPr>
            <a:spLocks noChangeShapeType="1"/>
          </p:cNvSpPr>
          <p:nvPr/>
        </p:nvSpPr>
        <p:spPr bwMode="auto">
          <a:xfrm flipH="1">
            <a:off x="2760155" y="4982024"/>
            <a:ext cx="917575" cy="1588"/>
          </a:xfrm>
          <a:prstGeom prst="line">
            <a:avLst/>
          </a:prstGeom>
          <a:noFill/>
          <a:ln w="25560">
            <a:solidFill>
              <a:srgbClr val="990000"/>
            </a:solidFill>
            <a:miter lim="800000"/>
            <a:headEnd type="triangle" w="med" len="med"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4589" name="Text Box 13"/>
          <p:cNvSpPr txBox="1">
            <a:spLocks noChangeArrowheads="1"/>
          </p:cNvSpPr>
          <p:nvPr/>
        </p:nvSpPr>
        <p:spPr bwMode="auto">
          <a:xfrm>
            <a:off x="1944180" y="4225846"/>
            <a:ext cx="785513" cy="3659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strong</a:t>
            </a:r>
          </a:p>
        </p:txBody>
      </p:sp>
      <p:sp>
        <p:nvSpPr>
          <p:cNvPr id="24590" name="Line 14"/>
          <p:cNvSpPr>
            <a:spLocks noChangeShapeType="1"/>
          </p:cNvSpPr>
          <p:nvPr/>
        </p:nvSpPr>
        <p:spPr bwMode="auto">
          <a:xfrm flipH="1">
            <a:off x="2760155" y="4408898"/>
            <a:ext cx="917575" cy="1588"/>
          </a:xfrm>
          <a:prstGeom prst="line">
            <a:avLst/>
          </a:prstGeom>
          <a:noFill/>
          <a:ln w="25560">
            <a:solidFill>
              <a:srgbClr val="990000"/>
            </a:solidFill>
            <a:miter lim="800000"/>
            <a:headEnd type="triangle" w="med" len="med"/>
            <a:tailEnd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C3259D2C-3F26-446F-B2DA-BCCCC5AFBC6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67176D0-81D8-49A8-B754-78FB5365D48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23</a:t>
            </a:fld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5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4583" grpId="0"/>
      <p:bldP spid="24584" grpId="0" animBg="1"/>
      <p:bldP spid="24585" grpId="0"/>
      <p:bldP spid="24586" grpId="0" animBg="1"/>
      <p:bldP spid="24587" grpId="0"/>
      <p:bldP spid="24588" grpId="0" animBg="1"/>
      <p:bldP spid="24589" grpId="0"/>
      <p:bldP spid="24590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Rectangle 24"/>
          <p:cNvSpPr/>
          <p:nvPr/>
        </p:nvSpPr>
        <p:spPr bwMode="auto">
          <a:xfrm>
            <a:off x="1524000" y="3962401"/>
            <a:ext cx="9144000" cy="1103841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  <a:ln w="28575" cap="flat" cmpd="sng" algn="ctr">
            <a:noFill/>
            <a:prstDash val="solid"/>
            <a:round/>
            <a:headEnd type="none" w="med" len="med"/>
            <a:tailEnd type="triangl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algn="ctr"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>
              <a:latin typeface="Calibri" pitchFamily="34" charset="0"/>
            </a:endParaRPr>
          </a:p>
        </p:txBody>
      </p:sp>
      <p:sp>
        <p:nvSpPr>
          <p:cNvPr id="24" name="Rectangle 23"/>
          <p:cNvSpPr/>
          <p:nvPr/>
        </p:nvSpPr>
        <p:spPr bwMode="auto">
          <a:xfrm>
            <a:off x="1524000" y="1879599"/>
            <a:ext cx="9144000" cy="1098550"/>
          </a:xfrm>
          <a:prstGeom prst="rect">
            <a:avLst/>
          </a:prstGeom>
          <a:solidFill>
            <a:schemeClr val="bg2">
              <a:lumMod val="20000"/>
              <a:lumOff val="80000"/>
            </a:schemeClr>
          </a:solidFill>
          <a:ln w="28575" cap="flat" cmpd="sng" algn="ctr">
            <a:noFill/>
            <a:prstDash val="solid"/>
            <a:round/>
            <a:headEnd type="none" w="med" len="med"/>
            <a:tailEnd type="triangle" w="med" len="med"/>
          </a:ln>
          <a:effectLst/>
        </p:spPr>
        <p:txBody>
          <a:bodyPr vert="horz" wrap="square" lIns="91440" tIns="45720" rIns="91440" bIns="45720" numCol="1" rtlCol="0" anchor="ctr" anchorCtr="1" compatLnSpc="1">
            <a:prstTxWarp prst="textNoShape">
              <a:avLst/>
            </a:prstTxWarp>
          </a:bodyPr>
          <a:lstStyle/>
          <a:p>
            <a:pPr algn="ctr" defTabSz="914400" eaLnBrk="0" fontAlgn="base" hangingPunct="0">
              <a:spcBef>
                <a:spcPct val="0"/>
              </a:spcBef>
              <a:spcAft>
                <a:spcPct val="0"/>
              </a:spcAft>
            </a:pPr>
            <a:endParaRPr lang="en-US">
              <a:latin typeface="Calibri" pitchFamily="34" charset="0"/>
            </a:endParaRPr>
          </a:p>
        </p:txBody>
      </p:sp>
      <p:sp>
        <p:nvSpPr>
          <p:cNvPr id="26625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1268083" y="284162"/>
            <a:ext cx="10524226" cy="782638"/>
          </a:xfrm>
          <a:ln/>
        </p:spPr>
        <p:txBody>
          <a:bodyPr>
            <a:normAutofit fontScale="90000"/>
          </a:bodyPr>
          <a:lstStyle/>
          <a:p>
            <a: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/>
              <a:t>Linker with multiple weak declarations</a:t>
            </a:r>
          </a:p>
        </p:txBody>
      </p:sp>
      <p:sp>
        <p:nvSpPr>
          <p:cNvPr id="26626" name="Text Box 2"/>
          <p:cNvSpPr txBox="1">
            <a:spLocks noChangeArrowheads="1"/>
          </p:cNvSpPr>
          <p:nvPr/>
        </p:nvSpPr>
        <p:spPr bwMode="auto">
          <a:xfrm>
            <a:off x="2057401" y="2165351"/>
            <a:ext cx="1045777" cy="557461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int x;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p1() {}</a:t>
            </a:r>
          </a:p>
        </p:txBody>
      </p:sp>
      <p:sp>
        <p:nvSpPr>
          <p:cNvPr id="26627" name="Text Box 3"/>
          <p:cNvSpPr txBox="1">
            <a:spLocks noChangeArrowheads="1"/>
          </p:cNvSpPr>
          <p:nvPr/>
        </p:nvSpPr>
        <p:spPr bwMode="auto">
          <a:xfrm>
            <a:off x="3507962" y="2165351"/>
            <a:ext cx="1045777" cy="557461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int x;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p2() {}</a:t>
            </a:r>
          </a:p>
        </p:txBody>
      </p:sp>
      <p:sp>
        <p:nvSpPr>
          <p:cNvPr id="26628" name="Text Box 4"/>
          <p:cNvSpPr txBox="1">
            <a:spLocks noChangeArrowheads="1"/>
          </p:cNvSpPr>
          <p:nvPr/>
        </p:nvSpPr>
        <p:spPr bwMode="auto">
          <a:xfrm>
            <a:off x="2057401" y="3079751"/>
            <a:ext cx="1045777" cy="788935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int x;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int y;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p1() {}</a:t>
            </a:r>
          </a:p>
        </p:txBody>
      </p:sp>
      <p:sp>
        <p:nvSpPr>
          <p:cNvPr id="26629" name="Text Box 5"/>
          <p:cNvSpPr txBox="1">
            <a:spLocks noChangeArrowheads="1"/>
          </p:cNvSpPr>
          <p:nvPr/>
        </p:nvSpPr>
        <p:spPr bwMode="auto">
          <a:xfrm>
            <a:off x="3507962" y="3079751"/>
            <a:ext cx="1292639" cy="557461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double x;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p2() {}</a:t>
            </a:r>
          </a:p>
        </p:txBody>
      </p:sp>
      <p:sp>
        <p:nvSpPr>
          <p:cNvPr id="26630" name="Text Box 6"/>
          <p:cNvSpPr txBox="1">
            <a:spLocks noChangeArrowheads="1"/>
          </p:cNvSpPr>
          <p:nvPr/>
        </p:nvSpPr>
        <p:spPr bwMode="auto">
          <a:xfrm>
            <a:off x="2057400" y="4129089"/>
            <a:ext cx="1169208" cy="788935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int x=7;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int y=5;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p1() {}</a:t>
            </a:r>
          </a:p>
        </p:txBody>
      </p:sp>
      <p:sp>
        <p:nvSpPr>
          <p:cNvPr id="26631" name="Text Box 7"/>
          <p:cNvSpPr txBox="1">
            <a:spLocks noChangeArrowheads="1"/>
          </p:cNvSpPr>
          <p:nvPr/>
        </p:nvSpPr>
        <p:spPr bwMode="auto">
          <a:xfrm>
            <a:off x="3507962" y="4129089"/>
            <a:ext cx="1292639" cy="557461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double x;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p2() {}</a:t>
            </a:r>
          </a:p>
        </p:txBody>
      </p:sp>
      <p:sp>
        <p:nvSpPr>
          <p:cNvPr id="26632" name="Text Box 8"/>
          <p:cNvSpPr txBox="1">
            <a:spLocks noChangeArrowheads="1"/>
          </p:cNvSpPr>
          <p:nvPr/>
        </p:nvSpPr>
        <p:spPr bwMode="auto">
          <a:xfrm>
            <a:off x="2057400" y="5195889"/>
            <a:ext cx="1169208" cy="557461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int x=7;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p1() {}</a:t>
            </a:r>
          </a:p>
        </p:txBody>
      </p:sp>
      <p:sp>
        <p:nvSpPr>
          <p:cNvPr id="26633" name="Text Box 9"/>
          <p:cNvSpPr txBox="1">
            <a:spLocks noChangeArrowheads="1"/>
          </p:cNvSpPr>
          <p:nvPr/>
        </p:nvSpPr>
        <p:spPr bwMode="auto">
          <a:xfrm>
            <a:off x="3507962" y="5195889"/>
            <a:ext cx="1045777" cy="557461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int x;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p2() {}</a:t>
            </a:r>
          </a:p>
        </p:txBody>
      </p:sp>
      <p:sp>
        <p:nvSpPr>
          <p:cNvPr id="26634" name="Text Box 10"/>
          <p:cNvSpPr txBox="1">
            <a:spLocks noChangeArrowheads="1"/>
          </p:cNvSpPr>
          <p:nvPr/>
        </p:nvSpPr>
        <p:spPr bwMode="auto">
          <a:xfrm>
            <a:off x="2057401" y="1174751"/>
            <a:ext cx="1045777" cy="557461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int x;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p1() {}</a:t>
            </a:r>
          </a:p>
        </p:txBody>
      </p:sp>
      <p:sp>
        <p:nvSpPr>
          <p:cNvPr id="26635" name="Text Box 11"/>
          <p:cNvSpPr txBox="1">
            <a:spLocks noChangeArrowheads="1"/>
          </p:cNvSpPr>
          <p:nvPr/>
        </p:nvSpPr>
        <p:spPr bwMode="auto">
          <a:xfrm>
            <a:off x="3507962" y="1174751"/>
            <a:ext cx="1045777" cy="557461"/>
          </a:xfrm>
          <a:prstGeom prst="rect">
            <a:avLst/>
          </a:prstGeom>
          <a:solidFill>
            <a:srgbClr val="F6F5BD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endParaRPr lang="en-GB" sz="1600" b="1">
              <a:latin typeface="Courier New" pitchFamily="49" charset="0"/>
              <a:ea typeface="msgothic" charset="0"/>
              <a:cs typeface="msgothic" charset="0"/>
            </a:endParaRP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p1() {}</a:t>
            </a:r>
          </a:p>
        </p:txBody>
      </p:sp>
      <p:sp>
        <p:nvSpPr>
          <p:cNvPr id="26636" name="Text Box 12"/>
          <p:cNvSpPr txBox="1">
            <a:spLocks noChangeArrowheads="1"/>
          </p:cNvSpPr>
          <p:nvPr/>
        </p:nvSpPr>
        <p:spPr bwMode="auto">
          <a:xfrm>
            <a:off x="5343526" y="1304926"/>
            <a:ext cx="4047431" cy="3659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Link time error: two strong symbols (</a:t>
            </a:r>
            <a:r>
              <a:rPr lang="en-GB">
                <a:latin typeface="Courier New" pitchFamily="49" charset="0"/>
                <a:ea typeface="msgothic" charset="0"/>
                <a:cs typeface="msgothic" charset="0"/>
              </a:rPr>
              <a:t>p1</a:t>
            </a: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26637" name="Text Box 13"/>
          <p:cNvSpPr txBox="1">
            <a:spLocks noChangeArrowheads="1"/>
          </p:cNvSpPr>
          <p:nvPr/>
        </p:nvSpPr>
        <p:spPr bwMode="auto">
          <a:xfrm>
            <a:off x="5318126" y="2159001"/>
            <a:ext cx="4397079" cy="637483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References to  </a:t>
            </a:r>
            <a:r>
              <a:rPr lang="en-GB">
                <a:latin typeface="Courier New" pitchFamily="49" charset="0"/>
                <a:ea typeface="msgothic" charset="0"/>
                <a:cs typeface="msgothic" charset="0"/>
              </a:rPr>
              <a:t>x</a:t>
            </a: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 will refer to the same </a:t>
            </a:r>
          </a:p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uninitialized int. Is this what you really want?</a:t>
            </a:r>
          </a:p>
        </p:txBody>
      </p:sp>
      <p:sp>
        <p:nvSpPr>
          <p:cNvPr id="26638" name="Text Box 14"/>
          <p:cNvSpPr txBox="1">
            <a:spLocks noChangeArrowheads="1"/>
          </p:cNvSpPr>
          <p:nvPr/>
        </p:nvSpPr>
        <p:spPr bwMode="auto">
          <a:xfrm>
            <a:off x="5348288" y="3194051"/>
            <a:ext cx="3611671" cy="637483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Writes to </a:t>
            </a:r>
            <a:r>
              <a:rPr lang="en-GB">
                <a:latin typeface="Courier New" pitchFamily="49" charset="0"/>
                <a:ea typeface="msgothic" charset="0"/>
                <a:cs typeface="msgothic" charset="0"/>
              </a:rPr>
              <a:t>x</a:t>
            </a: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 in </a:t>
            </a:r>
            <a:r>
              <a:rPr lang="en-GB">
                <a:latin typeface="Courier New" pitchFamily="49" charset="0"/>
                <a:ea typeface="msgothic" charset="0"/>
                <a:cs typeface="msgothic" charset="0"/>
              </a:rPr>
              <a:t>p2</a:t>
            </a: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 might overwrite </a:t>
            </a:r>
            <a:r>
              <a:rPr lang="en-GB">
                <a:latin typeface="Courier New" pitchFamily="49" charset="0"/>
                <a:ea typeface="msgothic" charset="0"/>
                <a:cs typeface="msgothic" charset="0"/>
              </a:rPr>
              <a:t>y</a:t>
            </a: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!</a:t>
            </a:r>
          </a:p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Evil!</a:t>
            </a:r>
          </a:p>
        </p:txBody>
      </p:sp>
      <p:sp>
        <p:nvSpPr>
          <p:cNvPr id="26639" name="Text Box 15"/>
          <p:cNvSpPr txBox="1">
            <a:spLocks noChangeArrowheads="1"/>
          </p:cNvSpPr>
          <p:nvPr/>
        </p:nvSpPr>
        <p:spPr bwMode="auto">
          <a:xfrm>
            <a:off x="5353051" y="4140201"/>
            <a:ext cx="3696631" cy="637483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Writes to </a:t>
            </a:r>
            <a:r>
              <a:rPr lang="en-GB">
                <a:latin typeface="Courier New" pitchFamily="49" charset="0"/>
                <a:ea typeface="msgothic" charset="0"/>
                <a:cs typeface="msgothic" charset="0"/>
              </a:rPr>
              <a:t>x</a:t>
            </a: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 in </a:t>
            </a:r>
            <a:r>
              <a:rPr lang="en-GB">
                <a:latin typeface="Courier New" pitchFamily="49" charset="0"/>
                <a:ea typeface="msgothic" charset="0"/>
                <a:cs typeface="msgothic" charset="0"/>
              </a:rPr>
              <a:t>p2</a:t>
            </a:r>
            <a:r>
              <a:rPr lang="en-GB">
                <a:latin typeface="Calibri" panose="020F0502020204030204" pitchFamily="34" charset="0"/>
                <a:ea typeface="msgothic" charset="0"/>
                <a:cs typeface="Calibri" panose="020F0502020204030204" pitchFamily="34" charset="0"/>
              </a:rPr>
              <a:t> </a:t>
            </a: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might overwrite </a:t>
            </a:r>
            <a:r>
              <a:rPr lang="en-GB">
                <a:latin typeface="Courier New" pitchFamily="49" charset="0"/>
                <a:ea typeface="msgothic" charset="0"/>
                <a:cs typeface="msgothic" charset="0"/>
              </a:rPr>
              <a:t>y</a:t>
            </a: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!</a:t>
            </a:r>
          </a:p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Nasty! </a:t>
            </a:r>
          </a:p>
        </p:txBody>
      </p:sp>
      <p:sp>
        <p:nvSpPr>
          <p:cNvPr id="26641" name="Text Box 17"/>
          <p:cNvSpPr txBox="1">
            <a:spLocks noChangeArrowheads="1"/>
          </p:cNvSpPr>
          <p:nvPr/>
        </p:nvSpPr>
        <p:spPr bwMode="auto">
          <a:xfrm>
            <a:off x="808009" y="6207839"/>
            <a:ext cx="9859991" cy="3659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Important: Linker does not do type checking.  But C++ “namespaces” create a private naming scope.</a:t>
            </a:r>
          </a:p>
        </p:txBody>
      </p:sp>
      <p:sp>
        <p:nvSpPr>
          <p:cNvPr id="26642" name="Text Box 18"/>
          <p:cNvSpPr txBox="1">
            <a:spLocks noChangeArrowheads="1"/>
          </p:cNvSpPr>
          <p:nvPr/>
        </p:nvSpPr>
        <p:spPr bwMode="auto">
          <a:xfrm>
            <a:off x="5348287" y="5159376"/>
            <a:ext cx="4654008" cy="637483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References to </a:t>
            </a:r>
            <a:r>
              <a:rPr lang="en-GB">
                <a:latin typeface="Courier New" pitchFamily="49" charset="0"/>
                <a:ea typeface="msgothic" charset="0"/>
                <a:cs typeface="msgothic" charset="0"/>
              </a:rPr>
              <a:t>x</a:t>
            </a: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 will refer to the same initialized</a:t>
            </a:r>
          </a:p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variable.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D2D80A27-0261-4666-A046-B5BC0E6ED5D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C05C7BB-4C8F-4132-BEB0-706CBED4F7D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24</a:t>
            </a:fld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6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6636" grpId="0"/>
      <p:bldP spid="26637" grpId="0"/>
      <p:bldP spid="26638" grpId="0"/>
      <p:bldP spid="26639" grpId="0"/>
      <p:bldP spid="26641" grpId="0"/>
      <p:bldP spid="26642" grpId="0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ctangle 6"/>
          <p:cNvSpPr>
            <a:spLocks noChangeArrowheads="1"/>
          </p:cNvSpPr>
          <p:nvPr/>
        </p:nvSpPr>
        <p:spPr bwMode="auto">
          <a:xfrm>
            <a:off x="6248400" y="1951672"/>
            <a:ext cx="4267200" cy="2848928"/>
          </a:xfrm>
          <a:prstGeom prst="rect">
            <a:avLst/>
          </a:prstGeom>
          <a:solidFill>
            <a:srgbClr val="DBF2DA"/>
          </a:solidFill>
          <a:ln w="31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noAutofit/>
          </a:bodyPr>
          <a:lstStyle/>
          <a:p>
            <a:r>
              <a:rPr lang="en-US" b="1">
                <a:solidFill>
                  <a:srgbClr val="D7391E"/>
                </a:solidFill>
                <a:latin typeface="Courier New" charset="0"/>
                <a:ea typeface="Courier New" charset="0"/>
                <a:cs typeface="Courier New" charset="0"/>
              </a:rPr>
              <a:t>/* Global strong symbol */</a:t>
            </a:r>
          </a:p>
          <a:p>
            <a:r>
              <a:rPr lang="en-US" b="1">
                <a:solidFill>
                  <a:srgbClr val="34A327"/>
                </a:solidFill>
                <a:latin typeface="Courier New" charset="0"/>
                <a:ea typeface="Courier New" charset="0"/>
                <a:cs typeface="Courier New" charset="0"/>
              </a:rPr>
              <a:t>double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</a:t>
            </a:r>
            <a:r>
              <a:rPr lang="en-US" b="1">
                <a:solidFill>
                  <a:srgbClr val="C79C24"/>
                </a:solidFill>
                <a:latin typeface="Courier New" charset="0"/>
                <a:ea typeface="Courier New" charset="0"/>
                <a:cs typeface="Courier New" charset="0"/>
              </a:rPr>
              <a:t>x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= 3.14;</a:t>
            </a:r>
          </a:p>
          <a:p>
            <a:b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</a:br>
            <a:endParaRPr lang="en-US" b="1">
              <a:solidFill>
                <a:srgbClr val="000000"/>
              </a:solidFill>
              <a:latin typeface="Courier New" charset="0"/>
              <a:ea typeface="Courier New" charset="0"/>
              <a:cs typeface="Courier New" charset="0"/>
            </a:endParaRPr>
          </a:p>
          <a:p>
            <a:endParaRPr lang="is-IS" b="1">
              <a:solidFill>
                <a:srgbClr val="000000"/>
              </a:solidFill>
              <a:latin typeface="Courier New"/>
              <a:cs typeface="Courier New"/>
            </a:endParaRPr>
          </a:p>
        </p:txBody>
      </p:sp>
      <p:sp>
        <p:nvSpPr>
          <p:cNvPr id="201735" name="Rectangle 7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Global Type Mismatches cause bugs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7" y="4876800"/>
            <a:ext cx="10336861" cy="1457325"/>
          </a:xfrm>
        </p:spPr>
        <p:txBody>
          <a:bodyPr/>
          <a:lstStyle/>
          <a:p>
            <a:r>
              <a:rPr lang="en-US"/>
              <a:t>Compiles without any errors or warnings, yet this is a bug!</a:t>
            </a:r>
          </a:p>
          <a:p>
            <a:r>
              <a:rPr lang="en-US"/>
              <a:t>What gets printed?</a:t>
            </a:r>
          </a:p>
        </p:txBody>
      </p:sp>
      <p:sp>
        <p:nvSpPr>
          <p:cNvPr id="201731" name="Rectangle 3"/>
          <p:cNvSpPr>
            <a:spLocks noChangeArrowheads="1"/>
          </p:cNvSpPr>
          <p:nvPr/>
        </p:nvSpPr>
        <p:spPr bwMode="auto">
          <a:xfrm>
            <a:off x="1663700" y="1928813"/>
            <a:ext cx="4584700" cy="2871787"/>
          </a:xfrm>
          <a:prstGeom prst="rect">
            <a:avLst/>
          </a:prstGeom>
          <a:solidFill>
            <a:srgbClr val="F7F5CD"/>
          </a:solidFill>
          <a:ln w="31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noAutofit/>
          </a:bodyPr>
          <a:lstStyle/>
          <a:p>
            <a:r>
              <a:rPr lang="en-US" b="1">
                <a:solidFill>
                  <a:srgbClr val="34A327"/>
                </a:solidFill>
                <a:latin typeface="Courier New" charset="0"/>
                <a:ea typeface="Courier New" charset="0"/>
                <a:cs typeface="Courier New" charset="0"/>
              </a:rPr>
              <a:t>long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</a:t>
            </a:r>
            <a:r>
              <a:rPr lang="en-US" b="1" err="1">
                <a:solidFill>
                  <a:srgbClr val="34A327"/>
                </a:solidFill>
                <a:latin typeface="Courier New" charset="0"/>
                <a:ea typeface="Courier New" charset="0"/>
                <a:cs typeface="Courier New" charset="0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</a:t>
            </a:r>
            <a:r>
              <a:rPr lang="en-US" b="1">
                <a:solidFill>
                  <a:srgbClr val="C79C24"/>
                </a:solidFill>
                <a:latin typeface="Courier New" charset="0"/>
                <a:ea typeface="Courier New" charset="0"/>
                <a:cs typeface="Courier New" charset="0"/>
              </a:rPr>
              <a:t>x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;  </a:t>
            </a:r>
            <a:r>
              <a:rPr lang="en-US" b="1">
                <a:solidFill>
                  <a:srgbClr val="D7391E"/>
                </a:solidFill>
                <a:latin typeface="Courier New" charset="0"/>
                <a:ea typeface="Courier New" charset="0"/>
                <a:cs typeface="Courier New" charset="0"/>
              </a:rPr>
              <a:t>/* Weak symbol */</a:t>
            </a:r>
            <a:b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</a:br>
            <a:endParaRPr lang="en-US" b="1">
              <a:solidFill>
                <a:srgbClr val="000000"/>
              </a:solidFill>
              <a:latin typeface="Courier New" charset="0"/>
              <a:ea typeface="Courier New" charset="0"/>
              <a:cs typeface="Courier New" charset="0"/>
            </a:endParaRPr>
          </a:p>
          <a:p>
            <a:r>
              <a:rPr lang="en-US" b="1" err="1">
                <a:solidFill>
                  <a:srgbClr val="34A327"/>
                </a:solidFill>
                <a:latin typeface="Courier New" charset="0"/>
                <a:ea typeface="Courier New" charset="0"/>
                <a:cs typeface="Courier New" charset="0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</a:t>
            </a:r>
            <a:r>
              <a:rPr lang="en-US" b="1">
                <a:solidFill>
                  <a:srgbClr val="5E34FF"/>
                </a:solidFill>
                <a:latin typeface="Courier New" charset="0"/>
                <a:ea typeface="Courier New" charset="0"/>
                <a:cs typeface="Courier New" charset="0"/>
              </a:rPr>
              <a:t>main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(</a:t>
            </a:r>
            <a:r>
              <a:rPr lang="en-US" b="1" err="1">
                <a:solidFill>
                  <a:srgbClr val="34A327"/>
                </a:solidFill>
                <a:latin typeface="Courier New" charset="0"/>
                <a:ea typeface="Courier New" charset="0"/>
                <a:cs typeface="Courier New" charset="0"/>
              </a:rPr>
              <a:t>int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</a:t>
            </a:r>
            <a:r>
              <a:rPr lang="en-US" b="1" err="1">
                <a:solidFill>
                  <a:srgbClr val="C79C24"/>
                </a:solidFill>
                <a:latin typeface="Courier New" charset="0"/>
                <a:ea typeface="Courier New" charset="0"/>
                <a:cs typeface="Courier New" charset="0"/>
              </a:rPr>
              <a:t>argc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,</a:t>
            </a:r>
          </a:p>
          <a:p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        </a:t>
            </a:r>
            <a:r>
              <a:rPr lang="en-US" b="1">
                <a:solidFill>
                  <a:srgbClr val="34A327"/>
                </a:solidFill>
                <a:latin typeface="Courier New" charset="0"/>
                <a:ea typeface="Courier New" charset="0"/>
                <a:cs typeface="Courier New" charset="0"/>
              </a:rPr>
              <a:t>char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*</a:t>
            </a:r>
            <a:r>
              <a:rPr lang="en-US" b="1" err="1">
                <a:solidFill>
                  <a:srgbClr val="C79C24"/>
                </a:solidFill>
                <a:latin typeface="Courier New" charset="0"/>
                <a:ea typeface="Courier New" charset="0"/>
                <a:cs typeface="Courier New" charset="0"/>
              </a:rPr>
              <a:t>argv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[]) {</a:t>
            </a:r>
          </a:p>
          <a:p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    </a:t>
            </a:r>
            <a:r>
              <a:rPr lang="en-US" b="1" err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printf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(</a:t>
            </a:r>
            <a:r>
              <a:rPr lang="en-US" b="1">
                <a:solidFill>
                  <a:srgbClr val="C59C9C"/>
                </a:solidFill>
                <a:latin typeface="Courier New" charset="0"/>
                <a:ea typeface="Courier New" charset="0"/>
                <a:cs typeface="Courier New" charset="0"/>
              </a:rPr>
              <a:t>"%</a:t>
            </a:r>
            <a:r>
              <a:rPr lang="en-US" b="1" err="1">
                <a:solidFill>
                  <a:srgbClr val="C59C9C"/>
                </a:solidFill>
                <a:latin typeface="Courier New" charset="0"/>
                <a:ea typeface="Courier New" charset="0"/>
                <a:cs typeface="Courier New" charset="0"/>
              </a:rPr>
              <a:t>ld</a:t>
            </a:r>
            <a:r>
              <a:rPr lang="en-US" b="1">
                <a:solidFill>
                  <a:srgbClr val="C59C9C"/>
                </a:solidFill>
                <a:latin typeface="Courier New" charset="0"/>
                <a:ea typeface="Courier New" charset="0"/>
                <a:cs typeface="Courier New" charset="0"/>
              </a:rPr>
              <a:t>\n"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, x);</a:t>
            </a:r>
          </a:p>
          <a:p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   </a:t>
            </a:r>
            <a:r>
              <a:rPr lang="en-US" b="1">
                <a:solidFill>
                  <a:srgbClr val="D03BFF"/>
                </a:solidFill>
                <a:latin typeface="Courier New" charset="0"/>
                <a:ea typeface="Courier New" charset="0"/>
                <a:cs typeface="Courier New" charset="0"/>
              </a:rPr>
              <a:t>return 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0;</a:t>
            </a:r>
          </a:p>
          <a:p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}</a:t>
            </a:r>
          </a:p>
          <a:p>
            <a:endParaRPr lang="en-US" b="1">
              <a:latin typeface="Courier New"/>
              <a:cs typeface="Courier New"/>
            </a:endParaRPr>
          </a:p>
        </p:txBody>
      </p:sp>
      <p:sp>
        <p:nvSpPr>
          <p:cNvPr id="201734" name="Rectangle 6"/>
          <p:cNvSpPr>
            <a:spLocks noChangeArrowheads="1"/>
          </p:cNvSpPr>
          <p:nvPr/>
        </p:nvSpPr>
        <p:spPr bwMode="auto">
          <a:xfrm>
            <a:off x="6248400" y="1928812"/>
            <a:ext cx="4267200" cy="1477328"/>
          </a:xfrm>
          <a:prstGeom prst="rect">
            <a:avLst/>
          </a:prstGeom>
          <a:solidFill>
            <a:srgbClr val="DBF2DA"/>
          </a:solidFill>
          <a:ln w="3175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square">
            <a:prstTxWarp prst="textNoShape">
              <a:avLst/>
            </a:prstTxWarp>
            <a:spAutoFit/>
          </a:bodyPr>
          <a:lstStyle/>
          <a:p>
            <a:r>
              <a:rPr lang="en-US" b="1">
                <a:solidFill>
                  <a:srgbClr val="D7391E"/>
                </a:solidFill>
                <a:latin typeface="Courier New" charset="0"/>
                <a:ea typeface="Courier New" charset="0"/>
                <a:cs typeface="Courier New" charset="0"/>
              </a:rPr>
              <a:t>/* Global strong symbol */</a:t>
            </a:r>
          </a:p>
          <a:p>
            <a:r>
              <a:rPr lang="en-US" b="1">
                <a:solidFill>
                  <a:srgbClr val="34A327"/>
                </a:solidFill>
                <a:latin typeface="Courier New" charset="0"/>
                <a:ea typeface="Courier New" charset="0"/>
                <a:cs typeface="Courier New" charset="0"/>
              </a:rPr>
              <a:t>double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</a:t>
            </a:r>
            <a:r>
              <a:rPr lang="en-US" b="1">
                <a:solidFill>
                  <a:srgbClr val="C79C24"/>
                </a:solidFill>
                <a:latin typeface="Courier New" charset="0"/>
                <a:ea typeface="Courier New" charset="0"/>
                <a:cs typeface="Courier New" charset="0"/>
              </a:rPr>
              <a:t>x</a:t>
            </a:r>
            <a: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  <a:t> = 3.14;</a:t>
            </a:r>
          </a:p>
          <a:p>
            <a:br>
              <a:rPr lang="en-US" b="1">
                <a:solidFill>
                  <a:srgbClr val="000000"/>
                </a:solidFill>
                <a:latin typeface="Courier New" charset="0"/>
                <a:ea typeface="Courier New" charset="0"/>
                <a:cs typeface="Courier New" charset="0"/>
              </a:rPr>
            </a:br>
            <a:endParaRPr lang="en-US" b="1">
              <a:solidFill>
                <a:srgbClr val="000000"/>
              </a:solidFill>
              <a:latin typeface="Courier New" charset="0"/>
              <a:ea typeface="Courier New" charset="0"/>
              <a:cs typeface="Courier New" charset="0"/>
            </a:endParaRPr>
          </a:p>
          <a:p>
            <a:endParaRPr lang="is-IS" b="1">
              <a:solidFill>
                <a:srgbClr val="000000"/>
              </a:solidFill>
              <a:latin typeface="Courier New"/>
              <a:cs typeface="Courier New"/>
            </a:endParaRPr>
          </a:p>
        </p:txBody>
      </p:sp>
      <p:sp>
        <p:nvSpPr>
          <p:cNvPr id="8" name="Rectangle 3"/>
          <p:cNvSpPr>
            <a:spLocks noChangeArrowheads="1"/>
          </p:cNvSpPr>
          <p:nvPr/>
        </p:nvSpPr>
        <p:spPr bwMode="auto">
          <a:xfrm>
            <a:off x="7620001" y="4433473"/>
            <a:ext cx="2895600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pPr algn="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mismatch-</a:t>
            </a: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variable.c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18" name="Rectangle 3"/>
          <p:cNvSpPr>
            <a:spLocks noChangeArrowheads="1"/>
          </p:cNvSpPr>
          <p:nvPr/>
        </p:nvSpPr>
        <p:spPr bwMode="auto">
          <a:xfrm>
            <a:off x="3886200" y="4441590"/>
            <a:ext cx="2266950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pPr algn="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mismatch-</a:t>
            </a: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main.c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 rotWithShape="1">
          <a:blip r:embed="rId3"/>
          <a:srcRect b="9830"/>
          <a:stretch/>
        </p:blipFill>
        <p:spPr>
          <a:xfrm>
            <a:off x="5322111" y="5473204"/>
            <a:ext cx="3938833" cy="698996"/>
          </a:xfrm>
          <a:prstGeom prst="rect">
            <a:avLst/>
          </a:prstGeom>
        </p:spPr>
      </p:pic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8762C2F-BAB8-494C-A90A-B92B187EA3E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DB8535C-D15F-40F8-BE67-E1A6B0A53A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25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8377120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7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2027238" y="436562"/>
            <a:ext cx="8716962" cy="782638"/>
          </a:xfrm>
          <a:ln/>
        </p:spPr>
        <p:txBody>
          <a:bodyPr/>
          <a:lstStyle/>
          <a:p>
            <a: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/>
              <a:t>Static Libraries</a:t>
            </a:r>
          </a:p>
        </p:txBody>
      </p:sp>
      <p:sp>
        <p:nvSpPr>
          <p:cNvPr id="29698" name="Line 2"/>
          <p:cNvSpPr>
            <a:spLocks noChangeShapeType="1"/>
          </p:cNvSpPr>
          <p:nvPr/>
        </p:nvSpPr>
        <p:spPr bwMode="auto">
          <a:xfrm>
            <a:off x="2819400" y="1919981"/>
            <a:ext cx="1588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699" name="Rectangle 3"/>
          <p:cNvSpPr>
            <a:spLocks noChangeArrowheads="1"/>
          </p:cNvSpPr>
          <p:nvPr/>
        </p:nvSpPr>
        <p:spPr bwMode="auto">
          <a:xfrm>
            <a:off x="2133600" y="2289870"/>
            <a:ext cx="1371600" cy="360909"/>
          </a:xfrm>
          <a:prstGeom prst="rect">
            <a:avLst/>
          </a:prstGeom>
          <a:solidFill>
            <a:srgbClr val="DEDFF5"/>
          </a:solidFill>
          <a:ln w="284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Translator</a:t>
            </a:r>
          </a:p>
        </p:txBody>
      </p:sp>
      <p:sp>
        <p:nvSpPr>
          <p:cNvPr id="29700" name="Text Box 4"/>
          <p:cNvSpPr txBox="1">
            <a:spLocks noChangeArrowheads="1"/>
          </p:cNvSpPr>
          <p:nvPr/>
        </p:nvSpPr>
        <p:spPr bwMode="auto">
          <a:xfrm>
            <a:off x="2295526" y="1615181"/>
            <a:ext cx="1008907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err="1">
                <a:latin typeface="Courier New" pitchFamily="49" charset="0"/>
                <a:ea typeface="msgothic" charset="0"/>
                <a:cs typeface="msgothic" charset="0"/>
              </a:rPr>
              <a:t>atoi.c</a:t>
            </a:r>
            <a:endParaRPr lang="en-GB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9701" name="Text Box 5"/>
          <p:cNvSpPr txBox="1">
            <a:spLocks noChangeArrowheads="1"/>
          </p:cNvSpPr>
          <p:nvPr/>
        </p:nvSpPr>
        <p:spPr bwMode="auto">
          <a:xfrm>
            <a:off x="2479676" y="2986781"/>
            <a:ext cx="1008907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atoi.o</a:t>
            </a:r>
          </a:p>
        </p:txBody>
      </p:sp>
      <p:sp>
        <p:nvSpPr>
          <p:cNvPr id="29702" name="Rectangle 6"/>
          <p:cNvSpPr>
            <a:spLocks noChangeArrowheads="1"/>
          </p:cNvSpPr>
          <p:nvPr/>
        </p:nvSpPr>
        <p:spPr bwMode="auto">
          <a:xfrm>
            <a:off x="3810000" y="2289870"/>
            <a:ext cx="1371600" cy="360909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84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Translator</a:t>
            </a:r>
          </a:p>
        </p:txBody>
      </p:sp>
      <p:sp>
        <p:nvSpPr>
          <p:cNvPr id="29703" name="Text Box 7"/>
          <p:cNvSpPr txBox="1">
            <a:spLocks noChangeArrowheads="1"/>
          </p:cNvSpPr>
          <p:nvPr/>
        </p:nvSpPr>
        <p:spPr bwMode="auto">
          <a:xfrm>
            <a:off x="3821113" y="1615181"/>
            <a:ext cx="1284624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printf.c</a:t>
            </a:r>
          </a:p>
        </p:txBody>
      </p:sp>
      <p:sp>
        <p:nvSpPr>
          <p:cNvPr id="29704" name="Text Box 8"/>
          <p:cNvSpPr txBox="1">
            <a:spLocks noChangeArrowheads="1"/>
          </p:cNvSpPr>
          <p:nvPr/>
        </p:nvSpPr>
        <p:spPr bwMode="auto">
          <a:xfrm>
            <a:off x="3840163" y="2986781"/>
            <a:ext cx="1284624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printf.o</a:t>
            </a:r>
          </a:p>
        </p:txBody>
      </p:sp>
      <p:sp>
        <p:nvSpPr>
          <p:cNvPr id="29705" name="Line 9"/>
          <p:cNvSpPr>
            <a:spLocks noChangeShapeType="1"/>
          </p:cNvSpPr>
          <p:nvPr/>
        </p:nvSpPr>
        <p:spPr bwMode="auto">
          <a:xfrm>
            <a:off x="4495800" y="1919981"/>
            <a:ext cx="1588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06" name="Line 10"/>
          <p:cNvSpPr>
            <a:spLocks noChangeShapeType="1"/>
          </p:cNvSpPr>
          <p:nvPr/>
        </p:nvSpPr>
        <p:spPr bwMode="auto">
          <a:xfrm>
            <a:off x="2819400" y="2681981"/>
            <a:ext cx="1588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07" name="Line 11"/>
          <p:cNvSpPr>
            <a:spLocks noChangeShapeType="1"/>
          </p:cNvSpPr>
          <p:nvPr/>
        </p:nvSpPr>
        <p:spPr bwMode="auto">
          <a:xfrm>
            <a:off x="4495800" y="2681981"/>
            <a:ext cx="1588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08" name="Line 12"/>
          <p:cNvSpPr>
            <a:spLocks noChangeShapeType="1"/>
          </p:cNvSpPr>
          <p:nvPr/>
        </p:nvSpPr>
        <p:spPr bwMode="auto">
          <a:xfrm>
            <a:off x="4495800" y="3364606"/>
            <a:ext cx="1588" cy="471488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09" name="Text Box 13"/>
          <p:cNvSpPr txBox="1">
            <a:spLocks noChangeArrowheads="1"/>
          </p:cNvSpPr>
          <p:nvPr/>
        </p:nvSpPr>
        <p:spPr bwMode="auto">
          <a:xfrm>
            <a:off x="4035426" y="4674294"/>
            <a:ext cx="1008907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libc.a</a:t>
            </a:r>
          </a:p>
        </p:txBody>
      </p:sp>
      <p:sp>
        <p:nvSpPr>
          <p:cNvPr id="29710" name="Line 14"/>
          <p:cNvSpPr>
            <a:spLocks noChangeShapeType="1"/>
          </p:cNvSpPr>
          <p:nvPr/>
        </p:nvSpPr>
        <p:spPr bwMode="auto">
          <a:xfrm flipH="1">
            <a:off x="5408614" y="3302694"/>
            <a:ext cx="1298575" cy="4572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11" name="Rectangle 15"/>
          <p:cNvSpPr>
            <a:spLocks noChangeArrowheads="1"/>
          </p:cNvSpPr>
          <p:nvPr/>
        </p:nvSpPr>
        <p:spPr bwMode="auto">
          <a:xfrm>
            <a:off x="3352800" y="3836095"/>
            <a:ext cx="2971800" cy="360909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84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err="1">
                <a:latin typeface="Calibri" pitchFamily="34" charset="0"/>
                <a:ea typeface="msgothic" charset="0"/>
                <a:cs typeface="msgothic" charset="0"/>
              </a:rPr>
              <a:t>Archiver</a:t>
            </a: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 (</a:t>
            </a:r>
            <a:r>
              <a:rPr lang="en-GB" b="1" err="1">
                <a:latin typeface="Calibri" pitchFamily="34" charset="0"/>
                <a:ea typeface="msgothic" charset="0"/>
                <a:cs typeface="msgothic" charset="0"/>
              </a:rPr>
              <a:t>ar</a:t>
            </a: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29712" name="Text Box 16"/>
          <p:cNvSpPr txBox="1">
            <a:spLocks noChangeArrowheads="1"/>
          </p:cNvSpPr>
          <p:nvPr/>
        </p:nvSpPr>
        <p:spPr bwMode="auto">
          <a:xfrm>
            <a:off x="5410200" y="2159695"/>
            <a:ext cx="364500" cy="3659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...</a:t>
            </a:r>
          </a:p>
        </p:txBody>
      </p:sp>
      <p:sp>
        <p:nvSpPr>
          <p:cNvPr id="29713" name="Rectangle 17"/>
          <p:cNvSpPr>
            <a:spLocks noChangeArrowheads="1"/>
          </p:cNvSpPr>
          <p:nvPr/>
        </p:nvSpPr>
        <p:spPr bwMode="auto">
          <a:xfrm>
            <a:off x="6096000" y="2300982"/>
            <a:ext cx="1371600" cy="360909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84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Translator</a:t>
            </a:r>
          </a:p>
        </p:txBody>
      </p:sp>
      <p:sp>
        <p:nvSpPr>
          <p:cNvPr id="29714" name="Text Box 18"/>
          <p:cNvSpPr txBox="1">
            <a:spLocks noChangeArrowheads="1"/>
          </p:cNvSpPr>
          <p:nvPr/>
        </p:nvSpPr>
        <p:spPr bwMode="auto">
          <a:xfrm>
            <a:off x="6107113" y="1626294"/>
            <a:ext cx="1284624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random.c</a:t>
            </a:r>
          </a:p>
        </p:txBody>
      </p:sp>
      <p:sp>
        <p:nvSpPr>
          <p:cNvPr id="29715" name="Text Box 19"/>
          <p:cNvSpPr txBox="1">
            <a:spLocks noChangeArrowheads="1"/>
          </p:cNvSpPr>
          <p:nvPr/>
        </p:nvSpPr>
        <p:spPr bwMode="auto">
          <a:xfrm>
            <a:off x="6126163" y="2997894"/>
            <a:ext cx="1284624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random.o</a:t>
            </a:r>
          </a:p>
        </p:txBody>
      </p:sp>
      <p:sp>
        <p:nvSpPr>
          <p:cNvPr id="29716" name="Line 20"/>
          <p:cNvSpPr>
            <a:spLocks noChangeShapeType="1"/>
          </p:cNvSpPr>
          <p:nvPr/>
        </p:nvSpPr>
        <p:spPr bwMode="auto">
          <a:xfrm>
            <a:off x="6781800" y="1931094"/>
            <a:ext cx="1588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17" name="Line 21"/>
          <p:cNvSpPr>
            <a:spLocks noChangeShapeType="1"/>
          </p:cNvSpPr>
          <p:nvPr/>
        </p:nvSpPr>
        <p:spPr bwMode="auto">
          <a:xfrm>
            <a:off x="6781800" y="2693094"/>
            <a:ext cx="1588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18" name="Line 22"/>
          <p:cNvSpPr>
            <a:spLocks noChangeShapeType="1"/>
          </p:cNvSpPr>
          <p:nvPr/>
        </p:nvSpPr>
        <p:spPr bwMode="auto">
          <a:xfrm>
            <a:off x="2819400" y="3302694"/>
            <a:ext cx="1219200" cy="4572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19" name="Text Box 23"/>
          <p:cNvSpPr txBox="1">
            <a:spLocks noChangeArrowheads="1"/>
          </p:cNvSpPr>
          <p:nvPr/>
        </p:nvSpPr>
        <p:spPr bwMode="auto">
          <a:xfrm>
            <a:off x="6619875" y="3759895"/>
            <a:ext cx="3637832" cy="557461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unix</a:t>
            </a:r>
            <a:r>
              <a:rPr lang="en-GB" sz="1600" b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&gt; </a:t>
            </a:r>
            <a:r>
              <a:rPr lang="en-GB" sz="1600" b="1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ar</a:t>
            </a:r>
            <a:r>
              <a:rPr lang="en-GB" sz="1600" b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sz="1600" b="1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rs</a:t>
            </a:r>
            <a:r>
              <a:rPr lang="en-GB" sz="1600" b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sz="1600" b="1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libc.a</a:t>
            </a:r>
            <a:r>
              <a:rPr lang="en-GB" sz="1600" b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 \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  </a:t>
            </a:r>
            <a:r>
              <a:rPr lang="en-GB" sz="1600" b="1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atoi.o</a:t>
            </a:r>
            <a:r>
              <a:rPr lang="en-GB" sz="1600" b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sz="1600" b="1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printf.o</a:t>
            </a:r>
            <a:r>
              <a:rPr lang="en-GB" sz="1600" b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 … </a:t>
            </a:r>
            <a:r>
              <a:rPr lang="en-GB" sz="1600" b="1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random.o</a:t>
            </a:r>
            <a:endParaRPr lang="en-GB" sz="1600" b="1">
              <a:solidFill>
                <a:srgbClr val="C00000"/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9720" name="Line 24"/>
          <p:cNvSpPr>
            <a:spLocks noChangeShapeType="1"/>
          </p:cNvSpPr>
          <p:nvPr/>
        </p:nvSpPr>
        <p:spPr bwMode="auto">
          <a:xfrm>
            <a:off x="4495800" y="4279006"/>
            <a:ext cx="1588" cy="4572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22" name="Text Box 26"/>
          <p:cNvSpPr txBox="1">
            <a:spLocks noChangeArrowheads="1"/>
          </p:cNvSpPr>
          <p:nvPr/>
        </p:nvSpPr>
        <p:spPr bwMode="auto">
          <a:xfrm>
            <a:off x="5410200" y="4654715"/>
            <a:ext cx="4089756" cy="3659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>
                <a:solidFill>
                  <a:srgbClr val="C00000"/>
                </a:solidFill>
                <a:latin typeface="Calibri" pitchFamily="34" charset="0"/>
                <a:ea typeface="msgothic" charset="0"/>
                <a:cs typeface="msgothic" charset="0"/>
              </a:rPr>
              <a:t>C standard library, static version</a:t>
            </a:r>
          </a:p>
        </p:txBody>
      </p:sp>
      <p:sp>
        <p:nvSpPr>
          <p:cNvPr id="28" name="Rectangle 2"/>
          <p:cNvSpPr txBox="1">
            <a:spLocks noChangeArrowheads="1"/>
          </p:cNvSpPr>
          <p:nvPr/>
        </p:nvSpPr>
        <p:spPr bwMode="auto">
          <a:xfrm>
            <a:off x="1981201" y="5562600"/>
            <a:ext cx="8307387" cy="1066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marL="342900" indent="-342900">
              <a:spcBef>
                <a:spcPct val="20000"/>
              </a:spcBef>
              <a:buClr>
                <a:srgbClr val="990000"/>
              </a:buClr>
              <a:buSzPct val="60000"/>
              <a:buFont typeface="Wingdings 2" pitchFamily="18" charset="2"/>
              <a:buChar char="¢"/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 sz="2000" kern="0">
                <a:latin typeface="Calibri" pitchFamily="34" charset="0"/>
              </a:rPr>
              <a:t>Archiver creates a single file that contains all the .o files, plus a lookup table (basically, a “directory”) that the linker can use to find the files.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FF2A5439-E2E3-400E-8236-7A533AA082A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2084A63B-9714-4E51-9C46-0110E302E83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26</a:t>
            </a:fld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1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1874838" y="304800"/>
            <a:ext cx="8716962" cy="782638"/>
          </a:xfrm>
          <a:ln/>
        </p:spPr>
        <p:txBody>
          <a:bodyPr/>
          <a:lstStyle/>
          <a:p>
            <a: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/>
              <a:t>Commonly Used Libraries</a:t>
            </a:r>
          </a:p>
        </p:txBody>
      </p:sp>
      <p:sp>
        <p:nvSpPr>
          <p:cNvPr id="30722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1878013" y="1220789"/>
            <a:ext cx="8307387" cy="3152775"/>
          </a:xfrm>
          <a:ln/>
        </p:spPr>
        <p:txBody>
          <a:bodyPr/>
          <a:lstStyle/>
          <a:p>
            <a:pPr>
              <a:lnSpc>
                <a:spcPct val="80000"/>
              </a:lnSpc>
              <a:spcBef>
                <a:spcPts val="1250"/>
              </a:spcBef>
              <a:buNone/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 sz="2000" err="1">
                <a:latin typeface="Courier New" pitchFamily="49" charset="0"/>
              </a:rPr>
              <a:t>libc.a</a:t>
            </a:r>
            <a:r>
              <a:rPr lang="en-GB" sz="2000"/>
              <a:t> (the C standard library)</a:t>
            </a:r>
          </a:p>
          <a:p>
            <a:pPr lvl="1">
              <a:lnSpc>
                <a:spcPct val="88000"/>
              </a:lnSpc>
              <a:spcBef>
                <a:spcPts val="563"/>
              </a:spcBef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 sz="1800"/>
              <a:t>4.6 MB archive of 1496 object files.</a:t>
            </a:r>
          </a:p>
          <a:p>
            <a:pPr lvl="1">
              <a:lnSpc>
                <a:spcPct val="88000"/>
              </a:lnSpc>
              <a:spcBef>
                <a:spcPts val="563"/>
              </a:spcBef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 sz="1800"/>
              <a:t>I/O, memory allocation, signal handling, string handling, data and time, random numbers, integer math</a:t>
            </a:r>
          </a:p>
          <a:p>
            <a:pPr>
              <a:lnSpc>
                <a:spcPct val="80000"/>
              </a:lnSpc>
              <a:spcBef>
                <a:spcPts val="1250"/>
              </a:spcBef>
              <a:buNone/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 sz="2000" err="1">
                <a:latin typeface="Courier New" pitchFamily="49" charset="0"/>
              </a:rPr>
              <a:t>libm.a</a:t>
            </a:r>
            <a:r>
              <a:rPr lang="en-GB" sz="2000"/>
              <a:t> (the C math library)</a:t>
            </a:r>
          </a:p>
          <a:p>
            <a:pPr lvl="1">
              <a:lnSpc>
                <a:spcPct val="88000"/>
              </a:lnSpc>
              <a:spcBef>
                <a:spcPts val="563"/>
              </a:spcBef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 sz="1800"/>
              <a:t>2 MB archive of 444 object files. </a:t>
            </a:r>
          </a:p>
          <a:p>
            <a:pPr lvl="1">
              <a:lnSpc>
                <a:spcPct val="88000"/>
              </a:lnSpc>
              <a:spcBef>
                <a:spcPts val="563"/>
              </a:spcBef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 sz="1800"/>
              <a:t>floating point math (sin, cos, tan, log, exp, sqrt, …) 	</a:t>
            </a:r>
          </a:p>
          <a:p>
            <a:pPr>
              <a:lnSpc>
                <a:spcPct val="83000"/>
              </a:lnSpc>
              <a:spcBef>
                <a:spcPts val="1250"/>
              </a:spcBef>
              <a:buNone/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endParaRPr lang="en-GB" sz="2000"/>
          </a:p>
          <a:p>
            <a:pPr>
              <a:lnSpc>
                <a:spcPct val="83000"/>
              </a:lnSpc>
              <a:spcBef>
                <a:spcPts val="1250"/>
              </a:spcBef>
              <a:buNone/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endParaRPr lang="en-GB" sz="2000"/>
          </a:p>
        </p:txBody>
      </p:sp>
      <p:sp>
        <p:nvSpPr>
          <p:cNvPr id="30723" name="Text Box 3"/>
          <p:cNvSpPr txBox="1">
            <a:spLocks noChangeArrowheads="1"/>
          </p:cNvSpPr>
          <p:nvPr/>
        </p:nvSpPr>
        <p:spPr bwMode="auto">
          <a:xfrm>
            <a:off x="1605951" y="3769744"/>
            <a:ext cx="4008126" cy="2872198"/>
          </a:xfrm>
          <a:prstGeom prst="rect">
            <a:avLst/>
          </a:prstGeom>
          <a:solidFill>
            <a:srgbClr val="E6E6E6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% 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ar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–t /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usr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/lib/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libc.a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| sort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…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fork.o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…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fprintf.o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fpu_control.o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fputc.o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freopen.o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fscanf.o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fseek.o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fstab.o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…</a:t>
            </a:r>
          </a:p>
        </p:txBody>
      </p:sp>
      <p:sp>
        <p:nvSpPr>
          <p:cNvPr id="30724" name="Text Box 4"/>
          <p:cNvSpPr txBox="1">
            <a:spLocks noChangeArrowheads="1"/>
          </p:cNvSpPr>
          <p:nvPr/>
        </p:nvSpPr>
        <p:spPr bwMode="auto">
          <a:xfrm>
            <a:off x="6305861" y="3769744"/>
            <a:ext cx="4008126" cy="2872198"/>
          </a:xfrm>
          <a:prstGeom prst="rect">
            <a:avLst/>
          </a:prstGeom>
          <a:solidFill>
            <a:srgbClr val="E6E6E6"/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% 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ar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–t /</a:t>
            </a:r>
            <a:r>
              <a:rPr lang="en-GB" sz="1600" err="1">
                <a:latin typeface="Courier New" pitchFamily="49" charset="0"/>
                <a:ea typeface="msgothic" charset="0"/>
                <a:cs typeface="msgothic" charset="0"/>
              </a:rPr>
              <a:t>usr</a:t>
            </a:r>
            <a:r>
              <a:rPr lang="en-GB" sz="1600">
                <a:latin typeface="Courier New" pitchFamily="49" charset="0"/>
                <a:ea typeface="msgothic" charset="0"/>
                <a:cs typeface="msgothic" charset="0"/>
              </a:rPr>
              <a:t>/lib/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libm.a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| sort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…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e_acos.o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e_acosf.o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e_acosh.o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e_acoshf.o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e_acoshl.o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e_acosl.o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e_asin.o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e_asinf.o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e_asinl.o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…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6424F0F7-9612-43C8-9D50-60E8650AD7E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5B31281C-FDE6-48CE-82A1-AE45598E88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27</a:t>
            </a:fld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2"/>
          <p:cNvSpPr>
            <a:spLocks noChangeArrowheads="1"/>
          </p:cNvSpPr>
          <p:nvPr/>
        </p:nvSpPr>
        <p:spPr bwMode="auto">
          <a:xfrm>
            <a:off x="5486400" y="838200"/>
            <a:ext cx="4876800" cy="5334000"/>
          </a:xfrm>
          <a:prstGeom prst="rect">
            <a:avLst/>
          </a:prstGeom>
          <a:solidFill>
            <a:schemeClr val="bg1">
              <a:lumMod val="75000"/>
            </a:schemeClr>
          </a:solidFill>
          <a:ln w="3240">
            <a:solidFill>
              <a:srgbClr val="000066"/>
            </a:solidFill>
            <a:miter lim="800000"/>
            <a:headEnd/>
            <a:tailEnd/>
          </a:ln>
          <a:effectLst/>
        </p:spPr>
        <p:txBody>
          <a:bodyPr wrap="square" lIns="90000" tIns="46800" rIns="90000" bIns="46800">
            <a:noAutofit/>
          </a:bodyPr>
          <a:lstStyle/>
          <a:p>
            <a:endParaRPr lang="is-IS" sz="1600">
              <a:solidFill>
                <a:srgbClr val="000000"/>
              </a:solidFill>
              <a:latin typeface="Courier New"/>
              <a:cs typeface="Courier New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35170" y="435678"/>
            <a:ext cx="4298831" cy="1240722"/>
          </a:xfrm>
        </p:spPr>
        <p:txBody>
          <a:bodyPr>
            <a:normAutofit fontScale="90000"/>
          </a:bodyPr>
          <a:lstStyle/>
          <a:p>
            <a:r>
              <a:rPr lang="en-US"/>
              <a:t>Linking with Static Libraries</a:t>
            </a:r>
          </a:p>
        </p:txBody>
      </p:sp>
      <p:sp>
        <p:nvSpPr>
          <p:cNvPr id="4" name="Rectangle 2"/>
          <p:cNvSpPr>
            <a:spLocks noChangeArrowheads="1"/>
          </p:cNvSpPr>
          <p:nvPr/>
        </p:nvSpPr>
        <p:spPr bwMode="auto">
          <a:xfrm>
            <a:off x="1740694" y="2020990"/>
            <a:ext cx="3517106" cy="3787833"/>
          </a:xfrm>
          <a:prstGeom prst="rect">
            <a:avLst/>
          </a:prstGeom>
          <a:solidFill>
            <a:srgbClr val="F7F5CD"/>
          </a:solidFill>
          <a:ln w="3240">
            <a:solidFill>
              <a:srgbClr val="000066"/>
            </a:solidFill>
            <a:miter lim="800000"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r>
              <a:rPr lang="en-US" sz="1600">
                <a:solidFill>
                  <a:srgbClr val="926492"/>
                </a:solidFill>
                <a:latin typeface="Courier New"/>
                <a:cs typeface="Courier New"/>
              </a:rPr>
              <a:t>#include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&lt;</a:t>
            </a:r>
            <a:r>
              <a:rPr lang="en-US" sz="1600" err="1">
                <a:solidFill>
                  <a:srgbClr val="9D206F"/>
                </a:solidFill>
                <a:latin typeface="Courier New"/>
                <a:cs typeface="Courier New"/>
              </a:rPr>
              <a:t>stdio.h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&gt;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926492"/>
                </a:solidFill>
                <a:latin typeface="Courier New"/>
                <a:cs typeface="Courier New"/>
              </a:rPr>
              <a:t>#include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"</a:t>
            </a:r>
            <a:r>
              <a:rPr lang="en-US" sz="1600" err="1">
                <a:solidFill>
                  <a:srgbClr val="9D206F"/>
                </a:solidFill>
                <a:latin typeface="Courier New"/>
                <a:cs typeface="Courier New"/>
              </a:rPr>
              <a:t>vector.h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"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fr-FR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fr-FR" sz="1600">
                <a:solidFill>
                  <a:srgbClr val="C1651C"/>
                </a:solidFill>
                <a:latin typeface="Courier New"/>
                <a:cs typeface="Courier New"/>
              </a:rPr>
              <a:t>x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[2] = {1, 2};</a:t>
            </a:r>
          </a:p>
          <a:p>
            <a:r>
              <a:rPr lang="fr-FR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fr-FR" sz="1600">
                <a:solidFill>
                  <a:srgbClr val="C1651C"/>
                </a:solidFill>
                <a:latin typeface="Courier New"/>
                <a:cs typeface="Courier New"/>
              </a:rPr>
              <a:t>y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[2] = {3, 4};</a:t>
            </a:r>
          </a:p>
          <a:p>
            <a:r>
              <a:rPr lang="nl-NL" sz="1600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nl-NL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nl-NL" sz="1600" err="1">
                <a:solidFill>
                  <a:srgbClr val="C1651C"/>
                </a:solidFill>
                <a:latin typeface="Courier New"/>
                <a:cs typeface="Courier New"/>
              </a:rPr>
              <a:t>z</a:t>
            </a:r>
            <a:r>
              <a:rPr lang="nl-NL" sz="1600">
                <a:solidFill>
                  <a:srgbClr val="000000"/>
                </a:solidFill>
                <a:latin typeface="Courier New"/>
                <a:cs typeface="Courier New"/>
              </a:rPr>
              <a:t>[2];</a:t>
            </a:r>
          </a:p>
          <a:p>
            <a:endParaRPr lang="nl-NL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nl-NL" sz="1600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nl-NL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nl-NL" sz="1600">
                <a:solidFill>
                  <a:srgbClr val="4A00FF"/>
                </a:solidFill>
                <a:latin typeface="Courier New"/>
                <a:cs typeface="Courier New"/>
              </a:rPr>
              <a:t>main</a:t>
            </a:r>
            <a:r>
              <a:rPr lang="nl-NL" sz="1600">
                <a:solidFill>
                  <a:srgbClr val="000000"/>
                </a:solidFill>
                <a:latin typeface="Courier New"/>
                <a:cs typeface="Courier New"/>
              </a:rPr>
              <a:t>(int argc, char** argv)</a:t>
            </a:r>
          </a:p>
          <a:p>
            <a:r>
              <a:rPr lang="nl-NL" sz="1600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addvec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(x, y, z, 2);</a:t>
            </a:r>
          </a:p>
          <a:p>
            <a:r>
              <a:rPr lang="ro-RO" sz="1600">
                <a:solidFill>
                  <a:srgbClr val="000000"/>
                </a:solidFill>
                <a:latin typeface="Courier New"/>
                <a:cs typeface="Courier New"/>
              </a:rPr>
              <a:t>    printf(</a:t>
            </a:r>
            <a:r>
              <a:rPr lang="ro-RO" sz="1600">
                <a:solidFill>
                  <a:srgbClr val="9D206F"/>
                </a:solidFill>
                <a:latin typeface="Courier New"/>
                <a:cs typeface="Courier New"/>
              </a:rPr>
              <a:t>"z = [%d %d]\n”</a:t>
            </a:r>
            <a:r>
              <a:rPr lang="ro-RO" sz="1600">
                <a:solidFill>
                  <a:srgbClr val="000000"/>
                </a:solidFill>
                <a:latin typeface="Courier New"/>
                <a:cs typeface="Courier New"/>
              </a:rPr>
              <a:t>,</a:t>
            </a:r>
          </a:p>
          <a:p>
            <a:r>
              <a:rPr lang="ro-RO" sz="1600">
                <a:solidFill>
                  <a:srgbClr val="000000"/>
                </a:solidFill>
                <a:latin typeface="Courier New"/>
                <a:cs typeface="Courier New"/>
              </a:rPr>
              <a:t>           z[0], z[1]);</a:t>
            </a:r>
          </a:p>
          <a:p>
            <a:r>
              <a:rPr lang="is-I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is-IS" sz="1600">
                <a:solidFill>
                  <a:srgbClr val="C200FF"/>
                </a:solidFill>
                <a:latin typeface="Courier New"/>
                <a:cs typeface="Courier New"/>
              </a:rPr>
              <a:t>return</a:t>
            </a:r>
            <a:r>
              <a:rPr lang="is-IS" sz="1600">
                <a:solidFill>
                  <a:srgbClr val="000000"/>
                </a:solidFill>
                <a:latin typeface="Courier New"/>
                <a:cs typeface="Courier New"/>
              </a:rPr>
              <a:t> 0;</a:t>
            </a:r>
          </a:p>
          <a:p>
            <a:r>
              <a:rPr lang="is-IS" sz="1600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</p:txBody>
      </p:sp>
      <p:sp>
        <p:nvSpPr>
          <p:cNvPr id="5" name="Rectangle 3"/>
          <p:cNvSpPr>
            <a:spLocks noChangeArrowheads="1"/>
          </p:cNvSpPr>
          <p:nvPr/>
        </p:nvSpPr>
        <p:spPr bwMode="auto">
          <a:xfrm>
            <a:off x="4128184" y="5257800"/>
            <a:ext cx="1146766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main2.c</a:t>
            </a:r>
          </a:p>
        </p:txBody>
      </p:sp>
      <p:sp>
        <p:nvSpPr>
          <p:cNvPr id="6" name="Rectangle 2"/>
          <p:cNvSpPr>
            <a:spLocks noChangeArrowheads="1"/>
          </p:cNvSpPr>
          <p:nvPr/>
        </p:nvSpPr>
        <p:spPr bwMode="auto">
          <a:xfrm>
            <a:off x="5693138" y="1817133"/>
            <a:ext cx="4441462" cy="1818063"/>
          </a:xfrm>
          <a:prstGeom prst="rect">
            <a:avLst/>
          </a:prstGeom>
          <a:solidFill>
            <a:srgbClr val="F7F5CD"/>
          </a:solidFill>
          <a:ln w="3240">
            <a:solidFill>
              <a:srgbClr val="000066"/>
            </a:solidFill>
            <a:miter lim="800000"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r>
              <a:rPr lang="en-US" sz="1600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 err="1">
                <a:solidFill>
                  <a:srgbClr val="4A00FF"/>
                </a:solidFill>
                <a:latin typeface="Courier New"/>
                <a:cs typeface="Courier New"/>
              </a:rPr>
              <a:t>addvec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sz="1600">
                <a:solidFill>
                  <a:srgbClr val="C1651C"/>
                </a:solidFill>
                <a:latin typeface="Courier New"/>
                <a:cs typeface="Courier New"/>
              </a:rPr>
              <a:t>x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en-US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sz="1600">
                <a:solidFill>
                  <a:srgbClr val="C1651C"/>
                </a:solidFill>
                <a:latin typeface="Courier New"/>
                <a:cs typeface="Courier New"/>
              </a:rPr>
              <a:t>y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,</a:t>
            </a:r>
          </a:p>
          <a:p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           </a:t>
            </a:r>
            <a:r>
              <a:rPr lang="fr-FR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fr-FR" sz="1600">
                <a:solidFill>
                  <a:srgbClr val="C1651C"/>
                </a:solidFill>
                <a:latin typeface="Courier New"/>
                <a:cs typeface="Courier New"/>
              </a:rPr>
              <a:t>z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fr-FR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fr-FR" sz="1600">
                <a:solidFill>
                  <a:srgbClr val="C1651C"/>
                </a:solidFill>
                <a:latin typeface="Courier New"/>
                <a:cs typeface="Courier New"/>
              </a:rPr>
              <a:t>n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) {</a:t>
            </a:r>
          </a:p>
          <a:p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fr-FR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fr-FR" sz="1600">
                <a:solidFill>
                  <a:srgbClr val="C1651C"/>
                </a:solidFill>
                <a:latin typeface="Courier New"/>
                <a:cs typeface="Courier New"/>
              </a:rPr>
              <a:t>i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;</a:t>
            </a:r>
          </a:p>
          <a:p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da-DK" sz="1600">
                <a:solidFill>
                  <a:srgbClr val="C200FF"/>
                </a:solidFill>
                <a:latin typeface="Courier New"/>
                <a:cs typeface="Courier New"/>
              </a:rPr>
              <a:t>for</a:t>
            </a:r>
            <a:r>
              <a:rPr lang="da-DK" sz="1600">
                <a:solidFill>
                  <a:srgbClr val="000000"/>
                </a:solidFill>
                <a:latin typeface="Courier New"/>
                <a:cs typeface="Courier New"/>
              </a:rPr>
              <a:t> (i = 0; i &lt; n; i++)</a:t>
            </a:r>
          </a:p>
          <a:p>
            <a:r>
              <a:rPr lang="es-ES_tradnl" sz="1600">
                <a:solidFill>
                  <a:srgbClr val="000000"/>
                </a:solidFill>
                <a:latin typeface="Courier New"/>
                <a:cs typeface="Courier New"/>
              </a:rPr>
              <a:t>        z[i] = x[i] + y[i];</a:t>
            </a:r>
          </a:p>
          <a:p>
            <a:r>
              <a:rPr lang="es-ES_tradnl" sz="1600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  <a:endParaRPr lang="is-IS" sz="1600">
              <a:solidFill>
                <a:srgbClr val="000000"/>
              </a:solidFill>
              <a:latin typeface="Courier New"/>
              <a:cs typeface="Courier New"/>
            </a:endParaRPr>
          </a:p>
        </p:txBody>
      </p:sp>
      <p:sp>
        <p:nvSpPr>
          <p:cNvPr id="7" name="Rectangle 2"/>
          <p:cNvSpPr>
            <a:spLocks noChangeArrowheads="1"/>
          </p:cNvSpPr>
          <p:nvPr/>
        </p:nvSpPr>
        <p:spPr bwMode="auto">
          <a:xfrm>
            <a:off x="5693138" y="3774995"/>
            <a:ext cx="4441462" cy="2064284"/>
          </a:xfrm>
          <a:prstGeom prst="rect">
            <a:avLst/>
          </a:prstGeom>
          <a:solidFill>
            <a:srgbClr val="F7F5CD"/>
          </a:solidFill>
          <a:ln w="3240">
            <a:solidFill>
              <a:srgbClr val="000066"/>
            </a:solidFill>
            <a:miter lim="800000"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r>
              <a:rPr lang="en-US" sz="1600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 err="1">
                <a:solidFill>
                  <a:srgbClr val="4A00FF"/>
                </a:solidFill>
                <a:latin typeface="Courier New"/>
                <a:cs typeface="Courier New"/>
              </a:rPr>
              <a:t>multvec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sz="1600">
                <a:solidFill>
                  <a:srgbClr val="C1651C"/>
                </a:solidFill>
                <a:latin typeface="Courier New"/>
                <a:cs typeface="Courier New"/>
              </a:rPr>
              <a:t>x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en-US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sz="1600">
                <a:solidFill>
                  <a:srgbClr val="C1651C"/>
                </a:solidFill>
                <a:latin typeface="Courier New"/>
                <a:cs typeface="Courier New"/>
              </a:rPr>
              <a:t>y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,</a:t>
            </a:r>
          </a:p>
          <a:p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            </a:t>
            </a:r>
            <a:r>
              <a:rPr lang="fr-FR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fr-FR" sz="1600">
                <a:solidFill>
                  <a:srgbClr val="C1651C"/>
                </a:solidFill>
                <a:latin typeface="Courier New"/>
                <a:cs typeface="Courier New"/>
              </a:rPr>
              <a:t>z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fr-FR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fr-FR" sz="1600">
                <a:solidFill>
                  <a:srgbClr val="C1651C"/>
                </a:solidFill>
                <a:latin typeface="Courier New"/>
                <a:cs typeface="Courier New"/>
              </a:rPr>
              <a:t>n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fr-FR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fr-FR" sz="1600">
                <a:solidFill>
                  <a:srgbClr val="C1651C"/>
                </a:solidFill>
                <a:latin typeface="Courier New"/>
                <a:cs typeface="Courier New"/>
              </a:rPr>
              <a:t>i</a:t>
            </a:r>
            <a:r>
              <a:rPr lang="fr-FR" sz="1600">
                <a:solidFill>
                  <a:srgbClr val="000000"/>
                </a:solidFill>
                <a:latin typeface="Courier New"/>
                <a:cs typeface="Courier New"/>
              </a:rPr>
              <a:t>;</a:t>
            </a:r>
          </a:p>
          <a:p>
            <a:endParaRPr lang="fr-FR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da-DK" sz="1600">
                <a:solidFill>
                  <a:srgbClr val="C200FF"/>
                </a:solidFill>
                <a:latin typeface="Courier New"/>
                <a:cs typeface="Courier New"/>
              </a:rPr>
              <a:t>    for</a:t>
            </a:r>
            <a:r>
              <a:rPr lang="da-DK" sz="1600">
                <a:solidFill>
                  <a:srgbClr val="000000"/>
                </a:solidFill>
                <a:latin typeface="Courier New"/>
                <a:cs typeface="Courier New"/>
              </a:rPr>
              <a:t> (i = 0; i &lt; n; i++)</a:t>
            </a:r>
          </a:p>
          <a:p>
            <a:r>
              <a:rPr lang="es-ES_tradnl" sz="1600">
                <a:solidFill>
                  <a:srgbClr val="000000"/>
                </a:solidFill>
                <a:latin typeface="Courier New"/>
                <a:cs typeface="Courier New"/>
              </a:rPr>
              <a:t>        z[i] = x[i] * y[i];</a:t>
            </a:r>
          </a:p>
          <a:p>
            <a:r>
              <a:rPr lang="es-ES_tradnl" sz="1600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  <a:endParaRPr lang="is-IS" sz="1600">
              <a:solidFill>
                <a:srgbClr val="000000"/>
              </a:solidFill>
              <a:latin typeface="Courier New"/>
              <a:cs typeface="Courier New"/>
            </a:endParaRPr>
          </a:p>
        </p:txBody>
      </p:sp>
      <p:sp>
        <p:nvSpPr>
          <p:cNvPr id="8" name="Rectangle 3"/>
          <p:cNvSpPr>
            <a:spLocks noChangeArrowheads="1"/>
          </p:cNvSpPr>
          <p:nvPr/>
        </p:nvSpPr>
        <p:spPr bwMode="auto">
          <a:xfrm>
            <a:off x="8727940" y="5527595"/>
            <a:ext cx="1422482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multvec.c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9" name="Rectangle 3"/>
          <p:cNvSpPr>
            <a:spLocks noChangeArrowheads="1"/>
          </p:cNvSpPr>
          <p:nvPr/>
        </p:nvSpPr>
        <p:spPr bwMode="auto">
          <a:xfrm>
            <a:off x="8866462" y="3341132"/>
            <a:ext cx="1284624" cy="359010"/>
          </a:xfrm>
          <a:prstGeom prst="rect">
            <a:avLst/>
          </a:prstGeom>
          <a:noFill/>
          <a:ln w="3240">
            <a:noFill/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addvec.c</a:t>
            </a:r>
            <a:endParaRPr lang="en-GB" b="1" i="1">
              <a:solidFill>
                <a:schemeClr val="tx1">
                  <a:lumMod val="50000"/>
                  <a:lumOff val="50000"/>
                </a:schemeClr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7315201" y="914400"/>
            <a:ext cx="17628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>
                <a:latin typeface="Courier New"/>
                <a:cs typeface="Courier New"/>
              </a:rPr>
              <a:t>libvector.a</a:t>
            </a:r>
            <a:endParaRPr lang="en-US">
              <a:latin typeface="Courier New"/>
              <a:cs typeface="Courier New"/>
            </a:endParaRP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750936A-4CAA-455F-86F9-EB6FD20599D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C768D2E3-4F6D-4010-B133-D2B375209E9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28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37769093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5" name="Rectangle 1"/>
          <p:cNvSpPr>
            <a:spLocks noGrp="1" noChangeArrowheads="1"/>
          </p:cNvSpPr>
          <p:nvPr>
            <p:ph type="title"/>
          </p:nvPr>
        </p:nvSpPr>
        <p:spPr>
          <a:xfrm>
            <a:off x="1016464" y="249389"/>
            <a:ext cx="10786872" cy="1499616"/>
          </a:xfrm>
        </p:spPr>
        <p:txBody>
          <a:bodyPr/>
          <a:lstStyle/>
          <a:p>
            <a:r>
              <a:rPr lang="en-GB"/>
              <a:t>Linking with Static Libraries</a:t>
            </a:r>
          </a:p>
        </p:txBody>
      </p:sp>
      <p:sp>
        <p:nvSpPr>
          <p:cNvPr id="31746" name="Line 2"/>
          <p:cNvSpPr>
            <a:spLocks noChangeShapeType="1"/>
          </p:cNvSpPr>
          <p:nvPr/>
        </p:nvSpPr>
        <p:spPr bwMode="auto">
          <a:xfrm>
            <a:off x="2222501" y="2582862"/>
            <a:ext cx="1587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747" name="Rectangle 3"/>
          <p:cNvSpPr>
            <a:spLocks noChangeArrowheads="1"/>
          </p:cNvSpPr>
          <p:nvPr/>
        </p:nvSpPr>
        <p:spPr bwMode="auto">
          <a:xfrm>
            <a:off x="1698625" y="2992439"/>
            <a:ext cx="2070100" cy="64452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84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Translators</a:t>
            </a:r>
          </a:p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(</a:t>
            </a:r>
            <a:r>
              <a:rPr lang="en-GB" b="1" err="1">
                <a:latin typeface="Courier New" pitchFamily="49" charset="0"/>
                <a:ea typeface="msgothic" charset="0"/>
                <a:cs typeface="msgothic" charset="0"/>
              </a:rPr>
              <a:t>cpp</a:t>
            </a: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, </a:t>
            </a: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cc1</a:t>
            </a: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, </a:t>
            </a: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as</a:t>
            </a: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1748" name="Text Box 4"/>
          <p:cNvSpPr txBox="1">
            <a:spLocks noChangeArrowheads="1"/>
          </p:cNvSpPr>
          <p:nvPr/>
        </p:nvSpPr>
        <p:spPr bwMode="auto">
          <a:xfrm>
            <a:off x="1676400" y="2286000"/>
            <a:ext cx="1146766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main2.c</a:t>
            </a:r>
          </a:p>
        </p:txBody>
      </p:sp>
      <p:sp>
        <p:nvSpPr>
          <p:cNvPr id="31749" name="Text Box 5"/>
          <p:cNvSpPr txBox="1">
            <a:spLocks noChangeArrowheads="1"/>
          </p:cNvSpPr>
          <p:nvPr/>
        </p:nvSpPr>
        <p:spPr bwMode="auto">
          <a:xfrm>
            <a:off x="3325813" y="3994150"/>
            <a:ext cx="1146766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main2.o</a:t>
            </a:r>
          </a:p>
        </p:txBody>
      </p:sp>
      <p:sp>
        <p:nvSpPr>
          <p:cNvPr id="31750" name="Line 6"/>
          <p:cNvSpPr>
            <a:spLocks noChangeShapeType="1"/>
          </p:cNvSpPr>
          <p:nvPr/>
        </p:nvSpPr>
        <p:spPr bwMode="auto">
          <a:xfrm>
            <a:off x="2765426" y="3681413"/>
            <a:ext cx="815975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751" name="Line 7"/>
          <p:cNvSpPr>
            <a:spLocks noChangeShapeType="1"/>
          </p:cNvSpPr>
          <p:nvPr/>
        </p:nvSpPr>
        <p:spPr bwMode="auto">
          <a:xfrm>
            <a:off x="3868738" y="4291013"/>
            <a:ext cx="762000" cy="3048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752" name="Text Box 8"/>
          <p:cNvSpPr txBox="1">
            <a:spLocks noChangeArrowheads="1"/>
          </p:cNvSpPr>
          <p:nvPr/>
        </p:nvSpPr>
        <p:spPr bwMode="auto">
          <a:xfrm>
            <a:off x="6877051" y="3263900"/>
            <a:ext cx="1008907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libc.a</a:t>
            </a:r>
          </a:p>
        </p:txBody>
      </p:sp>
      <p:sp>
        <p:nvSpPr>
          <p:cNvPr id="31753" name="Line 9"/>
          <p:cNvSpPr>
            <a:spLocks noChangeShapeType="1"/>
          </p:cNvSpPr>
          <p:nvPr/>
        </p:nvSpPr>
        <p:spPr bwMode="auto">
          <a:xfrm>
            <a:off x="5505452" y="3649663"/>
            <a:ext cx="1587" cy="102235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754" name="Rectangle 10"/>
          <p:cNvSpPr>
            <a:spLocks noChangeArrowheads="1"/>
          </p:cNvSpPr>
          <p:nvPr/>
        </p:nvSpPr>
        <p:spPr bwMode="auto">
          <a:xfrm>
            <a:off x="4021138" y="4672014"/>
            <a:ext cx="2971800" cy="360909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84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Linker (</a:t>
            </a: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ld</a:t>
            </a: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1755" name="Text Box 11"/>
          <p:cNvSpPr txBox="1">
            <a:spLocks noChangeArrowheads="1"/>
          </p:cNvSpPr>
          <p:nvPr/>
        </p:nvSpPr>
        <p:spPr bwMode="auto">
          <a:xfrm>
            <a:off x="5043593" y="5518151"/>
            <a:ext cx="1012890" cy="357663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prog2c</a:t>
            </a:r>
          </a:p>
        </p:txBody>
      </p:sp>
      <p:sp>
        <p:nvSpPr>
          <p:cNvPr id="31756" name="Line 12"/>
          <p:cNvSpPr>
            <a:spLocks noChangeShapeType="1"/>
          </p:cNvSpPr>
          <p:nvPr/>
        </p:nvSpPr>
        <p:spPr bwMode="auto">
          <a:xfrm>
            <a:off x="5505450" y="5047191"/>
            <a:ext cx="1588" cy="414338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757" name="Text Box 13"/>
          <p:cNvSpPr txBox="1">
            <a:spLocks noChangeArrowheads="1"/>
          </p:cNvSpPr>
          <p:nvPr/>
        </p:nvSpPr>
        <p:spPr bwMode="auto">
          <a:xfrm>
            <a:off x="7101022" y="3886201"/>
            <a:ext cx="3185978" cy="626391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printf.o</a:t>
            </a:r>
            <a:r>
              <a:rPr lang="en-GB" b="1" i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b="1" i="1">
                <a:solidFill>
                  <a:schemeClr val="tx1">
                    <a:lumMod val="50000"/>
                    <a:lumOff val="50000"/>
                  </a:schemeClr>
                </a:solidFill>
                <a:latin typeface="Calibri" pitchFamily="34" charset="0"/>
                <a:ea typeface="msgothic" charset="0"/>
                <a:cs typeface="msgothic" charset="0"/>
              </a:rPr>
              <a:t>and any other </a:t>
            </a:r>
          </a:p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>
                <a:solidFill>
                  <a:schemeClr val="tx1">
                    <a:lumMod val="50000"/>
                    <a:lumOff val="50000"/>
                  </a:schemeClr>
                </a:solidFill>
                <a:latin typeface="Calibri" pitchFamily="34" charset="0"/>
                <a:ea typeface="msgothic" charset="0"/>
                <a:cs typeface="msgothic" charset="0"/>
              </a:rPr>
              <a:t>modules called by </a:t>
            </a:r>
            <a:r>
              <a:rPr lang="en-GB" b="1" i="1" err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printf.o</a:t>
            </a:r>
            <a:r>
              <a:rPr lang="en-GB" b="1" i="1">
                <a:solidFill>
                  <a:schemeClr val="tx1">
                    <a:lumMod val="50000"/>
                    <a:lumOff val="50000"/>
                  </a:schemeClr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</a:p>
        </p:txBody>
      </p:sp>
      <p:sp>
        <p:nvSpPr>
          <p:cNvPr id="31758" name="Text Box 14"/>
          <p:cNvSpPr txBox="1">
            <a:spLocks noChangeArrowheads="1"/>
          </p:cNvSpPr>
          <p:nvPr/>
        </p:nvSpPr>
        <p:spPr bwMode="auto">
          <a:xfrm>
            <a:off x="4711701" y="3263900"/>
            <a:ext cx="1698199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libvector.a</a:t>
            </a:r>
          </a:p>
        </p:txBody>
      </p:sp>
      <p:sp>
        <p:nvSpPr>
          <p:cNvPr id="31759" name="Text Box 15"/>
          <p:cNvSpPr txBox="1">
            <a:spLocks noChangeArrowheads="1"/>
          </p:cNvSpPr>
          <p:nvPr/>
        </p:nvSpPr>
        <p:spPr bwMode="auto">
          <a:xfrm>
            <a:off x="5516563" y="3994150"/>
            <a:ext cx="1284624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addvec.o</a:t>
            </a:r>
          </a:p>
        </p:txBody>
      </p:sp>
      <p:sp>
        <p:nvSpPr>
          <p:cNvPr id="31760" name="Line 16"/>
          <p:cNvSpPr>
            <a:spLocks noChangeShapeType="1"/>
          </p:cNvSpPr>
          <p:nvPr/>
        </p:nvSpPr>
        <p:spPr bwMode="auto">
          <a:xfrm flipH="1">
            <a:off x="6505576" y="3590397"/>
            <a:ext cx="841375" cy="10668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761" name="Text Box 17"/>
          <p:cNvSpPr txBox="1">
            <a:spLocks noChangeArrowheads="1"/>
          </p:cNvSpPr>
          <p:nvPr/>
        </p:nvSpPr>
        <p:spPr bwMode="auto">
          <a:xfrm>
            <a:off x="8453439" y="3206751"/>
            <a:ext cx="1552839" cy="3659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>
                <a:solidFill>
                  <a:srgbClr val="C00000"/>
                </a:solidFill>
                <a:latin typeface="Calibri" pitchFamily="34" charset="0"/>
                <a:ea typeface="msgothic" charset="0"/>
                <a:cs typeface="msgothic" charset="0"/>
              </a:rPr>
              <a:t>Static libraries</a:t>
            </a:r>
          </a:p>
        </p:txBody>
      </p:sp>
      <p:sp>
        <p:nvSpPr>
          <p:cNvPr id="31762" name="Text Box 18"/>
          <p:cNvSpPr txBox="1">
            <a:spLocks noChangeArrowheads="1"/>
          </p:cNvSpPr>
          <p:nvPr/>
        </p:nvSpPr>
        <p:spPr bwMode="auto">
          <a:xfrm>
            <a:off x="1749425" y="3883026"/>
            <a:ext cx="1305592" cy="637483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 err="1">
                <a:solidFill>
                  <a:srgbClr val="C00000"/>
                </a:solidFill>
                <a:latin typeface="Calibri" pitchFamily="34" charset="0"/>
                <a:ea typeface="msgothic" charset="0"/>
                <a:cs typeface="msgothic" charset="0"/>
              </a:rPr>
              <a:t>Relocatable</a:t>
            </a:r>
            <a:endParaRPr lang="en-GB" b="1" i="1">
              <a:solidFill>
                <a:srgbClr val="C00000"/>
              </a:solidFill>
              <a:latin typeface="Calibri" pitchFamily="34" charset="0"/>
              <a:ea typeface="msgothic" charset="0"/>
              <a:cs typeface="msgothic" charset="0"/>
            </a:endParaRPr>
          </a:p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>
                <a:solidFill>
                  <a:srgbClr val="C00000"/>
                </a:solidFill>
                <a:latin typeface="Calibri" pitchFamily="34" charset="0"/>
                <a:ea typeface="msgothic" charset="0"/>
                <a:cs typeface="msgothic" charset="0"/>
              </a:rPr>
              <a:t>object files</a:t>
            </a:r>
          </a:p>
        </p:txBody>
      </p:sp>
      <p:sp>
        <p:nvSpPr>
          <p:cNvPr id="31763" name="Text Box 19"/>
          <p:cNvSpPr txBox="1">
            <a:spLocks noChangeArrowheads="1"/>
          </p:cNvSpPr>
          <p:nvPr/>
        </p:nvSpPr>
        <p:spPr bwMode="auto">
          <a:xfrm>
            <a:off x="6172251" y="5378450"/>
            <a:ext cx="2210134" cy="908968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>
                <a:solidFill>
                  <a:srgbClr val="C00000"/>
                </a:solidFill>
                <a:latin typeface="Calibri" pitchFamily="34" charset="0"/>
                <a:ea typeface="msgothic" charset="0"/>
                <a:cs typeface="msgothic" charset="0"/>
              </a:rPr>
              <a:t>Fully linked </a:t>
            </a:r>
          </a:p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i="1">
                <a:solidFill>
                  <a:srgbClr val="C00000"/>
                </a:solidFill>
                <a:latin typeface="Calibri" pitchFamily="34" charset="0"/>
                <a:ea typeface="msgothic" charset="0"/>
                <a:cs typeface="msgothic" charset="0"/>
              </a:rPr>
              <a:t>executable object file</a:t>
            </a:r>
          </a:p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>
                <a:latin typeface="Calibri" pitchFamily="34" charset="0"/>
                <a:ea typeface="msgothic" charset="0"/>
                <a:cs typeface="msgothic" charset="0"/>
              </a:rPr>
              <a:t>(861,232 bytes)</a:t>
            </a:r>
            <a:endParaRPr lang="en-GB" b="1">
              <a:latin typeface="Calibri" pitchFamily="34" charset="0"/>
              <a:ea typeface="msgothic" charset="0"/>
              <a:cs typeface="msgothic" charset="0"/>
            </a:endParaRPr>
          </a:p>
        </p:txBody>
      </p:sp>
      <p:sp>
        <p:nvSpPr>
          <p:cNvPr id="31764" name="Text Box 20"/>
          <p:cNvSpPr txBox="1">
            <a:spLocks noChangeArrowheads="1"/>
          </p:cNvSpPr>
          <p:nvPr/>
        </p:nvSpPr>
        <p:spPr bwMode="auto">
          <a:xfrm>
            <a:off x="2784475" y="2286000"/>
            <a:ext cx="1284624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vector.h</a:t>
            </a:r>
          </a:p>
        </p:txBody>
      </p:sp>
      <p:sp>
        <p:nvSpPr>
          <p:cNvPr id="31765" name="Line 21"/>
          <p:cNvSpPr>
            <a:spLocks noChangeShapeType="1"/>
          </p:cNvSpPr>
          <p:nvPr/>
        </p:nvSpPr>
        <p:spPr bwMode="auto">
          <a:xfrm>
            <a:off x="3406776" y="2582862"/>
            <a:ext cx="1587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766" name="Rectangle 22"/>
          <p:cNvSpPr>
            <a:spLocks noChangeArrowheads="1"/>
          </p:cNvSpPr>
          <p:nvPr/>
        </p:nvSpPr>
        <p:spPr bwMode="auto">
          <a:xfrm>
            <a:off x="4852989" y="2289176"/>
            <a:ext cx="1304925" cy="64452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84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err="1">
                <a:latin typeface="Calibri" pitchFamily="34" charset="0"/>
                <a:ea typeface="msgothic" charset="0"/>
                <a:cs typeface="msgothic" charset="0"/>
              </a:rPr>
              <a:t>Archiver</a:t>
            </a:r>
            <a:endParaRPr lang="en-GB" b="1">
              <a:latin typeface="Calibri" pitchFamily="34" charset="0"/>
              <a:ea typeface="msgothic" charset="0"/>
              <a:cs typeface="msgothic" charset="0"/>
            </a:endParaRPr>
          </a:p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(</a:t>
            </a:r>
            <a:r>
              <a:rPr lang="en-GB" b="1" err="1">
                <a:latin typeface="Courier New" pitchFamily="49" charset="0"/>
                <a:ea typeface="msgothic" charset="0"/>
                <a:cs typeface="msgothic" charset="0"/>
              </a:rPr>
              <a:t>ar</a:t>
            </a: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1767" name="Line 23"/>
          <p:cNvSpPr>
            <a:spLocks noChangeShapeType="1"/>
          </p:cNvSpPr>
          <p:nvPr/>
        </p:nvSpPr>
        <p:spPr bwMode="auto">
          <a:xfrm>
            <a:off x="5505452" y="2955926"/>
            <a:ext cx="1587" cy="411163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768" name="Line 24"/>
          <p:cNvSpPr>
            <a:spLocks noChangeShapeType="1"/>
          </p:cNvSpPr>
          <p:nvPr/>
        </p:nvSpPr>
        <p:spPr bwMode="auto">
          <a:xfrm>
            <a:off x="4953000" y="1874838"/>
            <a:ext cx="1588" cy="411163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769" name="Line 25"/>
          <p:cNvSpPr>
            <a:spLocks noChangeShapeType="1"/>
          </p:cNvSpPr>
          <p:nvPr/>
        </p:nvSpPr>
        <p:spPr bwMode="auto">
          <a:xfrm>
            <a:off x="6096000" y="1874838"/>
            <a:ext cx="1588" cy="411163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770" name="Text Box 26"/>
          <p:cNvSpPr txBox="1">
            <a:spLocks noChangeArrowheads="1"/>
          </p:cNvSpPr>
          <p:nvPr/>
        </p:nvSpPr>
        <p:spPr bwMode="auto">
          <a:xfrm>
            <a:off x="4125913" y="1538288"/>
            <a:ext cx="1284624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addvec.o</a:t>
            </a:r>
          </a:p>
        </p:txBody>
      </p:sp>
      <p:sp>
        <p:nvSpPr>
          <p:cNvPr id="31771" name="Text Box 27"/>
          <p:cNvSpPr txBox="1">
            <a:spLocks noChangeArrowheads="1"/>
          </p:cNvSpPr>
          <p:nvPr/>
        </p:nvSpPr>
        <p:spPr bwMode="auto">
          <a:xfrm>
            <a:off x="5449888" y="1524000"/>
            <a:ext cx="1422482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ourier New" pitchFamily="49" charset="0"/>
                <a:ea typeface="msgothic" charset="0"/>
                <a:cs typeface="msgothic" charset="0"/>
              </a:rPr>
              <a:t>multvec.o</a:t>
            </a:r>
          </a:p>
        </p:txBody>
      </p:sp>
      <p:sp>
        <p:nvSpPr>
          <p:cNvPr id="2" name="TextBox 1"/>
          <p:cNvSpPr txBox="1"/>
          <p:nvPr/>
        </p:nvSpPr>
        <p:spPr>
          <a:xfrm>
            <a:off x="4419601" y="6347379"/>
            <a:ext cx="2017219" cy="33855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600" i="1">
                <a:latin typeface="Calibri" pitchFamily="34" charset="0"/>
              </a:rPr>
              <a:t>“c” for “compile-time”</a:t>
            </a:r>
          </a:p>
        </p:txBody>
      </p:sp>
      <p:sp>
        <p:nvSpPr>
          <p:cNvPr id="30" name="Text Box 26"/>
          <p:cNvSpPr txBox="1">
            <a:spLocks noChangeArrowheads="1"/>
          </p:cNvSpPr>
          <p:nvPr/>
        </p:nvSpPr>
        <p:spPr bwMode="auto">
          <a:xfrm>
            <a:off x="7011134" y="4724401"/>
            <a:ext cx="3761264" cy="557461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unix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&gt;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gcc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mr-IN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–</a:t>
            </a:r>
            <a:r>
              <a:rPr lang="en-GB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static </a:t>
            </a:r>
            <a:r>
              <a:rPr lang="mr-IN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–</a:t>
            </a:r>
            <a:r>
              <a:rPr lang="en-GB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o prog2c \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	      main2.o -L. -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lvector</a:t>
            </a:r>
            <a:endParaRPr lang="en-GB" sz="1600" b="1">
              <a:solidFill>
                <a:srgbClr val="990000"/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9FE55A1-F333-4B06-8D1F-F7DEA98BF49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3D411C8-F296-457D-9724-F12235A341B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29</a:t>
            </a:fld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69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1981200" y="360362"/>
            <a:ext cx="8716962" cy="782638"/>
          </a:xfrm>
          <a:ln/>
        </p:spPr>
        <p:txBody>
          <a:bodyPr/>
          <a:lstStyle/>
          <a:p>
            <a: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/>
              <a:t>Using Static Libraries</a:t>
            </a:r>
          </a:p>
        </p:txBody>
      </p:sp>
      <p:sp>
        <p:nvSpPr>
          <p:cNvPr id="32770" name="Rectangle 2"/>
          <p:cNvSpPr>
            <a:spLocks noGrp="1" noChangeArrowheads="1"/>
          </p:cNvSpPr>
          <p:nvPr>
            <p:ph type="body" idx="1"/>
          </p:nvPr>
        </p:nvSpPr>
        <p:spPr>
          <a:xfrm>
            <a:off x="1979614" y="1428750"/>
            <a:ext cx="8307387" cy="4133850"/>
          </a:xfrm>
          <a:ln/>
        </p:spPr>
        <p:txBody>
          <a:bodyPr>
            <a:normAutofit fontScale="85000" lnSpcReduction="10000"/>
          </a:bodyPr>
          <a:lstStyle/>
          <a:p>
            <a:pPr>
              <a:lnSpc>
                <a:spcPct val="83000"/>
              </a:lnSpc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/>
              <a:t>Linker’s algorithm for resolving external references:</a:t>
            </a:r>
          </a:p>
          <a:p>
            <a:pPr lvl="1">
              <a:lnSpc>
                <a:spcPct val="88000"/>
              </a:lnSpc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/>
              <a:t>Scan </a:t>
            </a:r>
            <a:r>
              <a:rPr lang="en-GB" b="1">
                <a:latin typeface="Courier New" pitchFamily="49" charset="0"/>
              </a:rPr>
              <a:t>.o</a:t>
            </a:r>
            <a:r>
              <a:rPr lang="en-GB"/>
              <a:t> files and </a:t>
            </a:r>
            <a:r>
              <a:rPr lang="en-GB" b="1">
                <a:latin typeface="Courier New" pitchFamily="49" charset="0"/>
              </a:rPr>
              <a:t>.a</a:t>
            </a:r>
            <a:r>
              <a:rPr lang="en-GB"/>
              <a:t> files in the command line order.</a:t>
            </a:r>
          </a:p>
          <a:p>
            <a:pPr lvl="1">
              <a:lnSpc>
                <a:spcPct val="88000"/>
              </a:lnSpc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/>
              <a:t>During the scan, keep a list of the current unresolved references.</a:t>
            </a:r>
          </a:p>
          <a:p>
            <a:pPr lvl="1">
              <a:lnSpc>
                <a:spcPct val="88000"/>
              </a:lnSpc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/>
              <a:t>As each new </a:t>
            </a:r>
            <a:r>
              <a:rPr lang="en-GB" b="1">
                <a:latin typeface="Courier New" pitchFamily="49" charset="0"/>
              </a:rPr>
              <a:t>.o</a:t>
            </a:r>
            <a:r>
              <a:rPr lang="en-GB"/>
              <a:t> or </a:t>
            </a:r>
            <a:r>
              <a:rPr lang="en-GB" b="1">
                <a:latin typeface="Courier New" pitchFamily="49" charset="0"/>
              </a:rPr>
              <a:t>.a</a:t>
            </a:r>
            <a:r>
              <a:rPr lang="en-GB"/>
              <a:t> file, </a:t>
            </a:r>
            <a:r>
              <a:rPr lang="en-GB" i="1" err="1"/>
              <a:t>obj</a:t>
            </a:r>
            <a:r>
              <a:rPr lang="en-GB"/>
              <a:t>, is encountered, try to resolve each unresolved reference in the list against the symbols defined in </a:t>
            </a:r>
            <a:r>
              <a:rPr lang="en-GB" i="1"/>
              <a:t>obj</a:t>
            </a:r>
            <a:r>
              <a:rPr lang="en-GB"/>
              <a:t>. </a:t>
            </a:r>
          </a:p>
          <a:p>
            <a:pPr lvl="1">
              <a:lnSpc>
                <a:spcPct val="88000"/>
              </a:lnSpc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/>
              <a:t>If any entries in the unresolved list at end of scan, then error.</a:t>
            </a:r>
          </a:p>
          <a:p>
            <a:pPr>
              <a:lnSpc>
                <a:spcPct val="83000"/>
              </a:lnSpc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endParaRPr lang="en-GB"/>
          </a:p>
          <a:p>
            <a:pPr>
              <a:lnSpc>
                <a:spcPct val="83000"/>
              </a:lnSpc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/>
              <a:t>Problem:</a:t>
            </a:r>
          </a:p>
          <a:p>
            <a:pPr lvl="1">
              <a:lnSpc>
                <a:spcPct val="88000"/>
              </a:lnSpc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/>
              <a:t>Command line order matters!</a:t>
            </a:r>
          </a:p>
          <a:p>
            <a:pPr lvl="1">
              <a:lnSpc>
                <a:spcPct val="88000"/>
              </a:lnSpc>
              <a:tabLst>
                <a:tab pos="319088" algn="l"/>
                <a:tab pos="846138" algn="l"/>
                <a:tab pos="1760538" algn="l"/>
                <a:tab pos="2674938" algn="l"/>
                <a:tab pos="3589338" algn="l"/>
                <a:tab pos="4503738" algn="l"/>
                <a:tab pos="5418138" algn="l"/>
                <a:tab pos="6332538" algn="l"/>
                <a:tab pos="7246938" algn="l"/>
                <a:tab pos="8161338" algn="l"/>
                <a:tab pos="9075738" algn="l"/>
                <a:tab pos="9990138" algn="l"/>
              </a:tabLst>
            </a:pPr>
            <a:r>
              <a:rPr lang="en-GB"/>
              <a:t>Moral: put libraries at the end of the command line. </a:t>
            </a:r>
          </a:p>
        </p:txBody>
      </p:sp>
      <p:sp>
        <p:nvSpPr>
          <p:cNvPr id="32771" name="Rectangle 3"/>
          <p:cNvSpPr>
            <a:spLocks noChangeArrowheads="1"/>
          </p:cNvSpPr>
          <p:nvPr/>
        </p:nvSpPr>
        <p:spPr bwMode="auto">
          <a:xfrm>
            <a:off x="2376578" y="5562600"/>
            <a:ext cx="6723613" cy="1024064"/>
          </a:xfrm>
          <a:prstGeom prst="rect">
            <a:avLst/>
          </a:prstGeom>
          <a:solidFill>
            <a:srgbClr val="E6E6E6"/>
          </a:solidFill>
          <a:ln w="648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unix</a:t>
            </a:r>
            <a:r>
              <a:rPr lang="en-GB" sz="1600">
                <a:latin typeface="Courier New" pitchFamily="49" charset="0"/>
                <a:ea typeface="msgothic" charset="0"/>
                <a:cs typeface="msgothic" charset="0"/>
              </a:rPr>
              <a:t>&gt; </a:t>
            </a:r>
            <a:r>
              <a:rPr lang="en-GB" sz="1600" err="1">
                <a:latin typeface="Courier New" pitchFamily="49" charset="0"/>
                <a:ea typeface="msgothic" charset="0"/>
                <a:cs typeface="msgothic" charset="0"/>
              </a:rPr>
              <a:t>gcc</a:t>
            </a:r>
            <a:r>
              <a:rPr lang="en-GB" sz="1600">
                <a:latin typeface="Courier New" pitchFamily="49" charset="0"/>
                <a:ea typeface="msgothic" charset="0"/>
                <a:cs typeface="msgothic" charset="0"/>
              </a:rPr>
              <a:t> -static -o prog2c -L. -</a:t>
            </a:r>
            <a:r>
              <a:rPr lang="en-GB" sz="1600" err="1">
                <a:latin typeface="Courier New" pitchFamily="49" charset="0"/>
                <a:ea typeface="msgothic" charset="0"/>
                <a:cs typeface="msgothic" charset="0"/>
              </a:rPr>
              <a:t>lvector</a:t>
            </a:r>
            <a:r>
              <a:rPr lang="en-GB" sz="1600">
                <a:latin typeface="Courier New" pitchFamily="49" charset="0"/>
                <a:ea typeface="msgothic" charset="0"/>
                <a:cs typeface="msgothic" charset="0"/>
              </a:rPr>
              <a:t> main2.o 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>
                <a:latin typeface="Courier New" pitchFamily="49" charset="0"/>
                <a:ea typeface="msgothic" charset="0"/>
                <a:cs typeface="msgothic" charset="0"/>
              </a:rPr>
              <a:t>main2.o: In function `main':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>
                <a:latin typeface="Courier New" pitchFamily="49" charset="0"/>
                <a:ea typeface="msgothic" charset="0"/>
                <a:cs typeface="msgothic" charset="0"/>
              </a:rPr>
              <a:t>main2.c:(.text+0x19): undefined reference to `</a:t>
            </a:r>
            <a:r>
              <a:rPr lang="en-GB" sz="1600" err="1">
                <a:latin typeface="Courier New" pitchFamily="49" charset="0"/>
                <a:ea typeface="msgothic" charset="0"/>
                <a:cs typeface="msgothic" charset="0"/>
              </a:rPr>
              <a:t>addvec</a:t>
            </a:r>
            <a:r>
              <a:rPr lang="en-GB" sz="1600">
                <a:latin typeface="Courier New" pitchFamily="49" charset="0"/>
                <a:ea typeface="msgothic" charset="0"/>
                <a:cs typeface="msgothic" charset="0"/>
              </a:rPr>
              <a:t>'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>
                <a:latin typeface="Courier New" pitchFamily="49" charset="0"/>
                <a:ea typeface="msgothic" charset="0"/>
                <a:cs typeface="msgothic" charset="0"/>
              </a:rPr>
              <a:t>collect2: error: </a:t>
            </a:r>
            <a:r>
              <a:rPr lang="en-GB" sz="1600" err="1">
                <a:latin typeface="Courier New" pitchFamily="49" charset="0"/>
                <a:ea typeface="msgothic" charset="0"/>
                <a:cs typeface="msgothic" charset="0"/>
              </a:rPr>
              <a:t>ld</a:t>
            </a:r>
            <a:r>
              <a:rPr lang="en-GB" sz="1600">
                <a:latin typeface="Courier New" pitchFamily="49" charset="0"/>
                <a:ea typeface="msgothic" charset="0"/>
                <a:cs typeface="msgothic" charset="0"/>
              </a:rPr>
              <a:t> returned 1 exit status</a:t>
            </a: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3FAE71EC-C4C2-470B-ABD9-470FC591958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0B277DC2-8938-49B4-88D9-E8A2F0E449A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30</a:t>
            </a:fld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7" name="Rectangle 1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 u="sng"/>
              <a:t>Shared</a:t>
            </a:r>
            <a:r>
              <a:rPr lang="en-GB"/>
              <a:t> Libraries</a:t>
            </a:r>
          </a:p>
        </p:txBody>
      </p:sp>
      <p:sp>
        <p:nvSpPr>
          <p:cNvPr id="34818" name="Rectangle 2"/>
          <p:cNvSpPr>
            <a:spLocks noGrp="1" noChangeArrowheads="1"/>
          </p:cNvSpPr>
          <p:nvPr>
            <p:ph type="body" idx="1"/>
          </p:nvPr>
        </p:nvSpPr>
        <p:spPr/>
        <p:txBody>
          <a:bodyPr/>
          <a:lstStyle/>
          <a:p>
            <a:r>
              <a:rPr lang="en-GB"/>
              <a:t>Static libraries have the following disadvantages:</a:t>
            </a:r>
          </a:p>
          <a:p>
            <a:pPr lvl="1"/>
            <a:r>
              <a:rPr lang="en-GB"/>
              <a:t> Duplication in the stored executables (every function needs </a:t>
            </a:r>
            <a:r>
              <a:rPr lang="en-GB" err="1"/>
              <a:t>libc</a:t>
            </a:r>
            <a:r>
              <a:rPr lang="en-GB"/>
              <a:t>)</a:t>
            </a:r>
          </a:p>
          <a:p>
            <a:pPr lvl="1"/>
            <a:r>
              <a:rPr lang="en-GB"/>
              <a:t> Duplication in the running executables</a:t>
            </a:r>
          </a:p>
          <a:p>
            <a:pPr lvl="1"/>
            <a:r>
              <a:rPr lang="en-GB"/>
              <a:t> Minor bug fixes in system libraries?  Must rebuild everything! </a:t>
            </a:r>
          </a:p>
          <a:p>
            <a:pPr lvl="1"/>
            <a:endParaRPr lang="en-GB"/>
          </a:p>
          <a:p>
            <a:pPr marL="128016" lvl="1" indent="0">
              <a:buNone/>
            </a:pPr>
            <a:r>
              <a:rPr lang="en-GB"/>
              <a:t>Example: hugely disruptive 2016 library issue:</a:t>
            </a:r>
          </a:p>
          <a:p>
            <a:pPr marL="128016" lvl="1" indent="0">
              <a:buNone/>
            </a:pPr>
            <a:r>
              <a:rPr lang="en-GB"/>
              <a:t> 	</a:t>
            </a:r>
            <a:r>
              <a:rPr lang="en-GB">
                <a:hlinkClick r:id="rId3"/>
              </a:rPr>
              <a:t> https://security.googleblog.com/2016/02/cve-2015-7547-glibc-getaddrinfo-stack.html</a:t>
            </a:r>
            <a:endParaRPr lang="en-GB"/>
          </a:p>
          <a:p>
            <a:endParaRPr lang="en-GB"/>
          </a:p>
          <a:p>
            <a:pPr lvl="1"/>
            <a:endParaRPr lang="en-GB"/>
          </a:p>
          <a:p>
            <a:endParaRPr lang="en-GB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CAB86B99-3BED-47F2-A701-B973F89C0AE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19CA2FDB-E66F-4E80-BAD3-4DE68EA646D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31</a:t>
            </a:fld>
            <a:endParaRPr lang="en-US"/>
          </a:p>
        </p:txBody>
      </p:sp>
    </p:spTree>
  </p:cSld>
  <p:clrMapOvr>
    <a:masterClrMapping/>
  </p:clrMapOvr>
  <p:transition spd="med"/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7" name="Rectangle 1"/>
          <p:cNvSpPr>
            <a:spLocks noGrp="1" noChangeArrowheads="1"/>
          </p:cNvSpPr>
          <p:nvPr>
            <p:ph type="title"/>
          </p:nvPr>
        </p:nvSpPr>
        <p:spPr/>
        <p:txBody>
          <a:bodyPr/>
          <a:lstStyle/>
          <a:p>
            <a:r>
              <a:rPr lang="en-GB"/>
              <a:t>Shared Libraries</a:t>
            </a:r>
          </a:p>
        </p:txBody>
      </p:sp>
      <p:sp>
        <p:nvSpPr>
          <p:cNvPr id="34818" name="Rectangle 2"/>
          <p:cNvSpPr>
            <a:spLocks noGrp="1" noChangeArrowheads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r>
              <a:rPr lang="en-GB"/>
              <a:t>Shared libraries save space and resolve this issue.</a:t>
            </a:r>
          </a:p>
          <a:p>
            <a:endParaRPr lang="en-GB"/>
          </a:p>
          <a:p>
            <a:r>
              <a:rPr lang="en-GB"/>
              <a:t>Term refers to:</a:t>
            </a:r>
          </a:p>
          <a:p>
            <a:pPr lvl="1"/>
            <a:r>
              <a:rPr lang="en-GB"/>
              <a:t> Object files that contain code and data.</a:t>
            </a:r>
          </a:p>
          <a:p>
            <a:pPr lvl="1"/>
            <a:r>
              <a:rPr lang="en-GB"/>
              <a:t> Saved in a special directly (LOADPATH points to it).</a:t>
            </a:r>
          </a:p>
          <a:p>
            <a:pPr lvl="1"/>
            <a:r>
              <a:rPr lang="en-GB"/>
              <a:t> Loaded and linked into an application dynamically, at either load-time </a:t>
            </a:r>
            <a:br>
              <a:rPr lang="en-GB"/>
            </a:br>
            <a:r>
              <a:rPr lang="en-GB"/>
              <a:t>  or run-time</a:t>
            </a:r>
          </a:p>
          <a:p>
            <a:pPr lvl="1"/>
            <a:r>
              <a:rPr lang="en-GB"/>
              <a:t> Also called: dynamic link libraries, DLLs, .so files</a:t>
            </a:r>
          </a:p>
          <a:p>
            <a:pPr lvl="1"/>
            <a:endParaRPr lang="en-GB"/>
          </a:p>
          <a:p>
            <a:endParaRPr lang="en-GB"/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BC7677AD-5CE9-4FCD-AD01-B571D610E3F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CA66B47F-C7E8-4C36-9232-6FC94FB5989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0793072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8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8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8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8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8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8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7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2027238" y="436562"/>
            <a:ext cx="8716962" cy="782638"/>
          </a:xfrm>
          <a:ln/>
        </p:spPr>
        <p:txBody>
          <a:bodyPr/>
          <a:lstStyle/>
          <a:p>
            <a: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/>
              <a:t>Dynamic Library Example</a:t>
            </a:r>
          </a:p>
        </p:txBody>
      </p:sp>
      <p:sp>
        <p:nvSpPr>
          <p:cNvPr id="29698" name="Line 2"/>
          <p:cNvSpPr>
            <a:spLocks noChangeShapeType="1"/>
          </p:cNvSpPr>
          <p:nvPr/>
        </p:nvSpPr>
        <p:spPr bwMode="auto">
          <a:xfrm>
            <a:off x="2819400" y="1919981"/>
            <a:ext cx="1588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699" name="Rectangle 3"/>
          <p:cNvSpPr>
            <a:spLocks noChangeArrowheads="1"/>
          </p:cNvSpPr>
          <p:nvPr/>
        </p:nvSpPr>
        <p:spPr bwMode="auto">
          <a:xfrm>
            <a:off x="2133600" y="2289870"/>
            <a:ext cx="1371600" cy="360909"/>
          </a:xfrm>
          <a:prstGeom prst="rect">
            <a:avLst/>
          </a:prstGeom>
          <a:solidFill>
            <a:srgbClr val="DEDFF5"/>
          </a:solidFill>
          <a:ln w="284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Translator</a:t>
            </a:r>
          </a:p>
        </p:txBody>
      </p:sp>
      <p:sp>
        <p:nvSpPr>
          <p:cNvPr id="29700" name="Text Box 4"/>
          <p:cNvSpPr txBox="1">
            <a:spLocks noChangeArrowheads="1"/>
          </p:cNvSpPr>
          <p:nvPr/>
        </p:nvSpPr>
        <p:spPr bwMode="auto">
          <a:xfrm>
            <a:off x="2295525" y="1615181"/>
            <a:ext cx="1284624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err="1">
                <a:latin typeface="Courier New" pitchFamily="49" charset="0"/>
                <a:ea typeface="msgothic" charset="0"/>
                <a:cs typeface="msgothic" charset="0"/>
              </a:rPr>
              <a:t>addvec</a:t>
            </a:r>
            <a:r>
              <a:rPr lang="en-GB" b="1" err="1">
                <a:latin typeface="Courier New" pitchFamily="49" charset="0"/>
                <a:ea typeface="msgothic" charset="0"/>
                <a:cs typeface="msgothic" charset="0"/>
              </a:rPr>
              <a:t>.c</a:t>
            </a:r>
            <a:endParaRPr lang="en-GB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9701" name="Text Box 5"/>
          <p:cNvSpPr txBox="1">
            <a:spLocks noChangeArrowheads="1"/>
          </p:cNvSpPr>
          <p:nvPr/>
        </p:nvSpPr>
        <p:spPr bwMode="auto">
          <a:xfrm>
            <a:off x="2133600" y="2971800"/>
            <a:ext cx="1284624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err="1">
                <a:latin typeface="Courier New" pitchFamily="49" charset="0"/>
                <a:ea typeface="msgothic" charset="0"/>
                <a:cs typeface="msgothic" charset="0"/>
              </a:rPr>
              <a:t>addvec.o</a:t>
            </a:r>
            <a:endParaRPr lang="en-GB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9702" name="Rectangle 6"/>
          <p:cNvSpPr>
            <a:spLocks noChangeArrowheads="1"/>
          </p:cNvSpPr>
          <p:nvPr/>
        </p:nvSpPr>
        <p:spPr bwMode="auto">
          <a:xfrm>
            <a:off x="3810000" y="2289870"/>
            <a:ext cx="1371600" cy="360909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84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Translator</a:t>
            </a:r>
          </a:p>
        </p:txBody>
      </p:sp>
      <p:sp>
        <p:nvSpPr>
          <p:cNvPr id="29703" name="Text Box 7"/>
          <p:cNvSpPr txBox="1">
            <a:spLocks noChangeArrowheads="1"/>
          </p:cNvSpPr>
          <p:nvPr/>
        </p:nvSpPr>
        <p:spPr bwMode="auto">
          <a:xfrm>
            <a:off x="3821113" y="1615181"/>
            <a:ext cx="1422482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err="1">
                <a:latin typeface="Courier New" pitchFamily="49" charset="0"/>
                <a:ea typeface="msgothic" charset="0"/>
                <a:cs typeface="msgothic" charset="0"/>
              </a:rPr>
              <a:t>multvec.c</a:t>
            </a:r>
            <a:endParaRPr lang="en-GB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9704" name="Text Box 8"/>
          <p:cNvSpPr txBox="1">
            <a:spLocks noChangeArrowheads="1"/>
          </p:cNvSpPr>
          <p:nvPr/>
        </p:nvSpPr>
        <p:spPr bwMode="auto">
          <a:xfrm>
            <a:off x="3840163" y="2986781"/>
            <a:ext cx="1422482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err="1">
                <a:latin typeface="Courier New" pitchFamily="49" charset="0"/>
                <a:ea typeface="msgothic" charset="0"/>
                <a:cs typeface="msgothic" charset="0"/>
              </a:rPr>
              <a:t>multvec.o</a:t>
            </a:r>
            <a:endParaRPr lang="en-GB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9705" name="Line 9"/>
          <p:cNvSpPr>
            <a:spLocks noChangeShapeType="1"/>
          </p:cNvSpPr>
          <p:nvPr/>
        </p:nvSpPr>
        <p:spPr bwMode="auto">
          <a:xfrm>
            <a:off x="4495800" y="1919981"/>
            <a:ext cx="1588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06" name="Line 10"/>
          <p:cNvSpPr>
            <a:spLocks noChangeShapeType="1"/>
          </p:cNvSpPr>
          <p:nvPr/>
        </p:nvSpPr>
        <p:spPr bwMode="auto">
          <a:xfrm>
            <a:off x="2819400" y="2681981"/>
            <a:ext cx="1588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07" name="Line 11"/>
          <p:cNvSpPr>
            <a:spLocks noChangeShapeType="1"/>
          </p:cNvSpPr>
          <p:nvPr/>
        </p:nvSpPr>
        <p:spPr bwMode="auto">
          <a:xfrm>
            <a:off x="4495800" y="2681981"/>
            <a:ext cx="1588" cy="3810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08" name="Line 12"/>
          <p:cNvSpPr>
            <a:spLocks noChangeShapeType="1"/>
          </p:cNvSpPr>
          <p:nvPr/>
        </p:nvSpPr>
        <p:spPr bwMode="auto">
          <a:xfrm>
            <a:off x="4495800" y="3364606"/>
            <a:ext cx="1588" cy="471488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09" name="Text Box 13"/>
          <p:cNvSpPr txBox="1">
            <a:spLocks noChangeArrowheads="1"/>
          </p:cNvSpPr>
          <p:nvPr/>
        </p:nvSpPr>
        <p:spPr bwMode="auto">
          <a:xfrm>
            <a:off x="3595943" y="4724400"/>
            <a:ext cx="1836057" cy="35901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 err="1">
                <a:latin typeface="Courier New" pitchFamily="49" charset="0"/>
                <a:ea typeface="msgothic" charset="0"/>
                <a:cs typeface="msgothic" charset="0"/>
              </a:rPr>
              <a:t>libvector.so</a:t>
            </a:r>
            <a:endParaRPr lang="en-GB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9711" name="Rectangle 15"/>
          <p:cNvSpPr>
            <a:spLocks noChangeArrowheads="1"/>
          </p:cNvSpPr>
          <p:nvPr/>
        </p:nvSpPr>
        <p:spPr bwMode="auto">
          <a:xfrm>
            <a:off x="3352800" y="3810001"/>
            <a:ext cx="2971800" cy="360909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284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Loader (</a:t>
            </a:r>
            <a:r>
              <a:rPr lang="en-GB" b="1" err="1">
                <a:latin typeface="Calibri" pitchFamily="34" charset="0"/>
                <a:ea typeface="msgothic" charset="0"/>
                <a:cs typeface="msgothic" charset="0"/>
              </a:rPr>
              <a:t>ld</a:t>
            </a:r>
            <a:r>
              <a:rPr lang="en-GB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29718" name="Line 22"/>
          <p:cNvSpPr>
            <a:spLocks noChangeShapeType="1"/>
          </p:cNvSpPr>
          <p:nvPr/>
        </p:nvSpPr>
        <p:spPr bwMode="auto">
          <a:xfrm>
            <a:off x="2819400" y="3302694"/>
            <a:ext cx="1219200" cy="4572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19" name="Text Box 23"/>
          <p:cNvSpPr txBox="1">
            <a:spLocks noChangeArrowheads="1"/>
          </p:cNvSpPr>
          <p:nvPr/>
        </p:nvSpPr>
        <p:spPr bwMode="auto">
          <a:xfrm>
            <a:off x="5486401" y="3276601"/>
            <a:ext cx="4501851" cy="561117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unix</a:t>
            </a:r>
            <a:r>
              <a:rPr lang="en-GB" sz="1600" b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&gt; </a:t>
            </a:r>
            <a:r>
              <a:rPr lang="en-GB" sz="1600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gcc</a:t>
            </a:r>
            <a:r>
              <a:rPr lang="en-GB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-shared -o </a:t>
            </a:r>
            <a:r>
              <a:rPr lang="en-GB" sz="1600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libvector.so</a:t>
            </a:r>
            <a:r>
              <a:rPr lang="en-GB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\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    </a:t>
            </a:r>
            <a:r>
              <a:rPr lang="en-GB" sz="1600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addvec.o</a:t>
            </a:r>
            <a:r>
              <a:rPr lang="en-GB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sz="1600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multvec.o</a:t>
            </a:r>
            <a:endParaRPr lang="en-GB" sz="1600">
              <a:solidFill>
                <a:srgbClr val="990000"/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9720" name="Line 24"/>
          <p:cNvSpPr>
            <a:spLocks noChangeShapeType="1"/>
          </p:cNvSpPr>
          <p:nvPr/>
        </p:nvSpPr>
        <p:spPr bwMode="auto">
          <a:xfrm>
            <a:off x="4495800" y="4279006"/>
            <a:ext cx="1588" cy="457200"/>
          </a:xfrm>
          <a:prstGeom prst="line">
            <a:avLst/>
          </a:prstGeom>
          <a:noFill/>
          <a:ln w="284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722" name="Text Box 26"/>
          <p:cNvSpPr txBox="1">
            <a:spLocks noChangeArrowheads="1"/>
          </p:cNvSpPr>
          <p:nvPr/>
        </p:nvSpPr>
        <p:spPr bwMode="auto">
          <a:xfrm>
            <a:off x="5867400" y="4648201"/>
            <a:ext cx="2971800" cy="3659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i="1">
                <a:solidFill>
                  <a:srgbClr val="C00000"/>
                </a:solidFill>
                <a:latin typeface="Calibri" pitchFamily="34" charset="0"/>
                <a:ea typeface="msgothic" charset="0"/>
                <a:cs typeface="msgothic" charset="0"/>
              </a:rPr>
              <a:t>Dynamic v</a:t>
            </a:r>
            <a:r>
              <a:rPr lang="en-GB" b="1" i="1">
                <a:solidFill>
                  <a:srgbClr val="C00000"/>
                </a:solidFill>
                <a:latin typeface="Calibri" pitchFamily="34" charset="0"/>
                <a:ea typeface="msgothic" charset="0"/>
                <a:cs typeface="msgothic" charset="0"/>
              </a:rPr>
              <a:t>ector library</a:t>
            </a:r>
          </a:p>
        </p:txBody>
      </p:sp>
      <p:sp>
        <p:nvSpPr>
          <p:cNvPr id="2" name="Rectangle 1"/>
          <p:cNvSpPr/>
          <p:nvPr/>
        </p:nvSpPr>
        <p:spPr>
          <a:xfrm>
            <a:off x="4724400" y="1905001"/>
            <a:ext cx="5867400" cy="3568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unix</a:t>
            </a:r>
            <a:r>
              <a:rPr lang="en-GB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&gt; </a:t>
            </a:r>
            <a:r>
              <a:rPr lang="en-GB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gcc</a:t>
            </a:r>
            <a:r>
              <a:rPr lang="en-GB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mr-IN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–</a:t>
            </a:r>
            <a:r>
              <a:rPr lang="en-GB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Og</a:t>
            </a:r>
            <a:r>
              <a:rPr lang="en-GB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mr-IN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–</a:t>
            </a:r>
            <a:r>
              <a:rPr lang="en-GB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c </a:t>
            </a:r>
            <a:r>
              <a:rPr lang="en-GB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addvec.c</a:t>
            </a:r>
            <a:r>
              <a:rPr lang="en-GB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multvec.c</a:t>
            </a:r>
            <a:r>
              <a:rPr lang="en-GB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 -</a:t>
            </a:r>
            <a:r>
              <a:rPr lang="en-GB" err="1">
                <a:solidFill>
                  <a:srgbClr val="C00000"/>
                </a:solidFill>
                <a:latin typeface="Courier New" pitchFamily="49" charset="0"/>
                <a:ea typeface="msgothic" charset="0"/>
                <a:cs typeface="msgothic" charset="0"/>
              </a:rPr>
              <a:t>fpic</a:t>
            </a:r>
            <a:endParaRPr lang="en-GB">
              <a:solidFill>
                <a:srgbClr val="C00000"/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DC3C6BE-A979-4987-9CD8-17299348C4E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BD15BB36-174E-488D-A7EE-A348911DC93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701704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5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1874838" y="285750"/>
            <a:ext cx="8716962" cy="781050"/>
          </a:xfrm>
          <a:ln/>
        </p:spPr>
        <p:txBody>
          <a:bodyPr/>
          <a:lstStyle/>
          <a:p>
            <a: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/>
              <a:t>Dynamic Linking at Load-time</a:t>
            </a:r>
          </a:p>
        </p:txBody>
      </p:sp>
      <p:sp>
        <p:nvSpPr>
          <p:cNvPr id="36866" name="Line 2"/>
          <p:cNvSpPr>
            <a:spLocks noChangeShapeType="1"/>
          </p:cNvSpPr>
          <p:nvPr/>
        </p:nvSpPr>
        <p:spPr bwMode="auto">
          <a:xfrm>
            <a:off x="4144964" y="1247500"/>
            <a:ext cx="1587" cy="3810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67" name="Rectangle 3"/>
          <p:cNvSpPr>
            <a:spLocks noChangeArrowheads="1"/>
          </p:cNvSpPr>
          <p:nvPr/>
        </p:nvSpPr>
        <p:spPr bwMode="auto">
          <a:xfrm>
            <a:off x="3978275" y="1657076"/>
            <a:ext cx="1676400" cy="57467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Translators </a:t>
            </a:r>
          </a:p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(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cpp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, 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cc1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, 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as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6868" name="Text Box 4"/>
          <p:cNvSpPr txBox="1">
            <a:spLocks noChangeArrowheads="1"/>
          </p:cNvSpPr>
          <p:nvPr/>
        </p:nvSpPr>
        <p:spPr bwMode="auto">
          <a:xfrm>
            <a:off x="3605214" y="1010964"/>
            <a:ext cx="1045777" cy="329643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main2.c</a:t>
            </a:r>
          </a:p>
        </p:txBody>
      </p:sp>
      <p:sp>
        <p:nvSpPr>
          <p:cNvPr id="36869" name="Text Box 5"/>
          <p:cNvSpPr txBox="1">
            <a:spLocks noChangeArrowheads="1"/>
          </p:cNvSpPr>
          <p:nvPr/>
        </p:nvSpPr>
        <p:spPr bwMode="auto">
          <a:xfrm>
            <a:off x="4281489" y="2568301"/>
            <a:ext cx="1045777" cy="329643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main2.o</a:t>
            </a:r>
          </a:p>
        </p:txBody>
      </p:sp>
      <p:sp>
        <p:nvSpPr>
          <p:cNvPr id="36870" name="Line 6"/>
          <p:cNvSpPr>
            <a:spLocks noChangeShapeType="1"/>
          </p:cNvSpPr>
          <p:nvPr/>
        </p:nvSpPr>
        <p:spPr bwMode="auto">
          <a:xfrm>
            <a:off x="4816475" y="2238100"/>
            <a:ext cx="1588" cy="3810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71" name="Text Box 7"/>
          <p:cNvSpPr txBox="1">
            <a:spLocks noChangeArrowheads="1"/>
          </p:cNvSpPr>
          <p:nvPr/>
        </p:nvSpPr>
        <p:spPr bwMode="auto">
          <a:xfrm>
            <a:off x="5883275" y="1949176"/>
            <a:ext cx="1662934" cy="561117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libc.so</a:t>
            </a:r>
          </a:p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libvector.so</a:t>
            </a:r>
          </a:p>
        </p:txBody>
      </p:sp>
      <p:sp>
        <p:nvSpPr>
          <p:cNvPr id="36872" name="Rectangle 8"/>
          <p:cNvSpPr>
            <a:spLocks noChangeArrowheads="1"/>
          </p:cNvSpPr>
          <p:nvPr/>
        </p:nvSpPr>
        <p:spPr bwMode="auto">
          <a:xfrm>
            <a:off x="3978275" y="3225526"/>
            <a:ext cx="3028950" cy="34131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Linker (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ld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6873" name="Text Box 9"/>
          <p:cNvSpPr txBox="1">
            <a:spLocks noChangeArrowheads="1"/>
          </p:cNvSpPr>
          <p:nvPr/>
        </p:nvSpPr>
        <p:spPr bwMode="auto">
          <a:xfrm>
            <a:off x="4319691" y="3974825"/>
            <a:ext cx="920542" cy="328424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prog2l</a:t>
            </a:r>
          </a:p>
        </p:txBody>
      </p:sp>
      <p:sp>
        <p:nvSpPr>
          <p:cNvPr id="36874" name="Line 10"/>
          <p:cNvSpPr>
            <a:spLocks noChangeShapeType="1"/>
          </p:cNvSpPr>
          <p:nvPr/>
        </p:nvSpPr>
        <p:spPr bwMode="auto">
          <a:xfrm>
            <a:off x="4816475" y="3609700"/>
            <a:ext cx="1588" cy="3810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75" name="Line 11"/>
          <p:cNvSpPr>
            <a:spLocks noChangeShapeType="1"/>
          </p:cNvSpPr>
          <p:nvPr/>
        </p:nvSpPr>
        <p:spPr bwMode="auto">
          <a:xfrm>
            <a:off x="4816475" y="4295500"/>
            <a:ext cx="1588" cy="4572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76" name="Rectangle 12"/>
          <p:cNvSpPr>
            <a:spLocks noChangeArrowheads="1"/>
          </p:cNvSpPr>
          <p:nvPr/>
        </p:nvSpPr>
        <p:spPr bwMode="auto">
          <a:xfrm>
            <a:off x="3978275" y="6124301"/>
            <a:ext cx="3200400" cy="34131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Dynamic linker (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ld-linux.so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6877" name="Line 13"/>
          <p:cNvSpPr>
            <a:spLocks noChangeShapeType="1"/>
          </p:cNvSpPr>
          <p:nvPr/>
        </p:nvSpPr>
        <p:spPr bwMode="auto">
          <a:xfrm>
            <a:off x="4816475" y="5133700"/>
            <a:ext cx="1588" cy="9906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78" name="Line 14"/>
          <p:cNvSpPr>
            <a:spLocks noChangeShapeType="1"/>
          </p:cNvSpPr>
          <p:nvPr/>
        </p:nvSpPr>
        <p:spPr bwMode="auto">
          <a:xfrm>
            <a:off x="4816475" y="2847700"/>
            <a:ext cx="1588" cy="3810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79" name="Text Box 15"/>
          <p:cNvSpPr txBox="1">
            <a:spLocks noChangeArrowheads="1"/>
          </p:cNvSpPr>
          <p:nvPr/>
        </p:nvSpPr>
        <p:spPr bwMode="auto">
          <a:xfrm>
            <a:off x="6778625" y="2542900"/>
            <a:ext cx="2609850" cy="577082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chemeClr val="tx1">
                    <a:lumMod val="50000"/>
                    <a:lumOff val="50000"/>
                  </a:schemeClr>
                </a:solidFill>
                <a:latin typeface="Calibri" pitchFamily="34" charset="0"/>
                <a:ea typeface="msgothic" charset="0"/>
                <a:cs typeface="msgothic" charset="0"/>
              </a:rPr>
              <a:t>Relocation and symbol  table info</a:t>
            </a:r>
          </a:p>
        </p:txBody>
      </p:sp>
      <p:sp>
        <p:nvSpPr>
          <p:cNvPr id="36880" name="Line 16"/>
          <p:cNvSpPr>
            <a:spLocks noChangeShapeType="1"/>
          </p:cNvSpPr>
          <p:nvPr/>
        </p:nvSpPr>
        <p:spPr bwMode="auto">
          <a:xfrm>
            <a:off x="6704014" y="2542900"/>
            <a:ext cx="1587" cy="6858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81" name="Text Box 17"/>
          <p:cNvSpPr txBox="1">
            <a:spLocks noChangeArrowheads="1"/>
          </p:cNvSpPr>
          <p:nvPr/>
        </p:nvSpPr>
        <p:spPr bwMode="auto">
          <a:xfrm>
            <a:off x="5876925" y="4844776"/>
            <a:ext cx="1662934" cy="561117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libc.so</a:t>
            </a:r>
          </a:p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libvector.so</a:t>
            </a:r>
          </a:p>
        </p:txBody>
      </p:sp>
      <p:sp>
        <p:nvSpPr>
          <p:cNvPr id="36882" name="Text Box 18"/>
          <p:cNvSpPr txBox="1">
            <a:spLocks noChangeArrowheads="1"/>
          </p:cNvSpPr>
          <p:nvPr/>
        </p:nvSpPr>
        <p:spPr bwMode="auto">
          <a:xfrm>
            <a:off x="6778625" y="5559151"/>
            <a:ext cx="1771650" cy="3357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chemeClr val="tx1">
                    <a:lumMod val="50000"/>
                    <a:lumOff val="50000"/>
                  </a:schemeClr>
                </a:solidFill>
                <a:latin typeface="Calibri" pitchFamily="34" charset="0"/>
                <a:ea typeface="msgothic" charset="0"/>
                <a:cs typeface="msgothic" charset="0"/>
              </a:rPr>
              <a:t>Code and data</a:t>
            </a:r>
          </a:p>
        </p:txBody>
      </p:sp>
      <p:sp>
        <p:nvSpPr>
          <p:cNvPr id="36883" name="Line 19"/>
          <p:cNvSpPr>
            <a:spLocks noChangeShapeType="1"/>
          </p:cNvSpPr>
          <p:nvPr/>
        </p:nvSpPr>
        <p:spPr bwMode="auto">
          <a:xfrm>
            <a:off x="6697664" y="5438500"/>
            <a:ext cx="1587" cy="6858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84" name="Text Box 20"/>
          <p:cNvSpPr txBox="1">
            <a:spLocks noChangeArrowheads="1"/>
          </p:cNvSpPr>
          <p:nvPr/>
        </p:nvSpPr>
        <p:spPr bwMode="auto">
          <a:xfrm>
            <a:off x="1295400" y="3873225"/>
            <a:ext cx="2514600" cy="818367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lIns="90000" tIns="46800" rIns="90000" bIns="46800">
            <a:spAutoFit/>
          </a:bodyPr>
          <a:lstStyle/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Partially linked </a:t>
            </a:r>
          </a:p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executable object file</a:t>
            </a:r>
          </a:p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>
                <a:latin typeface="Calibri" pitchFamily="34" charset="0"/>
                <a:ea typeface="msgothic" charset="0"/>
                <a:cs typeface="msgothic" charset="0"/>
              </a:rPr>
              <a:t>(8488 bytes)</a:t>
            </a:r>
            <a:endParaRPr lang="en-GB" sz="1600" b="1">
              <a:latin typeface="Calibri" pitchFamily="34" charset="0"/>
              <a:ea typeface="msgothic" charset="0"/>
              <a:cs typeface="msgothic" charset="0"/>
            </a:endParaRPr>
          </a:p>
        </p:txBody>
      </p:sp>
      <p:sp>
        <p:nvSpPr>
          <p:cNvPr id="36885" name="Text Box 21"/>
          <p:cNvSpPr txBox="1">
            <a:spLocks noChangeArrowheads="1"/>
          </p:cNvSpPr>
          <p:nvPr/>
        </p:nvSpPr>
        <p:spPr bwMode="auto">
          <a:xfrm>
            <a:off x="2438400" y="2451355"/>
            <a:ext cx="1371600" cy="577082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lIns="90000" tIns="46800" rIns="90000" bIns="46800">
            <a:spAutoFit/>
          </a:bodyPr>
          <a:lstStyle/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 err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Relocatable</a:t>
            </a:r>
            <a:endParaRPr lang="en-GB" sz="1600" b="1" i="1">
              <a:solidFill>
                <a:srgbClr val="990000"/>
              </a:solidFill>
              <a:latin typeface="Calibri" pitchFamily="34" charset="0"/>
              <a:ea typeface="msgothic" charset="0"/>
              <a:cs typeface="msgothic" charset="0"/>
            </a:endParaRPr>
          </a:p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object file</a:t>
            </a:r>
          </a:p>
        </p:txBody>
      </p:sp>
      <p:sp>
        <p:nvSpPr>
          <p:cNvPr id="36886" name="Text Box 22"/>
          <p:cNvSpPr txBox="1">
            <a:spLocks noChangeArrowheads="1"/>
          </p:cNvSpPr>
          <p:nvPr/>
        </p:nvSpPr>
        <p:spPr bwMode="auto">
          <a:xfrm>
            <a:off x="2057400" y="5887234"/>
            <a:ext cx="1752600" cy="818367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lIns="90000" tIns="46800" rIns="90000" bIns="46800">
            <a:spAutoFit/>
          </a:bodyPr>
          <a:lstStyle/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Fully linked </a:t>
            </a:r>
          </a:p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executable</a:t>
            </a:r>
          </a:p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in memory</a:t>
            </a:r>
          </a:p>
        </p:txBody>
      </p:sp>
      <p:sp>
        <p:nvSpPr>
          <p:cNvPr id="36887" name="Line 23"/>
          <p:cNvSpPr>
            <a:spLocks noChangeShapeType="1"/>
          </p:cNvSpPr>
          <p:nvPr/>
        </p:nvSpPr>
        <p:spPr bwMode="auto">
          <a:xfrm>
            <a:off x="5307014" y="1247500"/>
            <a:ext cx="1587" cy="3810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88" name="Text Box 24"/>
          <p:cNvSpPr txBox="1">
            <a:spLocks noChangeArrowheads="1"/>
          </p:cNvSpPr>
          <p:nvPr/>
        </p:nvSpPr>
        <p:spPr bwMode="auto">
          <a:xfrm>
            <a:off x="4708526" y="1010964"/>
            <a:ext cx="1169209" cy="329643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vector.h</a:t>
            </a:r>
          </a:p>
        </p:txBody>
      </p:sp>
      <p:sp>
        <p:nvSpPr>
          <p:cNvPr id="36889" name="Rectangle 25"/>
          <p:cNvSpPr>
            <a:spLocks noChangeArrowheads="1"/>
          </p:cNvSpPr>
          <p:nvPr/>
        </p:nvSpPr>
        <p:spPr bwMode="auto">
          <a:xfrm>
            <a:off x="3978275" y="4749526"/>
            <a:ext cx="1657350" cy="57467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Loader (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execve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6890" name="Text Box 26"/>
          <p:cNvSpPr txBox="1">
            <a:spLocks noChangeArrowheads="1"/>
          </p:cNvSpPr>
          <p:nvPr/>
        </p:nvSpPr>
        <p:spPr bwMode="auto">
          <a:xfrm>
            <a:off x="6213476" y="1047476"/>
            <a:ext cx="4501851" cy="561117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unix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&gt;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gcc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-shared -o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libvector.so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\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   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addvec.c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multvec.c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-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fpic</a:t>
            </a:r>
            <a:endParaRPr lang="en-GB" sz="1600" b="1">
              <a:solidFill>
                <a:srgbClr val="990000"/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36891" name="Line 27"/>
          <p:cNvSpPr>
            <a:spLocks noChangeShapeType="1"/>
          </p:cNvSpPr>
          <p:nvPr/>
        </p:nvSpPr>
        <p:spPr bwMode="auto">
          <a:xfrm flipH="1">
            <a:off x="7239001" y="1574799"/>
            <a:ext cx="460375" cy="609600"/>
          </a:xfrm>
          <a:prstGeom prst="line">
            <a:avLst/>
          </a:prstGeom>
          <a:noFill/>
          <a:ln w="25560">
            <a:solidFill>
              <a:schemeClr val="tx1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" name="Text Box 26"/>
          <p:cNvSpPr txBox="1">
            <a:spLocks noChangeArrowheads="1"/>
          </p:cNvSpPr>
          <p:nvPr/>
        </p:nvSpPr>
        <p:spPr bwMode="auto">
          <a:xfrm>
            <a:off x="6248401" y="3581401"/>
            <a:ext cx="3638473" cy="557461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unix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&gt;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gcc</a:t>
            </a:r>
            <a:r>
              <a:rPr lang="en-GB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mr-IN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–</a:t>
            </a:r>
            <a:r>
              <a:rPr lang="en-GB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o prog2l \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	      main2.o ./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libvector.so</a:t>
            </a:r>
            <a:endParaRPr lang="en-GB" sz="1600" b="1">
              <a:solidFill>
                <a:srgbClr val="990000"/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" name="Footer Placeholder 1">
            <a:extLst>
              <a:ext uri="{FF2B5EF4-FFF2-40B4-BE49-F238E27FC236}">
                <a16:creationId xmlns:a16="http://schemas.microsoft.com/office/drawing/2014/main" id="{2D032A0F-E558-448B-84D1-F1AD021CBD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3" name="Slide Number Placeholder 2">
            <a:extLst>
              <a:ext uri="{FF2B5EF4-FFF2-40B4-BE49-F238E27FC236}">
                <a16:creationId xmlns:a16="http://schemas.microsoft.com/office/drawing/2014/main" id="{38DF46F2-6F26-4B3C-84C7-D6C894E71E7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34</a:t>
            </a:fld>
            <a:endParaRPr lang="en-US"/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0573DE4-1CD6-4536-AB15-73CB72EB9AA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for Dynamic linking, relocation occurs at </a:t>
            </a:r>
            <a:r>
              <a:rPr lang="en-US" u="sng"/>
              <a:t>runtime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8FFFADA-4227-49F0-887A-534382686B0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/>
              <a:t>The program using the DLL is coded to access DLL methods via a special “indirection” table.</a:t>
            </a:r>
          </a:p>
          <a:p>
            <a:endParaRPr lang="en-US"/>
          </a:p>
          <a:p>
            <a:r>
              <a:rPr lang="en-US"/>
              <a:t>Initially this table has on entry per library method but all of them are “wired” to call “load on first access”</a:t>
            </a:r>
          </a:p>
          <a:p>
            <a:endParaRPr lang="en-US"/>
          </a:p>
          <a:p>
            <a:r>
              <a:rPr lang="en-US"/>
              <a:t>This method automatically loads the DLL and patches references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DF54B3D-3CBE-4439-B88B-771A6CBB821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8C18249-F578-43A2-BF62-D7C4E08FB6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8663754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0709777-2217-98F3-29B3-0FE9F5996DE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Reminder: </a:t>
            </a:r>
            <a:r>
              <a:rPr lang="en-US" err="1"/>
              <a:t>Mmapped</a:t>
            </a:r>
            <a:r>
              <a:rPr lang="en-US"/>
              <a:t> file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19868AC-5002-88E7-626E-AB1525AE25B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A file… but fully loaded into memory by the kernel</a:t>
            </a:r>
          </a:p>
          <a:p>
            <a:endParaRPr lang="en-US"/>
          </a:p>
          <a:p>
            <a:r>
              <a:rPr lang="en-US"/>
              <a:t>Those physical pages can now show up as virtual pages in any address space that calls </a:t>
            </a:r>
            <a:r>
              <a:rPr lang="en-US" err="1"/>
              <a:t>mmap</a:t>
            </a:r>
            <a:r>
              <a:rPr lang="en-US"/>
              <a:t>() and has permission</a:t>
            </a:r>
          </a:p>
          <a:p>
            <a:endParaRPr lang="en-US"/>
          </a:p>
          <a:p>
            <a:r>
              <a:rPr lang="en-US"/>
              <a:t>The pages are only in memory “once”.  The page table entries are small so the overheads are minor.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8C4079C6-EE04-B974-8C95-8C729427476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8AC3A24E-0314-6EB5-DC82-B98979002C5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4741145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3BF1CC2-9088-CDCB-7F87-CBE14020F53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Steps in DLL loading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E8F77D3-DB8D-8D46-8C20-1C87402DA55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/>
              <a:t>Automatic, but what the method does is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/>
              <a:t>  Map the DLL file itself into memory.  If it is already in memory</a:t>
            </a:r>
            <a:br>
              <a:rPr lang="en-US"/>
            </a:br>
            <a:r>
              <a:rPr lang="en-US"/>
              <a:t>    the single copy will be shared.  This is our space savings </a:t>
            </a:r>
            <a:r>
              <a:rPr lang="en-US">
                <a:sym typeface="Wingdings" panose="05000000000000000000" pitchFamily="2" charset="2"/>
              </a:rPr>
              <a:t>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>
                <a:sym typeface="Wingdings" panose="05000000000000000000" pitchFamily="2" charset="2"/>
              </a:rPr>
              <a:t>  That new DLL will need its own private copy of the data and</a:t>
            </a:r>
            <a:br>
              <a:rPr lang="en-US">
                <a:sym typeface="Wingdings" panose="05000000000000000000" pitchFamily="2" charset="2"/>
              </a:rPr>
            </a:br>
            <a:r>
              <a:rPr lang="en-US">
                <a:sym typeface="Wingdings" panose="05000000000000000000" pitchFamily="2" charset="2"/>
              </a:rPr>
              <a:t>    </a:t>
            </a:r>
            <a:r>
              <a:rPr lang="en-US" err="1">
                <a:sym typeface="Wingdings" panose="05000000000000000000" pitchFamily="2" charset="2"/>
              </a:rPr>
              <a:t>bss</a:t>
            </a:r>
            <a:r>
              <a:rPr lang="en-US">
                <a:sym typeface="Wingdings" panose="05000000000000000000" pitchFamily="2" charset="2"/>
              </a:rPr>
              <a:t> segment.  Allocate space, and remember the base</a:t>
            </a:r>
            <a:br>
              <a:rPr lang="en-US">
                <a:sym typeface="Wingdings" panose="05000000000000000000" pitchFamily="2" charset="2"/>
              </a:rPr>
            </a:br>
            <a:r>
              <a:rPr lang="en-US">
                <a:sym typeface="Wingdings" panose="05000000000000000000" pitchFamily="2" charset="2"/>
              </a:rPr>
              <a:t>    address.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>
                <a:sym typeface="Wingdings" panose="05000000000000000000" pitchFamily="2" charset="2"/>
              </a:rPr>
              <a:t>  Now, when foo(x) gets called, we just load that base address</a:t>
            </a:r>
            <a:br>
              <a:rPr lang="en-US">
                <a:sym typeface="Wingdings" panose="05000000000000000000" pitchFamily="2" charset="2"/>
              </a:rPr>
            </a:br>
            <a:r>
              <a:rPr lang="en-US">
                <a:sym typeface="Wingdings" panose="05000000000000000000" pitchFamily="2" charset="2"/>
              </a:rPr>
              <a:t>    in a designated register and call (*</a:t>
            </a:r>
            <a:r>
              <a:rPr lang="en-US" err="1">
                <a:sym typeface="Wingdings" panose="05000000000000000000" pitchFamily="2" charset="2"/>
              </a:rPr>
              <a:t>address_of_foo</a:t>
            </a:r>
            <a:r>
              <a:rPr lang="en-US">
                <a:sym typeface="Wingdings" panose="05000000000000000000" pitchFamily="2" charset="2"/>
              </a:rPr>
              <a:t>)(x) !</a:t>
            </a:r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6262C3C-C71C-D216-A341-5070ADF935A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844668B-091D-F131-ECEE-D440B1C9432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14733330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597E07-7FA0-D99B-2E5B-CB676C1C2D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… steps in </a:t>
            </a:r>
            <a:r>
              <a:rPr lang="en-US" err="1"/>
              <a:t>dll</a:t>
            </a:r>
            <a:r>
              <a:rPr lang="en-US"/>
              <a:t> loading as graphic</a:t>
            </a:r>
          </a:p>
        </p:txBody>
      </p:sp>
      <p:sp>
        <p:nvSpPr>
          <p:cNvPr id="13" name="Content Placeholder 12">
            <a:extLst>
              <a:ext uri="{FF2B5EF4-FFF2-40B4-BE49-F238E27FC236}">
                <a16:creationId xmlns:a16="http://schemas.microsoft.com/office/drawing/2014/main" id="{70299C8A-8D90-1514-E00D-2068A378F2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47012" y="2286000"/>
            <a:ext cx="5318806" cy="4023360"/>
          </a:xfrm>
        </p:spPr>
        <p:txBody>
          <a:bodyPr/>
          <a:lstStyle/>
          <a:p>
            <a:r>
              <a:rPr lang="en-US"/>
              <a:t>Initially, </a:t>
            </a:r>
            <a:r>
              <a:rPr lang="en-US" err="1"/>
              <a:t>myprog</a:t>
            </a:r>
            <a:r>
              <a:rPr lang="en-US"/>
              <a:t> doesn’t have the DLL loaded.</a:t>
            </a:r>
          </a:p>
          <a:p>
            <a:endParaRPr lang="en-US"/>
          </a:p>
          <a:p>
            <a:r>
              <a:rPr lang="en-US"/>
              <a:t>Calls to methods like “</a:t>
            </a:r>
            <a:r>
              <a:rPr lang="en-US" err="1"/>
              <a:t>fwrite</a:t>
            </a:r>
            <a:r>
              <a:rPr lang="en-US"/>
              <a:t>” will actually call __loader via function-pointer indirection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6226D26-5C74-431D-7EDD-3B8C44943F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975D17B-CE98-01A0-DC41-1E0B65A65D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38</a:t>
            </a:fld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A7B2254-F709-517E-4654-FFEC52234115}"/>
              </a:ext>
            </a:extLst>
          </p:cNvPr>
          <p:cNvSpPr/>
          <p:nvPr/>
        </p:nvSpPr>
        <p:spPr>
          <a:xfrm>
            <a:off x="796066" y="4173967"/>
            <a:ext cx="1247887" cy="2296737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279524C-F93B-276B-08AC-DE1219470575}"/>
              </a:ext>
            </a:extLst>
          </p:cNvPr>
          <p:cNvSpPr txBox="1"/>
          <p:nvPr/>
        </p:nvSpPr>
        <p:spPr>
          <a:xfrm>
            <a:off x="1200052" y="6101372"/>
            <a:ext cx="89037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/>
              <a:t>myprog</a:t>
            </a:r>
            <a:endParaRPr lang="en-US"/>
          </a:p>
        </p:txBody>
      </p:sp>
      <p:graphicFrame>
        <p:nvGraphicFramePr>
          <p:cNvPr id="8" name="Table 8">
            <a:extLst>
              <a:ext uri="{FF2B5EF4-FFF2-40B4-BE49-F238E27FC236}">
                <a16:creationId xmlns:a16="http://schemas.microsoft.com/office/drawing/2014/main" id="{77FBFC00-0772-18AF-FC1C-E36C63FD64C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2147548"/>
              </p:ext>
            </p:extLst>
          </p:nvPr>
        </p:nvGraphicFramePr>
        <p:xfrm>
          <a:off x="2268667" y="5425838"/>
          <a:ext cx="3465160" cy="8229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01658">
                  <a:extLst>
                    <a:ext uri="{9D8B030D-6E8A-4147-A177-3AD203B41FA5}">
                      <a16:colId xmlns:a16="http://schemas.microsoft.com/office/drawing/2014/main" val="4259866099"/>
                    </a:ext>
                  </a:extLst>
                </a:gridCol>
                <a:gridCol w="1186421">
                  <a:extLst>
                    <a:ext uri="{9D8B030D-6E8A-4147-A177-3AD203B41FA5}">
                      <a16:colId xmlns:a16="http://schemas.microsoft.com/office/drawing/2014/main" val="805606237"/>
                    </a:ext>
                  </a:extLst>
                </a:gridCol>
                <a:gridCol w="1277081">
                  <a:extLst>
                    <a:ext uri="{9D8B030D-6E8A-4147-A177-3AD203B41FA5}">
                      <a16:colId xmlns:a16="http://schemas.microsoft.com/office/drawing/2014/main" val="1776473852"/>
                    </a:ext>
                  </a:extLst>
                </a:gridCol>
              </a:tblGrid>
              <a:tr h="274320">
                <a:tc>
                  <a:txBody>
                    <a:bodyPr/>
                    <a:lstStyle/>
                    <a:p>
                      <a:r>
                        <a:rPr lang="en-US" sz="1100"/>
                        <a:t>DLL name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/>
                        <a:t>Method name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/>
                        <a:t>Pointer to method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84809352"/>
                  </a:ext>
                </a:extLst>
              </a:tr>
              <a:tr h="274320">
                <a:tc>
                  <a:txBody>
                    <a:bodyPr/>
                    <a:lstStyle/>
                    <a:p>
                      <a:r>
                        <a:rPr lang="en-US" sz="1100"/>
                        <a:t>/…/libc.so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err="1"/>
                        <a:t>fwrite</a:t>
                      </a:r>
                      <a:r>
                        <a:rPr lang="en-US" sz="1100"/>
                        <a:t>(…)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/>
                        <a:t>__loader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39616304"/>
                  </a:ext>
                </a:extLst>
              </a:tr>
              <a:tr h="274320">
                <a:tc>
                  <a:txBody>
                    <a:bodyPr/>
                    <a:lstStyle/>
                    <a:p>
                      <a:r>
                        <a:rPr lang="en-US" sz="1100"/>
                        <a:t>/…./vector.so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err="1"/>
                        <a:t>push_back</a:t>
                      </a:r>
                      <a:r>
                        <a:rPr lang="en-US" sz="1100"/>
                        <a:t>(…)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/>
                        <a:t>__loader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45359748"/>
                  </a:ext>
                </a:extLst>
              </a:tr>
            </a:tbl>
          </a:graphicData>
        </a:graphic>
      </p:graphicFrame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DFE57D36-6D2C-AE10-B74C-D8550809BEC9}"/>
              </a:ext>
            </a:extLst>
          </p:cNvPr>
          <p:cNvCxnSpPr>
            <a:endCxn id="8" idx="1"/>
          </p:cNvCxnSpPr>
          <p:nvPr/>
        </p:nvCxnSpPr>
        <p:spPr>
          <a:xfrm>
            <a:off x="1527586" y="4733365"/>
            <a:ext cx="741081" cy="110395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" name="Straight Arrow Connector 10">
            <a:extLst>
              <a:ext uri="{FF2B5EF4-FFF2-40B4-BE49-F238E27FC236}">
                <a16:creationId xmlns:a16="http://schemas.microsoft.com/office/drawing/2014/main" id="{E5B8AEF1-B27A-AA63-FBF0-A7326A7DF2C6}"/>
              </a:ext>
            </a:extLst>
          </p:cNvPr>
          <p:cNvCxnSpPr>
            <a:cxnSpLocks/>
          </p:cNvCxnSpPr>
          <p:nvPr/>
        </p:nvCxnSpPr>
        <p:spPr>
          <a:xfrm>
            <a:off x="1302872" y="5182085"/>
            <a:ext cx="1012266" cy="94238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974509367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597E07-7FA0-D99B-2E5B-CB676C1C2D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… steps in </a:t>
            </a:r>
            <a:r>
              <a:rPr lang="en-US" err="1"/>
              <a:t>dll</a:t>
            </a:r>
            <a:r>
              <a:rPr lang="en-US"/>
              <a:t> loading as graphic</a:t>
            </a:r>
          </a:p>
        </p:txBody>
      </p:sp>
      <p:sp>
        <p:nvSpPr>
          <p:cNvPr id="13" name="Content Placeholder 12">
            <a:extLst>
              <a:ext uri="{FF2B5EF4-FFF2-40B4-BE49-F238E27FC236}">
                <a16:creationId xmlns:a16="http://schemas.microsoft.com/office/drawing/2014/main" id="{70299C8A-8D90-1514-E00D-2068A378F2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47012" y="1796527"/>
            <a:ext cx="5708058" cy="4512833"/>
          </a:xfrm>
        </p:spPr>
        <p:txBody>
          <a:bodyPr>
            <a:normAutofit/>
          </a:bodyPr>
          <a:lstStyle/>
          <a:p>
            <a:r>
              <a:rPr lang="en-US"/>
              <a:t>On the first call, __loader is invoked and uses Linux file mapping (</a:t>
            </a:r>
            <a:r>
              <a:rPr lang="en-US" b="1" err="1"/>
              <a:t>mmap</a:t>
            </a:r>
            <a:r>
              <a:rPr lang="en-US"/>
              <a:t>) to map the DLL into memory.  The pages of this segment will be shared, read-only, with other users.</a:t>
            </a:r>
          </a:p>
          <a:p>
            <a:endParaRPr lang="en-US"/>
          </a:p>
          <a:p>
            <a:r>
              <a:rPr lang="en-US"/>
              <a:t>This lets the loader learn the base address of the new segment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6226D26-5C74-431D-7EDD-3B8C44943F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975D17B-CE98-01A0-DC41-1E0B65A65D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39</a:t>
            </a:fld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A7B2254-F709-517E-4654-FFEC52234115}"/>
              </a:ext>
            </a:extLst>
          </p:cNvPr>
          <p:cNvSpPr/>
          <p:nvPr/>
        </p:nvSpPr>
        <p:spPr>
          <a:xfrm>
            <a:off x="796066" y="4173967"/>
            <a:ext cx="1247887" cy="2296737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279524C-F93B-276B-08AC-DE1219470575}"/>
              </a:ext>
            </a:extLst>
          </p:cNvPr>
          <p:cNvSpPr txBox="1"/>
          <p:nvPr/>
        </p:nvSpPr>
        <p:spPr>
          <a:xfrm>
            <a:off x="1200052" y="6101372"/>
            <a:ext cx="89037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/>
              <a:t>myprog</a:t>
            </a:r>
            <a:endParaRPr lang="en-US"/>
          </a:p>
        </p:txBody>
      </p:sp>
      <p:graphicFrame>
        <p:nvGraphicFramePr>
          <p:cNvPr id="8" name="Table 8">
            <a:extLst>
              <a:ext uri="{FF2B5EF4-FFF2-40B4-BE49-F238E27FC236}">
                <a16:creationId xmlns:a16="http://schemas.microsoft.com/office/drawing/2014/main" id="{77FBFC00-0772-18AF-FC1C-E36C63FD64C9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0187268"/>
              </p:ext>
            </p:extLst>
          </p:nvPr>
        </p:nvGraphicFramePr>
        <p:xfrm>
          <a:off x="2268667" y="5425838"/>
          <a:ext cx="3465160" cy="8229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01658">
                  <a:extLst>
                    <a:ext uri="{9D8B030D-6E8A-4147-A177-3AD203B41FA5}">
                      <a16:colId xmlns:a16="http://schemas.microsoft.com/office/drawing/2014/main" val="4259866099"/>
                    </a:ext>
                  </a:extLst>
                </a:gridCol>
                <a:gridCol w="1186421">
                  <a:extLst>
                    <a:ext uri="{9D8B030D-6E8A-4147-A177-3AD203B41FA5}">
                      <a16:colId xmlns:a16="http://schemas.microsoft.com/office/drawing/2014/main" val="805606237"/>
                    </a:ext>
                  </a:extLst>
                </a:gridCol>
                <a:gridCol w="1277081">
                  <a:extLst>
                    <a:ext uri="{9D8B030D-6E8A-4147-A177-3AD203B41FA5}">
                      <a16:colId xmlns:a16="http://schemas.microsoft.com/office/drawing/2014/main" val="1776473852"/>
                    </a:ext>
                  </a:extLst>
                </a:gridCol>
              </a:tblGrid>
              <a:tr h="274320">
                <a:tc>
                  <a:txBody>
                    <a:bodyPr/>
                    <a:lstStyle/>
                    <a:p>
                      <a:r>
                        <a:rPr lang="en-US" sz="1100"/>
                        <a:t>DLL name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/>
                        <a:t>Method name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/>
                        <a:t>Pointer to method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84809352"/>
                  </a:ext>
                </a:extLst>
              </a:tr>
              <a:tr h="274320">
                <a:tc>
                  <a:txBody>
                    <a:bodyPr/>
                    <a:lstStyle/>
                    <a:p>
                      <a:r>
                        <a:rPr lang="en-US" sz="1100" b="1"/>
                        <a:t>/…/libc.so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 err="1"/>
                        <a:t>fwrite</a:t>
                      </a:r>
                      <a:r>
                        <a:rPr lang="en-US" sz="1100" b="1"/>
                        <a:t>(…)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/>
                        <a:t>__loader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39616304"/>
                  </a:ext>
                </a:extLst>
              </a:tr>
              <a:tr h="274320">
                <a:tc>
                  <a:txBody>
                    <a:bodyPr/>
                    <a:lstStyle/>
                    <a:p>
                      <a:r>
                        <a:rPr lang="en-US" sz="1100" b="1"/>
                        <a:t>/…./vector.so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 err="1"/>
                        <a:t>push_back</a:t>
                      </a:r>
                      <a:r>
                        <a:rPr lang="en-US" sz="1100" b="1"/>
                        <a:t>(…)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/>
                        <a:t>__loader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45359748"/>
                  </a:ext>
                </a:extLst>
              </a:tr>
            </a:tbl>
          </a:graphicData>
        </a:graphic>
      </p:graphicFrame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DFE57D36-6D2C-AE10-B74C-D8550809BEC9}"/>
              </a:ext>
            </a:extLst>
          </p:cNvPr>
          <p:cNvCxnSpPr>
            <a:endCxn id="8" idx="1"/>
          </p:cNvCxnSpPr>
          <p:nvPr/>
        </p:nvCxnSpPr>
        <p:spPr>
          <a:xfrm>
            <a:off x="1527586" y="4733365"/>
            <a:ext cx="741081" cy="110395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Rectangle 2">
            <a:extLst>
              <a:ext uri="{FF2B5EF4-FFF2-40B4-BE49-F238E27FC236}">
                <a16:creationId xmlns:a16="http://schemas.microsoft.com/office/drawing/2014/main" id="{D6E7243E-D1E4-C2CC-F32D-0644874B2F0B}"/>
              </a:ext>
            </a:extLst>
          </p:cNvPr>
          <p:cNvSpPr/>
          <p:nvPr/>
        </p:nvSpPr>
        <p:spPr>
          <a:xfrm>
            <a:off x="4315610" y="2084534"/>
            <a:ext cx="1247887" cy="2296737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err="1">
                <a:solidFill>
                  <a:sysClr val="windowText" lastClr="000000"/>
                </a:solidFill>
              </a:rPr>
              <a:t>fwrite</a:t>
            </a:r>
            <a:r>
              <a:rPr lang="en-US">
                <a:solidFill>
                  <a:sysClr val="windowText" lastClr="000000"/>
                </a:solidFill>
              </a:rPr>
              <a:t>(…) {</a:t>
            </a:r>
            <a:br>
              <a:rPr lang="en-US">
                <a:solidFill>
                  <a:sysClr val="windowText" lastClr="000000"/>
                </a:solidFill>
              </a:rPr>
            </a:br>
            <a:r>
              <a:rPr lang="en-US">
                <a:solidFill>
                  <a:sysClr val="windowText" lastClr="000000"/>
                </a:solidFill>
              </a:rPr>
              <a:t>      …</a:t>
            </a:r>
            <a:br>
              <a:rPr lang="en-US">
                <a:solidFill>
                  <a:sysClr val="windowText" lastClr="000000"/>
                </a:solidFill>
              </a:rPr>
            </a:br>
            <a:r>
              <a:rPr lang="en-US">
                <a:solidFill>
                  <a:sysClr val="windowText" lastClr="000000"/>
                </a:solidFill>
              </a:rPr>
              <a:t>}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712CC25-578F-55AC-7FA9-A30398E29E24}"/>
              </a:ext>
            </a:extLst>
          </p:cNvPr>
          <p:cNvSpPr txBox="1"/>
          <p:nvPr/>
        </p:nvSpPr>
        <p:spPr>
          <a:xfrm>
            <a:off x="4704862" y="4011939"/>
            <a:ext cx="74571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/>
              <a:t>libc.so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420FD6BB-7D5C-A71B-CCC5-6258F7A480AC}"/>
              </a:ext>
            </a:extLst>
          </p:cNvPr>
          <p:cNvSpPr txBox="1"/>
          <p:nvPr/>
        </p:nvSpPr>
        <p:spPr>
          <a:xfrm>
            <a:off x="1527586" y="3535203"/>
            <a:ext cx="266789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Base address: 0x103290</a:t>
            </a:r>
          </a:p>
        </p:txBody>
      </p: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3B2FF82F-69A5-FAAE-0C2E-AC2ADB735A23}"/>
              </a:ext>
            </a:extLst>
          </p:cNvPr>
          <p:cNvCxnSpPr>
            <a:cxnSpLocks/>
          </p:cNvCxnSpPr>
          <p:nvPr/>
        </p:nvCxnSpPr>
        <p:spPr>
          <a:xfrm>
            <a:off x="3270325" y="3952061"/>
            <a:ext cx="1045285" cy="34561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8D843578-765E-E5F5-5228-966E44E6EE86}"/>
              </a:ext>
            </a:extLst>
          </p:cNvPr>
          <p:cNvSpPr txBox="1"/>
          <p:nvPr/>
        </p:nvSpPr>
        <p:spPr>
          <a:xfrm>
            <a:off x="1490757" y="2190262"/>
            <a:ext cx="266789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Offset: 0x12020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2902E799-A9D7-BDB2-15F2-084273A58F13}"/>
              </a:ext>
            </a:extLst>
          </p:cNvPr>
          <p:cNvCxnSpPr>
            <a:cxnSpLocks/>
          </p:cNvCxnSpPr>
          <p:nvPr/>
        </p:nvCxnSpPr>
        <p:spPr>
          <a:xfrm>
            <a:off x="3233496" y="2607120"/>
            <a:ext cx="1045285" cy="34561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30FE38BC-51AA-648B-86DA-73E0F4EEFD75}"/>
              </a:ext>
            </a:extLst>
          </p:cNvPr>
          <p:cNvSpPr txBox="1"/>
          <p:nvPr/>
        </p:nvSpPr>
        <p:spPr>
          <a:xfrm>
            <a:off x="796066" y="4411737"/>
            <a:ext cx="609420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err="1"/>
              <a:t>fwrite</a:t>
            </a:r>
            <a:r>
              <a:rPr lang="en-US" sz="1800"/>
              <a:t>(…)</a:t>
            </a:r>
          </a:p>
        </p:txBody>
      </p:sp>
    </p:spTree>
    <p:extLst>
      <p:ext uri="{BB962C8B-B14F-4D97-AF65-F5344CB8AC3E}">
        <p14:creationId xmlns:p14="http://schemas.microsoft.com/office/powerpoint/2010/main" val="3732884552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597E07-7FA0-D99B-2E5B-CB676C1C2D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… steps in </a:t>
            </a:r>
            <a:r>
              <a:rPr lang="en-US" err="1"/>
              <a:t>dll</a:t>
            </a:r>
            <a:r>
              <a:rPr lang="en-US"/>
              <a:t> loading as graphic</a:t>
            </a:r>
          </a:p>
        </p:txBody>
      </p:sp>
      <p:sp>
        <p:nvSpPr>
          <p:cNvPr id="13" name="Content Placeholder 12">
            <a:extLst>
              <a:ext uri="{FF2B5EF4-FFF2-40B4-BE49-F238E27FC236}">
                <a16:creationId xmlns:a16="http://schemas.microsoft.com/office/drawing/2014/main" id="{70299C8A-8D90-1514-E00D-2068A378F2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47012" y="2286000"/>
            <a:ext cx="5318806" cy="4023360"/>
          </a:xfrm>
        </p:spPr>
        <p:txBody>
          <a:bodyPr>
            <a:normAutofit lnSpcReduction="10000"/>
          </a:bodyPr>
          <a:lstStyle/>
          <a:p>
            <a:r>
              <a:rPr lang="en-US"/>
              <a:t>Next, it makes a clone (a private copy) of the data segment and </a:t>
            </a:r>
            <a:r>
              <a:rPr lang="en-US" err="1"/>
              <a:t>bss</a:t>
            </a:r>
            <a:r>
              <a:rPr lang="en-US"/>
              <a:t> segment used by libc.so.  The mapped segment has a read-only copy.</a:t>
            </a:r>
          </a:p>
          <a:p>
            <a:endParaRPr lang="en-US"/>
          </a:p>
          <a:p>
            <a:r>
              <a:rPr lang="en-US"/>
              <a:t>This is because each process using the DLL needs its own version of the global variables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6226D26-5C74-431D-7EDD-3B8C44943F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975D17B-CE98-01A0-DC41-1E0B65A65D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40</a:t>
            </a:fld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A7B2254-F709-517E-4654-FFEC52234115}"/>
              </a:ext>
            </a:extLst>
          </p:cNvPr>
          <p:cNvSpPr/>
          <p:nvPr/>
        </p:nvSpPr>
        <p:spPr>
          <a:xfrm>
            <a:off x="796066" y="4173967"/>
            <a:ext cx="1247887" cy="2296737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279524C-F93B-276B-08AC-DE1219470575}"/>
              </a:ext>
            </a:extLst>
          </p:cNvPr>
          <p:cNvSpPr txBox="1"/>
          <p:nvPr/>
        </p:nvSpPr>
        <p:spPr>
          <a:xfrm>
            <a:off x="1200052" y="6101372"/>
            <a:ext cx="89037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/>
              <a:t>myprog</a:t>
            </a:r>
            <a:endParaRPr lang="en-US"/>
          </a:p>
        </p:txBody>
      </p:sp>
      <p:graphicFrame>
        <p:nvGraphicFramePr>
          <p:cNvPr id="8" name="Table 8">
            <a:extLst>
              <a:ext uri="{FF2B5EF4-FFF2-40B4-BE49-F238E27FC236}">
                <a16:creationId xmlns:a16="http://schemas.microsoft.com/office/drawing/2014/main" id="{77FBFC00-0772-18AF-FC1C-E36C63FD64C9}"/>
              </a:ext>
            </a:extLst>
          </p:cNvPr>
          <p:cNvGraphicFramePr>
            <a:graphicFrameLocks noGrp="1"/>
          </p:cNvGraphicFramePr>
          <p:nvPr/>
        </p:nvGraphicFramePr>
        <p:xfrm>
          <a:off x="2268667" y="5425838"/>
          <a:ext cx="3465160" cy="8229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01658">
                  <a:extLst>
                    <a:ext uri="{9D8B030D-6E8A-4147-A177-3AD203B41FA5}">
                      <a16:colId xmlns:a16="http://schemas.microsoft.com/office/drawing/2014/main" val="4259866099"/>
                    </a:ext>
                  </a:extLst>
                </a:gridCol>
                <a:gridCol w="1186421">
                  <a:extLst>
                    <a:ext uri="{9D8B030D-6E8A-4147-A177-3AD203B41FA5}">
                      <a16:colId xmlns:a16="http://schemas.microsoft.com/office/drawing/2014/main" val="805606237"/>
                    </a:ext>
                  </a:extLst>
                </a:gridCol>
                <a:gridCol w="1277081">
                  <a:extLst>
                    <a:ext uri="{9D8B030D-6E8A-4147-A177-3AD203B41FA5}">
                      <a16:colId xmlns:a16="http://schemas.microsoft.com/office/drawing/2014/main" val="1776473852"/>
                    </a:ext>
                  </a:extLst>
                </a:gridCol>
              </a:tblGrid>
              <a:tr h="274320">
                <a:tc>
                  <a:txBody>
                    <a:bodyPr/>
                    <a:lstStyle/>
                    <a:p>
                      <a:r>
                        <a:rPr lang="en-US" sz="1100"/>
                        <a:t>DLL name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/>
                        <a:t>Method name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/>
                        <a:t>Pointer to method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84809352"/>
                  </a:ext>
                </a:extLst>
              </a:tr>
              <a:tr h="274320">
                <a:tc>
                  <a:txBody>
                    <a:bodyPr/>
                    <a:lstStyle/>
                    <a:p>
                      <a:r>
                        <a:rPr lang="en-US" sz="1100" b="1"/>
                        <a:t>/…/libc.so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 err="1"/>
                        <a:t>fwrite</a:t>
                      </a:r>
                      <a:r>
                        <a:rPr lang="en-US" sz="1100" b="1"/>
                        <a:t>(…)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/>
                        <a:t>__loader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39616304"/>
                  </a:ext>
                </a:extLst>
              </a:tr>
              <a:tr h="274320">
                <a:tc>
                  <a:txBody>
                    <a:bodyPr/>
                    <a:lstStyle/>
                    <a:p>
                      <a:r>
                        <a:rPr lang="en-US" sz="1100" b="1"/>
                        <a:t>/…./vector.so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 err="1"/>
                        <a:t>push_back</a:t>
                      </a:r>
                      <a:r>
                        <a:rPr lang="en-US" sz="1100" b="1"/>
                        <a:t>(…)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/>
                        <a:t>__loader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45359748"/>
                  </a:ext>
                </a:extLst>
              </a:tr>
            </a:tbl>
          </a:graphicData>
        </a:graphic>
      </p:graphicFrame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DFE57D36-6D2C-AE10-B74C-D8550809BEC9}"/>
              </a:ext>
            </a:extLst>
          </p:cNvPr>
          <p:cNvCxnSpPr>
            <a:endCxn id="8" idx="1"/>
          </p:cNvCxnSpPr>
          <p:nvPr/>
        </p:nvCxnSpPr>
        <p:spPr>
          <a:xfrm>
            <a:off x="1527586" y="4733365"/>
            <a:ext cx="741081" cy="110395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Rectangle 2">
            <a:extLst>
              <a:ext uri="{FF2B5EF4-FFF2-40B4-BE49-F238E27FC236}">
                <a16:creationId xmlns:a16="http://schemas.microsoft.com/office/drawing/2014/main" id="{D6E7243E-D1E4-C2CC-F32D-0644874B2F0B}"/>
              </a:ext>
            </a:extLst>
          </p:cNvPr>
          <p:cNvSpPr/>
          <p:nvPr/>
        </p:nvSpPr>
        <p:spPr>
          <a:xfrm>
            <a:off x="4315610" y="2084534"/>
            <a:ext cx="1247887" cy="2296737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err="1">
                <a:solidFill>
                  <a:sysClr val="windowText" lastClr="000000"/>
                </a:solidFill>
              </a:rPr>
              <a:t>fwrite</a:t>
            </a:r>
            <a:r>
              <a:rPr lang="en-US">
                <a:solidFill>
                  <a:sysClr val="windowText" lastClr="000000"/>
                </a:solidFill>
              </a:rPr>
              <a:t>(…) {</a:t>
            </a:r>
            <a:br>
              <a:rPr lang="en-US">
                <a:solidFill>
                  <a:sysClr val="windowText" lastClr="000000"/>
                </a:solidFill>
              </a:rPr>
            </a:br>
            <a:r>
              <a:rPr lang="en-US">
                <a:solidFill>
                  <a:sysClr val="windowText" lastClr="000000"/>
                </a:solidFill>
              </a:rPr>
              <a:t>      …</a:t>
            </a:r>
            <a:br>
              <a:rPr lang="en-US">
                <a:solidFill>
                  <a:sysClr val="windowText" lastClr="000000"/>
                </a:solidFill>
              </a:rPr>
            </a:br>
            <a:r>
              <a:rPr lang="en-US">
                <a:solidFill>
                  <a:sysClr val="windowText" lastClr="000000"/>
                </a:solidFill>
              </a:rPr>
              <a:t>}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712CC25-578F-55AC-7FA9-A30398E29E24}"/>
              </a:ext>
            </a:extLst>
          </p:cNvPr>
          <p:cNvSpPr txBox="1"/>
          <p:nvPr/>
        </p:nvSpPr>
        <p:spPr>
          <a:xfrm>
            <a:off x="4704862" y="4011939"/>
            <a:ext cx="74571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/>
              <a:t>libc.so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420FD6BB-7D5C-A71B-CCC5-6258F7A480AC}"/>
              </a:ext>
            </a:extLst>
          </p:cNvPr>
          <p:cNvSpPr txBox="1"/>
          <p:nvPr/>
        </p:nvSpPr>
        <p:spPr>
          <a:xfrm>
            <a:off x="1527586" y="3535203"/>
            <a:ext cx="266789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Base address: 0x103290</a:t>
            </a:r>
          </a:p>
        </p:txBody>
      </p: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3B2FF82F-69A5-FAAE-0C2E-AC2ADB735A23}"/>
              </a:ext>
            </a:extLst>
          </p:cNvPr>
          <p:cNvCxnSpPr>
            <a:cxnSpLocks/>
          </p:cNvCxnSpPr>
          <p:nvPr/>
        </p:nvCxnSpPr>
        <p:spPr>
          <a:xfrm>
            <a:off x="3270325" y="3952061"/>
            <a:ext cx="1045285" cy="34561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8D843578-765E-E5F5-5228-966E44E6EE86}"/>
              </a:ext>
            </a:extLst>
          </p:cNvPr>
          <p:cNvSpPr txBox="1"/>
          <p:nvPr/>
        </p:nvSpPr>
        <p:spPr>
          <a:xfrm>
            <a:off x="1490757" y="2190262"/>
            <a:ext cx="266789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Offset: 0x12020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2902E799-A9D7-BDB2-15F2-084273A58F13}"/>
              </a:ext>
            </a:extLst>
          </p:cNvPr>
          <p:cNvCxnSpPr>
            <a:cxnSpLocks/>
          </p:cNvCxnSpPr>
          <p:nvPr/>
        </p:nvCxnSpPr>
        <p:spPr>
          <a:xfrm>
            <a:off x="3233496" y="2607120"/>
            <a:ext cx="1045285" cy="34561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30FE38BC-51AA-648B-86DA-73E0F4EEFD75}"/>
              </a:ext>
            </a:extLst>
          </p:cNvPr>
          <p:cNvSpPr txBox="1"/>
          <p:nvPr/>
        </p:nvSpPr>
        <p:spPr>
          <a:xfrm>
            <a:off x="796066" y="4411737"/>
            <a:ext cx="609420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err="1"/>
              <a:t>fwrite</a:t>
            </a:r>
            <a:r>
              <a:rPr lang="en-US" sz="1800"/>
              <a:t>(…)</a:t>
            </a: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19B5CC65-5DC2-3892-B3A9-021AE24C4824}"/>
              </a:ext>
            </a:extLst>
          </p:cNvPr>
          <p:cNvSpPr/>
          <p:nvPr/>
        </p:nvSpPr>
        <p:spPr>
          <a:xfrm>
            <a:off x="4294095" y="4428797"/>
            <a:ext cx="1247887" cy="856544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>
                <a:solidFill>
                  <a:sysClr val="windowText" lastClr="000000"/>
                </a:solidFill>
              </a:rPr>
              <a:t>Private data segment</a:t>
            </a:r>
          </a:p>
        </p:txBody>
      </p:sp>
    </p:spTree>
    <p:extLst>
      <p:ext uri="{BB962C8B-B14F-4D97-AF65-F5344CB8AC3E}">
        <p14:creationId xmlns:p14="http://schemas.microsoft.com/office/powerpoint/2010/main" val="4077560325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4597E07-7FA0-D99B-2E5B-CB676C1C2D9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… steps in </a:t>
            </a:r>
            <a:r>
              <a:rPr lang="en-US" err="1"/>
              <a:t>dll</a:t>
            </a:r>
            <a:r>
              <a:rPr lang="en-US"/>
              <a:t> loading as graphic</a:t>
            </a:r>
          </a:p>
        </p:txBody>
      </p:sp>
      <p:sp>
        <p:nvSpPr>
          <p:cNvPr id="13" name="Content Placeholder 12">
            <a:extLst>
              <a:ext uri="{FF2B5EF4-FFF2-40B4-BE49-F238E27FC236}">
                <a16:creationId xmlns:a16="http://schemas.microsoft.com/office/drawing/2014/main" id="{70299C8A-8D90-1514-E00D-2068A378F2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347012" y="2286000"/>
            <a:ext cx="5318806" cy="4023360"/>
          </a:xfrm>
        </p:spPr>
        <p:txBody>
          <a:bodyPr>
            <a:normAutofit/>
          </a:bodyPr>
          <a:lstStyle/>
          <a:p>
            <a:r>
              <a:rPr lang="en-US"/>
              <a:t>Now the loader can patch up the indirection table.</a:t>
            </a:r>
          </a:p>
          <a:p>
            <a:r>
              <a:rPr lang="en-US"/>
              <a:t>A call to </a:t>
            </a:r>
            <a:r>
              <a:rPr lang="en-US" err="1"/>
              <a:t>fwrite</a:t>
            </a:r>
            <a:r>
              <a:rPr lang="en-US"/>
              <a:t> will go to a little method that (1) puts the base address of libc.so and the associated data segment into a register, then calls the version in the mapped memory region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6226D26-5C74-431D-7EDD-3B8C44943F3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7975D17B-CE98-01A0-DC41-1E0B65A65D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41</a:t>
            </a:fld>
            <a:endParaRPr lang="en-US"/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8A7B2254-F709-517E-4654-FFEC52234115}"/>
              </a:ext>
            </a:extLst>
          </p:cNvPr>
          <p:cNvSpPr/>
          <p:nvPr/>
        </p:nvSpPr>
        <p:spPr>
          <a:xfrm>
            <a:off x="796066" y="4173967"/>
            <a:ext cx="1247887" cy="2296737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279524C-F93B-276B-08AC-DE1219470575}"/>
              </a:ext>
            </a:extLst>
          </p:cNvPr>
          <p:cNvSpPr txBox="1"/>
          <p:nvPr/>
        </p:nvSpPr>
        <p:spPr>
          <a:xfrm>
            <a:off x="1200052" y="6101372"/>
            <a:ext cx="89037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/>
              <a:t>myprog</a:t>
            </a:r>
            <a:endParaRPr lang="en-US"/>
          </a:p>
        </p:txBody>
      </p:sp>
      <p:graphicFrame>
        <p:nvGraphicFramePr>
          <p:cNvPr id="8" name="Table 8">
            <a:extLst>
              <a:ext uri="{FF2B5EF4-FFF2-40B4-BE49-F238E27FC236}">
                <a16:creationId xmlns:a16="http://schemas.microsoft.com/office/drawing/2014/main" id="{77FBFC00-0772-18AF-FC1C-E36C63FD64C9}"/>
              </a:ext>
            </a:extLst>
          </p:cNvPr>
          <p:cNvGraphicFramePr>
            <a:graphicFrameLocks noGrp="1"/>
          </p:cNvGraphicFramePr>
          <p:nvPr/>
        </p:nvGraphicFramePr>
        <p:xfrm>
          <a:off x="2268667" y="5425838"/>
          <a:ext cx="3465160" cy="82296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001658">
                  <a:extLst>
                    <a:ext uri="{9D8B030D-6E8A-4147-A177-3AD203B41FA5}">
                      <a16:colId xmlns:a16="http://schemas.microsoft.com/office/drawing/2014/main" val="4259866099"/>
                    </a:ext>
                  </a:extLst>
                </a:gridCol>
                <a:gridCol w="1186421">
                  <a:extLst>
                    <a:ext uri="{9D8B030D-6E8A-4147-A177-3AD203B41FA5}">
                      <a16:colId xmlns:a16="http://schemas.microsoft.com/office/drawing/2014/main" val="805606237"/>
                    </a:ext>
                  </a:extLst>
                </a:gridCol>
                <a:gridCol w="1277081">
                  <a:extLst>
                    <a:ext uri="{9D8B030D-6E8A-4147-A177-3AD203B41FA5}">
                      <a16:colId xmlns:a16="http://schemas.microsoft.com/office/drawing/2014/main" val="1776473852"/>
                    </a:ext>
                  </a:extLst>
                </a:gridCol>
              </a:tblGrid>
              <a:tr h="274320">
                <a:tc>
                  <a:txBody>
                    <a:bodyPr/>
                    <a:lstStyle/>
                    <a:p>
                      <a:r>
                        <a:rPr lang="en-US" sz="1100"/>
                        <a:t>DLL name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/>
                        <a:t>Method name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/>
                        <a:t>Pointer to method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384809352"/>
                  </a:ext>
                </a:extLst>
              </a:tr>
              <a:tr h="274320">
                <a:tc>
                  <a:txBody>
                    <a:bodyPr/>
                    <a:lstStyle/>
                    <a:p>
                      <a:r>
                        <a:rPr lang="en-US" sz="1100" b="1"/>
                        <a:t>/…/libc.so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 err="1"/>
                        <a:t>fwrite</a:t>
                      </a:r>
                      <a:r>
                        <a:rPr lang="en-US" sz="1100" b="1"/>
                        <a:t>(…)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/>
                        <a:t>__loader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39616304"/>
                  </a:ext>
                </a:extLst>
              </a:tr>
              <a:tr h="274320">
                <a:tc>
                  <a:txBody>
                    <a:bodyPr/>
                    <a:lstStyle/>
                    <a:p>
                      <a:r>
                        <a:rPr lang="en-US" sz="1100" b="1"/>
                        <a:t>/…./vector.so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 err="1"/>
                        <a:t>push_back</a:t>
                      </a:r>
                      <a:r>
                        <a:rPr lang="en-US" sz="1100" b="1"/>
                        <a:t>(…)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sz="1100" b="1"/>
                        <a:t>__loader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45359748"/>
                  </a:ext>
                </a:extLst>
              </a:tr>
            </a:tbl>
          </a:graphicData>
        </a:graphic>
      </p:graphicFrame>
      <p:cxnSp>
        <p:nvCxnSpPr>
          <p:cNvPr id="10" name="Straight Arrow Connector 9">
            <a:extLst>
              <a:ext uri="{FF2B5EF4-FFF2-40B4-BE49-F238E27FC236}">
                <a16:creationId xmlns:a16="http://schemas.microsoft.com/office/drawing/2014/main" id="{DFE57D36-6D2C-AE10-B74C-D8550809BEC9}"/>
              </a:ext>
            </a:extLst>
          </p:cNvPr>
          <p:cNvCxnSpPr>
            <a:endCxn id="8" idx="1"/>
          </p:cNvCxnSpPr>
          <p:nvPr/>
        </p:nvCxnSpPr>
        <p:spPr>
          <a:xfrm>
            <a:off x="1527586" y="4733365"/>
            <a:ext cx="741081" cy="1103953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Rectangle 2">
            <a:extLst>
              <a:ext uri="{FF2B5EF4-FFF2-40B4-BE49-F238E27FC236}">
                <a16:creationId xmlns:a16="http://schemas.microsoft.com/office/drawing/2014/main" id="{D6E7243E-D1E4-C2CC-F32D-0644874B2F0B}"/>
              </a:ext>
            </a:extLst>
          </p:cNvPr>
          <p:cNvSpPr/>
          <p:nvPr/>
        </p:nvSpPr>
        <p:spPr>
          <a:xfrm>
            <a:off x="4315610" y="3074241"/>
            <a:ext cx="1247887" cy="2296737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r>
              <a:rPr lang="en-US" err="1">
                <a:solidFill>
                  <a:sysClr val="windowText" lastClr="000000"/>
                </a:solidFill>
              </a:rPr>
              <a:t>fwrite</a:t>
            </a:r>
            <a:r>
              <a:rPr lang="en-US">
                <a:solidFill>
                  <a:sysClr val="windowText" lastClr="000000"/>
                </a:solidFill>
              </a:rPr>
              <a:t>(…) {</a:t>
            </a:r>
            <a:br>
              <a:rPr lang="en-US">
                <a:solidFill>
                  <a:sysClr val="windowText" lastClr="000000"/>
                </a:solidFill>
              </a:rPr>
            </a:br>
            <a:r>
              <a:rPr lang="en-US">
                <a:solidFill>
                  <a:sysClr val="windowText" lastClr="000000"/>
                </a:solidFill>
              </a:rPr>
              <a:t>      …</a:t>
            </a:r>
            <a:br>
              <a:rPr lang="en-US">
                <a:solidFill>
                  <a:sysClr val="windowText" lastClr="000000"/>
                </a:solidFill>
              </a:rPr>
            </a:br>
            <a:r>
              <a:rPr lang="en-US">
                <a:solidFill>
                  <a:sysClr val="windowText" lastClr="000000"/>
                </a:solidFill>
              </a:rPr>
              <a:t>}</a:t>
            </a: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712CC25-578F-55AC-7FA9-A30398E29E24}"/>
              </a:ext>
            </a:extLst>
          </p:cNvPr>
          <p:cNvSpPr txBox="1"/>
          <p:nvPr/>
        </p:nvSpPr>
        <p:spPr>
          <a:xfrm>
            <a:off x="4704862" y="5001646"/>
            <a:ext cx="74571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libc.so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420FD6BB-7D5C-A71B-CCC5-6258F7A480AC}"/>
              </a:ext>
            </a:extLst>
          </p:cNvPr>
          <p:cNvSpPr txBox="1"/>
          <p:nvPr/>
        </p:nvSpPr>
        <p:spPr>
          <a:xfrm>
            <a:off x="2650337" y="4264049"/>
            <a:ext cx="188998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Base address: 0x103290</a:t>
            </a:r>
          </a:p>
        </p:txBody>
      </p: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3B2FF82F-69A5-FAAE-0C2E-AC2ADB735A23}"/>
              </a:ext>
            </a:extLst>
          </p:cNvPr>
          <p:cNvCxnSpPr>
            <a:cxnSpLocks/>
          </p:cNvCxnSpPr>
          <p:nvPr/>
        </p:nvCxnSpPr>
        <p:spPr>
          <a:xfrm>
            <a:off x="3270325" y="4941768"/>
            <a:ext cx="1045285" cy="34561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TextBox 13">
            <a:extLst>
              <a:ext uri="{FF2B5EF4-FFF2-40B4-BE49-F238E27FC236}">
                <a16:creationId xmlns:a16="http://schemas.microsoft.com/office/drawing/2014/main" id="{8D843578-765E-E5F5-5228-966E44E6EE86}"/>
              </a:ext>
            </a:extLst>
          </p:cNvPr>
          <p:cNvSpPr txBox="1"/>
          <p:nvPr/>
        </p:nvSpPr>
        <p:spPr>
          <a:xfrm>
            <a:off x="1490757" y="3179969"/>
            <a:ext cx="266789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/>
              <a:t>Offset: 0x12020</a:t>
            </a:r>
          </a:p>
        </p:txBody>
      </p:sp>
      <p:cxnSp>
        <p:nvCxnSpPr>
          <p:cNvPr id="16" name="Straight Arrow Connector 15">
            <a:extLst>
              <a:ext uri="{FF2B5EF4-FFF2-40B4-BE49-F238E27FC236}">
                <a16:creationId xmlns:a16="http://schemas.microsoft.com/office/drawing/2014/main" id="{2902E799-A9D7-BDB2-15F2-084273A58F13}"/>
              </a:ext>
            </a:extLst>
          </p:cNvPr>
          <p:cNvCxnSpPr>
            <a:cxnSpLocks/>
          </p:cNvCxnSpPr>
          <p:nvPr/>
        </p:nvCxnSpPr>
        <p:spPr>
          <a:xfrm>
            <a:off x="3233496" y="3596827"/>
            <a:ext cx="1045285" cy="345619"/>
          </a:xfrm>
          <a:prstGeom prst="straightConnector1">
            <a:avLst/>
          </a:prstGeom>
          <a:ln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30FE38BC-51AA-648B-86DA-73E0F4EEFD75}"/>
              </a:ext>
            </a:extLst>
          </p:cNvPr>
          <p:cNvSpPr txBox="1"/>
          <p:nvPr/>
        </p:nvSpPr>
        <p:spPr>
          <a:xfrm>
            <a:off x="796066" y="4411737"/>
            <a:ext cx="6094206" cy="3693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err="1"/>
              <a:t>fwrite</a:t>
            </a:r>
            <a:r>
              <a:rPr lang="en-US" sz="1800"/>
              <a:t>(…)</a:t>
            </a:r>
          </a:p>
        </p:txBody>
      </p:sp>
      <p:sp>
        <p:nvSpPr>
          <p:cNvPr id="11" name="Rectangle 10">
            <a:extLst>
              <a:ext uri="{FF2B5EF4-FFF2-40B4-BE49-F238E27FC236}">
                <a16:creationId xmlns:a16="http://schemas.microsoft.com/office/drawing/2014/main" id="{19B5CC65-5DC2-3892-B3A9-021AE24C4824}"/>
              </a:ext>
            </a:extLst>
          </p:cNvPr>
          <p:cNvSpPr/>
          <p:nvPr/>
        </p:nvSpPr>
        <p:spPr>
          <a:xfrm>
            <a:off x="4317404" y="2178528"/>
            <a:ext cx="1247887" cy="856544"/>
          </a:xfrm>
          <a:prstGeom prst="rect">
            <a:avLst/>
          </a:prstGeom>
          <a:solidFill>
            <a:srgbClr val="FFFFCC"/>
          </a:solidFill>
          <a:ln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>
                <a:solidFill>
                  <a:sysClr val="windowText" lastClr="000000"/>
                </a:solidFill>
              </a:rPr>
              <a:t>Private data segment</a:t>
            </a:r>
          </a:p>
        </p:txBody>
      </p:sp>
    </p:spTree>
    <p:extLst>
      <p:ext uri="{BB962C8B-B14F-4D97-AF65-F5344CB8AC3E}">
        <p14:creationId xmlns:p14="http://schemas.microsoft.com/office/powerpoint/2010/main" val="4287282343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CB117EC-3481-92E9-C80F-01349991F2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When </a:t>
            </a:r>
            <a:r>
              <a:rPr lang="en-US" err="1"/>
              <a:t>fwrite</a:t>
            </a:r>
            <a:r>
              <a:rPr lang="en-US"/>
              <a:t> is invoked…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DCB3F0C-D071-3D72-F9BA-DB97A81ED68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/>
              <a:t>Main “calls” the wrapper function.  </a:t>
            </a:r>
          </a:p>
          <a:p>
            <a:endParaRPr lang="en-US"/>
          </a:p>
          <a:p>
            <a:r>
              <a:rPr lang="en-US"/>
              <a:t>That wrapper arranges for </a:t>
            </a:r>
            <a:r>
              <a:rPr lang="en-US" err="1"/>
              <a:t>c++</a:t>
            </a:r>
            <a:r>
              <a:rPr lang="en-US"/>
              <a:t> to put the base address in the base address register (the prior value is pushed to the stack)</a:t>
            </a:r>
          </a:p>
          <a:p>
            <a:endParaRPr lang="en-US"/>
          </a:p>
          <a:p>
            <a:r>
              <a:rPr lang="en-US"/>
              <a:t>The call occurs and </a:t>
            </a:r>
            <a:r>
              <a:rPr lang="en-US" err="1"/>
              <a:t>frwrite</a:t>
            </a:r>
            <a:r>
              <a:rPr lang="en-US"/>
              <a:t> runs</a:t>
            </a:r>
          </a:p>
          <a:p>
            <a:endParaRPr lang="en-US"/>
          </a:p>
          <a:p>
            <a:r>
              <a:rPr lang="en-US"/>
              <a:t>The prior value of the base address register is popped and restored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05D24B4-5C38-48FA-C7CF-24C157B6B1B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19101302-5B40-B5E2-8C9C-090C020AD0D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2350195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4F10DAB-D762-9B6B-7DB2-2528D718434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Why did we save memory?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550183E-CB5C-5929-ACF3-5E104354CB8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/>
              <a:t>The segment holding libc.so could be huge – it is hard to get used to “sizes” of things, but shared libraries can be very large.  </a:t>
            </a:r>
          </a:p>
          <a:p>
            <a:endParaRPr lang="en-US"/>
          </a:p>
          <a:p>
            <a:r>
              <a:rPr lang="en-US"/>
              <a:t>Many of them have really big in-memory data structures or helper data of various kinds, like ML models.</a:t>
            </a:r>
          </a:p>
          <a:p>
            <a:endParaRPr lang="en-US"/>
          </a:p>
          <a:p>
            <a:r>
              <a:rPr lang="en-US"/>
              <a:t>This can add up to gigabytes.  Now those will be shared, in read-only mapped memory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3A9347AB-D11C-95DF-A852-DC8C1BD039D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835D763-293D-1F78-0286-327C52FC292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3865154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EFB2ED9-AD69-A175-0D6F-089046197C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How does the C++ compiler know that </a:t>
            </a:r>
            <a:r>
              <a:rPr lang="en-US" err="1"/>
              <a:t>fwrite</a:t>
            </a:r>
            <a:r>
              <a:rPr lang="en-US"/>
              <a:t>(…) will live in a DLL?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95030AA-4CFF-322A-65B1-7C196085A8E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/>
              <a:t>… it does </a:t>
            </a:r>
            <a:r>
              <a:rPr lang="en-US" u="sng"/>
              <a:t>need</a:t>
            </a:r>
            <a:r>
              <a:rPr lang="en-US"/>
              <a:t> to know, because the DLL can land at a different place in each process using it. </a:t>
            </a:r>
          </a:p>
          <a:p>
            <a:pPr>
              <a:buFont typeface="Wingdings" panose="05000000000000000000" pitchFamily="2" charset="2"/>
              <a:buChar char="Ø"/>
            </a:pPr>
            <a:r>
              <a:rPr lang="en-US"/>
              <a:t>   Every process has its own address space layout.</a:t>
            </a:r>
          </a:p>
          <a:p>
            <a:pPr marL="0" indent="0">
              <a:buNone/>
            </a:pPr>
            <a:endParaRPr lang="en-US"/>
          </a:p>
          <a:p>
            <a:pPr marL="0" indent="0">
              <a:buNone/>
            </a:pPr>
            <a:r>
              <a:rPr lang="en-US"/>
              <a:t>So, </a:t>
            </a:r>
            <a:r>
              <a:rPr lang="en-US" err="1"/>
              <a:t>gcc</a:t>
            </a:r>
            <a:r>
              <a:rPr lang="en-US"/>
              <a:t> needs to use pointer and base-relative addressing</a:t>
            </a:r>
          </a:p>
          <a:p>
            <a:pPr marL="0" indent="0">
              <a:buNone/>
            </a:pPr>
            <a:endParaRPr lang="en-US"/>
          </a:p>
          <a:p>
            <a:pPr marL="0" indent="0">
              <a:buNone/>
            </a:pPr>
            <a:r>
              <a:rPr lang="en-US"/>
              <a:t>But who tells it?  </a:t>
            </a:r>
            <a:r>
              <a:rPr lang="en-US" b="1"/>
              <a:t>You do.  The DLL developer must “say this”</a:t>
            </a:r>
            <a:endParaRPr lang="en-US"/>
          </a:p>
          <a:p>
            <a:pPr marL="0" indent="0">
              <a:buNone/>
            </a:pPr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7105190-7CB6-D7B7-3219-077CA359F8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40BF6ADB-B2AD-3F50-9944-254579DCDBC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2279053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5C467DA-06A6-4CF9-AEA5-2E3A53F436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err="1"/>
              <a:t>Gcc</a:t>
            </a:r>
            <a:r>
              <a:rPr lang="en-US"/>
              <a:t> options used here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CEE700E-198C-4230-B35B-9991B698047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en-US"/>
              <a:t>1) –shared, -</a:t>
            </a:r>
            <a:r>
              <a:rPr lang="en-US" err="1"/>
              <a:t>fpic</a:t>
            </a:r>
            <a:r>
              <a:rPr lang="en-US"/>
              <a:t>:  To create position independent code (next slide)</a:t>
            </a:r>
          </a:p>
          <a:p>
            <a:endParaRPr lang="en-US"/>
          </a:p>
          <a:p>
            <a:r>
              <a:rPr lang="en-US"/>
              <a:t>2) –o something.so: To output result as a DLL</a:t>
            </a:r>
          </a:p>
          <a:p>
            <a:endParaRPr lang="en-US"/>
          </a:p>
          <a:p>
            <a:r>
              <a:rPr lang="en-US"/>
              <a:t>3) –</a:t>
            </a:r>
            <a:r>
              <a:rPr lang="en-US" err="1"/>
              <a:t>rdynamic</a:t>
            </a:r>
            <a:r>
              <a:rPr lang="en-US"/>
              <a:t>:  Includes dynamic symbol names for </a:t>
            </a:r>
            <a:r>
              <a:rPr lang="en-US" err="1"/>
              <a:t>gprof</a:t>
            </a:r>
            <a:r>
              <a:rPr lang="en-US"/>
              <a:t>, </a:t>
            </a:r>
            <a:r>
              <a:rPr lang="en-US" err="1"/>
              <a:t>gdb</a:t>
            </a:r>
            <a:endParaRPr lang="en-US"/>
          </a:p>
          <a:p>
            <a:endParaRPr lang="en-US"/>
          </a:p>
          <a:p>
            <a:r>
              <a:rPr lang="en-US"/>
              <a:t>4) –</a:t>
            </a:r>
            <a:r>
              <a:rPr lang="en-US" err="1"/>
              <a:t>ldr</a:t>
            </a:r>
            <a:r>
              <a:rPr lang="en-US"/>
              <a:t>:  “</a:t>
            </a:r>
            <a:r>
              <a:rPr lang="en-US" err="1"/>
              <a:t>dr</a:t>
            </a:r>
            <a:r>
              <a:rPr lang="en-US"/>
              <a:t>” is the directory to look for the .so file in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4F0734E-03CB-4736-B858-3E49A56B787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E3D60C0-E55E-4151-A9C4-9290B6B40D9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14251270"/>
      </p:ext>
    </p:extLst>
  </p:cSld>
  <p:clrMapOvr>
    <a:masterClrMapping/>
  </p:clrMapOvr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5" name="Rectangle 1"/>
          <p:cNvSpPr>
            <a:spLocks noGrp="1" noChangeArrowheads="1"/>
          </p:cNvSpPr>
          <p:nvPr>
            <p:ph type="title" idx="4294967295"/>
          </p:nvPr>
        </p:nvSpPr>
        <p:spPr>
          <a:xfrm>
            <a:off x="1874838" y="285750"/>
            <a:ext cx="8716962" cy="781050"/>
          </a:xfrm>
          <a:ln/>
        </p:spPr>
        <p:txBody>
          <a:bodyPr/>
          <a:lstStyle/>
          <a:p>
            <a:pPr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/>
              <a:t>Dynamic Linking at Run-time</a:t>
            </a:r>
          </a:p>
        </p:txBody>
      </p:sp>
      <p:sp>
        <p:nvSpPr>
          <p:cNvPr id="36866" name="Line 2"/>
          <p:cNvSpPr>
            <a:spLocks noChangeShapeType="1"/>
          </p:cNvSpPr>
          <p:nvPr/>
        </p:nvSpPr>
        <p:spPr bwMode="auto">
          <a:xfrm>
            <a:off x="4144964" y="1247500"/>
            <a:ext cx="1587" cy="3810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67" name="Rectangle 3"/>
          <p:cNvSpPr>
            <a:spLocks noChangeArrowheads="1"/>
          </p:cNvSpPr>
          <p:nvPr/>
        </p:nvSpPr>
        <p:spPr bwMode="auto">
          <a:xfrm>
            <a:off x="3978275" y="1657076"/>
            <a:ext cx="1676400" cy="57467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Translators </a:t>
            </a:r>
          </a:p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(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cpp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, 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cc1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, 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as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6868" name="Text Box 4"/>
          <p:cNvSpPr txBox="1">
            <a:spLocks noChangeArrowheads="1"/>
          </p:cNvSpPr>
          <p:nvPr/>
        </p:nvSpPr>
        <p:spPr bwMode="auto">
          <a:xfrm>
            <a:off x="3729397" y="1010963"/>
            <a:ext cx="797411" cy="328424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dll.c</a:t>
            </a:r>
            <a:endParaRPr lang="en-GB" sz="1600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36869" name="Text Box 5"/>
          <p:cNvSpPr txBox="1">
            <a:spLocks noChangeArrowheads="1"/>
          </p:cNvSpPr>
          <p:nvPr/>
        </p:nvSpPr>
        <p:spPr bwMode="auto">
          <a:xfrm>
            <a:off x="4405672" y="2568300"/>
            <a:ext cx="797411" cy="328424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dll.o</a:t>
            </a:r>
            <a:endParaRPr lang="en-GB" sz="1600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36870" name="Line 6"/>
          <p:cNvSpPr>
            <a:spLocks noChangeShapeType="1"/>
          </p:cNvSpPr>
          <p:nvPr/>
        </p:nvSpPr>
        <p:spPr bwMode="auto">
          <a:xfrm>
            <a:off x="4816475" y="2238100"/>
            <a:ext cx="1588" cy="3810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71" name="Text Box 7"/>
          <p:cNvSpPr txBox="1">
            <a:spLocks noChangeArrowheads="1"/>
          </p:cNvSpPr>
          <p:nvPr/>
        </p:nvSpPr>
        <p:spPr bwMode="auto">
          <a:xfrm>
            <a:off x="6192906" y="2132047"/>
            <a:ext cx="1043672" cy="328424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libc.so</a:t>
            </a:r>
            <a:endParaRPr lang="en-GB" sz="1600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36872" name="Rectangle 8"/>
          <p:cNvSpPr>
            <a:spLocks noChangeArrowheads="1"/>
          </p:cNvSpPr>
          <p:nvPr/>
        </p:nvSpPr>
        <p:spPr bwMode="auto">
          <a:xfrm>
            <a:off x="3978275" y="3225526"/>
            <a:ext cx="3028950" cy="34131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Linker (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ld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6873" name="Text Box 9"/>
          <p:cNvSpPr txBox="1">
            <a:spLocks noChangeArrowheads="1"/>
          </p:cNvSpPr>
          <p:nvPr/>
        </p:nvSpPr>
        <p:spPr bwMode="auto">
          <a:xfrm>
            <a:off x="4319691" y="3822586"/>
            <a:ext cx="920542" cy="328424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prog2r</a:t>
            </a:r>
          </a:p>
        </p:txBody>
      </p:sp>
      <p:sp>
        <p:nvSpPr>
          <p:cNvPr id="36874" name="Line 10"/>
          <p:cNvSpPr>
            <a:spLocks noChangeShapeType="1"/>
          </p:cNvSpPr>
          <p:nvPr/>
        </p:nvSpPr>
        <p:spPr bwMode="auto">
          <a:xfrm>
            <a:off x="4816475" y="3609700"/>
            <a:ext cx="0" cy="2003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75" name="Line 11"/>
          <p:cNvSpPr>
            <a:spLocks noChangeShapeType="1"/>
          </p:cNvSpPr>
          <p:nvPr/>
        </p:nvSpPr>
        <p:spPr bwMode="auto">
          <a:xfrm>
            <a:off x="4816475" y="4151010"/>
            <a:ext cx="0" cy="19239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76" name="Rectangle 12"/>
          <p:cNvSpPr>
            <a:spLocks noChangeArrowheads="1"/>
          </p:cNvSpPr>
          <p:nvPr/>
        </p:nvSpPr>
        <p:spPr bwMode="auto">
          <a:xfrm>
            <a:off x="3978275" y="5112486"/>
            <a:ext cx="3200400" cy="34131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Dynamic linker (</a:t>
            </a: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ld-linux.so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6877" name="Line 13"/>
          <p:cNvSpPr>
            <a:spLocks noChangeShapeType="1"/>
          </p:cNvSpPr>
          <p:nvPr/>
        </p:nvSpPr>
        <p:spPr bwMode="auto">
          <a:xfrm flipH="1">
            <a:off x="4816475" y="4941778"/>
            <a:ext cx="1588" cy="168299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78" name="Line 14"/>
          <p:cNvSpPr>
            <a:spLocks noChangeShapeType="1"/>
          </p:cNvSpPr>
          <p:nvPr/>
        </p:nvSpPr>
        <p:spPr bwMode="auto">
          <a:xfrm>
            <a:off x="4816475" y="2847700"/>
            <a:ext cx="1588" cy="3810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79" name="Text Box 15"/>
          <p:cNvSpPr txBox="1">
            <a:spLocks noChangeArrowheads="1"/>
          </p:cNvSpPr>
          <p:nvPr/>
        </p:nvSpPr>
        <p:spPr bwMode="auto">
          <a:xfrm>
            <a:off x="6778625" y="2542900"/>
            <a:ext cx="2609850" cy="577082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chemeClr val="tx1">
                    <a:lumMod val="50000"/>
                    <a:lumOff val="50000"/>
                  </a:schemeClr>
                </a:solidFill>
                <a:latin typeface="Calibri" pitchFamily="34" charset="0"/>
                <a:ea typeface="msgothic" charset="0"/>
                <a:cs typeface="msgothic" charset="0"/>
              </a:rPr>
              <a:t>Relocation and symbol  table info</a:t>
            </a:r>
          </a:p>
        </p:txBody>
      </p:sp>
      <p:sp>
        <p:nvSpPr>
          <p:cNvPr id="36880" name="Line 16"/>
          <p:cNvSpPr>
            <a:spLocks noChangeShapeType="1"/>
          </p:cNvSpPr>
          <p:nvPr/>
        </p:nvSpPr>
        <p:spPr bwMode="auto">
          <a:xfrm>
            <a:off x="6704014" y="2542900"/>
            <a:ext cx="1587" cy="6858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81" name="Text Box 17"/>
          <p:cNvSpPr txBox="1">
            <a:spLocks noChangeArrowheads="1"/>
          </p:cNvSpPr>
          <p:nvPr/>
        </p:nvSpPr>
        <p:spPr bwMode="auto">
          <a:xfrm>
            <a:off x="6169052" y="4114800"/>
            <a:ext cx="1043672" cy="328424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libc.so</a:t>
            </a:r>
            <a:endParaRPr lang="en-GB" sz="1600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36882" name="Text Box 18"/>
          <p:cNvSpPr txBox="1">
            <a:spLocks noChangeArrowheads="1"/>
          </p:cNvSpPr>
          <p:nvPr/>
        </p:nvSpPr>
        <p:spPr bwMode="auto">
          <a:xfrm>
            <a:off x="6778625" y="4551111"/>
            <a:ext cx="1771650" cy="335799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lIns="90000" tIns="46800" rIns="90000" bIns="46800">
            <a:spAutoFit/>
          </a:bodyPr>
          <a:lstStyle/>
          <a:p>
            <a:pPr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chemeClr val="tx1">
                    <a:lumMod val="50000"/>
                    <a:lumOff val="50000"/>
                  </a:schemeClr>
                </a:solidFill>
                <a:latin typeface="Calibri" pitchFamily="34" charset="0"/>
                <a:ea typeface="msgothic" charset="0"/>
                <a:cs typeface="msgothic" charset="0"/>
              </a:rPr>
              <a:t>Code and data</a:t>
            </a:r>
          </a:p>
        </p:txBody>
      </p:sp>
      <p:sp>
        <p:nvSpPr>
          <p:cNvPr id="36883" name="Line 19"/>
          <p:cNvSpPr>
            <a:spLocks noChangeShapeType="1"/>
          </p:cNvSpPr>
          <p:nvPr/>
        </p:nvSpPr>
        <p:spPr bwMode="auto">
          <a:xfrm>
            <a:off x="6697664" y="4430460"/>
            <a:ext cx="1587" cy="6858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84" name="Text Box 20"/>
          <p:cNvSpPr txBox="1">
            <a:spLocks noChangeArrowheads="1"/>
          </p:cNvSpPr>
          <p:nvPr/>
        </p:nvSpPr>
        <p:spPr bwMode="auto">
          <a:xfrm>
            <a:off x="1676400" y="4191000"/>
            <a:ext cx="2133600" cy="1059650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Partially linked </a:t>
            </a:r>
          </a:p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executable object file</a:t>
            </a:r>
          </a:p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>
                <a:latin typeface="Calibri" pitchFamily="34" charset="0"/>
                <a:ea typeface="msgothic" charset="0"/>
                <a:cs typeface="msgothic" charset="0"/>
              </a:rPr>
              <a:t>(8784 bytes)</a:t>
            </a:r>
          </a:p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endParaRPr lang="en-GB" sz="1600" b="1" i="1">
              <a:solidFill>
                <a:srgbClr val="990000"/>
              </a:solidFill>
              <a:latin typeface="Calibri" pitchFamily="34" charset="0"/>
              <a:ea typeface="msgothic" charset="0"/>
              <a:cs typeface="msgothic" charset="0"/>
            </a:endParaRPr>
          </a:p>
        </p:txBody>
      </p:sp>
      <p:sp>
        <p:nvSpPr>
          <p:cNvPr id="36885" name="Text Box 21"/>
          <p:cNvSpPr txBox="1">
            <a:spLocks noChangeArrowheads="1"/>
          </p:cNvSpPr>
          <p:nvPr/>
        </p:nvSpPr>
        <p:spPr bwMode="auto">
          <a:xfrm>
            <a:off x="2665415" y="2330433"/>
            <a:ext cx="1371600" cy="818367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lIns="90000" tIns="46800" rIns="90000" bIns="4680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Runtime-relocatable</a:t>
            </a:r>
          </a:p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object file</a:t>
            </a:r>
          </a:p>
        </p:txBody>
      </p:sp>
      <p:sp>
        <p:nvSpPr>
          <p:cNvPr id="36886" name="Text Box 22"/>
          <p:cNvSpPr txBox="1">
            <a:spLocks noChangeArrowheads="1"/>
          </p:cNvSpPr>
          <p:nvPr/>
        </p:nvSpPr>
        <p:spPr bwMode="auto">
          <a:xfrm>
            <a:off x="2057400" y="5098831"/>
            <a:ext cx="1752600" cy="818367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lIns="90000" tIns="46800" rIns="90000" bIns="46800">
            <a:spAutoFit/>
          </a:bodyPr>
          <a:lstStyle/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Fully linked </a:t>
            </a:r>
          </a:p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executable</a:t>
            </a:r>
          </a:p>
          <a:p>
            <a:pPr algn="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i="1">
                <a:solidFill>
                  <a:srgbClr val="990000"/>
                </a:solidFill>
                <a:latin typeface="Calibri" pitchFamily="34" charset="0"/>
                <a:ea typeface="msgothic" charset="0"/>
                <a:cs typeface="msgothic" charset="0"/>
              </a:rPr>
              <a:t>in memory</a:t>
            </a:r>
          </a:p>
        </p:txBody>
      </p:sp>
      <p:sp>
        <p:nvSpPr>
          <p:cNvPr id="36887" name="Line 23"/>
          <p:cNvSpPr>
            <a:spLocks noChangeShapeType="1"/>
          </p:cNvSpPr>
          <p:nvPr/>
        </p:nvSpPr>
        <p:spPr bwMode="auto">
          <a:xfrm>
            <a:off x="5307014" y="1247500"/>
            <a:ext cx="1587" cy="381000"/>
          </a:xfrm>
          <a:prstGeom prst="line">
            <a:avLst/>
          </a:prstGeom>
          <a:noFill/>
          <a:ln w="3240">
            <a:solidFill>
              <a:srgbClr val="000066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6888" name="Text Box 24"/>
          <p:cNvSpPr txBox="1">
            <a:spLocks noChangeArrowheads="1"/>
          </p:cNvSpPr>
          <p:nvPr/>
        </p:nvSpPr>
        <p:spPr bwMode="auto">
          <a:xfrm>
            <a:off x="4708526" y="1010964"/>
            <a:ext cx="1169209" cy="329643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ourier New" pitchFamily="49" charset="0"/>
                <a:ea typeface="msgothic" charset="0"/>
                <a:cs typeface="msgothic" charset="0"/>
              </a:rPr>
              <a:t>vector.h</a:t>
            </a:r>
          </a:p>
        </p:txBody>
      </p:sp>
      <p:sp>
        <p:nvSpPr>
          <p:cNvPr id="36889" name="Rectangle 25"/>
          <p:cNvSpPr>
            <a:spLocks noChangeArrowheads="1"/>
          </p:cNvSpPr>
          <p:nvPr/>
        </p:nvSpPr>
        <p:spPr bwMode="auto">
          <a:xfrm>
            <a:off x="3978275" y="4343401"/>
            <a:ext cx="1657350" cy="57467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Loader (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execve</a:t>
            </a: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)</a:t>
            </a:r>
          </a:p>
        </p:txBody>
      </p:sp>
      <p:sp>
        <p:nvSpPr>
          <p:cNvPr id="36890" name="Text Box 26"/>
          <p:cNvSpPr txBox="1">
            <a:spLocks noChangeArrowheads="1"/>
          </p:cNvSpPr>
          <p:nvPr/>
        </p:nvSpPr>
        <p:spPr bwMode="auto">
          <a:xfrm>
            <a:off x="6213476" y="1047476"/>
            <a:ext cx="4501851" cy="561117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unix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&gt;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gcc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-shared -o libvector.so \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   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addvec.c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multvec.c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-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fpic</a:t>
            </a:r>
            <a:endParaRPr lang="en-GB" sz="1600" b="1">
              <a:solidFill>
                <a:srgbClr val="990000"/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36891" name="Line 27"/>
          <p:cNvSpPr>
            <a:spLocks noChangeShapeType="1"/>
          </p:cNvSpPr>
          <p:nvPr/>
        </p:nvSpPr>
        <p:spPr bwMode="auto">
          <a:xfrm>
            <a:off x="9067799" y="2362200"/>
            <a:ext cx="0" cy="3276600"/>
          </a:xfrm>
          <a:prstGeom prst="line">
            <a:avLst/>
          </a:prstGeom>
          <a:noFill/>
          <a:ln w="25560">
            <a:solidFill>
              <a:schemeClr val="tx1"/>
            </a:solidFill>
            <a:miter lim="800000"/>
            <a:headEnd type="none"/>
            <a:tailEnd type="non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29" name="Rectangle 12"/>
          <p:cNvSpPr>
            <a:spLocks noChangeArrowheads="1"/>
          </p:cNvSpPr>
          <p:nvPr/>
        </p:nvSpPr>
        <p:spPr bwMode="auto">
          <a:xfrm>
            <a:off x="3978275" y="5454480"/>
            <a:ext cx="3200401" cy="34131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 w="324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square" lIns="90360" tIns="44280" rIns="90360" bIns="44280">
            <a:spAutoFit/>
          </a:bodyPr>
          <a:lstStyle/>
          <a:p>
            <a:pPr algn="ctr">
              <a:lnSpc>
                <a:spcPct val="98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latin typeface="Calibri" pitchFamily="34" charset="0"/>
                <a:ea typeface="msgothic" charset="0"/>
                <a:cs typeface="msgothic" charset="0"/>
              </a:rPr>
              <a:t>Call to dynamic linker </a:t>
            </a:r>
            <a:r>
              <a:rPr lang="en-GB" sz="1600">
                <a:latin typeface="Calibri" pitchFamily="34" charset="0"/>
                <a:ea typeface="msgothic" charset="0"/>
                <a:cs typeface="msgothic" charset="0"/>
              </a:rPr>
              <a:t>via </a:t>
            </a: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dlopen</a:t>
            </a:r>
            <a:endParaRPr lang="en-GB" sz="1600" b="1">
              <a:latin typeface="Calibri" pitchFamily="34" charset="0"/>
              <a:ea typeface="msgothic" charset="0"/>
              <a:cs typeface="msgothic" charset="0"/>
            </a:endParaRPr>
          </a:p>
        </p:txBody>
      </p:sp>
      <p:sp>
        <p:nvSpPr>
          <p:cNvPr id="30" name="Line 27"/>
          <p:cNvSpPr>
            <a:spLocks noChangeShapeType="1"/>
          </p:cNvSpPr>
          <p:nvPr/>
        </p:nvSpPr>
        <p:spPr bwMode="auto">
          <a:xfrm flipH="1">
            <a:off x="7178675" y="5638800"/>
            <a:ext cx="1889124" cy="0"/>
          </a:xfrm>
          <a:prstGeom prst="line">
            <a:avLst/>
          </a:prstGeom>
          <a:noFill/>
          <a:ln w="25560">
            <a:solidFill>
              <a:schemeClr val="tx1"/>
            </a:solidFill>
            <a:miter lim="800000"/>
            <a:headEnd/>
            <a:tailEnd type="triangle" w="med" len="med"/>
          </a:ln>
          <a:effectLst/>
        </p:spPr>
        <p:txBody>
          <a:bodyPr/>
          <a:lstStyle/>
          <a:p>
            <a:endParaRPr lang="en-US"/>
          </a:p>
        </p:txBody>
      </p:sp>
      <p:sp>
        <p:nvSpPr>
          <p:cNvPr id="31" name="Text Box 7"/>
          <p:cNvSpPr txBox="1">
            <a:spLocks noChangeArrowheads="1"/>
          </p:cNvSpPr>
          <p:nvPr/>
        </p:nvSpPr>
        <p:spPr bwMode="auto">
          <a:xfrm>
            <a:off x="8217050" y="2033776"/>
            <a:ext cx="1659326" cy="328424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 algn="ctr"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latin typeface="Courier New" pitchFamily="49" charset="0"/>
                <a:ea typeface="msgothic" charset="0"/>
                <a:cs typeface="msgothic" charset="0"/>
              </a:rPr>
              <a:t>libvector.so</a:t>
            </a:r>
            <a:endParaRPr lang="en-GB" sz="1600" b="1"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32" name="Text Box 26"/>
          <p:cNvSpPr txBox="1">
            <a:spLocks noChangeArrowheads="1"/>
          </p:cNvSpPr>
          <p:nvPr/>
        </p:nvSpPr>
        <p:spPr bwMode="auto">
          <a:xfrm>
            <a:off x="5105400" y="3581401"/>
            <a:ext cx="4008126" cy="557461"/>
          </a:xfrm>
          <a:prstGeom prst="rect">
            <a:avLst/>
          </a:prstGeom>
          <a:noFill/>
          <a:ln w="9525">
            <a:noFill/>
            <a:round/>
            <a:headEnd/>
            <a:tailEnd/>
          </a:ln>
          <a:effectLst/>
        </p:spPr>
        <p:txBody>
          <a:bodyPr wrap="none" lIns="90000" tIns="46800" rIns="90000" bIns="46800">
            <a:spAutoFit/>
          </a:bodyPr>
          <a:lstStyle/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unix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&gt;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gcc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en-US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-</a:t>
            </a:r>
            <a:r>
              <a:rPr lang="en-US" sz="1600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rdynamic</a:t>
            </a:r>
            <a:r>
              <a:rPr lang="en-GB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</a:t>
            </a:r>
            <a:r>
              <a:rPr lang="mr-IN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–</a:t>
            </a:r>
            <a:r>
              <a:rPr lang="en-GB" sz="1600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o prog2r \</a:t>
            </a:r>
          </a:p>
          <a:p>
            <a:pPr>
              <a:lnSpc>
                <a:spcPct val="94000"/>
              </a:lnSpc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</a:pP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	      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dll.o</a:t>
            </a:r>
            <a:r>
              <a:rPr lang="en-GB" sz="1600" b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 -</a:t>
            </a:r>
            <a:r>
              <a:rPr lang="en-GB" sz="1600" b="1" err="1">
                <a:solidFill>
                  <a:srgbClr val="990000"/>
                </a:solidFill>
                <a:latin typeface="Courier New" pitchFamily="49" charset="0"/>
                <a:ea typeface="msgothic" charset="0"/>
                <a:cs typeface="msgothic" charset="0"/>
              </a:rPr>
              <a:t>ldl</a:t>
            </a:r>
            <a:endParaRPr lang="en-GB" sz="1600" b="1">
              <a:solidFill>
                <a:srgbClr val="990000"/>
              </a:solidFill>
              <a:latin typeface="Courier New" pitchFamily="49" charset="0"/>
              <a:ea typeface="msgothic" charset="0"/>
              <a:cs typeface="msgothic" charset="0"/>
            </a:endParaRPr>
          </a:p>
        </p:txBody>
      </p:sp>
      <p:sp>
        <p:nvSpPr>
          <p:cNvPr id="2" name="Oval 1">
            <a:extLst>
              <a:ext uri="{FF2B5EF4-FFF2-40B4-BE49-F238E27FC236}">
                <a16:creationId xmlns:a16="http://schemas.microsoft.com/office/drawing/2014/main" id="{C7B35FCC-C59C-4BD9-A58C-B1C865482330}"/>
              </a:ext>
            </a:extLst>
          </p:cNvPr>
          <p:cNvSpPr/>
          <p:nvPr/>
        </p:nvSpPr>
        <p:spPr>
          <a:xfrm>
            <a:off x="2130725" y="2132047"/>
            <a:ext cx="2297554" cy="1154617"/>
          </a:xfrm>
          <a:prstGeom prst="ellipse">
            <a:avLst/>
          </a:prstGeom>
          <a:noFill/>
          <a:ln w="571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Oval 33">
            <a:extLst>
              <a:ext uri="{FF2B5EF4-FFF2-40B4-BE49-F238E27FC236}">
                <a16:creationId xmlns:a16="http://schemas.microsoft.com/office/drawing/2014/main" id="{E7ABAFAE-AFD4-4D3D-8EEC-9E94A60C0C57}"/>
              </a:ext>
            </a:extLst>
          </p:cNvPr>
          <p:cNvSpPr/>
          <p:nvPr/>
        </p:nvSpPr>
        <p:spPr>
          <a:xfrm>
            <a:off x="6559550" y="679905"/>
            <a:ext cx="2297554" cy="1154617"/>
          </a:xfrm>
          <a:prstGeom prst="ellipse">
            <a:avLst/>
          </a:prstGeom>
          <a:noFill/>
          <a:ln w="571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" name="Oval 34">
            <a:extLst>
              <a:ext uri="{FF2B5EF4-FFF2-40B4-BE49-F238E27FC236}">
                <a16:creationId xmlns:a16="http://schemas.microsoft.com/office/drawing/2014/main" id="{53FF166A-8F2A-4AE5-A69C-C5ED7E389617}"/>
              </a:ext>
            </a:extLst>
          </p:cNvPr>
          <p:cNvSpPr/>
          <p:nvPr/>
        </p:nvSpPr>
        <p:spPr>
          <a:xfrm>
            <a:off x="8592292" y="896974"/>
            <a:ext cx="2297554" cy="1154617"/>
          </a:xfrm>
          <a:prstGeom prst="ellipse">
            <a:avLst/>
          </a:prstGeom>
          <a:noFill/>
          <a:ln w="57150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1725448-108C-41DB-8956-197E741C138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81A8492-2626-4F8F-B8C3-894952D0FD2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8754468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0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34" grpId="0" animBg="1"/>
      <p:bldP spid="35" grpId="0" animBg="1"/>
    </p:bld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FAB073-3BA7-4A43-9800-056F1774F0E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Runtime errors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4F5A881-ADA8-4EC5-88FF-EB6B817341B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/>
              <a:t>At runtime, your program searches for the .so file</a:t>
            </a:r>
          </a:p>
          <a:p>
            <a:endParaRPr lang="en-US"/>
          </a:p>
          <a:p>
            <a:r>
              <a:rPr lang="en-US"/>
              <a:t>What if it can’t find it?</a:t>
            </a:r>
          </a:p>
          <a:p>
            <a:pPr lvl="1"/>
            <a:r>
              <a:rPr lang="en-US"/>
              <a:t>  You will get an error message during execution, and the executable </a:t>
            </a:r>
            <a:br>
              <a:rPr lang="en-US"/>
            </a:br>
            <a:r>
              <a:rPr lang="en-US"/>
              <a:t>    will terminate.  Depending on the version of Linux, this occurs when</a:t>
            </a:r>
            <a:br>
              <a:rPr lang="en-US"/>
            </a:br>
            <a:r>
              <a:rPr lang="en-US"/>
              <a:t>    you launch the program, or when it tries to access something in the </a:t>
            </a:r>
            <a:r>
              <a:rPr lang="en-US" err="1"/>
              <a:t>dll</a:t>
            </a:r>
            <a:endParaRPr lang="en-US"/>
          </a:p>
          <a:p>
            <a:pPr marL="128016" lvl="1" indent="0">
              <a:buNone/>
            </a:pPr>
            <a:endParaRPr lang="en-US"/>
          </a:p>
          <a:p>
            <a:pPr marL="128016" lvl="1" indent="0">
              <a:buNone/>
            </a:pPr>
            <a:r>
              <a:rPr lang="en-US"/>
              <a:t>Some </a:t>
            </a:r>
            <a:r>
              <a:rPr lang="en-US" err="1"/>
              <a:t>dll</a:t>
            </a:r>
            <a:r>
              <a:rPr lang="en-US"/>
              <a:t> files also have “versioning” data.  On these, your program might crash because of an “incompatible </a:t>
            </a:r>
            <a:r>
              <a:rPr lang="en-US" err="1"/>
              <a:t>dll</a:t>
            </a:r>
            <a:r>
              <a:rPr lang="en-US"/>
              <a:t> version number”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92CAA80D-E0E3-45B4-887D-735BA114060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EEE5692-74D5-44B0-8674-3A790D86946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65399400"/>
      </p:ext>
    </p:extLst>
  </p:cSld>
  <p:clrMapOvr>
    <a:masterClrMapping/>
  </p:clrMapOvr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Linking Summary	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r>
              <a:rPr lang="en-US"/>
              <a:t>Linking is a technique that allows programs to be constructed from multiple object files</a:t>
            </a:r>
          </a:p>
          <a:p>
            <a:endParaRPr lang="en-US"/>
          </a:p>
          <a:p>
            <a:r>
              <a:rPr lang="en-US"/>
              <a:t>Linking can happen at different times in a program’s lifetime:</a:t>
            </a:r>
          </a:p>
          <a:p>
            <a:pPr lvl="1"/>
            <a:r>
              <a:rPr lang="en-US"/>
              <a:t>Compile time (when a program is compiled)</a:t>
            </a:r>
          </a:p>
          <a:p>
            <a:pPr lvl="1"/>
            <a:r>
              <a:rPr lang="en-US"/>
              <a:t>Load time (when a program is loaded into memory)</a:t>
            </a:r>
          </a:p>
          <a:p>
            <a:pPr lvl="1"/>
            <a:r>
              <a:rPr lang="en-US"/>
              <a:t>Run time (while a program is executing)</a:t>
            </a:r>
          </a:p>
          <a:p>
            <a:pPr lvl="1"/>
            <a:endParaRPr lang="en-US"/>
          </a:p>
          <a:p>
            <a:r>
              <a:rPr lang="en-US"/>
              <a:t>Understanding linking can help you avoid nasty errors and make you a better programmer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A51AB4C-451D-464D-A42F-BABC0585D3B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820B1CF-CD7D-43F4-9BC6-0D95ACB2F41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92407068"/>
      </p:ext>
    </p:extLst>
  </p:cSld>
  <p:clrMapOvr>
    <a:masterClrMapping/>
  </p:clrMapOvr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Getting very fancy: Library </a:t>
            </a:r>
            <a:r>
              <a:rPr lang="en-US" err="1"/>
              <a:t>Interpositioning</a:t>
            </a:r>
            <a:r>
              <a:rPr lang="en-US"/>
              <a:t> (for serious hackers!)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GB"/>
              <a:t>Documented in Section 7.13 of book</a:t>
            </a:r>
          </a:p>
          <a:p>
            <a:r>
              <a:rPr lang="en-GB"/>
              <a:t>Library </a:t>
            </a:r>
            <a:r>
              <a:rPr lang="en-GB" err="1"/>
              <a:t>interpositioning</a:t>
            </a:r>
            <a:r>
              <a:rPr lang="en-GB"/>
              <a:t>: powerful linking technique that allows programmers to intercept calls to arbitrary functions</a:t>
            </a:r>
          </a:p>
          <a:p>
            <a:r>
              <a:rPr lang="en-GB" err="1"/>
              <a:t>Interpositioning</a:t>
            </a:r>
            <a:r>
              <a:rPr lang="en-GB"/>
              <a:t> can occur at:</a:t>
            </a:r>
          </a:p>
          <a:p>
            <a:pPr lvl="1"/>
            <a:r>
              <a:rPr lang="en-GB"/>
              <a:t>Compile time: When the source code is compiled	</a:t>
            </a:r>
          </a:p>
          <a:p>
            <a:pPr lvl="1"/>
            <a:r>
              <a:rPr lang="en-GB"/>
              <a:t>Link time: When the relocatable object files are statically linked to form an executable object file</a:t>
            </a:r>
          </a:p>
          <a:p>
            <a:pPr lvl="1"/>
            <a:r>
              <a:rPr lang="en-GB"/>
              <a:t>Load/run time: When an executable object file is loaded into memory, dynamically linked, and then executed.</a:t>
            </a:r>
          </a:p>
          <a:p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3E26CF5-1493-4D9C-A419-994ADF739C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C754A28-329F-45DD-91B8-6FA1E3D32C5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49</a:t>
            </a:fld>
            <a:endParaRPr lang="en-US"/>
          </a:p>
        </p:txBody>
      </p:sp>
    </p:spTree>
  </p:cSld>
  <p:clrMapOvr>
    <a:masterClrMapping/>
  </p:clrMapOvr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B9821B5-A088-4B79-B23D-CFD7275121A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1-2-3 Recipe for </a:t>
            </a:r>
            <a:r>
              <a:rPr lang="en-US" err="1"/>
              <a:t>Interpositioning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616BECF-20F5-4F93-B1DB-915C8A4478C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Given an executable that obtains </a:t>
            </a:r>
            <a:r>
              <a:rPr lang="en-US" b="1"/>
              <a:t>something </a:t>
            </a:r>
            <a:r>
              <a:rPr lang="en-US"/>
              <a:t>from a library.</a:t>
            </a:r>
          </a:p>
          <a:p>
            <a:endParaRPr lang="en-US"/>
          </a:p>
          <a:p>
            <a:r>
              <a:rPr lang="en-US"/>
              <a:t>Create a .o file that defines </a:t>
            </a:r>
            <a:r>
              <a:rPr lang="en-US" b="1"/>
              <a:t>something</a:t>
            </a:r>
            <a:r>
              <a:rPr lang="en-US"/>
              <a:t>, using the same API the executable expected.  Relink the executable against your .o file.</a:t>
            </a:r>
          </a:p>
          <a:p>
            <a:endParaRPr lang="en-US"/>
          </a:p>
          <a:p>
            <a:r>
              <a:rPr lang="en-US"/>
              <a:t>Now your implementation of </a:t>
            </a:r>
            <a:r>
              <a:rPr lang="en-US" b="1"/>
              <a:t>something</a:t>
            </a:r>
            <a:r>
              <a:rPr lang="en-US"/>
              <a:t> will be called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39B2071-2550-4F69-BA95-8F83F256157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CBEBA49-9BF7-4422-AF2A-B9680A9A25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9824127"/>
      </p:ext>
    </p:extLst>
  </p:cSld>
  <p:clrMapOvr>
    <a:masterClrMapping/>
  </p:clrMapOvr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AE8E2D6-B57F-4826-8F9F-A1D19C6F871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1-2-3 Recipe for </a:t>
            </a:r>
            <a:r>
              <a:rPr lang="en-US" err="1"/>
              <a:t>Interpositioning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980EBF3-5AA7-4009-8433-2E5A6230A96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… but what if you wanted to call the standard </a:t>
            </a:r>
            <a:r>
              <a:rPr lang="en-US" b="1"/>
              <a:t>something</a:t>
            </a:r>
            <a:r>
              <a:rPr lang="en-US"/>
              <a:t> from inside your replacement?</a:t>
            </a:r>
          </a:p>
          <a:p>
            <a:endParaRPr lang="en-US"/>
          </a:p>
          <a:p>
            <a:r>
              <a:rPr lang="en-US"/>
              <a:t>If it were to call </a:t>
            </a:r>
            <a:r>
              <a:rPr lang="en-US" b="1"/>
              <a:t>something</a:t>
            </a:r>
            <a:r>
              <a:rPr lang="en-US"/>
              <a:t>, that would just be a recursive call.</a:t>
            </a:r>
          </a:p>
          <a:p>
            <a:endParaRPr lang="en-US"/>
          </a:p>
          <a:p>
            <a:r>
              <a:rPr lang="en-US"/>
              <a:t>… So, have it call _</a:t>
            </a:r>
            <a:r>
              <a:rPr lang="en-US" b="1"/>
              <a:t>something.</a:t>
            </a:r>
            <a:r>
              <a:rPr lang="en-US"/>
              <a:t>  This will be undefined… claim that it is in a library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44447F4E-B3FB-440F-B627-84B9A6F8FE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152DC56-64DC-47BB-AE97-4046A1B83CE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3671194"/>
      </p:ext>
    </p:extLst>
  </p:cSld>
  <p:clrMapOvr>
    <a:masterClrMapping/>
  </p:clrMapOvr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37002C6-4D4F-4566-BCFB-9B9EBA4DC8C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1-2-3 Recipe for </a:t>
            </a:r>
            <a:r>
              <a:rPr lang="en-US" err="1"/>
              <a:t>Interpositioning</a:t>
            </a:r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FF77676-33EA-456F-94A6-30DFB787656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So now we have the original executable, and it calls your version of </a:t>
            </a:r>
            <a:r>
              <a:rPr lang="en-US" b="1"/>
              <a:t>something</a:t>
            </a:r>
            <a:r>
              <a:rPr lang="en-US"/>
              <a:t>, which calls </a:t>
            </a:r>
            <a:r>
              <a:rPr lang="en-US" b="1"/>
              <a:t>_something.</a:t>
            </a:r>
            <a:endParaRPr lang="en-US"/>
          </a:p>
          <a:p>
            <a:endParaRPr lang="en-US"/>
          </a:p>
          <a:p>
            <a:r>
              <a:rPr lang="en-US"/>
              <a:t>Create a new DLL library that defines </a:t>
            </a:r>
            <a:r>
              <a:rPr lang="en-US" b="1"/>
              <a:t>_something</a:t>
            </a:r>
            <a:r>
              <a:rPr lang="en-US"/>
              <a:t>.  It calls the original </a:t>
            </a:r>
            <a:r>
              <a:rPr lang="en-US" b="1"/>
              <a:t>something, from the original DLL.</a:t>
            </a:r>
            <a:endParaRPr lang="en-US"/>
          </a:p>
          <a:p>
            <a:endParaRPr lang="en-US"/>
          </a:p>
          <a:p>
            <a:r>
              <a:rPr lang="en-US"/>
              <a:t>Now we have “wrapped” </a:t>
            </a:r>
            <a:r>
              <a:rPr lang="en-US" b="1"/>
              <a:t>something</a:t>
            </a:r>
            <a:r>
              <a:rPr lang="en-US"/>
              <a:t>!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4699B09-E180-417C-BE5F-03CF632E5EB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6287E8E-E67E-4F9D-95D7-A0BC368D41F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52</a:t>
            </a:fld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56F22254-482E-44C1-8C12-178951731FC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89627" y="4961051"/>
            <a:ext cx="1095879" cy="164681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60850518"/>
      </p:ext>
    </p:extLst>
  </p:cSld>
  <p:clrMapOvr>
    <a:masterClrMapping/>
  </p:clrMapOvr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80F22B1-3CE0-415D-9162-5AA17ACB088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… shortcut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CD03AF2-1C6B-455C-82AA-08FC5FD96B1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There are also linker arguments you can use to just tell the linker you wish to wrap some method.</a:t>
            </a:r>
          </a:p>
          <a:p>
            <a:endParaRPr lang="en-US"/>
          </a:p>
          <a:p>
            <a:r>
              <a:rPr lang="en-US"/>
              <a:t>Eliminates the need to create the extra helper DLL.</a:t>
            </a:r>
          </a:p>
          <a:p>
            <a:br>
              <a:rPr lang="en-US"/>
            </a:br>
            <a:r>
              <a:rPr lang="en-US"/>
              <a:t>Time permitting, I’ll show you an example that wraps malloc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F4E534D7-BB15-4B75-B028-64FD58BDA3F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EDAA982D-7EFD-41A3-BC2E-5871E6FBBF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6167"/>
      </p:ext>
    </p:extLst>
  </p:cSld>
  <p:clrMapOvr>
    <a:masterClrMapping/>
  </p:clrMapOvr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Some </a:t>
            </a:r>
            <a:r>
              <a:rPr lang="en-US" err="1"/>
              <a:t>Interpositioning</a:t>
            </a:r>
            <a:r>
              <a:rPr lang="en-US"/>
              <a:t> Applications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24128" y="2286000"/>
            <a:ext cx="10828566" cy="4023360"/>
          </a:xfrm>
        </p:spPr>
        <p:txBody>
          <a:bodyPr>
            <a:normAutofit fontScale="92500" lnSpcReduction="10000"/>
          </a:bodyPr>
          <a:lstStyle/>
          <a:p>
            <a:r>
              <a:rPr lang="en-GB" sz="2800"/>
              <a:t>Security</a:t>
            </a:r>
          </a:p>
          <a:p>
            <a:pPr lvl="1"/>
            <a:r>
              <a:rPr lang="en-GB" sz="2400"/>
              <a:t>  Confinement (sandboxing)</a:t>
            </a:r>
          </a:p>
          <a:p>
            <a:pPr lvl="1"/>
            <a:r>
              <a:rPr lang="en-GB" sz="2400"/>
              <a:t>  Behind the scenes encryption</a:t>
            </a:r>
          </a:p>
          <a:p>
            <a:r>
              <a:rPr lang="en-US" sz="2800"/>
              <a:t>Debugging</a:t>
            </a:r>
          </a:p>
          <a:p>
            <a:pPr lvl="1"/>
            <a:r>
              <a:rPr lang="en-US" sz="2400"/>
              <a:t>  In 2014, two Facebook engineers debugged a treacherous 1-year old bug in their iPhone   </a:t>
            </a:r>
            <a:br>
              <a:rPr lang="en-US" sz="2400"/>
            </a:br>
            <a:r>
              <a:rPr lang="en-US" sz="2400"/>
              <a:t>  app using </a:t>
            </a:r>
            <a:r>
              <a:rPr lang="en-US" sz="2400" err="1"/>
              <a:t>interpositioning</a:t>
            </a:r>
            <a:endParaRPr lang="en-US" sz="2400"/>
          </a:p>
          <a:p>
            <a:pPr lvl="1"/>
            <a:r>
              <a:rPr lang="en-US" sz="2400"/>
              <a:t>  Code in the SPDY networking stack was writing to the wrong location</a:t>
            </a:r>
          </a:p>
          <a:p>
            <a:pPr lvl="1"/>
            <a:r>
              <a:rPr lang="en-US" sz="2400"/>
              <a:t>  Solved by intercepting calls to </a:t>
            </a:r>
            <a:r>
              <a:rPr lang="en-US" sz="2400" err="1"/>
              <a:t>Posix</a:t>
            </a:r>
            <a:r>
              <a:rPr lang="en-US" sz="2400"/>
              <a:t> write functions (write, </a:t>
            </a:r>
            <a:r>
              <a:rPr lang="en-US" sz="2400" err="1"/>
              <a:t>writev</a:t>
            </a:r>
            <a:r>
              <a:rPr lang="en-US" sz="2400"/>
              <a:t>, </a:t>
            </a:r>
            <a:r>
              <a:rPr lang="en-US" sz="2400" err="1"/>
              <a:t>pwrite</a:t>
            </a:r>
            <a:r>
              <a:rPr lang="en-US" sz="2400"/>
              <a:t>)</a:t>
            </a:r>
          </a:p>
          <a:p>
            <a:pPr lvl="1"/>
            <a:endParaRPr lang="en-US" sz="2400"/>
          </a:p>
          <a:p>
            <a:pPr lvl="1"/>
            <a:r>
              <a:rPr lang="en-US" sz="2400"/>
              <a:t>  Source:  Facebook engineering blog post at: </a:t>
            </a:r>
          </a:p>
          <a:p>
            <a:pPr lvl="1"/>
            <a:r>
              <a:rPr lang="en-US" sz="2400"/>
              <a:t>  https://code.facebook.com/posts/313033472212144/debugging-file-corruption-on-ios/</a:t>
            </a:r>
          </a:p>
          <a:p>
            <a:endParaRPr lang="en-US" sz="280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ADAA535-497B-4B08-8CB0-1AD6100FC1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488A25F-7DBE-48E5-8877-2CF6EEC640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54</a:t>
            </a:fld>
            <a:endParaRPr lang="en-US"/>
          </a:p>
        </p:txBody>
      </p:sp>
    </p:spTree>
  </p:cSld>
  <p:clrMapOvr>
    <a:masterClrMapping/>
  </p:clrMapOvr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Some </a:t>
            </a:r>
            <a:r>
              <a:rPr lang="en-US" err="1"/>
              <a:t>Interpositioning</a:t>
            </a:r>
            <a:r>
              <a:rPr lang="en-US"/>
              <a:t> Applications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GB"/>
              <a:t>Monitoring and Profiling</a:t>
            </a:r>
          </a:p>
          <a:p>
            <a:pPr lvl="1"/>
            <a:r>
              <a:rPr lang="en-GB"/>
              <a:t>  Count number of calls to functions</a:t>
            </a:r>
          </a:p>
          <a:p>
            <a:pPr lvl="1"/>
            <a:r>
              <a:rPr lang="en-GB"/>
              <a:t>  Characterize call sites and arguments to functions</a:t>
            </a:r>
          </a:p>
          <a:p>
            <a:pPr lvl="1"/>
            <a:r>
              <a:rPr lang="en-GB"/>
              <a:t>  Malloc tracing</a:t>
            </a:r>
          </a:p>
          <a:p>
            <a:pPr lvl="2"/>
            <a:r>
              <a:rPr lang="en-GB"/>
              <a:t>   Detecting memory leaks</a:t>
            </a:r>
          </a:p>
          <a:p>
            <a:pPr lvl="2"/>
            <a:r>
              <a:rPr lang="en-GB"/>
              <a:t>   Generating address traces</a:t>
            </a:r>
          </a:p>
          <a:p>
            <a:endParaRPr lang="en-US"/>
          </a:p>
          <a:p>
            <a:r>
              <a:rPr lang="en-US"/>
              <a:t>Changing a local resource into one accessed over a network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AD4FF9A-7227-4589-86F9-B715B2794E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B8FE2F6-0C0C-4DAF-8491-DD473B5A2E2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0562694"/>
      </p:ext>
    </p:extLst>
  </p:cSld>
  <p:clrMapOvr>
    <a:masterClrMapping/>
  </p:clrMapOvr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Example program		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497129" y="2084832"/>
            <a:ext cx="4114800" cy="2323278"/>
          </a:xfrm>
        </p:spPr>
        <p:txBody>
          <a:bodyPr>
            <a:normAutofit fontScale="55000" lnSpcReduction="20000"/>
          </a:bodyPr>
          <a:lstStyle/>
          <a:p>
            <a:r>
              <a:rPr lang="en-US"/>
              <a:t>Goal: trace the addresses and sizes of the allocated and freed blocks, without breaking the program, and without modifying the source code. </a:t>
            </a:r>
          </a:p>
          <a:p>
            <a:endParaRPr lang="en-US"/>
          </a:p>
          <a:p>
            <a:r>
              <a:rPr lang="en-US"/>
              <a:t>Three solutions: interpose on the library </a:t>
            </a:r>
            <a:r>
              <a:rPr lang="en-US">
                <a:latin typeface="Courier New"/>
                <a:cs typeface="Courier New"/>
              </a:rPr>
              <a:t>malloc</a:t>
            </a:r>
            <a:r>
              <a:rPr lang="en-US"/>
              <a:t> and </a:t>
            </a:r>
            <a:r>
              <a:rPr lang="en-US">
                <a:latin typeface="Courier New"/>
                <a:cs typeface="Courier New"/>
              </a:rPr>
              <a:t>free</a:t>
            </a:r>
            <a:r>
              <a:rPr lang="en-US"/>
              <a:t> functions at compile time, link time, and load/run time. </a:t>
            </a:r>
          </a:p>
        </p:txBody>
      </p:sp>
      <p:sp>
        <p:nvSpPr>
          <p:cNvPr id="5" name="Text Box 2"/>
          <p:cNvSpPr txBox="1">
            <a:spLocks noChangeArrowheads="1"/>
          </p:cNvSpPr>
          <p:nvPr/>
        </p:nvSpPr>
        <p:spPr bwMode="auto">
          <a:xfrm>
            <a:off x="1237763" y="2004639"/>
            <a:ext cx="4648199" cy="4249498"/>
          </a:xfrm>
          <a:prstGeom prst="rect">
            <a:avLst/>
          </a:prstGeom>
          <a:solidFill>
            <a:srgbClr val="F6F5BD"/>
          </a:solidFill>
          <a:ln w="12600">
            <a:solidFill>
              <a:schemeClr val="tx1"/>
            </a:solidFill>
            <a:miter lim="800000"/>
            <a:headEnd/>
            <a:tailEnd/>
          </a:ln>
          <a:effectLst/>
        </p:spPr>
        <p:txBody>
          <a:bodyPr wrap="square" lIns="90000" tIns="46800" rIns="90000" bIns="46800">
            <a:spAutoFit/>
          </a:bodyPr>
          <a:lstStyle/>
          <a:p>
            <a:r>
              <a:rPr lang="en-US">
                <a:latin typeface="Courier New"/>
                <a:cs typeface="Courier New"/>
              </a:rPr>
              <a:t>#include &lt;</a:t>
            </a:r>
            <a:r>
              <a:rPr lang="en-US" err="1">
                <a:latin typeface="Courier New"/>
                <a:cs typeface="Courier New"/>
              </a:rPr>
              <a:t>stdio.h</a:t>
            </a:r>
            <a:r>
              <a:rPr lang="en-US">
                <a:latin typeface="Courier New"/>
                <a:cs typeface="Courier New"/>
              </a:rPr>
              <a:t>&gt;</a:t>
            </a:r>
          </a:p>
          <a:p>
            <a:r>
              <a:rPr lang="en-US">
                <a:latin typeface="Courier New"/>
                <a:cs typeface="Courier New"/>
              </a:rPr>
              <a:t>#include 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&lt;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malloc.h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&gt;</a:t>
            </a:r>
          </a:p>
          <a:p>
            <a:r>
              <a:rPr lang="en-US">
                <a:latin typeface="Courier New"/>
                <a:cs typeface="Courier New"/>
              </a:rPr>
              <a:t>#include &lt;</a:t>
            </a:r>
            <a:r>
              <a:rPr lang="en-US" err="1">
                <a:latin typeface="Courier New"/>
                <a:cs typeface="Courier New"/>
              </a:rPr>
              <a:t>stdlib.h</a:t>
            </a:r>
            <a:r>
              <a:rPr lang="en-US">
                <a:latin typeface="Courier New"/>
                <a:cs typeface="Courier New"/>
              </a:rPr>
              <a:t>&gt;</a:t>
            </a:r>
          </a:p>
          <a:p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int</a:t>
            </a:r>
            <a:r>
              <a:rPr lang="en-US">
                <a:latin typeface="Courier New"/>
                <a:cs typeface="Courier New"/>
              </a:rPr>
              <a:t> main(</a:t>
            </a:r>
            <a:r>
              <a:rPr lang="en-US" err="1">
                <a:latin typeface="Courier New"/>
                <a:cs typeface="Courier New"/>
              </a:rPr>
              <a:t>int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 err="1">
                <a:latin typeface="Courier New"/>
                <a:cs typeface="Courier New"/>
              </a:rPr>
              <a:t>argc</a:t>
            </a:r>
            <a:r>
              <a:rPr lang="en-US">
                <a:latin typeface="Courier New"/>
                <a:cs typeface="Courier New"/>
              </a:rPr>
              <a:t>,</a:t>
            </a:r>
          </a:p>
          <a:p>
            <a:r>
              <a:rPr lang="en-US">
                <a:latin typeface="Courier New"/>
                <a:cs typeface="Courier New"/>
              </a:rPr>
              <a:t>         char *</a:t>
            </a:r>
            <a:r>
              <a:rPr lang="en-US" err="1">
                <a:latin typeface="Courier New"/>
                <a:cs typeface="Courier New"/>
              </a:rPr>
              <a:t>argv</a:t>
            </a:r>
            <a:r>
              <a:rPr lang="en-US">
                <a:latin typeface="Courier New"/>
                <a:cs typeface="Courier New"/>
              </a:rPr>
              <a:t>[])</a:t>
            </a:r>
          </a:p>
          <a:p>
            <a:r>
              <a:rPr lang="en-US">
                <a:latin typeface="Courier New"/>
                <a:cs typeface="Courier New"/>
              </a:rPr>
              <a:t>{</a:t>
            </a:r>
          </a:p>
          <a:p>
            <a:r>
              <a:rPr lang="en-US">
                <a:latin typeface="Courier New"/>
                <a:cs typeface="Courier New"/>
              </a:rPr>
              <a:t>  </a:t>
            </a:r>
            <a:r>
              <a:rPr lang="en-US" err="1">
                <a:latin typeface="Courier New"/>
                <a:cs typeface="Courier New"/>
              </a:rPr>
              <a:t>int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 err="1">
                <a:latin typeface="Courier New"/>
                <a:cs typeface="Courier New"/>
              </a:rPr>
              <a:t>i</a:t>
            </a:r>
            <a:r>
              <a:rPr lang="en-US">
                <a:latin typeface="Courier New"/>
                <a:cs typeface="Courier New"/>
              </a:rPr>
              <a:t>;</a:t>
            </a:r>
          </a:p>
          <a:p>
            <a:r>
              <a:rPr lang="en-US">
                <a:latin typeface="Courier New"/>
                <a:cs typeface="Courier New"/>
              </a:rPr>
              <a:t>  for (</a:t>
            </a:r>
            <a:r>
              <a:rPr lang="en-US" err="1">
                <a:latin typeface="Courier New"/>
                <a:cs typeface="Courier New"/>
              </a:rPr>
              <a:t>i</a:t>
            </a:r>
            <a:r>
              <a:rPr lang="en-US">
                <a:latin typeface="Courier New"/>
                <a:cs typeface="Courier New"/>
              </a:rPr>
              <a:t> = 1; </a:t>
            </a:r>
            <a:r>
              <a:rPr lang="en-US" err="1">
                <a:latin typeface="Courier New"/>
                <a:cs typeface="Courier New"/>
              </a:rPr>
              <a:t>i</a:t>
            </a:r>
            <a:r>
              <a:rPr lang="en-US">
                <a:latin typeface="Courier New"/>
                <a:cs typeface="Courier New"/>
              </a:rPr>
              <a:t> &lt; </a:t>
            </a:r>
            <a:r>
              <a:rPr lang="en-US" err="1">
                <a:latin typeface="Courier New"/>
                <a:cs typeface="Courier New"/>
              </a:rPr>
              <a:t>argc</a:t>
            </a:r>
            <a:r>
              <a:rPr lang="en-US">
                <a:latin typeface="Courier New"/>
                <a:cs typeface="Courier New"/>
              </a:rPr>
              <a:t>; </a:t>
            </a:r>
            <a:r>
              <a:rPr lang="en-US" err="1">
                <a:latin typeface="Courier New"/>
                <a:cs typeface="Courier New"/>
              </a:rPr>
              <a:t>i</a:t>
            </a:r>
            <a:r>
              <a:rPr lang="en-US">
                <a:latin typeface="Courier New"/>
                <a:cs typeface="Courier New"/>
              </a:rPr>
              <a:t>++) {</a:t>
            </a:r>
          </a:p>
          <a:p>
            <a:r>
              <a:rPr lang="en-US">
                <a:latin typeface="Courier New"/>
                <a:cs typeface="Courier New"/>
              </a:rPr>
              <a:t>    void *p = </a:t>
            </a:r>
          </a:p>
          <a:p>
            <a:r>
              <a:rPr lang="en-US">
                <a:latin typeface="Courier New"/>
                <a:cs typeface="Courier New"/>
              </a:rPr>
              <a:t>          </a:t>
            </a:r>
            <a:r>
              <a:rPr lang="en-US" err="1">
                <a:latin typeface="Courier New"/>
                <a:cs typeface="Courier New"/>
              </a:rPr>
              <a:t>malloc</a:t>
            </a:r>
            <a:r>
              <a:rPr lang="en-US">
                <a:latin typeface="Courier New"/>
                <a:cs typeface="Courier New"/>
              </a:rPr>
              <a:t>(</a:t>
            </a:r>
            <a:r>
              <a:rPr lang="en-US" err="1">
                <a:latin typeface="Courier New"/>
                <a:cs typeface="Courier New"/>
              </a:rPr>
              <a:t>atoi</a:t>
            </a:r>
            <a:r>
              <a:rPr lang="en-US">
                <a:latin typeface="Courier New"/>
                <a:cs typeface="Courier New"/>
              </a:rPr>
              <a:t>(</a:t>
            </a:r>
            <a:r>
              <a:rPr lang="en-US" err="1">
                <a:latin typeface="Courier New"/>
                <a:cs typeface="Courier New"/>
              </a:rPr>
              <a:t>argv</a:t>
            </a:r>
            <a:r>
              <a:rPr lang="en-US">
                <a:latin typeface="Courier New"/>
                <a:cs typeface="Courier New"/>
              </a:rPr>
              <a:t>[</a:t>
            </a:r>
            <a:r>
              <a:rPr lang="en-US" err="1">
                <a:latin typeface="Courier New"/>
                <a:cs typeface="Courier New"/>
              </a:rPr>
              <a:t>i</a:t>
            </a:r>
            <a:r>
              <a:rPr lang="en-US">
                <a:latin typeface="Courier New"/>
                <a:cs typeface="Courier New"/>
              </a:rPr>
              <a:t>]));</a:t>
            </a:r>
          </a:p>
          <a:p>
            <a:r>
              <a:rPr lang="en-US">
                <a:latin typeface="Courier New"/>
                <a:cs typeface="Courier New"/>
              </a:rPr>
              <a:t>    free(p);</a:t>
            </a:r>
          </a:p>
          <a:p>
            <a:r>
              <a:rPr lang="en-US">
                <a:latin typeface="Courier New"/>
                <a:cs typeface="Courier New"/>
              </a:rPr>
              <a:t>  }</a:t>
            </a:r>
          </a:p>
          <a:p>
            <a:r>
              <a:rPr lang="en-US">
                <a:latin typeface="Courier New"/>
                <a:cs typeface="Courier New"/>
              </a:rPr>
              <a:t>  return(0); </a:t>
            </a:r>
          </a:p>
          <a:p>
            <a:r>
              <a:rPr lang="en-US">
                <a:latin typeface="Courier New"/>
                <a:cs typeface="Courier New"/>
              </a:rPr>
              <a:t>}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4852101" y="5785210"/>
            <a:ext cx="87727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>
                <a:solidFill>
                  <a:srgbClr val="7F7F7F"/>
                </a:solidFill>
                <a:latin typeface="Courier New"/>
                <a:cs typeface="Courier New"/>
              </a:rPr>
              <a:t>int.c</a:t>
            </a:r>
            <a:endParaRPr lang="en-US">
              <a:solidFill>
                <a:srgbClr val="7F7F7F"/>
              </a:solidFill>
              <a:latin typeface="Courier New"/>
              <a:cs typeface="Courier New"/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8CEED26C-95E4-43D2-84AC-4737DD432C2C}"/>
              </a:ext>
            </a:extLst>
          </p:cNvPr>
          <p:cNvSpPr txBox="1"/>
          <p:nvPr/>
        </p:nvSpPr>
        <p:spPr>
          <a:xfrm>
            <a:off x="47445" y="6366294"/>
            <a:ext cx="12097109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r>
              <a:rPr lang="en-US"/>
              <a:t>We won’t cover this example if we are short on time; it is not required and you won’t see questions about these slides on a quiz</a:t>
            </a:r>
          </a:p>
        </p:txBody>
      </p:sp>
      <p:sp>
        <p:nvSpPr>
          <p:cNvPr id="7" name="Footer Placeholder 6">
            <a:extLst>
              <a:ext uri="{FF2B5EF4-FFF2-40B4-BE49-F238E27FC236}">
                <a16:creationId xmlns:a16="http://schemas.microsoft.com/office/drawing/2014/main" id="{026E3DBC-C04B-4F81-9A7D-ABAE442C31C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78B81A17-B9BF-41DD-BC08-6FCAF5121A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56</a:t>
            </a:fld>
            <a:endParaRPr lang="en-US"/>
          </a:p>
        </p:txBody>
      </p:sp>
    </p:spTree>
  </p:cSld>
  <p:clrMapOvr>
    <a:masterClrMapping/>
  </p:clrMapOvr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905001" y="435678"/>
            <a:ext cx="7592093" cy="762000"/>
          </a:xfrm>
        </p:spPr>
        <p:txBody>
          <a:bodyPr>
            <a:normAutofit fontScale="90000"/>
          </a:bodyPr>
          <a:lstStyle/>
          <a:p>
            <a:r>
              <a:rPr lang="en-US"/>
              <a:t>Compile-time </a:t>
            </a:r>
            <a:r>
              <a:rPr lang="en-US" err="1"/>
              <a:t>Interpositioning</a:t>
            </a:r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1881018" y="1149489"/>
            <a:ext cx="8558382" cy="5355313"/>
          </a:xfrm>
          <a:prstGeom prst="rect">
            <a:avLst/>
          </a:prstGeom>
          <a:solidFill>
            <a:srgbClr val="F7F5CD"/>
          </a:solidFill>
          <a:ln w="2857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>
            <a:spAutoFit/>
          </a:bodyPr>
          <a:lstStyle/>
          <a:p>
            <a:r>
              <a:rPr lang="en-US">
                <a:solidFill>
                  <a:srgbClr val="926492"/>
                </a:solidFill>
                <a:latin typeface="Courier New"/>
                <a:cs typeface="Courier New"/>
              </a:rPr>
              <a:t>#</a:t>
            </a:r>
            <a:r>
              <a:rPr lang="en-US" err="1">
                <a:solidFill>
                  <a:srgbClr val="926492"/>
                </a:solidFill>
                <a:latin typeface="Courier New"/>
                <a:cs typeface="Courier New"/>
              </a:rPr>
              <a:t>ifdef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COMPILETIME</a:t>
            </a:r>
          </a:p>
          <a:p>
            <a:r>
              <a:rPr lang="en-US">
                <a:solidFill>
                  <a:srgbClr val="926492"/>
                </a:solidFill>
                <a:latin typeface="Courier New"/>
                <a:cs typeface="Courier New"/>
              </a:rPr>
              <a:t>#include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&lt;</a:t>
            </a:r>
            <a:r>
              <a:rPr lang="en-US" err="1">
                <a:solidFill>
                  <a:srgbClr val="9D206F"/>
                </a:solidFill>
                <a:latin typeface="Courier New"/>
                <a:cs typeface="Courier New"/>
              </a:rPr>
              <a:t>stdio.h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&gt;</a:t>
            </a:r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926492"/>
                </a:solidFill>
                <a:latin typeface="Courier New"/>
                <a:cs typeface="Courier New"/>
              </a:rPr>
              <a:t>#include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&lt;</a:t>
            </a:r>
            <a:r>
              <a:rPr lang="en-US" err="1">
                <a:solidFill>
                  <a:srgbClr val="9D206F"/>
                </a:solidFill>
                <a:latin typeface="Courier New"/>
                <a:cs typeface="Courier New"/>
              </a:rPr>
              <a:t>malloc.h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&gt;</a:t>
            </a:r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CB2418"/>
                </a:solidFill>
                <a:latin typeface="Courier New"/>
                <a:cs typeface="Courier New"/>
              </a:rPr>
              <a:t>/* </a:t>
            </a:r>
            <a:r>
              <a:rPr lang="en-US" err="1">
                <a:solidFill>
                  <a:srgbClr val="CB2418"/>
                </a:solidFill>
                <a:latin typeface="Courier New"/>
                <a:cs typeface="Courier New"/>
              </a:rPr>
              <a:t>malloc</a:t>
            </a:r>
            <a:r>
              <a:rPr lang="en-US">
                <a:solidFill>
                  <a:srgbClr val="CB2418"/>
                </a:solidFill>
                <a:latin typeface="Courier New"/>
                <a:cs typeface="Courier New"/>
              </a:rPr>
              <a:t> wrapper function */</a:t>
            </a:r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err="1">
                <a:solidFill>
                  <a:srgbClr val="4A00FF"/>
                </a:solidFill>
                <a:latin typeface="Courier New"/>
                <a:cs typeface="Courier New"/>
              </a:rPr>
              <a:t>mymalloc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err="1">
                <a:solidFill>
                  <a:srgbClr val="2D961E"/>
                </a:solidFill>
                <a:latin typeface="Courier New"/>
                <a:cs typeface="Courier New"/>
              </a:rPr>
              <a:t>size_t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C1651C"/>
                </a:solidFill>
                <a:latin typeface="Courier New"/>
                <a:cs typeface="Courier New"/>
              </a:rPr>
              <a:t>size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err="1">
                <a:solidFill>
                  <a:srgbClr val="C1651C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=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malloc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(size);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printf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"</a:t>
            </a:r>
            <a:r>
              <a:rPr lang="en-US" err="1">
                <a:solidFill>
                  <a:srgbClr val="9D206F"/>
                </a:solidFill>
                <a:latin typeface="Courier New"/>
                <a:cs typeface="Courier New"/>
              </a:rPr>
              <a:t>malloc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(%d)=%p\n"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it-IT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  <a:r>
              <a:rPr lang="it-IT" err="1">
                <a:solidFill>
                  <a:srgbClr val="000000"/>
                </a:solidFill>
                <a:latin typeface="Courier New"/>
                <a:cs typeface="Courier New"/>
              </a:rPr>
              <a:t>size</a:t>
            </a:r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it-IT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it-IT" err="1">
                <a:solidFill>
                  <a:srgbClr val="C200FF"/>
                </a:solidFill>
                <a:latin typeface="Courier New"/>
                <a:cs typeface="Courier New"/>
              </a:rPr>
              <a:t>return</a:t>
            </a:r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it-IT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;</a:t>
            </a:r>
          </a:p>
          <a:p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  <a:p>
            <a:endParaRPr lang="it-IT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it-IT">
                <a:solidFill>
                  <a:srgbClr val="CB2418"/>
                </a:solidFill>
                <a:latin typeface="Courier New"/>
                <a:cs typeface="Courier New"/>
              </a:rPr>
              <a:t>/* free </a:t>
            </a:r>
            <a:r>
              <a:rPr lang="it-IT" err="1">
                <a:solidFill>
                  <a:srgbClr val="CB2418"/>
                </a:solidFill>
                <a:latin typeface="Courier New"/>
                <a:cs typeface="Courier New"/>
              </a:rPr>
              <a:t>wrapper</a:t>
            </a:r>
            <a:r>
              <a:rPr lang="it-IT">
                <a:solidFill>
                  <a:srgbClr val="CB2418"/>
                </a:solidFill>
                <a:latin typeface="Courier New"/>
                <a:cs typeface="Courier New"/>
              </a:rPr>
              <a:t> </a:t>
            </a:r>
            <a:r>
              <a:rPr lang="it-IT" err="1">
                <a:solidFill>
                  <a:srgbClr val="CB2418"/>
                </a:solidFill>
                <a:latin typeface="Courier New"/>
                <a:cs typeface="Courier New"/>
              </a:rPr>
              <a:t>function</a:t>
            </a:r>
            <a:r>
              <a:rPr lang="it-IT">
                <a:solidFill>
                  <a:srgbClr val="CB2418"/>
                </a:solidFill>
                <a:latin typeface="Courier New"/>
                <a:cs typeface="Courier New"/>
              </a:rPr>
              <a:t> */</a:t>
            </a:r>
            <a:endParaRPr lang="it-IT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it-IT" err="1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it-IT" err="1">
                <a:solidFill>
                  <a:srgbClr val="4A00FF"/>
                </a:solidFill>
                <a:latin typeface="Courier New"/>
                <a:cs typeface="Courier New"/>
              </a:rPr>
              <a:t>myfree</a:t>
            </a:r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it-IT" err="1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it-IT" err="1">
                <a:solidFill>
                  <a:srgbClr val="C1651C"/>
                </a:solidFill>
                <a:latin typeface="Courier New"/>
                <a:cs typeface="Courier New"/>
              </a:rPr>
              <a:t>ptr</a:t>
            </a:r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it-IT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   free(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printf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"free(%p)\n"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  <a:p>
            <a:r>
              <a:rPr lang="en-US">
                <a:solidFill>
                  <a:srgbClr val="926492"/>
                </a:solidFill>
                <a:latin typeface="Courier New"/>
                <a:cs typeface="Courier New"/>
              </a:rPr>
              <a:t>#</a:t>
            </a:r>
            <a:r>
              <a:rPr lang="en-US" err="1">
                <a:solidFill>
                  <a:srgbClr val="926492"/>
                </a:solidFill>
                <a:latin typeface="Courier New"/>
                <a:cs typeface="Courier New"/>
              </a:rPr>
              <a:t>endif</a:t>
            </a:r>
            <a:endParaRPr lang="en-US">
              <a:latin typeface="Courier New"/>
              <a:cs typeface="Courier New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856024" y="6128417"/>
            <a:ext cx="15698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>
                <a:solidFill>
                  <a:srgbClr val="7F7F7F"/>
                </a:solidFill>
                <a:latin typeface="Courier New"/>
                <a:cs typeface="Courier New"/>
              </a:rPr>
              <a:t>mymalloc.c</a:t>
            </a:r>
            <a:endParaRPr lang="en-US">
              <a:solidFill>
                <a:srgbClr val="7F7F7F"/>
              </a:solidFill>
              <a:latin typeface="Courier New"/>
              <a:cs typeface="Courier New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BEC5DF4-CDA5-4F33-A237-D938DD5E96F6}"/>
              </a:ext>
            </a:extLst>
          </p:cNvPr>
          <p:cNvSpPr txBox="1"/>
          <p:nvPr/>
        </p:nvSpPr>
        <p:spPr>
          <a:xfrm>
            <a:off x="80389" y="6480042"/>
            <a:ext cx="1732473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r>
              <a:rPr lang="en-US"/>
              <a:t>Time permitting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47899337-2565-4BD6-80F3-EAF1F14456E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DA7802A-2F76-402B-90CB-EEC4A848BA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57</a:t>
            </a:fld>
            <a:endParaRPr lang="en-US"/>
          </a:p>
        </p:txBody>
      </p:sp>
    </p:spTree>
  </p:cSld>
  <p:clrMapOvr>
    <a:masterClrMapping/>
  </p:clrMapOvr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15501" y="129481"/>
            <a:ext cx="10641691" cy="1499616"/>
          </a:xfrm>
        </p:spPr>
        <p:txBody>
          <a:bodyPr/>
          <a:lstStyle/>
          <a:p>
            <a:r>
              <a:rPr lang="en-US"/>
              <a:t>Compile-time </a:t>
            </a:r>
            <a:r>
              <a:rPr lang="en-US" err="1"/>
              <a:t>Interpositioning</a:t>
            </a:r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1881018" y="1219201"/>
            <a:ext cx="8558382" cy="1754327"/>
          </a:xfrm>
          <a:prstGeom prst="rect">
            <a:avLst/>
          </a:prstGeom>
          <a:solidFill>
            <a:srgbClr val="F7F5CD"/>
          </a:solidFill>
          <a:ln w="2857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>
            <a:spAutoFit/>
          </a:bodyPr>
          <a:lstStyle/>
          <a:p>
            <a:r>
              <a:rPr lang="en-US">
                <a:solidFill>
                  <a:srgbClr val="926492"/>
                </a:solidFill>
                <a:latin typeface="Courier New"/>
                <a:cs typeface="Courier New"/>
              </a:rPr>
              <a:t>#define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err="1">
                <a:solidFill>
                  <a:srgbClr val="4A00FF"/>
                </a:solidFill>
                <a:latin typeface="Courier New"/>
                <a:cs typeface="Courier New"/>
              </a:rPr>
              <a:t>malloc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>
                <a:solidFill>
                  <a:srgbClr val="C1651C"/>
                </a:solidFill>
                <a:latin typeface="Courier New"/>
                <a:cs typeface="Courier New"/>
              </a:rPr>
              <a:t>size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mymalloc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(size)</a:t>
            </a:r>
          </a:p>
          <a:p>
            <a:r>
              <a:rPr lang="en-US">
                <a:solidFill>
                  <a:srgbClr val="926492"/>
                </a:solidFill>
                <a:latin typeface="Courier New"/>
                <a:cs typeface="Courier New"/>
              </a:rPr>
              <a:t>#define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4A00FF"/>
                </a:solidFill>
                <a:latin typeface="Courier New"/>
                <a:cs typeface="Courier New"/>
              </a:rPr>
              <a:t>free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err="1">
                <a:solidFill>
                  <a:srgbClr val="C1651C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myfree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err="1">
                <a:solidFill>
                  <a:srgbClr val="4A00FF"/>
                </a:solidFill>
                <a:latin typeface="Courier New"/>
                <a:cs typeface="Courier New"/>
              </a:rPr>
              <a:t>mymalloc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err="1">
                <a:solidFill>
                  <a:srgbClr val="2D961E"/>
                </a:solidFill>
                <a:latin typeface="Courier New"/>
                <a:cs typeface="Courier New"/>
              </a:rPr>
              <a:t>size_t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C1651C"/>
                </a:solidFill>
                <a:latin typeface="Courier New"/>
                <a:cs typeface="Courier New"/>
              </a:rPr>
              <a:t>size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err="1">
                <a:solidFill>
                  <a:srgbClr val="4A00FF"/>
                </a:solidFill>
                <a:latin typeface="Courier New"/>
                <a:cs typeface="Courier New"/>
              </a:rPr>
              <a:t>myfree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err="1">
                <a:solidFill>
                  <a:srgbClr val="C1651C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endParaRPr lang="en-US">
              <a:latin typeface="Courier New"/>
              <a:cs typeface="Courier New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9146558" y="2603601"/>
            <a:ext cx="129284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>
                <a:solidFill>
                  <a:srgbClr val="7F7F7F"/>
                </a:solidFill>
                <a:latin typeface="Courier New"/>
                <a:cs typeface="Courier New"/>
              </a:rPr>
              <a:t>malloc.h</a:t>
            </a:r>
            <a:endParaRPr lang="en-US">
              <a:solidFill>
                <a:srgbClr val="7F7F7F"/>
              </a:solidFill>
              <a:latin typeface="Courier New"/>
              <a:cs typeface="Courier New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881018" y="3048001"/>
            <a:ext cx="7592093" cy="3693319"/>
          </a:xfrm>
          <a:prstGeom prst="rect">
            <a:avLst/>
          </a:prstGeom>
          <a:solidFill>
            <a:srgbClr val="E6E6E6"/>
          </a:solidFill>
          <a:ln w="28575" cap="flat" cmpd="sng" algn="ctr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>
            <a:spAutoFit/>
          </a:bodyPr>
          <a:lstStyle/>
          <a:p>
            <a:r>
              <a:rPr lang="en-US" err="1">
                <a:latin typeface="Courier New"/>
                <a:cs typeface="Courier New"/>
              </a:rPr>
              <a:t>linux</a:t>
            </a:r>
            <a:r>
              <a:rPr lang="en-US">
                <a:latin typeface="Courier New"/>
                <a:cs typeface="Courier New"/>
              </a:rPr>
              <a:t>&gt; make </a:t>
            </a:r>
            <a:r>
              <a:rPr lang="en-US" err="1">
                <a:latin typeface="Courier New"/>
                <a:cs typeface="Courier New"/>
              </a:rPr>
              <a:t>intc</a:t>
            </a:r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gcc</a:t>
            </a:r>
            <a:r>
              <a:rPr lang="en-US">
                <a:latin typeface="Courier New"/>
                <a:cs typeface="Courier New"/>
              </a:rPr>
              <a:t> -Wall -DCOMPILETIME -c </a:t>
            </a:r>
            <a:r>
              <a:rPr lang="en-US" err="1">
                <a:latin typeface="Courier New"/>
                <a:cs typeface="Courier New"/>
              </a:rPr>
              <a:t>mymalloc.c</a:t>
            </a:r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gcc</a:t>
            </a:r>
            <a:r>
              <a:rPr lang="en-US">
                <a:latin typeface="Courier New"/>
                <a:cs typeface="Courier New"/>
              </a:rPr>
              <a:t> -Wall 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-I.</a:t>
            </a:r>
            <a:r>
              <a:rPr lang="en-US">
                <a:latin typeface="Courier New"/>
                <a:cs typeface="Courier New"/>
              </a:rPr>
              <a:t> -o </a:t>
            </a:r>
            <a:r>
              <a:rPr lang="en-US" err="1">
                <a:latin typeface="Courier New"/>
                <a:cs typeface="Courier New"/>
              </a:rPr>
              <a:t>intc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 err="1">
                <a:latin typeface="Courier New"/>
                <a:cs typeface="Courier New"/>
              </a:rPr>
              <a:t>int.c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 err="1">
                <a:latin typeface="Courier New"/>
                <a:cs typeface="Courier New"/>
              </a:rPr>
              <a:t>mymalloc.o</a:t>
            </a:r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linux</a:t>
            </a:r>
            <a:r>
              <a:rPr lang="en-US">
                <a:latin typeface="Courier New"/>
                <a:cs typeface="Courier New"/>
              </a:rPr>
              <a:t>&gt; make </a:t>
            </a:r>
            <a:r>
              <a:rPr lang="en-US" err="1">
                <a:latin typeface="Courier New"/>
                <a:cs typeface="Courier New"/>
              </a:rPr>
              <a:t>runc</a:t>
            </a:r>
            <a:endParaRPr lang="en-US">
              <a:latin typeface="Courier New"/>
              <a:cs typeface="Courier New"/>
            </a:endParaRPr>
          </a:p>
          <a:p>
            <a:r>
              <a:rPr lang="en-US">
                <a:latin typeface="Courier New"/>
                <a:cs typeface="Courier New"/>
              </a:rPr>
              <a:t>./</a:t>
            </a:r>
            <a:r>
              <a:rPr lang="en-US" err="1">
                <a:latin typeface="Courier New"/>
                <a:cs typeface="Courier New"/>
              </a:rPr>
              <a:t>intc</a:t>
            </a:r>
            <a:r>
              <a:rPr lang="en-US">
                <a:latin typeface="Courier New"/>
                <a:cs typeface="Courier New"/>
              </a:rPr>
              <a:t> 10 100 1000</a:t>
            </a:r>
          </a:p>
          <a:p>
            <a:r>
              <a:rPr lang="en-US" err="1">
                <a:latin typeface="Courier New"/>
                <a:cs typeface="Courier New"/>
              </a:rPr>
              <a:t>malloc</a:t>
            </a:r>
            <a:r>
              <a:rPr lang="en-US">
                <a:latin typeface="Courier New"/>
                <a:cs typeface="Courier New"/>
              </a:rPr>
              <a:t>(10)=0x1ba7010</a:t>
            </a:r>
          </a:p>
          <a:p>
            <a:r>
              <a:rPr lang="en-US">
                <a:latin typeface="Courier New"/>
                <a:cs typeface="Courier New"/>
              </a:rPr>
              <a:t>free(0x1ba7010)</a:t>
            </a:r>
          </a:p>
          <a:p>
            <a:r>
              <a:rPr lang="en-US" err="1">
                <a:latin typeface="Courier New"/>
                <a:cs typeface="Courier New"/>
              </a:rPr>
              <a:t>malloc</a:t>
            </a:r>
            <a:r>
              <a:rPr lang="en-US">
                <a:latin typeface="Courier New"/>
                <a:cs typeface="Courier New"/>
              </a:rPr>
              <a:t>(100)=0x1ba7030</a:t>
            </a:r>
          </a:p>
          <a:p>
            <a:r>
              <a:rPr lang="en-US">
                <a:latin typeface="Courier New"/>
                <a:cs typeface="Courier New"/>
              </a:rPr>
              <a:t>free(0x1ba7030)</a:t>
            </a:r>
          </a:p>
          <a:p>
            <a:r>
              <a:rPr lang="en-US" err="1">
                <a:latin typeface="Courier New"/>
                <a:cs typeface="Courier New"/>
              </a:rPr>
              <a:t>malloc</a:t>
            </a:r>
            <a:r>
              <a:rPr lang="en-US">
                <a:latin typeface="Courier New"/>
                <a:cs typeface="Courier New"/>
              </a:rPr>
              <a:t>(1000)=0x1ba70a0</a:t>
            </a:r>
          </a:p>
          <a:p>
            <a:r>
              <a:rPr lang="en-US">
                <a:latin typeface="Courier New"/>
                <a:cs typeface="Courier New"/>
              </a:rPr>
              <a:t>free(0x1ba70a0)</a:t>
            </a:r>
          </a:p>
          <a:p>
            <a:r>
              <a:rPr lang="en-US" err="1">
                <a:latin typeface="Courier New"/>
                <a:cs typeface="Courier New"/>
              </a:rPr>
              <a:t>linux</a:t>
            </a:r>
            <a:r>
              <a:rPr lang="en-US">
                <a:latin typeface="Courier New"/>
                <a:cs typeface="Courier New"/>
              </a:rPr>
              <a:t>&gt;</a:t>
            </a:r>
          </a:p>
          <a:p>
            <a:endParaRPr lang="en-US">
              <a:latin typeface="Courier New"/>
              <a:cs typeface="Courier New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5415789" y="5791200"/>
            <a:ext cx="3406514" cy="369332"/>
          </a:xfrm>
          <a:prstGeom prst="rect">
            <a:avLst/>
          </a:prstGeom>
          <a:solidFill>
            <a:srgbClr val="D5F1CF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>
                <a:solidFill>
                  <a:srgbClr val="C00000"/>
                </a:solidFill>
                <a:latin typeface="Calibri" pitchFamily="34" charset="0"/>
              </a:rPr>
              <a:t>Search for 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&lt;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malloc.h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&gt;</a:t>
            </a:r>
            <a:r>
              <a:rPr lang="en-US">
                <a:solidFill>
                  <a:srgbClr val="C00000"/>
                </a:solidFill>
                <a:latin typeface="Calibri" pitchFamily="34" charset="0"/>
              </a:rPr>
              <a:t> leads to</a:t>
            </a:r>
          </a:p>
        </p:txBody>
      </p:sp>
      <p:cxnSp>
        <p:nvCxnSpPr>
          <p:cNvPr id="8" name="Straight Arrow Connector 7"/>
          <p:cNvCxnSpPr/>
          <p:nvPr/>
        </p:nvCxnSpPr>
        <p:spPr bwMode="auto">
          <a:xfrm>
            <a:off x="3886201" y="3886200"/>
            <a:ext cx="1529589" cy="1905000"/>
          </a:xfrm>
          <a:prstGeom prst="straightConnector1">
            <a:avLst/>
          </a:prstGeom>
          <a:noFill/>
          <a:ln w="25400" cap="flat" cmpd="sng" algn="ctr">
            <a:solidFill>
              <a:srgbClr val="008000"/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9" name="Straight Arrow Connector 8"/>
          <p:cNvCxnSpPr/>
          <p:nvPr/>
        </p:nvCxnSpPr>
        <p:spPr bwMode="auto">
          <a:xfrm flipV="1">
            <a:off x="8822304" y="2973528"/>
            <a:ext cx="1007497" cy="2817672"/>
          </a:xfrm>
          <a:prstGeom prst="straightConnector1">
            <a:avLst/>
          </a:prstGeom>
          <a:noFill/>
          <a:ln w="2540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11" name="TextBox 10"/>
          <p:cNvSpPr txBox="1"/>
          <p:nvPr/>
        </p:nvSpPr>
        <p:spPr>
          <a:xfrm>
            <a:off x="5638800" y="4267201"/>
            <a:ext cx="3406514" cy="646331"/>
          </a:xfrm>
          <a:prstGeom prst="rect">
            <a:avLst/>
          </a:prstGeom>
          <a:solidFill>
            <a:srgbClr val="D5F1CF"/>
          </a:solidFill>
          <a:ln>
            <a:solidFill>
              <a:srgbClr val="008000"/>
            </a:solidFill>
          </a:ln>
        </p:spPr>
        <p:txBody>
          <a:bodyPr wrap="none" rtlCol="0">
            <a:spAutoFit/>
          </a:bodyPr>
          <a:lstStyle/>
          <a:p>
            <a:r>
              <a:rPr lang="en-US">
                <a:solidFill>
                  <a:srgbClr val="C00000"/>
                </a:solidFill>
                <a:latin typeface="Calibri" pitchFamily="34" charset="0"/>
              </a:rPr>
              <a:t>Search for 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&lt;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malloc.h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&gt;</a:t>
            </a:r>
            <a:r>
              <a:rPr lang="en-US">
                <a:solidFill>
                  <a:srgbClr val="C00000"/>
                </a:solidFill>
                <a:latin typeface="Calibri" pitchFamily="34" charset="0"/>
              </a:rPr>
              <a:t> leads to</a:t>
            </a:r>
          </a:p>
          <a:p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/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usr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/include/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malloc.h</a:t>
            </a:r>
            <a:endParaRPr lang="en-US">
              <a:solidFill>
                <a:srgbClr val="C00000"/>
              </a:solidFill>
              <a:latin typeface="Courier New"/>
              <a:cs typeface="Courier New"/>
            </a:endParaRPr>
          </a:p>
        </p:txBody>
      </p:sp>
      <p:cxnSp>
        <p:nvCxnSpPr>
          <p:cNvPr id="12" name="Straight Arrow Connector 11"/>
          <p:cNvCxnSpPr/>
          <p:nvPr/>
        </p:nvCxnSpPr>
        <p:spPr bwMode="auto">
          <a:xfrm>
            <a:off x="3886200" y="3657600"/>
            <a:ext cx="1752600" cy="609600"/>
          </a:xfrm>
          <a:prstGeom prst="straightConnector1">
            <a:avLst/>
          </a:prstGeom>
          <a:noFill/>
          <a:ln w="25400" cap="flat" cmpd="sng" algn="ctr">
            <a:solidFill>
              <a:srgbClr val="008000"/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13" name="TextBox 12">
            <a:extLst>
              <a:ext uri="{FF2B5EF4-FFF2-40B4-BE49-F238E27FC236}">
                <a16:creationId xmlns:a16="http://schemas.microsoft.com/office/drawing/2014/main" id="{47EEC88A-12BA-40F6-8D8B-5365C4F917EB}"/>
              </a:ext>
            </a:extLst>
          </p:cNvPr>
          <p:cNvSpPr txBox="1"/>
          <p:nvPr/>
        </p:nvSpPr>
        <p:spPr>
          <a:xfrm>
            <a:off x="80389" y="6480042"/>
            <a:ext cx="1732473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r>
              <a:rPr lang="en-US"/>
              <a:t>Time permitting</a:t>
            </a:r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197C3C0-DD9F-492B-9736-FAF5A6B77B4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10" name="Slide Number Placeholder 9">
            <a:extLst>
              <a:ext uri="{FF2B5EF4-FFF2-40B4-BE49-F238E27FC236}">
                <a16:creationId xmlns:a16="http://schemas.microsoft.com/office/drawing/2014/main" id="{F72CD849-7261-46CD-834B-CD09B35B20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58</a:t>
            </a:fld>
            <a:endParaRPr lang="en-US"/>
          </a:p>
        </p:txBody>
      </p:sp>
    </p:spTree>
  </p:cSld>
  <p:clrMapOvr>
    <a:masterClrMapping/>
  </p:clrMapOvr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81019" y="152400"/>
            <a:ext cx="7592093" cy="762000"/>
          </a:xfrm>
        </p:spPr>
        <p:txBody>
          <a:bodyPr/>
          <a:lstStyle/>
          <a:p>
            <a:r>
              <a:rPr lang="en-US"/>
              <a:t>Link-time </a:t>
            </a:r>
            <a:r>
              <a:rPr lang="en-US" err="1"/>
              <a:t>Interpositioning</a:t>
            </a:r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1881018" y="838201"/>
            <a:ext cx="8558382" cy="5909311"/>
          </a:xfrm>
          <a:prstGeom prst="rect">
            <a:avLst/>
          </a:prstGeom>
          <a:solidFill>
            <a:srgbClr val="F7F5CD"/>
          </a:solidFill>
          <a:ln w="2857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>
            <a:spAutoFit/>
          </a:bodyPr>
          <a:lstStyle/>
          <a:p>
            <a:r>
              <a:rPr lang="en-US">
                <a:solidFill>
                  <a:srgbClr val="926492"/>
                </a:solidFill>
                <a:latin typeface="Courier New"/>
                <a:cs typeface="Courier New"/>
              </a:rPr>
              <a:t>#</a:t>
            </a:r>
            <a:r>
              <a:rPr lang="en-US" err="1">
                <a:solidFill>
                  <a:srgbClr val="926492"/>
                </a:solidFill>
                <a:latin typeface="Courier New"/>
                <a:cs typeface="Courier New"/>
              </a:rPr>
              <a:t>ifdef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LINKTIME</a:t>
            </a:r>
          </a:p>
          <a:p>
            <a:r>
              <a:rPr lang="en-US">
                <a:solidFill>
                  <a:srgbClr val="926492"/>
                </a:solidFill>
                <a:latin typeface="Courier New"/>
                <a:cs typeface="Courier New"/>
              </a:rPr>
              <a:t>#include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&lt;</a:t>
            </a:r>
            <a:r>
              <a:rPr lang="en-US" err="1">
                <a:solidFill>
                  <a:srgbClr val="9D206F"/>
                </a:solidFill>
                <a:latin typeface="Courier New"/>
                <a:cs typeface="Courier New"/>
              </a:rPr>
              <a:t>stdio.h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&gt;</a:t>
            </a:r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>
                <a:solidFill>
                  <a:srgbClr val="4A00FF"/>
                </a:solidFill>
                <a:latin typeface="Courier New"/>
                <a:cs typeface="Courier New"/>
              </a:rPr>
              <a:t>__</a:t>
            </a:r>
            <a:r>
              <a:rPr lang="en-US" err="1">
                <a:solidFill>
                  <a:srgbClr val="4A00FF"/>
                </a:solidFill>
                <a:latin typeface="Courier New"/>
                <a:cs typeface="Courier New"/>
              </a:rPr>
              <a:t>real_malloc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err="1">
                <a:solidFill>
                  <a:srgbClr val="2D961E"/>
                </a:solidFill>
                <a:latin typeface="Courier New"/>
                <a:cs typeface="Courier New"/>
              </a:rPr>
              <a:t>size_t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C1651C"/>
                </a:solidFill>
                <a:latin typeface="Courier New"/>
                <a:cs typeface="Courier New"/>
              </a:rPr>
              <a:t>size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4A00FF"/>
                </a:solidFill>
                <a:latin typeface="Courier New"/>
                <a:cs typeface="Courier New"/>
              </a:rPr>
              <a:t>__</a:t>
            </a:r>
            <a:r>
              <a:rPr lang="en-US" err="1">
                <a:solidFill>
                  <a:srgbClr val="4A00FF"/>
                </a:solidFill>
                <a:latin typeface="Courier New"/>
                <a:cs typeface="Courier New"/>
              </a:rPr>
              <a:t>real_free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err="1">
                <a:solidFill>
                  <a:srgbClr val="C1651C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CB2418"/>
                </a:solidFill>
                <a:latin typeface="Courier New"/>
                <a:cs typeface="Courier New"/>
              </a:rPr>
              <a:t>/* </a:t>
            </a:r>
            <a:r>
              <a:rPr lang="en-US" err="1">
                <a:solidFill>
                  <a:srgbClr val="CB2418"/>
                </a:solidFill>
                <a:latin typeface="Courier New"/>
                <a:cs typeface="Courier New"/>
              </a:rPr>
              <a:t>malloc</a:t>
            </a:r>
            <a:r>
              <a:rPr lang="en-US">
                <a:solidFill>
                  <a:srgbClr val="CB2418"/>
                </a:solidFill>
                <a:latin typeface="Courier New"/>
                <a:cs typeface="Courier New"/>
              </a:rPr>
              <a:t> wrapper function */</a:t>
            </a:r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>
                <a:solidFill>
                  <a:srgbClr val="4A00FF"/>
                </a:solidFill>
                <a:latin typeface="Courier New"/>
                <a:cs typeface="Courier New"/>
              </a:rPr>
              <a:t>__</a:t>
            </a:r>
            <a:r>
              <a:rPr lang="en-US" err="1">
                <a:solidFill>
                  <a:srgbClr val="4A00FF"/>
                </a:solidFill>
                <a:latin typeface="Courier New"/>
                <a:cs typeface="Courier New"/>
              </a:rPr>
              <a:t>wrap_malloc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err="1">
                <a:solidFill>
                  <a:srgbClr val="2D961E"/>
                </a:solidFill>
                <a:latin typeface="Courier New"/>
                <a:cs typeface="Courier New"/>
              </a:rPr>
              <a:t>size_t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C1651C"/>
                </a:solidFill>
                <a:latin typeface="Courier New"/>
                <a:cs typeface="Courier New"/>
              </a:rPr>
              <a:t>size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err="1">
                <a:solidFill>
                  <a:srgbClr val="C1651C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= __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real_malloc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(size); </a:t>
            </a:r>
            <a:r>
              <a:rPr lang="en-US">
                <a:solidFill>
                  <a:srgbClr val="CB2418"/>
                </a:solidFill>
                <a:latin typeface="Courier New"/>
                <a:cs typeface="Courier New"/>
              </a:rPr>
              <a:t>/* Call </a:t>
            </a:r>
            <a:r>
              <a:rPr lang="en-US" err="1">
                <a:solidFill>
                  <a:srgbClr val="CB2418"/>
                </a:solidFill>
                <a:latin typeface="Courier New"/>
                <a:cs typeface="Courier New"/>
              </a:rPr>
              <a:t>libc</a:t>
            </a:r>
            <a:r>
              <a:rPr lang="en-US">
                <a:solidFill>
                  <a:srgbClr val="CB2418"/>
                </a:solidFill>
                <a:latin typeface="Courier New"/>
                <a:cs typeface="Courier New"/>
              </a:rPr>
              <a:t> </a:t>
            </a:r>
            <a:r>
              <a:rPr lang="en-US" err="1">
                <a:solidFill>
                  <a:srgbClr val="CB2418"/>
                </a:solidFill>
                <a:latin typeface="Courier New"/>
                <a:cs typeface="Courier New"/>
              </a:rPr>
              <a:t>malloc</a:t>
            </a:r>
            <a:r>
              <a:rPr lang="en-US">
                <a:solidFill>
                  <a:srgbClr val="CB2418"/>
                </a:solidFill>
                <a:latin typeface="Courier New"/>
                <a:cs typeface="Courier New"/>
              </a:rPr>
              <a:t> */</a:t>
            </a:r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printf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"</a:t>
            </a:r>
            <a:r>
              <a:rPr lang="en-US" err="1">
                <a:solidFill>
                  <a:srgbClr val="9D206F"/>
                </a:solidFill>
                <a:latin typeface="Courier New"/>
                <a:cs typeface="Courier New"/>
              </a:rPr>
              <a:t>malloc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(%d) = %p\n"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, (</a:t>
            </a:r>
            <a:r>
              <a:rPr lang="en-US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)size,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>
                <a:solidFill>
                  <a:srgbClr val="C200FF"/>
                </a:solidFill>
                <a:latin typeface="Courier New"/>
                <a:cs typeface="Courier New"/>
              </a:rPr>
              <a:t>return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;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  <a:p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CB2418"/>
                </a:solidFill>
                <a:latin typeface="Courier New"/>
                <a:cs typeface="Courier New"/>
              </a:rPr>
              <a:t>/* free wrapper function */</a:t>
            </a:r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>
                <a:solidFill>
                  <a:srgbClr val="4A00FF"/>
                </a:solidFill>
                <a:latin typeface="Courier New"/>
                <a:cs typeface="Courier New"/>
              </a:rPr>
              <a:t>__</a:t>
            </a:r>
            <a:r>
              <a:rPr lang="en-US" err="1">
                <a:solidFill>
                  <a:srgbClr val="4A00FF"/>
                </a:solidFill>
                <a:latin typeface="Courier New"/>
                <a:cs typeface="Courier New"/>
              </a:rPr>
              <a:t>wrap_free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err="1">
                <a:solidFill>
                  <a:srgbClr val="C1651C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   __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real_free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); </a:t>
            </a:r>
            <a:r>
              <a:rPr lang="en-US">
                <a:solidFill>
                  <a:srgbClr val="CB2418"/>
                </a:solidFill>
                <a:latin typeface="Courier New"/>
                <a:cs typeface="Courier New"/>
              </a:rPr>
              <a:t>/* Call </a:t>
            </a:r>
            <a:r>
              <a:rPr lang="en-US" err="1">
                <a:solidFill>
                  <a:srgbClr val="CB2418"/>
                </a:solidFill>
                <a:latin typeface="Courier New"/>
                <a:cs typeface="Courier New"/>
              </a:rPr>
              <a:t>libc</a:t>
            </a:r>
            <a:r>
              <a:rPr lang="en-US">
                <a:solidFill>
                  <a:srgbClr val="CB2418"/>
                </a:solidFill>
                <a:latin typeface="Courier New"/>
                <a:cs typeface="Courier New"/>
              </a:rPr>
              <a:t> free */</a:t>
            </a:r>
            <a:endParaRPr lang="en-US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printf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>
                <a:solidFill>
                  <a:srgbClr val="9D206F"/>
                </a:solidFill>
                <a:latin typeface="Courier New"/>
                <a:cs typeface="Courier New"/>
              </a:rPr>
              <a:t>"free(%p)\n"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en-US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  <a:p>
            <a:r>
              <a:rPr lang="en-US">
                <a:solidFill>
                  <a:srgbClr val="926492"/>
                </a:solidFill>
                <a:latin typeface="Courier New"/>
                <a:cs typeface="Courier New"/>
              </a:rPr>
              <a:t>#</a:t>
            </a:r>
            <a:r>
              <a:rPr lang="en-US" err="1">
                <a:solidFill>
                  <a:srgbClr val="926492"/>
                </a:solidFill>
                <a:latin typeface="Courier New"/>
                <a:cs typeface="Courier New"/>
              </a:rPr>
              <a:t>endif</a:t>
            </a:r>
            <a:endParaRPr lang="en-US">
              <a:latin typeface="Courier New"/>
              <a:cs typeface="Courier New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8869514" y="6336268"/>
            <a:ext cx="15698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>
                <a:solidFill>
                  <a:srgbClr val="7F7F7F"/>
                </a:solidFill>
                <a:latin typeface="Courier New"/>
                <a:cs typeface="Courier New"/>
              </a:rPr>
              <a:t>mymalloc.c</a:t>
            </a:r>
            <a:endParaRPr lang="en-US">
              <a:solidFill>
                <a:srgbClr val="7F7F7F"/>
              </a:solidFill>
              <a:latin typeface="Courier New"/>
              <a:cs typeface="Courier New"/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954E269-1593-4B1C-9E2F-0C5005CE6913}"/>
              </a:ext>
            </a:extLst>
          </p:cNvPr>
          <p:cNvSpPr txBox="1"/>
          <p:nvPr/>
        </p:nvSpPr>
        <p:spPr>
          <a:xfrm>
            <a:off x="80389" y="6480042"/>
            <a:ext cx="1732473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r>
              <a:rPr lang="en-US"/>
              <a:t>Time permitting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0EFB5BD-795E-4C9A-AB57-F0186FB1178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22259AF-CADA-48BD-B457-FE84E61C192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59</a:t>
            </a:fld>
            <a:endParaRPr lang="en-US"/>
          </a:p>
        </p:txBody>
      </p:sp>
    </p:spTree>
  </p:cSld>
  <p:clrMapOvr>
    <a:masterClrMapping/>
  </p:clrMapOvr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50007" y="159597"/>
            <a:ext cx="10641691" cy="1499616"/>
          </a:xfrm>
        </p:spPr>
        <p:txBody>
          <a:bodyPr/>
          <a:lstStyle/>
          <a:p>
            <a:r>
              <a:rPr lang="en-US"/>
              <a:t>Link-time </a:t>
            </a:r>
            <a:r>
              <a:rPr lang="en-US" err="1"/>
              <a:t>Interpositioning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60718" y="4191000"/>
            <a:ext cx="11130980" cy="2438400"/>
          </a:xfrm>
        </p:spPr>
        <p:txBody>
          <a:bodyPr>
            <a:normAutofit fontScale="92500" lnSpcReduction="20000"/>
          </a:bodyPr>
          <a:lstStyle/>
          <a:p>
            <a:r>
              <a:rPr lang="en-US"/>
              <a:t>The “</a:t>
            </a:r>
            <a:r>
              <a:rPr lang="en-US">
                <a:latin typeface="Courier New" pitchFamily="49" charset="0"/>
                <a:cs typeface="Courier New" pitchFamily="49" charset="0"/>
              </a:rPr>
              <a:t>-</a:t>
            </a:r>
            <a:r>
              <a:rPr lang="en-US" err="1">
                <a:latin typeface="Courier New" pitchFamily="49" charset="0"/>
                <a:cs typeface="Courier New" pitchFamily="49" charset="0"/>
              </a:rPr>
              <a:t>Wl</a:t>
            </a:r>
            <a:r>
              <a:rPr lang="en-US"/>
              <a:t>” flag passes argument to linker, replacing each comma with a space. </a:t>
            </a:r>
          </a:p>
          <a:p>
            <a:r>
              <a:rPr lang="en-US"/>
              <a:t>The  “</a:t>
            </a:r>
            <a:r>
              <a:rPr lang="en-US">
                <a:latin typeface="Courier New"/>
                <a:cs typeface="Courier New"/>
              </a:rPr>
              <a:t>--</a:t>
            </a:r>
            <a:r>
              <a:rPr lang="en-US" err="1">
                <a:latin typeface="Courier New"/>
                <a:cs typeface="Courier New"/>
              </a:rPr>
              <a:t>wrap,malloc</a:t>
            </a:r>
            <a:r>
              <a:rPr lang="en-US"/>
              <a:t> ”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 err="1">
                <a:latin typeface="Courier New"/>
                <a:cs typeface="Courier New"/>
              </a:rPr>
              <a:t>arg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/>
              <a:t>instructs linker to resolve references in a special way:</a:t>
            </a:r>
          </a:p>
          <a:p>
            <a:pPr lvl="1"/>
            <a:r>
              <a:rPr lang="en-US"/>
              <a:t>  Refs to </a:t>
            </a:r>
            <a:r>
              <a:rPr lang="en-US">
                <a:latin typeface="Courier New"/>
                <a:cs typeface="Courier New"/>
              </a:rPr>
              <a:t>malloc</a:t>
            </a:r>
            <a:r>
              <a:rPr lang="en-US"/>
              <a:t> should be resolved as </a:t>
            </a:r>
            <a:r>
              <a:rPr lang="en-US">
                <a:latin typeface="Courier New"/>
                <a:cs typeface="Courier New"/>
              </a:rPr>
              <a:t>__</a:t>
            </a:r>
            <a:r>
              <a:rPr lang="en-US" err="1">
                <a:latin typeface="Courier New"/>
                <a:cs typeface="Courier New"/>
              </a:rPr>
              <a:t>wrap_malloc</a:t>
            </a:r>
            <a:endParaRPr lang="en-US">
              <a:latin typeface="Courier New"/>
              <a:cs typeface="Courier New"/>
            </a:endParaRPr>
          </a:p>
          <a:p>
            <a:pPr lvl="1"/>
            <a:r>
              <a:rPr lang="en-US">
                <a:latin typeface="Calibri"/>
                <a:cs typeface="Calibri"/>
              </a:rPr>
              <a:t>  Refs to </a:t>
            </a:r>
            <a:r>
              <a:rPr lang="en-US">
                <a:cs typeface="Courier New"/>
              </a:rPr>
              <a:t> </a:t>
            </a:r>
            <a:r>
              <a:rPr lang="en-US"/>
              <a:t> </a:t>
            </a:r>
            <a:r>
              <a:rPr lang="en-US">
                <a:latin typeface="Courier New"/>
                <a:cs typeface="Courier New"/>
              </a:rPr>
              <a:t>__</a:t>
            </a:r>
            <a:r>
              <a:rPr lang="en-US" err="1">
                <a:latin typeface="Courier New"/>
                <a:cs typeface="Courier New"/>
              </a:rPr>
              <a:t>real_malloc</a:t>
            </a:r>
            <a:r>
              <a:rPr lang="en-US"/>
              <a:t> should be resolved as </a:t>
            </a:r>
            <a:r>
              <a:rPr lang="en-US">
                <a:latin typeface="Courier New"/>
                <a:cs typeface="Courier New"/>
              </a:rPr>
              <a:t>malloc</a:t>
            </a:r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1881018" y="1300878"/>
            <a:ext cx="8710782" cy="2862323"/>
          </a:xfrm>
          <a:prstGeom prst="rect">
            <a:avLst/>
          </a:prstGeom>
          <a:solidFill>
            <a:srgbClr val="E6E6E6"/>
          </a:solidFill>
          <a:ln w="2857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>
            <a:spAutoFit/>
          </a:bodyPr>
          <a:lstStyle/>
          <a:p>
            <a:r>
              <a:rPr lang="en-US" err="1">
                <a:latin typeface="Courier New"/>
                <a:cs typeface="Courier New"/>
              </a:rPr>
              <a:t>linux</a:t>
            </a:r>
            <a:r>
              <a:rPr lang="en-US">
                <a:latin typeface="Courier New"/>
                <a:cs typeface="Courier New"/>
              </a:rPr>
              <a:t>&gt; make </a:t>
            </a:r>
            <a:r>
              <a:rPr lang="en-US" err="1">
                <a:latin typeface="Courier New"/>
                <a:cs typeface="Courier New"/>
              </a:rPr>
              <a:t>intl</a:t>
            </a:r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gcc</a:t>
            </a:r>
            <a:r>
              <a:rPr lang="en-US">
                <a:latin typeface="Courier New"/>
                <a:cs typeface="Courier New"/>
              </a:rPr>
              <a:t> -Wall -DLINKTIME -c </a:t>
            </a:r>
            <a:r>
              <a:rPr lang="en-US" err="1">
                <a:latin typeface="Courier New"/>
                <a:cs typeface="Courier New"/>
              </a:rPr>
              <a:t>mymalloc.c</a:t>
            </a:r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gcc</a:t>
            </a:r>
            <a:r>
              <a:rPr lang="en-US">
                <a:latin typeface="Courier New"/>
                <a:cs typeface="Courier New"/>
              </a:rPr>
              <a:t> -Wall -c </a:t>
            </a:r>
            <a:r>
              <a:rPr lang="en-US" err="1">
                <a:latin typeface="Courier New"/>
                <a:cs typeface="Courier New"/>
              </a:rPr>
              <a:t>int.c</a:t>
            </a:r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gcc</a:t>
            </a:r>
            <a:r>
              <a:rPr lang="en-US">
                <a:latin typeface="Courier New"/>
                <a:cs typeface="Courier New"/>
              </a:rPr>
              <a:t> -Wall -</a:t>
            </a:r>
            <a:r>
              <a:rPr lang="en-US" err="1">
                <a:latin typeface="Courier New"/>
                <a:cs typeface="Courier New"/>
              </a:rPr>
              <a:t>Wl</a:t>
            </a:r>
            <a:r>
              <a:rPr lang="en-US">
                <a:latin typeface="Courier New"/>
                <a:cs typeface="Courier New"/>
              </a:rPr>
              <a:t>,--</a:t>
            </a:r>
            <a:r>
              <a:rPr lang="en-US" err="1">
                <a:latin typeface="Courier New"/>
                <a:cs typeface="Courier New"/>
              </a:rPr>
              <a:t>wrap,malloc</a:t>
            </a:r>
            <a:r>
              <a:rPr lang="en-US">
                <a:latin typeface="Courier New"/>
                <a:cs typeface="Courier New"/>
              </a:rPr>
              <a:t> -</a:t>
            </a:r>
            <a:r>
              <a:rPr lang="en-US" err="1">
                <a:latin typeface="Courier New"/>
                <a:cs typeface="Courier New"/>
              </a:rPr>
              <a:t>Wl</a:t>
            </a:r>
            <a:r>
              <a:rPr lang="en-US">
                <a:latin typeface="Courier New"/>
                <a:cs typeface="Courier New"/>
              </a:rPr>
              <a:t>,--</a:t>
            </a:r>
            <a:r>
              <a:rPr lang="en-US" err="1">
                <a:latin typeface="Courier New"/>
                <a:cs typeface="Courier New"/>
              </a:rPr>
              <a:t>wrap,free</a:t>
            </a:r>
            <a:r>
              <a:rPr lang="en-US">
                <a:latin typeface="Courier New"/>
                <a:cs typeface="Courier New"/>
              </a:rPr>
              <a:t> -o </a:t>
            </a:r>
            <a:r>
              <a:rPr lang="en-US" err="1">
                <a:latin typeface="Courier New"/>
                <a:cs typeface="Courier New"/>
              </a:rPr>
              <a:t>intl</a:t>
            </a:r>
            <a:r>
              <a:rPr lang="en-US">
                <a:latin typeface="Courier New"/>
                <a:cs typeface="Courier New"/>
              </a:rPr>
              <a:t> \</a:t>
            </a:r>
          </a:p>
          <a:p>
            <a:r>
              <a:rPr lang="en-US">
                <a:latin typeface="Courier New"/>
                <a:cs typeface="Courier New"/>
              </a:rPr>
              <a:t>    </a:t>
            </a:r>
            <a:r>
              <a:rPr lang="en-US" err="1">
                <a:latin typeface="Courier New"/>
                <a:cs typeface="Courier New"/>
              </a:rPr>
              <a:t>int.o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 err="1">
                <a:latin typeface="Courier New"/>
                <a:cs typeface="Courier New"/>
              </a:rPr>
              <a:t>mymalloc.o</a:t>
            </a:r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linux</a:t>
            </a:r>
            <a:r>
              <a:rPr lang="en-US">
                <a:latin typeface="Courier New"/>
                <a:cs typeface="Courier New"/>
              </a:rPr>
              <a:t>&gt; make </a:t>
            </a:r>
            <a:r>
              <a:rPr lang="en-US" err="1">
                <a:latin typeface="Courier New"/>
                <a:cs typeface="Courier New"/>
              </a:rPr>
              <a:t>runl</a:t>
            </a:r>
            <a:endParaRPr lang="en-US">
              <a:latin typeface="Courier New"/>
              <a:cs typeface="Courier New"/>
            </a:endParaRPr>
          </a:p>
          <a:p>
            <a:r>
              <a:rPr lang="en-US">
                <a:latin typeface="Courier New"/>
                <a:cs typeface="Courier New"/>
              </a:rPr>
              <a:t>./</a:t>
            </a:r>
            <a:r>
              <a:rPr lang="en-US" err="1">
                <a:latin typeface="Courier New"/>
                <a:cs typeface="Courier New"/>
              </a:rPr>
              <a:t>intl</a:t>
            </a:r>
            <a:r>
              <a:rPr lang="en-US">
                <a:latin typeface="Courier New"/>
                <a:cs typeface="Courier New"/>
              </a:rPr>
              <a:t> 10 100 1000</a:t>
            </a:r>
          </a:p>
          <a:p>
            <a:r>
              <a:rPr lang="fi-FI">
                <a:latin typeface="Courier New"/>
                <a:cs typeface="Courier New"/>
              </a:rPr>
              <a:t>malloc(10) = 0x91a010</a:t>
            </a:r>
          </a:p>
          <a:p>
            <a:r>
              <a:rPr lang="en-US">
                <a:latin typeface="Courier New"/>
                <a:cs typeface="Courier New"/>
              </a:rPr>
              <a:t>free(0x91a010)</a:t>
            </a:r>
          </a:p>
          <a:p>
            <a:r>
              <a:rPr lang="en-US">
                <a:latin typeface="Courier New"/>
                <a:cs typeface="Courier New"/>
              </a:rPr>
              <a:t>. . . 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7169780" y="1346761"/>
            <a:ext cx="3406514" cy="646331"/>
          </a:xfrm>
          <a:prstGeom prst="rect">
            <a:avLst/>
          </a:prstGeom>
          <a:solidFill>
            <a:srgbClr val="D5F1CF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>
                <a:solidFill>
                  <a:srgbClr val="C00000"/>
                </a:solidFill>
                <a:latin typeface="Calibri" pitchFamily="34" charset="0"/>
              </a:rPr>
              <a:t>Search for 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&lt;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malloc.h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&gt;</a:t>
            </a:r>
            <a:r>
              <a:rPr lang="en-US">
                <a:solidFill>
                  <a:srgbClr val="C00000"/>
                </a:solidFill>
                <a:latin typeface="Calibri" pitchFamily="34" charset="0"/>
              </a:rPr>
              <a:t> leads to</a:t>
            </a:r>
          </a:p>
          <a:p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/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usr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/include/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malloc.h</a:t>
            </a:r>
            <a:endParaRPr lang="en-US">
              <a:solidFill>
                <a:srgbClr val="C00000"/>
              </a:solidFill>
              <a:latin typeface="Courier New"/>
              <a:cs typeface="Courier New"/>
            </a:endParaRPr>
          </a:p>
        </p:txBody>
      </p:sp>
      <p:cxnSp>
        <p:nvCxnSpPr>
          <p:cNvPr id="7" name="Straight Arrow Connector 6"/>
          <p:cNvCxnSpPr/>
          <p:nvPr/>
        </p:nvCxnSpPr>
        <p:spPr bwMode="auto">
          <a:xfrm flipV="1">
            <a:off x="4572000" y="1981200"/>
            <a:ext cx="2597780" cy="112932"/>
          </a:xfrm>
          <a:prstGeom prst="straightConnector1">
            <a:avLst/>
          </a:prstGeom>
          <a:noFill/>
          <a:ln w="25400" cap="flat" cmpd="sng" algn="ctr">
            <a:solidFill>
              <a:srgbClr val="008000"/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10" name="Straight Arrow Connector 9"/>
          <p:cNvCxnSpPr/>
          <p:nvPr/>
        </p:nvCxnSpPr>
        <p:spPr bwMode="auto">
          <a:xfrm flipV="1">
            <a:off x="4572000" y="1524000"/>
            <a:ext cx="2597780" cy="112932"/>
          </a:xfrm>
          <a:prstGeom prst="straightConnector1">
            <a:avLst/>
          </a:prstGeom>
          <a:noFill/>
          <a:ln w="25400" cap="flat" cmpd="sng" algn="ctr">
            <a:solidFill>
              <a:srgbClr val="008000"/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8" name="TextBox 7">
            <a:extLst>
              <a:ext uri="{FF2B5EF4-FFF2-40B4-BE49-F238E27FC236}">
                <a16:creationId xmlns:a16="http://schemas.microsoft.com/office/drawing/2014/main" id="{9C57E834-D20B-4C7F-9418-0B2A1A949256}"/>
              </a:ext>
            </a:extLst>
          </p:cNvPr>
          <p:cNvSpPr txBox="1"/>
          <p:nvPr/>
        </p:nvSpPr>
        <p:spPr>
          <a:xfrm>
            <a:off x="80389" y="6480042"/>
            <a:ext cx="1732473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r>
              <a:rPr lang="en-US"/>
              <a:t>Time permitting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712D6B9-3FAD-42C0-AA94-E4A6A00C2BD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0A6E2F1F-465D-44E9-B9C5-95979D0ED70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60</a:t>
            </a:fld>
            <a:endParaRPr lang="en-US"/>
          </a:p>
        </p:txBody>
      </p:sp>
    </p:spTree>
  </p:cSld>
  <p:clrMapOvr>
    <a:masterClrMapping/>
  </p:clrMapOvr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1676400" y="914400"/>
            <a:ext cx="8915401" cy="5262980"/>
          </a:xfrm>
          <a:prstGeom prst="rect">
            <a:avLst/>
          </a:prstGeom>
          <a:solidFill>
            <a:srgbClr val="F7F5CD"/>
          </a:solidFill>
          <a:ln w="2857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>
            <a:spAutoFit/>
          </a:bodyPr>
          <a:lstStyle/>
          <a:p>
            <a:r>
              <a:rPr lang="en-US" sz="1600">
                <a:solidFill>
                  <a:srgbClr val="926492"/>
                </a:solidFill>
                <a:latin typeface="Courier New"/>
                <a:cs typeface="Courier New"/>
              </a:rPr>
              <a:t>#</a:t>
            </a:r>
            <a:r>
              <a:rPr lang="en-US" sz="1600" err="1">
                <a:solidFill>
                  <a:srgbClr val="926492"/>
                </a:solidFill>
                <a:latin typeface="Courier New"/>
                <a:cs typeface="Courier New"/>
              </a:rPr>
              <a:t>ifdef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RUNTIME</a:t>
            </a:r>
          </a:p>
          <a:p>
            <a:r>
              <a:rPr lang="en-US" sz="1600">
                <a:solidFill>
                  <a:srgbClr val="926492"/>
                </a:solidFill>
                <a:latin typeface="Courier New"/>
                <a:cs typeface="Courier New"/>
              </a:rPr>
              <a:t>#define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>
                <a:solidFill>
                  <a:srgbClr val="C1651C"/>
                </a:solidFill>
                <a:latin typeface="Courier New"/>
                <a:cs typeface="Courier New"/>
              </a:rPr>
              <a:t>_GNU_SOURCE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926492"/>
                </a:solidFill>
                <a:latin typeface="Courier New"/>
                <a:cs typeface="Courier New"/>
              </a:rPr>
              <a:t>#include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&lt;</a:t>
            </a:r>
            <a:r>
              <a:rPr lang="en-US" sz="1600" err="1">
                <a:solidFill>
                  <a:srgbClr val="9D206F"/>
                </a:solidFill>
                <a:latin typeface="Courier New"/>
                <a:cs typeface="Courier New"/>
              </a:rPr>
              <a:t>stdio.h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&gt;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926492"/>
                </a:solidFill>
                <a:latin typeface="Courier New"/>
                <a:cs typeface="Courier New"/>
              </a:rPr>
              <a:t>#include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&lt;</a:t>
            </a:r>
            <a:r>
              <a:rPr lang="en-US" sz="1600" err="1">
                <a:solidFill>
                  <a:srgbClr val="9D206F"/>
                </a:solidFill>
                <a:latin typeface="Courier New"/>
                <a:cs typeface="Courier New"/>
              </a:rPr>
              <a:t>stdlib.h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&gt;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926492"/>
                </a:solidFill>
                <a:latin typeface="Courier New"/>
                <a:cs typeface="Courier New"/>
              </a:rPr>
              <a:t>#include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&lt;</a:t>
            </a:r>
            <a:r>
              <a:rPr lang="en-US" sz="1600" err="1">
                <a:solidFill>
                  <a:srgbClr val="9D206F"/>
                </a:solidFill>
                <a:latin typeface="Courier New"/>
                <a:cs typeface="Courier New"/>
              </a:rPr>
              <a:t>dlfcn.h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&gt;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/* </a:t>
            </a:r>
            <a:r>
              <a:rPr lang="en-US" sz="1600" err="1">
                <a:solidFill>
                  <a:srgbClr val="CB2418"/>
                </a:solidFill>
                <a:latin typeface="Courier New"/>
                <a:cs typeface="Courier New"/>
              </a:rPr>
              <a:t>malloc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 wrapper function */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sz="1600" err="1">
                <a:solidFill>
                  <a:srgbClr val="4A00FF"/>
                </a:solidFill>
                <a:latin typeface="Courier New"/>
                <a:cs typeface="Courier New"/>
              </a:rPr>
              <a:t>malloc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sz="1600" err="1">
                <a:solidFill>
                  <a:srgbClr val="2D961E"/>
                </a:solidFill>
                <a:latin typeface="Courier New"/>
                <a:cs typeface="Courier New"/>
              </a:rPr>
              <a:t>size_t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>
                <a:solidFill>
                  <a:srgbClr val="C1651C"/>
                </a:solidFill>
                <a:latin typeface="Courier New"/>
                <a:cs typeface="Courier New"/>
              </a:rPr>
              <a:t>size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*(*</a:t>
            </a:r>
            <a:r>
              <a:rPr lang="en-US" sz="1600" err="1">
                <a:solidFill>
                  <a:srgbClr val="C1651C"/>
                </a:solidFill>
                <a:latin typeface="Courier New"/>
                <a:cs typeface="Courier New"/>
              </a:rPr>
              <a:t>mallocp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)(</a:t>
            </a:r>
            <a:r>
              <a:rPr lang="en-US" sz="1600" err="1">
                <a:solidFill>
                  <a:srgbClr val="2D961E"/>
                </a:solidFill>
                <a:latin typeface="Courier New"/>
                <a:cs typeface="Courier New"/>
              </a:rPr>
              <a:t>size_t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>
                <a:solidFill>
                  <a:srgbClr val="C1651C"/>
                </a:solidFill>
                <a:latin typeface="Courier New"/>
                <a:cs typeface="Courier New"/>
              </a:rPr>
              <a:t>size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>
                <a:solidFill>
                  <a:srgbClr val="2D961E"/>
                </a:solidFill>
                <a:latin typeface="Courier New"/>
                <a:cs typeface="Courier New"/>
              </a:rPr>
              <a:t>char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sz="1600">
                <a:solidFill>
                  <a:srgbClr val="C1651C"/>
                </a:solidFill>
                <a:latin typeface="Courier New"/>
                <a:cs typeface="Courier New"/>
              </a:rPr>
              <a:t>error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;</a:t>
            </a:r>
          </a:p>
          <a:p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mallocp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=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dlsym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(RTLD_NEXT, 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"</a:t>
            </a:r>
            <a:r>
              <a:rPr lang="en-US" sz="1600" err="1">
                <a:solidFill>
                  <a:srgbClr val="9D206F"/>
                </a:solidFill>
                <a:latin typeface="Courier New"/>
                <a:cs typeface="Courier New"/>
              </a:rPr>
              <a:t>malloc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"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); 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/* Get </a:t>
            </a:r>
            <a:r>
              <a:rPr lang="en-US" sz="1600" err="1">
                <a:solidFill>
                  <a:srgbClr val="CB2418"/>
                </a:solidFill>
                <a:latin typeface="Courier New"/>
                <a:cs typeface="Courier New"/>
              </a:rPr>
              <a:t>addr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 of </a:t>
            </a:r>
            <a:r>
              <a:rPr lang="en-US" sz="1600" err="1">
                <a:solidFill>
                  <a:srgbClr val="CB2418"/>
                </a:solidFill>
                <a:latin typeface="Courier New"/>
                <a:cs typeface="Courier New"/>
              </a:rPr>
              <a:t>libc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 </a:t>
            </a:r>
            <a:r>
              <a:rPr lang="en-US" sz="1600" err="1">
                <a:solidFill>
                  <a:srgbClr val="CB2418"/>
                </a:solidFill>
                <a:latin typeface="Courier New"/>
                <a:cs typeface="Courier New"/>
              </a:rPr>
              <a:t>malloc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 */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>
                <a:solidFill>
                  <a:srgbClr val="C200FF"/>
                </a:solidFill>
                <a:latin typeface="Courier New"/>
                <a:cs typeface="Courier New"/>
              </a:rPr>
              <a:t>if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((error =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dlerror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()) != </a:t>
            </a:r>
            <a:r>
              <a:rPr lang="en-US" sz="1600">
                <a:solidFill>
                  <a:srgbClr val="2C9290"/>
                </a:solidFill>
                <a:latin typeface="Courier New"/>
                <a:cs typeface="Courier New"/>
              </a:rPr>
              <a:t>NULL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 {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   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fputs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(error,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stderr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    exit(1);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}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>
                <a:solidFill>
                  <a:srgbClr val="2D961E"/>
                </a:solidFill>
                <a:latin typeface="Courier New"/>
                <a:cs typeface="Courier New"/>
              </a:rPr>
              <a:t>char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sz="1600" err="1">
                <a:solidFill>
                  <a:srgbClr val="C1651C"/>
                </a:solidFill>
                <a:latin typeface="Courier New"/>
                <a:cs typeface="Courier New"/>
              </a:rPr>
              <a:t>ptr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=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mallocp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(size); 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/* Call </a:t>
            </a:r>
            <a:r>
              <a:rPr lang="en-US" sz="1600" err="1">
                <a:solidFill>
                  <a:srgbClr val="CB2418"/>
                </a:solidFill>
                <a:latin typeface="Courier New"/>
                <a:cs typeface="Courier New"/>
              </a:rPr>
              <a:t>libc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 </a:t>
            </a:r>
            <a:r>
              <a:rPr lang="en-US" sz="1600" err="1">
                <a:solidFill>
                  <a:srgbClr val="CB2418"/>
                </a:solidFill>
                <a:latin typeface="Courier New"/>
                <a:cs typeface="Courier New"/>
              </a:rPr>
              <a:t>malloc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 */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printf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"</a:t>
            </a:r>
            <a:r>
              <a:rPr lang="en-US" sz="1600" err="1">
                <a:solidFill>
                  <a:srgbClr val="9D206F"/>
                </a:solidFill>
                <a:latin typeface="Courier New"/>
                <a:cs typeface="Courier New"/>
              </a:rPr>
              <a:t>malloc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(%d) = %p\n"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, (</a:t>
            </a:r>
            <a:r>
              <a:rPr lang="en-US" sz="1600" err="1">
                <a:solidFill>
                  <a:srgbClr val="2D961E"/>
                </a:solidFill>
                <a:latin typeface="Courier New"/>
                <a:cs typeface="Courier New"/>
              </a:rPr>
              <a:t>int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)size,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>
                <a:solidFill>
                  <a:srgbClr val="C200FF"/>
                </a:solidFill>
                <a:latin typeface="Courier New"/>
                <a:cs typeface="Courier New"/>
              </a:rPr>
              <a:t>return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;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  <a:endParaRPr lang="en-US" sz="1600">
              <a:latin typeface="Courier New"/>
              <a:cs typeface="Courier New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05601" y="304800"/>
            <a:ext cx="3657599" cy="1219200"/>
          </a:xfrm>
          <a:solidFill>
            <a:schemeClr val="bg1"/>
          </a:solidFill>
          <a:ln w="28575" cap="flat" cmpd="sng" algn="ctr">
            <a:solidFill>
              <a:schemeClr val="tx1"/>
            </a:solidFill>
            <a:prstDash val="solid"/>
            <a:miter lim="800000"/>
            <a:headEnd type="none" w="med" len="med"/>
            <a:tailEnd type="none" w="med" len="med"/>
          </a:ln>
        </p:spPr>
        <p:txBody>
          <a:bodyPr>
            <a:noAutofit/>
          </a:bodyPr>
          <a:lstStyle/>
          <a:p>
            <a:pPr algn="ctr"/>
            <a:r>
              <a:rPr lang="en-US" sz="3600"/>
              <a:t>Load/Run-time </a:t>
            </a:r>
            <a:br>
              <a:rPr lang="en-US" sz="3600"/>
            </a:br>
            <a:r>
              <a:rPr lang="en-US" sz="3600" err="1"/>
              <a:t>Interpositioning</a:t>
            </a:r>
            <a:endParaRPr lang="en-US" sz="3600"/>
          </a:p>
        </p:txBody>
      </p:sp>
      <p:sp>
        <p:nvSpPr>
          <p:cNvPr id="5" name="TextBox 4"/>
          <p:cNvSpPr txBox="1"/>
          <p:nvPr/>
        </p:nvSpPr>
        <p:spPr>
          <a:xfrm>
            <a:off x="8990627" y="5766890"/>
            <a:ext cx="15698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>
                <a:solidFill>
                  <a:srgbClr val="7F7F7F"/>
                </a:solidFill>
                <a:latin typeface="Courier New"/>
                <a:cs typeface="Courier New"/>
              </a:rPr>
              <a:t>mymalloc.c</a:t>
            </a:r>
            <a:endParaRPr lang="en-US">
              <a:solidFill>
                <a:srgbClr val="7F7F7F"/>
              </a:solidFill>
              <a:latin typeface="Courier New"/>
              <a:cs typeface="Courier New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5105400" y="1669925"/>
            <a:ext cx="2951193" cy="646331"/>
          </a:xfrm>
          <a:prstGeom prst="rect">
            <a:avLst/>
          </a:prstGeom>
          <a:solidFill>
            <a:srgbClr val="DEDFF5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>
                <a:solidFill>
                  <a:srgbClr val="C00000"/>
                </a:solidFill>
                <a:latin typeface="Calibri" pitchFamily="34" charset="0"/>
              </a:rPr>
              <a:t>Observe that we DON’T have </a:t>
            </a:r>
          </a:p>
          <a:p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#include &lt;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malloc.h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&gt;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2CC4B8EE-1BDF-485E-96F8-354CA8B915BB}"/>
              </a:ext>
            </a:extLst>
          </p:cNvPr>
          <p:cNvSpPr txBox="1"/>
          <p:nvPr/>
        </p:nvSpPr>
        <p:spPr>
          <a:xfrm>
            <a:off x="80389" y="6480042"/>
            <a:ext cx="1732473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r>
              <a:rPr lang="en-US"/>
              <a:t>Time permitting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568F787-E35D-4407-91DA-A3B49182D6DF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8" name="Slide Number Placeholder 7">
            <a:extLst>
              <a:ext uri="{FF2B5EF4-FFF2-40B4-BE49-F238E27FC236}">
                <a16:creationId xmlns:a16="http://schemas.microsoft.com/office/drawing/2014/main" id="{42CB0438-11DD-47C5-9E8F-F9310974CEE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61</a:t>
            </a:fld>
            <a:endParaRPr lang="en-US"/>
          </a:p>
        </p:txBody>
      </p:sp>
    </p:spTree>
  </p:cSld>
  <p:clrMapOvr>
    <a:masterClrMapping/>
  </p:clrMapOvr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32753" y="300668"/>
            <a:ext cx="10641691" cy="1499616"/>
          </a:xfrm>
        </p:spPr>
        <p:txBody>
          <a:bodyPr/>
          <a:lstStyle/>
          <a:p>
            <a:r>
              <a:rPr lang="en-US"/>
              <a:t>Load/Run-time </a:t>
            </a:r>
            <a:r>
              <a:rPr lang="en-US" err="1"/>
              <a:t>Interpositioning</a:t>
            </a:r>
            <a:endParaRPr lang="en-US"/>
          </a:p>
        </p:txBody>
      </p:sp>
      <p:sp>
        <p:nvSpPr>
          <p:cNvPr id="4" name="Rectangle 3"/>
          <p:cNvSpPr/>
          <p:nvPr/>
        </p:nvSpPr>
        <p:spPr>
          <a:xfrm>
            <a:off x="1714500" y="1903562"/>
            <a:ext cx="8763000" cy="4524316"/>
          </a:xfrm>
          <a:prstGeom prst="rect">
            <a:avLst/>
          </a:prstGeom>
          <a:solidFill>
            <a:srgbClr val="F7F5CD"/>
          </a:solidFill>
          <a:ln w="2857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>
            <a:spAutoFit/>
          </a:bodyPr>
          <a:lstStyle/>
          <a:p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/* free wrapper function */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</a:t>
            </a:r>
            <a:r>
              <a:rPr lang="en-US" sz="1600">
                <a:solidFill>
                  <a:srgbClr val="4A00FF"/>
                </a:solidFill>
                <a:latin typeface="Courier New"/>
                <a:cs typeface="Courier New"/>
              </a:rPr>
              <a:t>free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sz="1600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en-US" sz="1600" err="1">
                <a:solidFill>
                  <a:srgbClr val="C1651C"/>
                </a:solidFill>
                <a:latin typeface="Courier New"/>
                <a:cs typeface="Courier New"/>
              </a:rPr>
              <a:t>ptr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{</a:t>
            </a:r>
          </a:p>
          <a:p>
            <a:r>
              <a:rPr lang="fi-FI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fi-FI" sz="1600" err="1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fi-FI" sz="1600">
                <a:solidFill>
                  <a:srgbClr val="000000"/>
                </a:solidFill>
                <a:latin typeface="Courier New"/>
                <a:cs typeface="Courier New"/>
              </a:rPr>
              <a:t> (*</a:t>
            </a:r>
            <a:r>
              <a:rPr lang="fi-FI" sz="1600" err="1">
                <a:solidFill>
                  <a:srgbClr val="C1651C"/>
                </a:solidFill>
                <a:latin typeface="Courier New"/>
                <a:cs typeface="Courier New"/>
              </a:rPr>
              <a:t>freep</a:t>
            </a:r>
            <a:r>
              <a:rPr lang="fi-FI" sz="1600" err="1">
                <a:solidFill>
                  <a:srgbClr val="000000"/>
                </a:solidFill>
                <a:latin typeface="Courier New"/>
                <a:cs typeface="Courier New"/>
              </a:rPr>
              <a:t>)(</a:t>
            </a:r>
            <a:r>
              <a:rPr lang="fi-FI" sz="1600" err="1">
                <a:solidFill>
                  <a:srgbClr val="2D961E"/>
                </a:solidFill>
                <a:latin typeface="Courier New"/>
                <a:cs typeface="Courier New"/>
              </a:rPr>
              <a:t>void</a:t>
            </a:r>
            <a:r>
              <a:rPr lang="fi-FI" sz="1600">
                <a:solidFill>
                  <a:srgbClr val="000000"/>
                </a:solidFill>
                <a:latin typeface="Courier New"/>
                <a:cs typeface="Courier New"/>
              </a:rPr>
              <a:t> *) = </a:t>
            </a:r>
            <a:r>
              <a:rPr lang="fi-FI" sz="1600">
                <a:solidFill>
                  <a:srgbClr val="2C9290"/>
                </a:solidFill>
                <a:latin typeface="Courier New"/>
                <a:cs typeface="Courier New"/>
              </a:rPr>
              <a:t>NULL</a:t>
            </a:r>
            <a:r>
              <a:rPr lang="fi-FI" sz="1600">
                <a:solidFill>
                  <a:srgbClr val="000000"/>
                </a:solidFill>
                <a:latin typeface="Courier New"/>
                <a:cs typeface="Courier New"/>
              </a:rPr>
              <a:t>;</a:t>
            </a:r>
          </a:p>
          <a:p>
            <a:r>
              <a:rPr lang="fi-FI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fi-FI" sz="1600" err="1">
                <a:solidFill>
                  <a:srgbClr val="2D961E"/>
                </a:solidFill>
                <a:latin typeface="Courier New"/>
                <a:cs typeface="Courier New"/>
              </a:rPr>
              <a:t>char</a:t>
            </a:r>
            <a:r>
              <a:rPr lang="fi-FI" sz="1600">
                <a:solidFill>
                  <a:srgbClr val="000000"/>
                </a:solidFill>
                <a:latin typeface="Courier New"/>
                <a:cs typeface="Courier New"/>
              </a:rPr>
              <a:t> *</a:t>
            </a:r>
            <a:r>
              <a:rPr lang="fi-FI" sz="1600" err="1">
                <a:solidFill>
                  <a:srgbClr val="C1651C"/>
                </a:solidFill>
                <a:latin typeface="Courier New"/>
                <a:cs typeface="Courier New"/>
              </a:rPr>
              <a:t>error</a:t>
            </a:r>
            <a:r>
              <a:rPr lang="fi-FI" sz="1600">
                <a:solidFill>
                  <a:srgbClr val="000000"/>
                </a:solidFill>
                <a:latin typeface="Courier New"/>
                <a:cs typeface="Courier New"/>
              </a:rPr>
              <a:t>;</a:t>
            </a:r>
          </a:p>
          <a:p>
            <a:endParaRPr lang="fi-FI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>
                <a:solidFill>
                  <a:srgbClr val="C200FF"/>
                </a:solidFill>
                <a:latin typeface="Courier New"/>
                <a:cs typeface="Courier New"/>
              </a:rPr>
              <a:t>if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(!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</a:t>
            </a:r>
          </a:p>
          <a:p>
            <a:r>
              <a:rPr lang="is-IS" sz="1600">
                <a:solidFill>
                  <a:srgbClr val="000000"/>
                </a:solidFill>
                <a:latin typeface="Courier New"/>
                <a:cs typeface="Courier New"/>
              </a:rPr>
              <a:t>        </a:t>
            </a:r>
            <a:r>
              <a:rPr lang="is-IS" sz="1600">
                <a:solidFill>
                  <a:srgbClr val="C200FF"/>
                </a:solidFill>
                <a:latin typeface="Courier New"/>
                <a:cs typeface="Courier New"/>
              </a:rPr>
              <a:t>return</a:t>
            </a:r>
            <a:r>
              <a:rPr lang="is-IS" sz="1600">
                <a:solidFill>
                  <a:srgbClr val="000000"/>
                </a:solidFill>
                <a:latin typeface="Courier New"/>
                <a:cs typeface="Courier New"/>
              </a:rPr>
              <a:t>;</a:t>
            </a:r>
          </a:p>
          <a:p>
            <a:endParaRPr lang="is-I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freep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=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dlsym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(RTLD_NEXT, 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"free"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); 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/* Get address of </a:t>
            </a:r>
            <a:r>
              <a:rPr lang="en-US" sz="1600" err="1">
                <a:solidFill>
                  <a:srgbClr val="CB2418"/>
                </a:solidFill>
                <a:latin typeface="Courier New"/>
                <a:cs typeface="Courier New"/>
              </a:rPr>
              <a:t>libc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 free */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>
                <a:solidFill>
                  <a:srgbClr val="C200FF"/>
                </a:solidFill>
                <a:latin typeface="Courier New"/>
                <a:cs typeface="Courier New"/>
              </a:rPr>
              <a:t>if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((error =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dlerror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()) != </a:t>
            </a:r>
            <a:r>
              <a:rPr lang="en-US" sz="1600">
                <a:solidFill>
                  <a:srgbClr val="2C9290"/>
                </a:solidFill>
                <a:latin typeface="Courier New"/>
                <a:cs typeface="Courier New"/>
              </a:rPr>
              <a:t>NULL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 {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   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fputs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(error,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stderr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    exit(1);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}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freep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); 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/* Call </a:t>
            </a:r>
            <a:r>
              <a:rPr lang="en-US" sz="1600" err="1">
                <a:solidFill>
                  <a:srgbClr val="CB2418"/>
                </a:solidFill>
                <a:latin typeface="Courier New"/>
                <a:cs typeface="Courier New"/>
              </a:rPr>
              <a:t>libc</a:t>
            </a:r>
            <a:r>
              <a:rPr lang="en-US" sz="1600">
                <a:solidFill>
                  <a:srgbClr val="CB2418"/>
                </a:solidFill>
                <a:latin typeface="Courier New"/>
                <a:cs typeface="Courier New"/>
              </a:rPr>
              <a:t> free */</a:t>
            </a:r>
            <a:endParaRPr lang="en-US" sz="1600">
              <a:solidFill>
                <a:srgbClr val="000000"/>
              </a:solidFill>
              <a:latin typeface="Courier New"/>
              <a:cs typeface="Courier New"/>
            </a:endParaRP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   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printf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(</a:t>
            </a:r>
            <a:r>
              <a:rPr lang="en-US" sz="1600">
                <a:solidFill>
                  <a:srgbClr val="9D206F"/>
                </a:solidFill>
                <a:latin typeface="Courier New"/>
                <a:cs typeface="Courier New"/>
              </a:rPr>
              <a:t>"free(%p)\n"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, </a:t>
            </a:r>
            <a:r>
              <a:rPr lang="en-US" sz="1600" err="1">
                <a:solidFill>
                  <a:srgbClr val="000000"/>
                </a:solidFill>
                <a:latin typeface="Courier New"/>
                <a:cs typeface="Courier New"/>
              </a:rPr>
              <a:t>ptr</a:t>
            </a:r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);</a:t>
            </a:r>
          </a:p>
          <a:p>
            <a:r>
              <a:rPr lang="en-US" sz="1600">
                <a:solidFill>
                  <a:srgbClr val="000000"/>
                </a:solidFill>
                <a:latin typeface="Courier New"/>
                <a:cs typeface="Courier New"/>
              </a:rPr>
              <a:t>}</a:t>
            </a:r>
          </a:p>
          <a:p>
            <a:r>
              <a:rPr lang="en-US" sz="1600">
                <a:solidFill>
                  <a:srgbClr val="926492"/>
                </a:solidFill>
                <a:latin typeface="Courier New"/>
                <a:cs typeface="Courier New"/>
              </a:rPr>
              <a:t>#</a:t>
            </a:r>
            <a:r>
              <a:rPr lang="en-US" sz="1600" err="1">
                <a:solidFill>
                  <a:srgbClr val="926492"/>
                </a:solidFill>
                <a:latin typeface="Courier New"/>
                <a:cs typeface="Courier New"/>
              </a:rPr>
              <a:t>endif</a:t>
            </a:r>
            <a:endParaRPr lang="en-US" sz="1600">
              <a:latin typeface="Courier New"/>
              <a:cs typeface="Courier New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8336114" y="5955268"/>
            <a:ext cx="156988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err="1">
                <a:solidFill>
                  <a:srgbClr val="7F7F7F"/>
                </a:solidFill>
                <a:latin typeface="Courier New"/>
                <a:cs typeface="Courier New"/>
              </a:rPr>
              <a:t>mymalloc.c</a:t>
            </a:r>
            <a:endParaRPr lang="en-US">
              <a:solidFill>
                <a:srgbClr val="7F7F7F"/>
              </a:solidFill>
              <a:latin typeface="Courier New"/>
              <a:cs typeface="Courier New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37D7813E-2E14-4A88-9B08-D9BCA55FD716}"/>
              </a:ext>
            </a:extLst>
          </p:cNvPr>
          <p:cNvSpPr txBox="1"/>
          <p:nvPr/>
        </p:nvSpPr>
        <p:spPr>
          <a:xfrm>
            <a:off x="80389" y="6480042"/>
            <a:ext cx="1732473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r>
              <a:rPr lang="en-US"/>
              <a:t>Time permitting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7061CC6-A19A-4649-989D-2D68EBE6E7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B99EBA92-A16C-43E1-9BC3-B05643FE216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62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7042242"/>
      </p:ext>
    </p:extLst>
  </p:cSld>
  <p:clrMapOvr>
    <a:masterClrMapping/>
  </p:clrMapOvr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15501" y="369613"/>
            <a:ext cx="10641691" cy="1053803"/>
          </a:xfrm>
        </p:spPr>
        <p:txBody>
          <a:bodyPr/>
          <a:lstStyle/>
          <a:p>
            <a:r>
              <a:rPr lang="en-US"/>
              <a:t>Load/Run-time </a:t>
            </a:r>
            <a:r>
              <a:rPr lang="en-US" err="1"/>
              <a:t>Interpositioning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97148" y="4114800"/>
            <a:ext cx="10760044" cy="2362200"/>
          </a:xfrm>
        </p:spPr>
        <p:txBody>
          <a:bodyPr>
            <a:normAutofit lnSpcReduction="10000"/>
          </a:bodyPr>
          <a:lstStyle/>
          <a:p>
            <a:r>
              <a:rPr lang="en-US"/>
              <a:t> </a:t>
            </a:r>
            <a:r>
              <a:rPr lang="en-US">
                <a:latin typeface="Courier New"/>
                <a:cs typeface="Courier New"/>
              </a:rPr>
              <a:t>The LD_PRELOAD </a:t>
            </a:r>
            <a:r>
              <a:rPr lang="en-US"/>
              <a:t>environment variable tells the dynamic linker to resolve unresolved refs (e.g., to </a:t>
            </a:r>
            <a:r>
              <a:rPr lang="en-US">
                <a:latin typeface="Courier New"/>
                <a:cs typeface="Courier New"/>
              </a:rPr>
              <a:t>malloc)</a:t>
            </a:r>
            <a:r>
              <a:rPr lang="en-US"/>
              <a:t>by looking in </a:t>
            </a:r>
            <a:r>
              <a:rPr lang="en-US" err="1">
                <a:latin typeface="Courier New"/>
                <a:cs typeface="Courier New"/>
              </a:rPr>
              <a:t>mymalloc.so</a:t>
            </a:r>
            <a:r>
              <a:rPr lang="en-US"/>
              <a:t> first.</a:t>
            </a:r>
          </a:p>
          <a:p>
            <a:r>
              <a:rPr lang="en-US"/>
              <a:t>Type into (some) shells as:</a:t>
            </a:r>
          </a:p>
          <a:p>
            <a:pPr marL="57150" indent="0">
              <a:buNone/>
            </a:pPr>
            <a:r>
              <a:rPr lang="en-US" sz="2000">
                <a:latin typeface="Courier New"/>
                <a:cs typeface="Courier New"/>
              </a:rPr>
              <a:t>env LD_PRELOAD=./</a:t>
            </a:r>
            <a:r>
              <a:rPr lang="en-US" sz="2000" err="1">
                <a:latin typeface="Courier New"/>
                <a:cs typeface="Courier New"/>
              </a:rPr>
              <a:t>mymalloc.so</a:t>
            </a:r>
            <a:r>
              <a:rPr lang="en-US" sz="2000">
                <a:latin typeface="Courier New"/>
                <a:cs typeface="Courier New"/>
              </a:rPr>
              <a:t> ./</a:t>
            </a:r>
            <a:r>
              <a:rPr lang="en-US" sz="2000" err="1">
                <a:latin typeface="Courier New"/>
                <a:cs typeface="Courier New"/>
              </a:rPr>
              <a:t>intr</a:t>
            </a:r>
            <a:r>
              <a:rPr lang="en-US" sz="2000">
                <a:latin typeface="Courier New"/>
                <a:cs typeface="Courier New"/>
              </a:rPr>
              <a:t> 10 100 1000)</a:t>
            </a:r>
          </a:p>
          <a:p>
            <a:pPr lvl="1"/>
            <a:endParaRPr lang="en-US"/>
          </a:p>
          <a:p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1676402" y="1300878"/>
            <a:ext cx="8991598" cy="2585323"/>
          </a:xfrm>
          <a:prstGeom prst="rect">
            <a:avLst/>
          </a:prstGeom>
          <a:solidFill>
            <a:srgbClr val="E6E6E6"/>
          </a:solidFill>
          <a:ln w="2857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>
            <a:spAutoFit/>
          </a:bodyPr>
          <a:lstStyle/>
          <a:p>
            <a:r>
              <a:rPr lang="en-US" err="1">
                <a:latin typeface="Courier New"/>
                <a:cs typeface="Courier New"/>
              </a:rPr>
              <a:t>linux</a:t>
            </a:r>
            <a:r>
              <a:rPr lang="en-US">
                <a:latin typeface="Courier New"/>
                <a:cs typeface="Courier New"/>
              </a:rPr>
              <a:t>&gt; make </a:t>
            </a:r>
            <a:r>
              <a:rPr lang="en-US" err="1">
                <a:latin typeface="Courier New"/>
                <a:cs typeface="Courier New"/>
              </a:rPr>
              <a:t>intr</a:t>
            </a:r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gcc</a:t>
            </a:r>
            <a:r>
              <a:rPr lang="en-US">
                <a:latin typeface="Courier New"/>
                <a:cs typeface="Courier New"/>
              </a:rPr>
              <a:t> -Wall -DRUNTIME -shared -</a:t>
            </a:r>
            <a:r>
              <a:rPr lang="en-US" err="1">
                <a:latin typeface="Courier New"/>
                <a:cs typeface="Courier New"/>
              </a:rPr>
              <a:t>fpic</a:t>
            </a:r>
            <a:r>
              <a:rPr lang="en-US">
                <a:latin typeface="Courier New"/>
                <a:cs typeface="Courier New"/>
              </a:rPr>
              <a:t> -o mymalloc.so </a:t>
            </a:r>
            <a:r>
              <a:rPr lang="en-US" err="1">
                <a:latin typeface="Courier New"/>
                <a:cs typeface="Courier New"/>
              </a:rPr>
              <a:t>mymalloc.c</a:t>
            </a:r>
            <a:r>
              <a:rPr lang="en-US">
                <a:latin typeface="Courier New"/>
                <a:cs typeface="Courier New"/>
              </a:rPr>
              <a:t> -</a:t>
            </a:r>
            <a:r>
              <a:rPr lang="en-US" err="1">
                <a:latin typeface="Courier New"/>
                <a:cs typeface="Courier New"/>
              </a:rPr>
              <a:t>ldl</a:t>
            </a:r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gcc</a:t>
            </a:r>
            <a:r>
              <a:rPr lang="en-US">
                <a:latin typeface="Courier New"/>
                <a:cs typeface="Courier New"/>
              </a:rPr>
              <a:t> -Wall -o </a:t>
            </a:r>
            <a:r>
              <a:rPr lang="en-US" err="1">
                <a:latin typeface="Courier New"/>
                <a:cs typeface="Courier New"/>
              </a:rPr>
              <a:t>intr</a:t>
            </a:r>
            <a:r>
              <a:rPr lang="en-US">
                <a:latin typeface="Courier New"/>
                <a:cs typeface="Courier New"/>
              </a:rPr>
              <a:t> </a:t>
            </a:r>
            <a:r>
              <a:rPr lang="en-US" err="1">
                <a:latin typeface="Courier New"/>
                <a:cs typeface="Courier New"/>
              </a:rPr>
              <a:t>int.c</a:t>
            </a:r>
            <a:endParaRPr lang="en-US">
              <a:latin typeface="Courier New"/>
              <a:cs typeface="Courier New"/>
            </a:endParaRPr>
          </a:p>
          <a:p>
            <a:r>
              <a:rPr lang="en-US" err="1">
                <a:latin typeface="Courier New"/>
                <a:cs typeface="Courier New"/>
              </a:rPr>
              <a:t>linux</a:t>
            </a:r>
            <a:r>
              <a:rPr lang="en-US">
                <a:latin typeface="Courier New"/>
                <a:cs typeface="Courier New"/>
              </a:rPr>
              <a:t>&gt; make </a:t>
            </a:r>
            <a:r>
              <a:rPr lang="en-US" err="1">
                <a:latin typeface="Courier New"/>
                <a:cs typeface="Courier New"/>
              </a:rPr>
              <a:t>runr</a:t>
            </a:r>
            <a:endParaRPr lang="en-US">
              <a:latin typeface="Courier New"/>
              <a:cs typeface="Courier New"/>
            </a:endParaRPr>
          </a:p>
          <a:p>
            <a:r>
              <a:rPr lang="en-US">
                <a:latin typeface="Courier New"/>
                <a:cs typeface="Courier New"/>
              </a:rPr>
              <a:t>(LD_PRELOAD="./mymalloc.so" ./</a:t>
            </a:r>
            <a:r>
              <a:rPr lang="en-US" err="1">
                <a:latin typeface="Courier New"/>
                <a:cs typeface="Courier New"/>
              </a:rPr>
              <a:t>intr</a:t>
            </a:r>
            <a:r>
              <a:rPr lang="en-US">
                <a:latin typeface="Courier New"/>
                <a:cs typeface="Courier New"/>
              </a:rPr>
              <a:t> 10 100 1000)</a:t>
            </a:r>
          </a:p>
          <a:p>
            <a:r>
              <a:rPr lang="fi-FI">
                <a:latin typeface="Courier New"/>
                <a:cs typeface="Courier New"/>
              </a:rPr>
              <a:t>malloc(10) = 0x91a010</a:t>
            </a:r>
          </a:p>
          <a:p>
            <a:r>
              <a:rPr lang="en-US">
                <a:latin typeface="Courier New"/>
                <a:cs typeface="Courier New"/>
              </a:rPr>
              <a:t>free(0x91a010)</a:t>
            </a:r>
          </a:p>
          <a:p>
            <a:r>
              <a:rPr lang="en-US">
                <a:latin typeface="Courier New"/>
                <a:cs typeface="Courier New"/>
              </a:rPr>
              <a:t>. . . </a:t>
            </a:r>
          </a:p>
          <a:p>
            <a:r>
              <a:rPr lang="en-US" err="1">
                <a:latin typeface="Courier New"/>
                <a:cs typeface="Courier New"/>
              </a:rPr>
              <a:t>linux</a:t>
            </a:r>
            <a:r>
              <a:rPr lang="en-US">
                <a:latin typeface="Courier New"/>
                <a:cs typeface="Courier New"/>
              </a:rPr>
              <a:t>&gt;</a:t>
            </a:r>
          </a:p>
        </p:txBody>
      </p:sp>
      <p:sp>
        <p:nvSpPr>
          <p:cNvPr id="5" name="TextBox 4"/>
          <p:cNvSpPr txBox="1"/>
          <p:nvPr/>
        </p:nvSpPr>
        <p:spPr>
          <a:xfrm>
            <a:off x="6477000" y="2895601"/>
            <a:ext cx="3406514" cy="646331"/>
          </a:xfrm>
          <a:prstGeom prst="rect">
            <a:avLst/>
          </a:prstGeom>
          <a:solidFill>
            <a:srgbClr val="D5F1CF"/>
          </a:solidFill>
          <a:ln>
            <a:solidFill>
              <a:schemeClr val="tx1"/>
            </a:solidFill>
          </a:ln>
        </p:spPr>
        <p:txBody>
          <a:bodyPr wrap="none" rtlCol="0">
            <a:spAutoFit/>
          </a:bodyPr>
          <a:lstStyle/>
          <a:p>
            <a:r>
              <a:rPr lang="en-US">
                <a:solidFill>
                  <a:srgbClr val="C00000"/>
                </a:solidFill>
                <a:latin typeface="Calibri" pitchFamily="34" charset="0"/>
              </a:rPr>
              <a:t>Search for 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&lt;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malloc.h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&gt;</a:t>
            </a:r>
            <a:r>
              <a:rPr lang="en-US">
                <a:solidFill>
                  <a:srgbClr val="C00000"/>
                </a:solidFill>
                <a:latin typeface="Calibri" pitchFamily="34" charset="0"/>
              </a:rPr>
              <a:t> leads to</a:t>
            </a:r>
          </a:p>
          <a:p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/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usr</a:t>
            </a:r>
            <a:r>
              <a:rPr lang="en-US">
                <a:solidFill>
                  <a:srgbClr val="C00000"/>
                </a:solidFill>
                <a:latin typeface="Courier New"/>
                <a:cs typeface="Courier New"/>
              </a:rPr>
              <a:t>/include/</a:t>
            </a:r>
            <a:r>
              <a:rPr lang="en-US" err="1">
                <a:solidFill>
                  <a:srgbClr val="C00000"/>
                </a:solidFill>
                <a:latin typeface="Courier New"/>
                <a:cs typeface="Courier New"/>
              </a:rPr>
              <a:t>malloc.h</a:t>
            </a:r>
            <a:endParaRPr lang="en-US">
              <a:solidFill>
                <a:srgbClr val="C00000"/>
              </a:solidFill>
              <a:latin typeface="Courier New"/>
              <a:cs typeface="Courier New"/>
            </a:endParaRPr>
          </a:p>
        </p:txBody>
      </p:sp>
      <p:cxnSp>
        <p:nvCxnSpPr>
          <p:cNvPr id="7" name="Straight Arrow Connector 6"/>
          <p:cNvCxnSpPr/>
          <p:nvPr/>
        </p:nvCxnSpPr>
        <p:spPr bwMode="auto">
          <a:xfrm>
            <a:off x="5105400" y="2057400"/>
            <a:ext cx="1371600" cy="838200"/>
          </a:xfrm>
          <a:prstGeom prst="straightConnector1">
            <a:avLst/>
          </a:prstGeom>
          <a:noFill/>
          <a:ln w="25400" cap="flat" cmpd="sng" algn="ctr">
            <a:solidFill>
              <a:schemeClr val="tx1"/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8" name="TextBox 7">
            <a:extLst>
              <a:ext uri="{FF2B5EF4-FFF2-40B4-BE49-F238E27FC236}">
                <a16:creationId xmlns:a16="http://schemas.microsoft.com/office/drawing/2014/main" id="{517A9160-CF5C-4181-8C1E-7514FEC52E00}"/>
              </a:ext>
            </a:extLst>
          </p:cNvPr>
          <p:cNvSpPr txBox="1"/>
          <p:nvPr/>
        </p:nvSpPr>
        <p:spPr>
          <a:xfrm>
            <a:off x="80389" y="6480042"/>
            <a:ext cx="1732473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r>
              <a:rPr lang="en-US"/>
              <a:t>Time permitting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7EEC96C6-2C3E-4DED-8B51-D6C2FF6B08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8671FEB-C1CA-4C92-B111-B322085FDD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63</a:t>
            </a:fld>
            <a:endParaRPr lang="en-US"/>
          </a:p>
        </p:txBody>
      </p:sp>
    </p:spTree>
  </p:cSld>
  <p:clrMapOvr>
    <a:masterClrMapping/>
  </p:clrMapOvr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err="1"/>
              <a:t>Interpositioning</a:t>
            </a:r>
            <a:r>
              <a:rPr lang="en-US"/>
              <a:t> Recap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70000" lnSpcReduction="20000"/>
          </a:bodyPr>
          <a:lstStyle/>
          <a:p>
            <a:r>
              <a:rPr lang="en-US"/>
              <a:t>Compile Time</a:t>
            </a:r>
          </a:p>
          <a:p>
            <a:pPr lvl="1"/>
            <a:r>
              <a:rPr lang="en-US"/>
              <a:t>  Apparent calls to </a:t>
            </a:r>
            <a:r>
              <a:rPr lang="en-US" b="1">
                <a:latin typeface="Courier New"/>
                <a:cs typeface="Courier New"/>
              </a:rPr>
              <a:t>mallo</a:t>
            </a:r>
            <a:r>
              <a:rPr lang="en-US"/>
              <a:t>c/</a:t>
            </a:r>
            <a:r>
              <a:rPr lang="en-US" b="1">
                <a:latin typeface="Courier New"/>
                <a:cs typeface="Courier New"/>
              </a:rPr>
              <a:t>free</a:t>
            </a:r>
            <a:r>
              <a:rPr lang="en-US"/>
              <a:t> get macro-expanded into calls to </a:t>
            </a:r>
            <a:r>
              <a:rPr lang="en-US" b="1" err="1">
                <a:latin typeface="Courier New"/>
                <a:cs typeface="Courier New"/>
              </a:rPr>
              <a:t>mymalloc</a:t>
            </a:r>
            <a:r>
              <a:rPr lang="en-US"/>
              <a:t>/</a:t>
            </a:r>
            <a:r>
              <a:rPr lang="en-US" b="1" err="1">
                <a:latin typeface="Courier New"/>
                <a:cs typeface="Courier New"/>
              </a:rPr>
              <a:t>myfree</a:t>
            </a:r>
            <a:endParaRPr lang="en-US" b="1">
              <a:latin typeface="Courier New"/>
              <a:cs typeface="Courier New"/>
            </a:endParaRPr>
          </a:p>
          <a:p>
            <a:pPr lvl="1"/>
            <a:r>
              <a:rPr lang="en-US"/>
              <a:t>  Simple approach.  Must have access to source &amp; recompile</a:t>
            </a:r>
            <a:endParaRPr lang="en-US" b="1">
              <a:latin typeface="Courier New"/>
              <a:cs typeface="Courier New"/>
            </a:endParaRPr>
          </a:p>
          <a:p>
            <a:r>
              <a:rPr lang="en-US"/>
              <a:t>Link Time</a:t>
            </a:r>
          </a:p>
          <a:p>
            <a:pPr lvl="1"/>
            <a:r>
              <a:rPr lang="en-US"/>
              <a:t>  Use linker trick to have special name resolutions</a:t>
            </a:r>
          </a:p>
          <a:p>
            <a:pPr lvl="2"/>
            <a:r>
              <a:rPr lang="en-US" b="1">
                <a:latin typeface="Courier New"/>
                <a:cs typeface="Courier New"/>
              </a:rPr>
              <a:t>  malloc </a:t>
            </a:r>
            <a:r>
              <a:rPr lang="en-US">
                <a:sym typeface="Wingdings" pitchFamily="2" charset="2"/>
              </a:rPr>
              <a:t> </a:t>
            </a:r>
            <a:r>
              <a:rPr lang="en-US" b="1">
                <a:latin typeface="Courier New"/>
                <a:cs typeface="Courier New"/>
                <a:sym typeface="Wingdings" pitchFamily="2" charset="2"/>
              </a:rPr>
              <a:t>__</a:t>
            </a:r>
            <a:r>
              <a:rPr lang="en-US" b="1" err="1">
                <a:latin typeface="Courier New"/>
                <a:cs typeface="Courier New"/>
                <a:sym typeface="Wingdings" pitchFamily="2" charset="2"/>
              </a:rPr>
              <a:t>wrap_malloc</a:t>
            </a:r>
            <a:endParaRPr lang="en-US" b="1">
              <a:latin typeface="Courier New"/>
              <a:cs typeface="Courier New"/>
              <a:sym typeface="Wingdings" pitchFamily="2" charset="2"/>
            </a:endParaRPr>
          </a:p>
          <a:p>
            <a:pPr lvl="2"/>
            <a:r>
              <a:rPr lang="en-US" b="1">
                <a:latin typeface="Courier New"/>
                <a:cs typeface="Courier New"/>
                <a:sym typeface="Wingdings" pitchFamily="2" charset="2"/>
              </a:rPr>
              <a:t>  __</a:t>
            </a:r>
            <a:r>
              <a:rPr lang="en-US" b="1" err="1">
                <a:latin typeface="Courier New"/>
                <a:cs typeface="Courier New"/>
                <a:sym typeface="Wingdings" pitchFamily="2" charset="2"/>
              </a:rPr>
              <a:t>real_malloc</a:t>
            </a:r>
            <a:r>
              <a:rPr lang="en-US">
                <a:sym typeface="Wingdings" pitchFamily="2" charset="2"/>
              </a:rPr>
              <a:t>  </a:t>
            </a:r>
            <a:r>
              <a:rPr lang="en-US" b="1">
                <a:latin typeface="Courier New"/>
                <a:cs typeface="Courier New"/>
                <a:sym typeface="Wingdings" pitchFamily="2" charset="2"/>
              </a:rPr>
              <a:t>malloc</a:t>
            </a:r>
          </a:p>
          <a:p>
            <a:r>
              <a:rPr lang="en-US">
                <a:sym typeface="Wingdings" pitchFamily="2" charset="2"/>
              </a:rPr>
              <a:t>Load/Run Time</a:t>
            </a:r>
          </a:p>
          <a:p>
            <a:pPr lvl="1"/>
            <a:r>
              <a:rPr lang="en-US">
                <a:sym typeface="Wingdings" pitchFamily="2" charset="2"/>
              </a:rPr>
              <a:t>  Implement custom version of </a:t>
            </a:r>
            <a:r>
              <a:rPr lang="en-US" b="1">
                <a:latin typeface="Courier New"/>
                <a:cs typeface="Courier New"/>
                <a:sym typeface="Wingdings" pitchFamily="2" charset="2"/>
              </a:rPr>
              <a:t>malloc</a:t>
            </a:r>
            <a:r>
              <a:rPr lang="en-US">
                <a:sym typeface="Wingdings" pitchFamily="2" charset="2"/>
              </a:rPr>
              <a:t>/</a:t>
            </a:r>
            <a:r>
              <a:rPr lang="en-US" b="1">
                <a:latin typeface="Courier New"/>
                <a:cs typeface="Courier New"/>
                <a:sym typeface="Wingdings" pitchFamily="2" charset="2"/>
              </a:rPr>
              <a:t>free</a:t>
            </a:r>
            <a:r>
              <a:rPr lang="en-US">
                <a:sym typeface="Wingdings" pitchFamily="2" charset="2"/>
              </a:rPr>
              <a:t> that use dynamic linking to load library   </a:t>
            </a:r>
            <a:br>
              <a:rPr lang="en-US">
                <a:sym typeface="Wingdings" pitchFamily="2" charset="2"/>
              </a:rPr>
            </a:br>
            <a:r>
              <a:rPr lang="en-US">
                <a:sym typeface="Wingdings" pitchFamily="2" charset="2"/>
              </a:rPr>
              <a:t>   </a:t>
            </a:r>
            <a:r>
              <a:rPr lang="en-US" b="1">
                <a:latin typeface="Courier New"/>
                <a:cs typeface="Courier New"/>
                <a:sym typeface="Wingdings" pitchFamily="2" charset="2"/>
              </a:rPr>
              <a:t>malloc</a:t>
            </a:r>
            <a:r>
              <a:rPr lang="en-US">
                <a:sym typeface="Wingdings" pitchFamily="2" charset="2"/>
              </a:rPr>
              <a:t>/</a:t>
            </a:r>
            <a:r>
              <a:rPr lang="en-US" b="1">
                <a:latin typeface="Courier New"/>
                <a:cs typeface="Courier New"/>
                <a:sym typeface="Wingdings" pitchFamily="2" charset="2"/>
              </a:rPr>
              <a:t>free</a:t>
            </a:r>
            <a:r>
              <a:rPr lang="en-US">
                <a:sym typeface="Wingdings" pitchFamily="2" charset="2"/>
              </a:rPr>
              <a:t> under different names</a:t>
            </a:r>
          </a:p>
          <a:p>
            <a:pPr lvl="1"/>
            <a:r>
              <a:rPr lang="en-US">
                <a:sym typeface="Wingdings" pitchFamily="2" charset="2"/>
              </a:rPr>
              <a:t>  Can use with ANY dynamically linked binary</a:t>
            </a:r>
          </a:p>
          <a:p>
            <a:pPr marL="57150" indent="0">
              <a:buNone/>
            </a:pPr>
            <a:r>
              <a:rPr lang="en-US" sz="1800">
                <a:latin typeface="Courier New"/>
                <a:cs typeface="Courier New"/>
              </a:rPr>
              <a:t>env LD_PRELOAD=./</a:t>
            </a:r>
            <a:r>
              <a:rPr lang="en-US" sz="1800" err="1">
                <a:latin typeface="Courier New"/>
                <a:cs typeface="Courier New"/>
              </a:rPr>
              <a:t>mymalloc.so</a:t>
            </a:r>
            <a:r>
              <a:rPr lang="en-US" sz="1800">
                <a:latin typeface="Courier New"/>
                <a:cs typeface="Courier New"/>
              </a:rPr>
              <a:t> </a:t>
            </a:r>
            <a:r>
              <a:rPr lang="en-US" sz="1800" err="1">
                <a:latin typeface="Courier New"/>
                <a:cs typeface="Courier New"/>
              </a:rPr>
              <a:t>gcc</a:t>
            </a:r>
            <a:r>
              <a:rPr lang="en-US" sz="1800">
                <a:latin typeface="Courier New"/>
                <a:cs typeface="Courier New"/>
              </a:rPr>
              <a:t> –c </a:t>
            </a:r>
            <a:r>
              <a:rPr lang="en-US" sz="1800" err="1">
                <a:latin typeface="Courier New"/>
                <a:cs typeface="Courier New"/>
              </a:rPr>
              <a:t>int.c</a:t>
            </a:r>
            <a:r>
              <a:rPr lang="en-US" sz="1800">
                <a:latin typeface="Courier New"/>
                <a:cs typeface="Courier New"/>
              </a:rPr>
              <a:t>)</a:t>
            </a:r>
          </a:p>
          <a:p>
            <a:pPr lvl="1"/>
            <a:endParaRPr lang="en-US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F52236AD-6AB5-4A65-8C10-71A6F8C9F7CE}"/>
              </a:ext>
            </a:extLst>
          </p:cNvPr>
          <p:cNvSpPr txBox="1"/>
          <p:nvPr/>
        </p:nvSpPr>
        <p:spPr>
          <a:xfrm>
            <a:off x="80389" y="6480042"/>
            <a:ext cx="1732473" cy="369332"/>
          </a:xfrm>
          <a:prstGeom prst="rect">
            <a:avLst/>
          </a:prstGeom>
          <a:solidFill>
            <a:srgbClr val="FFC000"/>
          </a:solidFill>
        </p:spPr>
        <p:txBody>
          <a:bodyPr wrap="square" rtlCol="0">
            <a:spAutoFit/>
          </a:bodyPr>
          <a:lstStyle/>
          <a:p>
            <a:r>
              <a:rPr lang="en-US"/>
              <a:t>Time permitting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015D6A5-D161-490E-9063-502F47DA421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7148BE8-02E8-4DDC-8F3F-6189BA23C6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64</a:t>
            </a:fld>
            <a:endParaRPr lang="en-US"/>
          </a:p>
        </p:txBody>
      </p:sp>
    </p:spTree>
  </p:cSld>
  <p:clrMapOvr>
    <a:masterClrMapping/>
  </p:clrMapOvr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Linking summary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/>
              <a:t>Usually: Just happens, no big deal</a:t>
            </a:r>
          </a:p>
          <a:p>
            <a:r>
              <a:rPr lang="en-US"/>
              <a:t>But there are many sophisticated features and options!</a:t>
            </a:r>
          </a:p>
          <a:p>
            <a:r>
              <a:rPr lang="en-US"/>
              <a:t>When using these fancier options, expect strange errors</a:t>
            </a:r>
          </a:p>
          <a:p>
            <a:pPr lvl="1"/>
            <a:r>
              <a:rPr lang="en-US"/>
              <a:t>  Bad symbol resolution</a:t>
            </a:r>
          </a:p>
          <a:p>
            <a:pPr lvl="1"/>
            <a:r>
              <a:rPr lang="en-US"/>
              <a:t>  Ordering dependence of linked .o, .a, and .so files</a:t>
            </a:r>
          </a:p>
          <a:p>
            <a:r>
              <a:rPr lang="en-US"/>
              <a:t>For power users, it takes effort but then you can do:</a:t>
            </a:r>
          </a:p>
          <a:p>
            <a:pPr lvl="1"/>
            <a:r>
              <a:rPr lang="en-US"/>
              <a:t>  </a:t>
            </a:r>
            <a:r>
              <a:rPr lang="en-US" err="1"/>
              <a:t>Interpositioning</a:t>
            </a:r>
            <a:r>
              <a:rPr lang="en-US"/>
              <a:t> to trace programs with &amp; without source</a:t>
            </a:r>
          </a:p>
          <a:p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D5C468F-D367-479E-8F83-A9904ADC8D5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/>
              <a:t>Cornell CS4414 - Spring 2023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0D3ADDCF-684F-4122-B51B-DA6A40843C3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547F9EC-0141-428E-9624-21FD351CB832}" type="slidenum">
              <a:rPr lang="en-US" smtClean="0"/>
              <a:t>65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9386046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ntegral">
  <a:themeElements>
    <a:clrScheme name="Integral">
      <a:dk1>
        <a:sysClr val="windowText" lastClr="000000"/>
      </a:dk1>
      <a:lt1>
        <a:sysClr val="window" lastClr="FFFFFF"/>
      </a:lt1>
      <a:dk2>
        <a:srgbClr val="335B74"/>
      </a:dk2>
      <a:lt2>
        <a:srgbClr val="DFE3E5"/>
      </a:lt2>
      <a:accent1>
        <a:srgbClr val="1CADE4"/>
      </a:accent1>
      <a:accent2>
        <a:srgbClr val="2683C6"/>
      </a:accent2>
      <a:accent3>
        <a:srgbClr val="27CED7"/>
      </a:accent3>
      <a:accent4>
        <a:srgbClr val="42BA97"/>
      </a:accent4>
      <a:accent5>
        <a:srgbClr val="3E8853"/>
      </a:accent5>
      <a:accent6>
        <a:srgbClr val="62A39F"/>
      </a:accent6>
      <a:hlink>
        <a:srgbClr val="6B9F25"/>
      </a:hlink>
      <a:folHlink>
        <a:srgbClr val="B26B02"/>
      </a:folHlink>
    </a:clrScheme>
    <a:fontScheme name="Integral">
      <a:majorFont>
        <a:latin typeface="Tw Cen MT Condensed" panose="020B06060201040202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w Cen MT" panose="020B0602020104020603"/>
        <a:ea typeface=""/>
        <a:cs typeface=""/>
        <a:font script="Grek" typeface="Calibri"/>
        <a:font script="Cyrl" typeface="Calibri"/>
        <a:font script="Jpan" typeface="メイリオ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inorFont>
    </a:fontScheme>
    <a:fmtScheme name="Integral">
      <a:fillStyleLst>
        <a:solidFill>
          <a:schemeClr val="phClr"/>
        </a:solidFill>
        <a:gradFill rotWithShape="1">
          <a:gsLst>
            <a:gs pos="0">
              <a:schemeClr val="phClr">
                <a:tint val="83000"/>
                <a:satMod val="100000"/>
                <a:lumMod val="100000"/>
              </a:schemeClr>
            </a:gs>
            <a:gs pos="100000">
              <a:schemeClr val="phClr">
                <a:tint val="61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tint val="100000"/>
                <a:shade val="85000"/>
                <a:satMod val="100000"/>
                <a:lumMod val="100000"/>
              </a:schemeClr>
            </a:gs>
            <a:gs pos="100000">
              <a:schemeClr val="phClr">
                <a:tint val="90000"/>
                <a:shade val="100000"/>
                <a:satMod val="150000"/>
                <a:lumMod val="10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12700" dir="5400000" algn="ctr" rotWithShape="0">
              <a:srgbClr val="000000">
                <a:alpha val="50000"/>
              </a:srgbClr>
            </a:outerShdw>
          </a:effectLst>
        </a:effectStyle>
        <a:effectStyle>
          <a:effectLst>
            <a:outerShdw blurRad="76200" dist="25400" dir="5400000" algn="ct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flat" dir="t">
              <a:rot lat="0" lon="0" rev="3600000"/>
            </a:lightRig>
          </a:scene3d>
          <a:sp3d contourW="12700" prstMaterial="flat">
            <a:bevelT w="38100" h="44450" prst="angle"/>
            <a:contourClr>
              <a:schemeClr val="phClr">
                <a:shade val="35000"/>
                <a:satMod val="160000"/>
              </a:schemeClr>
            </a:contourClr>
          </a:sp3d>
        </a:effectStyle>
      </a:effectStyleLst>
      <a:bgFillStyleLst>
        <a:solidFill>
          <a:schemeClr val="phClr"/>
        </a:solidFill>
        <a:solidFill>
          <a:schemeClr val="phClr">
            <a:tint val="95000"/>
            <a:shade val="85000"/>
            <a:satMod val="125000"/>
          </a:schemeClr>
        </a:solidFill>
        <a:blipFill rotWithShape="1">
          <a:blip xmlns:r="http://schemas.openxmlformats.org/officeDocument/2006/relationships" r:embed="rId1">
            <a:duotone>
              <a:schemeClr val="phClr">
                <a:tint val="95000"/>
                <a:shade val="74000"/>
                <a:satMod val="230000"/>
              </a:schemeClr>
              <a:schemeClr val="phClr">
                <a:tint val="92000"/>
                <a:shade val="69000"/>
                <a:satMod val="250000"/>
              </a:schemeClr>
            </a:duotone>
          </a:blip>
          <a:tile tx="0" ty="0" sx="40000" sy="4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ntegral" id="{3577F8C9-A904-41D8-97D2-FD898F53F20E}" vid="{682D6EBE-8D36-4FF2-9DB3-F3D8D7B6715D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Integral</Template>
  <Application>Microsoft Office PowerPoint</Application>
  <PresentationFormat>Widescreen</PresentationFormat>
  <Slides>65</Slides>
  <Notes>35</Notes>
  <HiddenSlides>0</HiddenSlide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65</vt:i4>
      </vt:variant>
    </vt:vector>
  </HeadingPairs>
  <TitlesOfParts>
    <vt:vector size="66" baseType="lpstr">
      <vt:lpstr>Integral</vt:lpstr>
      <vt:lpstr>Linking… How Basic Mechanisms enable sophisticated wrappers</vt:lpstr>
      <vt:lpstr>Systems Programming is about taking control over everything</vt:lpstr>
      <vt:lpstr>Core scenario – Part I</vt:lpstr>
      <vt:lpstr>Core scenario – Part II</vt:lpstr>
      <vt:lpstr>Idea Map For Today</vt:lpstr>
      <vt:lpstr>Linking</vt:lpstr>
      <vt:lpstr>Example C Program (C++ is the same)</vt:lpstr>
      <vt:lpstr>Linking</vt:lpstr>
      <vt:lpstr>Why Linkers?   Reason 1: Modularity</vt:lpstr>
      <vt:lpstr>an object file is an intermediate form</vt:lpstr>
      <vt:lpstr>Two forms of addressing</vt:lpstr>
      <vt:lpstr>Which does it pick?</vt:lpstr>
      <vt:lpstr>Reason 2 for linkings: Libraries</vt:lpstr>
      <vt:lpstr>Reason 2: Libraries</vt:lpstr>
      <vt:lpstr>How linking works: Symbol resolution</vt:lpstr>
      <vt:lpstr>… three cases</vt:lpstr>
      <vt:lpstr>Symbols in Example C Program</vt:lpstr>
      <vt:lpstr>Linkers can “move things around”.  We call this “relocation”</vt:lpstr>
      <vt:lpstr>Object File Format (ELF)</vt:lpstr>
      <vt:lpstr>Example of Symbol Resolution</vt:lpstr>
      <vt:lpstr>Symbol Identification</vt:lpstr>
      <vt:lpstr>Local Symbols</vt:lpstr>
      <vt:lpstr>How Linker Resolves Duplicate Symbol Definitions</vt:lpstr>
      <vt:lpstr>Linker with multiple weak declarations</vt:lpstr>
      <vt:lpstr>Global Type Mismatches cause bugs</vt:lpstr>
      <vt:lpstr>Static Libraries</vt:lpstr>
      <vt:lpstr>Commonly Used Libraries</vt:lpstr>
      <vt:lpstr>Linking with Static Libraries</vt:lpstr>
      <vt:lpstr>Linking with Static Libraries</vt:lpstr>
      <vt:lpstr>Using Static Libraries</vt:lpstr>
      <vt:lpstr>Shared Libraries</vt:lpstr>
      <vt:lpstr>Shared Libraries</vt:lpstr>
      <vt:lpstr>Dynamic Library Example</vt:lpstr>
      <vt:lpstr>Dynamic Linking at Load-time</vt:lpstr>
      <vt:lpstr>for Dynamic linking, relocation occurs at runtime</vt:lpstr>
      <vt:lpstr>Reminder: Mmapped file</vt:lpstr>
      <vt:lpstr>Steps in DLL loading</vt:lpstr>
      <vt:lpstr>… steps in dll loading as graphic</vt:lpstr>
      <vt:lpstr>… steps in dll loading as graphic</vt:lpstr>
      <vt:lpstr>… steps in dll loading as graphic</vt:lpstr>
      <vt:lpstr>… steps in dll loading as graphic</vt:lpstr>
      <vt:lpstr>When fwrite is invoked…</vt:lpstr>
      <vt:lpstr>Why did we save memory?</vt:lpstr>
      <vt:lpstr>How does the C++ compiler know that fwrite(…) will live in a DLL?</vt:lpstr>
      <vt:lpstr>Gcc options used here</vt:lpstr>
      <vt:lpstr>Dynamic Linking at Run-time</vt:lpstr>
      <vt:lpstr>Runtime errors</vt:lpstr>
      <vt:lpstr>Linking Summary </vt:lpstr>
      <vt:lpstr>Getting very fancy: Library Interpositioning (for serious hackers!)</vt:lpstr>
      <vt:lpstr>1-2-3 Recipe for Interpositioning</vt:lpstr>
      <vt:lpstr>1-2-3 Recipe for Interpositioning</vt:lpstr>
      <vt:lpstr>1-2-3 Recipe for Interpositioning</vt:lpstr>
      <vt:lpstr>… shortcut</vt:lpstr>
      <vt:lpstr>Some Interpositioning Applications</vt:lpstr>
      <vt:lpstr>Some Interpositioning Applications</vt:lpstr>
      <vt:lpstr>Example program  </vt:lpstr>
      <vt:lpstr>Compile-time Interpositioning</vt:lpstr>
      <vt:lpstr>Compile-time Interpositioning</vt:lpstr>
      <vt:lpstr>Link-time Interpositioning</vt:lpstr>
      <vt:lpstr>Link-time Interpositioning</vt:lpstr>
      <vt:lpstr>Load/Run-time  Interpositioning</vt:lpstr>
      <vt:lpstr>Load/Run-time Interpositioning</vt:lpstr>
      <vt:lpstr>Load/Run-time Interpositioning</vt:lpstr>
      <vt:lpstr>Interpositioning Recap</vt:lpstr>
      <vt:lpstr>Linking summary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Welcome to CS4414  Systems Programming</dc:title>
  <dc:creator>Ken Birman</dc:creator>
  <cp:revision>1</cp:revision>
  <dcterms:created xsi:type="dcterms:W3CDTF">2020-07-27T14:20:38Z</dcterms:created>
  <dcterms:modified xsi:type="dcterms:W3CDTF">2023-03-09T16:38:30Z</dcterms:modified>
</cp:coreProperties>
</file>