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notesMasterIdLst>
    <p:notesMasterId r:id="rId79"/>
  </p:notesMasterIdLst>
  <p:sldIdLst>
    <p:sldId id="256" r:id="rId3"/>
    <p:sldId id="706" r:id="rId4"/>
    <p:sldId id="711" r:id="rId5"/>
    <p:sldId id="719" r:id="rId6"/>
    <p:sldId id="712" r:id="rId7"/>
    <p:sldId id="721" r:id="rId8"/>
    <p:sldId id="713" r:id="rId9"/>
    <p:sldId id="720" r:id="rId10"/>
    <p:sldId id="716" r:id="rId11"/>
    <p:sldId id="715" r:id="rId12"/>
    <p:sldId id="714" r:id="rId13"/>
    <p:sldId id="717" r:id="rId14"/>
    <p:sldId id="718" r:id="rId15"/>
    <p:sldId id="722" r:id="rId16"/>
    <p:sldId id="702" r:id="rId17"/>
    <p:sldId id="707" r:id="rId18"/>
    <p:sldId id="704" r:id="rId19"/>
    <p:sldId id="257" r:id="rId20"/>
    <p:sldId id="259" r:id="rId21"/>
    <p:sldId id="698" r:id="rId22"/>
    <p:sldId id="258" r:id="rId23"/>
    <p:sldId id="260" r:id="rId24"/>
    <p:sldId id="261" r:id="rId25"/>
    <p:sldId id="262" r:id="rId26"/>
    <p:sldId id="263" r:id="rId27"/>
    <p:sldId id="264" r:id="rId28"/>
    <p:sldId id="265" r:id="rId29"/>
    <p:sldId id="266" r:id="rId30"/>
    <p:sldId id="267" r:id="rId31"/>
    <p:sldId id="268" r:id="rId32"/>
    <p:sldId id="692" r:id="rId33"/>
    <p:sldId id="697" r:id="rId34"/>
    <p:sldId id="699" r:id="rId35"/>
    <p:sldId id="269" r:id="rId36"/>
    <p:sldId id="661" r:id="rId37"/>
    <p:sldId id="708" r:id="rId38"/>
    <p:sldId id="709" r:id="rId39"/>
    <p:sldId id="710" r:id="rId40"/>
    <p:sldId id="693" r:id="rId41"/>
    <p:sldId id="703" r:id="rId42"/>
    <p:sldId id="651" r:id="rId43"/>
    <p:sldId id="639" r:id="rId44"/>
    <p:sldId id="694" r:id="rId45"/>
    <p:sldId id="649" r:id="rId46"/>
    <p:sldId id="597" r:id="rId47"/>
    <p:sldId id="598" r:id="rId48"/>
    <p:sldId id="682" r:id="rId49"/>
    <p:sldId id="599" r:id="rId50"/>
    <p:sldId id="601" r:id="rId51"/>
    <p:sldId id="602" r:id="rId52"/>
    <p:sldId id="663" r:id="rId53"/>
    <p:sldId id="664" r:id="rId54"/>
    <p:sldId id="665" r:id="rId55"/>
    <p:sldId id="666" r:id="rId56"/>
    <p:sldId id="667" r:id="rId57"/>
    <p:sldId id="668" r:id="rId58"/>
    <p:sldId id="695" r:id="rId59"/>
    <p:sldId id="669" r:id="rId60"/>
    <p:sldId id="678" r:id="rId61"/>
    <p:sldId id="670" r:id="rId62"/>
    <p:sldId id="672" r:id="rId63"/>
    <p:sldId id="673" r:id="rId64"/>
    <p:sldId id="674" r:id="rId65"/>
    <p:sldId id="679" r:id="rId66"/>
    <p:sldId id="700" r:id="rId67"/>
    <p:sldId id="647" r:id="rId68"/>
    <p:sldId id="588" r:id="rId69"/>
    <p:sldId id="589" r:id="rId70"/>
    <p:sldId id="685" r:id="rId71"/>
    <p:sldId id="686" r:id="rId72"/>
    <p:sldId id="696" r:id="rId73"/>
    <p:sldId id="637" r:id="rId74"/>
    <p:sldId id="591" r:id="rId75"/>
    <p:sldId id="592" r:id="rId76"/>
    <p:sldId id="593" r:id="rId77"/>
    <p:sldId id="687" r:id="rId7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C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8" d="100"/>
          <a:sy n="108" d="100"/>
        </p:scale>
        <p:origin x="678" y="10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4.xml"/><Relationship Id="rId21" Type="http://schemas.openxmlformats.org/officeDocument/2006/relationships/slide" Target="slides/slide19.xml"/><Relationship Id="rId42" Type="http://schemas.openxmlformats.org/officeDocument/2006/relationships/slide" Target="slides/slide40.xml"/><Relationship Id="rId47" Type="http://schemas.openxmlformats.org/officeDocument/2006/relationships/slide" Target="slides/slide45.xml"/><Relationship Id="rId63" Type="http://schemas.openxmlformats.org/officeDocument/2006/relationships/slide" Target="slides/slide61.xml"/><Relationship Id="rId68" Type="http://schemas.openxmlformats.org/officeDocument/2006/relationships/slide" Target="slides/slide66.xml"/><Relationship Id="rId84" Type="http://schemas.microsoft.com/office/2016/11/relationships/changesInfo" Target="changesInfos/changesInfo1.xml"/><Relationship Id="rId16" Type="http://schemas.openxmlformats.org/officeDocument/2006/relationships/slide" Target="slides/slide14.xml"/><Relationship Id="rId11" Type="http://schemas.openxmlformats.org/officeDocument/2006/relationships/slide" Target="slides/slide9.xml"/><Relationship Id="rId32" Type="http://schemas.openxmlformats.org/officeDocument/2006/relationships/slide" Target="slides/slide30.xml"/><Relationship Id="rId37" Type="http://schemas.openxmlformats.org/officeDocument/2006/relationships/slide" Target="slides/slide35.xml"/><Relationship Id="rId53" Type="http://schemas.openxmlformats.org/officeDocument/2006/relationships/slide" Target="slides/slide51.xml"/><Relationship Id="rId58" Type="http://schemas.openxmlformats.org/officeDocument/2006/relationships/slide" Target="slides/slide56.xml"/><Relationship Id="rId74" Type="http://schemas.openxmlformats.org/officeDocument/2006/relationships/slide" Target="slides/slide72.xml"/><Relationship Id="rId79" Type="http://schemas.openxmlformats.org/officeDocument/2006/relationships/notesMaster" Target="notesMasters/notesMaster1.xml"/><Relationship Id="rId5" Type="http://schemas.openxmlformats.org/officeDocument/2006/relationships/slide" Target="slides/slide3.xml"/><Relationship Id="rId61" Type="http://schemas.openxmlformats.org/officeDocument/2006/relationships/slide" Target="slides/slide59.xml"/><Relationship Id="rId82" Type="http://schemas.openxmlformats.org/officeDocument/2006/relationships/theme" Target="theme/theme1.xml"/><Relationship Id="rId19" Type="http://schemas.openxmlformats.org/officeDocument/2006/relationships/slide" Target="slides/slide1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slide" Target="slides/slide54.xml"/><Relationship Id="rId64" Type="http://schemas.openxmlformats.org/officeDocument/2006/relationships/slide" Target="slides/slide62.xml"/><Relationship Id="rId69" Type="http://schemas.openxmlformats.org/officeDocument/2006/relationships/slide" Target="slides/slide67.xml"/><Relationship Id="rId77" Type="http://schemas.openxmlformats.org/officeDocument/2006/relationships/slide" Target="slides/slide75.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slide" Target="slides/slide70.xml"/><Relationship Id="rId80" Type="http://schemas.openxmlformats.org/officeDocument/2006/relationships/presProps" Target="presProps.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slide" Target="slides/slide68.xml"/><Relationship Id="rId75" Type="http://schemas.openxmlformats.org/officeDocument/2006/relationships/slide" Target="slides/slide73.xml"/><Relationship Id="rId83"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10" Type="http://schemas.openxmlformats.org/officeDocument/2006/relationships/slide" Target="slides/slide8.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slide" Target="slides/slide71.xml"/><Relationship Id="rId78" Type="http://schemas.openxmlformats.org/officeDocument/2006/relationships/slide" Target="slides/slide76.xml"/><Relationship Id="rId81" Type="http://schemas.openxmlformats.org/officeDocument/2006/relationships/viewProps" Target="viewProps.xml"/><Relationship Id="rId4" Type="http://schemas.openxmlformats.org/officeDocument/2006/relationships/slide" Target="slides/slide2.xml"/><Relationship Id="rId9" Type="http://schemas.openxmlformats.org/officeDocument/2006/relationships/slide" Target="slides/slide7.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 Id="rId34" Type="http://schemas.openxmlformats.org/officeDocument/2006/relationships/slide" Target="slides/slide32.xml"/><Relationship Id="rId50" Type="http://schemas.openxmlformats.org/officeDocument/2006/relationships/slide" Target="slides/slide48.xml"/><Relationship Id="rId55" Type="http://schemas.openxmlformats.org/officeDocument/2006/relationships/slide" Target="slides/slide53.xml"/><Relationship Id="rId76" Type="http://schemas.openxmlformats.org/officeDocument/2006/relationships/slide" Target="slides/slide74.xml"/><Relationship Id="rId7" Type="http://schemas.openxmlformats.org/officeDocument/2006/relationships/slide" Target="slides/slide5.xml"/><Relationship Id="rId71" Type="http://schemas.openxmlformats.org/officeDocument/2006/relationships/slide" Target="slides/slide69.xml"/><Relationship Id="rId2" Type="http://schemas.openxmlformats.org/officeDocument/2006/relationships/slideMaster" Target="slideMasters/slideMaster2.xml"/><Relationship Id="rId29" Type="http://schemas.openxmlformats.org/officeDocument/2006/relationships/slide" Target="slides/slide27.xml"/><Relationship Id="rId24" Type="http://schemas.openxmlformats.org/officeDocument/2006/relationships/slide" Target="slides/slide22.xml"/><Relationship Id="rId40" Type="http://schemas.openxmlformats.org/officeDocument/2006/relationships/slide" Target="slides/slide38.xml"/><Relationship Id="rId45" Type="http://schemas.openxmlformats.org/officeDocument/2006/relationships/slide" Target="slides/slide43.xml"/><Relationship Id="rId66" Type="http://schemas.openxmlformats.org/officeDocument/2006/relationships/slide" Target="slides/slide6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Ken Birman" userId="d63afa40-f901-45d1-beb5-fa688e844a7e" providerId="ADAL" clId="{4317A265-1DEE-4925-B073-B198233F0A32}"/>
    <pc:docChg chg="custSel modSld">
      <pc:chgData name="Ken Birman" userId="d63afa40-f901-45d1-beb5-fa688e844a7e" providerId="ADAL" clId="{4317A265-1DEE-4925-B073-B198233F0A32}" dt="2023-03-20T18:17:37.931" v="16" actId="20577"/>
      <pc:docMkLst>
        <pc:docMk/>
      </pc:docMkLst>
      <pc:sldChg chg="modSp mod">
        <pc:chgData name="Ken Birman" userId="d63afa40-f901-45d1-beb5-fa688e844a7e" providerId="ADAL" clId="{4317A265-1DEE-4925-B073-B198233F0A32}" dt="2023-03-20T18:17:37.931" v="16" actId="20577"/>
        <pc:sldMkLst>
          <pc:docMk/>
          <pc:sldMk cId="4139283889" sldId="269"/>
        </pc:sldMkLst>
        <pc:spChg chg="mod">
          <ac:chgData name="Ken Birman" userId="d63afa40-f901-45d1-beb5-fa688e844a7e" providerId="ADAL" clId="{4317A265-1DEE-4925-B073-B198233F0A32}" dt="2023-03-20T18:17:37.931" v="16" actId="20577"/>
          <ac:spMkLst>
            <pc:docMk/>
            <pc:sldMk cId="4139283889" sldId="269"/>
            <ac:spMk id="3" creationId="{DC2A2B69-88F1-4ABF-B959-7680A1FC1458}"/>
          </ac:spMkLst>
        </pc:spChg>
      </pc:sldChg>
    </pc:docChg>
  </pc:docChgLst>
  <pc:docChgLst>
    <pc:chgData name="Ken Birman" userId="d63afa40-f901-45d1-beb5-fa688e844a7e" providerId="ADAL" clId="{888D24C2-3D26-4AE2-A3C4-A244CE243D51}"/>
    <pc:docChg chg="undo custSel addSld modSld">
      <pc:chgData name="Ken Birman" userId="d63afa40-f901-45d1-beb5-fa688e844a7e" providerId="ADAL" clId="{888D24C2-3D26-4AE2-A3C4-A244CE243D51}" dt="2023-01-25T22:43:10.361" v="5623" actId="20577"/>
      <pc:docMkLst>
        <pc:docMk/>
      </pc:docMkLst>
      <pc:sldChg chg="modSp new mod">
        <pc:chgData name="Ken Birman" userId="d63afa40-f901-45d1-beb5-fa688e844a7e" providerId="ADAL" clId="{888D24C2-3D26-4AE2-A3C4-A244CE243D51}" dt="2023-01-25T22:24:15.061" v="3762" actId="114"/>
        <pc:sldMkLst>
          <pc:docMk/>
          <pc:sldMk cId="1603034349" sldId="711"/>
        </pc:sldMkLst>
        <pc:spChg chg="mod">
          <ac:chgData name="Ken Birman" userId="d63afa40-f901-45d1-beb5-fa688e844a7e" providerId="ADAL" clId="{888D24C2-3D26-4AE2-A3C4-A244CE243D51}" dt="2023-01-25T22:24:08.025" v="3761" actId="20577"/>
          <ac:spMkLst>
            <pc:docMk/>
            <pc:sldMk cId="1603034349" sldId="711"/>
            <ac:spMk id="2" creationId="{FAA46041-6FDB-2D4C-354D-B4A0F67798A7}"/>
          </ac:spMkLst>
        </pc:spChg>
        <pc:spChg chg="mod">
          <ac:chgData name="Ken Birman" userId="d63afa40-f901-45d1-beb5-fa688e844a7e" providerId="ADAL" clId="{888D24C2-3D26-4AE2-A3C4-A244CE243D51}" dt="2023-01-25T22:24:15.061" v="3762" actId="114"/>
          <ac:spMkLst>
            <pc:docMk/>
            <pc:sldMk cId="1603034349" sldId="711"/>
            <ac:spMk id="3" creationId="{266464B6-788E-2C37-36D8-014B6A46102D}"/>
          </ac:spMkLst>
        </pc:spChg>
      </pc:sldChg>
      <pc:sldChg chg="addSp modSp new mod">
        <pc:chgData name="Ken Birman" userId="d63afa40-f901-45d1-beb5-fa688e844a7e" providerId="ADAL" clId="{888D24C2-3D26-4AE2-A3C4-A244CE243D51}" dt="2023-01-25T22:26:34.788" v="4132" actId="20577"/>
        <pc:sldMkLst>
          <pc:docMk/>
          <pc:sldMk cId="4096682893" sldId="712"/>
        </pc:sldMkLst>
        <pc:spChg chg="mod">
          <ac:chgData name="Ken Birman" userId="d63afa40-f901-45d1-beb5-fa688e844a7e" providerId="ADAL" clId="{888D24C2-3D26-4AE2-A3C4-A244CE243D51}" dt="2023-01-25T21:38:45.890" v="502" actId="20577"/>
          <ac:spMkLst>
            <pc:docMk/>
            <pc:sldMk cId="4096682893" sldId="712"/>
            <ac:spMk id="2" creationId="{48FDB8FE-EDE4-9829-3055-B770616E1497}"/>
          </ac:spMkLst>
        </pc:spChg>
        <pc:spChg chg="mod">
          <ac:chgData name="Ken Birman" userId="d63afa40-f901-45d1-beb5-fa688e844a7e" providerId="ADAL" clId="{888D24C2-3D26-4AE2-A3C4-A244CE243D51}" dt="2023-01-25T22:26:28.315" v="4124" actId="20577"/>
          <ac:spMkLst>
            <pc:docMk/>
            <pc:sldMk cId="4096682893" sldId="712"/>
            <ac:spMk id="3" creationId="{935A15AB-992F-E06D-AA82-61077B582C19}"/>
          </ac:spMkLst>
        </pc:spChg>
        <pc:spChg chg="add mod">
          <ac:chgData name="Ken Birman" userId="d63afa40-f901-45d1-beb5-fa688e844a7e" providerId="ADAL" clId="{888D24C2-3D26-4AE2-A3C4-A244CE243D51}" dt="2023-01-25T22:26:34.788" v="4132" actId="20577"/>
          <ac:spMkLst>
            <pc:docMk/>
            <pc:sldMk cId="4096682893" sldId="712"/>
            <ac:spMk id="6" creationId="{60FC687F-53E0-3716-FFF8-CC937ABD74D3}"/>
          </ac:spMkLst>
        </pc:spChg>
        <pc:spChg chg="add mod">
          <ac:chgData name="Ken Birman" userId="d63afa40-f901-45d1-beb5-fa688e844a7e" providerId="ADAL" clId="{888D24C2-3D26-4AE2-A3C4-A244CE243D51}" dt="2023-01-25T22:26:08.973" v="4120" actId="113"/>
          <ac:spMkLst>
            <pc:docMk/>
            <pc:sldMk cId="4096682893" sldId="712"/>
            <ac:spMk id="7" creationId="{B305F294-02AF-2247-76EE-39656D9E0981}"/>
          </ac:spMkLst>
        </pc:spChg>
      </pc:sldChg>
      <pc:sldChg chg="addSp delSp modSp new mod modClrScheme chgLayout">
        <pc:chgData name="Ken Birman" userId="d63afa40-f901-45d1-beb5-fa688e844a7e" providerId="ADAL" clId="{888D24C2-3D26-4AE2-A3C4-A244CE243D51}" dt="2023-01-25T22:32:12.514" v="4926" actId="404"/>
        <pc:sldMkLst>
          <pc:docMk/>
          <pc:sldMk cId="891656057" sldId="713"/>
        </pc:sldMkLst>
        <pc:spChg chg="mod ord">
          <ac:chgData name="Ken Birman" userId="d63afa40-f901-45d1-beb5-fa688e844a7e" providerId="ADAL" clId="{888D24C2-3D26-4AE2-A3C4-A244CE243D51}" dt="2023-01-25T22:32:12.514" v="4926" actId="404"/>
          <ac:spMkLst>
            <pc:docMk/>
            <pc:sldMk cId="891656057" sldId="713"/>
            <ac:spMk id="2" creationId="{026E89D2-61BC-27BE-1AB7-DF8AF5396D94}"/>
          </ac:spMkLst>
        </pc:spChg>
        <pc:spChg chg="del">
          <ac:chgData name="Ken Birman" userId="d63afa40-f901-45d1-beb5-fa688e844a7e" providerId="ADAL" clId="{888D24C2-3D26-4AE2-A3C4-A244CE243D51}" dt="2023-01-25T21:41:43.113" v="978" actId="700"/>
          <ac:spMkLst>
            <pc:docMk/>
            <pc:sldMk cId="891656057" sldId="713"/>
            <ac:spMk id="3" creationId="{082E855E-66F6-4F35-7A14-3CFA42FFC141}"/>
          </ac:spMkLst>
        </pc:spChg>
        <pc:spChg chg="add mod">
          <ac:chgData name="Ken Birman" userId="d63afa40-f901-45d1-beb5-fa688e844a7e" providerId="ADAL" clId="{888D24C2-3D26-4AE2-A3C4-A244CE243D51}" dt="2023-01-25T22:27:02.634" v="4192" actId="1076"/>
          <ac:spMkLst>
            <pc:docMk/>
            <pc:sldMk cId="891656057" sldId="713"/>
            <ac:spMk id="3" creationId="{72E31F74-D478-AFA5-A85A-71E6C2AEDA8C}"/>
          </ac:spMkLst>
        </pc:spChg>
        <pc:spChg chg="mod ord">
          <ac:chgData name="Ken Birman" userId="d63afa40-f901-45d1-beb5-fa688e844a7e" providerId="ADAL" clId="{888D24C2-3D26-4AE2-A3C4-A244CE243D51}" dt="2023-01-25T21:41:43.113" v="978" actId="700"/>
          <ac:spMkLst>
            <pc:docMk/>
            <pc:sldMk cId="891656057" sldId="713"/>
            <ac:spMk id="4" creationId="{F28035FB-521D-4323-57FD-CA5C04C9860B}"/>
          </ac:spMkLst>
        </pc:spChg>
        <pc:spChg chg="mod ord">
          <ac:chgData name="Ken Birman" userId="d63afa40-f901-45d1-beb5-fa688e844a7e" providerId="ADAL" clId="{888D24C2-3D26-4AE2-A3C4-A244CE243D51}" dt="2023-01-25T21:41:43.113" v="978" actId="700"/>
          <ac:spMkLst>
            <pc:docMk/>
            <pc:sldMk cId="891656057" sldId="713"/>
            <ac:spMk id="5" creationId="{E2C75834-78F6-D0BD-5C19-566405559BF8}"/>
          </ac:spMkLst>
        </pc:spChg>
        <pc:spChg chg="add mod">
          <ac:chgData name="Ken Birman" userId="d63afa40-f901-45d1-beb5-fa688e844a7e" providerId="ADAL" clId="{888D24C2-3D26-4AE2-A3C4-A244CE243D51}" dt="2023-01-25T21:45:10.800" v="1062" actId="1076"/>
          <ac:spMkLst>
            <pc:docMk/>
            <pc:sldMk cId="891656057" sldId="713"/>
            <ac:spMk id="6" creationId="{5139F46C-52A9-B187-607A-1EC8B61D995C}"/>
          </ac:spMkLst>
        </pc:spChg>
        <pc:spChg chg="add mod">
          <ac:chgData name="Ken Birman" userId="d63afa40-f901-45d1-beb5-fa688e844a7e" providerId="ADAL" clId="{888D24C2-3D26-4AE2-A3C4-A244CE243D51}" dt="2023-01-25T21:46:15.801" v="1066" actId="1582"/>
          <ac:spMkLst>
            <pc:docMk/>
            <pc:sldMk cId="891656057" sldId="713"/>
            <ac:spMk id="7" creationId="{14E491FF-693D-23C1-790A-1F32D5A9DCEE}"/>
          </ac:spMkLst>
        </pc:spChg>
        <pc:spChg chg="add mod">
          <ac:chgData name="Ken Birman" userId="d63afa40-f901-45d1-beb5-fa688e844a7e" providerId="ADAL" clId="{888D24C2-3D26-4AE2-A3C4-A244CE243D51}" dt="2023-01-25T22:27:13.299" v="4193" actId="1076"/>
          <ac:spMkLst>
            <pc:docMk/>
            <pc:sldMk cId="891656057" sldId="713"/>
            <ac:spMk id="8" creationId="{73686B46-CE61-57E4-9C81-B352DB0C8796}"/>
          </ac:spMkLst>
        </pc:spChg>
        <pc:spChg chg="add del mod">
          <ac:chgData name="Ken Birman" userId="d63afa40-f901-45d1-beb5-fa688e844a7e" providerId="ADAL" clId="{888D24C2-3D26-4AE2-A3C4-A244CE243D51}" dt="2023-01-25T21:53:25.039" v="1236" actId="478"/>
          <ac:spMkLst>
            <pc:docMk/>
            <pc:sldMk cId="891656057" sldId="713"/>
            <ac:spMk id="9" creationId="{74EFBFA1-DE4B-9950-991C-479B5AE5FDF0}"/>
          </ac:spMkLst>
        </pc:spChg>
        <pc:spChg chg="add mod">
          <ac:chgData name="Ken Birman" userId="d63afa40-f901-45d1-beb5-fa688e844a7e" providerId="ADAL" clId="{888D24C2-3D26-4AE2-A3C4-A244CE243D51}" dt="2023-01-25T22:27:19.636" v="4195" actId="1076"/>
          <ac:spMkLst>
            <pc:docMk/>
            <pc:sldMk cId="891656057" sldId="713"/>
            <ac:spMk id="10" creationId="{F3EB85BC-AABA-ABC7-D4B2-DFEF7BBE1833}"/>
          </ac:spMkLst>
        </pc:spChg>
        <pc:spChg chg="add mod">
          <ac:chgData name="Ken Birman" userId="d63afa40-f901-45d1-beb5-fa688e844a7e" providerId="ADAL" clId="{888D24C2-3D26-4AE2-A3C4-A244CE243D51}" dt="2023-01-25T22:27:16.847" v="4194" actId="1076"/>
          <ac:spMkLst>
            <pc:docMk/>
            <pc:sldMk cId="891656057" sldId="713"/>
            <ac:spMk id="11" creationId="{E06617B1-677D-D1D3-21AD-0AE451D8A10F}"/>
          </ac:spMkLst>
        </pc:spChg>
        <pc:spChg chg="add del">
          <ac:chgData name="Ken Birman" userId="d63afa40-f901-45d1-beb5-fa688e844a7e" providerId="ADAL" clId="{888D24C2-3D26-4AE2-A3C4-A244CE243D51}" dt="2023-01-25T21:49:07.261" v="1135"/>
          <ac:spMkLst>
            <pc:docMk/>
            <pc:sldMk cId="891656057" sldId="713"/>
            <ac:spMk id="12" creationId="{E7B9F165-A684-1E4C-DDEA-7406AD7F9385}"/>
          </ac:spMkLst>
        </pc:spChg>
        <pc:spChg chg="add del mod">
          <ac:chgData name="Ken Birman" userId="d63afa40-f901-45d1-beb5-fa688e844a7e" providerId="ADAL" clId="{888D24C2-3D26-4AE2-A3C4-A244CE243D51}" dt="2023-01-25T21:49:44.892" v="1140"/>
          <ac:spMkLst>
            <pc:docMk/>
            <pc:sldMk cId="891656057" sldId="713"/>
            <ac:spMk id="13" creationId="{55C07AB9-CE03-3113-40D5-2C57BC3B43CC}"/>
          </ac:spMkLst>
        </pc:spChg>
        <pc:spChg chg="add del">
          <ac:chgData name="Ken Birman" userId="d63afa40-f901-45d1-beb5-fa688e844a7e" providerId="ADAL" clId="{888D24C2-3D26-4AE2-A3C4-A244CE243D51}" dt="2023-01-25T21:49:25.827" v="1138"/>
          <ac:spMkLst>
            <pc:docMk/>
            <pc:sldMk cId="891656057" sldId="713"/>
            <ac:spMk id="14" creationId="{4819DD10-E7CD-389E-1BA2-8B5E30406FA5}"/>
          </ac:spMkLst>
        </pc:spChg>
        <pc:spChg chg="add del mod">
          <ac:chgData name="Ken Birman" userId="d63afa40-f901-45d1-beb5-fa688e844a7e" providerId="ADAL" clId="{888D24C2-3D26-4AE2-A3C4-A244CE243D51}" dt="2023-01-25T21:53:54.398" v="1241" actId="21"/>
          <ac:spMkLst>
            <pc:docMk/>
            <pc:sldMk cId="891656057" sldId="713"/>
            <ac:spMk id="16" creationId="{B651FB4E-9E97-7EC8-615B-435F1ACBBC5F}"/>
          </ac:spMkLst>
        </pc:spChg>
        <pc:spChg chg="add del mod">
          <ac:chgData name="Ken Birman" userId="d63afa40-f901-45d1-beb5-fa688e844a7e" providerId="ADAL" clId="{888D24C2-3D26-4AE2-A3C4-A244CE243D51}" dt="2023-01-25T21:53:58.560" v="1245"/>
          <ac:spMkLst>
            <pc:docMk/>
            <pc:sldMk cId="891656057" sldId="713"/>
            <ac:spMk id="17" creationId="{A221ED94-440C-2C93-25C4-B570AE9D827D}"/>
          </ac:spMkLst>
        </pc:spChg>
        <pc:picChg chg="add mod">
          <ac:chgData name="Ken Birman" userId="d63afa40-f901-45d1-beb5-fa688e844a7e" providerId="ADAL" clId="{888D24C2-3D26-4AE2-A3C4-A244CE243D51}" dt="2023-01-25T21:54:04.898" v="1248" actId="1076"/>
          <ac:picMkLst>
            <pc:docMk/>
            <pc:sldMk cId="891656057" sldId="713"/>
            <ac:picMk id="18" creationId="{9956D278-5AE7-4524-7BF3-0DDECEC41252}"/>
          </ac:picMkLst>
        </pc:picChg>
      </pc:sldChg>
      <pc:sldChg chg="addSp delSp modSp new mod modClrScheme chgLayout">
        <pc:chgData name="Ken Birman" userId="d63afa40-f901-45d1-beb5-fa688e844a7e" providerId="ADAL" clId="{888D24C2-3D26-4AE2-A3C4-A244CE243D51}" dt="2023-01-25T22:39:14.442" v="5326" actId="27636"/>
        <pc:sldMkLst>
          <pc:docMk/>
          <pc:sldMk cId="2640222130" sldId="714"/>
        </pc:sldMkLst>
        <pc:spChg chg="del mod ord">
          <ac:chgData name="Ken Birman" userId="d63afa40-f901-45d1-beb5-fa688e844a7e" providerId="ADAL" clId="{888D24C2-3D26-4AE2-A3C4-A244CE243D51}" dt="2023-01-25T22:06:20.919" v="2230" actId="700"/>
          <ac:spMkLst>
            <pc:docMk/>
            <pc:sldMk cId="2640222130" sldId="714"/>
            <ac:spMk id="2" creationId="{E787C8F1-C817-EA16-493F-A4E61AF95FF6}"/>
          </ac:spMkLst>
        </pc:spChg>
        <pc:spChg chg="mod ord">
          <ac:chgData name="Ken Birman" userId="d63afa40-f901-45d1-beb5-fa688e844a7e" providerId="ADAL" clId="{888D24C2-3D26-4AE2-A3C4-A244CE243D51}" dt="2023-01-25T22:06:20.919" v="2230" actId="700"/>
          <ac:spMkLst>
            <pc:docMk/>
            <pc:sldMk cId="2640222130" sldId="714"/>
            <ac:spMk id="3" creationId="{B499BC77-2FFD-4204-29F6-D63A83A81F06}"/>
          </ac:spMkLst>
        </pc:spChg>
        <pc:spChg chg="mod ord">
          <ac:chgData name="Ken Birman" userId="d63afa40-f901-45d1-beb5-fa688e844a7e" providerId="ADAL" clId="{888D24C2-3D26-4AE2-A3C4-A244CE243D51}" dt="2023-01-25T22:06:20.919" v="2230" actId="700"/>
          <ac:spMkLst>
            <pc:docMk/>
            <pc:sldMk cId="2640222130" sldId="714"/>
            <ac:spMk id="4" creationId="{51EF2FF0-6A3A-7FF6-7513-7064DDD9E498}"/>
          </ac:spMkLst>
        </pc:spChg>
        <pc:spChg chg="add mod ord">
          <ac:chgData name="Ken Birman" userId="d63afa40-f901-45d1-beb5-fa688e844a7e" providerId="ADAL" clId="{888D24C2-3D26-4AE2-A3C4-A244CE243D51}" dt="2023-01-25T22:06:35.451" v="2276" actId="20577"/>
          <ac:spMkLst>
            <pc:docMk/>
            <pc:sldMk cId="2640222130" sldId="714"/>
            <ac:spMk id="5" creationId="{58D2BD95-E1EC-C2DE-4520-B5EC22CC4F1F}"/>
          </ac:spMkLst>
        </pc:spChg>
        <pc:spChg chg="add mod ord">
          <ac:chgData name="Ken Birman" userId="d63afa40-f901-45d1-beb5-fa688e844a7e" providerId="ADAL" clId="{888D24C2-3D26-4AE2-A3C4-A244CE243D51}" dt="2023-01-25T22:39:14.442" v="5326" actId="27636"/>
          <ac:spMkLst>
            <pc:docMk/>
            <pc:sldMk cId="2640222130" sldId="714"/>
            <ac:spMk id="6" creationId="{FCC853FD-2AD7-8369-DB41-555DF232541F}"/>
          </ac:spMkLst>
        </pc:spChg>
        <pc:picChg chg="add mod">
          <ac:chgData name="Ken Birman" userId="d63afa40-f901-45d1-beb5-fa688e844a7e" providerId="ADAL" clId="{888D24C2-3D26-4AE2-A3C4-A244CE243D51}" dt="2023-01-25T22:08:17.408" v="2628" actId="1076"/>
          <ac:picMkLst>
            <pc:docMk/>
            <pc:sldMk cId="2640222130" sldId="714"/>
            <ac:picMk id="7" creationId="{50C0BFCF-317C-1790-7EEB-4F336411850A}"/>
          </ac:picMkLst>
        </pc:picChg>
      </pc:sldChg>
      <pc:sldChg chg="addSp modSp new mod modClrScheme chgLayout">
        <pc:chgData name="Ken Birman" userId="d63afa40-f901-45d1-beb5-fa688e844a7e" providerId="ADAL" clId="{888D24C2-3D26-4AE2-A3C4-A244CE243D51}" dt="2023-01-25T22:38:55.439" v="5311" actId="20577"/>
        <pc:sldMkLst>
          <pc:docMk/>
          <pc:sldMk cId="1584953422" sldId="715"/>
        </pc:sldMkLst>
        <pc:spChg chg="mod ord">
          <ac:chgData name="Ken Birman" userId="d63afa40-f901-45d1-beb5-fa688e844a7e" providerId="ADAL" clId="{888D24C2-3D26-4AE2-A3C4-A244CE243D51}" dt="2023-01-25T22:05:07.681" v="1888" actId="700"/>
          <ac:spMkLst>
            <pc:docMk/>
            <pc:sldMk cId="1584953422" sldId="715"/>
            <ac:spMk id="2" creationId="{B1DF876A-C051-B8C7-7B1F-75E005462BBD}"/>
          </ac:spMkLst>
        </pc:spChg>
        <pc:spChg chg="mod ord">
          <ac:chgData name="Ken Birman" userId="d63afa40-f901-45d1-beb5-fa688e844a7e" providerId="ADAL" clId="{888D24C2-3D26-4AE2-A3C4-A244CE243D51}" dt="2023-01-25T22:05:07.681" v="1888" actId="700"/>
          <ac:spMkLst>
            <pc:docMk/>
            <pc:sldMk cId="1584953422" sldId="715"/>
            <ac:spMk id="3" creationId="{68DB46E9-7119-BD4E-3A2E-CB41147B8A73}"/>
          </ac:spMkLst>
        </pc:spChg>
        <pc:spChg chg="mod ord">
          <ac:chgData name="Ken Birman" userId="d63afa40-f901-45d1-beb5-fa688e844a7e" providerId="ADAL" clId="{888D24C2-3D26-4AE2-A3C4-A244CE243D51}" dt="2023-01-25T22:05:07.681" v="1888" actId="700"/>
          <ac:spMkLst>
            <pc:docMk/>
            <pc:sldMk cId="1584953422" sldId="715"/>
            <ac:spMk id="4" creationId="{82E82D69-F2AC-54BB-C137-58968AF7B0D3}"/>
          </ac:spMkLst>
        </pc:spChg>
        <pc:spChg chg="add mod ord">
          <ac:chgData name="Ken Birman" userId="d63afa40-f901-45d1-beb5-fa688e844a7e" providerId="ADAL" clId="{888D24C2-3D26-4AE2-A3C4-A244CE243D51}" dt="2023-01-25T22:38:55.439" v="5311" actId="20577"/>
          <ac:spMkLst>
            <pc:docMk/>
            <pc:sldMk cId="1584953422" sldId="715"/>
            <ac:spMk id="5" creationId="{5C289CB6-1D77-BCD7-7B1B-2DA705659382}"/>
          </ac:spMkLst>
        </pc:spChg>
      </pc:sldChg>
      <pc:sldChg chg="addSp modSp new mod modClrScheme modAnim chgLayout">
        <pc:chgData name="Ken Birman" userId="d63afa40-f901-45d1-beb5-fa688e844a7e" providerId="ADAL" clId="{888D24C2-3D26-4AE2-A3C4-A244CE243D51}" dt="2023-01-25T22:37:33.135" v="5183" actId="20577"/>
        <pc:sldMkLst>
          <pc:docMk/>
          <pc:sldMk cId="1283495521" sldId="716"/>
        </pc:sldMkLst>
        <pc:spChg chg="mod ord">
          <ac:chgData name="Ken Birman" userId="d63afa40-f901-45d1-beb5-fa688e844a7e" providerId="ADAL" clId="{888D24C2-3D26-4AE2-A3C4-A244CE243D51}" dt="2023-01-25T21:54:26.051" v="1280" actId="700"/>
          <ac:spMkLst>
            <pc:docMk/>
            <pc:sldMk cId="1283495521" sldId="716"/>
            <ac:spMk id="2" creationId="{24125A4D-198D-8737-F8C3-68619F2B4222}"/>
          </ac:spMkLst>
        </pc:spChg>
        <pc:spChg chg="mod ord">
          <ac:chgData name="Ken Birman" userId="d63afa40-f901-45d1-beb5-fa688e844a7e" providerId="ADAL" clId="{888D24C2-3D26-4AE2-A3C4-A244CE243D51}" dt="2023-01-25T21:54:26.051" v="1280" actId="700"/>
          <ac:spMkLst>
            <pc:docMk/>
            <pc:sldMk cId="1283495521" sldId="716"/>
            <ac:spMk id="3" creationId="{BBF09343-E269-A43A-3536-EC47FCD0070F}"/>
          </ac:spMkLst>
        </pc:spChg>
        <pc:spChg chg="mod ord">
          <ac:chgData name="Ken Birman" userId="d63afa40-f901-45d1-beb5-fa688e844a7e" providerId="ADAL" clId="{888D24C2-3D26-4AE2-A3C4-A244CE243D51}" dt="2023-01-25T21:54:26.051" v="1280" actId="700"/>
          <ac:spMkLst>
            <pc:docMk/>
            <pc:sldMk cId="1283495521" sldId="716"/>
            <ac:spMk id="4" creationId="{6EAE25A7-FDB9-AC05-5033-41D1680E2387}"/>
          </ac:spMkLst>
        </pc:spChg>
        <pc:spChg chg="add mod ord">
          <ac:chgData name="Ken Birman" userId="d63afa40-f901-45d1-beb5-fa688e844a7e" providerId="ADAL" clId="{888D24C2-3D26-4AE2-A3C4-A244CE243D51}" dt="2023-01-25T22:37:33.135" v="5183" actId="20577"/>
          <ac:spMkLst>
            <pc:docMk/>
            <pc:sldMk cId="1283495521" sldId="716"/>
            <ac:spMk id="5" creationId="{39547E5E-ACD9-48DC-2788-BE194DBD34BF}"/>
          </ac:spMkLst>
        </pc:spChg>
        <pc:spChg chg="add mod">
          <ac:chgData name="Ken Birman" userId="d63afa40-f901-45d1-beb5-fa688e844a7e" providerId="ADAL" clId="{888D24C2-3D26-4AE2-A3C4-A244CE243D51}" dt="2023-01-25T21:59:37.629" v="1602" actId="1076"/>
          <ac:spMkLst>
            <pc:docMk/>
            <pc:sldMk cId="1283495521" sldId="716"/>
            <ac:spMk id="6" creationId="{A07590F3-A6C8-155B-0094-9FE873B8B2A9}"/>
          </ac:spMkLst>
        </pc:spChg>
        <pc:spChg chg="add mod">
          <ac:chgData name="Ken Birman" userId="d63afa40-f901-45d1-beb5-fa688e844a7e" providerId="ADAL" clId="{888D24C2-3D26-4AE2-A3C4-A244CE243D51}" dt="2023-01-25T22:35:42.570" v="5085" actId="14100"/>
          <ac:spMkLst>
            <pc:docMk/>
            <pc:sldMk cId="1283495521" sldId="716"/>
            <ac:spMk id="7" creationId="{2814E034-C3AE-E3F2-7D8C-3009B0109943}"/>
          </ac:spMkLst>
        </pc:spChg>
        <pc:spChg chg="add mod">
          <ac:chgData name="Ken Birman" userId="d63afa40-f901-45d1-beb5-fa688e844a7e" providerId="ADAL" clId="{888D24C2-3D26-4AE2-A3C4-A244CE243D51}" dt="2023-01-25T21:59:37.629" v="1602" actId="1076"/>
          <ac:spMkLst>
            <pc:docMk/>
            <pc:sldMk cId="1283495521" sldId="716"/>
            <ac:spMk id="8" creationId="{C9F63F2B-FD30-AF41-47E5-461E136808C2}"/>
          </ac:spMkLst>
        </pc:spChg>
        <pc:spChg chg="add mod">
          <ac:chgData name="Ken Birman" userId="d63afa40-f901-45d1-beb5-fa688e844a7e" providerId="ADAL" clId="{888D24C2-3D26-4AE2-A3C4-A244CE243D51}" dt="2023-01-25T22:02:59.532" v="1752" actId="1076"/>
          <ac:spMkLst>
            <pc:docMk/>
            <pc:sldMk cId="1283495521" sldId="716"/>
            <ac:spMk id="14" creationId="{36A5F2A9-FECB-A124-CEAE-3F43197DFC86}"/>
          </ac:spMkLst>
        </pc:spChg>
        <pc:spChg chg="add mod">
          <ac:chgData name="Ken Birman" userId="d63afa40-f901-45d1-beb5-fa688e844a7e" providerId="ADAL" clId="{888D24C2-3D26-4AE2-A3C4-A244CE243D51}" dt="2023-01-25T22:02:51.527" v="1746" actId="6549"/>
          <ac:spMkLst>
            <pc:docMk/>
            <pc:sldMk cId="1283495521" sldId="716"/>
            <ac:spMk id="16" creationId="{1558D31F-3A6D-E8D2-540E-FAFCA5B03CC8}"/>
          </ac:spMkLst>
        </pc:spChg>
        <pc:spChg chg="add mod">
          <ac:chgData name="Ken Birman" userId="d63afa40-f901-45d1-beb5-fa688e844a7e" providerId="ADAL" clId="{888D24C2-3D26-4AE2-A3C4-A244CE243D51}" dt="2023-01-25T22:37:21.170" v="5166" actId="1076"/>
          <ac:spMkLst>
            <pc:docMk/>
            <pc:sldMk cId="1283495521" sldId="716"/>
            <ac:spMk id="18" creationId="{94328B73-5F2F-2700-82FC-95599A40AB33}"/>
          </ac:spMkLst>
        </pc:spChg>
        <pc:cxnChg chg="add mod">
          <ac:chgData name="Ken Birman" userId="d63afa40-f901-45d1-beb5-fa688e844a7e" providerId="ADAL" clId="{888D24C2-3D26-4AE2-A3C4-A244CE243D51}" dt="2023-01-25T22:00:02.218" v="1608" actId="1582"/>
          <ac:cxnSpMkLst>
            <pc:docMk/>
            <pc:sldMk cId="1283495521" sldId="716"/>
            <ac:cxnSpMk id="10" creationId="{FDC310A3-7A88-5182-7F17-A1681F5D8F81}"/>
          </ac:cxnSpMkLst>
        </pc:cxnChg>
      </pc:sldChg>
      <pc:sldChg chg="modSp new mod">
        <pc:chgData name="Ken Birman" userId="d63afa40-f901-45d1-beb5-fa688e844a7e" providerId="ADAL" clId="{888D24C2-3D26-4AE2-A3C4-A244CE243D51}" dt="2023-01-25T22:39:42.605" v="5373" actId="20577"/>
        <pc:sldMkLst>
          <pc:docMk/>
          <pc:sldMk cId="264826768" sldId="717"/>
        </pc:sldMkLst>
        <pc:spChg chg="mod">
          <ac:chgData name="Ken Birman" userId="d63afa40-f901-45d1-beb5-fa688e844a7e" providerId="ADAL" clId="{888D24C2-3D26-4AE2-A3C4-A244CE243D51}" dt="2023-01-25T22:09:34.838" v="2745" actId="20577"/>
          <ac:spMkLst>
            <pc:docMk/>
            <pc:sldMk cId="264826768" sldId="717"/>
            <ac:spMk id="2" creationId="{FABA379D-1838-394E-3420-5FFDE1015BB8}"/>
          </ac:spMkLst>
        </pc:spChg>
        <pc:spChg chg="mod">
          <ac:chgData name="Ken Birman" userId="d63afa40-f901-45d1-beb5-fa688e844a7e" providerId="ADAL" clId="{888D24C2-3D26-4AE2-A3C4-A244CE243D51}" dt="2023-01-25T22:39:42.605" v="5373" actId="20577"/>
          <ac:spMkLst>
            <pc:docMk/>
            <pc:sldMk cId="264826768" sldId="717"/>
            <ac:spMk id="3" creationId="{83471F77-B316-DFA6-05D3-A1356712A071}"/>
          </ac:spMkLst>
        </pc:spChg>
      </pc:sldChg>
      <pc:sldChg chg="modSp new mod">
        <pc:chgData name="Ken Birman" userId="d63afa40-f901-45d1-beb5-fa688e844a7e" providerId="ADAL" clId="{888D24C2-3D26-4AE2-A3C4-A244CE243D51}" dt="2023-01-25T22:42:19.880" v="5544" actId="13926"/>
        <pc:sldMkLst>
          <pc:docMk/>
          <pc:sldMk cId="2367547213" sldId="718"/>
        </pc:sldMkLst>
        <pc:spChg chg="mod">
          <ac:chgData name="Ken Birman" userId="d63afa40-f901-45d1-beb5-fa688e844a7e" providerId="ADAL" clId="{888D24C2-3D26-4AE2-A3C4-A244CE243D51}" dt="2023-01-25T22:40:13.825" v="5443" actId="20577"/>
          <ac:spMkLst>
            <pc:docMk/>
            <pc:sldMk cId="2367547213" sldId="718"/>
            <ac:spMk id="2" creationId="{2B8E3F31-3B61-E228-A427-9E4E23297A9A}"/>
          </ac:spMkLst>
        </pc:spChg>
        <pc:spChg chg="mod">
          <ac:chgData name="Ken Birman" userId="d63afa40-f901-45d1-beb5-fa688e844a7e" providerId="ADAL" clId="{888D24C2-3D26-4AE2-A3C4-A244CE243D51}" dt="2023-01-25T22:42:19.880" v="5544" actId="13926"/>
          <ac:spMkLst>
            <pc:docMk/>
            <pc:sldMk cId="2367547213" sldId="718"/>
            <ac:spMk id="3" creationId="{35F34DAE-65D2-34D2-026D-4DAA86E2EBA0}"/>
          </ac:spMkLst>
        </pc:spChg>
      </pc:sldChg>
      <pc:sldChg chg="modSp new mod">
        <pc:chgData name="Ken Birman" userId="d63afa40-f901-45d1-beb5-fa688e844a7e" providerId="ADAL" clId="{888D24C2-3D26-4AE2-A3C4-A244CE243D51}" dt="2023-01-25T22:25:12.980" v="4005" actId="20577"/>
        <pc:sldMkLst>
          <pc:docMk/>
          <pc:sldMk cId="1506387228" sldId="719"/>
        </pc:sldMkLst>
        <pc:spChg chg="mod">
          <ac:chgData name="Ken Birman" userId="d63afa40-f901-45d1-beb5-fa688e844a7e" providerId="ADAL" clId="{888D24C2-3D26-4AE2-A3C4-A244CE243D51}" dt="2023-01-25T22:24:30.219" v="3804" actId="20577"/>
          <ac:spMkLst>
            <pc:docMk/>
            <pc:sldMk cId="1506387228" sldId="719"/>
            <ac:spMk id="2" creationId="{8EFAF5B5-8828-A36A-701A-8037CD4E9F20}"/>
          </ac:spMkLst>
        </pc:spChg>
        <pc:spChg chg="mod">
          <ac:chgData name="Ken Birman" userId="d63afa40-f901-45d1-beb5-fa688e844a7e" providerId="ADAL" clId="{888D24C2-3D26-4AE2-A3C4-A244CE243D51}" dt="2023-01-25T22:25:12.980" v="4005" actId="20577"/>
          <ac:spMkLst>
            <pc:docMk/>
            <pc:sldMk cId="1506387228" sldId="719"/>
            <ac:spMk id="3" creationId="{12F41827-F864-D588-91CF-CE13694A4DE9}"/>
          </ac:spMkLst>
        </pc:spChg>
      </pc:sldChg>
      <pc:sldChg chg="addSp modSp new mod modClrScheme chgLayout">
        <pc:chgData name="Ken Birman" userId="d63afa40-f901-45d1-beb5-fa688e844a7e" providerId="ADAL" clId="{888D24C2-3D26-4AE2-A3C4-A244CE243D51}" dt="2023-01-25T22:33:28.140" v="5037" actId="6549"/>
        <pc:sldMkLst>
          <pc:docMk/>
          <pc:sldMk cId="2303406003" sldId="720"/>
        </pc:sldMkLst>
        <pc:spChg chg="mod ord">
          <ac:chgData name="Ken Birman" userId="d63afa40-f901-45d1-beb5-fa688e844a7e" providerId="ADAL" clId="{888D24C2-3D26-4AE2-A3C4-A244CE243D51}" dt="2023-01-25T22:32:37.567" v="4944" actId="404"/>
          <ac:spMkLst>
            <pc:docMk/>
            <pc:sldMk cId="2303406003" sldId="720"/>
            <ac:spMk id="2" creationId="{07FD9E27-8808-C91B-6CC8-8664A257F66C}"/>
          </ac:spMkLst>
        </pc:spChg>
        <pc:spChg chg="mod ord">
          <ac:chgData name="Ken Birman" userId="d63afa40-f901-45d1-beb5-fa688e844a7e" providerId="ADAL" clId="{888D24C2-3D26-4AE2-A3C4-A244CE243D51}" dt="2023-01-25T22:27:39.351" v="4235" actId="700"/>
          <ac:spMkLst>
            <pc:docMk/>
            <pc:sldMk cId="2303406003" sldId="720"/>
            <ac:spMk id="3" creationId="{51E00DD6-95B1-FA85-54CA-CBCAF5D19E9A}"/>
          </ac:spMkLst>
        </pc:spChg>
        <pc:spChg chg="mod ord">
          <ac:chgData name="Ken Birman" userId="d63afa40-f901-45d1-beb5-fa688e844a7e" providerId="ADAL" clId="{888D24C2-3D26-4AE2-A3C4-A244CE243D51}" dt="2023-01-25T22:27:39.351" v="4235" actId="700"/>
          <ac:spMkLst>
            <pc:docMk/>
            <pc:sldMk cId="2303406003" sldId="720"/>
            <ac:spMk id="4" creationId="{2410DD93-1E6B-481F-FD1B-A5C033FA9E43}"/>
          </ac:spMkLst>
        </pc:spChg>
        <pc:spChg chg="add mod ord">
          <ac:chgData name="Ken Birman" userId="d63afa40-f901-45d1-beb5-fa688e844a7e" providerId="ADAL" clId="{888D24C2-3D26-4AE2-A3C4-A244CE243D51}" dt="2023-01-25T22:33:28.140" v="5037" actId="6549"/>
          <ac:spMkLst>
            <pc:docMk/>
            <pc:sldMk cId="2303406003" sldId="720"/>
            <ac:spMk id="5" creationId="{726B3848-C032-D08C-A15A-5FC84AFA8AF8}"/>
          </ac:spMkLst>
        </pc:spChg>
      </pc:sldChg>
      <pc:sldChg chg="addSp delSp modSp new mod modClrScheme chgLayout">
        <pc:chgData name="Ken Birman" userId="d63afa40-f901-45d1-beb5-fa688e844a7e" providerId="ADAL" clId="{888D24C2-3D26-4AE2-A3C4-A244CE243D51}" dt="2023-01-25T22:31:56.516" v="4901" actId="208"/>
        <pc:sldMkLst>
          <pc:docMk/>
          <pc:sldMk cId="855955458" sldId="721"/>
        </pc:sldMkLst>
        <pc:spChg chg="mod ord">
          <ac:chgData name="Ken Birman" userId="d63afa40-f901-45d1-beb5-fa688e844a7e" providerId="ADAL" clId="{888D24C2-3D26-4AE2-A3C4-A244CE243D51}" dt="2023-01-25T22:30:33.800" v="4694" actId="700"/>
          <ac:spMkLst>
            <pc:docMk/>
            <pc:sldMk cId="855955458" sldId="721"/>
            <ac:spMk id="2" creationId="{80815EDD-7ACC-F289-D2F5-CF01840C0C52}"/>
          </ac:spMkLst>
        </pc:spChg>
        <pc:spChg chg="del">
          <ac:chgData name="Ken Birman" userId="d63afa40-f901-45d1-beb5-fa688e844a7e" providerId="ADAL" clId="{888D24C2-3D26-4AE2-A3C4-A244CE243D51}" dt="2023-01-25T22:29:55.898" v="4687" actId="700"/>
          <ac:spMkLst>
            <pc:docMk/>
            <pc:sldMk cId="855955458" sldId="721"/>
            <ac:spMk id="3" creationId="{4B925CCD-D06C-0525-4D53-767EC8E7CA29}"/>
          </ac:spMkLst>
        </pc:spChg>
        <pc:spChg chg="mod ord">
          <ac:chgData name="Ken Birman" userId="d63afa40-f901-45d1-beb5-fa688e844a7e" providerId="ADAL" clId="{888D24C2-3D26-4AE2-A3C4-A244CE243D51}" dt="2023-01-25T22:30:33.800" v="4694" actId="700"/>
          <ac:spMkLst>
            <pc:docMk/>
            <pc:sldMk cId="855955458" sldId="721"/>
            <ac:spMk id="4" creationId="{77B095C3-D0EB-DD88-D134-3B7956519E51}"/>
          </ac:spMkLst>
        </pc:spChg>
        <pc:spChg chg="mod ord">
          <ac:chgData name="Ken Birman" userId="d63afa40-f901-45d1-beb5-fa688e844a7e" providerId="ADAL" clId="{888D24C2-3D26-4AE2-A3C4-A244CE243D51}" dt="2023-01-25T22:30:33.800" v="4694" actId="700"/>
          <ac:spMkLst>
            <pc:docMk/>
            <pc:sldMk cId="855955458" sldId="721"/>
            <ac:spMk id="5" creationId="{91C89752-2F43-D8DE-458F-2C1748C696BF}"/>
          </ac:spMkLst>
        </pc:spChg>
        <pc:spChg chg="add mod ord">
          <ac:chgData name="Ken Birman" userId="d63afa40-f901-45d1-beb5-fa688e844a7e" providerId="ADAL" clId="{888D24C2-3D26-4AE2-A3C4-A244CE243D51}" dt="2023-01-25T22:31:51.179" v="4900" actId="20577"/>
          <ac:spMkLst>
            <pc:docMk/>
            <pc:sldMk cId="855955458" sldId="721"/>
            <ac:spMk id="8" creationId="{73572FAF-771C-5391-30E1-DC970955FB22}"/>
          </ac:spMkLst>
        </pc:spChg>
        <pc:picChg chg="add mod modCrop">
          <ac:chgData name="Ken Birman" userId="d63afa40-f901-45d1-beb5-fa688e844a7e" providerId="ADAL" clId="{888D24C2-3D26-4AE2-A3C4-A244CE243D51}" dt="2023-01-25T22:31:56.516" v="4901" actId="208"/>
          <ac:picMkLst>
            <pc:docMk/>
            <pc:sldMk cId="855955458" sldId="721"/>
            <ac:picMk id="7" creationId="{80AF31E9-43E5-F77D-C058-78AB8D69670F}"/>
          </ac:picMkLst>
        </pc:picChg>
      </pc:sldChg>
      <pc:sldChg chg="addSp delSp modSp new mod modClrScheme chgLayout">
        <pc:chgData name="Ken Birman" userId="d63afa40-f901-45d1-beb5-fa688e844a7e" providerId="ADAL" clId="{888D24C2-3D26-4AE2-A3C4-A244CE243D51}" dt="2023-01-25T22:43:10.361" v="5623" actId="20577"/>
        <pc:sldMkLst>
          <pc:docMk/>
          <pc:sldMk cId="2305726985" sldId="722"/>
        </pc:sldMkLst>
        <pc:spChg chg="del mod ord">
          <ac:chgData name="Ken Birman" userId="d63afa40-f901-45d1-beb5-fa688e844a7e" providerId="ADAL" clId="{888D24C2-3D26-4AE2-A3C4-A244CE243D51}" dt="2023-01-25T22:42:39.136" v="5546" actId="700"/>
          <ac:spMkLst>
            <pc:docMk/>
            <pc:sldMk cId="2305726985" sldId="722"/>
            <ac:spMk id="2" creationId="{52FEDF9C-41FF-3D34-ED1C-508EC65B1D20}"/>
          </ac:spMkLst>
        </pc:spChg>
        <pc:spChg chg="del mod ord">
          <ac:chgData name="Ken Birman" userId="d63afa40-f901-45d1-beb5-fa688e844a7e" providerId="ADAL" clId="{888D24C2-3D26-4AE2-A3C4-A244CE243D51}" dt="2023-01-25T22:42:39.136" v="5546" actId="700"/>
          <ac:spMkLst>
            <pc:docMk/>
            <pc:sldMk cId="2305726985" sldId="722"/>
            <ac:spMk id="3" creationId="{42248C21-349D-6288-2DB6-42393BF2CF32}"/>
          </ac:spMkLst>
        </pc:spChg>
        <pc:spChg chg="mod ord">
          <ac:chgData name="Ken Birman" userId="d63afa40-f901-45d1-beb5-fa688e844a7e" providerId="ADAL" clId="{888D24C2-3D26-4AE2-A3C4-A244CE243D51}" dt="2023-01-25T22:42:39.136" v="5546" actId="700"/>
          <ac:spMkLst>
            <pc:docMk/>
            <pc:sldMk cId="2305726985" sldId="722"/>
            <ac:spMk id="4" creationId="{43EE10BA-4568-50D0-07FB-771B0BC382CE}"/>
          </ac:spMkLst>
        </pc:spChg>
        <pc:spChg chg="mod ord">
          <ac:chgData name="Ken Birman" userId="d63afa40-f901-45d1-beb5-fa688e844a7e" providerId="ADAL" clId="{888D24C2-3D26-4AE2-A3C4-A244CE243D51}" dt="2023-01-25T22:42:39.136" v="5546" actId="700"/>
          <ac:spMkLst>
            <pc:docMk/>
            <pc:sldMk cId="2305726985" sldId="722"/>
            <ac:spMk id="5" creationId="{7ECDE981-AB3A-100D-C9D8-31F32314B7F4}"/>
          </ac:spMkLst>
        </pc:spChg>
        <pc:spChg chg="add mod ord">
          <ac:chgData name="Ken Birman" userId="d63afa40-f901-45d1-beb5-fa688e844a7e" providerId="ADAL" clId="{888D24C2-3D26-4AE2-A3C4-A244CE243D51}" dt="2023-01-25T22:42:42.487" v="5557" actId="20577"/>
          <ac:spMkLst>
            <pc:docMk/>
            <pc:sldMk cId="2305726985" sldId="722"/>
            <ac:spMk id="6" creationId="{486849E2-A9D6-542F-54CA-6F43F5053D05}"/>
          </ac:spMkLst>
        </pc:spChg>
        <pc:spChg chg="add mod ord">
          <ac:chgData name="Ken Birman" userId="d63afa40-f901-45d1-beb5-fa688e844a7e" providerId="ADAL" clId="{888D24C2-3D26-4AE2-A3C4-A244CE243D51}" dt="2023-01-25T22:43:10.361" v="5623" actId="20577"/>
          <ac:spMkLst>
            <pc:docMk/>
            <pc:sldMk cId="2305726985" sldId="722"/>
            <ac:spMk id="7" creationId="{183B0EA0-3D14-FB24-A964-933722143AE6}"/>
          </ac:spMkLst>
        </pc:spChg>
      </pc:sldChg>
    </pc:docChg>
  </pc:docChgLst>
  <pc:docChgLst>
    <pc:chgData name="Ken Birman" userId="d63afa40-f901-45d1-beb5-fa688e844a7e" providerId="ADAL" clId="{CC4E2F6A-60B9-4C94-9BBA-74191EA35EBF}"/>
    <pc:docChg chg="custSel delSld modSld">
      <pc:chgData name="Ken Birman" userId="d63afa40-f901-45d1-beb5-fa688e844a7e" providerId="ADAL" clId="{CC4E2F6A-60B9-4C94-9BBA-74191EA35EBF}" dt="2023-01-23T19:02:27.450" v="215" actId="14100"/>
      <pc:docMkLst>
        <pc:docMk/>
      </pc:docMkLst>
      <pc:sldChg chg="del">
        <pc:chgData name="Ken Birman" userId="d63afa40-f901-45d1-beb5-fa688e844a7e" providerId="ADAL" clId="{CC4E2F6A-60B9-4C94-9BBA-74191EA35EBF}" dt="2023-01-23T19:01:21.084" v="0" actId="47"/>
        <pc:sldMkLst>
          <pc:docMk/>
          <pc:sldMk cId="4244191484" sldId="701"/>
        </pc:sldMkLst>
      </pc:sldChg>
      <pc:sldChg chg="addSp modSp mod modClrScheme chgLayout">
        <pc:chgData name="Ken Birman" userId="d63afa40-f901-45d1-beb5-fa688e844a7e" providerId="ADAL" clId="{CC4E2F6A-60B9-4C94-9BBA-74191EA35EBF}" dt="2023-01-23T19:02:27.450" v="215" actId="14100"/>
        <pc:sldMkLst>
          <pc:docMk/>
          <pc:sldMk cId="2833648370" sldId="706"/>
        </pc:sldMkLst>
        <pc:spChg chg="mod ord">
          <ac:chgData name="Ken Birman" userId="d63afa40-f901-45d1-beb5-fa688e844a7e" providerId="ADAL" clId="{CC4E2F6A-60B9-4C94-9BBA-74191EA35EBF}" dt="2023-01-23T19:01:38.623" v="2" actId="700"/>
          <ac:spMkLst>
            <pc:docMk/>
            <pc:sldMk cId="2833648370" sldId="706"/>
            <ac:spMk id="2" creationId="{66C3BB9E-4C96-47DE-8B87-7A7F0D8373B4}"/>
          </ac:spMkLst>
        </pc:spChg>
        <pc:spChg chg="add mod ord">
          <ac:chgData name="Ken Birman" userId="d63afa40-f901-45d1-beb5-fa688e844a7e" providerId="ADAL" clId="{CC4E2F6A-60B9-4C94-9BBA-74191EA35EBF}" dt="2023-01-23T19:02:27.450" v="215" actId="14100"/>
          <ac:spMkLst>
            <pc:docMk/>
            <pc:sldMk cId="2833648370" sldId="706"/>
            <ac:spMk id="3" creationId="{6C2567AD-5061-F3E4-6B76-BE830946335A}"/>
          </ac:spMkLst>
        </pc:spChg>
        <pc:spChg chg="mod ord">
          <ac:chgData name="Ken Birman" userId="d63afa40-f901-45d1-beb5-fa688e844a7e" providerId="ADAL" clId="{CC4E2F6A-60B9-4C94-9BBA-74191EA35EBF}" dt="2023-01-23T19:01:38.623" v="2" actId="700"/>
          <ac:spMkLst>
            <pc:docMk/>
            <pc:sldMk cId="2833648370" sldId="706"/>
            <ac:spMk id="4" creationId="{497981DC-8FDF-4157-AE5A-2B588D561A3A}"/>
          </ac:spMkLst>
        </pc:spChg>
        <pc:spChg chg="mod ord">
          <ac:chgData name="Ken Birman" userId="d63afa40-f901-45d1-beb5-fa688e844a7e" providerId="ADAL" clId="{CC4E2F6A-60B9-4C94-9BBA-74191EA35EBF}" dt="2023-01-23T19:01:38.623" v="2" actId="700"/>
          <ac:spMkLst>
            <pc:docMk/>
            <pc:sldMk cId="2833648370" sldId="706"/>
            <ac:spMk id="5" creationId="{FB90C46F-981D-41DF-8231-5329C72FA95D}"/>
          </ac:spMkLst>
        </pc:spChg>
        <pc:spChg chg="mod">
          <ac:chgData name="Ken Birman" userId="d63afa40-f901-45d1-beb5-fa688e844a7e" providerId="ADAL" clId="{CC4E2F6A-60B9-4C94-9BBA-74191EA35EBF}" dt="2023-01-23T19:02:16.167" v="173" actId="1036"/>
          <ac:spMkLst>
            <pc:docMk/>
            <pc:sldMk cId="2833648370" sldId="706"/>
            <ac:spMk id="6" creationId="{36E4E69D-9269-4D93-BEE1-6C24EF211856}"/>
          </ac:spMkLst>
        </pc:spChg>
        <pc:spChg chg="mod">
          <ac:chgData name="Ken Birman" userId="d63afa40-f901-45d1-beb5-fa688e844a7e" providerId="ADAL" clId="{CC4E2F6A-60B9-4C94-9BBA-74191EA35EBF}" dt="2023-01-23T19:02:16.167" v="173" actId="1036"/>
          <ac:spMkLst>
            <pc:docMk/>
            <pc:sldMk cId="2833648370" sldId="706"/>
            <ac:spMk id="7" creationId="{A3500660-69B5-423E-83DB-195F7A1CAF16}"/>
          </ac:spMkLst>
        </pc:spChg>
        <pc:spChg chg="mod">
          <ac:chgData name="Ken Birman" userId="d63afa40-f901-45d1-beb5-fa688e844a7e" providerId="ADAL" clId="{CC4E2F6A-60B9-4C94-9BBA-74191EA35EBF}" dt="2023-01-23T19:02:16.167" v="173" actId="1036"/>
          <ac:spMkLst>
            <pc:docMk/>
            <pc:sldMk cId="2833648370" sldId="706"/>
            <ac:spMk id="8" creationId="{2FE4ABD1-2D69-4CB1-BC4D-00EB3A479704}"/>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5C8A7E6-B985-4717-8041-06C2EE61C4D6}" type="datetimeFigureOut">
              <a:rPr lang="en-US" smtClean="0"/>
              <a:t>3/20/2023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8773795-4057-42F8-94F1-B3898A7D5E59}" type="slidenum">
              <a:rPr lang="en-US" smtClean="0"/>
              <a:t>‹#›</a:t>
            </a:fld>
            <a:endParaRPr lang="en-US"/>
          </a:p>
        </p:txBody>
      </p:sp>
    </p:spTree>
    <p:extLst>
      <p:ext uri="{BB962C8B-B14F-4D97-AF65-F5344CB8AC3E}">
        <p14:creationId xmlns:p14="http://schemas.microsoft.com/office/powerpoint/2010/main" val="209118811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40F64717-A5A5-4C4E-9291-2F18B7410B06}"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20</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255107923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Slide Image Placeholder 1"/>
          <p:cNvSpPr>
            <a:spLocks noGrp="1" noRot="1" noChangeAspect="1" noTextEdit="1"/>
          </p:cNvSpPr>
          <p:nvPr>
            <p:ph type="sldImg"/>
          </p:nvPr>
        </p:nvSpPr>
        <p:spPr>
          <a:ln/>
        </p:spPr>
      </p:sp>
      <p:sp>
        <p:nvSpPr>
          <p:cNvPr id="19459" name="Notes Placeholder 2"/>
          <p:cNvSpPr>
            <a:spLocks noGrp="1"/>
          </p:cNvSpPr>
          <p:nvPr>
            <p:ph type="body" idx="1"/>
          </p:nvPr>
        </p:nvSpPr>
        <p:spPr>
          <a:noFill/>
          <a:ln/>
        </p:spPr>
        <p:txBody>
          <a:bodyPr/>
          <a:lstStyle/>
          <a:p>
            <a:endParaRPr lang="en-US"/>
          </a:p>
        </p:txBody>
      </p:sp>
      <p:sp>
        <p:nvSpPr>
          <p:cNvPr id="19460" name="Slide Number Placeholder 3"/>
          <p:cNvSpPr>
            <a:spLocks noGrp="1"/>
          </p:cNvSpPr>
          <p:nvPr>
            <p:ph type="sldNum" sz="quarter" idx="5"/>
          </p:nvPr>
        </p:nvSpPr>
        <p:spPr/>
        <p:txBody>
          <a:bodyPr/>
          <a:lstStyle/>
          <a:p>
            <a:pPr>
              <a:defRPr/>
            </a:pPr>
            <a:fld id="{698B12C5-B8B1-41C6-B29F-6FC9FEB127AE}" type="slidenum">
              <a:rPr lang="en-US" smtClean="0"/>
              <a:pPr>
                <a:defRPr/>
              </a:pPr>
              <a:t>31</a:t>
            </a:fld>
            <a:endParaRPr lang="en-US"/>
          </a:p>
        </p:txBody>
      </p:sp>
    </p:spTree>
    <p:extLst>
      <p:ext uri="{BB962C8B-B14F-4D97-AF65-F5344CB8AC3E}">
        <p14:creationId xmlns:p14="http://schemas.microsoft.com/office/powerpoint/2010/main" val="284404108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Slide Image Placeholder 1"/>
          <p:cNvSpPr>
            <a:spLocks noGrp="1" noRot="1" noChangeAspect="1" noTextEdit="1"/>
          </p:cNvSpPr>
          <p:nvPr>
            <p:ph type="sldImg"/>
          </p:nvPr>
        </p:nvSpPr>
        <p:spPr>
          <a:ln/>
        </p:spPr>
      </p:sp>
      <p:sp>
        <p:nvSpPr>
          <p:cNvPr id="19459" name="Notes Placeholder 2"/>
          <p:cNvSpPr>
            <a:spLocks noGrp="1"/>
          </p:cNvSpPr>
          <p:nvPr>
            <p:ph type="body" idx="1"/>
          </p:nvPr>
        </p:nvSpPr>
        <p:spPr>
          <a:noFill/>
          <a:ln/>
        </p:spPr>
        <p:txBody>
          <a:bodyPr/>
          <a:lstStyle/>
          <a:p>
            <a:endParaRPr lang="en-US"/>
          </a:p>
        </p:txBody>
      </p:sp>
      <p:sp>
        <p:nvSpPr>
          <p:cNvPr id="19460" name="Slide Number Placeholder 3"/>
          <p:cNvSpPr>
            <a:spLocks noGrp="1"/>
          </p:cNvSpPr>
          <p:nvPr>
            <p:ph type="sldNum" sz="quarter" idx="5"/>
          </p:nvPr>
        </p:nvSpPr>
        <p:spPr/>
        <p:txBody>
          <a:bodyPr/>
          <a:lstStyle/>
          <a:p>
            <a:pPr>
              <a:defRPr/>
            </a:pPr>
            <a:fld id="{698B12C5-B8B1-41C6-B29F-6FC9FEB127AE}" type="slidenum">
              <a:rPr lang="en-US" smtClean="0"/>
              <a:pPr>
                <a:defRPr/>
              </a:pPr>
              <a:t>32</a:t>
            </a:fld>
            <a:endParaRPr lang="en-US"/>
          </a:p>
        </p:txBody>
      </p:sp>
    </p:spTree>
    <p:extLst>
      <p:ext uri="{BB962C8B-B14F-4D97-AF65-F5344CB8AC3E}">
        <p14:creationId xmlns:p14="http://schemas.microsoft.com/office/powerpoint/2010/main" val="253113101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40F64717-A5A5-4C4E-9291-2F18B7410B06}"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33</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149706977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258" name="Rectangle 2"/>
          <p:cNvSpPr>
            <a:spLocks noGrp="1" noRot="1" noChangeAspect="1" noChangeArrowheads="1" noTextEdit="1"/>
          </p:cNvSpPr>
          <p:nvPr>
            <p:ph type="sldImg"/>
          </p:nvPr>
        </p:nvSpPr>
        <p:spPr>
          <a:ln/>
        </p:spPr>
      </p:sp>
      <p:sp>
        <p:nvSpPr>
          <p:cNvPr id="22425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413362714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258" name="Rectangle 2"/>
          <p:cNvSpPr>
            <a:spLocks noGrp="1" noRot="1" noChangeAspect="1" noChangeArrowheads="1" noTextEdit="1"/>
          </p:cNvSpPr>
          <p:nvPr>
            <p:ph type="sldImg"/>
          </p:nvPr>
        </p:nvSpPr>
        <p:spPr>
          <a:ln/>
        </p:spPr>
      </p:sp>
      <p:sp>
        <p:nvSpPr>
          <p:cNvPr id="22425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83641997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7330" name="Rectangle 2"/>
          <p:cNvSpPr>
            <a:spLocks noGrp="1" noRot="1" noChangeAspect="1" noChangeArrowheads="1" noTextEdit="1"/>
          </p:cNvSpPr>
          <p:nvPr>
            <p:ph type="sldImg"/>
          </p:nvPr>
        </p:nvSpPr>
        <p:spPr>
          <a:ln/>
        </p:spPr>
      </p:sp>
      <p:sp>
        <p:nvSpPr>
          <p:cNvPr id="22733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52697241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7330" name="Rectangle 2"/>
          <p:cNvSpPr>
            <a:spLocks noGrp="1" noRot="1" noChangeAspect="1" noChangeArrowheads="1" noTextEdit="1"/>
          </p:cNvSpPr>
          <p:nvPr>
            <p:ph type="sldImg"/>
          </p:nvPr>
        </p:nvSpPr>
        <p:spPr>
          <a:ln/>
        </p:spPr>
      </p:sp>
      <p:sp>
        <p:nvSpPr>
          <p:cNvPr id="22733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13422605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pPr>
              <a:defRPr/>
            </a:pPr>
            <a:fld id="{40F64717-A5A5-4C4E-9291-2F18B7410B06}" type="slidenum">
              <a:rPr lang="en-US" smtClean="0"/>
              <a:pPr>
                <a:defRPr/>
              </a:pPr>
              <a:t>42</a:t>
            </a:fld>
            <a:endParaRPr lang="en-US"/>
          </a:p>
        </p:txBody>
      </p:sp>
    </p:spTree>
    <p:extLst>
      <p:ext uri="{BB962C8B-B14F-4D97-AF65-F5344CB8AC3E}">
        <p14:creationId xmlns:p14="http://schemas.microsoft.com/office/powerpoint/2010/main" val="264025372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7330" name="Rectangle 2"/>
          <p:cNvSpPr>
            <a:spLocks noGrp="1" noRot="1" noChangeAspect="1" noChangeArrowheads="1" noTextEdit="1"/>
          </p:cNvSpPr>
          <p:nvPr>
            <p:ph type="sldImg"/>
          </p:nvPr>
        </p:nvSpPr>
        <p:spPr>
          <a:ln/>
        </p:spPr>
      </p:sp>
      <p:sp>
        <p:nvSpPr>
          <p:cNvPr id="22733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13851746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3474" name="Rectangle 2"/>
          <p:cNvSpPr>
            <a:spLocks noGrp="1" noRot="1" noChangeAspect="1" noChangeArrowheads="1" noTextEdit="1"/>
          </p:cNvSpPr>
          <p:nvPr>
            <p:ph type="sldImg"/>
          </p:nvPr>
        </p:nvSpPr>
        <p:spPr>
          <a:ln/>
        </p:spPr>
      </p:sp>
      <p:sp>
        <p:nvSpPr>
          <p:cNvPr id="233475"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20174309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4498" name="Rectangle 2"/>
          <p:cNvSpPr>
            <a:spLocks noGrp="1" noRot="1" noChangeAspect="1" noChangeArrowheads="1" noTextEdit="1"/>
          </p:cNvSpPr>
          <p:nvPr>
            <p:ph type="sldImg"/>
          </p:nvPr>
        </p:nvSpPr>
        <p:spPr>
          <a:ln/>
        </p:spPr>
      </p:sp>
      <p:sp>
        <p:nvSpPr>
          <p:cNvPr id="23449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87193235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22" name="Rectangle 2"/>
          <p:cNvSpPr>
            <a:spLocks noGrp="1" noRot="1" noChangeAspect="1" noChangeArrowheads="1" noTextEdit="1"/>
          </p:cNvSpPr>
          <p:nvPr>
            <p:ph type="sldImg"/>
          </p:nvPr>
        </p:nvSpPr>
        <p:spPr>
          <a:ln/>
        </p:spPr>
      </p:sp>
      <p:sp>
        <p:nvSpPr>
          <p:cNvPr id="235523"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18257844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6546" name="Rectangle 2"/>
          <p:cNvSpPr>
            <a:spLocks noGrp="1" noRot="1" noChangeAspect="1" noChangeArrowheads="1" noTextEdit="1"/>
          </p:cNvSpPr>
          <p:nvPr>
            <p:ph type="sldImg"/>
          </p:nvPr>
        </p:nvSpPr>
        <p:spPr>
          <a:ln/>
        </p:spPr>
      </p:sp>
      <p:sp>
        <p:nvSpPr>
          <p:cNvPr id="23654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48515525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6546" name="Rectangle 2"/>
          <p:cNvSpPr>
            <a:spLocks noGrp="1" noRot="1" noChangeAspect="1" noChangeArrowheads="1" noTextEdit="1"/>
          </p:cNvSpPr>
          <p:nvPr>
            <p:ph type="sldImg"/>
          </p:nvPr>
        </p:nvSpPr>
        <p:spPr>
          <a:ln/>
        </p:spPr>
      </p:sp>
      <p:sp>
        <p:nvSpPr>
          <p:cNvPr id="23654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51552414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594" name="Rectangle 2"/>
          <p:cNvSpPr>
            <a:spLocks noGrp="1" noRot="1" noChangeAspect="1" noChangeArrowheads="1" noTextEdit="1"/>
          </p:cNvSpPr>
          <p:nvPr>
            <p:ph type="sldImg"/>
          </p:nvPr>
        </p:nvSpPr>
        <p:spPr>
          <a:ln/>
        </p:spPr>
      </p:sp>
      <p:sp>
        <p:nvSpPr>
          <p:cNvPr id="238595"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17047831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2"/>
          <p:cNvSpPr>
            <a:spLocks noGrp="1" noRot="1" noChangeAspect="1" noChangeArrowheads="1" noTextEdit="1"/>
          </p:cNvSpPr>
          <p:nvPr>
            <p:ph type="sldImg"/>
          </p:nvPr>
        </p:nvSpPr>
        <p:spPr>
          <a:ln/>
        </p:spPr>
      </p:sp>
      <p:sp>
        <p:nvSpPr>
          <p:cNvPr id="2396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92248850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2"/>
          <p:cNvSpPr>
            <a:spLocks noGrp="1" noRot="1" noChangeAspect="1" noChangeArrowheads="1" noTextEdit="1"/>
          </p:cNvSpPr>
          <p:nvPr>
            <p:ph type="sldImg"/>
          </p:nvPr>
        </p:nvSpPr>
        <p:spPr>
          <a:ln/>
        </p:spPr>
      </p:sp>
      <p:sp>
        <p:nvSpPr>
          <p:cNvPr id="2396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35820176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2"/>
          <p:cNvSpPr>
            <a:spLocks noGrp="1" noRot="1" noChangeAspect="1" noChangeArrowheads="1" noTextEdit="1"/>
          </p:cNvSpPr>
          <p:nvPr>
            <p:ph type="sldImg"/>
          </p:nvPr>
        </p:nvSpPr>
        <p:spPr>
          <a:ln/>
        </p:spPr>
      </p:sp>
      <p:sp>
        <p:nvSpPr>
          <p:cNvPr id="2396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09754523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2"/>
          <p:cNvSpPr>
            <a:spLocks noGrp="1" noRot="1" noChangeAspect="1" noChangeArrowheads="1" noTextEdit="1"/>
          </p:cNvSpPr>
          <p:nvPr>
            <p:ph type="sldImg"/>
          </p:nvPr>
        </p:nvSpPr>
        <p:spPr>
          <a:ln/>
        </p:spPr>
      </p:sp>
      <p:sp>
        <p:nvSpPr>
          <p:cNvPr id="2396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75882525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2"/>
          <p:cNvSpPr>
            <a:spLocks noGrp="1" noRot="1" noChangeAspect="1" noChangeArrowheads="1" noTextEdit="1"/>
          </p:cNvSpPr>
          <p:nvPr>
            <p:ph type="sldImg"/>
          </p:nvPr>
        </p:nvSpPr>
        <p:spPr>
          <a:ln/>
        </p:spPr>
      </p:sp>
      <p:sp>
        <p:nvSpPr>
          <p:cNvPr id="2396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67857003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22" name="Rectangle 2"/>
          <p:cNvSpPr>
            <a:spLocks noGrp="1" noRot="1" noChangeAspect="1" noChangeArrowheads="1" noTextEdit="1"/>
          </p:cNvSpPr>
          <p:nvPr>
            <p:ph type="sldImg"/>
          </p:nvPr>
        </p:nvSpPr>
        <p:spPr>
          <a:ln/>
        </p:spPr>
      </p:sp>
      <p:sp>
        <p:nvSpPr>
          <p:cNvPr id="235523"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06323148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6786" name="Rectangle 2"/>
          <p:cNvSpPr>
            <a:spLocks noGrp="1" noRot="1" noChangeAspect="1" noChangeArrowheads="1" noTextEdit="1"/>
          </p:cNvSpPr>
          <p:nvPr>
            <p:ph type="sldImg"/>
          </p:nvPr>
        </p:nvSpPr>
        <p:spPr>
          <a:ln/>
        </p:spPr>
      </p:sp>
      <p:sp>
        <p:nvSpPr>
          <p:cNvPr id="24678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59375096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0xf000 + 0x8 =</a:t>
            </a:r>
            <a:r>
              <a:rPr lang="en-US" baseline="0" dirty="0"/>
              <a:t> 0xf008</a:t>
            </a:r>
          </a:p>
          <a:p>
            <a:r>
              <a:rPr lang="en-US" baseline="0" dirty="0"/>
              <a:t>0xf000 + 0x0100 = 0xf100</a:t>
            </a:r>
          </a:p>
          <a:p>
            <a:r>
              <a:rPr lang="en-US" baseline="0" dirty="0"/>
              <a:t>0xf000 + 4*0x0100 = 0xf400</a:t>
            </a:r>
          </a:p>
          <a:p>
            <a:r>
              <a:rPr lang="en-US" baseline="0" dirty="0"/>
              <a:t>2*0xf000 + 0x80 = 0x1d080</a:t>
            </a: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6A65B0C-B35D-4608-94F8-324A6C7A47D2}"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57</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58108663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0xf000 + 0x8 =</a:t>
            </a:r>
            <a:r>
              <a:rPr lang="en-US" baseline="0" dirty="0"/>
              <a:t> 0xf008</a:t>
            </a:r>
          </a:p>
          <a:p>
            <a:r>
              <a:rPr lang="en-US" baseline="0" dirty="0"/>
              <a:t>0xf000 + 0x0100 = 0xf100</a:t>
            </a:r>
          </a:p>
          <a:p>
            <a:r>
              <a:rPr lang="en-US" baseline="0" dirty="0"/>
              <a:t>0xf000 + 4*0x0100 = 0xf400</a:t>
            </a:r>
          </a:p>
          <a:p>
            <a:r>
              <a:rPr lang="en-US" baseline="0" dirty="0"/>
              <a:t>2*0xf000 + 0x80 = 0x1d080</a:t>
            </a: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76A65B0C-B35D-4608-94F8-324A6C7A47D2}"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58</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2333258667"/>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40F64717-A5A5-4C4E-9291-2F18B7410B06}"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59</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115890937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(rsi,rsi,2) = 3y;  3y &lt;&lt; 4 == 3y * 16 = 48y</a:t>
            </a:r>
          </a:p>
        </p:txBody>
      </p:sp>
      <p:sp>
        <p:nvSpPr>
          <p:cNvPr id="4" name="Slide Number Placeholder 3"/>
          <p:cNvSpPr>
            <a:spLocks noGrp="1"/>
          </p:cNvSpPr>
          <p:nvPr>
            <p:ph type="sldNum" sz="quarter" idx="5"/>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40F64717-A5A5-4C4E-9291-2F18B7410B06}"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63</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278054250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pPr marL="0" marR="0" lvl="0" indent="0" algn="r" defTabSz="914400" rtl="0" eaLnBrk="0" fontAlgn="base" latinLnBrk="0" hangingPunct="0">
              <a:lnSpc>
                <a:spcPct val="100000"/>
              </a:lnSpc>
              <a:spcBef>
                <a:spcPct val="0"/>
              </a:spcBef>
              <a:spcAft>
                <a:spcPct val="0"/>
              </a:spcAft>
              <a:buClrTx/>
              <a:buSzTx/>
              <a:buFontTx/>
              <a:buNone/>
              <a:tabLst/>
              <a:defRPr/>
            </a:pPr>
            <a:fld id="{40F64717-A5A5-4C4E-9291-2F18B7410B06}" type="slidenum">
              <a:rPr kumimoji="0" lang="en-US" sz="1200" b="0" i="0" u="none" strike="noStrike" kern="1200" cap="none" spc="0" normalizeH="0" baseline="0" noProof="0" smtClean="0">
                <a:ln>
                  <a:noFill/>
                </a:ln>
                <a:solidFill>
                  <a:srgbClr val="000000"/>
                </a:solidFill>
                <a:effectLst/>
                <a:uLnTx/>
                <a:uFillTx/>
                <a:latin typeface="Times New Roman" pitchFamily="18" charset="0"/>
                <a:ea typeface="+mn-ea"/>
                <a:cs typeface="+mn-cs"/>
              </a:rPr>
              <a:pPr marL="0" marR="0" lvl="0" indent="0" algn="r" defTabSz="914400" rtl="0" eaLnBrk="0" fontAlgn="base" latinLnBrk="0" hangingPunct="0">
                <a:lnSpc>
                  <a:spcPct val="100000"/>
                </a:lnSpc>
                <a:spcBef>
                  <a:spcPct val="0"/>
                </a:spcBef>
                <a:spcAft>
                  <a:spcPct val="0"/>
                </a:spcAft>
                <a:buClrTx/>
                <a:buSzTx/>
                <a:buFontTx/>
                <a:buNone/>
                <a:tabLst/>
                <a:defRPr/>
              </a:pPr>
              <a:t>66</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Tree>
    <p:extLst>
      <p:ext uri="{BB962C8B-B14F-4D97-AF65-F5344CB8AC3E}">
        <p14:creationId xmlns:p14="http://schemas.microsoft.com/office/powerpoint/2010/main" val="247366439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282" name="Rectangle 2"/>
          <p:cNvSpPr>
            <a:spLocks noGrp="1" noRot="1" noChangeAspect="1" noChangeArrowheads="1" noTextEdit="1"/>
          </p:cNvSpPr>
          <p:nvPr>
            <p:ph type="sldImg"/>
          </p:nvPr>
        </p:nvSpPr>
        <p:spPr>
          <a:ln/>
        </p:spPr>
      </p:sp>
      <p:sp>
        <p:nvSpPr>
          <p:cNvPr id="225283"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65596902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6306" name="Rectangle 2"/>
          <p:cNvSpPr>
            <a:spLocks noGrp="1" noRot="1" noChangeAspect="1" noChangeArrowheads="1" noTextEdit="1"/>
          </p:cNvSpPr>
          <p:nvPr>
            <p:ph type="sldImg"/>
          </p:nvPr>
        </p:nvSpPr>
        <p:spPr>
          <a:ln/>
        </p:spPr>
      </p:sp>
      <p:sp>
        <p:nvSpPr>
          <p:cNvPr id="22630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4254813069"/>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7330" name="Rectangle 2"/>
          <p:cNvSpPr>
            <a:spLocks noGrp="1" noRot="1" noChangeAspect="1" noChangeArrowheads="1" noTextEdit="1"/>
          </p:cNvSpPr>
          <p:nvPr>
            <p:ph type="sldImg"/>
          </p:nvPr>
        </p:nvSpPr>
        <p:spPr>
          <a:ln/>
        </p:spPr>
      </p:sp>
      <p:sp>
        <p:nvSpPr>
          <p:cNvPr id="22733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18248401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7330" name="Rectangle 2"/>
          <p:cNvSpPr>
            <a:spLocks noGrp="1" noRot="1" noChangeAspect="1" noChangeArrowheads="1" noTextEdit="1"/>
          </p:cNvSpPr>
          <p:nvPr>
            <p:ph type="sldImg"/>
          </p:nvPr>
        </p:nvSpPr>
        <p:spPr>
          <a:ln/>
        </p:spPr>
      </p:sp>
      <p:sp>
        <p:nvSpPr>
          <p:cNvPr id="22733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7974918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8354" name="Rectangle 2"/>
          <p:cNvSpPr>
            <a:spLocks noGrp="1" noRot="1" noChangeAspect="1" noChangeArrowheads="1" noTextEdit="1"/>
          </p:cNvSpPr>
          <p:nvPr>
            <p:ph type="sldImg"/>
          </p:nvPr>
        </p:nvSpPr>
        <p:spPr>
          <a:ln/>
        </p:spPr>
      </p:sp>
      <p:sp>
        <p:nvSpPr>
          <p:cNvPr id="228355"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491738128"/>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378" name="Rectangle 2"/>
          <p:cNvSpPr>
            <a:spLocks noGrp="1" noRot="1" noChangeAspect="1" noChangeArrowheads="1" noTextEdit="1"/>
          </p:cNvSpPr>
          <p:nvPr>
            <p:ph type="sldImg"/>
          </p:nvPr>
        </p:nvSpPr>
        <p:spPr>
          <a:ln/>
        </p:spPr>
      </p:sp>
      <p:sp>
        <p:nvSpPr>
          <p:cNvPr id="22937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7762478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0402" name="Rectangle 2"/>
          <p:cNvSpPr>
            <a:spLocks noGrp="1" noRot="1" noChangeAspect="1" noChangeArrowheads="1" noTextEdit="1"/>
          </p:cNvSpPr>
          <p:nvPr>
            <p:ph type="sldImg"/>
          </p:nvPr>
        </p:nvSpPr>
        <p:spPr>
          <a:ln/>
        </p:spPr>
      </p:sp>
      <p:sp>
        <p:nvSpPr>
          <p:cNvPr id="230403"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839636148"/>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1426" name="Rectangle 2"/>
          <p:cNvSpPr>
            <a:spLocks noGrp="1" noRot="1" noChangeAspect="1" noChangeArrowheads="1" noTextEdit="1"/>
          </p:cNvSpPr>
          <p:nvPr>
            <p:ph type="sldImg"/>
          </p:nvPr>
        </p:nvSpPr>
        <p:spPr>
          <a:ln/>
        </p:spPr>
      </p:sp>
      <p:sp>
        <p:nvSpPr>
          <p:cNvPr id="23142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63458232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8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31265183-E4DC-45FF-A60E-346D2C6C912C}" type="datetime1">
              <a:rPr lang="en-US" smtClean="0"/>
              <a:t>3/20/2023</a:t>
            </a:fld>
            <a:endParaRPr lang="en-US"/>
          </a:p>
        </p:txBody>
      </p:sp>
      <p:sp>
        <p:nvSpPr>
          <p:cNvPr id="5" name="Footer Placeholder 4"/>
          <p:cNvSpPr>
            <a:spLocks noGrp="1"/>
          </p:cNvSpPr>
          <p:nvPr>
            <p:ph type="ftr" sz="quarter" idx="11"/>
          </p:nvPr>
        </p:nvSpPr>
        <p:spPr/>
        <p:txBody>
          <a:bodyPr/>
          <a:lstStyle/>
          <a:p>
            <a:r>
              <a:rPr lang="en-US"/>
              <a:t>Cornell CS4414 - Spring 2023</a:t>
            </a:r>
          </a:p>
        </p:txBody>
      </p:sp>
      <p:sp>
        <p:nvSpPr>
          <p:cNvPr id="6" name="Slide Number Placeholder 5"/>
          <p:cNvSpPr>
            <a:spLocks noGrp="1"/>
          </p:cNvSpPr>
          <p:nvPr>
            <p:ph type="sldNum" sz="quarter" idx="12"/>
          </p:nvPr>
        </p:nvSpPr>
        <p:spPr/>
        <p:txBody>
          <a:bodyPr/>
          <a:lstStyle/>
          <a:p>
            <a:fld id="{6547F9EC-0141-428E-9624-21FD351CB832}"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3402767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7" y="585216"/>
            <a:ext cx="10641691"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641690" cy="4023360"/>
          </a:xfrm>
        </p:spPr>
        <p:txBody>
          <a:bodyPr>
            <a:normAutofit/>
          </a:bodyPr>
          <a:lstStyle>
            <a:lvl1pPr>
              <a:defRPr sz="3200"/>
            </a:lvl1pPr>
            <a:lvl2pPr marL="265176" indent="-137160">
              <a:buFont typeface="Wingdings" panose="05000000000000000000" pitchFamily="2" charset="2"/>
              <a:buChar char="Ø"/>
              <a:defRPr sz="2800"/>
            </a:lvl2pPr>
            <a:lvl3pPr marL="448056" indent="-137160">
              <a:buFont typeface="Wingdings" panose="05000000000000000000" pitchFamily="2" charset="2"/>
              <a:buChar char="Ø"/>
              <a:defRPr sz="2000"/>
            </a:lvl3pPr>
            <a:lvl4pPr marL="594360" indent="-137160">
              <a:buFont typeface="Wingdings" panose="05000000000000000000" pitchFamily="2" charset="2"/>
              <a:buChar char="Ø"/>
              <a:defRPr sz="2000"/>
            </a:lvl4pPr>
            <a:lvl5pPr marL="777240" indent="-137160">
              <a:buFont typeface="Wingdings" panose="05000000000000000000" pitchFamily="2" charset="2"/>
              <a:buChar char="Ø"/>
              <a:defRPr sz="2000"/>
            </a:lvl5pPr>
          </a:lstStyle>
          <a:p>
            <a:pPr lvl="0"/>
            <a:r>
              <a:rPr lang="en-US" dirty="0"/>
              <a:t>Click to edit Master text styles</a:t>
            </a:r>
          </a:p>
          <a:p>
            <a:pPr lvl="1"/>
            <a:r>
              <a:rPr lang="en-US" dirty="0"/>
              <a:t> Second level</a:t>
            </a:r>
          </a:p>
          <a:p>
            <a:pPr lvl="2"/>
            <a:r>
              <a:rPr lang="en-US" dirty="0"/>
              <a:t> Third level</a:t>
            </a:r>
          </a:p>
          <a:p>
            <a:pPr lvl="3"/>
            <a:r>
              <a:rPr lang="en-US" dirty="0"/>
              <a:t> Fourth level</a:t>
            </a:r>
          </a:p>
          <a:p>
            <a:pPr lvl="4"/>
            <a:r>
              <a:rPr lang="en-US" dirty="0"/>
              <a:t> Fifth level</a:t>
            </a:r>
          </a:p>
        </p:txBody>
      </p:sp>
      <p:sp>
        <p:nvSpPr>
          <p:cNvPr id="4" name="Date Placeholder 3"/>
          <p:cNvSpPr>
            <a:spLocks noGrp="1"/>
          </p:cNvSpPr>
          <p:nvPr>
            <p:ph type="dt" sz="half" idx="10"/>
          </p:nvPr>
        </p:nvSpPr>
        <p:spPr/>
        <p:txBody>
          <a:bodyPr/>
          <a:lstStyle/>
          <a:p>
            <a:fld id="{E14D1E82-CA64-4E59-888E-DDED21B5D4E3}" type="datetime1">
              <a:rPr lang="en-US" smtClean="0"/>
              <a:t>3/20/2023</a:t>
            </a:fld>
            <a:endParaRPr lang="en-US"/>
          </a:p>
        </p:txBody>
      </p:sp>
      <p:sp>
        <p:nvSpPr>
          <p:cNvPr id="5" name="Footer Placeholder 4"/>
          <p:cNvSpPr>
            <a:spLocks noGrp="1"/>
          </p:cNvSpPr>
          <p:nvPr>
            <p:ph type="ftr" sz="quarter" idx="11"/>
          </p:nvPr>
        </p:nvSpPr>
        <p:spPr/>
        <p:txBody>
          <a:bodyPr/>
          <a:lstStyle/>
          <a:p>
            <a:r>
              <a:rPr lang="en-US"/>
              <a:t>Cornell CS4414 - Spring 2023</a:t>
            </a:r>
          </a:p>
        </p:txBody>
      </p:sp>
      <p:sp>
        <p:nvSpPr>
          <p:cNvPr id="6" name="Slide Number Placeholder 5"/>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26445677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2800" b="1">
                <a:solidFill>
                  <a:srgbClr val="C00000"/>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a:t>Click to edit Master text styles</a:t>
            </a:r>
          </a:p>
        </p:txBody>
      </p:sp>
      <p:sp>
        <p:nvSpPr>
          <p:cNvPr id="4" name="Date Placeholder 3"/>
          <p:cNvSpPr>
            <a:spLocks noGrp="1"/>
          </p:cNvSpPr>
          <p:nvPr>
            <p:ph type="dt" sz="half" idx="10"/>
          </p:nvPr>
        </p:nvSpPr>
        <p:spPr/>
        <p:txBody>
          <a:bodyPr/>
          <a:lstStyle/>
          <a:p>
            <a:fld id="{5BEFB5F6-E263-44DC-A1EA-9028167291C4}" type="datetime1">
              <a:rPr lang="en-US" smtClean="0"/>
              <a:t>3/20/2023</a:t>
            </a:fld>
            <a:endParaRPr lang="en-US"/>
          </a:p>
        </p:txBody>
      </p:sp>
      <p:sp>
        <p:nvSpPr>
          <p:cNvPr id="5" name="Footer Placeholder 4"/>
          <p:cNvSpPr>
            <a:spLocks noGrp="1"/>
          </p:cNvSpPr>
          <p:nvPr>
            <p:ph type="ftr" sz="quarter" idx="11"/>
          </p:nvPr>
        </p:nvSpPr>
        <p:spPr/>
        <p:txBody>
          <a:bodyPr/>
          <a:lstStyle/>
          <a:p>
            <a:r>
              <a:rPr lang="en-US"/>
              <a:t>Cornell CS4414 - Spring 2023</a:t>
            </a:r>
          </a:p>
        </p:txBody>
      </p:sp>
      <p:sp>
        <p:nvSpPr>
          <p:cNvPr id="6" name="Slide Number Placeholder 5"/>
          <p:cNvSpPr>
            <a:spLocks noGrp="1"/>
          </p:cNvSpPr>
          <p:nvPr>
            <p:ph type="sldNum" sz="quarter" idx="12"/>
          </p:nvPr>
        </p:nvSpPr>
        <p:spPr/>
        <p:txBody>
          <a:bodyPr/>
          <a:lstStyle/>
          <a:p>
            <a:fld id="{6547F9EC-0141-428E-9624-21FD351CB832}"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6192737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sz="half" idx="1"/>
          </p:nvPr>
        </p:nvSpPr>
        <p:spPr>
          <a:xfrm>
            <a:off x="1024126" y="2286000"/>
            <a:ext cx="5071873" cy="4023360"/>
          </a:xfrm>
        </p:spPr>
        <p:txBody>
          <a:bodyPr>
            <a:normAutofit/>
          </a:bodyPr>
          <a:lstStyle>
            <a:lvl1pPr>
              <a:defRPr sz="2800"/>
            </a:lvl1pPr>
            <a:lvl2pPr marL="265176" indent="-137160">
              <a:buFont typeface="Wingdings" panose="05000000000000000000" pitchFamily="2" charset="2"/>
              <a:buChar char="Ø"/>
              <a:defRPr sz="2400"/>
            </a:lvl2pPr>
            <a:lvl3pPr marL="448056" indent="-137160">
              <a:buFont typeface="Wingdings" panose="05000000000000000000" pitchFamily="2" charset="2"/>
              <a:buChar char="Ø"/>
              <a:defRPr sz="1800"/>
            </a:lvl3pPr>
            <a:lvl4pPr marL="594360" indent="-137160">
              <a:buFont typeface="Wingdings" panose="05000000000000000000" pitchFamily="2" charset="2"/>
              <a:buChar char="Ø"/>
              <a:defRPr sz="1800"/>
            </a:lvl4pPr>
            <a:lvl5pPr marL="777240" indent="-137160">
              <a:buFont typeface="Wingdings" panose="05000000000000000000" pitchFamily="2" charset="2"/>
              <a:buChar char="Ø"/>
              <a:defRPr sz="1800"/>
            </a:lvl5pPr>
          </a:lstStyle>
          <a:p>
            <a:pPr lvl="0"/>
            <a:r>
              <a:rPr lang="en-US" dirty="0"/>
              <a:t>Click to edit Master text styles</a:t>
            </a:r>
          </a:p>
          <a:p>
            <a:pPr lvl="1"/>
            <a:r>
              <a:rPr lang="en-US" dirty="0"/>
              <a:t> Second level</a:t>
            </a:r>
          </a:p>
          <a:p>
            <a:pPr lvl="2"/>
            <a:r>
              <a:rPr lang="en-US" dirty="0"/>
              <a:t> Third level</a:t>
            </a:r>
          </a:p>
          <a:p>
            <a:pPr lvl="3"/>
            <a:r>
              <a:rPr lang="en-US" dirty="0"/>
              <a:t> Fourth level</a:t>
            </a:r>
          </a:p>
          <a:p>
            <a:pPr lvl="4"/>
            <a:r>
              <a:rPr lang="en-US" dirty="0"/>
              <a:t> Fifth level</a:t>
            </a:r>
          </a:p>
        </p:txBody>
      </p:sp>
      <p:sp>
        <p:nvSpPr>
          <p:cNvPr id="4" name="Content Placeholder 3"/>
          <p:cNvSpPr>
            <a:spLocks noGrp="1"/>
          </p:cNvSpPr>
          <p:nvPr>
            <p:ph sz="half" idx="2"/>
          </p:nvPr>
        </p:nvSpPr>
        <p:spPr>
          <a:xfrm>
            <a:off x="6434326" y="2286000"/>
            <a:ext cx="5376674" cy="4023360"/>
          </a:xfrm>
        </p:spPr>
        <p:txBody>
          <a:bodyPr>
            <a:normAutofit/>
          </a:bodyPr>
          <a:lstStyle>
            <a:lvl1pPr>
              <a:defRPr sz="2800"/>
            </a:lvl1pPr>
            <a:lvl2pPr marL="265176" indent="-137160">
              <a:buFont typeface="Wingdings" panose="05000000000000000000" pitchFamily="2" charset="2"/>
              <a:buChar char="Ø"/>
              <a:defRPr sz="2400"/>
            </a:lvl2pPr>
            <a:lvl3pPr marL="448056" indent="-137160">
              <a:buFont typeface="Wingdings" panose="05000000000000000000" pitchFamily="2" charset="2"/>
              <a:buChar char="Ø"/>
              <a:defRPr sz="1800"/>
            </a:lvl3pPr>
            <a:lvl4pPr marL="594360" indent="-137160">
              <a:buFont typeface="Wingdings" panose="05000000000000000000" pitchFamily="2" charset="2"/>
              <a:buChar char="Ø"/>
              <a:defRPr sz="1800"/>
            </a:lvl4pPr>
            <a:lvl5pPr marL="777240" indent="-137160">
              <a:buFont typeface="Wingdings" panose="05000000000000000000" pitchFamily="2" charset="2"/>
              <a:buChar char="Ø"/>
              <a:defRPr sz="1800"/>
            </a:lvl5pPr>
          </a:lstStyle>
          <a:p>
            <a:pPr lvl="0"/>
            <a:r>
              <a:rPr lang="en-US" dirty="0"/>
              <a:t>Click to edit Master text styles</a:t>
            </a:r>
          </a:p>
          <a:p>
            <a:pPr lvl="1"/>
            <a:r>
              <a:rPr lang="en-US" dirty="0"/>
              <a:t> Second level</a:t>
            </a:r>
          </a:p>
          <a:p>
            <a:pPr lvl="2"/>
            <a:r>
              <a:rPr lang="en-US" dirty="0"/>
              <a:t> Third level</a:t>
            </a:r>
          </a:p>
          <a:p>
            <a:pPr lvl="3"/>
            <a:r>
              <a:rPr lang="en-US" dirty="0"/>
              <a:t> Fourth level</a:t>
            </a:r>
          </a:p>
          <a:p>
            <a:pPr lvl="4"/>
            <a:r>
              <a:rPr lang="en-US" dirty="0"/>
              <a:t> Fifth level</a:t>
            </a:r>
          </a:p>
        </p:txBody>
      </p:sp>
      <p:sp>
        <p:nvSpPr>
          <p:cNvPr id="5" name="Date Placeholder 4"/>
          <p:cNvSpPr>
            <a:spLocks noGrp="1"/>
          </p:cNvSpPr>
          <p:nvPr>
            <p:ph type="dt" sz="half" idx="10"/>
          </p:nvPr>
        </p:nvSpPr>
        <p:spPr/>
        <p:txBody>
          <a:bodyPr/>
          <a:lstStyle/>
          <a:p>
            <a:fld id="{F4B36D3B-D5EF-4EF1-AE89-6ED44EB9F142}" type="datetime1">
              <a:rPr lang="en-US" smtClean="0"/>
              <a:t>3/20/2023</a:t>
            </a:fld>
            <a:endParaRPr lang="en-US"/>
          </a:p>
        </p:txBody>
      </p:sp>
      <p:sp>
        <p:nvSpPr>
          <p:cNvPr id="6" name="Footer Placeholder 5"/>
          <p:cNvSpPr>
            <a:spLocks noGrp="1"/>
          </p:cNvSpPr>
          <p:nvPr>
            <p:ph type="ftr" sz="quarter" idx="11"/>
          </p:nvPr>
        </p:nvSpPr>
        <p:spPr/>
        <p:txBody>
          <a:bodyPr/>
          <a:lstStyle/>
          <a:p>
            <a:r>
              <a:rPr lang="en-US"/>
              <a:t>Cornell CS4414 - Spring 2023</a:t>
            </a:r>
          </a:p>
        </p:txBody>
      </p:sp>
      <p:sp>
        <p:nvSpPr>
          <p:cNvPr id="7" name="Slide Number Placeholder 6"/>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19712384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5217646" cy="822960"/>
          </a:xfrm>
        </p:spPr>
        <p:txBody>
          <a:bodyPr lIns="137160" rIns="137160" anchor="ctr">
            <a:normAutofit/>
          </a:bodyPr>
          <a:lstStyle>
            <a:lvl1pPr marL="0" indent="0">
              <a:spcBef>
                <a:spcPts val="0"/>
              </a:spcBef>
              <a:spcAft>
                <a:spcPts val="0"/>
              </a:spcAft>
              <a:buNone/>
              <a:defRPr sz="2800" b="0" cap="none" baseline="0">
                <a:solidFill>
                  <a:schemeClr val="accent1">
                    <a:lumMod val="75000"/>
                  </a:schemeClr>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4" name="Content Placeholder 3"/>
          <p:cNvSpPr>
            <a:spLocks noGrp="1"/>
          </p:cNvSpPr>
          <p:nvPr>
            <p:ph sz="half" idx="2"/>
          </p:nvPr>
        </p:nvSpPr>
        <p:spPr>
          <a:xfrm>
            <a:off x="1024128" y="2967788"/>
            <a:ext cx="5217646" cy="33415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412994" y="2179636"/>
            <a:ext cx="5430057" cy="822960"/>
          </a:xfrm>
        </p:spPr>
        <p:txBody>
          <a:bodyPr lIns="137160" rIns="137160" anchor="ctr">
            <a:normAutofit/>
          </a:bodyPr>
          <a:lstStyle>
            <a:lvl1pPr marL="0" indent="0">
              <a:spcBef>
                <a:spcPts val="0"/>
              </a:spcBef>
              <a:spcAft>
                <a:spcPts val="0"/>
              </a:spcAft>
              <a:buNone/>
              <a:defRPr lang="en-US" sz="2800" b="0" kern="1200" cap="none" baseline="0" dirty="0">
                <a:solidFill>
                  <a:schemeClr val="accent1">
                    <a:lumMod val="75000"/>
                  </a:schemeClr>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dirty="0"/>
              <a:t>Click to edit Master text styles</a:t>
            </a:r>
          </a:p>
        </p:txBody>
      </p:sp>
      <p:sp>
        <p:nvSpPr>
          <p:cNvPr id="6" name="Content Placeholder 5"/>
          <p:cNvSpPr>
            <a:spLocks noGrp="1"/>
          </p:cNvSpPr>
          <p:nvPr>
            <p:ph sz="quarter" idx="4"/>
          </p:nvPr>
        </p:nvSpPr>
        <p:spPr>
          <a:xfrm>
            <a:off x="6412994" y="2967788"/>
            <a:ext cx="5430057" cy="33415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AF92409-7D07-40A0-A30F-75CB84365C40}" type="datetime1">
              <a:rPr lang="en-US" smtClean="0"/>
              <a:t>3/20/2023</a:t>
            </a:fld>
            <a:endParaRPr lang="en-US"/>
          </a:p>
        </p:txBody>
      </p:sp>
      <p:sp>
        <p:nvSpPr>
          <p:cNvPr id="8" name="Footer Placeholder 7"/>
          <p:cNvSpPr>
            <a:spLocks noGrp="1"/>
          </p:cNvSpPr>
          <p:nvPr>
            <p:ph type="ftr" sz="quarter" idx="11"/>
          </p:nvPr>
        </p:nvSpPr>
        <p:spPr/>
        <p:txBody>
          <a:bodyPr/>
          <a:lstStyle/>
          <a:p>
            <a:r>
              <a:rPr lang="en-US"/>
              <a:t>Cornell CS4414 - Spring 2023</a:t>
            </a:r>
          </a:p>
        </p:txBody>
      </p:sp>
      <p:sp>
        <p:nvSpPr>
          <p:cNvPr id="9" name="Slide Number Placeholder 8"/>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351297947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55095B05-A859-48A1-B74D-62961E9013F6}" type="datetime1">
              <a:rPr lang="en-US" smtClean="0"/>
              <a:t>3/20/2023</a:t>
            </a:fld>
            <a:endParaRPr lang="en-US"/>
          </a:p>
        </p:txBody>
      </p:sp>
      <p:sp>
        <p:nvSpPr>
          <p:cNvPr id="4" name="Footer Placeholder 3"/>
          <p:cNvSpPr>
            <a:spLocks noGrp="1"/>
          </p:cNvSpPr>
          <p:nvPr>
            <p:ph type="ftr" sz="quarter" idx="11"/>
          </p:nvPr>
        </p:nvSpPr>
        <p:spPr/>
        <p:txBody>
          <a:bodyPr/>
          <a:lstStyle/>
          <a:p>
            <a:r>
              <a:rPr lang="en-US"/>
              <a:t>Cornell CS4414 - Spring 2023</a:t>
            </a:r>
          </a:p>
        </p:txBody>
      </p:sp>
      <p:sp>
        <p:nvSpPr>
          <p:cNvPr id="5" name="Slide Number Placeholder 4"/>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287097764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79DAE37-1F2A-4FC5-A5DD-5971D7125514}" type="datetime1">
              <a:rPr lang="en-US" smtClean="0"/>
              <a:t>3/20/2023</a:t>
            </a:fld>
            <a:endParaRPr lang="en-US"/>
          </a:p>
        </p:txBody>
      </p:sp>
      <p:sp>
        <p:nvSpPr>
          <p:cNvPr id="3" name="Footer Placeholder 2"/>
          <p:cNvSpPr>
            <a:spLocks noGrp="1"/>
          </p:cNvSpPr>
          <p:nvPr>
            <p:ph type="ftr" sz="quarter" idx="11"/>
          </p:nvPr>
        </p:nvSpPr>
        <p:spPr/>
        <p:txBody>
          <a:bodyPr/>
          <a:lstStyle/>
          <a:p>
            <a:r>
              <a:rPr lang="en-US"/>
              <a:t>Cornell CS4414 - Spring 2023</a:t>
            </a:r>
          </a:p>
        </p:txBody>
      </p:sp>
      <p:sp>
        <p:nvSpPr>
          <p:cNvPr id="4" name="Slide Number Placeholder 3"/>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24170493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29F56DD0-D63E-4FC5-AE05-73F89BCBB082}" type="datetime1">
              <a:rPr lang="en-US" smtClean="0"/>
              <a:t>3/20/2023</a:t>
            </a:fld>
            <a:endParaRPr lang="en-US"/>
          </a:p>
        </p:txBody>
      </p:sp>
      <p:sp>
        <p:nvSpPr>
          <p:cNvPr id="6" name="Footer Placeholder 5"/>
          <p:cNvSpPr>
            <a:spLocks noGrp="1"/>
          </p:cNvSpPr>
          <p:nvPr>
            <p:ph type="ftr" sz="quarter" idx="11"/>
          </p:nvPr>
        </p:nvSpPr>
        <p:spPr/>
        <p:txBody>
          <a:bodyPr/>
          <a:lstStyle/>
          <a:p>
            <a:r>
              <a:rPr lang="en-US"/>
              <a:t>Cornell CS4414 - Spring 2023</a:t>
            </a:r>
          </a:p>
        </p:txBody>
      </p:sp>
      <p:sp>
        <p:nvSpPr>
          <p:cNvPr id="7" name="Slide Number Placeholder 6"/>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73963554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10EC6494-1242-431F-AD7B-A64F03B96FFC}" type="datetime1">
              <a:rPr lang="en-US" smtClean="0"/>
              <a:t>3/20/2023</a:t>
            </a:fld>
            <a:endParaRPr lang="en-US"/>
          </a:p>
        </p:txBody>
      </p:sp>
      <p:sp>
        <p:nvSpPr>
          <p:cNvPr id="6" name="Footer Placeholder 5"/>
          <p:cNvSpPr>
            <a:spLocks noGrp="1"/>
          </p:cNvSpPr>
          <p:nvPr>
            <p:ph type="ftr" sz="quarter" idx="11"/>
          </p:nvPr>
        </p:nvSpPr>
        <p:spPr/>
        <p:txBody>
          <a:bodyPr/>
          <a:lstStyle/>
          <a:p>
            <a:r>
              <a:rPr lang="en-US"/>
              <a:t>Cornell CS4414 - Spring 2023</a:t>
            </a:r>
          </a:p>
        </p:txBody>
      </p:sp>
      <p:sp>
        <p:nvSpPr>
          <p:cNvPr id="7" name="Slide Number Placeholder 6"/>
          <p:cNvSpPr>
            <a:spLocks noGrp="1"/>
          </p:cNvSpPr>
          <p:nvPr>
            <p:ph type="sldNum" sz="quarter" idx="12"/>
          </p:nvPr>
        </p:nvSpPr>
        <p:spPr/>
        <p:txBody>
          <a:bodyPr/>
          <a:lstStyle/>
          <a:p>
            <a:fld id="{6547F9EC-0141-428E-9624-21FD351CB832}"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880771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95A90C3-B89E-4758-AE61-DF41E327D9ED}" type="datetime1">
              <a:rPr lang="en-US" smtClean="0"/>
              <a:t>3/20/2023</a:t>
            </a:fld>
            <a:endParaRPr lang="en-US"/>
          </a:p>
        </p:txBody>
      </p:sp>
      <p:sp>
        <p:nvSpPr>
          <p:cNvPr id="5" name="Footer Placeholder 4"/>
          <p:cNvSpPr>
            <a:spLocks noGrp="1"/>
          </p:cNvSpPr>
          <p:nvPr>
            <p:ph type="ftr" sz="quarter" idx="11"/>
          </p:nvPr>
        </p:nvSpPr>
        <p:spPr/>
        <p:txBody>
          <a:bodyPr/>
          <a:lstStyle/>
          <a:p>
            <a:r>
              <a:rPr lang="en-US"/>
              <a:t>Cornell CS4414 - Spring 2023</a:t>
            </a:r>
          </a:p>
        </p:txBody>
      </p:sp>
      <p:sp>
        <p:nvSpPr>
          <p:cNvPr id="6" name="Slide Number Placeholder 5"/>
          <p:cNvSpPr>
            <a:spLocks noGrp="1"/>
          </p:cNvSpPr>
          <p:nvPr>
            <p:ph type="sldNum" sz="quarter" idx="12"/>
          </p:nvPr>
        </p:nvSpPr>
        <p:spPr/>
        <p:txBody>
          <a:bodyPr/>
          <a:lstStyle/>
          <a:p>
            <a:fld id="{6547F9EC-0141-428E-9624-21FD351CB832}" type="slidenum">
              <a:rPr lang="en-US" smtClean="0"/>
              <a:t>‹#›</a:t>
            </a:fld>
            <a:endParaRPr lang="en-US"/>
          </a:p>
        </p:txBody>
      </p:sp>
    </p:spTree>
    <p:extLst>
      <p:ext uri="{BB962C8B-B14F-4D97-AF65-F5344CB8AC3E}">
        <p14:creationId xmlns:p14="http://schemas.microsoft.com/office/powerpoint/2010/main" val="52313853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C796C8C-D901-4E50-BBB2-E95F07DAD458}" type="datetime1">
              <a:rPr lang="en-US" smtClean="0"/>
              <a:t>3/20/2023</a:t>
            </a:fld>
            <a:endParaRPr lang="en-US"/>
          </a:p>
        </p:txBody>
      </p:sp>
      <p:sp>
        <p:nvSpPr>
          <p:cNvPr id="5" name="Footer Placeholder 4"/>
          <p:cNvSpPr>
            <a:spLocks noGrp="1"/>
          </p:cNvSpPr>
          <p:nvPr>
            <p:ph type="ftr" sz="quarter" idx="11"/>
          </p:nvPr>
        </p:nvSpPr>
        <p:spPr/>
        <p:txBody>
          <a:bodyPr/>
          <a:lstStyle/>
          <a:p>
            <a:r>
              <a:rPr lang="en-US"/>
              <a:t>Cornell CS4414 - Spring 2023</a:t>
            </a:r>
          </a:p>
        </p:txBody>
      </p:sp>
      <p:sp>
        <p:nvSpPr>
          <p:cNvPr id="6" name="Slide Number Placeholder 5"/>
          <p:cNvSpPr>
            <a:spLocks noGrp="1"/>
          </p:cNvSpPr>
          <p:nvPr>
            <p:ph type="sldNum" sz="quarter" idx="12"/>
          </p:nvPr>
        </p:nvSpPr>
        <p:spPr/>
        <p:txBody>
          <a:bodyPr/>
          <a:lstStyle/>
          <a:p>
            <a:fld id="{6547F9EC-0141-428E-9624-21FD351CB832}"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9805813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708013"/>
            <a:ext cx="10363200" cy="1470025"/>
          </a:xfrm>
        </p:spPr>
        <p:txBody>
          <a:bodyPr/>
          <a:lstStyle>
            <a:lvl1pPr>
              <a:defRPr>
                <a:latin typeface="Calibri" pitchFamily="34" charset="0"/>
              </a:defRPr>
            </a:lvl1pPr>
          </a:lstStyle>
          <a:p>
            <a:r>
              <a:rPr lang="en-US"/>
              <a:t>Click to edit Master title style</a:t>
            </a:r>
            <a:endParaRPr lang="en-US" dirty="0"/>
          </a:p>
        </p:txBody>
      </p:sp>
      <p:sp>
        <p:nvSpPr>
          <p:cNvPr id="3" name="Subtitle 2"/>
          <p:cNvSpPr>
            <a:spLocks noGrp="1"/>
          </p:cNvSpPr>
          <p:nvPr>
            <p:ph type="subTitle" idx="1"/>
          </p:nvPr>
        </p:nvSpPr>
        <p:spPr>
          <a:xfrm>
            <a:off x="914400" y="3886200"/>
            <a:ext cx="10236656" cy="1752600"/>
          </a:xfrm>
        </p:spPr>
        <p:txBody>
          <a:bodyPr/>
          <a:lstStyle>
            <a:lvl1pPr marL="0" indent="0" algn="l">
              <a:buNone/>
              <a:defRPr sz="2000" b="0">
                <a:latin typeface="Calibri" pitchFamily="34" charset="0"/>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spTree>
    <p:extLst>
      <p:ext uri="{BB962C8B-B14F-4D97-AF65-F5344CB8AC3E}">
        <p14:creationId xmlns:p14="http://schemas.microsoft.com/office/powerpoint/2010/main" val="25752450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76025" y="435678"/>
            <a:ext cx="10122791" cy="762000"/>
          </a:xfrm>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37852476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99647367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50901" y="1362075"/>
            <a:ext cx="5162551" cy="497205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16651" y="1362075"/>
            <a:ext cx="5162549" cy="497205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44760563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0824693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77017" y="445070"/>
            <a:ext cx="10121900" cy="762000"/>
          </a:xfrm>
        </p:spPr>
        <p:txBody>
          <a:bodyPr/>
          <a:lstStyle/>
          <a:p>
            <a:r>
              <a:rPr lang="en-US"/>
              <a:t>Click to edit Master title style</a:t>
            </a:r>
          </a:p>
        </p:txBody>
      </p:sp>
    </p:spTree>
    <p:extLst>
      <p:ext uri="{BB962C8B-B14F-4D97-AF65-F5344CB8AC3E}">
        <p14:creationId xmlns:p14="http://schemas.microsoft.com/office/powerpoint/2010/main" val="2776544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65274694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333984111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265018689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12049475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277352" y="228601"/>
            <a:ext cx="2914649" cy="6105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529167" y="228601"/>
            <a:ext cx="8544984" cy="6105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34143698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529168" y="228600"/>
            <a:ext cx="11662833" cy="762000"/>
          </a:xfrm>
        </p:spPr>
        <p:txBody>
          <a:bodyPr/>
          <a:lstStyle/>
          <a:p>
            <a:r>
              <a:rPr lang="en-US"/>
              <a:t>Click to edit Master title style</a:t>
            </a:r>
          </a:p>
        </p:txBody>
      </p:sp>
      <p:sp>
        <p:nvSpPr>
          <p:cNvPr id="3" name="Content Placeholder 2"/>
          <p:cNvSpPr>
            <a:spLocks noGrp="1"/>
          </p:cNvSpPr>
          <p:nvPr>
            <p:ph sz="half" idx="1"/>
          </p:nvPr>
        </p:nvSpPr>
        <p:spPr>
          <a:xfrm>
            <a:off x="850901" y="1362075"/>
            <a:ext cx="5162551" cy="49720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6216651" y="1362076"/>
            <a:ext cx="5162549" cy="24098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6216651" y="3924301"/>
            <a:ext cx="5162549" cy="24098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89748998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529168" y="228600"/>
            <a:ext cx="11662833" cy="762000"/>
          </a:xfrm>
        </p:spPr>
        <p:txBody>
          <a:bodyPr/>
          <a:lstStyle/>
          <a:p>
            <a:r>
              <a:rPr lang="en-US"/>
              <a:t>Click to edit Master title style</a:t>
            </a:r>
          </a:p>
        </p:txBody>
      </p:sp>
      <p:sp>
        <p:nvSpPr>
          <p:cNvPr id="3" name="Text Placeholder 2"/>
          <p:cNvSpPr>
            <a:spLocks noGrp="1"/>
          </p:cNvSpPr>
          <p:nvPr>
            <p:ph type="body" sz="half" idx="1"/>
          </p:nvPr>
        </p:nvSpPr>
        <p:spPr>
          <a:xfrm>
            <a:off x="850901" y="1362075"/>
            <a:ext cx="5162551" cy="49720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16651" y="1362075"/>
            <a:ext cx="5162549" cy="49720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7107397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7" y="585216"/>
            <a:ext cx="10786853" cy="1499616"/>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1024128" y="2286000"/>
            <a:ext cx="10786852" cy="4023360"/>
          </a:xfrm>
          <a:prstGeom prst="rect">
            <a:avLst/>
          </a:prstGeom>
        </p:spPr>
        <p:txBody>
          <a:bodyPr vert="horz" lIns="45720" tIns="45720" rIns="4572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B36D0199-04A1-446F-8C4B-1098E1CAAB07}" type="datetime1">
              <a:rPr lang="en-US" smtClean="0"/>
              <a:t>3/20/2023</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Cornell CS4414 - Spring 2023</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6547F9EC-0141-428E-9624-21FD351CB832}"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34990877"/>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b="1" kern="1200" cap="all" spc="100" baseline="0">
          <a:solidFill>
            <a:srgbClr val="C00000"/>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bwMode="auto">
          <a:xfrm>
            <a:off x="498787" y="371182"/>
            <a:ext cx="10121900" cy="762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a:t>Click to edit Master title style</a:t>
            </a:r>
            <a:endParaRPr lang="en-US" dirty="0"/>
          </a:p>
        </p:txBody>
      </p:sp>
      <p:sp>
        <p:nvSpPr>
          <p:cNvPr id="8195" name="Rectangle 3"/>
          <p:cNvSpPr>
            <a:spLocks noGrp="1" noChangeArrowheads="1"/>
          </p:cNvSpPr>
          <p:nvPr>
            <p:ph type="body" idx="1"/>
          </p:nvPr>
        </p:nvSpPr>
        <p:spPr bwMode="auto">
          <a:xfrm>
            <a:off x="529167" y="1362075"/>
            <a:ext cx="10528300" cy="497205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032" name="Rectangle 8"/>
          <p:cNvSpPr>
            <a:spLocks noChangeArrowheads="1"/>
          </p:cNvSpPr>
          <p:nvPr/>
        </p:nvSpPr>
        <p:spPr bwMode="auto">
          <a:xfrm>
            <a:off x="0" y="0"/>
            <a:ext cx="12192000" cy="228600"/>
          </a:xfrm>
          <a:prstGeom prst="rect">
            <a:avLst/>
          </a:prstGeom>
          <a:solidFill>
            <a:srgbClr val="990000"/>
          </a:solidFill>
          <a:ln w="9525">
            <a:noFill/>
            <a:miter lim="800000"/>
            <a:headEnd/>
            <a:tailEnd/>
          </a:ln>
          <a:effectLst/>
        </p:spPr>
        <p:txBody>
          <a:bodyPr wrap="none" anchor="ctr"/>
          <a:lstStyle/>
          <a:p>
            <a:pPr algn="ctr">
              <a:defRPr/>
            </a:pPr>
            <a:endParaRPr lang="en-US" sz="1800" b="0">
              <a:latin typeface="Times New Roman" pitchFamily="18" charset="0"/>
            </a:endParaRPr>
          </a:p>
        </p:txBody>
      </p:sp>
      <p:sp>
        <p:nvSpPr>
          <p:cNvPr id="7" name="Text Box 5"/>
          <p:cNvSpPr txBox="1">
            <a:spLocks noChangeArrowheads="1"/>
          </p:cNvSpPr>
          <p:nvPr/>
        </p:nvSpPr>
        <p:spPr bwMode="auto">
          <a:xfrm>
            <a:off x="10530418" y="-26987"/>
            <a:ext cx="1746249" cy="277813"/>
          </a:xfrm>
          <a:prstGeom prst="rect">
            <a:avLst/>
          </a:prstGeom>
          <a:noFill/>
          <a:ln w="25400">
            <a:noFill/>
            <a:miter lim="800000"/>
            <a:headEnd/>
            <a:tailEnd/>
          </a:ln>
          <a:effectLst/>
        </p:spPr>
        <p:txBody>
          <a:bodyPr>
            <a:spAutoFit/>
          </a:bodyPr>
          <a:lstStyle/>
          <a:p>
            <a:pPr>
              <a:defRPr/>
            </a:pPr>
            <a:r>
              <a:rPr lang="en-US" sz="1200" dirty="0">
                <a:solidFill>
                  <a:schemeClr val="bg1"/>
                </a:solidFill>
                <a:latin typeface="Times New Roman" pitchFamily="18" charset="0"/>
              </a:rPr>
              <a:t>Carnegie Mellon</a:t>
            </a:r>
          </a:p>
        </p:txBody>
      </p:sp>
      <p:sp>
        <p:nvSpPr>
          <p:cNvPr id="10" name="TextBox 9"/>
          <p:cNvSpPr txBox="1"/>
          <p:nvPr userDrawn="1"/>
        </p:nvSpPr>
        <p:spPr>
          <a:xfrm>
            <a:off x="12046858" y="6724952"/>
            <a:ext cx="184731" cy="369332"/>
          </a:xfrm>
          <a:prstGeom prst="rect">
            <a:avLst/>
          </a:prstGeom>
          <a:noFill/>
        </p:spPr>
        <p:txBody>
          <a:bodyPr wrap="none" rtlCol="0">
            <a:spAutoFit/>
          </a:bodyPr>
          <a:lstStyle/>
          <a:p>
            <a:endParaRPr lang="en-US" sz="1800" dirty="0">
              <a:latin typeface="Calibri" pitchFamily="34" charset="0"/>
            </a:endParaRPr>
          </a:p>
        </p:txBody>
      </p:sp>
      <p:sp>
        <p:nvSpPr>
          <p:cNvPr id="11" name="Rectangle 10"/>
          <p:cNvSpPr/>
          <p:nvPr userDrawn="1"/>
        </p:nvSpPr>
        <p:spPr>
          <a:xfrm>
            <a:off x="11774458" y="6601842"/>
            <a:ext cx="312906" cy="246221"/>
          </a:xfrm>
          <a:prstGeom prst="rect">
            <a:avLst/>
          </a:prstGeom>
        </p:spPr>
        <p:txBody>
          <a:bodyPr wrap="none">
            <a:spAutoFit/>
          </a:bodyPr>
          <a:lstStyle/>
          <a:p>
            <a:fld id="{F5551B27-49BC-4291-80C6-707CDCF1D651}" type="slidenum">
              <a:rPr kumimoji="0" lang="en-US" sz="1000" b="1" i="0" u="none" strike="noStrike" kern="1200" cap="none" spc="0" normalizeH="0" baseline="0" noProof="0" smtClean="0">
                <a:ln>
                  <a:noFill/>
                </a:ln>
                <a:solidFill>
                  <a:srgbClr val="000000"/>
                </a:solidFill>
                <a:effectLst/>
                <a:uLnTx/>
                <a:uFillTx/>
                <a:latin typeface="Arial Narrow" pitchFamily="-96" charset="0"/>
                <a:ea typeface="ＭＳ Ｐゴシック" pitchFamily="-96" charset="-128"/>
                <a:cs typeface="ＭＳ Ｐゴシック" pitchFamily="-96" charset="-128"/>
              </a:rPr>
              <a:pPr/>
              <a:t>‹#›</a:t>
            </a:fld>
            <a:endParaRPr lang="en-US" sz="1800" dirty="0"/>
          </a:p>
        </p:txBody>
      </p:sp>
      <p:sp>
        <p:nvSpPr>
          <p:cNvPr id="8" name="TextBox 7"/>
          <p:cNvSpPr txBox="1"/>
          <p:nvPr userDrawn="1"/>
        </p:nvSpPr>
        <p:spPr>
          <a:xfrm>
            <a:off x="-21375" y="6629401"/>
            <a:ext cx="4645824" cy="246221"/>
          </a:xfrm>
          <a:prstGeom prst="rect">
            <a:avLst/>
          </a:prstGeom>
          <a:noFill/>
        </p:spPr>
        <p:txBody>
          <a:bodyPr wrap="none" rtlCol="0">
            <a:spAutoFit/>
          </a:bodyPr>
          <a:lstStyle/>
          <a:p>
            <a:r>
              <a:rPr lang="en-US" sz="1000" b="0" i="0" dirty="0">
                <a:latin typeface="Calibri" pitchFamily="34" charset="0"/>
              </a:rPr>
              <a:t>Bryant</a:t>
            </a:r>
            <a:r>
              <a:rPr lang="en-US" sz="1000" b="0" i="0" baseline="0" dirty="0">
                <a:latin typeface="Calibri" pitchFamily="34" charset="0"/>
              </a:rPr>
              <a:t> and </a:t>
            </a:r>
            <a:r>
              <a:rPr lang="en-US" sz="1000" b="0" i="0" baseline="0" dirty="0" err="1">
                <a:latin typeface="Calibri" pitchFamily="34" charset="0"/>
              </a:rPr>
              <a:t>O’Hallaron</a:t>
            </a:r>
            <a:r>
              <a:rPr lang="en-US" sz="1000" b="0" i="0" baseline="0" dirty="0">
                <a:latin typeface="Calibri" pitchFamily="34" charset="0"/>
              </a:rPr>
              <a:t>, Computer Systems: A Programmer’s Perspective, Third Edition</a:t>
            </a:r>
            <a:endParaRPr lang="en-US" sz="1000" b="0" i="0" dirty="0">
              <a:latin typeface="Calibri" pitchFamily="34" charset="0"/>
            </a:endParaRPr>
          </a:p>
        </p:txBody>
      </p:sp>
    </p:spTree>
    <p:extLst>
      <p:ext uri="{BB962C8B-B14F-4D97-AF65-F5344CB8AC3E}">
        <p14:creationId xmlns:p14="http://schemas.microsoft.com/office/powerpoint/2010/main" val="379738614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Lst>
  <p:hf hdr="0" dt="0"/>
  <p:txStyles>
    <p:titleStyle>
      <a:lvl1pPr marL="119063" indent="-119063" algn="l" rtl="0" eaLnBrk="1" fontAlgn="base" hangingPunct="1">
        <a:spcBef>
          <a:spcPct val="0"/>
        </a:spcBef>
        <a:spcAft>
          <a:spcPct val="0"/>
        </a:spcAft>
        <a:defRPr sz="3600" b="1">
          <a:solidFill>
            <a:schemeClr val="tx1"/>
          </a:solidFill>
          <a:latin typeface="Calibri" pitchFamily="34" charset="0"/>
          <a:ea typeface="+mj-ea"/>
          <a:cs typeface="+mj-cs"/>
        </a:defRPr>
      </a:lvl1pPr>
      <a:lvl2pPr marL="119063" indent="-119063" algn="l" rtl="0" eaLnBrk="1" fontAlgn="base" hangingPunct="1">
        <a:spcBef>
          <a:spcPct val="0"/>
        </a:spcBef>
        <a:spcAft>
          <a:spcPct val="0"/>
        </a:spcAft>
        <a:defRPr sz="3600" b="1">
          <a:solidFill>
            <a:schemeClr val="tx1"/>
          </a:solidFill>
          <a:latin typeface="Arial Narrow" pitchFamily="34" charset="0"/>
        </a:defRPr>
      </a:lvl2pPr>
      <a:lvl3pPr marL="119063" indent="-119063" algn="l" rtl="0" eaLnBrk="1" fontAlgn="base" hangingPunct="1">
        <a:spcBef>
          <a:spcPct val="0"/>
        </a:spcBef>
        <a:spcAft>
          <a:spcPct val="0"/>
        </a:spcAft>
        <a:defRPr sz="3600" b="1">
          <a:solidFill>
            <a:schemeClr val="tx1"/>
          </a:solidFill>
          <a:latin typeface="Arial Narrow" pitchFamily="34" charset="0"/>
        </a:defRPr>
      </a:lvl3pPr>
      <a:lvl4pPr marL="119063" indent="-119063" algn="l" rtl="0" eaLnBrk="1" fontAlgn="base" hangingPunct="1">
        <a:spcBef>
          <a:spcPct val="0"/>
        </a:spcBef>
        <a:spcAft>
          <a:spcPct val="0"/>
        </a:spcAft>
        <a:defRPr sz="3600" b="1">
          <a:solidFill>
            <a:schemeClr val="tx1"/>
          </a:solidFill>
          <a:latin typeface="Arial Narrow" pitchFamily="34" charset="0"/>
        </a:defRPr>
      </a:lvl4pPr>
      <a:lvl5pPr marL="119063" indent="-119063" algn="l" rtl="0" eaLnBrk="1" fontAlgn="base" hangingPunct="1">
        <a:spcBef>
          <a:spcPct val="0"/>
        </a:spcBef>
        <a:spcAft>
          <a:spcPct val="0"/>
        </a:spcAft>
        <a:defRPr sz="3600" b="1">
          <a:solidFill>
            <a:schemeClr val="tx1"/>
          </a:solidFill>
          <a:latin typeface="Arial Narrow" pitchFamily="34" charset="0"/>
        </a:defRPr>
      </a:lvl5pPr>
      <a:lvl6pPr marL="576263" algn="l" rtl="0" eaLnBrk="1" fontAlgn="base" hangingPunct="1">
        <a:spcBef>
          <a:spcPct val="0"/>
        </a:spcBef>
        <a:spcAft>
          <a:spcPct val="0"/>
        </a:spcAft>
        <a:defRPr sz="3600" b="1">
          <a:solidFill>
            <a:schemeClr val="tx1"/>
          </a:solidFill>
          <a:latin typeface="Arial Narrow" pitchFamily="34" charset="0"/>
        </a:defRPr>
      </a:lvl6pPr>
      <a:lvl7pPr marL="1033463" algn="l" rtl="0" eaLnBrk="1" fontAlgn="base" hangingPunct="1">
        <a:spcBef>
          <a:spcPct val="0"/>
        </a:spcBef>
        <a:spcAft>
          <a:spcPct val="0"/>
        </a:spcAft>
        <a:defRPr sz="3600" b="1">
          <a:solidFill>
            <a:schemeClr val="tx1"/>
          </a:solidFill>
          <a:latin typeface="Arial Narrow" pitchFamily="34" charset="0"/>
        </a:defRPr>
      </a:lvl7pPr>
      <a:lvl8pPr marL="1490663" algn="l" rtl="0" eaLnBrk="1" fontAlgn="base" hangingPunct="1">
        <a:spcBef>
          <a:spcPct val="0"/>
        </a:spcBef>
        <a:spcAft>
          <a:spcPct val="0"/>
        </a:spcAft>
        <a:defRPr sz="3600" b="1">
          <a:solidFill>
            <a:schemeClr val="tx1"/>
          </a:solidFill>
          <a:latin typeface="Arial Narrow" pitchFamily="34" charset="0"/>
        </a:defRPr>
      </a:lvl8pPr>
      <a:lvl9pPr marL="1947863" algn="l" rtl="0" eaLnBrk="1" fontAlgn="base" hangingPunct="1">
        <a:spcBef>
          <a:spcPct val="0"/>
        </a:spcBef>
        <a:spcAft>
          <a:spcPct val="0"/>
        </a:spcAft>
        <a:defRPr sz="3600" b="1">
          <a:solidFill>
            <a:schemeClr val="tx1"/>
          </a:solidFill>
          <a:latin typeface="Arial Narrow" pitchFamily="34" charset="0"/>
        </a:defRPr>
      </a:lvl9pPr>
    </p:titleStyle>
    <p:bodyStyle>
      <a:lvl1pPr marL="342900" indent="-342900" algn="l" rtl="0" eaLnBrk="1" fontAlgn="base" hangingPunct="1">
        <a:spcBef>
          <a:spcPct val="20000"/>
        </a:spcBef>
        <a:spcAft>
          <a:spcPct val="0"/>
        </a:spcAft>
        <a:buClr>
          <a:srgbClr val="990000"/>
        </a:buClr>
        <a:buSzPct val="60000"/>
        <a:buFont typeface="Wingdings 2" pitchFamily="18" charset="2"/>
        <a:buChar char="¢"/>
        <a:defRPr sz="2400" b="1">
          <a:solidFill>
            <a:schemeClr val="tx1"/>
          </a:solidFill>
          <a:latin typeface="Calibri" pitchFamily="34" charset="0"/>
          <a:ea typeface="+mn-ea"/>
          <a:cs typeface="+mn-cs"/>
        </a:defRPr>
      </a:lvl1pPr>
      <a:lvl2pPr marL="742950" indent="-285750" algn="l" rtl="0" eaLnBrk="1" fontAlgn="base" hangingPunct="1">
        <a:spcBef>
          <a:spcPct val="20000"/>
        </a:spcBef>
        <a:spcAft>
          <a:spcPct val="0"/>
        </a:spcAft>
        <a:buClr>
          <a:srgbClr val="990000"/>
        </a:buClr>
        <a:buSzPct val="110000"/>
        <a:buFont typeface="Wingdings" pitchFamily="2" charset="2"/>
        <a:buChar char="§"/>
        <a:defRPr sz="2000">
          <a:solidFill>
            <a:schemeClr val="tx1"/>
          </a:solidFill>
          <a:latin typeface="Calibri" pitchFamily="34" charset="0"/>
        </a:defRPr>
      </a:lvl2pPr>
      <a:lvl3pPr marL="1143000" indent="-228600" algn="l" rtl="0" eaLnBrk="1" fontAlgn="base" hangingPunct="1">
        <a:spcBef>
          <a:spcPct val="20000"/>
        </a:spcBef>
        <a:spcAft>
          <a:spcPct val="0"/>
        </a:spcAft>
        <a:buSzPct val="80000"/>
        <a:buFont typeface="Wingdings" pitchFamily="2" charset="2"/>
        <a:buChar char="§"/>
        <a:defRPr sz="2000">
          <a:solidFill>
            <a:schemeClr val="tx1"/>
          </a:solidFill>
          <a:latin typeface="Calibri" pitchFamily="34" charset="0"/>
        </a:defRPr>
      </a:lvl3pPr>
      <a:lvl4pPr marL="1600200" indent="-228600" algn="l" rtl="0" eaLnBrk="1" fontAlgn="base" hangingPunct="1">
        <a:spcBef>
          <a:spcPct val="20000"/>
        </a:spcBef>
        <a:spcAft>
          <a:spcPct val="0"/>
        </a:spcAft>
        <a:buChar char="–"/>
        <a:defRPr sz="2000">
          <a:solidFill>
            <a:schemeClr val="tx1"/>
          </a:solidFill>
          <a:latin typeface="Calibri" pitchFamily="34" charset="0"/>
        </a:defRPr>
      </a:lvl4pPr>
      <a:lvl5pPr marL="2057400" indent="-228600" algn="l" rtl="0" eaLnBrk="1" fontAlgn="base" hangingPunct="1">
        <a:spcBef>
          <a:spcPct val="20000"/>
        </a:spcBef>
        <a:spcAft>
          <a:spcPct val="0"/>
        </a:spcAft>
        <a:buChar char="»"/>
        <a:defRPr sz="2000">
          <a:solidFill>
            <a:schemeClr val="tx1"/>
          </a:solidFill>
          <a:latin typeface="Calibri" pitchFamily="34" charset="0"/>
        </a:defRPr>
      </a:lvl5pPr>
      <a:lvl6pPr marL="2514600" indent="-228600" algn="l" rtl="0" eaLnBrk="1" fontAlgn="base" hangingPunct="1">
        <a:spcBef>
          <a:spcPct val="20000"/>
        </a:spcBef>
        <a:spcAft>
          <a:spcPct val="0"/>
        </a:spcAft>
        <a:buChar char="»"/>
        <a:defRPr sz="2000">
          <a:solidFill>
            <a:schemeClr val="tx1"/>
          </a:solidFill>
          <a:latin typeface="Arial" charset="0"/>
        </a:defRPr>
      </a:lvl6pPr>
      <a:lvl7pPr marL="2971800" indent="-228600" algn="l" rtl="0" eaLnBrk="1" fontAlgn="base" hangingPunct="1">
        <a:spcBef>
          <a:spcPct val="20000"/>
        </a:spcBef>
        <a:spcAft>
          <a:spcPct val="0"/>
        </a:spcAft>
        <a:buChar char="»"/>
        <a:defRPr sz="2000">
          <a:solidFill>
            <a:schemeClr val="tx1"/>
          </a:solidFill>
          <a:latin typeface="Arial" charset="0"/>
        </a:defRPr>
      </a:lvl7pPr>
      <a:lvl8pPr marL="3429000" indent="-228600" algn="l" rtl="0" eaLnBrk="1" fontAlgn="base" hangingPunct="1">
        <a:spcBef>
          <a:spcPct val="20000"/>
        </a:spcBef>
        <a:spcAft>
          <a:spcPct val="0"/>
        </a:spcAft>
        <a:buChar char="»"/>
        <a:defRPr sz="2000">
          <a:solidFill>
            <a:schemeClr val="tx1"/>
          </a:solidFill>
          <a:latin typeface="Arial" charset="0"/>
        </a:defRPr>
      </a:lvl8pPr>
      <a:lvl9pPr marL="3886200" indent="-228600" algn="l" rtl="0" eaLnBrk="1" fontAlgn="base" hangingPunct="1">
        <a:spcBef>
          <a:spcPct val="20000"/>
        </a:spcBef>
        <a:spcAft>
          <a:spcPct val="0"/>
        </a:spcAft>
        <a:buChar char="»"/>
        <a:defRPr sz="2000">
          <a:solidFill>
            <a:schemeClr val="tx1"/>
          </a:solidFill>
          <a:latin typeface="Arial" charset="0"/>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6.xml"/><Relationship Id="rId4" Type="http://schemas.openxmlformats.org/officeDocument/2006/relationships/image" Target="../media/image6.png"/></Relationships>
</file>

<file path=ppt/slides/_rels/slide1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6.xml"/><Relationship Id="rId4" Type="http://schemas.openxmlformats.org/officeDocument/2006/relationships/image" Target="../media/image6.png"/></Relationships>
</file>

<file path=ppt/slides/_rels/slide1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6.png"/><Relationship Id="rId1" Type="http://schemas.openxmlformats.org/officeDocument/2006/relationships/slideLayout" Target="../slideLayouts/slideLayout2.xml"/><Relationship Id="rId4" Type="http://schemas.openxmlformats.org/officeDocument/2006/relationships/image" Target="../media/image7.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11.png"/><Relationship Id="rId1" Type="http://schemas.openxmlformats.org/officeDocument/2006/relationships/slideLayout" Target="../slideLayouts/slideLayout6.xml"/><Relationship Id="rId4" Type="http://schemas.openxmlformats.org/officeDocument/2006/relationships/image" Target="../media/image13.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36.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6.xml"/><Relationship Id="rId1" Type="http://schemas.openxmlformats.org/officeDocument/2006/relationships/slideLayout" Target="../slideLayouts/slideLayout4.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4.xml"/></Relationships>
</file>

<file path=ppt/slides/_rels/slide40.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4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7.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7.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7.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7.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7.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7.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7.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7.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5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3.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3.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3.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3.xml"/></Relationships>
</file>

<file path=ppt/slides/_rels/slide67.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68.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13.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3.xml"/></Relationships>
</file>

<file path=ppt/slides/_rels/slide7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3.xml"/></Relationships>
</file>

<file path=ppt/slides/_rels/slide7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13.xml"/></Relationships>
</file>

<file path=ppt/slides/_rels/slide7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13.xml"/></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13.xml"/></Relationships>
</file>

<file path=ppt/slides/_rels/slide7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AAB290-8948-464B-9A2F-7EECFACCE300}"/>
              </a:ext>
            </a:extLst>
          </p:cNvPr>
          <p:cNvSpPr>
            <a:spLocks noGrp="1"/>
          </p:cNvSpPr>
          <p:nvPr>
            <p:ph type="ctrTitle"/>
          </p:nvPr>
        </p:nvSpPr>
        <p:spPr/>
        <p:txBody>
          <a:bodyPr>
            <a:noAutofit/>
          </a:bodyPr>
          <a:lstStyle/>
          <a:p>
            <a:r>
              <a:rPr lang="en-US" sz="4000" dirty="0"/>
              <a:t>The Evolution and Architecture of Modern Computers</a:t>
            </a:r>
          </a:p>
        </p:txBody>
      </p:sp>
      <p:sp>
        <p:nvSpPr>
          <p:cNvPr id="3" name="Subtitle 2">
            <a:extLst>
              <a:ext uri="{FF2B5EF4-FFF2-40B4-BE49-F238E27FC236}">
                <a16:creationId xmlns:a16="http://schemas.microsoft.com/office/drawing/2014/main" id="{60407313-B692-48C8-8D0A-53CDD450BACA}"/>
              </a:ext>
            </a:extLst>
          </p:cNvPr>
          <p:cNvSpPr>
            <a:spLocks noGrp="1"/>
          </p:cNvSpPr>
          <p:nvPr>
            <p:ph type="subTitle" idx="1"/>
          </p:nvPr>
        </p:nvSpPr>
        <p:spPr/>
        <p:txBody>
          <a:bodyPr>
            <a:normAutofit/>
          </a:bodyPr>
          <a:lstStyle/>
          <a:p>
            <a:r>
              <a:rPr lang="en-US" sz="2400" dirty="0"/>
              <a:t>Professor Ken Birman</a:t>
            </a:r>
          </a:p>
          <a:p>
            <a:pPr algn="ctr"/>
            <a:r>
              <a:rPr lang="en-US" sz="2400" dirty="0"/>
              <a:t>CS4414 Lecture 2</a:t>
            </a:r>
          </a:p>
        </p:txBody>
      </p:sp>
      <p:sp>
        <p:nvSpPr>
          <p:cNvPr id="4" name="Footer Placeholder 3">
            <a:extLst>
              <a:ext uri="{FF2B5EF4-FFF2-40B4-BE49-F238E27FC236}">
                <a16:creationId xmlns:a16="http://schemas.microsoft.com/office/drawing/2014/main" id="{AF626006-9BAA-4D60-A96F-84032ACC1ADF}"/>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823CAB51-E3B0-4FB7-ADE2-47D11539AFF4}"/>
              </a:ext>
            </a:extLst>
          </p:cNvPr>
          <p:cNvSpPr>
            <a:spLocks noGrp="1"/>
          </p:cNvSpPr>
          <p:nvPr>
            <p:ph type="sldNum" sz="quarter" idx="12"/>
          </p:nvPr>
        </p:nvSpPr>
        <p:spPr/>
        <p:txBody>
          <a:bodyPr/>
          <a:lstStyle/>
          <a:p>
            <a:fld id="{6547F9EC-0141-428E-9624-21FD351CB832}" type="slidenum">
              <a:rPr lang="en-US" smtClean="0"/>
              <a:t>1</a:t>
            </a:fld>
            <a:endParaRPr lang="en-US"/>
          </a:p>
        </p:txBody>
      </p:sp>
    </p:spTree>
    <p:extLst>
      <p:ext uri="{BB962C8B-B14F-4D97-AF65-F5344CB8AC3E}">
        <p14:creationId xmlns:p14="http://schemas.microsoft.com/office/powerpoint/2010/main" val="126464794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C3BB9E-4C96-47DE-8B87-7A7F0D8373B4}"/>
              </a:ext>
            </a:extLst>
          </p:cNvPr>
          <p:cNvSpPr>
            <a:spLocks noGrp="1"/>
          </p:cNvSpPr>
          <p:nvPr>
            <p:ph type="title"/>
          </p:nvPr>
        </p:nvSpPr>
        <p:spPr/>
        <p:txBody>
          <a:bodyPr/>
          <a:lstStyle/>
          <a:p>
            <a:r>
              <a:rPr lang="en-US" dirty="0"/>
              <a:t>Idea Map for today</a:t>
            </a:r>
          </a:p>
        </p:txBody>
      </p:sp>
      <p:sp>
        <p:nvSpPr>
          <p:cNvPr id="3" name="Content Placeholder 2">
            <a:extLst>
              <a:ext uri="{FF2B5EF4-FFF2-40B4-BE49-F238E27FC236}">
                <a16:creationId xmlns:a16="http://schemas.microsoft.com/office/drawing/2014/main" id="{6C2567AD-5061-F3E4-6B76-BE830946335A}"/>
              </a:ext>
            </a:extLst>
          </p:cNvPr>
          <p:cNvSpPr>
            <a:spLocks noGrp="1"/>
          </p:cNvSpPr>
          <p:nvPr>
            <p:ph idx="1"/>
          </p:nvPr>
        </p:nvSpPr>
        <p:spPr>
          <a:xfrm>
            <a:off x="1024128" y="2286000"/>
            <a:ext cx="10786872" cy="4023360"/>
          </a:xfrm>
        </p:spPr>
        <p:txBody>
          <a:bodyPr/>
          <a:lstStyle/>
          <a:p>
            <a:r>
              <a:rPr lang="en-US" dirty="0"/>
              <a:t>Goal: Learn just a little about NUMA architectures.</a:t>
            </a:r>
          </a:p>
          <a:p>
            <a:endParaRPr lang="en-US" dirty="0"/>
          </a:p>
          <a:p>
            <a:r>
              <a:rPr lang="en-US" dirty="0"/>
              <a:t>We are not trying to be an architecture course.  But we do need to be able to visualize what we are “asking the hardware to do”</a:t>
            </a:r>
          </a:p>
        </p:txBody>
      </p:sp>
      <p:sp>
        <p:nvSpPr>
          <p:cNvPr id="4" name="Footer Placeholder 3">
            <a:extLst>
              <a:ext uri="{FF2B5EF4-FFF2-40B4-BE49-F238E27FC236}">
                <a16:creationId xmlns:a16="http://schemas.microsoft.com/office/drawing/2014/main" id="{497981DC-8FDF-4157-AE5A-2B588D561A3A}"/>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FB90C46F-981D-41DF-8231-5329C72FA95D}"/>
              </a:ext>
            </a:extLst>
          </p:cNvPr>
          <p:cNvSpPr>
            <a:spLocks noGrp="1"/>
          </p:cNvSpPr>
          <p:nvPr>
            <p:ph type="sldNum" sz="quarter" idx="12"/>
          </p:nvPr>
        </p:nvSpPr>
        <p:spPr/>
        <p:txBody>
          <a:bodyPr/>
          <a:lstStyle/>
          <a:p>
            <a:fld id="{6547F9EC-0141-428E-9624-21FD351CB832}" type="slidenum">
              <a:rPr lang="en-US" smtClean="0"/>
              <a:t>2</a:t>
            </a:fld>
            <a:endParaRPr lang="en-US"/>
          </a:p>
        </p:txBody>
      </p:sp>
      <p:sp>
        <p:nvSpPr>
          <p:cNvPr id="6" name="TextBox 5">
            <a:extLst>
              <a:ext uri="{FF2B5EF4-FFF2-40B4-BE49-F238E27FC236}">
                <a16:creationId xmlns:a16="http://schemas.microsoft.com/office/drawing/2014/main" id="{36E4E69D-9269-4D93-BEE1-6C24EF211856}"/>
              </a:ext>
            </a:extLst>
          </p:cNvPr>
          <p:cNvSpPr txBox="1"/>
          <p:nvPr/>
        </p:nvSpPr>
        <p:spPr>
          <a:xfrm>
            <a:off x="564200" y="5038468"/>
            <a:ext cx="2951257" cy="1477328"/>
          </a:xfrm>
          <a:prstGeom prst="rect">
            <a:avLst/>
          </a:prstGeom>
          <a:solidFill>
            <a:srgbClr val="FFC000"/>
          </a:solidFill>
        </p:spPr>
        <p:txBody>
          <a:bodyPr wrap="none" rtlCol="0">
            <a:spAutoFit/>
          </a:bodyPr>
          <a:lstStyle/>
          <a:p>
            <a:pPr algn="ctr"/>
            <a:r>
              <a:rPr lang="en-US" dirty="0"/>
              <a:t>Computers are multicore</a:t>
            </a:r>
            <a:br>
              <a:rPr lang="en-US" dirty="0"/>
            </a:br>
            <a:r>
              <a:rPr lang="en-US" dirty="0"/>
              <a:t>NUMA machines capable</a:t>
            </a:r>
            <a:br>
              <a:rPr lang="en-US" dirty="0"/>
            </a:br>
            <a:r>
              <a:rPr lang="en-US" dirty="0"/>
              <a:t>of many forms of parallelism. </a:t>
            </a:r>
            <a:br>
              <a:rPr lang="en-US" dirty="0"/>
            </a:br>
            <a:r>
              <a:rPr lang="en-US" dirty="0"/>
              <a:t>They are extremely complex </a:t>
            </a:r>
            <a:br>
              <a:rPr lang="en-US" dirty="0"/>
            </a:br>
            <a:r>
              <a:rPr lang="en-US" dirty="0"/>
              <a:t>and sophisticated.</a:t>
            </a:r>
          </a:p>
        </p:txBody>
      </p:sp>
      <p:sp>
        <p:nvSpPr>
          <p:cNvPr id="7" name="TextBox 6">
            <a:extLst>
              <a:ext uri="{FF2B5EF4-FFF2-40B4-BE49-F238E27FC236}">
                <a16:creationId xmlns:a16="http://schemas.microsoft.com/office/drawing/2014/main" id="{A3500660-69B5-423E-83DB-195F7A1CAF16}"/>
              </a:ext>
            </a:extLst>
          </p:cNvPr>
          <p:cNvSpPr txBox="1"/>
          <p:nvPr/>
        </p:nvSpPr>
        <p:spPr>
          <a:xfrm>
            <a:off x="3773874" y="5170696"/>
            <a:ext cx="3711657" cy="1200329"/>
          </a:xfrm>
          <a:prstGeom prst="rect">
            <a:avLst/>
          </a:prstGeom>
          <a:solidFill>
            <a:srgbClr val="FFC000"/>
          </a:solidFill>
        </p:spPr>
        <p:txBody>
          <a:bodyPr wrap="none" rtlCol="0">
            <a:spAutoFit/>
          </a:bodyPr>
          <a:lstStyle/>
          <a:p>
            <a:pPr algn="ctr"/>
            <a:r>
              <a:rPr lang="en-US" dirty="0"/>
              <a:t>Individual CPUs don’t make this NUMA</a:t>
            </a:r>
            <a:br>
              <a:rPr lang="en-US" dirty="0"/>
            </a:br>
            <a:r>
              <a:rPr lang="en-US" dirty="0"/>
              <a:t>dimension obvious. The whole idea is </a:t>
            </a:r>
            <a:br>
              <a:rPr lang="en-US" dirty="0"/>
            </a:br>
            <a:r>
              <a:rPr lang="en-US" dirty="0"/>
              <a:t>that if you don’t want to know, you can</a:t>
            </a:r>
            <a:br>
              <a:rPr lang="en-US" dirty="0"/>
            </a:br>
            <a:r>
              <a:rPr lang="en-US" dirty="0"/>
              <a:t>ignore the presence of parallelism</a:t>
            </a:r>
          </a:p>
        </p:txBody>
      </p:sp>
      <p:sp>
        <p:nvSpPr>
          <p:cNvPr id="8" name="TextBox 7">
            <a:extLst>
              <a:ext uri="{FF2B5EF4-FFF2-40B4-BE49-F238E27FC236}">
                <a16:creationId xmlns:a16="http://schemas.microsoft.com/office/drawing/2014/main" id="{2FE4ABD1-2D69-4CB1-BC4D-00EB3A479704}"/>
              </a:ext>
            </a:extLst>
          </p:cNvPr>
          <p:cNvSpPr txBox="1"/>
          <p:nvPr/>
        </p:nvSpPr>
        <p:spPr>
          <a:xfrm>
            <a:off x="7581757" y="5170696"/>
            <a:ext cx="4229243" cy="1200329"/>
          </a:xfrm>
          <a:prstGeom prst="rect">
            <a:avLst/>
          </a:prstGeom>
          <a:solidFill>
            <a:srgbClr val="FFC000"/>
          </a:solidFill>
        </p:spPr>
        <p:txBody>
          <a:bodyPr wrap="square" rtlCol="0">
            <a:spAutoFit/>
          </a:bodyPr>
          <a:lstStyle/>
          <a:p>
            <a:pPr algn="ctr"/>
            <a:r>
              <a:rPr lang="en-US" dirty="0"/>
              <a:t>Compiled languages are</a:t>
            </a:r>
            <a:br>
              <a:rPr lang="en-US" dirty="0"/>
            </a:br>
            <a:r>
              <a:rPr lang="en-US" dirty="0"/>
              <a:t>translated to machine language. Understanding this mapping will allow us to make far more effective use of the machine.</a:t>
            </a:r>
          </a:p>
        </p:txBody>
      </p:sp>
    </p:spTree>
    <p:extLst>
      <p:ext uri="{BB962C8B-B14F-4D97-AF65-F5344CB8AC3E}">
        <p14:creationId xmlns:p14="http://schemas.microsoft.com/office/powerpoint/2010/main" val="28336483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A46041-6FDB-2D4C-354D-B4A0F67798A7}"/>
              </a:ext>
            </a:extLst>
          </p:cNvPr>
          <p:cNvSpPr>
            <a:spLocks noGrp="1"/>
          </p:cNvSpPr>
          <p:nvPr>
            <p:ph type="title"/>
          </p:nvPr>
        </p:nvSpPr>
        <p:spPr/>
        <p:txBody>
          <a:bodyPr/>
          <a:lstStyle/>
          <a:p>
            <a:r>
              <a:rPr lang="en-US" dirty="0"/>
              <a:t>Example 1: Driving to New York</a:t>
            </a:r>
          </a:p>
        </p:txBody>
      </p:sp>
      <p:sp>
        <p:nvSpPr>
          <p:cNvPr id="3" name="Content Placeholder 2">
            <a:extLst>
              <a:ext uri="{FF2B5EF4-FFF2-40B4-BE49-F238E27FC236}">
                <a16:creationId xmlns:a16="http://schemas.microsoft.com/office/drawing/2014/main" id="{266464B6-788E-2C37-36D8-014B6A46102D}"/>
              </a:ext>
            </a:extLst>
          </p:cNvPr>
          <p:cNvSpPr>
            <a:spLocks noGrp="1"/>
          </p:cNvSpPr>
          <p:nvPr>
            <p:ph idx="1"/>
          </p:nvPr>
        </p:nvSpPr>
        <p:spPr/>
        <p:txBody>
          <a:bodyPr>
            <a:normAutofit lnSpcReduction="10000"/>
          </a:bodyPr>
          <a:lstStyle/>
          <a:p>
            <a:r>
              <a:rPr lang="en-US" dirty="0"/>
              <a:t>Maybe you and your friends normally drive via Pennsylvania where the speed limit is 75 on Route 280.</a:t>
            </a:r>
          </a:p>
          <a:p>
            <a:endParaRPr lang="en-US" dirty="0"/>
          </a:p>
          <a:p>
            <a:r>
              <a:rPr lang="en-US" dirty="0"/>
              <a:t>… gas mileage is poor at that speed.  If you wanted to buy (cheap) gas in New Jersey and were trying to stretch your tank, you would drive slower, like 55, and maybe draft behind trucks.</a:t>
            </a:r>
          </a:p>
          <a:p>
            <a:endParaRPr lang="en-US" dirty="0"/>
          </a:p>
          <a:p>
            <a:r>
              <a:rPr lang="en-US" i="1" dirty="0"/>
              <a:t>You know this works because you know about cars and mileage.</a:t>
            </a:r>
          </a:p>
        </p:txBody>
      </p:sp>
      <p:sp>
        <p:nvSpPr>
          <p:cNvPr id="4" name="Footer Placeholder 3">
            <a:extLst>
              <a:ext uri="{FF2B5EF4-FFF2-40B4-BE49-F238E27FC236}">
                <a16:creationId xmlns:a16="http://schemas.microsoft.com/office/drawing/2014/main" id="{27A23D3B-B6C6-D375-9C21-0E9273B08A96}"/>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B66735F5-734C-2A7C-B641-78604B621B9D}"/>
              </a:ext>
            </a:extLst>
          </p:cNvPr>
          <p:cNvSpPr>
            <a:spLocks noGrp="1"/>
          </p:cNvSpPr>
          <p:nvPr>
            <p:ph type="sldNum" sz="quarter" idx="12"/>
          </p:nvPr>
        </p:nvSpPr>
        <p:spPr/>
        <p:txBody>
          <a:bodyPr/>
          <a:lstStyle/>
          <a:p>
            <a:fld id="{6547F9EC-0141-428E-9624-21FD351CB832}" type="slidenum">
              <a:rPr lang="en-US" smtClean="0"/>
              <a:t>3</a:t>
            </a:fld>
            <a:endParaRPr lang="en-US"/>
          </a:p>
        </p:txBody>
      </p:sp>
    </p:spTree>
    <p:extLst>
      <p:ext uri="{BB962C8B-B14F-4D97-AF65-F5344CB8AC3E}">
        <p14:creationId xmlns:p14="http://schemas.microsoft.com/office/powerpoint/2010/main" val="160303434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EFAF5B5-8828-A36A-701A-8037CD4E9F20}"/>
              </a:ext>
            </a:extLst>
          </p:cNvPr>
          <p:cNvSpPr>
            <a:spLocks noGrp="1"/>
          </p:cNvSpPr>
          <p:nvPr>
            <p:ph type="title"/>
          </p:nvPr>
        </p:nvSpPr>
        <p:spPr/>
        <p:txBody>
          <a:bodyPr/>
          <a:lstStyle/>
          <a:p>
            <a:r>
              <a:rPr lang="en-US" dirty="0"/>
              <a:t>Want great computing mileage?</a:t>
            </a:r>
          </a:p>
        </p:txBody>
      </p:sp>
      <p:sp>
        <p:nvSpPr>
          <p:cNvPr id="3" name="Content Placeholder 2">
            <a:extLst>
              <a:ext uri="{FF2B5EF4-FFF2-40B4-BE49-F238E27FC236}">
                <a16:creationId xmlns:a16="http://schemas.microsoft.com/office/drawing/2014/main" id="{12F41827-F864-D588-91CF-CE13694A4DE9}"/>
              </a:ext>
            </a:extLst>
          </p:cNvPr>
          <p:cNvSpPr>
            <a:spLocks noGrp="1"/>
          </p:cNvSpPr>
          <p:nvPr>
            <p:ph idx="1"/>
          </p:nvPr>
        </p:nvSpPr>
        <p:spPr/>
        <p:txBody>
          <a:bodyPr/>
          <a:lstStyle/>
          <a:p>
            <a:r>
              <a:rPr lang="en-US" dirty="0"/>
              <a:t>Same idea!</a:t>
            </a:r>
          </a:p>
          <a:p>
            <a:endParaRPr lang="en-US" dirty="0"/>
          </a:p>
          <a:p>
            <a:r>
              <a:rPr lang="en-US" dirty="0"/>
              <a:t>Learn how the computer actually works, and understand the costs of various things you might try doing.</a:t>
            </a:r>
          </a:p>
          <a:p>
            <a:endParaRPr lang="en-US" dirty="0"/>
          </a:p>
          <a:p>
            <a:r>
              <a:rPr lang="en-US" dirty="0"/>
              <a:t>Then design solution to match what the computer is good at.</a:t>
            </a:r>
          </a:p>
        </p:txBody>
      </p:sp>
      <p:sp>
        <p:nvSpPr>
          <p:cNvPr id="4" name="Footer Placeholder 3">
            <a:extLst>
              <a:ext uri="{FF2B5EF4-FFF2-40B4-BE49-F238E27FC236}">
                <a16:creationId xmlns:a16="http://schemas.microsoft.com/office/drawing/2014/main" id="{0332B7B8-AB65-0A19-60B0-EE679B71C052}"/>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859C1C9B-914C-FBD6-7FE3-EEAEDB9543B5}"/>
              </a:ext>
            </a:extLst>
          </p:cNvPr>
          <p:cNvSpPr>
            <a:spLocks noGrp="1"/>
          </p:cNvSpPr>
          <p:nvPr>
            <p:ph type="sldNum" sz="quarter" idx="12"/>
          </p:nvPr>
        </p:nvSpPr>
        <p:spPr/>
        <p:txBody>
          <a:bodyPr/>
          <a:lstStyle/>
          <a:p>
            <a:fld id="{6547F9EC-0141-428E-9624-21FD351CB832}" type="slidenum">
              <a:rPr lang="en-US" smtClean="0"/>
              <a:t>4</a:t>
            </a:fld>
            <a:endParaRPr lang="en-US"/>
          </a:p>
        </p:txBody>
      </p:sp>
    </p:spTree>
    <p:extLst>
      <p:ext uri="{BB962C8B-B14F-4D97-AF65-F5344CB8AC3E}">
        <p14:creationId xmlns:p14="http://schemas.microsoft.com/office/powerpoint/2010/main" val="150638722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FDB8FE-EDE4-9829-3055-B770616E1497}"/>
              </a:ext>
            </a:extLst>
          </p:cNvPr>
          <p:cNvSpPr>
            <a:spLocks noGrp="1"/>
          </p:cNvSpPr>
          <p:nvPr>
            <p:ph type="title"/>
          </p:nvPr>
        </p:nvSpPr>
        <p:spPr/>
        <p:txBody>
          <a:bodyPr/>
          <a:lstStyle/>
          <a:p>
            <a:r>
              <a:rPr lang="en-US" dirty="0"/>
              <a:t>Example: My code versus Sagar’s</a:t>
            </a:r>
          </a:p>
        </p:txBody>
      </p:sp>
      <p:sp>
        <p:nvSpPr>
          <p:cNvPr id="3" name="Content Placeholder 2">
            <a:extLst>
              <a:ext uri="{FF2B5EF4-FFF2-40B4-BE49-F238E27FC236}">
                <a16:creationId xmlns:a16="http://schemas.microsoft.com/office/drawing/2014/main" id="{935A15AB-992F-E06D-AA82-61077B582C19}"/>
              </a:ext>
            </a:extLst>
          </p:cNvPr>
          <p:cNvSpPr>
            <a:spLocks noGrp="1"/>
          </p:cNvSpPr>
          <p:nvPr>
            <p:ph idx="1"/>
          </p:nvPr>
        </p:nvSpPr>
        <p:spPr/>
        <p:txBody>
          <a:bodyPr>
            <a:normAutofit fontScale="92500" lnSpcReduction="10000"/>
          </a:bodyPr>
          <a:lstStyle/>
          <a:p>
            <a:r>
              <a:rPr lang="en-US" dirty="0"/>
              <a:t>This was from our word count examples</a:t>
            </a:r>
            <a:r>
              <a:rPr lang="en-US" baseline="30000" dirty="0"/>
              <a:t>*</a:t>
            </a:r>
            <a:r>
              <a:rPr lang="en-US" dirty="0"/>
              <a:t>.  My code understood that when loaded from files, the data is just a long “vector” of characters – bytes – with some ‘\n’ characters (end of line).</a:t>
            </a:r>
          </a:p>
          <a:p>
            <a:endParaRPr lang="en-US" dirty="0"/>
          </a:p>
          <a:p>
            <a:r>
              <a:rPr lang="en-US" dirty="0"/>
              <a:t>My word-count kept the data in that form and only created std::string objects at the last moment, to increment the count:</a:t>
            </a:r>
          </a:p>
          <a:p>
            <a:r>
              <a:rPr lang="en-US" dirty="0"/>
              <a:t>“</a:t>
            </a:r>
            <a:r>
              <a:rPr lang="en-US" dirty="0" err="1"/>
              <a:t>wptr</a:t>
            </a:r>
            <a:r>
              <a:rPr lang="en-US" dirty="0"/>
              <a:t>” is a pointer</a:t>
            </a:r>
            <a:br>
              <a:rPr lang="en-US" dirty="0"/>
            </a:br>
            <a:r>
              <a:rPr lang="en-US" dirty="0"/>
              <a:t>directly to the bytes</a:t>
            </a:r>
            <a:br>
              <a:rPr lang="en-US" dirty="0"/>
            </a:br>
            <a:r>
              <a:rPr lang="en-US" dirty="0"/>
              <a:t>in the input buffer</a:t>
            </a:r>
          </a:p>
        </p:txBody>
      </p:sp>
      <p:sp>
        <p:nvSpPr>
          <p:cNvPr id="4" name="Footer Placeholder 3">
            <a:extLst>
              <a:ext uri="{FF2B5EF4-FFF2-40B4-BE49-F238E27FC236}">
                <a16:creationId xmlns:a16="http://schemas.microsoft.com/office/drawing/2014/main" id="{0FE335EC-506E-5984-B4C8-0758ECE299F0}"/>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074DF941-CFE7-EF7E-0AC8-BC8CEF054686}"/>
              </a:ext>
            </a:extLst>
          </p:cNvPr>
          <p:cNvSpPr>
            <a:spLocks noGrp="1"/>
          </p:cNvSpPr>
          <p:nvPr>
            <p:ph type="sldNum" sz="quarter" idx="12"/>
          </p:nvPr>
        </p:nvSpPr>
        <p:spPr/>
        <p:txBody>
          <a:bodyPr/>
          <a:lstStyle/>
          <a:p>
            <a:fld id="{6547F9EC-0141-428E-9624-21FD351CB832}" type="slidenum">
              <a:rPr lang="en-US" smtClean="0"/>
              <a:t>5</a:t>
            </a:fld>
            <a:endParaRPr lang="en-US"/>
          </a:p>
        </p:txBody>
      </p:sp>
      <p:sp>
        <p:nvSpPr>
          <p:cNvPr id="6" name="Rectangle 5">
            <a:extLst>
              <a:ext uri="{FF2B5EF4-FFF2-40B4-BE49-F238E27FC236}">
                <a16:creationId xmlns:a16="http://schemas.microsoft.com/office/drawing/2014/main" id="{60FC687F-53E0-3716-FFF8-CC937ABD74D3}"/>
              </a:ext>
            </a:extLst>
          </p:cNvPr>
          <p:cNvSpPr/>
          <p:nvPr/>
        </p:nvSpPr>
        <p:spPr>
          <a:xfrm>
            <a:off x="5484406" y="5072455"/>
            <a:ext cx="4936066" cy="1200329"/>
          </a:xfrm>
          <a:prstGeom prst="rect">
            <a:avLst/>
          </a:prstGeom>
          <a:solidFill>
            <a:schemeClr val="bg1">
              <a:lumMod val="95000"/>
            </a:schemeClr>
          </a:solidFill>
        </p:spPr>
        <p:txBody>
          <a:bodyPr wrap="square">
            <a:spAutoFit/>
          </a:bodyPr>
          <a:lstStyle/>
          <a:p>
            <a:r>
              <a:rPr lang="en-US" b="1" dirty="0"/>
              <a:t>inline void found(int&amp; </a:t>
            </a:r>
            <a:r>
              <a:rPr lang="en-US" b="1" dirty="0" err="1"/>
              <a:t>tn</a:t>
            </a:r>
            <a:r>
              <a:rPr lang="en-US" b="1" dirty="0"/>
              <a:t>, char*&amp; </a:t>
            </a:r>
            <a:r>
              <a:rPr lang="en-US" b="1" dirty="0" err="1"/>
              <a:t>wptr</a:t>
            </a:r>
            <a:r>
              <a:rPr lang="en-US" b="1" dirty="0"/>
              <a:t>)</a:t>
            </a:r>
          </a:p>
          <a:p>
            <a:r>
              <a:rPr lang="en-US" b="1" dirty="0"/>
              <a:t>{</a:t>
            </a:r>
          </a:p>
          <a:p>
            <a:r>
              <a:rPr lang="en-US" b="1" dirty="0"/>
              <a:t>	</a:t>
            </a:r>
            <a:r>
              <a:rPr lang="en-US" b="1" dirty="0" err="1"/>
              <a:t>sub_count</a:t>
            </a:r>
            <a:r>
              <a:rPr lang="en-US" b="1" dirty="0"/>
              <a:t>[</a:t>
            </a:r>
            <a:r>
              <a:rPr lang="en-US" b="1" dirty="0" err="1"/>
              <a:t>tn</a:t>
            </a:r>
            <a:r>
              <a:rPr lang="en-US" b="1" dirty="0"/>
              <a:t>][std::string(</a:t>
            </a:r>
            <a:r>
              <a:rPr lang="en-US" b="1" dirty="0" err="1"/>
              <a:t>wptr</a:t>
            </a:r>
            <a:r>
              <a:rPr lang="en-US" b="1" dirty="0"/>
              <a:t>)]++;</a:t>
            </a:r>
          </a:p>
          <a:p>
            <a:r>
              <a:rPr lang="en-US" b="1" dirty="0"/>
              <a:t>}</a:t>
            </a:r>
          </a:p>
        </p:txBody>
      </p:sp>
      <p:sp>
        <p:nvSpPr>
          <p:cNvPr id="7" name="TextBox 6">
            <a:extLst>
              <a:ext uri="{FF2B5EF4-FFF2-40B4-BE49-F238E27FC236}">
                <a16:creationId xmlns:a16="http://schemas.microsoft.com/office/drawing/2014/main" id="{B305F294-02AF-2247-76EE-39656D9E0981}"/>
              </a:ext>
            </a:extLst>
          </p:cNvPr>
          <p:cNvSpPr txBox="1"/>
          <p:nvPr/>
        </p:nvSpPr>
        <p:spPr>
          <a:xfrm>
            <a:off x="181069" y="6470704"/>
            <a:ext cx="7894277" cy="369332"/>
          </a:xfrm>
          <a:prstGeom prst="rect">
            <a:avLst/>
          </a:prstGeom>
          <a:noFill/>
        </p:spPr>
        <p:txBody>
          <a:bodyPr wrap="none" rtlCol="0">
            <a:spAutoFit/>
          </a:bodyPr>
          <a:lstStyle/>
          <a:p>
            <a:r>
              <a:rPr lang="en-US" b="1" dirty="0"/>
              <a:t>Used in the hacking competition for lecture 1.  All source code is on our web site!</a:t>
            </a:r>
          </a:p>
        </p:txBody>
      </p:sp>
    </p:spTree>
    <p:extLst>
      <p:ext uri="{BB962C8B-B14F-4D97-AF65-F5344CB8AC3E}">
        <p14:creationId xmlns:p14="http://schemas.microsoft.com/office/powerpoint/2010/main" val="409668289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0815EDD-7ACC-F289-D2F5-CF01840C0C52}"/>
              </a:ext>
            </a:extLst>
          </p:cNvPr>
          <p:cNvSpPr>
            <a:spLocks noGrp="1"/>
          </p:cNvSpPr>
          <p:nvPr>
            <p:ph type="title"/>
          </p:nvPr>
        </p:nvSpPr>
        <p:spPr/>
        <p:txBody>
          <a:bodyPr/>
          <a:lstStyle/>
          <a:p>
            <a:r>
              <a:rPr lang="en-US" dirty="0"/>
              <a:t>A chunk of Linux source code</a:t>
            </a:r>
          </a:p>
        </p:txBody>
      </p:sp>
      <p:sp>
        <p:nvSpPr>
          <p:cNvPr id="8" name="Content Placeholder 7">
            <a:extLst>
              <a:ext uri="{FF2B5EF4-FFF2-40B4-BE49-F238E27FC236}">
                <a16:creationId xmlns:a16="http://schemas.microsoft.com/office/drawing/2014/main" id="{73572FAF-771C-5391-30E1-DC970955FB22}"/>
              </a:ext>
            </a:extLst>
          </p:cNvPr>
          <p:cNvSpPr>
            <a:spLocks noGrp="1"/>
          </p:cNvSpPr>
          <p:nvPr>
            <p:ph idx="1"/>
          </p:nvPr>
        </p:nvSpPr>
        <p:spPr/>
        <p:txBody>
          <a:bodyPr/>
          <a:lstStyle/>
          <a:p>
            <a:r>
              <a:rPr lang="en-US" dirty="0"/>
              <a:t>Notice: this has text (words)</a:t>
            </a:r>
            <a:br>
              <a:rPr lang="en-US" dirty="0"/>
            </a:br>
            <a:r>
              <a:rPr lang="en-US" dirty="0"/>
              <a:t>but also lots of other stuff, like</a:t>
            </a:r>
            <a:br>
              <a:rPr lang="en-US" dirty="0"/>
            </a:br>
            <a:r>
              <a:rPr lang="en-US" dirty="0"/>
              <a:t>spaces and tabs, special chars</a:t>
            </a:r>
            <a:br>
              <a:rPr lang="en-US" dirty="0"/>
            </a:br>
            <a:r>
              <a:rPr lang="en-US" dirty="0"/>
              <a:t>like (){};/_&amp;* etc.</a:t>
            </a:r>
          </a:p>
          <a:p>
            <a:endParaRPr lang="en-US" dirty="0"/>
          </a:p>
          <a:p>
            <a:r>
              <a:rPr lang="en-US" dirty="0"/>
              <a:t>End of line is a special ascii</a:t>
            </a:r>
            <a:br>
              <a:rPr lang="en-US" dirty="0"/>
            </a:br>
            <a:r>
              <a:rPr lang="en-US" dirty="0"/>
              <a:t>char, ‘\n’ (code == 0x12).</a:t>
            </a:r>
          </a:p>
        </p:txBody>
      </p:sp>
      <p:sp>
        <p:nvSpPr>
          <p:cNvPr id="4" name="Footer Placeholder 3">
            <a:extLst>
              <a:ext uri="{FF2B5EF4-FFF2-40B4-BE49-F238E27FC236}">
                <a16:creationId xmlns:a16="http://schemas.microsoft.com/office/drawing/2014/main" id="{77B095C3-D0EB-DD88-D134-3B7956519E51}"/>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91C89752-2F43-D8DE-458F-2C1748C696BF}"/>
              </a:ext>
            </a:extLst>
          </p:cNvPr>
          <p:cNvSpPr>
            <a:spLocks noGrp="1"/>
          </p:cNvSpPr>
          <p:nvPr>
            <p:ph type="sldNum" sz="quarter" idx="12"/>
          </p:nvPr>
        </p:nvSpPr>
        <p:spPr/>
        <p:txBody>
          <a:bodyPr/>
          <a:lstStyle/>
          <a:p>
            <a:fld id="{6547F9EC-0141-428E-9624-21FD351CB832}" type="slidenum">
              <a:rPr lang="en-US" smtClean="0"/>
              <a:t>6</a:t>
            </a:fld>
            <a:endParaRPr lang="en-US"/>
          </a:p>
        </p:txBody>
      </p:sp>
      <p:pic>
        <p:nvPicPr>
          <p:cNvPr id="7" name="Picture 6">
            <a:extLst>
              <a:ext uri="{FF2B5EF4-FFF2-40B4-BE49-F238E27FC236}">
                <a16:creationId xmlns:a16="http://schemas.microsoft.com/office/drawing/2014/main" id="{80AF31E9-43E5-F77D-C058-78AB8D69670F}"/>
              </a:ext>
            </a:extLst>
          </p:cNvPr>
          <p:cNvPicPr>
            <a:picLocks noChangeAspect="1"/>
          </p:cNvPicPr>
          <p:nvPr/>
        </p:nvPicPr>
        <p:blipFill rotWithShape="1">
          <a:blip r:embed="rId2"/>
          <a:srcRect l="17031" t="47917" r="38907" b="6667"/>
          <a:stretch/>
        </p:blipFill>
        <p:spPr>
          <a:xfrm>
            <a:off x="6581775" y="2590800"/>
            <a:ext cx="5372100" cy="3114676"/>
          </a:xfrm>
          <a:prstGeom prst="rect">
            <a:avLst/>
          </a:prstGeom>
          <a:ln>
            <a:solidFill>
              <a:schemeClr val="tx1"/>
            </a:solidFill>
          </a:ln>
        </p:spPr>
      </p:pic>
    </p:spTree>
    <p:extLst>
      <p:ext uri="{BB962C8B-B14F-4D97-AF65-F5344CB8AC3E}">
        <p14:creationId xmlns:p14="http://schemas.microsoft.com/office/powerpoint/2010/main" val="85595545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26E89D2-61BC-27BE-1AB7-DF8AF5396D94}"/>
              </a:ext>
            </a:extLst>
          </p:cNvPr>
          <p:cNvSpPr>
            <a:spLocks noGrp="1"/>
          </p:cNvSpPr>
          <p:nvPr>
            <p:ph type="title"/>
          </p:nvPr>
        </p:nvSpPr>
        <p:spPr/>
        <p:txBody>
          <a:bodyPr>
            <a:normAutofit/>
          </a:bodyPr>
          <a:lstStyle/>
          <a:p>
            <a:r>
              <a:rPr lang="en-US" sz="4800" dirty="0"/>
              <a:t>Visualization of my word count running</a:t>
            </a:r>
          </a:p>
        </p:txBody>
      </p:sp>
      <p:sp>
        <p:nvSpPr>
          <p:cNvPr id="4" name="Footer Placeholder 3">
            <a:extLst>
              <a:ext uri="{FF2B5EF4-FFF2-40B4-BE49-F238E27FC236}">
                <a16:creationId xmlns:a16="http://schemas.microsoft.com/office/drawing/2014/main" id="{F28035FB-521D-4323-57FD-CA5C04C9860B}"/>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E2C75834-78F6-D0BD-5C19-566405559BF8}"/>
              </a:ext>
            </a:extLst>
          </p:cNvPr>
          <p:cNvSpPr>
            <a:spLocks noGrp="1"/>
          </p:cNvSpPr>
          <p:nvPr>
            <p:ph type="sldNum" sz="quarter" idx="12"/>
          </p:nvPr>
        </p:nvSpPr>
        <p:spPr/>
        <p:txBody>
          <a:bodyPr/>
          <a:lstStyle/>
          <a:p>
            <a:fld id="{6547F9EC-0141-428E-9624-21FD351CB832}" type="slidenum">
              <a:rPr lang="en-US" smtClean="0"/>
              <a:t>7</a:t>
            </a:fld>
            <a:endParaRPr lang="en-US"/>
          </a:p>
        </p:txBody>
      </p:sp>
      <p:sp>
        <p:nvSpPr>
          <p:cNvPr id="6" name="Rectangle: Folded Corner 5">
            <a:extLst>
              <a:ext uri="{FF2B5EF4-FFF2-40B4-BE49-F238E27FC236}">
                <a16:creationId xmlns:a16="http://schemas.microsoft.com/office/drawing/2014/main" id="{5139F46C-52A9-B187-607A-1EC8B61D995C}"/>
              </a:ext>
            </a:extLst>
          </p:cNvPr>
          <p:cNvSpPr/>
          <p:nvPr/>
        </p:nvSpPr>
        <p:spPr>
          <a:xfrm>
            <a:off x="434567" y="4044748"/>
            <a:ext cx="2819322" cy="1266377"/>
          </a:xfrm>
          <a:prstGeom prst="foldedCorner">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Some file with Linux source code, like …/kernel/</a:t>
            </a:r>
            <a:r>
              <a:rPr lang="en-US" dirty="0" err="1"/>
              <a:t>dma</a:t>
            </a:r>
            <a:r>
              <a:rPr lang="en-US" dirty="0"/>
              <a:t>/</a:t>
            </a:r>
            <a:r>
              <a:rPr lang="en-US" dirty="0" err="1"/>
              <a:t>contiguous.c</a:t>
            </a:r>
            <a:endParaRPr lang="en-US" dirty="0"/>
          </a:p>
        </p:txBody>
      </p:sp>
      <p:sp>
        <p:nvSpPr>
          <p:cNvPr id="7" name="Freeform: Shape 6">
            <a:extLst>
              <a:ext uri="{FF2B5EF4-FFF2-40B4-BE49-F238E27FC236}">
                <a16:creationId xmlns:a16="http://schemas.microsoft.com/office/drawing/2014/main" id="{14E491FF-693D-23C1-790A-1F32D5A9DCEE}"/>
              </a:ext>
            </a:extLst>
          </p:cNvPr>
          <p:cNvSpPr/>
          <p:nvPr/>
        </p:nvSpPr>
        <p:spPr>
          <a:xfrm>
            <a:off x="1846907" y="2589233"/>
            <a:ext cx="3920150" cy="1448613"/>
          </a:xfrm>
          <a:custGeom>
            <a:avLst/>
            <a:gdLst>
              <a:gd name="connsiteX0" fmla="*/ 0 w 3920150"/>
              <a:gd name="connsiteY0" fmla="*/ 1448613 h 1448613"/>
              <a:gd name="connsiteX1" fmla="*/ 742384 w 3920150"/>
              <a:gd name="connsiteY1" fmla="*/ 497999 h 1448613"/>
              <a:gd name="connsiteX2" fmla="*/ 2308634 w 3920150"/>
              <a:gd name="connsiteY2" fmla="*/ 58 h 1448613"/>
              <a:gd name="connsiteX3" fmla="*/ 3920150 w 3920150"/>
              <a:gd name="connsiteY3" fmla="*/ 525159 h 1448613"/>
            </a:gdLst>
            <a:ahLst/>
            <a:cxnLst>
              <a:cxn ang="0">
                <a:pos x="connsiteX0" y="connsiteY0"/>
              </a:cxn>
              <a:cxn ang="0">
                <a:pos x="connsiteX1" y="connsiteY1"/>
              </a:cxn>
              <a:cxn ang="0">
                <a:pos x="connsiteX2" y="connsiteY2"/>
              </a:cxn>
              <a:cxn ang="0">
                <a:pos x="connsiteX3" y="connsiteY3"/>
              </a:cxn>
            </a:cxnLst>
            <a:rect l="l" t="t" r="r" b="b"/>
            <a:pathLst>
              <a:path w="3920150" h="1448613">
                <a:moveTo>
                  <a:pt x="0" y="1448613"/>
                </a:moveTo>
                <a:cubicBezTo>
                  <a:pt x="178806" y="1094019"/>
                  <a:pt x="357612" y="739425"/>
                  <a:pt x="742384" y="497999"/>
                </a:cubicBezTo>
                <a:cubicBezTo>
                  <a:pt x="1127156" y="256573"/>
                  <a:pt x="1779006" y="-4469"/>
                  <a:pt x="2308634" y="58"/>
                </a:cubicBezTo>
                <a:cubicBezTo>
                  <a:pt x="2838262" y="4585"/>
                  <a:pt x="3379206" y="264872"/>
                  <a:pt x="3920150" y="525159"/>
                </a:cubicBezTo>
              </a:path>
            </a:pathLst>
          </a:custGeom>
          <a:noFill/>
          <a:ln>
            <a:tailEnd type="triangle"/>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n w="76200">
                <a:solidFill>
                  <a:schemeClr val="tx1"/>
                </a:solidFill>
              </a:ln>
            </a:endParaRPr>
          </a:p>
        </p:txBody>
      </p:sp>
      <p:sp>
        <p:nvSpPr>
          <p:cNvPr id="8" name="Cube 7">
            <a:extLst>
              <a:ext uri="{FF2B5EF4-FFF2-40B4-BE49-F238E27FC236}">
                <a16:creationId xmlns:a16="http://schemas.microsoft.com/office/drawing/2014/main" id="{73686B46-CE61-57E4-9C81-B352DB0C8796}"/>
              </a:ext>
            </a:extLst>
          </p:cNvPr>
          <p:cNvSpPr/>
          <p:nvPr/>
        </p:nvSpPr>
        <p:spPr>
          <a:xfrm>
            <a:off x="5560351" y="2932257"/>
            <a:ext cx="6197082" cy="3170865"/>
          </a:xfrm>
          <a:prstGeom prst="cub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0" name="TextBox 9">
            <a:extLst>
              <a:ext uri="{FF2B5EF4-FFF2-40B4-BE49-F238E27FC236}">
                <a16:creationId xmlns:a16="http://schemas.microsoft.com/office/drawing/2014/main" id="{F3EB85BC-AABA-ABC7-D4B2-DFEF7BBE1833}"/>
              </a:ext>
            </a:extLst>
          </p:cNvPr>
          <p:cNvSpPr txBox="1"/>
          <p:nvPr/>
        </p:nvSpPr>
        <p:spPr>
          <a:xfrm>
            <a:off x="7004823" y="5426182"/>
            <a:ext cx="1577676" cy="369332"/>
          </a:xfrm>
          <a:prstGeom prst="rect">
            <a:avLst/>
          </a:prstGeom>
          <a:noFill/>
        </p:spPr>
        <p:txBody>
          <a:bodyPr wrap="none" rtlCol="0">
            <a:spAutoFit/>
          </a:bodyPr>
          <a:lstStyle/>
          <a:p>
            <a:r>
              <a:rPr lang="en-US" dirty="0"/>
              <a:t>Memory buffer</a:t>
            </a:r>
          </a:p>
        </p:txBody>
      </p:sp>
      <p:sp>
        <p:nvSpPr>
          <p:cNvPr id="11" name="Rectangle 10">
            <a:extLst>
              <a:ext uri="{FF2B5EF4-FFF2-40B4-BE49-F238E27FC236}">
                <a16:creationId xmlns:a16="http://schemas.microsoft.com/office/drawing/2014/main" id="{E06617B1-677D-D1D3-21AD-0AE451D8A10F}"/>
              </a:ext>
            </a:extLst>
          </p:cNvPr>
          <p:cNvSpPr/>
          <p:nvPr/>
        </p:nvSpPr>
        <p:spPr>
          <a:xfrm>
            <a:off x="5901267" y="6076814"/>
            <a:ext cx="4936066" cy="369332"/>
          </a:xfrm>
          <a:prstGeom prst="rect">
            <a:avLst/>
          </a:prstGeom>
          <a:solidFill>
            <a:schemeClr val="bg1">
              <a:lumMod val="95000"/>
            </a:schemeClr>
          </a:solidFill>
        </p:spPr>
        <p:txBody>
          <a:bodyPr wrap="square">
            <a:spAutoFit/>
          </a:bodyPr>
          <a:lstStyle/>
          <a:p>
            <a:pPr algn="ctr"/>
            <a:r>
              <a:rPr lang="en-US" b="1" dirty="0"/>
              <a:t>Ken’s word-count process, when running</a:t>
            </a:r>
          </a:p>
        </p:txBody>
      </p:sp>
      <p:pic>
        <p:nvPicPr>
          <p:cNvPr id="18" name="Picture 17">
            <a:extLst>
              <a:ext uri="{FF2B5EF4-FFF2-40B4-BE49-F238E27FC236}">
                <a16:creationId xmlns:a16="http://schemas.microsoft.com/office/drawing/2014/main" id="{9956D278-5AE7-4524-7BF3-0DDECEC41252}"/>
              </a:ext>
            </a:extLst>
          </p:cNvPr>
          <p:cNvPicPr>
            <a:picLocks noChangeAspect="1"/>
          </p:cNvPicPr>
          <p:nvPr/>
        </p:nvPicPr>
        <p:blipFill>
          <a:blip r:embed="rId2"/>
          <a:stretch>
            <a:fillRect/>
          </a:stretch>
        </p:blipFill>
        <p:spPr>
          <a:xfrm>
            <a:off x="5630656" y="3690670"/>
            <a:ext cx="4110872" cy="1797236"/>
          </a:xfrm>
          <a:prstGeom prst="rect">
            <a:avLst/>
          </a:prstGeom>
        </p:spPr>
      </p:pic>
      <p:sp>
        <p:nvSpPr>
          <p:cNvPr id="3" name="TextBox 2">
            <a:extLst>
              <a:ext uri="{FF2B5EF4-FFF2-40B4-BE49-F238E27FC236}">
                <a16:creationId xmlns:a16="http://schemas.microsoft.com/office/drawing/2014/main" id="{72E31F74-D478-AFA5-A85A-71E6C2AEDA8C}"/>
              </a:ext>
            </a:extLst>
          </p:cNvPr>
          <p:cNvSpPr txBox="1"/>
          <p:nvPr/>
        </p:nvSpPr>
        <p:spPr>
          <a:xfrm>
            <a:off x="2476355" y="2188097"/>
            <a:ext cx="3619645" cy="369332"/>
          </a:xfrm>
          <a:prstGeom prst="rect">
            <a:avLst/>
          </a:prstGeom>
          <a:noFill/>
        </p:spPr>
        <p:txBody>
          <a:bodyPr wrap="none" rtlCol="0">
            <a:spAutoFit/>
          </a:bodyPr>
          <a:lstStyle/>
          <a:p>
            <a:r>
              <a:rPr lang="en-US" dirty="0"/>
              <a:t>Read data into memory from disk file</a:t>
            </a:r>
          </a:p>
        </p:txBody>
      </p:sp>
    </p:spTree>
    <p:extLst>
      <p:ext uri="{BB962C8B-B14F-4D97-AF65-F5344CB8AC3E}">
        <p14:creationId xmlns:p14="http://schemas.microsoft.com/office/powerpoint/2010/main" val="89165605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FD9E27-8808-C91B-6CC8-8664A257F66C}"/>
              </a:ext>
            </a:extLst>
          </p:cNvPr>
          <p:cNvSpPr>
            <a:spLocks noGrp="1"/>
          </p:cNvSpPr>
          <p:nvPr>
            <p:ph type="title"/>
          </p:nvPr>
        </p:nvSpPr>
        <p:spPr/>
        <p:txBody>
          <a:bodyPr>
            <a:normAutofit/>
          </a:bodyPr>
          <a:lstStyle/>
          <a:p>
            <a:r>
              <a:rPr lang="en-US" sz="4000" dirty="0"/>
              <a:t>What do we mean by “read data into memory?”</a:t>
            </a:r>
          </a:p>
        </p:txBody>
      </p:sp>
      <p:sp>
        <p:nvSpPr>
          <p:cNvPr id="5" name="Content Placeholder 4">
            <a:extLst>
              <a:ext uri="{FF2B5EF4-FFF2-40B4-BE49-F238E27FC236}">
                <a16:creationId xmlns:a16="http://schemas.microsoft.com/office/drawing/2014/main" id="{726B3848-C032-D08C-A15A-5FC84AFA8AF8}"/>
              </a:ext>
            </a:extLst>
          </p:cNvPr>
          <p:cNvSpPr>
            <a:spLocks noGrp="1"/>
          </p:cNvSpPr>
          <p:nvPr>
            <p:ph idx="1"/>
          </p:nvPr>
        </p:nvSpPr>
        <p:spPr/>
        <p:txBody>
          <a:bodyPr>
            <a:normAutofit fontScale="92500" lnSpcReduction="10000"/>
          </a:bodyPr>
          <a:lstStyle/>
          <a:p>
            <a:r>
              <a:rPr lang="en-US" dirty="0"/>
              <a:t>In my program, some space gets allocated – set aside – in the address space as a place for file data to be held.</a:t>
            </a:r>
          </a:p>
          <a:p>
            <a:endParaRPr lang="en-US" dirty="0"/>
          </a:p>
          <a:p>
            <a:r>
              <a:rPr lang="en-US" dirty="0"/>
              <a:t>The program opened a source file and told Linux to copy 4096 bytes (one block) into that buffer area.</a:t>
            </a:r>
          </a:p>
          <a:p>
            <a:endParaRPr lang="en-US" dirty="0"/>
          </a:p>
          <a:p>
            <a:r>
              <a:rPr lang="en-US" dirty="0"/>
              <a:t>The text that you saw in that screenshot was stored there as a series of ascii bytes, a code that uses values 0..128</a:t>
            </a:r>
          </a:p>
        </p:txBody>
      </p:sp>
      <p:sp>
        <p:nvSpPr>
          <p:cNvPr id="3" name="Footer Placeholder 2">
            <a:extLst>
              <a:ext uri="{FF2B5EF4-FFF2-40B4-BE49-F238E27FC236}">
                <a16:creationId xmlns:a16="http://schemas.microsoft.com/office/drawing/2014/main" id="{51E00DD6-95B1-FA85-54CA-CBCAF5D19E9A}"/>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2410DD93-1E6B-481F-FD1B-A5C033FA9E43}"/>
              </a:ext>
            </a:extLst>
          </p:cNvPr>
          <p:cNvSpPr>
            <a:spLocks noGrp="1"/>
          </p:cNvSpPr>
          <p:nvPr>
            <p:ph type="sldNum" sz="quarter" idx="12"/>
          </p:nvPr>
        </p:nvSpPr>
        <p:spPr/>
        <p:txBody>
          <a:bodyPr/>
          <a:lstStyle/>
          <a:p>
            <a:fld id="{6547F9EC-0141-428E-9624-21FD351CB832}" type="slidenum">
              <a:rPr lang="en-US" smtClean="0"/>
              <a:t>8</a:t>
            </a:fld>
            <a:endParaRPr lang="en-US"/>
          </a:p>
        </p:txBody>
      </p:sp>
    </p:spTree>
    <p:extLst>
      <p:ext uri="{BB962C8B-B14F-4D97-AF65-F5344CB8AC3E}">
        <p14:creationId xmlns:p14="http://schemas.microsoft.com/office/powerpoint/2010/main" val="230340600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4125A4D-198D-8737-F8C3-68619F2B4222}"/>
              </a:ext>
            </a:extLst>
          </p:cNvPr>
          <p:cNvSpPr>
            <a:spLocks noGrp="1"/>
          </p:cNvSpPr>
          <p:nvPr>
            <p:ph type="title"/>
          </p:nvPr>
        </p:nvSpPr>
        <p:spPr/>
        <p:txBody>
          <a:bodyPr/>
          <a:lstStyle/>
          <a:p>
            <a:r>
              <a:rPr lang="en-US" dirty="0"/>
              <a:t>How my code actually worked</a:t>
            </a:r>
          </a:p>
        </p:txBody>
      </p:sp>
      <p:sp>
        <p:nvSpPr>
          <p:cNvPr id="5" name="Content Placeholder 4">
            <a:extLst>
              <a:ext uri="{FF2B5EF4-FFF2-40B4-BE49-F238E27FC236}">
                <a16:creationId xmlns:a16="http://schemas.microsoft.com/office/drawing/2014/main" id="{39547E5E-ACD9-48DC-2788-BE194DBD34BF}"/>
              </a:ext>
            </a:extLst>
          </p:cNvPr>
          <p:cNvSpPr>
            <a:spLocks noGrp="1"/>
          </p:cNvSpPr>
          <p:nvPr>
            <p:ph idx="1"/>
          </p:nvPr>
        </p:nvSpPr>
        <p:spPr>
          <a:xfrm>
            <a:off x="1024128" y="2084832"/>
            <a:ext cx="10641690" cy="4224528"/>
          </a:xfrm>
        </p:spPr>
        <p:txBody>
          <a:bodyPr>
            <a:normAutofit/>
          </a:bodyPr>
          <a:lstStyle/>
          <a:p>
            <a:r>
              <a:rPr lang="en-US" dirty="0"/>
              <a:t>Change all “white space” to </a:t>
            </a:r>
            <a:r>
              <a:rPr lang="en-US" sz="2600" i="1" dirty="0">
                <a:sym typeface="Symbol" panose="05050102010706020507" pitchFamily="18" charset="2"/>
              </a:rPr>
              <a:t>\0</a:t>
            </a:r>
            <a:r>
              <a:rPr lang="en-US" sz="4300" i="1" dirty="0">
                <a:sym typeface="Symbol" panose="05050102010706020507" pitchFamily="18" charset="2"/>
              </a:rPr>
              <a:t> </a:t>
            </a:r>
            <a:r>
              <a:rPr lang="en-US" dirty="0"/>
              <a:t>(byte containing 0).  Now each word is a null-terminated char* vector (a “c-string”)</a:t>
            </a:r>
          </a:p>
          <a:p>
            <a:endParaRPr lang="en-US" dirty="0"/>
          </a:p>
          <a:p>
            <a:endParaRPr lang="en-US" dirty="0"/>
          </a:p>
          <a:p>
            <a:endParaRPr lang="en-US" dirty="0"/>
          </a:p>
          <a:p>
            <a:pPr marL="0" indent="0">
              <a:buNone/>
            </a:pPr>
            <a:br>
              <a:rPr lang="en-US" dirty="0"/>
            </a:br>
            <a:r>
              <a:rPr lang="en-US" dirty="0"/>
              <a:t>Converted from a c-string to std::string in </a:t>
            </a:r>
            <a:r>
              <a:rPr lang="en-US" b="1" dirty="0"/>
              <a:t>found</a:t>
            </a:r>
            <a:r>
              <a:rPr lang="en-US" dirty="0"/>
              <a:t>:</a:t>
            </a:r>
          </a:p>
        </p:txBody>
      </p:sp>
      <p:sp>
        <p:nvSpPr>
          <p:cNvPr id="3" name="Footer Placeholder 2">
            <a:extLst>
              <a:ext uri="{FF2B5EF4-FFF2-40B4-BE49-F238E27FC236}">
                <a16:creationId xmlns:a16="http://schemas.microsoft.com/office/drawing/2014/main" id="{BBF09343-E269-A43A-3536-EC47FCD0070F}"/>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6EAE25A7-FDB9-AC05-5033-41D1680E2387}"/>
              </a:ext>
            </a:extLst>
          </p:cNvPr>
          <p:cNvSpPr>
            <a:spLocks noGrp="1"/>
          </p:cNvSpPr>
          <p:nvPr>
            <p:ph type="sldNum" sz="quarter" idx="12"/>
          </p:nvPr>
        </p:nvSpPr>
        <p:spPr/>
        <p:txBody>
          <a:bodyPr/>
          <a:lstStyle/>
          <a:p>
            <a:fld id="{6547F9EC-0141-428E-9624-21FD351CB832}" type="slidenum">
              <a:rPr lang="en-US" smtClean="0"/>
              <a:t>9</a:t>
            </a:fld>
            <a:endParaRPr lang="en-US"/>
          </a:p>
        </p:txBody>
      </p:sp>
      <p:sp>
        <p:nvSpPr>
          <p:cNvPr id="6" name="TextBox 5">
            <a:extLst>
              <a:ext uri="{FF2B5EF4-FFF2-40B4-BE49-F238E27FC236}">
                <a16:creationId xmlns:a16="http://schemas.microsoft.com/office/drawing/2014/main" id="{A07590F3-A6C8-155B-0094-9FE873B8B2A9}"/>
              </a:ext>
            </a:extLst>
          </p:cNvPr>
          <p:cNvSpPr txBox="1"/>
          <p:nvPr/>
        </p:nvSpPr>
        <p:spPr>
          <a:xfrm>
            <a:off x="1531121" y="3506432"/>
            <a:ext cx="6097508" cy="369332"/>
          </a:xfrm>
          <a:prstGeom prst="rect">
            <a:avLst/>
          </a:prstGeom>
          <a:solidFill>
            <a:srgbClr val="FFFFCC"/>
          </a:solidFill>
          <a:ln w="38100">
            <a:solidFill>
              <a:schemeClr val="tx1"/>
            </a:solidFill>
          </a:ln>
        </p:spPr>
        <p:txBody>
          <a:bodyPr wrap="square">
            <a:spAutoFit/>
          </a:bodyPr>
          <a:lstStyle/>
          <a:p>
            <a:r>
              <a:rPr lang="en-US" dirty="0"/>
              <a:t>int ret;\</a:t>
            </a:r>
            <a:r>
              <a:rPr lang="en-US" dirty="0" err="1"/>
              <a:t>nchar</a:t>
            </a:r>
            <a:r>
              <a:rPr lang="en-US" dirty="0"/>
              <a:t> name[CMA_MAX_NAME];\</a:t>
            </a:r>
            <a:r>
              <a:rPr lang="en-US" dirty="0" err="1"/>
              <a:t>nstruct</a:t>
            </a:r>
            <a:r>
              <a:rPr lang="en-US" dirty="0"/>
              <a:t> </a:t>
            </a:r>
            <a:r>
              <a:rPr lang="en-US" dirty="0" err="1"/>
              <a:t>cma</a:t>
            </a:r>
            <a:r>
              <a:rPr lang="en-US" dirty="0"/>
              <a:t> **</a:t>
            </a:r>
            <a:r>
              <a:rPr lang="en-US" dirty="0" err="1"/>
              <a:t>cma</a:t>
            </a:r>
            <a:r>
              <a:rPr lang="en-US" dirty="0"/>
              <a:t> =</a:t>
            </a:r>
          </a:p>
        </p:txBody>
      </p:sp>
      <p:sp>
        <p:nvSpPr>
          <p:cNvPr id="7" name="TextBox 6">
            <a:extLst>
              <a:ext uri="{FF2B5EF4-FFF2-40B4-BE49-F238E27FC236}">
                <a16:creationId xmlns:a16="http://schemas.microsoft.com/office/drawing/2014/main" id="{2814E034-C3AE-E3F2-7D8C-3009B0109943}"/>
              </a:ext>
            </a:extLst>
          </p:cNvPr>
          <p:cNvSpPr txBox="1"/>
          <p:nvPr/>
        </p:nvSpPr>
        <p:spPr>
          <a:xfrm>
            <a:off x="2634558" y="4235273"/>
            <a:ext cx="7785981" cy="369332"/>
          </a:xfrm>
          <a:prstGeom prst="rect">
            <a:avLst/>
          </a:prstGeom>
          <a:solidFill>
            <a:srgbClr val="FFFFCC"/>
          </a:solidFill>
          <a:ln w="38100">
            <a:solidFill>
              <a:schemeClr val="tx1"/>
            </a:solidFill>
          </a:ln>
        </p:spPr>
        <p:txBody>
          <a:bodyPr wrap="square">
            <a:spAutoFit/>
          </a:bodyPr>
          <a:lstStyle/>
          <a:p>
            <a:r>
              <a:rPr lang="en-US" dirty="0"/>
              <a:t>int</a:t>
            </a:r>
            <a:r>
              <a:rPr lang="en-US" i="1" dirty="0">
                <a:sym typeface="Symbol" panose="05050102010706020507" pitchFamily="18" charset="2"/>
              </a:rPr>
              <a:t>\0</a:t>
            </a:r>
            <a:r>
              <a:rPr lang="en-US" dirty="0"/>
              <a:t>ret</a:t>
            </a:r>
            <a:r>
              <a:rPr lang="en-US" i="1" dirty="0">
                <a:sym typeface="Symbol" panose="05050102010706020507" pitchFamily="18" charset="2"/>
              </a:rPr>
              <a:t>\0\0\0c</a:t>
            </a:r>
            <a:r>
              <a:rPr lang="en-US" dirty="0"/>
              <a:t>har</a:t>
            </a:r>
            <a:r>
              <a:rPr lang="en-US" i="1" dirty="0">
                <a:sym typeface="Symbol" panose="05050102010706020507" pitchFamily="18" charset="2"/>
              </a:rPr>
              <a:t>\0</a:t>
            </a:r>
            <a:r>
              <a:rPr lang="en-US" dirty="0"/>
              <a:t>name</a:t>
            </a:r>
            <a:r>
              <a:rPr lang="en-US" i="1" dirty="0">
                <a:sym typeface="Symbol" panose="05050102010706020507" pitchFamily="18" charset="2"/>
              </a:rPr>
              <a:t>\0</a:t>
            </a:r>
            <a:r>
              <a:rPr lang="en-US" dirty="0"/>
              <a:t>CMA_MAX_NAME</a:t>
            </a:r>
            <a:r>
              <a:rPr lang="en-US" i="1" dirty="0">
                <a:sym typeface="Symbol" panose="05050102010706020507" pitchFamily="18" charset="2"/>
              </a:rPr>
              <a:t>\0\0\0</a:t>
            </a:r>
            <a:r>
              <a:rPr lang="en-US" dirty="0"/>
              <a:t>struct</a:t>
            </a:r>
            <a:r>
              <a:rPr lang="en-US" i="1" dirty="0">
                <a:sym typeface="Symbol" panose="05050102010706020507" pitchFamily="18" charset="2"/>
              </a:rPr>
              <a:t>\0 </a:t>
            </a:r>
            <a:r>
              <a:rPr lang="en-US" dirty="0" err="1"/>
              <a:t>cma</a:t>
            </a:r>
            <a:r>
              <a:rPr lang="en-US" i="1" dirty="0">
                <a:sym typeface="Symbol" panose="05050102010706020507" pitchFamily="18" charset="2"/>
              </a:rPr>
              <a:t>\0\0</a:t>
            </a:r>
            <a:r>
              <a:rPr lang="en-US" dirty="0"/>
              <a:t>cma</a:t>
            </a:r>
            <a:r>
              <a:rPr lang="en-US" i="1" dirty="0">
                <a:sym typeface="Symbol" panose="05050102010706020507" pitchFamily="18" charset="2"/>
              </a:rPr>
              <a:t>\0</a:t>
            </a:r>
            <a:endParaRPr lang="en-US" dirty="0"/>
          </a:p>
        </p:txBody>
      </p:sp>
      <p:sp>
        <p:nvSpPr>
          <p:cNvPr id="8" name="Arrow: Right 7">
            <a:extLst>
              <a:ext uri="{FF2B5EF4-FFF2-40B4-BE49-F238E27FC236}">
                <a16:creationId xmlns:a16="http://schemas.microsoft.com/office/drawing/2014/main" id="{C9F63F2B-FD30-AF41-47E5-461E136808C2}"/>
              </a:ext>
            </a:extLst>
          </p:cNvPr>
          <p:cNvSpPr/>
          <p:nvPr/>
        </p:nvSpPr>
        <p:spPr>
          <a:xfrm rot="2379505">
            <a:off x="4124570" y="3933314"/>
            <a:ext cx="324141" cy="2479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0" name="Straight Arrow Connector 9">
            <a:extLst>
              <a:ext uri="{FF2B5EF4-FFF2-40B4-BE49-F238E27FC236}">
                <a16:creationId xmlns:a16="http://schemas.microsoft.com/office/drawing/2014/main" id="{FDC310A3-7A88-5182-7F17-A1681F5D8F81}"/>
              </a:ext>
            </a:extLst>
          </p:cNvPr>
          <p:cNvCxnSpPr>
            <a:cxnSpLocks/>
          </p:cNvCxnSpPr>
          <p:nvPr/>
        </p:nvCxnSpPr>
        <p:spPr>
          <a:xfrm flipV="1">
            <a:off x="4842932" y="4544046"/>
            <a:ext cx="770217" cy="673565"/>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4" name="TextBox 13">
            <a:extLst>
              <a:ext uri="{FF2B5EF4-FFF2-40B4-BE49-F238E27FC236}">
                <a16:creationId xmlns:a16="http://schemas.microsoft.com/office/drawing/2014/main" id="{36A5F2A9-FECB-A124-CEAE-3F43197DFC86}"/>
              </a:ext>
            </a:extLst>
          </p:cNvPr>
          <p:cNvSpPr txBox="1"/>
          <p:nvPr/>
        </p:nvSpPr>
        <p:spPr>
          <a:xfrm>
            <a:off x="4238376" y="5032945"/>
            <a:ext cx="620683" cy="369332"/>
          </a:xfrm>
          <a:prstGeom prst="rect">
            <a:avLst/>
          </a:prstGeom>
          <a:noFill/>
        </p:spPr>
        <p:txBody>
          <a:bodyPr wrap="none" rtlCol="0">
            <a:spAutoFit/>
          </a:bodyPr>
          <a:lstStyle/>
          <a:p>
            <a:r>
              <a:rPr lang="en-US" b="1" dirty="0" err="1"/>
              <a:t>wptr</a:t>
            </a:r>
            <a:endParaRPr lang="en-US" b="1" dirty="0"/>
          </a:p>
        </p:txBody>
      </p:sp>
      <p:sp>
        <p:nvSpPr>
          <p:cNvPr id="16" name="TextBox 15">
            <a:extLst>
              <a:ext uri="{FF2B5EF4-FFF2-40B4-BE49-F238E27FC236}">
                <a16:creationId xmlns:a16="http://schemas.microsoft.com/office/drawing/2014/main" id="{1558D31F-3A6D-E8D2-540E-FAFCA5B03CC8}"/>
              </a:ext>
            </a:extLst>
          </p:cNvPr>
          <p:cNvSpPr txBox="1"/>
          <p:nvPr/>
        </p:nvSpPr>
        <p:spPr>
          <a:xfrm>
            <a:off x="5495868" y="4928951"/>
            <a:ext cx="6097508" cy="369332"/>
          </a:xfrm>
          <a:prstGeom prst="rect">
            <a:avLst/>
          </a:prstGeom>
          <a:noFill/>
        </p:spPr>
        <p:txBody>
          <a:bodyPr wrap="square">
            <a:spAutoFit/>
          </a:bodyPr>
          <a:lstStyle/>
          <a:p>
            <a:r>
              <a:rPr lang="en-US" b="1" dirty="0"/>
              <a:t>found(</a:t>
            </a:r>
            <a:r>
              <a:rPr lang="en-US" b="1" dirty="0" err="1"/>
              <a:t>current_thread_id</a:t>
            </a:r>
            <a:r>
              <a:rPr lang="en-US" b="1" dirty="0"/>
              <a:t>, </a:t>
            </a:r>
            <a:r>
              <a:rPr lang="en-US" b="1" dirty="0" err="1"/>
              <a:t>wptr</a:t>
            </a:r>
            <a:r>
              <a:rPr lang="en-US" b="1" dirty="0"/>
              <a:t>);</a:t>
            </a:r>
          </a:p>
        </p:txBody>
      </p:sp>
      <p:sp>
        <p:nvSpPr>
          <p:cNvPr id="18" name="TextBox 17">
            <a:extLst>
              <a:ext uri="{FF2B5EF4-FFF2-40B4-BE49-F238E27FC236}">
                <a16:creationId xmlns:a16="http://schemas.microsoft.com/office/drawing/2014/main" id="{94328B73-5F2F-2700-82FC-95599A40AB33}"/>
              </a:ext>
            </a:extLst>
          </p:cNvPr>
          <p:cNvSpPr txBox="1"/>
          <p:nvPr/>
        </p:nvSpPr>
        <p:spPr>
          <a:xfrm>
            <a:off x="5568310" y="6154198"/>
            <a:ext cx="6097508" cy="369332"/>
          </a:xfrm>
          <a:prstGeom prst="rect">
            <a:avLst/>
          </a:prstGeom>
          <a:noFill/>
        </p:spPr>
        <p:txBody>
          <a:bodyPr wrap="square">
            <a:spAutoFit/>
          </a:bodyPr>
          <a:lstStyle/>
          <a:p>
            <a:r>
              <a:rPr lang="en-US" b="1" dirty="0" err="1"/>
              <a:t>sub_count</a:t>
            </a:r>
            <a:r>
              <a:rPr lang="en-US" b="1" dirty="0"/>
              <a:t>[</a:t>
            </a:r>
            <a:r>
              <a:rPr lang="en-US" b="1" dirty="0" err="1"/>
              <a:t>tn</a:t>
            </a:r>
            <a:r>
              <a:rPr lang="en-US" b="1" dirty="0"/>
              <a:t>][std::string(word)]++;</a:t>
            </a:r>
          </a:p>
        </p:txBody>
      </p:sp>
    </p:spTree>
    <p:extLst>
      <p:ext uri="{BB962C8B-B14F-4D97-AF65-F5344CB8AC3E}">
        <p14:creationId xmlns:p14="http://schemas.microsoft.com/office/powerpoint/2010/main" val="12834955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randombar(horizontal)">
                                      <p:cBhvr>
                                        <p:cTn id="7" dur="500"/>
                                        <p:tgtEl>
                                          <p:spTgt spid="8"/>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nodeType="clickEffect">
                                  <p:stCondLst>
                                    <p:cond delay="0"/>
                                  </p:stCondLst>
                                  <p:childTnLst>
                                    <p:set>
                                      <p:cBhvr>
                                        <p:cTn id="14" dur="1" fill="hold">
                                          <p:stCondLst>
                                            <p:cond delay="0"/>
                                          </p:stCondLst>
                                        </p:cTn>
                                        <p:tgtEl>
                                          <p:spTgt spid="10"/>
                                        </p:tgtEl>
                                        <p:attrNameLst>
                                          <p:attrName>style.visibility</p:attrName>
                                        </p:attrNameLst>
                                      </p:cBhvr>
                                      <p:to>
                                        <p:strVal val="visible"/>
                                      </p:to>
                                    </p:set>
                                    <p:animEffect transition="in" filter="randombar(horizontal)">
                                      <p:cBhvr>
                                        <p:cTn id="15" dur="500"/>
                                        <p:tgtEl>
                                          <p:spTgt spid="10"/>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4"/>
                                        </p:tgtEl>
                                        <p:attrNameLst>
                                          <p:attrName>style.visibility</p:attrName>
                                        </p:attrNameLst>
                                      </p:cBhvr>
                                      <p:to>
                                        <p:strVal val="visible"/>
                                      </p:to>
                                    </p:set>
                                    <p:animEffect transition="in" filter="randombar(horizontal)">
                                      <p:cBhvr>
                                        <p:cTn id="18" dur="500"/>
                                        <p:tgtEl>
                                          <p:spTgt spid="14"/>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grpId="0" nodeType="clickEffect">
                                  <p:stCondLst>
                                    <p:cond delay="0"/>
                                  </p:stCondLst>
                                  <p:childTnLst>
                                    <p:set>
                                      <p:cBhvr>
                                        <p:cTn id="22" dur="1" fill="hold">
                                          <p:stCondLst>
                                            <p:cond delay="0"/>
                                          </p:stCondLst>
                                        </p:cTn>
                                        <p:tgtEl>
                                          <p:spTgt spid="16"/>
                                        </p:tgtEl>
                                        <p:attrNameLst>
                                          <p:attrName>style.visibility</p:attrName>
                                        </p:attrNameLst>
                                      </p:cBhvr>
                                      <p:to>
                                        <p:strVal val="visible"/>
                                      </p:to>
                                    </p:set>
                                    <p:animEffect transition="in" filter="randombar(horizontal)">
                                      <p:cBhvr>
                                        <p:cTn id="23" dur="500"/>
                                        <p:tgtEl>
                                          <p:spTgt spid="16"/>
                                        </p:tgtEl>
                                      </p:cBhvr>
                                    </p:animEffect>
                                  </p:childTnLst>
                                </p:cTn>
                              </p:par>
                            </p:childTnLst>
                          </p:cTn>
                        </p:par>
                      </p:childTnLst>
                    </p:cTn>
                  </p:par>
                  <p:par>
                    <p:cTn id="24" fill="hold">
                      <p:stCondLst>
                        <p:cond delay="indefinite"/>
                      </p:stCondLst>
                      <p:childTnLst>
                        <p:par>
                          <p:cTn id="25" fill="hold">
                            <p:stCondLst>
                              <p:cond delay="0"/>
                            </p:stCondLst>
                            <p:childTnLst>
                              <p:par>
                                <p:cTn id="26" presetID="14" presetClass="entr" presetSubtype="10" fill="hold" grpId="0" nodeType="clickEffect">
                                  <p:stCondLst>
                                    <p:cond delay="0"/>
                                  </p:stCondLst>
                                  <p:childTnLst>
                                    <p:set>
                                      <p:cBhvr>
                                        <p:cTn id="27" dur="1" fill="hold">
                                          <p:stCondLst>
                                            <p:cond delay="0"/>
                                          </p:stCondLst>
                                        </p:cTn>
                                        <p:tgtEl>
                                          <p:spTgt spid="5">
                                            <p:txEl>
                                              <p:pRg st="4" end="4"/>
                                            </p:txEl>
                                          </p:spTgt>
                                        </p:tgtEl>
                                        <p:attrNameLst>
                                          <p:attrName>style.visibility</p:attrName>
                                        </p:attrNameLst>
                                      </p:cBhvr>
                                      <p:to>
                                        <p:strVal val="visible"/>
                                      </p:to>
                                    </p:set>
                                    <p:animEffect transition="in" filter="randombar(horizontal)">
                                      <p:cBhvr>
                                        <p:cTn id="28" dur="500"/>
                                        <p:tgtEl>
                                          <p:spTgt spid="5">
                                            <p:txEl>
                                              <p:pRg st="4" end="4"/>
                                            </p:txEl>
                                          </p:spTgt>
                                        </p:tgtEl>
                                      </p:cBhvr>
                                    </p:animEffect>
                                  </p:childTnLst>
                                </p:cTn>
                              </p:par>
                            </p:childTnLst>
                          </p:cTn>
                        </p:par>
                      </p:childTnLst>
                    </p:cTn>
                  </p:par>
                  <p:par>
                    <p:cTn id="29" fill="hold">
                      <p:stCondLst>
                        <p:cond delay="indefinite"/>
                      </p:stCondLst>
                      <p:childTnLst>
                        <p:par>
                          <p:cTn id="30" fill="hold">
                            <p:stCondLst>
                              <p:cond delay="0"/>
                            </p:stCondLst>
                            <p:childTnLst>
                              <p:par>
                                <p:cTn id="31" presetID="14" presetClass="entr" presetSubtype="10" fill="hold" grpId="0" nodeType="clickEffect">
                                  <p:stCondLst>
                                    <p:cond delay="0"/>
                                  </p:stCondLst>
                                  <p:childTnLst>
                                    <p:set>
                                      <p:cBhvr>
                                        <p:cTn id="32" dur="1" fill="hold">
                                          <p:stCondLst>
                                            <p:cond delay="0"/>
                                          </p:stCondLst>
                                        </p:cTn>
                                        <p:tgtEl>
                                          <p:spTgt spid="18"/>
                                        </p:tgtEl>
                                        <p:attrNameLst>
                                          <p:attrName>style.visibility</p:attrName>
                                        </p:attrNameLst>
                                      </p:cBhvr>
                                      <p:to>
                                        <p:strVal val="visible"/>
                                      </p:to>
                                    </p:set>
                                    <p:animEffect transition="in" filter="randombar(horizontal)">
                                      <p:cBhvr>
                                        <p:cTn id="33"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uiExpand="1" build="p"/>
      <p:bldP spid="7" grpId="0" animBg="1"/>
      <p:bldP spid="8" grpId="0" animBg="1"/>
      <p:bldP spid="14" grpId="0"/>
      <p:bldP spid="16" grpId="0"/>
      <p:bldP spid="18"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DF876A-C051-B8C7-7B1F-75E005462BBD}"/>
              </a:ext>
            </a:extLst>
          </p:cNvPr>
          <p:cNvSpPr>
            <a:spLocks noGrp="1"/>
          </p:cNvSpPr>
          <p:nvPr>
            <p:ph type="title"/>
          </p:nvPr>
        </p:nvSpPr>
        <p:spPr/>
        <p:txBody>
          <a:bodyPr/>
          <a:lstStyle/>
          <a:p>
            <a:r>
              <a:rPr lang="en-US" dirty="0"/>
              <a:t>What made Sagar’s version slower?</a:t>
            </a:r>
          </a:p>
        </p:txBody>
      </p:sp>
      <p:sp>
        <p:nvSpPr>
          <p:cNvPr id="5" name="Content Placeholder 4">
            <a:extLst>
              <a:ext uri="{FF2B5EF4-FFF2-40B4-BE49-F238E27FC236}">
                <a16:creationId xmlns:a16="http://schemas.microsoft.com/office/drawing/2014/main" id="{5C289CB6-1D77-BCD7-7B1B-2DA705659382}"/>
              </a:ext>
            </a:extLst>
          </p:cNvPr>
          <p:cNvSpPr>
            <a:spLocks noGrp="1"/>
          </p:cNvSpPr>
          <p:nvPr>
            <p:ph idx="1"/>
          </p:nvPr>
        </p:nvSpPr>
        <p:spPr/>
        <p:txBody>
          <a:bodyPr>
            <a:normAutofit lnSpcReduction="10000"/>
          </a:bodyPr>
          <a:lstStyle/>
          <a:p>
            <a:r>
              <a:rPr lang="en-US" dirty="0"/>
              <a:t>If you look at </a:t>
            </a:r>
            <a:r>
              <a:rPr lang="en-US" u="sng" dirty="0"/>
              <a:t>his</a:t>
            </a:r>
            <a:r>
              <a:rPr lang="en-US" dirty="0"/>
              <a:t> code, you’ll find that it converts the whole file into std::string objects, line by line</a:t>
            </a:r>
          </a:p>
          <a:p>
            <a:endParaRPr lang="en-US" dirty="0"/>
          </a:p>
          <a:p>
            <a:r>
              <a:rPr lang="en-US" dirty="0"/>
              <a:t>Then it splits lines into substrings using a “splitter” method.  Each chunk will be a std::string.  But many won’t be “words”</a:t>
            </a:r>
          </a:p>
          <a:p>
            <a:endParaRPr lang="en-US" dirty="0"/>
          </a:p>
          <a:p>
            <a:r>
              <a:rPr lang="en-US" dirty="0"/>
              <a:t>If the substring matching the rule for a word, Sagar’s code uses a map like Ken’s code and increments the count.</a:t>
            </a:r>
          </a:p>
        </p:txBody>
      </p:sp>
      <p:sp>
        <p:nvSpPr>
          <p:cNvPr id="3" name="Footer Placeholder 2">
            <a:extLst>
              <a:ext uri="{FF2B5EF4-FFF2-40B4-BE49-F238E27FC236}">
                <a16:creationId xmlns:a16="http://schemas.microsoft.com/office/drawing/2014/main" id="{68DB46E9-7119-BD4E-3A2E-CB41147B8A73}"/>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82E82D69-F2AC-54BB-C137-58968AF7B0D3}"/>
              </a:ext>
            </a:extLst>
          </p:cNvPr>
          <p:cNvSpPr>
            <a:spLocks noGrp="1"/>
          </p:cNvSpPr>
          <p:nvPr>
            <p:ph type="sldNum" sz="quarter" idx="12"/>
          </p:nvPr>
        </p:nvSpPr>
        <p:spPr/>
        <p:txBody>
          <a:bodyPr/>
          <a:lstStyle/>
          <a:p>
            <a:fld id="{6547F9EC-0141-428E-9624-21FD351CB832}" type="slidenum">
              <a:rPr lang="en-US" smtClean="0"/>
              <a:t>10</a:t>
            </a:fld>
            <a:endParaRPr lang="en-US"/>
          </a:p>
        </p:txBody>
      </p:sp>
    </p:spTree>
    <p:extLst>
      <p:ext uri="{BB962C8B-B14F-4D97-AF65-F5344CB8AC3E}">
        <p14:creationId xmlns:p14="http://schemas.microsoft.com/office/powerpoint/2010/main" val="158495342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58D2BD95-E1EC-C2DE-4520-B5EC22CC4F1F}"/>
              </a:ext>
            </a:extLst>
          </p:cNvPr>
          <p:cNvSpPr>
            <a:spLocks noGrp="1"/>
          </p:cNvSpPr>
          <p:nvPr>
            <p:ph type="title"/>
          </p:nvPr>
        </p:nvSpPr>
        <p:spPr/>
        <p:txBody>
          <a:bodyPr/>
          <a:lstStyle/>
          <a:p>
            <a:r>
              <a:rPr lang="en-US" dirty="0"/>
              <a:t>What made Sagar’s Code Slower?</a:t>
            </a:r>
          </a:p>
        </p:txBody>
      </p:sp>
      <p:sp>
        <p:nvSpPr>
          <p:cNvPr id="6" name="Content Placeholder 5">
            <a:extLst>
              <a:ext uri="{FF2B5EF4-FFF2-40B4-BE49-F238E27FC236}">
                <a16:creationId xmlns:a16="http://schemas.microsoft.com/office/drawing/2014/main" id="{FCC853FD-2AD7-8369-DB41-555DF232541F}"/>
              </a:ext>
            </a:extLst>
          </p:cNvPr>
          <p:cNvSpPr>
            <a:spLocks noGrp="1"/>
          </p:cNvSpPr>
          <p:nvPr>
            <p:ph idx="1"/>
          </p:nvPr>
        </p:nvSpPr>
        <p:spPr/>
        <p:txBody>
          <a:bodyPr>
            <a:normAutofit/>
          </a:bodyPr>
          <a:lstStyle/>
          <a:p>
            <a:r>
              <a:rPr lang="en-US" dirty="0"/>
              <a:t>This means Sagar was creating perhaps 15-20x more std::string objects.  At scale, with 50,000 files and millions of lines to scan, he does a lot of object creation, splitting and deletion, copying, garbage collection.  Ken’s code “skipped” 95% of that work!</a:t>
            </a:r>
          </a:p>
          <a:p>
            <a:endParaRPr lang="en-US" dirty="0"/>
          </a:p>
          <a:p>
            <a:r>
              <a:rPr lang="en-US" dirty="0"/>
              <a:t>… So Ken’s code was way faster!</a:t>
            </a:r>
            <a:br>
              <a:rPr lang="en-US" dirty="0"/>
            </a:br>
            <a:r>
              <a:rPr lang="en-US" dirty="0"/>
              <a:t>Yet Sagar’s was closer to being pure</a:t>
            </a:r>
            <a:br>
              <a:rPr lang="en-US" dirty="0"/>
            </a:br>
            <a:r>
              <a:rPr lang="en-US" dirty="0"/>
              <a:t>C++.  Ken’s mixed C++ with C</a:t>
            </a:r>
          </a:p>
        </p:txBody>
      </p:sp>
      <p:sp>
        <p:nvSpPr>
          <p:cNvPr id="3" name="Footer Placeholder 2">
            <a:extLst>
              <a:ext uri="{FF2B5EF4-FFF2-40B4-BE49-F238E27FC236}">
                <a16:creationId xmlns:a16="http://schemas.microsoft.com/office/drawing/2014/main" id="{B499BC77-2FFD-4204-29F6-D63A83A81F06}"/>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51EF2FF0-6A3A-7FF6-7513-7064DDD9E498}"/>
              </a:ext>
            </a:extLst>
          </p:cNvPr>
          <p:cNvSpPr>
            <a:spLocks noGrp="1"/>
          </p:cNvSpPr>
          <p:nvPr>
            <p:ph type="sldNum" sz="quarter" idx="12"/>
          </p:nvPr>
        </p:nvSpPr>
        <p:spPr/>
        <p:txBody>
          <a:bodyPr/>
          <a:lstStyle/>
          <a:p>
            <a:fld id="{6547F9EC-0141-428E-9624-21FD351CB832}" type="slidenum">
              <a:rPr lang="en-US" smtClean="0"/>
              <a:t>11</a:t>
            </a:fld>
            <a:endParaRPr lang="en-US"/>
          </a:p>
        </p:txBody>
      </p:sp>
      <p:pic>
        <p:nvPicPr>
          <p:cNvPr id="7" name="Picture 6">
            <a:extLst>
              <a:ext uri="{FF2B5EF4-FFF2-40B4-BE49-F238E27FC236}">
                <a16:creationId xmlns:a16="http://schemas.microsoft.com/office/drawing/2014/main" id="{50C0BFCF-317C-1790-7EEB-4F336411850A}"/>
              </a:ext>
            </a:extLst>
          </p:cNvPr>
          <p:cNvPicPr>
            <a:picLocks noChangeAspect="1"/>
          </p:cNvPicPr>
          <p:nvPr/>
        </p:nvPicPr>
        <p:blipFill>
          <a:blip r:embed="rId2"/>
          <a:stretch>
            <a:fillRect/>
          </a:stretch>
        </p:blipFill>
        <p:spPr>
          <a:xfrm>
            <a:off x="7402306" y="4673468"/>
            <a:ext cx="4110872" cy="1797236"/>
          </a:xfrm>
          <a:prstGeom prst="rect">
            <a:avLst/>
          </a:prstGeom>
        </p:spPr>
      </p:pic>
    </p:spTree>
    <p:extLst>
      <p:ext uri="{BB962C8B-B14F-4D97-AF65-F5344CB8AC3E}">
        <p14:creationId xmlns:p14="http://schemas.microsoft.com/office/powerpoint/2010/main" val="264022213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BA379D-1838-394E-3420-5FFDE1015BB8}"/>
              </a:ext>
            </a:extLst>
          </p:cNvPr>
          <p:cNvSpPr>
            <a:spLocks noGrp="1"/>
          </p:cNvSpPr>
          <p:nvPr>
            <p:ph type="title"/>
          </p:nvPr>
        </p:nvSpPr>
        <p:spPr/>
        <p:txBody>
          <a:bodyPr/>
          <a:lstStyle/>
          <a:p>
            <a:r>
              <a:rPr lang="en-US" dirty="0"/>
              <a:t>Central message here?</a:t>
            </a:r>
          </a:p>
        </p:txBody>
      </p:sp>
      <p:sp>
        <p:nvSpPr>
          <p:cNvPr id="3" name="Content Placeholder 2">
            <a:extLst>
              <a:ext uri="{FF2B5EF4-FFF2-40B4-BE49-F238E27FC236}">
                <a16:creationId xmlns:a16="http://schemas.microsoft.com/office/drawing/2014/main" id="{83471F77-B316-DFA6-05D3-A1356712A071}"/>
              </a:ext>
            </a:extLst>
          </p:cNvPr>
          <p:cNvSpPr>
            <a:spLocks noGrp="1"/>
          </p:cNvSpPr>
          <p:nvPr>
            <p:ph idx="1"/>
          </p:nvPr>
        </p:nvSpPr>
        <p:spPr/>
        <p:txBody>
          <a:bodyPr/>
          <a:lstStyle/>
          <a:p>
            <a:r>
              <a:rPr lang="en-US" dirty="0"/>
              <a:t>Understanding how the machine is representing your data can really matter if you want that last factor of 2x (or sometimes even 10x or 100x).  Even C++ itself might miss that opportunity</a:t>
            </a:r>
          </a:p>
          <a:p>
            <a:endParaRPr lang="en-US" dirty="0"/>
          </a:p>
          <a:p>
            <a:r>
              <a:rPr lang="en-US" dirty="0"/>
              <a:t>So we need to learn about how NUMA computers represent data, and how our C++ code compiles to instructions that execute to perform the tasks we are coding!</a:t>
            </a:r>
          </a:p>
        </p:txBody>
      </p:sp>
      <p:sp>
        <p:nvSpPr>
          <p:cNvPr id="4" name="Footer Placeholder 3">
            <a:extLst>
              <a:ext uri="{FF2B5EF4-FFF2-40B4-BE49-F238E27FC236}">
                <a16:creationId xmlns:a16="http://schemas.microsoft.com/office/drawing/2014/main" id="{A2BCE8FD-7760-9EA4-0C21-5F7EA1326FEC}"/>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7C640C82-A608-4183-4F9B-8C8298D42703}"/>
              </a:ext>
            </a:extLst>
          </p:cNvPr>
          <p:cNvSpPr>
            <a:spLocks noGrp="1"/>
          </p:cNvSpPr>
          <p:nvPr>
            <p:ph type="sldNum" sz="quarter" idx="12"/>
          </p:nvPr>
        </p:nvSpPr>
        <p:spPr/>
        <p:txBody>
          <a:bodyPr/>
          <a:lstStyle/>
          <a:p>
            <a:fld id="{6547F9EC-0141-428E-9624-21FD351CB832}" type="slidenum">
              <a:rPr lang="en-US" smtClean="0"/>
              <a:t>12</a:t>
            </a:fld>
            <a:endParaRPr lang="en-US"/>
          </a:p>
        </p:txBody>
      </p:sp>
    </p:spTree>
    <p:extLst>
      <p:ext uri="{BB962C8B-B14F-4D97-AF65-F5344CB8AC3E}">
        <p14:creationId xmlns:p14="http://schemas.microsoft.com/office/powerpoint/2010/main" val="26482676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8E3F31-3B61-E228-A427-9E4E23297A9A}"/>
              </a:ext>
            </a:extLst>
          </p:cNvPr>
          <p:cNvSpPr>
            <a:spLocks noGrp="1"/>
          </p:cNvSpPr>
          <p:nvPr>
            <p:ph type="title"/>
          </p:nvPr>
        </p:nvSpPr>
        <p:spPr/>
        <p:txBody>
          <a:bodyPr>
            <a:normAutofit/>
          </a:bodyPr>
          <a:lstStyle/>
          <a:p>
            <a:r>
              <a:rPr lang="en-US" dirty="0"/>
              <a:t>How can we “know” the costs of Std::string?</a:t>
            </a:r>
          </a:p>
        </p:txBody>
      </p:sp>
      <p:sp>
        <p:nvSpPr>
          <p:cNvPr id="3" name="Content Placeholder 2">
            <a:extLst>
              <a:ext uri="{FF2B5EF4-FFF2-40B4-BE49-F238E27FC236}">
                <a16:creationId xmlns:a16="http://schemas.microsoft.com/office/drawing/2014/main" id="{35F34DAE-65D2-34D2-026D-4DAA86E2EBA0}"/>
              </a:ext>
            </a:extLst>
          </p:cNvPr>
          <p:cNvSpPr>
            <a:spLocks noGrp="1"/>
          </p:cNvSpPr>
          <p:nvPr>
            <p:ph idx="1"/>
          </p:nvPr>
        </p:nvSpPr>
        <p:spPr/>
        <p:txBody>
          <a:bodyPr>
            <a:normAutofit fontScale="92500" lnSpcReduction="10000"/>
          </a:bodyPr>
          <a:lstStyle/>
          <a:p>
            <a:r>
              <a:rPr lang="en-US" dirty="0"/>
              <a:t>We know that a file is basically a long vector of bytes.  </a:t>
            </a:r>
          </a:p>
          <a:p>
            <a:endParaRPr lang="en-US" dirty="0"/>
          </a:p>
          <a:p>
            <a:r>
              <a:rPr lang="en-US" dirty="0"/>
              <a:t>A text file holds ascii chars with ‘\n’ for newline.   A c-string is a region holding chars, ending with ‘\0’.  Ken worked from this.</a:t>
            </a:r>
          </a:p>
          <a:p>
            <a:endParaRPr lang="en-US" dirty="0"/>
          </a:p>
          <a:p>
            <a:r>
              <a:rPr lang="en-US" dirty="0"/>
              <a:t>In contrast, a std::string is an object.  At a minimum it has </a:t>
            </a:r>
            <a:r>
              <a:rPr lang="en-US" dirty="0">
                <a:highlight>
                  <a:srgbClr val="FFFF00"/>
                </a:highlight>
              </a:rPr>
              <a:t>a string length </a:t>
            </a:r>
            <a:r>
              <a:rPr lang="en-US" dirty="0"/>
              <a:t>and its </a:t>
            </a:r>
            <a:r>
              <a:rPr lang="en-US" dirty="0">
                <a:highlight>
                  <a:srgbClr val="FFFF00"/>
                </a:highlight>
              </a:rPr>
              <a:t>own copy of the c-string holding the string data</a:t>
            </a:r>
            <a:r>
              <a:rPr lang="en-US" dirty="0"/>
              <a:t>. It must be constructed and freed.  </a:t>
            </a:r>
            <a:r>
              <a:rPr lang="en-US" i="1" dirty="0"/>
              <a:t>That has to be costly.</a:t>
            </a:r>
            <a:endParaRPr lang="en-US" dirty="0"/>
          </a:p>
        </p:txBody>
      </p:sp>
      <p:sp>
        <p:nvSpPr>
          <p:cNvPr id="4" name="Footer Placeholder 3">
            <a:extLst>
              <a:ext uri="{FF2B5EF4-FFF2-40B4-BE49-F238E27FC236}">
                <a16:creationId xmlns:a16="http://schemas.microsoft.com/office/drawing/2014/main" id="{371D022E-090B-82BC-7E67-E45FE50F9FD3}"/>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15124E77-2F9B-C2CB-D0D1-27E360840F89}"/>
              </a:ext>
            </a:extLst>
          </p:cNvPr>
          <p:cNvSpPr>
            <a:spLocks noGrp="1"/>
          </p:cNvSpPr>
          <p:nvPr>
            <p:ph type="sldNum" sz="quarter" idx="12"/>
          </p:nvPr>
        </p:nvSpPr>
        <p:spPr/>
        <p:txBody>
          <a:bodyPr/>
          <a:lstStyle/>
          <a:p>
            <a:fld id="{6547F9EC-0141-428E-9624-21FD351CB832}" type="slidenum">
              <a:rPr lang="en-US" smtClean="0"/>
              <a:t>13</a:t>
            </a:fld>
            <a:endParaRPr lang="en-US"/>
          </a:p>
        </p:txBody>
      </p:sp>
    </p:spTree>
    <p:extLst>
      <p:ext uri="{BB962C8B-B14F-4D97-AF65-F5344CB8AC3E}">
        <p14:creationId xmlns:p14="http://schemas.microsoft.com/office/powerpoint/2010/main" val="236754721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486849E2-A9D6-542F-54CA-6F43F5053D05}"/>
              </a:ext>
            </a:extLst>
          </p:cNvPr>
          <p:cNvSpPr>
            <a:spLocks noGrp="1"/>
          </p:cNvSpPr>
          <p:nvPr>
            <p:ph type="title"/>
          </p:nvPr>
        </p:nvSpPr>
        <p:spPr/>
        <p:txBody>
          <a:bodyPr/>
          <a:lstStyle/>
          <a:p>
            <a:r>
              <a:rPr lang="en-US" dirty="0"/>
              <a:t>Small pivot</a:t>
            </a:r>
          </a:p>
        </p:txBody>
      </p:sp>
      <p:sp>
        <p:nvSpPr>
          <p:cNvPr id="7" name="Text Placeholder 6">
            <a:extLst>
              <a:ext uri="{FF2B5EF4-FFF2-40B4-BE49-F238E27FC236}">
                <a16:creationId xmlns:a16="http://schemas.microsoft.com/office/drawing/2014/main" id="{183B0EA0-3D14-FB24-A964-933722143AE6}"/>
              </a:ext>
            </a:extLst>
          </p:cNvPr>
          <p:cNvSpPr>
            <a:spLocks noGrp="1"/>
          </p:cNvSpPr>
          <p:nvPr>
            <p:ph type="body" idx="1"/>
          </p:nvPr>
        </p:nvSpPr>
        <p:spPr/>
        <p:txBody>
          <a:bodyPr/>
          <a:lstStyle/>
          <a:p>
            <a:r>
              <a:rPr lang="en-US" dirty="0"/>
              <a:t>How do </a:t>
            </a:r>
            <a:r>
              <a:rPr lang="en-US"/>
              <a:t>computers “work”?  </a:t>
            </a:r>
            <a:endParaRPr lang="en-US" dirty="0"/>
          </a:p>
        </p:txBody>
      </p:sp>
      <p:sp>
        <p:nvSpPr>
          <p:cNvPr id="4" name="Footer Placeholder 3">
            <a:extLst>
              <a:ext uri="{FF2B5EF4-FFF2-40B4-BE49-F238E27FC236}">
                <a16:creationId xmlns:a16="http://schemas.microsoft.com/office/drawing/2014/main" id="{43EE10BA-4568-50D0-07FB-771B0BC382CE}"/>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7ECDE981-AB3A-100D-C9D8-31F32314B7F4}"/>
              </a:ext>
            </a:extLst>
          </p:cNvPr>
          <p:cNvSpPr>
            <a:spLocks noGrp="1"/>
          </p:cNvSpPr>
          <p:nvPr>
            <p:ph type="sldNum" sz="quarter" idx="12"/>
          </p:nvPr>
        </p:nvSpPr>
        <p:spPr/>
        <p:txBody>
          <a:bodyPr/>
          <a:lstStyle/>
          <a:p>
            <a:fld id="{6547F9EC-0141-428E-9624-21FD351CB832}" type="slidenum">
              <a:rPr lang="en-US" smtClean="0"/>
              <a:t>14</a:t>
            </a:fld>
            <a:endParaRPr lang="en-US"/>
          </a:p>
        </p:txBody>
      </p:sp>
    </p:spTree>
    <p:extLst>
      <p:ext uri="{BB962C8B-B14F-4D97-AF65-F5344CB8AC3E}">
        <p14:creationId xmlns:p14="http://schemas.microsoft.com/office/powerpoint/2010/main" val="230572698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E73EBAE-61C3-49B0-8B80-85CBA688B4CC}"/>
              </a:ext>
            </a:extLst>
          </p:cNvPr>
          <p:cNvPicPr>
            <a:picLocks noChangeAspect="1"/>
          </p:cNvPicPr>
          <p:nvPr/>
        </p:nvPicPr>
        <p:blipFill rotWithShape="1">
          <a:blip r:embed="rId2"/>
          <a:srcRect l="-1399" t="22427" r="1399" b="13796"/>
          <a:stretch/>
        </p:blipFill>
        <p:spPr>
          <a:xfrm>
            <a:off x="5341596" y="4729568"/>
            <a:ext cx="2283515" cy="1101448"/>
          </a:xfrm>
          <a:prstGeom prst="rect">
            <a:avLst/>
          </a:prstGeom>
        </p:spPr>
      </p:pic>
      <p:pic>
        <p:nvPicPr>
          <p:cNvPr id="23" name="Picture 22">
            <a:extLst>
              <a:ext uri="{FF2B5EF4-FFF2-40B4-BE49-F238E27FC236}">
                <a16:creationId xmlns:a16="http://schemas.microsoft.com/office/drawing/2014/main" id="{094D7CDE-B80B-4A05-9A67-FCF19915688E}"/>
              </a:ext>
            </a:extLst>
          </p:cNvPr>
          <p:cNvPicPr>
            <a:picLocks noChangeAspect="1"/>
          </p:cNvPicPr>
          <p:nvPr/>
        </p:nvPicPr>
        <p:blipFill>
          <a:blip r:embed="rId3"/>
          <a:stretch>
            <a:fillRect/>
          </a:stretch>
        </p:blipFill>
        <p:spPr>
          <a:xfrm>
            <a:off x="8776759" y="4414030"/>
            <a:ext cx="3257550" cy="2400300"/>
          </a:xfrm>
          <a:prstGeom prst="rect">
            <a:avLst/>
          </a:prstGeom>
        </p:spPr>
      </p:pic>
      <p:sp>
        <p:nvSpPr>
          <p:cNvPr id="2" name="Title 1">
            <a:extLst>
              <a:ext uri="{FF2B5EF4-FFF2-40B4-BE49-F238E27FC236}">
                <a16:creationId xmlns:a16="http://schemas.microsoft.com/office/drawing/2014/main" id="{168195F9-BF0B-4EE0-B2E1-D089E0257038}"/>
              </a:ext>
            </a:extLst>
          </p:cNvPr>
          <p:cNvSpPr>
            <a:spLocks noGrp="1"/>
          </p:cNvSpPr>
          <p:nvPr>
            <p:ph type="title"/>
          </p:nvPr>
        </p:nvSpPr>
        <p:spPr/>
        <p:txBody>
          <a:bodyPr>
            <a:normAutofit fontScale="90000"/>
          </a:bodyPr>
          <a:lstStyle/>
          <a:p>
            <a:r>
              <a:rPr lang="en-US" dirty="0"/>
              <a:t>What’s Inside?  Architecture = components of a computer + operating System</a:t>
            </a:r>
          </a:p>
        </p:txBody>
      </p:sp>
      <p:sp>
        <p:nvSpPr>
          <p:cNvPr id="4" name="Footer Placeholder 3">
            <a:extLst>
              <a:ext uri="{FF2B5EF4-FFF2-40B4-BE49-F238E27FC236}">
                <a16:creationId xmlns:a16="http://schemas.microsoft.com/office/drawing/2014/main" id="{2793CE95-DF92-487E-86FF-CB007AC5E62C}"/>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64A24771-4C00-4D7C-83CB-E48C37F9EE6F}"/>
              </a:ext>
            </a:extLst>
          </p:cNvPr>
          <p:cNvSpPr>
            <a:spLocks noGrp="1"/>
          </p:cNvSpPr>
          <p:nvPr>
            <p:ph type="sldNum" sz="quarter" idx="12"/>
          </p:nvPr>
        </p:nvSpPr>
        <p:spPr/>
        <p:txBody>
          <a:bodyPr/>
          <a:lstStyle/>
          <a:p>
            <a:fld id="{6547F9EC-0141-428E-9624-21FD351CB832}" type="slidenum">
              <a:rPr lang="en-US" smtClean="0"/>
              <a:t>15</a:t>
            </a:fld>
            <a:endParaRPr lang="en-US"/>
          </a:p>
        </p:txBody>
      </p:sp>
      <p:sp>
        <p:nvSpPr>
          <p:cNvPr id="6" name="Rectangle 5">
            <a:extLst>
              <a:ext uri="{FF2B5EF4-FFF2-40B4-BE49-F238E27FC236}">
                <a16:creationId xmlns:a16="http://schemas.microsoft.com/office/drawing/2014/main" id="{EDC4C035-77CF-4928-AB9F-1E3E4F51060A}"/>
              </a:ext>
            </a:extLst>
          </p:cNvPr>
          <p:cNvSpPr/>
          <p:nvPr/>
        </p:nvSpPr>
        <p:spPr>
          <a:xfrm>
            <a:off x="1693333" y="2084832"/>
            <a:ext cx="3496734" cy="186910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b="1"/>
          </a:p>
        </p:txBody>
      </p:sp>
      <p:sp>
        <p:nvSpPr>
          <p:cNvPr id="7" name="TextBox 6">
            <a:extLst>
              <a:ext uri="{FF2B5EF4-FFF2-40B4-BE49-F238E27FC236}">
                <a16:creationId xmlns:a16="http://schemas.microsoft.com/office/drawing/2014/main" id="{34F8B614-66CA-4216-B616-AED55B9BD0B7}"/>
              </a:ext>
            </a:extLst>
          </p:cNvPr>
          <p:cNvSpPr txBox="1"/>
          <p:nvPr/>
        </p:nvSpPr>
        <p:spPr>
          <a:xfrm>
            <a:off x="2396066" y="2633134"/>
            <a:ext cx="685801" cy="369332"/>
          </a:xfrm>
          <a:prstGeom prst="rect">
            <a:avLst/>
          </a:prstGeom>
          <a:solidFill>
            <a:srgbClr val="FFFF00"/>
          </a:solidFill>
        </p:spPr>
        <p:txBody>
          <a:bodyPr wrap="square" rtlCol="0">
            <a:spAutoFit/>
          </a:bodyPr>
          <a:lstStyle/>
          <a:p>
            <a:pPr algn="ctr"/>
            <a:r>
              <a:rPr lang="en-US" b="1" dirty="0"/>
              <a:t>CPU</a:t>
            </a:r>
          </a:p>
        </p:txBody>
      </p:sp>
      <p:sp>
        <p:nvSpPr>
          <p:cNvPr id="8" name="TextBox 7">
            <a:extLst>
              <a:ext uri="{FF2B5EF4-FFF2-40B4-BE49-F238E27FC236}">
                <a16:creationId xmlns:a16="http://schemas.microsoft.com/office/drawing/2014/main" id="{473D800F-EF69-4F85-9BC4-B371F8258578}"/>
              </a:ext>
            </a:extLst>
          </p:cNvPr>
          <p:cNvSpPr txBox="1"/>
          <p:nvPr/>
        </p:nvSpPr>
        <p:spPr>
          <a:xfrm>
            <a:off x="3577166" y="2520546"/>
            <a:ext cx="1016000" cy="523220"/>
          </a:xfrm>
          <a:prstGeom prst="rect">
            <a:avLst/>
          </a:prstGeom>
          <a:solidFill>
            <a:srgbClr val="FFFF00"/>
          </a:solidFill>
        </p:spPr>
        <p:txBody>
          <a:bodyPr wrap="square" rtlCol="0">
            <a:spAutoFit/>
          </a:bodyPr>
          <a:lstStyle/>
          <a:p>
            <a:pPr algn="ctr"/>
            <a:r>
              <a:rPr lang="en-US" sz="1400" b="1" dirty="0"/>
              <a:t>Registers (L1 cache)</a:t>
            </a:r>
          </a:p>
        </p:txBody>
      </p:sp>
      <p:sp>
        <p:nvSpPr>
          <p:cNvPr id="9" name="TextBox 8">
            <a:extLst>
              <a:ext uri="{FF2B5EF4-FFF2-40B4-BE49-F238E27FC236}">
                <a16:creationId xmlns:a16="http://schemas.microsoft.com/office/drawing/2014/main" id="{2005C0E7-A9A0-43C6-AA51-7F99DD9EF89C}"/>
              </a:ext>
            </a:extLst>
          </p:cNvPr>
          <p:cNvSpPr txBox="1"/>
          <p:nvPr/>
        </p:nvSpPr>
        <p:spPr>
          <a:xfrm>
            <a:off x="2823634" y="3119763"/>
            <a:ext cx="1261532" cy="369332"/>
          </a:xfrm>
          <a:prstGeom prst="rect">
            <a:avLst/>
          </a:prstGeom>
          <a:solidFill>
            <a:srgbClr val="FFFF00"/>
          </a:solidFill>
        </p:spPr>
        <p:txBody>
          <a:bodyPr wrap="square" rtlCol="0">
            <a:spAutoFit/>
          </a:bodyPr>
          <a:lstStyle/>
          <a:p>
            <a:pPr algn="ctr"/>
            <a:r>
              <a:rPr lang="en-US" b="1" dirty="0"/>
              <a:t>L2 Cache</a:t>
            </a:r>
          </a:p>
        </p:txBody>
      </p:sp>
      <p:sp>
        <p:nvSpPr>
          <p:cNvPr id="13" name="Rectangle 12">
            <a:extLst>
              <a:ext uri="{FF2B5EF4-FFF2-40B4-BE49-F238E27FC236}">
                <a16:creationId xmlns:a16="http://schemas.microsoft.com/office/drawing/2014/main" id="{409F600A-D8BE-402F-93A4-8AD049F3354B}"/>
              </a:ext>
            </a:extLst>
          </p:cNvPr>
          <p:cNvSpPr/>
          <p:nvPr/>
        </p:nvSpPr>
        <p:spPr>
          <a:xfrm>
            <a:off x="7128929" y="2109215"/>
            <a:ext cx="3496734" cy="186910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a:extLst>
              <a:ext uri="{FF2B5EF4-FFF2-40B4-BE49-F238E27FC236}">
                <a16:creationId xmlns:a16="http://schemas.microsoft.com/office/drawing/2014/main" id="{A49085E6-53C6-4D1E-8E85-B00407C84B37}"/>
              </a:ext>
            </a:extLst>
          </p:cNvPr>
          <p:cNvSpPr txBox="1"/>
          <p:nvPr/>
        </p:nvSpPr>
        <p:spPr>
          <a:xfrm>
            <a:off x="7831662" y="2657517"/>
            <a:ext cx="685801" cy="369332"/>
          </a:xfrm>
          <a:prstGeom prst="rect">
            <a:avLst/>
          </a:prstGeom>
          <a:solidFill>
            <a:srgbClr val="FFFF00"/>
          </a:solidFill>
        </p:spPr>
        <p:txBody>
          <a:bodyPr wrap="square" rtlCol="0">
            <a:spAutoFit/>
          </a:bodyPr>
          <a:lstStyle/>
          <a:p>
            <a:pPr algn="ctr"/>
            <a:r>
              <a:rPr lang="en-US" b="1" dirty="0"/>
              <a:t>CPU</a:t>
            </a:r>
          </a:p>
        </p:txBody>
      </p:sp>
      <p:sp>
        <p:nvSpPr>
          <p:cNvPr id="15" name="TextBox 14">
            <a:extLst>
              <a:ext uri="{FF2B5EF4-FFF2-40B4-BE49-F238E27FC236}">
                <a16:creationId xmlns:a16="http://schemas.microsoft.com/office/drawing/2014/main" id="{4DFB68EB-DCDD-40D7-B0A4-F94FE9E89878}"/>
              </a:ext>
            </a:extLst>
          </p:cNvPr>
          <p:cNvSpPr txBox="1"/>
          <p:nvPr/>
        </p:nvSpPr>
        <p:spPr>
          <a:xfrm>
            <a:off x="9012762" y="2544929"/>
            <a:ext cx="1016000" cy="523220"/>
          </a:xfrm>
          <a:prstGeom prst="rect">
            <a:avLst/>
          </a:prstGeom>
          <a:solidFill>
            <a:srgbClr val="FFFF00"/>
          </a:solidFill>
        </p:spPr>
        <p:txBody>
          <a:bodyPr wrap="square" rtlCol="0">
            <a:spAutoFit/>
          </a:bodyPr>
          <a:lstStyle/>
          <a:p>
            <a:pPr algn="ctr"/>
            <a:r>
              <a:rPr lang="en-US" sz="1400" b="1" dirty="0"/>
              <a:t>Registers (L1 cache)</a:t>
            </a:r>
          </a:p>
        </p:txBody>
      </p:sp>
      <p:sp>
        <p:nvSpPr>
          <p:cNvPr id="16" name="TextBox 15">
            <a:extLst>
              <a:ext uri="{FF2B5EF4-FFF2-40B4-BE49-F238E27FC236}">
                <a16:creationId xmlns:a16="http://schemas.microsoft.com/office/drawing/2014/main" id="{58BC1736-803E-4F02-9D27-4669CEDD1715}"/>
              </a:ext>
            </a:extLst>
          </p:cNvPr>
          <p:cNvSpPr txBox="1"/>
          <p:nvPr/>
        </p:nvSpPr>
        <p:spPr>
          <a:xfrm>
            <a:off x="8259230" y="3144146"/>
            <a:ext cx="1261532" cy="369332"/>
          </a:xfrm>
          <a:prstGeom prst="rect">
            <a:avLst/>
          </a:prstGeom>
          <a:solidFill>
            <a:srgbClr val="FFFF00"/>
          </a:solidFill>
        </p:spPr>
        <p:txBody>
          <a:bodyPr wrap="square" rtlCol="0">
            <a:spAutoFit/>
          </a:bodyPr>
          <a:lstStyle/>
          <a:p>
            <a:pPr algn="ctr"/>
            <a:r>
              <a:rPr lang="en-US" b="1" dirty="0"/>
              <a:t>L2 Cache</a:t>
            </a:r>
          </a:p>
        </p:txBody>
      </p:sp>
      <p:sp>
        <p:nvSpPr>
          <p:cNvPr id="18" name="TextBox 17">
            <a:extLst>
              <a:ext uri="{FF2B5EF4-FFF2-40B4-BE49-F238E27FC236}">
                <a16:creationId xmlns:a16="http://schemas.microsoft.com/office/drawing/2014/main" id="{7FD9C5B9-0CBD-45CD-B468-B24063FA1E0D}"/>
              </a:ext>
            </a:extLst>
          </p:cNvPr>
          <p:cNvSpPr txBox="1"/>
          <p:nvPr/>
        </p:nvSpPr>
        <p:spPr>
          <a:xfrm>
            <a:off x="5664196" y="3586895"/>
            <a:ext cx="1261532" cy="369332"/>
          </a:xfrm>
          <a:prstGeom prst="rect">
            <a:avLst/>
          </a:prstGeom>
          <a:solidFill>
            <a:srgbClr val="92D050"/>
          </a:solidFill>
          <a:ln>
            <a:solidFill>
              <a:schemeClr val="accent1"/>
            </a:solidFill>
          </a:ln>
        </p:spPr>
        <p:txBody>
          <a:bodyPr wrap="square" rtlCol="0">
            <a:spAutoFit/>
          </a:bodyPr>
          <a:lstStyle/>
          <a:p>
            <a:pPr algn="ctr"/>
            <a:r>
              <a:rPr lang="en-US" b="1" dirty="0"/>
              <a:t>L3 Cache</a:t>
            </a:r>
          </a:p>
        </p:txBody>
      </p:sp>
      <p:sp>
        <p:nvSpPr>
          <p:cNvPr id="19" name="Arrow: Left-Right 18">
            <a:extLst>
              <a:ext uri="{FF2B5EF4-FFF2-40B4-BE49-F238E27FC236}">
                <a16:creationId xmlns:a16="http://schemas.microsoft.com/office/drawing/2014/main" id="{B329A75A-41CB-4070-81F4-16AD77C32C17}"/>
              </a:ext>
            </a:extLst>
          </p:cNvPr>
          <p:cNvSpPr/>
          <p:nvPr/>
        </p:nvSpPr>
        <p:spPr>
          <a:xfrm>
            <a:off x="1998129" y="3976730"/>
            <a:ext cx="8593667" cy="385987"/>
          </a:xfrm>
          <a:prstGeom prst="lef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Memory Bus</a:t>
            </a:r>
          </a:p>
        </p:txBody>
      </p:sp>
      <p:sp>
        <p:nvSpPr>
          <p:cNvPr id="20" name="TextBox 19">
            <a:extLst>
              <a:ext uri="{FF2B5EF4-FFF2-40B4-BE49-F238E27FC236}">
                <a16:creationId xmlns:a16="http://schemas.microsoft.com/office/drawing/2014/main" id="{1247FC4C-57F3-4137-B766-247E76F42483}"/>
              </a:ext>
            </a:extLst>
          </p:cNvPr>
          <p:cNvSpPr txBox="1"/>
          <p:nvPr/>
        </p:nvSpPr>
        <p:spPr>
          <a:xfrm>
            <a:off x="2810934" y="3557671"/>
            <a:ext cx="1261532" cy="369332"/>
          </a:xfrm>
          <a:prstGeom prst="rect">
            <a:avLst/>
          </a:prstGeom>
          <a:solidFill>
            <a:schemeClr val="accent1"/>
          </a:solidFill>
        </p:spPr>
        <p:txBody>
          <a:bodyPr wrap="square" rtlCol="0">
            <a:spAutoFit/>
          </a:bodyPr>
          <a:lstStyle/>
          <a:p>
            <a:pPr algn="ctr"/>
            <a:r>
              <a:rPr lang="en-US" b="1" dirty="0">
                <a:solidFill>
                  <a:schemeClr val="bg1"/>
                </a:solidFill>
              </a:rPr>
              <a:t>Core</a:t>
            </a:r>
          </a:p>
        </p:txBody>
      </p:sp>
      <p:sp>
        <p:nvSpPr>
          <p:cNvPr id="21" name="TextBox 20">
            <a:extLst>
              <a:ext uri="{FF2B5EF4-FFF2-40B4-BE49-F238E27FC236}">
                <a16:creationId xmlns:a16="http://schemas.microsoft.com/office/drawing/2014/main" id="{CB24030D-5676-4C19-839F-E48B88C42438}"/>
              </a:ext>
            </a:extLst>
          </p:cNvPr>
          <p:cNvSpPr txBox="1"/>
          <p:nvPr/>
        </p:nvSpPr>
        <p:spPr>
          <a:xfrm>
            <a:off x="8246530" y="3557671"/>
            <a:ext cx="1261532" cy="369332"/>
          </a:xfrm>
          <a:prstGeom prst="rect">
            <a:avLst/>
          </a:prstGeom>
          <a:solidFill>
            <a:schemeClr val="accent1"/>
          </a:solidFill>
        </p:spPr>
        <p:txBody>
          <a:bodyPr wrap="square" rtlCol="0">
            <a:spAutoFit/>
          </a:bodyPr>
          <a:lstStyle/>
          <a:p>
            <a:pPr algn="ctr"/>
            <a:r>
              <a:rPr lang="en-US" b="1" dirty="0">
                <a:solidFill>
                  <a:schemeClr val="bg1"/>
                </a:solidFill>
              </a:rPr>
              <a:t>Core</a:t>
            </a:r>
          </a:p>
        </p:txBody>
      </p:sp>
      <p:pic>
        <p:nvPicPr>
          <p:cNvPr id="22" name="Picture 21">
            <a:extLst>
              <a:ext uri="{FF2B5EF4-FFF2-40B4-BE49-F238E27FC236}">
                <a16:creationId xmlns:a16="http://schemas.microsoft.com/office/drawing/2014/main" id="{021645EF-7B63-488A-9ADB-0C7F09D9C740}"/>
              </a:ext>
            </a:extLst>
          </p:cNvPr>
          <p:cNvPicPr>
            <a:picLocks noChangeAspect="1"/>
          </p:cNvPicPr>
          <p:nvPr/>
        </p:nvPicPr>
        <p:blipFill>
          <a:blip r:embed="rId4"/>
          <a:stretch>
            <a:fillRect/>
          </a:stretch>
        </p:blipFill>
        <p:spPr>
          <a:xfrm>
            <a:off x="630144" y="4873439"/>
            <a:ext cx="2108820" cy="1871366"/>
          </a:xfrm>
          <a:prstGeom prst="rect">
            <a:avLst/>
          </a:prstGeom>
        </p:spPr>
      </p:pic>
      <p:sp>
        <p:nvSpPr>
          <p:cNvPr id="24" name="Arrow: Left-Right 23">
            <a:extLst>
              <a:ext uri="{FF2B5EF4-FFF2-40B4-BE49-F238E27FC236}">
                <a16:creationId xmlns:a16="http://schemas.microsoft.com/office/drawing/2014/main" id="{57648749-2C6F-45E9-BC57-8BA05CF3E852}"/>
              </a:ext>
            </a:extLst>
          </p:cNvPr>
          <p:cNvSpPr/>
          <p:nvPr/>
        </p:nvSpPr>
        <p:spPr>
          <a:xfrm>
            <a:off x="2120730" y="6025915"/>
            <a:ext cx="8593667" cy="484632"/>
          </a:xfrm>
          <a:prstGeom prst="lef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PCIe Bus</a:t>
            </a:r>
          </a:p>
        </p:txBody>
      </p:sp>
      <p:sp>
        <p:nvSpPr>
          <p:cNvPr id="26" name="TextBox 25">
            <a:extLst>
              <a:ext uri="{FF2B5EF4-FFF2-40B4-BE49-F238E27FC236}">
                <a16:creationId xmlns:a16="http://schemas.microsoft.com/office/drawing/2014/main" id="{4DBF0F57-417C-4756-8418-8A6745EA78AA}"/>
              </a:ext>
            </a:extLst>
          </p:cNvPr>
          <p:cNvSpPr txBox="1"/>
          <p:nvPr/>
        </p:nvSpPr>
        <p:spPr>
          <a:xfrm>
            <a:off x="2738966" y="5162791"/>
            <a:ext cx="1261532" cy="646331"/>
          </a:xfrm>
          <a:prstGeom prst="rect">
            <a:avLst/>
          </a:prstGeom>
          <a:solidFill>
            <a:srgbClr val="FFFF00"/>
          </a:solidFill>
          <a:ln>
            <a:solidFill>
              <a:schemeClr val="accent1"/>
            </a:solidFill>
          </a:ln>
        </p:spPr>
        <p:txBody>
          <a:bodyPr wrap="square" rtlCol="0">
            <a:spAutoFit/>
          </a:bodyPr>
          <a:lstStyle/>
          <a:p>
            <a:pPr algn="ctr"/>
            <a:r>
              <a:rPr lang="en-US" b="1" dirty="0"/>
              <a:t>SSD storage</a:t>
            </a:r>
          </a:p>
        </p:txBody>
      </p:sp>
      <p:sp>
        <p:nvSpPr>
          <p:cNvPr id="27" name="TextBox 26">
            <a:extLst>
              <a:ext uri="{FF2B5EF4-FFF2-40B4-BE49-F238E27FC236}">
                <a16:creationId xmlns:a16="http://schemas.microsoft.com/office/drawing/2014/main" id="{B9261F07-F207-4377-9A9F-318B55873CA2}"/>
              </a:ext>
            </a:extLst>
          </p:cNvPr>
          <p:cNvSpPr txBox="1"/>
          <p:nvPr/>
        </p:nvSpPr>
        <p:spPr>
          <a:xfrm>
            <a:off x="8191504" y="5190740"/>
            <a:ext cx="1261532" cy="646331"/>
          </a:xfrm>
          <a:prstGeom prst="rect">
            <a:avLst/>
          </a:prstGeom>
          <a:solidFill>
            <a:srgbClr val="FFFF00"/>
          </a:solidFill>
          <a:ln>
            <a:solidFill>
              <a:schemeClr val="accent1"/>
            </a:solidFill>
          </a:ln>
        </p:spPr>
        <p:txBody>
          <a:bodyPr wrap="square" rtlCol="0">
            <a:spAutoFit/>
          </a:bodyPr>
          <a:lstStyle/>
          <a:p>
            <a:pPr algn="ctr"/>
            <a:r>
              <a:rPr lang="en-US" b="1" dirty="0"/>
              <a:t>100G Ethernet</a:t>
            </a:r>
          </a:p>
        </p:txBody>
      </p:sp>
      <p:sp>
        <p:nvSpPr>
          <p:cNvPr id="25" name="TextBox 24">
            <a:extLst>
              <a:ext uri="{FF2B5EF4-FFF2-40B4-BE49-F238E27FC236}">
                <a16:creationId xmlns:a16="http://schemas.microsoft.com/office/drawing/2014/main" id="{535FA8E2-9289-41B8-A3E3-54A1C91DA2BA}"/>
              </a:ext>
            </a:extLst>
          </p:cNvPr>
          <p:cNvSpPr txBox="1"/>
          <p:nvPr/>
        </p:nvSpPr>
        <p:spPr>
          <a:xfrm>
            <a:off x="5341596" y="4374115"/>
            <a:ext cx="2283514" cy="307777"/>
          </a:xfrm>
          <a:prstGeom prst="rect">
            <a:avLst/>
          </a:prstGeom>
          <a:solidFill>
            <a:srgbClr val="FFFF00"/>
          </a:solidFill>
          <a:ln>
            <a:solidFill>
              <a:schemeClr val="accent1"/>
            </a:solidFill>
          </a:ln>
        </p:spPr>
        <p:txBody>
          <a:bodyPr wrap="square" rtlCol="0">
            <a:spAutoFit/>
          </a:bodyPr>
          <a:lstStyle/>
          <a:p>
            <a:pPr algn="ctr"/>
            <a:r>
              <a:rPr lang="en-US" sz="1400" b="1" dirty="0"/>
              <a:t>Memory Unit (DRAM)</a:t>
            </a:r>
          </a:p>
        </p:txBody>
      </p:sp>
      <p:sp>
        <p:nvSpPr>
          <p:cNvPr id="29" name="TextBox 28">
            <a:extLst>
              <a:ext uri="{FF2B5EF4-FFF2-40B4-BE49-F238E27FC236}">
                <a16:creationId xmlns:a16="http://schemas.microsoft.com/office/drawing/2014/main" id="{6E63B499-DC7F-4B0F-9730-4200215B73AB}"/>
              </a:ext>
            </a:extLst>
          </p:cNvPr>
          <p:cNvSpPr txBox="1"/>
          <p:nvPr/>
        </p:nvSpPr>
        <p:spPr>
          <a:xfrm>
            <a:off x="3945471" y="3351917"/>
            <a:ext cx="4605867" cy="2246769"/>
          </a:xfrm>
          <a:prstGeom prst="rect">
            <a:avLst/>
          </a:prstGeom>
          <a:solidFill>
            <a:schemeClr val="bg1"/>
          </a:solidFill>
          <a:ln>
            <a:solidFill>
              <a:schemeClr val="accent1"/>
            </a:solidFill>
          </a:ln>
        </p:spPr>
        <p:txBody>
          <a:bodyPr wrap="square" rtlCol="0">
            <a:spAutoFit/>
          </a:bodyPr>
          <a:lstStyle/>
          <a:p>
            <a:pPr algn="ctr"/>
            <a:r>
              <a:rPr lang="en-US" sz="2800" b="1" dirty="0">
                <a:solidFill>
                  <a:srgbClr val="C00000"/>
                </a:solidFill>
                <a:latin typeface="Arial Black" panose="020B0A04020102020204" pitchFamily="34" charset="0"/>
              </a:rPr>
              <a:t>A BIG PILE OF HARDWARE REQUIRING A LOT OF HIGHLY SKILLED CARE AND FEEDING!</a:t>
            </a:r>
          </a:p>
        </p:txBody>
      </p:sp>
    </p:spTree>
    <p:extLst>
      <p:ext uri="{BB962C8B-B14F-4D97-AF65-F5344CB8AC3E}">
        <p14:creationId xmlns:p14="http://schemas.microsoft.com/office/powerpoint/2010/main" val="40150212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9"/>
                                        </p:tgtEl>
                                        <p:attrNameLst>
                                          <p:attrName>style.visibility</p:attrName>
                                        </p:attrNameLst>
                                      </p:cBhvr>
                                      <p:to>
                                        <p:strVal val="visible"/>
                                      </p:to>
                                    </p:set>
                                    <p:animEffect transition="in" filter="randombar(horizontal)">
                                      <p:cBhvr>
                                        <p:cTn id="7" dur="500"/>
                                        <p:tgtEl>
                                          <p:spTgt spid="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E73EBAE-61C3-49B0-8B80-85CBA688B4CC}"/>
              </a:ext>
            </a:extLst>
          </p:cNvPr>
          <p:cNvPicPr>
            <a:picLocks noChangeAspect="1"/>
          </p:cNvPicPr>
          <p:nvPr/>
        </p:nvPicPr>
        <p:blipFill rotWithShape="1">
          <a:blip r:embed="rId2"/>
          <a:srcRect l="-1399" t="22427" r="1399" b="13796"/>
          <a:stretch/>
        </p:blipFill>
        <p:spPr>
          <a:xfrm>
            <a:off x="5341596" y="4729568"/>
            <a:ext cx="2283515" cy="1101448"/>
          </a:xfrm>
          <a:prstGeom prst="rect">
            <a:avLst/>
          </a:prstGeom>
        </p:spPr>
      </p:pic>
      <p:pic>
        <p:nvPicPr>
          <p:cNvPr id="23" name="Picture 22">
            <a:extLst>
              <a:ext uri="{FF2B5EF4-FFF2-40B4-BE49-F238E27FC236}">
                <a16:creationId xmlns:a16="http://schemas.microsoft.com/office/drawing/2014/main" id="{094D7CDE-B80B-4A05-9A67-FCF19915688E}"/>
              </a:ext>
            </a:extLst>
          </p:cNvPr>
          <p:cNvPicPr>
            <a:picLocks noChangeAspect="1"/>
          </p:cNvPicPr>
          <p:nvPr/>
        </p:nvPicPr>
        <p:blipFill>
          <a:blip r:embed="rId3"/>
          <a:stretch>
            <a:fillRect/>
          </a:stretch>
        </p:blipFill>
        <p:spPr>
          <a:xfrm>
            <a:off x="8776759" y="4414030"/>
            <a:ext cx="3257550" cy="2400300"/>
          </a:xfrm>
          <a:prstGeom prst="rect">
            <a:avLst/>
          </a:prstGeom>
        </p:spPr>
      </p:pic>
      <p:sp>
        <p:nvSpPr>
          <p:cNvPr id="2" name="Title 1">
            <a:extLst>
              <a:ext uri="{FF2B5EF4-FFF2-40B4-BE49-F238E27FC236}">
                <a16:creationId xmlns:a16="http://schemas.microsoft.com/office/drawing/2014/main" id="{168195F9-BF0B-4EE0-B2E1-D089E0257038}"/>
              </a:ext>
            </a:extLst>
          </p:cNvPr>
          <p:cNvSpPr>
            <a:spLocks noGrp="1"/>
          </p:cNvSpPr>
          <p:nvPr>
            <p:ph type="title"/>
          </p:nvPr>
        </p:nvSpPr>
        <p:spPr/>
        <p:txBody>
          <a:bodyPr>
            <a:normAutofit fontScale="90000"/>
          </a:bodyPr>
          <a:lstStyle/>
          <a:p>
            <a:r>
              <a:rPr lang="en-US" dirty="0"/>
              <a:t>What’s Inside?  Architecture = components of a computer + operating System</a:t>
            </a:r>
          </a:p>
        </p:txBody>
      </p:sp>
      <p:sp>
        <p:nvSpPr>
          <p:cNvPr id="4" name="Footer Placeholder 3">
            <a:extLst>
              <a:ext uri="{FF2B5EF4-FFF2-40B4-BE49-F238E27FC236}">
                <a16:creationId xmlns:a16="http://schemas.microsoft.com/office/drawing/2014/main" id="{2793CE95-DF92-487E-86FF-CB007AC5E62C}"/>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64A24771-4C00-4D7C-83CB-E48C37F9EE6F}"/>
              </a:ext>
            </a:extLst>
          </p:cNvPr>
          <p:cNvSpPr>
            <a:spLocks noGrp="1"/>
          </p:cNvSpPr>
          <p:nvPr>
            <p:ph type="sldNum" sz="quarter" idx="12"/>
          </p:nvPr>
        </p:nvSpPr>
        <p:spPr/>
        <p:txBody>
          <a:bodyPr/>
          <a:lstStyle/>
          <a:p>
            <a:fld id="{6547F9EC-0141-428E-9624-21FD351CB832}" type="slidenum">
              <a:rPr lang="en-US" smtClean="0"/>
              <a:t>16</a:t>
            </a:fld>
            <a:endParaRPr lang="en-US"/>
          </a:p>
        </p:txBody>
      </p:sp>
      <p:sp>
        <p:nvSpPr>
          <p:cNvPr id="6" name="Rectangle 5">
            <a:extLst>
              <a:ext uri="{FF2B5EF4-FFF2-40B4-BE49-F238E27FC236}">
                <a16:creationId xmlns:a16="http://schemas.microsoft.com/office/drawing/2014/main" id="{EDC4C035-77CF-4928-AB9F-1E3E4F51060A}"/>
              </a:ext>
            </a:extLst>
          </p:cNvPr>
          <p:cNvSpPr/>
          <p:nvPr/>
        </p:nvSpPr>
        <p:spPr>
          <a:xfrm>
            <a:off x="1693333" y="2084832"/>
            <a:ext cx="3496734" cy="186910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b="1"/>
          </a:p>
        </p:txBody>
      </p:sp>
      <p:sp>
        <p:nvSpPr>
          <p:cNvPr id="7" name="TextBox 6">
            <a:extLst>
              <a:ext uri="{FF2B5EF4-FFF2-40B4-BE49-F238E27FC236}">
                <a16:creationId xmlns:a16="http://schemas.microsoft.com/office/drawing/2014/main" id="{34F8B614-66CA-4216-B616-AED55B9BD0B7}"/>
              </a:ext>
            </a:extLst>
          </p:cNvPr>
          <p:cNvSpPr txBox="1"/>
          <p:nvPr/>
        </p:nvSpPr>
        <p:spPr>
          <a:xfrm>
            <a:off x="2396066" y="2633134"/>
            <a:ext cx="685801" cy="369332"/>
          </a:xfrm>
          <a:prstGeom prst="rect">
            <a:avLst/>
          </a:prstGeom>
          <a:solidFill>
            <a:srgbClr val="FFFF00"/>
          </a:solidFill>
        </p:spPr>
        <p:txBody>
          <a:bodyPr wrap="square" rtlCol="0">
            <a:spAutoFit/>
          </a:bodyPr>
          <a:lstStyle/>
          <a:p>
            <a:pPr algn="ctr"/>
            <a:r>
              <a:rPr lang="en-US" b="1" dirty="0"/>
              <a:t>CPU</a:t>
            </a:r>
          </a:p>
        </p:txBody>
      </p:sp>
      <p:sp>
        <p:nvSpPr>
          <p:cNvPr id="8" name="TextBox 7">
            <a:extLst>
              <a:ext uri="{FF2B5EF4-FFF2-40B4-BE49-F238E27FC236}">
                <a16:creationId xmlns:a16="http://schemas.microsoft.com/office/drawing/2014/main" id="{473D800F-EF69-4F85-9BC4-B371F8258578}"/>
              </a:ext>
            </a:extLst>
          </p:cNvPr>
          <p:cNvSpPr txBox="1"/>
          <p:nvPr/>
        </p:nvSpPr>
        <p:spPr>
          <a:xfrm>
            <a:off x="3577166" y="2520546"/>
            <a:ext cx="1016000" cy="523220"/>
          </a:xfrm>
          <a:prstGeom prst="rect">
            <a:avLst/>
          </a:prstGeom>
          <a:solidFill>
            <a:srgbClr val="FFFF00"/>
          </a:solidFill>
        </p:spPr>
        <p:txBody>
          <a:bodyPr wrap="square" rtlCol="0">
            <a:spAutoFit/>
          </a:bodyPr>
          <a:lstStyle/>
          <a:p>
            <a:pPr algn="ctr"/>
            <a:r>
              <a:rPr lang="en-US" sz="1400" b="1" dirty="0"/>
              <a:t>Registers (L1 cache)</a:t>
            </a:r>
          </a:p>
        </p:txBody>
      </p:sp>
      <p:sp>
        <p:nvSpPr>
          <p:cNvPr id="9" name="TextBox 8">
            <a:extLst>
              <a:ext uri="{FF2B5EF4-FFF2-40B4-BE49-F238E27FC236}">
                <a16:creationId xmlns:a16="http://schemas.microsoft.com/office/drawing/2014/main" id="{2005C0E7-A9A0-43C6-AA51-7F99DD9EF89C}"/>
              </a:ext>
            </a:extLst>
          </p:cNvPr>
          <p:cNvSpPr txBox="1"/>
          <p:nvPr/>
        </p:nvSpPr>
        <p:spPr>
          <a:xfrm>
            <a:off x="2823634" y="3119763"/>
            <a:ext cx="1261532" cy="369332"/>
          </a:xfrm>
          <a:prstGeom prst="rect">
            <a:avLst/>
          </a:prstGeom>
          <a:solidFill>
            <a:srgbClr val="FFFF00"/>
          </a:solidFill>
        </p:spPr>
        <p:txBody>
          <a:bodyPr wrap="square" rtlCol="0">
            <a:spAutoFit/>
          </a:bodyPr>
          <a:lstStyle/>
          <a:p>
            <a:pPr algn="ctr"/>
            <a:r>
              <a:rPr lang="en-US" b="1" dirty="0"/>
              <a:t>L2 Cache</a:t>
            </a:r>
          </a:p>
        </p:txBody>
      </p:sp>
      <p:sp>
        <p:nvSpPr>
          <p:cNvPr id="13" name="Rectangle 12">
            <a:extLst>
              <a:ext uri="{FF2B5EF4-FFF2-40B4-BE49-F238E27FC236}">
                <a16:creationId xmlns:a16="http://schemas.microsoft.com/office/drawing/2014/main" id="{409F600A-D8BE-402F-93A4-8AD049F3354B}"/>
              </a:ext>
            </a:extLst>
          </p:cNvPr>
          <p:cNvSpPr/>
          <p:nvPr/>
        </p:nvSpPr>
        <p:spPr>
          <a:xfrm>
            <a:off x="7128929" y="2109215"/>
            <a:ext cx="3496734" cy="186910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a:extLst>
              <a:ext uri="{FF2B5EF4-FFF2-40B4-BE49-F238E27FC236}">
                <a16:creationId xmlns:a16="http://schemas.microsoft.com/office/drawing/2014/main" id="{A49085E6-53C6-4D1E-8E85-B00407C84B37}"/>
              </a:ext>
            </a:extLst>
          </p:cNvPr>
          <p:cNvSpPr txBox="1"/>
          <p:nvPr/>
        </p:nvSpPr>
        <p:spPr>
          <a:xfrm>
            <a:off x="7831662" y="2657517"/>
            <a:ext cx="685801" cy="369332"/>
          </a:xfrm>
          <a:prstGeom prst="rect">
            <a:avLst/>
          </a:prstGeom>
          <a:solidFill>
            <a:srgbClr val="FFFF00"/>
          </a:solidFill>
        </p:spPr>
        <p:txBody>
          <a:bodyPr wrap="square" rtlCol="0">
            <a:spAutoFit/>
          </a:bodyPr>
          <a:lstStyle/>
          <a:p>
            <a:pPr algn="ctr"/>
            <a:r>
              <a:rPr lang="en-US" b="1" dirty="0"/>
              <a:t>CPU</a:t>
            </a:r>
          </a:p>
        </p:txBody>
      </p:sp>
      <p:sp>
        <p:nvSpPr>
          <p:cNvPr id="15" name="TextBox 14">
            <a:extLst>
              <a:ext uri="{FF2B5EF4-FFF2-40B4-BE49-F238E27FC236}">
                <a16:creationId xmlns:a16="http://schemas.microsoft.com/office/drawing/2014/main" id="{4DFB68EB-DCDD-40D7-B0A4-F94FE9E89878}"/>
              </a:ext>
            </a:extLst>
          </p:cNvPr>
          <p:cNvSpPr txBox="1"/>
          <p:nvPr/>
        </p:nvSpPr>
        <p:spPr>
          <a:xfrm>
            <a:off x="9012762" y="2544929"/>
            <a:ext cx="1016000" cy="523220"/>
          </a:xfrm>
          <a:prstGeom prst="rect">
            <a:avLst/>
          </a:prstGeom>
          <a:solidFill>
            <a:srgbClr val="FFFF00"/>
          </a:solidFill>
        </p:spPr>
        <p:txBody>
          <a:bodyPr wrap="square" rtlCol="0">
            <a:spAutoFit/>
          </a:bodyPr>
          <a:lstStyle/>
          <a:p>
            <a:pPr algn="ctr"/>
            <a:r>
              <a:rPr lang="en-US" sz="1400" b="1" dirty="0"/>
              <a:t>Registers (L1 cache)</a:t>
            </a:r>
          </a:p>
        </p:txBody>
      </p:sp>
      <p:sp>
        <p:nvSpPr>
          <p:cNvPr id="16" name="TextBox 15">
            <a:extLst>
              <a:ext uri="{FF2B5EF4-FFF2-40B4-BE49-F238E27FC236}">
                <a16:creationId xmlns:a16="http://schemas.microsoft.com/office/drawing/2014/main" id="{58BC1736-803E-4F02-9D27-4669CEDD1715}"/>
              </a:ext>
            </a:extLst>
          </p:cNvPr>
          <p:cNvSpPr txBox="1"/>
          <p:nvPr/>
        </p:nvSpPr>
        <p:spPr>
          <a:xfrm>
            <a:off x="8259230" y="3144146"/>
            <a:ext cx="1261532" cy="369332"/>
          </a:xfrm>
          <a:prstGeom prst="rect">
            <a:avLst/>
          </a:prstGeom>
          <a:solidFill>
            <a:srgbClr val="FFFF00"/>
          </a:solidFill>
        </p:spPr>
        <p:txBody>
          <a:bodyPr wrap="square" rtlCol="0">
            <a:spAutoFit/>
          </a:bodyPr>
          <a:lstStyle/>
          <a:p>
            <a:pPr algn="ctr"/>
            <a:r>
              <a:rPr lang="en-US" b="1" dirty="0"/>
              <a:t>L2 Cache</a:t>
            </a:r>
          </a:p>
        </p:txBody>
      </p:sp>
      <p:sp>
        <p:nvSpPr>
          <p:cNvPr id="18" name="TextBox 17">
            <a:extLst>
              <a:ext uri="{FF2B5EF4-FFF2-40B4-BE49-F238E27FC236}">
                <a16:creationId xmlns:a16="http://schemas.microsoft.com/office/drawing/2014/main" id="{7FD9C5B9-0CBD-45CD-B468-B24063FA1E0D}"/>
              </a:ext>
            </a:extLst>
          </p:cNvPr>
          <p:cNvSpPr txBox="1"/>
          <p:nvPr/>
        </p:nvSpPr>
        <p:spPr>
          <a:xfrm>
            <a:off x="5664196" y="3586895"/>
            <a:ext cx="1261532" cy="369332"/>
          </a:xfrm>
          <a:prstGeom prst="rect">
            <a:avLst/>
          </a:prstGeom>
          <a:solidFill>
            <a:srgbClr val="92D050"/>
          </a:solidFill>
          <a:ln>
            <a:solidFill>
              <a:schemeClr val="accent1"/>
            </a:solidFill>
          </a:ln>
        </p:spPr>
        <p:txBody>
          <a:bodyPr wrap="square" rtlCol="0">
            <a:spAutoFit/>
          </a:bodyPr>
          <a:lstStyle/>
          <a:p>
            <a:pPr algn="ctr"/>
            <a:r>
              <a:rPr lang="en-US" b="1" dirty="0"/>
              <a:t>L3 Cache</a:t>
            </a:r>
          </a:p>
        </p:txBody>
      </p:sp>
      <p:sp>
        <p:nvSpPr>
          <p:cNvPr id="19" name="Arrow: Left-Right 18">
            <a:extLst>
              <a:ext uri="{FF2B5EF4-FFF2-40B4-BE49-F238E27FC236}">
                <a16:creationId xmlns:a16="http://schemas.microsoft.com/office/drawing/2014/main" id="{B329A75A-41CB-4070-81F4-16AD77C32C17}"/>
              </a:ext>
            </a:extLst>
          </p:cNvPr>
          <p:cNvSpPr/>
          <p:nvPr/>
        </p:nvSpPr>
        <p:spPr>
          <a:xfrm>
            <a:off x="1998129" y="3976730"/>
            <a:ext cx="8593667" cy="385987"/>
          </a:xfrm>
          <a:prstGeom prst="lef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Memory Bus</a:t>
            </a:r>
          </a:p>
        </p:txBody>
      </p:sp>
      <p:sp>
        <p:nvSpPr>
          <p:cNvPr id="20" name="TextBox 19">
            <a:extLst>
              <a:ext uri="{FF2B5EF4-FFF2-40B4-BE49-F238E27FC236}">
                <a16:creationId xmlns:a16="http://schemas.microsoft.com/office/drawing/2014/main" id="{1247FC4C-57F3-4137-B766-247E76F42483}"/>
              </a:ext>
            </a:extLst>
          </p:cNvPr>
          <p:cNvSpPr txBox="1"/>
          <p:nvPr/>
        </p:nvSpPr>
        <p:spPr>
          <a:xfrm>
            <a:off x="2810934" y="3557671"/>
            <a:ext cx="1261532" cy="369332"/>
          </a:xfrm>
          <a:prstGeom prst="rect">
            <a:avLst/>
          </a:prstGeom>
          <a:solidFill>
            <a:schemeClr val="accent1"/>
          </a:solidFill>
        </p:spPr>
        <p:txBody>
          <a:bodyPr wrap="square" rtlCol="0">
            <a:spAutoFit/>
          </a:bodyPr>
          <a:lstStyle/>
          <a:p>
            <a:pPr algn="ctr"/>
            <a:r>
              <a:rPr lang="en-US" b="1" dirty="0">
                <a:solidFill>
                  <a:schemeClr val="bg1"/>
                </a:solidFill>
              </a:rPr>
              <a:t>Core</a:t>
            </a:r>
          </a:p>
        </p:txBody>
      </p:sp>
      <p:sp>
        <p:nvSpPr>
          <p:cNvPr id="21" name="TextBox 20">
            <a:extLst>
              <a:ext uri="{FF2B5EF4-FFF2-40B4-BE49-F238E27FC236}">
                <a16:creationId xmlns:a16="http://schemas.microsoft.com/office/drawing/2014/main" id="{CB24030D-5676-4C19-839F-E48B88C42438}"/>
              </a:ext>
            </a:extLst>
          </p:cNvPr>
          <p:cNvSpPr txBox="1"/>
          <p:nvPr/>
        </p:nvSpPr>
        <p:spPr>
          <a:xfrm>
            <a:off x="8246530" y="3557671"/>
            <a:ext cx="1261532" cy="369332"/>
          </a:xfrm>
          <a:prstGeom prst="rect">
            <a:avLst/>
          </a:prstGeom>
          <a:solidFill>
            <a:schemeClr val="accent1"/>
          </a:solidFill>
        </p:spPr>
        <p:txBody>
          <a:bodyPr wrap="square" rtlCol="0">
            <a:spAutoFit/>
          </a:bodyPr>
          <a:lstStyle/>
          <a:p>
            <a:pPr algn="ctr"/>
            <a:r>
              <a:rPr lang="en-US" b="1" dirty="0">
                <a:solidFill>
                  <a:schemeClr val="bg1"/>
                </a:solidFill>
              </a:rPr>
              <a:t>Core</a:t>
            </a:r>
          </a:p>
        </p:txBody>
      </p:sp>
      <p:pic>
        <p:nvPicPr>
          <p:cNvPr id="22" name="Picture 21">
            <a:extLst>
              <a:ext uri="{FF2B5EF4-FFF2-40B4-BE49-F238E27FC236}">
                <a16:creationId xmlns:a16="http://schemas.microsoft.com/office/drawing/2014/main" id="{021645EF-7B63-488A-9ADB-0C7F09D9C740}"/>
              </a:ext>
            </a:extLst>
          </p:cNvPr>
          <p:cNvPicPr>
            <a:picLocks noChangeAspect="1"/>
          </p:cNvPicPr>
          <p:nvPr/>
        </p:nvPicPr>
        <p:blipFill>
          <a:blip r:embed="rId4"/>
          <a:stretch>
            <a:fillRect/>
          </a:stretch>
        </p:blipFill>
        <p:spPr>
          <a:xfrm>
            <a:off x="630144" y="4873439"/>
            <a:ext cx="2108820" cy="1871366"/>
          </a:xfrm>
          <a:prstGeom prst="rect">
            <a:avLst/>
          </a:prstGeom>
        </p:spPr>
      </p:pic>
      <p:sp>
        <p:nvSpPr>
          <p:cNvPr id="24" name="Arrow: Left-Right 23">
            <a:extLst>
              <a:ext uri="{FF2B5EF4-FFF2-40B4-BE49-F238E27FC236}">
                <a16:creationId xmlns:a16="http://schemas.microsoft.com/office/drawing/2014/main" id="{57648749-2C6F-45E9-BC57-8BA05CF3E852}"/>
              </a:ext>
            </a:extLst>
          </p:cNvPr>
          <p:cNvSpPr/>
          <p:nvPr/>
        </p:nvSpPr>
        <p:spPr>
          <a:xfrm>
            <a:off x="2120730" y="6025915"/>
            <a:ext cx="8593667" cy="484632"/>
          </a:xfrm>
          <a:prstGeom prst="lef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PCIe Bus</a:t>
            </a:r>
          </a:p>
        </p:txBody>
      </p:sp>
      <p:sp>
        <p:nvSpPr>
          <p:cNvPr id="26" name="TextBox 25">
            <a:extLst>
              <a:ext uri="{FF2B5EF4-FFF2-40B4-BE49-F238E27FC236}">
                <a16:creationId xmlns:a16="http://schemas.microsoft.com/office/drawing/2014/main" id="{4DBF0F57-417C-4756-8418-8A6745EA78AA}"/>
              </a:ext>
            </a:extLst>
          </p:cNvPr>
          <p:cNvSpPr txBox="1"/>
          <p:nvPr/>
        </p:nvSpPr>
        <p:spPr>
          <a:xfrm>
            <a:off x="2738966" y="5162791"/>
            <a:ext cx="1261532" cy="646331"/>
          </a:xfrm>
          <a:prstGeom prst="rect">
            <a:avLst/>
          </a:prstGeom>
          <a:solidFill>
            <a:srgbClr val="FFFF00"/>
          </a:solidFill>
          <a:ln>
            <a:solidFill>
              <a:schemeClr val="accent1"/>
            </a:solidFill>
          </a:ln>
        </p:spPr>
        <p:txBody>
          <a:bodyPr wrap="square" rtlCol="0">
            <a:spAutoFit/>
          </a:bodyPr>
          <a:lstStyle/>
          <a:p>
            <a:pPr algn="ctr"/>
            <a:r>
              <a:rPr lang="en-US" b="1" dirty="0"/>
              <a:t>SSD storage</a:t>
            </a:r>
          </a:p>
        </p:txBody>
      </p:sp>
      <p:sp>
        <p:nvSpPr>
          <p:cNvPr id="27" name="TextBox 26">
            <a:extLst>
              <a:ext uri="{FF2B5EF4-FFF2-40B4-BE49-F238E27FC236}">
                <a16:creationId xmlns:a16="http://schemas.microsoft.com/office/drawing/2014/main" id="{B9261F07-F207-4377-9A9F-318B55873CA2}"/>
              </a:ext>
            </a:extLst>
          </p:cNvPr>
          <p:cNvSpPr txBox="1"/>
          <p:nvPr/>
        </p:nvSpPr>
        <p:spPr>
          <a:xfrm>
            <a:off x="8191504" y="5190740"/>
            <a:ext cx="1261532" cy="646331"/>
          </a:xfrm>
          <a:prstGeom prst="rect">
            <a:avLst/>
          </a:prstGeom>
          <a:solidFill>
            <a:srgbClr val="FFFF00"/>
          </a:solidFill>
          <a:ln>
            <a:solidFill>
              <a:schemeClr val="accent1"/>
            </a:solidFill>
          </a:ln>
        </p:spPr>
        <p:txBody>
          <a:bodyPr wrap="square" rtlCol="0">
            <a:spAutoFit/>
          </a:bodyPr>
          <a:lstStyle/>
          <a:p>
            <a:pPr algn="ctr"/>
            <a:r>
              <a:rPr lang="en-US" b="1" dirty="0"/>
              <a:t>100G Ethernet</a:t>
            </a:r>
          </a:p>
        </p:txBody>
      </p:sp>
      <p:sp>
        <p:nvSpPr>
          <p:cNvPr id="25" name="TextBox 24">
            <a:extLst>
              <a:ext uri="{FF2B5EF4-FFF2-40B4-BE49-F238E27FC236}">
                <a16:creationId xmlns:a16="http://schemas.microsoft.com/office/drawing/2014/main" id="{535FA8E2-9289-41B8-A3E3-54A1C91DA2BA}"/>
              </a:ext>
            </a:extLst>
          </p:cNvPr>
          <p:cNvSpPr txBox="1"/>
          <p:nvPr/>
        </p:nvSpPr>
        <p:spPr>
          <a:xfrm>
            <a:off x="5341596" y="4374115"/>
            <a:ext cx="2283514" cy="307777"/>
          </a:xfrm>
          <a:prstGeom prst="rect">
            <a:avLst/>
          </a:prstGeom>
          <a:solidFill>
            <a:srgbClr val="FFFF00"/>
          </a:solidFill>
          <a:ln>
            <a:solidFill>
              <a:schemeClr val="accent1"/>
            </a:solidFill>
          </a:ln>
        </p:spPr>
        <p:txBody>
          <a:bodyPr wrap="square" rtlCol="0">
            <a:spAutoFit/>
          </a:bodyPr>
          <a:lstStyle/>
          <a:p>
            <a:pPr algn="ctr"/>
            <a:r>
              <a:rPr lang="en-US" sz="1400" b="1" dirty="0"/>
              <a:t>Memory Unit (DRAM)</a:t>
            </a:r>
          </a:p>
        </p:txBody>
      </p:sp>
    </p:spTree>
    <p:extLst>
      <p:ext uri="{BB962C8B-B14F-4D97-AF65-F5344CB8AC3E}">
        <p14:creationId xmlns:p14="http://schemas.microsoft.com/office/powerpoint/2010/main" val="352598085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 name="Picture 29">
            <a:extLst>
              <a:ext uri="{FF2B5EF4-FFF2-40B4-BE49-F238E27FC236}">
                <a16:creationId xmlns:a16="http://schemas.microsoft.com/office/drawing/2014/main" id="{C79A3251-E64C-4EFE-8E1B-113998C942F2}"/>
              </a:ext>
            </a:extLst>
          </p:cNvPr>
          <p:cNvPicPr>
            <a:picLocks noChangeAspect="1"/>
          </p:cNvPicPr>
          <p:nvPr/>
        </p:nvPicPr>
        <p:blipFill>
          <a:blip r:embed="rId2"/>
          <a:stretch>
            <a:fillRect/>
          </a:stretch>
        </p:blipFill>
        <p:spPr>
          <a:xfrm rot="885409">
            <a:off x="1236915" y="3340029"/>
            <a:ext cx="998279" cy="885872"/>
          </a:xfrm>
          <a:prstGeom prst="rect">
            <a:avLst/>
          </a:prstGeom>
        </p:spPr>
      </p:pic>
      <p:pic>
        <p:nvPicPr>
          <p:cNvPr id="29" name="Picture 28">
            <a:extLst>
              <a:ext uri="{FF2B5EF4-FFF2-40B4-BE49-F238E27FC236}">
                <a16:creationId xmlns:a16="http://schemas.microsoft.com/office/drawing/2014/main" id="{255571A1-A058-49C1-9159-B184EF363D94}"/>
              </a:ext>
            </a:extLst>
          </p:cNvPr>
          <p:cNvPicPr>
            <a:picLocks noChangeAspect="1"/>
          </p:cNvPicPr>
          <p:nvPr/>
        </p:nvPicPr>
        <p:blipFill>
          <a:blip r:embed="rId3"/>
          <a:stretch>
            <a:fillRect/>
          </a:stretch>
        </p:blipFill>
        <p:spPr>
          <a:xfrm rot="21151605" flipH="1">
            <a:off x="1211550" y="4174851"/>
            <a:ext cx="1306833" cy="938535"/>
          </a:xfrm>
          <a:prstGeom prst="rect">
            <a:avLst/>
          </a:prstGeom>
        </p:spPr>
      </p:pic>
      <p:sp>
        <p:nvSpPr>
          <p:cNvPr id="2" name="Title 1">
            <a:extLst>
              <a:ext uri="{FF2B5EF4-FFF2-40B4-BE49-F238E27FC236}">
                <a16:creationId xmlns:a16="http://schemas.microsoft.com/office/drawing/2014/main" id="{168195F9-BF0B-4EE0-B2E1-D089E0257038}"/>
              </a:ext>
            </a:extLst>
          </p:cNvPr>
          <p:cNvSpPr>
            <a:spLocks noGrp="1"/>
          </p:cNvSpPr>
          <p:nvPr>
            <p:ph type="title"/>
          </p:nvPr>
        </p:nvSpPr>
        <p:spPr/>
        <p:txBody>
          <a:bodyPr>
            <a:normAutofit fontScale="90000"/>
          </a:bodyPr>
          <a:lstStyle/>
          <a:p>
            <a:r>
              <a:rPr lang="en-US" dirty="0"/>
              <a:t>What’s Inside?  Architecture = components of a computer + operating System</a:t>
            </a:r>
          </a:p>
        </p:txBody>
      </p:sp>
      <p:sp>
        <p:nvSpPr>
          <p:cNvPr id="11" name="Content Placeholder 10">
            <a:extLst>
              <a:ext uri="{FF2B5EF4-FFF2-40B4-BE49-F238E27FC236}">
                <a16:creationId xmlns:a16="http://schemas.microsoft.com/office/drawing/2014/main" id="{6AFC8D60-A157-49EF-95C8-856E83E85849}"/>
              </a:ext>
            </a:extLst>
          </p:cNvPr>
          <p:cNvSpPr>
            <a:spLocks noGrp="1"/>
          </p:cNvSpPr>
          <p:nvPr>
            <p:ph idx="1"/>
          </p:nvPr>
        </p:nvSpPr>
        <p:spPr>
          <a:xfrm>
            <a:off x="1024128" y="2285999"/>
            <a:ext cx="10641690" cy="4258733"/>
          </a:xfrm>
        </p:spPr>
        <p:txBody>
          <a:bodyPr>
            <a:normAutofit lnSpcReduction="10000"/>
          </a:bodyPr>
          <a:lstStyle/>
          <a:p>
            <a:endParaRPr lang="en-US" dirty="0"/>
          </a:p>
          <a:p>
            <a:endParaRPr lang="en-US" dirty="0"/>
          </a:p>
          <a:p>
            <a:endParaRPr lang="en-US" dirty="0"/>
          </a:p>
          <a:p>
            <a:endParaRPr lang="en-US" dirty="0"/>
          </a:p>
          <a:p>
            <a:endParaRPr lang="en-US" dirty="0"/>
          </a:p>
          <a:p>
            <a:r>
              <a:rPr lang="en-US" dirty="0"/>
              <a:t>Job of the operating system (e.g. Linux) is to manage the hardware and offer easily used, efficient abstractions that hide details where feasible</a:t>
            </a:r>
          </a:p>
        </p:txBody>
      </p:sp>
      <p:sp>
        <p:nvSpPr>
          <p:cNvPr id="4" name="Footer Placeholder 3">
            <a:extLst>
              <a:ext uri="{FF2B5EF4-FFF2-40B4-BE49-F238E27FC236}">
                <a16:creationId xmlns:a16="http://schemas.microsoft.com/office/drawing/2014/main" id="{2793CE95-DF92-487E-86FF-CB007AC5E62C}"/>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64A24771-4C00-4D7C-83CB-E48C37F9EE6F}"/>
              </a:ext>
            </a:extLst>
          </p:cNvPr>
          <p:cNvSpPr>
            <a:spLocks noGrp="1"/>
          </p:cNvSpPr>
          <p:nvPr>
            <p:ph type="sldNum" sz="quarter" idx="12"/>
          </p:nvPr>
        </p:nvSpPr>
        <p:spPr/>
        <p:txBody>
          <a:bodyPr/>
          <a:lstStyle/>
          <a:p>
            <a:fld id="{6547F9EC-0141-428E-9624-21FD351CB832}" type="slidenum">
              <a:rPr lang="en-US" smtClean="0"/>
              <a:t>17</a:t>
            </a:fld>
            <a:endParaRPr lang="en-US"/>
          </a:p>
        </p:txBody>
      </p:sp>
      <p:sp>
        <p:nvSpPr>
          <p:cNvPr id="3" name="Rectangle 2">
            <a:extLst>
              <a:ext uri="{FF2B5EF4-FFF2-40B4-BE49-F238E27FC236}">
                <a16:creationId xmlns:a16="http://schemas.microsoft.com/office/drawing/2014/main" id="{8F967DD5-B007-47B7-80A5-0B8C59017C17}"/>
              </a:ext>
            </a:extLst>
          </p:cNvPr>
          <p:cNvSpPr/>
          <p:nvPr/>
        </p:nvSpPr>
        <p:spPr>
          <a:xfrm>
            <a:off x="2421465" y="2293399"/>
            <a:ext cx="4622800" cy="277706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TextBox 9">
            <a:extLst>
              <a:ext uri="{FF2B5EF4-FFF2-40B4-BE49-F238E27FC236}">
                <a16:creationId xmlns:a16="http://schemas.microsoft.com/office/drawing/2014/main" id="{6497C123-41EA-45B1-89BC-9B2ABC02FCDD}"/>
              </a:ext>
            </a:extLst>
          </p:cNvPr>
          <p:cNvSpPr txBox="1"/>
          <p:nvPr/>
        </p:nvSpPr>
        <p:spPr>
          <a:xfrm>
            <a:off x="2573867" y="2919933"/>
            <a:ext cx="1879600" cy="1477328"/>
          </a:xfrm>
          <a:prstGeom prst="rect">
            <a:avLst/>
          </a:prstGeom>
          <a:solidFill>
            <a:srgbClr val="FFFF00"/>
          </a:solidFill>
        </p:spPr>
        <p:txBody>
          <a:bodyPr wrap="square" rtlCol="0">
            <a:spAutoFit/>
          </a:bodyPr>
          <a:lstStyle/>
          <a:p>
            <a:pPr algn="ctr"/>
            <a:r>
              <a:rPr lang="en-US" b="1" dirty="0"/>
              <a:t>Operating System</a:t>
            </a:r>
          </a:p>
          <a:p>
            <a:pPr algn="ctr"/>
            <a:endParaRPr lang="en-US" b="1" dirty="0"/>
          </a:p>
          <a:p>
            <a:pPr algn="ctr"/>
            <a:r>
              <a:rPr lang="en-US" b="1" dirty="0"/>
              <a:t>File System</a:t>
            </a:r>
          </a:p>
          <a:p>
            <a:pPr algn="ctr"/>
            <a:endParaRPr lang="en-US" b="1" dirty="0"/>
          </a:p>
          <a:p>
            <a:pPr algn="ctr"/>
            <a:r>
              <a:rPr lang="en-US" b="1" dirty="0"/>
              <a:t>Network</a:t>
            </a:r>
          </a:p>
        </p:txBody>
      </p:sp>
      <p:sp>
        <p:nvSpPr>
          <p:cNvPr id="25" name="TextBox 24">
            <a:extLst>
              <a:ext uri="{FF2B5EF4-FFF2-40B4-BE49-F238E27FC236}">
                <a16:creationId xmlns:a16="http://schemas.microsoft.com/office/drawing/2014/main" id="{7A1BA29C-FA36-41E6-8F40-74CEAE4EAA8A}"/>
              </a:ext>
            </a:extLst>
          </p:cNvPr>
          <p:cNvSpPr txBox="1"/>
          <p:nvPr/>
        </p:nvSpPr>
        <p:spPr>
          <a:xfrm>
            <a:off x="4605869" y="4308467"/>
            <a:ext cx="1879600" cy="369332"/>
          </a:xfrm>
          <a:prstGeom prst="rect">
            <a:avLst/>
          </a:prstGeom>
          <a:solidFill>
            <a:srgbClr val="FFFF00"/>
          </a:solidFill>
        </p:spPr>
        <p:txBody>
          <a:bodyPr wrap="square" rtlCol="0">
            <a:spAutoFit/>
          </a:bodyPr>
          <a:lstStyle/>
          <a:p>
            <a:pPr algn="ctr"/>
            <a:r>
              <a:rPr lang="en-US" b="1" dirty="0"/>
              <a:t>Bash shell</a:t>
            </a:r>
          </a:p>
        </p:txBody>
      </p:sp>
      <p:sp>
        <p:nvSpPr>
          <p:cNvPr id="28" name="TextBox 27">
            <a:extLst>
              <a:ext uri="{FF2B5EF4-FFF2-40B4-BE49-F238E27FC236}">
                <a16:creationId xmlns:a16="http://schemas.microsoft.com/office/drawing/2014/main" id="{B90EDD44-DF40-451B-B61D-79977F592E14}"/>
              </a:ext>
            </a:extLst>
          </p:cNvPr>
          <p:cNvSpPr txBox="1"/>
          <p:nvPr/>
        </p:nvSpPr>
        <p:spPr>
          <a:xfrm>
            <a:off x="4639738" y="2931601"/>
            <a:ext cx="1879600" cy="1200329"/>
          </a:xfrm>
          <a:prstGeom prst="rect">
            <a:avLst/>
          </a:prstGeom>
          <a:solidFill>
            <a:srgbClr val="FFFF00"/>
          </a:solidFill>
        </p:spPr>
        <p:txBody>
          <a:bodyPr wrap="square" rtlCol="0">
            <a:spAutoFit/>
          </a:bodyPr>
          <a:lstStyle/>
          <a:p>
            <a:pPr algn="ctr"/>
            <a:r>
              <a:rPr lang="en-US" b="1" dirty="0"/>
              <a:t>Process you launched by running some program</a:t>
            </a:r>
          </a:p>
        </p:txBody>
      </p:sp>
      <p:pic>
        <p:nvPicPr>
          <p:cNvPr id="17" name="Picture 16">
            <a:extLst>
              <a:ext uri="{FF2B5EF4-FFF2-40B4-BE49-F238E27FC236}">
                <a16:creationId xmlns:a16="http://schemas.microsoft.com/office/drawing/2014/main" id="{92A9F0CF-662A-4DF0-AC26-173AD2F4A45B}"/>
              </a:ext>
            </a:extLst>
          </p:cNvPr>
          <p:cNvPicPr>
            <a:picLocks noChangeAspect="1"/>
          </p:cNvPicPr>
          <p:nvPr/>
        </p:nvPicPr>
        <p:blipFill>
          <a:blip r:embed="rId4"/>
          <a:stretch>
            <a:fillRect/>
          </a:stretch>
        </p:blipFill>
        <p:spPr>
          <a:xfrm>
            <a:off x="7304735" y="2109133"/>
            <a:ext cx="3543062" cy="3005698"/>
          </a:xfrm>
          <a:prstGeom prst="rect">
            <a:avLst/>
          </a:prstGeom>
        </p:spPr>
      </p:pic>
    </p:spTree>
    <p:extLst>
      <p:ext uri="{BB962C8B-B14F-4D97-AF65-F5344CB8AC3E}">
        <p14:creationId xmlns:p14="http://schemas.microsoft.com/office/powerpoint/2010/main" val="215000999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752965-EEF6-4CC7-80D6-C128E6DFF468}"/>
              </a:ext>
            </a:extLst>
          </p:cNvPr>
          <p:cNvSpPr>
            <a:spLocks noGrp="1"/>
          </p:cNvSpPr>
          <p:nvPr>
            <p:ph type="title"/>
          </p:nvPr>
        </p:nvSpPr>
        <p:spPr/>
        <p:txBody>
          <a:bodyPr/>
          <a:lstStyle/>
          <a:p>
            <a:r>
              <a:rPr lang="en-US" dirty="0"/>
              <a:t>Architectures are changing rapidly!</a:t>
            </a:r>
          </a:p>
        </p:txBody>
      </p:sp>
      <p:sp>
        <p:nvSpPr>
          <p:cNvPr id="3" name="Content Placeholder 2">
            <a:extLst>
              <a:ext uri="{FF2B5EF4-FFF2-40B4-BE49-F238E27FC236}">
                <a16:creationId xmlns:a16="http://schemas.microsoft.com/office/drawing/2014/main" id="{C5215E6E-1844-4292-8015-7968A596BF56}"/>
              </a:ext>
            </a:extLst>
          </p:cNvPr>
          <p:cNvSpPr>
            <a:spLocks noGrp="1"/>
          </p:cNvSpPr>
          <p:nvPr>
            <p:ph idx="1"/>
          </p:nvPr>
        </p:nvSpPr>
        <p:spPr/>
        <p:txBody>
          <a:bodyPr>
            <a:normAutofit lnSpcReduction="10000"/>
          </a:bodyPr>
          <a:lstStyle/>
          <a:p>
            <a:r>
              <a:rPr lang="en-US" dirty="0"/>
              <a:t>As an undergraduate (in the late 1970’s) I programmed a DEC PDP 11/70 computer:</a:t>
            </a:r>
          </a:p>
          <a:p>
            <a:pPr>
              <a:buFont typeface="Wingdings" panose="05000000000000000000" pitchFamily="2" charset="2"/>
              <a:buChar char="Ø"/>
            </a:pPr>
            <a:r>
              <a:rPr lang="en-US" dirty="0"/>
              <a:t>  A CPU (~1/2 MIPS), main memory (4MB)</a:t>
            </a:r>
          </a:p>
          <a:p>
            <a:pPr>
              <a:buFont typeface="Wingdings" panose="05000000000000000000" pitchFamily="2" charset="2"/>
              <a:buChar char="Ø"/>
            </a:pPr>
            <a:r>
              <a:rPr lang="en-US" dirty="0"/>
              <a:t>  A storage device (8MB rotational magnetic disk), tape drive</a:t>
            </a:r>
          </a:p>
          <a:p>
            <a:pPr>
              <a:buFont typeface="Wingdings" panose="05000000000000000000" pitchFamily="2" charset="2"/>
              <a:buChar char="Ø"/>
            </a:pPr>
            <a:r>
              <a:rPr lang="en-US" dirty="0"/>
              <a:t>  I/O devices (mostly a keyboard with a printer).</a:t>
            </a:r>
          </a:p>
          <a:p>
            <a:pPr marL="0" indent="0">
              <a:buNone/>
            </a:pPr>
            <a:endParaRPr lang="en-US" dirty="0"/>
          </a:p>
          <a:p>
            <a:pPr marL="0" indent="0">
              <a:buNone/>
            </a:pPr>
            <a:r>
              <a:rPr lang="en-US" dirty="0"/>
              <a:t>At that time this cost about $100,000</a:t>
            </a:r>
          </a:p>
        </p:txBody>
      </p:sp>
      <p:sp>
        <p:nvSpPr>
          <p:cNvPr id="4" name="Footer Placeholder 3">
            <a:extLst>
              <a:ext uri="{FF2B5EF4-FFF2-40B4-BE49-F238E27FC236}">
                <a16:creationId xmlns:a16="http://schemas.microsoft.com/office/drawing/2014/main" id="{7BF77043-A4B9-47C9-9903-03A75A9C2C0F}"/>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25B05197-644A-4CEC-B92D-AEF574691416}"/>
              </a:ext>
            </a:extLst>
          </p:cNvPr>
          <p:cNvSpPr>
            <a:spLocks noGrp="1"/>
          </p:cNvSpPr>
          <p:nvPr>
            <p:ph type="sldNum" sz="quarter" idx="12"/>
          </p:nvPr>
        </p:nvSpPr>
        <p:spPr/>
        <p:txBody>
          <a:bodyPr/>
          <a:lstStyle/>
          <a:p>
            <a:fld id="{6547F9EC-0141-428E-9624-21FD351CB832}" type="slidenum">
              <a:rPr lang="en-US" smtClean="0"/>
              <a:t>18</a:t>
            </a:fld>
            <a:endParaRPr lang="en-US"/>
          </a:p>
        </p:txBody>
      </p:sp>
    </p:spTree>
    <p:extLst>
      <p:ext uri="{BB962C8B-B14F-4D97-AF65-F5344CB8AC3E}">
        <p14:creationId xmlns:p14="http://schemas.microsoft.com/office/powerpoint/2010/main" val="189792593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752965-EEF6-4CC7-80D6-C128E6DFF468}"/>
              </a:ext>
            </a:extLst>
          </p:cNvPr>
          <p:cNvSpPr>
            <a:spLocks noGrp="1"/>
          </p:cNvSpPr>
          <p:nvPr>
            <p:ph type="title"/>
          </p:nvPr>
        </p:nvSpPr>
        <p:spPr/>
        <p:txBody>
          <a:bodyPr/>
          <a:lstStyle/>
          <a:p>
            <a:r>
              <a:rPr lang="en-US" dirty="0"/>
              <a:t>Architectures are changing rapidly!</a:t>
            </a:r>
          </a:p>
        </p:txBody>
      </p:sp>
      <p:sp>
        <p:nvSpPr>
          <p:cNvPr id="3" name="Content Placeholder 2">
            <a:extLst>
              <a:ext uri="{FF2B5EF4-FFF2-40B4-BE49-F238E27FC236}">
                <a16:creationId xmlns:a16="http://schemas.microsoft.com/office/drawing/2014/main" id="{C5215E6E-1844-4292-8015-7968A596BF56}"/>
              </a:ext>
            </a:extLst>
          </p:cNvPr>
          <p:cNvSpPr>
            <a:spLocks noGrp="1"/>
          </p:cNvSpPr>
          <p:nvPr>
            <p:ph idx="1"/>
          </p:nvPr>
        </p:nvSpPr>
        <p:spPr/>
        <p:txBody>
          <a:bodyPr>
            <a:normAutofit lnSpcReduction="10000"/>
          </a:bodyPr>
          <a:lstStyle/>
          <a:p>
            <a:r>
              <a:rPr lang="en-US" dirty="0"/>
              <a:t>As an undergraduate (in the late 1970’s) I programmed a DEC PDP 11/70 computer:</a:t>
            </a:r>
          </a:p>
          <a:p>
            <a:pPr>
              <a:buFont typeface="Wingdings" panose="05000000000000000000" pitchFamily="2" charset="2"/>
              <a:buChar char="Ø"/>
            </a:pPr>
            <a:r>
              <a:rPr lang="en-US" dirty="0"/>
              <a:t>  A CPU (~1/2 MIPS), main memory (4MB)</a:t>
            </a:r>
          </a:p>
          <a:p>
            <a:pPr>
              <a:buFont typeface="Wingdings" panose="05000000000000000000" pitchFamily="2" charset="2"/>
              <a:buChar char="Ø"/>
            </a:pPr>
            <a:r>
              <a:rPr lang="en-US" dirty="0"/>
              <a:t>  A storage device (8MB rotational magnetic disk), tape drive</a:t>
            </a:r>
          </a:p>
          <a:p>
            <a:pPr>
              <a:buFont typeface="Wingdings" panose="05000000000000000000" pitchFamily="2" charset="2"/>
              <a:buChar char="Ø"/>
            </a:pPr>
            <a:r>
              <a:rPr lang="en-US" dirty="0"/>
              <a:t>  I/O devices (mostly a keyboard with a printer).</a:t>
            </a:r>
          </a:p>
          <a:p>
            <a:pPr marL="0" indent="0">
              <a:buNone/>
            </a:pPr>
            <a:endParaRPr lang="en-US" dirty="0"/>
          </a:p>
          <a:p>
            <a:pPr marL="0" indent="0">
              <a:buNone/>
            </a:pPr>
            <a:r>
              <a:rPr lang="en-US" dirty="0"/>
              <a:t>At that time this cost about $100,000</a:t>
            </a:r>
          </a:p>
        </p:txBody>
      </p:sp>
      <p:sp>
        <p:nvSpPr>
          <p:cNvPr id="4" name="Footer Placeholder 3">
            <a:extLst>
              <a:ext uri="{FF2B5EF4-FFF2-40B4-BE49-F238E27FC236}">
                <a16:creationId xmlns:a16="http://schemas.microsoft.com/office/drawing/2014/main" id="{7BF77043-A4B9-47C9-9903-03A75A9C2C0F}"/>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25B05197-644A-4CEC-B92D-AEF574691416}"/>
              </a:ext>
            </a:extLst>
          </p:cNvPr>
          <p:cNvSpPr>
            <a:spLocks noGrp="1"/>
          </p:cNvSpPr>
          <p:nvPr>
            <p:ph type="sldNum" sz="quarter" idx="12"/>
          </p:nvPr>
        </p:nvSpPr>
        <p:spPr/>
        <p:txBody>
          <a:bodyPr/>
          <a:lstStyle/>
          <a:p>
            <a:fld id="{6547F9EC-0141-428E-9624-21FD351CB832}" type="slidenum">
              <a:rPr lang="en-US" smtClean="0"/>
              <a:t>19</a:t>
            </a:fld>
            <a:endParaRPr lang="en-US"/>
          </a:p>
        </p:txBody>
      </p:sp>
      <p:sp>
        <p:nvSpPr>
          <p:cNvPr id="6" name="Speech Bubble: Rectangle with Corners Rounded 5">
            <a:extLst>
              <a:ext uri="{FF2B5EF4-FFF2-40B4-BE49-F238E27FC236}">
                <a16:creationId xmlns:a16="http://schemas.microsoft.com/office/drawing/2014/main" id="{CE1379B8-BE57-4305-9E49-2C50B468FE03}"/>
              </a:ext>
            </a:extLst>
          </p:cNvPr>
          <p:cNvSpPr/>
          <p:nvPr/>
        </p:nvSpPr>
        <p:spPr>
          <a:xfrm>
            <a:off x="1667933" y="1602232"/>
            <a:ext cx="3886200" cy="1499616"/>
          </a:xfrm>
          <a:prstGeom prst="wedgeRoundRectCallout">
            <a:avLst>
              <a:gd name="adj1" fmla="val 98967"/>
              <a:gd name="adj2" fmla="val 69410"/>
              <a:gd name="adj3" fmla="val 1666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a:t>Bill Gates: </a:t>
            </a:r>
            <a:br>
              <a:rPr lang="en-US" sz="2800" dirty="0"/>
            </a:br>
            <a:r>
              <a:rPr lang="en-US" sz="2800" dirty="0"/>
              <a:t>“</a:t>
            </a:r>
            <a:r>
              <a:rPr lang="en-US" sz="2800" b="1" dirty="0"/>
              <a:t>640K ought to be enough for anybody</a:t>
            </a:r>
            <a:r>
              <a:rPr lang="en-US" sz="2800" dirty="0"/>
              <a:t>.”</a:t>
            </a:r>
          </a:p>
        </p:txBody>
      </p:sp>
    </p:spTree>
    <p:extLst>
      <p:ext uri="{BB962C8B-B14F-4D97-AF65-F5344CB8AC3E}">
        <p14:creationId xmlns:p14="http://schemas.microsoft.com/office/powerpoint/2010/main" val="1240344693"/>
      </p:ext>
    </p:extLst>
  </p:cSld>
  <p:clrMapOvr>
    <a:masterClrMapping/>
  </p:clrMapOvr>
  <p:transition spd="slow">
    <p:randomBar dir="vert"/>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Machine Programming I: Basics</a:t>
            </a:r>
          </a:p>
        </p:txBody>
      </p:sp>
      <p:sp>
        <p:nvSpPr>
          <p:cNvPr id="3" name="Content Placeholder 2"/>
          <p:cNvSpPr>
            <a:spLocks noGrp="1"/>
          </p:cNvSpPr>
          <p:nvPr>
            <p:ph idx="1"/>
          </p:nvPr>
        </p:nvSpPr>
        <p:spPr/>
        <p:txBody>
          <a:bodyPr/>
          <a:lstStyle/>
          <a:p>
            <a:r>
              <a:rPr lang="en-US" dirty="0"/>
              <a:t>History of Intel processors and architectures</a:t>
            </a:r>
          </a:p>
          <a:p>
            <a:r>
              <a:rPr lang="en-US" dirty="0">
                <a:solidFill>
                  <a:schemeClr val="bg1">
                    <a:lumMod val="50000"/>
                  </a:schemeClr>
                </a:solidFill>
              </a:rPr>
              <a:t>Assembly Basics: Registers, operands, move</a:t>
            </a:r>
          </a:p>
          <a:p>
            <a:r>
              <a:rPr lang="en-US" dirty="0">
                <a:solidFill>
                  <a:schemeClr val="bg1">
                    <a:lumMod val="50000"/>
                  </a:schemeClr>
                </a:solidFill>
              </a:rPr>
              <a:t>Arithmetic &amp; logical operations</a:t>
            </a:r>
          </a:p>
          <a:p>
            <a:r>
              <a:rPr lang="en-US" dirty="0">
                <a:solidFill>
                  <a:schemeClr val="bg1">
                    <a:lumMod val="50000"/>
                  </a:schemeClr>
                </a:solidFill>
              </a:rPr>
              <a:t>C/C++, assembly, machine code</a:t>
            </a:r>
          </a:p>
          <a:p>
            <a:endParaRPr lang="en-US" dirty="0"/>
          </a:p>
          <a:p>
            <a:endParaRPr lang="en-US" dirty="0"/>
          </a:p>
        </p:txBody>
      </p:sp>
      <p:sp>
        <p:nvSpPr>
          <p:cNvPr id="4" name="Footer Placeholder 3">
            <a:extLst>
              <a:ext uri="{FF2B5EF4-FFF2-40B4-BE49-F238E27FC236}">
                <a16:creationId xmlns:a16="http://schemas.microsoft.com/office/drawing/2014/main" id="{C0D31758-F386-441E-AB85-1745BDF13887}"/>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238F0102-943B-475E-8BDE-6B78455904FD}"/>
              </a:ext>
            </a:extLst>
          </p:cNvPr>
          <p:cNvSpPr>
            <a:spLocks noGrp="1"/>
          </p:cNvSpPr>
          <p:nvPr>
            <p:ph type="sldNum" sz="quarter" idx="12"/>
          </p:nvPr>
        </p:nvSpPr>
        <p:spPr/>
        <p:txBody>
          <a:bodyPr/>
          <a:lstStyle/>
          <a:p>
            <a:fld id="{6547F9EC-0141-428E-9624-21FD351CB832}" type="slidenum">
              <a:rPr lang="en-US" smtClean="0"/>
              <a:t>20</a:t>
            </a:fld>
            <a:endParaRPr lang="en-US"/>
          </a:p>
        </p:txBody>
      </p:sp>
    </p:spTree>
    <p:extLst>
      <p:ext uri="{BB962C8B-B14F-4D97-AF65-F5344CB8AC3E}">
        <p14:creationId xmlns:p14="http://schemas.microsoft.com/office/powerpoint/2010/main" val="6881379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031EB4-DD95-437D-A90D-4DA3CBCBFDBC}"/>
              </a:ext>
            </a:extLst>
          </p:cNvPr>
          <p:cNvSpPr>
            <a:spLocks noGrp="1"/>
          </p:cNvSpPr>
          <p:nvPr>
            <p:ph type="title"/>
          </p:nvPr>
        </p:nvSpPr>
        <p:spPr/>
        <p:txBody>
          <a:bodyPr/>
          <a:lstStyle/>
          <a:p>
            <a:r>
              <a:rPr lang="en-US" dirty="0"/>
              <a:t>Modern Computer: Dell R-740: $2,600</a:t>
            </a:r>
          </a:p>
        </p:txBody>
      </p:sp>
      <p:sp>
        <p:nvSpPr>
          <p:cNvPr id="3" name="Content Placeholder 2">
            <a:extLst>
              <a:ext uri="{FF2B5EF4-FFF2-40B4-BE49-F238E27FC236}">
                <a16:creationId xmlns:a16="http://schemas.microsoft.com/office/drawing/2014/main" id="{4458CEDC-976E-4B8B-8F91-15B50F9B532C}"/>
              </a:ext>
            </a:extLst>
          </p:cNvPr>
          <p:cNvSpPr>
            <a:spLocks noGrp="1"/>
          </p:cNvSpPr>
          <p:nvPr>
            <p:ph idx="1"/>
          </p:nvPr>
        </p:nvSpPr>
        <p:spPr/>
        <p:txBody>
          <a:bodyPr>
            <a:normAutofit fontScale="92500" lnSpcReduction="20000"/>
          </a:bodyPr>
          <a:lstStyle/>
          <a:p>
            <a:r>
              <a:rPr lang="en-US" dirty="0"/>
              <a:t>2 Intel Xenon chips with 28 “hyperthreaded” cores running at 1GIPS (clock rate is 3Ghz)</a:t>
            </a:r>
          </a:p>
          <a:p>
            <a:endParaRPr lang="en-US" dirty="0"/>
          </a:p>
          <a:p>
            <a:r>
              <a:rPr lang="en-US" dirty="0"/>
              <a:t>Up to 3 TB of memory, multiple levels of memory caches</a:t>
            </a:r>
          </a:p>
          <a:p>
            <a:endParaRPr lang="en-US" dirty="0"/>
          </a:p>
          <a:p>
            <a:r>
              <a:rPr lang="en-US" dirty="0"/>
              <a:t>All sorts of devices accessible directly or over the network</a:t>
            </a:r>
          </a:p>
          <a:p>
            <a:endParaRPr lang="en-US" dirty="0"/>
          </a:p>
          <a:p>
            <a:r>
              <a:rPr lang="en-US" dirty="0"/>
              <a:t>NVIDIA Tesla T4 GPU: adds $6,000, peaks at 269 TFLOPS</a:t>
            </a:r>
          </a:p>
          <a:p>
            <a:endParaRPr lang="en-US" dirty="0"/>
          </a:p>
        </p:txBody>
      </p:sp>
      <p:sp>
        <p:nvSpPr>
          <p:cNvPr id="4" name="Footer Placeholder 3">
            <a:extLst>
              <a:ext uri="{FF2B5EF4-FFF2-40B4-BE49-F238E27FC236}">
                <a16:creationId xmlns:a16="http://schemas.microsoft.com/office/drawing/2014/main" id="{4E5F9770-8D6F-4594-8152-C7374D7FFA80}"/>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9856BD9D-07B1-4D32-88CE-D3708E05D5B8}"/>
              </a:ext>
            </a:extLst>
          </p:cNvPr>
          <p:cNvSpPr>
            <a:spLocks noGrp="1"/>
          </p:cNvSpPr>
          <p:nvPr>
            <p:ph type="sldNum" sz="quarter" idx="12"/>
          </p:nvPr>
        </p:nvSpPr>
        <p:spPr/>
        <p:txBody>
          <a:bodyPr/>
          <a:lstStyle/>
          <a:p>
            <a:fld id="{6547F9EC-0141-428E-9624-21FD351CB832}" type="slidenum">
              <a:rPr lang="en-US" smtClean="0"/>
              <a:t>21</a:t>
            </a:fld>
            <a:endParaRPr lang="en-US"/>
          </a:p>
        </p:txBody>
      </p:sp>
    </p:spTree>
    <p:extLst>
      <p:ext uri="{BB962C8B-B14F-4D97-AF65-F5344CB8AC3E}">
        <p14:creationId xmlns:p14="http://schemas.microsoft.com/office/powerpoint/2010/main" val="15352120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031EB4-DD95-437D-A90D-4DA3CBCBFDBC}"/>
              </a:ext>
            </a:extLst>
          </p:cNvPr>
          <p:cNvSpPr>
            <a:spLocks noGrp="1"/>
          </p:cNvSpPr>
          <p:nvPr>
            <p:ph type="title"/>
          </p:nvPr>
        </p:nvSpPr>
        <p:spPr/>
        <p:txBody>
          <a:bodyPr/>
          <a:lstStyle/>
          <a:p>
            <a:r>
              <a:rPr lang="en-US" dirty="0"/>
              <a:t>Modern Computer: Dell R-740: $2,600</a:t>
            </a:r>
          </a:p>
        </p:txBody>
      </p:sp>
      <p:sp>
        <p:nvSpPr>
          <p:cNvPr id="3" name="Content Placeholder 2">
            <a:extLst>
              <a:ext uri="{FF2B5EF4-FFF2-40B4-BE49-F238E27FC236}">
                <a16:creationId xmlns:a16="http://schemas.microsoft.com/office/drawing/2014/main" id="{4458CEDC-976E-4B8B-8F91-15B50F9B532C}"/>
              </a:ext>
            </a:extLst>
          </p:cNvPr>
          <p:cNvSpPr>
            <a:spLocks noGrp="1"/>
          </p:cNvSpPr>
          <p:nvPr>
            <p:ph idx="1"/>
          </p:nvPr>
        </p:nvSpPr>
        <p:spPr/>
        <p:txBody>
          <a:bodyPr>
            <a:normAutofit fontScale="92500" lnSpcReduction="20000"/>
          </a:bodyPr>
          <a:lstStyle/>
          <a:p>
            <a:r>
              <a:rPr lang="en-US" dirty="0"/>
              <a:t>2 Intel Xenon chips with 28 “hyperthreaded” cores running at 1GIPS (clock rate is 3Ghz)</a:t>
            </a:r>
          </a:p>
          <a:p>
            <a:endParaRPr lang="en-US" dirty="0"/>
          </a:p>
          <a:p>
            <a:r>
              <a:rPr lang="en-US" dirty="0"/>
              <a:t>Up to 3 TB of memory, multiple levels of memory caches</a:t>
            </a:r>
          </a:p>
          <a:p>
            <a:endParaRPr lang="en-US" dirty="0"/>
          </a:p>
          <a:p>
            <a:r>
              <a:rPr lang="en-US" dirty="0"/>
              <a:t>All sorts of devices accessible directly or over the network</a:t>
            </a:r>
          </a:p>
          <a:p>
            <a:endParaRPr lang="en-US" dirty="0"/>
          </a:p>
          <a:p>
            <a:r>
              <a:rPr lang="en-US" dirty="0"/>
              <a:t>NVIDIA Tesla T4 GPU: adds $6,000, peaks at 269 TFLOPS</a:t>
            </a:r>
          </a:p>
          <a:p>
            <a:endParaRPr lang="en-US" dirty="0"/>
          </a:p>
        </p:txBody>
      </p:sp>
      <p:sp>
        <p:nvSpPr>
          <p:cNvPr id="4" name="Footer Placeholder 3">
            <a:extLst>
              <a:ext uri="{FF2B5EF4-FFF2-40B4-BE49-F238E27FC236}">
                <a16:creationId xmlns:a16="http://schemas.microsoft.com/office/drawing/2014/main" id="{4E5F9770-8D6F-4594-8152-C7374D7FFA80}"/>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9856BD9D-07B1-4D32-88CE-D3708E05D5B8}"/>
              </a:ext>
            </a:extLst>
          </p:cNvPr>
          <p:cNvSpPr>
            <a:spLocks noGrp="1"/>
          </p:cNvSpPr>
          <p:nvPr>
            <p:ph type="sldNum" sz="quarter" idx="12"/>
          </p:nvPr>
        </p:nvSpPr>
        <p:spPr/>
        <p:txBody>
          <a:bodyPr/>
          <a:lstStyle/>
          <a:p>
            <a:fld id="{6547F9EC-0141-428E-9624-21FD351CB832}" type="slidenum">
              <a:rPr lang="en-US" smtClean="0"/>
              <a:t>22</a:t>
            </a:fld>
            <a:endParaRPr lang="en-US"/>
          </a:p>
        </p:txBody>
      </p:sp>
      <p:sp>
        <p:nvSpPr>
          <p:cNvPr id="6" name="Speech Bubble: Rectangle with Corners Rounded 5">
            <a:extLst>
              <a:ext uri="{FF2B5EF4-FFF2-40B4-BE49-F238E27FC236}">
                <a16:creationId xmlns:a16="http://schemas.microsoft.com/office/drawing/2014/main" id="{9E6E176F-9795-4D1D-B773-831D3E1D3C2E}"/>
              </a:ext>
            </a:extLst>
          </p:cNvPr>
          <p:cNvSpPr/>
          <p:nvPr/>
        </p:nvSpPr>
        <p:spPr>
          <a:xfrm>
            <a:off x="956732" y="585216"/>
            <a:ext cx="3886200" cy="1499616"/>
          </a:xfrm>
          <a:prstGeom prst="wedgeRoundRectCallout">
            <a:avLst>
              <a:gd name="adj1" fmla="val 98967"/>
              <a:gd name="adj2" fmla="val 69410"/>
              <a:gd name="adj3" fmla="val 1666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a:t>One CPU core actually runs two programs at the same time</a:t>
            </a:r>
            <a:endParaRPr lang="en-US" sz="2800" dirty="0"/>
          </a:p>
        </p:txBody>
      </p:sp>
    </p:spTree>
    <p:extLst>
      <p:ext uri="{BB962C8B-B14F-4D97-AF65-F5344CB8AC3E}">
        <p14:creationId xmlns:p14="http://schemas.microsoft.com/office/powerpoint/2010/main" val="880895290"/>
      </p:ext>
    </p:extLst>
  </p:cSld>
  <p:clrMapOvr>
    <a:masterClrMapping/>
  </p:clrMapOvr>
  <p:transition spd="slow">
    <p:randomBar dir="vert"/>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AD4FC6-344D-4076-8BC4-C3B89E4E458E}"/>
              </a:ext>
            </a:extLst>
          </p:cNvPr>
          <p:cNvSpPr>
            <a:spLocks noGrp="1"/>
          </p:cNvSpPr>
          <p:nvPr>
            <p:ph type="title"/>
          </p:nvPr>
        </p:nvSpPr>
        <p:spPr/>
        <p:txBody>
          <a:bodyPr/>
          <a:lstStyle/>
          <a:p>
            <a:r>
              <a:rPr lang="en-US" dirty="0"/>
              <a:t>Intel Xenon                           NVIDIA TESLA</a:t>
            </a:r>
          </a:p>
        </p:txBody>
      </p:sp>
      <p:sp>
        <p:nvSpPr>
          <p:cNvPr id="4" name="Footer Placeholder 3">
            <a:extLst>
              <a:ext uri="{FF2B5EF4-FFF2-40B4-BE49-F238E27FC236}">
                <a16:creationId xmlns:a16="http://schemas.microsoft.com/office/drawing/2014/main" id="{5DCF0252-615D-4904-96DC-E7108777E00A}"/>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88C22436-0C73-425D-8227-427A4F8A3878}"/>
              </a:ext>
            </a:extLst>
          </p:cNvPr>
          <p:cNvSpPr>
            <a:spLocks noGrp="1"/>
          </p:cNvSpPr>
          <p:nvPr>
            <p:ph type="sldNum" sz="quarter" idx="12"/>
          </p:nvPr>
        </p:nvSpPr>
        <p:spPr/>
        <p:txBody>
          <a:bodyPr/>
          <a:lstStyle/>
          <a:p>
            <a:fld id="{6547F9EC-0141-428E-9624-21FD351CB832}" type="slidenum">
              <a:rPr lang="en-US" smtClean="0"/>
              <a:t>23</a:t>
            </a:fld>
            <a:endParaRPr lang="en-US"/>
          </a:p>
        </p:txBody>
      </p:sp>
      <p:pic>
        <p:nvPicPr>
          <p:cNvPr id="6" name="Picture 5">
            <a:extLst>
              <a:ext uri="{FF2B5EF4-FFF2-40B4-BE49-F238E27FC236}">
                <a16:creationId xmlns:a16="http://schemas.microsoft.com/office/drawing/2014/main" id="{8FE0F201-53C6-44E4-A902-792FFCE9553E}"/>
              </a:ext>
            </a:extLst>
          </p:cNvPr>
          <p:cNvPicPr>
            <a:picLocks noChangeAspect="1"/>
          </p:cNvPicPr>
          <p:nvPr/>
        </p:nvPicPr>
        <p:blipFill>
          <a:blip r:embed="rId2"/>
          <a:stretch>
            <a:fillRect/>
          </a:stretch>
        </p:blipFill>
        <p:spPr>
          <a:xfrm>
            <a:off x="905932" y="2069318"/>
            <a:ext cx="5579535" cy="3782147"/>
          </a:xfrm>
          <a:prstGeom prst="rect">
            <a:avLst/>
          </a:prstGeom>
        </p:spPr>
      </p:pic>
      <p:pic>
        <p:nvPicPr>
          <p:cNvPr id="7" name="Picture 6">
            <a:extLst>
              <a:ext uri="{FF2B5EF4-FFF2-40B4-BE49-F238E27FC236}">
                <a16:creationId xmlns:a16="http://schemas.microsoft.com/office/drawing/2014/main" id="{C4453120-019A-400E-818B-62F6BB0D3DC8}"/>
              </a:ext>
            </a:extLst>
          </p:cNvPr>
          <p:cNvPicPr>
            <a:picLocks noChangeAspect="1"/>
          </p:cNvPicPr>
          <p:nvPr/>
        </p:nvPicPr>
        <p:blipFill>
          <a:blip r:embed="rId3"/>
          <a:stretch>
            <a:fillRect/>
          </a:stretch>
        </p:blipFill>
        <p:spPr>
          <a:xfrm>
            <a:off x="7286784" y="2060190"/>
            <a:ext cx="4446958" cy="1967442"/>
          </a:xfrm>
          <a:prstGeom prst="rect">
            <a:avLst/>
          </a:prstGeom>
        </p:spPr>
      </p:pic>
      <p:sp>
        <p:nvSpPr>
          <p:cNvPr id="8" name="TextBox 7">
            <a:extLst>
              <a:ext uri="{FF2B5EF4-FFF2-40B4-BE49-F238E27FC236}">
                <a16:creationId xmlns:a16="http://schemas.microsoft.com/office/drawing/2014/main" id="{9B585F68-BEEF-41E2-A89C-917C9B8ABECA}"/>
              </a:ext>
            </a:extLst>
          </p:cNvPr>
          <p:cNvSpPr txBox="1"/>
          <p:nvPr/>
        </p:nvSpPr>
        <p:spPr>
          <a:xfrm>
            <a:off x="905932" y="5851465"/>
            <a:ext cx="5503335" cy="646331"/>
          </a:xfrm>
          <a:prstGeom prst="rect">
            <a:avLst/>
          </a:prstGeom>
          <a:noFill/>
        </p:spPr>
        <p:txBody>
          <a:bodyPr wrap="square" rtlCol="0">
            <a:spAutoFit/>
          </a:bodyPr>
          <a:lstStyle/>
          <a:p>
            <a:pPr algn="ctr"/>
            <a:r>
              <a:rPr lang="en-US" dirty="0"/>
              <a:t>Each core is like a little computer, talking to the others over an on-chip network (the CMS)</a:t>
            </a:r>
          </a:p>
        </p:txBody>
      </p:sp>
      <p:sp>
        <p:nvSpPr>
          <p:cNvPr id="10" name="TextBox 9">
            <a:extLst>
              <a:ext uri="{FF2B5EF4-FFF2-40B4-BE49-F238E27FC236}">
                <a16:creationId xmlns:a16="http://schemas.microsoft.com/office/drawing/2014/main" id="{29E7F793-61C4-4B86-9F3C-ED6AD2727764}"/>
              </a:ext>
            </a:extLst>
          </p:cNvPr>
          <p:cNvSpPr txBox="1"/>
          <p:nvPr/>
        </p:nvSpPr>
        <p:spPr>
          <a:xfrm>
            <a:off x="6758595" y="4386732"/>
            <a:ext cx="5433405" cy="1200329"/>
          </a:xfrm>
          <a:prstGeom prst="rect">
            <a:avLst/>
          </a:prstGeom>
          <a:noFill/>
        </p:spPr>
        <p:txBody>
          <a:bodyPr wrap="square" rtlCol="0">
            <a:spAutoFit/>
          </a:bodyPr>
          <a:lstStyle/>
          <a:p>
            <a:pPr algn="ctr"/>
            <a:r>
              <a:rPr lang="en-US" dirty="0"/>
              <a:t>The GPU has so many cores that a photo of the chip is pointless.  Instead they draw graphics like these to help you visualize ways of using hundreds of cores to process a tensor (the “block” in the middle) in parallel!</a:t>
            </a:r>
          </a:p>
        </p:txBody>
      </p:sp>
    </p:spTree>
    <p:extLst>
      <p:ext uri="{BB962C8B-B14F-4D97-AF65-F5344CB8AC3E}">
        <p14:creationId xmlns:p14="http://schemas.microsoft.com/office/powerpoint/2010/main" val="143478304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866F1AB5-0F67-44D0-B8A7-E216ECF087DD}"/>
              </a:ext>
            </a:extLst>
          </p:cNvPr>
          <p:cNvSpPr>
            <a:spLocks noGrp="1"/>
          </p:cNvSpPr>
          <p:nvPr>
            <p:ph type="title"/>
          </p:nvPr>
        </p:nvSpPr>
        <p:spPr/>
        <p:txBody>
          <a:bodyPr/>
          <a:lstStyle/>
          <a:p>
            <a:r>
              <a:rPr lang="en-US" dirty="0"/>
              <a:t>How did we get here?</a:t>
            </a:r>
          </a:p>
        </p:txBody>
      </p:sp>
      <p:sp>
        <p:nvSpPr>
          <p:cNvPr id="6" name="Content Placeholder 5">
            <a:extLst>
              <a:ext uri="{FF2B5EF4-FFF2-40B4-BE49-F238E27FC236}">
                <a16:creationId xmlns:a16="http://schemas.microsoft.com/office/drawing/2014/main" id="{62C1E754-6763-4CA3-B3E5-F112BF1DA4C3}"/>
              </a:ext>
            </a:extLst>
          </p:cNvPr>
          <p:cNvSpPr>
            <a:spLocks noGrp="1"/>
          </p:cNvSpPr>
          <p:nvPr>
            <p:ph idx="1"/>
          </p:nvPr>
        </p:nvSpPr>
        <p:spPr>
          <a:xfrm>
            <a:off x="1024127" y="2286000"/>
            <a:ext cx="11032405" cy="4023360"/>
          </a:xfrm>
        </p:spPr>
        <p:txBody>
          <a:bodyPr/>
          <a:lstStyle/>
          <a:p>
            <a:r>
              <a:rPr lang="en-US" dirty="0"/>
              <a:t>In the early years of computing, we went from machines built from distinct electronic components (earliest generations) to ones built from integrated circuits with everything on one chip.</a:t>
            </a:r>
          </a:p>
          <a:p>
            <a:endParaRPr lang="en-US" dirty="0"/>
          </a:p>
          <a:p>
            <a:r>
              <a:rPr lang="en-US" dirty="0"/>
              <a:t>Quickly, people noticed that each new generation of computer had roughly double the capacity of the previous one and could run roughly twice as fast!  Gordon Moore proposed this as a “law”.</a:t>
            </a:r>
          </a:p>
        </p:txBody>
      </p:sp>
      <p:sp>
        <p:nvSpPr>
          <p:cNvPr id="3" name="Footer Placeholder 2">
            <a:extLst>
              <a:ext uri="{FF2B5EF4-FFF2-40B4-BE49-F238E27FC236}">
                <a16:creationId xmlns:a16="http://schemas.microsoft.com/office/drawing/2014/main" id="{3B85D748-5CE6-4C9D-9C78-34C83638DD96}"/>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80F3CA8A-7BF3-4847-972E-86846BBAE350}"/>
              </a:ext>
            </a:extLst>
          </p:cNvPr>
          <p:cNvSpPr>
            <a:spLocks noGrp="1"/>
          </p:cNvSpPr>
          <p:nvPr>
            <p:ph type="sldNum" sz="quarter" idx="12"/>
          </p:nvPr>
        </p:nvSpPr>
        <p:spPr/>
        <p:txBody>
          <a:bodyPr/>
          <a:lstStyle/>
          <a:p>
            <a:fld id="{6547F9EC-0141-428E-9624-21FD351CB832}" type="slidenum">
              <a:rPr lang="en-US" smtClean="0"/>
              <a:t>24</a:t>
            </a:fld>
            <a:endParaRPr lang="en-US"/>
          </a:p>
        </p:txBody>
      </p:sp>
      <p:pic>
        <p:nvPicPr>
          <p:cNvPr id="7" name="Picture 6">
            <a:extLst>
              <a:ext uri="{FF2B5EF4-FFF2-40B4-BE49-F238E27FC236}">
                <a16:creationId xmlns:a16="http://schemas.microsoft.com/office/drawing/2014/main" id="{88B27DB7-E942-46F0-AF6B-1AE3217101AD}"/>
              </a:ext>
            </a:extLst>
          </p:cNvPr>
          <p:cNvPicPr>
            <a:picLocks noChangeAspect="1"/>
          </p:cNvPicPr>
          <p:nvPr/>
        </p:nvPicPr>
        <p:blipFill>
          <a:blip r:embed="rId2"/>
          <a:stretch>
            <a:fillRect/>
          </a:stretch>
        </p:blipFill>
        <p:spPr>
          <a:xfrm>
            <a:off x="9317567" y="198437"/>
            <a:ext cx="2667000" cy="2143125"/>
          </a:xfrm>
          <a:prstGeom prst="rect">
            <a:avLst/>
          </a:prstGeom>
        </p:spPr>
      </p:pic>
    </p:spTree>
    <p:extLst>
      <p:ext uri="{BB962C8B-B14F-4D97-AF65-F5344CB8AC3E}">
        <p14:creationId xmlns:p14="http://schemas.microsoft.com/office/powerpoint/2010/main" val="237489713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072F34-6B5B-464D-9731-FE25605C0CE4}"/>
              </a:ext>
            </a:extLst>
          </p:cNvPr>
          <p:cNvSpPr>
            <a:spLocks noGrp="1"/>
          </p:cNvSpPr>
          <p:nvPr>
            <p:ph type="title"/>
          </p:nvPr>
        </p:nvSpPr>
        <p:spPr/>
        <p:txBody>
          <a:bodyPr/>
          <a:lstStyle/>
          <a:p>
            <a:r>
              <a:rPr lang="en-US" dirty="0"/>
              <a:t>But by 2006 Moore’s Law </a:t>
            </a:r>
            <a:br>
              <a:rPr lang="en-US" dirty="0"/>
            </a:br>
            <a:r>
              <a:rPr lang="en-US" dirty="0"/>
              <a:t>seemed to be ending</a:t>
            </a:r>
          </a:p>
        </p:txBody>
      </p:sp>
      <p:sp>
        <p:nvSpPr>
          <p:cNvPr id="4" name="Footer Placeholder 3">
            <a:extLst>
              <a:ext uri="{FF2B5EF4-FFF2-40B4-BE49-F238E27FC236}">
                <a16:creationId xmlns:a16="http://schemas.microsoft.com/office/drawing/2014/main" id="{BD4D3C4C-D1B2-4D7F-832E-862AB569C1FF}"/>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1124E533-7557-4D8A-80CE-92A992C1F01B}"/>
              </a:ext>
            </a:extLst>
          </p:cNvPr>
          <p:cNvSpPr>
            <a:spLocks noGrp="1"/>
          </p:cNvSpPr>
          <p:nvPr>
            <p:ph type="sldNum" sz="quarter" idx="12"/>
          </p:nvPr>
        </p:nvSpPr>
        <p:spPr/>
        <p:txBody>
          <a:bodyPr/>
          <a:lstStyle/>
          <a:p>
            <a:fld id="{6547F9EC-0141-428E-9624-21FD351CB832}" type="slidenum">
              <a:rPr lang="en-US" smtClean="0"/>
              <a:t>25</a:t>
            </a:fld>
            <a:endParaRPr lang="en-US"/>
          </a:p>
        </p:txBody>
      </p:sp>
      <p:pic>
        <p:nvPicPr>
          <p:cNvPr id="6" name="Picture 5">
            <a:extLst>
              <a:ext uri="{FF2B5EF4-FFF2-40B4-BE49-F238E27FC236}">
                <a16:creationId xmlns:a16="http://schemas.microsoft.com/office/drawing/2014/main" id="{5FFA2738-E215-4EED-92D9-38CCBA4DACE8}"/>
              </a:ext>
            </a:extLst>
          </p:cNvPr>
          <p:cNvPicPr>
            <a:picLocks noChangeAspect="1"/>
          </p:cNvPicPr>
          <p:nvPr/>
        </p:nvPicPr>
        <p:blipFill>
          <a:blip r:embed="rId2"/>
          <a:stretch>
            <a:fillRect/>
          </a:stretch>
        </p:blipFill>
        <p:spPr>
          <a:xfrm>
            <a:off x="9317567" y="198437"/>
            <a:ext cx="2667000" cy="2143125"/>
          </a:xfrm>
          <a:prstGeom prst="rect">
            <a:avLst/>
          </a:prstGeom>
        </p:spPr>
      </p:pic>
      <p:pic>
        <p:nvPicPr>
          <p:cNvPr id="7" name="Picture 6">
            <a:extLst>
              <a:ext uri="{FF2B5EF4-FFF2-40B4-BE49-F238E27FC236}">
                <a16:creationId xmlns:a16="http://schemas.microsoft.com/office/drawing/2014/main" id="{CCBA023B-ADA3-40D8-8657-958F2721B247}"/>
              </a:ext>
            </a:extLst>
          </p:cNvPr>
          <p:cNvPicPr>
            <a:picLocks noChangeAspect="1"/>
          </p:cNvPicPr>
          <p:nvPr/>
        </p:nvPicPr>
        <p:blipFill>
          <a:blip r:embed="rId3"/>
          <a:stretch>
            <a:fillRect/>
          </a:stretch>
        </p:blipFill>
        <p:spPr>
          <a:xfrm>
            <a:off x="1024128" y="2075881"/>
            <a:ext cx="6308196" cy="4669143"/>
          </a:xfrm>
          <a:prstGeom prst="rect">
            <a:avLst/>
          </a:prstGeom>
        </p:spPr>
      </p:pic>
      <p:cxnSp>
        <p:nvCxnSpPr>
          <p:cNvPr id="8" name="Straight Connector 7">
            <a:extLst>
              <a:ext uri="{FF2B5EF4-FFF2-40B4-BE49-F238E27FC236}">
                <a16:creationId xmlns:a16="http://schemas.microsoft.com/office/drawing/2014/main" id="{EFFD0FD0-74C2-42EC-B071-EDCF988A9A24}"/>
              </a:ext>
            </a:extLst>
          </p:cNvPr>
          <p:cNvCxnSpPr/>
          <p:nvPr/>
        </p:nvCxnSpPr>
        <p:spPr>
          <a:xfrm flipV="1">
            <a:off x="2065867" y="3183467"/>
            <a:ext cx="3810000" cy="2980266"/>
          </a:xfrm>
          <a:prstGeom prst="line">
            <a:avLst/>
          </a:prstGeom>
          <a:ln w="3810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3128093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AA85945C-11A7-475C-B680-643D5CAD2BC4}"/>
              </a:ext>
            </a:extLst>
          </p:cNvPr>
          <p:cNvSpPr>
            <a:spLocks noGrp="1"/>
          </p:cNvSpPr>
          <p:nvPr>
            <p:ph type="title"/>
          </p:nvPr>
        </p:nvSpPr>
        <p:spPr/>
        <p:txBody>
          <a:bodyPr/>
          <a:lstStyle/>
          <a:p>
            <a:r>
              <a:rPr lang="en-US" dirty="0"/>
              <a:t>What ended Moore’s Law?</a:t>
            </a:r>
          </a:p>
        </p:txBody>
      </p:sp>
      <p:sp>
        <p:nvSpPr>
          <p:cNvPr id="6" name="Content Placeholder 5">
            <a:extLst>
              <a:ext uri="{FF2B5EF4-FFF2-40B4-BE49-F238E27FC236}">
                <a16:creationId xmlns:a16="http://schemas.microsoft.com/office/drawing/2014/main" id="{DB99BFD0-3359-44CA-8BF0-9B8F276E5D9F}"/>
              </a:ext>
            </a:extLst>
          </p:cNvPr>
          <p:cNvSpPr>
            <a:spLocks noGrp="1"/>
          </p:cNvSpPr>
          <p:nvPr>
            <p:ph idx="1"/>
          </p:nvPr>
        </p:nvSpPr>
        <p:spPr/>
        <p:txBody>
          <a:bodyPr>
            <a:normAutofit lnSpcReduction="10000"/>
          </a:bodyPr>
          <a:lstStyle/>
          <a:p>
            <a:r>
              <a:rPr lang="en-US" dirty="0"/>
              <a:t>To run a chip at higher and higher speeds, we </a:t>
            </a:r>
            <a:br>
              <a:rPr lang="en-US" dirty="0"/>
            </a:br>
            <a:r>
              <a:rPr lang="en-US" dirty="0"/>
              <a:t>use a faster clock rate and keep more of the </a:t>
            </a:r>
            <a:br>
              <a:rPr lang="en-US" dirty="0"/>
            </a:br>
            <a:r>
              <a:rPr lang="en-US" dirty="0"/>
              <a:t>circuitry busy.</a:t>
            </a:r>
          </a:p>
          <a:p>
            <a:endParaRPr lang="en-US" dirty="0"/>
          </a:p>
          <a:p>
            <a:r>
              <a:rPr lang="en-US" dirty="0"/>
              <a:t>Computing is a form of “work” and work generates heat… as roughly the square of the clock rate.</a:t>
            </a:r>
          </a:p>
          <a:p>
            <a:endParaRPr lang="en-US" dirty="0"/>
          </a:p>
          <a:p>
            <a:r>
              <a:rPr lang="en-US" dirty="0"/>
              <a:t>Chips began to fail.  Some would (literally) melt or catch fire!</a:t>
            </a:r>
          </a:p>
        </p:txBody>
      </p:sp>
      <p:sp>
        <p:nvSpPr>
          <p:cNvPr id="3" name="Footer Placeholder 2">
            <a:extLst>
              <a:ext uri="{FF2B5EF4-FFF2-40B4-BE49-F238E27FC236}">
                <a16:creationId xmlns:a16="http://schemas.microsoft.com/office/drawing/2014/main" id="{F30721C6-8A66-4368-8B39-64F289085D5A}"/>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51B5DDE0-8F27-4E20-94BD-B99898BAABCA}"/>
              </a:ext>
            </a:extLst>
          </p:cNvPr>
          <p:cNvSpPr>
            <a:spLocks noGrp="1"/>
          </p:cNvSpPr>
          <p:nvPr>
            <p:ph type="sldNum" sz="quarter" idx="12"/>
          </p:nvPr>
        </p:nvSpPr>
        <p:spPr/>
        <p:txBody>
          <a:bodyPr/>
          <a:lstStyle/>
          <a:p>
            <a:fld id="{6547F9EC-0141-428E-9624-21FD351CB832}" type="slidenum">
              <a:rPr lang="en-US" smtClean="0"/>
              <a:t>26</a:t>
            </a:fld>
            <a:endParaRPr lang="en-US"/>
          </a:p>
        </p:txBody>
      </p:sp>
      <p:pic>
        <p:nvPicPr>
          <p:cNvPr id="7" name="Picture 6">
            <a:extLst>
              <a:ext uri="{FF2B5EF4-FFF2-40B4-BE49-F238E27FC236}">
                <a16:creationId xmlns:a16="http://schemas.microsoft.com/office/drawing/2014/main" id="{63FFAF7F-CFE8-46C9-A16A-6355EF9271A7}"/>
              </a:ext>
            </a:extLst>
          </p:cNvPr>
          <p:cNvPicPr>
            <a:picLocks noChangeAspect="1"/>
          </p:cNvPicPr>
          <p:nvPr/>
        </p:nvPicPr>
        <p:blipFill>
          <a:blip r:embed="rId2"/>
          <a:stretch>
            <a:fillRect/>
          </a:stretch>
        </p:blipFill>
        <p:spPr>
          <a:xfrm>
            <a:off x="9364133" y="192799"/>
            <a:ext cx="2513081" cy="2277867"/>
          </a:xfrm>
          <a:prstGeom prst="rect">
            <a:avLst/>
          </a:prstGeom>
        </p:spPr>
      </p:pic>
      <p:sp>
        <p:nvSpPr>
          <p:cNvPr id="8" name="Oval 7">
            <a:extLst>
              <a:ext uri="{FF2B5EF4-FFF2-40B4-BE49-F238E27FC236}">
                <a16:creationId xmlns:a16="http://schemas.microsoft.com/office/drawing/2014/main" id="{8E13EDF0-5743-41F7-B1CA-77BD59A8630A}"/>
              </a:ext>
            </a:extLst>
          </p:cNvPr>
          <p:cNvSpPr/>
          <p:nvPr/>
        </p:nvSpPr>
        <p:spPr>
          <a:xfrm>
            <a:off x="10293531" y="423872"/>
            <a:ext cx="1306286" cy="1314994"/>
          </a:xfrm>
          <a:prstGeom prst="ellipse">
            <a:avLst/>
          </a:prstGeom>
          <a:noFill/>
          <a:ln w="762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B3F4A6D4-03D4-4CC1-A8E6-711C546BD0D8}"/>
              </a:ext>
            </a:extLst>
          </p:cNvPr>
          <p:cNvSpPr txBox="1"/>
          <p:nvPr/>
        </p:nvSpPr>
        <p:spPr>
          <a:xfrm>
            <a:off x="9182107" y="2477249"/>
            <a:ext cx="2877131" cy="646331"/>
          </a:xfrm>
          <a:prstGeom prst="rect">
            <a:avLst/>
          </a:prstGeom>
          <a:noFill/>
        </p:spPr>
        <p:txBody>
          <a:bodyPr wrap="square" rtlCol="0">
            <a:spAutoFit/>
          </a:bodyPr>
          <a:lstStyle/>
          <a:p>
            <a:pPr algn="ctr"/>
            <a:r>
              <a:rPr lang="en-US" b="1" dirty="0"/>
              <a:t>If you overclock your desktop this can happen…</a:t>
            </a:r>
          </a:p>
        </p:txBody>
      </p:sp>
    </p:spTree>
    <p:extLst>
      <p:ext uri="{BB962C8B-B14F-4D97-AF65-F5344CB8AC3E}">
        <p14:creationId xmlns:p14="http://schemas.microsoft.com/office/powerpoint/2010/main" val="12344553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randombar(horizontal)">
                                      <p:cBhvr>
                                        <p:cTn id="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EBBCB2-1DCB-4548-8C94-1F6AA795386B}"/>
              </a:ext>
            </a:extLst>
          </p:cNvPr>
          <p:cNvSpPr>
            <a:spLocks noGrp="1"/>
          </p:cNvSpPr>
          <p:nvPr>
            <p:ph type="title"/>
          </p:nvPr>
        </p:nvSpPr>
        <p:spPr/>
        <p:txBody>
          <a:bodyPr/>
          <a:lstStyle/>
          <a:p>
            <a:r>
              <a:rPr lang="en-US" dirty="0"/>
              <a:t>But parallelism saved us!</a:t>
            </a:r>
          </a:p>
        </p:txBody>
      </p:sp>
      <p:sp>
        <p:nvSpPr>
          <p:cNvPr id="3" name="Content Placeholder 2">
            <a:extLst>
              <a:ext uri="{FF2B5EF4-FFF2-40B4-BE49-F238E27FC236}">
                <a16:creationId xmlns:a16="http://schemas.microsoft.com/office/drawing/2014/main" id="{4888B86D-336B-47AA-A052-FEA3EEAADCC3}"/>
              </a:ext>
            </a:extLst>
          </p:cNvPr>
          <p:cNvSpPr>
            <a:spLocks noGrp="1"/>
          </p:cNvSpPr>
          <p:nvPr>
            <p:ph idx="1"/>
          </p:nvPr>
        </p:nvSpPr>
        <p:spPr/>
        <p:txBody>
          <a:bodyPr/>
          <a:lstStyle/>
          <a:p>
            <a:r>
              <a:rPr lang="en-US" dirty="0"/>
              <a:t>A new generation of computers emerged in which we ran the clocks at a somewhat lower speed (usually around 2 GHz, which corresponds to about 1 billion instructions per second), but had many CPUs in each computer.</a:t>
            </a:r>
          </a:p>
          <a:p>
            <a:endParaRPr lang="en-US" dirty="0"/>
          </a:p>
          <a:p>
            <a:r>
              <a:rPr lang="en-US" dirty="0"/>
              <a:t>A computer needs to have nearby memory, but applications needed access to “all” the memory.  This leads to what we call a “non-uniform memory access behavior”: NUMA.</a:t>
            </a:r>
          </a:p>
        </p:txBody>
      </p:sp>
      <p:sp>
        <p:nvSpPr>
          <p:cNvPr id="4" name="Footer Placeholder 3">
            <a:extLst>
              <a:ext uri="{FF2B5EF4-FFF2-40B4-BE49-F238E27FC236}">
                <a16:creationId xmlns:a16="http://schemas.microsoft.com/office/drawing/2014/main" id="{95CB469B-DAA8-4E16-B710-003ED22C8FF5}"/>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DFCCC5A9-0811-416F-B457-7B23C1C133CA}"/>
              </a:ext>
            </a:extLst>
          </p:cNvPr>
          <p:cNvSpPr>
            <a:spLocks noGrp="1"/>
          </p:cNvSpPr>
          <p:nvPr>
            <p:ph type="sldNum" sz="quarter" idx="12"/>
          </p:nvPr>
        </p:nvSpPr>
        <p:spPr/>
        <p:txBody>
          <a:bodyPr/>
          <a:lstStyle/>
          <a:p>
            <a:fld id="{6547F9EC-0141-428E-9624-21FD351CB832}" type="slidenum">
              <a:rPr lang="en-US" smtClean="0"/>
              <a:t>27</a:t>
            </a:fld>
            <a:endParaRPr lang="en-US"/>
          </a:p>
        </p:txBody>
      </p:sp>
    </p:spTree>
    <p:extLst>
      <p:ext uri="{BB962C8B-B14F-4D97-AF65-F5344CB8AC3E}">
        <p14:creationId xmlns:p14="http://schemas.microsoft.com/office/powerpoint/2010/main" val="288786817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BE185D0E-556E-41B2-A788-A33CF301595C}"/>
              </a:ext>
            </a:extLst>
          </p:cNvPr>
          <p:cNvPicPr>
            <a:picLocks noChangeAspect="1"/>
          </p:cNvPicPr>
          <p:nvPr/>
        </p:nvPicPr>
        <p:blipFill>
          <a:blip r:embed="rId2"/>
          <a:stretch>
            <a:fillRect/>
          </a:stretch>
        </p:blipFill>
        <p:spPr>
          <a:xfrm>
            <a:off x="1263408" y="2075881"/>
            <a:ext cx="6308196" cy="4669143"/>
          </a:xfrm>
          <a:prstGeom prst="rect">
            <a:avLst/>
          </a:prstGeom>
        </p:spPr>
      </p:pic>
      <p:sp>
        <p:nvSpPr>
          <p:cNvPr id="2" name="Title 1">
            <a:extLst>
              <a:ext uri="{FF2B5EF4-FFF2-40B4-BE49-F238E27FC236}">
                <a16:creationId xmlns:a16="http://schemas.microsoft.com/office/drawing/2014/main" id="{03205202-61ED-48E3-B2E5-B1388B2923C4}"/>
              </a:ext>
            </a:extLst>
          </p:cNvPr>
          <p:cNvSpPr>
            <a:spLocks noGrp="1"/>
          </p:cNvSpPr>
          <p:nvPr>
            <p:ph type="title"/>
          </p:nvPr>
        </p:nvSpPr>
        <p:spPr/>
        <p:txBody>
          <a:bodyPr/>
          <a:lstStyle/>
          <a:p>
            <a:r>
              <a:rPr lang="en-US" dirty="0"/>
              <a:t>Moore’s Law with NUMA</a:t>
            </a:r>
          </a:p>
        </p:txBody>
      </p:sp>
      <p:sp>
        <p:nvSpPr>
          <p:cNvPr id="4" name="Footer Placeholder 3">
            <a:extLst>
              <a:ext uri="{FF2B5EF4-FFF2-40B4-BE49-F238E27FC236}">
                <a16:creationId xmlns:a16="http://schemas.microsoft.com/office/drawing/2014/main" id="{594322C0-0C86-4CB2-B353-C54FBD8A39E1}"/>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E6F30E5B-71BA-41E3-BC22-D7BBFE52797C}"/>
              </a:ext>
            </a:extLst>
          </p:cNvPr>
          <p:cNvSpPr>
            <a:spLocks noGrp="1"/>
          </p:cNvSpPr>
          <p:nvPr>
            <p:ph type="sldNum" sz="quarter" idx="12"/>
          </p:nvPr>
        </p:nvSpPr>
        <p:spPr/>
        <p:txBody>
          <a:bodyPr/>
          <a:lstStyle/>
          <a:p>
            <a:fld id="{6547F9EC-0141-428E-9624-21FD351CB832}" type="slidenum">
              <a:rPr lang="en-US" smtClean="0"/>
              <a:t>28</a:t>
            </a:fld>
            <a:endParaRPr lang="en-US"/>
          </a:p>
        </p:txBody>
      </p:sp>
      <p:pic>
        <p:nvPicPr>
          <p:cNvPr id="6" name="Picture 5">
            <a:extLst>
              <a:ext uri="{FF2B5EF4-FFF2-40B4-BE49-F238E27FC236}">
                <a16:creationId xmlns:a16="http://schemas.microsoft.com/office/drawing/2014/main" id="{A6FDBEC1-6D1D-4AB0-9B8B-98E05104605C}"/>
              </a:ext>
            </a:extLst>
          </p:cNvPr>
          <p:cNvPicPr>
            <a:picLocks noChangeAspect="1"/>
          </p:cNvPicPr>
          <p:nvPr/>
        </p:nvPicPr>
        <p:blipFill>
          <a:blip r:embed="rId3"/>
          <a:stretch>
            <a:fillRect/>
          </a:stretch>
        </p:blipFill>
        <p:spPr>
          <a:xfrm>
            <a:off x="9317567" y="198437"/>
            <a:ext cx="2667000" cy="2143125"/>
          </a:xfrm>
          <a:prstGeom prst="rect">
            <a:avLst/>
          </a:prstGeom>
        </p:spPr>
      </p:pic>
      <p:cxnSp>
        <p:nvCxnSpPr>
          <p:cNvPr id="9" name="Straight Connector 8">
            <a:extLst>
              <a:ext uri="{FF2B5EF4-FFF2-40B4-BE49-F238E27FC236}">
                <a16:creationId xmlns:a16="http://schemas.microsoft.com/office/drawing/2014/main" id="{5CC6DD52-D037-49F1-AE0D-E046994AF8C9}"/>
              </a:ext>
            </a:extLst>
          </p:cNvPr>
          <p:cNvCxnSpPr>
            <a:cxnSpLocks/>
          </p:cNvCxnSpPr>
          <p:nvPr/>
        </p:nvCxnSpPr>
        <p:spPr>
          <a:xfrm flipV="1">
            <a:off x="2438400" y="2540000"/>
            <a:ext cx="5122333" cy="3539067"/>
          </a:xfrm>
          <a:prstGeom prst="line">
            <a:avLst/>
          </a:prstGeom>
          <a:ln w="57150">
            <a:prstDash val="solid"/>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EBC6FA8E-17E9-4C3D-9D06-461B22E302F1}"/>
              </a:ext>
            </a:extLst>
          </p:cNvPr>
          <p:cNvSpPr txBox="1"/>
          <p:nvPr/>
        </p:nvSpPr>
        <p:spPr>
          <a:xfrm>
            <a:off x="2438400" y="2844800"/>
            <a:ext cx="2658533" cy="400110"/>
          </a:xfrm>
          <a:prstGeom prst="rect">
            <a:avLst/>
          </a:prstGeom>
          <a:noFill/>
        </p:spPr>
        <p:txBody>
          <a:bodyPr wrap="square" rtlCol="0">
            <a:spAutoFit/>
          </a:bodyPr>
          <a:lstStyle/>
          <a:p>
            <a:r>
              <a:rPr lang="en-US" sz="2000" b="1" dirty="0">
                <a:solidFill>
                  <a:srgbClr val="C00000"/>
                </a:solidFill>
              </a:rPr>
              <a:t>Graph from prior slide</a:t>
            </a:r>
          </a:p>
        </p:txBody>
      </p:sp>
      <p:pic>
        <p:nvPicPr>
          <p:cNvPr id="7" name="Picture 6">
            <a:extLst>
              <a:ext uri="{FF2B5EF4-FFF2-40B4-BE49-F238E27FC236}">
                <a16:creationId xmlns:a16="http://schemas.microsoft.com/office/drawing/2014/main" id="{EEB64DA3-58AA-4C35-99AA-4F2DAFC70216}"/>
              </a:ext>
            </a:extLst>
          </p:cNvPr>
          <p:cNvPicPr>
            <a:picLocks noChangeAspect="1"/>
          </p:cNvPicPr>
          <p:nvPr/>
        </p:nvPicPr>
        <p:blipFill>
          <a:blip r:embed="rId4"/>
          <a:stretch>
            <a:fillRect/>
          </a:stretch>
        </p:blipFill>
        <p:spPr>
          <a:xfrm>
            <a:off x="1351005" y="1703586"/>
            <a:ext cx="7132595" cy="5154414"/>
          </a:xfrm>
          <a:prstGeom prst="rect">
            <a:avLst/>
          </a:prstGeom>
        </p:spPr>
      </p:pic>
      <p:cxnSp>
        <p:nvCxnSpPr>
          <p:cNvPr id="10" name="Straight Connector 9">
            <a:extLst>
              <a:ext uri="{FF2B5EF4-FFF2-40B4-BE49-F238E27FC236}">
                <a16:creationId xmlns:a16="http://schemas.microsoft.com/office/drawing/2014/main" id="{159300EB-6031-4E50-AC98-8103C7A9878E}"/>
              </a:ext>
            </a:extLst>
          </p:cNvPr>
          <p:cNvCxnSpPr>
            <a:cxnSpLocks/>
          </p:cNvCxnSpPr>
          <p:nvPr/>
        </p:nvCxnSpPr>
        <p:spPr>
          <a:xfrm flipV="1">
            <a:off x="2252133" y="2650067"/>
            <a:ext cx="5181600" cy="3429000"/>
          </a:xfrm>
          <a:prstGeom prst="line">
            <a:avLst/>
          </a:prstGeom>
          <a:ln w="3810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708201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par>
                                <p:cTn id="8" presetID="14" presetClass="entr" presetSubtype="10" fill="hold"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randombar(horizontal)">
                                      <p:cBhvr>
                                        <p:cTn id="10" dur="500"/>
                                        <p:tgtEl>
                                          <p:spTgt spid="9"/>
                                        </p:tgtEl>
                                      </p:cBhvr>
                                    </p:animEffect>
                                  </p:childTnLst>
                                </p:cTn>
                              </p:par>
                              <p:par>
                                <p:cTn id="11" presetID="14" presetClass="entr" presetSubtype="10" fill="hold" nodeType="with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randombar(horizontal)">
                                      <p:cBhvr>
                                        <p:cTn id="13"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D825A024-0755-468C-88A6-C433514219B8}"/>
              </a:ext>
            </a:extLst>
          </p:cNvPr>
          <p:cNvSpPr>
            <a:spLocks noGrp="1"/>
          </p:cNvSpPr>
          <p:nvPr>
            <p:ph type="title"/>
          </p:nvPr>
        </p:nvSpPr>
        <p:spPr/>
        <p:txBody>
          <a:bodyPr>
            <a:normAutofit/>
          </a:bodyPr>
          <a:lstStyle/>
          <a:p>
            <a:r>
              <a:rPr lang="en-US" sz="4400" dirty="0"/>
              <a:t>… making modern machines complicated!</a:t>
            </a:r>
          </a:p>
        </p:txBody>
      </p:sp>
      <p:sp>
        <p:nvSpPr>
          <p:cNvPr id="6" name="Content Placeholder 5">
            <a:extLst>
              <a:ext uri="{FF2B5EF4-FFF2-40B4-BE49-F238E27FC236}">
                <a16:creationId xmlns:a16="http://schemas.microsoft.com/office/drawing/2014/main" id="{ADDC177F-9B6C-4F4B-BD3D-1FF27E6D2B6D}"/>
              </a:ext>
            </a:extLst>
          </p:cNvPr>
          <p:cNvSpPr>
            <a:spLocks noGrp="1"/>
          </p:cNvSpPr>
          <p:nvPr>
            <p:ph idx="1"/>
          </p:nvPr>
        </p:nvSpPr>
        <p:spPr/>
        <p:txBody>
          <a:bodyPr>
            <a:normAutofit lnSpcReduction="10000"/>
          </a:bodyPr>
          <a:lstStyle/>
          <a:p>
            <a:r>
              <a:rPr lang="en-US" dirty="0"/>
              <a:t>Prior to 2006, a good program </a:t>
            </a:r>
          </a:p>
          <a:p>
            <a:pPr>
              <a:buFont typeface="Wingdings" panose="05000000000000000000" pitchFamily="2" charset="2"/>
              <a:buChar char="Ø"/>
            </a:pPr>
            <a:r>
              <a:rPr lang="en-US" dirty="0"/>
              <a:t> Used the best algorithm: computational complexity, elegance</a:t>
            </a:r>
          </a:p>
          <a:p>
            <a:pPr>
              <a:buFont typeface="Wingdings" panose="05000000000000000000" pitchFamily="2" charset="2"/>
              <a:buChar char="Ø"/>
            </a:pPr>
            <a:r>
              <a:rPr lang="en-US" dirty="0"/>
              <a:t> Implemented it in a language like C++ that offers efficiency</a:t>
            </a:r>
          </a:p>
          <a:p>
            <a:pPr>
              <a:buFont typeface="Wingdings" panose="05000000000000000000" pitchFamily="2" charset="2"/>
              <a:buChar char="Ø"/>
            </a:pPr>
            <a:r>
              <a:rPr lang="en-US" dirty="0"/>
              <a:t> Ran on one machine</a:t>
            </a:r>
          </a:p>
          <a:p>
            <a:pPr>
              <a:buFont typeface="Wingdings" panose="05000000000000000000" pitchFamily="2" charset="2"/>
              <a:buChar char="Ø"/>
            </a:pPr>
            <a:endParaRPr lang="en-US" dirty="0"/>
          </a:p>
          <a:p>
            <a:pPr marL="0" indent="0">
              <a:buNone/>
            </a:pPr>
            <a:r>
              <a:rPr lang="en-US" dirty="0"/>
              <a:t>But the past decade has been disruptive!  Suddenly even a single computer might have the ability to do hundreds of parallel tasks!</a:t>
            </a:r>
          </a:p>
        </p:txBody>
      </p:sp>
      <p:sp>
        <p:nvSpPr>
          <p:cNvPr id="3" name="Footer Placeholder 2">
            <a:extLst>
              <a:ext uri="{FF2B5EF4-FFF2-40B4-BE49-F238E27FC236}">
                <a16:creationId xmlns:a16="http://schemas.microsoft.com/office/drawing/2014/main" id="{193A9E33-8FAF-4453-8DD8-B9112A5D16C8}"/>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38C6D3FF-677E-4EF7-B88E-E39F209F116C}"/>
              </a:ext>
            </a:extLst>
          </p:cNvPr>
          <p:cNvSpPr>
            <a:spLocks noGrp="1"/>
          </p:cNvSpPr>
          <p:nvPr>
            <p:ph type="sldNum" sz="quarter" idx="12"/>
          </p:nvPr>
        </p:nvSpPr>
        <p:spPr/>
        <p:txBody>
          <a:bodyPr/>
          <a:lstStyle/>
          <a:p>
            <a:fld id="{6547F9EC-0141-428E-9624-21FD351CB832}" type="slidenum">
              <a:rPr lang="en-US" smtClean="0"/>
              <a:t>29</a:t>
            </a:fld>
            <a:endParaRPr lang="en-US"/>
          </a:p>
        </p:txBody>
      </p:sp>
    </p:spTree>
    <p:extLst>
      <p:ext uri="{BB962C8B-B14F-4D97-AF65-F5344CB8AC3E}">
        <p14:creationId xmlns:p14="http://schemas.microsoft.com/office/powerpoint/2010/main" val="86713043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36426B-EA17-449D-9084-C7B05D1C3B8C}"/>
              </a:ext>
            </a:extLst>
          </p:cNvPr>
          <p:cNvSpPr>
            <a:spLocks noGrp="1"/>
          </p:cNvSpPr>
          <p:nvPr>
            <p:ph type="title"/>
          </p:nvPr>
        </p:nvSpPr>
        <p:spPr/>
        <p:txBody>
          <a:bodyPr>
            <a:normAutofit/>
          </a:bodyPr>
          <a:lstStyle/>
          <a:p>
            <a:r>
              <a:rPr lang="en-US" dirty="0"/>
              <a:t>The Hardware shapes the</a:t>
            </a:r>
            <a:br>
              <a:rPr lang="en-US" dirty="0"/>
            </a:br>
            <a:r>
              <a:rPr lang="en-US" dirty="0"/>
              <a:t>Application Design process</a:t>
            </a:r>
          </a:p>
        </p:txBody>
      </p:sp>
      <p:sp>
        <p:nvSpPr>
          <p:cNvPr id="3" name="Content Placeholder 2">
            <a:extLst>
              <a:ext uri="{FF2B5EF4-FFF2-40B4-BE49-F238E27FC236}">
                <a16:creationId xmlns:a16="http://schemas.microsoft.com/office/drawing/2014/main" id="{D9C9D54A-F064-4DE9-ACF5-0F255544F14B}"/>
              </a:ext>
            </a:extLst>
          </p:cNvPr>
          <p:cNvSpPr>
            <a:spLocks noGrp="1"/>
          </p:cNvSpPr>
          <p:nvPr>
            <p:ph idx="1"/>
          </p:nvPr>
        </p:nvSpPr>
        <p:spPr>
          <a:xfrm>
            <a:off x="1024128" y="2682578"/>
            <a:ext cx="10641690" cy="3626781"/>
          </a:xfrm>
        </p:spPr>
        <p:txBody>
          <a:bodyPr>
            <a:normAutofit/>
          </a:bodyPr>
          <a:lstStyle/>
          <a:p>
            <a:r>
              <a:rPr lang="en-US" dirty="0"/>
              <a:t>We need to ask how a NUMA architecture impacts our designs.</a:t>
            </a:r>
          </a:p>
          <a:p>
            <a:endParaRPr lang="en-US" dirty="0"/>
          </a:p>
          <a:p>
            <a:r>
              <a:rPr lang="en-US" dirty="0"/>
              <a:t>If not all variables are equally fast to access, how can we “code” to achieve the fastest solution?</a:t>
            </a:r>
          </a:p>
          <a:p>
            <a:endParaRPr lang="en-US" dirty="0"/>
          </a:p>
          <a:p>
            <a:r>
              <a:rPr lang="en-US" dirty="0"/>
              <a:t>And how do we keep all of this hardware “optimally busy”?</a:t>
            </a:r>
          </a:p>
        </p:txBody>
      </p:sp>
      <p:sp>
        <p:nvSpPr>
          <p:cNvPr id="4" name="Footer Placeholder 3">
            <a:extLst>
              <a:ext uri="{FF2B5EF4-FFF2-40B4-BE49-F238E27FC236}">
                <a16:creationId xmlns:a16="http://schemas.microsoft.com/office/drawing/2014/main" id="{CBB3768D-44A5-4AFA-A596-E01ADD31E0FE}"/>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887F3F2B-9967-4967-AFA9-0C44065DD29A}"/>
              </a:ext>
            </a:extLst>
          </p:cNvPr>
          <p:cNvSpPr>
            <a:spLocks noGrp="1"/>
          </p:cNvSpPr>
          <p:nvPr>
            <p:ph type="sldNum" sz="quarter" idx="12"/>
          </p:nvPr>
        </p:nvSpPr>
        <p:spPr/>
        <p:txBody>
          <a:bodyPr/>
          <a:lstStyle/>
          <a:p>
            <a:fld id="{6547F9EC-0141-428E-9624-21FD351CB832}" type="slidenum">
              <a:rPr lang="en-US" smtClean="0"/>
              <a:t>30</a:t>
            </a:fld>
            <a:endParaRPr lang="en-US"/>
          </a:p>
        </p:txBody>
      </p:sp>
      <p:pic>
        <p:nvPicPr>
          <p:cNvPr id="2050" name="Picture 2" descr="Strategies for Shoeing with Concave Stock | American Farriers Journal">
            <a:extLst>
              <a:ext uri="{FF2B5EF4-FFF2-40B4-BE49-F238E27FC236}">
                <a16:creationId xmlns:a16="http://schemas.microsoft.com/office/drawing/2014/main" id="{F68EB876-9227-4429-A7BE-2B1461ED47B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923867" y="188637"/>
            <a:ext cx="2980267" cy="20973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2712981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r>
              <a:rPr lang="en-US" dirty="0"/>
              <a:t>Definitions of terms we often use</a:t>
            </a:r>
          </a:p>
        </p:txBody>
      </p:sp>
      <p:sp>
        <p:nvSpPr>
          <p:cNvPr id="5123" name="Rectangle 3"/>
          <p:cNvSpPr>
            <a:spLocks noGrp="1" noChangeArrowheads="1"/>
          </p:cNvSpPr>
          <p:nvPr>
            <p:ph type="body" idx="1"/>
          </p:nvPr>
        </p:nvSpPr>
        <p:spPr>
          <a:xfrm>
            <a:off x="1024127" y="2286000"/>
            <a:ext cx="10769939" cy="4023360"/>
          </a:xfrm>
        </p:spPr>
        <p:txBody>
          <a:bodyPr>
            <a:noAutofit/>
          </a:bodyPr>
          <a:lstStyle/>
          <a:p>
            <a:r>
              <a:rPr lang="en-US" b="1" dirty="0"/>
              <a:t>Architecture: </a:t>
            </a:r>
            <a:r>
              <a:rPr lang="en-US" dirty="0"/>
              <a:t>(also ISA: instruction set architecture) </a:t>
            </a:r>
            <a:br>
              <a:rPr lang="en-US" dirty="0"/>
            </a:br>
            <a:r>
              <a:rPr lang="en-US" dirty="0"/>
              <a:t>The parts of a processor design that one needs to understand for writing correct machine/assembly code</a:t>
            </a:r>
          </a:p>
          <a:p>
            <a:pPr lvl="1"/>
            <a:r>
              <a:rPr lang="en-US" dirty="0"/>
              <a:t> Examples:  instruction set specification, registers</a:t>
            </a:r>
          </a:p>
          <a:p>
            <a:pPr lvl="1"/>
            <a:r>
              <a:rPr lang="en-US" dirty="0"/>
              <a:t> Machine Code: Byte-level programs a processor executes </a:t>
            </a:r>
          </a:p>
          <a:p>
            <a:pPr lvl="1"/>
            <a:r>
              <a:rPr lang="en-US" dirty="0"/>
              <a:t> Assembly Code: Readable text representation of machine code</a:t>
            </a:r>
          </a:p>
          <a:p>
            <a:pPr lvl="1"/>
            <a:endParaRPr lang="en-US" dirty="0"/>
          </a:p>
          <a:p>
            <a:endParaRPr lang="en-US" sz="2800" dirty="0"/>
          </a:p>
        </p:txBody>
      </p:sp>
      <p:sp>
        <p:nvSpPr>
          <p:cNvPr id="2" name="Footer Placeholder 1">
            <a:extLst>
              <a:ext uri="{FF2B5EF4-FFF2-40B4-BE49-F238E27FC236}">
                <a16:creationId xmlns:a16="http://schemas.microsoft.com/office/drawing/2014/main" id="{EC3CA11A-1663-4296-ABC1-9FE6C83300BB}"/>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27B07676-7633-44E6-8CB3-6781F61F4818}"/>
              </a:ext>
            </a:extLst>
          </p:cNvPr>
          <p:cNvSpPr>
            <a:spLocks noGrp="1"/>
          </p:cNvSpPr>
          <p:nvPr>
            <p:ph type="sldNum" sz="quarter" idx="12"/>
          </p:nvPr>
        </p:nvSpPr>
        <p:spPr/>
        <p:txBody>
          <a:bodyPr/>
          <a:lstStyle/>
          <a:p>
            <a:fld id="{6547F9EC-0141-428E-9624-21FD351CB832}" type="slidenum">
              <a:rPr lang="en-US" smtClean="0"/>
              <a:t>31</a:t>
            </a:fld>
            <a:endParaRPr lang="en-US"/>
          </a:p>
        </p:txBody>
      </p:sp>
    </p:spTree>
    <p:extLst>
      <p:ext uri="{BB962C8B-B14F-4D97-AF65-F5344CB8AC3E}">
        <p14:creationId xmlns:p14="http://schemas.microsoft.com/office/powerpoint/2010/main" val="257701399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r>
              <a:rPr lang="en-US" dirty="0"/>
              <a:t>Definitions of terms we often use</a:t>
            </a:r>
          </a:p>
        </p:txBody>
      </p:sp>
      <p:sp>
        <p:nvSpPr>
          <p:cNvPr id="5123" name="Rectangle 3"/>
          <p:cNvSpPr>
            <a:spLocks noGrp="1" noChangeArrowheads="1"/>
          </p:cNvSpPr>
          <p:nvPr>
            <p:ph type="body" idx="1"/>
          </p:nvPr>
        </p:nvSpPr>
        <p:spPr>
          <a:xfrm>
            <a:off x="1024127" y="2286000"/>
            <a:ext cx="10769939" cy="4023360"/>
          </a:xfrm>
        </p:spPr>
        <p:txBody>
          <a:bodyPr>
            <a:noAutofit/>
          </a:bodyPr>
          <a:lstStyle/>
          <a:p>
            <a:r>
              <a:rPr lang="en-US" b="1" dirty="0"/>
              <a:t>Microarchitecture: “drill down”.  </a:t>
            </a:r>
          </a:p>
          <a:p>
            <a:r>
              <a:rPr lang="en-US" dirty="0"/>
              <a:t>Details or implementation of the architecture</a:t>
            </a:r>
          </a:p>
          <a:p>
            <a:pPr lvl="1"/>
            <a:r>
              <a:rPr lang="en-US" dirty="0"/>
              <a:t> Examples: memory or cache sizes, clock speed (frequency)</a:t>
            </a:r>
          </a:p>
          <a:p>
            <a:pPr lvl="1"/>
            <a:endParaRPr lang="en-US" dirty="0"/>
          </a:p>
          <a:p>
            <a:r>
              <a:rPr lang="en-US" b="1" dirty="0"/>
              <a:t>Example ISAs: </a:t>
            </a:r>
          </a:p>
          <a:p>
            <a:pPr lvl="1"/>
            <a:r>
              <a:rPr lang="en-US" dirty="0"/>
              <a:t> Intel: x86, IA32, Itanium, x86-64</a:t>
            </a:r>
          </a:p>
          <a:p>
            <a:pPr lvl="1"/>
            <a:r>
              <a:rPr lang="en-US" dirty="0"/>
              <a:t> ARM: Used in almost all mobile phones</a:t>
            </a:r>
          </a:p>
          <a:p>
            <a:pPr lvl="1"/>
            <a:r>
              <a:rPr lang="en-US" dirty="0"/>
              <a:t> RISC V: New open-source ISA</a:t>
            </a:r>
          </a:p>
        </p:txBody>
      </p:sp>
      <p:sp>
        <p:nvSpPr>
          <p:cNvPr id="2" name="Footer Placeholder 1">
            <a:extLst>
              <a:ext uri="{FF2B5EF4-FFF2-40B4-BE49-F238E27FC236}">
                <a16:creationId xmlns:a16="http://schemas.microsoft.com/office/drawing/2014/main" id="{5CE54F50-E844-43B6-B178-E18D25F329DC}"/>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7DF71B86-F85E-441F-A7DF-FE521A2A5832}"/>
              </a:ext>
            </a:extLst>
          </p:cNvPr>
          <p:cNvSpPr>
            <a:spLocks noGrp="1"/>
          </p:cNvSpPr>
          <p:nvPr>
            <p:ph type="sldNum" sz="quarter" idx="12"/>
          </p:nvPr>
        </p:nvSpPr>
        <p:spPr/>
        <p:txBody>
          <a:bodyPr/>
          <a:lstStyle/>
          <a:p>
            <a:fld id="{6547F9EC-0141-428E-9624-21FD351CB832}" type="slidenum">
              <a:rPr lang="en-US" smtClean="0"/>
              <a:t>32</a:t>
            </a:fld>
            <a:endParaRPr lang="en-US"/>
          </a:p>
        </p:txBody>
      </p:sp>
    </p:spTree>
    <p:extLst>
      <p:ext uri="{BB962C8B-B14F-4D97-AF65-F5344CB8AC3E}">
        <p14:creationId xmlns:p14="http://schemas.microsoft.com/office/powerpoint/2010/main" val="7891046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123">
                                            <p:txEl>
                                              <p:pRg st="4" end="4"/>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123">
                                            <p:txEl>
                                              <p:pRg st="5" end="5"/>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5123">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12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Machine Programming I: Basics</a:t>
            </a:r>
          </a:p>
        </p:txBody>
      </p:sp>
      <p:sp>
        <p:nvSpPr>
          <p:cNvPr id="3" name="Content Placeholder 2"/>
          <p:cNvSpPr>
            <a:spLocks noGrp="1"/>
          </p:cNvSpPr>
          <p:nvPr>
            <p:ph idx="1"/>
          </p:nvPr>
        </p:nvSpPr>
        <p:spPr/>
        <p:txBody>
          <a:bodyPr/>
          <a:lstStyle/>
          <a:p>
            <a:r>
              <a:rPr lang="en-US" dirty="0">
                <a:solidFill>
                  <a:schemeClr val="bg1">
                    <a:lumMod val="50000"/>
                  </a:schemeClr>
                </a:solidFill>
              </a:rPr>
              <a:t>History of Intel processors and architectures</a:t>
            </a:r>
          </a:p>
          <a:p>
            <a:r>
              <a:rPr lang="en-US" dirty="0"/>
              <a:t>Assembly Basics: Registers, operands, move</a:t>
            </a:r>
          </a:p>
          <a:p>
            <a:r>
              <a:rPr lang="en-US" dirty="0">
                <a:solidFill>
                  <a:schemeClr val="bg1">
                    <a:lumMod val="50000"/>
                  </a:schemeClr>
                </a:solidFill>
              </a:rPr>
              <a:t>Arithmetic &amp; logical operations</a:t>
            </a:r>
          </a:p>
          <a:p>
            <a:r>
              <a:rPr lang="en-US" dirty="0">
                <a:solidFill>
                  <a:schemeClr val="bg1">
                    <a:lumMod val="50000"/>
                  </a:schemeClr>
                </a:solidFill>
              </a:rPr>
              <a:t>C/C++, assembly, machine code</a:t>
            </a:r>
          </a:p>
          <a:p>
            <a:endParaRPr lang="en-US" dirty="0"/>
          </a:p>
          <a:p>
            <a:endParaRPr lang="en-US" dirty="0"/>
          </a:p>
        </p:txBody>
      </p:sp>
      <p:sp>
        <p:nvSpPr>
          <p:cNvPr id="4" name="Footer Placeholder 3">
            <a:extLst>
              <a:ext uri="{FF2B5EF4-FFF2-40B4-BE49-F238E27FC236}">
                <a16:creationId xmlns:a16="http://schemas.microsoft.com/office/drawing/2014/main" id="{D38DE387-1D4A-4A43-9DB8-E755AC2454E3}"/>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03EB8E74-C9FF-48B6-B8CF-A9E8F5DA77EC}"/>
              </a:ext>
            </a:extLst>
          </p:cNvPr>
          <p:cNvSpPr>
            <a:spLocks noGrp="1"/>
          </p:cNvSpPr>
          <p:nvPr>
            <p:ph type="sldNum" sz="quarter" idx="12"/>
          </p:nvPr>
        </p:nvSpPr>
        <p:spPr/>
        <p:txBody>
          <a:bodyPr/>
          <a:lstStyle/>
          <a:p>
            <a:fld id="{6547F9EC-0141-428E-9624-21FD351CB832}" type="slidenum">
              <a:rPr lang="en-US" smtClean="0"/>
              <a:t>33</a:t>
            </a:fld>
            <a:endParaRPr lang="en-US"/>
          </a:p>
        </p:txBody>
      </p:sp>
    </p:spTree>
    <p:extLst>
      <p:ext uri="{BB962C8B-B14F-4D97-AF65-F5344CB8AC3E}">
        <p14:creationId xmlns:p14="http://schemas.microsoft.com/office/powerpoint/2010/main" val="36357469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4A61E6-AE01-4A2C-B01B-1B363651C2C6}"/>
              </a:ext>
            </a:extLst>
          </p:cNvPr>
          <p:cNvSpPr>
            <a:spLocks noGrp="1"/>
          </p:cNvSpPr>
          <p:nvPr>
            <p:ph type="title"/>
          </p:nvPr>
        </p:nvSpPr>
        <p:spPr/>
        <p:txBody>
          <a:bodyPr/>
          <a:lstStyle/>
          <a:p>
            <a:r>
              <a:rPr lang="en-US" dirty="0"/>
              <a:t>How a single thread computes</a:t>
            </a:r>
          </a:p>
        </p:txBody>
      </p:sp>
      <p:sp>
        <p:nvSpPr>
          <p:cNvPr id="3" name="Content Placeholder 2">
            <a:extLst>
              <a:ext uri="{FF2B5EF4-FFF2-40B4-BE49-F238E27FC236}">
                <a16:creationId xmlns:a16="http://schemas.microsoft.com/office/drawing/2014/main" id="{DC2A2B69-88F1-4ABF-B959-7680A1FC1458}"/>
              </a:ext>
            </a:extLst>
          </p:cNvPr>
          <p:cNvSpPr>
            <a:spLocks noGrp="1"/>
          </p:cNvSpPr>
          <p:nvPr>
            <p:ph idx="1"/>
          </p:nvPr>
        </p:nvSpPr>
        <p:spPr/>
        <p:txBody>
          <a:bodyPr>
            <a:normAutofit/>
          </a:bodyPr>
          <a:lstStyle/>
          <a:p>
            <a:pPr marL="0" indent="0">
              <a:buNone/>
            </a:pPr>
            <a:r>
              <a:rPr lang="en-US" dirty="0"/>
              <a:t>In CS4414 we think of each computation in terms of a “thread”</a:t>
            </a:r>
          </a:p>
          <a:p>
            <a:pPr marL="0" indent="0">
              <a:buNone/>
            </a:pPr>
            <a:endParaRPr lang="en-US" dirty="0"/>
          </a:p>
          <a:p>
            <a:pPr marL="0" indent="0">
              <a:buNone/>
            </a:pPr>
            <a:r>
              <a:rPr lang="en-US" dirty="0"/>
              <a:t>A </a:t>
            </a:r>
            <a:r>
              <a:rPr lang="en-US"/>
              <a:t>thread owns a </a:t>
            </a:r>
            <a:r>
              <a:rPr lang="en-US" dirty="0"/>
              <a:t>pointer into the program instructions.  The CPU loads the instruction that the “PC” points to, fetches any operands from memory, does the action, saves the results back to memory.</a:t>
            </a:r>
          </a:p>
          <a:p>
            <a:pPr marL="0" indent="0">
              <a:buNone/>
            </a:pPr>
            <a:endParaRPr lang="en-US" dirty="0"/>
          </a:p>
          <a:p>
            <a:pPr marL="0" indent="0">
              <a:buNone/>
            </a:pPr>
            <a:r>
              <a:rPr lang="en-US" dirty="0"/>
              <a:t>Then the PC is incremented to point to the next instruction</a:t>
            </a:r>
          </a:p>
        </p:txBody>
      </p:sp>
      <p:sp>
        <p:nvSpPr>
          <p:cNvPr id="4" name="Footer Placeholder 3">
            <a:extLst>
              <a:ext uri="{FF2B5EF4-FFF2-40B4-BE49-F238E27FC236}">
                <a16:creationId xmlns:a16="http://schemas.microsoft.com/office/drawing/2014/main" id="{7CDB846B-4F7B-43FE-AE3F-A2F7EDC67825}"/>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B4E776B0-3839-403D-AD23-9742A6F099B3}"/>
              </a:ext>
            </a:extLst>
          </p:cNvPr>
          <p:cNvSpPr>
            <a:spLocks noGrp="1"/>
          </p:cNvSpPr>
          <p:nvPr>
            <p:ph type="sldNum" sz="quarter" idx="12"/>
          </p:nvPr>
        </p:nvSpPr>
        <p:spPr/>
        <p:txBody>
          <a:bodyPr/>
          <a:lstStyle/>
          <a:p>
            <a:fld id="{6547F9EC-0141-428E-9624-21FD351CB832}" type="slidenum">
              <a:rPr lang="en-US" smtClean="0"/>
              <a:t>34</a:t>
            </a:fld>
            <a:endParaRPr lang="en-US"/>
          </a:p>
        </p:txBody>
      </p:sp>
      <p:sp>
        <p:nvSpPr>
          <p:cNvPr id="6" name="Freeform: Shape 5">
            <a:extLst>
              <a:ext uri="{FF2B5EF4-FFF2-40B4-BE49-F238E27FC236}">
                <a16:creationId xmlns:a16="http://schemas.microsoft.com/office/drawing/2014/main" id="{60D338E0-CA44-437F-87E9-C9CB90827BC7}"/>
              </a:ext>
            </a:extLst>
          </p:cNvPr>
          <p:cNvSpPr/>
          <p:nvPr/>
        </p:nvSpPr>
        <p:spPr>
          <a:xfrm>
            <a:off x="10717321" y="313267"/>
            <a:ext cx="527500" cy="1134533"/>
          </a:xfrm>
          <a:custGeom>
            <a:avLst/>
            <a:gdLst>
              <a:gd name="connsiteX0" fmla="*/ 111546 w 527500"/>
              <a:gd name="connsiteY0" fmla="*/ 0 h 1134533"/>
              <a:gd name="connsiteX1" fmla="*/ 526412 w 527500"/>
              <a:gd name="connsiteY1" fmla="*/ 381000 h 1134533"/>
              <a:gd name="connsiteX2" fmla="*/ 1479 w 527500"/>
              <a:gd name="connsiteY2" fmla="*/ 694266 h 1134533"/>
              <a:gd name="connsiteX3" fmla="*/ 399412 w 527500"/>
              <a:gd name="connsiteY3" fmla="*/ 1134533 h 1134533"/>
            </a:gdLst>
            <a:ahLst/>
            <a:cxnLst>
              <a:cxn ang="0">
                <a:pos x="connsiteX0" y="connsiteY0"/>
              </a:cxn>
              <a:cxn ang="0">
                <a:pos x="connsiteX1" y="connsiteY1"/>
              </a:cxn>
              <a:cxn ang="0">
                <a:pos x="connsiteX2" y="connsiteY2"/>
              </a:cxn>
              <a:cxn ang="0">
                <a:pos x="connsiteX3" y="connsiteY3"/>
              </a:cxn>
            </a:cxnLst>
            <a:rect l="l" t="t" r="r" b="b"/>
            <a:pathLst>
              <a:path w="527500" h="1134533">
                <a:moveTo>
                  <a:pt x="111546" y="0"/>
                </a:moveTo>
                <a:cubicBezTo>
                  <a:pt x="328151" y="132644"/>
                  <a:pt x="544756" y="265289"/>
                  <a:pt x="526412" y="381000"/>
                </a:cubicBezTo>
                <a:cubicBezTo>
                  <a:pt x="508068" y="496711"/>
                  <a:pt x="22646" y="568677"/>
                  <a:pt x="1479" y="694266"/>
                </a:cubicBezTo>
                <a:cubicBezTo>
                  <a:pt x="-19688" y="819855"/>
                  <a:pt x="189862" y="977194"/>
                  <a:pt x="399412" y="1134533"/>
                </a:cubicBezTo>
              </a:path>
            </a:pathLst>
          </a:custGeom>
          <a:noFill/>
          <a:ln w="381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extBox 6">
            <a:extLst>
              <a:ext uri="{FF2B5EF4-FFF2-40B4-BE49-F238E27FC236}">
                <a16:creationId xmlns:a16="http://schemas.microsoft.com/office/drawing/2014/main" id="{01721D1C-CC07-40EA-BCAB-BAD67FB56D23}"/>
              </a:ext>
            </a:extLst>
          </p:cNvPr>
          <p:cNvSpPr txBox="1"/>
          <p:nvPr/>
        </p:nvSpPr>
        <p:spPr>
          <a:xfrm>
            <a:off x="9850771" y="1558997"/>
            <a:ext cx="2260600" cy="646331"/>
          </a:xfrm>
          <a:prstGeom prst="rect">
            <a:avLst/>
          </a:prstGeom>
          <a:noFill/>
        </p:spPr>
        <p:txBody>
          <a:bodyPr wrap="square" rtlCol="0">
            <a:spAutoFit/>
          </a:bodyPr>
          <a:lstStyle/>
          <a:p>
            <a:pPr algn="ctr"/>
            <a:r>
              <a:rPr lang="en-US" dirty="0"/>
              <a:t>Common way to depict a single thread</a:t>
            </a:r>
          </a:p>
        </p:txBody>
      </p:sp>
    </p:spTree>
    <p:extLst>
      <p:ext uri="{BB962C8B-B14F-4D97-AF65-F5344CB8AC3E}">
        <p14:creationId xmlns:p14="http://schemas.microsoft.com/office/powerpoint/2010/main" val="413928388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58" name="Rectangle 2"/>
          <p:cNvSpPr>
            <a:spLocks noGrp="1" noChangeArrowheads="1"/>
          </p:cNvSpPr>
          <p:nvPr>
            <p:ph type="title"/>
          </p:nvPr>
        </p:nvSpPr>
        <p:spPr/>
        <p:txBody>
          <a:bodyPr/>
          <a:lstStyle/>
          <a:p>
            <a:r>
              <a:rPr lang="en-US" dirty="0"/>
              <a:t>Assembly/Machine </a:t>
            </a:r>
            <a:br>
              <a:rPr lang="en-US" dirty="0"/>
            </a:br>
            <a:r>
              <a:rPr lang="en-US" dirty="0"/>
              <a:t>Code View</a:t>
            </a:r>
          </a:p>
        </p:txBody>
      </p:sp>
      <p:sp>
        <p:nvSpPr>
          <p:cNvPr id="147459" name="Rectangle 3"/>
          <p:cNvSpPr>
            <a:spLocks noGrp="1" noChangeArrowheads="1"/>
          </p:cNvSpPr>
          <p:nvPr>
            <p:ph type="body" sz="half" idx="1"/>
          </p:nvPr>
        </p:nvSpPr>
        <p:spPr/>
        <p:txBody>
          <a:bodyPr>
            <a:normAutofit/>
          </a:bodyPr>
          <a:lstStyle/>
          <a:p>
            <a:r>
              <a:rPr lang="en-US" sz="3200" dirty="0"/>
              <a:t>Programmer-Visible State</a:t>
            </a:r>
          </a:p>
          <a:p>
            <a:pPr lvl="1"/>
            <a:r>
              <a:rPr lang="en-US" sz="2800" dirty="0"/>
              <a:t> PC: Program counter</a:t>
            </a:r>
          </a:p>
          <a:p>
            <a:pPr lvl="2"/>
            <a:r>
              <a:rPr lang="en-US" sz="2000" dirty="0"/>
              <a:t> Address of next instruction</a:t>
            </a:r>
          </a:p>
          <a:p>
            <a:pPr lvl="2"/>
            <a:r>
              <a:rPr lang="en-US" sz="2000" dirty="0"/>
              <a:t> Called “RIP” (x86-64)</a:t>
            </a:r>
          </a:p>
          <a:p>
            <a:pPr lvl="1"/>
            <a:r>
              <a:rPr lang="en-US" sz="2800" dirty="0"/>
              <a:t> Register file</a:t>
            </a:r>
          </a:p>
          <a:p>
            <a:pPr lvl="2"/>
            <a:r>
              <a:rPr lang="en-US" sz="2000" dirty="0"/>
              <a:t> Heavily used program data</a:t>
            </a:r>
          </a:p>
          <a:p>
            <a:pPr lvl="1"/>
            <a:r>
              <a:rPr lang="en-US" sz="2800" dirty="0"/>
              <a:t> Condition codes</a:t>
            </a:r>
          </a:p>
          <a:p>
            <a:pPr lvl="2"/>
            <a:r>
              <a:rPr lang="en-US" sz="2000" dirty="0"/>
              <a:t> Store status information about most recent   </a:t>
            </a:r>
            <a:br>
              <a:rPr lang="en-US" sz="2000" dirty="0"/>
            </a:br>
            <a:r>
              <a:rPr lang="en-US" sz="2000" dirty="0"/>
              <a:t>  arithmetic or logical operation</a:t>
            </a:r>
          </a:p>
          <a:p>
            <a:pPr lvl="2"/>
            <a:r>
              <a:rPr lang="en-US" sz="2000" dirty="0"/>
              <a:t> Used for conditional branching</a:t>
            </a:r>
          </a:p>
        </p:txBody>
      </p:sp>
      <p:sp>
        <p:nvSpPr>
          <p:cNvPr id="147473" name="Rectangle 17"/>
          <p:cNvSpPr>
            <a:spLocks noGrp="1" noChangeArrowheads="1"/>
          </p:cNvSpPr>
          <p:nvPr>
            <p:ph type="body" sz="half" idx="2"/>
          </p:nvPr>
        </p:nvSpPr>
        <p:spPr/>
        <p:txBody>
          <a:bodyPr>
            <a:normAutofit/>
          </a:bodyPr>
          <a:lstStyle/>
          <a:p>
            <a:r>
              <a:rPr lang="en-US" sz="3200" dirty="0"/>
              <a:t>Memory</a:t>
            </a:r>
          </a:p>
          <a:p>
            <a:pPr lvl="2"/>
            <a:r>
              <a:rPr lang="en-US" sz="2000" dirty="0"/>
              <a:t>Byte addressable array</a:t>
            </a:r>
          </a:p>
          <a:p>
            <a:pPr lvl="2"/>
            <a:r>
              <a:rPr lang="en-US" sz="2000" dirty="0"/>
              <a:t>Code and user data</a:t>
            </a:r>
          </a:p>
          <a:p>
            <a:pPr lvl="2"/>
            <a:r>
              <a:rPr lang="en-US" sz="2000" dirty="0"/>
              <a:t>Stack to support procedures</a:t>
            </a:r>
          </a:p>
          <a:p>
            <a:pPr marL="310896" lvl="2" indent="0">
              <a:buNone/>
            </a:pPr>
            <a:endParaRPr lang="en-US" sz="2000" dirty="0"/>
          </a:p>
          <a:p>
            <a:r>
              <a:rPr lang="en-US" sz="3200" dirty="0"/>
              <a:t>Puzzle:</a:t>
            </a:r>
          </a:p>
          <a:p>
            <a:pPr lvl="2"/>
            <a:r>
              <a:rPr lang="en-US" sz="2200" dirty="0"/>
              <a:t> </a:t>
            </a:r>
            <a:r>
              <a:rPr lang="en-US" sz="2200" i="1" dirty="0"/>
              <a:t>On a NUMA machine, a CPU is near a fast</a:t>
            </a:r>
            <a:br>
              <a:rPr lang="en-US" sz="2200" i="1" dirty="0"/>
            </a:br>
            <a:r>
              <a:rPr lang="en-US" sz="2200" i="1" dirty="0"/>
              <a:t>  memory but can access </a:t>
            </a:r>
            <a:r>
              <a:rPr lang="en-US" sz="2200" dirty="0"/>
              <a:t>all</a:t>
            </a:r>
            <a:r>
              <a:rPr lang="en-US" sz="2200" i="1" dirty="0"/>
              <a:t> memory.</a:t>
            </a:r>
          </a:p>
          <a:p>
            <a:pPr lvl="2"/>
            <a:r>
              <a:rPr lang="en-US" sz="2200" i="1" dirty="0"/>
              <a:t> How does this impact software design?</a:t>
            </a:r>
          </a:p>
        </p:txBody>
      </p:sp>
      <p:pic>
        <p:nvPicPr>
          <p:cNvPr id="5" name="Picture 4">
            <a:extLst>
              <a:ext uri="{FF2B5EF4-FFF2-40B4-BE49-F238E27FC236}">
                <a16:creationId xmlns:a16="http://schemas.microsoft.com/office/drawing/2014/main" id="{4CF02E12-F457-40AD-B6A6-B1797203464C}"/>
              </a:ext>
            </a:extLst>
          </p:cNvPr>
          <p:cNvPicPr>
            <a:picLocks noChangeAspect="1"/>
          </p:cNvPicPr>
          <p:nvPr/>
        </p:nvPicPr>
        <p:blipFill>
          <a:blip r:embed="rId3"/>
          <a:stretch>
            <a:fillRect/>
          </a:stretch>
        </p:blipFill>
        <p:spPr>
          <a:xfrm>
            <a:off x="7001548" y="246111"/>
            <a:ext cx="5071873" cy="1698233"/>
          </a:xfrm>
          <a:prstGeom prst="rect">
            <a:avLst/>
          </a:prstGeom>
        </p:spPr>
      </p:pic>
      <p:sp>
        <p:nvSpPr>
          <p:cNvPr id="2" name="Footer Placeholder 1">
            <a:extLst>
              <a:ext uri="{FF2B5EF4-FFF2-40B4-BE49-F238E27FC236}">
                <a16:creationId xmlns:a16="http://schemas.microsoft.com/office/drawing/2014/main" id="{8C727F16-8137-4384-8FC5-7AADEEE72EAD}"/>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825203B2-C6C7-417E-B45C-6DEF03F8DB72}"/>
              </a:ext>
            </a:extLst>
          </p:cNvPr>
          <p:cNvSpPr>
            <a:spLocks noGrp="1"/>
          </p:cNvSpPr>
          <p:nvPr>
            <p:ph type="sldNum" sz="quarter" idx="12"/>
          </p:nvPr>
        </p:nvSpPr>
        <p:spPr/>
        <p:txBody>
          <a:bodyPr/>
          <a:lstStyle/>
          <a:p>
            <a:fld id="{6547F9EC-0141-428E-9624-21FD351CB832}" type="slidenum">
              <a:rPr lang="en-US" smtClean="0"/>
              <a:t>35</a:t>
            </a:fld>
            <a:endParaRPr lang="en-US"/>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58" name="Rectangle 2"/>
          <p:cNvSpPr>
            <a:spLocks noGrp="1" noChangeArrowheads="1"/>
          </p:cNvSpPr>
          <p:nvPr>
            <p:ph type="title"/>
          </p:nvPr>
        </p:nvSpPr>
        <p:spPr/>
        <p:txBody>
          <a:bodyPr/>
          <a:lstStyle/>
          <a:p>
            <a:r>
              <a:rPr lang="en-US" dirty="0"/>
              <a:t>Assembly/Machine </a:t>
            </a:r>
            <a:br>
              <a:rPr lang="en-US" dirty="0"/>
            </a:br>
            <a:r>
              <a:rPr lang="en-US" dirty="0"/>
              <a:t>Code View</a:t>
            </a:r>
          </a:p>
        </p:txBody>
      </p:sp>
      <p:sp>
        <p:nvSpPr>
          <p:cNvPr id="147459" name="Rectangle 3"/>
          <p:cNvSpPr>
            <a:spLocks noGrp="1" noChangeArrowheads="1"/>
          </p:cNvSpPr>
          <p:nvPr>
            <p:ph type="body" sz="half" idx="1"/>
          </p:nvPr>
        </p:nvSpPr>
        <p:spPr/>
        <p:txBody>
          <a:bodyPr>
            <a:normAutofit/>
          </a:bodyPr>
          <a:lstStyle/>
          <a:p>
            <a:r>
              <a:rPr lang="en-US" sz="3200" dirty="0"/>
              <a:t>Programmer-Visible State</a:t>
            </a:r>
          </a:p>
          <a:p>
            <a:pPr lvl="1"/>
            <a:r>
              <a:rPr lang="en-US" sz="2800" dirty="0"/>
              <a:t> PC: Program counter</a:t>
            </a:r>
          </a:p>
          <a:p>
            <a:pPr lvl="2"/>
            <a:r>
              <a:rPr lang="en-US" sz="2000" dirty="0"/>
              <a:t> Address of next instruction</a:t>
            </a:r>
          </a:p>
          <a:p>
            <a:pPr lvl="2"/>
            <a:r>
              <a:rPr lang="en-US" sz="2000" dirty="0"/>
              <a:t> Called “RIP” (x86-64)</a:t>
            </a:r>
          </a:p>
          <a:p>
            <a:pPr lvl="1"/>
            <a:r>
              <a:rPr lang="en-US" sz="2800" dirty="0"/>
              <a:t> Register file</a:t>
            </a:r>
          </a:p>
          <a:p>
            <a:pPr lvl="2"/>
            <a:r>
              <a:rPr lang="en-US" sz="2000" dirty="0"/>
              <a:t> Heavily used program data</a:t>
            </a:r>
          </a:p>
          <a:p>
            <a:pPr lvl="1"/>
            <a:r>
              <a:rPr lang="en-US" sz="2800" dirty="0"/>
              <a:t> Condition codes</a:t>
            </a:r>
          </a:p>
          <a:p>
            <a:pPr lvl="2"/>
            <a:r>
              <a:rPr lang="en-US" sz="2000" dirty="0"/>
              <a:t> Store status information about most recent   </a:t>
            </a:r>
            <a:br>
              <a:rPr lang="en-US" sz="2000" dirty="0"/>
            </a:br>
            <a:r>
              <a:rPr lang="en-US" sz="2000" dirty="0"/>
              <a:t>  arithmetic or logical operation</a:t>
            </a:r>
          </a:p>
          <a:p>
            <a:pPr lvl="2"/>
            <a:r>
              <a:rPr lang="en-US" sz="2000" dirty="0"/>
              <a:t> Used for conditional branching</a:t>
            </a:r>
          </a:p>
        </p:txBody>
      </p:sp>
      <p:sp>
        <p:nvSpPr>
          <p:cNvPr id="147473" name="Rectangle 17"/>
          <p:cNvSpPr>
            <a:spLocks noGrp="1" noChangeArrowheads="1"/>
          </p:cNvSpPr>
          <p:nvPr>
            <p:ph type="body" sz="half" idx="2"/>
          </p:nvPr>
        </p:nvSpPr>
        <p:spPr/>
        <p:txBody>
          <a:bodyPr>
            <a:normAutofit/>
          </a:bodyPr>
          <a:lstStyle/>
          <a:p>
            <a:r>
              <a:rPr lang="en-US" sz="3200" dirty="0"/>
              <a:t>Memory</a:t>
            </a:r>
          </a:p>
          <a:p>
            <a:pPr lvl="2"/>
            <a:r>
              <a:rPr lang="en-US" sz="2000" dirty="0"/>
              <a:t>Byte addressable array</a:t>
            </a:r>
          </a:p>
          <a:p>
            <a:pPr lvl="2"/>
            <a:r>
              <a:rPr lang="en-US" sz="2000" dirty="0"/>
              <a:t>Code and user data</a:t>
            </a:r>
          </a:p>
          <a:p>
            <a:pPr lvl="2"/>
            <a:r>
              <a:rPr lang="en-US" sz="2000" dirty="0"/>
              <a:t>Stack to support procedures</a:t>
            </a:r>
          </a:p>
          <a:p>
            <a:pPr marL="310896" lvl="2" indent="0">
              <a:buNone/>
            </a:pPr>
            <a:endParaRPr lang="en-US" sz="2000" dirty="0"/>
          </a:p>
          <a:p>
            <a:r>
              <a:rPr lang="en-US" sz="3200" dirty="0"/>
              <a:t>Puzzle:</a:t>
            </a:r>
          </a:p>
          <a:p>
            <a:pPr lvl="2"/>
            <a:r>
              <a:rPr lang="en-US" sz="2200" dirty="0"/>
              <a:t> </a:t>
            </a:r>
            <a:r>
              <a:rPr lang="en-US" sz="2200" i="1" dirty="0"/>
              <a:t>On a NUMA machine, a CPU is near a fast</a:t>
            </a:r>
            <a:br>
              <a:rPr lang="en-US" sz="2200" i="1" dirty="0"/>
            </a:br>
            <a:r>
              <a:rPr lang="en-US" sz="2200" i="1" dirty="0"/>
              <a:t>  memory but can access </a:t>
            </a:r>
            <a:r>
              <a:rPr lang="en-US" sz="2200" dirty="0"/>
              <a:t>all</a:t>
            </a:r>
            <a:r>
              <a:rPr lang="en-US" sz="2200" i="1" dirty="0"/>
              <a:t> memory.</a:t>
            </a:r>
          </a:p>
          <a:p>
            <a:pPr lvl="2"/>
            <a:r>
              <a:rPr lang="en-US" sz="2200" i="1" dirty="0"/>
              <a:t> How does this impact software design?</a:t>
            </a:r>
          </a:p>
        </p:txBody>
      </p:sp>
      <p:pic>
        <p:nvPicPr>
          <p:cNvPr id="5" name="Picture 4">
            <a:extLst>
              <a:ext uri="{FF2B5EF4-FFF2-40B4-BE49-F238E27FC236}">
                <a16:creationId xmlns:a16="http://schemas.microsoft.com/office/drawing/2014/main" id="{4CF02E12-F457-40AD-B6A6-B1797203464C}"/>
              </a:ext>
            </a:extLst>
          </p:cNvPr>
          <p:cNvPicPr>
            <a:picLocks noChangeAspect="1"/>
          </p:cNvPicPr>
          <p:nvPr/>
        </p:nvPicPr>
        <p:blipFill>
          <a:blip r:embed="rId3"/>
          <a:stretch>
            <a:fillRect/>
          </a:stretch>
        </p:blipFill>
        <p:spPr>
          <a:xfrm>
            <a:off x="7001548" y="246111"/>
            <a:ext cx="5071873" cy="1698233"/>
          </a:xfrm>
          <a:prstGeom prst="rect">
            <a:avLst/>
          </a:prstGeom>
        </p:spPr>
      </p:pic>
      <p:sp>
        <p:nvSpPr>
          <p:cNvPr id="2" name="Footer Placeholder 1">
            <a:extLst>
              <a:ext uri="{FF2B5EF4-FFF2-40B4-BE49-F238E27FC236}">
                <a16:creationId xmlns:a16="http://schemas.microsoft.com/office/drawing/2014/main" id="{8C727F16-8137-4384-8FC5-7AADEEE72EAD}"/>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825203B2-C6C7-417E-B45C-6DEF03F8DB72}"/>
              </a:ext>
            </a:extLst>
          </p:cNvPr>
          <p:cNvSpPr>
            <a:spLocks noGrp="1"/>
          </p:cNvSpPr>
          <p:nvPr>
            <p:ph type="sldNum" sz="quarter" idx="12"/>
          </p:nvPr>
        </p:nvSpPr>
        <p:spPr/>
        <p:txBody>
          <a:bodyPr/>
          <a:lstStyle/>
          <a:p>
            <a:fld id="{6547F9EC-0141-428E-9624-21FD351CB832}" type="slidenum">
              <a:rPr lang="en-US" smtClean="0"/>
              <a:t>36</a:t>
            </a:fld>
            <a:endParaRPr lang="en-US"/>
          </a:p>
        </p:txBody>
      </p:sp>
      <p:sp>
        <p:nvSpPr>
          <p:cNvPr id="4" name="Rectangle 3">
            <a:extLst>
              <a:ext uri="{FF2B5EF4-FFF2-40B4-BE49-F238E27FC236}">
                <a16:creationId xmlns:a16="http://schemas.microsoft.com/office/drawing/2014/main" id="{F1A171D2-5378-46F7-ADAD-B7597166C615}"/>
              </a:ext>
            </a:extLst>
          </p:cNvPr>
          <p:cNvSpPr/>
          <p:nvPr/>
        </p:nvSpPr>
        <p:spPr>
          <a:xfrm>
            <a:off x="1024126" y="914349"/>
            <a:ext cx="10786872" cy="516795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a:extLst>
              <a:ext uri="{FF2B5EF4-FFF2-40B4-BE49-F238E27FC236}">
                <a16:creationId xmlns:a16="http://schemas.microsoft.com/office/drawing/2014/main" id="{815EE610-DEA1-44DD-8EDA-A0E9FD8B2CD3}"/>
              </a:ext>
            </a:extLst>
          </p:cNvPr>
          <p:cNvPicPr>
            <a:picLocks noChangeAspect="1"/>
          </p:cNvPicPr>
          <p:nvPr/>
        </p:nvPicPr>
        <p:blipFill>
          <a:blip r:embed="rId3"/>
          <a:stretch>
            <a:fillRect/>
          </a:stretch>
        </p:blipFill>
        <p:spPr>
          <a:xfrm>
            <a:off x="1603415" y="2413965"/>
            <a:ext cx="7711173" cy="2581959"/>
          </a:xfrm>
          <a:prstGeom prst="rect">
            <a:avLst/>
          </a:prstGeom>
        </p:spPr>
      </p:pic>
      <p:sp>
        <p:nvSpPr>
          <p:cNvPr id="6" name="Rectangle 5">
            <a:extLst>
              <a:ext uri="{FF2B5EF4-FFF2-40B4-BE49-F238E27FC236}">
                <a16:creationId xmlns:a16="http://schemas.microsoft.com/office/drawing/2014/main" id="{D34728B6-AB82-466C-BEAE-2D81F815F416}"/>
              </a:ext>
            </a:extLst>
          </p:cNvPr>
          <p:cNvSpPr/>
          <p:nvPr/>
        </p:nvSpPr>
        <p:spPr>
          <a:xfrm>
            <a:off x="9414065" y="1585623"/>
            <a:ext cx="2295210" cy="828342"/>
          </a:xfrm>
          <a:prstGeom prst="rect">
            <a:avLst/>
          </a:prstGeom>
          <a:solidFill>
            <a:schemeClr val="bg1">
              <a:lumMod val="95000"/>
            </a:schemeClr>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Abadi" panose="020B0604020202020204" pitchFamily="34" charset="0"/>
                <a:cs typeface="Times New Roman" panose="02020603050405020304" pitchFamily="18" charset="0"/>
              </a:rPr>
              <a:t>This memory is slower to access!</a:t>
            </a:r>
          </a:p>
        </p:txBody>
      </p:sp>
      <p:sp>
        <p:nvSpPr>
          <p:cNvPr id="12" name="Rectangle 11">
            <a:extLst>
              <a:ext uri="{FF2B5EF4-FFF2-40B4-BE49-F238E27FC236}">
                <a16:creationId xmlns:a16="http://schemas.microsoft.com/office/drawing/2014/main" id="{F3D2C1B0-B416-4430-AB80-542F46F63A98}"/>
              </a:ext>
            </a:extLst>
          </p:cNvPr>
          <p:cNvSpPr/>
          <p:nvPr/>
        </p:nvSpPr>
        <p:spPr>
          <a:xfrm>
            <a:off x="9414065" y="2419372"/>
            <a:ext cx="2295210" cy="828342"/>
          </a:xfrm>
          <a:prstGeom prst="rect">
            <a:avLst/>
          </a:prstGeom>
          <a:solidFill>
            <a:schemeClr val="bg1">
              <a:lumMod val="95000"/>
            </a:schemeClr>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Abadi" panose="020B0604020202020204" pitchFamily="34" charset="0"/>
                <a:cs typeface="Times New Roman" panose="02020603050405020304" pitchFamily="18" charset="0"/>
              </a:rPr>
              <a:t>Same with this one…</a:t>
            </a:r>
          </a:p>
        </p:txBody>
      </p:sp>
      <p:sp>
        <p:nvSpPr>
          <p:cNvPr id="13" name="Rectangle 12">
            <a:extLst>
              <a:ext uri="{FF2B5EF4-FFF2-40B4-BE49-F238E27FC236}">
                <a16:creationId xmlns:a16="http://schemas.microsoft.com/office/drawing/2014/main" id="{523CE450-A40A-4577-A5EC-8D29BE9BDD1B}"/>
              </a:ext>
            </a:extLst>
          </p:cNvPr>
          <p:cNvSpPr/>
          <p:nvPr/>
        </p:nvSpPr>
        <p:spPr>
          <a:xfrm>
            <a:off x="9416310" y="3258528"/>
            <a:ext cx="2295210" cy="828342"/>
          </a:xfrm>
          <a:prstGeom prst="rect">
            <a:avLst/>
          </a:prstGeom>
          <a:solidFill>
            <a:schemeClr val="bg1">
              <a:lumMod val="95000"/>
            </a:schemeClr>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Abadi" panose="020B0604020202020204" pitchFamily="34" charset="0"/>
                <a:cs typeface="Times New Roman" panose="02020603050405020304" pitchFamily="18" charset="0"/>
              </a:rPr>
              <a:t>…</a:t>
            </a:r>
          </a:p>
        </p:txBody>
      </p:sp>
      <p:sp>
        <p:nvSpPr>
          <p:cNvPr id="14" name="Rectangle 13">
            <a:extLst>
              <a:ext uri="{FF2B5EF4-FFF2-40B4-BE49-F238E27FC236}">
                <a16:creationId xmlns:a16="http://schemas.microsoft.com/office/drawing/2014/main" id="{DDD5734A-2434-4124-9C6B-AC44C3284402}"/>
              </a:ext>
            </a:extLst>
          </p:cNvPr>
          <p:cNvSpPr/>
          <p:nvPr/>
        </p:nvSpPr>
        <p:spPr>
          <a:xfrm>
            <a:off x="9414065" y="4108499"/>
            <a:ext cx="2295210" cy="828342"/>
          </a:xfrm>
          <a:prstGeom prst="rect">
            <a:avLst/>
          </a:prstGeom>
          <a:solidFill>
            <a:schemeClr val="bg1">
              <a:lumMod val="95000"/>
            </a:schemeClr>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Abadi" panose="020B0604020202020204" pitchFamily="34" charset="0"/>
                <a:cs typeface="Times New Roman" panose="02020603050405020304" pitchFamily="18" charset="0"/>
              </a:rPr>
              <a:t>…</a:t>
            </a:r>
          </a:p>
        </p:txBody>
      </p:sp>
      <p:sp>
        <p:nvSpPr>
          <p:cNvPr id="15" name="Rectangle 14">
            <a:extLst>
              <a:ext uri="{FF2B5EF4-FFF2-40B4-BE49-F238E27FC236}">
                <a16:creationId xmlns:a16="http://schemas.microsoft.com/office/drawing/2014/main" id="{B45EA1FB-70B9-44A9-87E4-384EDC32C748}"/>
              </a:ext>
            </a:extLst>
          </p:cNvPr>
          <p:cNvSpPr/>
          <p:nvPr/>
        </p:nvSpPr>
        <p:spPr>
          <a:xfrm>
            <a:off x="9414065" y="4967547"/>
            <a:ext cx="2295210" cy="828342"/>
          </a:xfrm>
          <a:prstGeom prst="rect">
            <a:avLst/>
          </a:prstGeom>
          <a:solidFill>
            <a:schemeClr val="bg1">
              <a:lumMod val="95000"/>
            </a:schemeClr>
          </a:solid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Abadi" panose="020B0604020202020204" pitchFamily="34" charset="0"/>
                <a:cs typeface="Times New Roman" panose="02020603050405020304" pitchFamily="18" charset="0"/>
              </a:rPr>
              <a:t>…</a:t>
            </a:r>
          </a:p>
        </p:txBody>
      </p:sp>
      <p:sp>
        <p:nvSpPr>
          <p:cNvPr id="7" name="TextBox 6">
            <a:extLst>
              <a:ext uri="{FF2B5EF4-FFF2-40B4-BE49-F238E27FC236}">
                <a16:creationId xmlns:a16="http://schemas.microsoft.com/office/drawing/2014/main" id="{3E66A274-B62E-4E15-9E30-A948FC240E23}"/>
              </a:ext>
            </a:extLst>
          </p:cNvPr>
          <p:cNvSpPr txBox="1"/>
          <p:nvPr/>
        </p:nvSpPr>
        <p:spPr>
          <a:xfrm>
            <a:off x="1180296" y="1067471"/>
            <a:ext cx="7971348" cy="1200329"/>
          </a:xfrm>
          <a:prstGeom prst="rect">
            <a:avLst/>
          </a:prstGeom>
          <a:solidFill>
            <a:srgbClr val="FFC000"/>
          </a:solidFill>
        </p:spPr>
        <p:txBody>
          <a:bodyPr wrap="square" rtlCol="0">
            <a:spAutoFit/>
          </a:bodyPr>
          <a:lstStyle/>
          <a:p>
            <a:r>
              <a:rPr lang="en-US" b="1" dirty="0"/>
              <a:t>Example: With 6 on-board DRAM modules and 12 NUMA CPUs, each pair of CPUs has one nearby DRAM module.  Memory in that range of addresses will be very fast.  The other 5 DRAM modules are further away.  Data in those address ranges is visible and everything looks identical, but access is slower!</a:t>
            </a:r>
          </a:p>
        </p:txBody>
      </p:sp>
      <p:pic>
        <p:nvPicPr>
          <p:cNvPr id="17" name="Picture 16">
            <a:extLst>
              <a:ext uri="{FF2B5EF4-FFF2-40B4-BE49-F238E27FC236}">
                <a16:creationId xmlns:a16="http://schemas.microsoft.com/office/drawing/2014/main" id="{CE8A5B88-FFB2-4B02-9D50-2A7A2B369E78}"/>
              </a:ext>
            </a:extLst>
          </p:cNvPr>
          <p:cNvPicPr>
            <a:picLocks noChangeAspect="1"/>
          </p:cNvPicPr>
          <p:nvPr/>
        </p:nvPicPr>
        <p:blipFill rotWithShape="1">
          <a:blip r:embed="rId3"/>
          <a:srcRect r="51672"/>
          <a:stretch/>
        </p:blipFill>
        <p:spPr>
          <a:xfrm>
            <a:off x="1340994" y="3134406"/>
            <a:ext cx="3726641" cy="2581959"/>
          </a:xfrm>
          <a:prstGeom prst="rect">
            <a:avLst/>
          </a:prstGeom>
        </p:spPr>
      </p:pic>
    </p:spTree>
    <p:extLst>
      <p:ext uri="{BB962C8B-B14F-4D97-AF65-F5344CB8AC3E}">
        <p14:creationId xmlns:p14="http://schemas.microsoft.com/office/powerpoint/2010/main" val="670295247"/>
      </p:ext>
    </p:extLst>
  </p:cSld>
  <p:clrMapOvr>
    <a:masterClrMapping/>
  </p:clrMapOvr>
  <p:transition spd="slow">
    <p:randomBar dir="vert"/>
  </p:transition>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FEC4484E-61FD-40D2-8CCB-2C7761D709D3}"/>
              </a:ext>
            </a:extLst>
          </p:cNvPr>
          <p:cNvSpPr>
            <a:spLocks noGrp="1"/>
          </p:cNvSpPr>
          <p:nvPr>
            <p:ph type="title"/>
          </p:nvPr>
        </p:nvSpPr>
        <p:spPr/>
        <p:txBody>
          <a:bodyPr/>
          <a:lstStyle/>
          <a:p>
            <a:r>
              <a:rPr lang="en-US" dirty="0"/>
              <a:t>Linux tries to hide memory delays</a:t>
            </a:r>
          </a:p>
        </p:txBody>
      </p:sp>
      <p:sp>
        <p:nvSpPr>
          <p:cNvPr id="8" name="Content Placeholder 7">
            <a:extLst>
              <a:ext uri="{FF2B5EF4-FFF2-40B4-BE49-F238E27FC236}">
                <a16:creationId xmlns:a16="http://schemas.microsoft.com/office/drawing/2014/main" id="{33A48BEE-21A3-47AC-A88F-F7176A8F6A35}"/>
              </a:ext>
            </a:extLst>
          </p:cNvPr>
          <p:cNvSpPr>
            <a:spLocks noGrp="1"/>
          </p:cNvSpPr>
          <p:nvPr>
            <p:ph idx="1"/>
          </p:nvPr>
        </p:nvSpPr>
        <p:spPr/>
        <p:txBody>
          <a:bodyPr>
            <a:normAutofit lnSpcReduction="10000"/>
          </a:bodyPr>
          <a:lstStyle/>
          <a:p>
            <a:r>
              <a:rPr lang="en-US" dirty="0"/>
              <a:t>If it runs thread </a:t>
            </a:r>
            <a:r>
              <a:rPr lang="en-US" b="1" i="1" dirty="0"/>
              <a:t>t</a:t>
            </a:r>
            <a:r>
              <a:rPr lang="en-US" dirty="0"/>
              <a:t> on core </a:t>
            </a:r>
            <a:r>
              <a:rPr lang="en-US" b="1" i="1" dirty="0"/>
              <a:t>k</a:t>
            </a:r>
            <a:r>
              <a:rPr lang="en-US" dirty="0"/>
              <a:t>, Linux tries to allocate memory for </a:t>
            </a:r>
            <a:r>
              <a:rPr lang="en-US" b="1" i="1" dirty="0"/>
              <a:t>t</a:t>
            </a:r>
            <a:r>
              <a:rPr lang="en-US" dirty="0"/>
              <a:t> (stack, malloc…) in the DRAM close to that </a:t>
            </a:r>
            <a:r>
              <a:rPr lang="en-US" b="1" i="1" dirty="0"/>
              <a:t>k.</a:t>
            </a:r>
            <a:endParaRPr lang="en-US" dirty="0"/>
          </a:p>
          <a:p>
            <a:endParaRPr lang="en-US" dirty="0"/>
          </a:p>
          <a:p>
            <a:r>
              <a:rPr lang="en-US" dirty="0"/>
              <a:t>Yet all memory operations work identically even if the thread is actually accessing some other DRAM.  </a:t>
            </a:r>
            <a:r>
              <a:rPr lang="en-US" i="1" dirty="0"/>
              <a:t>They are just slower.</a:t>
            </a:r>
          </a:p>
          <a:p>
            <a:endParaRPr lang="en-US" i="1" dirty="0"/>
          </a:p>
          <a:p>
            <a:r>
              <a:rPr lang="en-US" i="1" dirty="0"/>
              <a:t>Linux doesn’t even tell you which parts of your address space are mapped to which DRAM units.</a:t>
            </a:r>
            <a:endParaRPr lang="en-US" dirty="0"/>
          </a:p>
        </p:txBody>
      </p:sp>
      <p:sp>
        <p:nvSpPr>
          <p:cNvPr id="5" name="Footer Placeholder 4">
            <a:extLst>
              <a:ext uri="{FF2B5EF4-FFF2-40B4-BE49-F238E27FC236}">
                <a16:creationId xmlns:a16="http://schemas.microsoft.com/office/drawing/2014/main" id="{66D31BFB-1042-43E6-8BE5-EB5229272B66}"/>
              </a:ext>
            </a:extLst>
          </p:cNvPr>
          <p:cNvSpPr>
            <a:spLocks noGrp="1"/>
          </p:cNvSpPr>
          <p:nvPr>
            <p:ph type="ftr" sz="quarter" idx="11"/>
          </p:nvPr>
        </p:nvSpPr>
        <p:spPr/>
        <p:txBody>
          <a:bodyPr/>
          <a:lstStyle/>
          <a:p>
            <a:r>
              <a:rPr lang="en-US"/>
              <a:t>Cornell CS4414 - Spring 2023</a:t>
            </a:r>
          </a:p>
        </p:txBody>
      </p:sp>
      <p:sp>
        <p:nvSpPr>
          <p:cNvPr id="6" name="Slide Number Placeholder 5">
            <a:extLst>
              <a:ext uri="{FF2B5EF4-FFF2-40B4-BE49-F238E27FC236}">
                <a16:creationId xmlns:a16="http://schemas.microsoft.com/office/drawing/2014/main" id="{7A5889A8-5F5A-4214-A387-D3483DEF2A61}"/>
              </a:ext>
            </a:extLst>
          </p:cNvPr>
          <p:cNvSpPr>
            <a:spLocks noGrp="1"/>
          </p:cNvSpPr>
          <p:nvPr>
            <p:ph type="sldNum" sz="quarter" idx="12"/>
          </p:nvPr>
        </p:nvSpPr>
        <p:spPr/>
        <p:txBody>
          <a:bodyPr/>
          <a:lstStyle/>
          <a:p>
            <a:fld id="{6547F9EC-0141-428E-9624-21FD351CB832}" type="slidenum">
              <a:rPr lang="en-US" smtClean="0"/>
              <a:t>37</a:t>
            </a:fld>
            <a:endParaRPr lang="en-US"/>
          </a:p>
        </p:txBody>
      </p:sp>
    </p:spTree>
    <p:extLst>
      <p:ext uri="{BB962C8B-B14F-4D97-AF65-F5344CB8AC3E}">
        <p14:creationId xmlns:p14="http://schemas.microsoft.com/office/powerpoint/2010/main" val="365492400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7F40A7E0-762D-4B97-B8AA-6538E1B7C9E3}"/>
              </a:ext>
            </a:extLst>
          </p:cNvPr>
          <p:cNvSpPr>
            <a:spLocks noGrp="1"/>
          </p:cNvSpPr>
          <p:nvPr>
            <p:ph type="title"/>
          </p:nvPr>
        </p:nvSpPr>
        <p:spPr/>
        <p:txBody>
          <a:bodyPr/>
          <a:lstStyle/>
          <a:p>
            <a:r>
              <a:rPr lang="en-US" dirty="0"/>
              <a:t>Machine Language</a:t>
            </a:r>
          </a:p>
        </p:txBody>
      </p:sp>
      <p:sp>
        <p:nvSpPr>
          <p:cNvPr id="7" name="Text Placeholder 6">
            <a:extLst>
              <a:ext uri="{FF2B5EF4-FFF2-40B4-BE49-F238E27FC236}">
                <a16:creationId xmlns:a16="http://schemas.microsoft.com/office/drawing/2014/main" id="{13595551-BCD5-420D-91D5-8E7C20164DA8}"/>
              </a:ext>
            </a:extLst>
          </p:cNvPr>
          <p:cNvSpPr>
            <a:spLocks noGrp="1"/>
          </p:cNvSpPr>
          <p:nvPr>
            <p:ph type="body" idx="1"/>
          </p:nvPr>
        </p:nvSpPr>
        <p:spPr/>
        <p:txBody>
          <a:bodyPr>
            <a:normAutofit fontScale="92500" lnSpcReduction="20000"/>
          </a:bodyPr>
          <a:lstStyle/>
          <a:p>
            <a:r>
              <a:rPr lang="en-US" dirty="0"/>
              <a:t>(We’ll cover what we can but probably won’t have time for all of this)</a:t>
            </a:r>
          </a:p>
        </p:txBody>
      </p:sp>
      <p:sp>
        <p:nvSpPr>
          <p:cNvPr id="4" name="Footer Placeholder 3">
            <a:extLst>
              <a:ext uri="{FF2B5EF4-FFF2-40B4-BE49-F238E27FC236}">
                <a16:creationId xmlns:a16="http://schemas.microsoft.com/office/drawing/2014/main" id="{3F7E98D0-4C09-4EB8-AB79-3FD2839AA421}"/>
              </a:ext>
            </a:extLst>
          </p:cNvPr>
          <p:cNvSpPr>
            <a:spLocks noGrp="1"/>
          </p:cNvSpPr>
          <p:nvPr>
            <p:ph type="ftr" sz="quarter" idx="11"/>
          </p:nvPr>
        </p:nvSpPr>
        <p:spPr/>
        <p:txBody>
          <a:bodyPr/>
          <a:lstStyle/>
          <a:p>
            <a:r>
              <a:rPr lang="en-US"/>
              <a:t>Cornell CS4414 - Spring 2023</a:t>
            </a:r>
          </a:p>
        </p:txBody>
      </p:sp>
      <p:sp>
        <p:nvSpPr>
          <p:cNvPr id="5" name="Slide Number Placeholder 4">
            <a:extLst>
              <a:ext uri="{FF2B5EF4-FFF2-40B4-BE49-F238E27FC236}">
                <a16:creationId xmlns:a16="http://schemas.microsoft.com/office/drawing/2014/main" id="{83F61071-ADD0-4818-8CEE-D5F71A241F30}"/>
              </a:ext>
            </a:extLst>
          </p:cNvPr>
          <p:cNvSpPr>
            <a:spLocks noGrp="1"/>
          </p:cNvSpPr>
          <p:nvPr>
            <p:ph type="sldNum" sz="quarter" idx="12"/>
          </p:nvPr>
        </p:nvSpPr>
        <p:spPr/>
        <p:txBody>
          <a:bodyPr/>
          <a:lstStyle/>
          <a:p>
            <a:fld id="{6547F9EC-0141-428E-9624-21FD351CB832}" type="slidenum">
              <a:rPr lang="en-US" smtClean="0"/>
              <a:t>38</a:t>
            </a:fld>
            <a:endParaRPr lang="en-US"/>
          </a:p>
        </p:txBody>
      </p:sp>
    </p:spTree>
    <p:extLst>
      <p:ext uri="{BB962C8B-B14F-4D97-AF65-F5344CB8AC3E}">
        <p14:creationId xmlns:p14="http://schemas.microsoft.com/office/powerpoint/2010/main" val="3171345135"/>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Rectangle 2"/>
          <p:cNvSpPr>
            <a:spLocks noGrp="1" noChangeArrowheads="1"/>
          </p:cNvSpPr>
          <p:nvPr>
            <p:ph type="title"/>
          </p:nvPr>
        </p:nvSpPr>
        <p:spPr/>
        <p:txBody>
          <a:bodyPr/>
          <a:lstStyle/>
          <a:p>
            <a:r>
              <a:rPr lang="en-US" dirty="0"/>
              <a:t>The hardware understands “primitive” data types</a:t>
            </a:r>
          </a:p>
        </p:txBody>
      </p:sp>
      <p:sp>
        <p:nvSpPr>
          <p:cNvPr id="8" name="Content Placeholder 7">
            <a:extLst>
              <a:ext uri="{FF2B5EF4-FFF2-40B4-BE49-F238E27FC236}">
                <a16:creationId xmlns:a16="http://schemas.microsoft.com/office/drawing/2014/main" id="{0FB7A00A-8194-4DAF-8B04-B151AC3566AC}"/>
              </a:ext>
            </a:extLst>
          </p:cNvPr>
          <p:cNvSpPr>
            <a:spLocks noGrp="1"/>
          </p:cNvSpPr>
          <p:nvPr>
            <p:ph sz="half" idx="1"/>
          </p:nvPr>
        </p:nvSpPr>
        <p:spPr/>
        <p:txBody>
          <a:bodyPr>
            <a:normAutofit fontScale="92500" lnSpcReduction="10000"/>
          </a:bodyPr>
          <a:lstStyle/>
          <a:p>
            <a:r>
              <a:rPr lang="en-US" dirty="0"/>
              <a:t>“Integer” data of 1, 2, 4, or 8 bytes</a:t>
            </a:r>
          </a:p>
          <a:p>
            <a:pPr lvl="1"/>
            <a:r>
              <a:rPr lang="en-US" dirty="0"/>
              <a:t>Data values</a:t>
            </a:r>
          </a:p>
          <a:p>
            <a:pPr lvl="1"/>
            <a:r>
              <a:rPr lang="en-US" dirty="0"/>
              <a:t>Addresses (untyped pointers)</a:t>
            </a:r>
          </a:p>
          <a:p>
            <a:endParaRPr lang="en-US" dirty="0"/>
          </a:p>
          <a:p>
            <a:r>
              <a:rPr lang="en-US" dirty="0"/>
              <a:t>Floating point data of 4, 8, or 10 bytes (new: 4-bit, 8-bit, 16-bit)</a:t>
            </a:r>
          </a:p>
          <a:p>
            <a:endParaRPr lang="en-US" dirty="0"/>
          </a:p>
          <a:p>
            <a:r>
              <a:rPr lang="en-US" dirty="0"/>
              <a:t>Code: Byte sequences encoding series of instructions</a:t>
            </a:r>
          </a:p>
          <a:p>
            <a:endParaRPr lang="en-US" dirty="0"/>
          </a:p>
        </p:txBody>
      </p:sp>
      <p:sp>
        <p:nvSpPr>
          <p:cNvPr id="9" name="Content Placeholder 8">
            <a:extLst>
              <a:ext uri="{FF2B5EF4-FFF2-40B4-BE49-F238E27FC236}">
                <a16:creationId xmlns:a16="http://schemas.microsoft.com/office/drawing/2014/main" id="{9B5649A6-3CE6-4197-A925-0578F1375160}"/>
              </a:ext>
            </a:extLst>
          </p:cNvPr>
          <p:cNvSpPr>
            <a:spLocks noGrp="1"/>
          </p:cNvSpPr>
          <p:nvPr>
            <p:ph sz="half" idx="2"/>
          </p:nvPr>
        </p:nvSpPr>
        <p:spPr/>
        <p:txBody>
          <a:bodyPr>
            <a:normAutofit fontScale="92500" lnSpcReduction="10000"/>
          </a:bodyPr>
          <a:lstStyle/>
          <a:p>
            <a:r>
              <a:rPr lang="en-US" dirty="0"/>
              <a:t>(SIMD vector data types of 8, 16, 32 or 64 bytes)</a:t>
            </a:r>
          </a:p>
          <a:p>
            <a:endParaRPr lang="en-US" dirty="0"/>
          </a:p>
          <a:p>
            <a:r>
              <a:rPr lang="en-US" dirty="0"/>
              <a:t>No aggregate types such as arrays or structures</a:t>
            </a:r>
          </a:p>
          <a:p>
            <a:pPr lvl="1"/>
            <a:r>
              <a:rPr lang="en-US" dirty="0"/>
              <a:t> Just contiguously allocated bytes in memory</a:t>
            </a:r>
          </a:p>
          <a:p>
            <a:pPr lvl="1"/>
            <a:r>
              <a:rPr lang="en-US" dirty="0"/>
              <a:t> </a:t>
            </a:r>
            <a:r>
              <a:rPr lang="en-US" b="1" dirty="0"/>
              <a:t>Example: </a:t>
            </a:r>
            <a:r>
              <a:rPr lang="en-US" dirty="0"/>
              <a:t>Raw images are arrays in a </a:t>
            </a:r>
            <a:br>
              <a:rPr lang="en-US" dirty="0"/>
            </a:br>
            <a:r>
              <a:rPr lang="en-US" dirty="0"/>
              <a:t>  format defined by the camera or video, </a:t>
            </a:r>
            <a:br>
              <a:rPr lang="en-US" dirty="0"/>
            </a:br>
            <a:r>
              <a:rPr lang="en-US" dirty="0"/>
              <a:t>  such as RGB, jpeg, mpeg.  The </a:t>
            </a:r>
            <a:r>
              <a:rPr lang="en-US" i="1" dirty="0"/>
              <a:t>camera</a:t>
            </a:r>
            <a:r>
              <a:rPr lang="en-US" dirty="0"/>
              <a:t> </a:t>
            </a:r>
            <a:br>
              <a:rPr lang="en-US" dirty="0"/>
            </a:br>
            <a:r>
              <a:rPr lang="en-US" dirty="0"/>
              <a:t>  understands the format.  The host computer</a:t>
            </a:r>
            <a:br>
              <a:rPr lang="en-US" dirty="0"/>
            </a:br>
            <a:r>
              <a:rPr lang="en-US" dirty="0"/>
              <a:t>  the camera is attached to just sees bytes</a:t>
            </a:r>
          </a:p>
          <a:p>
            <a:endParaRPr lang="en-US" dirty="0"/>
          </a:p>
        </p:txBody>
      </p:sp>
      <p:sp>
        <p:nvSpPr>
          <p:cNvPr id="2" name="Footer Placeholder 1">
            <a:extLst>
              <a:ext uri="{FF2B5EF4-FFF2-40B4-BE49-F238E27FC236}">
                <a16:creationId xmlns:a16="http://schemas.microsoft.com/office/drawing/2014/main" id="{1EBACF42-9546-456B-A946-E166608B7830}"/>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17081684-DEA5-4C56-A1A0-57F048363A36}"/>
              </a:ext>
            </a:extLst>
          </p:cNvPr>
          <p:cNvSpPr>
            <a:spLocks noGrp="1"/>
          </p:cNvSpPr>
          <p:nvPr>
            <p:ph type="sldNum" sz="quarter" idx="12"/>
          </p:nvPr>
        </p:nvSpPr>
        <p:spPr/>
        <p:txBody>
          <a:bodyPr/>
          <a:lstStyle/>
          <a:p>
            <a:fld id="{6547F9EC-0141-428E-9624-21FD351CB832}" type="slidenum">
              <a:rPr lang="en-US" smtClean="0"/>
              <a:t>39</a:t>
            </a:fld>
            <a:endParaRPr lang="en-US"/>
          </a:p>
        </p:txBody>
      </p:sp>
    </p:spTree>
    <p:extLst>
      <p:ext uri="{BB962C8B-B14F-4D97-AF65-F5344CB8AC3E}">
        <p14:creationId xmlns:p14="http://schemas.microsoft.com/office/powerpoint/2010/main" val="1096412900"/>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Rectangle 2"/>
          <p:cNvSpPr>
            <a:spLocks noGrp="1" noChangeArrowheads="1"/>
          </p:cNvSpPr>
          <p:nvPr>
            <p:ph type="title"/>
          </p:nvPr>
        </p:nvSpPr>
        <p:spPr/>
        <p:txBody>
          <a:bodyPr/>
          <a:lstStyle/>
          <a:p>
            <a:r>
              <a:rPr lang="en-US" dirty="0"/>
              <a:t>The hardware understands “primitive” data types</a:t>
            </a:r>
          </a:p>
        </p:txBody>
      </p:sp>
      <p:sp>
        <p:nvSpPr>
          <p:cNvPr id="8" name="Content Placeholder 7">
            <a:extLst>
              <a:ext uri="{FF2B5EF4-FFF2-40B4-BE49-F238E27FC236}">
                <a16:creationId xmlns:a16="http://schemas.microsoft.com/office/drawing/2014/main" id="{0FB7A00A-8194-4DAF-8B04-B151AC3566AC}"/>
              </a:ext>
            </a:extLst>
          </p:cNvPr>
          <p:cNvSpPr>
            <a:spLocks noGrp="1"/>
          </p:cNvSpPr>
          <p:nvPr>
            <p:ph sz="half" idx="1"/>
          </p:nvPr>
        </p:nvSpPr>
        <p:spPr/>
        <p:txBody>
          <a:bodyPr>
            <a:normAutofit fontScale="92500" lnSpcReduction="10000"/>
          </a:bodyPr>
          <a:lstStyle/>
          <a:p>
            <a:r>
              <a:rPr lang="en-US" dirty="0"/>
              <a:t>“Integer” data of 1, 2, 4, or 8 bytes</a:t>
            </a:r>
          </a:p>
          <a:p>
            <a:pPr lvl="1"/>
            <a:r>
              <a:rPr lang="en-US" dirty="0"/>
              <a:t>Data values</a:t>
            </a:r>
          </a:p>
          <a:p>
            <a:pPr lvl="1"/>
            <a:r>
              <a:rPr lang="en-US" dirty="0"/>
              <a:t>Addresses (untyped pointers)</a:t>
            </a:r>
          </a:p>
          <a:p>
            <a:endParaRPr lang="en-US" dirty="0"/>
          </a:p>
          <a:p>
            <a:r>
              <a:rPr lang="en-US" dirty="0"/>
              <a:t>Floating point data of 4, 8, or 10 bytes (new: 4-bit, 8-bit, 16-bit)</a:t>
            </a:r>
          </a:p>
          <a:p>
            <a:endParaRPr lang="en-US" dirty="0"/>
          </a:p>
          <a:p>
            <a:r>
              <a:rPr lang="en-US" dirty="0"/>
              <a:t>Code: Byte sequences encoding series of instructions</a:t>
            </a:r>
          </a:p>
          <a:p>
            <a:endParaRPr lang="en-US" dirty="0"/>
          </a:p>
        </p:txBody>
      </p:sp>
      <p:sp>
        <p:nvSpPr>
          <p:cNvPr id="9" name="Content Placeholder 8">
            <a:extLst>
              <a:ext uri="{FF2B5EF4-FFF2-40B4-BE49-F238E27FC236}">
                <a16:creationId xmlns:a16="http://schemas.microsoft.com/office/drawing/2014/main" id="{9B5649A6-3CE6-4197-A925-0578F1375160}"/>
              </a:ext>
            </a:extLst>
          </p:cNvPr>
          <p:cNvSpPr>
            <a:spLocks noGrp="1"/>
          </p:cNvSpPr>
          <p:nvPr>
            <p:ph sz="half" idx="2"/>
          </p:nvPr>
        </p:nvSpPr>
        <p:spPr/>
        <p:txBody>
          <a:bodyPr>
            <a:normAutofit fontScale="92500" lnSpcReduction="10000"/>
          </a:bodyPr>
          <a:lstStyle/>
          <a:p>
            <a:r>
              <a:rPr lang="en-US" dirty="0"/>
              <a:t>(SIMD vector data types of 8, 16, 32 or 64 bytes)</a:t>
            </a:r>
          </a:p>
          <a:p>
            <a:endParaRPr lang="en-US" dirty="0"/>
          </a:p>
          <a:p>
            <a:r>
              <a:rPr lang="en-US" dirty="0"/>
              <a:t>No aggregate types such as arrays or structures</a:t>
            </a:r>
          </a:p>
          <a:p>
            <a:pPr lvl="1"/>
            <a:r>
              <a:rPr lang="en-US" dirty="0"/>
              <a:t> Just contiguously allocated bytes in memory</a:t>
            </a:r>
          </a:p>
          <a:p>
            <a:pPr lvl="1"/>
            <a:r>
              <a:rPr lang="en-US" dirty="0"/>
              <a:t> </a:t>
            </a:r>
            <a:r>
              <a:rPr lang="en-US" b="1" dirty="0"/>
              <a:t>Example: </a:t>
            </a:r>
            <a:r>
              <a:rPr lang="en-US" dirty="0"/>
              <a:t>Raw images are arrays in a </a:t>
            </a:r>
            <a:br>
              <a:rPr lang="en-US" dirty="0"/>
            </a:br>
            <a:r>
              <a:rPr lang="en-US" dirty="0"/>
              <a:t>  format defined by the camera or video, </a:t>
            </a:r>
            <a:br>
              <a:rPr lang="en-US" dirty="0"/>
            </a:br>
            <a:r>
              <a:rPr lang="en-US" dirty="0"/>
              <a:t>  such as RGB, jpeg, mpeg.  The </a:t>
            </a:r>
            <a:r>
              <a:rPr lang="en-US" i="1" dirty="0"/>
              <a:t>camera</a:t>
            </a:r>
            <a:r>
              <a:rPr lang="en-US" dirty="0"/>
              <a:t> </a:t>
            </a:r>
            <a:br>
              <a:rPr lang="en-US" dirty="0"/>
            </a:br>
            <a:r>
              <a:rPr lang="en-US" dirty="0"/>
              <a:t>  understands the format.  The host computer</a:t>
            </a:r>
            <a:br>
              <a:rPr lang="en-US" dirty="0"/>
            </a:br>
            <a:r>
              <a:rPr lang="en-US" dirty="0"/>
              <a:t>  the camera is attached to just sees bytes</a:t>
            </a:r>
          </a:p>
          <a:p>
            <a:endParaRPr lang="en-US" dirty="0"/>
          </a:p>
        </p:txBody>
      </p:sp>
      <p:pic>
        <p:nvPicPr>
          <p:cNvPr id="5" name="Picture 5">
            <a:extLst>
              <a:ext uri="{FF2B5EF4-FFF2-40B4-BE49-F238E27FC236}">
                <a16:creationId xmlns:a16="http://schemas.microsoft.com/office/drawing/2014/main" id="{2CBC748A-E74F-42C0-9753-D9963F9115C7}"/>
              </a:ext>
            </a:extLst>
          </p:cNvPr>
          <p:cNvPicPr>
            <a:picLocks noChangeAspect="1" noChangeArrowheads="1"/>
          </p:cNvPicPr>
          <p:nvPr/>
        </p:nvPicPr>
        <p:blipFill>
          <a:blip r:embed="rId3"/>
          <a:srcRect/>
          <a:stretch>
            <a:fillRect/>
          </a:stretch>
        </p:blipFill>
        <p:spPr bwMode="auto">
          <a:xfrm>
            <a:off x="2132883" y="2286000"/>
            <a:ext cx="9915523" cy="3268133"/>
          </a:xfrm>
          <a:prstGeom prst="rect">
            <a:avLst/>
          </a:prstGeom>
          <a:noFill/>
          <a:ln w="12700" cap="flat">
            <a:noFill/>
            <a:miter lim="800000"/>
            <a:headEnd/>
            <a:tailEnd/>
          </a:ln>
        </p:spPr>
      </p:pic>
      <p:sp>
        <p:nvSpPr>
          <p:cNvPr id="2" name="Footer Placeholder 1">
            <a:extLst>
              <a:ext uri="{FF2B5EF4-FFF2-40B4-BE49-F238E27FC236}">
                <a16:creationId xmlns:a16="http://schemas.microsoft.com/office/drawing/2014/main" id="{C7C49F38-264D-43F4-A146-61A3216270AB}"/>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C6C7030F-FBC4-495F-9188-DD8E8DEFA11D}"/>
              </a:ext>
            </a:extLst>
          </p:cNvPr>
          <p:cNvSpPr>
            <a:spLocks noGrp="1"/>
          </p:cNvSpPr>
          <p:nvPr>
            <p:ph type="sldNum" sz="quarter" idx="12"/>
          </p:nvPr>
        </p:nvSpPr>
        <p:spPr/>
        <p:txBody>
          <a:bodyPr/>
          <a:lstStyle/>
          <a:p>
            <a:fld id="{6547F9EC-0141-428E-9624-21FD351CB832}" type="slidenum">
              <a:rPr lang="en-US" smtClean="0"/>
              <a:t>40</a:t>
            </a:fld>
            <a:endParaRPr lang="en-US"/>
          </a:p>
        </p:txBody>
      </p:sp>
    </p:spTree>
    <p:extLst>
      <p:ext uri="{BB962C8B-B14F-4D97-AF65-F5344CB8AC3E}">
        <p14:creationId xmlns:p14="http://schemas.microsoft.com/office/powerpoint/2010/main" val="3067876129"/>
      </p:ext>
    </p:extLst>
  </p:cSld>
  <p:clrMapOvr>
    <a:masterClrMapping/>
  </p:clrMapOvr>
  <p:transition spd="slow">
    <p:randomBar dir="ver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dissolve">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2" name="Rectangle 4"/>
          <p:cNvSpPr>
            <a:spLocks noGrp="1" noChangeArrowheads="1"/>
          </p:cNvSpPr>
          <p:nvPr>
            <p:ph type="title"/>
          </p:nvPr>
        </p:nvSpPr>
        <p:spPr/>
        <p:txBody>
          <a:bodyPr/>
          <a:lstStyle/>
          <a:p>
            <a:r>
              <a:rPr lang="en-US" dirty="0"/>
              <a:t>x86-64 Integer Registers</a:t>
            </a:r>
          </a:p>
        </p:txBody>
      </p:sp>
      <p:sp>
        <p:nvSpPr>
          <p:cNvPr id="27653" name="Rectangle 5"/>
          <p:cNvSpPr>
            <a:spLocks noGrp="1" noChangeArrowheads="1"/>
          </p:cNvSpPr>
          <p:nvPr>
            <p:ph type="body" idx="1"/>
          </p:nvPr>
        </p:nvSpPr>
        <p:spPr>
          <a:xfrm>
            <a:off x="1024128" y="5266266"/>
            <a:ext cx="10641690" cy="1043093"/>
          </a:xfrm>
        </p:spPr>
        <p:txBody>
          <a:bodyPr/>
          <a:lstStyle/>
          <a:p>
            <a:pPr lvl="1"/>
            <a:r>
              <a:rPr lang="en-US" dirty="0"/>
              <a:t>Can reference low-order 4 bytes (also low-order 1 &amp; 2 bytes)</a:t>
            </a:r>
          </a:p>
          <a:p>
            <a:pPr lvl="1"/>
            <a:r>
              <a:rPr lang="en-US" dirty="0"/>
              <a:t>Not part of memory (or cache)</a:t>
            </a:r>
          </a:p>
        </p:txBody>
      </p:sp>
      <p:pic>
        <p:nvPicPr>
          <p:cNvPr id="4" name="Picture 3">
            <a:extLst>
              <a:ext uri="{FF2B5EF4-FFF2-40B4-BE49-F238E27FC236}">
                <a16:creationId xmlns:a16="http://schemas.microsoft.com/office/drawing/2014/main" id="{6368ECBA-2994-43AB-BB1A-195CCCAF9659}"/>
              </a:ext>
            </a:extLst>
          </p:cNvPr>
          <p:cNvPicPr>
            <a:picLocks noChangeAspect="1"/>
          </p:cNvPicPr>
          <p:nvPr/>
        </p:nvPicPr>
        <p:blipFill>
          <a:blip r:embed="rId2"/>
          <a:stretch>
            <a:fillRect/>
          </a:stretch>
        </p:blipFill>
        <p:spPr>
          <a:xfrm>
            <a:off x="3098801" y="1737730"/>
            <a:ext cx="5277097" cy="3382539"/>
          </a:xfrm>
          <a:prstGeom prst="rect">
            <a:avLst/>
          </a:prstGeom>
        </p:spPr>
      </p:pic>
      <p:sp>
        <p:nvSpPr>
          <p:cNvPr id="2" name="Footer Placeholder 1">
            <a:extLst>
              <a:ext uri="{FF2B5EF4-FFF2-40B4-BE49-F238E27FC236}">
                <a16:creationId xmlns:a16="http://schemas.microsoft.com/office/drawing/2014/main" id="{42F30631-7B46-4728-A0B9-BE1AA60526A7}"/>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4912CDA9-9560-40EF-B09F-F814B9B3AD7F}"/>
              </a:ext>
            </a:extLst>
          </p:cNvPr>
          <p:cNvSpPr>
            <a:spLocks noGrp="1"/>
          </p:cNvSpPr>
          <p:nvPr>
            <p:ph type="sldNum" sz="quarter" idx="12"/>
          </p:nvPr>
        </p:nvSpPr>
        <p:spPr/>
        <p:txBody>
          <a:bodyPr/>
          <a:lstStyle/>
          <a:p>
            <a:fld id="{6547F9EC-0141-428E-9624-21FD351CB832}" type="slidenum">
              <a:rPr lang="en-US" smtClean="0"/>
              <a:t>41</a:t>
            </a:fld>
            <a:endParaRPr lang="en-US"/>
          </a:p>
        </p:txBody>
      </p:sp>
    </p:spTree>
  </p:cSld>
  <p:clrMapOvr>
    <a:masterClrMapping/>
  </p:clrMapOvr>
  <p:transition/>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Some History: IA32 Registers</a:t>
            </a:r>
          </a:p>
        </p:txBody>
      </p:sp>
      <p:pic>
        <p:nvPicPr>
          <p:cNvPr id="15" name="Picture 14">
            <a:extLst>
              <a:ext uri="{FF2B5EF4-FFF2-40B4-BE49-F238E27FC236}">
                <a16:creationId xmlns:a16="http://schemas.microsoft.com/office/drawing/2014/main" id="{7831DFDC-3A85-41D6-AE5D-9D6EFD0B1842}"/>
              </a:ext>
            </a:extLst>
          </p:cNvPr>
          <p:cNvPicPr>
            <a:picLocks noChangeAspect="1"/>
          </p:cNvPicPr>
          <p:nvPr/>
        </p:nvPicPr>
        <p:blipFill>
          <a:blip r:embed="rId3"/>
          <a:stretch>
            <a:fillRect/>
          </a:stretch>
        </p:blipFill>
        <p:spPr>
          <a:xfrm>
            <a:off x="3736808" y="1631434"/>
            <a:ext cx="6897326" cy="4960307"/>
          </a:xfrm>
          <a:prstGeom prst="rect">
            <a:avLst/>
          </a:prstGeom>
        </p:spPr>
      </p:pic>
      <p:sp>
        <p:nvSpPr>
          <p:cNvPr id="3" name="Footer Placeholder 2">
            <a:extLst>
              <a:ext uri="{FF2B5EF4-FFF2-40B4-BE49-F238E27FC236}">
                <a16:creationId xmlns:a16="http://schemas.microsoft.com/office/drawing/2014/main" id="{CF2DB23C-0172-4954-A9DE-8C0A9779895F}"/>
              </a:ext>
            </a:extLst>
          </p:cNvPr>
          <p:cNvSpPr>
            <a:spLocks noGrp="1"/>
          </p:cNvSpPr>
          <p:nvPr>
            <p:ph type="ftr" sz="quarter" idx="11"/>
          </p:nvPr>
        </p:nvSpPr>
        <p:spPr/>
        <p:txBody>
          <a:bodyPr/>
          <a:lstStyle/>
          <a:p>
            <a:r>
              <a:rPr lang="en-US"/>
              <a:t>Cornell CS4414 - Spring 2023</a:t>
            </a:r>
          </a:p>
        </p:txBody>
      </p:sp>
      <p:sp>
        <p:nvSpPr>
          <p:cNvPr id="4" name="Slide Number Placeholder 3">
            <a:extLst>
              <a:ext uri="{FF2B5EF4-FFF2-40B4-BE49-F238E27FC236}">
                <a16:creationId xmlns:a16="http://schemas.microsoft.com/office/drawing/2014/main" id="{E82901E1-9792-4813-B5CB-B7C74277629A}"/>
              </a:ext>
            </a:extLst>
          </p:cNvPr>
          <p:cNvSpPr>
            <a:spLocks noGrp="1"/>
          </p:cNvSpPr>
          <p:nvPr>
            <p:ph type="sldNum" sz="quarter" idx="12"/>
          </p:nvPr>
        </p:nvSpPr>
        <p:spPr/>
        <p:txBody>
          <a:bodyPr/>
          <a:lstStyle/>
          <a:p>
            <a:fld id="{6547F9EC-0141-428E-9624-21FD351CB832}" type="slidenum">
              <a:rPr lang="en-US" smtClean="0"/>
              <a:t>42</a:t>
            </a:fld>
            <a:endParaRPr lang="en-US"/>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Rectangle 2"/>
          <p:cNvSpPr>
            <a:spLocks noGrp="1" noChangeArrowheads="1"/>
          </p:cNvSpPr>
          <p:nvPr>
            <p:ph type="title"/>
          </p:nvPr>
        </p:nvSpPr>
        <p:spPr/>
        <p:txBody>
          <a:bodyPr/>
          <a:lstStyle/>
          <a:p>
            <a:r>
              <a:rPr lang="en-US" dirty="0"/>
              <a:t>Assembly Characteristics: Operations</a:t>
            </a:r>
          </a:p>
        </p:txBody>
      </p:sp>
      <p:sp>
        <p:nvSpPr>
          <p:cNvPr id="150531" name="Rectangle 3"/>
          <p:cNvSpPr>
            <a:spLocks noGrp="1" noChangeArrowheads="1"/>
          </p:cNvSpPr>
          <p:nvPr>
            <p:ph type="body" idx="1"/>
          </p:nvPr>
        </p:nvSpPr>
        <p:spPr/>
        <p:txBody>
          <a:bodyPr>
            <a:normAutofit fontScale="85000" lnSpcReduction="20000"/>
          </a:bodyPr>
          <a:lstStyle/>
          <a:p>
            <a:r>
              <a:rPr lang="en-US" dirty="0"/>
              <a:t>Transfer data between memory and register</a:t>
            </a:r>
          </a:p>
          <a:p>
            <a:pPr lvl="1"/>
            <a:r>
              <a:rPr lang="en-US" dirty="0"/>
              <a:t>Load data from memory into register</a:t>
            </a:r>
          </a:p>
          <a:p>
            <a:pPr lvl="1"/>
            <a:r>
              <a:rPr lang="en-US" dirty="0"/>
              <a:t>Store register data into memory</a:t>
            </a:r>
          </a:p>
          <a:p>
            <a:endParaRPr lang="en-US" dirty="0"/>
          </a:p>
          <a:p>
            <a:r>
              <a:rPr lang="en-US" dirty="0"/>
              <a:t>Perform arithmetic function on register or memory data</a:t>
            </a:r>
          </a:p>
          <a:p>
            <a:endParaRPr lang="en-US" dirty="0"/>
          </a:p>
          <a:p>
            <a:r>
              <a:rPr lang="en-US" dirty="0"/>
              <a:t>Transfer control</a:t>
            </a:r>
          </a:p>
          <a:p>
            <a:pPr lvl="1"/>
            <a:r>
              <a:rPr lang="en-US" dirty="0"/>
              <a:t>Unconditional jumps to/from procedures</a:t>
            </a:r>
          </a:p>
          <a:p>
            <a:pPr lvl="1"/>
            <a:r>
              <a:rPr lang="en-US" dirty="0"/>
              <a:t>Conditional branches</a:t>
            </a:r>
          </a:p>
          <a:p>
            <a:pPr lvl="1"/>
            <a:r>
              <a:rPr lang="en-US"/>
              <a:t>Indirect branches</a:t>
            </a:r>
            <a:endParaRPr lang="en-US" dirty="0"/>
          </a:p>
        </p:txBody>
      </p:sp>
      <p:sp>
        <p:nvSpPr>
          <p:cNvPr id="2" name="Footer Placeholder 1">
            <a:extLst>
              <a:ext uri="{FF2B5EF4-FFF2-40B4-BE49-F238E27FC236}">
                <a16:creationId xmlns:a16="http://schemas.microsoft.com/office/drawing/2014/main" id="{4168F13C-7837-4AFE-B76A-DAEA01C2AB41}"/>
              </a:ext>
            </a:extLst>
          </p:cNvPr>
          <p:cNvSpPr>
            <a:spLocks noGrp="1"/>
          </p:cNvSpPr>
          <p:nvPr>
            <p:ph type="ftr" sz="quarter" idx="11"/>
          </p:nvPr>
        </p:nvSpPr>
        <p:spPr/>
        <p:txBody>
          <a:bodyPr/>
          <a:lstStyle/>
          <a:p>
            <a:r>
              <a:rPr lang="en-US"/>
              <a:t>Cornell CS4414 - Spring 2023</a:t>
            </a:r>
          </a:p>
        </p:txBody>
      </p:sp>
      <p:sp>
        <p:nvSpPr>
          <p:cNvPr id="3" name="Slide Number Placeholder 2">
            <a:extLst>
              <a:ext uri="{FF2B5EF4-FFF2-40B4-BE49-F238E27FC236}">
                <a16:creationId xmlns:a16="http://schemas.microsoft.com/office/drawing/2014/main" id="{121C5068-75B7-4920-8356-90CB93BE24B2}"/>
              </a:ext>
            </a:extLst>
          </p:cNvPr>
          <p:cNvSpPr>
            <a:spLocks noGrp="1"/>
          </p:cNvSpPr>
          <p:nvPr>
            <p:ph type="sldNum" sz="quarter" idx="12"/>
          </p:nvPr>
        </p:nvSpPr>
        <p:spPr/>
        <p:txBody>
          <a:bodyPr/>
          <a:lstStyle/>
          <a:p>
            <a:fld id="{6547F9EC-0141-428E-9624-21FD351CB832}" type="slidenum">
              <a:rPr lang="en-US" smtClean="0"/>
              <a:t>43</a:t>
            </a:fld>
            <a:endParaRPr lang="en-US"/>
          </a:p>
        </p:txBody>
      </p:sp>
    </p:spTree>
    <p:extLst>
      <p:ext uri="{BB962C8B-B14F-4D97-AF65-F5344CB8AC3E}">
        <p14:creationId xmlns:p14="http://schemas.microsoft.com/office/powerpoint/2010/main" val="262023045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6674" name="Rectangle 2"/>
          <p:cNvSpPr>
            <a:spLocks noGrp="1" noChangeArrowheads="1"/>
          </p:cNvSpPr>
          <p:nvPr>
            <p:ph type="title"/>
          </p:nvPr>
        </p:nvSpPr>
        <p:spPr>
          <a:xfrm>
            <a:off x="1752600" y="457200"/>
            <a:ext cx="5537200" cy="573088"/>
          </a:xfrm>
        </p:spPr>
        <p:txBody>
          <a:bodyPr/>
          <a:lstStyle/>
          <a:p>
            <a:r>
              <a:rPr lang="en-US" dirty="0"/>
              <a:t>Moving Data</a:t>
            </a:r>
          </a:p>
        </p:txBody>
      </p:sp>
      <p:sp>
        <p:nvSpPr>
          <p:cNvPr id="156675" name="Rectangle 3"/>
          <p:cNvSpPr>
            <a:spLocks noGrp="1" noChangeArrowheads="1"/>
          </p:cNvSpPr>
          <p:nvPr>
            <p:ph type="body" idx="1"/>
          </p:nvPr>
        </p:nvSpPr>
        <p:spPr>
          <a:xfrm>
            <a:off x="1814514" y="1100138"/>
            <a:ext cx="8396287" cy="5224462"/>
          </a:xfrm>
        </p:spPr>
        <p:txBody>
          <a:bodyPr/>
          <a:lstStyle/>
          <a:p>
            <a:r>
              <a:rPr lang="en-US" dirty="0"/>
              <a:t>Moving Data</a:t>
            </a:r>
          </a:p>
          <a:p>
            <a:pPr lvl="1">
              <a:buFont typeface="Wingdings" pitchFamily="2" charset="2"/>
              <a:buNone/>
            </a:pPr>
            <a:r>
              <a:rPr lang="en-US" b="1" dirty="0" err="1">
                <a:latin typeface="Courier New" pitchFamily="49" charset="0"/>
              </a:rPr>
              <a:t>movq</a:t>
            </a:r>
            <a:r>
              <a:rPr lang="en-US" b="1" dirty="0"/>
              <a:t> </a:t>
            </a:r>
            <a:r>
              <a:rPr lang="en-US" b="1" i="1" dirty="0"/>
              <a:t>Source</a:t>
            </a:r>
            <a:r>
              <a:rPr lang="en-US" b="1" dirty="0"/>
              <a:t>, </a:t>
            </a:r>
            <a:r>
              <a:rPr lang="en-US" b="1" i="1" dirty="0" err="1"/>
              <a:t>Dest</a:t>
            </a:r>
            <a:endParaRPr lang="en-US" dirty="0"/>
          </a:p>
          <a:p>
            <a:pPr>
              <a:spcBef>
                <a:spcPts val="1800"/>
              </a:spcBef>
            </a:pPr>
            <a:r>
              <a:rPr lang="en-US" dirty="0"/>
              <a:t>Operand Types</a:t>
            </a:r>
          </a:p>
          <a:p>
            <a:pPr lvl="1"/>
            <a:r>
              <a:rPr lang="en-US" b="1" i="1" dirty="0">
                <a:solidFill>
                  <a:srgbClr val="C00000"/>
                </a:solidFill>
              </a:rPr>
              <a:t>Immediate:</a:t>
            </a:r>
            <a:r>
              <a:rPr lang="en-US" dirty="0"/>
              <a:t> Constant integer data</a:t>
            </a:r>
          </a:p>
          <a:p>
            <a:pPr lvl="2"/>
            <a:r>
              <a:rPr lang="en-US" dirty="0"/>
              <a:t>Example: </a:t>
            </a:r>
            <a:r>
              <a:rPr lang="en-US" b="1" dirty="0">
                <a:latin typeface="Courier New" pitchFamily="49" charset="0"/>
              </a:rPr>
              <a:t>$0x400</a:t>
            </a:r>
            <a:r>
              <a:rPr lang="en-US" b="1" dirty="0"/>
              <a:t>, </a:t>
            </a:r>
            <a:r>
              <a:rPr lang="en-US" b="1" dirty="0">
                <a:latin typeface="Courier New" pitchFamily="49" charset="0"/>
              </a:rPr>
              <a:t>$-533</a:t>
            </a:r>
            <a:endParaRPr lang="en-US" dirty="0"/>
          </a:p>
          <a:p>
            <a:pPr lvl="2"/>
            <a:r>
              <a:rPr lang="en-US" dirty="0"/>
              <a:t>Like C constant, but prefixed with </a:t>
            </a:r>
            <a:r>
              <a:rPr lang="en-US" b="1" dirty="0">
                <a:latin typeface="Courier New" pitchFamily="49" charset="0"/>
              </a:rPr>
              <a:t>‘$’</a:t>
            </a:r>
          </a:p>
          <a:p>
            <a:pPr lvl="2"/>
            <a:r>
              <a:rPr lang="en-US" dirty="0"/>
              <a:t>Encoded with 1, 2, or 4 bytes</a:t>
            </a:r>
          </a:p>
          <a:p>
            <a:pPr lvl="1"/>
            <a:r>
              <a:rPr lang="en-US" b="1" i="1" dirty="0">
                <a:solidFill>
                  <a:srgbClr val="C00000"/>
                </a:solidFill>
              </a:rPr>
              <a:t>Register: </a:t>
            </a:r>
            <a:r>
              <a:rPr lang="en-US" dirty="0"/>
              <a:t>One of 16 integer registers</a:t>
            </a:r>
          </a:p>
          <a:p>
            <a:pPr lvl="2"/>
            <a:r>
              <a:rPr lang="en-US" dirty="0"/>
              <a:t>Example: </a:t>
            </a:r>
            <a:r>
              <a:rPr lang="en-US" b="1" dirty="0">
                <a:latin typeface="Courier New" pitchFamily="49" charset="0"/>
              </a:rPr>
              <a:t>%</a:t>
            </a:r>
            <a:r>
              <a:rPr lang="en-US" b="1" dirty="0" err="1">
                <a:latin typeface="Courier New" pitchFamily="49" charset="0"/>
              </a:rPr>
              <a:t>rax</a:t>
            </a:r>
            <a:r>
              <a:rPr lang="en-US" b="1" dirty="0">
                <a:latin typeface="Courier New" pitchFamily="49" charset="0"/>
              </a:rPr>
              <a:t>, %r13</a:t>
            </a:r>
          </a:p>
          <a:p>
            <a:pPr lvl="2"/>
            <a:r>
              <a:rPr lang="en-US" dirty="0"/>
              <a:t>But </a:t>
            </a:r>
            <a:r>
              <a:rPr lang="en-US" b="1" dirty="0">
                <a:latin typeface="Courier New" pitchFamily="49" charset="0"/>
              </a:rPr>
              <a:t>%</a:t>
            </a:r>
            <a:r>
              <a:rPr lang="en-US" b="1" dirty="0" err="1">
                <a:latin typeface="Courier New" pitchFamily="49" charset="0"/>
              </a:rPr>
              <a:t>rsp</a:t>
            </a:r>
            <a:r>
              <a:rPr lang="en-US" b="1" dirty="0">
                <a:latin typeface="Courier New" pitchFamily="49" charset="0"/>
              </a:rPr>
              <a:t> </a:t>
            </a:r>
            <a:r>
              <a:rPr lang="en-US" dirty="0"/>
              <a:t>reserved for special use</a:t>
            </a:r>
          </a:p>
          <a:p>
            <a:pPr lvl="2"/>
            <a:r>
              <a:rPr lang="en-US" dirty="0"/>
              <a:t>Others have special uses for particular instructions</a:t>
            </a:r>
          </a:p>
          <a:p>
            <a:pPr lvl="1"/>
            <a:r>
              <a:rPr lang="en-US" b="1" i="1" dirty="0">
                <a:solidFill>
                  <a:srgbClr val="C00000"/>
                </a:solidFill>
              </a:rPr>
              <a:t>Memory:</a:t>
            </a:r>
            <a:r>
              <a:rPr lang="en-US" dirty="0"/>
              <a:t> 8 consecutive bytes of memory at address given by register</a:t>
            </a:r>
          </a:p>
          <a:p>
            <a:pPr lvl="2"/>
            <a:r>
              <a:rPr lang="en-US" dirty="0"/>
              <a:t>Simplest example: </a:t>
            </a:r>
            <a:r>
              <a:rPr lang="en-US" b="1" dirty="0">
                <a:latin typeface="Courier New" pitchFamily="49" charset="0"/>
              </a:rPr>
              <a:t>(%</a:t>
            </a:r>
            <a:r>
              <a:rPr lang="en-US" b="1" dirty="0" err="1">
                <a:latin typeface="Courier New" pitchFamily="49" charset="0"/>
              </a:rPr>
              <a:t>rax</a:t>
            </a:r>
            <a:r>
              <a:rPr lang="en-US" b="1" dirty="0">
                <a:latin typeface="Courier New" pitchFamily="49" charset="0"/>
              </a:rPr>
              <a:t>)</a:t>
            </a:r>
          </a:p>
          <a:p>
            <a:pPr lvl="2"/>
            <a:r>
              <a:rPr lang="en-US" dirty="0"/>
              <a:t>Various other “addressing modes”</a:t>
            </a:r>
          </a:p>
        </p:txBody>
      </p:sp>
      <p:grpSp>
        <p:nvGrpSpPr>
          <p:cNvPr id="3" name="Group 2"/>
          <p:cNvGrpSpPr/>
          <p:nvPr/>
        </p:nvGrpSpPr>
        <p:grpSpPr>
          <a:xfrm>
            <a:off x="7691416" y="609600"/>
            <a:ext cx="2519384" cy="4267200"/>
            <a:chOff x="6167416" y="609600"/>
            <a:chExt cx="2519384" cy="4267200"/>
          </a:xfrm>
        </p:grpSpPr>
        <p:sp>
          <p:nvSpPr>
            <p:cNvPr id="156676" name="Rectangle 4"/>
            <p:cNvSpPr>
              <a:spLocks noChangeArrowheads="1"/>
            </p:cNvSpPr>
            <p:nvPr/>
          </p:nvSpPr>
          <p:spPr bwMode="auto">
            <a:xfrm>
              <a:off x="6172200" y="6096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rax</a:t>
              </a:r>
              <a:endParaRPr lang="en-US" sz="2400" b="1" dirty="0">
                <a:solidFill>
                  <a:srgbClr val="000000"/>
                </a:solidFill>
                <a:latin typeface="Courier New" pitchFamily="49" charset="0"/>
              </a:endParaRPr>
            </a:p>
          </p:txBody>
        </p:sp>
        <p:sp>
          <p:nvSpPr>
            <p:cNvPr id="156677" name="Rectangle 5"/>
            <p:cNvSpPr>
              <a:spLocks noChangeArrowheads="1"/>
            </p:cNvSpPr>
            <p:nvPr/>
          </p:nvSpPr>
          <p:spPr bwMode="auto">
            <a:xfrm>
              <a:off x="6172200" y="10668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rcx</a:t>
              </a:r>
              <a:endParaRPr lang="en-US" sz="2400" b="1" dirty="0">
                <a:solidFill>
                  <a:srgbClr val="000000"/>
                </a:solidFill>
                <a:latin typeface="Courier New" pitchFamily="49" charset="0"/>
              </a:endParaRPr>
            </a:p>
          </p:txBody>
        </p:sp>
        <p:sp>
          <p:nvSpPr>
            <p:cNvPr id="156678" name="Rectangle 6"/>
            <p:cNvSpPr>
              <a:spLocks noChangeArrowheads="1"/>
            </p:cNvSpPr>
            <p:nvPr/>
          </p:nvSpPr>
          <p:spPr bwMode="auto">
            <a:xfrm>
              <a:off x="6172200" y="15240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rdx</a:t>
              </a:r>
              <a:endParaRPr lang="en-US" sz="2400" b="1" dirty="0">
                <a:solidFill>
                  <a:srgbClr val="000000"/>
                </a:solidFill>
                <a:latin typeface="Courier New" pitchFamily="49" charset="0"/>
              </a:endParaRPr>
            </a:p>
          </p:txBody>
        </p:sp>
        <p:sp>
          <p:nvSpPr>
            <p:cNvPr id="156679" name="Rectangle 7"/>
            <p:cNvSpPr>
              <a:spLocks noChangeArrowheads="1"/>
            </p:cNvSpPr>
            <p:nvPr/>
          </p:nvSpPr>
          <p:spPr bwMode="auto">
            <a:xfrm>
              <a:off x="6172200" y="19812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rbx</a:t>
              </a:r>
              <a:endParaRPr lang="en-US" sz="2400" b="1" dirty="0">
                <a:solidFill>
                  <a:srgbClr val="000000"/>
                </a:solidFill>
                <a:latin typeface="Courier New" pitchFamily="49" charset="0"/>
              </a:endParaRPr>
            </a:p>
          </p:txBody>
        </p:sp>
        <p:sp>
          <p:nvSpPr>
            <p:cNvPr id="156680" name="Rectangle 8"/>
            <p:cNvSpPr>
              <a:spLocks noChangeArrowheads="1"/>
            </p:cNvSpPr>
            <p:nvPr/>
          </p:nvSpPr>
          <p:spPr bwMode="auto">
            <a:xfrm>
              <a:off x="6172200" y="24384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rsi</a:t>
              </a:r>
              <a:endParaRPr lang="en-US" sz="2400" b="1" dirty="0">
                <a:solidFill>
                  <a:srgbClr val="000000"/>
                </a:solidFill>
                <a:latin typeface="Courier New" pitchFamily="49" charset="0"/>
              </a:endParaRPr>
            </a:p>
          </p:txBody>
        </p:sp>
        <p:sp>
          <p:nvSpPr>
            <p:cNvPr id="156681" name="Rectangle 9"/>
            <p:cNvSpPr>
              <a:spLocks noChangeArrowheads="1"/>
            </p:cNvSpPr>
            <p:nvPr/>
          </p:nvSpPr>
          <p:spPr bwMode="auto">
            <a:xfrm>
              <a:off x="6172200" y="28956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rdi</a:t>
              </a:r>
              <a:endParaRPr lang="en-US" sz="2400" b="1" dirty="0">
                <a:solidFill>
                  <a:srgbClr val="000000"/>
                </a:solidFill>
                <a:latin typeface="Courier New" pitchFamily="49" charset="0"/>
              </a:endParaRPr>
            </a:p>
          </p:txBody>
        </p:sp>
        <p:sp>
          <p:nvSpPr>
            <p:cNvPr id="156682" name="Rectangle 10"/>
            <p:cNvSpPr>
              <a:spLocks noChangeArrowheads="1"/>
            </p:cNvSpPr>
            <p:nvPr/>
          </p:nvSpPr>
          <p:spPr bwMode="auto">
            <a:xfrm>
              <a:off x="6172200" y="3352800"/>
              <a:ext cx="2514600" cy="381000"/>
            </a:xfrm>
            <a:prstGeom prst="rect">
              <a:avLst/>
            </a:prstGeom>
            <a:solidFill>
              <a:srgbClr val="EFBFBF"/>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rsp</a:t>
              </a:r>
              <a:endParaRPr lang="en-US" sz="2400" b="1" dirty="0">
                <a:solidFill>
                  <a:srgbClr val="000000"/>
                </a:solidFill>
                <a:latin typeface="Courier New" pitchFamily="49" charset="0"/>
              </a:endParaRPr>
            </a:p>
          </p:txBody>
        </p:sp>
        <p:sp>
          <p:nvSpPr>
            <p:cNvPr id="156683" name="Rectangle 11"/>
            <p:cNvSpPr>
              <a:spLocks noChangeArrowheads="1"/>
            </p:cNvSpPr>
            <p:nvPr/>
          </p:nvSpPr>
          <p:spPr bwMode="auto">
            <a:xfrm>
              <a:off x="6172200" y="38100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rbp</a:t>
              </a:r>
              <a:endParaRPr lang="en-US" sz="2400" b="1" dirty="0">
                <a:solidFill>
                  <a:srgbClr val="000000"/>
                </a:solidFill>
                <a:latin typeface="Courier New" pitchFamily="49" charset="0"/>
              </a:endParaRPr>
            </a:p>
          </p:txBody>
        </p:sp>
        <p:sp>
          <p:nvSpPr>
            <p:cNvPr id="13" name="Rectangle 11"/>
            <p:cNvSpPr>
              <a:spLocks noChangeArrowheads="1"/>
            </p:cNvSpPr>
            <p:nvPr/>
          </p:nvSpPr>
          <p:spPr bwMode="auto">
            <a:xfrm>
              <a:off x="6167416" y="4495800"/>
              <a:ext cx="25146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sz="2400" b="1" dirty="0">
                  <a:solidFill>
                    <a:srgbClr val="000000"/>
                  </a:solidFill>
                  <a:latin typeface="Courier New" pitchFamily="49" charset="0"/>
                </a:rPr>
                <a:t>%</a:t>
              </a:r>
              <a:r>
                <a:rPr lang="en-US" sz="2400" b="1" dirty="0" err="1">
                  <a:solidFill>
                    <a:srgbClr val="000000"/>
                  </a:solidFill>
                  <a:latin typeface="Courier New" pitchFamily="49" charset="0"/>
                </a:rPr>
                <a:t>rN</a:t>
              </a:r>
              <a:endParaRPr lang="en-US" sz="2400" b="1" dirty="0">
                <a:solidFill>
                  <a:srgbClr val="000000"/>
                </a:solidFill>
                <a:latin typeface="Courier New" pitchFamily="49" charset="0"/>
              </a:endParaRPr>
            </a:p>
          </p:txBody>
        </p:sp>
      </p:grpSp>
      <p:grpSp>
        <p:nvGrpSpPr>
          <p:cNvPr id="8" name="Group 7"/>
          <p:cNvGrpSpPr/>
          <p:nvPr/>
        </p:nvGrpSpPr>
        <p:grpSpPr>
          <a:xfrm>
            <a:off x="1626742" y="1509445"/>
            <a:ext cx="2266308" cy="4374222"/>
            <a:chOff x="102742" y="1509445"/>
            <a:chExt cx="2266308" cy="4374222"/>
          </a:xfrm>
        </p:grpSpPr>
        <p:sp>
          <p:nvSpPr>
            <p:cNvPr id="2" name="Oval 1"/>
            <p:cNvSpPr/>
            <p:nvPr/>
          </p:nvSpPr>
          <p:spPr bwMode="auto">
            <a:xfrm>
              <a:off x="1256444" y="1509445"/>
              <a:ext cx="312934" cy="471755"/>
            </a:xfrm>
            <a:prstGeom prst="ellipse">
              <a:avLst/>
            </a:prstGeom>
            <a:noFill/>
            <a:ln w="57150" cap="flat" cmpd="sng" algn="ctr">
              <a:solidFill>
                <a:srgbClr val="FF0000"/>
              </a:solid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5" name="Oval 14"/>
            <p:cNvSpPr/>
            <p:nvPr/>
          </p:nvSpPr>
          <p:spPr bwMode="auto">
            <a:xfrm>
              <a:off x="2056116" y="5411912"/>
              <a:ext cx="312934" cy="471755"/>
            </a:xfrm>
            <a:prstGeom prst="ellipse">
              <a:avLst/>
            </a:prstGeom>
            <a:noFill/>
            <a:ln w="57150" cap="flat" cmpd="sng" algn="ctr">
              <a:solidFill>
                <a:srgbClr val="FF0000"/>
              </a:solid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cxnSp>
          <p:nvCxnSpPr>
            <p:cNvPr id="5" name="Straight Connector 4"/>
            <p:cNvCxnSpPr>
              <a:stCxn id="2" idx="3"/>
            </p:cNvCxnSpPr>
            <p:nvPr/>
          </p:nvCxnSpPr>
          <p:spPr bwMode="auto">
            <a:xfrm flipH="1">
              <a:off x="102742" y="1912113"/>
              <a:ext cx="1199530" cy="2088387"/>
            </a:xfrm>
            <a:prstGeom prst="line">
              <a:avLst/>
            </a:prstGeom>
            <a:noFill/>
            <a:ln w="25400" cap="flat" cmpd="sng" algn="ctr">
              <a:solidFill>
                <a:srgbClr val="CC0000"/>
              </a:solidFill>
              <a:prstDash val="solid"/>
              <a:round/>
              <a:headEnd type="none" w="med" len="med"/>
              <a:tailEnd type="none" w="med" len="med"/>
            </a:ln>
            <a:effectLst/>
          </p:spPr>
        </p:cxnSp>
        <p:cxnSp>
          <p:nvCxnSpPr>
            <p:cNvPr id="7" name="Straight Connector 6"/>
            <p:cNvCxnSpPr/>
            <p:nvPr/>
          </p:nvCxnSpPr>
          <p:spPr bwMode="auto">
            <a:xfrm>
              <a:off x="102742" y="4000500"/>
              <a:ext cx="1953374" cy="1647289"/>
            </a:xfrm>
            <a:prstGeom prst="line">
              <a:avLst/>
            </a:prstGeom>
            <a:noFill/>
            <a:ln w="25400" cap="flat" cmpd="sng" algn="ctr">
              <a:solidFill>
                <a:srgbClr val="CC0000"/>
              </a:solidFill>
              <a:prstDash val="solid"/>
              <a:round/>
              <a:headEnd type="none" w="med" len="med"/>
              <a:tailEnd type="triangle" w="med" len="med"/>
            </a:ln>
            <a:effectLst/>
          </p:spPr>
        </p:cxnSp>
      </p:grpSp>
      <p:sp>
        <p:nvSpPr>
          <p:cNvPr id="19" name="TextBox 18"/>
          <p:cNvSpPr txBox="1"/>
          <p:nvPr/>
        </p:nvSpPr>
        <p:spPr>
          <a:xfrm>
            <a:off x="7475435" y="5970657"/>
            <a:ext cx="2676886" cy="707886"/>
          </a:xfrm>
          <a:prstGeom prst="rect">
            <a:avLst/>
          </a:prstGeom>
          <a:noFill/>
          <a:ln>
            <a:solidFill>
              <a:schemeClr val="tx1"/>
            </a:solidFill>
          </a:ln>
        </p:spPr>
        <p:txBody>
          <a:bodyPr wrap="square" rtlCol="0">
            <a:spAutoFit/>
          </a:bodyPr>
          <a:lstStyle/>
          <a:p>
            <a:pPr algn="ctr" defTabSz="914400" eaLnBrk="0" fontAlgn="base" hangingPunct="0">
              <a:spcBef>
                <a:spcPct val="0"/>
              </a:spcBef>
              <a:spcAft>
                <a:spcPct val="0"/>
              </a:spcAft>
            </a:pPr>
            <a:r>
              <a:rPr lang="en-US" sz="2000" b="1" dirty="0">
                <a:solidFill>
                  <a:srgbClr val="FF0000"/>
                </a:solidFill>
                <a:latin typeface="Calibri" pitchFamily="34" charset="0"/>
              </a:rPr>
              <a:t>Warning: Intel docs use</a:t>
            </a:r>
            <a:br>
              <a:rPr lang="en-US" sz="2000" b="1" dirty="0">
                <a:solidFill>
                  <a:srgbClr val="FF0000"/>
                </a:solidFill>
                <a:latin typeface="Calibri" pitchFamily="34" charset="0"/>
              </a:rPr>
            </a:br>
            <a:r>
              <a:rPr lang="en-US" sz="2000" b="1" dirty="0" err="1">
                <a:solidFill>
                  <a:srgbClr val="FF0000"/>
                </a:solidFill>
                <a:latin typeface="Calibri" pitchFamily="34" charset="0"/>
              </a:rPr>
              <a:t>mov</a:t>
            </a:r>
            <a:r>
              <a:rPr lang="en-US" sz="2000" b="1" dirty="0">
                <a:solidFill>
                  <a:srgbClr val="FF0000"/>
                </a:solidFill>
                <a:latin typeface="Calibri" pitchFamily="34" charset="0"/>
              </a:rPr>
              <a:t> </a:t>
            </a:r>
            <a:r>
              <a:rPr lang="en-US" sz="2000" b="1" i="1" dirty="0" err="1">
                <a:solidFill>
                  <a:srgbClr val="FF0000"/>
                </a:solidFill>
                <a:latin typeface="Calibri" pitchFamily="34" charset="0"/>
              </a:rPr>
              <a:t>Dest</a:t>
            </a:r>
            <a:r>
              <a:rPr lang="en-US" sz="2000" b="1" i="1" dirty="0">
                <a:solidFill>
                  <a:srgbClr val="FF0000"/>
                </a:solidFill>
                <a:latin typeface="Calibri" pitchFamily="34" charset="0"/>
              </a:rPr>
              <a:t>, Source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56675">
                                            <p:txEl>
                                              <p:pRg st="7" end="7"/>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56675">
                                            <p:txEl>
                                              <p:pRg st="8" end="8"/>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56675">
                                            <p:txEl>
                                              <p:pRg st="9" end="9"/>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56675">
                                            <p:txEl>
                                              <p:pRg st="10" end="10"/>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56675">
                                            <p:txEl>
                                              <p:pRg st="11" end="11"/>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56675">
                                            <p:txEl>
                                              <p:pRg st="12" end="12"/>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56675">
                                            <p:txEl>
                                              <p:pRg st="13" end="13"/>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animBg="1"/>
    </p:bldLst>
  </p:timing>
</p:sld>
</file>

<file path=ppt/slides/slide4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57698" name="Rectangle 2"/>
          <p:cNvSpPr>
            <a:spLocks noGrp="1" noChangeArrowheads="1"/>
          </p:cNvSpPr>
          <p:nvPr>
            <p:ph type="title"/>
          </p:nvPr>
        </p:nvSpPr>
        <p:spPr>
          <a:xfrm>
            <a:off x="1828801" y="685800"/>
            <a:ext cx="7165975" cy="573088"/>
          </a:xfrm>
        </p:spPr>
        <p:txBody>
          <a:bodyPr/>
          <a:lstStyle/>
          <a:p>
            <a:r>
              <a:rPr lang="en-US">
                <a:latin typeface="Courier New" pitchFamily="49" charset="0"/>
              </a:rPr>
              <a:t>movq</a:t>
            </a:r>
            <a:r>
              <a:rPr lang="en-US"/>
              <a:t> Operand Combinations</a:t>
            </a:r>
          </a:p>
        </p:txBody>
      </p:sp>
      <p:sp>
        <p:nvSpPr>
          <p:cNvPr id="157699" name="Rectangle 3"/>
          <p:cNvSpPr>
            <a:spLocks noGrp="1" noChangeArrowheads="1"/>
          </p:cNvSpPr>
          <p:nvPr>
            <p:ph type="body" idx="1"/>
          </p:nvPr>
        </p:nvSpPr>
        <p:spPr>
          <a:xfrm>
            <a:off x="1981200" y="5943600"/>
            <a:ext cx="8140700" cy="533400"/>
          </a:xfrm>
          <a:noFill/>
        </p:spPr>
        <p:txBody>
          <a:bodyPr vert="horz" wrap="square" lIns="0" tIns="0" rIns="0" bIns="0" numCol="1" anchor="t" anchorCtr="0" compatLnSpc="1">
            <a:prstTxWarp prst="textNoShape">
              <a:avLst/>
            </a:prstTxWarp>
          </a:bodyPr>
          <a:lstStyle/>
          <a:p>
            <a:pPr marL="0" indent="0" algn="ctr">
              <a:buNone/>
            </a:pPr>
            <a:r>
              <a:rPr lang="en-US" i="1">
                <a:solidFill>
                  <a:srgbClr val="C00000"/>
                </a:solidFill>
              </a:rPr>
              <a:t>Cannot do memory-memory transfer with a single instruction</a:t>
            </a:r>
          </a:p>
        </p:txBody>
      </p:sp>
      <p:sp>
        <p:nvSpPr>
          <p:cNvPr id="157700" name="Text Box 4"/>
          <p:cNvSpPr txBox="1">
            <a:spLocks noChangeArrowheads="1"/>
          </p:cNvSpPr>
          <p:nvPr/>
        </p:nvSpPr>
        <p:spPr bwMode="auto">
          <a:xfrm>
            <a:off x="1752600" y="3771901"/>
            <a:ext cx="936274"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err="1">
                <a:solidFill>
                  <a:srgbClr val="000000"/>
                </a:solidFill>
                <a:latin typeface="Courier New" pitchFamily="49" charset="0"/>
              </a:rPr>
              <a:t>movq</a:t>
            </a:r>
            <a:endParaRPr lang="en-US" sz="2400" b="1" dirty="0">
              <a:solidFill>
                <a:srgbClr val="000000"/>
              </a:solidFill>
              <a:latin typeface="Courier New" pitchFamily="49" charset="0"/>
            </a:endParaRPr>
          </a:p>
        </p:txBody>
      </p:sp>
      <p:sp>
        <p:nvSpPr>
          <p:cNvPr id="157701" name="Text Box 5"/>
          <p:cNvSpPr txBox="1">
            <a:spLocks noChangeArrowheads="1"/>
          </p:cNvSpPr>
          <p:nvPr/>
        </p:nvSpPr>
        <p:spPr bwMode="auto">
          <a:xfrm>
            <a:off x="3124200" y="2705101"/>
            <a:ext cx="760144"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Imm</a:t>
            </a:r>
            <a:endParaRPr lang="en-US" sz="2400" b="1" i="1" dirty="0">
              <a:solidFill>
                <a:srgbClr val="000000"/>
              </a:solidFill>
              <a:latin typeface="Calibri" pitchFamily="34" charset="0"/>
            </a:endParaRPr>
          </a:p>
        </p:txBody>
      </p:sp>
      <p:sp>
        <p:nvSpPr>
          <p:cNvPr id="157702" name="Text Box 6"/>
          <p:cNvSpPr txBox="1">
            <a:spLocks noChangeArrowheads="1"/>
          </p:cNvSpPr>
          <p:nvPr/>
        </p:nvSpPr>
        <p:spPr bwMode="auto">
          <a:xfrm>
            <a:off x="3124200" y="3771901"/>
            <a:ext cx="665888"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Reg</a:t>
            </a:r>
            <a:endParaRPr lang="en-US" sz="2400" b="1" i="1" dirty="0">
              <a:solidFill>
                <a:srgbClr val="000000"/>
              </a:solidFill>
              <a:latin typeface="Calibri" pitchFamily="34" charset="0"/>
            </a:endParaRPr>
          </a:p>
        </p:txBody>
      </p:sp>
      <p:sp>
        <p:nvSpPr>
          <p:cNvPr id="157703" name="Text Box 7"/>
          <p:cNvSpPr txBox="1">
            <a:spLocks noChangeArrowheads="1"/>
          </p:cNvSpPr>
          <p:nvPr/>
        </p:nvSpPr>
        <p:spPr bwMode="auto">
          <a:xfrm>
            <a:off x="3124200" y="4914900"/>
            <a:ext cx="876300" cy="45720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Mem</a:t>
            </a:r>
            <a:endParaRPr lang="en-US" sz="2400" b="1" i="1" dirty="0">
              <a:solidFill>
                <a:srgbClr val="000000"/>
              </a:solidFill>
              <a:latin typeface="Calibri" pitchFamily="34" charset="0"/>
            </a:endParaRPr>
          </a:p>
        </p:txBody>
      </p:sp>
      <p:sp>
        <p:nvSpPr>
          <p:cNvPr id="157704" name="Text Box 8"/>
          <p:cNvSpPr txBox="1">
            <a:spLocks noChangeArrowheads="1"/>
          </p:cNvSpPr>
          <p:nvPr/>
        </p:nvSpPr>
        <p:spPr bwMode="auto">
          <a:xfrm>
            <a:off x="4343400" y="2476501"/>
            <a:ext cx="665888"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Reg</a:t>
            </a:r>
            <a:endParaRPr lang="en-US" sz="2400" b="1" i="1" dirty="0">
              <a:solidFill>
                <a:srgbClr val="000000"/>
              </a:solidFill>
              <a:latin typeface="Calibri" pitchFamily="34" charset="0"/>
            </a:endParaRPr>
          </a:p>
        </p:txBody>
      </p:sp>
      <p:sp>
        <p:nvSpPr>
          <p:cNvPr id="157705" name="Text Box 9"/>
          <p:cNvSpPr txBox="1">
            <a:spLocks noChangeArrowheads="1"/>
          </p:cNvSpPr>
          <p:nvPr/>
        </p:nvSpPr>
        <p:spPr bwMode="auto">
          <a:xfrm>
            <a:off x="4343400" y="2933700"/>
            <a:ext cx="876300" cy="45720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Mem</a:t>
            </a:r>
            <a:endParaRPr lang="en-US" sz="2400" b="1" i="1" dirty="0">
              <a:solidFill>
                <a:srgbClr val="000000"/>
              </a:solidFill>
              <a:latin typeface="Calibri" pitchFamily="34" charset="0"/>
            </a:endParaRPr>
          </a:p>
        </p:txBody>
      </p:sp>
      <p:sp>
        <p:nvSpPr>
          <p:cNvPr id="157706" name="Text Box 10"/>
          <p:cNvSpPr txBox="1">
            <a:spLocks noChangeArrowheads="1"/>
          </p:cNvSpPr>
          <p:nvPr/>
        </p:nvSpPr>
        <p:spPr bwMode="auto">
          <a:xfrm>
            <a:off x="4343400" y="3619501"/>
            <a:ext cx="665888"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Reg</a:t>
            </a:r>
            <a:endParaRPr lang="en-US" sz="2400" b="1" i="1" dirty="0">
              <a:solidFill>
                <a:srgbClr val="000000"/>
              </a:solidFill>
              <a:latin typeface="Calibri" pitchFamily="34" charset="0"/>
            </a:endParaRPr>
          </a:p>
        </p:txBody>
      </p:sp>
      <p:sp>
        <p:nvSpPr>
          <p:cNvPr id="157707" name="Text Box 11"/>
          <p:cNvSpPr txBox="1">
            <a:spLocks noChangeArrowheads="1"/>
          </p:cNvSpPr>
          <p:nvPr/>
        </p:nvSpPr>
        <p:spPr bwMode="auto">
          <a:xfrm>
            <a:off x="4343400" y="4065588"/>
            <a:ext cx="876300" cy="45720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Mem</a:t>
            </a:r>
            <a:endParaRPr lang="en-US" sz="2400" b="1" i="1" dirty="0">
              <a:solidFill>
                <a:srgbClr val="000000"/>
              </a:solidFill>
              <a:latin typeface="Calibri" pitchFamily="34" charset="0"/>
            </a:endParaRPr>
          </a:p>
        </p:txBody>
      </p:sp>
      <p:sp>
        <p:nvSpPr>
          <p:cNvPr id="157708" name="Text Box 12"/>
          <p:cNvSpPr txBox="1">
            <a:spLocks noChangeArrowheads="1"/>
          </p:cNvSpPr>
          <p:nvPr/>
        </p:nvSpPr>
        <p:spPr bwMode="auto">
          <a:xfrm>
            <a:off x="4343400" y="4914901"/>
            <a:ext cx="665888"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i="1" dirty="0" err="1">
                <a:solidFill>
                  <a:srgbClr val="000000"/>
                </a:solidFill>
                <a:latin typeface="Calibri" pitchFamily="34" charset="0"/>
              </a:rPr>
              <a:t>Reg</a:t>
            </a:r>
            <a:endParaRPr lang="en-US" sz="2400" b="1" i="1" dirty="0">
              <a:solidFill>
                <a:srgbClr val="000000"/>
              </a:solidFill>
              <a:latin typeface="Calibri" pitchFamily="34" charset="0"/>
            </a:endParaRPr>
          </a:p>
        </p:txBody>
      </p:sp>
      <p:sp>
        <p:nvSpPr>
          <p:cNvPr id="157709" name="Text Box 13"/>
          <p:cNvSpPr txBox="1">
            <a:spLocks noChangeArrowheads="1"/>
          </p:cNvSpPr>
          <p:nvPr/>
        </p:nvSpPr>
        <p:spPr bwMode="auto">
          <a:xfrm>
            <a:off x="2971801" y="1752601"/>
            <a:ext cx="1049133"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Source</a:t>
            </a:r>
          </a:p>
        </p:txBody>
      </p:sp>
      <p:sp>
        <p:nvSpPr>
          <p:cNvPr id="157710" name="Text Box 14"/>
          <p:cNvSpPr txBox="1">
            <a:spLocks noChangeArrowheads="1"/>
          </p:cNvSpPr>
          <p:nvPr/>
        </p:nvSpPr>
        <p:spPr bwMode="auto">
          <a:xfrm>
            <a:off x="4343401" y="1752601"/>
            <a:ext cx="76149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err="1">
                <a:solidFill>
                  <a:srgbClr val="000000"/>
                </a:solidFill>
                <a:latin typeface="Calibri" pitchFamily="34" charset="0"/>
              </a:rPr>
              <a:t>Dest</a:t>
            </a:r>
            <a:endParaRPr lang="en-US" sz="2400" b="1" dirty="0">
              <a:solidFill>
                <a:srgbClr val="000000"/>
              </a:solidFill>
              <a:latin typeface="Calibri" pitchFamily="34" charset="0"/>
            </a:endParaRPr>
          </a:p>
        </p:txBody>
      </p:sp>
      <p:sp>
        <p:nvSpPr>
          <p:cNvPr id="157716" name="AutoShape 20"/>
          <p:cNvSpPr>
            <a:spLocks/>
          </p:cNvSpPr>
          <p:nvPr/>
        </p:nvSpPr>
        <p:spPr bwMode="auto">
          <a:xfrm>
            <a:off x="2819400" y="2628900"/>
            <a:ext cx="304800" cy="2743200"/>
          </a:xfrm>
          <a:prstGeom prst="leftBrace">
            <a:avLst>
              <a:gd name="adj1" fmla="val 75000"/>
              <a:gd name="adj2" fmla="val 50000"/>
            </a:avLst>
          </a:prstGeom>
          <a:noFill/>
          <a:ln w="25400">
            <a:solidFill>
              <a:schemeClr val="tx1"/>
            </a:solidFill>
            <a:round/>
            <a:headEnd/>
            <a:tailEnd/>
          </a:ln>
          <a:effectLst/>
        </p:spPr>
        <p:txBody>
          <a:bodyPr wrap="none" anchor="ct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57717" name="AutoShape 21"/>
          <p:cNvSpPr>
            <a:spLocks/>
          </p:cNvSpPr>
          <p:nvPr/>
        </p:nvSpPr>
        <p:spPr bwMode="auto">
          <a:xfrm>
            <a:off x="4038600" y="2552700"/>
            <a:ext cx="304800" cy="762000"/>
          </a:xfrm>
          <a:prstGeom prst="leftBrace">
            <a:avLst>
              <a:gd name="adj1" fmla="val 20833"/>
              <a:gd name="adj2" fmla="val 50000"/>
            </a:avLst>
          </a:prstGeom>
          <a:noFill/>
          <a:ln w="25400">
            <a:solidFill>
              <a:schemeClr val="tx1"/>
            </a:solidFill>
            <a:round/>
            <a:headEnd/>
            <a:tailEnd/>
          </a:ln>
          <a:effectLst/>
        </p:spPr>
        <p:txBody>
          <a:bodyPr wrap="none" anchor="ct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57718" name="AutoShape 22"/>
          <p:cNvSpPr>
            <a:spLocks/>
          </p:cNvSpPr>
          <p:nvPr/>
        </p:nvSpPr>
        <p:spPr bwMode="auto">
          <a:xfrm>
            <a:off x="4038600" y="3695700"/>
            <a:ext cx="304800" cy="762000"/>
          </a:xfrm>
          <a:prstGeom prst="leftBrace">
            <a:avLst>
              <a:gd name="adj1" fmla="val 20833"/>
              <a:gd name="adj2" fmla="val 50000"/>
            </a:avLst>
          </a:prstGeom>
          <a:noFill/>
          <a:ln w="25400">
            <a:solidFill>
              <a:schemeClr val="tx1"/>
            </a:solidFill>
            <a:round/>
            <a:headEnd/>
            <a:tailEnd/>
          </a:ln>
          <a:effectLst/>
        </p:spPr>
        <p:txBody>
          <a:bodyPr wrap="none" anchor="ct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57719" name="Text Box 23"/>
          <p:cNvSpPr txBox="1">
            <a:spLocks noChangeArrowheads="1"/>
          </p:cNvSpPr>
          <p:nvPr/>
        </p:nvSpPr>
        <p:spPr bwMode="auto">
          <a:xfrm>
            <a:off x="8382000" y="1752601"/>
            <a:ext cx="1914883"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C/C++ Analog</a:t>
            </a:r>
          </a:p>
        </p:txBody>
      </p:sp>
      <p:sp>
        <p:nvSpPr>
          <p:cNvPr id="157711" name="Text Box 15"/>
          <p:cNvSpPr txBox="1">
            <a:spLocks noChangeArrowheads="1"/>
          </p:cNvSpPr>
          <p:nvPr/>
        </p:nvSpPr>
        <p:spPr bwMode="auto">
          <a:xfrm>
            <a:off x="5257801" y="2506663"/>
            <a:ext cx="2339453" cy="40011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dirty="0" err="1">
                <a:solidFill>
                  <a:srgbClr val="000000"/>
                </a:solidFill>
                <a:latin typeface="Courier New" pitchFamily="49" charset="0"/>
              </a:rPr>
              <a:t>movq</a:t>
            </a:r>
            <a:r>
              <a:rPr lang="en-US" sz="2000" b="1" dirty="0">
                <a:solidFill>
                  <a:srgbClr val="000000"/>
                </a:solidFill>
                <a:latin typeface="Courier New" pitchFamily="49" charset="0"/>
              </a:rPr>
              <a:t> $0x4,%rax</a:t>
            </a:r>
          </a:p>
        </p:txBody>
      </p:sp>
      <p:sp>
        <p:nvSpPr>
          <p:cNvPr id="157720" name="Text Box 24"/>
          <p:cNvSpPr txBox="1">
            <a:spLocks noChangeArrowheads="1"/>
          </p:cNvSpPr>
          <p:nvPr/>
        </p:nvSpPr>
        <p:spPr bwMode="auto">
          <a:xfrm>
            <a:off x="8197850" y="2506664"/>
            <a:ext cx="1860550" cy="39687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a:solidFill>
                  <a:srgbClr val="000000"/>
                </a:solidFill>
                <a:latin typeface="Courier New" pitchFamily="49" charset="0"/>
              </a:rPr>
              <a:t>temp = 0x4;</a:t>
            </a:r>
          </a:p>
        </p:txBody>
      </p:sp>
      <p:sp>
        <p:nvSpPr>
          <p:cNvPr id="157712" name="Text Box 16"/>
          <p:cNvSpPr txBox="1">
            <a:spLocks noChangeArrowheads="1"/>
          </p:cNvSpPr>
          <p:nvPr/>
        </p:nvSpPr>
        <p:spPr bwMode="auto">
          <a:xfrm>
            <a:off x="5257801" y="2963863"/>
            <a:ext cx="2801193" cy="40011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dirty="0" err="1">
                <a:solidFill>
                  <a:srgbClr val="000000"/>
                </a:solidFill>
                <a:latin typeface="Courier New" pitchFamily="49" charset="0"/>
              </a:rPr>
              <a:t>movq</a:t>
            </a:r>
            <a:r>
              <a:rPr lang="en-US" sz="2000" b="1" dirty="0">
                <a:solidFill>
                  <a:srgbClr val="000000"/>
                </a:solidFill>
                <a:latin typeface="Courier New" pitchFamily="49" charset="0"/>
              </a:rPr>
              <a:t> $-147,(%</a:t>
            </a:r>
            <a:r>
              <a:rPr lang="en-US" sz="2000" b="1" dirty="0" err="1">
                <a:solidFill>
                  <a:srgbClr val="000000"/>
                </a:solidFill>
                <a:latin typeface="Courier New" pitchFamily="49" charset="0"/>
              </a:rPr>
              <a:t>rax</a:t>
            </a:r>
            <a:r>
              <a:rPr lang="en-US" sz="2000" b="1" dirty="0">
                <a:solidFill>
                  <a:srgbClr val="000000"/>
                </a:solidFill>
                <a:latin typeface="Courier New" pitchFamily="49" charset="0"/>
              </a:rPr>
              <a:t>)</a:t>
            </a:r>
          </a:p>
        </p:txBody>
      </p:sp>
      <p:sp>
        <p:nvSpPr>
          <p:cNvPr id="157721" name="Text Box 25"/>
          <p:cNvSpPr txBox="1">
            <a:spLocks noChangeArrowheads="1"/>
          </p:cNvSpPr>
          <p:nvPr/>
        </p:nvSpPr>
        <p:spPr bwMode="auto">
          <a:xfrm>
            <a:off x="8197850" y="2963864"/>
            <a:ext cx="1708150" cy="39687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a:solidFill>
                  <a:srgbClr val="000000"/>
                </a:solidFill>
                <a:latin typeface="Courier New" pitchFamily="49" charset="0"/>
              </a:rPr>
              <a:t>*p = -147;</a:t>
            </a:r>
          </a:p>
        </p:txBody>
      </p:sp>
      <p:sp>
        <p:nvSpPr>
          <p:cNvPr id="157713" name="Text Box 17"/>
          <p:cNvSpPr txBox="1">
            <a:spLocks noChangeArrowheads="1"/>
          </p:cNvSpPr>
          <p:nvPr/>
        </p:nvSpPr>
        <p:spPr bwMode="auto">
          <a:xfrm>
            <a:off x="5257801" y="3649663"/>
            <a:ext cx="2339453" cy="40011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dirty="0" err="1">
                <a:solidFill>
                  <a:srgbClr val="000000"/>
                </a:solidFill>
                <a:latin typeface="Courier New" pitchFamily="49" charset="0"/>
              </a:rPr>
              <a:t>movq</a:t>
            </a:r>
            <a:r>
              <a:rPr lang="en-US" sz="2000" b="1" dirty="0">
                <a:solidFill>
                  <a:srgbClr val="000000"/>
                </a:solidFill>
                <a:latin typeface="Courier New" pitchFamily="49" charset="0"/>
              </a:rPr>
              <a:t> %</a:t>
            </a:r>
            <a:r>
              <a:rPr lang="en-US" sz="2000" b="1" dirty="0" err="1">
                <a:solidFill>
                  <a:srgbClr val="000000"/>
                </a:solidFill>
                <a:latin typeface="Courier New" pitchFamily="49" charset="0"/>
              </a:rPr>
              <a:t>rax</a:t>
            </a:r>
            <a:r>
              <a:rPr lang="en-US" sz="2000" b="1" dirty="0">
                <a:solidFill>
                  <a:srgbClr val="000000"/>
                </a:solidFill>
                <a:latin typeface="Courier New" pitchFamily="49" charset="0"/>
              </a:rPr>
              <a:t>,%</a:t>
            </a:r>
            <a:r>
              <a:rPr lang="en-US" sz="2000" b="1" dirty="0" err="1">
                <a:solidFill>
                  <a:srgbClr val="000000"/>
                </a:solidFill>
                <a:latin typeface="Courier New" pitchFamily="49" charset="0"/>
              </a:rPr>
              <a:t>rdx</a:t>
            </a:r>
            <a:endParaRPr lang="en-US" sz="2000" b="1" dirty="0">
              <a:solidFill>
                <a:srgbClr val="000000"/>
              </a:solidFill>
              <a:latin typeface="Courier New" pitchFamily="49" charset="0"/>
            </a:endParaRPr>
          </a:p>
        </p:txBody>
      </p:sp>
      <p:sp>
        <p:nvSpPr>
          <p:cNvPr id="157722" name="Text Box 26"/>
          <p:cNvSpPr txBox="1">
            <a:spLocks noChangeArrowheads="1"/>
          </p:cNvSpPr>
          <p:nvPr/>
        </p:nvSpPr>
        <p:spPr bwMode="auto">
          <a:xfrm>
            <a:off x="8197850" y="3649664"/>
            <a:ext cx="2317750" cy="39687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a:solidFill>
                  <a:srgbClr val="000000"/>
                </a:solidFill>
                <a:latin typeface="Courier New" pitchFamily="49" charset="0"/>
              </a:rPr>
              <a:t>temp2 = temp1;</a:t>
            </a:r>
          </a:p>
        </p:txBody>
      </p:sp>
      <p:sp>
        <p:nvSpPr>
          <p:cNvPr id="157714" name="Text Box 18"/>
          <p:cNvSpPr txBox="1">
            <a:spLocks noChangeArrowheads="1"/>
          </p:cNvSpPr>
          <p:nvPr/>
        </p:nvSpPr>
        <p:spPr bwMode="auto">
          <a:xfrm>
            <a:off x="5257801" y="4095750"/>
            <a:ext cx="2647279" cy="40011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dirty="0" err="1">
                <a:solidFill>
                  <a:srgbClr val="000000"/>
                </a:solidFill>
                <a:latin typeface="Courier New" pitchFamily="49" charset="0"/>
              </a:rPr>
              <a:t>movq</a:t>
            </a:r>
            <a:r>
              <a:rPr lang="en-US" sz="2000" b="1" dirty="0">
                <a:solidFill>
                  <a:srgbClr val="000000"/>
                </a:solidFill>
                <a:latin typeface="Courier New" pitchFamily="49" charset="0"/>
              </a:rPr>
              <a:t> %</a:t>
            </a:r>
            <a:r>
              <a:rPr lang="en-US" sz="2000" b="1" dirty="0" err="1">
                <a:solidFill>
                  <a:srgbClr val="000000"/>
                </a:solidFill>
                <a:latin typeface="Courier New" pitchFamily="49" charset="0"/>
              </a:rPr>
              <a:t>rax</a:t>
            </a:r>
            <a:r>
              <a:rPr lang="en-US" sz="2000" b="1" dirty="0">
                <a:solidFill>
                  <a:srgbClr val="000000"/>
                </a:solidFill>
                <a:latin typeface="Courier New" pitchFamily="49" charset="0"/>
              </a:rPr>
              <a:t>,(%</a:t>
            </a:r>
            <a:r>
              <a:rPr lang="en-US" sz="2000" b="1" dirty="0" err="1">
                <a:solidFill>
                  <a:srgbClr val="000000"/>
                </a:solidFill>
                <a:latin typeface="Courier New" pitchFamily="49" charset="0"/>
              </a:rPr>
              <a:t>rdx</a:t>
            </a:r>
            <a:r>
              <a:rPr lang="en-US" sz="2000" b="1" dirty="0">
                <a:solidFill>
                  <a:srgbClr val="000000"/>
                </a:solidFill>
                <a:latin typeface="Courier New" pitchFamily="49" charset="0"/>
              </a:rPr>
              <a:t>)</a:t>
            </a:r>
          </a:p>
        </p:txBody>
      </p:sp>
      <p:sp>
        <p:nvSpPr>
          <p:cNvPr id="157723" name="Text Box 27"/>
          <p:cNvSpPr txBox="1">
            <a:spLocks noChangeArrowheads="1"/>
          </p:cNvSpPr>
          <p:nvPr/>
        </p:nvSpPr>
        <p:spPr bwMode="auto">
          <a:xfrm>
            <a:off x="8197850" y="4095751"/>
            <a:ext cx="1708150" cy="39687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a:solidFill>
                  <a:srgbClr val="000000"/>
                </a:solidFill>
                <a:latin typeface="Courier New" pitchFamily="49" charset="0"/>
              </a:rPr>
              <a:t>*p = temp;</a:t>
            </a:r>
          </a:p>
        </p:txBody>
      </p:sp>
      <p:sp>
        <p:nvSpPr>
          <p:cNvPr id="157715" name="Text Box 19"/>
          <p:cNvSpPr txBox="1">
            <a:spLocks noChangeArrowheads="1"/>
          </p:cNvSpPr>
          <p:nvPr/>
        </p:nvSpPr>
        <p:spPr bwMode="auto">
          <a:xfrm>
            <a:off x="5257801" y="4945063"/>
            <a:ext cx="2647279" cy="40011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dirty="0" err="1">
                <a:solidFill>
                  <a:srgbClr val="000000"/>
                </a:solidFill>
                <a:latin typeface="Courier New" pitchFamily="49" charset="0"/>
              </a:rPr>
              <a:t>movq</a:t>
            </a:r>
            <a:r>
              <a:rPr lang="en-US" sz="2000" b="1" dirty="0">
                <a:solidFill>
                  <a:srgbClr val="000000"/>
                </a:solidFill>
                <a:latin typeface="Courier New" pitchFamily="49" charset="0"/>
              </a:rPr>
              <a:t> (%</a:t>
            </a:r>
            <a:r>
              <a:rPr lang="en-US" sz="2000" b="1" dirty="0" err="1">
                <a:solidFill>
                  <a:srgbClr val="000000"/>
                </a:solidFill>
                <a:latin typeface="Courier New" pitchFamily="49" charset="0"/>
              </a:rPr>
              <a:t>rax</a:t>
            </a:r>
            <a:r>
              <a:rPr lang="en-US" sz="2000" b="1" dirty="0">
                <a:solidFill>
                  <a:srgbClr val="000000"/>
                </a:solidFill>
                <a:latin typeface="Courier New" pitchFamily="49" charset="0"/>
              </a:rPr>
              <a:t>),%</a:t>
            </a:r>
            <a:r>
              <a:rPr lang="en-US" sz="2000" b="1" dirty="0" err="1">
                <a:solidFill>
                  <a:srgbClr val="000000"/>
                </a:solidFill>
                <a:latin typeface="Courier New" pitchFamily="49" charset="0"/>
              </a:rPr>
              <a:t>rdx</a:t>
            </a:r>
            <a:endParaRPr lang="en-US" sz="2000" b="1" dirty="0">
              <a:solidFill>
                <a:srgbClr val="000000"/>
              </a:solidFill>
              <a:latin typeface="Courier New" pitchFamily="49" charset="0"/>
            </a:endParaRPr>
          </a:p>
        </p:txBody>
      </p:sp>
      <p:sp>
        <p:nvSpPr>
          <p:cNvPr id="157724" name="Text Box 28"/>
          <p:cNvSpPr txBox="1">
            <a:spLocks noChangeArrowheads="1"/>
          </p:cNvSpPr>
          <p:nvPr/>
        </p:nvSpPr>
        <p:spPr bwMode="auto">
          <a:xfrm>
            <a:off x="8197850" y="4945064"/>
            <a:ext cx="1708150" cy="39687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b="1">
                <a:solidFill>
                  <a:srgbClr val="000000"/>
                </a:solidFill>
                <a:latin typeface="Courier New" pitchFamily="49" charset="0"/>
              </a:rPr>
              <a:t>temp = *p;</a:t>
            </a:r>
          </a:p>
        </p:txBody>
      </p:sp>
      <p:sp>
        <p:nvSpPr>
          <p:cNvPr id="157725" name="Text Box 29"/>
          <p:cNvSpPr txBox="1">
            <a:spLocks noChangeArrowheads="1"/>
          </p:cNvSpPr>
          <p:nvPr/>
        </p:nvSpPr>
        <p:spPr bwMode="auto">
          <a:xfrm>
            <a:off x="6096001" y="1752601"/>
            <a:ext cx="1220399"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err="1">
                <a:solidFill>
                  <a:srgbClr val="000000"/>
                </a:solidFill>
                <a:latin typeface="Calibri" pitchFamily="34" charset="0"/>
              </a:rPr>
              <a:t>Src,Dest</a:t>
            </a:r>
            <a:endParaRPr lang="en-US" sz="2400" b="1" dirty="0">
              <a:solidFill>
                <a:srgbClr val="000000"/>
              </a:solidFill>
              <a:latin typeface="Calibri"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771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5772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5771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57721"/>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57713"/>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57722"/>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157714"/>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157723"/>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157715"/>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1577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7711" grpId="0"/>
      <p:bldP spid="157720" grpId="0"/>
      <p:bldP spid="157712" grpId="0"/>
      <p:bldP spid="157721" grpId="0"/>
      <p:bldP spid="157713" grpId="0"/>
      <p:bldP spid="157722" grpId="0"/>
      <p:bldP spid="157714" grpId="0"/>
      <p:bldP spid="157723" grpId="0"/>
      <p:bldP spid="157715" grpId="0"/>
      <p:bldP spid="157724" grpId="0"/>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722" name="Rectangle 2"/>
          <p:cNvSpPr>
            <a:spLocks noGrp="1" noChangeArrowheads="1"/>
          </p:cNvSpPr>
          <p:nvPr>
            <p:ph type="title"/>
          </p:nvPr>
        </p:nvSpPr>
        <p:spPr>
          <a:xfrm>
            <a:off x="1905000" y="569912"/>
            <a:ext cx="7035800" cy="573088"/>
          </a:xfrm>
        </p:spPr>
        <p:txBody>
          <a:bodyPr/>
          <a:lstStyle/>
          <a:p>
            <a:r>
              <a:rPr lang="en-US" dirty="0"/>
              <a:t>Simple Memory Addressing Modes</a:t>
            </a:r>
          </a:p>
        </p:txBody>
      </p:sp>
      <p:sp>
        <p:nvSpPr>
          <p:cNvPr id="158723" name="Rectangle 3"/>
          <p:cNvSpPr>
            <a:spLocks noGrp="1" noChangeArrowheads="1"/>
          </p:cNvSpPr>
          <p:nvPr>
            <p:ph type="body" idx="1"/>
          </p:nvPr>
        </p:nvSpPr>
        <p:spPr/>
        <p:txBody>
          <a:bodyPr/>
          <a:lstStyle/>
          <a:p>
            <a:pPr marL="223838" indent="-223838" defTabSz="895350">
              <a:tabLst>
                <a:tab pos="2349500" algn="l"/>
                <a:tab pos="4114800" algn="l"/>
              </a:tabLst>
            </a:pPr>
            <a:r>
              <a:rPr lang="en-US" dirty="0"/>
              <a:t>Normal	(R)	</a:t>
            </a:r>
            <a:r>
              <a:rPr lang="en-US" dirty="0" err="1"/>
              <a:t>Mem[Reg[R</a:t>
            </a:r>
            <a:r>
              <a:rPr lang="en-US" dirty="0"/>
              <a:t>]]</a:t>
            </a:r>
          </a:p>
          <a:p>
            <a:pPr marL="560388" lvl="1" indent="-222250" defTabSz="895350">
              <a:tabLst>
                <a:tab pos="2349500" algn="l"/>
                <a:tab pos="4114800" algn="l"/>
              </a:tabLst>
            </a:pPr>
            <a:r>
              <a:rPr lang="en-US" sz="2400" dirty="0"/>
              <a:t>Register R specifies memory address</a:t>
            </a:r>
          </a:p>
          <a:p>
            <a:pPr marL="560388" lvl="1" indent="-222250" defTabSz="895350">
              <a:tabLst>
                <a:tab pos="2349500" algn="l"/>
                <a:tab pos="4114800" algn="l"/>
              </a:tabLst>
            </a:pPr>
            <a:r>
              <a:rPr lang="en-US" sz="2400" dirty="0"/>
              <a:t>Aha! Pointer dereferencing in C</a:t>
            </a:r>
            <a:br>
              <a:rPr lang="en-US" sz="2400" dirty="0"/>
            </a:br>
            <a:br>
              <a:rPr lang="en-US" sz="2400" dirty="0"/>
            </a:br>
            <a:r>
              <a:rPr lang="en-US" sz="2400" b="1" dirty="0" err="1">
                <a:latin typeface="Courier New" pitchFamily="49" charset="0"/>
              </a:rPr>
              <a:t>movq</a:t>
            </a:r>
            <a:r>
              <a:rPr lang="en-US" sz="2400" b="1" dirty="0">
                <a:latin typeface="Courier New" pitchFamily="49" charset="0"/>
              </a:rPr>
              <a:t> (%</a:t>
            </a:r>
            <a:r>
              <a:rPr lang="en-US" sz="2400" b="1" dirty="0" err="1">
                <a:latin typeface="Courier New" pitchFamily="49" charset="0"/>
              </a:rPr>
              <a:t>rcx</a:t>
            </a:r>
            <a:r>
              <a:rPr lang="en-US" sz="2400" b="1" dirty="0">
                <a:latin typeface="Courier New" pitchFamily="49" charset="0"/>
              </a:rPr>
              <a:t>),%</a:t>
            </a:r>
            <a:r>
              <a:rPr lang="en-US" sz="2400" b="1" dirty="0" err="1">
                <a:latin typeface="Courier New" pitchFamily="49" charset="0"/>
              </a:rPr>
              <a:t>rax</a:t>
            </a:r>
            <a:endParaRPr lang="en-US" sz="2400" b="1" dirty="0">
              <a:latin typeface="Courier New" pitchFamily="49" charset="0"/>
            </a:endParaRPr>
          </a:p>
          <a:p>
            <a:pPr marL="560388" lvl="1" indent="-222250" defTabSz="895350">
              <a:tabLst>
                <a:tab pos="2349500" algn="l"/>
                <a:tab pos="4114800" algn="l"/>
              </a:tabLst>
            </a:pPr>
            <a:endParaRPr lang="en-US" sz="2400" dirty="0"/>
          </a:p>
          <a:p>
            <a:pPr marL="223838" indent="-223838" defTabSz="895350">
              <a:tabLst>
                <a:tab pos="2349500" algn="l"/>
                <a:tab pos="4114800" algn="l"/>
              </a:tabLst>
            </a:pPr>
            <a:r>
              <a:rPr lang="en-US" dirty="0"/>
              <a:t>Displacement	D(R)	</a:t>
            </a:r>
            <a:r>
              <a:rPr lang="en-US" dirty="0" err="1"/>
              <a:t>Mem</a:t>
            </a:r>
            <a:r>
              <a:rPr lang="en-US" dirty="0"/>
              <a:t>[</a:t>
            </a:r>
            <a:r>
              <a:rPr lang="en-US" dirty="0" err="1"/>
              <a:t>Reg</a:t>
            </a:r>
            <a:r>
              <a:rPr lang="en-US" dirty="0"/>
              <a:t>[R]+D]</a:t>
            </a:r>
          </a:p>
          <a:p>
            <a:pPr marL="560388" lvl="1" indent="-222250" defTabSz="895350">
              <a:tabLst>
                <a:tab pos="2349500" algn="l"/>
                <a:tab pos="4114800" algn="l"/>
              </a:tabLst>
            </a:pPr>
            <a:r>
              <a:rPr lang="en-US" sz="2400" dirty="0"/>
              <a:t>Register R specifies start of memory region</a:t>
            </a:r>
          </a:p>
          <a:p>
            <a:pPr marL="560388" lvl="1" indent="-222250" defTabSz="895350">
              <a:tabLst>
                <a:tab pos="2349500" algn="l"/>
                <a:tab pos="4114800" algn="l"/>
              </a:tabLst>
            </a:pPr>
            <a:r>
              <a:rPr lang="en-US" sz="2400" dirty="0"/>
              <a:t>Constant displacement D specifies offset</a:t>
            </a:r>
            <a:br>
              <a:rPr lang="en-US" sz="2400" dirty="0"/>
            </a:br>
            <a:br>
              <a:rPr lang="en-US" sz="2400" dirty="0"/>
            </a:br>
            <a:r>
              <a:rPr lang="en-US" sz="2400" b="1" dirty="0" err="1">
                <a:latin typeface="Courier New" pitchFamily="49" charset="0"/>
              </a:rPr>
              <a:t>movq</a:t>
            </a:r>
            <a:r>
              <a:rPr lang="en-US" sz="2400" b="1" dirty="0">
                <a:latin typeface="Courier New" pitchFamily="49" charset="0"/>
              </a:rPr>
              <a:t> 8(%</a:t>
            </a:r>
            <a:r>
              <a:rPr lang="en-US" sz="2400" b="1" dirty="0" err="1">
                <a:latin typeface="Courier New" pitchFamily="49" charset="0"/>
              </a:rPr>
              <a:t>rbp</a:t>
            </a:r>
            <a:r>
              <a:rPr lang="en-US" sz="2400" b="1" dirty="0">
                <a:latin typeface="Courier New" pitchFamily="49" charset="0"/>
              </a:rPr>
              <a:t>),%</a:t>
            </a:r>
            <a:r>
              <a:rPr lang="en-US" sz="2400" b="1" dirty="0" err="1">
                <a:latin typeface="Courier New" pitchFamily="49" charset="0"/>
              </a:rPr>
              <a:t>rdx</a:t>
            </a:r>
            <a:endParaRPr lang="en-US" sz="2400" b="1" dirty="0">
              <a:latin typeface="Courier New" pitchFamily="49" charset="0"/>
            </a:endParaRPr>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9746" name="Rectangle 2"/>
          <p:cNvSpPr>
            <a:spLocks noGrp="1" noChangeArrowheads="1"/>
          </p:cNvSpPr>
          <p:nvPr>
            <p:ph type="title"/>
          </p:nvPr>
        </p:nvSpPr>
        <p:spPr>
          <a:xfrm>
            <a:off x="2057400" y="304800"/>
            <a:ext cx="7658100" cy="573088"/>
          </a:xfrm>
        </p:spPr>
        <p:txBody>
          <a:bodyPr/>
          <a:lstStyle/>
          <a:p>
            <a:r>
              <a:rPr lang="en-US" dirty="0"/>
              <a:t>Example of Simple Addressing Modes</a:t>
            </a:r>
          </a:p>
        </p:txBody>
      </p:sp>
      <p:sp>
        <p:nvSpPr>
          <p:cNvPr id="11" name="Rectangle 4"/>
          <p:cNvSpPr>
            <a:spLocks noChangeArrowheads="1"/>
          </p:cNvSpPr>
          <p:nvPr/>
        </p:nvSpPr>
        <p:spPr bwMode="auto">
          <a:xfrm>
            <a:off x="6019800" y="2154198"/>
            <a:ext cx="41910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err="1">
                <a:solidFill>
                  <a:srgbClr val="000000"/>
                </a:solidFill>
                <a:latin typeface="Courier New" pitchFamily="49" charset="0"/>
              </a:rPr>
              <a:t>whatAmI</a:t>
            </a:r>
            <a:r>
              <a:rPr lang="en-US" b="1" dirty="0">
                <a:solidFill>
                  <a:srgbClr val="000000"/>
                </a:solidFill>
                <a:latin typeface="Courier New" pitchFamily="49" charset="0"/>
              </a:rPr>
              <a:t>:</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sp>
        <p:nvSpPr>
          <p:cNvPr id="2" name="TextBox 1"/>
          <p:cNvSpPr txBox="1"/>
          <p:nvPr/>
        </p:nvSpPr>
        <p:spPr>
          <a:xfrm>
            <a:off x="1721350" y="1171253"/>
            <a:ext cx="4064285" cy="1477328"/>
          </a:xfrm>
          <a:prstGeom prst="rect">
            <a:avLst/>
          </a:prstGeom>
          <a:noFill/>
        </p:spPr>
        <p:txBody>
          <a:bodyPr wrap="square" rtlCol="0">
            <a:spAutoFit/>
          </a:bodyPr>
          <a:lstStyle/>
          <a:p>
            <a:pPr defTabSz="914400" eaLnBrk="0" fontAlgn="base" hangingPunct="0">
              <a:spcBef>
                <a:spcPct val="0"/>
              </a:spcBef>
              <a:spcAft>
                <a:spcPct val="0"/>
              </a:spcAft>
            </a:pPr>
            <a:r>
              <a:rPr lang="en-US" b="1" dirty="0">
                <a:solidFill>
                  <a:srgbClr val="000000"/>
                </a:solidFill>
                <a:latin typeface="Courier New" panose="02070309020205020404" pitchFamily="49" charset="0"/>
                <a:cs typeface="Courier New" panose="02070309020205020404" pitchFamily="49" charset="0"/>
              </a:rPr>
              <a:t>void</a:t>
            </a:r>
          </a:p>
          <a:p>
            <a:pPr defTabSz="914400" eaLnBrk="0" fontAlgn="base" hangingPunct="0">
              <a:spcBef>
                <a:spcPct val="0"/>
              </a:spcBef>
              <a:spcAft>
                <a:spcPct val="0"/>
              </a:spcAft>
            </a:pPr>
            <a:r>
              <a:rPr lang="en-US" b="1" dirty="0" err="1">
                <a:solidFill>
                  <a:srgbClr val="000000"/>
                </a:solidFill>
                <a:latin typeface="Courier New" panose="02070309020205020404" pitchFamily="49" charset="0"/>
                <a:cs typeface="Courier New" panose="02070309020205020404" pitchFamily="49" charset="0"/>
              </a:rPr>
              <a:t>whatAmI</a:t>
            </a:r>
            <a:r>
              <a:rPr lang="en-US" b="1" dirty="0">
                <a:solidFill>
                  <a:srgbClr val="000000"/>
                </a:solidFill>
                <a:latin typeface="Courier New" panose="02070309020205020404" pitchFamily="49" charset="0"/>
                <a:cs typeface="Courier New" panose="02070309020205020404" pitchFamily="49" charset="0"/>
              </a:rPr>
              <a:t>(&lt;type&gt; a, &lt;type&gt; b)</a:t>
            </a:r>
          </a:p>
          <a:p>
            <a:pPr defTabSz="914400" eaLnBrk="0" fontAlgn="base" hangingPunct="0">
              <a:spcBef>
                <a:spcPct val="0"/>
              </a:spcBef>
              <a:spcAft>
                <a:spcPct val="0"/>
              </a:spcAft>
            </a:pPr>
            <a:r>
              <a:rPr lang="en-US" b="1" dirty="0">
                <a:solidFill>
                  <a:srgbClr val="000000"/>
                </a:solidFill>
                <a:latin typeface="Courier New" panose="02070309020205020404" pitchFamily="49" charset="0"/>
                <a:cs typeface="Courier New" panose="02070309020205020404" pitchFamily="49" charset="0"/>
              </a:rPr>
              <a:t>{</a:t>
            </a:r>
          </a:p>
          <a:p>
            <a:pPr defTabSz="914400" eaLnBrk="0" fontAlgn="base" hangingPunct="0">
              <a:spcBef>
                <a:spcPct val="0"/>
              </a:spcBef>
              <a:spcAft>
                <a:spcPct val="0"/>
              </a:spcAft>
            </a:pPr>
            <a:r>
              <a:rPr lang="en-US" b="1" dirty="0">
                <a:solidFill>
                  <a:srgbClr val="000000"/>
                </a:solidFill>
                <a:latin typeface="Courier New" panose="02070309020205020404" pitchFamily="49" charset="0"/>
                <a:cs typeface="Courier New" panose="02070309020205020404" pitchFamily="49" charset="0"/>
              </a:rPr>
              <a:t>     ????</a:t>
            </a:r>
          </a:p>
          <a:p>
            <a:pPr defTabSz="914400" eaLnBrk="0" fontAlgn="base" hangingPunct="0">
              <a:spcBef>
                <a:spcPct val="0"/>
              </a:spcBef>
              <a:spcAft>
                <a:spcPct val="0"/>
              </a:spcAft>
            </a:pPr>
            <a:r>
              <a:rPr lang="en-US" b="1" dirty="0">
                <a:solidFill>
                  <a:srgbClr val="000000"/>
                </a:solidFill>
                <a:latin typeface="Courier New" panose="02070309020205020404" pitchFamily="49" charset="0"/>
                <a:cs typeface="Courier New" panose="02070309020205020404" pitchFamily="49" charset="0"/>
              </a:rPr>
              <a:t>}</a:t>
            </a:r>
          </a:p>
        </p:txBody>
      </p:sp>
      <p:grpSp>
        <p:nvGrpSpPr>
          <p:cNvPr id="12" name="Group 11"/>
          <p:cNvGrpSpPr/>
          <p:nvPr/>
        </p:nvGrpSpPr>
        <p:grpSpPr>
          <a:xfrm>
            <a:off x="2890462" y="1839074"/>
            <a:ext cx="1196940" cy="2731582"/>
            <a:chOff x="1366462" y="1839074"/>
            <a:chExt cx="1196940" cy="2731582"/>
          </a:xfrm>
        </p:grpSpPr>
        <p:cxnSp>
          <p:nvCxnSpPr>
            <p:cNvPr id="4" name="Straight Arrow Connector 3"/>
            <p:cNvCxnSpPr/>
            <p:nvPr/>
          </p:nvCxnSpPr>
          <p:spPr bwMode="auto">
            <a:xfrm flipV="1">
              <a:off x="1869897" y="1839074"/>
              <a:ext cx="523981" cy="2352782"/>
            </a:xfrm>
            <a:prstGeom prst="straightConnector1">
              <a:avLst/>
            </a:prstGeom>
            <a:noFill/>
            <a:ln w="25400" cap="flat" cmpd="sng" algn="ctr">
              <a:solidFill>
                <a:srgbClr val="CC0000"/>
              </a:solidFill>
              <a:prstDash val="solid"/>
              <a:round/>
              <a:headEnd type="none" w="med" len="med"/>
              <a:tailEnd type="arrow"/>
            </a:ln>
            <a:effectLst/>
          </p:spPr>
        </p:cxnSp>
        <p:sp>
          <p:nvSpPr>
            <p:cNvPr id="5" name="TextBox 4"/>
            <p:cNvSpPr txBox="1"/>
            <p:nvPr/>
          </p:nvSpPr>
          <p:spPr>
            <a:xfrm>
              <a:off x="1366462" y="4201324"/>
              <a:ext cx="1196940" cy="369332"/>
            </a:xfrm>
            <a:prstGeom prst="rect">
              <a:avLst/>
            </a:prstGeom>
            <a:noFill/>
          </p:spPr>
          <p:txBody>
            <a:bodyPr wrap="square" rtlCol="0">
              <a:spAutoFit/>
            </a:bodyPr>
            <a:lstStyle/>
            <a:p>
              <a:pPr defTabSz="914400" eaLnBrk="0" fontAlgn="base" hangingPunct="0">
                <a:spcBef>
                  <a:spcPct val="0"/>
                </a:spcBef>
                <a:spcAft>
                  <a:spcPct val="0"/>
                </a:spcAft>
              </a:pPr>
              <a:r>
                <a:rPr lang="en-US" b="1" dirty="0">
                  <a:solidFill>
                    <a:srgbClr val="000000"/>
                  </a:solidFill>
                  <a:latin typeface="Courier New" panose="02070309020205020404" pitchFamily="49" charset="0"/>
                  <a:cs typeface="Courier New" panose="02070309020205020404" pitchFamily="49" charset="0"/>
                </a:rPr>
                <a:t>%</a:t>
              </a:r>
              <a:r>
                <a:rPr lang="en-US" b="1" dirty="0" err="1">
                  <a:solidFill>
                    <a:srgbClr val="000000"/>
                  </a:solidFill>
                  <a:latin typeface="Courier New" panose="02070309020205020404" pitchFamily="49" charset="0"/>
                  <a:cs typeface="Courier New" panose="02070309020205020404" pitchFamily="49" charset="0"/>
                </a:rPr>
                <a:t>rdi</a:t>
              </a:r>
              <a:endParaRPr lang="en-US" b="1" dirty="0">
                <a:solidFill>
                  <a:srgbClr val="000000"/>
                </a:solidFill>
                <a:latin typeface="Courier New" panose="02070309020205020404" pitchFamily="49" charset="0"/>
                <a:cs typeface="Courier New" panose="02070309020205020404" pitchFamily="49" charset="0"/>
              </a:endParaRPr>
            </a:p>
          </p:txBody>
        </p:sp>
      </p:grpSp>
      <p:grpSp>
        <p:nvGrpSpPr>
          <p:cNvPr id="13" name="Group 12"/>
          <p:cNvGrpSpPr/>
          <p:nvPr/>
        </p:nvGrpSpPr>
        <p:grpSpPr>
          <a:xfrm>
            <a:off x="4280043" y="1839076"/>
            <a:ext cx="1196940" cy="2576931"/>
            <a:chOff x="2756043" y="1839075"/>
            <a:chExt cx="1196940" cy="2576931"/>
          </a:xfrm>
        </p:grpSpPr>
        <p:cxnSp>
          <p:nvCxnSpPr>
            <p:cNvPr id="9" name="Straight Arrow Connector 8"/>
            <p:cNvCxnSpPr/>
            <p:nvPr/>
          </p:nvCxnSpPr>
          <p:spPr bwMode="auto">
            <a:xfrm flipV="1">
              <a:off x="3161872" y="1839075"/>
              <a:ext cx="598470" cy="2188395"/>
            </a:xfrm>
            <a:prstGeom prst="straightConnector1">
              <a:avLst/>
            </a:prstGeom>
            <a:noFill/>
            <a:ln w="25400" cap="flat" cmpd="sng" algn="ctr">
              <a:solidFill>
                <a:srgbClr val="CC0000"/>
              </a:solidFill>
              <a:prstDash val="solid"/>
              <a:round/>
              <a:headEnd type="none" w="med" len="med"/>
              <a:tailEnd type="arrow"/>
            </a:ln>
            <a:effectLst/>
          </p:spPr>
        </p:cxnSp>
        <p:sp>
          <p:nvSpPr>
            <p:cNvPr id="10" name="TextBox 9"/>
            <p:cNvSpPr txBox="1"/>
            <p:nvPr/>
          </p:nvSpPr>
          <p:spPr>
            <a:xfrm>
              <a:off x="2756043" y="4046674"/>
              <a:ext cx="1196940" cy="369332"/>
            </a:xfrm>
            <a:prstGeom prst="rect">
              <a:avLst/>
            </a:prstGeom>
            <a:noFill/>
          </p:spPr>
          <p:txBody>
            <a:bodyPr wrap="square" rtlCol="0">
              <a:spAutoFit/>
            </a:bodyPr>
            <a:lstStyle/>
            <a:p>
              <a:pPr defTabSz="914400" eaLnBrk="0" fontAlgn="base" hangingPunct="0">
                <a:spcBef>
                  <a:spcPct val="0"/>
                </a:spcBef>
                <a:spcAft>
                  <a:spcPct val="0"/>
                </a:spcAft>
              </a:pPr>
              <a:r>
                <a:rPr lang="en-US" b="1" dirty="0">
                  <a:solidFill>
                    <a:srgbClr val="000000"/>
                  </a:solidFill>
                  <a:latin typeface="Courier New" panose="02070309020205020404" pitchFamily="49" charset="0"/>
                  <a:cs typeface="Courier New" panose="02070309020205020404" pitchFamily="49" charset="0"/>
                </a:rPr>
                <a:t>%</a:t>
              </a:r>
              <a:r>
                <a:rPr lang="en-US" b="1" dirty="0" err="1">
                  <a:solidFill>
                    <a:srgbClr val="000000"/>
                  </a:solidFill>
                  <a:latin typeface="Courier New" panose="02070309020205020404" pitchFamily="49" charset="0"/>
                  <a:cs typeface="Courier New" panose="02070309020205020404" pitchFamily="49" charset="0"/>
                </a:rPr>
                <a:t>rsi</a:t>
              </a:r>
              <a:endParaRPr lang="en-US" b="1" dirty="0">
                <a:solidFill>
                  <a:srgbClr val="000000"/>
                </a:solidFill>
                <a:latin typeface="Courier New" panose="02070309020205020404" pitchFamily="49" charset="0"/>
                <a:cs typeface="Courier New" panose="02070309020205020404" pitchFamily="49" charset="0"/>
              </a:endParaRPr>
            </a:p>
          </p:txBody>
        </p:sp>
      </p:grpSp>
    </p:spTree>
    <p:extLst>
      <p:ext uri="{BB962C8B-B14F-4D97-AF65-F5344CB8AC3E}">
        <p14:creationId xmlns:p14="http://schemas.microsoft.com/office/powerpoint/2010/main" val="19835706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9746" name="Rectangle 2"/>
          <p:cNvSpPr>
            <a:spLocks noGrp="1" noChangeArrowheads="1"/>
          </p:cNvSpPr>
          <p:nvPr>
            <p:ph type="title"/>
          </p:nvPr>
        </p:nvSpPr>
        <p:spPr>
          <a:xfrm>
            <a:off x="2057400" y="304800"/>
            <a:ext cx="7658100" cy="573088"/>
          </a:xfrm>
        </p:spPr>
        <p:txBody>
          <a:bodyPr/>
          <a:lstStyle/>
          <a:p>
            <a:r>
              <a:rPr lang="en-US" dirty="0"/>
              <a:t>Example of Simple Addressing Modes</a:t>
            </a:r>
          </a:p>
        </p:txBody>
      </p:sp>
      <p:sp>
        <p:nvSpPr>
          <p:cNvPr id="159747" name="Rectangle 3"/>
          <p:cNvSpPr>
            <a:spLocks noChangeArrowheads="1"/>
          </p:cNvSpPr>
          <p:nvPr/>
        </p:nvSpPr>
        <p:spPr bwMode="auto">
          <a:xfrm>
            <a:off x="1676400" y="1600200"/>
            <a:ext cx="3962400" cy="2305760"/>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void swap</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a:t>
            </a:r>
            <a:r>
              <a:rPr lang="en-US" b="1" dirty="0" err="1">
                <a:solidFill>
                  <a:srgbClr val="000000"/>
                </a:solidFill>
                <a:latin typeface="Courier New" pitchFamily="49" charset="0"/>
              </a:rPr>
              <a:t>xp</a:t>
            </a:r>
            <a:r>
              <a:rPr lang="en-US" b="1" dirty="0">
                <a:solidFill>
                  <a:srgbClr val="000000"/>
                </a:solidFill>
                <a:latin typeface="Courier New" pitchFamily="49" charset="0"/>
              </a:rPr>
              <a:t>, long *</a:t>
            </a:r>
            <a:r>
              <a:rPr lang="en-US" b="1" dirty="0" err="1">
                <a:solidFill>
                  <a:srgbClr val="000000"/>
                </a:solidFill>
                <a:latin typeface="Courier New" pitchFamily="49" charset="0"/>
              </a:rPr>
              <a:t>yp</a:t>
            </a:r>
            <a:r>
              <a:rPr lang="en-US" b="1" dirty="0">
                <a:solidFill>
                  <a:srgbClr val="000000"/>
                </a:solidFill>
                <a:latin typeface="Courier New" pitchFamily="49" charset="0"/>
              </a:rPr>
              <a:t>) </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t0 = *</a:t>
            </a:r>
            <a:r>
              <a:rPr lang="en-US" b="1" dirty="0" err="1">
                <a:solidFill>
                  <a:srgbClr val="000000"/>
                </a:solidFill>
                <a:latin typeface="Courier New" pitchFamily="49" charset="0"/>
              </a:rPr>
              <a:t>xp</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t1 = *</a:t>
            </a:r>
            <a:r>
              <a:rPr lang="en-US" b="1" dirty="0" err="1">
                <a:solidFill>
                  <a:srgbClr val="000000"/>
                </a:solidFill>
                <a:latin typeface="Courier New" pitchFamily="49" charset="0"/>
              </a:rPr>
              <a:t>yp</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xp</a:t>
            </a:r>
            <a:r>
              <a:rPr lang="en-US" b="1" dirty="0">
                <a:solidFill>
                  <a:srgbClr val="000000"/>
                </a:solidFill>
                <a:latin typeface="Courier New" pitchFamily="49" charset="0"/>
              </a:rPr>
              <a:t> = t1;</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yp</a:t>
            </a:r>
            <a:r>
              <a:rPr lang="en-US" b="1" dirty="0">
                <a:solidFill>
                  <a:srgbClr val="000000"/>
                </a:solidFill>
                <a:latin typeface="Courier New" pitchFamily="49" charset="0"/>
              </a:rPr>
              <a:t> = t0;</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a:t>
            </a:r>
          </a:p>
        </p:txBody>
      </p:sp>
      <p:sp>
        <p:nvSpPr>
          <p:cNvPr id="11" name="Rectangle 4"/>
          <p:cNvSpPr>
            <a:spLocks noChangeArrowheads="1"/>
          </p:cNvSpPr>
          <p:nvPr/>
        </p:nvSpPr>
        <p:spPr bwMode="auto">
          <a:xfrm>
            <a:off x="6019800" y="2154198"/>
            <a:ext cx="41910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p:cNvGrpSpPr/>
          <p:nvPr/>
        </p:nvGrpSpPr>
        <p:grpSpPr>
          <a:xfrm>
            <a:off x="5855822" y="1780988"/>
            <a:ext cx="1752600" cy="1752600"/>
            <a:chOff x="9111129" y="1790700"/>
            <a:chExt cx="1752600" cy="1752600"/>
          </a:xfrm>
        </p:grpSpPr>
        <p:sp>
          <p:nvSpPr>
            <p:cNvPr id="56" name="Rectangle 43"/>
            <p:cNvSpPr>
              <a:spLocks noChangeArrowheads="1"/>
            </p:cNvSpPr>
            <p:nvPr/>
          </p:nvSpPr>
          <p:spPr bwMode="auto">
            <a:xfrm>
              <a:off x="9111129" y="17907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rdi</a:t>
              </a:r>
              <a:endParaRPr lang="en-US" b="1" dirty="0">
                <a:solidFill>
                  <a:srgbClr val="000000"/>
                </a:solidFill>
                <a:latin typeface="Courier New" pitchFamily="49" charset="0"/>
              </a:endParaRPr>
            </a:p>
          </p:txBody>
        </p:sp>
        <p:sp>
          <p:nvSpPr>
            <p:cNvPr id="57" name="Rectangle 44"/>
            <p:cNvSpPr>
              <a:spLocks noChangeArrowheads="1"/>
            </p:cNvSpPr>
            <p:nvPr/>
          </p:nvSpPr>
          <p:spPr bwMode="auto">
            <a:xfrm>
              <a:off x="9111129" y="22479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rsi</a:t>
              </a:r>
              <a:endParaRPr lang="en-US" b="1" dirty="0">
                <a:solidFill>
                  <a:srgbClr val="000000"/>
                </a:solidFill>
                <a:latin typeface="Courier New" pitchFamily="49" charset="0"/>
              </a:endParaRPr>
            </a:p>
          </p:txBody>
        </p:sp>
        <p:sp>
          <p:nvSpPr>
            <p:cNvPr id="58" name="Rectangle 45"/>
            <p:cNvSpPr>
              <a:spLocks noChangeArrowheads="1"/>
            </p:cNvSpPr>
            <p:nvPr/>
          </p:nvSpPr>
          <p:spPr bwMode="auto">
            <a:xfrm>
              <a:off x="9111129" y="27051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rax</a:t>
              </a:r>
              <a:endParaRPr lang="en-US" b="1" dirty="0">
                <a:solidFill>
                  <a:srgbClr val="000000"/>
                </a:solidFill>
                <a:latin typeface="Courier New" pitchFamily="49" charset="0"/>
              </a:endParaRPr>
            </a:p>
          </p:txBody>
        </p:sp>
        <p:sp>
          <p:nvSpPr>
            <p:cNvPr id="59" name="Rectangle 46"/>
            <p:cNvSpPr>
              <a:spLocks noChangeArrowheads="1"/>
            </p:cNvSpPr>
            <p:nvPr/>
          </p:nvSpPr>
          <p:spPr bwMode="auto">
            <a:xfrm>
              <a:off x="9111129" y="31623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rdx</a:t>
              </a:r>
              <a:endParaRPr lang="en-US" b="1" dirty="0">
                <a:solidFill>
                  <a:srgbClr val="000000"/>
                </a:solidFill>
                <a:latin typeface="Courier New" pitchFamily="49" charset="0"/>
              </a:endParaRPr>
            </a:p>
          </p:txBody>
        </p:sp>
        <p:sp>
          <p:nvSpPr>
            <p:cNvPr id="60" name="Rectangle 52"/>
            <p:cNvSpPr>
              <a:spLocks noChangeArrowheads="1"/>
            </p:cNvSpPr>
            <p:nvPr/>
          </p:nvSpPr>
          <p:spPr bwMode="auto">
            <a:xfrm>
              <a:off x="9796929" y="17907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sp>
          <p:nvSpPr>
            <p:cNvPr id="61" name="Rectangle 53"/>
            <p:cNvSpPr>
              <a:spLocks noChangeArrowheads="1"/>
            </p:cNvSpPr>
            <p:nvPr/>
          </p:nvSpPr>
          <p:spPr bwMode="auto">
            <a:xfrm>
              <a:off x="9796929" y="22479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sp>
          <p:nvSpPr>
            <p:cNvPr id="62" name="Rectangle 54"/>
            <p:cNvSpPr>
              <a:spLocks noChangeArrowheads="1"/>
            </p:cNvSpPr>
            <p:nvPr/>
          </p:nvSpPr>
          <p:spPr bwMode="auto">
            <a:xfrm>
              <a:off x="9796929" y="27051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sp>
          <p:nvSpPr>
            <p:cNvPr id="63" name="Rectangle 55"/>
            <p:cNvSpPr>
              <a:spLocks noChangeArrowheads="1"/>
            </p:cNvSpPr>
            <p:nvPr/>
          </p:nvSpPr>
          <p:spPr bwMode="auto">
            <a:xfrm>
              <a:off x="9796929" y="31623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grpSp>
      <p:sp>
        <p:nvSpPr>
          <p:cNvPr id="160770" name="Rectangle 2"/>
          <p:cNvSpPr>
            <a:spLocks noGrp="1" noChangeArrowheads="1"/>
          </p:cNvSpPr>
          <p:nvPr>
            <p:ph type="title"/>
          </p:nvPr>
        </p:nvSpPr>
        <p:spPr>
          <a:xfrm>
            <a:off x="2057400" y="304800"/>
            <a:ext cx="6375400" cy="573088"/>
          </a:xfrm>
        </p:spPr>
        <p:txBody>
          <a:bodyPr/>
          <a:lstStyle/>
          <a:p>
            <a:r>
              <a:rPr lang="en-US" dirty="0"/>
              <a:t>Understanding </a:t>
            </a:r>
            <a:r>
              <a:rPr lang="en-US" dirty="0">
                <a:latin typeface="Courier New"/>
                <a:cs typeface="Courier New"/>
              </a:rPr>
              <a:t>swap()</a:t>
            </a:r>
            <a:endParaRPr lang="en-US" dirty="0"/>
          </a:p>
        </p:txBody>
      </p:sp>
      <p:sp>
        <p:nvSpPr>
          <p:cNvPr id="160771" name="Rectangle 3"/>
          <p:cNvSpPr>
            <a:spLocks noChangeArrowheads="1"/>
          </p:cNvSpPr>
          <p:nvPr/>
        </p:nvSpPr>
        <p:spPr bwMode="auto">
          <a:xfrm>
            <a:off x="1828800" y="1295400"/>
            <a:ext cx="3962400" cy="2305760"/>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void swap</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a:t>
            </a:r>
            <a:r>
              <a:rPr lang="en-US" b="1" dirty="0" err="1">
                <a:solidFill>
                  <a:srgbClr val="000000"/>
                </a:solidFill>
                <a:latin typeface="Courier New" pitchFamily="49" charset="0"/>
              </a:rPr>
              <a:t>xp</a:t>
            </a:r>
            <a:r>
              <a:rPr lang="en-US" b="1" dirty="0">
                <a:solidFill>
                  <a:srgbClr val="000000"/>
                </a:solidFill>
                <a:latin typeface="Courier New" pitchFamily="49" charset="0"/>
              </a:rPr>
              <a:t>, long *</a:t>
            </a:r>
            <a:r>
              <a:rPr lang="en-US" b="1" dirty="0" err="1">
                <a:solidFill>
                  <a:srgbClr val="000000"/>
                </a:solidFill>
                <a:latin typeface="Courier New" pitchFamily="49" charset="0"/>
              </a:rPr>
              <a:t>yp</a:t>
            </a:r>
            <a:r>
              <a:rPr lang="en-US" b="1" dirty="0">
                <a:solidFill>
                  <a:srgbClr val="000000"/>
                </a:solidFill>
                <a:latin typeface="Courier New" pitchFamily="49" charset="0"/>
              </a:rPr>
              <a:t>) </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t0 = *</a:t>
            </a:r>
            <a:r>
              <a:rPr lang="en-US" b="1" dirty="0" err="1">
                <a:solidFill>
                  <a:srgbClr val="000000"/>
                </a:solidFill>
                <a:latin typeface="Courier New" pitchFamily="49" charset="0"/>
              </a:rPr>
              <a:t>xp</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t1 = *</a:t>
            </a:r>
            <a:r>
              <a:rPr lang="en-US" b="1" dirty="0" err="1">
                <a:solidFill>
                  <a:srgbClr val="000000"/>
                </a:solidFill>
                <a:latin typeface="Courier New" pitchFamily="49" charset="0"/>
              </a:rPr>
              <a:t>yp</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xp</a:t>
            </a:r>
            <a:r>
              <a:rPr lang="en-US" b="1" dirty="0">
                <a:solidFill>
                  <a:srgbClr val="000000"/>
                </a:solidFill>
                <a:latin typeface="Courier New" pitchFamily="49" charset="0"/>
              </a:rPr>
              <a:t> = t1;</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yp</a:t>
            </a:r>
            <a:r>
              <a:rPr lang="en-US" b="1" dirty="0">
                <a:solidFill>
                  <a:srgbClr val="000000"/>
                </a:solidFill>
                <a:latin typeface="Courier New" pitchFamily="49" charset="0"/>
              </a:rPr>
              <a:t> = t0;</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a:t>
            </a:r>
          </a:p>
        </p:txBody>
      </p:sp>
      <p:sp>
        <p:nvSpPr>
          <p:cNvPr id="160773" name="Text Box 5"/>
          <p:cNvSpPr txBox="1">
            <a:spLocks noChangeArrowheads="1"/>
          </p:cNvSpPr>
          <p:nvPr/>
        </p:nvSpPr>
        <p:spPr bwMode="auto">
          <a:xfrm>
            <a:off x="8596683" y="833736"/>
            <a:ext cx="1279617"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Memory</a:t>
            </a:r>
          </a:p>
        </p:txBody>
      </p:sp>
      <p:sp>
        <p:nvSpPr>
          <p:cNvPr id="160774" name="Text Box 6"/>
          <p:cNvSpPr txBox="1">
            <a:spLocks noChangeArrowheads="1"/>
          </p:cNvSpPr>
          <p:nvPr/>
        </p:nvSpPr>
        <p:spPr bwMode="auto">
          <a:xfrm>
            <a:off x="2057400" y="4114800"/>
            <a:ext cx="2438400" cy="1676400"/>
          </a:xfrm>
          <a:prstGeom prst="rect">
            <a:avLst/>
          </a:prstGeom>
          <a:noFill/>
          <a:ln w="25400">
            <a:solidFill>
              <a:schemeClr val="tx1"/>
            </a:solidFill>
            <a:miter lim="800000"/>
            <a:headEnd/>
            <a:tailEnd/>
          </a:ln>
          <a:effectLst/>
        </p:spPr>
        <p:txBody>
          <a:bodyPr/>
          <a:lstStyle/>
          <a:p>
            <a:pPr defTabSz="914400" eaLnBrk="0" fontAlgn="base" hangingPunct="0">
              <a:lnSpc>
                <a:spcPct val="70000"/>
              </a:lnSpc>
              <a:spcBef>
                <a:spcPct val="50000"/>
              </a:spcBef>
              <a:spcAft>
                <a:spcPct val="0"/>
              </a:spcAft>
              <a:tabLst>
                <a:tab pos="1206500" algn="l"/>
              </a:tabLst>
            </a:pPr>
            <a:r>
              <a:rPr lang="en-US" b="1" dirty="0">
                <a:solidFill>
                  <a:srgbClr val="000000"/>
                </a:solidFill>
                <a:latin typeface="Calibri" pitchFamily="34" charset="0"/>
              </a:rPr>
              <a:t>Register	Value</a:t>
            </a:r>
          </a:p>
          <a:p>
            <a:pPr defTabSz="914400" eaLnBrk="0" fontAlgn="base" hangingPunct="0">
              <a:lnSpc>
                <a:spcPct val="70000"/>
              </a:lnSpc>
              <a:spcBef>
                <a:spcPct val="50000"/>
              </a:spcBef>
              <a:spcAft>
                <a:spcPct val="0"/>
              </a:spcAft>
              <a:tabLst>
                <a:tab pos="1206500" algn="l"/>
              </a:tabLst>
            </a:pPr>
            <a:r>
              <a:rPr lang="en-US" b="1" dirty="0">
                <a:solidFill>
                  <a:srgbClr val="000000"/>
                </a:solidFill>
                <a:latin typeface="Courier New" pitchFamily="49" charset="0"/>
              </a:rPr>
              <a:t>%</a:t>
            </a:r>
            <a:r>
              <a:rPr lang="en-US" b="1" dirty="0" err="1">
                <a:solidFill>
                  <a:srgbClr val="000000"/>
                </a:solidFill>
                <a:latin typeface="Courier New" pitchFamily="49" charset="0"/>
              </a:rPr>
              <a:t>rdi</a:t>
            </a:r>
            <a:r>
              <a:rPr lang="en-US" b="1" dirty="0">
                <a:solidFill>
                  <a:srgbClr val="000000"/>
                </a:solidFill>
                <a:latin typeface="Courier New" pitchFamily="49" charset="0"/>
              </a:rPr>
              <a:t>	</a:t>
            </a:r>
            <a:r>
              <a:rPr lang="en-US" b="1" dirty="0" err="1">
                <a:solidFill>
                  <a:srgbClr val="000000"/>
                </a:solidFill>
                <a:latin typeface="Courier New" pitchFamily="49" charset="0"/>
              </a:rPr>
              <a:t>xp</a:t>
            </a:r>
            <a:endParaRPr lang="en-US" b="1" dirty="0">
              <a:solidFill>
                <a:srgbClr val="000000"/>
              </a:solidFill>
              <a:latin typeface="Courier New" pitchFamily="49" charset="0"/>
            </a:endParaRPr>
          </a:p>
          <a:p>
            <a:pPr defTabSz="914400" eaLnBrk="0" fontAlgn="base" hangingPunct="0">
              <a:lnSpc>
                <a:spcPct val="70000"/>
              </a:lnSpc>
              <a:spcBef>
                <a:spcPct val="50000"/>
              </a:spcBef>
              <a:spcAft>
                <a:spcPct val="0"/>
              </a:spcAft>
              <a:tabLst>
                <a:tab pos="1206500" algn="l"/>
              </a:tabLst>
            </a:pPr>
            <a:r>
              <a:rPr lang="en-US" b="1" dirty="0">
                <a:solidFill>
                  <a:srgbClr val="000000"/>
                </a:solidFill>
                <a:latin typeface="Courier New" pitchFamily="49" charset="0"/>
              </a:rPr>
              <a:t>%</a:t>
            </a:r>
            <a:r>
              <a:rPr lang="en-US" b="1" dirty="0" err="1">
                <a:solidFill>
                  <a:srgbClr val="000000"/>
                </a:solidFill>
                <a:latin typeface="Courier New" pitchFamily="49" charset="0"/>
              </a:rPr>
              <a:t>rsi</a:t>
            </a:r>
            <a:r>
              <a:rPr lang="en-US" b="1" dirty="0">
                <a:solidFill>
                  <a:srgbClr val="000000"/>
                </a:solidFill>
                <a:latin typeface="Courier New" pitchFamily="49" charset="0"/>
              </a:rPr>
              <a:t>	</a:t>
            </a:r>
            <a:r>
              <a:rPr lang="en-US" b="1" dirty="0" err="1">
                <a:solidFill>
                  <a:srgbClr val="000000"/>
                </a:solidFill>
                <a:latin typeface="Courier New" pitchFamily="49" charset="0"/>
              </a:rPr>
              <a:t>yp</a:t>
            </a:r>
            <a:endParaRPr lang="en-US" b="1" dirty="0">
              <a:solidFill>
                <a:srgbClr val="000000"/>
              </a:solidFill>
              <a:latin typeface="Courier New" pitchFamily="49" charset="0"/>
            </a:endParaRPr>
          </a:p>
          <a:p>
            <a:pPr defTabSz="914400" eaLnBrk="0" fontAlgn="base" hangingPunct="0">
              <a:lnSpc>
                <a:spcPct val="70000"/>
              </a:lnSpc>
              <a:spcBef>
                <a:spcPct val="50000"/>
              </a:spcBef>
              <a:spcAft>
                <a:spcPct val="0"/>
              </a:spcAft>
              <a:tabLst>
                <a:tab pos="1206500" algn="l"/>
              </a:tabLst>
            </a:pPr>
            <a:r>
              <a:rPr lang="en-US" b="1" dirty="0">
                <a:solidFill>
                  <a:srgbClr val="000000"/>
                </a:solidFill>
                <a:latin typeface="Courier New" pitchFamily="49" charset="0"/>
              </a:rPr>
              <a:t>%</a:t>
            </a:r>
            <a:r>
              <a:rPr lang="en-US" b="1" dirty="0" err="1">
                <a:solidFill>
                  <a:srgbClr val="000000"/>
                </a:solidFill>
                <a:latin typeface="Courier New" pitchFamily="49" charset="0"/>
              </a:rPr>
              <a:t>rax</a:t>
            </a:r>
            <a:r>
              <a:rPr lang="en-US" b="1" dirty="0">
                <a:solidFill>
                  <a:srgbClr val="000000"/>
                </a:solidFill>
                <a:latin typeface="Courier New" pitchFamily="49" charset="0"/>
              </a:rPr>
              <a:t>	t0</a:t>
            </a:r>
          </a:p>
          <a:p>
            <a:pPr defTabSz="914400" eaLnBrk="0" fontAlgn="base" hangingPunct="0">
              <a:lnSpc>
                <a:spcPct val="70000"/>
              </a:lnSpc>
              <a:spcBef>
                <a:spcPct val="50000"/>
              </a:spcBef>
              <a:spcAft>
                <a:spcPct val="0"/>
              </a:spcAft>
              <a:tabLst>
                <a:tab pos="1206500" algn="l"/>
              </a:tabLst>
            </a:pPr>
            <a:r>
              <a:rPr lang="en-US" b="1" dirty="0">
                <a:solidFill>
                  <a:srgbClr val="000000"/>
                </a:solidFill>
                <a:latin typeface="Courier New" pitchFamily="49" charset="0"/>
              </a:rPr>
              <a:t>%</a:t>
            </a:r>
            <a:r>
              <a:rPr lang="en-US" b="1" dirty="0" err="1">
                <a:solidFill>
                  <a:srgbClr val="000000"/>
                </a:solidFill>
                <a:latin typeface="Courier New" pitchFamily="49" charset="0"/>
              </a:rPr>
              <a:t>rdx</a:t>
            </a:r>
            <a:r>
              <a:rPr lang="en-US" b="1" dirty="0">
                <a:solidFill>
                  <a:srgbClr val="000000"/>
                </a:solidFill>
                <a:latin typeface="Courier New" pitchFamily="49" charset="0"/>
              </a:rPr>
              <a:t>	t1</a:t>
            </a:r>
          </a:p>
        </p:txBody>
      </p:sp>
      <p:sp>
        <p:nvSpPr>
          <p:cNvPr id="27" name="Rectangle 4"/>
          <p:cNvSpPr>
            <a:spLocks noChangeArrowheads="1"/>
          </p:cNvSpPr>
          <p:nvPr/>
        </p:nvSpPr>
        <p:spPr bwMode="auto">
          <a:xfrm>
            <a:off x="4572000" y="4800600"/>
            <a:ext cx="58674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  # t0 = *xp  </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  # t1 = *yp</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  # *xp = t1</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  # *yp = t0</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sp>
        <p:nvSpPr>
          <p:cNvPr id="28" name="Text Box 5"/>
          <p:cNvSpPr txBox="1">
            <a:spLocks noChangeArrowheads="1"/>
          </p:cNvSpPr>
          <p:nvPr/>
        </p:nvSpPr>
        <p:spPr bwMode="auto">
          <a:xfrm>
            <a:off x="6040400" y="1219201"/>
            <a:ext cx="135100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Registers</a:t>
            </a:r>
          </a:p>
        </p:txBody>
      </p:sp>
      <p:cxnSp>
        <p:nvCxnSpPr>
          <p:cNvPr id="3" name="Straight Arrow Connector 2"/>
          <p:cNvCxnSpPr>
            <a:endCxn id="34" idx="1"/>
          </p:cNvCxnSpPr>
          <p:nvPr/>
        </p:nvCxnSpPr>
        <p:spPr bwMode="auto">
          <a:xfrm flipV="1">
            <a:off x="7239000" y="1647176"/>
            <a:ext cx="1466178" cy="334025"/>
          </a:xfrm>
          <a:prstGeom prst="straightConnector1">
            <a:avLst/>
          </a:prstGeom>
          <a:noFill/>
          <a:ln w="25400" cap="flat" cmpd="sng" algn="ctr">
            <a:solidFill>
              <a:srgbClr val="CC0000"/>
            </a:solidFill>
            <a:prstDash val="solid"/>
            <a:round/>
            <a:headEnd type="none" w="med" len="med"/>
            <a:tailEnd type="arrow"/>
          </a:ln>
          <a:effectLst/>
        </p:spPr>
      </p:cxnSp>
      <p:cxnSp>
        <p:nvCxnSpPr>
          <p:cNvPr id="29" name="Straight Arrow Connector 28"/>
          <p:cNvCxnSpPr/>
          <p:nvPr/>
        </p:nvCxnSpPr>
        <p:spPr bwMode="auto">
          <a:xfrm>
            <a:off x="7239001" y="2438400"/>
            <a:ext cx="1451237" cy="685800"/>
          </a:xfrm>
          <a:prstGeom prst="straightConnector1">
            <a:avLst/>
          </a:prstGeom>
          <a:noFill/>
          <a:ln w="25400" cap="flat" cmpd="sng" algn="ctr">
            <a:solidFill>
              <a:srgbClr val="CC0000"/>
            </a:solidFill>
            <a:prstDash val="solid"/>
            <a:round/>
            <a:headEnd type="none" w="med" len="med"/>
            <a:tailEnd type="arrow"/>
          </a:ln>
          <a:effectLst/>
        </p:spPr>
      </p:cxnSp>
      <p:sp>
        <p:nvSpPr>
          <p:cNvPr id="5" name="Oval 4"/>
          <p:cNvSpPr/>
          <p:nvPr/>
        </p:nvSpPr>
        <p:spPr bwMode="auto">
          <a:xfrm>
            <a:off x="7162800" y="1905000"/>
            <a:ext cx="152400" cy="152400"/>
          </a:xfrm>
          <a:prstGeom prst="ellipse">
            <a:avLst/>
          </a:prstGeom>
          <a:solidFill>
            <a:srgbClr val="FF0000"/>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33" name="Oval 32"/>
          <p:cNvSpPr/>
          <p:nvPr/>
        </p:nvSpPr>
        <p:spPr bwMode="auto">
          <a:xfrm>
            <a:off x="7162800" y="2362200"/>
            <a:ext cx="152400" cy="152400"/>
          </a:xfrm>
          <a:prstGeom prst="ellipse">
            <a:avLst/>
          </a:prstGeom>
          <a:solidFill>
            <a:srgbClr val="FF0000"/>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grpSp>
        <p:nvGrpSpPr>
          <p:cNvPr id="6" name="Group 5"/>
          <p:cNvGrpSpPr/>
          <p:nvPr/>
        </p:nvGrpSpPr>
        <p:grpSpPr>
          <a:xfrm>
            <a:off x="8705178" y="1456675"/>
            <a:ext cx="1066800" cy="1905000"/>
            <a:chOff x="7181178" y="1456675"/>
            <a:chExt cx="1066800" cy="1905000"/>
          </a:xfrm>
        </p:grpSpPr>
        <p:sp>
          <p:nvSpPr>
            <p:cNvPr id="34" name="Rectangle 8"/>
            <p:cNvSpPr>
              <a:spLocks noChangeArrowheads="1"/>
            </p:cNvSpPr>
            <p:nvPr/>
          </p:nvSpPr>
          <p:spPr bwMode="auto">
            <a:xfrm>
              <a:off x="7181178" y="1456675"/>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35" name="Rectangle 9"/>
            <p:cNvSpPr>
              <a:spLocks noChangeArrowheads="1"/>
            </p:cNvSpPr>
            <p:nvPr/>
          </p:nvSpPr>
          <p:spPr bwMode="auto">
            <a:xfrm>
              <a:off x="7181178" y="1837675"/>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36" name="Rectangle 10"/>
            <p:cNvSpPr>
              <a:spLocks noChangeArrowheads="1"/>
            </p:cNvSpPr>
            <p:nvPr/>
          </p:nvSpPr>
          <p:spPr bwMode="auto">
            <a:xfrm>
              <a:off x="7181178" y="2218675"/>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37" name="Rectangle 11"/>
            <p:cNvSpPr>
              <a:spLocks noChangeArrowheads="1"/>
            </p:cNvSpPr>
            <p:nvPr/>
          </p:nvSpPr>
          <p:spPr bwMode="auto">
            <a:xfrm>
              <a:off x="7181178" y="2599675"/>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38" name="Rectangle 20"/>
            <p:cNvSpPr>
              <a:spLocks noChangeArrowheads="1"/>
            </p:cNvSpPr>
            <p:nvPr/>
          </p:nvSpPr>
          <p:spPr bwMode="auto">
            <a:xfrm>
              <a:off x="7181178" y="2980675"/>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endParaRPr lang="en-US" b="1" dirty="0">
                <a:solidFill>
                  <a:srgbClr val="000000"/>
                </a:solidFill>
                <a:latin typeface="Calibri" pitchFamily="34" charset="0"/>
              </a:endParaRPr>
            </a:p>
          </p:txBody>
        </p:sp>
      </p:grpSp>
      <p:sp>
        <p:nvSpPr>
          <p:cNvPr id="2" name="Rectangle 1"/>
          <p:cNvSpPr/>
          <p:nvPr/>
        </p:nvSpPr>
        <p:spPr>
          <a:xfrm>
            <a:off x="9998456" y="1447120"/>
            <a:ext cx="492443" cy="400110"/>
          </a:xfrm>
          <a:prstGeom prst="rect">
            <a:avLst/>
          </a:prstGeom>
        </p:spPr>
        <p:txBody>
          <a:bodyPr wrap="none">
            <a:spAutoFit/>
          </a:bodyPr>
          <a:lstStyle/>
          <a:p>
            <a:pPr algn="ctr" defTabSz="914400" eaLnBrk="0" fontAlgn="base" hangingPunct="0">
              <a:spcBef>
                <a:spcPct val="0"/>
              </a:spcBef>
              <a:spcAft>
                <a:spcPct val="0"/>
              </a:spcAft>
            </a:pPr>
            <a:r>
              <a:rPr lang="en-US" sz="2000" b="1" i="1" dirty="0" err="1">
                <a:solidFill>
                  <a:srgbClr val="0070C0"/>
                </a:solidFill>
                <a:latin typeface="Courier New" pitchFamily="49" charset="0"/>
              </a:rPr>
              <a:t>xp</a:t>
            </a:r>
            <a:endParaRPr lang="en-US" sz="2000" b="1" i="1" dirty="0">
              <a:solidFill>
                <a:srgbClr val="0070C0"/>
              </a:solidFill>
              <a:latin typeface="Arial Narrow" pitchFamily="34" charset="0"/>
            </a:endParaRPr>
          </a:p>
        </p:txBody>
      </p:sp>
      <p:sp>
        <p:nvSpPr>
          <p:cNvPr id="30" name="Text Box 5"/>
          <p:cNvSpPr txBox="1">
            <a:spLocks noChangeArrowheads="1"/>
          </p:cNvSpPr>
          <p:nvPr/>
        </p:nvSpPr>
        <p:spPr bwMode="auto">
          <a:xfrm>
            <a:off x="9902275" y="864512"/>
            <a:ext cx="684803" cy="400110"/>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000" i="1" dirty="0" err="1">
                <a:solidFill>
                  <a:srgbClr val="0070C0"/>
                </a:solidFill>
                <a:latin typeface="Calibri" pitchFamily="34" charset="0"/>
              </a:rPr>
              <a:t>Addr</a:t>
            </a:r>
            <a:endParaRPr lang="en-US" sz="2000" i="1" dirty="0">
              <a:solidFill>
                <a:srgbClr val="0070C0"/>
              </a:solidFill>
              <a:latin typeface="Calibri" pitchFamily="34" charset="0"/>
            </a:endParaRPr>
          </a:p>
        </p:txBody>
      </p:sp>
      <p:sp>
        <p:nvSpPr>
          <p:cNvPr id="31" name="Rectangle 30"/>
          <p:cNvSpPr/>
          <p:nvPr/>
        </p:nvSpPr>
        <p:spPr>
          <a:xfrm>
            <a:off x="9998456" y="2980675"/>
            <a:ext cx="492443" cy="400110"/>
          </a:xfrm>
          <a:prstGeom prst="rect">
            <a:avLst/>
          </a:prstGeom>
        </p:spPr>
        <p:txBody>
          <a:bodyPr wrap="none">
            <a:spAutoFit/>
          </a:bodyPr>
          <a:lstStyle/>
          <a:p>
            <a:pPr algn="ctr" defTabSz="914400" eaLnBrk="0" fontAlgn="base" hangingPunct="0">
              <a:spcBef>
                <a:spcPct val="0"/>
              </a:spcBef>
              <a:spcAft>
                <a:spcPct val="0"/>
              </a:spcAft>
            </a:pPr>
            <a:r>
              <a:rPr lang="en-US" sz="2000" b="1" i="1" dirty="0" err="1">
                <a:solidFill>
                  <a:srgbClr val="0070C0"/>
                </a:solidFill>
                <a:latin typeface="Courier New" pitchFamily="49" charset="0"/>
              </a:rPr>
              <a:t>yp</a:t>
            </a:r>
            <a:endParaRPr lang="en-US" sz="2000" b="1" i="1" dirty="0">
              <a:solidFill>
                <a:srgbClr val="0070C0"/>
              </a:solidFill>
              <a:latin typeface="Arial Narrow" pitchFamily="34" charset="0"/>
            </a:endParaRP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6130" name="Rectangle 2"/>
          <p:cNvSpPr>
            <a:spLocks noGrp="1" noChangeArrowheads="1"/>
          </p:cNvSpPr>
          <p:nvPr>
            <p:ph type="title"/>
          </p:nvPr>
        </p:nvSpPr>
        <p:spPr>
          <a:xfrm>
            <a:off x="2057400" y="304800"/>
            <a:ext cx="6375400" cy="573088"/>
          </a:xfrm>
        </p:spPr>
        <p:txBody>
          <a:bodyPr/>
          <a:lstStyle/>
          <a:p>
            <a:r>
              <a:rPr lang="en-US" dirty="0"/>
              <a:t>Understanding </a:t>
            </a:r>
            <a:r>
              <a:rPr lang="en-US" dirty="0">
                <a:latin typeface="Courier New"/>
                <a:cs typeface="Courier New"/>
              </a:rPr>
              <a:t>swap()</a:t>
            </a:r>
            <a:endParaRPr lang="en-US" dirty="0"/>
          </a:p>
        </p:txBody>
      </p:sp>
      <p:sp>
        <p:nvSpPr>
          <p:cNvPr id="53" name="Rectangle 8"/>
          <p:cNvSpPr>
            <a:spLocks noChangeArrowheads="1"/>
          </p:cNvSpPr>
          <p:nvPr/>
        </p:nvSpPr>
        <p:spPr bwMode="auto">
          <a:xfrm>
            <a:off x="6477000" y="1661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123</a:t>
            </a:r>
          </a:p>
        </p:txBody>
      </p:sp>
      <p:sp>
        <p:nvSpPr>
          <p:cNvPr id="55" name="Rectangle 9"/>
          <p:cNvSpPr>
            <a:spLocks noChangeArrowheads="1"/>
          </p:cNvSpPr>
          <p:nvPr/>
        </p:nvSpPr>
        <p:spPr bwMode="auto">
          <a:xfrm>
            <a:off x="6477000" y="2042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56" name="Rectangle 10"/>
          <p:cNvSpPr>
            <a:spLocks noChangeArrowheads="1"/>
          </p:cNvSpPr>
          <p:nvPr/>
        </p:nvSpPr>
        <p:spPr bwMode="auto">
          <a:xfrm>
            <a:off x="6477000" y="2423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7" name="Rectangle 11"/>
          <p:cNvSpPr>
            <a:spLocks noChangeArrowheads="1"/>
          </p:cNvSpPr>
          <p:nvPr/>
        </p:nvSpPr>
        <p:spPr bwMode="auto">
          <a:xfrm>
            <a:off x="6477000" y="2804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8" name="Rectangle 20"/>
          <p:cNvSpPr>
            <a:spLocks noChangeArrowheads="1"/>
          </p:cNvSpPr>
          <p:nvPr/>
        </p:nvSpPr>
        <p:spPr bwMode="auto">
          <a:xfrm>
            <a:off x="6477000" y="3185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alibri" pitchFamily="34" charset="0"/>
              </a:rPr>
              <a:t>456</a:t>
            </a:r>
          </a:p>
        </p:txBody>
      </p:sp>
      <p:grpSp>
        <p:nvGrpSpPr>
          <p:cNvPr id="64" name="Group 63"/>
          <p:cNvGrpSpPr/>
          <p:nvPr/>
        </p:nvGrpSpPr>
        <p:grpSpPr>
          <a:xfrm>
            <a:off x="2634823" y="1814110"/>
            <a:ext cx="1752600" cy="1752600"/>
            <a:chOff x="9111129" y="1790700"/>
            <a:chExt cx="1752600" cy="1752600"/>
          </a:xfrm>
        </p:grpSpPr>
        <p:sp>
          <p:nvSpPr>
            <p:cNvPr id="65" name="Rectangle 43"/>
            <p:cNvSpPr>
              <a:spLocks noChangeArrowheads="1"/>
            </p:cNvSpPr>
            <p:nvPr/>
          </p:nvSpPr>
          <p:spPr bwMode="auto">
            <a:xfrm>
              <a:off x="9111129" y="17907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rdi</a:t>
              </a:r>
              <a:endParaRPr lang="en-US" b="1" dirty="0">
                <a:solidFill>
                  <a:srgbClr val="000000"/>
                </a:solidFill>
                <a:latin typeface="Courier New" pitchFamily="49" charset="0"/>
              </a:endParaRPr>
            </a:p>
          </p:txBody>
        </p:sp>
        <p:sp>
          <p:nvSpPr>
            <p:cNvPr id="66" name="Rectangle 44"/>
            <p:cNvSpPr>
              <a:spLocks noChangeArrowheads="1"/>
            </p:cNvSpPr>
            <p:nvPr/>
          </p:nvSpPr>
          <p:spPr bwMode="auto">
            <a:xfrm>
              <a:off x="9111129" y="22479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rsi</a:t>
              </a:r>
              <a:endParaRPr lang="en-US" b="1" dirty="0">
                <a:solidFill>
                  <a:srgbClr val="000000"/>
                </a:solidFill>
                <a:latin typeface="Courier New" pitchFamily="49" charset="0"/>
              </a:endParaRPr>
            </a:p>
          </p:txBody>
        </p:sp>
        <p:sp>
          <p:nvSpPr>
            <p:cNvPr id="67" name="Rectangle 45"/>
            <p:cNvSpPr>
              <a:spLocks noChangeArrowheads="1"/>
            </p:cNvSpPr>
            <p:nvPr/>
          </p:nvSpPr>
          <p:spPr bwMode="auto">
            <a:xfrm>
              <a:off x="9111129" y="27051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rax</a:t>
              </a:r>
              <a:endParaRPr lang="en-US" b="1" dirty="0">
                <a:solidFill>
                  <a:srgbClr val="000000"/>
                </a:solidFill>
                <a:latin typeface="Courier New" pitchFamily="49" charset="0"/>
              </a:endParaRPr>
            </a:p>
          </p:txBody>
        </p:sp>
        <p:sp>
          <p:nvSpPr>
            <p:cNvPr id="68" name="Rectangle 46"/>
            <p:cNvSpPr>
              <a:spLocks noChangeArrowheads="1"/>
            </p:cNvSpPr>
            <p:nvPr/>
          </p:nvSpPr>
          <p:spPr bwMode="auto">
            <a:xfrm>
              <a:off x="9111129" y="31623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rdx</a:t>
              </a:r>
              <a:endParaRPr lang="en-US" b="1" dirty="0">
                <a:solidFill>
                  <a:srgbClr val="000000"/>
                </a:solidFill>
                <a:latin typeface="Courier New" pitchFamily="49" charset="0"/>
              </a:endParaRPr>
            </a:p>
          </p:txBody>
        </p:sp>
        <p:sp>
          <p:nvSpPr>
            <p:cNvPr id="69" name="Rectangle 52"/>
            <p:cNvSpPr>
              <a:spLocks noChangeArrowheads="1"/>
            </p:cNvSpPr>
            <p:nvPr/>
          </p:nvSpPr>
          <p:spPr bwMode="auto">
            <a:xfrm>
              <a:off x="9796929" y="17907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0x120</a:t>
              </a:r>
            </a:p>
          </p:txBody>
        </p:sp>
        <p:sp>
          <p:nvSpPr>
            <p:cNvPr id="70" name="Rectangle 53"/>
            <p:cNvSpPr>
              <a:spLocks noChangeArrowheads="1"/>
            </p:cNvSpPr>
            <p:nvPr/>
          </p:nvSpPr>
          <p:spPr bwMode="auto">
            <a:xfrm>
              <a:off x="9796929" y="22479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0x100</a:t>
              </a:r>
            </a:p>
          </p:txBody>
        </p:sp>
        <p:sp>
          <p:nvSpPr>
            <p:cNvPr id="71" name="Rectangle 54"/>
            <p:cNvSpPr>
              <a:spLocks noChangeArrowheads="1"/>
            </p:cNvSpPr>
            <p:nvPr/>
          </p:nvSpPr>
          <p:spPr bwMode="auto">
            <a:xfrm>
              <a:off x="9796929" y="27051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sp>
          <p:nvSpPr>
            <p:cNvPr id="72" name="Rectangle 55"/>
            <p:cNvSpPr>
              <a:spLocks noChangeArrowheads="1"/>
            </p:cNvSpPr>
            <p:nvPr/>
          </p:nvSpPr>
          <p:spPr bwMode="auto">
            <a:xfrm>
              <a:off x="9796929" y="31623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grpSp>
      <p:sp>
        <p:nvSpPr>
          <p:cNvPr id="73" name="Text Box 5"/>
          <p:cNvSpPr txBox="1">
            <a:spLocks noChangeArrowheads="1"/>
          </p:cNvSpPr>
          <p:nvPr/>
        </p:nvSpPr>
        <p:spPr bwMode="auto">
          <a:xfrm>
            <a:off x="2819401" y="1252323"/>
            <a:ext cx="135100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Registers</a:t>
            </a:r>
          </a:p>
        </p:txBody>
      </p:sp>
      <p:sp>
        <p:nvSpPr>
          <p:cNvPr id="76" name="Text Box 5"/>
          <p:cNvSpPr txBox="1">
            <a:spLocks noChangeArrowheads="1"/>
          </p:cNvSpPr>
          <p:nvPr/>
        </p:nvSpPr>
        <p:spPr bwMode="auto">
          <a:xfrm>
            <a:off x="6340384" y="1032634"/>
            <a:ext cx="1279617"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Memory</a:t>
            </a:r>
          </a:p>
        </p:txBody>
      </p:sp>
      <p:sp>
        <p:nvSpPr>
          <p:cNvPr id="80" name="Rectangle 4"/>
          <p:cNvSpPr>
            <a:spLocks noChangeArrowheads="1"/>
          </p:cNvSpPr>
          <p:nvPr/>
        </p:nvSpPr>
        <p:spPr bwMode="auto">
          <a:xfrm>
            <a:off x="2971800" y="4114800"/>
            <a:ext cx="58674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  # t0 = *xp  </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  # t1 = *yp</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  # *xp = t1</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  # *yp = t0</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grpSp>
        <p:nvGrpSpPr>
          <p:cNvPr id="6" name="Group 5"/>
          <p:cNvGrpSpPr/>
          <p:nvPr/>
        </p:nvGrpSpPr>
        <p:grpSpPr>
          <a:xfrm>
            <a:off x="7620000" y="1414046"/>
            <a:ext cx="1219200" cy="2190764"/>
            <a:chOff x="6096000" y="1414046"/>
            <a:chExt cx="1219200" cy="2190764"/>
          </a:xfrm>
        </p:grpSpPr>
        <p:sp>
          <p:nvSpPr>
            <p:cNvPr id="59" name="Text Box 34"/>
            <p:cNvSpPr txBox="1">
              <a:spLocks noChangeArrowheads="1"/>
            </p:cNvSpPr>
            <p:nvPr/>
          </p:nvSpPr>
          <p:spPr bwMode="auto">
            <a:xfrm>
              <a:off x="6096000" y="165694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0x120 </a:t>
              </a:r>
            </a:p>
          </p:txBody>
        </p:sp>
        <p:sp>
          <p:nvSpPr>
            <p:cNvPr id="60" name="Text Box 35"/>
            <p:cNvSpPr txBox="1">
              <a:spLocks noChangeArrowheads="1"/>
            </p:cNvSpPr>
            <p:nvPr/>
          </p:nvSpPr>
          <p:spPr bwMode="auto">
            <a:xfrm>
              <a:off x="6096000" y="2052235"/>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0x118</a:t>
              </a:r>
            </a:p>
          </p:txBody>
        </p:sp>
        <p:sp>
          <p:nvSpPr>
            <p:cNvPr id="61" name="Text Box 36"/>
            <p:cNvSpPr txBox="1">
              <a:spLocks noChangeArrowheads="1"/>
            </p:cNvSpPr>
            <p:nvPr/>
          </p:nvSpPr>
          <p:spPr bwMode="auto">
            <a:xfrm>
              <a:off x="6096000" y="2447523"/>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0x110 </a:t>
              </a:r>
            </a:p>
          </p:txBody>
        </p:sp>
        <p:sp>
          <p:nvSpPr>
            <p:cNvPr id="62" name="Text Box 37"/>
            <p:cNvSpPr txBox="1">
              <a:spLocks noChangeArrowheads="1"/>
            </p:cNvSpPr>
            <p:nvPr/>
          </p:nvSpPr>
          <p:spPr bwMode="auto">
            <a:xfrm>
              <a:off x="6096000" y="2842810"/>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0x108 </a:t>
              </a:r>
            </a:p>
          </p:txBody>
        </p:sp>
        <p:sp>
          <p:nvSpPr>
            <p:cNvPr id="63" name="Text Box 38"/>
            <p:cNvSpPr txBox="1">
              <a:spLocks noChangeArrowheads="1"/>
            </p:cNvSpPr>
            <p:nvPr/>
          </p:nvSpPr>
          <p:spPr bwMode="auto">
            <a:xfrm>
              <a:off x="6096000" y="323809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0x100 </a:t>
              </a:r>
            </a:p>
          </p:txBody>
        </p:sp>
        <p:sp>
          <p:nvSpPr>
            <p:cNvPr id="81" name="Text Box 34"/>
            <p:cNvSpPr txBox="1">
              <a:spLocks noChangeArrowheads="1"/>
            </p:cNvSpPr>
            <p:nvPr/>
          </p:nvSpPr>
          <p:spPr bwMode="auto">
            <a:xfrm>
              <a:off x="6096000" y="1414046"/>
              <a:ext cx="1219200" cy="338554"/>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sz="1600" b="1" dirty="0">
                  <a:solidFill>
                    <a:srgbClr val="000000"/>
                  </a:solidFill>
                  <a:latin typeface="Calibri"/>
                  <a:cs typeface="Calibri"/>
                </a:rPr>
                <a:t>Address</a:t>
              </a:r>
            </a:p>
          </p:txBody>
        </p:sp>
      </p:gr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6130" name="Rectangle 2"/>
          <p:cNvSpPr>
            <a:spLocks noGrp="1" noChangeArrowheads="1"/>
          </p:cNvSpPr>
          <p:nvPr>
            <p:ph type="title"/>
          </p:nvPr>
        </p:nvSpPr>
        <p:spPr>
          <a:xfrm>
            <a:off x="2057400" y="304800"/>
            <a:ext cx="6375400" cy="573088"/>
          </a:xfrm>
        </p:spPr>
        <p:txBody>
          <a:bodyPr/>
          <a:lstStyle/>
          <a:p>
            <a:r>
              <a:rPr lang="en-US" dirty="0"/>
              <a:t>Understanding </a:t>
            </a:r>
            <a:r>
              <a:rPr lang="en-US" dirty="0">
                <a:latin typeface="Courier New"/>
                <a:cs typeface="Courier New"/>
              </a:rPr>
              <a:t>swap()</a:t>
            </a:r>
            <a:endParaRPr lang="en-US" dirty="0"/>
          </a:p>
        </p:txBody>
      </p:sp>
      <p:sp>
        <p:nvSpPr>
          <p:cNvPr id="53" name="Rectangle 8"/>
          <p:cNvSpPr>
            <a:spLocks noChangeArrowheads="1"/>
          </p:cNvSpPr>
          <p:nvPr/>
        </p:nvSpPr>
        <p:spPr bwMode="auto">
          <a:xfrm>
            <a:off x="6477000" y="1661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123</a:t>
            </a:r>
          </a:p>
        </p:txBody>
      </p:sp>
      <p:sp>
        <p:nvSpPr>
          <p:cNvPr id="55" name="Rectangle 9"/>
          <p:cNvSpPr>
            <a:spLocks noChangeArrowheads="1"/>
          </p:cNvSpPr>
          <p:nvPr/>
        </p:nvSpPr>
        <p:spPr bwMode="auto">
          <a:xfrm>
            <a:off x="6477000" y="2042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56" name="Rectangle 10"/>
          <p:cNvSpPr>
            <a:spLocks noChangeArrowheads="1"/>
          </p:cNvSpPr>
          <p:nvPr/>
        </p:nvSpPr>
        <p:spPr bwMode="auto">
          <a:xfrm>
            <a:off x="6477000" y="2423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7" name="Rectangle 11"/>
          <p:cNvSpPr>
            <a:spLocks noChangeArrowheads="1"/>
          </p:cNvSpPr>
          <p:nvPr/>
        </p:nvSpPr>
        <p:spPr bwMode="auto">
          <a:xfrm>
            <a:off x="6477000" y="2804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8" name="Rectangle 20"/>
          <p:cNvSpPr>
            <a:spLocks noChangeArrowheads="1"/>
          </p:cNvSpPr>
          <p:nvPr/>
        </p:nvSpPr>
        <p:spPr bwMode="auto">
          <a:xfrm>
            <a:off x="6477000" y="3185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456</a:t>
            </a:r>
          </a:p>
        </p:txBody>
      </p:sp>
      <p:grpSp>
        <p:nvGrpSpPr>
          <p:cNvPr id="64" name="Group 63"/>
          <p:cNvGrpSpPr/>
          <p:nvPr/>
        </p:nvGrpSpPr>
        <p:grpSpPr>
          <a:xfrm>
            <a:off x="2634823" y="1814110"/>
            <a:ext cx="1752600" cy="1752600"/>
            <a:chOff x="9111129" y="1790700"/>
            <a:chExt cx="1752600" cy="1752600"/>
          </a:xfrm>
        </p:grpSpPr>
        <p:sp>
          <p:nvSpPr>
            <p:cNvPr id="65" name="Rectangle 43"/>
            <p:cNvSpPr>
              <a:spLocks noChangeArrowheads="1"/>
            </p:cNvSpPr>
            <p:nvPr/>
          </p:nvSpPr>
          <p:spPr bwMode="auto">
            <a:xfrm>
              <a:off x="9111129" y="17907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rdi</a:t>
              </a:r>
              <a:endParaRPr lang="en-US" b="1" dirty="0">
                <a:solidFill>
                  <a:srgbClr val="000000"/>
                </a:solidFill>
                <a:latin typeface="Courier New" pitchFamily="49" charset="0"/>
              </a:endParaRPr>
            </a:p>
          </p:txBody>
        </p:sp>
        <p:sp>
          <p:nvSpPr>
            <p:cNvPr id="66" name="Rectangle 44"/>
            <p:cNvSpPr>
              <a:spLocks noChangeArrowheads="1"/>
            </p:cNvSpPr>
            <p:nvPr/>
          </p:nvSpPr>
          <p:spPr bwMode="auto">
            <a:xfrm>
              <a:off x="9111129" y="22479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rsi</a:t>
              </a:r>
              <a:endParaRPr lang="en-US" b="1" dirty="0">
                <a:solidFill>
                  <a:srgbClr val="000000"/>
                </a:solidFill>
                <a:latin typeface="Courier New" pitchFamily="49" charset="0"/>
              </a:endParaRPr>
            </a:p>
          </p:txBody>
        </p:sp>
        <p:sp>
          <p:nvSpPr>
            <p:cNvPr id="67" name="Rectangle 45"/>
            <p:cNvSpPr>
              <a:spLocks noChangeArrowheads="1"/>
            </p:cNvSpPr>
            <p:nvPr/>
          </p:nvSpPr>
          <p:spPr bwMode="auto">
            <a:xfrm>
              <a:off x="9111129" y="27051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rax</a:t>
              </a:r>
              <a:endParaRPr lang="en-US" b="1" dirty="0">
                <a:solidFill>
                  <a:srgbClr val="000000"/>
                </a:solidFill>
                <a:latin typeface="Courier New" pitchFamily="49" charset="0"/>
              </a:endParaRPr>
            </a:p>
          </p:txBody>
        </p:sp>
        <p:sp>
          <p:nvSpPr>
            <p:cNvPr id="68" name="Rectangle 46"/>
            <p:cNvSpPr>
              <a:spLocks noChangeArrowheads="1"/>
            </p:cNvSpPr>
            <p:nvPr/>
          </p:nvSpPr>
          <p:spPr bwMode="auto">
            <a:xfrm>
              <a:off x="9111129" y="31623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rdx</a:t>
              </a:r>
              <a:endParaRPr lang="en-US" b="1" dirty="0">
                <a:solidFill>
                  <a:srgbClr val="000000"/>
                </a:solidFill>
                <a:latin typeface="Courier New" pitchFamily="49" charset="0"/>
              </a:endParaRPr>
            </a:p>
          </p:txBody>
        </p:sp>
        <p:sp>
          <p:nvSpPr>
            <p:cNvPr id="69" name="Rectangle 52"/>
            <p:cNvSpPr>
              <a:spLocks noChangeArrowheads="1"/>
            </p:cNvSpPr>
            <p:nvPr/>
          </p:nvSpPr>
          <p:spPr bwMode="auto">
            <a:xfrm>
              <a:off x="9796929" y="17907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0x120</a:t>
              </a:r>
            </a:p>
          </p:txBody>
        </p:sp>
        <p:sp>
          <p:nvSpPr>
            <p:cNvPr id="70" name="Rectangle 53"/>
            <p:cNvSpPr>
              <a:spLocks noChangeArrowheads="1"/>
            </p:cNvSpPr>
            <p:nvPr/>
          </p:nvSpPr>
          <p:spPr bwMode="auto">
            <a:xfrm>
              <a:off x="9796929" y="22479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0x100</a:t>
              </a:r>
            </a:p>
          </p:txBody>
        </p:sp>
        <p:sp>
          <p:nvSpPr>
            <p:cNvPr id="71" name="Rectangle 54"/>
            <p:cNvSpPr>
              <a:spLocks noChangeArrowheads="1"/>
            </p:cNvSpPr>
            <p:nvPr/>
          </p:nvSpPr>
          <p:spPr bwMode="auto">
            <a:xfrm>
              <a:off x="9796929" y="27051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FF0000"/>
                  </a:solidFill>
                  <a:latin typeface="Courier New" pitchFamily="49" charset="0"/>
                </a:rPr>
                <a:t>123</a:t>
              </a:r>
            </a:p>
          </p:txBody>
        </p:sp>
        <p:sp>
          <p:nvSpPr>
            <p:cNvPr id="72" name="Rectangle 55"/>
            <p:cNvSpPr>
              <a:spLocks noChangeArrowheads="1"/>
            </p:cNvSpPr>
            <p:nvPr/>
          </p:nvSpPr>
          <p:spPr bwMode="auto">
            <a:xfrm>
              <a:off x="9796929" y="31623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a:solidFill>
                  <a:srgbClr val="000000"/>
                </a:solidFill>
                <a:latin typeface="Courier New" pitchFamily="49" charset="0"/>
              </a:endParaRPr>
            </a:p>
          </p:txBody>
        </p:sp>
      </p:grpSp>
      <p:sp>
        <p:nvSpPr>
          <p:cNvPr id="73" name="Text Box 5"/>
          <p:cNvSpPr txBox="1">
            <a:spLocks noChangeArrowheads="1"/>
          </p:cNvSpPr>
          <p:nvPr/>
        </p:nvSpPr>
        <p:spPr bwMode="auto">
          <a:xfrm>
            <a:off x="2819401" y="1252323"/>
            <a:ext cx="135100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Registers</a:t>
            </a:r>
          </a:p>
        </p:txBody>
      </p:sp>
      <p:sp>
        <p:nvSpPr>
          <p:cNvPr id="76" name="Text Box 5"/>
          <p:cNvSpPr txBox="1">
            <a:spLocks noChangeArrowheads="1"/>
          </p:cNvSpPr>
          <p:nvPr/>
        </p:nvSpPr>
        <p:spPr bwMode="auto">
          <a:xfrm>
            <a:off x="6340384" y="1032634"/>
            <a:ext cx="1279617"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Memory</a:t>
            </a:r>
          </a:p>
        </p:txBody>
      </p:sp>
      <p:cxnSp>
        <p:nvCxnSpPr>
          <p:cNvPr id="78" name="Straight Arrow Connector 77"/>
          <p:cNvCxnSpPr>
            <a:stCxn id="53" idx="1"/>
            <a:endCxn id="71" idx="3"/>
          </p:cNvCxnSpPr>
          <p:nvPr/>
        </p:nvCxnSpPr>
        <p:spPr bwMode="auto">
          <a:xfrm flipH="1">
            <a:off x="4387424" y="1852210"/>
            <a:ext cx="2089577" cy="1066800"/>
          </a:xfrm>
          <a:prstGeom prst="straightConnector1">
            <a:avLst/>
          </a:prstGeom>
          <a:noFill/>
          <a:ln w="25400" cap="flat" cmpd="sng" algn="ctr">
            <a:solidFill>
              <a:srgbClr val="CC0000"/>
            </a:solidFill>
            <a:prstDash val="solid"/>
            <a:round/>
            <a:headEnd type="none" w="med" len="med"/>
            <a:tailEnd type="arrow"/>
          </a:ln>
          <a:effectLst/>
        </p:spPr>
      </p:cxnSp>
      <p:sp>
        <p:nvSpPr>
          <p:cNvPr id="80" name="Rectangle 4"/>
          <p:cNvSpPr>
            <a:spLocks noChangeArrowheads="1"/>
          </p:cNvSpPr>
          <p:nvPr/>
        </p:nvSpPr>
        <p:spPr bwMode="auto">
          <a:xfrm>
            <a:off x="2971800" y="4114800"/>
            <a:ext cx="58674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a:t>
            </a:r>
            <a:r>
              <a:rPr lang="ro-RO" b="1" dirty="0">
                <a:solidFill>
                  <a:srgbClr val="FF0000"/>
                </a:solidFill>
                <a:latin typeface="Courier New" pitchFamily="49" charset="0"/>
              </a:rPr>
              <a:t>movq    (%rdi), %rax  # t0 = *xp  </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  # t1 = *yp</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  # *xp = t1</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  # *yp = t0</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grpSp>
        <p:nvGrpSpPr>
          <p:cNvPr id="30" name="Group 29"/>
          <p:cNvGrpSpPr/>
          <p:nvPr/>
        </p:nvGrpSpPr>
        <p:grpSpPr>
          <a:xfrm>
            <a:off x="7620000" y="1414046"/>
            <a:ext cx="1219200" cy="2190764"/>
            <a:chOff x="6096000" y="1414046"/>
            <a:chExt cx="1219200" cy="2190764"/>
          </a:xfrm>
        </p:grpSpPr>
        <p:sp>
          <p:nvSpPr>
            <p:cNvPr id="31" name="Text Box 34"/>
            <p:cNvSpPr txBox="1">
              <a:spLocks noChangeArrowheads="1"/>
            </p:cNvSpPr>
            <p:nvPr/>
          </p:nvSpPr>
          <p:spPr bwMode="auto">
            <a:xfrm>
              <a:off x="6096000" y="165694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0x120 </a:t>
              </a:r>
            </a:p>
          </p:txBody>
        </p:sp>
        <p:sp>
          <p:nvSpPr>
            <p:cNvPr id="32" name="Text Box 35"/>
            <p:cNvSpPr txBox="1">
              <a:spLocks noChangeArrowheads="1"/>
            </p:cNvSpPr>
            <p:nvPr/>
          </p:nvSpPr>
          <p:spPr bwMode="auto">
            <a:xfrm>
              <a:off x="6096000" y="2052235"/>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0x118</a:t>
              </a:r>
            </a:p>
          </p:txBody>
        </p:sp>
        <p:sp>
          <p:nvSpPr>
            <p:cNvPr id="33" name="Text Box 36"/>
            <p:cNvSpPr txBox="1">
              <a:spLocks noChangeArrowheads="1"/>
            </p:cNvSpPr>
            <p:nvPr/>
          </p:nvSpPr>
          <p:spPr bwMode="auto">
            <a:xfrm>
              <a:off x="6096000" y="2447523"/>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0x110 </a:t>
              </a:r>
            </a:p>
          </p:txBody>
        </p:sp>
        <p:sp>
          <p:nvSpPr>
            <p:cNvPr id="34" name="Text Box 37"/>
            <p:cNvSpPr txBox="1">
              <a:spLocks noChangeArrowheads="1"/>
            </p:cNvSpPr>
            <p:nvPr/>
          </p:nvSpPr>
          <p:spPr bwMode="auto">
            <a:xfrm>
              <a:off x="6096000" y="2842810"/>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0x108 </a:t>
              </a:r>
            </a:p>
          </p:txBody>
        </p:sp>
        <p:sp>
          <p:nvSpPr>
            <p:cNvPr id="35" name="Text Box 38"/>
            <p:cNvSpPr txBox="1">
              <a:spLocks noChangeArrowheads="1"/>
            </p:cNvSpPr>
            <p:nvPr/>
          </p:nvSpPr>
          <p:spPr bwMode="auto">
            <a:xfrm>
              <a:off x="6096000" y="323809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0x100 </a:t>
              </a:r>
            </a:p>
          </p:txBody>
        </p:sp>
        <p:sp>
          <p:nvSpPr>
            <p:cNvPr id="36" name="Text Box 34"/>
            <p:cNvSpPr txBox="1">
              <a:spLocks noChangeArrowheads="1"/>
            </p:cNvSpPr>
            <p:nvPr/>
          </p:nvSpPr>
          <p:spPr bwMode="auto">
            <a:xfrm>
              <a:off x="6096000" y="1414046"/>
              <a:ext cx="1219200" cy="338554"/>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sz="1600" b="1" dirty="0">
                  <a:solidFill>
                    <a:srgbClr val="000000"/>
                  </a:solidFill>
                  <a:latin typeface="Calibri"/>
                  <a:cs typeface="Calibri"/>
                </a:rPr>
                <a:t>Address</a:t>
              </a:r>
            </a:p>
          </p:txBody>
        </p:sp>
      </p:grpSp>
    </p:spTree>
    <p:extLst>
      <p:ext uri="{BB962C8B-B14F-4D97-AF65-F5344CB8AC3E}">
        <p14:creationId xmlns:p14="http://schemas.microsoft.com/office/powerpoint/2010/main" val="2413116519"/>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6130" name="Rectangle 2"/>
          <p:cNvSpPr>
            <a:spLocks noGrp="1" noChangeArrowheads="1"/>
          </p:cNvSpPr>
          <p:nvPr>
            <p:ph type="title"/>
          </p:nvPr>
        </p:nvSpPr>
        <p:spPr>
          <a:xfrm>
            <a:off x="2057400" y="304800"/>
            <a:ext cx="6375400" cy="573088"/>
          </a:xfrm>
        </p:spPr>
        <p:txBody>
          <a:bodyPr/>
          <a:lstStyle/>
          <a:p>
            <a:r>
              <a:rPr lang="en-US" dirty="0"/>
              <a:t>Understanding </a:t>
            </a:r>
            <a:r>
              <a:rPr lang="en-US" dirty="0">
                <a:latin typeface="Courier New"/>
                <a:cs typeface="Courier New"/>
              </a:rPr>
              <a:t>swap()</a:t>
            </a:r>
            <a:endParaRPr lang="en-US" dirty="0"/>
          </a:p>
        </p:txBody>
      </p:sp>
      <p:sp>
        <p:nvSpPr>
          <p:cNvPr id="53" name="Rectangle 8"/>
          <p:cNvSpPr>
            <a:spLocks noChangeArrowheads="1"/>
          </p:cNvSpPr>
          <p:nvPr/>
        </p:nvSpPr>
        <p:spPr bwMode="auto">
          <a:xfrm>
            <a:off x="6477000" y="1661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123</a:t>
            </a:r>
          </a:p>
        </p:txBody>
      </p:sp>
      <p:sp>
        <p:nvSpPr>
          <p:cNvPr id="55" name="Rectangle 9"/>
          <p:cNvSpPr>
            <a:spLocks noChangeArrowheads="1"/>
          </p:cNvSpPr>
          <p:nvPr/>
        </p:nvSpPr>
        <p:spPr bwMode="auto">
          <a:xfrm>
            <a:off x="6477000" y="2042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56" name="Rectangle 10"/>
          <p:cNvSpPr>
            <a:spLocks noChangeArrowheads="1"/>
          </p:cNvSpPr>
          <p:nvPr/>
        </p:nvSpPr>
        <p:spPr bwMode="auto">
          <a:xfrm>
            <a:off x="6477000" y="2423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7" name="Rectangle 11"/>
          <p:cNvSpPr>
            <a:spLocks noChangeArrowheads="1"/>
          </p:cNvSpPr>
          <p:nvPr/>
        </p:nvSpPr>
        <p:spPr bwMode="auto">
          <a:xfrm>
            <a:off x="6477000" y="2804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8" name="Rectangle 20"/>
          <p:cNvSpPr>
            <a:spLocks noChangeArrowheads="1"/>
          </p:cNvSpPr>
          <p:nvPr/>
        </p:nvSpPr>
        <p:spPr bwMode="auto">
          <a:xfrm>
            <a:off x="6477000" y="3185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456</a:t>
            </a:r>
          </a:p>
        </p:txBody>
      </p:sp>
      <p:grpSp>
        <p:nvGrpSpPr>
          <p:cNvPr id="64" name="Group 63"/>
          <p:cNvGrpSpPr/>
          <p:nvPr/>
        </p:nvGrpSpPr>
        <p:grpSpPr>
          <a:xfrm>
            <a:off x="2634823" y="1814110"/>
            <a:ext cx="1752600" cy="1752600"/>
            <a:chOff x="9111129" y="1790700"/>
            <a:chExt cx="1752600" cy="1752600"/>
          </a:xfrm>
        </p:grpSpPr>
        <p:sp>
          <p:nvSpPr>
            <p:cNvPr id="65" name="Rectangle 43"/>
            <p:cNvSpPr>
              <a:spLocks noChangeArrowheads="1"/>
            </p:cNvSpPr>
            <p:nvPr/>
          </p:nvSpPr>
          <p:spPr bwMode="auto">
            <a:xfrm>
              <a:off x="9111129" y="17907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rdi</a:t>
              </a:r>
              <a:endParaRPr lang="en-US" b="1" dirty="0">
                <a:solidFill>
                  <a:srgbClr val="000000"/>
                </a:solidFill>
                <a:latin typeface="Courier New" pitchFamily="49" charset="0"/>
              </a:endParaRPr>
            </a:p>
          </p:txBody>
        </p:sp>
        <p:sp>
          <p:nvSpPr>
            <p:cNvPr id="66" name="Rectangle 44"/>
            <p:cNvSpPr>
              <a:spLocks noChangeArrowheads="1"/>
            </p:cNvSpPr>
            <p:nvPr/>
          </p:nvSpPr>
          <p:spPr bwMode="auto">
            <a:xfrm>
              <a:off x="9111129" y="22479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rsi</a:t>
              </a:r>
              <a:endParaRPr lang="en-US" b="1" dirty="0">
                <a:solidFill>
                  <a:srgbClr val="000000"/>
                </a:solidFill>
                <a:latin typeface="Courier New" pitchFamily="49" charset="0"/>
              </a:endParaRPr>
            </a:p>
          </p:txBody>
        </p:sp>
        <p:sp>
          <p:nvSpPr>
            <p:cNvPr id="67" name="Rectangle 45"/>
            <p:cNvSpPr>
              <a:spLocks noChangeArrowheads="1"/>
            </p:cNvSpPr>
            <p:nvPr/>
          </p:nvSpPr>
          <p:spPr bwMode="auto">
            <a:xfrm>
              <a:off x="9111129" y="27051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rax</a:t>
              </a:r>
              <a:endParaRPr lang="en-US" b="1" dirty="0">
                <a:solidFill>
                  <a:srgbClr val="000000"/>
                </a:solidFill>
                <a:latin typeface="Courier New" pitchFamily="49" charset="0"/>
              </a:endParaRPr>
            </a:p>
          </p:txBody>
        </p:sp>
        <p:sp>
          <p:nvSpPr>
            <p:cNvPr id="68" name="Rectangle 46"/>
            <p:cNvSpPr>
              <a:spLocks noChangeArrowheads="1"/>
            </p:cNvSpPr>
            <p:nvPr/>
          </p:nvSpPr>
          <p:spPr bwMode="auto">
            <a:xfrm>
              <a:off x="9111129" y="31623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rdx</a:t>
              </a:r>
              <a:endParaRPr lang="en-US" b="1" dirty="0">
                <a:solidFill>
                  <a:srgbClr val="000000"/>
                </a:solidFill>
                <a:latin typeface="Courier New" pitchFamily="49" charset="0"/>
              </a:endParaRPr>
            </a:p>
          </p:txBody>
        </p:sp>
        <p:sp>
          <p:nvSpPr>
            <p:cNvPr id="69" name="Rectangle 52"/>
            <p:cNvSpPr>
              <a:spLocks noChangeArrowheads="1"/>
            </p:cNvSpPr>
            <p:nvPr/>
          </p:nvSpPr>
          <p:spPr bwMode="auto">
            <a:xfrm>
              <a:off x="9796929" y="17907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0x120</a:t>
              </a:r>
            </a:p>
          </p:txBody>
        </p:sp>
        <p:sp>
          <p:nvSpPr>
            <p:cNvPr id="70" name="Rectangle 53"/>
            <p:cNvSpPr>
              <a:spLocks noChangeArrowheads="1"/>
            </p:cNvSpPr>
            <p:nvPr/>
          </p:nvSpPr>
          <p:spPr bwMode="auto">
            <a:xfrm>
              <a:off x="9796929" y="22479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0x100</a:t>
              </a:r>
            </a:p>
          </p:txBody>
        </p:sp>
        <p:sp>
          <p:nvSpPr>
            <p:cNvPr id="71" name="Rectangle 54"/>
            <p:cNvSpPr>
              <a:spLocks noChangeArrowheads="1"/>
            </p:cNvSpPr>
            <p:nvPr/>
          </p:nvSpPr>
          <p:spPr bwMode="auto">
            <a:xfrm>
              <a:off x="9796929" y="27051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123</a:t>
              </a:r>
            </a:p>
          </p:txBody>
        </p:sp>
        <p:sp>
          <p:nvSpPr>
            <p:cNvPr id="72" name="Rectangle 55"/>
            <p:cNvSpPr>
              <a:spLocks noChangeArrowheads="1"/>
            </p:cNvSpPr>
            <p:nvPr/>
          </p:nvSpPr>
          <p:spPr bwMode="auto">
            <a:xfrm>
              <a:off x="9796929" y="31623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FF0000"/>
                  </a:solidFill>
                  <a:latin typeface="Courier New" pitchFamily="49" charset="0"/>
                </a:rPr>
                <a:t>456</a:t>
              </a:r>
            </a:p>
          </p:txBody>
        </p:sp>
      </p:grpSp>
      <p:sp>
        <p:nvSpPr>
          <p:cNvPr id="73" name="Text Box 5"/>
          <p:cNvSpPr txBox="1">
            <a:spLocks noChangeArrowheads="1"/>
          </p:cNvSpPr>
          <p:nvPr/>
        </p:nvSpPr>
        <p:spPr bwMode="auto">
          <a:xfrm>
            <a:off x="2819401" y="1252323"/>
            <a:ext cx="135100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Registers</a:t>
            </a:r>
          </a:p>
        </p:txBody>
      </p:sp>
      <p:sp>
        <p:nvSpPr>
          <p:cNvPr id="76" name="Text Box 5"/>
          <p:cNvSpPr txBox="1">
            <a:spLocks noChangeArrowheads="1"/>
          </p:cNvSpPr>
          <p:nvPr/>
        </p:nvSpPr>
        <p:spPr bwMode="auto">
          <a:xfrm>
            <a:off x="6340384" y="1032634"/>
            <a:ext cx="1279617"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Memory</a:t>
            </a:r>
          </a:p>
        </p:txBody>
      </p:sp>
      <p:cxnSp>
        <p:nvCxnSpPr>
          <p:cNvPr id="78" name="Straight Arrow Connector 77"/>
          <p:cNvCxnSpPr>
            <a:stCxn id="58" idx="1"/>
            <a:endCxn id="72" idx="3"/>
          </p:cNvCxnSpPr>
          <p:nvPr/>
        </p:nvCxnSpPr>
        <p:spPr bwMode="auto">
          <a:xfrm flipH="1">
            <a:off x="4387424" y="3376210"/>
            <a:ext cx="2089577" cy="0"/>
          </a:xfrm>
          <a:prstGeom prst="straightConnector1">
            <a:avLst/>
          </a:prstGeom>
          <a:noFill/>
          <a:ln w="25400" cap="flat" cmpd="sng" algn="ctr">
            <a:solidFill>
              <a:srgbClr val="CC0000"/>
            </a:solidFill>
            <a:prstDash val="solid"/>
            <a:round/>
            <a:headEnd type="none" w="med" len="med"/>
            <a:tailEnd type="arrow"/>
          </a:ln>
          <a:effectLst/>
        </p:spPr>
      </p:cxnSp>
      <p:sp>
        <p:nvSpPr>
          <p:cNvPr id="80" name="Rectangle 4"/>
          <p:cNvSpPr>
            <a:spLocks noChangeArrowheads="1"/>
          </p:cNvSpPr>
          <p:nvPr/>
        </p:nvSpPr>
        <p:spPr bwMode="auto">
          <a:xfrm>
            <a:off x="2971800" y="4114800"/>
            <a:ext cx="58674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  # t0 = *xp  </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a:t>
            </a:r>
            <a:r>
              <a:rPr lang="ro-RO" b="1" dirty="0">
                <a:solidFill>
                  <a:srgbClr val="FF0000"/>
                </a:solidFill>
                <a:latin typeface="Courier New" pitchFamily="49" charset="0"/>
              </a:rPr>
              <a:t> movq    (%rsi), %rdx  # t1 = *yp</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  # *xp = t1</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  # *yp = t0</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grpSp>
        <p:nvGrpSpPr>
          <p:cNvPr id="31" name="Group 30"/>
          <p:cNvGrpSpPr/>
          <p:nvPr/>
        </p:nvGrpSpPr>
        <p:grpSpPr>
          <a:xfrm>
            <a:off x="7620000" y="1414046"/>
            <a:ext cx="1219200" cy="2190764"/>
            <a:chOff x="6096000" y="1414046"/>
            <a:chExt cx="1219200" cy="2190764"/>
          </a:xfrm>
        </p:grpSpPr>
        <p:sp>
          <p:nvSpPr>
            <p:cNvPr id="32" name="Text Box 34"/>
            <p:cNvSpPr txBox="1">
              <a:spLocks noChangeArrowheads="1"/>
            </p:cNvSpPr>
            <p:nvPr/>
          </p:nvSpPr>
          <p:spPr bwMode="auto">
            <a:xfrm>
              <a:off x="6096000" y="165694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0x120 </a:t>
              </a:r>
            </a:p>
          </p:txBody>
        </p:sp>
        <p:sp>
          <p:nvSpPr>
            <p:cNvPr id="33" name="Text Box 35"/>
            <p:cNvSpPr txBox="1">
              <a:spLocks noChangeArrowheads="1"/>
            </p:cNvSpPr>
            <p:nvPr/>
          </p:nvSpPr>
          <p:spPr bwMode="auto">
            <a:xfrm>
              <a:off x="6096000" y="2052235"/>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0x118</a:t>
              </a:r>
            </a:p>
          </p:txBody>
        </p:sp>
        <p:sp>
          <p:nvSpPr>
            <p:cNvPr id="34" name="Text Box 36"/>
            <p:cNvSpPr txBox="1">
              <a:spLocks noChangeArrowheads="1"/>
            </p:cNvSpPr>
            <p:nvPr/>
          </p:nvSpPr>
          <p:spPr bwMode="auto">
            <a:xfrm>
              <a:off x="6096000" y="2447523"/>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0x110 </a:t>
              </a:r>
            </a:p>
          </p:txBody>
        </p:sp>
        <p:sp>
          <p:nvSpPr>
            <p:cNvPr id="35" name="Text Box 37"/>
            <p:cNvSpPr txBox="1">
              <a:spLocks noChangeArrowheads="1"/>
            </p:cNvSpPr>
            <p:nvPr/>
          </p:nvSpPr>
          <p:spPr bwMode="auto">
            <a:xfrm>
              <a:off x="6096000" y="2842810"/>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0x108 </a:t>
              </a:r>
            </a:p>
          </p:txBody>
        </p:sp>
        <p:sp>
          <p:nvSpPr>
            <p:cNvPr id="36" name="Text Box 38"/>
            <p:cNvSpPr txBox="1">
              <a:spLocks noChangeArrowheads="1"/>
            </p:cNvSpPr>
            <p:nvPr/>
          </p:nvSpPr>
          <p:spPr bwMode="auto">
            <a:xfrm>
              <a:off x="6096000" y="323809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0x100 </a:t>
              </a:r>
            </a:p>
          </p:txBody>
        </p:sp>
        <p:sp>
          <p:nvSpPr>
            <p:cNvPr id="37" name="Text Box 34"/>
            <p:cNvSpPr txBox="1">
              <a:spLocks noChangeArrowheads="1"/>
            </p:cNvSpPr>
            <p:nvPr/>
          </p:nvSpPr>
          <p:spPr bwMode="auto">
            <a:xfrm>
              <a:off x="6096000" y="1414046"/>
              <a:ext cx="1219200" cy="338554"/>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sz="1600" b="1" dirty="0">
                  <a:solidFill>
                    <a:srgbClr val="000000"/>
                  </a:solidFill>
                  <a:latin typeface="Calibri"/>
                  <a:cs typeface="Calibri"/>
                </a:rPr>
                <a:t>Address</a:t>
              </a:r>
            </a:p>
          </p:txBody>
        </p:sp>
      </p:grpSp>
    </p:spTree>
    <p:extLst>
      <p:ext uri="{BB962C8B-B14F-4D97-AF65-F5344CB8AC3E}">
        <p14:creationId xmlns:p14="http://schemas.microsoft.com/office/powerpoint/2010/main" val="1866723246"/>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6130" name="Rectangle 2"/>
          <p:cNvSpPr>
            <a:spLocks noGrp="1" noChangeArrowheads="1"/>
          </p:cNvSpPr>
          <p:nvPr>
            <p:ph type="title"/>
          </p:nvPr>
        </p:nvSpPr>
        <p:spPr>
          <a:xfrm>
            <a:off x="2057400" y="304800"/>
            <a:ext cx="6375400" cy="573088"/>
          </a:xfrm>
        </p:spPr>
        <p:txBody>
          <a:bodyPr/>
          <a:lstStyle/>
          <a:p>
            <a:r>
              <a:rPr lang="en-US" dirty="0"/>
              <a:t>Understanding </a:t>
            </a:r>
            <a:r>
              <a:rPr lang="en-US" dirty="0">
                <a:latin typeface="Courier New"/>
                <a:cs typeface="Courier New"/>
              </a:rPr>
              <a:t>swap()</a:t>
            </a:r>
            <a:endParaRPr lang="en-US" dirty="0"/>
          </a:p>
        </p:txBody>
      </p:sp>
      <p:sp>
        <p:nvSpPr>
          <p:cNvPr id="53" name="Rectangle 8"/>
          <p:cNvSpPr>
            <a:spLocks noChangeArrowheads="1"/>
          </p:cNvSpPr>
          <p:nvPr/>
        </p:nvSpPr>
        <p:spPr bwMode="auto">
          <a:xfrm>
            <a:off x="6477000" y="1661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FF0000"/>
                </a:solidFill>
                <a:latin typeface="Courier New" pitchFamily="49" charset="0"/>
              </a:rPr>
              <a:t>456</a:t>
            </a:r>
          </a:p>
        </p:txBody>
      </p:sp>
      <p:sp>
        <p:nvSpPr>
          <p:cNvPr id="55" name="Rectangle 9"/>
          <p:cNvSpPr>
            <a:spLocks noChangeArrowheads="1"/>
          </p:cNvSpPr>
          <p:nvPr/>
        </p:nvSpPr>
        <p:spPr bwMode="auto">
          <a:xfrm>
            <a:off x="6477000" y="2042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56" name="Rectangle 10"/>
          <p:cNvSpPr>
            <a:spLocks noChangeArrowheads="1"/>
          </p:cNvSpPr>
          <p:nvPr/>
        </p:nvSpPr>
        <p:spPr bwMode="auto">
          <a:xfrm>
            <a:off x="6477000" y="2423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7" name="Rectangle 11"/>
          <p:cNvSpPr>
            <a:spLocks noChangeArrowheads="1"/>
          </p:cNvSpPr>
          <p:nvPr/>
        </p:nvSpPr>
        <p:spPr bwMode="auto">
          <a:xfrm>
            <a:off x="6477000" y="2804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8" name="Rectangle 20"/>
          <p:cNvSpPr>
            <a:spLocks noChangeArrowheads="1"/>
          </p:cNvSpPr>
          <p:nvPr/>
        </p:nvSpPr>
        <p:spPr bwMode="auto">
          <a:xfrm>
            <a:off x="6477000" y="3185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456</a:t>
            </a:r>
          </a:p>
        </p:txBody>
      </p:sp>
      <p:grpSp>
        <p:nvGrpSpPr>
          <p:cNvPr id="64" name="Group 63"/>
          <p:cNvGrpSpPr/>
          <p:nvPr/>
        </p:nvGrpSpPr>
        <p:grpSpPr>
          <a:xfrm>
            <a:off x="2634823" y="1814110"/>
            <a:ext cx="1752600" cy="1752600"/>
            <a:chOff x="9111129" y="1790700"/>
            <a:chExt cx="1752600" cy="1752600"/>
          </a:xfrm>
        </p:grpSpPr>
        <p:sp>
          <p:nvSpPr>
            <p:cNvPr id="65" name="Rectangle 43"/>
            <p:cNvSpPr>
              <a:spLocks noChangeArrowheads="1"/>
            </p:cNvSpPr>
            <p:nvPr/>
          </p:nvSpPr>
          <p:spPr bwMode="auto">
            <a:xfrm>
              <a:off x="9111129" y="17907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rdi</a:t>
              </a:r>
              <a:endParaRPr lang="en-US" b="1" dirty="0">
                <a:solidFill>
                  <a:srgbClr val="000000"/>
                </a:solidFill>
                <a:latin typeface="Courier New" pitchFamily="49" charset="0"/>
              </a:endParaRPr>
            </a:p>
          </p:txBody>
        </p:sp>
        <p:sp>
          <p:nvSpPr>
            <p:cNvPr id="66" name="Rectangle 44"/>
            <p:cNvSpPr>
              <a:spLocks noChangeArrowheads="1"/>
            </p:cNvSpPr>
            <p:nvPr/>
          </p:nvSpPr>
          <p:spPr bwMode="auto">
            <a:xfrm>
              <a:off x="9111129" y="22479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rsi</a:t>
              </a:r>
              <a:endParaRPr lang="en-US" b="1" dirty="0">
                <a:solidFill>
                  <a:srgbClr val="000000"/>
                </a:solidFill>
                <a:latin typeface="Courier New" pitchFamily="49" charset="0"/>
              </a:endParaRPr>
            </a:p>
          </p:txBody>
        </p:sp>
        <p:sp>
          <p:nvSpPr>
            <p:cNvPr id="67" name="Rectangle 45"/>
            <p:cNvSpPr>
              <a:spLocks noChangeArrowheads="1"/>
            </p:cNvSpPr>
            <p:nvPr/>
          </p:nvSpPr>
          <p:spPr bwMode="auto">
            <a:xfrm>
              <a:off x="9111129" y="27051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rax</a:t>
              </a:r>
              <a:endParaRPr lang="en-US" b="1" dirty="0">
                <a:solidFill>
                  <a:srgbClr val="000000"/>
                </a:solidFill>
                <a:latin typeface="Courier New" pitchFamily="49" charset="0"/>
              </a:endParaRPr>
            </a:p>
          </p:txBody>
        </p:sp>
        <p:sp>
          <p:nvSpPr>
            <p:cNvPr id="68" name="Rectangle 46"/>
            <p:cNvSpPr>
              <a:spLocks noChangeArrowheads="1"/>
            </p:cNvSpPr>
            <p:nvPr/>
          </p:nvSpPr>
          <p:spPr bwMode="auto">
            <a:xfrm>
              <a:off x="9111129" y="31623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rdx</a:t>
              </a:r>
              <a:endParaRPr lang="en-US" b="1" dirty="0">
                <a:solidFill>
                  <a:srgbClr val="000000"/>
                </a:solidFill>
                <a:latin typeface="Courier New" pitchFamily="49" charset="0"/>
              </a:endParaRPr>
            </a:p>
          </p:txBody>
        </p:sp>
        <p:sp>
          <p:nvSpPr>
            <p:cNvPr id="69" name="Rectangle 52"/>
            <p:cNvSpPr>
              <a:spLocks noChangeArrowheads="1"/>
            </p:cNvSpPr>
            <p:nvPr/>
          </p:nvSpPr>
          <p:spPr bwMode="auto">
            <a:xfrm>
              <a:off x="9796929" y="17907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0x120</a:t>
              </a:r>
            </a:p>
          </p:txBody>
        </p:sp>
        <p:sp>
          <p:nvSpPr>
            <p:cNvPr id="70" name="Rectangle 53"/>
            <p:cNvSpPr>
              <a:spLocks noChangeArrowheads="1"/>
            </p:cNvSpPr>
            <p:nvPr/>
          </p:nvSpPr>
          <p:spPr bwMode="auto">
            <a:xfrm>
              <a:off x="9796929" y="22479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0x100</a:t>
              </a:r>
            </a:p>
          </p:txBody>
        </p:sp>
        <p:sp>
          <p:nvSpPr>
            <p:cNvPr id="71" name="Rectangle 54"/>
            <p:cNvSpPr>
              <a:spLocks noChangeArrowheads="1"/>
            </p:cNvSpPr>
            <p:nvPr/>
          </p:nvSpPr>
          <p:spPr bwMode="auto">
            <a:xfrm>
              <a:off x="9796929" y="27051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123</a:t>
              </a:r>
            </a:p>
          </p:txBody>
        </p:sp>
        <p:sp>
          <p:nvSpPr>
            <p:cNvPr id="72" name="Rectangle 55"/>
            <p:cNvSpPr>
              <a:spLocks noChangeArrowheads="1"/>
            </p:cNvSpPr>
            <p:nvPr/>
          </p:nvSpPr>
          <p:spPr bwMode="auto">
            <a:xfrm>
              <a:off x="9796929" y="31623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456</a:t>
              </a:r>
            </a:p>
          </p:txBody>
        </p:sp>
      </p:grpSp>
      <p:sp>
        <p:nvSpPr>
          <p:cNvPr id="73" name="Text Box 5"/>
          <p:cNvSpPr txBox="1">
            <a:spLocks noChangeArrowheads="1"/>
          </p:cNvSpPr>
          <p:nvPr/>
        </p:nvSpPr>
        <p:spPr bwMode="auto">
          <a:xfrm>
            <a:off x="2819401" y="1252323"/>
            <a:ext cx="135100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Registers</a:t>
            </a:r>
          </a:p>
        </p:txBody>
      </p:sp>
      <p:sp>
        <p:nvSpPr>
          <p:cNvPr id="76" name="Text Box 5"/>
          <p:cNvSpPr txBox="1">
            <a:spLocks noChangeArrowheads="1"/>
          </p:cNvSpPr>
          <p:nvPr/>
        </p:nvSpPr>
        <p:spPr bwMode="auto">
          <a:xfrm>
            <a:off x="6340384" y="1032634"/>
            <a:ext cx="1279617"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Memory</a:t>
            </a:r>
          </a:p>
        </p:txBody>
      </p:sp>
      <p:cxnSp>
        <p:nvCxnSpPr>
          <p:cNvPr id="78" name="Straight Arrow Connector 77"/>
          <p:cNvCxnSpPr>
            <a:stCxn id="72" idx="3"/>
            <a:endCxn id="53" idx="1"/>
          </p:cNvCxnSpPr>
          <p:nvPr/>
        </p:nvCxnSpPr>
        <p:spPr bwMode="auto">
          <a:xfrm flipV="1">
            <a:off x="4387424" y="1852210"/>
            <a:ext cx="2089577" cy="1524000"/>
          </a:xfrm>
          <a:prstGeom prst="straightConnector1">
            <a:avLst/>
          </a:prstGeom>
          <a:noFill/>
          <a:ln w="25400" cap="flat" cmpd="sng" algn="ctr">
            <a:solidFill>
              <a:srgbClr val="CC0000"/>
            </a:solidFill>
            <a:prstDash val="solid"/>
            <a:round/>
            <a:headEnd type="none" w="med" len="med"/>
            <a:tailEnd type="arrow"/>
          </a:ln>
          <a:effectLst/>
        </p:spPr>
      </p:cxnSp>
      <p:sp>
        <p:nvSpPr>
          <p:cNvPr id="80" name="Rectangle 4"/>
          <p:cNvSpPr>
            <a:spLocks noChangeArrowheads="1"/>
          </p:cNvSpPr>
          <p:nvPr/>
        </p:nvSpPr>
        <p:spPr bwMode="auto">
          <a:xfrm>
            <a:off x="2971800" y="4114800"/>
            <a:ext cx="58674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  # t0 = *xp  </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  # t1 = *yp</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a:t>
            </a:r>
            <a:r>
              <a:rPr lang="ro-RO" b="1" dirty="0">
                <a:solidFill>
                  <a:srgbClr val="FF0000"/>
                </a:solidFill>
                <a:latin typeface="Courier New" pitchFamily="49" charset="0"/>
              </a:rPr>
              <a:t> movq    %rdx, (%rdi)  # *xp = t1</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%rax, (%rsi)  # *yp = t0</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grpSp>
        <p:nvGrpSpPr>
          <p:cNvPr id="30" name="Group 29"/>
          <p:cNvGrpSpPr/>
          <p:nvPr/>
        </p:nvGrpSpPr>
        <p:grpSpPr>
          <a:xfrm>
            <a:off x="7620000" y="1414046"/>
            <a:ext cx="1219200" cy="2190764"/>
            <a:chOff x="6096000" y="1414046"/>
            <a:chExt cx="1219200" cy="2190764"/>
          </a:xfrm>
        </p:grpSpPr>
        <p:sp>
          <p:nvSpPr>
            <p:cNvPr id="31" name="Text Box 34"/>
            <p:cNvSpPr txBox="1">
              <a:spLocks noChangeArrowheads="1"/>
            </p:cNvSpPr>
            <p:nvPr/>
          </p:nvSpPr>
          <p:spPr bwMode="auto">
            <a:xfrm>
              <a:off x="6096000" y="165694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0x120 </a:t>
              </a:r>
            </a:p>
          </p:txBody>
        </p:sp>
        <p:sp>
          <p:nvSpPr>
            <p:cNvPr id="32" name="Text Box 35"/>
            <p:cNvSpPr txBox="1">
              <a:spLocks noChangeArrowheads="1"/>
            </p:cNvSpPr>
            <p:nvPr/>
          </p:nvSpPr>
          <p:spPr bwMode="auto">
            <a:xfrm>
              <a:off x="6096000" y="2052235"/>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0x118</a:t>
              </a:r>
            </a:p>
          </p:txBody>
        </p:sp>
        <p:sp>
          <p:nvSpPr>
            <p:cNvPr id="33" name="Text Box 36"/>
            <p:cNvSpPr txBox="1">
              <a:spLocks noChangeArrowheads="1"/>
            </p:cNvSpPr>
            <p:nvPr/>
          </p:nvSpPr>
          <p:spPr bwMode="auto">
            <a:xfrm>
              <a:off x="6096000" y="2447523"/>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0x110 </a:t>
              </a:r>
            </a:p>
          </p:txBody>
        </p:sp>
        <p:sp>
          <p:nvSpPr>
            <p:cNvPr id="34" name="Text Box 37"/>
            <p:cNvSpPr txBox="1">
              <a:spLocks noChangeArrowheads="1"/>
            </p:cNvSpPr>
            <p:nvPr/>
          </p:nvSpPr>
          <p:spPr bwMode="auto">
            <a:xfrm>
              <a:off x="6096000" y="2842810"/>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0x108 </a:t>
              </a:r>
            </a:p>
          </p:txBody>
        </p:sp>
        <p:sp>
          <p:nvSpPr>
            <p:cNvPr id="35" name="Text Box 38"/>
            <p:cNvSpPr txBox="1">
              <a:spLocks noChangeArrowheads="1"/>
            </p:cNvSpPr>
            <p:nvPr/>
          </p:nvSpPr>
          <p:spPr bwMode="auto">
            <a:xfrm>
              <a:off x="6096000" y="323809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0x100 </a:t>
              </a:r>
            </a:p>
          </p:txBody>
        </p:sp>
        <p:sp>
          <p:nvSpPr>
            <p:cNvPr id="36" name="Text Box 34"/>
            <p:cNvSpPr txBox="1">
              <a:spLocks noChangeArrowheads="1"/>
            </p:cNvSpPr>
            <p:nvPr/>
          </p:nvSpPr>
          <p:spPr bwMode="auto">
            <a:xfrm>
              <a:off x="6096000" y="1414046"/>
              <a:ext cx="1219200" cy="338554"/>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sz="1600" b="1" dirty="0">
                  <a:solidFill>
                    <a:srgbClr val="000000"/>
                  </a:solidFill>
                  <a:latin typeface="Calibri"/>
                  <a:cs typeface="Calibri"/>
                </a:rPr>
                <a:t>Address</a:t>
              </a:r>
            </a:p>
          </p:txBody>
        </p:sp>
      </p:grpSp>
    </p:spTree>
    <p:extLst>
      <p:ext uri="{BB962C8B-B14F-4D97-AF65-F5344CB8AC3E}">
        <p14:creationId xmlns:p14="http://schemas.microsoft.com/office/powerpoint/2010/main" val="1430001331"/>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6130" name="Rectangle 2"/>
          <p:cNvSpPr>
            <a:spLocks noGrp="1" noChangeArrowheads="1"/>
          </p:cNvSpPr>
          <p:nvPr>
            <p:ph type="title"/>
          </p:nvPr>
        </p:nvSpPr>
        <p:spPr>
          <a:xfrm>
            <a:off x="2057400" y="304800"/>
            <a:ext cx="6375400" cy="573088"/>
          </a:xfrm>
        </p:spPr>
        <p:txBody>
          <a:bodyPr/>
          <a:lstStyle/>
          <a:p>
            <a:r>
              <a:rPr lang="en-US" dirty="0"/>
              <a:t>Understanding </a:t>
            </a:r>
            <a:r>
              <a:rPr lang="en-US" dirty="0">
                <a:latin typeface="Courier New"/>
                <a:cs typeface="Courier New"/>
              </a:rPr>
              <a:t>swap()</a:t>
            </a:r>
            <a:endParaRPr lang="en-US" dirty="0"/>
          </a:p>
        </p:txBody>
      </p:sp>
      <p:sp>
        <p:nvSpPr>
          <p:cNvPr id="53" name="Rectangle 8"/>
          <p:cNvSpPr>
            <a:spLocks noChangeArrowheads="1"/>
          </p:cNvSpPr>
          <p:nvPr/>
        </p:nvSpPr>
        <p:spPr bwMode="auto">
          <a:xfrm>
            <a:off x="6477000" y="1661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456</a:t>
            </a:r>
          </a:p>
        </p:txBody>
      </p:sp>
      <p:sp>
        <p:nvSpPr>
          <p:cNvPr id="55" name="Rectangle 9"/>
          <p:cNvSpPr>
            <a:spLocks noChangeArrowheads="1"/>
          </p:cNvSpPr>
          <p:nvPr/>
        </p:nvSpPr>
        <p:spPr bwMode="auto">
          <a:xfrm>
            <a:off x="6477000" y="2042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ourier New" pitchFamily="49" charset="0"/>
            </a:endParaRPr>
          </a:p>
        </p:txBody>
      </p:sp>
      <p:sp>
        <p:nvSpPr>
          <p:cNvPr id="56" name="Rectangle 10"/>
          <p:cNvSpPr>
            <a:spLocks noChangeArrowheads="1"/>
          </p:cNvSpPr>
          <p:nvPr/>
        </p:nvSpPr>
        <p:spPr bwMode="auto">
          <a:xfrm>
            <a:off x="6477000" y="2423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7" name="Rectangle 11"/>
          <p:cNvSpPr>
            <a:spLocks noChangeArrowheads="1"/>
          </p:cNvSpPr>
          <p:nvPr/>
        </p:nvSpPr>
        <p:spPr bwMode="auto">
          <a:xfrm>
            <a:off x="6477000" y="2804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endParaRPr lang="en-US" b="1" dirty="0">
              <a:solidFill>
                <a:srgbClr val="000000"/>
              </a:solidFill>
              <a:latin typeface="Calibri" pitchFamily="34" charset="0"/>
            </a:endParaRPr>
          </a:p>
        </p:txBody>
      </p:sp>
      <p:sp>
        <p:nvSpPr>
          <p:cNvPr id="58" name="Rectangle 20"/>
          <p:cNvSpPr>
            <a:spLocks noChangeArrowheads="1"/>
          </p:cNvSpPr>
          <p:nvPr/>
        </p:nvSpPr>
        <p:spPr bwMode="auto">
          <a:xfrm>
            <a:off x="6477000" y="3185710"/>
            <a:ext cx="1066800" cy="381000"/>
          </a:xfrm>
          <a:prstGeom prst="rect">
            <a:avLst/>
          </a:prstGeom>
          <a:solidFill>
            <a:schemeClr val="accent2">
              <a:lumMod val="20000"/>
              <a:lumOff val="80000"/>
            </a:schemeClr>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FF0000"/>
                </a:solidFill>
                <a:latin typeface="Calibri" pitchFamily="34" charset="0"/>
              </a:rPr>
              <a:t>123</a:t>
            </a:r>
          </a:p>
        </p:txBody>
      </p:sp>
      <p:grpSp>
        <p:nvGrpSpPr>
          <p:cNvPr id="64" name="Group 63"/>
          <p:cNvGrpSpPr/>
          <p:nvPr/>
        </p:nvGrpSpPr>
        <p:grpSpPr>
          <a:xfrm>
            <a:off x="2634823" y="1814110"/>
            <a:ext cx="1752600" cy="1752600"/>
            <a:chOff x="9111129" y="1790700"/>
            <a:chExt cx="1752600" cy="1752600"/>
          </a:xfrm>
        </p:grpSpPr>
        <p:sp>
          <p:nvSpPr>
            <p:cNvPr id="65" name="Rectangle 43"/>
            <p:cNvSpPr>
              <a:spLocks noChangeArrowheads="1"/>
            </p:cNvSpPr>
            <p:nvPr/>
          </p:nvSpPr>
          <p:spPr bwMode="auto">
            <a:xfrm>
              <a:off x="9111129" y="17907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rdi</a:t>
              </a:r>
              <a:endParaRPr lang="en-US" b="1" dirty="0">
                <a:solidFill>
                  <a:srgbClr val="000000"/>
                </a:solidFill>
                <a:latin typeface="Courier New" pitchFamily="49" charset="0"/>
              </a:endParaRPr>
            </a:p>
          </p:txBody>
        </p:sp>
        <p:sp>
          <p:nvSpPr>
            <p:cNvPr id="66" name="Rectangle 44"/>
            <p:cNvSpPr>
              <a:spLocks noChangeArrowheads="1"/>
            </p:cNvSpPr>
            <p:nvPr/>
          </p:nvSpPr>
          <p:spPr bwMode="auto">
            <a:xfrm>
              <a:off x="9111129" y="22479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rsi</a:t>
              </a:r>
              <a:endParaRPr lang="en-US" b="1" dirty="0">
                <a:solidFill>
                  <a:srgbClr val="000000"/>
                </a:solidFill>
                <a:latin typeface="Courier New" pitchFamily="49" charset="0"/>
              </a:endParaRPr>
            </a:p>
          </p:txBody>
        </p:sp>
        <p:sp>
          <p:nvSpPr>
            <p:cNvPr id="67" name="Rectangle 45"/>
            <p:cNvSpPr>
              <a:spLocks noChangeArrowheads="1"/>
            </p:cNvSpPr>
            <p:nvPr/>
          </p:nvSpPr>
          <p:spPr bwMode="auto">
            <a:xfrm>
              <a:off x="9111129" y="27051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rax</a:t>
              </a:r>
              <a:endParaRPr lang="en-US" b="1" dirty="0">
                <a:solidFill>
                  <a:srgbClr val="000000"/>
                </a:solidFill>
                <a:latin typeface="Courier New" pitchFamily="49" charset="0"/>
              </a:endParaRPr>
            </a:p>
          </p:txBody>
        </p:sp>
        <p:sp>
          <p:nvSpPr>
            <p:cNvPr id="68" name="Rectangle 46"/>
            <p:cNvSpPr>
              <a:spLocks noChangeArrowheads="1"/>
            </p:cNvSpPr>
            <p:nvPr/>
          </p:nvSpPr>
          <p:spPr bwMode="auto">
            <a:xfrm>
              <a:off x="9111129" y="3162300"/>
              <a:ext cx="685800" cy="381000"/>
            </a:xfrm>
            <a:prstGeom prst="rect">
              <a:avLst/>
            </a:prstGeom>
            <a:solidFill>
              <a:schemeClr val="bg1"/>
            </a:solidFill>
            <a:ln w="25400">
              <a:solidFill>
                <a:schemeClr val="tx1"/>
              </a:solidFill>
              <a:miter lim="800000"/>
              <a:headEnd/>
              <a:tailEnd/>
            </a:ln>
            <a:effectLst/>
          </p:spPr>
          <p:txBody>
            <a:bodyPr wrap="none" anchor="ct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rdx</a:t>
              </a:r>
              <a:endParaRPr lang="en-US" b="1" dirty="0">
                <a:solidFill>
                  <a:srgbClr val="000000"/>
                </a:solidFill>
                <a:latin typeface="Courier New" pitchFamily="49" charset="0"/>
              </a:endParaRPr>
            </a:p>
          </p:txBody>
        </p:sp>
        <p:sp>
          <p:nvSpPr>
            <p:cNvPr id="69" name="Rectangle 52"/>
            <p:cNvSpPr>
              <a:spLocks noChangeArrowheads="1"/>
            </p:cNvSpPr>
            <p:nvPr/>
          </p:nvSpPr>
          <p:spPr bwMode="auto">
            <a:xfrm>
              <a:off x="9796929" y="17907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0x120</a:t>
              </a:r>
            </a:p>
          </p:txBody>
        </p:sp>
        <p:sp>
          <p:nvSpPr>
            <p:cNvPr id="70" name="Rectangle 53"/>
            <p:cNvSpPr>
              <a:spLocks noChangeArrowheads="1"/>
            </p:cNvSpPr>
            <p:nvPr/>
          </p:nvSpPr>
          <p:spPr bwMode="auto">
            <a:xfrm>
              <a:off x="9796929" y="22479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0x100</a:t>
              </a:r>
            </a:p>
          </p:txBody>
        </p:sp>
        <p:sp>
          <p:nvSpPr>
            <p:cNvPr id="71" name="Rectangle 54"/>
            <p:cNvSpPr>
              <a:spLocks noChangeArrowheads="1"/>
            </p:cNvSpPr>
            <p:nvPr/>
          </p:nvSpPr>
          <p:spPr bwMode="auto">
            <a:xfrm>
              <a:off x="9796929" y="27051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123</a:t>
              </a:r>
            </a:p>
          </p:txBody>
        </p:sp>
        <p:sp>
          <p:nvSpPr>
            <p:cNvPr id="72" name="Rectangle 55"/>
            <p:cNvSpPr>
              <a:spLocks noChangeArrowheads="1"/>
            </p:cNvSpPr>
            <p:nvPr/>
          </p:nvSpPr>
          <p:spPr bwMode="auto">
            <a:xfrm>
              <a:off x="9796929" y="3162300"/>
              <a:ext cx="1066800" cy="381000"/>
            </a:xfrm>
            <a:prstGeom prst="rect">
              <a:avLst/>
            </a:prstGeom>
            <a:solidFill>
              <a:schemeClr val="bg1"/>
            </a:solidFill>
            <a:ln w="25400">
              <a:solidFill>
                <a:schemeClr val="tx1"/>
              </a:solidFill>
              <a:miter lim="800000"/>
              <a:headEnd/>
              <a:tailEnd/>
            </a:ln>
            <a:effectLst/>
          </p:spPr>
          <p:txBody>
            <a:bodyPr wrap="none" anchor="ctr"/>
            <a:lstStyle/>
            <a:p>
              <a:pPr algn="r" defTabSz="914400" eaLnBrk="0" fontAlgn="base" hangingPunct="0">
                <a:spcBef>
                  <a:spcPct val="0"/>
                </a:spcBef>
                <a:spcAft>
                  <a:spcPct val="0"/>
                </a:spcAft>
              </a:pPr>
              <a:r>
                <a:rPr lang="en-US" b="1" dirty="0">
                  <a:solidFill>
                    <a:srgbClr val="000000"/>
                  </a:solidFill>
                  <a:latin typeface="Courier New" pitchFamily="49" charset="0"/>
                </a:rPr>
                <a:t>456</a:t>
              </a:r>
            </a:p>
          </p:txBody>
        </p:sp>
      </p:grpSp>
      <p:sp>
        <p:nvSpPr>
          <p:cNvPr id="73" name="Text Box 5"/>
          <p:cNvSpPr txBox="1">
            <a:spLocks noChangeArrowheads="1"/>
          </p:cNvSpPr>
          <p:nvPr/>
        </p:nvSpPr>
        <p:spPr bwMode="auto">
          <a:xfrm>
            <a:off x="2819401" y="1252323"/>
            <a:ext cx="1351001"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Registers</a:t>
            </a:r>
          </a:p>
        </p:txBody>
      </p:sp>
      <p:sp>
        <p:nvSpPr>
          <p:cNvPr id="76" name="Text Box 5"/>
          <p:cNvSpPr txBox="1">
            <a:spLocks noChangeArrowheads="1"/>
          </p:cNvSpPr>
          <p:nvPr/>
        </p:nvSpPr>
        <p:spPr bwMode="auto">
          <a:xfrm>
            <a:off x="6340384" y="1032634"/>
            <a:ext cx="1279617" cy="461665"/>
          </a:xfrm>
          <a:prstGeom prst="rect">
            <a:avLst/>
          </a:prstGeom>
          <a:noFill/>
          <a:ln w="25400">
            <a:noFill/>
            <a:miter lim="800000"/>
            <a:headEnd/>
            <a:tailEnd/>
          </a:ln>
          <a:effectLst/>
        </p:spPr>
        <p:txBody>
          <a:bodyPr wrap="none">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Memory</a:t>
            </a:r>
          </a:p>
        </p:txBody>
      </p:sp>
      <p:cxnSp>
        <p:nvCxnSpPr>
          <p:cNvPr id="78" name="Straight Arrow Connector 77"/>
          <p:cNvCxnSpPr>
            <a:stCxn id="71" idx="3"/>
          </p:cNvCxnSpPr>
          <p:nvPr/>
        </p:nvCxnSpPr>
        <p:spPr bwMode="auto">
          <a:xfrm>
            <a:off x="4387423" y="2919010"/>
            <a:ext cx="2074636" cy="419100"/>
          </a:xfrm>
          <a:prstGeom prst="straightConnector1">
            <a:avLst/>
          </a:prstGeom>
          <a:noFill/>
          <a:ln w="25400" cap="flat" cmpd="sng" algn="ctr">
            <a:solidFill>
              <a:srgbClr val="CC0000"/>
            </a:solidFill>
            <a:prstDash val="solid"/>
            <a:round/>
            <a:headEnd type="none" w="med" len="med"/>
            <a:tailEnd type="arrow"/>
          </a:ln>
          <a:effectLst/>
        </p:spPr>
      </p:cxnSp>
      <p:sp>
        <p:nvSpPr>
          <p:cNvPr id="80" name="Rectangle 4"/>
          <p:cNvSpPr>
            <a:spLocks noChangeArrowheads="1"/>
          </p:cNvSpPr>
          <p:nvPr/>
        </p:nvSpPr>
        <p:spPr bwMode="auto">
          <a:xfrm>
            <a:off x="2971800" y="4114800"/>
            <a:ext cx="5867400" cy="1751762"/>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swap:</a:t>
            </a:r>
          </a:p>
          <a:p>
            <a:pPr defTabSz="914400" eaLnBrk="0" fontAlgn="base" hangingPunct="0">
              <a:spcBef>
                <a:spcPct val="0"/>
              </a:spcBef>
              <a:spcAft>
                <a:spcPct val="0"/>
              </a:spcAft>
              <a:tabLst>
                <a:tab pos="347663" algn="l"/>
                <a:tab pos="1312863" algn="l"/>
              </a:tabLst>
            </a:pPr>
            <a:r>
              <a:rPr lang="en-US" b="1" dirty="0">
                <a:solidFill>
                  <a:srgbClr val="000000"/>
                </a:solidFill>
                <a:latin typeface="Courier New" pitchFamily="49" charset="0"/>
              </a:rPr>
              <a:t>  </a:t>
            </a:r>
            <a:r>
              <a:rPr lang="ro-RO" b="1" dirty="0">
                <a:solidFill>
                  <a:srgbClr val="000000"/>
                </a:solidFill>
                <a:latin typeface="Courier New" pitchFamily="49" charset="0"/>
              </a:rPr>
              <a:t> movq    (%rdi), %rax  # t0 = *xp  </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(%rsi), %rdx  # t1 = *yp</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movq    %rdx, (%rdi)  # *xp = t1</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a:t>
            </a:r>
            <a:r>
              <a:rPr lang="ro-RO" b="1" dirty="0">
                <a:solidFill>
                  <a:srgbClr val="FF0000"/>
                </a:solidFill>
                <a:latin typeface="Courier New" pitchFamily="49" charset="0"/>
              </a:rPr>
              <a:t>movq    %rax, (%rsi)  # *yp = t0</a:t>
            </a:r>
          </a:p>
          <a:p>
            <a:pPr defTabSz="914400" eaLnBrk="0" fontAlgn="base" hangingPunct="0">
              <a:spcBef>
                <a:spcPct val="0"/>
              </a:spcBef>
              <a:spcAft>
                <a:spcPct val="0"/>
              </a:spcAft>
              <a:tabLst>
                <a:tab pos="347663" algn="l"/>
                <a:tab pos="1312863" algn="l"/>
              </a:tabLst>
            </a:pPr>
            <a:r>
              <a:rPr lang="ro-RO" b="1" dirty="0">
                <a:solidFill>
                  <a:srgbClr val="000000"/>
                </a:solidFill>
                <a:latin typeface="Courier New" pitchFamily="49" charset="0"/>
              </a:rPr>
              <a:t>   ret</a:t>
            </a:r>
            <a:endParaRPr lang="en-US" b="1" dirty="0">
              <a:solidFill>
                <a:srgbClr val="000000"/>
              </a:solidFill>
              <a:latin typeface="Courier New" pitchFamily="49" charset="0"/>
            </a:endParaRPr>
          </a:p>
        </p:txBody>
      </p:sp>
      <p:grpSp>
        <p:nvGrpSpPr>
          <p:cNvPr id="28" name="Group 27"/>
          <p:cNvGrpSpPr/>
          <p:nvPr/>
        </p:nvGrpSpPr>
        <p:grpSpPr>
          <a:xfrm>
            <a:off x="7620000" y="1414046"/>
            <a:ext cx="1219200" cy="2190764"/>
            <a:chOff x="6096000" y="1414046"/>
            <a:chExt cx="1219200" cy="2190764"/>
          </a:xfrm>
        </p:grpSpPr>
        <p:sp>
          <p:nvSpPr>
            <p:cNvPr id="29" name="Text Box 34"/>
            <p:cNvSpPr txBox="1">
              <a:spLocks noChangeArrowheads="1"/>
            </p:cNvSpPr>
            <p:nvPr/>
          </p:nvSpPr>
          <p:spPr bwMode="auto">
            <a:xfrm>
              <a:off x="6096000" y="165694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0x120 </a:t>
              </a:r>
            </a:p>
          </p:txBody>
        </p:sp>
        <p:sp>
          <p:nvSpPr>
            <p:cNvPr id="30" name="Text Box 35"/>
            <p:cNvSpPr txBox="1">
              <a:spLocks noChangeArrowheads="1"/>
            </p:cNvSpPr>
            <p:nvPr/>
          </p:nvSpPr>
          <p:spPr bwMode="auto">
            <a:xfrm>
              <a:off x="6096000" y="2052235"/>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0x118</a:t>
              </a:r>
            </a:p>
          </p:txBody>
        </p:sp>
        <p:sp>
          <p:nvSpPr>
            <p:cNvPr id="31" name="Text Box 36"/>
            <p:cNvSpPr txBox="1">
              <a:spLocks noChangeArrowheads="1"/>
            </p:cNvSpPr>
            <p:nvPr/>
          </p:nvSpPr>
          <p:spPr bwMode="auto">
            <a:xfrm>
              <a:off x="6096000" y="2447523"/>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0x110 </a:t>
              </a:r>
            </a:p>
          </p:txBody>
        </p:sp>
        <p:sp>
          <p:nvSpPr>
            <p:cNvPr id="32" name="Text Box 37"/>
            <p:cNvSpPr txBox="1">
              <a:spLocks noChangeArrowheads="1"/>
            </p:cNvSpPr>
            <p:nvPr/>
          </p:nvSpPr>
          <p:spPr bwMode="auto">
            <a:xfrm>
              <a:off x="6096000" y="2842810"/>
              <a:ext cx="1219200" cy="366713"/>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0x108 </a:t>
              </a:r>
            </a:p>
          </p:txBody>
        </p:sp>
        <p:sp>
          <p:nvSpPr>
            <p:cNvPr id="33" name="Text Box 38"/>
            <p:cNvSpPr txBox="1">
              <a:spLocks noChangeArrowheads="1"/>
            </p:cNvSpPr>
            <p:nvPr/>
          </p:nvSpPr>
          <p:spPr bwMode="auto">
            <a:xfrm>
              <a:off x="6096000" y="3238098"/>
              <a:ext cx="1219200" cy="366712"/>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b="1" dirty="0">
                  <a:solidFill>
                    <a:srgbClr val="000000"/>
                  </a:solidFill>
                  <a:latin typeface="Courier New" pitchFamily="49" charset="0"/>
                </a:rPr>
                <a:t>0x100 </a:t>
              </a:r>
            </a:p>
          </p:txBody>
        </p:sp>
        <p:sp>
          <p:nvSpPr>
            <p:cNvPr id="34" name="Text Box 34"/>
            <p:cNvSpPr txBox="1">
              <a:spLocks noChangeArrowheads="1"/>
            </p:cNvSpPr>
            <p:nvPr/>
          </p:nvSpPr>
          <p:spPr bwMode="auto">
            <a:xfrm>
              <a:off x="6096000" y="1414046"/>
              <a:ext cx="1219200" cy="338554"/>
            </a:xfrm>
            <a:prstGeom prst="rect">
              <a:avLst/>
            </a:prstGeom>
            <a:noFill/>
            <a:ln w="25400">
              <a:noFill/>
              <a:miter lim="800000"/>
              <a:headEnd/>
              <a:tailEnd/>
            </a:ln>
            <a:effectLst/>
          </p:spPr>
          <p:txBody>
            <a:bodyPr>
              <a:spAutoFit/>
            </a:bodyPr>
            <a:lstStyle/>
            <a:p>
              <a:pPr defTabSz="914400" eaLnBrk="0" fontAlgn="base" hangingPunct="0">
                <a:spcBef>
                  <a:spcPct val="0"/>
                </a:spcBef>
                <a:spcAft>
                  <a:spcPct val="0"/>
                </a:spcAft>
              </a:pPr>
              <a:r>
                <a:rPr lang="en-US" sz="1600" b="1" dirty="0">
                  <a:solidFill>
                    <a:srgbClr val="000000"/>
                  </a:solidFill>
                  <a:latin typeface="Calibri"/>
                  <a:cs typeface="Calibri"/>
                </a:rPr>
                <a:t>Address</a:t>
              </a:r>
            </a:p>
          </p:txBody>
        </p:sp>
      </p:grpSp>
    </p:spTree>
    <p:extLst>
      <p:ext uri="{BB962C8B-B14F-4D97-AF65-F5344CB8AC3E}">
        <p14:creationId xmlns:p14="http://schemas.microsoft.com/office/powerpoint/2010/main" val="3920704634"/>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722" name="Rectangle 2"/>
          <p:cNvSpPr>
            <a:spLocks noGrp="1" noChangeArrowheads="1"/>
          </p:cNvSpPr>
          <p:nvPr>
            <p:ph type="title"/>
          </p:nvPr>
        </p:nvSpPr>
        <p:spPr>
          <a:xfrm>
            <a:off x="1905000" y="569912"/>
            <a:ext cx="7035800" cy="573088"/>
          </a:xfrm>
        </p:spPr>
        <p:txBody>
          <a:bodyPr/>
          <a:lstStyle/>
          <a:p>
            <a:r>
              <a:rPr lang="en-US" dirty="0"/>
              <a:t>Simple Memory Addressing Modes</a:t>
            </a:r>
          </a:p>
        </p:txBody>
      </p:sp>
      <p:sp>
        <p:nvSpPr>
          <p:cNvPr id="158723" name="Rectangle 3"/>
          <p:cNvSpPr>
            <a:spLocks noGrp="1" noChangeArrowheads="1"/>
          </p:cNvSpPr>
          <p:nvPr>
            <p:ph type="body" idx="1"/>
          </p:nvPr>
        </p:nvSpPr>
        <p:spPr/>
        <p:txBody>
          <a:bodyPr/>
          <a:lstStyle/>
          <a:p>
            <a:pPr marL="223838" indent="-223838" defTabSz="895350">
              <a:tabLst>
                <a:tab pos="2349500" algn="l"/>
                <a:tab pos="4114800" algn="l"/>
              </a:tabLst>
            </a:pPr>
            <a:r>
              <a:rPr lang="en-US" dirty="0"/>
              <a:t>Normal	(R)	</a:t>
            </a:r>
            <a:r>
              <a:rPr lang="en-US" dirty="0" err="1"/>
              <a:t>Mem[Reg[R</a:t>
            </a:r>
            <a:r>
              <a:rPr lang="en-US" dirty="0"/>
              <a:t>]]</a:t>
            </a:r>
          </a:p>
          <a:p>
            <a:pPr marL="560388" lvl="1" indent="-222250" defTabSz="895350">
              <a:tabLst>
                <a:tab pos="2349500" algn="l"/>
                <a:tab pos="4114800" algn="l"/>
              </a:tabLst>
            </a:pPr>
            <a:r>
              <a:rPr lang="en-US" sz="2400" dirty="0"/>
              <a:t>Register R specifies memory address</a:t>
            </a:r>
          </a:p>
          <a:p>
            <a:pPr marL="560388" lvl="1" indent="-222250" defTabSz="895350">
              <a:tabLst>
                <a:tab pos="2349500" algn="l"/>
                <a:tab pos="4114800" algn="l"/>
              </a:tabLst>
            </a:pPr>
            <a:r>
              <a:rPr lang="en-US" sz="2400" dirty="0"/>
              <a:t>Aha! Pointer dereferencing in C</a:t>
            </a:r>
            <a:br>
              <a:rPr lang="en-US" sz="2400" dirty="0"/>
            </a:br>
            <a:br>
              <a:rPr lang="en-US" sz="2400" dirty="0"/>
            </a:br>
            <a:r>
              <a:rPr lang="en-US" sz="2400" b="1" dirty="0" err="1">
                <a:latin typeface="Courier New" pitchFamily="49" charset="0"/>
              </a:rPr>
              <a:t>movq</a:t>
            </a:r>
            <a:r>
              <a:rPr lang="en-US" sz="2400" b="1" dirty="0">
                <a:latin typeface="Courier New" pitchFamily="49" charset="0"/>
              </a:rPr>
              <a:t> (%</a:t>
            </a:r>
            <a:r>
              <a:rPr lang="en-US" sz="2400" b="1" dirty="0" err="1">
                <a:latin typeface="Courier New" pitchFamily="49" charset="0"/>
              </a:rPr>
              <a:t>rcx</a:t>
            </a:r>
            <a:r>
              <a:rPr lang="en-US" sz="2400" b="1" dirty="0">
                <a:latin typeface="Courier New" pitchFamily="49" charset="0"/>
              </a:rPr>
              <a:t>),%</a:t>
            </a:r>
            <a:r>
              <a:rPr lang="en-US" sz="2400" b="1" dirty="0" err="1">
                <a:latin typeface="Courier New" pitchFamily="49" charset="0"/>
              </a:rPr>
              <a:t>rax</a:t>
            </a:r>
            <a:endParaRPr lang="en-US" sz="2400" b="1" dirty="0">
              <a:latin typeface="Courier New" pitchFamily="49" charset="0"/>
            </a:endParaRPr>
          </a:p>
          <a:p>
            <a:pPr marL="560388" lvl="1" indent="-222250" defTabSz="895350">
              <a:tabLst>
                <a:tab pos="2349500" algn="l"/>
                <a:tab pos="4114800" algn="l"/>
              </a:tabLst>
            </a:pPr>
            <a:endParaRPr lang="en-US" sz="2400" dirty="0"/>
          </a:p>
          <a:p>
            <a:pPr marL="223838" indent="-223838" defTabSz="895350">
              <a:tabLst>
                <a:tab pos="2349500" algn="l"/>
                <a:tab pos="4114800" algn="l"/>
              </a:tabLst>
            </a:pPr>
            <a:r>
              <a:rPr lang="en-US" dirty="0"/>
              <a:t>Displacement	D(R)	</a:t>
            </a:r>
            <a:r>
              <a:rPr lang="en-US" dirty="0" err="1"/>
              <a:t>Mem</a:t>
            </a:r>
            <a:r>
              <a:rPr lang="en-US" dirty="0"/>
              <a:t>[</a:t>
            </a:r>
            <a:r>
              <a:rPr lang="en-US" dirty="0" err="1"/>
              <a:t>Reg</a:t>
            </a:r>
            <a:r>
              <a:rPr lang="en-US" dirty="0"/>
              <a:t>[R]+D]</a:t>
            </a:r>
          </a:p>
          <a:p>
            <a:pPr marL="560388" lvl="1" indent="-222250" defTabSz="895350">
              <a:tabLst>
                <a:tab pos="2349500" algn="l"/>
                <a:tab pos="4114800" algn="l"/>
              </a:tabLst>
            </a:pPr>
            <a:r>
              <a:rPr lang="en-US" sz="2400" dirty="0"/>
              <a:t>Register R specifies start of memory region</a:t>
            </a:r>
          </a:p>
          <a:p>
            <a:pPr marL="560388" lvl="1" indent="-222250" defTabSz="895350">
              <a:tabLst>
                <a:tab pos="2349500" algn="l"/>
                <a:tab pos="4114800" algn="l"/>
              </a:tabLst>
            </a:pPr>
            <a:r>
              <a:rPr lang="en-US" sz="2400" dirty="0"/>
              <a:t>Constant displacement D specifies offset</a:t>
            </a:r>
            <a:br>
              <a:rPr lang="en-US" sz="2400" dirty="0"/>
            </a:br>
            <a:br>
              <a:rPr lang="en-US" sz="2400" dirty="0"/>
            </a:br>
            <a:r>
              <a:rPr lang="en-US" sz="2400" b="1" dirty="0" err="1">
                <a:latin typeface="Courier New" pitchFamily="49" charset="0"/>
              </a:rPr>
              <a:t>movq</a:t>
            </a:r>
            <a:r>
              <a:rPr lang="en-US" sz="2400" b="1" dirty="0">
                <a:latin typeface="Courier New" pitchFamily="49" charset="0"/>
              </a:rPr>
              <a:t> 8(%</a:t>
            </a:r>
            <a:r>
              <a:rPr lang="en-US" sz="2400" b="1" dirty="0" err="1">
                <a:latin typeface="Courier New" pitchFamily="49" charset="0"/>
              </a:rPr>
              <a:t>rbp</a:t>
            </a:r>
            <a:r>
              <a:rPr lang="en-US" sz="2400" b="1" dirty="0">
                <a:latin typeface="Courier New" pitchFamily="49" charset="0"/>
              </a:rPr>
              <a:t>),%</a:t>
            </a:r>
            <a:r>
              <a:rPr lang="en-US" sz="2400" b="1" dirty="0" err="1">
                <a:latin typeface="Courier New" pitchFamily="49" charset="0"/>
              </a:rPr>
              <a:t>rdx</a:t>
            </a:r>
            <a:endParaRPr lang="en-US" sz="2400" b="1" dirty="0">
              <a:latin typeface="Courier New" pitchFamily="49" charset="0"/>
            </a:endParaRPr>
          </a:p>
        </p:txBody>
      </p:sp>
    </p:spTree>
    <p:extLst>
      <p:ext uri="{BB962C8B-B14F-4D97-AF65-F5344CB8AC3E}">
        <p14:creationId xmlns:p14="http://schemas.microsoft.com/office/powerpoint/2010/main" val="2727952087"/>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1794" name="Rectangle 2"/>
          <p:cNvSpPr>
            <a:spLocks noGrp="1" noChangeArrowheads="1"/>
          </p:cNvSpPr>
          <p:nvPr>
            <p:ph type="title"/>
          </p:nvPr>
        </p:nvSpPr>
        <p:spPr>
          <a:xfrm>
            <a:off x="1828800" y="493712"/>
            <a:ext cx="8077200" cy="573088"/>
          </a:xfrm>
        </p:spPr>
        <p:txBody>
          <a:bodyPr/>
          <a:lstStyle/>
          <a:p>
            <a:r>
              <a:rPr lang="en-US" dirty="0"/>
              <a:t>Complete Memory Addressing Modes</a:t>
            </a:r>
          </a:p>
        </p:txBody>
      </p:sp>
      <p:sp>
        <p:nvSpPr>
          <p:cNvPr id="161795" name="Rectangle 3"/>
          <p:cNvSpPr>
            <a:spLocks noGrp="1" noChangeArrowheads="1"/>
          </p:cNvSpPr>
          <p:nvPr>
            <p:ph type="body" idx="1"/>
          </p:nvPr>
        </p:nvSpPr>
        <p:spPr>
          <a:xfrm>
            <a:off x="1814514" y="1250950"/>
            <a:ext cx="8307387" cy="5530850"/>
          </a:xfrm>
        </p:spPr>
        <p:txBody>
          <a:bodyPr/>
          <a:lstStyle/>
          <a:p>
            <a:pPr marL="223838" indent="-223838" defTabSz="895350">
              <a:tabLst>
                <a:tab pos="1206500" algn="l"/>
                <a:tab pos="3657600" algn="l"/>
              </a:tabLst>
            </a:pPr>
            <a:r>
              <a:rPr lang="en-US" dirty="0"/>
              <a:t>Most General Form</a:t>
            </a:r>
          </a:p>
          <a:p>
            <a:pPr marL="223838" indent="-223838" defTabSz="895350">
              <a:buNone/>
              <a:tabLst>
                <a:tab pos="1206500" algn="l"/>
                <a:tab pos="3657600" algn="l"/>
              </a:tabLst>
            </a:pPr>
            <a:r>
              <a:rPr lang="en-US" dirty="0"/>
              <a:t>		D(</a:t>
            </a:r>
            <a:r>
              <a:rPr lang="en-US" dirty="0" err="1"/>
              <a:t>Rb,Ri,S</a:t>
            </a:r>
            <a:r>
              <a:rPr lang="en-US" dirty="0"/>
              <a:t>)	</a:t>
            </a:r>
            <a:r>
              <a:rPr lang="en-US" dirty="0" err="1"/>
              <a:t>Mem</a:t>
            </a:r>
            <a:r>
              <a:rPr lang="en-US" dirty="0"/>
              <a:t>[</a:t>
            </a:r>
            <a:r>
              <a:rPr lang="en-US" dirty="0" err="1"/>
              <a:t>Reg</a:t>
            </a:r>
            <a:r>
              <a:rPr lang="en-US" dirty="0"/>
              <a:t>[</a:t>
            </a:r>
            <a:r>
              <a:rPr lang="en-US" dirty="0" err="1"/>
              <a:t>Rb</a:t>
            </a:r>
            <a:r>
              <a:rPr lang="en-US" dirty="0"/>
              <a:t>]+S*</a:t>
            </a:r>
            <a:r>
              <a:rPr lang="en-US" dirty="0" err="1"/>
              <a:t>Reg</a:t>
            </a:r>
            <a:r>
              <a:rPr lang="en-US" dirty="0"/>
              <a:t>[</a:t>
            </a:r>
            <a:r>
              <a:rPr lang="en-US" dirty="0" err="1"/>
              <a:t>Ri</a:t>
            </a:r>
            <a:r>
              <a:rPr lang="en-US" dirty="0"/>
              <a:t>]+ D]</a:t>
            </a:r>
          </a:p>
          <a:p>
            <a:pPr marL="560388" lvl="1" indent="-222250" defTabSz="895350">
              <a:tabLst>
                <a:tab pos="1206500" algn="l"/>
                <a:tab pos="3657600" algn="l"/>
              </a:tabLst>
            </a:pPr>
            <a:r>
              <a:rPr lang="en-US" dirty="0"/>
              <a:t>D: 	Constant “displacement” 1, 2, or 4 bytes</a:t>
            </a:r>
          </a:p>
          <a:p>
            <a:pPr marL="560388" lvl="1" indent="-222250" defTabSz="895350">
              <a:tabLst>
                <a:tab pos="1206500" algn="l"/>
                <a:tab pos="3657600" algn="l"/>
              </a:tabLst>
            </a:pPr>
            <a:r>
              <a:rPr lang="en-US" dirty="0" err="1"/>
              <a:t>Rb</a:t>
            </a:r>
            <a:r>
              <a:rPr lang="en-US" dirty="0"/>
              <a:t>: 	Base register: Any of 16 integer registers</a:t>
            </a:r>
          </a:p>
          <a:p>
            <a:pPr marL="560388" lvl="1" indent="-222250" defTabSz="895350">
              <a:tabLst>
                <a:tab pos="1206500" algn="l"/>
                <a:tab pos="3657600" algn="l"/>
              </a:tabLst>
            </a:pPr>
            <a:r>
              <a:rPr lang="en-US" dirty="0" err="1"/>
              <a:t>Ri</a:t>
            </a:r>
            <a:r>
              <a:rPr lang="en-US" dirty="0"/>
              <a:t>:	Index register: Any, except for </a:t>
            </a:r>
            <a:r>
              <a:rPr lang="en-US" b="1" dirty="0">
                <a:latin typeface="Courier New" pitchFamily="49" charset="0"/>
              </a:rPr>
              <a:t>%</a:t>
            </a:r>
            <a:r>
              <a:rPr lang="en-US" b="1" dirty="0" err="1">
                <a:latin typeface="Courier New" pitchFamily="49" charset="0"/>
              </a:rPr>
              <a:t>rsp</a:t>
            </a:r>
            <a:endParaRPr lang="en-US" b="1" dirty="0">
              <a:latin typeface="Courier New" pitchFamily="49" charset="0"/>
            </a:endParaRPr>
          </a:p>
          <a:p>
            <a:pPr marL="560388" lvl="1" indent="-222250" defTabSz="895350">
              <a:tabLst>
                <a:tab pos="1206500" algn="l"/>
                <a:tab pos="3657600" algn="l"/>
              </a:tabLst>
            </a:pPr>
            <a:r>
              <a:rPr lang="en-US" dirty="0"/>
              <a:t>S: 	Scale: 1, 2, 4, or 8 (</a:t>
            </a:r>
            <a:r>
              <a:rPr lang="en-US" i="1" dirty="0">
                <a:solidFill>
                  <a:srgbClr val="C00000"/>
                </a:solidFill>
              </a:rPr>
              <a:t>why these numbers?</a:t>
            </a:r>
            <a:r>
              <a:rPr lang="en-US" dirty="0"/>
              <a:t>)</a:t>
            </a:r>
          </a:p>
          <a:p>
            <a:pPr marL="223838" indent="-223838" defTabSz="895350">
              <a:tabLst>
                <a:tab pos="1206500" algn="l"/>
                <a:tab pos="3657600" algn="l"/>
              </a:tabLst>
            </a:pPr>
            <a:endParaRPr lang="en-US" dirty="0"/>
          </a:p>
          <a:p>
            <a:pPr marL="223838" indent="-223838" defTabSz="895350">
              <a:tabLst>
                <a:tab pos="1206500" algn="l"/>
                <a:tab pos="3657600" algn="l"/>
              </a:tabLst>
            </a:pPr>
            <a:r>
              <a:rPr lang="en-US" dirty="0"/>
              <a:t>Special Cases</a:t>
            </a:r>
          </a:p>
          <a:p>
            <a:pPr marL="223838" indent="-223838" defTabSz="895350">
              <a:buNone/>
              <a:tabLst>
                <a:tab pos="1206500" algn="l"/>
                <a:tab pos="3657600" algn="l"/>
              </a:tabLst>
            </a:pPr>
            <a:r>
              <a:rPr lang="en-US" dirty="0"/>
              <a:t>		(</a:t>
            </a:r>
            <a:r>
              <a:rPr lang="en-US" dirty="0" err="1"/>
              <a:t>Rb,Ri</a:t>
            </a:r>
            <a:r>
              <a:rPr lang="en-US" dirty="0"/>
              <a:t>)	</a:t>
            </a:r>
            <a:r>
              <a:rPr lang="en-US" dirty="0" err="1"/>
              <a:t>Mem</a:t>
            </a:r>
            <a:r>
              <a:rPr lang="en-US" dirty="0"/>
              <a:t>[</a:t>
            </a:r>
            <a:r>
              <a:rPr lang="en-US" dirty="0" err="1"/>
              <a:t>Reg</a:t>
            </a:r>
            <a:r>
              <a:rPr lang="en-US" dirty="0"/>
              <a:t>[</a:t>
            </a:r>
            <a:r>
              <a:rPr lang="en-US" dirty="0" err="1"/>
              <a:t>Rb</a:t>
            </a:r>
            <a:r>
              <a:rPr lang="en-US" dirty="0"/>
              <a:t>]+</a:t>
            </a:r>
            <a:r>
              <a:rPr lang="en-US" dirty="0" err="1"/>
              <a:t>Reg</a:t>
            </a:r>
            <a:r>
              <a:rPr lang="en-US" dirty="0"/>
              <a:t>[</a:t>
            </a:r>
            <a:r>
              <a:rPr lang="en-US" dirty="0" err="1"/>
              <a:t>Ri</a:t>
            </a:r>
            <a:r>
              <a:rPr lang="en-US" dirty="0"/>
              <a:t>]]</a:t>
            </a:r>
          </a:p>
          <a:p>
            <a:pPr marL="223838" indent="-223838" defTabSz="895350">
              <a:buNone/>
              <a:tabLst>
                <a:tab pos="1206500" algn="l"/>
                <a:tab pos="3657600" algn="l"/>
              </a:tabLst>
            </a:pPr>
            <a:r>
              <a:rPr lang="en-US" dirty="0"/>
              <a:t>		D(</a:t>
            </a:r>
            <a:r>
              <a:rPr lang="en-US" dirty="0" err="1"/>
              <a:t>Rb,Ri</a:t>
            </a:r>
            <a:r>
              <a:rPr lang="en-US" dirty="0"/>
              <a:t>)	</a:t>
            </a:r>
            <a:r>
              <a:rPr lang="en-US" dirty="0" err="1"/>
              <a:t>Mem</a:t>
            </a:r>
            <a:r>
              <a:rPr lang="en-US" dirty="0"/>
              <a:t>[</a:t>
            </a:r>
            <a:r>
              <a:rPr lang="en-US" dirty="0" err="1"/>
              <a:t>Reg</a:t>
            </a:r>
            <a:r>
              <a:rPr lang="en-US" dirty="0"/>
              <a:t>[</a:t>
            </a:r>
            <a:r>
              <a:rPr lang="en-US" dirty="0" err="1"/>
              <a:t>Rb</a:t>
            </a:r>
            <a:r>
              <a:rPr lang="en-US" dirty="0"/>
              <a:t>]+</a:t>
            </a:r>
            <a:r>
              <a:rPr lang="en-US" dirty="0" err="1"/>
              <a:t>Reg</a:t>
            </a:r>
            <a:r>
              <a:rPr lang="en-US" dirty="0"/>
              <a:t>[</a:t>
            </a:r>
            <a:r>
              <a:rPr lang="en-US" dirty="0" err="1"/>
              <a:t>Ri</a:t>
            </a:r>
            <a:r>
              <a:rPr lang="en-US" dirty="0"/>
              <a:t>]+D]</a:t>
            </a:r>
          </a:p>
          <a:p>
            <a:pPr marL="223838" indent="-223838" defTabSz="895350">
              <a:buNone/>
              <a:tabLst>
                <a:tab pos="1206500" algn="l"/>
                <a:tab pos="3657600" algn="l"/>
              </a:tabLst>
            </a:pPr>
            <a:r>
              <a:rPr lang="en-US" dirty="0"/>
              <a:t>		(</a:t>
            </a:r>
            <a:r>
              <a:rPr lang="en-US" dirty="0" err="1"/>
              <a:t>Rb,Ri,S</a:t>
            </a:r>
            <a:r>
              <a:rPr lang="en-US" dirty="0"/>
              <a:t>)	</a:t>
            </a:r>
            <a:r>
              <a:rPr lang="en-US" dirty="0" err="1"/>
              <a:t>Mem</a:t>
            </a:r>
            <a:r>
              <a:rPr lang="en-US" dirty="0"/>
              <a:t>[</a:t>
            </a:r>
            <a:r>
              <a:rPr lang="en-US" dirty="0" err="1"/>
              <a:t>Reg</a:t>
            </a:r>
            <a:r>
              <a:rPr lang="en-US" dirty="0"/>
              <a:t>[</a:t>
            </a:r>
            <a:r>
              <a:rPr lang="en-US" dirty="0" err="1"/>
              <a:t>Rb</a:t>
            </a:r>
            <a:r>
              <a:rPr lang="en-US" dirty="0"/>
              <a:t>]+S*</a:t>
            </a:r>
            <a:r>
              <a:rPr lang="en-US" dirty="0" err="1"/>
              <a:t>Reg</a:t>
            </a:r>
            <a:r>
              <a:rPr lang="en-US" dirty="0"/>
              <a:t>[</a:t>
            </a:r>
            <a:r>
              <a:rPr lang="en-US" dirty="0" err="1"/>
              <a:t>Ri</a:t>
            </a:r>
            <a:r>
              <a:rPr lang="en-US" dirty="0"/>
              <a:t>]]</a:t>
            </a:r>
          </a:p>
        </p:txBody>
      </p:sp>
    </p:spTree>
    <p:extLst>
      <p:ext uri="{BB962C8B-B14F-4D97-AF65-F5344CB8AC3E}">
        <p14:creationId xmlns:p14="http://schemas.microsoft.com/office/powerpoint/2010/main" val="4769944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61795">
                                            <p:txEl>
                                              <p:pRg st="7" end="7"/>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61795">
                                            <p:txEl>
                                              <p:pRg st="8" end="8"/>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61795">
                                            <p:txEl>
                                              <p:pRg st="9" end="9"/>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61795">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367" name="Group 79"/>
          <p:cNvGraphicFramePr>
            <a:graphicFrameLocks noGrp="1"/>
          </p:cNvGraphicFramePr>
          <p:nvPr/>
        </p:nvGraphicFramePr>
        <p:xfrm>
          <a:off x="2574585" y="3886200"/>
          <a:ext cx="6934200" cy="2540000"/>
        </p:xfrm>
        <a:graphic>
          <a:graphicData uri="http://schemas.openxmlformats.org/drawingml/2006/table">
            <a:tbl>
              <a:tblPr/>
              <a:tblGrid>
                <a:gridCol w="2671763">
                  <a:extLst>
                    <a:ext uri="{9D8B030D-6E8A-4147-A177-3AD203B41FA5}">
                      <a16:colId xmlns:a16="http://schemas.microsoft.com/office/drawing/2014/main" val="20000"/>
                    </a:ext>
                  </a:extLst>
                </a:gridCol>
                <a:gridCol w="2741612">
                  <a:extLst>
                    <a:ext uri="{9D8B030D-6E8A-4147-A177-3AD203B41FA5}">
                      <a16:colId xmlns:a16="http://schemas.microsoft.com/office/drawing/2014/main" val="20001"/>
                    </a:ext>
                  </a:extLst>
                </a:gridCol>
                <a:gridCol w="1520825">
                  <a:extLst>
                    <a:ext uri="{9D8B030D-6E8A-4147-A177-3AD203B41FA5}">
                      <a16:colId xmlns:a16="http://schemas.microsoft.com/office/drawing/2014/main" val="20002"/>
                    </a:ext>
                  </a:extLst>
                </a:gridCol>
              </a:tblGrid>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Expression</a:t>
                      </a:r>
                    </a:p>
                  </a:txBody>
                  <a:tcPr marL="101600" marR="101600" marT="101600" marB="1016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Address Computation</a:t>
                      </a:r>
                    </a:p>
                  </a:txBody>
                  <a:tcPr marL="101600" marR="101600" marT="101600" marB="1016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alibri Bold" charset="0"/>
                          <a:ea typeface="ヒラギノ角ゴ ProN W6" charset="0"/>
                          <a:cs typeface="ヒラギノ角ゴ ProN W6" charset="0"/>
                          <a:sym typeface="Calibri Bold" charset="0"/>
                        </a:rPr>
                        <a:t>Address</a:t>
                      </a:r>
                    </a:p>
                  </a:txBody>
                  <a:tcPr marL="101600" marR="101600" marT="101600" marB="1016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extLst>
                  <a:ext uri="{0D108BD9-81ED-4DB2-BD59-A6C34878D82A}">
                    <a16:rowId xmlns:a16="http://schemas.microsoft.com/office/drawing/2014/main" val="10000"/>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dirty="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1"/>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rcx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dirty="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2"/>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(%rdx,%rcx,4)</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3"/>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0x80(,%rdx,2)</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dirty="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4"/>
                  </a:ext>
                </a:extLst>
              </a:tr>
            </a:tbl>
          </a:graphicData>
        </a:graphic>
      </p:graphicFrame>
      <p:sp>
        <p:nvSpPr>
          <p:cNvPr id="12295" name="Rectangle 7"/>
          <p:cNvSpPr>
            <a:spLocks noGrp="1" noChangeArrowheads="1"/>
          </p:cNvSpPr>
          <p:nvPr>
            <p:ph type="title"/>
          </p:nvPr>
        </p:nvSpPr>
        <p:spPr>
          <a:ln/>
        </p:spPr>
        <p:txBody>
          <a:bodyPr/>
          <a:lstStyle/>
          <a:p>
            <a:pPr marL="80963" indent="-80963"/>
            <a:r>
              <a:rPr lang="en-US" dirty="0">
                <a:latin typeface="Calibri" charset="0"/>
                <a:ea typeface="Calibri" charset="0"/>
                <a:cs typeface="Calibri" charset="0"/>
                <a:sym typeface="Calibri" charset="0"/>
              </a:rPr>
              <a:t>Address Computation Examples</a:t>
            </a:r>
            <a:endParaRPr lang="en-US" dirty="0">
              <a:latin typeface="Calibri" charset="0"/>
              <a:ea typeface="ヒラギノ角ゴ ProN W3" charset="0"/>
              <a:cs typeface="ヒラギノ角ゴ ProN W3" charset="0"/>
              <a:sym typeface="Calibri" charset="0"/>
            </a:endParaRPr>
          </a:p>
        </p:txBody>
      </p:sp>
      <p:graphicFrame>
        <p:nvGraphicFramePr>
          <p:cNvPr id="12296" name="Group 8"/>
          <p:cNvGraphicFramePr>
            <a:graphicFrameLocks noGrp="1"/>
          </p:cNvGraphicFramePr>
          <p:nvPr/>
        </p:nvGraphicFramePr>
        <p:xfrm>
          <a:off x="2574585" y="3893820"/>
          <a:ext cx="6934200" cy="2524760"/>
        </p:xfrm>
        <a:graphic>
          <a:graphicData uri="http://schemas.openxmlformats.org/drawingml/2006/table">
            <a:tbl>
              <a:tblPr/>
              <a:tblGrid>
                <a:gridCol w="2671763">
                  <a:extLst>
                    <a:ext uri="{9D8B030D-6E8A-4147-A177-3AD203B41FA5}">
                      <a16:colId xmlns:a16="http://schemas.microsoft.com/office/drawing/2014/main" val="20000"/>
                    </a:ext>
                  </a:extLst>
                </a:gridCol>
                <a:gridCol w="2741612">
                  <a:extLst>
                    <a:ext uri="{9D8B030D-6E8A-4147-A177-3AD203B41FA5}">
                      <a16:colId xmlns:a16="http://schemas.microsoft.com/office/drawing/2014/main" val="20001"/>
                    </a:ext>
                  </a:extLst>
                </a:gridCol>
                <a:gridCol w="1520825">
                  <a:extLst>
                    <a:ext uri="{9D8B030D-6E8A-4147-A177-3AD203B41FA5}">
                      <a16:colId xmlns:a16="http://schemas.microsoft.com/office/drawing/2014/main" val="20002"/>
                    </a:ext>
                  </a:extLst>
                </a:gridCol>
              </a:tblGrid>
              <a:tr h="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Expression</a:t>
                      </a:r>
                    </a:p>
                  </a:txBody>
                  <a:tcPr marL="101600" marR="101600" marT="101600" marB="1016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Address Computation</a:t>
                      </a:r>
                    </a:p>
                  </a:txBody>
                  <a:tcPr marL="101600" marR="101600" marT="101600" marB="1016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alibri Bold" charset="0"/>
                          <a:ea typeface="ヒラギノ角ゴ ProN W6" charset="0"/>
                          <a:cs typeface="ヒラギノ角ゴ ProN W6" charset="0"/>
                          <a:sym typeface="Calibri Bold" charset="0"/>
                        </a:rPr>
                        <a:t>Address</a:t>
                      </a:r>
                    </a:p>
                  </a:txBody>
                  <a:tcPr marL="101600" marR="101600" marT="101600" marB="1016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extLst>
                  <a:ext uri="{0D108BD9-81ED-4DB2-BD59-A6C34878D82A}">
                    <a16:rowId xmlns:a16="http://schemas.microsoft.com/office/drawing/2014/main" val="10000"/>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0xf000 + 0x8</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0xf008</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1"/>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rcx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0xf000 + 0x100</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0xf100</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2"/>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(%rdx,%rcx,4)</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0xf000 + 4*0x100</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0xf400</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3"/>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0x80(,%rdx,2)</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2*0xf000 + 0x80</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0x1e080</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4"/>
                  </a:ext>
                </a:extLst>
              </a:tr>
            </a:tbl>
          </a:graphicData>
        </a:graphic>
      </p:graphicFrame>
      <p:graphicFrame>
        <p:nvGraphicFramePr>
          <p:cNvPr id="12350" name="Group 62"/>
          <p:cNvGraphicFramePr>
            <a:graphicFrameLocks noGrp="1"/>
          </p:cNvGraphicFramePr>
          <p:nvPr/>
        </p:nvGraphicFramePr>
        <p:xfrm>
          <a:off x="2590800" y="1511300"/>
          <a:ext cx="2362200" cy="1016000"/>
        </p:xfrm>
        <a:graphic>
          <a:graphicData uri="http://schemas.openxmlformats.org/drawingml/2006/table">
            <a:tbl>
              <a:tblPr/>
              <a:tblGrid>
                <a:gridCol w="1041400">
                  <a:extLst>
                    <a:ext uri="{9D8B030D-6E8A-4147-A177-3AD203B41FA5}">
                      <a16:colId xmlns:a16="http://schemas.microsoft.com/office/drawing/2014/main" val="20000"/>
                    </a:ext>
                  </a:extLst>
                </a:gridCol>
                <a:gridCol w="1320800">
                  <a:extLst>
                    <a:ext uri="{9D8B030D-6E8A-4147-A177-3AD203B41FA5}">
                      <a16:colId xmlns:a16="http://schemas.microsoft.com/office/drawing/2014/main" val="20001"/>
                    </a:ext>
                  </a:extLst>
                </a:gridCol>
              </a:tblGrid>
              <a:tr h="508000">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endPar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endParaRP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ourier New Bold" charset="0"/>
                          <a:cs typeface="Courier New Bold" charset="0"/>
                          <a:sym typeface="Courier New Bold" charset="0"/>
                        </a:rPr>
                        <a:t>0xf000</a:t>
                      </a: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0"/>
                  </a:ext>
                </a:extLst>
              </a:tr>
              <a:tr h="508000">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rcx</a:t>
                      </a:r>
                      <a:endPar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endParaRP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0x0100</a:t>
                      </a: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1"/>
                  </a:ext>
                </a:extLst>
              </a:tr>
            </a:tbl>
          </a:graphicData>
        </a:graphic>
      </p:graphicFrame>
      <p:sp>
        <p:nvSpPr>
          <p:cNvPr id="2" name="Rectangle 1"/>
          <p:cNvSpPr/>
          <p:nvPr/>
        </p:nvSpPr>
        <p:spPr bwMode="auto">
          <a:xfrm>
            <a:off x="5293360" y="4485640"/>
            <a:ext cx="2138680"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7" name="Rectangle 6"/>
          <p:cNvSpPr/>
          <p:nvPr/>
        </p:nvSpPr>
        <p:spPr bwMode="auto">
          <a:xfrm>
            <a:off x="5293360" y="4983480"/>
            <a:ext cx="2286000"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8" name="Rectangle 7"/>
          <p:cNvSpPr/>
          <p:nvPr/>
        </p:nvSpPr>
        <p:spPr bwMode="auto">
          <a:xfrm>
            <a:off x="5293360" y="5445760"/>
            <a:ext cx="2489200"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9" name="Rectangle 8"/>
          <p:cNvSpPr/>
          <p:nvPr/>
        </p:nvSpPr>
        <p:spPr bwMode="auto">
          <a:xfrm>
            <a:off x="5293360" y="6009640"/>
            <a:ext cx="2489200"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0" name="Rectangle 9"/>
          <p:cNvSpPr/>
          <p:nvPr/>
        </p:nvSpPr>
        <p:spPr bwMode="auto">
          <a:xfrm>
            <a:off x="8046721" y="4485640"/>
            <a:ext cx="1426391"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1" name="Rectangle 10"/>
          <p:cNvSpPr/>
          <p:nvPr/>
        </p:nvSpPr>
        <p:spPr bwMode="auto">
          <a:xfrm>
            <a:off x="8046721" y="4983480"/>
            <a:ext cx="1426391"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2" name="Rectangle 11"/>
          <p:cNvSpPr/>
          <p:nvPr/>
        </p:nvSpPr>
        <p:spPr bwMode="auto">
          <a:xfrm>
            <a:off x="8046721" y="5445760"/>
            <a:ext cx="1426391"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3" name="Rectangle 12"/>
          <p:cNvSpPr/>
          <p:nvPr/>
        </p:nvSpPr>
        <p:spPr bwMode="auto">
          <a:xfrm>
            <a:off x="8046721" y="6009640"/>
            <a:ext cx="1426391" cy="335280"/>
          </a:xfrm>
          <a:prstGeom prst="rect">
            <a:avLst/>
          </a:prstGeom>
          <a:solidFill>
            <a:schemeClr val="bg1"/>
          </a:solidFill>
          <a:ln w="25400" cap="flat" cmpd="sng" algn="ctr">
            <a:no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algn="ctr" defTabSz="914400" eaLnBrk="0" fontAlgn="base" hangingPunct="0">
              <a:spcBef>
                <a:spcPct val="0"/>
              </a:spcBef>
              <a:spcAft>
                <a:spcPct val="0"/>
              </a:spcAft>
            </a:pPr>
            <a:endParaRPr lang="en-US" sz="2400" b="1" dirty="0">
              <a:solidFill>
                <a:srgbClr val="000000"/>
              </a:solidFill>
              <a:latin typeface="Calibri" pitchFamily="34" charset="0"/>
            </a:endParaRPr>
          </a:p>
        </p:txBody>
      </p:sp>
      <p:pic>
        <p:nvPicPr>
          <p:cNvPr id="1026"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4456" t="9117" r="10091" b="55770"/>
          <a:stretch/>
        </p:blipFill>
        <p:spPr bwMode="auto">
          <a:xfrm>
            <a:off x="5227443" y="1431308"/>
            <a:ext cx="5308539" cy="14661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057747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xit" presetSubtype="0" fill="hold" grpId="0" nodeType="clickEffect">
                                  <p:stCondLst>
                                    <p:cond delay="0"/>
                                  </p:stCondLst>
                                  <p:childTnLst>
                                    <p:set>
                                      <p:cBhvr>
                                        <p:cTn id="10" dur="1" fill="hold">
                                          <p:stCondLst>
                                            <p:cond delay="0"/>
                                          </p:stCondLst>
                                        </p:cTn>
                                        <p:tgtEl>
                                          <p:spTgt spid="2"/>
                                        </p:tgtEl>
                                        <p:attrNameLst>
                                          <p:attrName>style.visibility</p:attrName>
                                        </p:attrNameLst>
                                      </p:cBhvr>
                                      <p:to>
                                        <p:strVal val="hidden"/>
                                      </p:to>
                                    </p:set>
                                  </p:childTnLst>
                                </p:cTn>
                              </p:par>
                            </p:childTnLst>
                          </p:cTn>
                        </p:par>
                      </p:childTnLst>
                    </p:cTn>
                  </p:par>
                  <p:par>
                    <p:cTn id="11" fill="hold">
                      <p:stCondLst>
                        <p:cond delay="indefinite"/>
                      </p:stCondLst>
                      <p:childTnLst>
                        <p:par>
                          <p:cTn id="12" fill="hold">
                            <p:stCondLst>
                              <p:cond delay="0"/>
                            </p:stCondLst>
                            <p:childTnLst>
                              <p:par>
                                <p:cTn id="13" presetID="1" presetClass="exit"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hidden"/>
                                      </p:to>
                                    </p:set>
                                  </p:childTnLst>
                                </p:cTn>
                              </p:par>
                            </p:childTnLst>
                          </p:cTn>
                        </p:par>
                      </p:childTnLst>
                    </p:cTn>
                  </p:par>
                  <p:par>
                    <p:cTn id="15" fill="hold">
                      <p:stCondLst>
                        <p:cond delay="indefinite"/>
                      </p:stCondLst>
                      <p:childTnLst>
                        <p:par>
                          <p:cTn id="16" fill="hold">
                            <p:stCondLst>
                              <p:cond delay="0"/>
                            </p:stCondLst>
                            <p:childTnLst>
                              <p:par>
                                <p:cTn id="17" presetID="1" presetClass="exit" presetSubtype="0" fill="hold" grpId="0" nodeType="clickEffect">
                                  <p:stCondLst>
                                    <p:cond delay="0"/>
                                  </p:stCondLst>
                                  <p:childTnLst>
                                    <p:set>
                                      <p:cBhvr>
                                        <p:cTn id="18" dur="1" fill="hold">
                                          <p:stCondLst>
                                            <p:cond delay="0"/>
                                          </p:stCondLst>
                                        </p:cTn>
                                        <p:tgtEl>
                                          <p:spTgt spid="7"/>
                                        </p:tgtEl>
                                        <p:attrNameLst>
                                          <p:attrName>style.visibility</p:attrName>
                                        </p:attrNameLst>
                                      </p:cBhvr>
                                      <p:to>
                                        <p:strVal val="hidden"/>
                                      </p:to>
                                    </p:set>
                                  </p:childTnLst>
                                </p:cTn>
                              </p:par>
                            </p:childTnLst>
                          </p:cTn>
                        </p:par>
                      </p:childTnLst>
                    </p:cTn>
                  </p:par>
                  <p:par>
                    <p:cTn id="19" fill="hold">
                      <p:stCondLst>
                        <p:cond delay="indefinite"/>
                      </p:stCondLst>
                      <p:childTnLst>
                        <p:par>
                          <p:cTn id="20" fill="hold">
                            <p:stCondLst>
                              <p:cond delay="0"/>
                            </p:stCondLst>
                            <p:childTnLst>
                              <p:par>
                                <p:cTn id="21" presetID="1" presetClass="exit" presetSubtype="0" fill="hold" grpId="0" nodeType="clickEffect">
                                  <p:stCondLst>
                                    <p:cond delay="0"/>
                                  </p:stCondLst>
                                  <p:childTnLst>
                                    <p:set>
                                      <p:cBhvr>
                                        <p:cTn id="22" dur="1" fill="hold">
                                          <p:stCondLst>
                                            <p:cond delay="0"/>
                                          </p:stCondLst>
                                        </p:cTn>
                                        <p:tgtEl>
                                          <p:spTgt spid="11"/>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1" presetClass="exit" presetSubtype="0" fill="hold" grpId="0" nodeType="clickEffect">
                                  <p:stCondLst>
                                    <p:cond delay="0"/>
                                  </p:stCondLst>
                                  <p:childTnLst>
                                    <p:set>
                                      <p:cBhvr>
                                        <p:cTn id="26" dur="1" fill="hold">
                                          <p:stCondLst>
                                            <p:cond delay="0"/>
                                          </p:stCondLst>
                                        </p:cTn>
                                        <p:tgtEl>
                                          <p:spTgt spid="8"/>
                                        </p:tgtEl>
                                        <p:attrNameLst>
                                          <p:attrName>style.visibility</p:attrName>
                                        </p:attrNameLst>
                                      </p:cBhvr>
                                      <p:to>
                                        <p:strVal val="hidden"/>
                                      </p:to>
                                    </p:set>
                                  </p:childTnLst>
                                </p:cTn>
                              </p:par>
                            </p:childTnLst>
                          </p:cTn>
                        </p:par>
                      </p:childTnLst>
                    </p:cTn>
                  </p:par>
                  <p:par>
                    <p:cTn id="27" fill="hold">
                      <p:stCondLst>
                        <p:cond delay="indefinite"/>
                      </p:stCondLst>
                      <p:childTnLst>
                        <p:par>
                          <p:cTn id="28" fill="hold">
                            <p:stCondLst>
                              <p:cond delay="0"/>
                            </p:stCondLst>
                            <p:childTnLst>
                              <p:par>
                                <p:cTn id="29" presetID="1" presetClass="exit" presetSubtype="0" fill="hold" grpId="0" nodeType="clickEffect">
                                  <p:stCondLst>
                                    <p:cond delay="0"/>
                                  </p:stCondLst>
                                  <p:childTnLst>
                                    <p:set>
                                      <p:cBhvr>
                                        <p:cTn id="30" dur="1" fill="hold">
                                          <p:stCondLst>
                                            <p:cond delay="0"/>
                                          </p:stCondLst>
                                        </p:cTn>
                                        <p:tgtEl>
                                          <p:spTgt spid="12"/>
                                        </p:tgtEl>
                                        <p:attrNameLst>
                                          <p:attrName>style.visibility</p:attrName>
                                        </p:attrNameLst>
                                      </p:cBhvr>
                                      <p:to>
                                        <p:strVal val="hidden"/>
                                      </p:to>
                                    </p:set>
                                  </p:childTnLst>
                                </p:cTn>
                              </p:par>
                            </p:childTnLst>
                          </p:cTn>
                        </p:par>
                      </p:childTnLst>
                    </p:cTn>
                  </p:par>
                  <p:par>
                    <p:cTn id="31" fill="hold">
                      <p:stCondLst>
                        <p:cond delay="indefinite"/>
                      </p:stCondLst>
                      <p:childTnLst>
                        <p:par>
                          <p:cTn id="32" fill="hold">
                            <p:stCondLst>
                              <p:cond delay="0"/>
                            </p:stCondLst>
                            <p:childTnLst>
                              <p:par>
                                <p:cTn id="33" presetID="1" presetClass="exit" presetSubtype="0" fill="hold" grpId="0" nodeType="clickEffect">
                                  <p:stCondLst>
                                    <p:cond delay="0"/>
                                  </p:stCondLst>
                                  <p:childTnLst>
                                    <p:set>
                                      <p:cBhvr>
                                        <p:cTn id="34" dur="1" fill="hold">
                                          <p:stCondLst>
                                            <p:cond delay="0"/>
                                          </p:stCondLst>
                                        </p:cTn>
                                        <p:tgtEl>
                                          <p:spTgt spid="9"/>
                                        </p:tgtEl>
                                        <p:attrNameLst>
                                          <p:attrName>style.visibility</p:attrName>
                                        </p:attrNameLst>
                                      </p:cBhvr>
                                      <p:to>
                                        <p:strVal val="hidden"/>
                                      </p:to>
                                    </p:set>
                                  </p:childTnLst>
                                </p:cTn>
                              </p:par>
                            </p:childTnLst>
                          </p:cTn>
                        </p:par>
                      </p:childTnLst>
                    </p:cTn>
                  </p:par>
                  <p:par>
                    <p:cTn id="35" fill="hold">
                      <p:stCondLst>
                        <p:cond delay="indefinite"/>
                      </p:stCondLst>
                      <p:childTnLst>
                        <p:par>
                          <p:cTn id="36" fill="hold">
                            <p:stCondLst>
                              <p:cond delay="0"/>
                            </p:stCondLst>
                            <p:childTnLst>
                              <p:par>
                                <p:cTn id="37" presetID="1" presetClass="exit" presetSubtype="0" fill="hold" grpId="0" nodeType="clickEffect">
                                  <p:stCondLst>
                                    <p:cond delay="0"/>
                                  </p:stCondLst>
                                  <p:childTnLst>
                                    <p:set>
                                      <p:cBhvr>
                                        <p:cTn id="38" dur="1" fill="hold">
                                          <p:stCondLst>
                                            <p:cond delay="0"/>
                                          </p:stCondLst>
                                        </p:cTn>
                                        <p:tgtEl>
                                          <p:spTgt spid="13"/>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7" grpId="0" animBg="1"/>
      <p:bldP spid="8" grpId="0" animBg="1"/>
      <p:bldP spid="9" grpId="0" animBg="1"/>
      <p:bldP spid="10" grpId="0" animBg="1"/>
      <p:bldP spid="11" grpId="0" animBg="1"/>
      <p:bldP spid="12" grpId="0" animBg="1"/>
      <p:bldP spid="13" grpId="0" animBg="1"/>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367" name="Group 79"/>
          <p:cNvGraphicFramePr>
            <a:graphicFrameLocks noGrp="1"/>
          </p:cNvGraphicFramePr>
          <p:nvPr/>
        </p:nvGraphicFramePr>
        <p:xfrm>
          <a:off x="2574585" y="3886200"/>
          <a:ext cx="6934200" cy="2540000"/>
        </p:xfrm>
        <a:graphic>
          <a:graphicData uri="http://schemas.openxmlformats.org/drawingml/2006/table">
            <a:tbl>
              <a:tblPr/>
              <a:tblGrid>
                <a:gridCol w="2671763">
                  <a:extLst>
                    <a:ext uri="{9D8B030D-6E8A-4147-A177-3AD203B41FA5}">
                      <a16:colId xmlns:a16="http://schemas.microsoft.com/office/drawing/2014/main" val="20000"/>
                    </a:ext>
                  </a:extLst>
                </a:gridCol>
                <a:gridCol w="2741612">
                  <a:extLst>
                    <a:ext uri="{9D8B030D-6E8A-4147-A177-3AD203B41FA5}">
                      <a16:colId xmlns:a16="http://schemas.microsoft.com/office/drawing/2014/main" val="20001"/>
                    </a:ext>
                  </a:extLst>
                </a:gridCol>
                <a:gridCol w="1520825">
                  <a:extLst>
                    <a:ext uri="{9D8B030D-6E8A-4147-A177-3AD203B41FA5}">
                      <a16:colId xmlns:a16="http://schemas.microsoft.com/office/drawing/2014/main" val="20002"/>
                    </a:ext>
                  </a:extLst>
                </a:gridCol>
              </a:tblGrid>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Expression</a:t>
                      </a:r>
                    </a:p>
                  </a:txBody>
                  <a:tcPr marL="101600" marR="101600" marT="101600" marB="1016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Address Computation</a:t>
                      </a:r>
                    </a:p>
                  </a:txBody>
                  <a:tcPr marL="101600" marR="101600" marT="101600" marB="1016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alibri Bold" charset="0"/>
                          <a:ea typeface="ヒラギノ角ゴ ProN W6" charset="0"/>
                          <a:cs typeface="ヒラギノ角ゴ ProN W6" charset="0"/>
                          <a:sym typeface="Calibri Bold" charset="0"/>
                        </a:rPr>
                        <a:t>Address</a:t>
                      </a:r>
                    </a:p>
                  </a:txBody>
                  <a:tcPr marL="101600" marR="101600" marT="101600" marB="1016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extLst>
                  <a:ext uri="{0D108BD9-81ED-4DB2-BD59-A6C34878D82A}">
                    <a16:rowId xmlns:a16="http://schemas.microsoft.com/office/drawing/2014/main" val="10000"/>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dirty="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1"/>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rcx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dirty="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2"/>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(%rdx,%rcx,4)</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3"/>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0x80(,%rdx,2)</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endParaRPr kumimoji="0" lang="en-US" sz="1800" b="0" i="0" u="none" strike="noStrike" cap="none" normalizeH="0" baseline="0" dirty="0">
                        <a:ln>
                          <a:noFill/>
                        </a:ln>
                        <a:solidFill>
                          <a:schemeClr val="tx1"/>
                        </a:solidFill>
                        <a:effectLst/>
                        <a:latin typeface="Courier New" charset="0"/>
                        <a:ea typeface="ヒラギノ角ゴ ProN W3" charset="0"/>
                        <a:cs typeface="ヒラギノ角ゴ ProN W3" charset="0"/>
                        <a:sym typeface="Courier New" charset="0"/>
                      </a:endParaRP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4"/>
                  </a:ext>
                </a:extLst>
              </a:tr>
            </a:tbl>
          </a:graphicData>
        </a:graphic>
      </p:graphicFrame>
      <p:sp>
        <p:nvSpPr>
          <p:cNvPr id="12295" name="Rectangle 7"/>
          <p:cNvSpPr>
            <a:spLocks noGrp="1" noChangeArrowheads="1"/>
          </p:cNvSpPr>
          <p:nvPr>
            <p:ph type="title"/>
          </p:nvPr>
        </p:nvSpPr>
        <p:spPr>
          <a:ln/>
        </p:spPr>
        <p:txBody>
          <a:bodyPr/>
          <a:lstStyle/>
          <a:p>
            <a:pPr marL="80963" indent="-80963"/>
            <a:r>
              <a:rPr lang="en-US" dirty="0">
                <a:latin typeface="Calibri" charset="0"/>
                <a:ea typeface="Calibri" charset="0"/>
                <a:cs typeface="Calibri" charset="0"/>
                <a:sym typeface="Calibri" charset="0"/>
              </a:rPr>
              <a:t>Address Computation Examples</a:t>
            </a:r>
            <a:endParaRPr lang="en-US" dirty="0">
              <a:latin typeface="Calibri" charset="0"/>
              <a:ea typeface="ヒラギノ角ゴ ProN W3" charset="0"/>
              <a:cs typeface="ヒラギノ角ゴ ProN W3" charset="0"/>
              <a:sym typeface="Calibri" charset="0"/>
            </a:endParaRPr>
          </a:p>
        </p:txBody>
      </p:sp>
      <p:graphicFrame>
        <p:nvGraphicFramePr>
          <p:cNvPr id="12296" name="Group 8"/>
          <p:cNvGraphicFramePr>
            <a:graphicFrameLocks noGrp="1"/>
          </p:cNvGraphicFramePr>
          <p:nvPr/>
        </p:nvGraphicFramePr>
        <p:xfrm>
          <a:off x="2574585" y="3893820"/>
          <a:ext cx="6934200" cy="2524760"/>
        </p:xfrm>
        <a:graphic>
          <a:graphicData uri="http://schemas.openxmlformats.org/drawingml/2006/table">
            <a:tbl>
              <a:tblPr/>
              <a:tblGrid>
                <a:gridCol w="2671763">
                  <a:extLst>
                    <a:ext uri="{9D8B030D-6E8A-4147-A177-3AD203B41FA5}">
                      <a16:colId xmlns:a16="http://schemas.microsoft.com/office/drawing/2014/main" val="20000"/>
                    </a:ext>
                  </a:extLst>
                </a:gridCol>
                <a:gridCol w="2741612">
                  <a:extLst>
                    <a:ext uri="{9D8B030D-6E8A-4147-A177-3AD203B41FA5}">
                      <a16:colId xmlns:a16="http://schemas.microsoft.com/office/drawing/2014/main" val="20001"/>
                    </a:ext>
                  </a:extLst>
                </a:gridCol>
                <a:gridCol w="1520825">
                  <a:extLst>
                    <a:ext uri="{9D8B030D-6E8A-4147-A177-3AD203B41FA5}">
                      <a16:colId xmlns:a16="http://schemas.microsoft.com/office/drawing/2014/main" val="20002"/>
                    </a:ext>
                  </a:extLst>
                </a:gridCol>
              </a:tblGrid>
              <a:tr h="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Expression</a:t>
                      </a:r>
                    </a:p>
                  </a:txBody>
                  <a:tcPr marL="101600" marR="101600" marT="101600" marB="1016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alibri Bold" charset="0"/>
                          <a:ea typeface="ヒラギノ角ゴ ProN W6" charset="0"/>
                          <a:cs typeface="ヒラギノ角ゴ ProN W6" charset="0"/>
                          <a:sym typeface="Calibri Bold" charset="0"/>
                        </a:rPr>
                        <a:t>Address Computation</a:t>
                      </a:r>
                    </a:p>
                  </a:txBody>
                  <a:tcPr marL="101600" marR="101600" marT="101600" marB="1016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alibri Bold" charset="0"/>
                          <a:ea typeface="ヒラギノ角ゴ ProN W6" charset="0"/>
                          <a:cs typeface="ヒラギノ角ゴ ProN W6" charset="0"/>
                          <a:sym typeface="Calibri Bold" charset="0"/>
                        </a:rPr>
                        <a:t>Address</a:t>
                      </a:r>
                    </a:p>
                  </a:txBody>
                  <a:tcPr marL="101600" marR="101600" marT="101600" marB="1016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28575"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rgbClr val="D6D6F4"/>
                    </a:solidFill>
                  </a:tcPr>
                </a:tc>
                <a:extLst>
                  <a:ext uri="{0D108BD9-81ED-4DB2-BD59-A6C34878D82A}">
                    <a16:rowId xmlns:a16="http://schemas.microsoft.com/office/drawing/2014/main" val="10000"/>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0xf000 + 0x8</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ourier New Bold" charset="0"/>
                          <a:cs typeface="Courier New Bold" charset="0"/>
                          <a:sym typeface="Courier New Bold" charset="0"/>
                        </a:rPr>
                        <a:t>0xf008</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1"/>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rcx</a:t>
                      </a: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0xf000 + 0x100</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ourier New Bold" charset="0"/>
                          <a:cs typeface="Courier New Bold" charset="0"/>
                          <a:sym typeface="Courier New Bold" charset="0"/>
                        </a:rPr>
                        <a:t>0xf100</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2"/>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(%rdx,%rcx,4)</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0xf000 + 4*0x100</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ourier New Bold" charset="0"/>
                          <a:cs typeface="Courier New Bold" charset="0"/>
                          <a:sym typeface="Courier New Bold" charset="0"/>
                        </a:rPr>
                        <a:t>0xf400</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3"/>
                  </a:ext>
                </a:extLst>
              </a:tr>
              <a:tr h="508000">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0x80(,%rdx,2)</a:t>
                      </a:r>
                    </a:p>
                  </a:txBody>
                  <a:tcPr marL="76200" marR="76200" marT="76200" marB="76200" anchor="ctr" horzOverflow="overflow">
                    <a:lnL w="28575"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2*0xf000 + 0x80</a:t>
                      </a:r>
                    </a:p>
                  </a:txBody>
                  <a:tcPr marL="76200" marR="76200" marT="76200" marB="7620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95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0x1e080</a:t>
                      </a:r>
                    </a:p>
                  </a:txBody>
                  <a:tcPr marL="76200" marR="76200" marT="76200" marB="76200" anchor="ctr" horzOverflow="overflow">
                    <a:lnL w="12700" cap="flat" cmpd="sng" algn="ctr">
                      <a:solidFill>
                        <a:srgbClr val="000000"/>
                      </a:solidFill>
                      <a:prstDash val="solid"/>
                      <a:round/>
                      <a:headEnd type="none" w="med" len="med"/>
                      <a:tailEnd type="none" w="med" len="med"/>
                    </a:lnL>
                    <a:lnR w="28575"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sng" algn="ctr">
                      <a:solidFill>
                        <a:srgbClr val="0000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4"/>
                  </a:ext>
                </a:extLst>
              </a:tr>
            </a:tbl>
          </a:graphicData>
        </a:graphic>
      </p:graphicFrame>
      <p:graphicFrame>
        <p:nvGraphicFramePr>
          <p:cNvPr id="12350" name="Group 62"/>
          <p:cNvGraphicFramePr>
            <a:graphicFrameLocks noGrp="1"/>
          </p:cNvGraphicFramePr>
          <p:nvPr/>
        </p:nvGraphicFramePr>
        <p:xfrm>
          <a:off x="2590800" y="1511300"/>
          <a:ext cx="2362200" cy="1016000"/>
        </p:xfrm>
        <a:graphic>
          <a:graphicData uri="http://schemas.openxmlformats.org/drawingml/2006/table">
            <a:tbl>
              <a:tblPr/>
              <a:tblGrid>
                <a:gridCol w="1041400">
                  <a:extLst>
                    <a:ext uri="{9D8B030D-6E8A-4147-A177-3AD203B41FA5}">
                      <a16:colId xmlns:a16="http://schemas.microsoft.com/office/drawing/2014/main" val="20000"/>
                    </a:ext>
                  </a:extLst>
                </a:gridCol>
                <a:gridCol w="1320800">
                  <a:extLst>
                    <a:ext uri="{9D8B030D-6E8A-4147-A177-3AD203B41FA5}">
                      <a16:colId xmlns:a16="http://schemas.microsoft.com/office/drawing/2014/main" val="20001"/>
                    </a:ext>
                  </a:extLst>
                </a:gridCol>
              </a:tblGrid>
              <a:tr h="508000">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rdx</a:t>
                      </a:r>
                      <a:endPar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endParaRP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a:ln>
                            <a:noFill/>
                          </a:ln>
                          <a:solidFill>
                            <a:schemeClr val="tx1"/>
                          </a:solidFill>
                          <a:effectLst/>
                          <a:latin typeface="Courier New Bold" charset="0"/>
                          <a:cs typeface="Courier New Bold" charset="0"/>
                          <a:sym typeface="Courier New Bold" charset="0"/>
                        </a:rPr>
                        <a:t>0xf000</a:t>
                      </a: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0"/>
                  </a:ext>
                </a:extLst>
              </a:tr>
              <a:tr h="508000">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a:t>
                      </a:r>
                      <a:r>
                        <a:rPr kumimoji="0" lang="en-US" sz="2000" b="0" i="0" u="none" strike="noStrike" cap="none" normalizeH="0" baseline="0" dirty="0" err="1">
                          <a:ln>
                            <a:noFill/>
                          </a:ln>
                          <a:solidFill>
                            <a:schemeClr val="tx1"/>
                          </a:solidFill>
                          <a:effectLst/>
                          <a:latin typeface="Courier New Bold" charset="0"/>
                          <a:cs typeface="Courier New Bold" charset="0"/>
                          <a:sym typeface="Courier New Bold" charset="0"/>
                        </a:rPr>
                        <a:t>rcx</a:t>
                      </a:r>
                      <a:endPar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endParaRP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tc>
                  <a:txBody>
                    <a:bodyPr/>
                    <a:lstStyle/>
                    <a:p>
                      <a:pPr marL="0" marR="0" lvl="0" indent="0" algn="l" defTabSz="914400" rtl="0" eaLnBrk="1" fontAlgn="base" latinLnBrk="0" hangingPunct="1">
                        <a:lnSpc>
                          <a:spcPct val="100000"/>
                        </a:lnSpc>
                        <a:spcBef>
                          <a:spcPct val="0"/>
                        </a:spcBef>
                        <a:spcAft>
                          <a:spcPct val="0"/>
                        </a:spcAft>
                        <a:buClr>
                          <a:srgbClr val="990000"/>
                        </a:buClr>
                        <a:buSzPct val="60000"/>
                        <a:buFont typeface="Wingdings 2" charset="2"/>
                        <a:buNone/>
                        <a:tabLst>
                          <a:tab pos="914400" algn="l"/>
                        </a:tabLst>
                      </a:pPr>
                      <a:r>
                        <a:rPr kumimoji="0" lang="en-US" sz="2000" b="0" i="0" u="none" strike="noStrike" cap="none" normalizeH="0" baseline="0" dirty="0">
                          <a:ln>
                            <a:noFill/>
                          </a:ln>
                          <a:solidFill>
                            <a:schemeClr val="tx1"/>
                          </a:solidFill>
                          <a:effectLst/>
                          <a:latin typeface="Courier New Bold" charset="0"/>
                          <a:cs typeface="Courier New Bold" charset="0"/>
                          <a:sym typeface="Courier New Bold" charset="0"/>
                        </a:rPr>
                        <a:t>0x0100</a:t>
                      </a:r>
                    </a:p>
                  </a:txBody>
                  <a:tcPr marL="76200" marR="76200" marT="76200" marB="76200" anchor="ctr" horzOverflow="overflow">
                    <a:lnL w="25400" cap="flat" cmpd="sng" algn="ctr">
                      <a:solidFill>
                        <a:srgbClr val="000000"/>
                      </a:solidFill>
                      <a:prstDash val="solid"/>
                      <a:round/>
                      <a:headEnd type="none" w="med" len="med"/>
                      <a:tailEnd type="none" w="med" len="med"/>
                    </a:lnL>
                    <a:lnR w="25400" cap="flat" cmpd="sng" algn="ctr">
                      <a:solidFill>
                        <a:srgbClr val="000000"/>
                      </a:solidFill>
                      <a:prstDash val="solid"/>
                      <a:round/>
                      <a:headEnd type="none" w="med" len="med"/>
                      <a:tailEnd type="none" w="med" len="med"/>
                    </a:lnR>
                    <a:lnT w="25400" cap="flat" cmpd="sng" algn="ctr">
                      <a:solidFill>
                        <a:srgbClr val="000000"/>
                      </a:solidFill>
                      <a:prstDash val="solid"/>
                      <a:round/>
                      <a:headEnd type="none" w="med" len="med"/>
                      <a:tailEnd type="none" w="med" len="med"/>
                    </a:lnT>
                    <a:lnB w="25400" cap="flat" cmpd="sng" algn="ctr">
                      <a:solidFill>
                        <a:srgbClr val="000000"/>
                      </a:solidFill>
                      <a:prstDash val="solid"/>
                      <a:round/>
                      <a:headEnd type="none" w="med" len="med"/>
                      <a:tailEnd type="none" w="med" len="med"/>
                    </a:lnB>
                    <a:lnTlToBr>
                      <a:noFill/>
                    </a:lnTlToBr>
                    <a:lnBlToTr>
                      <a:noFill/>
                    </a:lnBlToTr>
                    <a:solidFill>
                      <a:srgbClr val="FFFFFF"/>
                    </a:solidFill>
                  </a:tcPr>
                </a:tc>
                <a:extLst>
                  <a:ext uri="{0D108BD9-81ED-4DB2-BD59-A6C34878D82A}">
                    <a16:rowId xmlns:a16="http://schemas.microsoft.com/office/drawing/2014/main" val="10001"/>
                  </a:ext>
                </a:extLst>
              </a:tr>
            </a:tbl>
          </a:graphicData>
        </a:graphic>
      </p:graphicFrame>
    </p:spTree>
    <p:extLst>
      <p:ext uri="{BB962C8B-B14F-4D97-AF65-F5344CB8AC3E}">
        <p14:creationId xmlns:p14="http://schemas.microsoft.com/office/powerpoint/2010/main" val="24657049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29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Machine Programming I: Basics</a:t>
            </a:r>
          </a:p>
        </p:txBody>
      </p:sp>
      <p:sp>
        <p:nvSpPr>
          <p:cNvPr id="3" name="Content Placeholder 2"/>
          <p:cNvSpPr>
            <a:spLocks noGrp="1"/>
          </p:cNvSpPr>
          <p:nvPr>
            <p:ph idx="1"/>
          </p:nvPr>
        </p:nvSpPr>
        <p:spPr/>
        <p:txBody>
          <a:bodyPr/>
          <a:lstStyle/>
          <a:p>
            <a:r>
              <a:rPr lang="en-US" dirty="0">
                <a:solidFill>
                  <a:schemeClr val="bg1">
                    <a:lumMod val="50000"/>
                  </a:schemeClr>
                </a:solidFill>
              </a:rPr>
              <a:t>History of Intel processors and architectures</a:t>
            </a:r>
          </a:p>
          <a:p>
            <a:r>
              <a:rPr lang="en-US" dirty="0">
                <a:solidFill>
                  <a:schemeClr val="bg1">
                    <a:lumMod val="50000"/>
                  </a:schemeClr>
                </a:solidFill>
              </a:rPr>
              <a:t>Assembly Basics: Registers, operands, move</a:t>
            </a:r>
          </a:p>
          <a:p>
            <a:r>
              <a:rPr lang="en-US" dirty="0"/>
              <a:t>Arithmetic &amp; logical operations</a:t>
            </a:r>
          </a:p>
          <a:p>
            <a:r>
              <a:rPr lang="en-US" dirty="0">
                <a:solidFill>
                  <a:schemeClr val="bg1">
                    <a:lumMod val="50000"/>
                  </a:schemeClr>
                </a:solidFill>
              </a:rPr>
              <a:t>C/C++, assembly, machine code</a:t>
            </a:r>
          </a:p>
          <a:p>
            <a:endParaRPr lang="en-US" dirty="0"/>
          </a:p>
          <a:p>
            <a:endParaRPr lang="en-US" dirty="0"/>
          </a:p>
        </p:txBody>
      </p:sp>
    </p:spTree>
    <p:extLst>
      <p:ext uri="{BB962C8B-B14F-4D97-AF65-F5344CB8AC3E}">
        <p14:creationId xmlns:p14="http://schemas.microsoft.com/office/powerpoint/2010/main" val="284821196"/>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Rectangle 3"/>
          <p:cNvSpPr>
            <a:spLocks noGrp="1" noChangeArrowheads="1"/>
          </p:cNvSpPr>
          <p:nvPr>
            <p:ph type="title"/>
          </p:nvPr>
        </p:nvSpPr>
        <p:spPr>
          <a:ln/>
        </p:spPr>
        <p:txBody>
          <a:bodyPr/>
          <a:lstStyle/>
          <a:p>
            <a:r>
              <a:rPr lang="en-US"/>
              <a:t>Address Computation Instruction</a:t>
            </a:r>
          </a:p>
        </p:txBody>
      </p:sp>
      <p:sp>
        <p:nvSpPr>
          <p:cNvPr id="13316" name="Rectangle 4"/>
          <p:cNvSpPr>
            <a:spLocks noGrp="1" noChangeArrowheads="1"/>
          </p:cNvSpPr>
          <p:nvPr>
            <p:ph type="body" idx="1"/>
          </p:nvPr>
        </p:nvSpPr>
        <p:spPr>
          <a:ln/>
        </p:spPr>
        <p:txBody>
          <a:bodyPr/>
          <a:lstStyle/>
          <a:p>
            <a:r>
              <a:rPr lang="en-US" dirty="0" err="1">
                <a:latin typeface="Courier New Bold" charset="0"/>
                <a:cs typeface="Courier New Bold" charset="0"/>
                <a:sym typeface="Courier New Bold" charset="0"/>
              </a:rPr>
              <a:t>leaq</a:t>
            </a:r>
            <a:r>
              <a:rPr lang="en-US" dirty="0"/>
              <a:t> </a:t>
            </a:r>
            <a:r>
              <a:rPr lang="en-US" dirty="0" err="1">
                <a:latin typeface="Calibri Bold Italic" charset="0"/>
                <a:ea typeface="Calibri Bold Italic" charset="0"/>
                <a:cs typeface="Calibri Bold Italic" charset="0"/>
                <a:sym typeface="Calibri Bold Italic" charset="0"/>
              </a:rPr>
              <a:t>Src</a:t>
            </a:r>
            <a:r>
              <a:rPr lang="en-US" dirty="0"/>
              <a:t>, </a:t>
            </a:r>
            <a:r>
              <a:rPr lang="en-US" dirty="0" err="1">
                <a:latin typeface="Calibri Bold Italic" charset="0"/>
                <a:ea typeface="Calibri Bold Italic" charset="0"/>
                <a:cs typeface="Calibri Bold Italic" charset="0"/>
                <a:sym typeface="Calibri Bold Italic" charset="0"/>
              </a:rPr>
              <a:t>Dst</a:t>
            </a:r>
            <a:endParaRPr lang="en-US" dirty="0"/>
          </a:p>
          <a:p>
            <a:pPr marL="552450" lvl="1"/>
            <a:r>
              <a:rPr lang="en-US" dirty="0" err="1">
                <a:latin typeface="Calibri Italic" charset="0"/>
                <a:ea typeface="Calibri Italic" charset="0"/>
                <a:cs typeface="Calibri Italic" charset="0"/>
                <a:sym typeface="Calibri Italic" charset="0"/>
              </a:rPr>
              <a:t>Src</a:t>
            </a:r>
            <a:r>
              <a:rPr lang="en-US" dirty="0"/>
              <a:t> is address mode expression</a:t>
            </a:r>
          </a:p>
          <a:p>
            <a:pPr marL="552450" lvl="1"/>
            <a:r>
              <a:rPr lang="en-US" dirty="0"/>
              <a:t>Set </a:t>
            </a:r>
            <a:r>
              <a:rPr lang="en-US" dirty="0" err="1">
                <a:latin typeface="Calibri Italic" charset="0"/>
                <a:ea typeface="Calibri Italic" charset="0"/>
                <a:cs typeface="Calibri Italic" charset="0"/>
                <a:sym typeface="Calibri Italic" charset="0"/>
              </a:rPr>
              <a:t>Dst</a:t>
            </a:r>
            <a:r>
              <a:rPr lang="en-US" dirty="0"/>
              <a:t> to address denoted by expression</a:t>
            </a:r>
          </a:p>
          <a:p>
            <a:pPr>
              <a:spcBef>
                <a:spcPts val="2800"/>
              </a:spcBef>
            </a:pPr>
            <a:r>
              <a:rPr lang="en-US" dirty="0"/>
              <a:t>Uses</a:t>
            </a:r>
          </a:p>
          <a:p>
            <a:pPr marL="552450" lvl="1"/>
            <a:r>
              <a:rPr lang="en-US" dirty="0"/>
              <a:t>Computing addresses without a memory reference</a:t>
            </a:r>
          </a:p>
          <a:p>
            <a:pPr marL="838200" lvl="2"/>
            <a:r>
              <a:rPr lang="en-US" dirty="0"/>
              <a:t>E.g., translation of </a:t>
            </a:r>
            <a:r>
              <a:rPr lang="en-US" dirty="0">
                <a:latin typeface="Courier New Bold" charset="0"/>
                <a:cs typeface="Courier New Bold" charset="0"/>
                <a:sym typeface="Courier New Bold" charset="0"/>
              </a:rPr>
              <a:t>p = &amp;x[</a:t>
            </a:r>
            <a:r>
              <a:rPr lang="en-US" dirty="0" err="1">
                <a:latin typeface="Courier New Bold" charset="0"/>
                <a:cs typeface="Courier New Bold" charset="0"/>
                <a:sym typeface="Courier New Bold" charset="0"/>
              </a:rPr>
              <a:t>i</a:t>
            </a:r>
            <a:r>
              <a:rPr lang="en-US" dirty="0">
                <a:latin typeface="Courier New Bold" charset="0"/>
                <a:cs typeface="Courier New Bold" charset="0"/>
                <a:sym typeface="Courier New Bold" charset="0"/>
              </a:rPr>
              <a:t>];</a:t>
            </a:r>
            <a:endParaRPr lang="en-US" dirty="0"/>
          </a:p>
          <a:p>
            <a:pPr marL="552450" lvl="1"/>
            <a:r>
              <a:rPr lang="en-US" dirty="0"/>
              <a:t>Computing arithmetic expressions of the form x + k*y</a:t>
            </a:r>
          </a:p>
          <a:p>
            <a:pPr marL="838200" lvl="2"/>
            <a:r>
              <a:rPr lang="en-US" dirty="0"/>
              <a:t>k = 1, 2, 4, or 8</a:t>
            </a:r>
          </a:p>
          <a:p>
            <a:r>
              <a:rPr lang="en-US" dirty="0"/>
              <a:t>Example</a:t>
            </a:r>
          </a:p>
        </p:txBody>
      </p:sp>
      <p:sp>
        <p:nvSpPr>
          <p:cNvPr id="13317" name="Rectangle 5"/>
          <p:cNvSpPr>
            <a:spLocks/>
          </p:cNvSpPr>
          <p:nvPr/>
        </p:nvSpPr>
        <p:spPr bwMode="auto">
          <a:xfrm>
            <a:off x="1828800" y="5219700"/>
            <a:ext cx="2514600" cy="1346200"/>
          </a:xfrm>
          <a:prstGeom prst="rect">
            <a:avLst/>
          </a:prstGeom>
          <a:solidFill>
            <a:srgbClr val="CDF1C5"/>
          </a:solidFill>
          <a:ln w="12700" cap="flat">
            <a:solidFill>
              <a:schemeClr val="tx1"/>
            </a:solidFill>
            <a:prstDash val="solid"/>
            <a:miter lim="800000"/>
            <a:headEnd type="none" w="med" len="med"/>
            <a:tailEnd type="none" w="med" len="med"/>
          </a:ln>
          <a:effectLst>
            <a:outerShdw dist="50799" dir="5400000" algn="ctr" rotWithShape="0">
              <a:schemeClr val="bg2">
                <a:alpha val="50000"/>
              </a:schemeClr>
            </a:outerShdw>
          </a:effectLst>
        </p:spPr>
        <p:txBody>
          <a:bodyPr lIns="182880" tIns="0" rIns="0" bIns="0"/>
          <a:lstStyle/>
          <a:p>
            <a:pPr defTabSz="914400" eaLnBrk="0" fontAlgn="base" hangingPunct="0">
              <a:spcBef>
                <a:spcPct val="0"/>
              </a:spcBef>
              <a:spcAft>
                <a:spcPct val="0"/>
              </a:spcAft>
            </a:pPr>
            <a:r>
              <a:rPr lang="en-US" b="1" dirty="0">
                <a:solidFill>
                  <a:srgbClr val="000000"/>
                </a:solidFill>
                <a:latin typeface="Courier New" pitchFamily="49" charset="0"/>
                <a:ea typeface="Monaco" charset="0"/>
                <a:cs typeface="Courier New" pitchFamily="49" charset="0"/>
                <a:sym typeface="Monaco" charset="0"/>
              </a:rPr>
              <a:t>long m12(long x)</a:t>
            </a:r>
            <a:endParaRPr lang="en-US" sz="2400"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pPr>
            <a:r>
              <a:rPr lang="en-US" b="1" dirty="0">
                <a:solidFill>
                  <a:srgbClr val="000000"/>
                </a:solidFill>
                <a:latin typeface="Courier New" pitchFamily="49" charset="0"/>
                <a:ea typeface="Monaco" charset="0"/>
                <a:cs typeface="Courier New" pitchFamily="49" charset="0"/>
                <a:sym typeface="Monaco" charset="0"/>
              </a:rPr>
              <a:t>{</a:t>
            </a:r>
            <a:endParaRPr lang="en-US" sz="2400"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pPr>
            <a:r>
              <a:rPr lang="en-US" b="1" dirty="0">
                <a:solidFill>
                  <a:srgbClr val="000000"/>
                </a:solidFill>
                <a:latin typeface="Courier New" pitchFamily="49" charset="0"/>
                <a:ea typeface="Monaco" charset="0"/>
                <a:cs typeface="Courier New" pitchFamily="49" charset="0"/>
                <a:sym typeface="Monaco" charset="0"/>
              </a:rPr>
              <a:t>  return x*12;</a:t>
            </a:r>
            <a:endParaRPr lang="en-US" sz="2400"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pPr>
            <a:r>
              <a:rPr lang="en-US" b="1" dirty="0">
                <a:solidFill>
                  <a:srgbClr val="000000"/>
                </a:solidFill>
                <a:latin typeface="Courier New" pitchFamily="49" charset="0"/>
                <a:ea typeface="Monaco" charset="0"/>
                <a:cs typeface="Courier New" pitchFamily="49" charset="0"/>
                <a:sym typeface="Monaco" charset="0"/>
              </a:rPr>
              <a:t>}</a:t>
            </a:r>
          </a:p>
        </p:txBody>
      </p:sp>
      <p:sp>
        <p:nvSpPr>
          <p:cNvPr id="13318" name="Rectangle 6"/>
          <p:cNvSpPr>
            <a:spLocks/>
          </p:cNvSpPr>
          <p:nvPr/>
        </p:nvSpPr>
        <p:spPr bwMode="auto">
          <a:xfrm>
            <a:off x="4864100" y="5740400"/>
            <a:ext cx="5660360" cy="685800"/>
          </a:xfrm>
          <a:prstGeom prst="rect">
            <a:avLst/>
          </a:prstGeom>
          <a:solidFill>
            <a:srgbClr val="FFFF99"/>
          </a:solidFill>
          <a:ln w="12700" cap="flat">
            <a:solidFill>
              <a:schemeClr val="tx1"/>
            </a:solidFill>
            <a:prstDash val="solid"/>
            <a:miter lim="800000"/>
            <a:headEnd type="none" w="med" len="med"/>
            <a:tailEnd type="none" w="med" len="med"/>
          </a:ln>
          <a:effectLst>
            <a:outerShdw dist="50799" dir="5400000" algn="ctr" rotWithShape="0">
              <a:schemeClr val="bg2">
                <a:alpha val="50000"/>
              </a:schemeClr>
            </a:outerShdw>
          </a:effectLst>
        </p:spPr>
        <p:txBody>
          <a:bodyPr lIns="76200" tIns="76200" rIns="76200" bIns="76200"/>
          <a:lstStyle/>
          <a:p>
            <a:pPr defTabSz="914400" eaLnBrk="0" fontAlgn="base" hangingPunct="0">
              <a:spcBef>
                <a:spcPct val="0"/>
              </a:spcBef>
              <a:spcAft>
                <a:spcPct val="0"/>
              </a:spcAft>
              <a:tabLst>
                <a:tab pos="228600" algn="l"/>
                <a:tab pos="228600" algn="l"/>
              </a:tabLst>
            </a:pPr>
            <a:r>
              <a:rPr lang="en-US" b="1" dirty="0" err="1">
                <a:solidFill>
                  <a:srgbClr val="000000"/>
                </a:solidFill>
                <a:latin typeface="Courier New" charset="0"/>
                <a:cs typeface="Courier New" charset="0"/>
                <a:sym typeface="Courier New" charset="0"/>
              </a:rPr>
              <a:t>leaq</a:t>
            </a:r>
            <a:r>
              <a:rPr lang="en-US" b="1" dirty="0">
                <a:solidFill>
                  <a:srgbClr val="000000"/>
                </a:solidFill>
                <a:latin typeface="Courier New" charset="0"/>
                <a:cs typeface="Courier New" charset="0"/>
                <a:sym typeface="Courier New" charset="0"/>
              </a:rPr>
              <a:t> (%rdi,%rdi,2), %</a:t>
            </a:r>
            <a:r>
              <a:rPr lang="en-US" b="1" dirty="0" err="1">
                <a:solidFill>
                  <a:srgbClr val="000000"/>
                </a:solidFill>
                <a:latin typeface="Courier New" charset="0"/>
                <a:cs typeface="Courier New" charset="0"/>
                <a:sym typeface="Courier New" charset="0"/>
              </a:rPr>
              <a:t>rax</a:t>
            </a:r>
            <a:r>
              <a:rPr lang="en-US" b="1" dirty="0">
                <a:solidFill>
                  <a:srgbClr val="000000"/>
                </a:solidFill>
                <a:latin typeface="Courier New" charset="0"/>
                <a:cs typeface="Courier New" charset="0"/>
                <a:sym typeface="Courier New" charset="0"/>
              </a:rPr>
              <a:t>  # t = x+2*x</a:t>
            </a:r>
            <a:endParaRPr lang="en-US" sz="2400" b="1" dirty="0">
              <a:solidFill>
                <a:srgbClr val="000000"/>
              </a:solidFill>
              <a:latin typeface="Arial Narrow" charset="0"/>
              <a:ea typeface="Lucida Grande" charset="0"/>
              <a:cs typeface="Lucida Grande" charset="0"/>
              <a:sym typeface="Arial Narrow" charset="0"/>
            </a:endParaRPr>
          </a:p>
          <a:p>
            <a:pPr defTabSz="914400" eaLnBrk="0" fontAlgn="base" hangingPunct="0">
              <a:spcBef>
                <a:spcPct val="0"/>
              </a:spcBef>
              <a:spcAft>
                <a:spcPct val="0"/>
              </a:spcAft>
              <a:tabLst>
                <a:tab pos="228600" algn="l"/>
                <a:tab pos="228600" algn="l"/>
              </a:tabLst>
            </a:pPr>
            <a:r>
              <a:rPr lang="en-US" b="1" dirty="0" err="1">
                <a:solidFill>
                  <a:srgbClr val="000000"/>
                </a:solidFill>
                <a:latin typeface="Courier New" charset="0"/>
                <a:cs typeface="Courier New" charset="0"/>
                <a:sym typeface="Courier New" charset="0"/>
              </a:rPr>
              <a:t>salq</a:t>
            </a:r>
            <a:r>
              <a:rPr lang="en-US" b="1" dirty="0">
                <a:solidFill>
                  <a:srgbClr val="000000"/>
                </a:solidFill>
                <a:latin typeface="Courier New" charset="0"/>
                <a:cs typeface="Courier New" charset="0"/>
                <a:sym typeface="Courier New" charset="0"/>
              </a:rPr>
              <a:t> $2, %</a:t>
            </a:r>
            <a:r>
              <a:rPr lang="en-US" b="1" dirty="0" err="1">
                <a:solidFill>
                  <a:srgbClr val="000000"/>
                </a:solidFill>
                <a:latin typeface="Courier New" charset="0"/>
                <a:cs typeface="Courier New" charset="0"/>
                <a:sym typeface="Courier New" charset="0"/>
              </a:rPr>
              <a:t>rax</a:t>
            </a:r>
            <a:r>
              <a:rPr lang="en-US" b="1" dirty="0">
                <a:solidFill>
                  <a:srgbClr val="000000"/>
                </a:solidFill>
                <a:latin typeface="Courier New" charset="0"/>
                <a:cs typeface="Courier New" charset="0"/>
                <a:sym typeface="Courier New" charset="0"/>
              </a:rPr>
              <a:t>             # return t&lt;&lt;2</a:t>
            </a:r>
          </a:p>
        </p:txBody>
      </p:sp>
      <p:sp>
        <p:nvSpPr>
          <p:cNvPr id="13319" name="Rectangle 7"/>
          <p:cNvSpPr>
            <a:spLocks/>
          </p:cNvSpPr>
          <p:nvPr/>
        </p:nvSpPr>
        <p:spPr bwMode="auto">
          <a:xfrm>
            <a:off x="4821239" y="5295900"/>
            <a:ext cx="3983911" cy="369332"/>
          </a:xfrm>
          <a:prstGeom prst="rect">
            <a:avLst/>
          </a:prstGeom>
          <a:noFill/>
          <a:ln w="12700" cap="flat">
            <a:noFill/>
            <a:miter lim="800000"/>
            <a:headEnd type="none" w="med" len="med"/>
            <a:tailEnd type="none" w="med" len="med"/>
          </a:ln>
        </p:spPr>
        <p:txBody>
          <a:bodyPr wrap="none" lIns="0" tIns="0" rIns="0" bIns="0">
            <a:spAutoFit/>
          </a:bodyPr>
          <a:lstStyle/>
          <a:p>
            <a:pPr defTabSz="914400" eaLnBrk="0" fontAlgn="base" hangingPunct="0">
              <a:spcBef>
                <a:spcPct val="0"/>
              </a:spcBef>
              <a:spcAft>
                <a:spcPct val="0"/>
              </a:spcAft>
            </a:pPr>
            <a:r>
              <a:rPr lang="en-US" sz="2400" b="1">
                <a:solidFill>
                  <a:srgbClr val="000000"/>
                </a:solidFill>
                <a:latin typeface="Calibri" charset="0"/>
                <a:ea typeface="Calibri" charset="0"/>
                <a:cs typeface="Calibri" charset="0"/>
                <a:sym typeface="Calibri" charset="0"/>
              </a:rPr>
              <a:t>Converted to ASM by compiler:</a:t>
            </a:r>
          </a:p>
        </p:txBody>
      </p:sp>
    </p:spTree>
    <p:extLst>
      <p:ext uri="{BB962C8B-B14F-4D97-AF65-F5344CB8AC3E}">
        <p14:creationId xmlns:p14="http://schemas.microsoft.com/office/powerpoint/2010/main" val="1890818477"/>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3" name="Rectangle 3"/>
          <p:cNvSpPr>
            <a:spLocks noGrp="1" noChangeArrowheads="1"/>
          </p:cNvSpPr>
          <p:nvPr>
            <p:ph type="title"/>
          </p:nvPr>
        </p:nvSpPr>
        <p:spPr>
          <a:ln/>
        </p:spPr>
        <p:txBody>
          <a:bodyPr/>
          <a:lstStyle/>
          <a:p>
            <a:r>
              <a:rPr lang="en-US" dirty="0"/>
              <a:t>Some Arithmetic Operations</a:t>
            </a:r>
          </a:p>
        </p:txBody>
      </p:sp>
      <p:sp>
        <p:nvSpPr>
          <p:cNvPr id="15364" name="Rectangle 4"/>
          <p:cNvSpPr>
            <a:spLocks noGrp="1" noChangeArrowheads="1"/>
          </p:cNvSpPr>
          <p:nvPr>
            <p:ph type="body" idx="1"/>
          </p:nvPr>
        </p:nvSpPr>
        <p:spPr>
          <a:ln/>
        </p:spPr>
        <p:txBody>
          <a:bodyPr/>
          <a:lstStyle/>
          <a:p>
            <a:pPr>
              <a:tabLst>
                <a:tab pos="2597150" algn="l"/>
                <a:tab pos="1409700" algn="l"/>
                <a:tab pos="1409700" algn="l"/>
                <a:tab pos="1409700" algn="l"/>
                <a:tab pos="1409700" algn="l"/>
                <a:tab pos="1409700" algn="l"/>
                <a:tab pos="1409700" algn="l"/>
                <a:tab pos="1409700" algn="l"/>
                <a:tab pos="1409700" algn="l"/>
                <a:tab pos="1409700" algn="l"/>
              </a:tabLst>
            </a:pPr>
            <a:r>
              <a:rPr lang="en-US" dirty="0"/>
              <a:t>Two Operand Instructions:</a:t>
            </a:r>
          </a:p>
          <a:p>
            <a:pPr marL="0" lvl="1"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a:solidFill>
                  <a:srgbClr val="980002"/>
                </a:solidFill>
                <a:latin typeface="Calibri Bold Italic" charset="0"/>
                <a:ea typeface="Calibri Bold Italic" charset="0"/>
                <a:cs typeface="Calibri Bold Italic" charset="0"/>
                <a:sym typeface="Calibri Bold Italic" charset="0"/>
              </a:rPr>
              <a:t>Format</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a:solidFill>
                  <a:srgbClr val="980002"/>
                </a:solidFill>
                <a:latin typeface="Calibri Bold Italic" charset="0"/>
                <a:ea typeface="Calibri Bold Italic" charset="0"/>
                <a:cs typeface="Calibri Bold Italic" charset="0"/>
                <a:sym typeface="Calibri Bold Italic" charset="0"/>
              </a:rPr>
              <a:t>Computation</a:t>
            </a:r>
            <a:endParaRPr lang="en-US" dirty="0">
              <a:solidFill>
                <a:srgbClr val="980002"/>
              </a:solidFill>
              <a:latin typeface="Calibri Bold Italic" charset="0"/>
              <a:ea typeface="ヒラギノ角ゴ ProN W6" charset="0"/>
              <a:cs typeface="ヒラギノ角ゴ ProN W6" charset="0"/>
              <a:sym typeface="Calibri Bold Italic" charset="0"/>
            </a:endParaRPr>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addq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 </a:t>
            </a:r>
            <a:r>
              <a:rPr lang="en-US" dirty="0" err="1"/>
              <a:t>Src</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subq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a:t>
            </a:r>
            <a:r>
              <a:rPr lang="en-US" dirty="0">
                <a:latin typeface="Calibri Italic" charset="0"/>
                <a:ea typeface="Calibri Italic" charset="0"/>
                <a:cs typeface="Calibri Italic" charset="0"/>
                <a:sym typeface="Symbol"/>
              </a:rPr>
              <a:t></a:t>
            </a:r>
            <a:r>
              <a:rPr lang="en-US" dirty="0"/>
              <a:t> </a:t>
            </a:r>
            <a:r>
              <a:rPr lang="en-US" dirty="0" err="1"/>
              <a:t>Src</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imulq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 </a:t>
            </a:r>
            <a:r>
              <a:rPr lang="en-US" dirty="0" err="1"/>
              <a:t>Src</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shlq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&lt;&lt; </a:t>
            </a:r>
            <a:r>
              <a:rPr lang="en-US" dirty="0" err="1"/>
              <a:t>Src</a:t>
            </a:r>
            <a:r>
              <a:rPr lang="en-US" dirty="0"/>
              <a:t>	</a:t>
            </a:r>
            <a:r>
              <a:rPr lang="en-US" dirty="0">
                <a:solidFill>
                  <a:srgbClr val="980002"/>
                </a:solidFill>
                <a:latin typeface="Calibri Bold Italic" charset="0"/>
                <a:ea typeface="Calibri Bold Italic" charset="0"/>
                <a:cs typeface="Calibri Bold Italic" charset="0"/>
                <a:sym typeface="Calibri Bold Italic" charset="0"/>
              </a:rPr>
              <a:t>Synonym: </a:t>
            </a:r>
            <a:r>
              <a:rPr lang="en-US" dirty="0" err="1">
                <a:solidFill>
                  <a:srgbClr val="980002"/>
                </a:solidFill>
                <a:latin typeface="Calibri Bold Italic" charset="0"/>
                <a:ea typeface="Calibri Bold Italic" charset="0"/>
                <a:cs typeface="Calibri Bold Italic" charset="0"/>
                <a:sym typeface="Calibri Bold Italic" charset="0"/>
              </a:rPr>
              <a:t>salq</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sarq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&gt;&gt; </a:t>
            </a:r>
            <a:r>
              <a:rPr lang="en-US" dirty="0" err="1"/>
              <a:t>Src</a:t>
            </a:r>
            <a:r>
              <a:rPr lang="en-US" dirty="0"/>
              <a:t>	</a:t>
            </a:r>
            <a:r>
              <a:rPr lang="en-US" dirty="0">
                <a:solidFill>
                  <a:srgbClr val="980002"/>
                </a:solidFill>
                <a:latin typeface="Calibri Bold Italic" charset="0"/>
                <a:ea typeface="Calibri Bold Italic" charset="0"/>
                <a:cs typeface="Calibri Bold Italic" charset="0"/>
                <a:sym typeface="Calibri Bold Italic" charset="0"/>
              </a:rPr>
              <a:t>Arithmetic</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shrq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&gt;&gt; </a:t>
            </a:r>
            <a:r>
              <a:rPr lang="en-US" dirty="0" err="1"/>
              <a:t>Src</a:t>
            </a:r>
            <a:r>
              <a:rPr lang="en-US" dirty="0"/>
              <a:t>	</a:t>
            </a:r>
            <a:r>
              <a:rPr lang="en-US" dirty="0">
                <a:solidFill>
                  <a:srgbClr val="980002"/>
                </a:solidFill>
                <a:latin typeface="Calibri Bold Italic" charset="0"/>
                <a:ea typeface="Calibri Bold Italic" charset="0"/>
                <a:cs typeface="Calibri Bold Italic" charset="0"/>
                <a:sym typeface="Calibri Bold Italic" charset="0"/>
              </a:rPr>
              <a:t>Logical</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xorq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 </a:t>
            </a:r>
            <a:r>
              <a:rPr lang="en-US" dirty="0" err="1"/>
              <a:t>Src</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andq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&amp; </a:t>
            </a:r>
            <a:r>
              <a:rPr lang="en-US" dirty="0" err="1"/>
              <a:t>Src</a:t>
            </a:r>
            <a:endParaRPr lang="en-US" dirty="0"/>
          </a:p>
          <a:p>
            <a:pPr marL="285750" lvl="2" indent="0">
              <a:buNone/>
              <a:tabLst>
                <a:tab pos="1409700" algn="l"/>
                <a:tab pos="1409700" algn="l"/>
                <a:tab pos="1409700" algn="l"/>
                <a:tab pos="1409700" algn="l"/>
                <a:tab pos="1409700" algn="l"/>
                <a:tab pos="1409700" algn="l"/>
                <a:tab pos="1409700" algn="l"/>
                <a:tab pos="1409700" algn="l"/>
                <a:tab pos="1409700" algn="l"/>
                <a:tab pos="1604963" algn="l"/>
              </a:tabLst>
            </a:pPr>
            <a:r>
              <a:rPr lang="en-US" dirty="0" err="1">
                <a:latin typeface="Courier New" pitchFamily="49" charset="0"/>
                <a:cs typeface="Courier New" pitchFamily="49" charset="0"/>
                <a:sym typeface="Courier New Bold" charset="0"/>
              </a:rPr>
              <a:t>orq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Src,Dest</a:t>
            </a:r>
            <a:r>
              <a:rPr lang="en-US" dirty="0"/>
              <a:t>	</a:t>
            </a:r>
            <a:r>
              <a:rPr lang="en-US" dirty="0" err="1"/>
              <a:t>Dest</a:t>
            </a:r>
            <a:r>
              <a:rPr lang="en-US" dirty="0"/>
              <a:t> = </a:t>
            </a:r>
            <a:r>
              <a:rPr lang="en-US" dirty="0" err="1"/>
              <a:t>Dest</a:t>
            </a:r>
            <a:r>
              <a:rPr lang="en-US" dirty="0"/>
              <a:t> | </a:t>
            </a:r>
            <a:r>
              <a:rPr lang="en-US" dirty="0" err="1"/>
              <a:t>Src</a:t>
            </a:r>
            <a:endParaRPr lang="en-US" dirty="0"/>
          </a:p>
          <a:p>
            <a:pPr>
              <a:tabLst>
                <a:tab pos="1409700" algn="l"/>
                <a:tab pos="1409700" algn="l"/>
                <a:tab pos="1409700" algn="l"/>
                <a:tab pos="1409700" algn="l"/>
                <a:tab pos="1409700" algn="l"/>
                <a:tab pos="1409700" algn="l"/>
                <a:tab pos="1409700" algn="l"/>
                <a:tab pos="1409700" algn="l"/>
                <a:tab pos="1409700" algn="l"/>
                <a:tab pos="1604963" algn="l"/>
              </a:tabLst>
            </a:pPr>
            <a:r>
              <a:rPr lang="en-US" dirty="0"/>
              <a:t>Watch out for argument order!  </a:t>
            </a:r>
            <a:r>
              <a:rPr lang="en-US" i="1" dirty="0" err="1"/>
              <a:t>Src,Dest</a:t>
            </a:r>
            <a:br>
              <a:rPr lang="en-US" dirty="0"/>
            </a:br>
            <a:r>
              <a:rPr lang="en-US" dirty="0"/>
              <a:t>(Warning:  very old Intel docs use “op </a:t>
            </a:r>
            <a:r>
              <a:rPr lang="en-US" i="1" dirty="0" err="1"/>
              <a:t>Dest,Src</a:t>
            </a:r>
            <a:r>
              <a:rPr lang="en-US" dirty="0"/>
              <a:t>”)</a:t>
            </a:r>
          </a:p>
          <a:p>
            <a:pPr>
              <a:tabLst>
                <a:tab pos="1409700" algn="l"/>
                <a:tab pos="1409700" algn="l"/>
                <a:tab pos="1409700" algn="l"/>
                <a:tab pos="1409700" algn="l"/>
                <a:tab pos="1409700" algn="l"/>
                <a:tab pos="1409700" algn="l"/>
                <a:tab pos="1409700" algn="l"/>
                <a:tab pos="1409700" algn="l"/>
                <a:tab pos="1409700" algn="l"/>
                <a:tab pos="1604963" algn="l"/>
              </a:tabLst>
            </a:pPr>
            <a:r>
              <a:rPr lang="en-US" dirty="0"/>
              <a:t>No distinction between signed and unsigned </a:t>
            </a:r>
            <a:r>
              <a:rPr lang="en-US" dirty="0" err="1"/>
              <a:t>int</a:t>
            </a:r>
            <a:r>
              <a:rPr lang="en-US" dirty="0"/>
              <a:t> (why?)</a:t>
            </a:r>
          </a:p>
        </p:txBody>
      </p:sp>
    </p:spTree>
    <p:extLst>
      <p:ext uri="{BB962C8B-B14F-4D97-AF65-F5344CB8AC3E}">
        <p14:creationId xmlns:p14="http://schemas.microsoft.com/office/powerpoint/2010/main" val="1616640189"/>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7" name="Rectangle 3"/>
          <p:cNvSpPr>
            <a:spLocks noGrp="1" noChangeArrowheads="1"/>
          </p:cNvSpPr>
          <p:nvPr>
            <p:ph type="title"/>
          </p:nvPr>
        </p:nvSpPr>
        <p:spPr>
          <a:ln/>
        </p:spPr>
        <p:txBody>
          <a:bodyPr/>
          <a:lstStyle/>
          <a:p>
            <a:r>
              <a:rPr lang="en-US"/>
              <a:t>Some Arithmetic Operations</a:t>
            </a:r>
          </a:p>
        </p:txBody>
      </p:sp>
      <p:sp>
        <p:nvSpPr>
          <p:cNvPr id="16388" name="Rectangle 4"/>
          <p:cNvSpPr>
            <a:spLocks noGrp="1" noChangeArrowheads="1"/>
          </p:cNvSpPr>
          <p:nvPr>
            <p:ph type="body" idx="1"/>
          </p:nvPr>
        </p:nvSpPr>
        <p:spPr>
          <a:xfrm>
            <a:off x="1710348" y="1362075"/>
            <a:ext cx="8567625" cy="4972050"/>
          </a:xfrm>
          <a:ln/>
        </p:spPr>
        <p:txBody>
          <a:bodyPr/>
          <a:lstStyle/>
          <a:p>
            <a:pPr>
              <a:tabLst>
                <a:tab pos="1409700" algn="l"/>
                <a:tab pos="1409700" algn="l"/>
                <a:tab pos="1409700" algn="l"/>
                <a:tab pos="1409700" algn="l"/>
              </a:tabLst>
            </a:pPr>
            <a:r>
              <a:rPr lang="en-US" dirty="0"/>
              <a:t>One Operand Instructions</a:t>
            </a:r>
          </a:p>
          <a:p>
            <a:pPr marL="285750" lvl="2" indent="0">
              <a:buNone/>
              <a:tabLst>
                <a:tab pos="1409700" algn="l"/>
                <a:tab pos="1409700" algn="l"/>
                <a:tab pos="1409700" algn="l"/>
                <a:tab pos="1409700" algn="l"/>
              </a:tabLst>
            </a:pPr>
            <a:r>
              <a:rPr lang="en-US" dirty="0" err="1">
                <a:latin typeface="Courier New" pitchFamily="49" charset="0"/>
                <a:cs typeface="Courier New" pitchFamily="49" charset="0"/>
                <a:sym typeface="Courier New Bold" charset="0"/>
              </a:rPr>
              <a:t>incq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sym typeface="Calibri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ea typeface="Calibri Italic" charset="0"/>
                <a:cs typeface="Calibri Italic" charset="0"/>
                <a:sym typeface="Calibri Italic" charset="0"/>
              </a:rPr>
              <a:t> = </a:t>
            </a:r>
            <a:r>
              <a:rPr lang="en-US" dirty="0" err="1">
                <a:latin typeface="Calibri Italic" charset="0"/>
                <a:ea typeface="Calibri Italic" charset="0"/>
                <a:cs typeface="Calibri Italic" charset="0"/>
                <a:sym typeface="Calibri Italic" charset="0"/>
              </a:rPr>
              <a:t>Dest</a:t>
            </a:r>
            <a:r>
              <a:rPr lang="en-US" dirty="0">
                <a:latin typeface="Calibri Italic" charset="0"/>
                <a:ea typeface="Calibri Italic" charset="0"/>
                <a:cs typeface="Calibri Italic" charset="0"/>
                <a:sym typeface="Calibri Italic" charset="0"/>
              </a:rPr>
              <a:t> + 1</a:t>
            </a:r>
            <a:endParaRPr lang="en-US" dirty="0">
              <a:latin typeface="Calibri Italic" charset="0"/>
              <a:sym typeface="Calibri Italic" charset="0"/>
            </a:endParaRPr>
          </a:p>
          <a:p>
            <a:pPr marL="285750" lvl="2" indent="0">
              <a:buNone/>
              <a:tabLst>
                <a:tab pos="1409700" algn="l"/>
                <a:tab pos="1409700" algn="l"/>
                <a:tab pos="1409700" algn="l"/>
                <a:tab pos="1409700" algn="l"/>
              </a:tabLst>
            </a:pPr>
            <a:r>
              <a:rPr lang="en-US" dirty="0" err="1">
                <a:latin typeface="Courier New" pitchFamily="49" charset="0"/>
                <a:cs typeface="Courier New" pitchFamily="49" charset="0"/>
                <a:sym typeface="Courier New Bold" charset="0"/>
              </a:rPr>
              <a:t>decq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sym typeface="Calibri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ea typeface="Calibri Italic" charset="0"/>
                <a:cs typeface="Calibri Italic" charset="0"/>
                <a:sym typeface="Calibri Italic" charset="0"/>
              </a:rPr>
              <a:t> = </a:t>
            </a:r>
            <a:r>
              <a:rPr lang="en-US" dirty="0" err="1">
                <a:latin typeface="Calibri Italic" charset="0"/>
                <a:ea typeface="Calibri Italic" charset="0"/>
                <a:cs typeface="Calibri Italic" charset="0"/>
                <a:sym typeface="Calibri Italic" charset="0"/>
              </a:rPr>
              <a:t>Dest</a:t>
            </a:r>
            <a:r>
              <a:rPr lang="en-US" dirty="0">
                <a:latin typeface="Calibri Italic" charset="0"/>
                <a:ea typeface="Calibri Italic" charset="0"/>
                <a:cs typeface="Calibri Italic" charset="0"/>
                <a:sym typeface="Calibri Italic" charset="0"/>
              </a:rPr>
              <a:t> </a:t>
            </a:r>
            <a:r>
              <a:rPr lang="en-US" dirty="0">
                <a:latin typeface="Calibri Italic" charset="0"/>
                <a:ea typeface="Calibri Italic" charset="0"/>
                <a:cs typeface="Calibri Italic" charset="0"/>
                <a:sym typeface="Symbol"/>
              </a:rPr>
              <a:t></a:t>
            </a:r>
            <a:r>
              <a:rPr lang="en-US" dirty="0">
                <a:latin typeface="Calibri Italic" charset="0"/>
                <a:ea typeface="Calibri Italic" charset="0"/>
                <a:cs typeface="Calibri Italic" charset="0"/>
                <a:sym typeface="Calibri Italic" charset="0"/>
              </a:rPr>
              <a:t> 1</a:t>
            </a:r>
            <a:endParaRPr lang="en-US" dirty="0">
              <a:latin typeface="Calibri Italic" charset="0"/>
              <a:sym typeface="Calibri Italic" charset="0"/>
            </a:endParaRPr>
          </a:p>
          <a:p>
            <a:pPr marL="285750" lvl="2" indent="0">
              <a:buNone/>
              <a:tabLst>
                <a:tab pos="1409700" algn="l"/>
                <a:tab pos="1409700" algn="l"/>
                <a:tab pos="1409700" algn="l"/>
                <a:tab pos="1409700" algn="l"/>
              </a:tabLst>
            </a:pPr>
            <a:r>
              <a:rPr lang="en-US" dirty="0" err="1">
                <a:latin typeface="Courier New" pitchFamily="49" charset="0"/>
                <a:cs typeface="Courier New" pitchFamily="49" charset="0"/>
                <a:sym typeface="Courier New Bold" charset="0"/>
              </a:rPr>
              <a:t>negq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sym typeface="Calibri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ea typeface="Calibri Italic" charset="0"/>
                <a:cs typeface="Calibri Italic" charset="0"/>
                <a:sym typeface="Calibri Italic" charset="0"/>
              </a:rPr>
              <a:t> = </a:t>
            </a:r>
            <a:r>
              <a:rPr lang="en-US" dirty="0">
                <a:latin typeface="Calibri Italic" charset="0"/>
                <a:ea typeface="Calibri Italic" charset="0"/>
                <a:cs typeface="Calibri Italic" charset="0"/>
                <a:sym typeface="Symbol"/>
              </a:rPr>
              <a:t> </a:t>
            </a:r>
            <a:r>
              <a:rPr lang="en-US" dirty="0" err="1">
                <a:latin typeface="Calibri Italic" charset="0"/>
                <a:ea typeface="Calibri Italic" charset="0"/>
                <a:cs typeface="Calibri Italic" charset="0"/>
                <a:sym typeface="Calibri Italic" charset="0"/>
              </a:rPr>
              <a:t>Dest</a:t>
            </a:r>
            <a:endParaRPr lang="en-US" dirty="0">
              <a:latin typeface="Calibri Italic" charset="0"/>
              <a:sym typeface="Calibri Italic" charset="0"/>
            </a:endParaRPr>
          </a:p>
          <a:p>
            <a:pPr marL="285750" lvl="2" indent="0">
              <a:buNone/>
              <a:tabLst>
                <a:tab pos="1409700" algn="l"/>
                <a:tab pos="1409700" algn="l"/>
                <a:tab pos="1409700" algn="l"/>
                <a:tab pos="1409700" algn="l"/>
              </a:tabLst>
            </a:pPr>
            <a:r>
              <a:rPr lang="en-US" dirty="0" err="1">
                <a:latin typeface="Courier New" pitchFamily="49" charset="0"/>
                <a:cs typeface="Courier New" pitchFamily="49" charset="0"/>
                <a:sym typeface="Courier New Bold" charset="0"/>
              </a:rPr>
              <a:t>notq</a:t>
            </a:r>
            <a:r>
              <a:rPr lang="en-US" dirty="0">
                <a:solidFill>
                  <a:srgbClr val="980002"/>
                </a:solidFill>
                <a:latin typeface="Calibri Bold Italic" charset="0"/>
                <a:ea typeface="ヒラギノ角ゴ ProN W6" charset="0"/>
                <a:cs typeface="ヒラギノ角ゴ ProN W6" charset="0"/>
                <a:sym typeface="Calibri Bold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sym typeface="Calibri Italic" charset="0"/>
              </a:rPr>
              <a:t>	</a:t>
            </a:r>
            <a:r>
              <a:rPr lang="en-US" dirty="0" err="1">
                <a:latin typeface="Calibri Italic" charset="0"/>
                <a:ea typeface="Calibri Italic" charset="0"/>
                <a:cs typeface="Calibri Italic" charset="0"/>
                <a:sym typeface="Calibri Italic" charset="0"/>
              </a:rPr>
              <a:t>Dest</a:t>
            </a:r>
            <a:r>
              <a:rPr lang="en-US" dirty="0">
                <a:latin typeface="Calibri Italic" charset="0"/>
                <a:ea typeface="Calibri Italic" charset="0"/>
                <a:cs typeface="Calibri Italic" charset="0"/>
                <a:sym typeface="Calibri Italic" charset="0"/>
              </a:rPr>
              <a:t> = ~</a:t>
            </a:r>
            <a:r>
              <a:rPr lang="en-US" dirty="0" err="1">
                <a:latin typeface="Calibri Italic" charset="0"/>
                <a:ea typeface="Calibri Italic" charset="0"/>
                <a:cs typeface="Calibri Italic" charset="0"/>
                <a:sym typeface="Calibri Italic" charset="0"/>
              </a:rPr>
              <a:t>Dest</a:t>
            </a:r>
            <a:endParaRPr lang="en-US" dirty="0">
              <a:latin typeface="Calibri Italic" charset="0"/>
              <a:sym typeface="Calibri Italic" charset="0"/>
            </a:endParaRPr>
          </a:p>
          <a:p>
            <a:pPr>
              <a:spcBef>
                <a:spcPts val="3500"/>
              </a:spcBef>
              <a:tabLst>
                <a:tab pos="1409700" algn="l"/>
                <a:tab pos="1409700" algn="l"/>
                <a:tab pos="1409700" algn="l"/>
                <a:tab pos="1409700" algn="l"/>
              </a:tabLst>
            </a:pPr>
            <a:r>
              <a:rPr lang="en-US" dirty="0"/>
              <a:t>See book for more instructions</a:t>
            </a:r>
          </a:p>
          <a:p>
            <a:pPr lvl="1">
              <a:spcBef>
                <a:spcPts val="3500"/>
              </a:spcBef>
              <a:tabLst>
                <a:tab pos="1409700" algn="l"/>
                <a:tab pos="1409700" algn="l"/>
                <a:tab pos="1409700" algn="l"/>
                <a:tab pos="1409700" algn="l"/>
              </a:tabLst>
            </a:pPr>
            <a:r>
              <a:rPr lang="en-US" dirty="0"/>
              <a:t>Depending how you count, there are 2,034 total x86 instructions</a:t>
            </a:r>
          </a:p>
          <a:p>
            <a:pPr lvl="1">
              <a:spcBef>
                <a:spcPts val="3500"/>
              </a:spcBef>
              <a:tabLst>
                <a:tab pos="1409700" algn="l"/>
                <a:tab pos="1409700" algn="l"/>
                <a:tab pos="1409700" algn="l"/>
                <a:tab pos="1409700" algn="l"/>
              </a:tabLst>
            </a:pPr>
            <a:r>
              <a:rPr lang="en-US" dirty="0"/>
              <a:t>(If you count all </a:t>
            </a:r>
            <a:r>
              <a:rPr lang="en-US" dirty="0" err="1"/>
              <a:t>addr</a:t>
            </a:r>
            <a:r>
              <a:rPr lang="en-US" dirty="0"/>
              <a:t> modes, op widths, flags, it’s actually 3,683)</a:t>
            </a:r>
          </a:p>
        </p:txBody>
      </p:sp>
    </p:spTree>
    <p:extLst>
      <p:ext uri="{BB962C8B-B14F-4D97-AF65-F5344CB8AC3E}">
        <p14:creationId xmlns:p14="http://schemas.microsoft.com/office/powerpoint/2010/main" val="847024125"/>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1" name="Rectangle 3"/>
          <p:cNvSpPr>
            <a:spLocks noGrp="1" noChangeArrowheads="1"/>
          </p:cNvSpPr>
          <p:nvPr>
            <p:ph type="title"/>
          </p:nvPr>
        </p:nvSpPr>
        <p:spPr>
          <a:ln/>
        </p:spPr>
        <p:txBody>
          <a:bodyPr/>
          <a:lstStyle/>
          <a:p>
            <a:r>
              <a:rPr lang="en-US" dirty="0"/>
              <a:t>Arithmetic Expression Example</a:t>
            </a:r>
          </a:p>
        </p:txBody>
      </p:sp>
      <p:sp>
        <p:nvSpPr>
          <p:cNvPr id="2" name="Content Placeholder 1"/>
          <p:cNvSpPr>
            <a:spLocks noGrp="1"/>
          </p:cNvSpPr>
          <p:nvPr>
            <p:ph idx="1"/>
          </p:nvPr>
        </p:nvSpPr>
        <p:spPr>
          <a:xfrm>
            <a:off x="5410200" y="3505200"/>
            <a:ext cx="4406900" cy="2828925"/>
          </a:xfrm>
        </p:spPr>
        <p:txBody>
          <a:bodyPr/>
          <a:lstStyle/>
          <a:p>
            <a:pPr marL="0" indent="0">
              <a:buNone/>
            </a:pPr>
            <a:r>
              <a:rPr lang="en-US" dirty="0"/>
              <a:t>Interesting Instructions</a:t>
            </a:r>
          </a:p>
          <a:p>
            <a:pPr lvl="1" indent="-342900"/>
            <a:r>
              <a:rPr lang="en-US" b="1" dirty="0" err="1">
                <a:latin typeface="Courier New"/>
                <a:cs typeface="Courier New"/>
              </a:rPr>
              <a:t>leaq</a:t>
            </a:r>
            <a:r>
              <a:rPr lang="en-US" dirty="0"/>
              <a:t>: address computation</a:t>
            </a:r>
          </a:p>
          <a:p>
            <a:pPr lvl="1" indent="-342900"/>
            <a:r>
              <a:rPr lang="en-US" b="1" dirty="0" err="1">
                <a:latin typeface="Courier New"/>
                <a:cs typeface="Courier New"/>
              </a:rPr>
              <a:t>salq</a:t>
            </a:r>
            <a:r>
              <a:rPr lang="en-US" dirty="0"/>
              <a:t>: shift</a:t>
            </a:r>
          </a:p>
          <a:p>
            <a:pPr lvl="1" indent="-342900"/>
            <a:r>
              <a:rPr lang="en-US" b="1" dirty="0" err="1">
                <a:latin typeface="Courier New"/>
                <a:cs typeface="Courier New"/>
              </a:rPr>
              <a:t>imulq</a:t>
            </a:r>
            <a:r>
              <a:rPr lang="en-US" dirty="0"/>
              <a:t>: multiplication</a:t>
            </a:r>
          </a:p>
          <a:p>
            <a:pPr lvl="2" indent="-342900"/>
            <a:r>
              <a:rPr lang="en-US" dirty="0"/>
              <a:t>Curious: only used once…</a:t>
            </a:r>
          </a:p>
        </p:txBody>
      </p:sp>
      <p:sp>
        <p:nvSpPr>
          <p:cNvPr id="17412" name="Rectangle 4"/>
          <p:cNvSpPr>
            <a:spLocks/>
          </p:cNvSpPr>
          <p:nvPr/>
        </p:nvSpPr>
        <p:spPr bwMode="auto">
          <a:xfrm>
            <a:off x="1676400" y="1752600"/>
            <a:ext cx="3581400" cy="3429000"/>
          </a:xfrm>
          <a:prstGeom prst="rect">
            <a:avLst/>
          </a:prstGeom>
          <a:solidFill>
            <a:srgbClr val="F6F5BD"/>
          </a:solidFill>
          <a:ln w="12700" cap="flat">
            <a:solidFill>
              <a:schemeClr val="tx1"/>
            </a:solidFill>
            <a:prstDash val="solid"/>
            <a:miter lim="800000"/>
            <a:headEnd type="none" w="med" len="med"/>
            <a:tailEnd type="none" w="med" len="med"/>
          </a:ln>
          <a:effectLst>
            <a:outerShdw dist="50799" dir="5400000" algn="ctr" rotWithShape="0">
              <a:schemeClr val="bg2">
                <a:alpha val="50000"/>
              </a:schemeClr>
            </a:outerShdw>
          </a:effectLst>
        </p:spPr>
        <p:txBody>
          <a:bodyPr lIns="38100" tIns="38100" rIns="38100" bIns="38100"/>
          <a:lstStyle/>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long </a:t>
            </a:r>
            <a:r>
              <a:rPr lang="en-US" b="1" dirty="0" err="1">
                <a:solidFill>
                  <a:srgbClr val="000000"/>
                </a:solidFill>
                <a:latin typeface="Courier New" pitchFamily="49" charset="0"/>
                <a:ea typeface="Monaco" charset="0"/>
                <a:cs typeface="Courier New" pitchFamily="49" charset="0"/>
                <a:sym typeface="Monaco" charset="0"/>
              </a:rPr>
              <a:t>arith</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(long x, long y, long z)</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t1 = </a:t>
            </a:r>
            <a:r>
              <a:rPr lang="en-US" b="1" dirty="0" err="1">
                <a:solidFill>
                  <a:srgbClr val="000000"/>
                </a:solidFill>
                <a:latin typeface="Courier New" pitchFamily="49" charset="0"/>
                <a:ea typeface="Monaco" charset="0"/>
                <a:cs typeface="Courier New" pitchFamily="49" charset="0"/>
                <a:sym typeface="Monaco" charset="0"/>
              </a:rPr>
              <a:t>x+y</a:t>
            </a: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t2 = z+t1;</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t3 = x+4;</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t4 = y * 48;</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t5 = t3 + t4;</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a:t>
            </a:r>
            <a:r>
              <a:rPr lang="en-US" b="1" dirty="0" err="1">
                <a:solidFill>
                  <a:srgbClr val="000000"/>
                </a:solidFill>
                <a:latin typeface="Courier New" pitchFamily="49" charset="0"/>
                <a:ea typeface="Monaco" charset="0"/>
                <a:cs typeface="Courier New" pitchFamily="49" charset="0"/>
                <a:sym typeface="Monaco" charset="0"/>
              </a:rPr>
              <a:t>rval</a:t>
            </a:r>
            <a:r>
              <a:rPr lang="en-US" b="1" dirty="0">
                <a:solidFill>
                  <a:srgbClr val="000000"/>
                </a:solidFill>
                <a:latin typeface="Courier New" pitchFamily="49" charset="0"/>
                <a:ea typeface="Monaco" charset="0"/>
                <a:cs typeface="Courier New" pitchFamily="49" charset="0"/>
                <a:sym typeface="Monaco" charset="0"/>
              </a:rPr>
              <a:t> = t2 * t5;</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return </a:t>
            </a:r>
            <a:r>
              <a:rPr lang="en-US" b="1" dirty="0" err="1">
                <a:solidFill>
                  <a:srgbClr val="000000"/>
                </a:solidFill>
                <a:latin typeface="Courier New" pitchFamily="49" charset="0"/>
                <a:ea typeface="Monaco" charset="0"/>
                <a:cs typeface="Courier New" pitchFamily="49" charset="0"/>
                <a:sym typeface="Monaco" charset="0"/>
              </a:rPr>
              <a:t>rval</a:t>
            </a: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a:t>
            </a:r>
          </a:p>
        </p:txBody>
      </p:sp>
      <p:sp>
        <p:nvSpPr>
          <p:cNvPr id="17413" name="Rectangle 5"/>
          <p:cNvSpPr>
            <a:spLocks/>
          </p:cNvSpPr>
          <p:nvPr/>
        </p:nvSpPr>
        <p:spPr bwMode="auto">
          <a:xfrm>
            <a:off x="5773737" y="1193800"/>
            <a:ext cx="4127500" cy="2463800"/>
          </a:xfrm>
          <a:prstGeom prst="rect">
            <a:avLst/>
          </a:prstGeom>
          <a:noFill/>
          <a:ln w="12700" cap="flat">
            <a:noFill/>
            <a:miter lim="800000"/>
            <a:headEnd type="none" w="med" len="med"/>
            <a:tailEnd type="none" w="med" len="med"/>
          </a:ln>
        </p:spPr>
        <p:txBody>
          <a:bodyPr lIns="38100" tIns="38100" rIns="38100" bIns="38100"/>
          <a:lstStyle/>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err="1">
                <a:solidFill>
                  <a:srgbClr val="000000"/>
                </a:solidFill>
                <a:latin typeface="Courier New" pitchFamily="49" charset="0"/>
                <a:ea typeface="Monaco" charset="0"/>
                <a:cs typeface="Courier New" pitchFamily="49" charset="0"/>
                <a:sym typeface="Monaco" charset="0"/>
              </a:rPr>
              <a:t>arith</a:t>
            </a: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leaq</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rdi</a:t>
            </a:r>
            <a:r>
              <a:rPr lang="en-US" b="1" dirty="0">
                <a:solidFill>
                  <a:srgbClr val="000000"/>
                </a:solidFill>
                <a:latin typeface="Courier New" pitchFamily="49" charset="0"/>
                <a:ea typeface="Monaco" charset="0"/>
                <a:cs typeface="Courier New" pitchFamily="49" charset="0"/>
                <a:sym typeface="Monaco" charset="0"/>
              </a:rPr>
              <a:t>,%</a:t>
            </a:r>
            <a:r>
              <a:rPr lang="en-US" b="1" dirty="0" err="1">
                <a:solidFill>
                  <a:srgbClr val="000000"/>
                </a:solidFill>
                <a:latin typeface="Courier New" pitchFamily="49" charset="0"/>
                <a:ea typeface="Monaco" charset="0"/>
                <a:cs typeface="Courier New" pitchFamily="49" charset="0"/>
                <a:sym typeface="Monaco" charset="0"/>
              </a:rPr>
              <a:t>rsi</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rax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addq</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rdx</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rax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leaq</a:t>
            </a:r>
            <a:r>
              <a:rPr lang="en-US" b="1" dirty="0">
                <a:solidFill>
                  <a:srgbClr val="000000"/>
                </a:solidFill>
                <a:latin typeface="Courier New" pitchFamily="49" charset="0"/>
                <a:ea typeface="Monaco" charset="0"/>
                <a:cs typeface="Courier New" pitchFamily="49" charset="0"/>
                <a:sym typeface="Monaco" charset="0"/>
              </a:rPr>
              <a:t>    (%rsi,%rsi,2), %</a:t>
            </a:r>
            <a:r>
              <a:rPr lang="en-US" b="1" dirty="0" err="1">
                <a:solidFill>
                  <a:srgbClr val="000000"/>
                </a:solidFill>
                <a:latin typeface="Courier New" pitchFamily="49" charset="0"/>
                <a:ea typeface="Monaco" charset="0"/>
                <a:cs typeface="Courier New" pitchFamily="49" charset="0"/>
                <a:sym typeface="Monaco" charset="0"/>
              </a:rPr>
              <a:t>rdx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salq</a:t>
            </a:r>
            <a:r>
              <a:rPr lang="en-US" b="1" dirty="0">
                <a:solidFill>
                  <a:srgbClr val="000000"/>
                </a:solidFill>
                <a:latin typeface="Courier New" pitchFamily="49" charset="0"/>
                <a:ea typeface="Monaco" charset="0"/>
                <a:cs typeface="Courier New" pitchFamily="49" charset="0"/>
                <a:sym typeface="Monaco" charset="0"/>
              </a:rPr>
              <a:t>    $4, %</a:t>
            </a:r>
            <a:r>
              <a:rPr lang="en-US" b="1" dirty="0" err="1">
                <a:solidFill>
                  <a:srgbClr val="000000"/>
                </a:solidFill>
                <a:latin typeface="Courier New" pitchFamily="49" charset="0"/>
                <a:ea typeface="Monaco" charset="0"/>
                <a:cs typeface="Courier New" pitchFamily="49" charset="0"/>
                <a:sym typeface="Monaco" charset="0"/>
              </a:rPr>
              <a:t>rdx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leaq</a:t>
            </a:r>
            <a:r>
              <a:rPr lang="en-US" b="1" dirty="0">
                <a:solidFill>
                  <a:srgbClr val="000000"/>
                </a:solidFill>
                <a:latin typeface="Courier New" pitchFamily="49" charset="0"/>
                <a:ea typeface="Monaco" charset="0"/>
                <a:cs typeface="Courier New" pitchFamily="49" charset="0"/>
                <a:sym typeface="Monaco" charset="0"/>
              </a:rPr>
              <a:t>    4(%</a:t>
            </a:r>
            <a:r>
              <a:rPr lang="en-US" b="1" dirty="0" err="1">
                <a:solidFill>
                  <a:srgbClr val="000000"/>
                </a:solidFill>
                <a:latin typeface="Courier New" pitchFamily="49" charset="0"/>
                <a:ea typeface="Monaco" charset="0"/>
                <a:cs typeface="Courier New" pitchFamily="49" charset="0"/>
                <a:sym typeface="Monaco" charset="0"/>
              </a:rPr>
              <a:t>rdi</a:t>
            </a:r>
            <a:r>
              <a:rPr lang="en-US" b="1" dirty="0">
                <a:solidFill>
                  <a:srgbClr val="000000"/>
                </a:solidFill>
                <a:latin typeface="Courier New" pitchFamily="49" charset="0"/>
                <a:ea typeface="Monaco" charset="0"/>
                <a:cs typeface="Courier New" pitchFamily="49" charset="0"/>
                <a:sym typeface="Monaco" charset="0"/>
              </a:rPr>
              <a:t>,%</a:t>
            </a:r>
            <a:r>
              <a:rPr lang="en-US" b="1" dirty="0" err="1">
                <a:solidFill>
                  <a:srgbClr val="000000"/>
                </a:solidFill>
                <a:latin typeface="Courier New" pitchFamily="49" charset="0"/>
                <a:ea typeface="Monaco" charset="0"/>
                <a:cs typeface="Courier New" pitchFamily="49" charset="0"/>
                <a:sym typeface="Monaco" charset="0"/>
              </a:rPr>
              <a:t>rdx</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rcx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imulq</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rcx</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rax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ret</a:t>
            </a:r>
          </a:p>
        </p:txBody>
      </p:sp>
    </p:spTree>
    <p:extLst>
      <p:ext uri="{BB962C8B-B14F-4D97-AF65-F5344CB8AC3E}">
        <p14:creationId xmlns:p14="http://schemas.microsoft.com/office/powerpoint/2010/main" val="739854835"/>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1" name="Rectangle 3"/>
          <p:cNvSpPr>
            <a:spLocks noGrp="1" noChangeArrowheads="1"/>
          </p:cNvSpPr>
          <p:nvPr>
            <p:ph type="title"/>
          </p:nvPr>
        </p:nvSpPr>
        <p:spPr>
          <a:ln/>
        </p:spPr>
        <p:txBody>
          <a:bodyPr/>
          <a:lstStyle/>
          <a:p>
            <a:r>
              <a:rPr lang="en-US" dirty="0"/>
              <a:t>Understanding Arithmetic Expression Example</a:t>
            </a:r>
          </a:p>
        </p:txBody>
      </p:sp>
      <p:sp>
        <p:nvSpPr>
          <p:cNvPr id="17412" name="Rectangle 4"/>
          <p:cNvSpPr>
            <a:spLocks/>
          </p:cNvSpPr>
          <p:nvPr/>
        </p:nvSpPr>
        <p:spPr bwMode="auto">
          <a:xfrm>
            <a:off x="1676400" y="1752600"/>
            <a:ext cx="3505200" cy="3429000"/>
          </a:xfrm>
          <a:prstGeom prst="rect">
            <a:avLst/>
          </a:prstGeom>
          <a:solidFill>
            <a:srgbClr val="F6F5BD"/>
          </a:solidFill>
          <a:ln w="12700" cap="flat">
            <a:solidFill>
              <a:schemeClr val="tx1"/>
            </a:solidFill>
            <a:prstDash val="solid"/>
            <a:miter lim="800000"/>
            <a:headEnd type="none" w="med" len="med"/>
            <a:tailEnd type="none" w="med" len="med"/>
          </a:ln>
          <a:effectLst>
            <a:outerShdw dist="50799" dir="5400000" algn="ctr" rotWithShape="0">
              <a:schemeClr val="bg2">
                <a:alpha val="50000"/>
              </a:schemeClr>
            </a:outerShdw>
          </a:effectLst>
        </p:spPr>
        <p:txBody>
          <a:bodyPr lIns="38100" tIns="38100" rIns="38100" bIns="38100"/>
          <a:lstStyle/>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long </a:t>
            </a:r>
            <a:r>
              <a:rPr lang="en-US" b="1" dirty="0" err="1">
                <a:solidFill>
                  <a:srgbClr val="000000"/>
                </a:solidFill>
                <a:latin typeface="Courier New" pitchFamily="49" charset="0"/>
                <a:ea typeface="Monaco" charset="0"/>
                <a:cs typeface="Courier New" pitchFamily="49" charset="0"/>
                <a:sym typeface="Monaco" charset="0"/>
              </a:rPr>
              <a:t>arith</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(long x, long y, long z)</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t1 = </a:t>
            </a:r>
            <a:r>
              <a:rPr lang="en-US" b="1" dirty="0" err="1">
                <a:solidFill>
                  <a:srgbClr val="000000"/>
                </a:solidFill>
                <a:latin typeface="Courier New" pitchFamily="49" charset="0"/>
                <a:ea typeface="Monaco" charset="0"/>
                <a:cs typeface="Courier New" pitchFamily="49" charset="0"/>
                <a:sym typeface="Monaco" charset="0"/>
              </a:rPr>
              <a:t>x+y</a:t>
            </a: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t2 = z+t1;</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t3 = x+4;</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t4 = y * 48;</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t5 = t3 + t4;</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long </a:t>
            </a:r>
            <a:r>
              <a:rPr lang="en-US" b="1" dirty="0" err="1">
                <a:solidFill>
                  <a:srgbClr val="000000"/>
                </a:solidFill>
                <a:latin typeface="Courier New" pitchFamily="49" charset="0"/>
                <a:ea typeface="Monaco" charset="0"/>
                <a:cs typeface="Courier New" pitchFamily="49" charset="0"/>
                <a:sym typeface="Monaco" charset="0"/>
              </a:rPr>
              <a:t>rval</a:t>
            </a:r>
            <a:r>
              <a:rPr lang="en-US" b="1" dirty="0">
                <a:solidFill>
                  <a:srgbClr val="000000"/>
                </a:solidFill>
                <a:latin typeface="Courier New" pitchFamily="49" charset="0"/>
                <a:ea typeface="Monaco" charset="0"/>
                <a:cs typeface="Courier New" pitchFamily="49" charset="0"/>
                <a:sym typeface="Monaco" charset="0"/>
              </a:rPr>
              <a:t> = t2 * t5;</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return </a:t>
            </a:r>
            <a:r>
              <a:rPr lang="en-US" b="1" dirty="0" err="1">
                <a:solidFill>
                  <a:srgbClr val="000000"/>
                </a:solidFill>
                <a:latin typeface="Courier New" pitchFamily="49" charset="0"/>
                <a:ea typeface="Monaco" charset="0"/>
                <a:cs typeface="Courier New" pitchFamily="49" charset="0"/>
                <a:sym typeface="Monaco" charset="0"/>
              </a:rPr>
              <a:t>rval</a:t>
            </a: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a:t>
            </a:r>
          </a:p>
        </p:txBody>
      </p:sp>
      <p:sp>
        <p:nvSpPr>
          <p:cNvPr id="17413" name="Rectangle 5"/>
          <p:cNvSpPr>
            <a:spLocks/>
          </p:cNvSpPr>
          <p:nvPr/>
        </p:nvSpPr>
        <p:spPr bwMode="auto">
          <a:xfrm>
            <a:off x="5334000" y="1193800"/>
            <a:ext cx="5181600" cy="2463800"/>
          </a:xfrm>
          <a:prstGeom prst="rect">
            <a:avLst/>
          </a:prstGeom>
          <a:noFill/>
          <a:ln w="12700" cap="flat">
            <a:noFill/>
            <a:miter lim="800000"/>
            <a:headEnd type="none" w="med" len="med"/>
            <a:tailEnd type="none" w="med" len="med"/>
          </a:ln>
        </p:spPr>
        <p:txBody>
          <a:bodyPr lIns="38100" tIns="38100" rIns="38100" bIns="38100"/>
          <a:lstStyle/>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err="1">
                <a:solidFill>
                  <a:srgbClr val="000000"/>
                </a:solidFill>
                <a:latin typeface="Courier New" pitchFamily="49" charset="0"/>
                <a:ea typeface="Monaco" charset="0"/>
                <a:cs typeface="Courier New" pitchFamily="49" charset="0"/>
                <a:sym typeface="Monaco" charset="0"/>
              </a:rPr>
              <a:t>arith</a:t>
            </a:r>
            <a:r>
              <a:rPr lang="en-US" b="1" dirty="0">
                <a:solidFill>
                  <a:srgbClr val="000000"/>
                </a:solidFill>
                <a:latin typeface="Courier New" pitchFamily="49" charset="0"/>
                <a:ea typeface="Monaco" charset="0"/>
                <a:cs typeface="Courier New" pitchFamily="49" charset="0"/>
                <a:sym typeface="Monaco" charset="0"/>
              </a:rPr>
              <a:t>:</a:t>
            </a: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leaq</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rdi</a:t>
            </a:r>
            <a:r>
              <a:rPr lang="en-US" b="1" dirty="0">
                <a:solidFill>
                  <a:srgbClr val="000000"/>
                </a:solidFill>
                <a:latin typeface="Courier New" pitchFamily="49" charset="0"/>
                <a:ea typeface="Monaco" charset="0"/>
                <a:cs typeface="Courier New" pitchFamily="49" charset="0"/>
                <a:sym typeface="Monaco" charset="0"/>
              </a:rPr>
              <a:t>,%</a:t>
            </a:r>
            <a:r>
              <a:rPr lang="en-US" b="1" dirty="0" err="1">
                <a:solidFill>
                  <a:srgbClr val="000000"/>
                </a:solidFill>
                <a:latin typeface="Courier New" pitchFamily="49" charset="0"/>
                <a:ea typeface="Monaco" charset="0"/>
                <a:cs typeface="Courier New" pitchFamily="49" charset="0"/>
                <a:sym typeface="Monaco" charset="0"/>
              </a:rPr>
              <a:t>rsi</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rax</a:t>
            </a:r>
            <a:r>
              <a:rPr lang="en-US" b="1" dirty="0">
                <a:solidFill>
                  <a:srgbClr val="000000"/>
                </a:solidFill>
                <a:latin typeface="Courier New" pitchFamily="49" charset="0"/>
                <a:ea typeface="Monaco" charset="0"/>
                <a:cs typeface="Courier New" pitchFamily="49" charset="0"/>
                <a:sym typeface="Monaco" charset="0"/>
              </a:rPr>
              <a:t>   # t1</a:t>
            </a: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addq</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rdx</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rax</a:t>
            </a:r>
            <a:r>
              <a:rPr lang="en-US" b="1" dirty="0">
                <a:solidFill>
                  <a:srgbClr val="000000"/>
                </a:solidFill>
                <a:latin typeface="Courier New" pitchFamily="49" charset="0"/>
                <a:ea typeface="Monaco" charset="0"/>
                <a:cs typeface="Courier New" pitchFamily="49" charset="0"/>
                <a:sym typeface="Monaco" charset="0"/>
              </a:rPr>
              <a:t>          # t2</a:t>
            </a: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leaq</a:t>
            </a:r>
            <a:r>
              <a:rPr lang="en-US" b="1" dirty="0">
                <a:solidFill>
                  <a:srgbClr val="000000"/>
                </a:solidFill>
                <a:latin typeface="Courier New" pitchFamily="49" charset="0"/>
                <a:ea typeface="Monaco" charset="0"/>
                <a:cs typeface="Courier New" pitchFamily="49" charset="0"/>
                <a:sym typeface="Monaco" charset="0"/>
              </a:rPr>
              <a:t>    (%rsi,%rsi,2), %</a:t>
            </a:r>
            <a:r>
              <a:rPr lang="en-US" b="1" dirty="0" err="1">
                <a:solidFill>
                  <a:srgbClr val="000000"/>
                </a:solidFill>
                <a:latin typeface="Courier New" pitchFamily="49" charset="0"/>
                <a:ea typeface="Monaco" charset="0"/>
                <a:cs typeface="Courier New" pitchFamily="49" charset="0"/>
                <a:sym typeface="Monaco" charset="0"/>
              </a:rPr>
              <a:t>rdx</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salq</a:t>
            </a:r>
            <a:r>
              <a:rPr lang="en-US" b="1" dirty="0">
                <a:solidFill>
                  <a:srgbClr val="000000"/>
                </a:solidFill>
                <a:latin typeface="Courier New" pitchFamily="49" charset="0"/>
                <a:ea typeface="Monaco" charset="0"/>
                <a:cs typeface="Courier New" pitchFamily="49" charset="0"/>
                <a:sym typeface="Monaco" charset="0"/>
              </a:rPr>
              <a:t>    $4, %</a:t>
            </a:r>
            <a:r>
              <a:rPr lang="en-US" b="1" dirty="0" err="1">
                <a:solidFill>
                  <a:srgbClr val="000000"/>
                </a:solidFill>
                <a:latin typeface="Courier New" pitchFamily="49" charset="0"/>
                <a:ea typeface="Monaco" charset="0"/>
                <a:cs typeface="Courier New" pitchFamily="49" charset="0"/>
                <a:sym typeface="Monaco" charset="0"/>
              </a:rPr>
              <a:t>rdx</a:t>
            </a:r>
            <a:r>
              <a:rPr lang="en-US" b="1" dirty="0">
                <a:solidFill>
                  <a:srgbClr val="000000"/>
                </a:solidFill>
                <a:latin typeface="Courier New" pitchFamily="49" charset="0"/>
                <a:ea typeface="Monaco" charset="0"/>
                <a:cs typeface="Courier New" pitchFamily="49" charset="0"/>
                <a:sym typeface="Monaco" charset="0"/>
              </a:rPr>
              <a:t>            # t4</a:t>
            </a: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leaq</a:t>
            </a:r>
            <a:r>
              <a:rPr lang="en-US" b="1" dirty="0">
                <a:solidFill>
                  <a:srgbClr val="000000"/>
                </a:solidFill>
                <a:latin typeface="Courier New" pitchFamily="49" charset="0"/>
                <a:ea typeface="Monaco" charset="0"/>
                <a:cs typeface="Courier New" pitchFamily="49" charset="0"/>
                <a:sym typeface="Monaco" charset="0"/>
              </a:rPr>
              <a:t>    4(%</a:t>
            </a:r>
            <a:r>
              <a:rPr lang="en-US" b="1" dirty="0" err="1">
                <a:solidFill>
                  <a:srgbClr val="000000"/>
                </a:solidFill>
                <a:latin typeface="Courier New" pitchFamily="49" charset="0"/>
                <a:ea typeface="Monaco" charset="0"/>
                <a:cs typeface="Courier New" pitchFamily="49" charset="0"/>
                <a:sym typeface="Monaco" charset="0"/>
              </a:rPr>
              <a:t>rdi</a:t>
            </a:r>
            <a:r>
              <a:rPr lang="en-US" b="1" dirty="0">
                <a:solidFill>
                  <a:srgbClr val="000000"/>
                </a:solidFill>
                <a:latin typeface="Courier New" pitchFamily="49" charset="0"/>
                <a:ea typeface="Monaco" charset="0"/>
                <a:cs typeface="Courier New" pitchFamily="49" charset="0"/>
                <a:sym typeface="Monaco" charset="0"/>
              </a:rPr>
              <a:t>,%</a:t>
            </a:r>
            <a:r>
              <a:rPr lang="en-US" b="1" dirty="0" err="1">
                <a:solidFill>
                  <a:srgbClr val="000000"/>
                </a:solidFill>
                <a:latin typeface="Courier New" pitchFamily="49" charset="0"/>
                <a:ea typeface="Monaco" charset="0"/>
                <a:cs typeface="Courier New" pitchFamily="49" charset="0"/>
                <a:sym typeface="Monaco" charset="0"/>
              </a:rPr>
              <a:t>rdx</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rcx</a:t>
            </a:r>
            <a:r>
              <a:rPr lang="en-US" b="1" dirty="0">
                <a:solidFill>
                  <a:srgbClr val="000000"/>
                </a:solidFill>
                <a:latin typeface="Courier New" pitchFamily="49" charset="0"/>
                <a:ea typeface="Monaco" charset="0"/>
                <a:cs typeface="Courier New" pitchFamily="49" charset="0"/>
                <a:sym typeface="Monaco" charset="0"/>
              </a:rPr>
              <a:t>  # t5</a:t>
            </a: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imulq</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rcx</a:t>
            </a:r>
            <a:r>
              <a:rPr lang="en-US" b="1" dirty="0">
                <a:solidFill>
                  <a:srgbClr val="000000"/>
                </a:solidFill>
                <a:latin typeface="Courier New" pitchFamily="49" charset="0"/>
                <a:ea typeface="Monaco" charset="0"/>
                <a:cs typeface="Courier New" pitchFamily="49" charset="0"/>
                <a:sym typeface="Monaco" charset="0"/>
              </a:rPr>
              <a:t>, %</a:t>
            </a:r>
            <a:r>
              <a:rPr lang="en-US" b="1" dirty="0" err="1">
                <a:solidFill>
                  <a:srgbClr val="000000"/>
                </a:solidFill>
                <a:latin typeface="Courier New" pitchFamily="49" charset="0"/>
                <a:ea typeface="Monaco" charset="0"/>
                <a:cs typeface="Courier New" pitchFamily="49" charset="0"/>
                <a:sym typeface="Monaco" charset="0"/>
              </a:rPr>
              <a:t>rax</a:t>
            </a:r>
            <a:r>
              <a:rPr lang="en-US" b="1" dirty="0">
                <a:solidFill>
                  <a:srgbClr val="000000"/>
                </a:solidFill>
                <a:latin typeface="Courier New" pitchFamily="49" charset="0"/>
                <a:ea typeface="Monaco" charset="0"/>
                <a:cs typeface="Courier New" pitchFamily="49" charset="0"/>
                <a:sym typeface="Monaco" charset="0"/>
              </a:rPr>
              <a:t>          # </a:t>
            </a:r>
            <a:r>
              <a:rPr lang="en-US" b="1" dirty="0" err="1">
                <a:solidFill>
                  <a:srgbClr val="000000"/>
                </a:solidFill>
                <a:latin typeface="Courier New" pitchFamily="49" charset="0"/>
                <a:ea typeface="Monaco" charset="0"/>
                <a:cs typeface="Courier New" pitchFamily="49" charset="0"/>
                <a:sym typeface="Monaco" charset="0"/>
              </a:rPr>
              <a:t>rval</a:t>
            </a:r>
            <a:endParaRPr lang="en-US" b="1" dirty="0">
              <a:solidFill>
                <a:srgbClr val="000000"/>
              </a:solidFill>
              <a:latin typeface="Courier New" pitchFamily="49" charset="0"/>
              <a:ea typeface="Monaco" charset="0"/>
              <a:cs typeface="Courier New" pitchFamily="49" charset="0"/>
              <a:sym typeface="Monaco" charset="0"/>
            </a:endParaRPr>
          </a:p>
          <a:p>
            <a:pPr defTabSz="914400" eaLnBrk="0" fontAlgn="base" hangingPunct="0">
              <a:spcBef>
                <a:spcPct val="0"/>
              </a:spcBef>
              <a:spcAft>
                <a:spcPct val="0"/>
              </a:spcAft>
              <a:tabLst>
                <a:tab pos="346075" algn="l"/>
                <a:tab pos="457200" algn="l"/>
                <a:tab pos="1201738"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 pos="457200" algn="l"/>
                <a:tab pos="1485900" algn="l"/>
              </a:tabLst>
            </a:pPr>
            <a:r>
              <a:rPr lang="en-US" b="1" dirty="0">
                <a:solidFill>
                  <a:srgbClr val="000000"/>
                </a:solidFill>
                <a:latin typeface="Courier New" pitchFamily="49" charset="0"/>
                <a:ea typeface="Monaco" charset="0"/>
                <a:cs typeface="Courier New" pitchFamily="49" charset="0"/>
                <a:sym typeface="Monaco" charset="0"/>
              </a:rPr>
              <a:t>  ret</a:t>
            </a:r>
          </a:p>
        </p:txBody>
      </p:sp>
      <p:graphicFrame>
        <p:nvGraphicFramePr>
          <p:cNvPr id="9" name="Table 8"/>
          <p:cNvGraphicFramePr>
            <a:graphicFrameLocks noGrp="1"/>
          </p:cNvGraphicFramePr>
          <p:nvPr/>
        </p:nvGraphicFramePr>
        <p:xfrm>
          <a:off x="6172200" y="3733800"/>
          <a:ext cx="3352800" cy="2545080"/>
        </p:xfrm>
        <a:graphic>
          <a:graphicData uri="http://schemas.openxmlformats.org/drawingml/2006/table">
            <a:tbl>
              <a:tblPr firstRow="1" bandRow="1"/>
              <a:tblGrid>
                <a:gridCol w="1676400">
                  <a:extLst>
                    <a:ext uri="{9D8B030D-6E8A-4147-A177-3AD203B41FA5}">
                      <a16:colId xmlns:a16="http://schemas.microsoft.com/office/drawing/2014/main" val="20000"/>
                    </a:ext>
                  </a:extLst>
                </a:gridCol>
                <a:gridCol w="1676400">
                  <a:extLst>
                    <a:ext uri="{9D8B030D-6E8A-4147-A177-3AD203B41FA5}">
                      <a16:colId xmlns:a16="http://schemas.microsoft.com/office/drawing/2014/main" val="20001"/>
                    </a:ext>
                  </a:extLst>
                </a:gridCol>
              </a:tblGrid>
              <a:tr h="381000">
                <a:tc>
                  <a:txBody>
                    <a:bodyPr/>
                    <a:lstStyle>
                      <a:lvl1pPr marL="0" algn="l" defTabSz="914400" rtl="0" eaLnBrk="1" latinLnBrk="0" hangingPunct="1">
                        <a:defRPr sz="1800" b="1" kern="1200">
                          <a:solidFill>
                            <a:schemeClr val="lt1"/>
                          </a:solidFill>
                          <a:latin typeface="Calibri Bold"/>
                          <a:ea typeface="ヒラギノ角ゴ ProN W6"/>
                          <a:cs typeface="ヒラギノ角ゴ ProN W6"/>
                        </a:defRPr>
                      </a:lvl1pPr>
                      <a:lvl2pPr marL="457200" algn="l" defTabSz="914400" rtl="0" eaLnBrk="1" latinLnBrk="0" hangingPunct="1">
                        <a:defRPr sz="1800" b="1" kern="1200">
                          <a:solidFill>
                            <a:schemeClr val="lt1"/>
                          </a:solidFill>
                          <a:latin typeface="Calibri Bold"/>
                          <a:ea typeface="ヒラギノ角ゴ ProN W6"/>
                          <a:cs typeface="ヒラギノ角ゴ ProN W6"/>
                        </a:defRPr>
                      </a:lvl2pPr>
                      <a:lvl3pPr marL="914400" algn="l" defTabSz="914400" rtl="0" eaLnBrk="1" latinLnBrk="0" hangingPunct="1">
                        <a:defRPr sz="1800" b="1" kern="1200">
                          <a:solidFill>
                            <a:schemeClr val="lt1"/>
                          </a:solidFill>
                          <a:latin typeface="Calibri Bold"/>
                          <a:ea typeface="ヒラギノ角ゴ ProN W6"/>
                          <a:cs typeface="ヒラギノ角ゴ ProN W6"/>
                        </a:defRPr>
                      </a:lvl3pPr>
                      <a:lvl4pPr marL="1371600" algn="l" defTabSz="914400" rtl="0" eaLnBrk="1" latinLnBrk="0" hangingPunct="1">
                        <a:defRPr sz="1800" b="1" kern="1200">
                          <a:solidFill>
                            <a:schemeClr val="lt1"/>
                          </a:solidFill>
                          <a:latin typeface="Calibri Bold"/>
                          <a:ea typeface="ヒラギノ角ゴ ProN W6"/>
                          <a:cs typeface="ヒラギノ角ゴ ProN W6"/>
                        </a:defRPr>
                      </a:lvl4pPr>
                      <a:lvl5pPr marL="1828800" algn="l" defTabSz="914400" rtl="0" eaLnBrk="1" latinLnBrk="0" hangingPunct="1">
                        <a:defRPr sz="1800" b="1" kern="1200">
                          <a:solidFill>
                            <a:schemeClr val="lt1"/>
                          </a:solidFill>
                          <a:latin typeface="Calibri Bold"/>
                          <a:ea typeface="ヒラギノ角ゴ ProN W6"/>
                          <a:cs typeface="ヒラギノ角ゴ ProN W6"/>
                        </a:defRPr>
                      </a:lvl5pPr>
                      <a:lvl6pPr marL="2286000" algn="l" defTabSz="914400" rtl="0" eaLnBrk="1" latinLnBrk="0" hangingPunct="1">
                        <a:defRPr sz="1800" b="1" kern="1200">
                          <a:solidFill>
                            <a:schemeClr val="lt1"/>
                          </a:solidFill>
                          <a:latin typeface="Calibri Bold"/>
                          <a:ea typeface="ヒラギノ角ゴ ProN W6"/>
                          <a:cs typeface="ヒラギノ角ゴ ProN W6"/>
                        </a:defRPr>
                      </a:lvl6pPr>
                      <a:lvl7pPr marL="2743200" algn="l" defTabSz="914400" rtl="0" eaLnBrk="1" latinLnBrk="0" hangingPunct="1">
                        <a:defRPr sz="1800" b="1" kern="1200">
                          <a:solidFill>
                            <a:schemeClr val="lt1"/>
                          </a:solidFill>
                          <a:latin typeface="Calibri Bold"/>
                          <a:ea typeface="ヒラギノ角ゴ ProN W6"/>
                          <a:cs typeface="ヒラギノ角ゴ ProN W6"/>
                        </a:defRPr>
                      </a:lvl7pPr>
                      <a:lvl8pPr marL="3200400" algn="l" defTabSz="914400" rtl="0" eaLnBrk="1" latinLnBrk="0" hangingPunct="1">
                        <a:defRPr sz="1800" b="1" kern="1200">
                          <a:solidFill>
                            <a:schemeClr val="lt1"/>
                          </a:solidFill>
                          <a:latin typeface="Calibri Bold"/>
                          <a:ea typeface="ヒラギノ角ゴ ProN W6"/>
                          <a:cs typeface="ヒラギノ角ゴ ProN W6"/>
                        </a:defRPr>
                      </a:lvl8pPr>
                      <a:lvl9pPr marL="3657600" algn="l" defTabSz="914400" rtl="0" eaLnBrk="1" latinLnBrk="0" hangingPunct="1">
                        <a:defRPr sz="1800" b="1" kern="1200">
                          <a:solidFill>
                            <a:schemeClr val="lt1"/>
                          </a:solidFill>
                          <a:latin typeface="Calibri Bold"/>
                          <a:ea typeface="ヒラギノ角ゴ ProN W6"/>
                          <a:cs typeface="ヒラギノ角ゴ ProN W6"/>
                        </a:defRPr>
                      </a:lvl9pPr>
                    </a:lstStyle>
                    <a:p>
                      <a:r>
                        <a:rPr lang="en-US" dirty="0">
                          <a:latin typeface="Calibri"/>
                          <a:cs typeface="Calibri"/>
                        </a:rPr>
                        <a:t>Register</a:t>
                      </a:r>
                    </a:p>
                  </a:txBody>
                  <a:tcPr>
                    <a:lnL w="12700" cmpd="sng">
                      <a:solidFill>
                        <a:srgbClr val="FFFFFF"/>
                      </a:solidFill>
                    </a:lnL>
                    <a:lnR w="12700" cmpd="sng">
                      <a:solidFill>
                        <a:srgbClr val="FFFFFF"/>
                      </a:solidFill>
                    </a:lnR>
                    <a:lnT w="12700" cmpd="sng">
                      <a:solidFill>
                        <a:srgbClr val="FFFFFF"/>
                      </a:solidFill>
                    </a:lnT>
                    <a:lnB w="38100" cmpd="sng">
                      <a:solidFill>
                        <a:srgbClr val="FFFFFF"/>
                      </a:solidFill>
                    </a:lnB>
                    <a:lnTlToBr w="12700" cmpd="sng">
                      <a:noFill/>
                      <a:prstDash val="solid"/>
                    </a:lnTlToBr>
                    <a:lnBlToTr w="12700" cmpd="sng">
                      <a:noFill/>
                      <a:prstDash val="solid"/>
                    </a:lnBlToTr>
                    <a:solidFill>
                      <a:srgbClr val="990000"/>
                    </a:solidFill>
                  </a:tcPr>
                </a:tc>
                <a:tc>
                  <a:txBody>
                    <a:bodyPr/>
                    <a:lstStyle>
                      <a:lvl1pPr marL="0" algn="l" defTabSz="914400" rtl="0" eaLnBrk="1" latinLnBrk="0" hangingPunct="1">
                        <a:defRPr sz="1800" b="1" kern="1200">
                          <a:solidFill>
                            <a:schemeClr val="lt1"/>
                          </a:solidFill>
                          <a:latin typeface="Calibri Bold"/>
                          <a:ea typeface="ヒラギノ角ゴ ProN W6"/>
                          <a:cs typeface="ヒラギノ角ゴ ProN W6"/>
                        </a:defRPr>
                      </a:lvl1pPr>
                      <a:lvl2pPr marL="457200" algn="l" defTabSz="914400" rtl="0" eaLnBrk="1" latinLnBrk="0" hangingPunct="1">
                        <a:defRPr sz="1800" b="1" kern="1200">
                          <a:solidFill>
                            <a:schemeClr val="lt1"/>
                          </a:solidFill>
                          <a:latin typeface="Calibri Bold"/>
                          <a:ea typeface="ヒラギノ角ゴ ProN W6"/>
                          <a:cs typeface="ヒラギノ角ゴ ProN W6"/>
                        </a:defRPr>
                      </a:lvl2pPr>
                      <a:lvl3pPr marL="914400" algn="l" defTabSz="914400" rtl="0" eaLnBrk="1" latinLnBrk="0" hangingPunct="1">
                        <a:defRPr sz="1800" b="1" kern="1200">
                          <a:solidFill>
                            <a:schemeClr val="lt1"/>
                          </a:solidFill>
                          <a:latin typeface="Calibri Bold"/>
                          <a:ea typeface="ヒラギノ角ゴ ProN W6"/>
                          <a:cs typeface="ヒラギノ角ゴ ProN W6"/>
                        </a:defRPr>
                      </a:lvl3pPr>
                      <a:lvl4pPr marL="1371600" algn="l" defTabSz="914400" rtl="0" eaLnBrk="1" latinLnBrk="0" hangingPunct="1">
                        <a:defRPr sz="1800" b="1" kern="1200">
                          <a:solidFill>
                            <a:schemeClr val="lt1"/>
                          </a:solidFill>
                          <a:latin typeface="Calibri Bold"/>
                          <a:ea typeface="ヒラギノ角ゴ ProN W6"/>
                          <a:cs typeface="ヒラギノ角ゴ ProN W6"/>
                        </a:defRPr>
                      </a:lvl4pPr>
                      <a:lvl5pPr marL="1828800" algn="l" defTabSz="914400" rtl="0" eaLnBrk="1" latinLnBrk="0" hangingPunct="1">
                        <a:defRPr sz="1800" b="1" kern="1200">
                          <a:solidFill>
                            <a:schemeClr val="lt1"/>
                          </a:solidFill>
                          <a:latin typeface="Calibri Bold"/>
                          <a:ea typeface="ヒラギノ角ゴ ProN W6"/>
                          <a:cs typeface="ヒラギノ角ゴ ProN W6"/>
                        </a:defRPr>
                      </a:lvl5pPr>
                      <a:lvl6pPr marL="2286000" algn="l" defTabSz="914400" rtl="0" eaLnBrk="1" latinLnBrk="0" hangingPunct="1">
                        <a:defRPr sz="1800" b="1" kern="1200">
                          <a:solidFill>
                            <a:schemeClr val="lt1"/>
                          </a:solidFill>
                          <a:latin typeface="Calibri Bold"/>
                          <a:ea typeface="ヒラギノ角ゴ ProN W6"/>
                          <a:cs typeface="ヒラギノ角ゴ ProN W6"/>
                        </a:defRPr>
                      </a:lvl6pPr>
                      <a:lvl7pPr marL="2743200" algn="l" defTabSz="914400" rtl="0" eaLnBrk="1" latinLnBrk="0" hangingPunct="1">
                        <a:defRPr sz="1800" b="1" kern="1200">
                          <a:solidFill>
                            <a:schemeClr val="lt1"/>
                          </a:solidFill>
                          <a:latin typeface="Calibri Bold"/>
                          <a:ea typeface="ヒラギノ角ゴ ProN W6"/>
                          <a:cs typeface="ヒラギノ角ゴ ProN W6"/>
                        </a:defRPr>
                      </a:lvl7pPr>
                      <a:lvl8pPr marL="3200400" algn="l" defTabSz="914400" rtl="0" eaLnBrk="1" latinLnBrk="0" hangingPunct="1">
                        <a:defRPr sz="1800" b="1" kern="1200">
                          <a:solidFill>
                            <a:schemeClr val="lt1"/>
                          </a:solidFill>
                          <a:latin typeface="Calibri Bold"/>
                          <a:ea typeface="ヒラギノ角ゴ ProN W6"/>
                          <a:cs typeface="ヒラギノ角ゴ ProN W6"/>
                        </a:defRPr>
                      </a:lvl8pPr>
                      <a:lvl9pPr marL="3657600" algn="l" defTabSz="914400" rtl="0" eaLnBrk="1" latinLnBrk="0" hangingPunct="1">
                        <a:defRPr sz="1800" b="1" kern="1200">
                          <a:solidFill>
                            <a:schemeClr val="lt1"/>
                          </a:solidFill>
                          <a:latin typeface="Calibri Bold"/>
                          <a:ea typeface="ヒラギノ角ゴ ProN W6"/>
                          <a:cs typeface="ヒラギノ角ゴ ProN W6"/>
                        </a:defRPr>
                      </a:lvl9pPr>
                    </a:lstStyle>
                    <a:p>
                      <a:r>
                        <a:rPr lang="en-US" dirty="0">
                          <a:latin typeface="Calibri"/>
                          <a:cs typeface="Calibri"/>
                        </a:rPr>
                        <a:t>Use(s)</a:t>
                      </a:r>
                    </a:p>
                  </a:txBody>
                  <a:tcPr>
                    <a:lnL w="12700" cmpd="sng">
                      <a:solidFill>
                        <a:srgbClr val="FFFFFF"/>
                      </a:solidFill>
                    </a:lnL>
                    <a:lnR w="12700" cmpd="sng">
                      <a:solidFill>
                        <a:srgbClr val="FFFFFF"/>
                      </a:solidFill>
                    </a:lnR>
                    <a:lnT w="12700" cmpd="sng">
                      <a:solidFill>
                        <a:srgbClr val="FFFFFF"/>
                      </a:solidFill>
                    </a:lnT>
                    <a:lnB w="38100" cmpd="sng">
                      <a:solidFill>
                        <a:srgbClr val="FFFFFF"/>
                      </a:solidFill>
                    </a:lnB>
                    <a:lnTlToBr w="12700" cmpd="sng">
                      <a:noFill/>
                      <a:prstDash val="solid"/>
                    </a:lnTlToBr>
                    <a:lnBlToTr w="12700" cmpd="sng">
                      <a:noFill/>
                      <a:prstDash val="solid"/>
                    </a:lnBlToTr>
                    <a:solidFill>
                      <a:srgbClr val="990000"/>
                    </a:solidFill>
                  </a:tcPr>
                </a:tc>
                <a:extLst>
                  <a:ext uri="{0D108BD9-81ED-4DB2-BD59-A6C34878D82A}">
                    <a16:rowId xmlns:a16="http://schemas.microsoft.com/office/drawing/2014/main" val="10000"/>
                  </a:ext>
                </a:extLst>
              </a:tr>
              <a:tr h="381000">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a:t>
                      </a:r>
                      <a:r>
                        <a:rPr lang="en-US" b="1" i="0" dirty="0" err="1">
                          <a:latin typeface="Courier New"/>
                          <a:cs typeface="Courier New"/>
                        </a:rPr>
                        <a:t>rdi</a:t>
                      </a:r>
                      <a:endParaRPr lang="en-US" b="1" i="0" dirty="0">
                        <a:latin typeface="Courier New"/>
                        <a:cs typeface="Courier New"/>
                      </a:endParaRPr>
                    </a:p>
                  </a:txBody>
                  <a:tcPr>
                    <a:lnL w="12700" cmpd="sng">
                      <a:solidFill>
                        <a:srgbClr val="FFFFFF"/>
                      </a:solidFill>
                    </a:lnL>
                    <a:lnR w="12700" cmpd="sng">
                      <a:solidFill>
                        <a:srgbClr val="FFFFFF"/>
                      </a:solidFill>
                    </a:lnR>
                    <a:lnT w="381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40000"/>
                      </a:srgbClr>
                    </a:solidFill>
                  </a:tcPr>
                </a:tc>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dirty="0">
                          <a:latin typeface="Calibri"/>
                          <a:cs typeface="Calibri"/>
                        </a:rPr>
                        <a:t>Argument </a:t>
                      </a:r>
                      <a:r>
                        <a:rPr lang="en-US" b="1" i="0" dirty="0">
                          <a:latin typeface="Courier New"/>
                          <a:cs typeface="Courier New"/>
                        </a:rPr>
                        <a:t>x</a:t>
                      </a:r>
                    </a:p>
                  </a:txBody>
                  <a:tcPr>
                    <a:lnL w="12700" cmpd="sng">
                      <a:solidFill>
                        <a:srgbClr val="FFFFFF"/>
                      </a:solidFill>
                    </a:lnL>
                    <a:lnR w="12700" cmpd="sng">
                      <a:solidFill>
                        <a:srgbClr val="FFFFFF"/>
                      </a:solidFill>
                    </a:lnR>
                    <a:lnT w="381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40000"/>
                      </a:srgbClr>
                    </a:solidFill>
                  </a:tcPr>
                </a:tc>
                <a:extLst>
                  <a:ext uri="{0D108BD9-81ED-4DB2-BD59-A6C34878D82A}">
                    <a16:rowId xmlns:a16="http://schemas.microsoft.com/office/drawing/2014/main" val="10001"/>
                  </a:ext>
                </a:extLst>
              </a:tr>
              <a:tr h="381000">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a:t>
                      </a:r>
                      <a:r>
                        <a:rPr lang="en-US" b="1" i="0" dirty="0" err="1">
                          <a:latin typeface="Courier New"/>
                          <a:cs typeface="Courier New"/>
                        </a:rPr>
                        <a:t>rsi</a:t>
                      </a:r>
                      <a:endParaRPr lang="en-US" b="1" i="0" dirty="0">
                        <a:latin typeface="Courier New"/>
                        <a:cs typeface="Courier New"/>
                      </a:endParaRPr>
                    </a:p>
                  </a:txBody>
                  <a:tcP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20000"/>
                      </a:srgbClr>
                    </a:solidFill>
                  </a:tcPr>
                </a:tc>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dirty="0">
                          <a:latin typeface="Calibri"/>
                          <a:cs typeface="Calibri"/>
                        </a:rPr>
                        <a:t>Argument </a:t>
                      </a:r>
                      <a:r>
                        <a:rPr lang="en-US" b="1" i="0" dirty="0">
                          <a:latin typeface="Courier New"/>
                          <a:cs typeface="Courier New"/>
                        </a:rPr>
                        <a:t>y</a:t>
                      </a:r>
                    </a:p>
                  </a:txBody>
                  <a:tcP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20000"/>
                      </a:srgbClr>
                    </a:solidFill>
                  </a:tcPr>
                </a:tc>
                <a:extLst>
                  <a:ext uri="{0D108BD9-81ED-4DB2-BD59-A6C34878D82A}">
                    <a16:rowId xmlns:a16="http://schemas.microsoft.com/office/drawing/2014/main" val="10002"/>
                  </a:ext>
                </a:extLst>
              </a:tr>
              <a:tr h="381000">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a:t>
                      </a:r>
                      <a:r>
                        <a:rPr lang="en-US" b="1" i="0" dirty="0" err="1">
                          <a:latin typeface="Courier New"/>
                          <a:cs typeface="Courier New"/>
                        </a:rPr>
                        <a:t>rdx</a:t>
                      </a:r>
                      <a:endParaRPr lang="en-US" b="1" i="0" dirty="0">
                        <a:latin typeface="Courier New"/>
                        <a:cs typeface="Courier New"/>
                      </a:endParaRPr>
                    </a:p>
                  </a:txBody>
                  <a:tcP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40000"/>
                      </a:srgbClr>
                    </a:solidFill>
                  </a:tcPr>
                </a:tc>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dirty="0">
                          <a:latin typeface="Calibri"/>
                          <a:cs typeface="Calibri"/>
                        </a:rPr>
                        <a:t>Argument </a:t>
                      </a:r>
                      <a:r>
                        <a:rPr lang="en-US" b="1" i="0" dirty="0">
                          <a:latin typeface="Courier New"/>
                          <a:cs typeface="Courier New"/>
                        </a:rPr>
                        <a:t>z, t4</a:t>
                      </a:r>
                    </a:p>
                  </a:txBody>
                  <a:tcP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40000"/>
                      </a:srgbClr>
                    </a:solidFill>
                  </a:tcPr>
                </a:tc>
                <a:extLst>
                  <a:ext uri="{0D108BD9-81ED-4DB2-BD59-A6C34878D82A}">
                    <a16:rowId xmlns:a16="http://schemas.microsoft.com/office/drawing/2014/main" val="10003"/>
                  </a:ext>
                </a:extLst>
              </a:tr>
              <a:tr h="381000">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a:t>
                      </a:r>
                      <a:r>
                        <a:rPr lang="en-US" b="1" i="0" dirty="0" err="1">
                          <a:latin typeface="Courier New"/>
                          <a:cs typeface="Courier New"/>
                        </a:rPr>
                        <a:t>rax</a:t>
                      </a:r>
                      <a:endParaRPr lang="en-US" b="1" i="0" dirty="0">
                        <a:latin typeface="Courier New"/>
                        <a:cs typeface="Courier New"/>
                      </a:endParaRPr>
                    </a:p>
                  </a:txBody>
                  <a:tcP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20000"/>
                      </a:srgbClr>
                    </a:solidFill>
                  </a:tcPr>
                </a:tc>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t1</a:t>
                      </a:r>
                      <a:r>
                        <a:rPr lang="en-US" dirty="0">
                          <a:latin typeface="Calibri"/>
                          <a:cs typeface="Calibri"/>
                        </a:rPr>
                        <a:t>,</a:t>
                      </a:r>
                      <a:r>
                        <a:rPr lang="en-US" baseline="0" dirty="0">
                          <a:latin typeface="Calibri"/>
                          <a:cs typeface="Calibri"/>
                        </a:rPr>
                        <a:t> </a:t>
                      </a:r>
                      <a:r>
                        <a:rPr lang="en-US" b="1" i="0" dirty="0">
                          <a:latin typeface="Courier New"/>
                          <a:cs typeface="Courier New"/>
                        </a:rPr>
                        <a:t>t2</a:t>
                      </a:r>
                      <a:r>
                        <a:rPr lang="en-US" baseline="0" dirty="0">
                          <a:latin typeface="Calibri"/>
                          <a:cs typeface="Calibri"/>
                        </a:rPr>
                        <a:t>, </a:t>
                      </a:r>
                      <a:r>
                        <a:rPr lang="en-US" b="1" i="0" baseline="0" dirty="0" err="1">
                          <a:latin typeface="Courier New"/>
                          <a:cs typeface="Courier New"/>
                        </a:rPr>
                        <a:t>rval</a:t>
                      </a:r>
                      <a:endParaRPr lang="en-US" dirty="0">
                        <a:latin typeface="Calibri"/>
                        <a:cs typeface="Calibri"/>
                      </a:endParaRPr>
                    </a:p>
                  </a:txBody>
                  <a:tcPr>
                    <a:lnL w="12700" cmpd="sng">
                      <a:solidFill>
                        <a:srgbClr val="FFFFFF"/>
                      </a:solidFill>
                    </a:lnL>
                    <a:lnR w="12700" cmpd="sng">
                      <a:solidFill>
                        <a:srgbClr val="FFFFFF"/>
                      </a:solidFill>
                    </a:lnR>
                    <a:lnT w="12700" cmpd="sng">
                      <a:solidFill>
                        <a:srgbClr val="FFFFFF"/>
                      </a:solidFill>
                    </a:lnT>
                    <a:lnB w="12700" cmpd="sng">
                      <a:solidFill>
                        <a:srgbClr val="FFFFFF"/>
                      </a:solidFill>
                    </a:lnB>
                    <a:lnTlToBr w="12700" cmpd="sng">
                      <a:noFill/>
                      <a:prstDash val="solid"/>
                    </a:lnTlToBr>
                    <a:lnBlToTr w="12700" cmpd="sng">
                      <a:noFill/>
                      <a:prstDash val="solid"/>
                    </a:lnBlToTr>
                    <a:solidFill>
                      <a:srgbClr val="990000">
                        <a:tint val="20000"/>
                      </a:srgbClr>
                    </a:solidFill>
                  </a:tcPr>
                </a:tc>
                <a:extLst>
                  <a:ext uri="{0D108BD9-81ED-4DB2-BD59-A6C34878D82A}">
                    <a16:rowId xmlns:a16="http://schemas.microsoft.com/office/drawing/2014/main" val="10004"/>
                  </a:ext>
                </a:extLst>
              </a:tr>
              <a:tr h="381000">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a:t>
                      </a:r>
                      <a:r>
                        <a:rPr lang="en-US" b="1" i="0" dirty="0" err="1">
                          <a:latin typeface="Courier New"/>
                          <a:cs typeface="Courier New"/>
                        </a:rPr>
                        <a:t>rcx</a:t>
                      </a:r>
                      <a:endParaRPr lang="en-US" b="1" i="0" dirty="0">
                        <a:latin typeface="Courier New"/>
                        <a:cs typeface="Courier New"/>
                      </a:endParaRPr>
                    </a:p>
                  </a:txBody>
                  <a:tcPr>
                    <a:lnL w="12700" cmpd="sng">
                      <a:solidFill>
                        <a:srgbClr val="FFFFFF"/>
                      </a:solidFill>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990000">
                        <a:tint val="20000"/>
                      </a:srgbClr>
                    </a:solidFill>
                  </a:tcPr>
                </a:tc>
                <a:tc>
                  <a:txBody>
                    <a:bodyPr/>
                    <a:lstStyle>
                      <a:lvl1pPr marL="0" algn="l" defTabSz="914400" rtl="0" eaLnBrk="1" latinLnBrk="0" hangingPunct="1">
                        <a:defRPr sz="1800" kern="1200">
                          <a:solidFill>
                            <a:schemeClr val="dk1"/>
                          </a:solidFill>
                          <a:latin typeface="Calibri Bold"/>
                          <a:ea typeface="ヒラギノ角ゴ ProN W6"/>
                          <a:cs typeface="ヒラギノ角ゴ ProN W6"/>
                        </a:defRPr>
                      </a:lvl1pPr>
                      <a:lvl2pPr marL="457200" algn="l" defTabSz="914400" rtl="0" eaLnBrk="1" latinLnBrk="0" hangingPunct="1">
                        <a:defRPr sz="1800" kern="1200">
                          <a:solidFill>
                            <a:schemeClr val="dk1"/>
                          </a:solidFill>
                          <a:latin typeface="Calibri Bold"/>
                          <a:ea typeface="ヒラギノ角ゴ ProN W6"/>
                          <a:cs typeface="ヒラギノ角ゴ ProN W6"/>
                        </a:defRPr>
                      </a:lvl2pPr>
                      <a:lvl3pPr marL="914400" algn="l" defTabSz="914400" rtl="0" eaLnBrk="1" latinLnBrk="0" hangingPunct="1">
                        <a:defRPr sz="1800" kern="1200">
                          <a:solidFill>
                            <a:schemeClr val="dk1"/>
                          </a:solidFill>
                          <a:latin typeface="Calibri Bold"/>
                          <a:ea typeface="ヒラギノ角ゴ ProN W6"/>
                          <a:cs typeface="ヒラギノ角ゴ ProN W6"/>
                        </a:defRPr>
                      </a:lvl3pPr>
                      <a:lvl4pPr marL="1371600" algn="l" defTabSz="914400" rtl="0" eaLnBrk="1" latinLnBrk="0" hangingPunct="1">
                        <a:defRPr sz="1800" kern="1200">
                          <a:solidFill>
                            <a:schemeClr val="dk1"/>
                          </a:solidFill>
                          <a:latin typeface="Calibri Bold"/>
                          <a:ea typeface="ヒラギノ角ゴ ProN W6"/>
                          <a:cs typeface="ヒラギノ角ゴ ProN W6"/>
                        </a:defRPr>
                      </a:lvl4pPr>
                      <a:lvl5pPr marL="1828800" algn="l" defTabSz="914400" rtl="0" eaLnBrk="1" latinLnBrk="0" hangingPunct="1">
                        <a:defRPr sz="1800" kern="1200">
                          <a:solidFill>
                            <a:schemeClr val="dk1"/>
                          </a:solidFill>
                          <a:latin typeface="Calibri Bold"/>
                          <a:ea typeface="ヒラギノ角ゴ ProN W6"/>
                          <a:cs typeface="ヒラギノ角ゴ ProN W6"/>
                        </a:defRPr>
                      </a:lvl5pPr>
                      <a:lvl6pPr marL="2286000" algn="l" defTabSz="914400" rtl="0" eaLnBrk="1" latinLnBrk="0" hangingPunct="1">
                        <a:defRPr sz="1800" kern="1200">
                          <a:solidFill>
                            <a:schemeClr val="dk1"/>
                          </a:solidFill>
                          <a:latin typeface="Calibri Bold"/>
                          <a:ea typeface="ヒラギノ角ゴ ProN W6"/>
                          <a:cs typeface="ヒラギノ角ゴ ProN W6"/>
                        </a:defRPr>
                      </a:lvl6pPr>
                      <a:lvl7pPr marL="2743200" algn="l" defTabSz="914400" rtl="0" eaLnBrk="1" latinLnBrk="0" hangingPunct="1">
                        <a:defRPr sz="1800" kern="1200">
                          <a:solidFill>
                            <a:schemeClr val="dk1"/>
                          </a:solidFill>
                          <a:latin typeface="Calibri Bold"/>
                          <a:ea typeface="ヒラギノ角ゴ ProN W6"/>
                          <a:cs typeface="ヒラギノ角ゴ ProN W6"/>
                        </a:defRPr>
                      </a:lvl7pPr>
                      <a:lvl8pPr marL="3200400" algn="l" defTabSz="914400" rtl="0" eaLnBrk="1" latinLnBrk="0" hangingPunct="1">
                        <a:defRPr sz="1800" kern="1200">
                          <a:solidFill>
                            <a:schemeClr val="dk1"/>
                          </a:solidFill>
                          <a:latin typeface="Calibri Bold"/>
                          <a:ea typeface="ヒラギノ角ゴ ProN W6"/>
                          <a:cs typeface="ヒラギノ角ゴ ProN W6"/>
                        </a:defRPr>
                      </a:lvl8pPr>
                      <a:lvl9pPr marL="3657600" algn="l" defTabSz="914400" rtl="0" eaLnBrk="1" latinLnBrk="0" hangingPunct="1">
                        <a:defRPr sz="1800" kern="1200">
                          <a:solidFill>
                            <a:schemeClr val="dk1"/>
                          </a:solidFill>
                          <a:latin typeface="Calibri Bold"/>
                          <a:ea typeface="ヒラギノ角ゴ ProN W6"/>
                          <a:cs typeface="ヒラギノ角ゴ ProN W6"/>
                        </a:defRPr>
                      </a:lvl9pPr>
                    </a:lstStyle>
                    <a:p>
                      <a:r>
                        <a:rPr lang="en-US" b="1" i="0" dirty="0">
                          <a:latin typeface="Courier New"/>
                          <a:cs typeface="Courier New"/>
                        </a:rPr>
                        <a:t>t5</a:t>
                      </a:r>
                      <a:endParaRPr lang="en-US" dirty="0">
                        <a:latin typeface="Calibri"/>
                        <a:cs typeface="Calibri"/>
                      </a:endParaRPr>
                    </a:p>
                  </a:txBody>
                  <a:tcPr>
                    <a:lnL w="12700" cap="flat" cmpd="sng" algn="ctr">
                      <a:solidFill>
                        <a:srgbClr val="FFFFFF"/>
                      </a:solidFill>
                      <a:prstDash val="solid"/>
                      <a:round/>
                      <a:headEnd type="none" w="med" len="med"/>
                      <a:tailEnd type="none" w="med" len="med"/>
                    </a:lnL>
                    <a:lnR w="12700" cmpd="sng">
                      <a:solidFill>
                        <a:srgbClr val="FFFFFF"/>
                      </a:solidFill>
                    </a:lnR>
                    <a:lnT w="12700" cap="flat" cmpd="sng" algn="ctr">
                      <a:solidFill>
                        <a:srgbClr val="FFFFFF"/>
                      </a:solidFill>
                      <a:prstDash val="solid"/>
                      <a:round/>
                      <a:headEnd type="none" w="med" len="med"/>
                      <a:tailEnd type="none" w="med" len="med"/>
                    </a:lnT>
                    <a:lnB w="12700" cmpd="sng">
                      <a:solidFill>
                        <a:srgbClr val="FFFFFF"/>
                      </a:solidFill>
                    </a:lnB>
                    <a:lnTlToBr w="12700" cmpd="sng">
                      <a:noFill/>
                      <a:prstDash val="solid"/>
                    </a:lnTlToBr>
                    <a:lnBlToTr w="12700" cmpd="sng">
                      <a:noFill/>
                      <a:prstDash val="solid"/>
                    </a:lnBlToTr>
                    <a:solidFill>
                      <a:srgbClr val="990000">
                        <a:tint val="20000"/>
                      </a:srgbClr>
                    </a:solidFill>
                  </a:tcPr>
                </a:tc>
                <a:extLst>
                  <a:ext uri="{0D108BD9-81ED-4DB2-BD59-A6C34878D82A}">
                    <a16:rowId xmlns:a16="http://schemas.microsoft.com/office/drawing/2014/main" val="10006"/>
                  </a:ext>
                </a:extLst>
              </a:tr>
            </a:tbl>
          </a:graphicData>
        </a:graphic>
      </p:graphicFrame>
    </p:spTree>
    <p:extLst>
      <p:ext uri="{BB962C8B-B14F-4D97-AF65-F5344CB8AC3E}">
        <p14:creationId xmlns:p14="http://schemas.microsoft.com/office/powerpoint/2010/main" val="2190817441"/>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814607-BBC6-4B37-B292-177B74A8F4B7}"/>
              </a:ext>
            </a:extLst>
          </p:cNvPr>
          <p:cNvSpPr>
            <a:spLocks noGrp="1"/>
          </p:cNvSpPr>
          <p:nvPr>
            <p:ph type="title"/>
          </p:nvPr>
        </p:nvSpPr>
        <p:spPr/>
        <p:txBody>
          <a:bodyPr/>
          <a:lstStyle/>
          <a:p>
            <a:r>
              <a:rPr lang="en-US" dirty="0"/>
              <a:t>Evolution of Intel Instruction Set</a:t>
            </a:r>
          </a:p>
        </p:txBody>
      </p:sp>
      <p:sp>
        <p:nvSpPr>
          <p:cNvPr id="3" name="Content Placeholder 2">
            <a:extLst>
              <a:ext uri="{FF2B5EF4-FFF2-40B4-BE49-F238E27FC236}">
                <a16:creationId xmlns:a16="http://schemas.microsoft.com/office/drawing/2014/main" id="{88AC4748-4286-425E-A7B2-DE289AF4FBBD}"/>
              </a:ext>
            </a:extLst>
          </p:cNvPr>
          <p:cNvSpPr>
            <a:spLocks noGrp="1"/>
          </p:cNvSpPr>
          <p:nvPr>
            <p:ph idx="1"/>
          </p:nvPr>
        </p:nvSpPr>
        <p:spPr>
          <a:xfrm>
            <a:off x="529166" y="1362075"/>
            <a:ext cx="11310409" cy="4972050"/>
          </a:xfrm>
        </p:spPr>
        <p:txBody>
          <a:bodyPr/>
          <a:lstStyle/>
          <a:p>
            <a:r>
              <a:rPr lang="en-US" dirty="0"/>
              <a:t>The Intel instruction set has changed over the decades since it was first introduced.</a:t>
            </a:r>
          </a:p>
          <a:p>
            <a:endParaRPr lang="en-US" dirty="0"/>
          </a:p>
          <a:p>
            <a:r>
              <a:rPr lang="en-US" dirty="0"/>
              <a:t>Intel is a believer in the “CISC” model: complex instructions that are highly optimized</a:t>
            </a:r>
          </a:p>
          <a:p>
            <a:endParaRPr lang="en-US" dirty="0"/>
          </a:p>
          <a:p>
            <a:r>
              <a:rPr lang="en-US" dirty="0"/>
              <a:t>Modern example: </a:t>
            </a:r>
            <a:r>
              <a:rPr lang="en-US" i="1" dirty="0"/>
              <a:t>vector parallel </a:t>
            </a:r>
            <a:r>
              <a:rPr lang="en-US" dirty="0"/>
              <a:t>instructions (also called SIMD: Single instruction, multiple data).  Introduced to make the x86 more competitive with GPU accelerators</a:t>
            </a:r>
          </a:p>
          <a:p>
            <a:pPr lvl="1"/>
            <a:r>
              <a:rPr lang="en-US" dirty="0"/>
              <a:t>Such as “Multiply these two vectors and put the result in this third vector”, or “sum up the elements in this vector, and put the result </a:t>
            </a:r>
            <a:r>
              <a:rPr lang="en-US" i="1" dirty="0"/>
              <a:t>here</a:t>
            </a:r>
            <a:r>
              <a:rPr lang="en-US" dirty="0"/>
              <a:t>.”</a:t>
            </a:r>
          </a:p>
          <a:p>
            <a:pPr lvl="1"/>
            <a:r>
              <a:rPr lang="en-US" dirty="0"/>
              <a:t>The underlying hardware uses parallel processing to do the job faster.</a:t>
            </a:r>
          </a:p>
          <a:p>
            <a:pPr lvl="1"/>
            <a:r>
              <a:rPr lang="en-US" dirty="0"/>
              <a:t>The C++ compiler can recognize many of these patterns and will emit vector parallel instructions (if the target computer supports them).  You can also provide “hints” to the compiler, to do so.</a:t>
            </a:r>
          </a:p>
          <a:p>
            <a:endParaRPr lang="en-US" dirty="0"/>
          </a:p>
          <a:p>
            <a:r>
              <a:rPr lang="en-US" dirty="0"/>
              <a:t>There are many more examples; we will see a few later in the semester</a:t>
            </a:r>
          </a:p>
        </p:txBody>
      </p:sp>
    </p:spTree>
    <p:extLst>
      <p:ext uri="{BB962C8B-B14F-4D97-AF65-F5344CB8AC3E}">
        <p14:creationId xmlns:p14="http://schemas.microsoft.com/office/powerpoint/2010/main" val="2534715073"/>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Machine Programming I: Basics</a:t>
            </a:r>
          </a:p>
        </p:txBody>
      </p:sp>
      <p:sp>
        <p:nvSpPr>
          <p:cNvPr id="3" name="Content Placeholder 2"/>
          <p:cNvSpPr>
            <a:spLocks noGrp="1"/>
          </p:cNvSpPr>
          <p:nvPr>
            <p:ph idx="1"/>
          </p:nvPr>
        </p:nvSpPr>
        <p:spPr/>
        <p:txBody>
          <a:bodyPr/>
          <a:lstStyle/>
          <a:p>
            <a:r>
              <a:rPr lang="en-US" dirty="0">
                <a:solidFill>
                  <a:schemeClr val="bg1">
                    <a:lumMod val="50000"/>
                  </a:schemeClr>
                </a:solidFill>
              </a:rPr>
              <a:t>History of Intel processors and architectures</a:t>
            </a:r>
          </a:p>
          <a:p>
            <a:r>
              <a:rPr lang="en-US" dirty="0">
                <a:solidFill>
                  <a:schemeClr val="bg1">
                    <a:lumMod val="50000"/>
                  </a:schemeClr>
                </a:solidFill>
              </a:rPr>
              <a:t>Assembly Basics: Registers, operands, move</a:t>
            </a:r>
          </a:p>
          <a:p>
            <a:r>
              <a:rPr lang="en-US" dirty="0">
                <a:solidFill>
                  <a:schemeClr val="bg1">
                    <a:lumMod val="50000"/>
                  </a:schemeClr>
                </a:solidFill>
              </a:rPr>
              <a:t>Arithmetic &amp; logical operations</a:t>
            </a:r>
          </a:p>
          <a:p>
            <a:r>
              <a:rPr lang="en-US" dirty="0"/>
              <a:t>C/C++, assembly, machine code</a:t>
            </a:r>
          </a:p>
          <a:p>
            <a:endParaRPr lang="en-US" dirty="0"/>
          </a:p>
          <a:p>
            <a:endParaRPr lang="en-US" dirty="0"/>
          </a:p>
        </p:txBody>
      </p:sp>
    </p:spTree>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8482" name="Rectangle 2"/>
          <p:cNvSpPr>
            <a:spLocks noChangeArrowheads="1"/>
          </p:cNvSpPr>
          <p:nvPr/>
        </p:nvSpPr>
        <p:spPr bwMode="auto">
          <a:xfrm>
            <a:off x="2625726" y="2514600"/>
            <a:ext cx="727075" cy="459100"/>
          </a:xfrm>
          <a:prstGeom prst="rect">
            <a:avLst/>
          </a:prstGeom>
          <a:noFill/>
          <a:ln w="12700">
            <a:noFill/>
            <a:miter lim="800000"/>
            <a:headEnd/>
            <a:tailEnd/>
          </a:ln>
          <a:effectLst/>
        </p:spPr>
        <p:txBody>
          <a:bodyPr lIns="90487" tIns="44450" rIns="90487" bIns="44450">
            <a:spAutoFit/>
          </a:bodyPr>
          <a:lstStyle/>
          <a:p>
            <a:pPr algn="r" defTabSz="914400" eaLnBrk="0" fontAlgn="base" hangingPunct="0">
              <a:spcBef>
                <a:spcPct val="0"/>
              </a:spcBef>
              <a:spcAft>
                <a:spcPct val="0"/>
              </a:spcAft>
            </a:pPr>
            <a:r>
              <a:rPr lang="en-US" sz="2400" b="1" i="1" dirty="0">
                <a:solidFill>
                  <a:srgbClr val="000000"/>
                </a:solidFill>
                <a:latin typeface="Calibri" pitchFamily="34" charset="0"/>
              </a:rPr>
              <a:t>text</a:t>
            </a:r>
          </a:p>
        </p:txBody>
      </p:sp>
      <p:sp>
        <p:nvSpPr>
          <p:cNvPr id="148483" name="Rectangle 3"/>
          <p:cNvSpPr>
            <a:spLocks noChangeArrowheads="1"/>
          </p:cNvSpPr>
          <p:nvPr/>
        </p:nvSpPr>
        <p:spPr bwMode="auto">
          <a:xfrm>
            <a:off x="2625726" y="3655700"/>
            <a:ext cx="727075" cy="459100"/>
          </a:xfrm>
          <a:prstGeom prst="rect">
            <a:avLst/>
          </a:prstGeom>
          <a:noFill/>
          <a:ln w="12700">
            <a:noFill/>
            <a:miter lim="800000"/>
            <a:headEnd/>
            <a:tailEnd/>
          </a:ln>
          <a:effectLst/>
        </p:spPr>
        <p:txBody>
          <a:bodyPr lIns="90487" tIns="44450" rIns="90487" bIns="44450">
            <a:spAutoFit/>
          </a:bodyPr>
          <a:lstStyle/>
          <a:p>
            <a:pPr algn="r" defTabSz="914400" eaLnBrk="0" fontAlgn="base" hangingPunct="0">
              <a:spcBef>
                <a:spcPct val="0"/>
              </a:spcBef>
              <a:spcAft>
                <a:spcPct val="0"/>
              </a:spcAft>
            </a:pPr>
            <a:r>
              <a:rPr lang="en-US" sz="2400" b="1" i="1" dirty="0">
                <a:solidFill>
                  <a:srgbClr val="000000"/>
                </a:solidFill>
                <a:latin typeface="Calibri" pitchFamily="34" charset="0"/>
              </a:rPr>
              <a:t>text</a:t>
            </a:r>
          </a:p>
        </p:txBody>
      </p:sp>
      <p:sp>
        <p:nvSpPr>
          <p:cNvPr id="148484" name="Rectangle 4"/>
          <p:cNvSpPr>
            <a:spLocks noChangeArrowheads="1"/>
          </p:cNvSpPr>
          <p:nvPr/>
        </p:nvSpPr>
        <p:spPr bwMode="auto">
          <a:xfrm>
            <a:off x="2352676" y="4724400"/>
            <a:ext cx="1000125" cy="459100"/>
          </a:xfrm>
          <a:prstGeom prst="rect">
            <a:avLst/>
          </a:prstGeom>
          <a:noFill/>
          <a:ln w="12700">
            <a:noFill/>
            <a:miter lim="800000"/>
            <a:headEnd/>
            <a:tailEnd/>
          </a:ln>
          <a:effectLst/>
        </p:spPr>
        <p:txBody>
          <a:bodyPr lIns="90487" tIns="44450" rIns="90487" bIns="44450">
            <a:spAutoFit/>
          </a:bodyPr>
          <a:lstStyle/>
          <a:p>
            <a:pPr algn="r" defTabSz="914400" eaLnBrk="0" fontAlgn="base" hangingPunct="0">
              <a:spcBef>
                <a:spcPct val="0"/>
              </a:spcBef>
              <a:spcAft>
                <a:spcPct val="0"/>
              </a:spcAft>
            </a:pPr>
            <a:r>
              <a:rPr lang="en-US" sz="2400" b="1" i="1" dirty="0">
                <a:solidFill>
                  <a:srgbClr val="000000"/>
                </a:solidFill>
                <a:latin typeface="Calibri" pitchFamily="34" charset="0"/>
              </a:rPr>
              <a:t>binary</a:t>
            </a:r>
          </a:p>
        </p:txBody>
      </p:sp>
      <p:sp>
        <p:nvSpPr>
          <p:cNvPr id="148485" name="Rectangle 5"/>
          <p:cNvSpPr>
            <a:spLocks noChangeArrowheads="1"/>
          </p:cNvSpPr>
          <p:nvPr/>
        </p:nvSpPr>
        <p:spPr bwMode="auto">
          <a:xfrm>
            <a:off x="2352676" y="5867400"/>
            <a:ext cx="1000125" cy="459100"/>
          </a:xfrm>
          <a:prstGeom prst="rect">
            <a:avLst/>
          </a:prstGeom>
          <a:noFill/>
          <a:ln w="12700">
            <a:noFill/>
            <a:miter lim="800000"/>
            <a:headEnd/>
            <a:tailEnd/>
          </a:ln>
          <a:effectLst/>
        </p:spPr>
        <p:txBody>
          <a:bodyPr lIns="90487" tIns="44450" rIns="90487" bIns="44450">
            <a:spAutoFit/>
          </a:bodyPr>
          <a:lstStyle/>
          <a:p>
            <a:pPr algn="r" defTabSz="914400" eaLnBrk="0" fontAlgn="base" hangingPunct="0">
              <a:spcBef>
                <a:spcPct val="0"/>
              </a:spcBef>
              <a:spcAft>
                <a:spcPct val="0"/>
              </a:spcAft>
            </a:pPr>
            <a:r>
              <a:rPr lang="en-US" sz="2400" b="1" i="1" dirty="0">
                <a:solidFill>
                  <a:srgbClr val="000000"/>
                </a:solidFill>
                <a:latin typeface="Calibri" pitchFamily="34" charset="0"/>
              </a:rPr>
              <a:t>binary</a:t>
            </a:r>
          </a:p>
        </p:txBody>
      </p:sp>
      <p:sp>
        <p:nvSpPr>
          <p:cNvPr id="148486" name="Line 6"/>
          <p:cNvSpPr>
            <a:spLocks noChangeShapeType="1"/>
          </p:cNvSpPr>
          <p:nvPr/>
        </p:nvSpPr>
        <p:spPr bwMode="auto">
          <a:xfrm>
            <a:off x="5513388" y="2977234"/>
            <a:ext cx="0" cy="680367"/>
          </a:xfrm>
          <a:prstGeom prst="line">
            <a:avLst/>
          </a:prstGeom>
          <a:noFill/>
          <a:ln w="28575">
            <a:solidFill>
              <a:schemeClr val="tx1"/>
            </a:solidFill>
            <a:round/>
            <a:headEnd/>
            <a:tailEnd type="triangle" w="med" len="med"/>
          </a:ln>
          <a:effectLst/>
        </p:spPr>
        <p:txBody>
          <a:bodyPr wrap="square" lIns="90487" tIns="44450" rIns="90487" bIns="44450">
            <a:spAutoFit/>
          </a:bodyP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48487" name="Rectangle 7"/>
          <p:cNvSpPr>
            <a:spLocks noChangeArrowheads="1"/>
          </p:cNvSpPr>
          <p:nvPr/>
        </p:nvSpPr>
        <p:spPr bwMode="auto">
          <a:xfrm>
            <a:off x="5819775" y="3124201"/>
            <a:ext cx="3032125" cy="397545"/>
          </a:xfrm>
          <a:prstGeom prst="rect">
            <a:avLst/>
          </a:prstGeom>
          <a:noFill/>
          <a:ln w="12700">
            <a:noFill/>
            <a:miter lim="800000"/>
            <a:headEnd/>
            <a:tailEnd/>
          </a:ln>
          <a:effectLst/>
        </p:spPr>
        <p:txBody>
          <a:bodyPr wrap="square" lIns="90487" tIns="44450" rIns="90487" bIns="44450">
            <a:spAutoFit/>
          </a:bodyPr>
          <a:lstStyle/>
          <a:p>
            <a:pPr defTabSz="914400" eaLnBrk="0" fontAlgn="base" hangingPunct="0">
              <a:spcBef>
                <a:spcPct val="0"/>
              </a:spcBef>
              <a:spcAft>
                <a:spcPct val="0"/>
              </a:spcAft>
            </a:pPr>
            <a:r>
              <a:rPr lang="en-US" sz="2000" b="1" dirty="0">
                <a:solidFill>
                  <a:srgbClr val="000000"/>
                </a:solidFill>
                <a:latin typeface="Calibri" pitchFamily="34" charset="0"/>
              </a:rPr>
              <a:t>Compiler (</a:t>
            </a:r>
            <a:r>
              <a:rPr lang="en-US" sz="2000" b="1" dirty="0" err="1">
                <a:solidFill>
                  <a:srgbClr val="000000"/>
                </a:solidFill>
                <a:latin typeface="Courier New" pitchFamily="49" charset="0"/>
              </a:rPr>
              <a:t>c++</a:t>
            </a:r>
            <a:r>
              <a:rPr lang="en-US" sz="2000" b="1" dirty="0">
                <a:solidFill>
                  <a:srgbClr val="000000"/>
                </a:solidFill>
                <a:latin typeface="Calibri" pitchFamily="34" charset="0"/>
              </a:rPr>
              <a:t>)</a:t>
            </a:r>
          </a:p>
        </p:txBody>
      </p:sp>
      <p:sp>
        <p:nvSpPr>
          <p:cNvPr id="148488" name="Rectangle 8"/>
          <p:cNvSpPr>
            <a:spLocks noChangeArrowheads="1"/>
          </p:cNvSpPr>
          <p:nvPr/>
        </p:nvSpPr>
        <p:spPr bwMode="auto">
          <a:xfrm>
            <a:off x="5803900" y="4191001"/>
            <a:ext cx="3048000" cy="397545"/>
          </a:xfrm>
          <a:prstGeom prst="rect">
            <a:avLst/>
          </a:prstGeom>
          <a:noFill/>
          <a:ln w="12700">
            <a:noFill/>
            <a:miter lim="800000"/>
            <a:headEnd/>
            <a:tailEnd/>
          </a:ln>
          <a:effectLst/>
        </p:spPr>
        <p:txBody>
          <a:bodyPr lIns="90487" tIns="44450" rIns="90487" bIns="44450">
            <a:spAutoFit/>
          </a:bodyPr>
          <a:lstStyle/>
          <a:p>
            <a:pPr defTabSz="914400" eaLnBrk="0" fontAlgn="base" hangingPunct="0">
              <a:spcBef>
                <a:spcPct val="0"/>
              </a:spcBef>
              <a:spcAft>
                <a:spcPct val="0"/>
              </a:spcAft>
            </a:pPr>
            <a:r>
              <a:rPr lang="en-US" sz="2000" b="1" dirty="0">
                <a:solidFill>
                  <a:srgbClr val="000000"/>
                </a:solidFill>
                <a:latin typeface="Calibri" pitchFamily="34" charset="0"/>
              </a:rPr>
              <a:t>Assembler (</a:t>
            </a:r>
            <a:r>
              <a:rPr lang="en-US" sz="2000" b="1" dirty="0" err="1">
                <a:solidFill>
                  <a:srgbClr val="000000"/>
                </a:solidFill>
                <a:latin typeface="Courier New" pitchFamily="49" charset="0"/>
              </a:rPr>
              <a:t>c++</a:t>
            </a:r>
            <a:r>
              <a:rPr lang="en-US" sz="2000" b="1" dirty="0">
                <a:solidFill>
                  <a:srgbClr val="000000"/>
                </a:solidFill>
                <a:latin typeface="Calibri" pitchFamily="34" charset="0"/>
              </a:rPr>
              <a:t> or </a:t>
            </a:r>
            <a:r>
              <a:rPr lang="en-US" sz="2000" b="1" dirty="0">
                <a:solidFill>
                  <a:srgbClr val="000000"/>
                </a:solidFill>
                <a:latin typeface="Courier New" pitchFamily="49" charset="0"/>
              </a:rPr>
              <a:t>as</a:t>
            </a:r>
            <a:r>
              <a:rPr lang="en-US" sz="2000" b="1" dirty="0">
                <a:solidFill>
                  <a:srgbClr val="000000"/>
                </a:solidFill>
                <a:latin typeface="Calibri" pitchFamily="34" charset="0"/>
              </a:rPr>
              <a:t>)</a:t>
            </a:r>
          </a:p>
        </p:txBody>
      </p:sp>
      <p:sp>
        <p:nvSpPr>
          <p:cNvPr id="148489" name="Rectangle 9"/>
          <p:cNvSpPr>
            <a:spLocks noChangeArrowheads="1"/>
          </p:cNvSpPr>
          <p:nvPr/>
        </p:nvSpPr>
        <p:spPr bwMode="auto">
          <a:xfrm>
            <a:off x="5819776" y="5334001"/>
            <a:ext cx="2638425" cy="397545"/>
          </a:xfrm>
          <a:prstGeom prst="rect">
            <a:avLst/>
          </a:prstGeom>
          <a:noFill/>
          <a:ln w="12700">
            <a:noFill/>
            <a:miter lim="800000"/>
            <a:headEnd/>
            <a:tailEnd/>
          </a:ln>
          <a:effectLst/>
        </p:spPr>
        <p:txBody>
          <a:bodyPr lIns="90487" tIns="44450" rIns="90487" bIns="44450">
            <a:spAutoFit/>
          </a:bodyPr>
          <a:lstStyle/>
          <a:p>
            <a:pPr defTabSz="914400" eaLnBrk="0" fontAlgn="base" hangingPunct="0">
              <a:spcBef>
                <a:spcPct val="0"/>
              </a:spcBef>
              <a:spcAft>
                <a:spcPct val="0"/>
              </a:spcAft>
            </a:pPr>
            <a:r>
              <a:rPr lang="en-US" sz="2000" b="1" dirty="0">
                <a:solidFill>
                  <a:srgbClr val="000000"/>
                </a:solidFill>
                <a:latin typeface="Calibri" pitchFamily="34" charset="0"/>
              </a:rPr>
              <a:t>Linker (</a:t>
            </a:r>
            <a:r>
              <a:rPr lang="en-US" sz="2000" b="1" dirty="0" err="1">
                <a:solidFill>
                  <a:srgbClr val="000000"/>
                </a:solidFill>
                <a:latin typeface="Courier New" pitchFamily="49" charset="0"/>
              </a:rPr>
              <a:t>c++</a:t>
            </a:r>
            <a:r>
              <a:rPr lang="en-US" sz="2000" b="1" dirty="0">
                <a:solidFill>
                  <a:srgbClr val="000000"/>
                </a:solidFill>
                <a:latin typeface="Calibri" pitchFamily="34" charset="0"/>
              </a:rPr>
              <a:t> or</a:t>
            </a:r>
            <a:r>
              <a:rPr lang="en-US" sz="2000" b="1" dirty="0">
                <a:solidFill>
                  <a:srgbClr val="000000"/>
                </a:solidFill>
                <a:latin typeface="Courier" pitchFamily="49" charset="0"/>
              </a:rPr>
              <a:t> </a:t>
            </a:r>
            <a:r>
              <a:rPr lang="en-US" sz="2000" b="1" dirty="0">
                <a:solidFill>
                  <a:srgbClr val="000000"/>
                </a:solidFill>
                <a:latin typeface="Courier New" pitchFamily="49" charset="0"/>
              </a:rPr>
              <a:t>ld</a:t>
            </a:r>
            <a:r>
              <a:rPr lang="en-US" sz="2000" b="1" dirty="0">
                <a:solidFill>
                  <a:srgbClr val="000000"/>
                </a:solidFill>
                <a:latin typeface="Calibri" pitchFamily="34" charset="0"/>
              </a:rPr>
              <a:t>)</a:t>
            </a:r>
          </a:p>
        </p:txBody>
      </p:sp>
      <p:sp>
        <p:nvSpPr>
          <p:cNvPr id="148490" name="Rectangle 10"/>
          <p:cNvSpPr>
            <a:spLocks noChangeArrowheads="1"/>
          </p:cNvSpPr>
          <p:nvPr/>
        </p:nvSpPr>
        <p:spPr bwMode="auto">
          <a:xfrm>
            <a:off x="3696496" y="2566406"/>
            <a:ext cx="3982759" cy="397545"/>
          </a:xfrm>
          <a:prstGeom prst="rect">
            <a:avLst/>
          </a:prstGeom>
          <a:solidFill>
            <a:srgbClr val="F6F5BD"/>
          </a:solidFill>
          <a:ln w="28575">
            <a:solidFill>
              <a:schemeClr val="tx1"/>
            </a:solidFill>
            <a:miter lim="800000"/>
            <a:headEnd/>
            <a:tailEnd/>
          </a:ln>
          <a:effectLst/>
        </p:spPr>
        <p:txBody>
          <a:bodyPr wrap="square" lIns="90487" tIns="44450" rIns="90487" bIns="44450">
            <a:spAutoFit/>
          </a:bodyPr>
          <a:lstStyle/>
          <a:p>
            <a:pPr algn="ctr" defTabSz="914400" eaLnBrk="0" fontAlgn="base" hangingPunct="0">
              <a:spcBef>
                <a:spcPct val="0"/>
              </a:spcBef>
              <a:spcAft>
                <a:spcPct val="0"/>
              </a:spcAft>
            </a:pPr>
            <a:r>
              <a:rPr lang="en-US" sz="2000" b="1" dirty="0">
                <a:solidFill>
                  <a:srgbClr val="000000"/>
                </a:solidFill>
                <a:latin typeface="Calibri" pitchFamily="34" charset="0"/>
              </a:rPr>
              <a:t>C/C++ program (</a:t>
            </a:r>
            <a:r>
              <a:rPr lang="en-US" sz="2000" b="1" dirty="0">
                <a:solidFill>
                  <a:srgbClr val="000000"/>
                </a:solidFill>
                <a:latin typeface="Courier New" pitchFamily="49" charset="0"/>
              </a:rPr>
              <a:t>p1.cpp p2.c</a:t>
            </a:r>
            <a:r>
              <a:rPr lang="en-US" sz="2000" b="1" dirty="0">
                <a:solidFill>
                  <a:srgbClr val="000000"/>
                </a:solidFill>
                <a:latin typeface="Calibri" pitchFamily="34" charset="0"/>
              </a:rPr>
              <a:t>)</a:t>
            </a:r>
          </a:p>
        </p:txBody>
      </p:sp>
      <p:sp>
        <p:nvSpPr>
          <p:cNvPr id="148491" name="Rectangle 11"/>
          <p:cNvSpPr>
            <a:spLocks noChangeArrowheads="1"/>
          </p:cNvSpPr>
          <p:nvPr/>
        </p:nvSpPr>
        <p:spPr bwMode="auto">
          <a:xfrm>
            <a:off x="3783013" y="3657601"/>
            <a:ext cx="3492500" cy="397545"/>
          </a:xfrm>
          <a:prstGeom prst="rect">
            <a:avLst/>
          </a:prstGeom>
          <a:solidFill>
            <a:srgbClr val="F6F5BD"/>
          </a:solidFill>
          <a:ln w="28575">
            <a:solidFill>
              <a:schemeClr val="tx1"/>
            </a:solidFill>
            <a:miter lim="800000"/>
            <a:headEnd/>
            <a:tailEnd/>
          </a:ln>
          <a:effectLst/>
        </p:spPr>
        <p:txBody>
          <a:bodyPr lIns="90487" tIns="44450" rIns="90487" bIns="44450">
            <a:spAutoFit/>
          </a:bodyPr>
          <a:lstStyle/>
          <a:p>
            <a:pPr algn="ctr" defTabSz="914400" eaLnBrk="0" fontAlgn="base" hangingPunct="0">
              <a:spcBef>
                <a:spcPct val="0"/>
              </a:spcBef>
              <a:spcAft>
                <a:spcPct val="0"/>
              </a:spcAft>
            </a:pPr>
            <a:r>
              <a:rPr lang="en-US" sz="2000" b="1" dirty="0" err="1">
                <a:solidFill>
                  <a:srgbClr val="000000"/>
                </a:solidFill>
                <a:latin typeface="Calibri" pitchFamily="34" charset="0"/>
              </a:rPr>
              <a:t>Asm</a:t>
            </a:r>
            <a:r>
              <a:rPr lang="en-US" sz="2000" b="1" dirty="0">
                <a:solidFill>
                  <a:srgbClr val="000000"/>
                </a:solidFill>
                <a:latin typeface="Calibri" pitchFamily="34" charset="0"/>
              </a:rPr>
              <a:t> program (</a:t>
            </a:r>
            <a:r>
              <a:rPr lang="en-US" sz="2000" b="1" dirty="0">
                <a:solidFill>
                  <a:srgbClr val="000000"/>
                </a:solidFill>
                <a:latin typeface="Courier New" pitchFamily="49" charset="0"/>
              </a:rPr>
              <a:t>p1.s p2.s</a:t>
            </a:r>
            <a:r>
              <a:rPr lang="en-US" sz="2000" b="1" dirty="0">
                <a:solidFill>
                  <a:srgbClr val="000000"/>
                </a:solidFill>
                <a:latin typeface="Calibri" pitchFamily="34" charset="0"/>
              </a:rPr>
              <a:t>)</a:t>
            </a:r>
          </a:p>
        </p:txBody>
      </p:sp>
      <p:sp>
        <p:nvSpPr>
          <p:cNvPr id="148492" name="Rectangle 12"/>
          <p:cNvSpPr>
            <a:spLocks noChangeArrowheads="1"/>
          </p:cNvSpPr>
          <p:nvPr/>
        </p:nvSpPr>
        <p:spPr bwMode="auto">
          <a:xfrm>
            <a:off x="3668713" y="4800601"/>
            <a:ext cx="3721100" cy="397545"/>
          </a:xfrm>
          <a:prstGeom prst="rect">
            <a:avLst/>
          </a:prstGeom>
          <a:solidFill>
            <a:schemeClr val="accent2">
              <a:lumMod val="20000"/>
              <a:lumOff val="80000"/>
            </a:schemeClr>
          </a:solidFill>
          <a:ln w="28575">
            <a:solidFill>
              <a:schemeClr val="tx1"/>
            </a:solidFill>
            <a:miter lim="800000"/>
            <a:headEnd/>
            <a:tailEnd/>
          </a:ln>
          <a:effectLst/>
        </p:spPr>
        <p:txBody>
          <a:bodyPr lIns="90487" tIns="44450" rIns="90487" bIns="44450">
            <a:spAutoFit/>
          </a:bodyPr>
          <a:lstStyle/>
          <a:p>
            <a:pPr algn="ctr" defTabSz="914400" eaLnBrk="0" fontAlgn="base" hangingPunct="0">
              <a:spcBef>
                <a:spcPct val="0"/>
              </a:spcBef>
              <a:spcAft>
                <a:spcPct val="0"/>
              </a:spcAft>
            </a:pPr>
            <a:r>
              <a:rPr lang="en-US" sz="2000" b="1" dirty="0">
                <a:solidFill>
                  <a:srgbClr val="000000"/>
                </a:solidFill>
                <a:latin typeface="Calibri" pitchFamily="34" charset="0"/>
              </a:rPr>
              <a:t>Object program (</a:t>
            </a:r>
            <a:r>
              <a:rPr lang="en-US" sz="2000" b="1" dirty="0">
                <a:solidFill>
                  <a:srgbClr val="000000"/>
                </a:solidFill>
                <a:latin typeface="Courier New" pitchFamily="49" charset="0"/>
              </a:rPr>
              <a:t>p1.o p2.o</a:t>
            </a:r>
            <a:r>
              <a:rPr lang="en-US" sz="2000" b="1" dirty="0">
                <a:solidFill>
                  <a:srgbClr val="000000"/>
                </a:solidFill>
                <a:latin typeface="Calibri" pitchFamily="34" charset="0"/>
              </a:rPr>
              <a:t>)</a:t>
            </a:r>
          </a:p>
        </p:txBody>
      </p:sp>
      <p:sp>
        <p:nvSpPr>
          <p:cNvPr id="148493" name="Rectangle 13"/>
          <p:cNvSpPr>
            <a:spLocks noChangeArrowheads="1"/>
          </p:cNvSpPr>
          <p:nvPr/>
        </p:nvSpPr>
        <p:spPr bwMode="auto">
          <a:xfrm>
            <a:off x="3655219" y="5943601"/>
            <a:ext cx="3748088" cy="397545"/>
          </a:xfrm>
          <a:prstGeom prst="rect">
            <a:avLst/>
          </a:prstGeom>
          <a:solidFill>
            <a:srgbClr val="FF9999"/>
          </a:solidFill>
          <a:ln w="28575">
            <a:solidFill>
              <a:schemeClr val="tx1"/>
            </a:solidFill>
            <a:miter lim="800000"/>
            <a:headEnd/>
            <a:tailEnd/>
          </a:ln>
          <a:effectLst/>
        </p:spPr>
        <p:txBody>
          <a:bodyPr lIns="90487" tIns="44450" rIns="90487" bIns="44450">
            <a:spAutoFit/>
          </a:bodyPr>
          <a:lstStyle/>
          <a:p>
            <a:pPr algn="ctr" defTabSz="914400" eaLnBrk="0" fontAlgn="base" hangingPunct="0">
              <a:spcBef>
                <a:spcPct val="0"/>
              </a:spcBef>
              <a:spcAft>
                <a:spcPct val="0"/>
              </a:spcAft>
            </a:pPr>
            <a:r>
              <a:rPr lang="en-US" sz="2000" b="1" dirty="0">
                <a:solidFill>
                  <a:srgbClr val="000000"/>
                </a:solidFill>
                <a:latin typeface="Calibri" pitchFamily="34" charset="0"/>
              </a:rPr>
              <a:t>Executable program (</a:t>
            </a:r>
            <a:r>
              <a:rPr lang="en-US" sz="2000" b="1" dirty="0">
                <a:solidFill>
                  <a:srgbClr val="000000"/>
                </a:solidFill>
                <a:latin typeface="Courier New" pitchFamily="49" charset="0"/>
              </a:rPr>
              <a:t>p</a:t>
            </a:r>
            <a:r>
              <a:rPr lang="en-US" sz="2000" b="1" dirty="0">
                <a:solidFill>
                  <a:srgbClr val="000000"/>
                </a:solidFill>
                <a:latin typeface="Calibri" pitchFamily="34" charset="0"/>
              </a:rPr>
              <a:t>)</a:t>
            </a:r>
          </a:p>
        </p:txBody>
      </p:sp>
      <p:sp>
        <p:nvSpPr>
          <p:cNvPr id="148494" name="Line 14"/>
          <p:cNvSpPr>
            <a:spLocks noChangeShapeType="1"/>
          </p:cNvSpPr>
          <p:nvPr/>
        </p:nvSpPr>
        <p:spPr bwMode="auto">
          <a:xfrm>
            <a:off x="5513388" y="4055146"/>
            <a:ext cx="0" cy="726405"/>
          </a:xfrm>
          <a:prstGeom prst="line">
            <a:avLst/>
          </a:prstGeom>
          <a:noFill/>
          <a:ln w="28575">
            <a:solidFill>
              <a:schemeClr val="tx1"/>
            </a:solidFill>
            <a:round/>
            <a:headEnd/>
            <a:tailEnd type="triangle" w="med" len="med"/>
          </a:ln>
          <a:effectLst/>
        </p:spPr>
        <p:txBody>
          <a:bodyPr wrap="square" lIns="90487" tIns="44450" rIns="90487" bIns="44450">
            <a:spAutoFit/>
          </a:bodyP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48495" name="Line 15"/>
          <p:cNvSpPr>
            <a:spLocks noChangeShapeType="1"/>
          </p:cNvSpPr>
          <p:nvPr/>
        </p:nvSpPr>
        <p:spPr bwMode="auto">
          <a:xfrm>
            <a:off x="5513388" y="5198146"/>
            <a:ext cx="0" cy="726405"/>
          </a:xfrm>
          <a:prstGeom prst="line">
            <a:avLst/>
          </a:prstGeom>
          <a:noFill/>
          <a:ln w="28575">
            <a:solidFill>
              <a:schemeClr val="tx1"/>
            </a:solidFill>
            <a:round/>
            <a:headEnd/>
            <a:tailEnd type="triangle" w="med" len="med"/>
          </a:ln>
          <a:effectLst/>
        </p:spPr>
        <p:txBody>
          <a:bodyPr wrap="square" lIns="90487" tIns="44450" rIns="90487" bIns="44450">
            <a:spAutoFit/>
          </a:bodyP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48496" name="Rectangle 16"/>
          <p:cNvSpPr>
            <a:spLocks noChangeArrowheads="1"/>
          </p:cNvSpPr>
          <p:nvPr/>
        </p:nvSpPr>
        <p:spPr bwMode="auto">
          <a:xfrm>
            <a:off x="8382000" y="4800601"/>
            <a:ext cx="2044700" cy="705321"/>
          </a:xfrm>
          <a:prstGeom prst="rect">
            <a:avLst/>
          </a:prstGeom>
          <a:solidFill>
            <a:schemeClr val="accent2">
              <a:lumMod val="20000"/>
              <a:lumOff val="80000"/>
            </a:schemeClr>
          </a:solidFill>
          <a:ln w="28575">
            <a:solidFill>
              <a:schemeClr val="tx1"/>
            </a:solidFill>
            <a:miter lim="800000"/>
            <a:headEnd/>
            <a:tailEnd/>
          </a:ln>
          <a:effectLst/>
        </p:spPr>
        <p:txBody>
          <a:bodyPr lIns="90487" tIns="44450" rIns="90487" bIns="44450">
            <a:spAutoFit/>
          </a:bodyPr>
          <a:lstStyle/>
          <a:p>
            <a:pPr algn="ctr" defTabSz="914400" eaLnBrk="0" fontAlgn="base" hangingPunct="0">
              <a:spcBef>
                <a:spcPct val="0"/>
              </a:spcBef>
              <a:spcAft>
                <a:spcPct val="0"/>
              </a:spcAft>
            </a:pPr>
            <a:r>
              <a:rPr lang="en-US" sz="2000" b="1" dirty="0">
                <a:solidFill>
                  <a:srgbClr val="000000"/>
                </a:solidFill>
                <a:latin typeface="Calibri" pitchFamily="34" charset="0"/>
              </a:rPr>
              <a:t>Static libraries (</a:t>
            </a:r>
            <a:r>
              <a:rPr lang="en-US" sz="2000" b="1" dirty="0">
                <a:solidFill>
                  <a:srgbClr val="000000"/>
                </a:solidFill>
                <a:latin typeface="Courier New" pitchFamily="49" charset="0"/>
              </a:rPr>
              <a:t>.a</a:t>
            </a:r>
            <a:r>
              <a:rPr lang="en-US" sz="2000" b="1" dirty="0">
                <a:solidFill>
                  <a:srgbClr val="000000"/>
                </a:solidFill>
                <a:latin typeface="Calibri" pitchFamily="34" charset="0"/>
              </a:rPr>
              <a:t>)</a:t>
            </a:r>
          </a:p>
        </p:txBody>
      </p:sp>
      <p:sp>
        <p:nvSpPr>
          <p:cNvPr id="148497" name="Line 17"/>
          <p:cNvSpPr>
            <a:spLocks noChangeShapeType="1"/>
          </p:cNvSpPr>
          <p:nvPr/>
        </p:nvSpPr>
        <p:spPr bwMode="auto">
          <a:xfrm flipH="1">
            <a:off x="7389813" y="5334000"/>
            <a:ext cx="990600" cy="914400"/>
          </a:xfrm>
          <a:prstGeom prst="line">
            <a:avLst/>
          </a:prstGeom>
          <a:noFill/>
          <a:ln w="28575">
            <a:solidFill>
              <a:schemeClr val="tx1"/>
            </a:solidFill>
            <a:round/>
            <a:headEnd/>
            <a:tailEnd type="triangle" w="med" len="med"/>
          </a:ln>
          <a:effectLst/>
        </p:spPr>
        <p:txBody>
          <a:bodyPr lIns="90487" tIns="44450" rIns="90487" bIns="44450">
            <a:spAutoFit/>
          </a:bodyPr>
          <a:lstStyle/>
          <a:p>
            <a:pPr defTabSz="914400" eaLnBrk="0" fontAlgn="base" hangingPunct="0">
              <a:spcBef>
                <a:spcPct val="0"/>
              </a:spcBef>
              <a:spcAft>
                <a:spcPct val="0"/>
              </a:spcAft>
            </a:pPr>
            <a:endParaRPr lang="en-US" sz="2400" b="1" dirty="0">
              <a:solidFill>
                <a:srgbClr val="000000"/>
              </a:solidFill>
              <a:latin typeface="Calibri" pitchFamily="34" charset="0"/>
            </a:endParaRPr>
          </a:p>
        </p:txBody>
      </p:sp>
      <p:sp>
        <p:nvSpPr>
          <p:cNvPr id="148498" name="Rectangle 18"/>
          <p:cNvSpPr>
            <a:spLocks noGrp="1" noChangeArrowheads="1"/>
          </p:cNvSpPr>
          <p:nvPr>
            <p:ph type="title"/>
          </p:nvPr>
        </p:nvSpPr>
        <p:spPr>
          <a:xfrm>
            <a:off x="1905000" y="341312"/>
            <a:ext cx="6997700" cy="573088"/>
          </a:xfrm>
        </p:spPr>
        <p:txBody>
          <a:bodyPr/>
          <a:lstStyle/>
          <a:p>
            <a:r>
              <a:rPr lang="en-US" dirty="0"/>
              <a:t>Turning C/C++ into Object Code</a:t>
            </a:r>
          </a:p>
        </p:txBody>
      </p:sp>
      <p:sp>
        <p:nvSpPr>
          <p:cNvPr id="148499" name="Rectangle 19"/>
          <p:cNvSpPr>
            <a:spLocks noGrp="1" noChangeArrowheads="1"/>
          </p:cNvSpPr>
          <p:nvPr>
            <p:ph type="body" idx="1"/>
          </p:nvPr>
        </p:nvSpPr>
        <p:spPr>
          <a:xfrm>
            <a:off x="1814514" y="990601"/>
            <a:ext cx="8307387" cy="1463675"/>
          </a:xfrm>
        </p:spPr>
        <p:txBody>
          <a:bodyPr/>
          <a:lstStyle/>
          <a:p>
            <a:pPr marL="560388" lvl="1" indent="-222250" defTabSz="895350">
              <a:tabLst>
                <a:tab pos="2286000" algn="l"/>
                <a:tab pos="3543300" algn="l"/>
              </a:tabLst>
            </a:pPr>
            <a:r>
              <a:rPr lang="en-US" dirty="0"/>
              <a:t>Code in files  </a:t>
            </a:r>
            <a:r>
              <a:rPr lang="en-US" b="1" dirty="0">
                <a:latin typeface="Courier New" pitchFamily="49" charset="0"/>
              </a:rPr>
              <a:t>p1.cpp p2.c</a:t>
            </a:r>
            <a:endParaRPr lang="en-US" b="1" dirty="0">
              <a:latin typeface="Courier" pitchFamily="49" charset="0"/>
            </a:endParaRPr>
          </a:p>
          <a:p>
            <a:pPr marL="560388" lvl="1" indent="-222250" defTabSz="895350">
              <a:tabLst>
                <a:tab pos="2286000" algn="l"/>
                <a:tab pos="3543300" algn="l"/>
              </a:tabLst>
            </a:pPr>
            <a:r>
              <a:rPr lang="en-US" dirty="0"/>
              <a:t>Compile with command:  </a:t>
            </a:r>
            <a:r>
              <a:rPr lang="en-US" b="1" dirty="0" err="1">
                <a:latin typeface="Courier New" pitchFamily="49" charset="0"/>
              </a:rPr>
              <a:t>c++</a:t>
            </a:r>
            <a:r>
              <a:rPr lang="en-US" b="1" dirty="0">
                <a:latin typeface="Courier New" pitchFamily="49" charset="0"/>
              </a:rPr>
              <a:t> pp1.cpp p2.c -o p</a:t>
            </a:r>
            <a:endParaRPr lang="en-US" b="1" dirty="0">
              <a:latin typeface="Courier" pitchFamily="49" charset="0"/>
            </a:endParaRPr>
          </a:p>
          <a:p>
            <a:pPr marL="839788" lvl="2" indent="-165100" defTabSz="895350">
              <a:tabLst>
                <a:tab pos="2286000" algn="l"/>
                <a:tab pos="3543300" algn="l"/>
              </a:tabLst>
            </a:pPr>
            <a:r>
              <a:rPr lang="en-US" dirty="0"/>
              <a:t>There are often additional arguments such as –O3, -</a:t>
            </a:r>
            <a:r>
              <a:rPr lang="en-US" dirty="0" err="1"/>
              <a:t>pg</a:t>
            </a:r>
            <a:r>
              <a:rPr lang="en-US" dirty="0"/>
              <a:t>, -g… </a:t>
            </a:r>
          </a:p>
          <a:p>
            <a:pPr marL="839788" lvl="2" indent="-165100" defTabSz="895350">
              <a:tabLst>
                <a:tab pos="2286000" algn="l"/>
                <a:tab pos="3543300" algn="l"/>
              </a:tabLst>
            </a:pPr>
            <a:r>
              <a:rPr lang="en-US" dirty="0"/>
              <a:t>Put resulting binary in file </a:t>
            </a:r>
            <a:r>
              <a:rPr lang="en-US" b="1" dirty="0">
                <a:solidFill>
                  <a:schemeClr val="tx1"/>
                </a:solidFill>
                <a:latin typeface="Courier New" pitchFamily="49" charset="0"/>
              </a:rPr>
              <a:t>p</a:t>
            </a:r>
            <a:endParaRPr lang="en-US" b="1" dirty="0"/>
          </a:p>
        </p:txBody>
      </p:sp>
    </p:spTree>
  </p:cSld>
  <p:clrMapOvr>
    <a:masterClrMapping/>
  </p:clrMapOvr>
  <p:transition/>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9506" name="Rectangle 2"/>
          <p:cNvSpPr>
            <a:spLocks noGrp="1" noChangeArrowheads="1"/>
          </p:cNvSpPr>
          <p:nvPr>
            <p:ph type="title"/>
          </p:nvPr>
        </p:nvSpPr>
        <p:spPr>
          <a:xfrm>
            <a:off x="1752600" y="434976"/>
            <a:ext cx="6845300" cy="555625"/>
          </a:xfrm>
          <a:noFill/>
          <a:ln/>
          <a:effectLst/>
        </p:spPr>
        <p:txBody>
          <a:bodyPr/>
          <a:lstStyle/>
          <a:p>
            <a:r>
              <a:rPr lang="en-US"/>
              <a:t>Compiling Into Assembly</a:t>
            </a:r>
          </a:p>
        </p:txBody>
      </p:sp>
      <p:sp>
        <p:nvSpPr>
          <p:cNvPr id="149507" name="Rectangle 3"/>
          <p:cNvSpPr>
            <a:spLocks noGrp="1" noChangeArrowheads="1"/>
          </p:cNvSpPr>
          <p:nvPr>
            <p:ph type="body" idx="1"/>
          </p:nvPr>
        </p:nvSpPr>
        <p:spPr>
          <a:xfrm>
            <a:off x="1752600" y="946150"/>
            <a:ext cx="2438400" cy="363538"/>
          </a:xfrm>
          <a:noFill/>
          <a:ln/>
        </p:spPr>
        <p:txBody>
          <a:bodyPr vert="horz" wrap="square" lIns="90487" tIns="44450" rIns="90487" bIns="44450" numCol="1" anchor="t" anchorCtr="0" compatLnSpc="1">
            <a:prstTxWarp prst="textNoShape">
              <a:avLst/>
            </a:prstTxWarp>
          </a:bodyPr>
          <a:lstStyle/>
          <a:p>
            <a:pPr>
              <a:buNone/>
            </a:pPr>
            <a:r>
              <a:rPr lang="en-US" dirty="0"/>
              <a:t>C/C++ Code (</a:t>
            </a:r>
            <a:r>
              <a:rPr lang="en-US" dirty="0" err="1"/>
              <a:t>sum.c</a:t>
            </a:r>
            <a:r>
              <a:rPr lang="en-US" dirty="0"/>
              <a:t>)</a:t>
            </a:r>
          </a:p>
          <a:p>
            <a:pPr>
              <a:buNone/>
            </a:pPr>
            <a:endParaRPr lang="en-US" dirty="0"/>
          </a:p>
        </p:txBody>
      </p:sp>
      <p:sp>
        <p:nvSpPr>
          <p:cNvPr id="149508" name="Rectangle 4"/>
          <p:cNvSpPr>
            <a:spLocks noChangeArrowheads="1"/>
          </p:cNvSpPr>
          <p:nvPr/>
        </p:nvSpPr>
        <p:spPr bwMode="auto">
          <a:xfrm>
            <a:off x="1600200" y="1403350"/>
            <a:ext cx="4343400" cy="2305760"/>
          </a:xfrm>
          <a:prstGeom prst="rect">
            <a:avLst/>
          </a:prstGeom>
          <a:solidFill>
            <a:srgbClr val="F6F5BD"/>
          </a:solidFill>
          <a:ln w="12700">
            <a:solidFill>
              <a:schemeClr val="tx1"/>
            </a:solid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long plus(long x, long y); </a:t>
            </a:r>
          </a:p>
          <a:p>
            <a:pPr defTabSz="914400" eaLnBrk="0" fontAlgn="base" hangingPunct="0">
              <a:spcBef>
                <a:spcPct val="0"/>
              </a:spcBef>
              <a:spcAft>
                <a:spcPct val="0"/>
              </a:spcAft>
              <a:tabLst>
                <a:tab pos="457200" algn="l"/>
                <a:tab pos="1485900" algn="l"/>
              </a:tabLst>
            </a:pP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void </a:t>
            </a:r>
            <a:r>
              <a:rPr lang="en-US" b="1" dirty="0" err="1">
                <a:solidFill>
                  <a:srgbClr val="000000"/>
                </a:solidFill>
                <a:latin typeface="Courier New" pitchFamily="49" charset="0"/>
              </a:rPr>
              <a:t>sumstore</a:t>
            </a:r>
            <a:r>
              <a:rPr lang="en-US" b="1" dirty="0">
                <a:solidFill>
                  <a:srgbClr val="000000"/>
                </a:solidFill>
                <a:latin typeface="Courier New" pitchFamily="49" charset="0"/>
              </a:rPr>
              <a:t>(long x, long y, </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a:t>
            </a:r>
            <a:r>
              <a:rPr lang="en-US" b="1" dirty="0" err="1">
                <a:solidFill>
                  <a:srgbClr val="000000"/>
                </a:solidFill>
                <a:latin typeface="Courier New" pitchFamily="49" charset="0"/>
              </a:rPr>
              <a:t>dest</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long t = plus(x, y);</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dest</a:t>
            </a:r>
            <a:r>
              <a:rPr lang="en-US" b="1" dirty="0">
                <a:solidFill>
                  <a:srgbClr val="000000"/>
                </a:solidFill>
                <a:latin typeface="Courier New" pitchFamily="49" charset="0"/>
              </a:rPr>
              <a:t> = 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a:t>
            </a:r>
          </a:p>
        </p:txBody>
      </p:sp>
      <p:sp>
        <p:nvSpPr>
          <p:cNvPr id="149509" name="Rectangle 5"/>
          <p:cNvSpPr>
            <a:spLocks noChangeArrowheads="1"/>
          </p:cNvSpPr>
          <p:nvPr/>
        </p:nvSpPr>
        <p:spPr bwMode="auto">
          <a:xfrm>
            <a:off x="5943600" y="914400"/>
            <a:ext cx="4114800" cy="412750"/>
          </a:xfrm>
          <a:prstGeom prst="rect">
            <a:avLst/>
          </a:prstGeom>
          <a:noFill/>
          <a:ln w="12700">
            <a:noFill/>
            <a:miter lim="800000"/>
            <a:headEnd/>
            <a:tailEnd/>
          </a:ln>
          <a:effectLst/>
        </p:spPr>
        <p:txBody>
          <a:bodyPr lIns="90487" tIns="44450" rIns="90487" bIns="44450"/>
          <a:lstStyle/>
          <a:p>
            <a:pPr marL="223838" indent="-223838" defTabSz="895350" eaLnBrk="0" fontAlgn="base" hangingPunct="0">
              <a:spcBef>
                <a:spcPct val="30000"/>
              </a:spcBef>
              <a:spcAft>
                <a:spcPct val="0"/>
              </a:spcAft>
            </a:pPr>
            <a:r>
              <a:rPr lang="en-US" sz="2400" b="1" dirty="0">
                <a:solidFill>
                  <a:srgbClr val="000000"/>
                </a:solidFill>
                <a:latin typeface="Calibri" pitchFamily="34" charset="0"/>
              </a:rPr>
              <a:t>Generated x86-64 Assembly</a:t>
            </a:r>
          </a:p>
          <a:p>
            <a:pPr marL="223838" indent="-223838" defTabSz="895350" eaLnBrk="0" fontAlgn="base" hangingPunct="0">
              <a:spcBef>
                <a:spcPct val="0"/>
              </a:spcBef>
              <a:spcAft>
                <a:spcPct val="0"/>
              </a:spcAft>
            </a:pPr>
            <a:endParaRPr lang="en-US" sz="2400" b="1" dirty="0">
              <a:solidFill>
                <a:srgbClr val="000000"/>
              </a:solidFill>
              <a:latin typeface="Calibri" pitchFamily="34" charset="0"/>
            </a:endParaRPr>
          </a:p>
        </p:txBody>
      </p:sp>
      <p:sp>
        <p:nvSpPr>
          <p:cNvPr id="149510" name="Rectangle 6"/>
          <p:cNvSpPr>
            <a:spLocks noChangeArrowheads="1"/>
          </p:cNvSpPr>
          <p:nvPr/>
        </p:nvSpPr>
        <p:spPr bwMode="auto">
          <a:xfrm>
            <a:off x="6019801" y="1395414"/>
            <a:ext cx="4195763" cy="2028761"/>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tabLst>
                <a:tab pos="457200" algn="l"/>
                <a:tab pos="1485900" algn="l"/>
              </a:tabLst>
            </a:pPr>
            <a:r>
              <a:rPr lang="en-US" b="1" dirty="0" err="1">
                <a:solidFill>
                  <a:srgbClr val="000000"/>
                </a:solidFill>
                <a:latin typeface="Courier New" pitchFamily="49" charset="0"/>
              </a:rPr>
              <a:t>sumstore</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pushq</a:t>
            </a:r>
            <a:r>
              <a:rPr lang="en-US" b="1" dirty="0">
                <a:solidFill>
                  <a:srgbClr val="000000"/>
                </a:solidFill>
                <a:latin typeface="Courier New" pitchFamily="49" charset="0"/>
              </a:rPr>
              <a:t>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movq</a:t>
            </a:r>
            <a:r>
              <a:rPr lang="en-US" b="1" dirty="0">
                <a:solidFill>
                  <a:srgbClr val="000000"/>
                </a:solidFill>
                <a:latin typeface="Courier New" pitchFamily="49" charset="0"/>
              </a:rPr>
              <a:t>    %</a:t>
            </a:r>
            <a:r>
              <a:rPr lang="en-US" b="1" dirty="0" err="1">
                <a:solidFill>
                  <a:srgbClr val="000000"/>
                </a:solidFill>
                <a:latin typeface="Courier New" pitchFamily="49" charset="0"/>
              </a:rPr>
              <a:t>rdx</a:t>
            </a:r>
            <a:r>
              <a:rPr lang="en-US" b="1" dirty="0">
                <a:solidFill>
                  <a:srgbClr val="000000"/>
                </a:solidFill>
                <a:latin typeface="Courier New" pitchFamily="49" charset="0"/>
              </a:rPr>
              <a:t>,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call    plus</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movq</a:t>
            </a:r>
            <a:r>
              <a:rPr lang="en-US" b="1" dirty="0">
                <a:solidFill>
                  <a:srgbClr val="000000"/>
                </a:solidFill>
                <a:latin typeface="Courier New" pitchFamily="49" charset="0"/>
              </a:rPr>
              <a:t>    %</a:t>
            </a:r>
            <a:r>
              <a:rPr lang="en-US" b="1" dirty="0" err="1">
                <a:solidFill>
                  <a:srgbClr val="000000"/>
                </a:solidFill>
                <a:latin typeface="Courier New" pitchFamily="49" charset="0"/>
              </a:rPr>
              <a:t>rax</a:t>
            </a:r>
            <a:r>
              <a:rPr lang="en-US" b="1" dirty="0">
                <a:solidFill>
                  <a:srgbClr val="000000"/>
                </a:solidFill>
                <a:latin typeface="Courier New" pitchFamily="49" charset="0"/>
              </a:rPr>
              <a:t>, (%</a:t>
            </a:r>
            <a:r>
              <a:rPr lang="en-US" b="1" dirty="0" err="1">
                <a:solidFill>
                  <a:srgbClr val="000000"/>
                </a:solidFill>
                <a:latin typeface="Courier New" pitchFamily="49" charset="0"/>
              </a:rPr>
              <a:t>rbx</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popq</a:t>
            </a:r>
            <a:r>
              <a:rPr lang="en-US" b="1" dirty="0">
                <a:solidFill>
                  <a:srgbClr val="000000"/>
                </a:solidFill>
                <a:latin typeface="Courier New" pitchFamily="49" charset="0"/>
              </a:rPr>
              <a:t>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ret</a:t>
            </a:r>
          </a:p>
        </p:txBody>
      </p:sp>
      <p:sp>
        <p:nvSpPr>
          <p:cNvPr id="149511" name="Rectangle 7"/>
          <p:cNvSpPr>
            <a:spLocks noChangeArrowheads="1"/>
          </p:cNvSpPr>
          <p:nvPr/>
        </p:nvSpPr>
        <p:spPr bwMode="auto">
          <a:xfrm>
            <a:off x="1978025" y="4230766"/>
            <a:ext cx="7467600" cy="2121093"/>
          </a:xfrm>
          <a:prstGeom prst="rect">
            <a:avLst/>
          </a:prstGeom>
          <a:noFill/>
          <a:ln w="25400">
            <a:noFill/>
            <a:miter lim="800000"/>
            <a:headEnd/>
            <a:tailEnd/>
          </a:ln>
          <a:effectLst/>
        </p:spPr>
        <p:txBody>
          <a:bodyPr wrap="square" lIns="90487" tIns="44450" rIns="90487" bIns="44450">
            <a:spAutoFit/>
          </a:bodyPr>
          <a:lstStyle/>
          <a:p>
            <a:pPr defTabSz="914400" eaLnBrk="0" fontAlgn="base" hangingPunct="0">
              <a:spcBef>
                <a:spcPct val="50000"/>
              </a:spcBef>
              <a:spcAft>
                <a:spcPct val="0"/>
              </a:spcAft>
            </a:pPr>
            <a:r>
              <a:rPr lang="en-US" sz="2400" b="1" dirty="0">
                <a:solidFill>
                  <a:srgbClr val="000000"/>
                </a:solidFill>
                <a:latin typeface="Calibri" pitchFamily="34" charset="0"/>
              </a:rPr>
              <a:t>Obtain with command</a:t>
            </a:r>
          </a:p>
          <a:p>
            <a:pPr lvl="1" defTabSz="914400" eaLnBrk="0" fontAlgn="base" hangingPunct="0">
              <a:spcBef>
                <a:spcPct val="50000"/>
              </a:spcBef>
              <a:spcAft>
                <a:spcPct val="0"/>
              </a:spcAft>
            </a:pPr>
            <a:r>
              <a:rPr lang="en-US" sz="2400" b="1" dirty="0">
                <a:solidFill>
                  <a:srgbClr val="000000"/>
                </a:solidFill>
                <a:latin typeface="Courier New" pitchFamily="49" charset="0"/>
              </a:rPr>
              <a:t>C++ </a:t>
            </a:r>
            <a:r>
              <a:rPr lang="en-US" sz="2400" b="1" dirty="0" err="1">
                <a:solidFill>
                  <a:srgbClr val="000000"/>
                </a:solidFill>
                <a:latin typeface="Courier New" pitchFamily="49" charset="0"/>
              </a:rPr>
              <a:t>sum.c</a:t>
            </a:r>
            <a:endParaRPr lang="en-US" sz="2400" b="1" dirty="0">
              <a:solidFill>
                <a:srgbClr val="000000"/>
              </a:solidFill>
              <a:latin typeface="Courier New" pitchFamily="49" charset="0"/>
            </a:endParaRPr>
          </a:p>
          <a:p>
            <a:pPr defTabSz="914400" eaLnBrk="0" fontAlgn="base" hangingPunct="0">
              <a:spcBef>
                <a:spcPct val="50000"/>
              </a:spcBef>
              <a:spcAft>
                <a:spcPct val="0"/>
              </a:spcAft>
            </a:pPr>
            <a:r>
              <a:rPr lang="en-US" sz="2400" b="1" dirty="0">
                <a:solidFill>
                  <a:srgbClr val="000000"/>
                </a:solidFill>
                <a:latin typeface="Calibri" pitchFamily="34" charset="0"/>
              </a:rPr>
              <a:t>Produces file </a:t>
            </a:r>
            <a:r>
              <a:rPr lang="en-US" sz="2400" b="1" dirty="0" err="1">
                <a:solidFill>
                  <a:srgbClr val="000000"/>
                </a:solidFill>
                <a:latin typeface="Courier New" pitchFamily="49" charset="0"/>
              </a:rPr>
              <a:t>sum.s</a:t>
            </a:r>
            <a:endParaRPr lang="en-US" sz="2400" b="1" dirty="0">
              <a:solidFill>
                <a:srgbClr val="000000"/>
              </a:solidFill>
              <a:latin typeface="Courier New" pitchFamily="49" charset="0"/>
            </a:endParaRPr>
          </a:p>
          <a:p>
            <a:pPr defTabSz="914400" eaLnBrk="0" fontAlgn="base" hangingPunct="0">
              <a:spcBef>
                <a:spcPct val="50000"/>
              </a:spcBef>
              <a:spcAft>
                <a:spcPct val="0"/>
              </a:spcAft>
            </a:pPr>
            <a:endParaRPr lang="en-US" sz="2400" b="1" dirty="0">
              <a:solidFill>
                <a:srgbClr val="FF0000"/>
              </a:solidFill>
              <a:latin typeface="Courier New" pitchFamily="49" charset="0"/>
            </a:endParaRPr>
          </a:p>
        </p:txBody>
      </p:sp>
      <p:sp>
        <p:nvSpPr>
          <p:cNvPr id="2" name="Oval 1">
            <a:extLst>
              <a:ext uri="{FF2B5EF4-FFF2-40B4-BE49-F238E27FC236}">
                <a16:creationId xmlns:a16="http://schemas.microsoft.com/office/drawing/2014/main" id="{314FD46F-9328-47AC-8795-50F2CFD4EE85}"/>
              </a:ext>
            </a:extLst>
          </p:cNvPr>
          <p:cNvSpPr/>
          <p:nvPr/>
        </p:nvSpPr>
        <p:spPr bwMode="auto">
          <a:xfrm>
            <a:off x="1978025" y="2904067"/>
            <a:ext cx="1332442" cy="640370"/>
          </a:xfrm>
          <a:prstGeom prst="ellipse">
            <a:avLst/>
          </a:prstGeom>
          <a:noFill/>
          <a:ln w="38100" cap="flat" cmpd="sng" algn="ctr">
            <a:solidFill>
              <a:srgbClr val="00B050"/>
            </a:solid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endParaRPr lang="en-US" dirty="0">
              <a:latin typeface="Calibri" pitchFamily="34" charset="0"/>
            </a:endParaRPr>
          </a:p>
        </p:txBody>
      </p:sp>
      <p:cxnSp>
        <p:nvCxnSpPr>
          <p:cNvPr id="4" name="Straight Connector 3">
            <a:extLst>
              <a:ext uri="{FF2B5EF4-FFF2-40B4-BE49-F238E27FC236}">
                <a16:creationId xmlns:a16="http://schemas.microsoft.com/office/drawing/2014/main" id="{B5CE8FF5-5D51-47DC-A3B4-C5C84ED6FDF8}"/>
              </a:ext>
            </a:extLst>
          </p:cNvPr>
          <p:cNvCxnSpPr>
            <a:cxnSpLocks/>
            <a:stCxn id="2" idx="5"/>
          </p:cNvCxnSpPr>
          <p:nvPr/>
        </p:nvCxnSpPr>
        <p:spPr bwMode="auto">
          <a:xfrm>
            <a:off x="3115335" y="3450657"/>
            <a:ext cx="2904466" cy="900371"/>
          </a:xfrm>
          <a:prstGeom prst="line">
            <a:avLst/>
          </a:prstGeom>
          <a:noFill/>
          <a:ln w="25400" cap="flat" cmpd="sng" algn="ctr">
            <a:solidFill>
              <a:srgbClr val="00B050"/>
            </a:solidFill>
            <a:prstDash val="solid"/>
            <a:round/>
            <a:headEnd type="none" w="med" len="med"/>
            <a:tailEnd type="none" w="med" len="med"/>
          </a:ln>
          <a:effectLst/>
        </p:spPr>
      </p:cxnSp>
      <p:sp>
        <p:nvSpPr>
          <p:cNvPr id="6" name="TextBox 5">
            <a:extLst>
              <a:ext uri="{FF2B5EF4-FFF2-40B4-BE49-F238E27FC236}">
                <a16:creationId xmlns:a16="http://schemas.microsoft.com/office/drawing/2014/main" id="{B96385B1-A7AE-4680-8BF0-5A962B9972BE}"/>
              </a:ext>
            </a:extLst>
          </p:cNvPr>
          <p:cNvSpPr txBox="1"/>
          <p:nvPr/>
        </p:nvSpPr>
        <p:spPr>
          <a:xfrm>
            <a:off x="6019801" y="4351028"/>
            <a:ext cx="5306453" cy="923330"/>
          </a:xfrm>
          <a:prstGeom prst="rect">
            <a:avLst/>
          </a:prstGeom>
          <a:solidFill>
            <a:srgbClr val="FFFF00"/>
          </a:solidFill>
          <a:ln w="38100">
            <a:solidFill>
              <a:srgbClr val="00B050"/>
            </a:solidFill>
          </a:ln>
        </p:spPr>
        <p:txBody>
          <a:bodyPr wrap="none" rtlCol="0">
            <a:spAutoFit/>
          </a:bodyPr>
          <a:lstStyle/>
          <a:p>
            <a:r>
              <a:rPr lang="en-US" sz="1800" dirty="0">
                <a:latin typeface="Calibri" pitchFamily="34" charset="0"/>
              </a:rPr>
              <a:t>This uses the “indirect” addressing mode: </a:t>
            </a:r>
            <a:r>
              <a:rPr lang="en-US" sz="1800" dirty="0" err="1">
                <a:latin typeface="Calibri" pitchFamily="34" charset="0"/>
              </a:rPr>
              <a:t>dest</a:t>
            </a:r>
            <a:r>
              <a:rPr lang="en-US" sz="1800" dirty="0">
                <a:latin typeface="Calibri" pitchFamily="34" charset="0"/>
              </a:rPr>
              <a:t> holds</a:t>
            </a:r>
            <a:br>
              <a:rPr lang="en-US" sz="1800" dirty="0">
                <a:latin typeface="Calibri" pitchFamily="34" charset="0"/>
              </a:rPr>
            </a:br>
            <a:r>
              <a:rPr lang="en-US" sz="1800" dirty="0">
                <a:latin typeface="Calibri" pitchFamily="34" charset="0"/>
              </a:rPr>
              <a:t>a memory address and *</a:t>
            </a:r>
            <a:r>
              <a:rPr lang="en-US" sz="1800" dirty="0" err="1">
                <a:latin typeface="Calibri" pitchFamily="34" charset="0"/>
              </a:rPr>
              <a:t>dest</a:t>
            </a:r>
            <a:r>
              <a:rPr lang="en-US" sz="1800" dirty="0">
                <a:latin typeface="Calibri" pitchFamily="34" charset="0"/>
              </a:rPr>
              <a:t> is a long integer at that</a:t>
            </a:r>
            <a:br>
              <a:rPr lang="en-US" sz="1800" dirty="0">
                <a:latin typeface="Calibri" pitchFamily="34" charset="0"/>
              </a:rPr>
            </a:br>
            <a:r>
              <a:rPr lang="en-US" sz="1800" dirty="0">
                <a:latin typeface="Calibri" pitchFamily="34" charset="0"/>
              </a:rPr>
              <a:t>address.  We are using that location as a variable here!</a:t>
            </a:r>
          </a:p>
        </p:txBody>
      </p:sp>
      <p:sp>
        <p:nvSpPr>
          <p:cNvPr id="13" name="Oval 12">
            <a:extLst>
              <a:ext uri="{FF2B5EF4-FFF2-40B4-BE49-F238E27FC236}">
                <a16:creationId xmlns:a16="http://schemas.microsoft.com/office/drawing/2014/main" id="{1EE0354A-B771-483D-AB70-F309D1F241A0}"/>
              </a:ext>
            </a:extLst>
          </p:cNvPr>
          <p:cNvSpPr/>
          <p:nvPr/>
        </p:nvSpPr>
        <p:spPr bwMode="auto">
          <a:xfrm>
            <a:off x="8243358" y="2391235"/>
            <a:ext cx="1332442" cy="640370"/>
          </a:xfrm>
          <a:prstGeom prst="ellipse">
            <a:avLst/>
          </a:prstGeom>
          <a:noFill/>
          <a:ln w="38100" cap="flat" cmpd="sng" algn="ctr">
            <a:solidFill>
              <a:srgbClr val="00B050"/>
            </a:solidFill>
            <a:prstDash val="solid"/>
            <a:round/>
            <a:headEnd type="none" w="med" len="med"/>
            <a:tailEnd type="triangle" w="med" len="med"/>
          </a:ln>
          <a:effectLst/>
        </p:spPr>
        <p:txBody>
          <a:bodyPr vert="horz" wrap="square" lIns="91440" tIns="45720" rIns="91440" bIns="45720" numCol="1" rtlCol="0" anchor="ctr" anchorCtr="1"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endParaRPr lang="en-US" dirty="0">
              <a:latin typeface="Calibri" pitchFamily="34" charset="0"/>
            </a:endParaRPr>
          </a:p>
        </p:txBody>
      </p:sp>
      <p:cxnSp>
        <p:nvCxnSpPr>
          <p:cNvPr id="14" name="Straight Connector 13">
            <a:extLst>
              <a:ext uri="{FF2B5EF4-FFF2-40B4-BE49-F238E27FC236}">
                <a16:creationId xmlns:a16="http://schemas.microsoft.com/office/drawing/2014/main" id="{4AC2239F-E9F0-4CEF-8FE7-A1DE07362BC8}"/>
              </a:ext>
            </a:extLst>
          </p:cNvPr>
          <p:cNvCxnSpPr>
            <a:cxnSpLocks/>
            <a:stCxn id="13" idx="4"/>
          </p:cNvCxnSpPr>
          <p:nvPr/>
        </p:nvCxnSpPr>
        <p:spPr bwMode="auto">
          <a:xfrm flipH="1">
            <a:off x="8001000" y="3031605"/>
            <a:ext cx="908579" cy="1388391"/>
          </a:xfrm>
          <a:prstGeom prst="line">
            <a:avLst/>
          </a:prstGeom>
          <a:noFill/>
          <a:ln w="25400" cap="flat" cmpd="sng" algn="ctr">
            <a:solidFill>
              <a:srgbClr val="00B050"/>
            </a:solidFill>
            <a:prstDash val="solid"/>
            <a:round/>
            <a:headEnd type="none" w="med" len="med"/>
            <a:tailEnd type="none" w="med" len="med"/>
          </a:ln>
          <a:effectLst/>
        </p:spPr>
      </p:cxn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par>
                                <p:cTn id="8" presetID="14" presetClass="entr" presetSubtype="10" fill="hold"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randombar(horizontal)">
                                      <p:cBhvr>
                                        <p:cTn id="10" dur="500"/>
                                        <p:tgtEl>
                                          <p:spTgt spid="4"/>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2"/>
                                        </p:tgtEl>
                                        <p:attrNameLst>
                                          <p:attrName>style.visibility</p:attrName>
                                        </p:attrNameLst>
                                      </p:cBhvr>
                                      <p:to>
                                        <p:strVal val="visible"/>
                                      </p:to>
                                    </p:set>
                                    <p:animEffect transition="in" filter="randombar(horizontal)">
                                      <p:cBhvr>
                                        <p:cTn id="13" dur="500"/>
                                        <p:tgtEl>
                                          <p:spTgt spid="2"/>
                                        </p:tgtEl>
                                      </p:cBhvr>
                                    </p:animEffect>
                                  </p:childTnLst>
                                </p:cTn>
                              </p:par>
                              <p:par>
                                <p:cTn id="14" presetID="14" presetClass="entr" presetSubtype="10" fill="hold" grpId="0" nodeType="withEffect">
                                  <p:stCondLst>
                                    <p:cond delay="0"/>
                                  </p:stCondLst>
                                  <p:childTnLst>
                                    <p:set>
                                      <p:cBhvr>
                                        <p:cTn id="15" dur="1" fill="hold">
                                          <p:stCondLst>
                                            <p:cond delay="0"/>
                                          </p:stCondLst>
                                        </p:cTn>
                                        <p:tgtEl>
                                          <p:spTgt spid="13"/>
                                        </p:tgtEl>
                                        <p:attrNameLst>
                                          <p:attrName>style.visibility</p:attrName>
                                        </p:attrNameLst>
                                      </p:cBhvr>
                                      <p:to>
                                        <p:strVal val="visible"/>
                                      </p:to>
                                    </p:set>
                                    <p:animEffect transition="in" filter="randombar(horizontal)">
                                      <p:cBhvr>
                                        <p:cTn id="16" dur="500"/>
                                        <p:tgtEl>
                                          <p:spTgt spid="13"/>
                                        </p:tgtEl>
                                      </p:cBhvr>
                                    </p:animEffect>
                                  </p:childTnLst>
                                </p:cTn>
                              </p:par>
                              <p:par>
                                <p:cTn id="17" presetID="14" presetClass="entr" presetSubtype="10" fill="hold" nodeType="withEffect">
                                  <p:stCondLst>
                                    <p:cond delay="0"/>
                                  </p:stCondLst>
                                  <p:childTnLst>
                                    <p:set>
                                      <p:cBhvr>
                                        <p:cTn id="18" dur="1" fill="hold">
                                          <p:stCondLst>
                                            <p:cond delay="0"/>
                                          </p:stCondLst>
                                        </p:cTn>
                                        <p:tgtEl>
                                          <p:spTgt spid="14"/>
                                        </p:tgtEl>
                                        <p:attrNameLst>
                                          <p:attrName>style.visibility</p:attrName>
                                        </p:attrNameLst>
                                      </p:cBhvr>
                                      <p:to>
                                        <p:strVal val="visible"/>
                                      </p:to>
                                    </p:set>
                                    <p:animEffect transition="in" filter="randombar(horizontal)">
                                      <p:cBhvr>
                                        <p:cTn id="19"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6" grpId="0" animBg="1"/>
      <p:bldP spid="13" grpId="0" animBg="1"/>
    </p:bld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it really looks like</a:t>
            </a:r>
          </a:p>
        </p:txBody>
      </p:sp>
      <p:sp>
        <p:nvSpPr>
          <p:cNvPr id="3" name="Content Placeholder 2"/>
          <p:cNvSpPr>
            <a:spLocks noGrp="1"/>
          </p:cNvSpPr>
          <p:nvPr>
            <p:ph idx="1"/>
          </p:nvPr>
        </p:nvSpPr>
        <p:spPr>
          <a:xfrm>
            <a:off x="1920876" y="1197679"/>
            <a:ext cx="7896225" cy="5136447"/>
          </a:xfrm>
        </p:spPr>
        <p:txBody>
          <a:bodyPr/>
          <a:lstStyle/>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globl</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sumstore</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.type	</a:t>
            </a:r>
            <a:r>
              <a:rPr lang="en-US" sz="1600" dirty="0" err="1">
                <a:latin typeface="Courier New" panose="02070309020205020404" pitchFamily="49" charset="0"/>
                <a:cs typeface="Courier New" panose="02070309020205020404" pitchFamily="49" charset="0"/>
              </a:rPr>
              <a:t>sumstore</a:t>
            </a:r>
            <a:r>
              <a:rPr lang="en-US" sz="1600" dirty="0">
                <a:latin typeface="Courier New" panose="02070309020205020404" pitchFamily="49" charset="0"/>
                <a:cs typeface="Courier New" panose="02070309020205020404" pitchFamily="49" charset="0"/>
              </a:rPr>
              <a:t>, @function</a:t>
            </a:r>
          </a:p>
          <a:p>
            <a:pPr marL="0" indent="0">
              <a:buNone/>
            </a:pPr>
            <a:r>
              <a:rPr lang="en-US" sz="1600" dirty="0" err="1">
                <a:latin typeface="Courier New" panose="02070309020205020404" pitchFamily="49" charset="0"/>
                <a:cs typeface="Courier New" panose="02070309020205020404" pitchFamily="49" charset="0"/>
              </a:rPr>
              <a:t>sumstore</a:t>
            </a:r>
            <a:r>
              <a:rPr lang="en-US" sz="1600" dirty="0">
                <a:latin typeface="Courier New" panose="02070309020205020404" pitchFamily="49" charset="0"/>
                <a:cs typeface="Courier New" panose="02070309020205020404" pitchFamily="49" charset="0"/>
              </a:rPr>
              <a:t>:</a:t>
            </a:r>
          </a:p>
          <a:p>
            <a:pPr marL="0" indent="0">
              <a:buNone/>
            </a:pPr>
            <a:r>
              <a:rPr lang="en-US" sz="1600" dirty="0">
                <a:latin typeface="Courier New" panose="02070309020205020404" pitchFamily="49" charset="0"/>
                <a:cs typeface="Courier New" panose="02070309020205020404" pitchFamily="49" charset="0"/>
              </a:rPr>
              <a:t>.LFB35:</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cfi_startproc</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pushq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cfi_def_cfa_offset</a:t>
            </a:r>
            <a:r>
              <a:rPr lang="en-US" sz="1600" dirty="0">
                <a:latin typeface="Courier New" panose="02070309020205020404" pitchFamily="49" charset="0"/>
                <a:cs typeface="Courier New" panose="02070309020205020404" pitchFamily="49" charset="0"/>
              </a:rPr>
              <a:t> 16</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cfi_offset</a:t>
            </a:r>
            <a:r>
              <a:rPr lang="en-US" sz="1600" dirty="0">
                <a:latin typeface="Courier New" panose="02070309020205020404" pitchFamily="49" charset="0"/>
                <a:cs typeface="Courier New" panose="02070309020205020404" pitchFamily="49" charset="0"/>
              </a:rPr>
              <a:t> 3, -16</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movq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rdx</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call	plus</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movq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rax</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r>
              <a:rPr lang="en-US" sz="1600" dirty="0">
                <a:latin typeface="Courier New" panose="02070309020205020404" pitchFamily="49" charset="0"/>
                <a:cs typeface="Courier New" panose="02070309020205020404" pitchFamily="49" charset="0"/>
              </a:rPr>
              <a:t>)</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popq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cfi_def_cfa_offset</a:t>
            </a:r>
            <a:r>
              <a:rPr lang="en-US" sz="1600" dirty="0">
                <a:latin typeface="Courier New" panose="02070309020205020404" pitchFamily="49" charset="0"/>
                <a:cs typeface="Courier New" panose="02070309020205020404" pitchFamily="49" charset="0"/>
              </a:rPr>
              <a:t> 8</a:t>
            </a:r>
          </a:p>
          <a:p>
            <a:pPr marL="0" indent="0">
              <a:buNone/>
            </a:pPr>
            <a:r>
              <a:rPr lang="en-US" sz="1600" dirty="0">
                <a:latin typeface="Courier New" panose="02070309020205020404" pitchFamily="49" charset="0"/>
                <a:cs typeface="Courier New" panose="02070309020205020404" pitchFamily="49" charset="0"/>
              </a:rPr>
              <a:t>	ret</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cfi_endproc</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.LFE35:</a:t>
            </a:r>
          </a:p>
          <a:p>
            <a:pPr marL="0" indent="0">
              <a:buNone/>
            </a:pPr>
            <a:r>
              <a:rPr lang="en-US" sz="1600" dirty="0">
                <a:latin typeface="Courier New" panose="02070309020205020404" pitchFamily="49" charset="0"/>
                <a:cs typeface="Courier New" panose="02070309020205020404" pitchFamily="49" charset="0"/>
              </a:rPr>
              <a:t>	.size	</a:t>
            </a:r>
            <a:r>
              <a:rPr lang="en-US" sz="1600" dirty="0" err="1">
                <a:latin typeface="Courier New" panose="02070309020205020404" pitchFamily="49" charset="0"/>
                <a:cs typeface="Courier New" panose="02070309020205020404" pitchFamily="49" charset="0"/>
              </a:rPr>
              <a:t>sumstore</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sumstore</a:t>
            </a:r>
            <a:endParaRPr lang="en-US" sz="1600" dirty="0">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3573966956"/>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it really looks like</a:t>
            </a:r>
          </a:p>
        </p:txBody>
      </p:sp>
      <p:sp>
        <p:nvSpPr>
          <p:cNvPr id="3" name="Content Placeholder 2"/>
          <p:cNvSpPr>
            <a:spLocks noGrp="1"/>
          </p:cNvSpPr>
          <p:nvPr>
            <p:ph idx="1"/>
          </p:nvPr>
        </p:nvSpPr>
        <p:spPr>
          <a:xfrm>
            <a:off x="1920876" y="1197679"/>
            <a:ext cx="7896225" cy="5136447"/>
          </a:xfrm>
        </p:spPr>
        <p:txBody>
          <a:bodyPr/>
          <a:lstStyle/>
          <a:p>
            <a:pPr marL="0" indent="0">
              <a:buNone/>
            </a:pPr>
            <a:r>
              <a:rPr lang="en-US" sz="1600" dirty="0">
                <a:latin typeface="Courier New" panose="02070309020205020404" pitchFamily="49" charset="0"/>
                <a:cs typeface="Courier New" panose="02070309020205020404" pitchFamily="49" charset="0"/>
              </a:rPr>
              <a:t>	</a:t>
            </a:r>
            <a:r>
              <a:rPr lang="en-US" sz="1600" dirty="0">
                <a:solidFill>
                  <a:schemeClr val="bg1">
                    <a:lumMod val="65000"/>
                  </a:schemeClr>
                </a:solidFill>
                <a:latin typeface="Courier New" panose="02070309020205020404" pitchFamily="49" charset="0"/>
                <a:cs typeface="Courier New" panose="02070309020205020404" pitchFamily="49" charset="0"/>
              </a:rPr>
              <a:t>.</a:t>
            </a:r>
            <a:r>
              <a:rPr lang="en-US" sz="1600" dirty="0" err="1">
                <a:solidFill>
                  <a:schemeClr val="bg1">
                    <a:lumMod val="65000"/>
                  </a:schemeClr>
                </a:solidFill>
                <a:latin typeface="Courier New" panose="02070309020205020404" pitchFamily="49" charset="0"/>
                <a:cs typeface="Courier New" panose="02070309020205020404" pitchFamily="49" charset="0"/>
              </a:rPr>
              <a:t>globl</a:t>
            </a:r>
            <a:r>
              <a:rPr lang="en-US" sz="1600" dirty="0">
                <a:solidFill>
                  <a:schemeClr val="bg1">
                    <a:lumMod val="65000"/>
                  </a:schemeClr>
                </a:solidFill>
                <a:latin typeface="Courier New" panose="02070309020205020404" pitchFamily="49" charset="0"/>
                <a:cs typeface="Courier New" panose="02070309020205020404" pitchFamily="49" charset="0"/>
              </a:rPr>
              <a:t>	</a:t>
            </a:r>
            <a:r>
              <a:rPr lang="en-US" sz="1600" dirty="0" err="1">
                <a:solidFill>
                  <a:schemeClr val="bg1">
                    <a:lumMod val="65000"/>
                  </a:schemeClr>
                </a:solidFill>
                <a:latin typeface="Courier New" panose="02070309020205020404" pitchFamily="49" charset="0"/>
                <a:cs typeface="Courier New" panose="02070309020205020404" pitchFamily="49" charset="0"/>
              </a:rPr>
              <a:t>sumstore</a:t>
            </a:r>
            <a:endParaRPr lang="en-US" sz="1600" dirty="0">
              <a:solidFill>
                <a:schemeClr val="bg1">
                  <a:lumMod val="65000"/>
                </a:schemeClr>
              </a:solidFill>
              <a:latin typeface="Courier New" panose="02070309020205020404" pitchFamily="49" charset="0"/>
              <a:cs typeface="Courier New" panose="02070309020205020404" pitchFamily="49" charset="0"/>
            </a:endParaRPr>
          </a:p>
          <a:p>
            <a:pPr marL="0" indent="0">
              <a:buNone/>
            </a:pPr>
            <a:r>
              <a:rPr lang="en-US" sz="1600" dirty="0">
                <a:solidFill>
                  <a:schemeClr val="bg1">
                    <a:lumMod val="65000"/>
                  </a:schemeClr>
                </a:solidFill>
                <a:latin typeface="Courier New" panose="02070309020205020404" pitchFamily="49" charset="0"/>
                <a:cs typeface="Courier New" panose="02070309020205020404" pitchFamily="49" charset="0"/>
              </a:rPr>
              <a:t>	.type	</a:t>
            </a:r>
            <a:r>
              <a:rPr lang="en-US" sz="1600" dirty="0" err="1">
                <a:solidFill>
                  <a:schemeClr val="bg1">
                    <a:lumMod val="65000"/>
                  </a:schemeClr>
                </a:solidFill>
                <a:latin typeface="Courier New" panose="02070309020205020404" pitchFamily="49" charset="0"/>
                <a:cs typeface="Courier New" panose="02070309020205020404" pitchFamily="49" charset="0"/>
              </a:rPr>
              <a:t>sumstore</a:t>
            </a:r>
            <a:r>
              <a:rPr lang="en-US" sz="1600" dirty="0">
                <a:solidFill>
                  <a:schemeClr val="bg1">
                    <a:lumMod val="65000"/>
                  </a:schemeClr>
                </a:solidFill>
                <a:latin typeface="Courier New" panose="02070309020205020404" pitchFamily="49" charset="0"/>
                <a:cs typeface="Courier New" panose="02070309020205020404" pitchFamily="49" charset="0"/>
              </a:rPr>
              <a:t>, @function</a:t>
            </a:r>
          </a:p>
          <a:p>
            <a:pPr marL="0" indent="0">
              <a:buNone/>
            </a:pPr>
            <a:r>
              <a:rPr lang="en-US" sz="1600" dirty="0" err="1">
                <a:latin typeface="Courier New" panose="02070309020205020404" pitchFamily="49" charset="0"/>
                <a:cs typeface="Courier New" panose="02070309020205020404" pitchFamily="49" charset="0"/>
              </a:rPr>
              <a:t>sumstore</a:t>
            </a:r>
            <a:r>
              <a:rPr lang="en-US" sz="1600" dirty="0">
                <a:latin typeface="Courier New" panose="02070309020205020404" pitchFamily="49" charset="0"/>
                <a:cs typeface="Courier New" panose="02070309020205020404" pitchFamily="49" charset="0"/>
              </a:rPr>
              <a:t>:</a:t>
            </a:r>
          </a:p>
          <a:p>
            <a:pPr marL="0" indent="0">
              <a:buNone/>
            </a:pPr>
            <a:r>
              <a:rPr lang="en-US" sz="1600" dirty="0">
                <a:solidFill>
                  <a:schemeClr val="bg1">
                    <a:lumMod val="65000"/>
                  </a:schemeClr>
                </a:solidFill>
                <a:latin typeface="Courier New" panose="02070309020205020404" pitchFamily="49" charset="0"/>
                <a:cs typeface="Courier New" panose="02070309020205020404" pitchFamily="49" charset="0"/>
              </a:rPr>
              <a:t>.LFB35:</a:t>
            </a:r>
          </a:p>
          <a:p>
            <a:pPr marL="0" indent="0">
              <a:buNone/>
            </a:pPr>
            <a:r>
              <a:rPr lang="en-US" sz="1600" dirty="0">
                <a:solidFill>
                  <a:schemeClr val="bg1">
                    <a:lumMod val="65000"/>
                  </a:schemeClr>
                </a:solidFill>
                <a:latin typeface="Courier New" panose="02070309020205020404" pitchFamily="49" charset="0"/>
                <a:cs typeface="Courier New" panose="02070309020205020404" pitchFamily="49" charset="0"/>
              </a:rPr>
              <a:t>	.</a:t>
            </a:r>
            <a:r>
              <a:rPr lang="en-US" sz="1600" dirty="0" err="1">
                <a:solidFill>
                  <a:schemeClr val="bg1">
                    <a:lumMod val="65000"/>
                  </a:schemeClr>
                </a:solidFill>
                <a:latin typeface="Courier New" panose="02070309020205020404" pitchFamily="49" charset="0"/>
                <a:cs typeface="Courier New" panose="02070309020205020404" pitchFamily="49" charset="0"/>
              </a:rPr>
              <a:t>cfi_startproc</a:t>
            </a:r>
            <a:endParaRPr lang="en-US" sz="1600" dirty="0">
              <a:solidFill>
                <a:schemeClr val="bg1">
                  <a:lumMod val="65000"/>
                </a:schemeClr>
              </a:solidFill>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pushq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a:t>
            </a:r>
            <a:r>
              <a:rPr lang="en-US" sz="1600" dirty="0">
                <a:solidFill>
                  <a:schemeClr val="bg1">
                    <a:lumMod val="65000"/>
                  </a:schemeClr>
                </a:solidFill>
                <a:latin typeface="Courier New" panose="02070309020205020404" pitchFamily="49" charset="0"/>
                <a:cs typeface="Courier New" panose="02070309020205020404" pitchFamily="49" charset="0"/>
              </a:rPr>
              <a:t>.</a:t>
            </a:r>
            <a:r>
              <a:rPr lang="en-US" sz="1600" dirty="0" err="1">
                <a:solidFill>
                  <a:schemeClr val="bg1">
                    <a:lumMod val="65000"/>
                  </a:schemeClr>
                </a:solidFill>
                <a:latin typeface="Courier New" panose="02070309020205020404" pitchFamily="49" charset="0"/>
                <a:cs typeface="Courier New" panose="02070309020205020404" pitchFamily="49" charset="0"/>
              </a:rPr>
              <a:t>cfi_def_cfa_offset</a:t>
            </a:r>
            <a:r>
              <a:rPr lang="en-US" sz="1600" dirty="0">
                <a:solidFill>
                  <a:schemeClr val="bg1">
                    <a:lumMod val="65000"/>
                  </a:schemeClr>
                </a:solidFill>
                <a:latin typeface="Courier New" panose="02070309020205020404" pitchFamily="49" charset="0"/>
                <a:cs typeface="Courier New" panose="02070309020205020404" pitchFamily="49" charset="0"/>
              </a:rPr>
              <a:t> 16</a:t>
            </a:r>
          </a:p>
          <a:p>
            <a:pPr marL="0" indent="0">
              <a:buNone/>
            </a:pPr>
            <a:r>
              <a:rPr lang="en-US" sz="1600" dirty="0">
                <a:solidFill>
                  <a:schemeClr val="bg1">
                    <a:lumMod val="65000"/>
                  </a:schemeClr>
                </a:solidFill>
                <a:latin typeface="Courier New" panose="02070309020205020404" pitchFamily="49" charset="0"/>
                <a:cs typeface="Courier New" panose="02070309020205020404" pitchFamily="49" charset="0"/>
              </a:rPr>
              <a:t>	.</a:t>
            </a:r>
            <a:r>
              <a:rPr lang="en-US" sz="1600" dirty="0" err="1">
                <a:solidFill>
                  <a:schemeClr val="bg1">
                    <a:lumMod val="65000"/>
                  </a:schemeClr>
                </a:solidFill>
                <a:latin typeface="Courier New" panose="02070309020205020404" pitchFamily="49" charset="0"/>
                <a:cs typeface="Courier New" panose="02070309020205020404" pitchFamily="49" charset="0"/>
              </a:rPr>
              <a:t>cfi_offset</a:t>
            </a:r>
            <a:r>
              <a:rPr lang="en-US" sz="1600" dirty="0">
                <a:solidFill>
                  <a:schemeClr val="bg1">
                    <a:lumMod val="65000"/>
                  </a:schemeClr>
                </a:solidFill>
                <a:latin typeface="Courier New" panose="02070309020205020404" pitchFamily="49" charset="0"/>
                <a:cs typeface="Courier New" panose="02070309020205020404" pitchFamily="49" charset="0"/>
              </a:rPr>
              <a:t> 3, -16</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movq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rdx</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call	plus</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movq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rax</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r>
              <a:rPr lang="en-US" sz="1600" dirty="0">
                <a:latin typeface="Courier New" panose="02070309020205020404" pitchFamily="49" charset="0"/>
                <a:cs typeface="Courier New" panose="02070309020205020404" pitchFamily="49" charset="0"/>
              </a:rPr>
              <a:t>)</a:t>
            </a:r>
          </a:p>
          <a:p>
            <a:pPr marL="0" indent="0">
              <a:buNone/>
            </a:pP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popq</a:t>
            </a:r>
            <a:r>
              <a:rPr lang="en-US" sz="1600" dirty="0">
                <a:latin typeface="Courier New" panose="02070309020205020404" pitchFamily="49" charset="0"/>
                <a:cs typeface="Courier New" panose="02070309020205020404" pitchFamily="49" charset="0"/>
              </a:rPr>
              <a:t>	%</a:t>
            </a:r>
            <a:r>
              <a:rPr lang="en-US" sz="1600" dirty="0" err="1">
                <a:latin typeface="Courier New" panose="02070309020205020404" pitchFamily="49" charset="0"/>
                <a:cs typeface="Courier New" panose="02070309020205020404" pitchFamily="49" charset="0"/>
              </a:rPr>
              <a:t>rbx</a:t>
            </a:r>
            <a:endParaRPr lang="en-US" sz="1600" dirty="0">
              <a:latin typeface="Courier New" panose="02070309020205020404" pitchFamily="49" charset="0"/>
              <a:cs typeface="Courier New" panose="02070309020205020404" pitchFamily="49" charset="0"/>
            </a:endParaRPr>
          </a:p>
          <a:p>
            <a:pPr marL="0" indent="0">
              <a:buNone/>
            </a:pPr>
            <a:r>
              <a:rPr lang="en-US" sz="1600" dirty="0">
                <a:latin typeface="Courier New" panose="02070309020205020404" pitchFamily="49" charset="0"/>
                <a:cs typeface="Courier New" panose="02070309020205020404" pitchFamily="49" charset="0"/>
              </a:rPr>
              <a:t>	</a:t>
            </a:r>
            <a:r>
              <a:rPr lang="en-US" sz="1600" dirty="0">
                <a:solidFill>
                  <a:schemeClr val="bg1">
                    <a:lumMod val="65000"/>
                  </a:schemeClr>
                </a:solidFill>
                <a:latin typeface="Courier New" panose="02070309020205020404" pitchFamily="49" charset="0"/>
                <a:cs typeface="Courier New" panose="02070309020205020404" pitchFamily="49" charset="0"/>
              </a:rPr>
              <a:t>.</a:t>
            </a:r>
            <a:r>
              <a:rPr lang="en-US" sz="1600" dirty="0" err="1">
                <a:solidFill>
                  <a:schemeClr val="bg1">
                    <a:lumMod val="65000"/>
                  </a:schemeClr>
                </a:solidFill>
                <a:latin typeface="Courier New" panose="02070309020205020404" pitchFamily="49" charset="0"/>
                <a:cs typeface="Courier New" panose="02070309020205020404" pitchFamily="49" charset="0"/>
              </a:rPr>
              <a:t>cfi_def_cfa_offset</a:t>
            </a:r>
            <a:r>
              <a:rPr lang="en-US" sz="1600" dirty="0">
                <a:solidFill>
                  <a:schemeClr val="bg1">
                    <a:lumMod val="65000"/>
                  </a:schemeClr>
                </a:solidFill>
                <a:latin typeface="Courier New" panose="02070309020205020404" pitchFamily="49" charset="0"/>
                <a:cs typeface="Courier New" panose="02070309020205020404" pitchFamily="49" charset="0"/>
              </a:rPr>
              <a:t> 8</a:t>
            </a:r>
          </a:p>
          <a:p>
            <a:pPr marL="0" indent="0">
              <a:buNone/>
            </a:pPr>
            <a:r>
              <a:rPr lang="en-US" sz="1600" dirty="0">
                <a:latin typeface="Courier New" panose="02070309020205020404" pitchFamily="49" charset="0"/>
                <a:cs typeface="Courier New" panose="02070309020205020404" pitchFamily="49" charset="0"/>
              </a:rPr>
              <a:t>	ret</a:t>
            </a:r>
          </a:p>
          <a:p>
            <a:pPr marL="0" indent="0">
              <a:buNone/>
            </a:pPr>
            <a:r>
              <a:rPr lang="en-US" sz="1600" dirty="0">
                <a:latin typeface="Courier New" panose="02070309020205020404" pitchFamily="49" charset="0"/>
                <a:cs typeface="Courier New" panose="02070309020205020404" pitchFamily="49" charset="0"/>
              </a:rPr>
              <a:t>	</a:t>
            </a:r>
            <a:r>
              <a:rPr lang="en-US" sz="1600" dirty="0">
                <a:solidFill>
                  <a:schemeClr val="bg1">
                    <a:lumMod val="65000"/>
                  </a:schemeClr>
                </a:solidFill>
                <a:latin typeface="Courier New" panose="02070309020205020404" pitchFamily="49" charset="0"/>
                <a:cs typeface="Courier New" panose="02070309020205020404" pitchFamily="49" charset="0"/>
              </a:rPr>
              <a:t>.</a:t>
            </a:r>
            <a:r>
              <a:rPr lang="en-US" sz="1600" dirty="0" err="1">
                <a:solidFill>
                  <a:schemeClr val="bg1">
                    <a:lumMod val="65000"/>
                  </a:schemeClr>
                </a:solidFill>
                <a:latin typeface="Courier New" panose="02070309020205020404" pitchFamily="49" charset="0"/>
                <a:cs typeface="Courier New" panose="02070309020205020404" pitchFamily="49" charset="0"/>
              </a:rPr>
              <a:t>cfi_endproc</a:t>
            </a:r>
            <a:endParaRPr lang="en-US" sz="1600" dirty="0">
              <a:solidFill>
                <a:schemeClr val="bg1">
                  <a:lumMod val="65000"/>
                </a:schemeClr>
              </a:solidFill>
              <a:latin typeface="Courier New" panose="02070309020205020404" pitchFamily="49" charset="0"/>
              <a:cs typeface="Courier New" panose="02070309020205020404" pitchFamily="49" charset="0"/>
            </a:endParaRPr>
          </a:p>
          <a:p>
            <a:pPr marL="0" indent="0">
              <a:buNone/>
            </a:pPr>
            <a:r>
              <a:rPr lang="en-US" sz="1600" dirty="0">
                <a:solidFill>
                  <a:schemeClr val="bg1">
                    <a:lumMod val="65000"/>
                  </a:schemeClr>
                </a:solidFill>
                <a:latin typeface="Courier New" panose="02070309020205020404" pitchFamily="49" charset="0"/>
                <a:cs typeface="Courier New" panose="02070309020205020404" pitchFamily="49" charset="0"/>
              </a:rPr>
              <a:t>.LFE35:</a:t>
            </a:r>
          </a:p>
          <a:p>
            <a:pPr marL="0" indent="0">
              <a:buNone/>
            </a:pPr>
            <a:r>
              <a:rPr lang="en-US" sz="1600" dirty="0">
                <a:solidFill>
                  <a:schemeClr val="bg1">
                    <a:lumMod val="65000"/>
                  </a:schemeClr>
                </a:solidFill>
                <a:latin typeface="Courier New" panose="02070309020205020404" pitchFamily="49" charset="0"/>
                <a:cs typeface="Courier New" panose="02070309020205020404" pitchFamily="49" charset="0"/>
              </a:rPr>
              <a:t>	.size	</a:t>
            </a:r>
            <a:r>
              <a:rPr lang="en-US" sz="1600" dirty="0" err="1">
                <a:solidFill>
                  <a:schemeClr val="bg1">
                    <a:lumMod val="65000"/>
                  </a:schemeClr>
                </a:solidFill>
                <a:latin typeface="Courier New" panose="02070309020205020404" pitchFamily="49" charset="0"/>
                <a:cs typeface="Courier New" panose="02070309020205020404" pitchFamily="49" charset="0"/>
              </a:rPr>
              <a:t>sumstore</a:t>
            </a:r>
            <a:r>
              <a:rPr lang="en-US" sz="1600" dirty="0">
                <a:solidFill>
                  <a:schemeClr val="bg1">
                    <a:lumMod val="65000"/>
                  </a:schemeClr>
                </a:solidFill>
                <a:latin typeface="Courier New" panose="02070309020205020404" pitchFamily="49" charset="0"/>
                <a:cs typeface="Courier New" panose="02070309020205020404" pitchFamily="49" charset="0"/>
              </a:rPr>
              <a:t>, .-</a:t>
            </a:r>
            <a:r>
              <a:rPr lang="en-US" sz="1600" dirty="0" err="1">
                <a:solidFill>
                  <a:schemeClr val="bg1">
                    <a:lumMod val="65000"/>
                  </a:schemeClr>
                </a:solidFill>
                <a:latin typeface="Courier New" panose="02070309020205020404" pitchFamily="49" charset="0"/>
                <a:cs typeface="Courier New" panose="02070309020205020404" pitchFamily="49" charset="0"/>
              </a:rPr>
              <a:t>sumstore</a:t>
            </a:r>
            <a:endParaRPr lang="en-US" sz="1600" dirty="0">
              <a:solidFill>
                <a:schemeClr val="bg1">
                  <a:lumMod val="65000"/>
                </a:schemeClr>
              </a:solidFill>
              <a:latin typeface="Courier New" panose="02070309020205020404" pitchFamily="49" charset="0"/>
              <a:cs typeface="Courier New" panose="02070309020205020404" pitchFamily="49" charset="0"/>
            </a:endParaRPr>
          </a:p>
        </p:txBody>
      </p:sp>
      <p:sp>
        <p:nvSpPr>
          <p:cNvPr id="4" name="TextBox 3"/>
          <p:cNvSpPr txBox="1"/>
          <p:nvPr/>
        </p:nvSpPr>
        <p:spPr>
          <a:xfrm>
            <a:off x="6804543" y="945223"/>
            <a:ext cx="3524036" cy="1200329"/>
          </a:xfrm>
          <a:prstGeom prst="rect">
            <a:avLst/>
          </a:prstGeom>
          <a:noFill/>
        </p:spPr>
        <p:txBody>
          <a:bodyPr wrap="square" rtlCol="0">
            <a:spAutoFit/>
          </a:bodyPr>
          <a:lstStyle/>
          <a:p>
            <a:pPr defTabSz="914400" eaLnBrk="0" fontAlgn="base" hangingPunct="0">
              <a:spcBef>
                <a:spcPct val="0"/>
              </a:spcBef>
              <a:spcAft>
                <a:spcPct val="0"/>
              </a:spcAft>
            </a:pPr>
            <a:r>
              <a:rPr lang="en-US" sz="2400" b="1" dirty="0">
                <a:solidFill>
                  <a:srgbClr val="000000"/>
                </a:solidFill>
                <a:latin typeface="Calibri" pitchFamily="34" charset="0"/>
              </a:rPr>
              <a:t>Things that look weird and are preceded by a ‘.’ are generally directives. </a:t>
            </a:r>
          </a:p>
        </p:txBody>
      </p:sp>
      <p:sp>
        <p:nvSpPr>
          <p:cNvPr id="5" name="Rectangle 6"/>
          <p:cNvSpPr>
            <a:spLocks noChangeArrowheads="1"/>
          </p:cNvSpPr>
          <p:nvPr/>
        </p:nvSpPr>
        <p:spPr bwMode="auto">
          <a:xfrm>
            <a:off x="6183814" y="2864743"/>
            <a:ext cx="4195763" cy="2028761"/>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tabLst>
                <a:tab pos="457200" algn="l"/>
                <a:tab pos="1485900" algn="l"/>
              </a:tabLst>
            </a:pPr>
            <a:r>
              <a:rPr lang="en-US" b="1" dirty="0" err="1">
                <a:solidFill>
                  <a:srgbClr val="000000"/>
                </a:solidFill>
                <a:latin typeface="Courier New" pitchFamily="49" charset="0"/>
              </a:rPr>
              <a:t>sumstore</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pushq</a:t>
            </a:r>
            <a:r>
              <a:rPr lang="en-US" b="1" dirty="0">
                <a:solidFill>
                  <a:srgbClr val="000000"/>
                </a:solidFill>
                <a:latin typeface="Courier New" pitchFamily="49" charset="0"/>
              </a:rPr>
              <a:t>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movq</a:t>
            </a:r>
            <a:r>
              <a:rPr lang="en-US" b="1" dirty="0">
                <a:solidFill>
                  <a:srgbClr val="000000"/>
                </a:solidFill>
                <a:latin typeface="Courier New" pitchFamily="49" charset="0"/>
              </a:rPr>
              <a:t>    %</a:t>
            </a:r>
            <a:r>
              <a:rPr lang="en-US" b="1" dirty="0" err="1">
                <a:solidFill>
                  <a:srgbClr val="000000"/>
                </a:solidFill>
                <a:latin typeface="Courier New" pitchFamily="49" charset="0"/>
              </a:rPr>
              <a:t>rdx</a:t>
            </a:r>
            <a:r>
              <a:rPr lang="en-US" b="1" dirty="0">
                <a:solidFill>
                  <a:srgbClr val="000000"/>
                </a:solidFill>
                <a:latin typeface="Courier New" pitchFamily="49" charset="0"/>
              </a:rPr>
              <a:t>,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call    plus</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movq</a:t>
            </a:r>
            <a:r>
              <a:rPr lang="en-US" b="1" dirty="0">
                <a:solidFill>
                  <a:srgbClr val="000000"/>
                </a:solidFill>
                <a:latin typeface="Courier New" pitchFamily="49" charset="0"/>
              </a:rPr>
              <a:t>    %</a:t>
            </a:r>
            <a:r>
              <a:rPr lang="en-US" b="1" dirty="0" err="1">
                <a:solidFill>
                  <a:srgbClr val="000000"/>
                </a:solidFill>
                <a:latin typeface="Courier New" pitchFamily="49" charset="0"/>
              </a:rPr>
              <a:t>rax</a:t>
            </a:r>
            <a:r>
              <a:rPr lang="en-US" b="1" dirty="0">
                <a:solidFill>
                  <a:srgbClr val="000000"/>
                </a:solidFill>
                <a:latin typeface="Courier New" pitchFamily="49" charset="0"/>
              </a:rPr>
              <a:t>, (%</a:t>
            </a:r>
            <a:r>
              <a:rPr lang="en-US" b="1" dirty="0" err="1">
                <a:solidFill>
                  <a:srgbClr val="000000"/>
                </a:solidFill>
                <a:latin typeface="Courier New" pitchFamily="49" charset="0"/>
              </a:rPr>
              <a:t>rbx</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a:t>
            </a:r>
            <a:r>
              <a:rPr lang="en-US" b="1" dirty="0" err="1">
                <a:solidFill>
                  <a:srgbClr val="000000"/>
                </a:solidFill>
                <a:latin typeface="Courier New" pitchFamily="49" charset="0"/>
              </a:rPr>
              <a:t>popq</a:t>
            </a:r>
            <a:r>
              <a:rPr lang="en-US" b="1" dirty="0">
                <a:solidFill>
                  <a:srgbClr val="000000"/>
                </a:solidFill>
                <a:latin typeface="Courier New" pitchFamily="49" charset="0"/>
              </a:rPr>
              <a:t>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ret</a:t>
            </a:r>
          </a:p>
        </p:txBody>
      </p:sp>
    </p:spTree>
    <p:extLst>
      <p:ext uri="{BB962C8B-B14F-4D97-AF65-F5344CB8AC3E}">
        <p14:creationId xmlns:p14="http://schemas.microsoft.com/office/powerpoint/2010/main" val="13347272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Rectangle 2"/>
          <p:cNvSpPr>
            <a:spLocks noGrp="1" noChangeArrowheads="1"/>
          </p:cNvSpPr>
          <p:nvPr>
            <p:ph type="title"/>
          </p:nvPr>
        </p:nvSpPr>
        <p:spPr>
          <a:xfrm>
            <a:off x="1828800" y="493712"/>
            <a:ext cx="8382000" cy="573088"/>
          </a:xfrm>
        </p:spPr>
        <p:txBody>
          <a:bodyPr/>
          <a:lstStyle/>
          <a:p>
            <a:r>
              <a:rPr lang="en-US" dirty="0"/>
              <a:t>Assembly Characteristics: Data Types</a:t>
            </a:r>
          </a:p>
        </p:txBody>
      </p:sp>
      <p:sp>
        <p:nvSpPr>
          <p:cNvPr id="150531" name="Rectangle 3"/>
          <p:cNvSpPr>
            <a:spLocks noGrp="1" noChangeArrowheads="1"/>
          </p:cNvSpPr>
          <p:nvPr>
            <p:ph type="body" idx="1"/>
          </p:nvPr>
        </p:nvSpPr>
        <p:spPr>
          <a:xfrm>
            <a:off x="1814514" y="1250950"/>
            <a:ext cx="8548687" cy="5530850"/>
          </a:xfrm>
        </p:spPr>
        <p:txBody>
          <a:bodyPr/>
          <a:lstStyle/>
          <a:p>
            <a:r>
              <a:rPr lang="en-US" dirty="0"/>
              <a:t>“Integer” data of 1, 2, 4, or 8 bytes</a:t>
            </a:r>
          </a:p>
          <a:p>
            <a:pPr lvl="1"/>
            <a:r>
              <a:rPr lang="en-US" dirty="0"/>
              <a:t>Data values</a:t>
            </a:r>
          </a:p>
          <a:p>
            <a:pPr lvl="1"/>
            <a:r>
              <a:rPr lang="en-US" dirty="0"/>
              <a:t>Addresses (</a:t>
            </a:r>
            <a:r>
              <a:rPr lang="en-US" dirty="0" err="1"/>
              <a:t>untyped</a:t>
            </a:r>
            <a:r>
              <a:rPr lang="en-US" dirty="0"/>
              <a:t> pointers)</a:t>
            </a:r>
          </a:p>
          <a:p>
            <a:endParaRPr lang="en-US" dirty="0"/>
          </a:p>
          <a:p>
            <a:r>
              <a:rPr lang="en-US" dirty="0"/>
              <a:t>Floating point data of 4, 8, or 10 bytes</a:t>
            </a:r>
          </a:p>
          <a:p>
            <a:endParaRPr lang="en-US" dirty="0"/>
          </a:p>
          <a:p>
            <a:r>
              <a:rPr lang="en-US" dirty="0"/>
              <a:t>(SIMD vector data types of 8, 16, 32 or 64 bytes)</a:t>
            </a:r>
          </a:p>
          <a:p>
            <a:endParaRPr lang="en-US" dirty="0"/>
          </a:p>
          <a:p>
            <a:r>
              <a:rPr lang="en-US" dirty="0"/>
              <a:t>Code: Byte sequences encoding series of instructions</a:t>
            </a:r>
          </a:p>
          <a:p>
            <a:endParaRPr lang="en-US" dirty="0"/>
          </a:p>
          <a:p>
            <a:r>
              <a:rPr lang="en-US" dirty="0"/>
              <a:t>No aggregate types such as arrays or structures</a:t>
            </a:r>
          </a:p>
          <a:p>
            <a:pPr lvl="1"/>
            <a:r>
              <a:rPr lang="en-US" dirty="0"/>
              <a:t>Just contiguously allocated bytes in memory</a:t>
            </a:r>
          </a:p>
        </p:txBody>
      </p:sp>
    </p:spTree>
    <p:extLst>
      <p:ext uri="{BB962C8B-B14F-4D97-AF65-F5344CB8AC3E}">
        <p14:creationId xmlns:p14="http://schemas.microsoft.com/office/powerpoint/2010/main" val="2933962270"/>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Rectangle 2"/>
          <p:cNvSpPr>
            <a:spLocks noGrp="1" noChangeArrowheads="1"/>
          </p:cNvSpPr>
          <p:nvPr>
            <p:ph type="title"/>
          </p:nvPr>
        </p:nvSpPr>
        <p:spPr>
          <a:xfrm>
            <a:off x="1828800" y="493712"/>
            <a:ext cx="8382000" cy="573088"/>
          </a:xfrm>
        </p:spPr>
        <p:txBody>
          <a:bodyPr/>
          <a:lstStyle/>
          <a:p>
            <a:r>
              <a:rPr lang="en-US" dirty="0"/>
              <a:t>Assembly Characteristics: Operations</a:t>
            </a:r>
          </a:p>
        </p:txBody>
      </p:sp>
      <p:sp>
        <p:nvSpPr>
          <p:cNvPr id="150531" name="Rectangle 3"/>
          <p:cNvSpPr>
            <a:spLocks noGrp="1" noChangeArrowheads="1"/>
          </p:cNvSpPr>
          <p:nvPr>
            <p:ph type="body" idx="1"/>
          </p:nvPr>
        </p:nvSpPr>
        <p:spPr>
          <a:xfrm>
            <a:off x="1814514" y="1327150"/>
            <a:ext cx="8548687" cy="4921250"/>
          </a:xfrm>
        </p:spPr>
        <p:txBody>
          <a:bodyPr/>
          <a:lstStyle/>
          <a:p>
            <a:r>
              <a:rPr lang="en-US" dirty="0"/>
              <a:t>Transfer data between memory and register</a:t>
            </a:r>
          </a:p>
          <a:p>
            <a:pPr lvl="1"/>
            <a:r>
              <a:rPr lang="en-US" dirty="0"/>
              <a:t>Load data from memory into register</a:t>
            </a:r>
          </a:p>
          <a:p>
            <a:pPr lvl="1"/>
            <a:r>
              <a:rPr lang="en-US" dirty="0"/>
              <a:t>Store register data into memory</a:t>
            </a:r>
          </a:p>
          <a:p>
            <a:endParaRPr lang="en-US" dirty="0"/>
          </a:p>
          <a:p>
            <a:r>
              <a:rPr lang="en-US" dirty="0"/>
              <a:t>Perform arithmetic function on register or memory data</a:t>
            </a:r>
          </a:p>
          <a:p>
            <a:endParaRPr lang="en-US" dirty="0"/>
          </a:p>
          <a:p>
            <a:r>
              <a:rPr lang="en-US" dirty="0"/>
              <a:t>Transfer control</a:t>
            </a:r>
          </a:p>
          <a:p>
            <a:pPr lvl="1"/>
            <a:r>
              <a:rPr lang="en-US" dirty="0"/>
              <a:t>Unconditional jumps to/from procedures</a:t>
            </a:r>
          </a:p>
          <a:p>
            <a:pPr lvl="1"/>
            <a:r>
              <a:rPr lang="en-US" dirty="0"/>
              <a:t>Conditional branches</a:t>
            </a:r>
          </a:p>
        </p:txBody>
      </p:sp>
    </p:spTree>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1554" name="Rectangle 2"/>
          <p:cNvSpPr>
            <a:spLocks noChangeArrowheads="1"/>
          </p:cNvSpPr>
          <p:nvPr/>
        </p:nvSpPr>
        <p:spPr bwMode="auto">
          <a:xfrm>
            <a:off x="1866900" y="914400"/>
            <a:ext cx="3009900" cy="412750"/>
          </a:xfrm>
          <a:prstGeom prst="rect">
            <a:avLst/>
          </a:prstGeom>
          <a:noFill/>
          <a:ln w="12700">
            <a:noFill/>
            <a:miter lim="800000"/>
            <a:headEnd/>
            <a:tailEnd/>
          </a:ln>
          <a:effectLst/>
        </p:spPr>
        <p:txBody>
          <a:bodyPr lIns="90487" tIns="44450" rIns="90487" bIns="44450"/>
          <a:lstStyle/>
          <a:p>
            <a:pPr marL="223838" indent="-223838" defTabSz="895350" eaLnBrk="0" fontAlgn="base" hangingPunct="0">
              <a:spcBef>
                <a:spcPct val="30000"/>
              </a:spcBef>
              <a:spcAft>
                <a:spcPct val="0"/>
              </a:spcAft>
            </a:pPr>
            <a:r>
              <a:rPr lang="en-US" sz="2400" b="1" dirty="0">
                <a:solidFill>
                  <a:srgbClr val="000000"/>
                </a:solidFill>
                <a:latin typeface="Calibri" pitchFamily="34" charset="0"/>
              </a:rPr>
              <a:t>Code for </a:t>
            </a:r>
            <a:r>
              <a:rPr lang="en-US" sz="2400" b="1" dirty="0" err="1">
                <a:solidFill>
                  <a:srgbClr val="000000"/>
                </a:solidFill>
                <a:latin typeface="Courier New" pitchFamily="49" charset="0"/>
              </a:rPr>
              <a:t>sumstore</a:t>
            </a:r>
            <a:endParaRPr lang="en-US" sz="2400" b="1" dirty="0">
              <a:solidFill>
                <a:srgbClr val="000000"/>
              </a:solidFill>
              <a:latin typeface="Calibri" pitchFamily="34" charset="0"/>
            </a:endParaRPr>
          </a:p>
          <a:p>
            <a:pPr marL="223838" indent="-223838" defTabSz="895350" eaLnBrk="0" fontAlgn="base" hangingPunct="0">
              <a:spcBef>
                <a:spcPct val="0"/>
              </a:spcBef>
              <a:spcAft>
                <a:spcPct val="0"/>
              </a:spcAft>
            </a:pPr>
            <a:endParaRPr lang="en-US" sz="2400" b="1" dirty="0">
              <a:solidFill>
                <a:srgbClr val="000000"/>
              </a:solidFill>
              <a:latin typeface="Calibri" pitchFamily="34" charset="0"/>
            </a:endParaRPr>
          </a:p>
        </p:txBody>
      </p:sp>
      <p:sp>
        <p:nvSpPr>
          <p:cNvPr id="151555" name="Rectangle 3"/>
          <p:cNvSpPr>
            <a:spLocks noChangeArrowheads="1"/>
          </p:cNvSpPr>
          <p:nvPr/>
        </p:nvSpPr>
        <p:spPr bwMode="auto">
          <a:xfrm>
            <a:off x="1868489" y="1447801"/>
            <a:ext cx="2511425" cy="4244753"/>
          </a:xfrm>
          <a:prstGeom prst="rect">
            <a:avLst/>
          </a:prstGeom>
          <a:noFill/>
          <a:ln w="12700">
            <a:noFill/>
            <a:miter lim="800000"/>
            <a:headEnd/>
            <a:tailEnd/>
          </a:ln>
          <a:effectLst/>
        </p:spPr>
        <p:txBody>
          <a:bodyPr lIns="90487" tIns="44450" rIns="90487" bIns="44450">
            <a:spAutoFit/>
          </a:bodyPr>
          <a:lstStyle/>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0x0400595: </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0x53</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0x48</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0x89</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0xd3</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0xe8</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0xf2</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0xff</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0xff</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0xff</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0x48</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0x89</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0x03</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0x5b</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0xc3</a:t>
            </a:r>
          </a:p>
        </p:txBody>
      </p:sp>
      <p:sp>
        <p:nvSpPr>
          <p:cNvPr id="151556" name="Rectangle 4"/>
          <p:cNvSpPr>
            <a:spLocks noGrp="1" noChangeArrowheads="1"/>
          </p:cNvSpPr>
          <p:nvPr>
            <p:ph type="title"/>
          </p:nvPr>
        </p:nvSpPr>
        <p:spPr>
          <a:xfrm>
            <a:off x="1981200" y="304800"/>
            <a:ext cx="5524500" cy="573088"/>
          </a:xfrm>
        </p:spPr>
        <p:txBody>
          <a:bodyPr/>
          <a:lstStyle/>
          <a:p>
            <a:r>
              <a:rPr lang="en-US"/>
              <a:t>Object Code</a:t>
            </a:r>
          </a:p>
        </p:txBody>
      </p:sp>
      <p:sp>
        <p:nvSpPr>
          <p:cNvPr id="151557" name="Rectangle 5"/>
          <p:cNvSpPr>
            <a:spLocks noGrp="1" noChangeArrowheads="1"/>
          </p:cNvSpPr>
          <p:nvPr>
            <p:ph type="body" idx="1"/>
          </p:nvPr>
        </p:nvSpPr>
        <p:spPr>
          <a:xfrm>
            <a:off x="5029200" y="1143000"/>
            <a:ext cx="5486400" cy="5486400"/>
          </a:xfrm>
        </p:spPr>
        <p:txBody>
          <a:bodyPr/>
          <a:lstStyle/>
          <a:p>
            <a:r>
              <a:rPr lang="en-US" dirty="0"/>
              <a:t>Assembler</a:t>
            </a:r>
          </a:p>
          <a:p>
            <a:pPr lvl="1"/>
            <a:r>
              <a:rPr lang="en-US" dirty="0"/>
              <a:t>Translates </a:t>
            </a:r>
            <a:r>
              <a:rPr lang="en-US" dirty="0">
                <a:latin typeface="Courier New" pitchFamily="49" charset="0"/>
              </a:rPr>
              <a:t>.s</a:t>
            </a:r>
            <a:r>
              <a:rPr lang="en-US" dirty="0"/>
              <a:t> into </a:t>
            </a:r>
            <a:r>
              <a:rPr lang="en-US" dirty="0">
                <a:latin typeface="Courier New" pitchFamily="49" charset="0"/>
              </a:rPr>
              <a:t>.o</a:t>
            </a:r>
          </a:p>
          <a:p>
            <a:pPr lvl="1"/>
            <a:r>
              <a:rPr lang="en-US" dirty="0"/>
              <a:t>Binary encoding of each instruction</a:t>
            </a:r>
          </a:p>
          <a:p>
            <a:pPr lvl="1"/>
            <a:r>
              <a:rPr lang="en-US" dirty="0"/>
              <a:t>Nearly-complete image of executable code</a:t>
            </a:r>
          </a:p>
          <a:p>
            <a:pPr lvl="1"/>
            <a:r>
              <a:rPr lang="en-US" dirty="0"/>
              <a:t>Missing linkages between code in different files</a:t>
            </a:r>
          </a:p>
          <a:p>
            <a:r>
              <a:rPr lang="en-US" dirty="0"/>
              <a:t>Linker</a:t>
            </a:r>
          </a:p>
          <a:p>
            <a:pPr lvl="1"/>
            <a:r>
              <a:rPr lang="en-US" dirty="0"/>
              <a:t>Resolves references between files</a:t>
            </a:r>
          </a:p>
          <a:p>
            <a:pPr lvl="1"/>
            <a:r>
              <a:rPr lang="en-US" dirty="0"/>
              <a:t>Combines with static run-time libraries</a:t>
            </a:r>
          </a:p>
          <a:p>
            <a:pPr lvl="2"/>
            <a:r>
              <a:rPr lang="en-US" dirty="0"/>
              <a:t>e.g., code for </a:t>
            </a:r>
            <a:r>
              <a:rPr lang="en-US" b="1" dirty="0" err="1">
                <a:solidFill>
                  <a:schemeClr val="tx1"/>
                </a:solidFill>
                <a:latin typeface="Courier New" pitchFamily="49" charset="0"/>
              </a:rPr>
              <a:t>malloc</a:t>
            </a:r>
            <a:r>
              <a:rPr lang="en-US" b="1" dirty="0"/>
              <a:t>, </a:t>
            </a:r>
            <a:r>
              <a:rPr lang="en-US" b="1" dirty="0" err="1">
                <a:solidFill>
                  <a:schemeClr val="tx1"/>
                </a:solidFill>
                <a:latin typeface="Courier New" pitchFamily="49" charset="0"/>
              </a:rPr>
              <a:t>printf</a:t>
            </a:r>
            <a:endParaRPr lang="en-US" b="1" dirty="0">
              <a:solidFill>
                <a:schemeClr val="tx1"/>
              </a:solidFill>
              <a:latin typeface="Courier New" pitchFamily="49" charset="0"/>
            </a:endParaRPr>
          </a:p>
          <a:p>
            <a:pPr lvl="1"/>
            <a:r>
              <a:rPr lang="en-US" dirty="0"/>
              <a:t>Some libraries are </a:t>
            </a:r>
            <a:r>
              <a:rPr lang="en-US" i="1" dirty="0"/>
              <a:t>dynamically linked</a:t>
            </a:r>
          </a:p>
          <a:p>
            <a:pPr lvl="2"/>
            <a:r>
              <a:rPr lang="en-US" dirty="0"/>
              <a:t>Linking occurs when program begins execution</a:t>
            </a:r>
          </a:p>
        </p:txBody>
      </p:sp>
      <p:sp>
        <p:nvSpPr>
          <p:cNvPr id="151558" name="Text Box 6"/>
          <p:cNvSpPr txBox="1">
            <a:spLocks noChangeArrowheads="1"/>
          </p:cNvSpPr>
          <p:nvPr/>
        </p:nvSpPr>
        <p:spPr bwMode="auto">
          <a:xfrm>
            <a:off x="2819400" y="4038600"/>
            <a:ext cx="2362200" cy="1905000"/>
          </a:xfrm>
          <a:prstGeom prst="rect">
            <a:avLst/>
          </a:prstGeom>
          <a:noFill/>
          <a:ln w="12700">
            <a:noFill/>
            <a:miter lim="800000"/>
            <a:headEnd/>
            <a:tailEnd/>
          </a:ln>
          <a:effectLst/>
        </p:spPr>
        <p:txBody>
          <a:bodyPr lIns="90487" tIns="44450" rIns="90487" bIns="44450"/>
          <a:lstStyle/>
          <a:p>
            <a:pPr marL="560388" lvl="1" indent="-222250" defTabSz="895350" eaLnBrk="0" fontAlgn="base" hangingPunct="0">
              <a:spcBef>
                <a:spcPct val="30000"/>
              </a:spcBef>
              <a:spcAft>
                <a:spcPct val="0"/>
              </a:spcAft>
              <a:buFontTx/>
              <a:buChar char="•"/>
            </a:pPr>
            <a:r>
              <a:rPr lang="en-US" b="1" dirty="0">
                <a:solidFill>
                  <a:srgbClr val="C00000"/>
                </a:solidFill>
                <a:latin typeface="Calibri" pitchFamily="34" charset="0"/>
              </a:rPr>
              <a:t>Total of 14 bytes</a:t>
            </a:r>
          </a:p>
          <a:p>
            <a:pPr marL="560388" lvl="1" indent="-222250" defTabSz="895350" eaLnBrk="0" fontAlgn="base" hangingPunct="0">
              <a:spcBef>
                <a:spcPct val="30000"/>
              </a:spcBef>
              <a:spcAft>
                <a:spcPct val="0"/>
              </a:spcAft>
              <a:buFontTx/>
              <a:buChar char="•"/>
            </a:pPr>
            <a:r>
              <a:rPr lang="en-US" b="1" dirty="0">
                <a:solidFill>
                  <a:srgbClr val="C00000"/>
                </a:solidFill>
                <a:latin typeface="Calibri" pitchFamily="34" charset="0"/>
              </a:rPr>
              <a:t>Each instruction 1, 3, or 5 bytes</a:t>
            </a:r>
          </a:p>
          <a:p>
            <a:pPr marL="560388" lvl="1" indent="-222250" defTabSz="895350" eaLnBrk="0" fontAlgn="base" hangingPunct="0">
              <a:spcBef>
                <a:spcPct val="30000"/>
              </a:spcBef>
              <a:spcAft>
                <a:spcPct val="0"/>
              </a:spcAft>
              <a:buFontTx/>
              <a:buChar char="•"/>
            </a:pPr>
            <a:r>
              <a:rPr lang="en-US" b="1" dirty="0">
                <a:solidFill>
                  <a:srgbClr val="C00000"/>
                </a:solidFill>
                <a:latin typeface="Calibri" pitchFamily="34" charset="0"/>
              </a:rPr>
              <a:t>Starts at address </a:t>
            </a:r>
            <a:r>
              <a:rPr lang="en-US" b="1" dirty="0">
                <a:solidFill>
                  <a:srgbClr val="C00000"/>
                </a:solidFill>
                <a:latin typeface="Courier New" pitchFamily="49" charset="0"/>
              </a:rPr>
              <a:t>0x0400595</a:t>
            </a:r>
          </a:p>
        </p:txBody>
      </p:sp>
    </p:spTree>
  </p:cSld>
  <p:clrMapOvr>
    <a:masterClrMapping/>
  </p:clrMapOvr>
  <p:transition/>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2578" name="Rectangle 2"/>
          <p:cNvSpPr>
            <a:spLocks noGrp="1" noChangeArrowheads="1"/>
          </p:cNvSpPr>
          <p:nvPr>
            <p:ph type="title"/>
          </p:nvPr>
        </p:nvSpPr>
        <p:spPr>
          <a:xfrm>
            <a:off x="2057400" y="304800"/>
            <a:ext cx="7264400" cy="573088"/>
          </a:xfrm>
        </p:spPr>
        <p:txBody>
          <a:bodyPr/>
          <a:lstStyle/>
          <a:p>
            <a:r>
              <a:rPr lang="en-US"/>
              <a:t>Machine Instruction Example</a:t>
            </a:r>
          </a:p>
        </p:txBody>
      </p:sp>
      <p:sp>
        <p:nvSpPr>
          <p:cNvPr id="152579" name="Rectangle 3"/>
          <p:cNvSpPr>
            <a:spLocks noGrp="1" noChangeArrowheads="1"/>
          </p:cNvSpPr>
          <p:nvPr>
            <p:ph type="body" idx="1"/>
          </p:nvPr>
        </p:nvSpPr>
        <p:spPr>
          <a:xfrm>
            <a:off x="6096000" y="838200"/>
            <a:ext cx="4572000" cy="5791200"/>
          </a:xfrm>
        </p:spPr>
        <p:txBody>
          <a:bodyPr/>
          <a:lstStyle/>
          <a:p>
            <a:pPr marL="223838" indent="-223838" defTabSz="895350">
              <a:tabLst>
                <a:tab pos="1603375" algn="l"/>
                <a:tab pos="2514600" algn="l"/>
              </a:tabLst>
            </a:pPr>
            <a:r>
              <a:rPr lang="en-US" dirty="0"/>
              <a:t>C Code</a:t>
            </a:r>
          </a:p>
          <a:p>
            <a:pPr marL="560388" lvl="1" indent="-222250" defTabSz="895350">
              <a:tabLst>
                <a:tab pos="1603375" algn="l"/>
                <a:tab pos="2514600" algn="l"/>
              </a:tabLst>
            </a:pPr>
            <a:r>
              <a:rPr lang="en-US" dirty="0"/>
              <a:t>Store value </a:t>
            </a:r>
            <a:r>
              <a:rPr lang="en-US" b="1" dirty="0">
                <a:latin typeface="Courier New"/>
                <a:cs typeface="Courier New"/>
              </a:rPr>
              <a:t>t</a:t>
            </a:r>
            <a:r>
              <a:rPr lang="en-US" dirty="0"/>
              <a:t> where designated by </a:t>
            </a:r>
            <a:r>
              <a:rPr lang="en-US" b="1" dirty="0" err="1">
                <a:latin typeface="Courier New"/>
                <a:cs typeface="Courier New"/>
              </a:rPr>
              <a:t>dest</a:t>
            </a:r>
            <a:endParaRPr lang="en-US" b="1" dirty="0">
              <a:latin typeface="Courier New"/>
              <a:cs typeface="Courier New"/>
            </a:endParaRPr>
          </a:p>
          <a:p>
            <a:pPr marL="223838" indent="-223838" defTabSz="895350">
              <a:tabLst>
                <a:tab pos="1603375" algn="l"/>
                <a:tab pos="2514600" algn="l"/>
              </a:tabLst>
            </a:pPr>
            <a:r>
              <a:rPr lang="en-US" dirty="0"/>
              <a:t>Assembly</a:t>
            </a:r>
          </a:p>
          <a:p>
            <a:pPr marL="560388" lvl="1" indent="-222250" defTabSz="895350">
              <a:tabLst>
                <a:tab pos="1603375" algn="l"/>
                <a:tab pos="2514600" algn="l"/>
              </a:tabLst>
            </a:pPr>
            <a:r>
              <a:rPr lang="en-US" dirty="0"/>
              <a:t>Move 8-byte value to memory</a:t>
            </a:r>
          </a:p>
          <a:p>
            <a:pPr marL="839788" lvl="2" indent="-165100" defTabSz="895350">
              <a:tabLst>
                <a:tab pos="1603375" algn="l"/>
                <a:tab pos="2514600" algn="l"/>
              </a:tabLst>
            </a:pPr>
            <a:r>
              <a:rPr lang="en-US" dirty="0"/>
              <a:t>Quad words in x86-64 parlance</a:t>
            </a:r>
          </a:p>
          <a:p>
            <a:pPr marL="560388" lvl="1" indent="-222250" defTabSz="895350">
              <a:tabLst>
                <a:tab pos="1603375" algn="l"/>
                <a:tab pos="2514600" algn="l"/>
              </a:tabLst>
            </a:pPr>
            <a:r>
              <a:rPr lang="en-US" dirty="0"/>
              <a:t>Operands:</a:t>
            </a:r>
          </a:p>
          <a:p>
            <a:pPr marL="839788" lvl="2" indent="-165100" defTabSz="895350">
              <a:buNone/>
              <a:tabLst>
                <a:tab pos="1603375" algn="l"/>
                <a:tab pos="2514600" algn="l"/>
              </a:tabLst>
            </a:pPr>
            <a:r>
              <a:rPr lang="en-US" b="1" dirty="0">
                <a:latin typeface="Courier New" pitchFamily="49" charset="0"/>
              </a:rPr>
              <a:t>t</a:t>
            </a:r>
            <a:r>
              <a:rPr lang="en-US" b="1" dirty="0"/>
              <a:t>:	</a:t>
            </a:r>
            <a:r>
              <a:rPr lang="en-US" dirty="0"/>
              <a:t>Register	</a:t>
            </a:r>
            <a:r>
              <a:rPr lang="en-US" b="1" dirty="0">
                <a:latin typeface="Courier New" pitchFamily="49" charset="0"/>
              </a:rPr>
              <a:t>%</a:t>
            </a:r>
            <a:r>
              <a:rPr lang="en-US" b="1" dirty="0" err="1">
                <a:latin typeface="Courier New" pitchFamily="49" charset="0"/>
              </a:rPr>
              <a:t>rax</a:t>
            </a:r>
            <a:endParaRPr lang="en-US" b="1" dirty="0">
              <a:latin typeface="Courier New" pitchFamily="49" charset="0"/>
            </a:endParaRPr>
          </a:p>
          <a:p>
            <a:pPr marL="839788" lvl="2" indent="-165100" defTabSz="895350">
              <a:buNone/>
              <a:tabLst>
                <a:tab pos="1603375" algn="l"/>
                <a:tab pos="2514600" algn="l"/>
              </a:tabLst>
            </a:pPr>
            <a:r>
              <a:rPr lang="en-US" b="1" dirty="0" err="1">
                <a:latin typeface="Courier New" pitchFamily="49" charset="0"/>
              </a:rPr>
              <a:t>dest</a:t>
            </a:r>
            <a:r>
              <a:rPr lang="en-US" b="1" dirty="0"/>
              <a:t>:</a:t>
            </a:r>
            <a:r>
              <a:rPr lang="en-US" dirty="0"/>
              <a:t>	Register	</a:t>
            </a:r>
            <a:r>
              <a:rPr lang="en-US" b="1" dirty="0">
                <a:solidFill>
                  <a:schemeClr val="tx1"/>
                </a:solidFill>
                <a:latin typeface="Courier New" pitchFamily="49" charset="0"/>
              </a:rPr>
              <a:t>%</a:t>
            </a:r>
            <a:r>
              <a:rPr lang="en-US" b="1" dirty="0" err="1">
                <a:solidFill>
                  <a:schemeClr val="tx1"/>
                </a:solidFill>
                <a:latin typeface="Courier New" pitchFamily="49" charset="0"/>
              </a:rPr>
              <a:t>rbx</a:t>
            </a:r>
            <a:endParaRPr lang="en-US" b="1" dirty="0">
              <a:solidFill>
                <a:schemeClr val="tx1"/>
              </a:solidFill>
              <a:latin typeface="Courier New" pitchFamily="49" charset="0"/>
            </a:endParaRPr>
          </a:p>
          <a:p>
            <a:pPr marL="839788" lvl="2" indent="-165100" defTabSz="895350">
              <a:buNone/>
              <a:tabLst>
                <a:tab pos="1603375" algn="l"/>
                <a:tab pos="2514600" algn="l"/>
              </a:tabLst>
            </a:pPr>
            <a:r>
              <a:rPr lang="en-US" b="1" dirty="0">
                <a:latin typeface="Courier New" pitchFamily="49" charset="0"/>
              </a:rPr>
              <a:t>*</a:t>
            </a:r>
            <a:r>
              <a:rPr lang="en-US" b="1" dirty="0" err="1">
                <a:latin typeface="Courier New" pitchFamily="49" charset="0"/>
              </a:rPr>
              <a:t>dest</a:t>
            </a:r>
            <a:r>
              <a:rPr lang="en-US" b="1" dirty="0"/>
              <a:t>:</a:t>
            </a:r>
            <a:r>
              <a:rPr lang="en-US" dirty="0"/>
              <a:t> 	Memory	</a:t>
            </a:r>
            <a:r>
              <a:rPr lang="en-US" b="1" dirty="0"/>
              <a:t>M[</a:t>
            </a:r>
            <a:r>
              <a:rPr lang="en-US" b="1" dirty="0">
                <a:solidFill>
                  <a:schemeClr val="tx1"/>
                </a:solidFill>
                <a:latin typeface="Courier New" pitchFamily="49" charset="0"/>
              </a:rPr>
              <a:t>%</a:t>
            </a:r>
            <a:r>
              <a:rPr lang="en-US" b="1" dirty="0" err="1">
                <a:solidFill>
                  <a:schemeClr val="tx1"/>
                </a:solidFill>
                <a:latin typeface="Courier New" pitchFamily="49" charset="0"/>
              </a:rPr>
              <a:t>rbx</a:t>
            </a:r>
            <a:r>
              <a:rPr lang="en-US" b="1" dirty="0">
                <a:solidFill>
                  <a:schemeClr val="tx1"/>
                </a:solidFill>
                <a:latin typeface="Courier New" pitchFamily="49" charset="0"/>
              </a:rPr>
              <a:t>]</a:t>
            </a:r>
            <a:endParaRPr lang="en-US" b="1" dirty="0"/>
          </a:p>
          <a:p>
            <a:pPr marL="223838" indent="-223838" defTabSz="895350">
              <a:tabLst>
                <a:tab pos="1603375" algn="l"/>
                <a:tab pos="2514600" algn="l"/>
              </a:tabLst>
            </a:pPr>
            <a:r>
              <a:rPr lang="en-US" dirty="0"/>
              <a:t>Object Code</a:t>
            </a:r>
          </a:p>
          <a:p>
            <a:pPr marL="560388" lvl="1" indent="-222250" defTabSz="895350">
              <a:tabLst>
                <a:tab pos="1603375" algn="l"/>
                <a:tab pos="2514600" algn="l"/>
              </a:tabLst>
            </a:pPr>
            <a:r>
              <a:rPr lang="en-US" dirty="0"/>
              <a:t>3-byte instruction</a:t>
            </a:r>
          </a:p>
          <a:p>
            <a:pPr marL="560388" lvl="1" indent="-222250" defTabSz="895350">
              <a:tabLst>
                <a:tab pos="1603375" algn="l"/>
                <a:tab pos="2514600" algn="l"/>
              </a:tabLst>
            </a:pPr>
            <a:r>
              <a:rPr lang="en-US" dirty="0"/>
              <a:t>Stored at address </a:t>
            </a:r>
            <a:r>
              <a:rPr lang="en-US" b="1" dirty="0">
                <a:latin typeface="Courier New" pitchFamily="49" charset="0"/>
              </a:rPr>
              <a:t>0x40059e</a:t>
            </a:r>
          </a:p>
        </p:txBody>
      </p:sp>
      <p:sp>
        <p:nvSpPr>
          <p:cNvPr id="152580" name="Rectangle 4"/>
          <p:cNvSpPr>
            <a:spLocks noChangeArrowheads="1"/>
          </p:cNvSpPr>
          <p:nvPr/>
        </p:nvSpPr>
        <p:spPr bwMode="auto">
          <a:xfrm>
            <a:off x="2057401" y="1143000"/>
            <a:ext cx="3883025" cy="376238"/>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pPr>
            <a:r>
              <a:rPr lang="en-US" b="1" dirty="0">
                <a:solidFill>
                  <a:srgbClr val="000000"/>
                </a:solidFill>
                <a:latin typeface="Courier New" pitchFamily="49" charset="0"/>
              </a:rPr>
              <a:t>*</a:t>
            </a:r>
            <a:r>
              <a:rPr lang="en-US" b="1" dirty="0" err="1">
                <a:solidFill>
                  <a:srgbClr val="000000"/>
                </a:solidFill>
                <a:latin typeface="Courier New" pitchFamily="49" charset="0"/>
              </a:rPr>
              <a:t>dest</a:t>
            </a:r>
            <a:r>
              <a:rPr lang="en-US" b="1" dirty="0">
                <a:solidFill>
                  <a:srgbClr val="000000"/>
                </a:solidFill>
                <a:latin typeface="Courier New" pitchFamily="49" charset="0"/>
              </a:rPr>
              <a:t> = t;</a:t>
            </a:r>
          </a:p>
        </p:txBody>
      </p:sp>
      <p:sp>
        <p:nvSpPr>
          <p:cNvPr id="152581" name="Rectangle 5"/>
          <p:cNvSpPr>
            <a:spLocks noChangeArrowheads="1"/>
          </p:cNvSpPr>
          <p:nvPr/>
        </p:nvSpPr>
        <p:spPr bwMode="auto">
          <a:xfrm>
            <a:off x="2057400" y="2286000"/>
            <a:ext cx="3886200" cy="376238"/>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tabLst>
                <a:tab pos="457200" algn="l"/>
                <a:tab pos="1549400" algn="l"/>
              </a:tabLst>
            </a:pPr>
            <a:r>
              <a:rPr lang="en-US" b="1" dirty="0" err="1">
                <a:solidFill>
                  <a:srgbClr val="000000"/>
                </a:solidFill>
                <a:latin typeface="Courier New" pitchFamily="49" charset="0"/>
              </a:rPr>
              <a:t>movq</a:t>
            </a:r>
            <a:r>
              <a:rPr lang="en-US" b="1" dirty="0">
                <a:solidFill>
                  <a:srgbClr val="000000"/>
                </a:solidFill>
                <a:latin typeface="Courier New" pitchFamily="49" charset="0"/>
              </a:rPr>
              <a:t> %</a:t>
            </a:r>
            <a:r>
              <a:rPr lang="en-US" b="1" dirty="0" err="1">
                <a:solidFill>
                  <a:srgbClr val="000000"/>
                </a:solidFill>
                <a:latin typeface="Courier New" pitchFamily="49" charset="0"/>
              </a:rPr>
              <a:t>rax</a:t>
            </a:r>
            <a:r>
              <a:rPr lang="en-US" b="1" dirty="0">
                <a:solidFill>
                  <a:srgbClr val="000000"/>
                </a:solidFill>
                <a:latin typeface="Courier New" pitchFamily="49" charset="0"/>
              </a:rPr>
              <a:t>, (%</a:t>
            </a:r>
            <a:r>
              <a:rPr lang="en-US" b="1" dirty="0" err="1">
                <a:solidFill>
                  <a:srgbClr val="000000"/>
                </a:solidFill>
                <a:latin typeface="Courier New" pitchFamily="49" charset="0"/>
              </a:rPr>
              <a:t>rbx</a:t>
            </a:r>
            <a:r>
              <a:rPr lang="en-US" b="1" dirty="0">
                <a:solidFill>
                  <a:srgbClr val="000000"/>
                </a:solidFill>
                <a:latin typeface="Courier New" pitchFamily="49" charset="0"/>
              </a:rPr>
              <a:t>)</a:t>
            </a:r>
          </a:p>
        </p:txBody>
      </p:sp>
      <p:sp>
        <p:nvSpPr>
          <p:cNvPr id="152582" name="Rectangle 6"/>
          <p:cNvSpPr>
            <a:spLocks noChangeArrowheads="1"/>
          </p:cNvSpPr>
          <p:nvPr/>
        </p:nvSpPr>
        <p:spPr bwMode="auto">
          <a:xfrm>
            <a:off x="2054225" y="4912519"/>
            <a:ext cx="3886200" cy="376238"/>
          </a:xfrm>
          <a:prstGeom prst="rect">
            <a:avLst/>
          </a:prstGeom>
          <a:solidFill>
            <a:srgbClr val="F6F5BD"/>
          </a:solidFill>
          <a:ln w="12700">
            <a:solidFill>
              <a:schemeClr val="tx1"/>
            </a:solidFill>
            <a:miter lim="800000"/>
            <a:headEnd/>
            <a:tailEnd/>
          </a:ln>
          <a:effectLst/>
        </p:spPr>
        <p:txBody>
          <a:bodyPr lIns="90487" tIns="44450" rIns="90487" bIns="44450">
            <a:spAutoFit/>
          </a:bodyPr>
          <a:lstStyle/>
          <a:p>
            <a:pPr defTabSz="914400" eaLnBrk="0" fontAlgn="base" hangingPunct="0">
              <a:spcBef>
                <a:spcPct val="0"/>
              </a:spcBef>
              <a:spcAft>
                <a:spcPct val="0"/>
              </a:spcAft>
              <a:tabLst>
                <a:tab pos="292100" algn="l"/>
              </a:tabLst>
            </a:pPr>
            <a:r>
              <a:rPr lang="en-US" b="1" dirty="0">
                <a:solidFill>
                  <a:srgbClr val="000000"/>
                </a:solidFill>
                <a:latin typeface="Courier New" pitchFamily="49" charset="0"/>
              </a:rPr>
              <a:t>0x40059e:  48 89 03</a:t>
            </a:r>
          </a:p>
        </p:txBody>
      </p:sp>
    </p:spTree>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02" name="Rectangle 2"/>
          <p:cNvSpPr>
            <a:spLocks noChangeArrowheads="1"/>
          </p:cNvSpPr>
          <p:nvPr/>
        </p:nvSpPr>
        <p:spPr bwMode="auto">
          <a:xfrm>
            <a:off x="2425700" y="1035050"/>
            <a:ext cx="2603500" cy="412750"/>
          </a:xfrm>
          <a:prstGeom prst="rect">
            <a:avLst/>
          </a:prstGeom>
          <a:noFill/>
          <a:ln w="12700">
            <a:noFill/>
            <a:miter lim="800000"/>
            <a:headEnd/>
            <a:tailEnd/>
          </a:ln>
          <a:effectLst/>
        </p:spPr>
        <p:txBody>
          <a:bodyPr lIns="90487" tIns="44450" rIns="90487" bIns="44450"/>
          <a:lstStyle/>
          <a:p>
            <a:pPr marL="223838" indent="-223838" defTabSz="895350" eaLnBrk="0" fontAlgn="base" hangingPunct="0">
              <a:spcBef>
                <a:spcPct val="30000"/>
              </a:spcBef>
              <a:spcAft>
                <a:spcPct val="0"/>
              </a:spcAft>
            </a:pPr>
            <a:r>
              <a:rPr lang="en-US" sz="2400" b="1" dirty="0">
                <a:solidFill>
                  <a:srgbClr val="000000"/>
                </a:solidFill>
                <a:latin typeface="Calibri" pitchFamily="34" charset="0"/>
              </a:rPr>
              <a:t>Disassembled</a:t>
            </a:r>
          </a:p>
          <a:p>
            <a:pPr marL="223838" indent="-223838" defTabSz="895350" eaLnBrk="0" fontAlgn="base" hangingPunct="0">
              <a:spcBef>
                <a:spcPct val="0"/>
              </a:spcBef>
              <a:spcAft>
                <a:spcPct val="0"/>
              </a:spcAft>
            </a:pPr>
            <a:endParaRPr lang="en-US" sz="2400" b="1" dirty="0">
              <a:solidFill>
                <a:srgbClr val="000000"/>
              </a:solidFill>
              <a:latin typeface="Calibri" pitchFamily="34" charset="0"/>
            </a:endParaRPr>
          </a:p>
        </p:txBody>
      </p:sp>
      <p:sp>
        <p:nvSpPr>
          <p:cNvPr id="153604" name="Rectangle 4"/>
          <p:cNvSpPr>
            <a:spLocks noGrp="1" noChangeArrowheads="1"/>
          </p:cNvSpPr>
          <p:nvPr>
            <p:ph type="title"/>
          </p:nvPr>
        </p:nvSpPr>
        <p:spPr>
          <a:xfrm>
            <a:off x="1905000" y="381000"/>
            <a:ext cx="6819900" cy="573088"/>
          </a:xfrm>
        </p:spPr>
        <p:txBody>
          <a:bodyPr/>
          <a:lstStyle/>
          <a:p>
            <a:r>
              <a:rPr lang="en-US"/>
              <a:t>Disassembling Object Code</a:t>
            </a:r>
          </a:p>
        </p:txBody>
      </p:sp>
      <p:sp>
        <p:nvSpPr>
          <p:cNvPr id="153605" name="Rectangle 5"/>
          <p:cNvSpPr>
            <a:spLocks noGrp="1" noChangeArrowheads="1"/>
          </p:cNvSpPr>
          <p:nvPr>
            <p:ph type="body" idx="1"/>
          </p:nvPr>
        </p:nvSpPr>
        <p:spPr>
          <a:xfrm>
            <a:off x="1981200" y="4114800"/>
            <a:ext cx="8140700" cy="2249488"/>
          </a:xfrm>
        </p:spPr>
        <p:txBody>
          <a:bodyPr/>
          <a:lstStyle/>
          <a:p>
            <a:r>
              <a:rPr lang="en-US" dirty="0" err="1"/>
              <a:t>Disassembler</a:t>
            </a:r>
            <a:endParaRPr lang="en-US" dirty="0"/>
          </a:p>
          <a:p>
            <a:pPr lvl="1">
              <a:buFont typeface="Wingdings" pitchFamily="2" charset="2"/>
              <a:buNone/>
            </a:pPr>
            <a:r>
              <a:rPr lang="en-US" b="1" dirty="0" err="1">
                <a:latin typeface="Courier New" pitchFamily="49" charset="0"/>
              </a:rPr>
              <a:t>objdump</a:t>
            </a:r>
            <a:r>
              <a:rPr lang="en-US" b="1" dirty="0">
                <a:latin typeface="Courier New" pitchFamily="49" charset="0"/>
              </a:rPr>
              <a:t> –d sum</a:t>
            </a:r>
          </a:p>
          <a:p>
            <a:pPr lvl="1"/>
            <a:r>
              <a:rPr lang="en-US" dirty="0"/>
              <a:t>Useful tool for examining object code</a:t>
            </a:r>
          </a:p>
          <a:p>
            <a:pPr lvl="1"/>
            <a:r>
              <a:rPr lang="en-US" dirty="0"/>
              <a:t>Analyzes bit pattern of series of instructions</a:t>
            </a:r>
          </a:p>
          <a:p>
            <a:pPr lvl="1"/>
            <a:r>
              <a:rPr lang="en-US" dirty="0"/>
              <a:t>Produces approximate rendition of assembly code</a:t>
            </a:r>
          </a:p>
          <a:p>
            <a:pPr lvl="1"/>
            <a:r>
              <a:rPr lang="en-US" dirty="0"/>
              <a:t>Can be run on either </a:t>
            </a:r>
            <a:r>
              <a:rPr lang="en-US" dirty="0" err="1">
                <a:latin typeface="Courier New" pitchFamily="49" charset="0"/>
              </a:rPr>
              <a:t>a.out</a:t>
            </a:r>
            <a:r>
              <a:rPr lang="en-US" dirty="0"/>
              <a:t> (complete executable) or </a:t>
            </a:r>
            <a:r>
              <a:rPr lang="en-US" dirty="0">
                <a:latin typeface="Courier New" pitchFamily="49" charset="0"/>
              </a:rPr>
              <a:t>.o</a:t>
            </a:r>
            <a:r>
              <a:rPr lang="en-US" dirty="0"/>
              <a:t> file</a:t>
            </a:r>
          </a:p>
        </p:txBody>
      </p:sp>
      <p:sp>
        <p:nvSpPr>
          <p:cNvPr id="6" name="Rectangle 3"/>
          <p:cNvSpPr>
            <a:spLocks noChangeArrowheads="1"/>
          </p:cNvSpPr>
          <p:nvPr/>
        </p:nvSpPr>
        <p:spPr bwMode="auto">
          <a:xfrm>
            <a:off x="2628900" y="1628840"/>
            <a:ext cx="7493000" cy="2028761"/>
          </a:xfrm>
          <a:prstGeom prst="rect">
            <a:avLst/>
          </a:prstGeom>
          <a:solidFill>
            <a:srgbClr val="F6F5BD"/>
          </a:solidFill>
          <a:ln w="12700">
            <a:solidFill>
              <a:schemeClr val="tx1"/>
            </a:solid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0000000000400595 &lt;</a:t>
            </a:r>
            <a:r>
              <a:rPr lang="en-US" b="1" dirty="0" err="1">
                <a:solidFill>
                  <a:srgbClr val="000000"/>
                </a:solidFill>
                <a:latin typeface="Courier New" pitchFamily="49" charset="0"/>
              </a:rPr>
              <a:t>sumstore</a:t>
            </a:r>
            <a:r>
              <a:rPr lang="en-US" b="1" dirty="0">
                <a:solidFill>
                  <a:srgbClr val="000000"/>
                </a:solidFill>
                <a:latin typeface="Courier New" pitchFamily="49" charset="0"/>
              </a:rPr>
              <a:t>&gt;: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400595:  53               push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400596:  48 89 d3         </a:t>
            </a:r>
            <a:r>
              <a:rPr lang="en-US" b="1" dirty="0" err="1">
                <a:solidFill>
                  <a:srgbClr val="000000"/>
                </a:solidFill>
                <a:latin typeface="Courier New" pitchFamily="49" charset="0"/>
              </a:rPr>
              <a:t>mov</a:t>
            </a:r>
            <a:r>
              <a:rPr lang="en-US" b="1" dirty="0">
                <a:solidFill>
                  <a:srgbClr val="000000"/>
                </a:solidFill>
                <a:latin typeface="Courier New" pitchFamily="49" charset="0"/>
              </a:rPr>
              <a:t>    %</a:t>
            </a:r>
            <a:r>
              <a:rPr lang="en-US" b="1" dirty="0" err="1">
                <a:solidFill>
                  <a:srgbClr val="000000"/>
                </a:solidFill>
                <a:latin typeface="Courier New" pitchFamily="49" charset="0"/>
              </a:rPr>
              <a:t>rdx</a:t>
            </a:r>
            <a:r>
              <a:rPr lang="en-US" b="1" dirty="0">
                <a:solidFill>
                  <a:srgbClr val="000000"/>
                </a:solidFill>
                <a:latin typeface="Courier New" pitchFamily="49" charset="0"/>
              </a:rPr>
              <a:t>,%</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400599:  e8 f2 </a:t>
            </a:r>
            <a:r>
              <a:rPr lang="en-US" b="1" dirty="0" err="1">
                <a:solidFill>
                  <a:srgbClr val="000000"/>
                </a:solidFill>
                <a:latin typeface="Courier New" pitchFamily="49" charset="0"/>
              </a:rPr>
              <a:t>ff</a:t>
            </a:r>
            <a:r>
              <a:rPr lang="en-US" b="1" dirty="0">
                <a:solidFill>
                  <a:srgbClr val="000000"/>
                </a:solidFill>
                <a:latin typeface="Courier New" pitchFamily="49" charset="0"/>
              </a:rPr>
              <a:t> </a:t>
            </a:r>
            <a:r>
              <a:rPr lang="en-US" b="1" dirty="0" err="1">
                <a:solidFill>
                  <a:srgbClr val="000000"/>
                </a:solidFill>
                <a:latin typeface="Courier New" pitchFamily="49" charset="0"/>
              </a:rPr>
              <a:t>ff</a:t>
            </a:r>
            <a:r>
              <a:rPr lang="en-US" b="1" dirty="0">
                <a:solidFill>
                  <a:srgbClr val="000000"/>
                </a:solidFill>
                <a:latin typeface="Courier New" pitchFamily="49" charset="0"/>
              </a:rPr>
              <a:t> </a:t>
            </a:r>
            <a:r>
              <a:rPr lang="en-US" b="1" dirty="0" err="1">
                <a:solidFill>
                  <a:srgbClr val="000000"/>
                </a:solidFill>
                <a:latin typeface="Courier New" pitchFamily="49" charset="0"/>
              </a:rPr>
              <a:t>ff</a:t>
            </a:r>
            <a:r>
              <a:rPr lang="en-US" b="1" dirty="0">
                <a:solidFill>
                  <a:srgbClr val="000000"/>
                </a:solidFill>
                <a:latin typeface="Courier New" pitchFamily="49" charset="0"/>
              </a:rPr>
              <a:t>   </a:t>
            </a:r>
            <a:r>
              <a:rPr lang="en-US" b="1" dirty="0" err="1">
                <a:solidFill>
                  <a:srgbClr val="000000"/>
                </a:solidFill>
                <a:latin typeface="Courier New" pitchFamily="49" charset="0"/>
              </a:rPr>
              <a:t>callq</a:t>
            </a:r>
            <a:r>
              <a:rPr lang="en-US" b="1" dirty="0">
                <a:solidFill>
                  <a:srgbClr val="000000"/>
                </a:solidFill>
                <a:latin typeface="Courier New" pitchFamily="49" charset="0"/>
              </a:rPr>
              <a:t>  400590 &lt;plus&gt;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40059e:  48 89 03         </a:t>
            </a:r>
            <a:r>
              <a:rPr lang="en-US" b="1" dirty="0" err="1">
                <a:solidFill>
                  <a:srgbClr val="000000"/>
                </a:solidFill>
                <a:latin typeface="Courier New" pitchFamily="49" charset="0"/>
              </a:rPr>
              <a:t>mov</a:t>
            </a:r>
            <a:r>
              <a:rPr lang="en-US" b="1" dirty="0">
                <a:solidFill>
                  <a:srgbClr val="000000"/>
                </a:solidFill>
                <a:latin typeface="Courier New" pitchFamily="49" charset="0"/>
              </a:rPr>
              <a:t>    %</a:t>
            </a:r>
            <a:r>
              <a:rPr lang="en-US" b="1" dirty="0" err="1">
                <a:solidFill>
                  <a:srgbClr val="000000"/>
                </a:solidFill>
                <a:latin typeface="Courier New" pitchFamily="49" charset="0"/>
              </a:rPr>
              <a:t>rax</a:t>
            </a:r>
            <a:r>
              <a:rPr lang="en-US" b="1" dirty="0">
                <a:solidFill>
                  <a:srgbClr val="000000"/>
                </a:solidFill>
                <a:latin typeface="Courier New" pitchFamily="49" charset="0"/>
              </a:rPr>
              <a:t>,(%</a:t>
            </a:r>
            <a:r>
              <a:rPr lang="en-US" b="1" dirty="0" err="1">
                <a:solidFill>
                  <a:srgbClr val="000000"/>
                </a:solidFill>
                <a:latin typeface="Courier New" pitchFamily="49" charset="0"/>
              </a:rPr>
              <a:t>rbx</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4005a1:  5b               pop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4005a2:  c3               </a:t>
            </a:r>
            <a:r>
              <a:rPr lang="en-US" b="1" dirty="0" err="1">
                <a:solidFill>
                  <a:srgbClr val="000000"/>
                </a:solidFill>
                <a:latin typeface="Courier New" pitchFamily="49" charset="0"/>
              </a:rPr>
              <a:t>retq</a:t>
            </a:r>
            <a:endParaRPr lang="en-US" b="1" dirty="0">
              <a:solidFill>
                <a:srgbClr val="000000"/>
              </a:solidFill>
              <a:latin typeface="Courier New" pitchFamily="49" charset="0"/>
            </a:endParaRPr>
          </a:p>
        </p:txBody>
      </p:sp>
    </p:spTree>
  </p:cSld>
  <p:clrMapOvr>
    <a:masterClrMapping/>
  </p:clrMapOvr>
  <p:transition/>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p:cNvGrpSpPr/>
          <p:nvPr/>
        </p:nvGrpSpPr>
        <p:grpSpPr>
          <a:xfrm>
            <a:off x="3821114" y="914400"/>
            <a:ext cx="6846887" cy="2819400"/>
            <a:chOff x="2297113" y="914400"/>
            <a:chExt cx="6846887" cy="2819400"/>
          </a:xfrm>
        </p:grpSpPr>
        <p:sp>
          <p:nvSpPr>
            <p:cNvPr id="154626" name="Rectangle 2"/>
            <p:cNvSpPr>
              <a:spLocks noChangeArrowheads="1"/>
            </p:cNvSpPr>
            <p:nvPr/>
          </p:nvSpPr>
          <p:spPr bwMode="auto">
            <a:xfrm>
              <a:off x="4191000" y="914400"/>
              <a:ext cx="2603500" cy="412750"/>
            </a:xfrm>
            <a:prstGeom prst="rect">
              <a:avLst/>
            </a:prstGeom>
            <a:noFill/>
            <a:ln w="12700">
              <a:noFill/>
              <a:miter lim="800000"/>
              <a:headEnd/>
              <a:tailEnd/>
            </a:ln>
            <a:effectLst/>
          </p:spPr>
          <p:txBody>
            <a:bodyPr lIns="90487" tIns="44450" rIns="90487" bIns="44450"/>
            <a:lstStyle/>
            <a:p>
              <a:pPr marL="223838" indent="-223838" defTabSz="895350" eaLnBrk="0" fontAlgn="base" hangingPunct="0">
                <a:spcBef>
                  <a:spcPct val="30000"/>
                </a:spcBef>
                <a:spcAft>
                  <a:spcPct val="0"/>
                </a:spcAft>
              </a:pPr>
              <a:r>
                <a:rPr lang="en-US" sz="2400" b="1" dirty="0">
                  <a:solidFill>
                    <a:srgbClr val="000000"/>
                  </a:solidFill>
                  <a:latin typeface="Calibri" pitchFamily="34" charset="0"/>
                </a:rPr>
                <a:t>Disassembled</a:t>
              </a:r>
            </a:p>
            <a:p>
              <a:pPr marL="223838" indent="-223838" defTabSz="895350" eaLnBrk="0" fontAlgn="base" hangingPunct="0">
                <a:spcBef>
                  <a:spcPct val="0"/>
                </a:spcBef>
                <a:spcAft>
                  <a:spcPct val="0"/>
                </a:spcAft>
              </a:pPr>
              <a:endParaRPr lang="en-US" sz="2400" b="1" dirty="0">
                <a:solidFill>
                  <a:srgbClr val="000000"/>
                </a:solidFill>
                <a:latin typeface="Calibri" pitchFamily="34" charset="0"/>
              </a:endParaRPr>
            </a:p>
          </p:txBody>
        </p:sp>
        <p:sp>
          <p:nvSpPr>
            <p:cNvPr id="154627" name="Rectangle 3"/>
            <p:cNvSpPr>
              <a:spLocks noChangeArrowheads="1"/>
            </p:cNvSpPr>
            <p:nvPr/>
          </p:nvSpPr>
          <p:spPr bwMode="auto">
            <a:xfrm>
              <a:off x="2297113" y="1705039"/>
              <a:ext cx="6846887" cy="2028761"/>
            </a:xfrm>
            <a:prstGeom prst="rect">
              <a:avLst/>
            </a:prstGeom>
            <a:solidFill>
              <a:srgbClr val="F6F5BD"/>
            </a:solidFill>
            <a:ln w="12700">
              <a:solidFill>
                <a:schemeClr val="tx1"/>
              </a:solidFill>
              <a:miter lim="800000"/>
              <a:headEnd/>
              <a:tailEnd/>
            </a:ln>
            <a:effectLst/>
          </p:spPr>
          <p:txBody>
            <a:bodyPr wrap="square" lIns="90487" tIns="44450" rIns="90487" bIns="44450">
              <a:spAutoFit/>
            </a:bodyPr>
            <a:lstStyle/>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Dump of assembler code for function </a:t>
              </a:r>
              <a:r>
                <a:rPr lang="en-US" b="1" dirty="0" err="1">
                  <a:solidFill>
                    <a:srgbClr val="000000"/>
                  </a:solidFill>
                  <a:latin typeface="Courier New" pitchFamily="49" charset="0"/>
                </a:rPr>
                <a:t>sumstore</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0x0000000000400595 &lt;+0&gt;: push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0x0000000000400596 &lt;+1&gt;: </a:t>
              </a:r>
              <a:r>
                <a:rPr lang="en-US" b="1" dirty="0" err="1">
                  <a:solidFill>
                    <a:srgbClr val="000000"/>
                  </a:solidFill>
                  <a:latin typeface="Courier New" pitchFamily="49" charset="0"/>
                </a:rPr>
                <a:t>mov</a:t>
              </a:r>
              <a:r>
                <a:rPr lang="en-US" b="1" dirty="0">
                  <a:solidFill>
                    <a:srgbClr val="000000"/>
                  </a:solidFill>
                  <a:latin typeface="Courier New" pitchFamily="49" charset="0"/>
                </a:rPr>
                <a:t>    %</a:t>
              </a:r>
              <a:r>
                <a:rPr lang="en-US" b="1" dirty="0" err="1">
                  <a:solidFill>
                    <a:srgbClr val="000000"/>
                  </a:solidFill>
                  <a:latin typeface="Courier New" pitchFamily="49" charset="0"/>
                </a:rPr>
                <a:t>rdx</a:t>
              </a:r>
              <a:r>
                <a:rPr lang="en-US" b="1" dirty="0">
                  <a:solidFill>
                    <a:srgbClr val="000000"/>
                  </a:solidFill>
                  <a:latin typeface="Courier New" pitchFamily="49" charset="0"/>
                </a:rPr>
                <a:t>,%</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0x0000000000400599 &lt;+4&gt;: </a:t>
              </a:r>
              <a:r>
                <a:rPr lang="en-US" b="1" dirty="0" err="1">
                  <a:solidFill>
                    <a:srgbClr val="000000"/>
                  </a:solidFill>
                  <a:latin typeface="Courier New" pitchFamily="49" charset="0"/>
                </a:rPr>
                <a:t>callq</a:t>
              </a:r>
              <a:r>
                <a:rPr lang="en-US" b="1" dirty="0">
                  <a:solidFill>
                    <a:srgbClr val="000000"/>
                  </a:solidFill>
                  <a:latin typeface="Courier New" pitchFamily="49" charset="0"/>
                </a:rPr>
                <a:t>  0x400590 &lt;plus&gt;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0x000000000040059e &lt;+9&gt;: </a:t>
              </a:r>
              <a:r>
                <a:rPr lang="en-US" b="1" dirty="0" err="1">
                  <a:solidFill>
                    <a:srgbClr val="000000"/>
                  </a:solidFill>
                  <a:latin typeface="Courier New" pitchFamily="49" charset="0"/>
                </a:rPr>
                <a:t>mov</a:t>
              </a:r>
              <a:r>
                <a:rPr lang="en-US" b="1" dirty="0">
                  <a:solidFill>
                    <a:srgbClr val="000000"/>
                  </a:solidFill>
                  <a:latin typeface="Courier New" pitchFamily="49" charset="0"/>
                </a:rPr>
                <a:t>    %</a:t>
              </a:r>
              <a:r>
                <a:rPr lang="en-US" b="1" dirty="0" err="1">
                  <a:solidFill>
                    <a:srgbClr val="000000"/>
                  </a:solidFill>
                  <a:latin typeface="Courier New" pitchFamily="49" charset="0"/>
                </a:rPr>
                <a:t>rax</a:t>
              </a:r>
              <a:r>
                <a:rPr lang="en-US" b="1" dirty="0">
                  <a:solidFill>
                    <a:srgbClr val="000000"/>
                  </a:solidFill>
                  <a:latin typeface="Courier New" pitchFamily="49" charset="0"/>
                </a:rPr>
                <a:t>,(%</a:t>
              </a:r>
              <a:r>
                <a:rPr lang="en-US" b="1" dirty="0" err="1">
                  <a:solidFill>
                    <a:srgbClr val="000000"/>
                  </a:solidFill>
                  <a:latin typeface="Courier New" pitchFamily="49" charset="0"/>
                </a:rPr>
                <a:t>rbx</a:t>
              </a:r>
              <a:r>
                <a:rPr lang="en-US" b="1" dirty="0">
                  <a:solidFill>
                    <a:srgbClr val="000000"/>
                  </a:solidFill>
                  <a:latin typeface="Courier New" pitchFamily="49" charset="0"/>
                </a:rPr>
                <a:t>)</a:t>
              </a: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0x00000000004005a1 &lt;+12&gt;:pop    %</a:t>
              </a:r>
              <a:r>
                <a:rPr lang="en-US" b="1" dirty="0" err="1">
                  <a:solidFill>
                    <a:srgbClr val="000000"/>
                  </a:solidFill>
                  <a:latin typeface="Courier New" pitchFamily="49" charset="0"/>
                </a:rPr>
                <a:t>rbx</a:t>
              </a:r>
              <a:endParaRPr lang="en-US" b="1" dirty="0">
                <a:solidFill>
                  <a:srgbClr val="000000"/>
                </a:solidFill>
                <a:latin typeface="Courier New" pitchFamily="49" charset="0"/>
              </a:endParaRPr>
            </a:p>
            <a:p>
              <a:pPr defTabSz="914400" eaLnBrk="0" fontAlgn="base" hangingPunct="0">
                <a:spcBef>
                  <a:spcPct val="0"/>
                </a:spcBef>
                <a:spcAft>
                  <a:spcPct val="0"/>
                </a:spcAft>
                <a:tabLst>
                  <a:tab pos="457200" algn="l"/>
                  <a:tab pos="1485900" algn="l"/>
                </a:tabLst>
              </a:pPr>
              <a:r>
                <a:rPr lang="en-US" b="1" dirty="0">
                  <a:solidFill>
                    <a:srgbClr val="000000"/>
                  </a:solidFill>
                  <a:latin typeface="Courier New" pitchFamily="49" charset="0"/>
                </a:rPr>
                <a:t> 0x00000000004005a2 &lt;+13&gt;:</a:t>
              </a:r>
              <a:r>
                <a:rPr lang="en-US" b="1" dirty="0" err="1">
                  <a:solidFill>
                    <a:srgbClr val="000000"/>
                  </a:solidFill>
                  <a:latin typeface="Courier New" pitchFamily="49" charset="0"/>
                </a:rPr>
                <a:t>retq</a:t>
              </a:r>
              <a:r>
                <a:rPr lang="en-US" b="1" dirty="0">
                  <a:solidFill>
                    <a:srgbClr val="000000"/>
                  </a:solidFill>
                  <a:latin typeface="Courier New" pitchFamily="49" charset="0"/>
                </a:rPr>
                <a:t> </a:t>
              </a:r>
              <a:endParaRPr lang="en-US" b="1" i="1" dirty="0">
                <a:solidFill>
                  <a:srgbClr val="000000"/>
                </a:solidFill>
                <a:latin typeface="Courier New" pitchFamily="49" charset="0"/>
              </a:endParaRPr>
            </a:p>
          </p:txBody>
        </p:sp>
      </p:grpSp>
      <p:sp>
        <p:nvSpPr>
          <p:cNvPr id="154628" name="Rectangle 4"/>
          <p:cNvSpPr>
            <a:spLocks noGrp="1" noChangeArrowheads="1"/>
          </p:cNvSpPr>
          <p:nvPr>
            <p:ph type="title"/>
          </p:nvPr>
        </p:nvSpPr>
        <p:spPr>
          <a:xfrm>
            <a:off x="2057400" y="417512"/>
            <a:ext cx="6248400" cy="573088"/>
          </a:xfrm>
        </p:spPr>
        <p:txBody>
          <a:bodyPr/>
          <a:lstStyle/>
          <a:p>
            <a:r>
              <a:rPr lang="en-US"/>
              <a:t>Alternate Disassembly</a:t>
            </a:r>
          </a:p>
        </p:txBody>
      </p:sp>
      <p:sp>
        <p:nvSpPr>
          <p:cNvPr id="154629" name="Rectangle 5"/>
          <p:cNvSpPr>
            <a:spLocks noGrp="1" noChangeArrowheads="1"/>
          </p:cNvSpPr>
          <p:nvPr>
            <p:ph type="body" idx="1"/>
          </p:nvPr>
        </p:nvSpPr>
        <p:spPr>
          <a:xfrm>
            <a:off x="3821114" y="4195764"/>
            <a:ext cx="6300787" cy="2249487"/>
          </a:xfrm>
        </p:spPr>
        <p:txBody>
          <a:bodyPr/>
          <a:lstStyle/>
          <a:p>
            <a:r>
              <a:rPr lang="en-US" dirty="0"/>
              <a:t>Within </a:t>
            </a:r>
            <a:r>
              <a:rPr lang="en-US" dirty="0" err="1"/>
              <a:t>gdb</a:t>
            </a:r>
            <a:r>
              <a:rPr lang="en-US" dirty="0"/>
              <a:t> Debugger</a:t>
            </a:r>
          </a:p>
          <a:p>
            <a:pPr lvl="1"/>
            <a:r>
              <a:rPr lang="en-US" dirty="0"/>
              <a:t>Disassemble procedure</a:t>
            </a:r>
          </a:p>
          <a:p>
            <a:pPr lvl="1">
              <a:buFont typeface="Wingdings" pitchFamily="2" charset="2"/>
              <a:buNone/>
            </a:pPr>
            <a:r>
              <a:rPr lang="en-US" b="1" dirty="0" err="1">
                <a:latin typeface="Courier New" pitchFamily="49" charset="0"/>
              </a:rPr>
              <a:t>gdb</a:t>
            </a:r>
            <a:r>
              <a:rPr lang="en-US" b="1" dirty="0">
                <a:latin typeface="Courier New" pitchFamily="49" charset="0"/>
              </a:rPr>
              <a:t> sum</a:t>
            </a:r>
          </a:p>
          <a:p>
            <a:pPr lvl="1">
              <a:buFont typeface="Wingdings" pitchFamily="2" charset="2"/>
              <a:buNone/>
            </a:pPr>
            <a:r>
              <a:rPr lang="en-US" b="1" dirty="0">
                <a:latin typeface="Courier New" pitchFamily="49" charset="0"/>
              </a:rPr>
              <a:t>disassemble </a:t>
            </a:r>
            <a:r>
              <a:rPr lang="en-US" b="1" dirty="0" err="1">
                <a:latin typeface="Courier New" pitchFamily="49" charset="0"/>
              </a:rPr>
              <a:t>sumstore</a:t>
            </a:r>
            <a:endParaRPr lang="en-US" b="1" dirty="0">
              <a:latin typeface="Courier New" pitchFamily="49" charset="0"/>
            </a:endParaRPr>
          </a:p>
          <a:p>
            <a:pPr lvl="1"/>
            <a:endParaRPr lang="en-US" dirty="0"/>
          </a:p>
        </p:txBody>
      </p:sp>
    </p:spTree>
    <p:extLst>
      <p:ext uri="{BB962C8B-B14F-4D97-AF65-F5344CB8AC3E}">
        <p14:creationId xmlns:p14="http://schemas.microsoft.com/office/powerpoint/2010/main" val="3468048472"/>
      </p:ext>
    </p:extLst>
  </p:cSld>
  <p:clrMapOvr>
    <a:masterClrMapping/>
  </p:clrMapOvr>
  <p:transition/>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template2007">
  <a:themeElements>
    <a:clrScheme name="Custom 1">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00000"/>
      </a:hlink>
      <a:folHlink>
        <a:srgbClr val="C00000"/>
      </a:folHlink>
    </a:clrScheme>
    <a:fontScheme name="Custom 1">
      <a:majorFont>
        <a:latin typeface="Arial Narrow"/>
        <a:ea typeface=""/>
        <a:cs typeface=""/>
      </a:majorFont>
      <a:minorFont>
        <a:latin typeface="Arial Narrow"/>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solidFill>
          <a:schemeClr val="bg1">
            <a:lumMod val="85000"/>
          </a:schemeClr>
        </a:solidFill>
        <a:ln w="25400" cap="flat" cmpd="sng" algn="ctr">
          <a:noFill/>
          <a:prstDash val="solid"/>
          <a:round/>
          <a:headEnd type="none" w="med" len="med"/>
          <a:tailEnd type="triangle" w="med" len="med"/>
        </a:ln>
        <a:effectLst/>
      </a:spPr>
      <a:bodyPr vert="horz" wrap="square" lIns="91440" tIns="45720" rIns="91440" bIns="45720" numCol="1" rtlCol="0" anchor="ctr" anchorCtr="1"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dirty="0" smtClean="0">
            <a:latin typeface="Calibri" pitchFamily="34" charset="0"/>
          </a:defRPr>
        </a:defPPr>
      </a:lstStyle>
    </a:spDef>
    <a:lnDef>
      <a:spPr bwMode="auto">
        <a:xfrm>
          <a:off x="0" y="0"/>
          <a:ext cx="1" cy="1"/>
        </a:xfrm>
        <a:custGeom>
          <a:avLst/>
          <a:gdLst/>
          <a:ahLst/>
          <a:cxnLst/>
          <a:rect l="0" t="0" r="0" b="0"/>
          <a:pathLst/>
        </a:custGeom>
        <a:noFill/>
        <a:ln w="25400" cap="flat" cmpd="sng" algn="ctr">
          <a:solidFill>
            <a:srgbClr val="CC0000"/>
          </a:solidFill>
          <a:prstDash val="solid"/>
          <a:round/>
          <a:headEnd type="none" w="med" len="med"/>
          <a:tailEnd type="triangl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altLang="en-US" sz="2400" b="1" i="0" u="none" strike="noStrike" cap="none" normalizeH="0" baseline="0" smtClean="0">
            <a:ln>
              <a:noFill/>
            </a:ln>
            <a:solidFill>
              <a:schemeClr val="tx1"/>
            </a:solidFill>
            <a:effectLst/>
            <a:latin typeface="Arial Narrow" pitchFamily="34" charset="0"/>
          </a:defRPr>
        </a:defPPr>
      </a:lstStyle>
    </a:lnDef>
    <a:txDef>
      <a:spPr>
        <a:noFill/>
      </a:spPr>
      <a:bodyPr wrap="none" rtlCol="0">
        <a:spAutoFit/>
      </a:bodyPr>
      <a:lstStyle>
        <a:defPPr>
          <a:defRPr sz="1800" dirty="0" smtClean="0">
            <a:latin typeface="Calibri" pitchFamily="34" charset="0"/>
          </a:defRPr>
        </a:defPPr>
      </a:lstStyle>
    </a:txDef>
  </a:objectDefaults>
  <a:extraClrSchemeLst>
    <a:extraClrScheme>
      <a:clrScheme name="class1 1">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class1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class1 3">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class1 4">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class1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class1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class1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715</TotalTime>
  <Words>6347</Words>
  <Application>Microsoft Office PowerPoint</Application>
  <PresentationFormat>Widescreen</PresentationFormat>
  <Paragraphs>1029</Paragraphs>
  <Slides>76</Slides>
  <Notes>36</Notes>
  <HiddenSlides>0</HiddenSlides>
  <MMClips>0</MMClips>
  <ScaleCrop>false</ScaleCrop>
  <HeadingPairs>
    <vt:vector size="6" baseType="variant">
      <vt:variant>
        <vt:lpstr>Fonts Used</vt:lpstr>
      </vt:variant>
      <vt:variant>
        <vt:i4>17</vt:i4>
      </vt:variant>
      <vt:variant>
        <vt:lpstr>Theme</vt:lpstr>
      </vt:variant>
      <vt:variant>
        <vt:i4>2</vt:i4>
      </vt:variant>
      <vt:variant>
        <vt:lpstr>Slide Titles</vt:lpstr>
      </vt:variant>
      <vt:variant>
        <vt:i4>76</vt:i4>
      </vt:variant>
    </vt:vector>
  </HeadingPairs>
  <TitlesOfParts>
    <vt:vector size="95" baseType="lpstr">
      <vt:lpstr>Abadi</vt:lpstr>
      <vt:lpstr>Arial</vt:lpstr>
      <vt:lpstr>Arial Black</vt:lpstr>
      <vt:lpstr>Arial Narrow</vt:lpstr>
      <vt:lpstr>Calibri</vt:lpstr>
      <vt:lpstr>Calibri Bold</vt:lpstr>
      <vt:lpstr>Calibri Bold Italic</vt:lpstr>
      <vt:lpstr>Calibri Italic</vt:lpstr>
      <vt:lpstr>Courier</vt:lpstr>
      <vt:lpstr>Courier New</vt:lpstr>
      <vt:lpstr>Courier New Bold</vt:lpstr>
      <vt:lpstr>Times New Roman</vt:lpstr>
      <vt:lpstr>Tw Cen MT</vt:lpstr>
      <vt:lpstr>Tw Cen MT Condensed</vt:lpstr>
      <vt:lpstr>Wingdings</vt:lpstr>
      <vt:lpstr>Wingdings 2</vt:lpstr>
      <vt:lpstr>Wingdings 3</vt:lpstr>
      <vt:lpstr>Integral</vt:lpstr>
      <vt:lpstr>template2007</vt:lpstr>
      <vt:lpstr>The Evolution and Architecture of Modern Computers</vt:lpstr>
      <vt:lpstr>Idea Map for today</vt:lpstr>
      <vt:lpstr>Example 1: Driving to New York</vt:lpstr>
      <vt:lpstr>Want great computing mileage?</vt:lpstr>
      <vt:lpstr>Example: My code versus Sagar’s</vt:lpstr>
      <vt:lpstr>A chunk of Linux source code</vt:lpstr>
      <vt:lpstr>Visualization of my word count running</vt:lpstr>
      <vt:lpstr>What do we mean by “read data into memory?”</vt:lpstr>
      <vt:lpstr>How my code actually worked</vt:lpstr>
      <vt:lpstr>What made Sagar’s version slower?</vt:lpstr>
      <vt:lpstr>What made Sagar’s Code Slower?</vt:lpstr>
      <vt:lpstr>Central message here?</vt:lpstr>
      <vt:lpstr>How can we “know” the costs of Std::string?</vt:lpstr>
      <vt:lpstr>Small pivot</vt:lpstr>
      <vt:lpstr>What’s Inside?  Architecture = components of a computer + operating System</vt:lpstr>
      <vt:lpstr>What’s Inside?  Architecture = components of a computer + operating System</vt:lpstr>
      <vt:lpstr>What’s Inside?  Architecture = components of a computer + operating System</vt:lpstr>
      <vt:lpstr>Architectures are changing rapidly!</vt:lpstr>
      <vt:lpstr>Architectures are changing rapidly!</vt:lpstr>
      <vt:lpstr>Today: Machine Programming I: Basics</vt:lpstr>
      <vt:lpstr>Modern Computer: Dell R-740: $2,600</vt:lpstr>
      <vt:lpstr>Modern Computer: Dell R-740: $2,600</vt:lpstr>
      <vt:lpstr>Intel Xenon                           NVIDIA TESLA</vt:lpstr>
      <vt:lpstr>How did we get here?</vt:lpstr>
      <vt:lpstr>But by 2006 Moore’s Law  seemed to be ending</vt:lpstr>
      <vt:lpstr>What ended Moore’s Law?</vt:lpstr>
      <vt:lpstr>But parallelism saved us!</vt:lpstr>
      <vt:lpstr>Moore’s Law with NUMA</vt:lpstr>
      <vt:lpstr>… making modern machines complicated!</vt:lpstr>
      <vt:lpstr>The Hardware shapes the Application Design process</vt:lpstr>
      <vt:lpstr>Definitions of terms we often use</vt:lpstr>
      <vt:lpstr>Definitions of terms we often use</vt:lpstr>
      <vt:lpstr>Today: Machine Programming I: Basics</vt:lpstr>
      <vt:lpstr>How a single thread computes</vt:lpstr>
      <vt:lpstr>Assembly/Machine  Code View</vt:lpstr>
      <vt:lpstr>Assembly/Machine  Code View</vt:lpstr>
      <vt:lpstr>Linux tries to hide memory delays</vt:lpstr>
      <vt:lpstr>Machine Language</vt:lpstr>
      <vt:lpstr>The hardware understands “primitive” data types</vt:lpstr>
      <vt:lpstr>The hardware understands “primitive” data types</vt:lpstr>
      <vt:lpstr>x86-64 Integer Registers</vt:lpstr>
      <vt:lpstr>Some History: IA32 Registers</vt:lpstr>
      <vt:lpstr>Assembly Characteristics: Operations</vt:lpstr>
      <vt:lpstr>Moving Data</vt:lpstr>
      <vt:lpstr>movq Operand Combinations</vt:lpstr>
      <vt:lpstr>Simple Memory Addressing Modes</vt:lpstr>
      <vt:lpstr>Example of Simple Addressing Modes</vt:lpstr>
      <vt:lpstr>Example of Simple Addressing Modes</vt:lpstr>
      <vt:lpstr>Understanding swap()</vt:lpstr>
      <vt:lpstr>Understanding swap()</vt:lpstr>
      <vt:lpstr>Understanding swap()</vt:lpstr>
      <vt:lpstr>Understanding swap()</vt:lpstr>
      <vt:lpstr>Understanding swap()</vt:lpstr>
      <vt:lpstr>Understanding swap()</vt:lpstr>
      <vt:lpstr>Simple Memory Addressing Modes</vt:lpstr>
      <vt:lpstr>Complete Memory Addressing Modes</vt:lpstr>
      <vt:lpstr>Address Computation Examples</vt:lpstr>
      <vt:lpstr>Address Computation Examples</vt:lpstr>
      <vt:lpstr>Today: Machine Programming I: Basics</vt:lpstr>
      <vt:lpstr>Address Computation Instruction</vt:lpstr>
      <vt:lpstr>Some Arithmetic Operations</vt:lpstr>
      <vt:lpstr>Some Arithmetic Operations</vt:lpstr>
      <vt:lpstr>Arithmetic Expression Example</vt:lpstr>
      <vt:lpstr>Understanding Arithmetic Expression Example</vt:lpstr>
      <vt:lpstr>Evolution of Intel Instruction Set</vt:lpstr>
      <vt:lpstr>Today: Machine Programming I: Basics</vt:lpstr>
      <vt:lpstr>Turning C/C++ into Object Code</vt:lpstr>
      <vt:lpstr>Compiling Into Assembly</vt:lpstr>
      <vt:lpstr>What it really looks like</vt:lpstr>
      <vt:lpstr>What it really looks like</vt:lpstr>
      <vt:lpstr>Assembly Characteristics: Data Types</vt:lpstr>
      <vt:lpstr>Assembly Characteristics: Operations</vt:lpstr>
      <vt:lpstr>Object Code</vt:lpstr>
      <vt:lpstr>Machine Instruction Example</vt:lpstr>
      <vt:lpstr>Disassembling Object Code</vt:lpstr>
      <vt:lpstr>Alternate Disassembly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Welcome to CS4414  Systems Programming</dc:title>
  <dc:creator>Ken Birman</dc:creator>
  <cp:lastModifiedBy>Ken Birman</cp:lastModifiedBy>
  <cp:revision>71</cp:revision>
  <dcterms:created xsi:type="dcterms:W3CDTF">2020-07-27T14:20:38Z</dcterms:created>
  <dcterms:modified xsi:type="dcterms:W3CDTF">2023-03-20T18:17:42Z</dcterms:modified>
</cp:coreProperties>
</file>