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6" r:id="rId3"/>
    <p:sldId id="317" r:id="rId4"/>
    <p:sldId id="318" r:id="rId5"/>
    <p:sldId id="324" r:id="rId6"/>
    <p:sldId id="325" r:id="rId7"/>
    <p:sldId id="326" r:id="rId8"/>
    <p:sldId id="327" r:id="rId9"/>
    <p:sldId id="328" r:id="rId10"/>
    <p:sldId id="329" r:id="rId11"/>
    <p:sldId id="361" r:id="rId12"/>
    <p:sldId id="330" r:id="rId13"/>
    <p:sldId id="362" r:id="rId14"/>
    <p:sldId id="331" r:id="rId15"/>
    <p:sldId id="332" r:id="rId16"/>
    <p:sldId id="370" r:id="rId17"/>
    <p:sldId id="333" r:id="rId18"/>
    <p:sldId id="363" r:id="rId19"/>
    <p:sldId id="319" r:id="rId20"/>
    <p:sldId id="320" r:id="rId21"/>
    <p:sldId id="364" r:id="rId22"/>
    <p:sldId id="334" r:id="rId23"/>
    <p:sldId id="335" r:id="rId24"/>
    <p:sldId id="323" r:id="rId25"/>
    <p:sldId id="337" r:id="rId26"/>
    <p:sldId id="338" r:id="rId27"/>
    <p:sldId id="339" r:id="rId28"/>
    <p:sldId id="349" r:id="rId29"/>
    <p:sldId id="336" r:id="rId30"/>
    <p:sldId id="340" r:id="rId31"/>
    <p:sldId id="341" r:id="rId32"/>
    <p:sldId id="322" r:id="rId33"/>
    <p:sldId id="365" r:id="rId34"/>
    <p:sldId id="342" r:id="rId35"/>
    <p:sldId id="343" r:id="rId36"/>
    <p:sldId id="344" r:id="rId37"/>
    <p:sldId id="345" r:id="rId38"/>
    <p:sldId id="353" r:id="rId39"/>
    <p:sldId id="354" r:id="rId40"/>
    <p:sldId id="346" r:id="rId41"/>
    <p:sldId id="356" r:id="rId42"/>
    <p:sldId id="355" r:id="rId43"/>
    <p:sldId id="347" r:id="rId44"/>
    <p:sldId id="357" r:id="rId45"/>
    <p:sldId id="366" r:id="rId46"/>
    <p:sldId id="367" r:id="rId47"/>
    <p:sldId id="348" r:id="rId48"/>
    <p:sldId id="358" r:id="rId49"/>
    <p:sldId id="350" r:id="rId50"/>
    <p:sldId id="351" r:id="rId51"/>
    <p:sldId id="368" r:id="rId52"/>
    <p:sldId id="359" r:id="rId53"/>
    <p:sldId id="360" r:id="rId54"/>
    <p:sldId id="369" r:id="rId55"/>
    <p:sldId id="35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18"/>
            <p14:sldId id="324"/>
            <p14:sldId id="325"/>
            <p14:sldId id="326"/>
            <p14:sldId id="327"/>
            <p14:sldId id="328"/>
            <p14:sldId id="329"/>
            <p14:sldId id="361"/>
            <p14:sldId id="330"/>
            <p14:sldId id="362"/>
            <p14:sldId id="331"/>
            <p14:sldId id="332"/>
            <p14:sldId id="370"/>
            <p14:sldId id="333"/>
            <p14:sldId id="363"/>
            <p14:sldId id="319"/>
            <p14:sldId id="320"/>
            <p14:sldId id="364"/>
            <p14:sldId id="334"/>
            <p14:sldId id="335"/>
            <p14:sldId id="323"/>
            <p14:sldId id="337"/>
            <p14:sldId id="338"/>
            <p14:sldId id="339"/>
            <p14:sldId id="349"/>
            <p14:sldId id="336"/>
            <p14:sldId id="340"/>
            <p14:sldId id="341"/>
            <p14:sldId id="322"/>
            <p14:sldId id="365"/>
            <p14:sldId id="342"/>
            <p14:sldId id="343"/>
            <p14:sldId id="344"/>
            <p14:sldId id="345"/>
            <p14:sldId id="353"/>
            <p14:sldId id="354"/>
            <p14:sldId id="346"/>
            <p14:sldId id="356"/>
            <p14:sldId id="355"/>
            <p14:sldId id="347"/>
            <p14:sldId id="357"/>
            <p14:sldId id="366"/>
            <p14:sldId id="367"/>
            <p14:sldId id="348"/>
            <p14:sldId id="358"/>
            <p14:sldId id="350"/>
            <p14:sldId id="351"/>
            <p14:sldId id="368"/>
            <p14:sldId id="359"/>
            <p14:sldId id="360"/>
            <p14:sldId id="369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66FF"/>
    <a:srgbClr val="000000"/>
    <a:srgbClr val="AF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71" d="100"/>
          <a:sy n="71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34F22F-D7B1-447B-A633-6497B0A65518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E319-4216-47F0-8D42-AD447D3A45A3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C0F2-C4F3-4960-816E-0E1450B395EA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2697-9306-4938-9A4D-8D113952B19C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DF77-C19A-4E90-B168-66B2B32E4011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C45B-3DB2-455A-8631-57B2B68C994B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F2AF-7091-4ADC-B948-8B1D018EC4C7}" type="datetime1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DB29-EF72-45CF-9DCE-B75DE67E6CEA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7C27-A67E-41C1-B1B6-DE38A4BDB713}" type="datetime1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B382-2068-4FA2-96DE-B0EC435106F6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0928-CCD1-4036-9F5D-4756AB733E3D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D6AB15D-4325-4F77-823B-899C2E1A42C9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>
            <a:noAutofit/>
          </a:bodyPr>
          <a:lstStyle/>
          <a:p>
            <a:r>
              <a:rPr lang="en-US" sz="4000" dirty="0"/>
              <a:t>Linux / C++ Protection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27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2789-4968-4DE0-A296-7ACBFA72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C-Cured,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0C24-FFE8-40D9-B426-E1A6BE0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C-like languages that are much more strongly checkable.  C-Cured and Rust are famous examples.  They bring significant costs both at compile time and runtime.</a:t>
            </a:r>
          </a:p>
          <a:p>
            <a:endParaRPr lang="en-US" dirty="0"/>
          </a:p>
          <a:p>
            <a:r>
              <a:rPr lang="en-US" dirty="0"/>
              <a:t>People have created versions of Linux using these languages, and even proved properties (most of “correctness”) for compilers</a:t>
            </a:r>
          </a:p>
          <a:p>
            <a:endParaRPr lang="en-US" dirty="0"/>
          </a:p>
          <a:p>
            <a:r>
              <a:rPr lang="en-US" dirty="0"/>
              <a:t>But Linux is used in a million ways and is huge and complex.  Many features are omitted in these proved-correct Linux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C990-204E-49AF-802D-7CA532A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0F9-5867-4D7A-B9F8-458C5E4F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35CB-1E02-4864-AEC7-955F6125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checking, memory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E3D7-4FE7-4D8A-8CC4-FA227740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systems deal with a tradeoff</a:t>
            </a:r>
          </a:p>
          <a:p>
            <a:endParaRPr lang="en-US" dirty="0"/>
          </a:p>
          <a:p>
            <a:r>
              <a:rPr lang="en-US" dirty="0"/>
              <a:t>We can harden them by doing aggressive type checking and using restrictions on what individual segments of memory can contain and how they can be used.</a:t>
            </a:r>
          </a:p>
          <a:p>
            <a:endParaRPr lang="en-US" dirty="0"/>
          </a:p>
          <a:p>
            <a:r>
              <a:rPr lang="en-US" dirty="0"/>
              <a:t>But these steps harm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61ADE-219F-4B46-A5A1-75F4785C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AF04-D0B8-452A-97A6-E1AC1ABC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CC"/>
                </a:solidFill>
              </a:rPr>
              <a:t>Key insight?  Your system </a:t>
            </a:r>
            <a:r>
              <a:rPr lang="en-US" b="1" i="1" dirty="0">
                <a:solidFill>
                  <a:srgbClr val="FFFFCC"/>
                </a:solidFill>
              </a:rPr>
              <a:t>will</a:t>
            </a:r>
            <a:r>
              <a:rPr lang="en-US" b="1" dirty="0">
                <a:solidFill>
                  <a:srgbClr val="FFFFCC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Key insight?  Your system </a:t>
            </a:r>
            <a:r>
              <a:rPr lang="en-US" b="1" i="1" dirty="0">
                <a:solidFill>
                  <a:srgbClr val="C00000"/>
                </a:solidFill>
              </a:rPr>
              <a:t>will</a:t>
            </a:r>
            <a:r>
              <a:rPr lang="en-US" b="1" dirty="0">
                <a:solidFill>
                  <a:srgbClr val="C00000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431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6BCB-5CAA-4179-863D-520EE27D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protect the hardware, the platform and the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DD50-3FDE-453A-B5C6-F50C79FF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that you have been hired to </a:t>
            </a:r>
            <a:br>
              <a:rPr lang="en-US" dirty="0"/>
            </a:br>
            <a:r>
              <a:rPr lang="en-US" dirty="0"/>
              <a:t>look into a rash of burglaries.</a:t>
            </a:r>
          </a:p>
          <a:p>
            <a:endParaRPr lang="en-US" dirty="0"/>
          </a:p>
          <a:p>
            <a:r>
              <a:rPr lang="en-US" dirty="0"/>
              <a:t>You visit and discover that none of the </a:t>
            </a:r>
            <a:br>
              <a:rPr lang="en-US" dirty="0"/>
            </a:br>
            <a:r>
              <a:rPr lang="en-US" dirty="0"/>
              <a:t>homes had locks on the doors.  You recommend locks.</a:t>
            </a:r>
          </a:p>
          <a:p>
            <a:endParaRPr lang="en-US" dirty="0"/>
          </a:p>
          <a:p>
            <a:r>
              <a:rPr lang="en-US" dirty="0"/>
              <a:t>The next year you visit again… the problem is just as bad!  Now the crooks are climbing up to the second floor windows.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3E4B2-3122-47DC-BC7C-A37B6C42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56C57-EE29-44AF-B9FB-0C8C797B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182EE-D245-40E6-BC1A-7479935C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577" y="1888115"/>
            <a:ext cx="3174423" cy="18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67DA-87A9-4C70-8A79-225EA416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added bars to windows…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A6A5-28E9-4C65-8539-669F3B2E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year later, the windows are all locked.</a:t>
            </a:r>
          </a:p>
          <a:p>
            <a:endParaRPr lang="en-US" dirty="0"/>
          </a:p>
          <a:p>
            <a:r>
              <a:rPr lang="en-US" dirty="0"/>
              <a:t>But they need more help! Auto-installed malware has infected all the smart refrigerators, which have Linux-based controllers.</a:t>
            </a:r>
          </a:p>
          <a:p>
            <a:endParaRPr lang="en-US" dirty="0"/>
          </a:p>
          <a:p>
            <a:r>
              <a:rPr lang="en-US" dirty="0"/>
              <a:t>But now you have a problem: disabling updates seems risky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CF0C6-D70B-4E1B-ACB2-354F8B17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1523C-A227-42E9-86A4-F5B7F1B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28222-32A2-4E9A-842D-530EB524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03" y="4622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Puzzle: Linux is the house…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do a reasonable job of securing Linux and its tools</a:t>
            </a:r>
          </a:p>
          <a:p>
            <a:endParaRPr lang="en-US" dirty="0"/>
          </a:p>
          <a:p>
            <a:r>
              <a:rPr lang="en-US" dirty="0"/>
              <a:t>But how can we secure the whole enchilada?  Linux plus tools plus random applications?</a:t>
            </a:r>
          </a:p>
          <a:p>
            <a:endParaRPr lang="en-US" dirty="0"/>
          </a:p>
          <a:p>
            <a:r>
              <a:rPr lang="en-US" dirty="0"/>
              <a:t>Most enterprises have specific configurations or packages they approve, and you just aren’t allowed to download others!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F98-55F5-4F43-AB50-8123B193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modern systems, </a:t>
            </a:r>
            <a:r>
              <a:rPr lang="en-US" u="sng" dirty="0"/>
              <a:t>Updates</a:t>
            </a:r>
            <a:r>
              <a:rPr lang="en-US" dirty="0"/>
              <a:t> and </a:t>
            </a:r>
            <a:r>
              <a:rPr lang="en-US" u="sng" dirty="0"/>
              <a:t>applications</a:t>
            </a:r>
            <a:r>
              <a:rPr lang="en-US" dirty="0"/>
              <a:t> are increasingly the issue!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1485-BE12-4227-B64E-D469805D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take Linux, but then we install applications on them, and give these permission to accept and send requests.</a:t>
            </a:r>
          </a:p>
          <a:p>
            <a:endParaRPr lang="en-US" dirty="0"/>
          </a:p>
          <a:p>
            <a:r>
              <a:rPr lang="en-US" dirty="0"/>
              <a:t>Many employ components from open-source suppliers that don’t necessarily use the best practices.</a:t>
            </a:r>
          </a:p>
          <a:p>
            <a:endParaRPr lang="en-US" dirty="0"/>
          </a:p>
          <a:p>
            <a:r>
              <a:rPr lang="en-US" dirty="0"/>
              <a:t>If an application is insecure, it won’t matter if Linux itself is secure: anything that application can read or update can be compromised.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B30A-DC7A-45EE-948C-812BD713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B0592-BA2C-4265-B9B7-972664C2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53E3-1D72-45D1-9A04-56BD56F2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protections are built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69DB-4D10-4A9D-BB27-073B7BB6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example, you can tell C++ to compile with address space randomization automatically performed.</a:t>
            </a:r>
          </a:p>
          <a:p>
            <a:endParaRPr lang="en-US" dirty="0"/>
          </a:p>
          <a:p>
            <a:r>
              <a:rPr lang="en-US" dirty="0"/>
              <a:t>You can also take compiler warnings seriously and can even use “proof tools” for ultra-sensitive portions of your code, like the algorithms used to decide which data to trust during self-repair</a:t>
            </a:r>
          </a:p>
          <a:p>
            <a:endParaRPr lang="en-US" dirty="0"/>
          </a:p>
          <a:p>
            <a:r>
              <a:rPr lang="en-US" dirty="0"/>
              <a:t>None of this will compensate for bugs… and you can’t avoid bugs!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299D-7983-4CDF-820A-97778447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E7335-8155-49E6-8D45-46CFC7E0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78F-13BD-41CD-80A6-AAEDE1B9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Let’s revisit the issue of bots that try to disrupt a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3BC6-328F-45AF-9E8A-DE466E46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TCP SYN Attack (DDoS) protection is important.  This is a common attack on Linux servers in big datacenter settings, like Amazon</a:t>
            </a:r>
          </a:p>
          <a:p>
            <a:endParaRPr lang="en-US" dirty="0"/>
          </a:p>
          <a:p>
            <a:r>
              <a:rPr lang="en-US" dirty="0"/>
              <a:t>In these attacks, bots initiate connections but don’t complete the 3-way handshake.  This leaves a “pending connection” object in the server.  Eventually the server runs out of memory and crashes.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60E8D-19B8-49DD-AD07-9212A4AC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F8575-964B-47FB-A0BC-42643504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493698" y="2196976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It’s a (cyber)war out there!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695753" y="3017009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Firewalls and Memory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464226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Type Checking as a Protection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092433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Concept of Defense in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720640" y="4058510"/>
            <a:ext cx="348795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actually </a:t>
            </a:r>
            <a:r>
              <a:rPr lang="en-US" b="1" i="1" dirty="0"/>
              <a:t>can </a:t>
            </a:r>
            <a:r>
              <a:rPr lang="en-US" b="1" dirty="0"/>
              <a:t>protect valuable systems!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39C9-0375-45FA-881B-B9292B5D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these attacks?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EAED-51DF-4B2D-B9E4-44D991F2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protect against a SYN attack, Linux dynamically slows the rate at which new TCP connections can be made.</a:t>
            </a:r>
          </a:p>
          <a:p>
            <a:endParaRPr lang="en-US" dirty="0"/>
          </a:p>
          <a:p>
            <a:r>
              <a:rPr lang="en-US" dirty="0"/>
              <a:t>The usual policy is an exponentially increasing delay: the first connection is accepted instantly, but the second only after a delay of 1ms, the next after 4ms, etc.</a:t>
            </a:r>
          </a:p>
          <a:p>
            <a:endParaRPr lang="en-US" dirty="0"/>
          </a:p>
          <a:p>
            <a:r>
              <a:rPr lang="en-US" dirty="0"/>
              <a:t>Delay grows as 2</a:t>
            </a:r>
            <a:r>
              <a:rPr lang="en-US" baseline="30000" dirty="0"/>
              <a:t>k</a:t>
            </a:r>
            <a:r>
              <a:rPr lang="en-US" dirty="0"/>
              <a:t> after k connection attempts.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33974-B170-4889-99CF-418BD3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CD651-0DC0-48C4-ACA8-FF687A7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8AEE-7EA4-4B98-BFC1-C928AB12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A107-D7DE-4CFD-A189-82393392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server that isn’t under attack, connections are very fast.</a:t>
            </a:r>
          </a:p>
          <a:p>
            <a:endParaRPr lang="en-US" dirty="0"/>
          </a:p>
          <a:p>
            <a:r>
              <a:rPr lang="en-US" dirty="0"/>
              <a:t>But if a server is attacked by bots, it only allows a smaller number of connections per second (the bot gets a timeout and must retry).</a:t>
            </a:r>
          </a:p>
          <a:p>
            <a:endParaRPr lang="en-US" dirty="0"/>
          </a:p>
          <a:p>
            <a:r>
              <a:rPr lang="en-US" dirty="0"/>
              <a:t>Harder to make a connection, but once you succeed, the server itself won’t be ground to a halt by bot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73E8E-1519-4BF9-A28F-DCF9C377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6FD39-5E10-402E-9904-F7206205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FFBB-A505-4EE3-B7E6-88E275B7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Undesired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CDF3-090D-44E2-8077-77571F57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definitely is slower to make a connection.  Moreover, some systems need a lot of TCP connections, and Linux forces them to occur slowly.</a:t>
            </a:r>
          </a:p>
          <a:p>
            <a:endParaRPr lang="en-US" dirty="0"/>
          </a:p>
          <a:p>
            <a:r>
              <a:rPr lang="en-US" dirty="0"/>
              <a:t>This is leading to a split between a style of system used in settings where we want SYN-attack protections and systems used inside data centers that want super-fast connection logic.</a:t>
            </a:r>
          </a:p>
          <a:p>
            <a:endParaRPr lang="en-US" dirty="0"/>
          </a:p>
          <a:p>
            <a:r>
              <a:rPr lang="en-US" dirty="0"/>
              <a:t>It forces a greater level of sophistication on the developers.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95C3-0494-498D-9B49-CFFDB62D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DA99E-B387-470F-BCFF-B59B1A1B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6364-DB0F-4071-9A89-26D9D659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via 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ACF7-BB4F-4A1B-ACAC-E760AD63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Blocked from doing a TCP SYN attack, the attacker could just “tape record” network traffic for a few days and then replay the same packets at very high rates.</a:t>
            </a:r>
          </a:p>
          <a:p>
            <a:endParaRPr lang="en-US" dirty="0"/>
          </a:p>
          <a:p>
            <a:r>
              <a:rPr lang="en-US" dirty="0"/>
              <a:t>These will be ignored by TCP (they are old duplicates)</a:t>
            </a:r>
          </a:p>
          <a:p>
            <a:endParaRPr lang="en-US" dirty="0"/>
          </a:p>
          <a:p>
            <a:r>
              <a:rPr lang="en-US" dirty="0"/>
              <a:t>… but are not likely to be blocked by the firewall.  It let them in the first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5976C-4C84-4C8A-BFBD-47B3B17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F1384-707A-4537-BE99-302C4BE4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FB70-4019-408E-9402-A7BD4067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6703-6864-42C5-A118-7A675FA0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Firewalls are a powerful feature for protection.</a:t>
            </a:r>
          </a:p>
          <a:p>
            <a:endParaRPr lang="en-US" dirty="0"/>
          </a:p>
          <a:p>
            <a:r>
              <a:rPr lang="en-US" dirty="0"/>
              <a:t>Early firewalls simply blocked ports that aren’t legitimately in use, but modern ones also have the ability to scan packets for payloads that match problematic signatures.</a:t>
            </a:r>
          </a:p>
          <a:p>
            <a:br>
              <a:rPr lang="en-US" dirty="0"/>
            </a:br>
            <a:r>
              <a:rPr lang="en-US" dirty="0"/>
              <a:t>Hackers have fought back by designing attacks designed to look as legitimate as possible.  This makes them harder </a:t>
            </a:r>
            <a:r>
              <a:rPr lang="en-US"/>
              <a:t>to block.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BF269-C814-4A95-BCC7-72F3E587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8592E-6CB0-4D3A-A4A3-66462841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FA2A8-9535-4B30-AE2A-49A19B54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06D6-2CA2-454B-9C7C-9182ADAB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come in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B927-1B01-43C2-8D11-F7B09512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typical home or workplace, the Internet arrives at some form of “ingress box”.</a:t>
            </a:r>
          </a:p>
          <a:p>
            <a:pPr lvl="1"/>
            <a:r>
              <a:rPr lang="en-US" dirty="0"/>
              <a:t> This will be a powerful firewall that may even be able to examine</a:t>
            </a:r>
            <a:br>
              <a:rPr lang="en-US" dirty="0"/>
            </a:br>
            <a:r>
              <a:rPr lang="en-US" dirty="0"/>
              <a:t>   packet contents at full line rates</a:t>
            </a:r>
          </a:p>
          <a:p>
            <a:pPr lvl="1"/>
            <a:r>
              <a:rPr lang="en-US" dirty="0"/>
              <a:t> It will also do network address translation (NAT)</a:t>
            </a:r>
          </a:p>
          <a:p>
            <a:pPr lvl="1"/>
            <a:r>
              <a:rPr lang="en-US" dirty="0"/>
              <a:t> It won’t even expose computer names from inside the network unless</a:t>
            </a:r>
            <a:br>
              <a:rPr lang="en-US" dirty="0"/>
            </a:br>
            <a:r>
              <a:rPr lang="en-US" dirty="0"/>
              <a:t>  the application explicitly publishes them via DNS.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first barrier will stop many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179D5-78DF-4C03-9FD0-A2B2FCBA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F6CC-92CA-47AD-A9D6-4D75BF9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E99E0-C83D-4BF7-B97E-5AF85322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DA09-D271-48F5-9CC2-8FF71C9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Linux machine </a:t>
            </a:r>
            <a:br>
              <a:rPr lang="en-US" dirty="0"/>
            </a:br>
            <a:r>
              <a:rPr lang="en-US" i="1" dirty="0"/>
              <a:t>also </a:t>
            </a:r>
            <a:r>
              <a:rPr lang="en-US" dirty="0"/>
              <a:t>has a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7477-AB66-402B-A719-5DCFA73B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vendors have different names for this component.  It can configure Linux as a router (!) and also is a firewall.</a:t>
            </a:r>
          </a:p>
          <a:p>
            <a:endParaRPr lang="en-US" dirty="0"/>
          </a:p>
          <a:p>
            <a:r>
              <a:rPr lang="en-US" dirty="0"/>
              <a:t>In Ubuntu, the “</a:t>
            </a:r>
            <a:r>
              <a:rPr lang="en-US" dirty="0" err="1"/>
              <a:t>iptable</a:t>
            </a:r>
            <a:r>
              <a:rPr lang="en-US" dirty="0"/>
              <a:t>” command controls the internal router and firewall capability.</a:t>
            </a:r>
          </a:p>
          <a:p>
            <a:br>
              <a:rPr lang="en-US" dirty="0"/>
            </a:br>
            <a:r>
              <a:rPr lang="en-US" dirty="0"/>
              <a:t>Controlled by “firewall rules” that you can configure/override.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D1827-801D-4978-AD40-956C453B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581CC-9111-454F-82D8-1330FFDC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844F-1390-47C3-A555-A8D0ED5B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36" y="270238"/>
            <a:ext cx="309703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B429-BDC3-4E58-89F3-B6987D9A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82A6-8837-4958-B1E9-7F255BF12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MemCacheD</a:t>
            </a:r>
            <a:r>
              <a:rPr lang="en-US" dirty="0"/>
              <a:t> servers are allowed to talk to one-another on port 9543, but only within IP domain 192.68.41.xxx</a:t>
            </a:r>
          </a:p>
          <a:p>
            <a:endParaRPr lang="en-US" dirty="0"/>
          </a:p>
          <a:p>
            <a:r>
              <a:rPr lang="en-US" dirty="0"/>
              <a:t>Block all incoming email connections to this machine.</a:t>
            </a:r>
          </a:p>
          <a:p>
            <a:endParaRPr lang="en-US" dirty="0"/>
          </a:p>
          <a:p>
            <a:r>
              <a:rPr lang="en-US" dirty="0"/>
              <a:t>Allow routing from subnet A to subnet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5574F-37DC-4B7A-A126-251B113F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8109-3592-44EF-8240-2AB88D4F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4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1C1F4-AA43-484D-B5DF-13B54135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717DA-1CDA-4E46-9BC2-B6B84C64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80A799-FD1C-4A0F-9C96-F07A8C80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6" y="853731"/>
            <a:ext cx="8429625" cy="5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225-E830-4438-BF9B-02707761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somehow a virus slips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CE83-7757-4483-A547-DC9CDC3A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stage of defense is concerned with limiting damage and discovering the virus to clean it up.</a:t>
            </a:r>
          </a:p>
          <a:p>
            <a:endParaRPr lang="en-US" dirty="0"/>
          </a:p>
          <a:p>
            <a:r>
              <a:rPr lang="en-US" dirty="0"/>
              <a:t>A big barrier is the Linux concept of user id’s and “group” ids (like a project team).</a:t>
            </a:r>
          </a:p>
          <a:p>
            <a:endParaRPr lang="en-US" dirty="0"/>
          </a:p>
          <a:p>
            <a:r>
              <a:rPr lang="en-US" dirty="0"/>
              <a:t>Each file has separate permissions for user, group and world.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712F-A96E-44C8-9932-8F5F1FAD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C07A9-25C0-4241-A1F6-4BD8C68B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8E0D99-D236-4CE3-A107-24791A1E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Hacking: What have we learned?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3C8B8-0E65-4B2C-A379-D3D2F1B1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 by 1988, Unix was a terrible mess riddled with holes!  Linux emerged in 1991 but inherited many of the same issues.</a:t>
            </a:r>
          </a:p>
          <a:p>
            <a:endParaRPr lang="en-US" dirty="0"/>
          </a:p>
          <a:p>
            <a:r>
              <a:rPr lang="en-US" dirty="0"/>
              <a:t>In fact in the </a:t>
            </a:r>
            <a:r>
              <a:rPr lang="en-US"/>
              <a:t>subsequent 31 </a:t>
            </a:r>
            <a:r>
              <a:rPr lang="en-US" dirty="0"/>
              <a:t>years, many have been fixed.  But nobody doubts that many remain!</a:t>
            </a:r>
          </a:p>
          <a:p>
            <a:endParaRPr lang="en-US" dirty="0"/>
          </a:p>
          <a:p>
            <a:r>
              <a:rPr lang="en-US" dirty="0"/>
              <a:t>Today, there is far more emphasis on hardening these platforms against exploits of all kinds.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B41E5-0B28-463C-A254-E27619FF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F1D23-35FC-4BA4-A862-0519F23E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D57F-E6B1-42AA-89AF-5AB1A31C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viruses “subvert”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901D-F949-44B1-A97A-F8DEBC83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viruses try to trick the Linux system into giving the process they infect superuser privileges.</a:t>
            </a:r>
          </a:p>
          <a:p>
            <a:endParaRPr lang="en-US" dirty="0"/>
          </a:p>
          <a:p>
            <a:r>
              <a:rPr lang="en-US" dirty="0"/>
              <a:t>One old but still common trick:  take over a console and display a mimic of the login screen.  Save anything they type.</a:t>
            </a:r>
          </a:p>
          <a:p>
            <a:endParaRPr lang="en-US" dirty="0"/>
          </a:p>
          <a:p>
            <a:r>
              <a:rPr lang="en-US" dirty="0"/>
              <a:t>If someone does try to log in, print “User name / password combination unknown” and let the normal login 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20EFA-4FF1-449A-B9D5-6439632F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FE961-9C9C-49CA-928A-E132ACFB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8A63-3977-4008-98A2-DE5BE32B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virus might also try and trick some program with privileges into “helping”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75F8-67F3-46B6-BCE0-E3444781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this with the viruses that put their own files in special places.</a:t>
            </a:r>
          </a:p>
          <a:p>
            <a:endParaRPr lang="en-US" dirty="0"/>
          </a:p>
          <a:p>
            <a:r>
              <a:rPr lang="en-US" dirty="0"/>
              <a:t>The idea is to pick some task the elevated privilege programs do periodically and try and subvert that normal behavior to actually run the virus script with superuser permissions.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EB63C-56C7-4107-9913-11DFCF2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9149-7D18-4986-8044-745A9285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7C1F-DA19-4384-A20F-B6AD87A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Scanners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5ACC-27BE-482F-945A-CB4F3AF40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worms and viruses and bot-kits have recognizable “signatures”.  </a:t>
            </a:r>
          </a:p>
          <a:p>
            <a:endParaRPr lang="en-US" dirty="0"/>
          </a:p>
          <a:p>
            <a:r>
              <a:rPr lang="en-US" dirty="0"/>
              <a:t>Companies have created honeypot systems just to see how attacks work and how infected systems “look”.  From this they can construct patterns to recognize those signatures.</a:t>
            </a:r>
          </a:p>
          <a:p>
            <a:endParaRPr lang="en-US" dirty="0"/>
          </a:p>
          <a:p>
            <a:r>
              <a:rPr lang="en-US" dirty="0"/>
              <a:t>This enables them to scan both periodically and even block attacks in real-time by intercepting the incoming bootstrap logic.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C3B96-BF65-4B7F-992E-ABCF634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8A61A-D0FF-4B58-A2F4-17A9F530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CF85E-DE15-4CF5-AA8B-241683FC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56" y="112976"/>
            <a:ext cx="2258434" cy="17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5180-70EE-4B99-9BCF-28B837AA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CC15-290E-4673-A7E2-A8AFF745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one firewall policy that is cast in stone, the policy can dynamically be configured.</a:t>
            </a:r>
          </a:p>
          <a:p>
            <a:endParaRPr lang="en-US" dirty="0"/>
          </a:p>
          <a:p>
            <a:r>
              <a:rPr lang="en-US" dirty="0"/>
              <a:t>In effect, understand how this virus attacks, then craft an anti-viral solution that watches for a “signature” of the attack and disrupts key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5567F-5760-43D5-A3B8-B6DF2D6F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F2AD-1AAB-440E-8EDF-A1D6CDE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D83-72E6-46EB-AF57-0944C189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signature?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8A3F-F3CA-47AA-B95D-DC693BAE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fact these are really scripts.</a:t>
            </a:r>
          </a:p>
          <a:p>
            <a:endParaRPr lang="en-US" dirty="0"/>
          </a:p>
          <a:p>
            <a:r>
              <a:rPr lang="en-US" dirty="0"/>
              <a:t>“Look for files named … in folder …, quarantine them.”</a:t>
            </a:r>
          </a:p>
          <a:p>
            <a:endParaRPr lang="en-US" dirty="0"/>
          </a:p>
          <a:p>
            <a:r>
              <a:rPr lang="en-US" dirty="0"/>
              <a:t>“Check the binary of program /bin/…, see if it has changed”</a:t>
            </a:r>
          </a:p>
          <a:p>
            <a:endParaRPr lang="en-US" dirty="0"/>
          </a:p>
          <a:p>
            <a:r>
              <a:rPr lang="en-US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BE235-E45C-4912-9180-29FC1C4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09DA-C488-4999-9117-ED81B0BB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C462-7EBB-4A30-94E6-437D7665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like symbolic links, DLL interposition can be misused!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925D-3208-4E04-A323-4B3C50E5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Linux symbolic links are files that “redirect” to some other file.  We use them as a convenience, but a virus might exploit them!</a:t>
            </a:r>
          </a:p>
          <a:p>
            <a:endParaRPr lang="en-US" dirty="0"/>
          </a:p>
          <a:p>
            <a:r>
              <a:rPr lang="en-US" dirty="0"/>
              <a:t>DLL interposition is useful for extending or debugging a program, but a virus might try to use them to hijack your code.</a:t>
            </a:r>
          </a:p>
          <a:p>
            <a:endParaRPr lang="en-US" dirty="0"/>
          </a:p>
          <a:p>
            <a:r>
              <a:rPr lang="en-US" dirty="0"/>
              <a:t>/dev/proc is used for debugging.  A virus might try to misuse it to see a remote login and password in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4E128-5C2B-4FC7-9C27-C1FA810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999F7-9F2C-40B0-8C2E-835436A5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901A-9FC8-437C-BAA8-161C4987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these are hard for virus scanners!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73A3-DFE5-4FB0-91E2-C9FBD660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virus scanner blocks legitimate Linux functionality, many applications will break.</a:t>
            </a:r>
          </a:p>
          <a:p>
            <a:endParaRPr lang="en-US" dirty="0"/>
          </a:p>
          <a:p>
            <a:r>
              <a:rPr lang="en-US" dirty="0"/>
              <a:t>Yet many of these features are rarely used in real applications.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D0B6-B3BA-4554-9BA5-8ACC2A38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09658-73E1-4FAD-A057-0E54BAD2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3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816C-6359-4855-A03F-495797E8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Military-grade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9F0A-37ED-45F9-8CE3-5A3A99E5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military systems are preconfigured in a menu of specific versions.  </a:t>
            </a:r>
          </a:p>
          <a:p>
            <a:endParaRPr lang="en-US" dirty="0"/>
          </a:p>
          <a:p>
            <a:r>
              <a:rPr lang="en-US" dirty="0"/>
              <a:t>The user is authorized to use a specific system configuration.  </a:t>
            </a:r>
          </a:p>
          <a:p>
            <a:endParaRPr lang="en-US" dirty="0"/>
          </a:p>
          <a:p>
            <a:r>
              <a:rPr lang="en-US" dirty="0"/>
              <a:t>The virus scanner simply checks that the system is </a:t>
            </a:r>
            <a:r>
              <a:rPr lang="en-US" i="1" dirty="0"/>
              <a:t>exactly</a:t>
            </a:r>
            <a:r>
              <a:rPr lang="en-US" dirty="0"/>
              <a:t> the same as the original menu option, except for application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2D4F-6A37-4F62-9B7F-CA621709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BCD25-6EEB-4664-B04E-5636EFE6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0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0266-38F6-414C-9E3D-9A9BA3A7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room coding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E60D-4163-410F-B6DF-5FFAB4AD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Companies adopt coding standards: Not just “use C++” but “document your code this way.”  “Solve this kind of problem using this specific library”.</a:t>
            </a:r>
          </a:p>
          <a:p>
            <a:endParaRPr lang="en-US" dirty="0"/>
          </a:p>
          <a:p>
            <a:r>
              <a:rPr lang="en-US" dirty="0"/>
              <a:t>Code is carefully specified, designed, reviewed.</a:t>
            </a:r>
          </a:p>
          <a:p>
            <a:endParaRPr lang="en-US" dirty="0"/>
          </a:p>
          <a:p>
            <a:r>
              <a:rPr lang="en-US" dirty="0"/>
              <a:t>Every element is subject to compliance testing and acceptance testing.  Many eyes on each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637AF-1932-46AE-BEE1-43D2D22A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D3D33-6505-43C1-82AB-01BC8FD5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B248-EF32-4128-8E7E-CA2E76D4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 helps a 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46C4-9D88-4160-AAE5-70B45EBF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2468" cy="4023360"/>
          </a:xfrm>
        </p:spPr>
        <p:txBody>
          <a:bodyPr>
            <a:normAutofit/>
          </a:bodyPr>
          <a:lstStyle/>
          <a:p>
            <a:r>
              <a:rPr lang="en-US" dirty="0"/>
              <a:t>Type checking is never the whole story.  But stronger checking reduces the rate of bugs and flaws by orders of magnitude.</a:t>
            </a:r>
          </a:p>
          <a:p>
            <a:endParaRPr lang="en-US" dirty="0"/>
          </a:p>
          <a:p>
            <a:r>
              <a:rPr lang="en-US" dirty="0"/>
              <a:t>In the limit (languages like </a:t>
            </a:r>
            <a:r>
              <a:rPr lang="en-US" dirty="0" err="1"/>
              <a:t>Daffny</a:t>
            </a:r>
            <a:r>
              <a:rPr lang="en-US" dirty="0"/>
              <a:t>, Rust) “types” can even include assertions, proofs, invariants.  At Cornell we are big fans of this!</a:t>
            </a:r>
          </a:p>
          <a:p>
            <a:endParaRPr lang="en-US" dirty="0"/>
          </a:p>
          <a:p>
            <a:r>
              <a:rPr lang="en-US" dirty="0"/>
              <a:t>Techniques like these lead to hardened, much safer solutions!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0B28F-6EAE-4899-BF89-77AB4B17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7716B-187A-4D80-9234-2865D1E3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2371-CDCB-430D-90F5-AD5A648C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platform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32C9-4364-4019-9CC3-F3E4950D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0282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Companies like the one we touched on in Lecture 26 are getting contracts to review the code for Unix, Linux and major applications.</a:t>
            </a:r>
          </a:p>
          <a:p>
            <a:endParaRPr lang="en-US" dirty="0"/>
          </a:p>
          <a:p>
            <a:r>
              <a:rPr lang="en-US" dirty="0"/>
              <a:t>Many work with their own tools, and apply them to the code base to search for risky business.  Then they report the issues as potential bugs.</a:t>
            </a:r>
          </a:p>
          <a:p>
            <a:endParaRPr lang="en-US" dirty="0"/>
          </a:p>
          <a:p>
            <a:r>
              <a:rPr lang="en-US" dirty="0"/>
              <a:t>There are companies that maintain Linux, and they fix the bugs.  Unix is a legacy system and no longer maintained, or in wide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FCEDD-E1C0-4E71-84AB-267445D9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43E66-00FA-45B9-A351-2026F6BF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93B1-F4B1-422A-AC1B-19178762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systems really be protected?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0AB3-051D-4FD2-AB02-82B4FFFD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article from Lecture 7!</a:t>
            </a:r>
          </a:p>
          <a:p>
            <a:endParaRPr lang="en-US" dirty="0"/>
          </a:p>
          <a:p>
            <a:r>
              <a:rPr lang="en-US" dirty="0"/>
              <a:t>Intruders left really appealing “new” USB drives with huge capacity in places like a men’s room shelf.</a:t>
            </a:r>
          </a:p>
          <a:p>
            <a:endParaRPr lang="en-US" dirty="0"/>
          </a:p>
          <a:p>
            <a:r>
              <a:rPr lang="en-US" dirty="0"/>
              <a:t>Foolishly, others saw these and took them and plugged them in.  Hidden virus software was able to break into their machines!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5D846-4D01-435F-844F-3319B2FD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E85AC-17AF-4B1A-9F66-23B9908A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7440DD-C2C4-45CA-A61C-EB053D5F7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1" r="16733" b="13636"/>
          <a:stretch/>
        </p:blipFill>
        <p:spPr>
          <a:xfrm>
            <a:off x="3200400" y="467591"/>
            <a:ext cx="8499764" cy="5922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8A776A-FF97-480B-BDDF-35EAECC0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FD85F-9CB2-48FB-8160-5DDB813E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3D55-0173-453A-B5CF-1922212F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problem is a mix of complexity and human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DA2B-7D2E-485B-B24A-F78F7546A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platforms we use are huge and complex and even the hardware is quite hard to configure properly.</a:t>
            </a:r>
          </a:p>
          <a:p>
            <a:endParaRPr lang="en-US" dirty="0"/>
          </a:p>
          <a:p>
            <a:r>
              <a:rPr lang="en-US" dirty="0"/>
              <a:t>The resulting code is much harder to verify than code to build a B+ tree or sort a list.  We can only harden some parts.</a:t>
            </a:r>
          </a:p>
          <a:p>
            <a:endParaRPr lang="en-US" dirty="0"/>
          </a:p>
          <a:p>
            <a:r>
              <a:rPr lang="en-US" dirty="0"/>
              <a:t>Meanwhile, humans have limitations, and make mistakes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6DC8E-6423-4619-8662-E6624EB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3D4D9-28D9-47B9-B147-441E120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8877-0495-4CDC-BBEB-DE4C61B5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attacks are toughest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79A3-B6C5-4289-8B43-EEBC2873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attacks, the virus controls the hardware, but then creates a virtual environment that looks identical to the hardware.</a:t>
            </a:r>
          </a:p>
          <a:p>
            <a:endParaRPr lang="en-US" dirty="0"/>
          </a:p>
          <a:p>
            <a:r>
              <a:rPr lang="en-US" dirty="0"/>
              <a:t>User code and virus scanners run inside Linux… in the virtual environment.  They just won’t see the virus… they can’t!</a:t>
            </a:r>
          </a:p>
          <a:p>
            <a:endParaRPr lang="en-US" dirty="0"/>
          </a:p>
          <a:p>
            <a:r>
              <a:rPr lang="en-US" dirty="0"/>
              <a:t>The virus is in control, yet totally invisible.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056AC-CD30-46BD-B7E7-8CA8702F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D9EF-BB6D-4B46-B815-7ED87746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9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EDF-7156-4D58-8A39-14593D1C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Information Flow Reference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7136-A70D-4566-A506-97387C34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 here is to abstractly model applications and data</a:t>
            </a:r>
          </a:p>
          <a:p>
            <a:endParaRPr lang="en-US" dirty="0"/>
          </a:p>
          <a:p>
            <a:r>
              <a:rPr lang="en-US" dirty="0"/>
              <a:t>Design a flow graph that represents permitted and non-permitted data flows.  For example, a smart home might be permitted to use cameras and microphones yet only allowed “share” anonymous summary data of energy use.</a:t>
            </a:r>
          </a:p>
          <a:p>
            <a:endParaRPr lang="en-US" dirty="0"/>
          </a:p>
          <a:p>
            <a:r>
              <a:rPr lang="en-US" dirty="0"/>
              <a:t>Then build a monitor to enforce these restrictions.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D29E2-C4BD-4B76-B025-8CB7992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2B0EB-D219-46B5-B97F-E44EBD86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5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E037-65AC-44B8-93E8-3C3C145A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DAEA-3AC7-4FE3-B7E0-8D27C154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Aggressive virtualization (installed by the attacker) is probably the hardest thing to protect against.</a:t>
            </a:r>
          </a:p>
          <a:p>
            <a:endParaRPr lang="en-US" dirty="0"/>
          </a:p>
          <a:p>
            <a:r>
              <a:rPr lang="en-US" dirty="0"/>
              <a:t>The watcher components won’t realize they aren’t seeing the true system, or the true network.  So they don’t trigger even though an exploit is actively occurring!</a:t>
            </a:r>
          </a:p>
          <a:p>
            <a:endParaRPr lang="en-US" dirty="0"/>
          </a:p>
          <a:p>
            <a:r>
              <a:rPr lang="en-US" dirty="0"/>
              <a:t>Kind of like the Matrix: </a:t>
            </a:r>
            <a:r>
              <a:rPr lang="en-US" u="sng" dirty="0"/>
              <a:t>Inside</a:t>
            </a:r>
            <a:r>
              <a:rPr lang="en-US" dirty="0"/>
              <a:t> the matrix you don’t see the truth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FF139-D992-4F35-A457-628E936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40E45-F35F-4DFD-BD27-C79D2780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56D5-FB17-4BD5-A5D1-79AF5EA8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99" y="383395"/>
            <a:ext cx="2467468" cy="1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6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r>
              <a:rPr lang="en-US" dirty="0"/>
              <a:t>Original idea: use the NIC to monitor network traffic.</a:t>
            </a:r>
          </a:p>
          <a:p>
            <a:endParaRPr lang="en-US" dirty="0"/>
          </a:p>
          <a:p>
            <a:r>
              <a:rPr lang="en-US" dirty="0"/>
              <a:t>Actual outcome?  A bit more “ambiguous”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4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He showed that he could virtualize the network itself. His NICs are able to subvert most forms of monitoring.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Issue?  The network monitor doesn’t see the deepest level of the network itself!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7279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DDAA-5B68-404C-A080-0BAE2E6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696DD-1228-4BE8-8934-F135069A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8B536-D51D-40F2-A261-B4BD6FA8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7" y="1007918"/>
            <a:ext cx="9686666" cy="44467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73360-86A2-49A4-A38B-CBF18F9AA442}"/>
              </a:ext>
            </a:extLst>
          </p:cNvPr>
          <p:cNvCxnSpPr/>
          <p:nvPr/>
        </p:nvCxnSpPr>
        <p:spPr>
          <a:xfrm>
            <a:off x="363682" y="3023754"/>
            <a:ext cx="114473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7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9370-1910-47DF-B34E-6DBA426D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18F9-0265-49B6-9382-370B7B1A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fact, Hakim’s programmable NICs were encoding information into the spacing between packets.</a:t>
            </a:r>
          </a:p>
          <a:p>
            <a:endParaRPr lang="en-US" dirty="0"/>
          </a:p>
          <a:p>
            <a:r>
              <a:rPr lang="en-US" dirty="0"/>
              <a:t>For example, if the “space” was of length 0.5us, this is a 0 bit.  If the space has length 1us, this is a 1 bit.  Monitors can’t see this spacing: only the NIC itself had access to this form of information.</a:t>
            </a:r>
          </a:p>
          <a:p>
            <a:endParaRPr lang="en-US" dirty="0"/>
          </a:p>
          <a:p>
            <a:r>
              <a:rPr lang="en-US" dirty="0"/>
              <a:t>Modern networks have continuous “no-op” traffic…. Lots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CEE8D-1D55-4805-ADB5-90483119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168CC-F004-4192-983C-A6205DB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F1955-413D-4E73-A797-319DBC2E4311}"/>
              </a:ext>
            </a:extLst>
          </p:cNvPr>
          <p:cNvSpPr/>
          <p:nvPr/>
        </p:nvSpPr>
        <p:spPr>
          <a:xfrm>
            <a:off x="7449605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D76E2-57D4-427F-BD72-2E52D6406AA5}"/>
              </a:ext>
            </a:extLst>
          </p:cNvPr>
          <p:cNvSpPr/>
          <p:nvPr/>
        </p:nvSpPr>
        <p:spPr>
          <a:xfrm>
            <a:off x="8278090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37E0F-1EA0-490C-A748-225CDC76818D}"/>
              </a:ext>
            </a:extLst>
          </p:cNvPr>
          <p:cNvSpPr/>
          <p:nvPr/>
        </p:nvSpPr>
        <p:spPr>
          <a:xfrm>
            <a:off x="8990203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A5410-B09C-4AB6-AB3F-A0423F68DAAD}"/>
              </a:ext>
            </a:extLst>
          </p:cNvPr>
          <p:cNvSpPr/>
          <p:nvPr/>
        </p:nvSpPr>
        <p:spPr>
          <a:xfrm>
            <a:off x="9702316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1E340-F9F4-4A39-A068-9BE74909993B}"/>
              </a:ext>
            </a:extLst>
          </p:cNvPr>
          <p:cNvSpPr/>
          <p:nvPr/>
        </p:nvSpPr>
        <p:spPr>
          <a:xfrm>
            <a:off x="10530801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AF89B-B4E8-46FE-9C47-79A414ADFE14}"/>
              </a:ext>
            </a:extLst>
          </p:cNvPr>
          <p:cNvSpPr txBox="1"/>
          <p:nvPr/>
        </p:nvSpPr>
        <p:spPr>
          <a:xfrm>
            <a:off x="7961997" y="1204390"/>
            <a:ext cx="302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1           0          0         1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98FFC-3C03-4DBF-A094-119906583B8F}"/>
              </a:ext>
            </a:extLst>
          </p:cNvPr>
          <p:cNvSpPr txBox="1"/>
          <p:nvPr/>
        </p:nvSpPr>
        <p:spPr>
          <a:xfrm>
            <a:off x="7942788" y="320956"/>
            <a:ext cx="2372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Looks normal up 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5740A-0F44-41A7-B1E7-84ECE27AE431}"/>
              </a:ext>
            </a:extLst>
          </p:cNvPr>
          <p:cNvSpPr txBox="1"/>
          <p:nvPr/>
        </p:nvSpPr>
        <p:spPr>
          <a:xfrm>
            <a:off x="7942788" y="1496498"/>
            <a:ext cx="24924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Covert signal down below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6E3889-9AB2-4B7E-B102-1EA69178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21" y="51477"/>
            <a:ext cx="1032354" cy="76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32A87-2744-40CF-99D1-0C17FB2D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91" y="1266070"/>
            <a:ext cx="1240896" cy="8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AA8A-E7F2-4064-A221-9C8C7142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AB086-2F6D-49E1-B17D-0E36EC72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single use of </a:t>
            </a:r>
            <a:r>
              <a:rPr lang="en-US" dirty="0" err="1"/>
              <a:t>memcpy</a:t>
            </a:r>
            <a:r>
              <a:rPr lang="en-US" dirty="0"/>
              <a:t> and </a:t>
            </a:r>
            <a:r>
              <a:rPr lang="en-US" dirty="0" err="1"/>
              <a:t>strcpy</a:t>
            </a:r>
            <a:r>
              <a:rPr lang="en-US" dirty="0"/>
              <a:t> and similar functions has been extensively checked.</a:t>
            </a:r>
          </a:p>
          <a:p>
            <a:endParaRPr lang="en-US" dirty="0"/>
          </a:p>
          <a:p>
            <a:r>
              <a:rPr lang="en-US" dirty="0"/>
              <a:t>This should have reduced the risk of buffer overrun attacks substantially.</a:t>
            </a:r>
          </a:p>
          <a:p>
            <a:endParaRPr lang="en-US" dirty="0"/>
          </a:p>
          <a:p>
            <a:r>
              <a:rPr lang="en-US" dirty="0"/>
              <a:t>Tools (similar to </a:t>
            </a:r>
            <a:r>
              <a:rPr lang="en-US" dirty="0" err="1"/>
              <a:t>Valgrind</a:t>
            </a:r>
            <a:r>
              <a:rPr lang="en-US" dirty="0"/>
              <a:t>) exist that do automated checks for unsafe copying, and have been used on Linux by professionals.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7D76-0072-49CA-92E6-27F05660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263AB-8290-47DD-B187-45D65520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80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1C7A-1B90-4339-8154-F9C3F7B7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the network can send 75M packets per second on each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41B5-4234-469A-A000-DEA64112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about 10MB/second, per link.</a:t>
            </a:r>
          </a:p>
          <a:p>
            <a:endParaRPr lang="en-US" dirty="0"/>
          </a:p>
          <a:p>
            <a:r>
              <a:rPr lang="en-US" dirty="0"/>
              <a:t>As fast as an internet into a normal home!</a:t>
            </a:r>
          </a:p>
          <a:p>
            <a:endParaRPr lang="en-US" dirty="0"/>
          </a:p>
          <a:p>
            <a:r>
              <a:rPr lang="en-US" dirty="0"/>
              <a:t>His network could quietly copy data day and night for months and even a high-quality network monitor wouldn’t see a thing!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C8D56-843C-4B38-ADFB-FC4BAAAC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1E0FF-5425-4595-95A7-443BBDF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4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6624-8DB4-4469-9B77-07592905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protect against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84CF-C1A6-4B7B-A79B-4E64E8F0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Easily, if you know this is happening.</a:t>
            </a:r>
          </a:p>
          <a:p>
            <a:endParaRPr lang="en-US" dirty="0"/>
          </a:p>
          <a:p>
            <a:r>
              <a:rPr lang="en-US" dirty="0"/>
              <a:t>A store and forward router (that uses NICs lacking programmable functionality!) can randomize the spacing.</a:t>
            </a:r>
          </a:p>
          <a:p>
            <a:endParaRPr lang="en-US" dirty="0"/>
          </a:p>
          <a:p>
            <a:r>
              <a:rPr lang="en-US" dirty="0"/>
              <a:t>So Hakim’s network-on-a-network is an example of a subtle hack, yet one you could easily defend against if you knew!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7F3C9-27FC-4D05-8466-B0778E7C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970B1-4548-43B0-8B17-1F3FDB2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4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D14C-4038-4D68-BF04-40548B43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Remedy?  Defense “in depth”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5401-8E89-490D-A8BE-EA77AE77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sensitive systems, like hospitals, are isolated behind multiple levels of firewalls, gateways and “air gaps”.</a:t>
            </a:r>
          </a:p>
          <a:p>
            <a:endParaRPr lang="en-US" dirty="0"/>
          </a:p>
          <a:p>
            <a:r>
              <a:rPr lang="en-US" dirty="0"/>
              <a:t>They may use multiple forms of protection internally, too.</a:t>
            </a:r>
          </a:p>
          <a:p>
            <a:endParaRPr lang="en-US" dirty="0"/>
          </a:p>
          <a:p>
            <a:r>
              <a:rPr lang="en-US" dirty="0"/>
              <a:t>And there are sometimes even “honeypot” traps designed to lure intruders as a way of tricking them into revealing themselves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011C-534C-49FB-8C14-257EA5AB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93D8B-6CE6-466A-81BE-57341ACD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D79C-64B0-4AC8-85B8-E6787882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Defense in depth visualized as “swiss cheese” (From a NYT </a:t>
            </a:r>
            <a:r>
              <a:rPr lang="en-US" dirty="0" err="1"/>
              <a:t>Covid</a:t>
            </a:r>
            <a:r>
              <a:rPr lang="en-US" dirty="0"/>
              <a:t> article)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3502-4F2D-44C0-8C67-AF5FB31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AA80-F3AB-43D1-8C6B-5DE1594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8FE68139-D3A8-4E56-8ED1-B3FDCA272C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9" y="1898704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25DCF4-E314-4C72-8023-A30AF444CA3D}"/>
              </a:ext>
            </a:extLst>
          </p:cNvPr>
          <p:cNvSpPr/>
          <p:nvPr/>
        </p:nvSpPr>
        <p:spPr>
          <a:xfrm>
            <a:off x="468702" y="6211669"/>
            <a:ext cx="854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https://tomaspueyo.medium.com/coronavirus-the-swiss-cheese-strategy-d6332b5939de</a:t>
            </a:r>
          </a:p>
        </p:txBody>
      </p:sp>
    </p:spTree>
    <p:extLst>
      <p:ext uri="{BB962C8B-B14F-4D97-AF65-F5344CB8AC3E}">
        <p14:creationId xmlns:p14="http://schemas.microsoft.com/office/powerpoint/2010/main" val="1167437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B6D4E-1B02-40A4-99E1-A400521A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multi-layered defense really works!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9BA13-A4CC-499E-BD8D-9F863B4A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layer uses different techniques</a:t>
            </a:r>
          </a:p>
          <a:p>
            <a:endParaRPr lang="en-US" dirty="0"/>
          </a:p>
          <a:p>
            <a:r>
              <a:rPr lang="en-US" dirty="0"/>
              <a:t>Some might be like firewalls, others like reference monitors, others could do things like address space randomization.  Throw in some honeypot systems and monitor them continuously!</a:t>
            </a:r>
          </a:p>
          <a:p>
            <a:endParaRPr lang="en-US" dirty="0"/>
          </a:p>
          <a:p>
            <a:r>
              <a:rPr lang="en-US" dirty="0"/>
              <a:t>Add them together… and a hacker has a very high risk of being caught in the act.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6924A-F1BB-404B-A67D-DBCD2685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3BF32-3343-4BAF-BD10-1F180B57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2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8871-885C-40CB-B340-6063B5F8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/>
              <a:t>a Jungle </a:t>
            </a:r>
            <a:r>
              <a:rPr lang="en-US" dirty="0"/>
              <a:t>out there!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C249-B159-42CA-9FDB-3421D586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and C++ seem pretty innocent</a:t>
            </a:r>
          </a:p>
          <a:p>
            <a:endParaRPr lang="en-US" dirty="0"/>
          </a:p>
          <a:p>
            <a:r>
              <a:rPr lang="en-US" dirty="0"/>
              <a:t>Yet serious systems run in a very hostile world!</a:t>
            </a:r>
          </a:p>
          <a:p>
            <a:endParaRPr lang="en-US" dirty="0"/>
          </a:p>
          <a:p>
            <a:r>
              <a:rPr lang="en-US" dirty="0"/>
              <a:t>Using the tools carefully is the best defense.   Build every program as if it might be used for decades!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171E9-8C4A-4F83-BEBC-66C308D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B244E-9FF1-44DA-ACC9-C705921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CD31E-3A71-4B00-932D-B8DA2128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54539"/>
            <a:ext cx="3748279" cy="28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B679-9FA7-44D5-88B5-2D5617B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3678-C59C-425E-A7E4-E9823E3B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APIs have been scrutinized too, by red teams</a:t>
            </a:r>
          </a:p>
          <a:p>
            <a:pPr lvl="1"/>
            <a:r>
              <a:rPr lang="en-US" dirty="0"/>
              <a:t> These are groups funded to try and find a flaw</a:t>
            </a:r>
          </a:p>
          <a:p>
            <a:pPr lvl="1"/>
            <a:r>
              <a:rPr lang="en-US" dirty="0"/>
              <a:t> Often they include people who were previously black-hat hackers</a:t>
            </a:r>
            <a:br>
              <a:rPr lang="en-US" dirty="0"/>
            </a:br>
            <a:r>
              <a:rPr lang="en-US" dirty="0"/>
              <a:t>   but were caught, or perhaps switched to the good side.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includes every single “privileged” application, within the standard Linux distributions.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05816-07EE-411A-9595-3324D813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52F35-B932-4BF7-9BCC-6B93B13C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EB60-251E-47C6-A65C-CA9D2965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sure that bugs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0593-3E55-4639-B6E6-9DFF44F9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particularly hard to check Linux for bugs.  </a:t>
            </a:r>
          </a:p>
          <a:p>
            <a:endParaRPr lang="en-US" dirty="0"/>
          </a:p>
          <a:p>
            <a:r>
              <a:rPr lang="en-US" dirty="0"/>
              <a:t>One concrete issue is that Linux is coded in C, which has pointers, threads, shared memory, interrupts, etc.  These features leave many opportunities for subtle race conditions and other errors.</a:t>
            </a:r>
          </a:p>
          <a:p>
            <a:endParaRPr lang="en-US" dirty="0"/>
          </a:p>
          <a:p>
            <a:r>
              <a:rPr lang="en-US" dirty="0"/>
              <a:t>Sophisticated hackers sometimes find such issues, then find exploits that somehow target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10BAF-5F81-4DDC-BACF-B1922B71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3D589-66AA-4827-B679-4CD3670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A860-1C3A-4B69-A7C6-135A240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50FE-35E0-4F1C-8827-BDC5F686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languages that enable very rich specifications for modules and code, we can use “formal prover” tools to go much further</a:t>
            </a:r>
          </a:p>
          <a:p>
            <a:endParaRPr lang="en-US" dirty="0"/>
          </a:p>
          <a:p>
            <a:r>
              <a:rPr lang="en-US" dirty="0"/>
              <a:t>For each method, we arrive at invariants about the situations in which it would run, and that it must “reestablish” after executing.</a:t>
            </a:r>
          </a:p>
          <a:p>
            <a:br>
              <a:rPr lang="en-US" dirty="0"/>
            </a:br>
            <a:r>
              <a:rPr lang="en-US" dirty="0"/>
              <a:t>Then the developer works to prove that the methods satisfy these properties, using the theorem provers.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24ADC-A751-4BFB-BB33-791D4133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9B01-C798-4F48-AA01-5A18BC1B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435-DE44-406C-A52E-CEE2EF11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409C-F923-4C98-A11F-3507BDDB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languages in which proving is most successful are often very heavily type-checked in ways that preclude the kinds of high-efficiency logic we’ve explored in CS4414.</a:t>
            </a:r>
          </a:p>
          <a:p>
            <a:endParaRPr lang="en-US" dirty="0"/>
          </a:p>
          <a:p>
            <a:r>
              <a:rPr lang="en-US" dirty="0"/>
              <a:t>… it would be nice if this could change, and over time, it will. </a:t>
            </a:r>
          </a:p>
          <a:p>
            <a:endParaRPr lang="en-US" dirty="0"/>
          </a:p>
          <a:p>
            <a:r>
              <a:rPr lang="en-US" dirty="0"/>
              <a:t>But C and C++ are very far from being verifiable in this sense.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00726-D738-4B25-AC38-0BD1F338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A3FF-0F17-4CD1-A3C7-B313A099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4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6307</TotalTime>
  <Words>3558</Words>
  <Application>Microsoft Office PowerPoint</Application>
  <PresentationFormat>Widescreen</PresentationFormat>
  <Paragraphs>411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Tw Cen MT</vt:lpstr>
      <vt:lpstr>Tw Cen MT Condensed</vt:lpstr>
      <vt:lpstr>Wingdings</vt:lpstr>
      <vt:lpstr>Wingdings 3</vt:lpstr>
      <vt:lpstr>Integral</vt:lpstr>
      <vt:lpstr>Linux / C++ Protection Features</vt:lpstr>
      <vt:lpstr>Idea Map For Today</vt:lpstr>
      <vt:lpstr>Hacking: What have we learned?</vt:lpstr>
      <vt:lpstr>Code and platform reviews</vt:lpstr>
      <vt:lpstr>Modern Linux</vt:lpstr>
      <vt:lpstr>Modern Linux</vt:lpstr>
      <vt:lpstr>Everyone is sure that bugs remain</vt:lpstr>
      <vt:lpstr>Ideal world?</vt:lpstr>
      <vt:lpstr>But… </vt:lpstr>
      <vt:lpstr>C-Cured, RUST</vt:lpstr>
      <vt:lpstr>Type checking, memory protection</vt:lpstr>
      <vt:lpstr>Is there hope? Definitely!!! </vt:lpstr>
      <vt:lpstr>Is there hope? Definitely!!! </vt:lpstr>
      <vt:lpstr>You need to protect the hardware, the platform and the applications</vt:lpstr>
      <vt:lpstr>They added bars to windows… </vt:lpstr>
      <vt:lpstr>Puzzle: Linux is the house… </vt:lpstr>
      <vt:lpstr>In modern systems, Updates and applications are increasingly the issue!</vt:lpstr>
      <vt:lpstr>Some protections are built in</vt:lpstr>
      <vt:lpstr>Example: Let’s revisit the issue of bots that try to disrupt a data center</vt:lpstr>
      <vt:lpstr>Protection against these attacks?</vt:lpstr>
      <vt:lpstr>Consequence</vt:lpstr>
      <vt:lpstr>Undesired Consequences?</vt:lpstr>
      <vt:lpstr>DDoS via replay</vt:lpstr>
      <vt:lpstr>Firewalls</vt:lpstr>
      <vt:lpstr>They come in layers</vt:lpstr>
      <vt:lpstr>Your Linux machine  also has a firewall</vt:lpstr>
      <vt:lpstr>Examples of rules</vt:lpstr>
      <vt:lpstr>PowerPoint Presentation</vt:lpstr>
      <vt:lpstr>What if somehow a virus slips in?</vt:lpstr>
      <vt:lpstr>How viruses “subvert” the rules</vt:lpstr>
      <vt:lpstr>A virus might also try and trick some program with privileges into “helping”</vt:lpstr>
      <vt:lpstr>Virus Scanners</vt:lpstr>
      <vt:lpstr>Big idea?</vt:lpstr>
      <vt:lpstr>What’s in a signature?</vt:lpstr>
      <vt:lpstr>Features like symbolic links, DLL interposition can be misused!</vt:lpstr>
      <vt:lpstr>… these are hard for virus scanners!</vt:lpstr>
      <vt:lpstr>Military-grade solutions?</vt:lpstr>
      <vt:lpstr>Clean room coding approaches</vt:lpstr>
      <vt:lpstr>Type checking helps a lot!</vt:lpstr>
      <vt:lpstr>Can systems really be protected?</vt:lpstr>
      <vt:lpstr>PowerPoint Presentation</vt:lpstr>
      <vt:lpstr>The core problem is a mix of complexity and human error</vt:lpstr>
      <vt:lpstr>Virtualization attacks are toughest</vt:lpstr>
      <vt:lpstr>Example: Information Flow Reference monitors</vt:lpstr>
      <vt:lpstr>Virtualized network &amp; System</vt:lpstr>
      <vt:lpstr>Virtualized network &amp; System</vt:lpstr>
      <vt:lpstr>Virtualized network &amp; System</vt:lpstr>
      <vt:lpstr>PowerPoint Presentation</vt:lpstr>
      <vt:lpstr>Under the surface</vt:lpstr>
      <vt:lpstr>Suppose the network can send 75M packets per second on each link</vt:lpstr>
      <vt:lpstr>Can you protect against this?</vt:lpstr>
      <vt:lpstr>Broader Remedy?  Defense “in depth”</vt:lpstr>
      <vt:lpstr>Defense in depth visualized as “swiss cheese” (From a NYT Covid article)</vt:lpstr>
      <vt:lpstr>A multi-layered defense really works!</vt:lpstr>
      <vt:lpstr>It’s a Jungle out there!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547</cp:revision>
  <dcterms:created xsi:type="dcterms:W3CDTF">2020-07-27T14:20:38Z</dcterms:created>
  <dcterms:modified xsi:type="dcterms:W3CDTF">2021-12-02T16:38:15Z</dcterms:modified>
</cp:coreProperties>
</file>