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6"/>
  </p:notesMasterIdLst>
  <p:sldIdLst>
    <p:sldId id="256" r:id="rId2"/>
    <p:sldId id="327" r:id="rId3"/>
    <p:sldId id="328" r:id="rId4"/>
    <p:sldId id="333" r:id="rId5"/>
    <p:sldId id="373" r:id="rId6"/>
    <p:sldId id="329" r:id="rId7"/>
    <p:sldId id="330" r:id="rId8"/>
    <p:sldId id="331" r:id="rId9"/>
    <p:sldId id="332" r:id="rId10"/>
    <p:sldId id="349" r:id="rId11"/>
    <p:sldId id="346" r:id="rId12"/>
    <p:sldId id="347" r:id="rId13"/>
    <p:sldId id="380" r:id="rId14"/>
    <p:sldId id="350" r:id="rId15"/>
    <p:sldId id="352" r:id="rId16"/>
    <p:sldId id="348" r:id="rId17"/>
    <p:sldId id="353" r:id="rId18"/>
    <p:sldId id="334" r:id="rId19"/>
    <p:sldId id="335" r:id="rId20"/>
    <p:sldId id="336" r:id="rId21"/>
    <p:sldId id="337" r:id="rId22"/>
    <p:sldId id="338" r:id="rId23"/>
    <p:sldId id="339" r:id="rId24"/>
    <p:sldId id="354" r:id="rId25"/>
    <p:sldId id="340" r:id="rId26"/>
    <p:sldId id="374" r:id="rId27"/>
    <p:sldId id="358" r:id="rId28"/>
    <p:sldId id="341" r:id="rId29"/>
    <p:sldId id="342" r:id="rId30"/>
    <p:sldId id="355" r:id="rId31"/>
    <p:sldId id="343" r:id="rId32"/>
    <p:sldId id="344" r:id="rId33"/>
    <p:sldId id="345" r:id="rId34"/>
    <p:sldId id="356" r:id="rId35"/>
    <p:sldId id="375" r:id="rId36"/>
    <p:sldId id="376" r:id="rId37"/>
    <p:sldId id="377" r:id="rId38"/>
    <p:sldId id="357" r:id="rId39"/>
    <p:sldId id="378" r:id="rId40"/>
    <p:sldId id="379" r:id="rId41"/>
    <p:sldId id="359" r:id="rId42"/>
    <p:sldId id="360" r:id="rId43"/>
    <p:sldId id="363" r:id="rId44"/>
    <p:sldId id="364" r:id="rId45"/>
    <p:sldId id="366" r:id="rId46"/>
    <p:sldId id="370" r:id="rId47"/>
    <p:sldId id="365" r:id="rId48"/>
    <p:sldId id="367" r:id="rId49"/>
    <p:sldId id="368" r:id="rId50"/>
    <p:sldId id="369" r:id="rId51"/>
    <p:sldId id="361" r:id="rId52"/>
    <p:sldId id="371" r:id="rId53"/>
    <p:sldId id="372" r:id="rId54"/>
    <p:sldId id="362" r:id="rId5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ECFF"/>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93" autoAdjust="0"/>
    <p:restoredTop sz="94660"/>
  </p:normalViewPr>
  <p:slideViewPr>
    <p:cSldViewPr snapToGrid="0">
      <p:cViewPr varScale="1">
        <p:scale>
          <a:sx n="114" d="100"/>
          <a:sy n="114" d="100"/>
        </p:scale>
        <p:origin x="360"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5C8A7E6-B985-4717-8041-06C2EE61C4D6}" type="datetimeFigureOut">
              <a:rPr lang="en-US" smtClean="0"/>
              <a:t>12/9/2021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8773795-4057-42F8-94F1-B3898A7D5E59}" type="slidenum">
              <a:rPr lang="en-US" smtClean="0"/>
              <a:t>‹#›</a:t>
            </a:fld>
            <a:endParaRPr lang="en-US"/>
          </a:p>
        </p:txBody>
      </p:sp>
    </p:spTree>
    <p:extLst>
      <p:ext uri="{BB962C8B-B14F-4D97-AF65-F5344CB8AC3E}">
        <p14:creationId xmlns:p14="http://schemas.microsoft.com/office/powerpoint/2010/main" val="20911881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b="1" spc="200" baseline="0">
                <a:solidFill>
                  <a:srgbClr val="C00000"/>
                </a:solidFill>
              </a:defRPr>
            </a:lvl1pPr>
          </a:lstStyle>
          <a:p>
            <a:r>
              <a:rPr lang="en-US" dirty="0"/>
              <a:t>Click to edit Master title style</a:t>
            </a:r>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2800" b="1">
                <a:solidFill>
                  <a:srgbClr val="C00000"/>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dirty="0"/>
              <a:t>Click to edit Master subtitle style</a:t>
            </a:r>
          </a:p>
        </p:txBody>
      </p:sp>
      <p:sp>
        <p:nvSpPr>
          <p:cNvPr id="4" name="Date Placeholder 3"/>
          <p:cNvSpPr>
            <a:spLocks noGrp="1"/>
          </p:cNvSpPr>
          <p:nvPr>
            <p:ph type="dt" sz="half" idx="10"/>
          </p:nvPr>
        </p:nvSpPr>
        <p:spPr/>
        <p:txBody>
          <a:bodyPr/>
          <a:lstStyle>
            <a:lvl1pPr algn="l">
              <a:defRPr/>
            </a:lvl1pPr>
          </a:lstStyle>
          <a:p>
            <a:fld id="{B13EC372-81D6-4FBE-A25D-D53772E11B75}" type="datetime1">
              <a:rPr lang="en-US" smtClean="0"/>
              <a:t>12/9/2021</a:t>
            </a:fld>
            <a:endParaRPr lang="en-US"/>
          </a:p>
        </p:txBody>
      </p:sp>
      <p:sp>
        <p:nvSpPr>
          <p:cNvPr id="5" name="Footer Placeholder 4"/>
          <p:cNvSpPr>
            <a:spLocks noGrp="1"/>
          </p:cNvSpPr>
          <p:nvPr>
            <p:ph type="ftr" sz="quarter" idx="11"/>
          </p:nvPr>
        </p:nvSpPr>
        <p:spPr/>
        <p:txBody>
          <a:bodyPr/>
          <a:lstStyle/>
          <a:p>
            <a:r>
              <a:rPr lang="en-US"/>
              <a:t>Cornell CS4414 - Fall 2021.</a:t>
            </a:r>
          </a:p>
        </p:txBody>
      </p:sp>
      <p:sp>
        <p:nvSpPr>
          <p:cNvPr id="6" name="Slide Number Placeholder 5"/>
          <p:cNvSpPr>
            <a:spLocks noGrp="1"/>
          </p:cNvSpPr>
          <p:nvPr>
            <p:ph type="sldNum" sz="quarter" idx="12"/>
          </p:nvPr>
        </p:nvSpPr>
        <p:spPr/>
        <p:txBody>
          <a:bodyPr/>
          <a:lstStyle/>
          <a:p>
            <a:fld id="{6547F9EC-0141-428E-9624-21FD351CB832}"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340276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9706CD0-9B1D-44C9-8F59-F7B07CC95C8B}" type="datetime1">
              <a:rPr lang="en-US" smtClean="0"/>
              <a:t>12/9/2021</a:t>
            </a:fld>
            <a:endParaRPr lang="en-US"/>
          </a:p>
        </p:txBody>
      </p:sp>
      <p:sp>
        <p:nvSpPr>
          <p:cNvPr id="5" name="Footer Placeholder 4"/>
          <p:cNvSpPr>
            <a:spLocks noGrp="1"/>
          </p:cNvSpPr>
          <p:nvPr>
            <p:ph type="ftr" sz="quarter" idx="11"/>
          </p:nvPr>
        </p:nvSpPr>
        <p:spPr/>
        <p:txBody>
          <a:bodyPr/>
          <a:lstStyle/>
          <a:p>
            <a:r>
              <a:rPr lang="en-US"/>
              <a:t>Cornell CS4414 - Fall 2021.</a:t>
            </a:r>
          </a:p>
        </p:txBody>
      </p:sp>
      <p:sp>
        <p:nvSpPr>
          <p:cNvPr id="6" name="Slide Number Placeholder 5"/>
          <p:cNvSpPr>
            <a:spLocks noGrp="1"/>
          </p:cNvSpPr>
          <p:nvPr>
            <p:ph type="sldNum" sz="quarter" idx="12"/>
          </p:nvPr>
        </p:nvSpPr>
        <p:spPr/>
        <p:txBody>
          <a:bodyPr/>
          <a:lstStyle/>
          <a:p>
            <a:fld id="{6547F9EC-0141-428E-9624-21FD351CB832}" type="slidenum">
              <a:rPr lang="en-US" smtClean="0"/>
              <a:t>‹#›</a:t>
            </a:fld>
            <a:endParaRPr lang="en-US"/>
          </a:p>
        </p:txBody>
      </p:sp>
    </p:spTree>
    <p:extLst>
      <p:ext uri="{BB962C8B-B14F-4D97-AF65-F5344CB8AC3E}">
        <p14:creationId xmlns:p14="http://schemas.microsoft.com/office/powerpoint/2010/main" val="5231385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B8D297B-2B02-4EF1-A456-B1B1ED13EAA1}" type="datetime1">
              <a:rPr lang="en-US" smtClean="0"/>
              <a:t>12/9/2021</a:t>
            </a:fld>
            <a:endParaRPr lang="en-US"/>
          </a:p>
        </p:txBody>
      </p:sp>
      <p:sp>
        <p:nvSpPr>
          <p:cNvPr id="5" name="Footer Placeholder 4"/>
          <p:cNvSpPr>
            <a:spLocks noGrp="1"/>
          </p:cNvSpPr>
          <p:nvPr>
            <p:ph type="ftr" sz="quarter" idx="11"/>
          </p:nvPr>
        </p:nvSpPr>
        <p:spPr/>
        <p:txBody>
          <a:bodyPr/>
          <a:lstStyle/>
          <a:p>
            <a:r>
              <a:rPr lang="en-US"/>
              <a:t>Cornell CS4414 - Fall 2021.</a:t>
            </a:r>
          </a:p>
        </p:txBody>
      </p:sp>
      <p:sp>
        <p:nvSpPr>
          <p:cNvPr id="6" name="Slide Number Placeholder 5"/>
          <p:cNvSpPr>
            <a:spLocks noGrp="1"/>
          </p:cNvSpPr>
          <p:nvPr>
            <p:ph type="sldNum" sz="quarter" idx="12"/>
          </p:nvPr>
        </p:nvSpPr>
        <p:spPr/>
        <p:txBody>
          <a:bodyPr/>
          <a:lstStyle/>
          <a:p>
            <a:fld id="{6547F9EC-0141-428E-9624-21FD351CB832}" type="slidenum">
              <a:rPr lang="en-US" smtClean="0"/>
              <a:t>‹#›</a:t>
            </a:fld>
            <a:endParaRPr lang="en-US"/>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980581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7" y="585216"/>
            <a:ext cx="10641691" cy="1499616"/>
          </a:xfrm>
        </p:spPr>
        <p:txBody>
          <a:bodyPr/>
          <a:lstStyle>
            <a:lvl1pPr>
              <a:defRPr b="1">
                <a:solidFill>
                  <a:srgbClr val="C00000"/>
                </a:solidFill>
              </a:defRPr>
            </a:lvl1pPr>
          </a:lstStyle>
          <a:p>
            <a:r>
              <a:rPr lang="en-US" dirty="0"/>
              <a:t>Click to edit Master title style</a:t>
            </a:r>
          </a:p>
        </p:txBody>
      </p:sp>
      <p:sp>
        <p:nvSpPr>
          <p:cNvPr id="3" name="Content Placeholder 2"/>
          <p:cNvSpPr>
            <a:spLocks noGrp="1"/>
          </p:cNvSpPr>
          <p:nvPr>
            <p:ph idx="1"/>
          </p:nvPr>
        </p:nvSpPr>
        <p:spPr>
          <a:xfrm>
            <a:off x="1024128" y="2286000"/>
            <a:ext cx="10641690" cy="4023360"/>
          </a:xfrm>
        </p:spPr>
        <p:txBody>
          <a:bodyPr>
            <a:normAutofit/>
          </a:bodyPr>
          <a:lstStyle>
            <a:lvl1pPr>
              <a:defRPr sz="3200"/>
            </a:lvl1pPr>
            <a:lvl2pPr marL="265176" indent="-137160">
              <a:buFont typeface="Wingdings" panose="05000000000000000000" pitchFamily="2" charset="2"/>
              <a:buChar char="Ø"/>
              <a:defRPr sz="2800"/>
            </a:lvl2pPr>
            <a:lvl3pPr marL="448056" indent="-137160">
              <a:buFont typeface="Wingdings" panose="05000000000000000000" pitchFamily="2" charset="2"/>
              <a:buChar char="Ø"/>
              <a:defRPr sz="2000"/>
            </a:lvl3pPr>
            <a:lvl4pPr marL="594360" indent="-137160">
              <a:buFont typeface="Wingdings" panose="05000000000000000000" pitchFamily="2" charset="2"/>
              <a:buChar char="Ø"/>
              <a:defRPr sz="2000"/>
            </a:lvl4pPr>
            <a:lvl5pPr marL="777240" indent="-137160">
              <a:buFont typeface="Wingdings" panose="05000000000000000000" pitchFamily="2" charset="2"/>
              <a:buChar char="Ø"/>
              <a:defRPr sz="2000"/>
            </a:lvl5pPr>
          </a:lstStyle>
          <a:p>
            <a:pPr lvl="0"/>
            <a:r>
              <a:rPr lang="en-US" dirty="0"/>
              <a:t>Click to edit Master text styles</a:t>
            </a:r>
          </a:p>
          <a:p>
            <a:pPr lvl="1"/>
            <a:r>
              <a:rPr lang="en-US" dirty="0"/>
              <a:t> Second level</a:t>
            </a:r>
          </a:p>
          <a:p>
            <a:pPr lvl="2"/>
            <a:r>
              <a:rPr lang="en-US" dirty="0"/>
              <a:t> Third level</a:t>
            </a:r>
          </a:p>
          <a:p>
            <a:pPr lvl="3"/>
            <a:r>
              <a:rPr lang="en-US" dirty="0"/>
              <a:t> Fourth level</a:t>
            </a:r>
          </a:p>
          <a:p>
            <a:pPr lvl="4"/>
            <a:r>
              <a:rPr lang="en-US" dirty="0"/>
              <a:t> Fifth level</a:t>
            </a:r>
          </a:p>
        </p:txBody>
      </p:sp>
      <p:sp>
        <p:nvSpPr>
          <p:cNvPr id="4" name="Date Placeholder 3"/>
          <p:cNvSpPr>
            <a:spLocks noGrp="1"/>
          </p:cNvSpPr>
          <p:nvPr>
            <p:ph type="dt" sz="half" idx="10"/>
          </p:nvPr>
        </p:nvSpPr>
        <p:spPr/>
        <p:txBody>
          <a:bodyPr/>
          <a:lstStyle/>
          <a:p>
            <a:fld id="{85EFC1DE-A6F5-4204-9045-B353CCF41F61}" type="datetime1">
              <a:rPr lang="en-US" smtClean="0"/>
              <a:t>12/9/2021</a:t>
            </a:fld>
            <a:endParaRPr lang="en-US"/>
          </a:p>
        </p:txBody>
      </p:sp>
      <p:sp>
        <p:nvSpPr>
          <p:cNvPr id="5" name="Footer Placeholder 4"/>
          <p:cNvSpPr>
            <a:spLocks noGrp="1"/>
          </p:cNvSpPr>
          <p:nvPr>
            <p:ph type="ftr" sz="quarter" idx="11"/>
          </p:nvPr>
        </p:nvSpPr>
        <p:spPr/>
        <p:txBody>
          <a:bodyPr/>
          <a:lstStyle/>
          <a:p>
            <a:r>
              <a:rPr lang="en-US"/>
              <a:t>Cornell CS4414 - Fall 2021.</a:t>
            </a:r>
          </a:p>
        </p:txBody>
      </p:sp>
      <p:sp>
        <p:nvSpPr>
          <p:cNvPr id="6" name="Slide Number Placeholder 5"/>
          <p:cNvSpPr>
            <a:spLocks noGrp="1"/>
          </p:cNvSpPr>
          <p:nvPr>
            <p:ph type="sldNum" sz="quarter" idx="12"/>
          </p:nvPr>
        </p:nvSpPr>
        <p:spPr/>
        <p:txBody>
          <a:bodyPr/>
          <a:lstStyle/>
          <a:p>
            <a:fld id="{6547F9EC-0141-428E-9624-21FD351CB832}" type="slidenum">
              <a:rPr lang="en-US" smtClean="0"/>
              <a:t>‹#›</a:t>
            </a:fld>
            <a:endParaRPr lang="en-US"/>
          </a:p>
        </p:txBody>
      </p:sp>
    </p:spTree>
    <p:extLst>
      <p:ext uri="{BB962C8B-B14F-4D97-AF65-F5344CB8AC3E}">
        <p14:creationId xmlns:p14="http://schemas.microsoft.com/office/powerpoint/2010/main" val="2644567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1" spc="200" baseline="0">
                <a:solidFill>
                  <a:srgbClr val="C00000"/>
                </a:solidFill>
              </a:defRPr>
            </a:lvl1pPr>
          </a:lstStyle>
          <a:p>
            <a:r>
              <a:rPr lang="en-US" dirty="0"/>
              <a:t>Click to edit Master title style</a:t>
            </a:r>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2800" b="1">
                <a:solidFill>
                  <a:srgbClr val="C0000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8FD6D72C-640D-4BCC-9669-9F8F14C8298D}" type="datetime1">
              <a:rPr lang="en-US" smtClean="0"/>
              <a:t>12/9/2021</a:t>
            </a:fld>
            <a:endParaRPr lang="en-US"/>
          </a:p>
        </p:txBody>
      </p:sp>
      <p:sp>
        <p:nvSpPr>
          <p:cNvPr id="5" name="Footer Placeholder 4"/>
          <p:cNvSpPr>
            <a:spLocks noGrp="1"/>
          </p:cNvSpPr>
          <p:nvPr>
            <p:ph type="ftr" sz="quarter" idx="11"/>
          </p:nvPr>
        </p:nvSpPr>
        <p:spPr/>
        <p:txBody>
          <a:bodyPr/>
          <a:lstStyle/>
          <a:p>
            <a:r>
              <a:rPr lang="en-US"/>
              <a:t>Cornell CS4414 - Fall 2021.</a:t>
            </a:r>
          </a:p>
        </p:txBody>
      </p:sp>
      <p:sp>
        <p:nvSpPr>
          <p:cNvPr id="6" name="Slide Number Placeholder 5"/>
          <p:cNvSpPr>
            <a:spLocks noGrp="1"/>
          </p:cNvSpPr>
          <p:nvPr>
            <p:ph type="sldNum" sz="quarter" idx="12"/>
          </p:nvPr>
        </p:nvSpPr>
        <p:spPr/>
        <p:txBody>
          <a:bodyPr/>
          <a:lstStyle/>
          <a:p>
            <a:fld id="{6547F9EC-0141-428E-9624-21FD351CB832}"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619273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10786872" cy="1499616"/>
          </a:xfrm>
        </p:spPr>
        <p:txBody>
          <a:bodyPr/>
          <a:lstStyle>
            <a:lvl1pPr>
              <a:defRPr b="1">
                <a:solidFill>
                  <a:srgbClr val="C00000"/>
                </a:solidFill>
              </a:defRPr>
            </a:lvl1pPr>
          </a:lstStyle>
          <a:p>
            <a:r>
              <a:rPr lang="en-US" dirty="0"/>
              <a:t>Click to edit Master title style</a:t>
            </a:r>
          </a:p>
        </p:txBody>
      </p:sp>
      <p:sp>
        <p:nvSpPr>
          <p:cNvPr id="3" name="Content Placeholder 2"/>
          <p:cNvSpPr>
            <a:spLocks noGrp="1"/>
          </p:cNvSpPr>
          <p:nvPr>
            <p:ph sz="half" idx="1"/>
          </p:nvPr>
        </p:nvSpPr>
        <p:spPr>
          <a:xfrm>
            <a:off x="1024126" y="2286000"/>
            <a:ext cx="5071873" cy="4023360"/>
          </a:xfrm>
        </p:spPr>
        <p:txBody>
          <a:bodyPr>
            <a:normAutofit/>
          </a:bodyPr>
          <a:lstStyle>
            <a:lvl1pPr>
              <a:defRPr sz="2800"/>
            </a:lvl1pPr>
            <a:lvl2pPr marL="265176" indent="-137160">
              <a:buFont typeface="Wingdings" panose="05000000000000000000" pitchFamily="2" charset="2"/>
              <a:buChar char="Ø"/>
              <a:defRPr sz="2400"/>
            </a:lvl2pPr>
            <a:lvl3pPr marL="448056" indent="-137160">
              <a:buFont typeface="Wingdings" panose="05000000000000000000" pitchFamily="2" charset="2"/>
              <a:buChar char="Ø"/>
              <a:defRPr sz="1800"/>
            </a:lvl3pPr>
            <a:lvl4pPr marL="594360" indent="-137160">
              <a:buFont typeface="Wingdings" panose="05000000000000000000" pitchFamily="2" charset="2"/>
              <a:buChar char="Ø"/>
              <a:defRPr sz="1800"/>
            </a:lvl4pPr>
            <a:lvl5pPr marL="777240" indent="-137160">
              <a:buFont typeface="Wingdings" panose="05000000000000000000" pitchFamily="2" charset="2"/>
              <a:buChar char="Ø"/>
              <a:defRPr sz="1800"/>
            </a:lvl5pPr>
          </a:lstStyle>
          <a:p>
            <a:pPr lvl="0"/>
            <a:r>
              <a:rPr lang="en-US" dirty="0"/>
              <a:t>Click to edit Master text styles</a:t>
            </a:r>
          </a:p>
          <a:p>
            <a:pPr lvl="1"/>
            <a:r>
              <a:rPr lang="en-US" dirty="0"/>
              <a:t> Second level</a:t>
            </a:r>
          </a:p>
          <a:p>
            <a:pPr lvl="2"/>
            <a:r>
              <a:rPr lang="en-US" dirty="0"/>
              <a:t> Third level</a:t>
            </a:r>
          </a:p>
          <a:p>
            <a:pPr lvl="3"/>
            <a:r>
              <a:rPr lang="en-US" dirty="0"/>
              <a:t> Fourth level</a:t>
            </a:r>
          </a:p>
          <a:p>
            <a:pPr lvl="4"/>
            <a:r>
              <a:rPr lang="en-US" dirty="0"/>
              <a:t> Fifth level</a:t>
            </a:r>
          </a:p>
        </p:txBody>
      </p:sp>
      <p:sp>
        <p:nvSpPr>
          <p:cNvPr id="4" name="Content Placeholder 3"/>
          <p:cNvSpPr>
            <a:spLocks noGrp="1"/>
          </p:cNvSpPr>
          <p:nvPr>
            <p:ph sz="half" idx="2"/>
          </p:nvPr>
        </p:nvSpPr>
        <p:spPr>
          <a:xfrm>
            <a:off x="6434326" y="2286000"/>
            <a:ext cx="5376674" cy="4023360"/>
          </a:xfrm>
        </p:spPr>
        <p:txBody>
          <a:bodyPr>
            <a:normAutofit/>
          </a:bodyPr>
          <a:lstStyle>
            <a:lvl1pPr>
              <a:defRPr sz="2800"/>
            </a:lvl1pPr>
            <a:lvl2pPr marL="265176" indent="-137160">
              <a:buFont typeface="Wingdings" panose="05000000000000000000" pitchFamily="2" charset="2"/>
              <a:buChar char="Ø"/>
              <a:defRPr sz="2400"/>
            </a:lvl2pPr>
            <a:lvl3pPr marL="448056" indent="-137160">
              <a:buFont typeface="Wingdings" panose="05000000000000000000" pitchFamily="2" charset="2"/>
              <a:buChar char="Ø"/>
              <a:defRPr sz="1800"/>
            </a:lvl3pPr>
            <a:lvl4pPr marL="594360" indent="-137160">
              <a:buFont typeface="Wingdings" panose="05000000000000000000" pitchFamily="2" charset="2"/>
              <a:buChar char="Ø"/>
              <a:defRPr sz="1800"/>
            </a:lvl4pPr>
            <a:lvl5pPr marL="777240" indent="-137160">
              <a:buFont typeface="Wingdings" panose="05000000000000000000" pitchFamily="2" charset="2"/>
              <a:buChar char="Ø"/>
              <a:defRPr sz="1800"/>
            </a:lvl5pPr>
          </a:lstStyle>
          <a:p>
            <a:pPr lvl="0"/>
            <a:r>
              <a:rPr lang="en-US" dirty="0"/>
              <a:t>Click to edit Master text styles</a:t>
            </a:r>
          </a:p>
          <a:p>
            <a:pPr lvl="1"/>
            <a:r>
              <a:rPr lang="en-US" dirty="0"/>
              <a:t> Second level</a:t>
            </a:r>
          </a:p>
          <a:p>
            <a:pPr lvl="2"/>
            <a:r>
              <a:rPr lang="en-US" dirty="0"/>
              <a:t> Third level</a:t>
            </a:r>
          </a:p>
          <a:p>
            <a:pPr lvl="3"/>
            <a:r>
              <a:rPr lang="en-US" dirty="0"/>
              <a:t> Fourth level</a:t>
            </a:r>
          </a:p>
          <a:p>
            <a:pPr lvl="4"/>
            <a:r>
              <a:rPr lang="en-US" dirty="0"/>
              <a:t> Fifth level</a:t>
            </a:r>
          </a:p>
        </p:txBody>
      </p:sp>
      <p:sp>
        <p:nvSpPr>
          <p:cNvPr id="5" name="Date Placeholder 4"/>
          <p:cNvSpPr>
            <a:spLocks noGrp="1"/>
          </p:cNvSpPr>
          <p:nvPr>
            <p:ph type="dt" sz="half" idx="10"/>
          </p:nvPr>
        </p:nvSpPr>
        <p:spPr/>
        <p:txBody>
          <a:bodyPr/>
          <a:lstStyle/>
          <a:p>
            <a:fld id="{F675E016-5E15-4574-AB4F-1830DE47FC55}" type="datetime1">
              <a:rPr lang="en-US" smtClean="0"/>
              <a:t>12/9/2021</a:t>
            </a:fld>
            <a:endParaRPr lang="en-US"/>
          </a:p>
        </p:txBody>
      </p:sp>
      <p:sp>
        <p:nvSpPr>
          <p:cNvPr id="6" name="Footer Placeholder 5"/>
          <p:cNvSpPr>
            <a:spLocks noGrp="1"/>
          </p:cNvSpPr>
          <p:nvPr>
            <p:ph type="ftr" sz="quarter" idx="11"/>
          </p:nvPr>
        </p:nvSpPr>
        <p:spPr/>
        <p:txBody>
          <a:bodyPr/>
          <a:lstStyle/>
          <a:p>
            <a:r>
              <a:rPr lang="en-US"/>
              <a:t>Cornell CS4414 - Fall 2021.</a:t>
            </a:r>
          </a:p>
        </p:txBody>
      </p:sp>
      <p:sp>
        <p:nvSpPr>
          <p:cNvPr id="7" name="Slide Number Placeholder 6"/>
          <p:cNvSpPr>
            <a:spLocks noGrp="1"/>
          </p:cNvSpPr>
          <p:nvPr>
            <p:ph type="sldNum" sz="quarter" idx="12"/>
          </p:nvPr>
        </p:nvSpPr>
        <p:spPr/>
        <p:txBody>
          <a:bodyPr/>
          <a:lstStyle/>
          <a:p>
            <a:fld id="{6547F9EC-0141-428E-9624-21FD351CB832}" type="slidenum">
              <a:rPr lang="en-US" smtClean="0"/>
              <a:t>‹#›</a:t>
            </a:fld>
            <a:endParaRPr lang="en-US"/>
          </a:p>
        </p:txBody>
      </p:sp>
    </p:spTree>
    <p:extLst>
      <p:ext uri="{BB962C8B-B14F-4D97-AF65-F5344CB8AC3E}">
        <p14:creationId xmlns:p14="http://schemas.microsoft.com/office/powerpoint/2010/main" val="197123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24128" y="2179636"/>
            <a:ext cx="5217646" cy="822960"/>
          </a:xfrm>
        </p:spPr>
        <p:txBody>
          <a:bodyPr lIns="137160" rIns="137160" anchor="ctr">
            <a:normAutofit/>
          </a:bodyPr>
          <a:lstStyle>
            <a:lvl1pPr marL="0" indent="0">
              <a:spcBef>
                <a:spcPts val="0"/>
              </a:spcBef>
              <a:spcAft>
                <a:spcPts val="0"/>
              </a:spcAft>
              <a:buNone/>
              <a:defRPr sz="2800" b="0" cap="none" baseline="0">
                <a:solidFill>
                  <a:schemeClr val="accent1">
                    <a:lumMod val="75000"/>
                  </a:schemeClr>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1024128" y="2967788"/>
            <a:ext cx="5217646"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994" y="2179636"/>
            <a:ext cx="5430057" cy="822960"/>
          </a:xfrm>
        </p:spPr>
        <p:txBody>
          <a:bodyPr lIns="137160" rIns="137160" anchor="ctr">
            <a:normAutofit/>
          </a:bodyPr>
          <a:lstStyle>
            <a:lvl1pPr marL="0" indent="0">
              <a:spcBef>
                <a:spcPts val="0"/>
              </a:spcBef>
              <a:spcAft>
                <a:spcPts val="0"/>
              </a:spcAft>
              <a:buNone/>
              <a:defRPr lang="en-US" sz="2800" b="0" kern="1200" cap="none" baseline="0" dirty="0">
                <a:solidFill>
                  <a:schemeClr val="accent1">
                    <a:lumMod val="75000"/>
                  </a:schemeClr>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dirty="0"/>
              <a:t>Click to edit Master text styles</a:t>
            </a:r>
          </a:p>
        </p:txBody>
      </p:sp>
      <p:sp>
        <p:nvSpPr>
          <p:cNvPr id="6" name="Content Placeholder 5"/>
          <p:cNvSpPr>
            <a:spLocks noGrp="1"/>
          </p:cNvSpPr>
          <p:nvPr>
            <p:ph sz="quarter" idx="4"/>
          </p:nvPr>
        </p:nvSpPr>
        <p:spPr>
          <a:xfrm>
            <a:off x="6412994" y="2967788"/>
            <a:ext cx="5430057"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0D7C3C-A57A-4509-A0D3-DC8BEA4B32AD}" type="datetime1">
              <a:rPr lang="en-US" smtClean="0"/>
              <a:t>12/9/2021</a:t>
            </a:fld>
            <a:endParaRPr lang="en-US"/>
          </a:p>
        </p:txBody>
      </p:sp>
      <p:sp>
        <p:nvSpPr>
          <p:cNvPr id="8" name="Footer Placeholder 7"/>
          <p:cNvSpPr>
            <a:spLocks noGrp="1"/>
          </p:cNvSpPr>
          <p:nvPr>
            <p:ph type="ftr" sz="quarter" idx="11"/>
          </p:nvPr>
        </p:nvSpPr>
        <p:spPr/>
        <p:txBody>
          <a:bodyPr/>
          <a:lstStyle/>
          <a:p>
            <a:r>
              <a:rPr lang="en-US"/>
              <a:t>Cornell CS4414 - Fall 2021.</a:t>
            </a:r>
          </a:p>
        </p:txBody>
      </p:sp>
      <p:sp>
        <p:nvSpPr>
          <p:cNvPr id="9" name="Slide Number Placeholder 8"/>
          <p:cNvSpPr>
            <a:spLocks noGrp="1"/>
          </p:cNvSpPr>
          <p:nvPr>
            <p:ph type="sldNum" sz="quarter" idx="12"/>
          </p:nvPr>
        </p:nvSpPr>
        <p:spPr/>
        <p:txBody>
          <a:bodyPr/>
          <a:lstStyle/>
          <a:p>
            <a:fld id="{6547F9EC-0141-428E-9624-21FD351CB832}" type="slidenum">
              <a:rPr lang="en-US" smtClean="0"/>
              <a:t>‹#›</a:t>
            </a:fld>
            <a:endParaRPr lang="en-US"/>
          </a:p>
        </p:txBody>
      </p:sp>
    </p:spTree>
    <p:extLst>
      <p:ext uri="{BB962C8B-B14F-4D97-AF65-F5344CB8AC3E}">
        <p14:creationId xmlns:p14="http://schemas.microsoft.com/office/powerpoint/2010/main" val="35129794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10786872" cy="1499616"/>
          </a:xfrm>
        </p:spPr>
        <p:txBody>
          <a:bodyPr/>
          <a:lstStyle>
            <a:lvl1pPr>
              <a:defRPr b="1">
                <a:solidFill>
                  <a:srgbClr val="C00000"/>
                </a:solidFill>
              </a:defRPr>
            </a:lvl1pPr>
          </a:lstStyle>
          <a:p>
            <a:r>
              <a:rPr lang="en-US" dirty="0"/>
              <a:t>Click to edit Master title style</a:t>
            </a:r>
          </a:p>
        </p:txBody>
      </p:sp>
      <p:sp>
        <p:nvSpPr>
          <p:cNvPr id="3" name="Date Placeholder 2"/>
          <p:cNvSpPr>
            <a:spLocks noGrp="1"/>
          </p:cNvSpPr>
          <p:nvPr>
            <p:ph type="dt" sz="half" idx="10"/>
          </p:nvPr>
        </p:nvSpPr>
        <p:spPr/>
        <p:txBody>
          <a:bodyPr/>
          <a:lstStyle/>
          <a:p>
            <a:fld id="{B266AF43-5662-4225-85AA-0A317083FBDF}" type="datetime1">
              <a:rPr lang="en-US" smtClean="0"/>
              <a:t>12/9/2021</a:t>
            </a:fld>
            <a:endParaRPr lang="en-US"/>
          </a:p>
        </p:txBody>
      </p:sp>
      <p:sp>
        <p:nvSpPr>
          <p:cNvPr id="4" name="Footer Placeholder 3"/>
          <p:cNvSpPr>
            <a:spLocks noGrp="1"/>
          </p:cNvSpPr>
          <p:nvPr>
            <p:ph type="ftr" sz="quarter" idx="11"/>
          </p:nvPr>
        </p:nvSpPr>
        <p:spPr/>
        <p:txBody>
          <a:bodyPr/>
          <a:lstStyle/>
          <a:p>
            <a:r>
              <a:rPr lang="en-US"/>
              <a:t>Cornell CS4414 - Fall 2021.</a:t>
            </a:r>
          </a:p>
        </p:txBody>
      </p:sp>
      <p:sp>
        <p:nvSpPr>
          <p:cNvPr id="5" name="Slide Number Placeholder 4"/>
          <p:cNvSpPr>
            <a:spLocks noGrp="1"/>
          </p:cNvSpPr>
          <p:nvPr>
            <p:ph type="sldNum" sz="quarter" idx="12"/>
          </p:nvPr>
        </p:nvSpPr>
        <p:spPr/>
        <p:txBody>
          <a:bodyPr/>
          <a:lstStyle/>
          <a:p>
            <a:fld id="{6547F9EC-0141-428E-9624-21FD351CB832}" type="slidenum">
              <a:rPr lang="en-US" smtClean="0"/>
              <a:t>‹#›</a:t>
            </a:fld>
            <a:endParaRPr lang="en-US"/>
          </a:p>
        </p:txBody>
      </p:sp>
    </p:spTree>
    <p:extLst>
      <p:ext uri="{BB962C8B-B14F-4D97-AF65-F5344CB8AC3E}">
        <p14:creationId xmlns:p14="http://schemas.microsoft.com/office/powerpoint/2010/main" val="28709776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321943-2401-47D3-BCC0-AD133FD66D6C}" type="datetime1">
              <a:rPr lang="en-US" smtClean="0"/>
              <a:t>12/9/2021</a:t>
            </a:fld>
            <a:endParaRPr lang="en-US"/>
          </a:p>
        </p:txBody>
      </p:sp>
      <p:sp>
        <p:nvSpPr>
          <p:cNvPr id="3" name="Footer Placeholder 2"/>
          <p:cNvSpPr>
            <a:spLocks noGrp="1"/>
          </p:cNvSpPr>
          <p:nvPr>
            <p:ph type="ftr" sz="quarter" idx="11"/>
          </p:nvPr>
        </p:nvSpPr>
        <p:spPr/>
        <p:txBody>
          <a:bodyPr/>
          <a:lstStyle/>
          <a:p>
            <a:r>
              <a:rPr lang="en-US"/>
              <a:t>Cornell CS4414 - Fall 2021.</a:t>
            </a:r>
          </a:p>
        </p:txBody>
      </p:sp>
      <p:sp>
        <p:nvSpPr>
          <p:cNvPr id="4" name="Slide Number Placeholder 3"/>
          <p:cNvSpPr>
            <a:spLocks noGrp="1"/>
          </p:cNvSpPr>
          <p:nvPr>
            <p:ph type="sldNum" sz="quarter" idx="12"/>
          </p:nvPr>
        </p:nvSpPr>
        <p:spPr/>
        <p:txBody>
          <a:bodyPr/>
          <a:lstStyle/>
          <a:p>
            <a:fld id="{6547F9EC-0141-428E-9624-21FD351CB832}" type="slidenum">
              <a:rPr lang="en-US" smtClean="0"/>
              <a:t>‹#›</a:t>
            </a:fld>
            <a:endParaRPr lang="en-US"/>
          </a:p>
        </p:txBody>
      </p:sp>
    </p:spTree>
    <p:extLst>
      <p:ext uri="{BB962C8B-B14F-4D97-AF65-F5344CB8AC3E}">
        <p14:creationId xmlns:p14="http://schemas.microsoft.com/office/powerpoint/2010/main" val="24170493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3CA2E73-9FE7-4CD8-B68C-44536991F4A8}" type="datetime1">
              <a:rPr lang="en-US" smtClean="0"/>
              <a:t>12/9/2021</a:t>
            </a:fld>
            <a:endParaRPr lang="en-US"/>
          </a:p>
        </p:txBody>
      </p:sp>
      <p:sp>
        <p:nvSpPr>
          <p:cNvPr id="6" name="Footer Placeholder 5"/>
          <p:cNvSpPr>
            <a:spLocks noGrp="1"/>
          </p:cNvSpPr>
          <p:nvPr>
            <p:ph type="ftr" sz="quarter" idx="11"/>
          </p:nvPr>
        </p:nvSpPr>
        <p:spPr/>
        <p:txBody>
          <a:bodyPr/>
          <a:lstStyle/>
          <a:p>
            <a:r>
              <a:rPr lang="en-US"/>
              <a:t>Cornell CS4414 - Fall 2021.</a:t>
            </a:r>
          </a:p>
        </p:txBody>
      </p:sp>
      <p:sp>
        <p:nvSpPr>
          <p:cNvPr id="7" name="Slide Number Placeholder 6"/>
          <p:cNvSpPr>
            <a:spLocks noGrp="1"/>
          </p:cNvSpPr>
          <p:nvPr>
            <p:ph type="sldNum" sz="quarter" idx="12"/>
          </p:nvPr>
        </p:nvSpPr>
        <p:spPr/>
        <p:txBody>
          <a:bodyPr/>
          <a:lstStyle/>
          <a:p>
            <a:fld id="{6547F9EC-0141-428E-9624-21FD351CB832}" type="slidenum">
              <a:rPr lang="en-US" smtClean="0"/>
              <a:t>‹#›</a:t>
            </a:fld>
            <a:endParaRPr lang="en-US"/>
          </a:p>
        </p:txBody>
      </p:sp>
    </p:spTree>
    <p:extLst>
      <p:ext uri="{BB962C8B-B14F-4D97-AF65-F5344CB8AC3E}">
        <p14:creationId xmlns:p14="http://schemas.microsoft.com/office/powerpoint/2010/main" val="7396355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57521F3-BB19-4B60-AE84-B91DC539A7E0}" type="datetime1">
              <a:rPr lang="en-US" smtClean="0"/>
              <a:t>12/9/2021</a:t>
            </a:fld>
            <a:endParaRPr lang="en-US"/>
          </a:p>
        </p:txBody>
      </p:sp>
      <p:sp>
        <p:nvSpPr>
          <p:cNvPr id="6" name="Footer Placeholder 5"/>
          <p:cNvSpPr>
            <a:spLocks noGrp="1"/>
          </p:cNvSpPr>
          <p:nvPr>
            <p:ph type="ftr" sz="quarter" idx="11"/>
          </p:nvPr>
        </p:nvSpPr>
        <p:spPr/>
        <p:txBody>
          <a:bodyPr/>
          <a:lstStyle/>
          <a:p>
            <a:r>
              <a:rPr lang="en-US"/>
              <a:t>Cornell CS4414 - Fall 2021.</a:t>
            </a:r>
          </a:p>
        </p:txBody>
      </p:sp>
      <p:sp>
        <p:nvSpPr>
          <p:cNvPr id="7" name="Slide Number Placeholder 6"/>
          <p:cNvSpPr>
            <a:spLocks noGrp="1"/>
          </p:cNvSpPr>
          <p:nvPr>
            <p:ph type="sldNum" sz="quarter" idx="12"/>
          </p:nvPr>
        </p:nvSpPr>
        <p:spPr/>
        <p:txBody>
          <a:bodyPr/>
          <a:lstStyle/>
          <a:p>
            <a:fld id="{6547F9EC-0141-428E-9624-21FD351CB832}"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588077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7" y="585216"/>
            <a:ext cx="10786853" cy="1499616"/>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1024128" y="2286000"/>
            <a:ext cx="10786852" cy="4023360"/>
          </a:xfrm>
          <a:prstGeom prst="rect">
            <a:avLst/>
          </a:prstGeom>
        </p:spPr>
        <p:txBody>
          <a:bodyPr vert="horz" lIns="45720" tIns="45720" rIns="4572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1FFE54B1-1709-4A4C-9819-6B79F057725B}" type="datetime1">
              <a:rPr lang="en-US" smtClean="0"/>
              <a:t>12/9/2021</a:t>
            </a:fld>
            <a:endParaRPr lang="en-US"/>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r>
              <a:rPr lang="en-US"/>
              <a:t>Cornell CS4414 - Fall 2021.</a:t>
            </a:r>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6547F9EC-0141-428E-9624-21FD351CB832}" type="slidenum">
              <a:rPr lang="en-US" smtClean="0"/>
              <a:t>‹#›</a:t>
            </a:fld>
            <a:endParaRPr lang="en-US"/>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3499087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defTabSz="914400" rtl="0" eaLnBrk="1" latinLnBrk="0" hangingPunct="1">
        <a:lnSpc>
          <a:spcPct val="80000"/>
        </a:lnSpc>
        <a:spcBef>
          <a:spcPct val="0"/>
        </a:spcBef>
        <a:buNone/>
        <a:defRPr sz="5000" b="1" kern="1200" cap="all" spc="100" baseline="0">
          <a:solidFill>
            <a:srgbClr val="C00000"/>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AAB290-8948-464B-9A2F-7EECFACCE300}"/>
              </a:ext>
            </a:extLst>
          </p:cNvPr>
          <p:cNvSpPr>
            <a:spLocks noGrp="1"/>
          </p:cNvSpPr>
          <p:nvPr>
            <p:ph type="ctrTitle"/>
          </p:nvPr>
        </p:nvSpPr>
        <p:spPr/>
        <p:txBody>
          <a:bodyPr>
            <a:noAutofit/>
          </a:bodyPr>
          <a:lstStyle/>
          <a:p>
            <a:r>
              <a:rPr lang="en-US" sz="4000" dirty="0"/>
              <a:t>Transactions: The model, some building blocks, a “solution”</a:t>
            </a:r>
          </a:p>
        </p:txBody>
      </p:sp>
      <p:sp>
        <p:nvSpPr>
          <p:cNvPr id="3" name="Subtitle 2">
            <a:extLst>
              <a:ext uri="{FF2B5EF4-FFF2-40B4-BE49-F238E27FC236}">
                <a16:creationId xmlns:a16="http://schemas.microsoft.com/office/drawing/2014/main" id="{60407313-B692-48C8-8D0A-53CDD450BACA}"/>
              </a:ext>
            </a:extLst>
          </p:cNvPr>
          <p:cNvSpPr>
            <a:spLocks noGrp="1"/>
          </p:cNvSpPr>
          <p:nvPr>
            <p:ph type="subTitle" idx="1"/>
          </p:nvPr>
        </p:nvSpPr>
        <p:spPr/>
        <p:txBody>
          <a:bodyPr>
            <a:normAutofit/>
          </a:bodyPr>
          <a:lstStyle/>
          <a:p>
            <a:r>
              <a:rPr lang="en-US" sz="2400" dirty="0"/>
              <a:t>Professor Ken Birman</a:t>
            </a:r>
          </a:p>
          <a:p>
            <a:pPr algn="ctr"/>
            <a:r>
              <a:rPr lang="en-US" sz="2400" dirty="0"/>
              <a:t>CS4414 </a:t>
            </a:r>
            <a:r>
              <a:rPr lang="en-US" sz="2400"/>
              <a:t>Lecture 24</a:t>
            </a:r>
            <a:endParaRPr lang="en-US" sz="2400" dirty="0"/>
          </a:p>
        </p:txBody>
      </p:sp>
      <p:sp>
        <p:nvSpPr>
          <p:cNvPr id="4" name="Footer Placeholder 3">
            <a:extLst>
              <a:ext uri="{FF2B5EF4-FFF2-40B4-BE49-F238E27FC236}">
                <a16:creationId xmlns:a16="http://schemas.microsoft.com/office/drawing/2014/main" id="{AF626006-9BAA-4D60-A96F-84032ACC1ADF}"/>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823CAB51-E3B0-4FB7-ADE2-47D11539AFF4}"/>
              </a:ext>
            </a:extLst>
          </p:cNvPr>
          <p:cNvSpPr>
            <a:spLocks noGrp="1"/>
          </p:cNvSpPr>
          <p:nvPr>
            <p:ph type="sldNum" sz="quarter" idx="12"/>
          </p:nvPr>
        </p:nvSpPr>
        <p:spPr/>
        <p:txBody>
          <a:bodyPr/>
          <a:lstStyle/>
          <a:p>
            <a:fld id="{6547F9EC-0141-428E-9624-21FD351CB832}" type="slidenum">
              <a:rPr lang="en-US" smtClean="0"/>
              <a:t>1</a:t>
            </a:fld>
            <a:endParaRPr lang="en-US"/>
          </a:p>
        </p:txBody>
      </p:sp>
    </p:spTree>
    <p:extLst>
      <p:ext uri="{BB962C8B-B14F-4D97-AF65-F5344CB8AC3E}">
        <p14:creationId xmlns:p14="http://schemas.microsoft.com/office/powerpoint/2010/main" val="12646479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969421-591E-4C08-8CF4-FC59D6FC6978}"/>
              </a:ext>
            </a:extLst>
          </p:cNvPr>
          <p:cNvSpPr>
            <a:spLocks noGrp="1"/>
          </p:cNvSpPr>
          <p:nvPr>
            <p:ph type="title"/>
          </p:nvPr>
        </p:nvSpPr>
        <p:spPr/>
        <p:txBody>
          <a:bodyPr/>
          <a:lstStyle/>
          <a:p>
            <a:r>
              <a:rPr lang="en-US" dirty="0"/>
              <a:t>Concept: A storage “Execution Trace”</a:t>
            </a:r>
          </a:p>
        </p:txBody>
      </p:sp>
      <p:sp>
        <p:nvSpPr>
          <p:cNvPr id="3" name="Content Placeholder 2">
            <a:extLst>
              <a:ext uri="{FF2B5EF4-FFF2-40B4-BE49-F238E27FC236}">
                <a16:creationId xmlns:a16="http://schemas.microsoft.com/office/drawing/2014/main" id="{0911A711-5355-4AF2-840B-0D885615A1C1}"/>
              </a:ext>
            </a:extLst>
          </p:cNvPr>
          <p:cNvSpPr>
            <a:spLocks noGrp="1"/>
          </p:cNvSpPr>
          <p:nvPr>
            <p:ph idx="1"/>
          </p:nvPr>
        </p:nvSpPr>
        <p:spPr/>
        <p:txBody>
          <a:bodyPr/>
          <a:lstStyle/>
          <a:p>
            <a:r>
              <a:rPr lang="en-US" dirty="0"/>
              <a:t>This is a time-line (left to right) showing the sequence of events as observed by the storage layer of the transactional system</a:t>
            </a:r>
          </a:p>
          <a:p>
            <a:endParaRPr lang="en-US" dirty="0"/>
          </a:p>
          <a:p>
            <a:r>
              <a:rPr lang="en-US" dirty="0"/>
              <a:t>Each read or write will be visible, but we don’t show the locking requests (those are handled in a different layer, so they aren’t part of the </a:t>
            </a:r>
            <a:r>
              <a:rPr lang="en-US" i="1" dirty="0"/>
              <a:t>storage</a:t>
            </a:r>
            <a:r>
              <a:rPr lang="en-US" dirty="0"/>
              <a:t> trace – they are part of a </a:t>
            </a:r>
            <a:r>
              <a:rPr lang="en-US" i="1" dirty="0"/>
              <a:t>concurrency control </a:t>
            </a:r>
            <a:r>
              <a:rPr lang="en-US" dirty="0"/>
              <a:t>execution trace)</a:t>
            </a:r>
          </a:p>
        </p:txBody>
      </p:sp>
      <p:sp>
        <p:nvSpPr>
          <p:cNvPr id="4" name="Footer Placeholder 3">
            <a:extLst>
              <a:ext uri="{FF2B5EF4-FFF2-40B4-BE49-F238E27FC236}">
                <a16:creationId xmlns:a16="http://schemas.microsoft.com/office/drawing/2014/main" id="{B6C63D2A-C747-4EBD-BDB7-E39CABA0D1E2}"/>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4B1378CF-CCF8-467C-AF56-C4F2A82E16FE}"/>
              </a:ext>
            </a:extLst>
          </p:cNvPr>
          <p:cNvSpPr>
            <a:spLocks noGrp="1"/>
          </p:cNvSpPr>
          <p:nvPr>
            <p:ph type="sldNum" sz="quarter" idx="12"/>
          </p:nvPr>
        </p:nvSpPr>
        <p:spPr/>
        <p:txBody>
          <a:bodyPr/>
          <a:lstStyle/>
          <a:p>
            <a:fld id="{6547F9EC-0141-428E-9624-21FD351CB832}" type="slidenum">
              <a:rPr lang="en-US" smtClean="0"/>
              <a:t>10</a:t>
            </a:fld>
            <a:endParaRPr lang="en-US"/>
          </a:p>
        </p:txBody>
      </p:sp>
    </p:spTree>
    <p:extLst>
      <p:ext uri="{BB962C8B-B14F-4D97-AF65-F5344CB8AC3E}">
        <p14:creationId xmlns:p14="http://schemas.microsoft.com/office/powerpoint/2010/main" val="39295164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F6CAB0-656E-4D10-BD71-D8ADFC8C1380}"/>
              </a:ext>
            </a:extLst>
          </p:cNvPr>
          <p:cNvSpPr>
            <a:spLocks noGrp="1"/>
          </p:cNvSpPr>
          <p:nvPr>
            <p:ph type="title"/>
          </p:nvPr>
        </p:nvSpPr>
        <p:spPr/>
        <p:txBody>
          <a:bodyPr/>
          <a:lstStyle/>
          <a:p>
            <a:r>
              <a:rPr lang="en-US" dirty="0"/>
              <a:t>Example of an </a:t>
            </a:r>
            <a:r>
              <a:rPr lang="en-US" i="1" dirty="0"/>
              <a:t>execution trace</a:t>
            </a:r>
            <a:endParaRPr lang="en-US" dirty="0"/>
          </a:p>
        </p:txBody>
      </p:sp>
      <p:sp>
        <p:nvSpPr>
          <p:cNvPr id="6" name="Content Placeholder 5">
            <a:extLst>
              <a:ext uri="{FF2B5EF4-FFF2-40B4-BE49-F238E27FC236}">
                <a16:creationId xmlns:a16="http://schemas.microsoft.com/office/drawing/2014/main" id="{1A9D264F-5867-4005-9C61-51990D41046B}"/>
              </a:ext>
            </a:extLst>
          </p:cNvPr>
          <p:cNvSpPr>
            <a:spLocks noGrp="1"/>
          </p:cNvSpPr>
          <p:nvPr>
            <p:ph sz="half" idx="1"/>
          </p:nvPr>
        </p:nvSpPr>
        <p:spPr/>
        <p:txBody>
          <a:bodyPr>
            <a:normAutofit/>
          </a:bodyPr>
          <a:lstStyle/>
          <a:p>
            <a:r>
              <a:rPr lang="en-US" sz="1800" dirty="0"/>
              <a:t>Transaction 1:</a:t>
            </a:r>
          </a:p>
          <a:p>
            <a:pPr marL="128016" lvl="1" indent="0">
              <a:buNone/>
            </a:pPr>
            <a:r>
              <a:rPr lang="en-US" sz="1800" dirty="0"/>
              <a:t>      Begin;</a:t>
            </a:r>
          </a:p>
          <a:p>
            <a:pPr marL="128016" lvl="1" indent="0">
              <a:buNone/>
            </a:pPr>
            <a:r>
              <a:rPr lang="en-US" sz="1800" dirty="0"/>
              <a:t>            </a:t>
            </a:r>
            <a:r>
              <a:rPr lang="en-US" sz="1800" dirty="0" err="1"/>
              <a:t>ReadLock</a:t>
            </a:r>
            <a:r>
              <a:rPr lang="en-US" sz="1800" dirty="0"/>
              <a:t> X;</a:t>
            </a:r>
          </a:p>
          <a:p>
            <a:pPr marL="128016" lvl="1" indent="0">
              <a:buNone/>
            </a:pPr>
            <a:r>
              <a:rPr lang="en-US" sz="1800" dirty="0"/>
              <a:t>            </a:t>
            </a:r>
            <a:r>
              <a:rPr lang="en-US" sz="1800" dirty="0" err="1"/>
              <a:t>ReadLock</a:t>
            </a:r>
            <a:r>
              <a:rPr lang="en-US" sz="1800" dirty="0"/>
              <a:t> Y;</a:t>
            </a:r>
          </a:p>
          <a:p>
            <a:pPr marL="128016" lvl="1" indent="0">
              <a:buNone/>
            </a:pPr>
            <a:r>
              <a:rPr lang="en-US" sz="1800" dirty="0"/>
              <a:t>            </a:t>
            </a:r>
            <a:r>
              <a:rPr lang="en-US" sz="1800" dirty="0" err="1"/>
              <a:t>WriteLock</a:t>
            </a:r>
            <a:r>
              <a:rPr lang="en-US" sz="1800" dirty="0"/>
              <a:t> Z;</a:t>
            </a:r>
          </a:p>
          <a:p>
            <a:pPr marL="128016" lvl="1" indent="0">
              <a:buNone/>
            </a:pPr>
            <a:r>
              <a:rPr lang="en-US" sz="1800" dirty="0"/>
              <a:t>            Z = X+Y;   </a:t>
            </a:r>
          </a:p>
          <a:p>
            <a:pPr marL="128016" lvl="1" indent="0">
              <a:buNone/>
            </a:pPr>
            <a:r>
              <a:rPr lang="en-US" sz="1800" dirty="0"/>
              <a:t>      Commit;</a:t>
            </a:r>
          </a:p>
        </p:txBody>
      </p:sp>
      <p:sp>
        <p:nvSpPr>
          <p:cNvPr id="7" name="Content Placeholder 6">
            <a:extLst>
              <a:ext uri="{FF2B5EF4-FFF2-40B4-BE49-F238E27FC236}">
                <a16:creationId xmlns:a16="http://schemas.microsoft.com/office/drawing/2014/main" id="{F28E83A2-D8EB-4AE5-96DC-6FE363172B73}"/>
              </a:ext>
            </a:extLst>
          </p:cNvPr>
          <p:cNvSpPr>
            <a:spLocks noGrp="1"/>
          </p:cNvSpPr>
          <p:nvPr>
            <p:ph sz="half" idx="2"/>
          </p:nvPr>
        </p:nvSpPr>
        <p:spPr/>
        <p:txBody>
          <a:bodyPr>
            <a:normAutofit/>
          </a:bodyPr>
          <a:lstStyle/>
          <a:p>
            <a:r>
              <a:rPr lang="en-US" sz="1800" dirty="0"/>
              <a:t>Transaction 2:</a:t>
            </a:r>
          </a:p>
          <a:p>
            <a:pPr marL="128016" lvl="1" indent="0">
              <a:buNone/>
            </a:pPr>
            <a:r>
              <a:rPr lang="en-US" sz="1800" dirty="0"/>
              <a:t>      Begin;</a:t>
            </a:r>
          </a:p>
          <a:p>
            <a:pPr marL="128016" lvl="1" indent="0">
              <a:buNone/>
            </a:pPr>
            <a:r>
              <a:rPr lang="en-US" sz="1800" dirty="0"/>
              <a:t>            </a:t>
            </a:r>
            <a:r>
              <a:rPr lang="en-US" sz="1800" dirty="0" err="1"/>
              <a:t>ReadLock</a:t>
            </a:r>
            <a:r>
              <a:rPr lang="en-US" sz="1800" dirty="0"/>
              <a:t> Z;</a:t>
            </a:r>
          </a:p>
          <a:p>
            <a:pPr marL="128016" lvl="1" indent="0">
              <a:buNone/>
            </a:pPr>
            <a:r>
              <a:rPr lang="en-US" sz="1800" dirty="0"/>
              <a:t>            </a:t>
            </a:r>
            <a:r>
              <a:rPr lang="en-US" sz="1800" dirty="0" err="1"/>
              <a:t>WriteLock</a:t>
            </a:r>
            <a:r>
              <a:rPr lang="en-US" sz="1800" dirty="0"/>
              <a:t> X;</a:t>
            </a:r>
          </a:p>
          <a:p>
            <a:pPr marL="128016" lvl="1" indent="0">
              <a:buNone/>
            </a:pPr>
            <a:r>
              <a:rPr lang="en-US" sz="1800" dirty="0"/>
              <a:t>            </a:t>
            </a:r>
            <a:r>
              <a:rPr lang="en-US" sz="1800" dirty="0" err="1"/>
              <a:t>WriteLock</a:t>
            </a:r>
            <a:r>
              <a:rPr lang="en-US" sz="1800" dirty="0"/>
              <a:t> Y;</a:t>
            </a:r>
          </a:p>
          <a:p>
            <a:pPr marL="128016" lvl="1" indent="0">
              <a:buNone/>
            </a:pPr>
            <a:r>
              <a:rPr lang="en-US" sz="1800" dirty="0"/>
              <a:t>            X = Y-Z;</a:t>
            </a:r>
          </a:p>
          <a:p>
            <a:pPr marL="128016" lvl="1" indent="0">
              <a:buNone/>
            </a:pPr>
            <a:r>
              <a:rPr lang="en-US" sz="1800" dirty="0"/>
              <a:t>            Y = X+Z;</a:t>
            </a:r>
          </a:p>
          <a:p>
            <a:pPr marL="128016" lvl="1" indent="0">
              <a:buNone/>
            </a:pPr>
            <a:r>
              <a:rPr lang="en-US" sz="1800" dirty="0"/>
              <a:t>      Commit;     </a:t>
            </a:r>
          </a:p>
        </p:txBody>
      </p:sp>
      <p:sp>
        <p:nvSpPr>
          <p:cNvPr id="4" name="Footer Placeholder 3">
            <a:extLst>
              <a:ext uri="{FF2B5EF4-FFF2-40B4-BE49-F238E27FC236}">
                <a16:creationId xmlns:a16="http://schemas.microsoft.com/office/drawing/2014/main" id="{14CF33FD-8B45-4DCA-8F75-056627F25136}"/>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811A8BB7-53A5-4ED5-8CF0-0B669D64055F}"/>
              </a:ext>
            </a:extLst>
          </p:cNvPr>
          <p:cNvSpPr>
            <a:spLocks noGrp="1"/>
          </p:cNvSpPr>
          <p:nvPr>
            <p:ph type="sldNum" sz="quarter" idx="12"/>
          </p:nvPr>
        </p:nvSpPr>
        <p:spPr/>
        <p:txBody>
          <a:bodyPr/>
          <a:lstStyle/>
          <a:p>
            <a:fld id="{6547F9EC-0141-428E-9624-21FD351CB832}" type="slidenum">
              <a:rPr lang="en-US" smtClean="0"/>
              <a:t>11</a:t>
            </a:fld>
            <a:endParaRPr lang="en-US"/>
          </a:p>
        </p:txBody>
      </p:sp>
      <p:cxnSp>
        <p:nvCxnSpPr>
          <p:cNvPr id="8" name="Straight Arrow Connector 7">
            <a:extLst>
              <a:ext uri="{FF2B5EF4-FFF2-40B4-BE49-F238E27FC236}">
                <a16:creationId xmlns:a16="http://schemas.microsoft.com/office/drawing/2014/main" id="{74387D5A-3CD8-415D-BDD2-D7B920E196AE}"/>
              </a:ext>
            </a:extLst>
          </p:cNvPr>
          <p:cNvCxnSpPr/>
          <p:nvPr/>
        </p:nvCxnSpPr>
        <p:spPr>
          <a:xfrm>
            <a:off x="1024126" y="5189621"/>
            <a:ext cx="9964716" cy="0"/>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A553A85F-53D9-483A-A4EE-C0D7CC404EEB}"/>
              </a:ext>
            </a:extLst>
          </p:cNvPr>
          <p:cNvSpPr txBox="1"/>
          <p:nvPr/>
        </p:nvSpPr>
        <p:spPr>
          <a:xfrm>
            <a:off x="1820779" y="5004955"/>
            <a:ext cx="575799" cy="369332"/>
          </a:xfrm>
          <a:prstGeom prst="rect">
            <a:avLst/>
          </a:prstGeom>
          <a:solidFill>
            <a:srgbClr val="CCECFF"/>
          </a:solidFill>
          <a:ln>
            <a:solidFill>
              <a:srgbClr val="00B0F0"/>
            </a:solidFill>
          </a:ln>
        </p:spPr>
        <p:txBody>
          <a:bodyPr wrap="none" rtlCol="0">
            <a:spAutoFit/>
          </a:bodyPr>
          <a:lstStyle/>
          <a:p>
            <a:r>
              <a:rPr lang="en-US" dirty="0"/>
              <a:t>R</a:t>
            </a:r>
            <a:r>
              <a:rPr lang="en-US" baseline="-25000" dirty="0"/>
              <a:t>1</a:t>
            </a:r>
            <a:r>
              <a:rPr lang="en-US" dirty="0"/>
              <a:t> X</a:t>
            </a:r>
          </a:p>
        </p:txBody>
      </p:sp>
      <p:sp>
        <p:nvSpPr>
          <p:cNvPr id="11" name="TextBox 10">
            <a:extLst>
              <a:ext uri="{FF2B5EF4-FFF2-40B4-BE49-F238E27FC236}">
                <a16:creationId xmlns:a16="http://schemas.microsoft.com/office/drawing/2014/main" id="{55B91241-9DDE-4B45-A5D6-08C56D225C86}"/>
              </a:ext>
            </a:extLst>
          </p:cNvPr>
          <p:cNvSpPr txBox="1"/>
          <p:nvPr/>
        </p:nvSpPr>
        <p:spPr>
          <a:xfrm>
            <a:off x="2519757" y="5004955"/>
            <a:ext cx="575799" cy="369332"/>
          </a:xfrm>
          <a:prstGeom prst="rect">
            <a:avLst/>
          </a:prstGeom>
          <a:solidFill>
            <a:srgbClr val="CCECFF"/>
          </a:solidFill>
          <a:ln>
            <a:solidFill>
              <a:srgbClr val="00B0F0"/>
            </a:solidFill>
          </a:ln>
        </p:spPr>
        <p:txBody>
          <a:bodyPr wrap="none" rtlCol="0">
            <a:spAutoFit/>
          </a:bodyPr>
          <a:lstStyle/>
          <a:p>
            <a:r>
              <a:rPr lang="en-US" dirty="0"/>
              <a:t>R</a:t>
            </a:r>
            <a:r>
              <a:rPr lang="en-US" baseline="-25000" dirty="0"/>
              <a:t>1</a:t>
            </a:r>
            <a:r>
              <a:rPr lang="en-US" dirty="0"/>
              <a:t> Y</a:t>
            </a:r>
          </a:p>
        </p:txBody>
      </p:sp>
      <p:sp>
        <p:nvSpPr>
          <p:cNvPr id="12" name="TextBox 11">
            <a:extLst>
              <a:ext uri="{FF2B5EF4-FFF2-40B4-BE49-F238E27FC236}">
                <a16:creationId xmlns:a16="http://schemas.microsoft.com/office/drawing/2014/main" id="{AA63BAFB-6B89-47B6-AC90-BE11175D2043}"/>
              </a:ext>
            </a:extLst>
          </p:cNvPr>
          <p:cNvSpPr txBox="1"/>
          <p:nvPr/>
        </p:nvSpPr>
        <p:spPr>
          <a:xfrm>
            <a:off x="3145983" y="5004955"/>
            <a:ext cx="679994" cy="369332"/>
          </a:xfrm>
          <a:prstGeom prst="rect">
            <a:avLst/>
          </a:prstGeom>
          <a:solidFill>
            <a:srgbClr val="CCECFF"/>
          </a:solidFill>
          <a:ln>
            <a:solidFill>
              <a:srgbClr val="00B0F0"/>
            </a:solidFill>
          </a:ln>
        </p:spPr>
        <p:txBody>
          <a:bodyPr wrap="none" rtlCol="0">
            <a:spAutoFit/>
          </a:bodyPr>
          <a:lstStyle/>
          <a:p>
            <a:r>
              <a:rPr lang="en-US" dirty="0"/>
              <a:t>W</a:t>
            </a:r>
            <a:r>
              <a:rPr lang="en-US" baseline="-25000" dirty="0"/>
              <a:t>1</a:t>
            </a:r>
            <a:r>
              <a:rPr lang="en-US" dirty="0"/>
              <a:t> Z</a:t>
            </a:r>
          </a:p>
        </p:txBody>
      </p:sp>
      <p:sp>
        <p:nvSpPr>
          <p:cNvPr id="13" name="TextBox 12">
            <a:extLst>
              <a:ext uri="{FF2B5EF4-FFF2-40B4-BE49-F238E27FC236}">
                <a16:creationId xmlns:a16="http://schemas.microsoft.com/office/drawing/2014/main" id="{15A11B4E-3C81-4521-B4AF-155B5B166BB5}"/>
              </a:ext>
            </a:extLst>
          </p:cNvPr>
          <p:cNvSpPr txBox="1"/>
          <p:nvPr/>
        </p:nvSpPr>
        <p:spPr>
          <a:xfrm>
            <a:off x="6778641" y="5004955"/>
            <a:ext cx="564578" cy="369332"/>
          </a:xfrm>
          <a:prstGeom prst="rect">
            <a:avLst/>
          </a:prstGeom>
          <a:solidFill>
            <a:srgbClr val="CCECFF"/>
          </a:solidFill>
          <a:ln>
            <a:solidFill>
              <a:srgbClr val="00B0F0"/>
            </a:solidFill>
          </a:ln>
        </p:spPr>
        <p:txBody>
          <a:bodyPr wrap="none" rtlCol="0">
            <a:spAutoFit/>
          </a:bodyPr>
          <a:lstStyle/>
          <a:p>
            <a:r>
              <a:rPr lang="en-US" dirty="0"/>
              <a:t>R</a:t>
            </a:r>
            <a:r>
              <a:rPr lang="en-US" baseline="-25000" dirty="0"/>
              <a:t>2</a:t>
            </a:r>
            <a:r>
              <a:rPr lang="en-US" dirty="0"/>
              <a:t> Z</a:t>
            </a:r>
          </a:p>
        </p:txBody>
      </p:sp>
      <p:sp>
        <p:nvSpPr>
          <p:cNvPr id="14" name="TextBox 13">
            <a:extLst>
              <a:ext uri="{FF2B5EF4-FFF2-40B4-BE49-F238E27FC236}">
                <a16:creationId xmlns:a16="http://schemas.microsoft.com/office/drawing/2014/main" id="{3FE3BD10-8AA8-4E6F-B0FE-A810D8420AA3}"/>
              </a:ext>
            </a:extLst>
          </p:cNvPr>
          <p:cNvSpPr txBox="1"/>
          <p:nvPr/>
        </p:nvSpPr>
        <p:spPr>
          <a:xfrm>
            <a:off x="8694435" y="5004955"/>
            <a:ext cx="691215" cy="369332"/>
          </a:xfrm>
          <a:prstGeom prst="rect">
            <a:avLst/>
          </a:prstGeom>
          <a:solidFill>
            <a:srgbClr val="CCECFF"/>
          </a:solidFill>
          <a:ln>
            <a:solidFill>
              <a:srgbClr val="00B0F0"/>
            </a:solidFill>
          </a:ln>
        </p:spPr>
        <p:txBody>
          <a:bodyPr wrap="none" rtlCol="0">
            <a:spAutoFit/>
          </a:bodyPr>
          <a:lstStyle/>
          <a:p>
            <a:r>
              <a:rPr lang="en-US" dirty="0"/>
              <a:t>W</a:t>
            </a:r>
            <a:r>
              <a:rPr lang="en-US" baseline="-25000" dirty="0"/>
              <a:t>2</a:t>
            </a:r>
            <a:r>
              <a:rPr lang="en-US" dirty="0"/>
              <a:t> X</a:t>
            </a:r>
          </a:p>
        </p:txBody>
      </p:sp>
      <p:sp>
        <p:nvSpPr>
          <p:cNvPr id="15" name="TextBox 14">
            <a:extLst>
              <a:ext uri="{FF2B5EF4-FFF2-40B4-BE49-F238E27FC236}">
                <a16:creationId xmlns:a16="http://schemas.microsoft.com/office/drawing/2014/main" id="{ED6A1466-0514-43F1-A1D0-E476977F1E5F}"/>
              </a:ext>
            </a:extLst>
          </p:cNvPr>
          <p:cNvSpPr txBox="1"/>
          <p:nvPr/>
        </p:nvSpPr>
        <p:spPr>
          <a:xfrm>
            <a:off x="9486345" y="5012795"/>
            <a:ext cx="691215" cy="369332"/>
          </a:xfrm>
          <a:prstGeom prst="rect">
            <a:avLst/>
          </a:prstGeom>
          <a:solidFill>
            <a:srgbClr val="CCECFF"/>
          </a:solidFill>
          <a:ln>
            <a:solidFill>
              <a:srgbClr val="00B0F0"/>
            </a:solidFill>
          </a:ln>
        </p:spPr>
        <p:txBody>
          <a:bodyPr wrap="none" rtlCol="0">
            <a:spAutoFit/>
          </a:bodyPr>
          <a:lstStyle/>
          <a:p>
            <a:r>
              <a:rPr lang="en-US" dirty="0"/>
              <a:t>W</a:t>
            </a:r>
            <a:r>
              <a:rPr lang="en-US" baseline="-25000" dirty="0"/>
              <a:t>2</a:t>
            </a:r>
            <a:r>
              <a:rPr lang="en-US" dirty="0"/>
              <a:t> Y</a:t>
            </a:r>
          </a:p>
        </p:txBody>
      </p:sp>
      <p:sp>
        <p:nvSpPr>
          <p:cNvPr id="16" name="TextBox 15">
            <a:extLst>
              <a:ext uri="{FF2B5EF4-FFF2-40B4-BE49-F238E27FC236}">
                <a16:creationId xmlns:a16="http://schemas.microsoft.com/office/drawing/2014/main" id="{D57F16AE-6739-41CE-B6FF-DB937C465B72}"/>
              </a:ext>
            </a:extLst>
          </p:cNvPr>
          <p:cNvSpPr txBox="1"/>
          <p:nvPr/>
        </p:nvSpPr>
        <p:spPr>
          <a:xfrm>
            <a:off x="7427114" y="5012977"/>
            <a:ext cx="575799" cy="369332"/>
          </a:xfrm>
          <a:prstGeom prst="rect">
            <a:avLst/>
          </a:prstGeom>
          <a:solidFill>
            <a:srgbClr val="CCECFF"/>
          </a:solidFill>
          <a:ln>
            <a:solidFill>
              <a:srgbClr val="00B0F0"/>
            </a:solidFill>
          </a:ln>
        </p:spPr>
        <p:txBody>
          <a:bodyPr wrap="none" rtlCol="0">
            <a:spAutoFit/>
          </a:bodyPr>
          <a:lstStyle/>
          <a:p>
            <a:r>
              <a:rPr lang="en-US" dirty="0"/>
              <a:t>R</a:t>
            </a:r>
            <a:r>
              <a:rPr lang="en-US" baseline="-25000" dirty="0"/>
              <a:t>2</a:t>
            </a:r>
            <a:r>
              <a:rPr lang="en-US" dirty="0"/>
              <a:t> X</a:t>
            </a:r>
          </a:p>
        </p:txBody>
      </p:sp>
      <p:sp>
        <p:nvSpPr>
          <p:cNvPr id="17" name="TextBox 16">
            <a:extLst>
              <a:ext uri="{FF2B5EF4-FFF2-40B4-BE49-F238E27FC236}">
                <a16:creationId xmlns:a16="http://schemas.microsoft.com/office/drawing/2014/main" id="{126CC0A0-FDD4-4EE7-97E5-CFAC8B4903D8}"/>
              </a:ext>
            </a:extLst>
          </p:cNvPr>
          <p:cNvSpPr txBox="1"/>
          <p:nvPr/>
        </p:nvSpPr>
        <p:spPr>
          <a:xfrm>
            <a:off x="8066625" y="5020817"/>
            <a:ext cx="575799" cy="369332"/>
          </a:xfrm>
          <a:prstGeom prst="rect">
            <a:avLst/>
          </a:prstGeom>
          <a:solidFill>
            <a:srgbClr val="CCECFF"/>
          </a:solidFill>
          <a:ln>
            <a:solidFill>
              <a:srgbClr val="00B0F0"/>
            </a:solidFill>
          </a:ln>
        </p:spPr>
        <p:txBody>
          <a:bodyPr wrap="none" rtlCol="0">
            <a:spAutoFit/>
          </a:bodyPr>
          <a:lstStyle/>
          <a:p>
            <a:r>
              <a:rPr lang="en-US" dirty="0"/>
              <a:t>R</a:t>
            </a:r>
            <a:r>
              <a:rPr lang="en-US" baseline="-25000" dirty="0"/>
              <a:t>2</a:t>
            </a:r>
            <a:r>
              <a:rPr lang="en-US" dirty="0"/>
              <a:t> Y</a:t>
            </a:r>
          </a:p>
        </p:txBody>
      </p:sp>
      <p:sp>
        <p:nvSpPr>
          <p:cNvPr id="18" name="TextBox 17">
            <a:extLst>
              <a:ext uri="{FF2B5EF4-FFF2-40B4-BE49-F238E27FC236}">
                <a16:creationId xmlns:a16="http://schemas.microsoft.com/office/drawing/2014/main" id="{90CD3601-F714-4056-AEC2-E47CE6C82AA5}"/>
              </a:ext>
            </a:extLst>
          </p:cNvPr>
          <p:cNvSpPr txBox="1"/>
          <p:nvPr/>
        </p:nvSpPr>
        <p:spPr>
          <a:xfrm>
            <a:off x="1024126" y="5440316"/>
            <a:ext cx="3937956" cy="369332"/>
          </a:xfrm>
          <a:prstGeom prst="rect">
            <a:avLst/>
          </a:prstGeom>
          <a:noFill/>
        </p:spPr>
        <p:txBody>
          <a:bodyPr wrap="square" rtlCol="0">
            <a:spAutoFit/>
          </a:bodyPr>
          <a:lstStyle/>
          <a:p>
            <a:r>
              <a:rPr lang="en-US" b="1" i="1" dirty="0">
                <a:solidFill>
                  <a:srgbClr val="C00000"/>
                </a:solidFill>
              </a:rPr>
              <a:t>In this trace, time goes from left to right</a:t>
            </a:r>
          </a:p>
        </p:txBody>
      </p:sp>
    </p:spTree>
    <p:extLst>
      <p:ext uri="{BB962C8B-B14F-4D97-AF65-F5344CB8AC3E}">
        <p14:creationId xmlns:p14="http://schemas.microsoft.com/office/powerpoint/2010/main" val="31829550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F6CAB0-656E-4D10-BD71-D8ADFC8C1380}"/>
              </a:ext>
            </a:extLst>
          </p:cNvPr>
          <p:cNvSpPr>
            <a:spLocks noGrp="1"/>
          </p:cNvSpPr>
          <p:nvPr>
            <p:ph type="title"/>
          </p:nvPr>
        </p:nvSpPr>
        <p:spPr/>
        <p:txBody>
          <a:bodyPr/>
          <a:lstStyle/>
          <a:p>
            <a:r>
              <a:rPr lang="en-US" dirty="0"/>
              <a:t>Example (Interleaved)</a:t>
            </a:r>
          </a:p>
        </p:txBody>
      </p:sp>
      <p:sp>
        <p:nvSpPr>
          <p:cNvPr id="6" name="Content Placeholder 5">
            <a:extLst>
              <a:ext uri="{FF2B5EF4-FFF2-40B4-BE49-F238E27FC236}">
                <a16:creationId xmlns:a16="http://schemas.microsoft.com/office/drawing/2014/main" id="{1A9D264F-5867-4005-9C61-51990D41046B}"/>
              </a:ext>
            </a:extLst>
          </p:cNvPr>
          <p:cNvSpPr>
            <a:spLocks noGrp="1"/>
          </p:cNvSpPr>
          <p:nvPr>
            <p:ph sz="half" idx="1"/>
          </p:nvPr>
        </p:nvSpPr>
        <p:spPr/>
        <p:txBody>
          <a:bodyPr>
            <a:normAutofit/>
          </a:bodyPr>
          <a:lstStyle/>
          <a:p>
            <a:r>
              <a:rPr lang="en-US" sz="1800" dirty="0"/>
              <a:t>Transaction 1:</a:t>
            </a:r>
          </a:p>
          <a:p>
            <a:pPr marL="128016" lvl="1" indent="0">
              <a:buNone/>
            </a:pPr>
            <a:r>
              <a:rPr lang="en-US" sz="1800" dirty="0"/>
              <a:t>      Begin;</a:t>
            </a:r>
          </a:p>
          <a:p>
            <a:pPr marL="128016" lvl="1" indent="0">
              <a:buNone/>
            </a:pPr>
            <a:r>
              <a:rPr lang="en-US" sz="1800" dirty="0"/>
              <a:t>            </a:t>
            </a:r>
            <a:r>
              <a:rPr lang="en-US" sz="1800" dirty="0" err="1"/>
              <a:t>ReadLock</a:t>
            </a:r>
            <a:r>
              <a:rPr lang="en-US" sz="1800" dirty="0"/>
              <a:t> X;</a:t>
            </a:r>
          </a:p>
          <a:p>
            <a:pPr marL="128016" lvl="1" indent="0">
              <a:buNone/>
            </a:pPr>
            <a:r>
              <a:rPr lang="en-US" sz="1800" dirty="0"/>
              <a:t>            </a:t>
            </a:r>
            <a:r>
              <a:rPr lang="en-US" sz="1800" dirty="0" err="1"/>
              <a:t>ReadLock</a:t>
            </a:r>
            <a:r>
              <a:rPr lang="en-US" sz="1800" dirty="0"/>
              <a:t> Y;</a:t>
            </a:r>
          </a:p>
          <a:p>
            <a:pPr marL="128016" lvl="1" indent="0">
              <a:buNone/>
            </a:pPr>
            <a:r>
              <a:rPr lang="en-US" sz="1800" dirty="0"/>
              <a:t>            </a:t>
            </a:r>
            <a:r>
              <a:rPr lang="en-US" sz="1800" dirty="0" err="1"/>
              <a:t>WriteLock</a:t>
            </a:r>
            <a:r>
              <a:rPr lang="en-US" sz="1800" dirty="0"/>
              <a:t> Z;</a:t>
            </a:r>
          </a:p>
          <a:p>
            <a:pPr marL="128016" lvl="1" indent="0">
              <a:buNone/>
            </a:pPr>
            <a:r>
              <a:rPr lang="en-US" sz="1800" dirty="0"/>
              <a:t>            Z = X+Y;   </a:t>
            </a:r>
          </a:p>
          <a:p>
            <a:pPr marL="128016" lvl="1" indent="0">
              <a:buNone/>
            </a:pPr>
            <a:r>
              <a:rPr lang="en-US" sz="1800" dirty="0"/>
              <a:t>      Commit;</a:t>
            </a:r>
          </a:p>
        </p:txBody>
      </p:sp>
      <p:sp>
        <p:nvSpPr>
          <p:cNvPr id="7" name="Content Placeholder 6">
            <a:extLst>
              <a:ext uri="{FF2B5EF4-FFF2-40B4-BE49-F238E27FC236}">
                <a16:creationId xmlns:a16="http://schemas.microsoft.com/office/drawing/2014/main" id="{F28E83A2-D8EB-4AE5-96DC-6FE363172B73}"/>
              </a:ext>
            </a:extLst>
          </p:cNvPr>
          <p:cNvSpPr>
            <a:spLocks noGrp="1"/>
          </p:cNvSpPr>
          <p:nvPr>
            <p:ph sz="half" idx="2"/>
          </p:nvPr>
        </p:nvSpPr>
        <p:spPr/>
        <p:txBody>
          <a:bodyPr>
            <a:normAutofit/>
          </a:bodyPr>
          <a:lstStyle/>
          <a:p>
            <a:r>
              <a:rPr lang="en-US" sz="1800" dirty="0"/>
              <a:t>Transaction 2:</a:t>
            </a:r>
          </a:p>
          <a:p>
            <a:pPr marL="128016" lvl="1" indent="0">
              <a:buNone/>
            </a:pPr>
            <a:r>
              <a:rPr lang="en-US" sz="1800" dirty="0"/>
              <a:t>      Begin;</a:t>
            </a:r>
          </a:p>
          <a:p>
            <a:pPr marL="128016" lvl="1" indent="0">
              <a:buNone/>
            </a:pPr>
            <a:r>
              <a:rPr lang="en-US" sz="1800" dirty="0"/>
              <a:t>            </a:t>
            </a:r>
            <a:r>
              <a:rPr lang="en-US" sz="1800" dirty="0" err="1"/>
              <a:t>ReadLock</a:t>
            </a:r>
            <a:r>
              <a:rPr lang="en-US" sz="1800" dirty="0"/>
              <a:t> Z;</a:t>
            </a:r>
          </a:p>
          <a:p>
            <a:pPr marL="128016" lvl="1" indent="0">
              <a:buNone/>
            </a:pPr>
            <a:r>
              <a:rPr lang="en-US" sz="1800" dirty="0"/>
              <a:t>            </a:t>
            </a:r>
            <a:r>
              <a:rPr lang="en-US" sz="1800" dirty="0" err="1"/>
              <a:t>WriteLock</a:t>
            </a:r>
            <a:r>
              <a:rPr lang="en-US" sz="1800" dirty="0"/>
              <a:t> X;</a:t>
            </a:r>
          </a:p>
          <a:p>
            <a:pPr marL="128016" lvl="1" indent="0">
              <a:buNone/>
            </a:pPr>
            <a:r>
              <a:rPr lang="en-US" sz="1800" dirty="0"/>
              <a:t>            </a:t>
            </a:r>
            <a:r>
              <a:rPr lang="en-US" sz="1800" dirty="0" err="1"/>
              <a:t>WriteLock</a:t>
            </a:r>
            <a:r>
              <a:rPr lang="en-US" sz="1800" dirty="0"/>
              <a:t> Y;</a:t>
            </a:r>
          </a:p>
          <a:p>
            <a:pPr marL="128016" lvl="1" indent="0">
              <a:buNone/>
            </a:pPr>
            <a:r>
              <a:rPr lang="en-US" sz="1800" dirty="0"/>
              <a:t>            X = Y-Z;</a:t>
            </a:r>
          </a:p>
          <a:p>
            <a:pPr marL="128016" lvl="1" indent="0">
              <a:buNone/>
            </a:pPr>
            <a:r>
              <a:rPr lang="en-US" sz="1800" dirty="0"/>
              <a:t>            Y = X+Z;</a:t>
            </a:r>
          </a:p>
          <a:p>
            <a:pPr marL="128016" lvl="1" indent="0">
              <a:buNone/>
            </a:pPr>
            <a:r>
              <a:rPr lang="en-US" sz="1800" dirty="0"/>
              <a:t>      Commit;     </a:t>
            </a:r>
          </a:p>
        </p:txBody>
      </p:sp>
      <p:sp>
        <p:nvSpPr>
          <p:cNvPr id="4" name="Footer Placeholder 3">
            <a:extLst>
              <a:ext uri="{FF2B5EF4-FFF2-40B4-BE49-F238E27FC236}">
                <a16:creationId xmlns:a16="http://schemas.microsoft.com/office/drawing/2014/main" id="{14CF33FD-8B45-4DCA-8F75-056627F25136}"/>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811A8BB7-53A5-4ED5-8CF0-0B669D64055F}"/>
              </a:ext>
            </a:extLst>
          </p:cNvPr>
          <p:cNvSpPr>
            <a:spLocks noGrp="1"/>
          </p:cNvSpPr>
          <p:nvPr>
            <p:ph type="sldNum" sz="quarter" idx="12"/>
          </p:nvPr>
        </p:nvSpPr>
        <p:spPr/>
        <p:txBody>
          <a:bodyPr/>
          <a:lstStyle/>
          <a:p>
            <a:fld id="{6547F9EC-0141-428E-9624-21FD351CB832}" type="slidenum">
              <a:rPr lang="en-US" smtClean="0"/>
              <a:t>12</a:t>
            </a:fld>
            <a:endParaRPr lang="en-US"/>
          </a:p>
        </p:txBody>
      </p:sp>
      <p:cxnSp>
        <p:nvCxnSpPr>
          <p:cNvPr id="8" name="Straight Arrow Connector 7">
            <a:extLst>
              <a:ext uri="{FF2B5EF4-FFF2-40B4-BE49-F238E27FC236}">
                <a16:creationId xmlns:a16="http://schemas.microsoft.com/office/drawing/2014/main" id="{74387D5A-3CD8-415D-BDD2-D7B920E196AE}"/>
              </a:ext>
            </a:extLst>
          </p:cNvPr>
          <p:cNvCxnSpPr/>
          <p:nvPr/>
        </p:nvCxnSpPr>
        <p:spPr>
          <a:xfrm>
            <a:off x="1024126" y="5229726"/>
            <a:ext cx="9964716" cy="0"/>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A553A85F-53D9-483A-A4EE-C0D7CC404EEB}"/>
              </a:ext>
            </a:extLst>
          </p:cNvPr>
          <p:cNvSpPr txBox="1"/>
          <p:nvPr/>
        </p:nvSpPr>
        <p:spPr>
          <a:xfrm>
            <a:off x="1820779" y="5045060"/>
            <a:ext cx="575799" cy="369332"/>
          </a:xfrm>
          <a:prstGeom prst="rect">
            <a:avLst/>
          </a:prstGeom>
          <a:solidFill>
            <a:srgbClr val="CCECFF"/>
          </a:solidFill>
          <a:ln>
            <a:solidFill>
              <a:srgbClr val="00B0F0"/>
            </a:solidFill>
          </a:ln>
        </p:spPr>
        <p:txBody>
          <a:bodyPr wrap="none" rtlCol="0">
            <a:spAutoFit/>
          </a:bodyPr>
          <a:lstStyle/>
          <a:p>
            <a:r>
              <a:rPr lang="en-US" dirty="0"/>
              <a:t>R</a:t>
            </a:r>
            <a:r>
              <a:rPr lang="en-US" baseline="-25000" dirty="0"/>
              <a:t>1</a:t>
            </a:r>
            <a:r>
              <a:rPr lang="en-US" dirty="0"/>
              <a:t> X</a:t>
            </a:r>
          </a:p>
        </p:txBody>
      </p:sp>
      <p:sp>
        <p:nvSpPr>
          <p:cNvPr id="11" name="TextBox 10">
            <a:extLst>
              <a:ext uri="{FF2B5EF4-FFF2-40B4-BE49-F238E27FC236}">
                <a16:creationId xmlns:a16="http://schemas.microsoft.com/office/drawing/2014/main" id="{55B91241-9DDE-4B45-A5D6-08C56D225C86}"/>
              </a:ext>
            </a:extLst>
          </p:cNvPr>
          <p:cNvSpPr txBox="1"/>
          <p:nvPr/>
        </p:nvSpPr>
        <p:spPr>
          <a:xfrm>
            <a:off x="4881525" y="5044155"/>
            <a:ext cx="575799" cy="369332"/>
          </a:xfrm>
          <a:prstGeom prst="rect">
            <a:avLst/>
          </a:prstGeom>
          <a:solidFill>
            <a:srgbClr val="CCECFF"/>
          </a:solidFill>
          <a:ln>
            <a:solidFill>
              <a:srgbClr val="00B0F0"/>
            </a:solidFill>
          </a:ln>
        </p:spPr>
        <p:txBody>
          <a:bodyPr wrap="none" rtlCol="0">
            <a:spAutoFit/>
          </a:bodyPr>
          <a:lstStyle/>
          <a:p>
            <a:r>
              <a:rPr lang="en-US" dirty="0"/>
              <a:t>R</a:t>
            </a:r>
            <a:r>
              <a:rPr lang="en-US" baseline="-25000" dirty="0"/>
              <a:t>1</a:t>
            </a:r>
            <a:r>
              <a:rPr lang="en-US" dirty="0"/>
              <a:t> Y</a:t>
            </a:r>
          </a:p>
        </p:txBody>
      </p:sp>
      <p:sp>
        <p:nvSpPr>
          <p:cNvPr id="12" name="TextBox 11">
            <a:extLst>
              <a:ext uri="{FF2B5EF4-FFF2-40B4-BE49-F238E27FC236}">
                <a16:creationId xmlns:a16="http://schemas.microsoft.com/office/drawing/2014/main" id="{AA63BAFB-6B89-47B6-AC90-BE11175D2043}"/>
              </a:ext>
            </a:extLst>
          </p:cNvPr>
          <p:cNvSpPr txBox="1"/>
          <p:nvPr/>
        </p:nvSpPr>
        <p:spPr>
          <a:xfrm>
            <a:off x="8442669" y="5060559"/>
            <a:ext cx="679994" cy="369332"/>
          </a:xfrm>
          <a:prstGeom prst="rect">
            <a:avLst/>
          </a:prstGeom>
          <a:solidFill>
            <a:srgbClr val="CCECFF"/>
          </a:solidFill>
          <a:ln>
            <a:solidFill>
              <a:srgbClr val="00B0F0"/>
            </a:solidFill>
          </a:ln>
        </p:spPr>
        <p:txBody>
          <a:bodyPr wrap="none" rtlCol="0">
            <a:spAutoFit/>
          </a:bodyPr>
          <a:lstStyle/>
          <a:p>
            <a:r>
              <a:rPr lang="en-US" dirty="0"/>
              <a:t>W</a:t>
            </a:r>
            <a:r>
              <a:rPr lang="en-US" baseline="-25000" dirty="0"/>
              <a:t>1</a:t>
            </a:r>
            <a:r>
              <a:rPr lang="en-US" dirty="0"/>
              <a:t> Z</a:t>
            </a:r>
          </a:p>
        </p:txBody>
      </p:sp>
      <p:sp>
        <p:nvSpPr>
          <p:cNvPr id="13" name="TextBox 12">
            <a:extLst>
              <a:ext uri="{FF2B5EF4-FFF2-40B4-BE49-F238E27FC236}">
                <a16:creationId xmlns:a16="http://schemas.microsoft.com/office/drawing/2014/main" id="{15A11B4E-3C81-4521-B4AF-155B5B166BB5}"/>
              </a:ext>
            </a:extLst>
          </p:cNvPr>
          <p:cNvSpPr txBox="1"/>
          <p:nvPr/>
        </p:nvSpPr>
        <p:spPr>
          <a:xfrm>
            <a:off x="3650544" y="5044698"/>
            <a:ext cx="564578" cy="369332"/>
          </a:xfrm>
          <a:prstGeom prst="rect">
            <a:avLst/>
          </a:prstGeom>
          <a:solidFill>
            <a:srgbClr val="CCECFF"/>
          </a:solidFill>
          <a:ln>
            <a:solidFill>
              <a:srgbClr val="00B0F0"/>
            </a:solidFill>
          </a:ln>
        </p:spPr>
        <p:txBody>
          <a:bodyPr wrap="none" rtlCol="0">
            <a:spAutoFit/>
          </a:bodyPr>
          <a:lstStyle/>
          <a:p>
            <a:r>
              <a:rPr lang="en-US" dirty="0"/>
              <a:t>R</a:t>
            </a:r>
            <a:r>
              <a:rPr lang="en-US" baseline="-25000" dirty="0"/>
              <a:t>2</a:t>
            </a:r>
            <a:r>
              <a:rPr lang="en-US" dirty="0"/>
              <a:t> Z</a:t>
            </a:r>
          </a:p>
        </p:txBody>
      </p:sp>
      <p:sp>
        <p:nvSpPr>
          <p:cNvPr id="14" name="TextBox 13">
            <a:extLst>
              <a:ext uri="{FF2B5EF4-FFF2-40B4-BE49-F238E27FC236}">
                <a16:creationId xmlns:a16="http://schemas.microsoft.com/office/drawing/2014/main" id="{3FE3BD10-8AA8-4E6F-B0FE-A810D8420AA3}"/>
              </a:ext>
            </a:extLst>
          </p:cNvPr>
          <p:cNvSpPr txBox="1"/>
          <p:nvPr/>
        </p:nvSpPr>
        <p:spPr>
          <a:xfrm>
            <a:off x="6969353" y="5053624"/>
            <a:ext cx="691215" cy="369332"/>
          </a:xfrm>
          <a:prstGeom prst="rect">
            <a:avLst/>
          </a:prstGeom>
          <a:solidFill>
            <a:srgbClr val="CCECFF"/>
          </a:solidFill>
          <a:ln>
            <a:solidFill>
              <a:srgbClr val="00B0F0"/>
            </a:solidFill>
          </a:ln>
        </p:spPr>
        <p:txBody>
          <a:bodyPr wrap="none" rtlCol="0">
            <a:spAutoFit/>
          </a:bodyPr>
          <a:lstStyle/>
          <a:p>
            <a:r>
              <a:rPr lang="en-US" dirty="0"/>
              <a:t>W</a:t>
            </a:r>
            <a:r>
              <a:rPr lang="en-US" baseline="-25000" dirty="0"/>
              <a:t>2</a:t>
            </a:r>
            <a:r>
              <a:rPr lang="en-US" dirty="0"/>
              <a:t> X</a:t>
            </a:r>
          </a:p>
        </p:txBody>
      </p:sp>
      <p:sp>
        <p:nvSpPr>
          <p:cNvPr id="15" name="TextBox 14">
            <a:extLst>
              <a:ext uri="{FF2B5EF4-FFF2-40B4-BE49-F238E27FC236}">
                <a16:creationId xmlns:a16="http://schemas.microsoft.com/office/drawing/2014/main" id="{ED6A1466-0514-43F1-A1D0-E476977F1E5F}"/>
              </a:ext>
            </a:extLst>
          </p:cNvPr>
          <p:cNvSpPr txBox="1"/>
          <p:nvPr/>
        </p:nvSpPr>
        <p:spPr>
          <a:xfrm>
            <a:off x="7706549" y="5053624"/>
            <a:ext cx="691215" cy="369332"/>
          </a:xfrm>
          <a:prstGeom prst="rect">
            <a:avLst/>
          </a:prstGeom>
          <a:solidFill>
            <a:srgbClr val="CCECFF"/>
          </a:solidFill>
          <a:ln>
            <a:solidFill>
              <a:srgbClr val="00B0F0"/>
            </a:solidFill>
          </a:ln>
        </p:spPr>
        <p:txBody>
          <a:bodyPr wrap="none" rtlCol="0">
            <a:spAutoFit/>
          </a:bodyPr>
          <a:lstStyle/>
          <a:p>
            <a:r>
              <a:rPr lang="en-US" dirty="0"/>
              <a:t>W</a:t>
            </a:r>
            <a:r>
              <a:rPr lang="en-US" baseline="-25000" dirty="0"/>
              <a:t>2</a:t>
            </a:r>
            <a:r>
              <a:rPr lang="en-US" dirty="0"/>
              <a:t> Y</a:t>
            </a:r>
          </a:p>
        </p:txBody>
      </p:sp>
      <p:sp>
        <p:nvSpPr>
          <p:cNvPr id="16" name="TextBox 15">
            <a:extLst>
              <a:ext uri="{FF2B5EF4-FFF2-40B4-BE49-F238E27FC236}">
                <a16:creationId xmlns:a16="http://schemas.microsoft.com/office/drawing/2014/main" id="{D57F16AE-6739-41CE-B6FF-DB937C465B72}"/>
              </a:ext>
            </a:extLst>
          </p:cNvPr>
          <p:cNvSpPr txBox="1"/>
          <p:nvPr/>
        </p:nvSpPr>
        <p:spPr>
          <a:xfrm>
            <a:off x="4267133" y="5044698"/>
            <a:ext cx="575799" cy="369332"/>
          </a:xfrm>
          <a:prstGeom prst="rect">
            <a:avLst/>
          </a:prstGeom>
          <a:solidFill>
            <a:srgbClr val="CCECFF"/>
          </a:solidFill>
          <a:ln>
            <a:solidFill>
              <a:srgbClr val="00B0F0"/>
            </a:solidFill>
          </a:ln>
        </p:spPr>
        <p:txBody>
          <a:bodyPr wrap="none" rtlCol="0">
            <a:spAutoFit/>
          </a:bodyPr>
          <a:lstStyle/>
          <a:p>
            <a:r>
              <a:rPr lang="en-US" dirty="0"/>
              <a:t>R</a:t>
            </a:r>
            <a:r>
              <a:rPr lang="en-US" baseline="-25000" dirty="0"/>
              <a:t>2</a:t>
            </a:r>
            <a:r>
              <a:rPr lang="en-US" dirty="0"/>
              <a:t> X</a:t>
            </a:r>
          </a:p>
        </p:txBody>
      </p:sp>
      <p:sp>
        <p:nvSpPr>
          <p:cNvPr id="17" name="TextBox 16">
            <a:extLst>
              <a:ext uri="{FF2B5EF4-FFF2-40B4-BE49-F238E27FC236}">
                <a16:creationId xmlns:a16="http://schemas.microsoft.com/office/drawing/2014/main" id="{126CC0A0-FDD4-4EE7-97E5-CFAC8B4903D8}"/>
              </a:ext>
            </a:extLst>
          </p:cNvPr>
          <p:cNvSpPr txBox="1"/>
          <p:nvPr/>
        </p:nvSpPr>
        <p:spPr>
          <a:xfrm>
            <a:off x="5509335" y="5052900"/>
            <a:ext cx="575799" cy="369332"/>
          </a:xfrm>
          <a:prstGeom prst="rect">
            <a:avLst/>
          </a:prstGeom>
          <a:solidFill>
            <a:srgbClr val="CCECFF"/>
          </a:solidFill>
          <a:ln>
            <a:solidFill>
              <a:srgbClr val="00B0F0"/>
            </a:solidFill>
          </a:ln>
        </p:spPr>
        <p:txBody>
          <a:bodyPr wrap="none" rtlCol="0">
            <a:spAutoFit/>
          </a:bodyPr>
          <a:lstStyle/>
          <a:p>
            <a:r>
              <a:rPr lang="en-US" dirty="0"/>
              <a:t>R</a:t>
            </a:r>
            <a:r>
              <a:rPr lang="en-US" baseline="-25000" dirty="0"/>
              <a:t>2</a:t>
            </a:r>
            <a:r>
              <a:rPr lang="en-US" dirty="0"/>
              <a:t> Y</a:t>
            </a:r>
          </a:p>
        </p:txBody>
      </p:sp>
    </p:spTree>
    <p:extLst>
      <p:ext uri="{BB962C8B-B14F-4D97-AF65-F5344CB8AC3E}">
        <p14:creationId xmlns:p14="http://schemas.microsoft.com/office/powerpoint/2010/main" val="6461733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F6CAB0-656E-4D10-BD71-D8ADFC8C1380}"/>
              </a:ext>
            </a:extLst>
          </p:cNvPr>
          <p:cNvSpPr>
            <a:spLocks noGrp="1"/>
          </p:cNvSpPr>
          <p:nvPr>
            <p:ph type="title"/>
          </p:nvPr>
        </p:nvSpPr>
        <p:spPr/>
        <p:txBody>
          <a:bodyPr/>
          <a:lstStyle/>
          <a:p>
            <a:r>
              <a:rPr lang="en-US" dirty="0"/>
              <a:t>Example (Interleaved)</a:t>
            </a:r>
          </a:p>
        </p:txBody>
      </p:sp>
      <p:sp>
        <p:nvSpPr>
          <p:cNvPr id="6" name="Content Placeholder 5">
            <a:extLst>
              <a:ext uri="{FF2B5EF4-FFF2-40B4-BE49-F238E27FC236}">
                <a16:creationId xmlns:a16="http://schemas.microsoft.com/office/drawing/2014/main" id="{1A9D264F-5867-4005-9C61-51990D41046B}"/>
              </a:ext>
            </a:extLst>
          </p:cNvPr>
          <p:cNvSpPr>
            <a:spLocks noGrp="1"/>
          </p:cNvSpPr>
          <p:nvPr>
            <p:ph sz="half" idx="1"/>
          </p:nvPr>
        </p:nvSpPr>
        <p:spPr/>
        <p:txBody>
          <a:bodyPr>
            <a:normAutofit/>
          </a:bodyPr>
          <a:lstStyle/>
          <a:p>
            <a:r>
              <a:rPr lang="en-US" sz="1800" dirty="0"/>
              <a:t>Transaction 1:</a:t>
            </a:r>
          </a:p>
          <a:p>
            <a:pPr marL="128016" lvl="1" indent="0">
              <a:buNone/>
            </a:pPr>
            <a:r>
              <a:rPr lang="en-US" sz="1800" dirty="0"/>
              <a:t>      Begin;</a:t>
            </a:r>
          </a:p>
          <a:p>
            <a:pPr marL="128016" lvl="1" indent="0">
              <a:buNone/>
            </a:pPr>
            <a:r>
              <a:rPr lang="en-US" sz="1800" dirty="0"/>
              <a:t>            </a:t>
            </a:r>
            <a:r>
              <a:rPr lang="en-US" sz="1800" dirty="0" err="1"/>
              <a:t>ReadLock</a:t>
            </a:r>
            <a:r>
              <a:rPr lang="en-US" sz="1800" dirty="0"/>
              <a:t> X;</a:t>
            </a:r>
          </a:p>
          <a:p>
            <a:pPr marL="128016" lvl="1" indent="0">
              <a:buNone/>
            </a:pPr>
            <a:r>
              <a:rPr lang="en-US" sz="1800" dirty="0"/>
              <a:t>            </a:t>
            </a:r>
            <a:r>
              <a:rPr lang="en-US" sz="1800" dirty="0" err="1"/>
              <a:t>ReadLock</a:t>
            </a:r>
            <a:r>
              <a:rPr lang="en-US" sz="1800" dirty="0"/>
              <a:t> Y;</a:t>
            </a:r>
          </a:p>
          <a:p>
            <a:pPr marL="128016" lvl="1" indent="0">
              <a:buNone/>
            </a:pPr>
            <a:r>
              <a:rPr lang="en-US" sz="1800" dirty="0"/>
              <a:t>            </a:t>
            </a:r>
            <a:r>
              <a:rPr lang="en-US" sz="1800" dirty="0" err="1"/>
              <a:t>WriteLock</a:t>
            </a:r>
            <a:r>
              <a:rPr lang="en-US" sz="1800" dirty="0"/>
              <a:t> Z;</a:t>
            </a:r>
          </a:p>
          <a:p>
            <a:pPr marL="128016" lvl="1" indent="0">
              <a:buNone/>
            </a:pPr>
            <a:r>
              <a:rPr lang="en-US" sz="1800" dirty="0"/>
              <a:t>            Z = X+Y;   </a:t>
            </a:r>
          </a:p>
          <a:p>
            <a:pPr marL="128016" lvl="1" indent="0">
              <a:buNone/>
            </a:pPr>
            <a:r>
              <a:rPr lang="en-US" sz="1800" dirty="0"/>
              <a:t>      Commit;</a:t>
            </a:r>
          </a:p>
        </p:txBody>
      </p:sp>
      <p:sp>
        <p:nvSpPr>
          <p:cNvPr id="7" name="Content Placeholder 6">
            <a:extLst>
              <a:ext uri="{FF2B5EF4-FFF2-40B4-BE49-F238E27FC236}">
                <a16:creationId xmlns:a16="http://schemas.microsoft.com/office/drawing/2014/main" id="{F28E83A2-D8EB-4AE5-96DC-6FE363172B73}"/>
              </a:ext>
            </a:extLst>
          </p:cNvPr>
          <p:cNvSpPr>
            <a:spLocks noGrp="1"/>
          </p:cNvSpPr>
          <p:nvPr>
            <p:ph sz="half" idx="2"/>
          </p:nvPr>
        </p:nvSpPr>
        <p:spPr/>
        <p:txBody>
          <a:bodyPr>
            <a:normAutofit/>
          </a:bodyPr>
          <a:lstStyle/>
          <a:p>
            <a:r>
              <a:rPr lang="en-US" sz="1800" dirty="0"/>
              <a:t>Transaction 2:</a:t>
            </a:r>
          </a:p>
          <a:p>
            <a:pPr marL="128016" lvl="1" indent="0">
              <a:buNone/>
            </a:pPr>
            <a:r>
              <a:rPr lang="en-US" sz="1800" dirty="0"/>
              <a:t>      Begin;</a:t>
            </a:r>
          </a:p>
          <a:p>
            <a:pPr marL="128016" lvl="1" indent="0">
              <a:buNone/>
            </a:pPr>
            <a:r>
              <a:rPr lang="en-US" sz="1800" dirty="0"/>
              <a:t>            </a:t>
            </a:r>
            <a:r>
              <a:rPr lang="en-US" sz="1800" dirty="0" err="1"/>
              <a:t>ReadLock</a:t>
            </a:r>
            <a:r>
              <a:rPr lang="en-US" sz="1800" dirty="0"/>
              <a:t> Z;</a:t>
            </a:r>
          </a:p>
          <a:p>
            <a:pPr marL="128016" lvl="1" indent="0">
              <a:buNone/>
            </a:pPr>
            <a:r>
              <a:rPr lang="en-US" sz="1800" dirty="0"/>
              <a:t>            </a:t>
            </a:r>
            <a:r>
              <a:rPr lang="en-US" sz="1800" dirty="0" err="1"/>
              <a:t>WriteLock</a:t>
            </a:r>
            <a:r>
              <a:rPr lang="en-US" sz="1800" dirty="0"/>
              <a:t> X;</a:t>
            </a:r>
          </a:p>
          <a:p>
            <a:pPr marL="128016" lvl="1" indent="0">
              <a:buNone/>
            </a:pPr>
            <a:r>
              <a:rPr lang="en-US" sz="1800" dirty="0"/>
              <a:t>            </a:t>
            </a:r>
            <a:r>
              <a:rPr lang="en-US" sz="1800" dirty="0" err="1"/>
              <a:t>WriteLock</a:t>
            </a:r>
            <a:r>
              <a:rPr lang="en-US" sz="1800" dirty="0"/>
              <a:t> Y;</a:t>
            </a:r>
          </a:p>
          <a:p>
            <a:pPr marL="128016" lvl="1" indent="0">
              <a:buNone/>
            </a:pPr>
            <a:r>
              <a:rPr lang="en-US" sz="1800" dirty="0"/>
              <a:t>            X = Y-Z;</a:t>
            </a:r>
          </a:p>
          <a:p>
            <a:pPr marL="128016" lvl="1" indent="0">
              <a:buNone/>
            </a:pPr>
            <a:r>
              <a:rPr lang="en-US" sz="1800" dirty="0"/>
              <a:t>            Y = X+Z;</a:t>
            </a:r>
          </a:p>
          <a:p>
            <a:pPr marL="128016" lvl="1" indent="0">
              <a:buNone/>
            </a:pPr>
            <a:r>
              <a:rPr lang="en-US" sz="1800" dirty="0"/>
              <a:t>      Commit;     </a:t>
            </a:r>
          </a:p>
        </p:txBody>
      </p:sp>
      <p:sp>
        <p:nvSpPr>
          <p:cNvPr id="4" name="Footer Placeholder 3">
            <a:extLst>
              <a:ext uri="{FF2B5EF4-FFF2-40B4-BE49-F238E27FC236}">
                <a16:creationId xmlns:a16="http://schemas.microsoft.com/office/drawing/2014/main" id="{14CF33FD-8B45-4DCA-8F75-056627F25136}"/>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811A8BB7-53A5-4ED5-8CF0-0B669D64055F}"/>
              </a:ext>
            </a:extLst>
          </p:cNvPr>
          <p:cNvSpPr>
            <a:spLocks noGrp="1"/>
          </p:cNvSpPr>
          <p:nvPr>
            <p:ph type="sldNum" sz="quarter" idx="12"/>
          </p:nvPr>
        </p:nvSpPr>
        <p:spPr/>
        <p:txBody>
          <a:bodyPr/>
          <a:lstStyle/>
          <a:p>
            <a:fld id="{6547F9EC-0141-428E-9624-21FD351CB832}" type="slidenum">
              <a:rPr lang="en-US" smtClean="0"/>
              <a:t>13</a:t>
            </a:fld>
            <a:endParaRPr lang="en-US"/>
          </a:p>
        </p:txBody>
      </p:sp>
      <p:cxnSp>
        <p:nvCxnSpPr>
          <p:cNvPr id="8" name="Straight Arrow Connector 7">
            <a:extLst>
              <a:ext uri="{FF2B5EF4-FFF2-40B4-BE49-F238E27FC236}">
                <a16:creationId xmlns:a16="http://schemas.microsoft.com/office/drawing/2014/main" id="{74387D5A-3CD8-415D-BDD2-D7B920E196AE}"/>
              </a:ext>
            </a:extLst>
          </p:cNvPr>
          <p:cNvCxnSpPr/>
          <p:nvPr/>
        </p:nvCxnSpPr>
        <p:spPr>
          <a:xfrm>
            <a:off x="1024126" y="5229726"/>
            <a:ext cx="9964716" cy="0"/>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A553A85F-53D9-483A-A4EE-C0D7CC404EEB}"/>
              </a:ext>
            </a:extLst>
          </p:cNvPr>
          <p:cNvSpPr txBox="1"/>
          <p:nvPr/>
        </p:nvSpPr>
        <p:spPr>
          <a:xfrm>
            <a:off x="1820779" y="5045060"/>
            <a:ext cx="976549" cy="369332"/>
          </a:xfrm>
          <a:prstGeom prst="rect">
            <a:avLst/>
          </a:prstGeom>
          <a:solidFill>
            <a:srgbClr val="CCECFF"/>
          </a:solidFill>
          <a:ln>
            <a:solidFill>
              <a:srgbClr val="00B0F0"/>
            </a:solidFill>
          </a:ln>
        </p:spPr>
        <p:txBody>
          <a:bodyPr wrap="none" rtlCol="0">
            <a:spAutoFit/>
          </a:bodyPr>
          <a:lstStyle/>
          <a:p>
            <a:r>
              <a:rPr lang="en-US" dirty="0"/>
              <a:t>R</a:t>
            </a:r>
            <a:r>
              <a:rPr lang="en-US" baseline="-25000" dirty="0"/>
              <a:t>1</a:t>
            </a:r>
            <a:r>
              <a:rPr lang="en-US" dirty="0"/>
              <a:t> </a:t>
            </a:r>
            <a:r>
              <a:rPr lang="en-US" dirty="0">
                <a:solidFill>
                  <a:srgbClr val="C00000"/>
                </a:solidFill>
              </a:rPr>
              <a:t>X </a:t>
            </a:r>
            <a:r>
              <a:rPr lang="en-US" b="1" dirty="0">
                <a:solidFill>
                  <a:srgbClr val="C00000"/>
                </a:solidFill>
              </a:rPr>
              <a:t>= 1</a:t>
            </a:r>
            <a:endParaRPr lang="en-US" dirty="0">
              <a:solidFill>
                <a:srgbClr val="C00000"/>
              </a:solidFill>
            </a:endParaRPr>
          </a:p>
        </p:txBody>
      </p:sp>
      <p:sp>
        <p:nvSpPr>
          <p:cNvPr id="11" name="TextBox 10">
            <a:extLst>
              <a:ext uri="{FF2B5EF4-FFF2-40B4-BE49-F238E27FC236}">
                <a16:creationId xmlns:a16="http://schemas.microsoft.com/office/drawing/2014/main" id="{55B91241-9DDE-4B45-A5D6-08C56D225C86}"/>
              </a:ext>
            </a:extLst>
          </p:cNvPr>
          <p:cNvSpPr txBox="1"/>
          <p:nvPr/>
        </p:nvSpPr>
        <p:spPr>
          <a:xfrm>
            <a:off x="5018212" y="5004159"/>
            <a:ext cx="1037463" cy="369332"/>
          </a:xfrm>
          <a:prstGeom prst="rect">
            <a:avLst/>
          </a:prstGeom>
          <a:solidFill>
            <a:srgbClr val="CCECFF"/>
          </a:solidFill>
          <a:ln>
            <a:solidFill>
              <a:srgbClr val="00B0F0"/>
            </a:solidFill>
          </a:ln>
        </p:spPr>
        <p:txBody>
          <a:bodyPr wrap="none" rtlCol="0">
            <a:spAutoFit/>
          </a:bodyPr>
          <a:lstStyle/>
          <a:p>
            <a:r>
              <a:rPr lang="en-US" dirty="0"/>
              <a:t>R</a:t>
            </a:r>
            <a:r>
              <a:rPr lang="en-US" baseline="-25000" dirty="0"/>
              <a:t>1</a:t>
            </a:r>
            <a:r>
              <a:rPr lang="en-US" dirty="0"/>
              <a:t> Y </a:t>
            </a:r>
            <a:r>
              <a:rPr lang="en-US" b="1" dirty="0"/>
              <a:t> </a:t>
            </a:r>
            <a:r>
              <a:rPr lang="en-US" b="1" dirty="0">
                <a:solidFill>
                  <a:srgbClr val="C00000"/>
                </a:solidFill>
              </a:rPr>
              <a:t>= 2</a:t>
            </a:r>
            <a:endParaRPr lang="en-US" dirty="0">
              <a:solidFill>
                <a:srgbClr val="C00000"/>
              </a:solidFill>
            </a:endParaRPr>
          </a:p>
        </p:txBody>
      </p:sp>
      <p:sp>
        <p:nvSpPr>
          <p:cNvPr id="12" name="TextBox 11">
            <a:extLst>
              <a:ext uri="{FF2B5EF4-FFF2-40B4-BE49-F238E27FC236}">
                <a16:creationId xmlns:a16="http://schemas.microsoft.com/office/drawing/2014/main" id="{AA63BAFB-6B89-47B6-AC90-BE11175D2043}"/>
              </a:ext>
            </a:extLst>
          </p:cNvPr>
          <p:cNvSpPr txBox="1"/>
          <p:nvPr/>
        </p:nvSpPr>
        <p:spPr>
          <a:xfrm>
            <a:off x="8782666" y="4864276"/>
            <a:ext cx="1088760" cy="369332"/>
          </a:xfrm>
          <a:prstGeom prst="rect">
            <a:avLst/>
          </a:prstGeom>
          <a:solidFill>
            <a:srgbClr val="CCECFF"/>
          </a:solidFill>
          <a:ln>
            <a:solidFill>
              <a:srgbClr val="00B0F0"/>
            </a:solidFill>
          </a:ln>
        </p:spPr>
        <p:txBody>
          <a:bodyPr wrap="none" rtlCol="0">
            <a:spAutoFit/>
          </a:bodyPr>
          <a:lstStyle/>
          <a:p>
            <a:r>
              <a:rPr lang="en-US" dirty="0"/>
              <a:t>W</a:t>
            </a:r>
            <a:r>
              <a:rPr lang="en-US" baseline="-25000" dirty="0"/>
              <a:t>1</a:t>
            </a:r>
            <a:r>
              <a:rPr lang="en-US" dirty="0"/>
              <a:t> </a:t>
            </a:r>
            <a:r>
              <a:rPr lang="en-US" b="1" dirty="0">
                <a:solidFill>
                  <a:srgbClr val="C00000"/>
                </a:solidFill>
              </a:rPr>
              <a:t>Z = 3</a:t>
            </a:r>
          </a:p>
        </p:txBody>
      </p:sp>
      <p:sp>
        <p:nvSpPr>
          <p:cNvPr id="13" name="TextBox 12">
            <a:extLst>
              <a:ext uri="{FF2B5EF4-FFF2-40B4-BE49-F238E27FC236}">
                <a16:creationId xmlns:a16="http://schemas.microsoft.com/office/drawing/2014/main" id="{15A11B4E-3C81-4521-B4AF-155B5B166BB5}"/>
              </a:ext>
            </a:extLst>
          </p:cNvPr>
          <p:cNvSpPr txBox="1"/>
          <p:nvPr/>
        </p:nvSpPr>
        <p:spPr>
          <a:xfrm>
            <a:off x="3274439" y="5048942"/>
            <a:ext cx="962123" cy="369332"/>
          </a:xfrm>
          <a:prstGeom prst="rect">
            <a:avLst/>
          </a:prstGeom>
          <a:solidFill>
            <a:srgbClr val="CCECFF"/>
          </a:solidFill>
          <a:ln>
            <a:solidFill>
              <a:srgbClr val="00B0F0"/>
            </a:solidFill>
          </a:ln>
        </p:spPr>
        <p:txBody>
          <a:bodyPr wrap="none" rtlCol="0">
            <a:spAutoFit/>
          </a:bodyPr>
          <a:lstStyle/>
          <a:p>
            <a:r>
              <a:rPr lang="en-US" dirty="0"/>
              <a:t>R</a:t>
            </a:r>
            <a:r>
              <a:rPr lang="en-US" baseline="-25000" dirty="0"/>
              <a:t>2</a:t>
            </a:r>
            <a:r>
              <a:rPr lang="en-US" dirty="0"/>
              <a:t> Z</a:t>
            </a:r>
            <a:r>
              <a:rPr lang="en-US" b="1" dirty="0"/>
              <a:t> </a:t>
            </a:r>
            <a:r>
              <a:rPr lang="en-US" b="1" dirty="0">
                <a:solidFill>
                  <a:srgbClr val="C00000"/>
                </a:solidFill>
              </a:rPr>
              <a:t>= 9</a:t>
            </a:r>
            <a:endParaRPr lang="en-US" dirty="0">
              <a:solidFill>
                <a:srgbClr val="C00000"/>
              </a:solidFill>
            </a:endParaRPr>
          </a:p>
        </p:txBody>
      </p:sp>
      <p:sp>
        <p:nvSpPr>
          <p:cNvPr id="14" name="TextBox 13">
            <a:extLst>
              <a:ext uri="{FF2B5EF4-FFF2-40B4-BE49-F238E27FC236}">
                <a16:creationId xmlns:a16="http://schemas.microsoft.com/office/drawing/2014/main" id="{3FE3BD10-8AA8-4E6F-B0FE-A810D8420AA3}"/>
              </a:ext>
            </a:extLst>
          </p:cNvPr>
          <p:cNvSpPr txBox="1"/>
          <p:nvPr/>
        </p:nvSpPr>
        <p:spPr>
          <a:xfrm>
            <a:off x="6903591" y="4916507"/>
            <a:ext cx="1160895" cy="369332"/>
          </a:xfrm>
          <a:prstGeom prst="rect">
            <a:avLst/>
          </a:prstGeom>
          <a:solidFill>
            <a:srgbClr val="CCECFF"/>
          </a:solidFill>
          <a:ln>
            <a:solidFill>
              <a:srgbClr val="00B0F0"/>
            </a:solidFill>
          </a:ln>
        </p:spPr>
        <p:txBody>
          <a:bodyPr wrap="none" rtlCol="0">
            <a:spAutoFit/>
          </a:bodyPr>
          <a:lstStyle/>
          <a:p>
            <a:r>
              <a:rPr lang="en-US" dirty="0"/>
              <a:t>W</a:t>
            </a:r>
            <a:r>
              <a:rPr lang="en-US" baseline="-25000" dirty="0"/>
              <a:t>2</a:t>
            </a:r>
            <a:r>
              <a:rPr lang="en-US" dirty="0"/>
              <a:t> X</a:t>
            </a:r>
            <a:r>
              <a:rPr lang="en-US" b="1" dirty="0"/>
              <a:t> </a:t>
            </a:r>
            <a:r>
              <a:rPr lang="en-US" b="1" dirty="0">
                <a:solidFill>
                  <a:srgbClr val="C00000"/>
                </a:solidFill>
              </a:rPr>
              <a:t>= -7</a:t>
            </a:r>
            <a:endParaRPr lang="en-US" dirty="0">
              <a:solidFill>
                <a:srgbClr val="C00000"/>
              </a:solidFill>
            </a:endParaRPr>
          </a:p>
        </p:txBody>
      </p:sp>
      <p:sp>
        <p:nvSpPr>
          <p:cNvPr id="15" name="TextBox 14">
            <a:extLst>
              <a:ext uri="{FF2B5EF4-FFF2-40B4-BE49-F238E27FC236}">
                <a16:creationId xmlns:a16="http://schemas.microsoft.com/office/drawing/2014/main" id="{ED6A1466-0514-43F1-A1D0-E476977F1E5F}"/>
              </a:ext>
            </a:extLst>
          </p:cNvPr>
          <p:cNvSpPr txBox="1"/>
          <p:nvPr/>
        </p:nvSpPr>
        <p:spPr>
          <a:xfrm>
            <a:off x="7655097" y="5226708"/>
            <a:ext cx="1069524" cy="369332"/>
          </a:xfrm>
          <a:prstGeom prst="rect">
            <a:avLst/>
          </a:prstGeom>
          <a:solidFill>
            <a:srgbClr val="CCECFF"/>
          </a:solidFill>
          <a:ln>
            <a:solidFill>
              <a:srgbClr val="00B0F0"/>
            </a:solidFill>
          </a:ln>
        </p:spPr>
        <p:txBody>
          <a:bodyPr wrap="none" rtlCol="0">
            <a:spAutoFit/>
          </a:bodyPr>
          <a:lstStyle/>
          <a:p>
            <a:r>
              <a:rPr lang="en-US" dirty="0"/>
              <a:t>W</a:t>
            </a:r>
            <a:r>
              <a:rPr lang="en-US" baseline="-25000" dirty="0"/>
              <a:t>2 </a:t>
            </a:r>
            <a:r>
              <a:rPr lang="en-US" dirty="0"/>
              <a:t>Y </a:t>
            </a:r>
            <a:r>
              <a:rPr lang="en-US" b="1" dirty="0">
                <a:solidFill>
                  <a:srgbClr val="C00000"/>
                </a:solidFill>
              </a:rPr>
              <a:t>= 2</a:t>
            </a:r>
          </a:p>
        </p:txBody>
      </p:sp>
      <p:sp>
        <p:nvSpPr>
          <p:cNvPr id="16" name="TextBox 15">
            <a:extLst>
              <a:ext uri="{FF2B5EF4-FFF2-40B4-BE49-F238E27FC236}">
                <a16:creationId xmlns:a16="http://schemas.microsoft.com/office/drawing/2014/main" id="{D57F16AE-6739-41CE-B6FF-DB937C465B72}"/>
              </a:ext>
            </a:extLst>
          </p:cNvPr>
          <p:cNvSpPr txBox="1"/>
          <p:nvPr/>
        </p:nvSpPr>
        <p:spPr>
          <a:xfrm>
            <a:off x="4300007" y="5289574"/>
            <a:ext cx="1037463" cy="369332"/>
          </a:xfrm>
          <a:prstGeom prst="rect">
            <a:avLst/>
          </a:prstGeom>
          <a:solidFill>
            <a:srgbClr val="CCECFF"/>
          </a:solidFill>
          <a:ln>
            <a:solidFill>
              <a:srgbClr val="00B0F0"/>
            </a:solidFill>
          </a:ln>
        </p:spPr>
        <p:txBody>
          <a:bodyPr wrap="none" rtlCol="0">
            <a:spAutoFit/>
          </a:bodyPr>
          <a:lstStyle/>
          <a:p>
            <a:r>
              <a:rPr lang="en-US" dirty="0"/>
              <a:t>R</a:t>
            </a:r>
            <a:r>
              <a:rPr lang="en-US" baseline="-25000" dirty="0"/>
              <a:t>2</a:t>
            </a:r>
            <a:r>
              <a:rPr lang="en-US" dirty="0"/>
              <a:t> X </a:t>
            </a:r>
            <a:r>
              <a:rPr lang="en-US" b="1" dirty="0"/>
              <a:t> </a:t>
            </a:r>
            <a:r>
              <a:rPr lang="en-US" b="1" dirty="0">
                <a:solidFill>
                  <a:srgbClr val="C00000"/>
                </a:solidFill>
              </a:rPr>
              <a:t>= 1</a:t>
            </a:r>
            <a:endParaRPr lang="en-US" dirty="0">
              <a:solidFill>
                <a:srgbClr val="C00000"/>
              </a:solidFill>
            </a:endParaRPr>
          </a:p>
        </p:txBody>
      </p:sp>
      <p:sp>
        <p:nvSpPr>
          <p:cNvPr id="17" name="TextBox 16">
            <a:extLst>
              <a:ext uri="{FF2B5EF4-FFF2-40B4-BE49-F238E27FC236}">
                <a16:creationId xmlns:a16="http://schemas.microsoft.com/office/drawing/2014/main" id="{126CC0A0-FDD4-4EE7-97E5-CFAC8B4903D8}"/>
              </a:ext>
            </a:extLst>
          </p:cNvPr>
          <p:cNvSpPr txBox="1"/>
          <p:nvPr/>
        </p:nvSpPr>
        <p:spPr>
          <a:xfrm>
            <a:off x="5675797" y="5285839"/>
            <a:ext cx="973343" cy="369332"/>
          </a:xfrm>
          <a:prstGeom prst="rect">
            <a:avLst/>
          </a:prstGeom>
          <a:solidFill>
            <a:srgbClr val="CCECFF"/>
          </a:solidFill>
          <a:ln>
            <a:solidFill>
              <a:srgbClr val="00B0F0"/>
            </a:solidFill>
          </a:ln>
        </p:spPr>
        <p:txBody>
          <a:bodyPr wrap="none" rtlCol="0">
            <a:spAutoFit/>
          </a:bodyPr>
          <a:lstStyle/>
          <a:p>
            <a:r>
              <a:rPr lang="en-US" dirty="0"/>
              <a:t>R</a:t>
            </a:r>
            <a:r>
              <a:rPr lang="en-US" baseline="-25000" dirty="0"/>
              <a:t>2</a:t>
            </a:r>
            <a:r>
              <a:rPr lang="en-US" dirty="0"/>
              <a:t> Y</a:t>
            </a:r>
            <a:r>
              <a:rPr lang="en-US" b="1" dirty="0"/>
              <a:t> </a:t>
            </a:r>
            <a:r>
              <a:rPr lang="en-US" b="1" dirty="0">
                <a:solidFill>
                  <a:srgbClr val="C00000"/>
                </a:solidFill>
              </a:rPr>
              <a:t>= 2</a:t>
            </a:r>
            <a:endParaRPr lang="en-US" dirty="0">
              <a:solidFill>
                <a:srgbClr val="C00000"/>
              </a:solidFill>
            </a:endParaRPr>
          </a:p>
        </p:txBody>
      </p:sp>
      <p:sp>
        <p:nvSpPr>
          <p:cNvPr id="18" name="TextBox 17">
            <a:extLst>
              <a:ext uri="{FF2B5EF4-FFF2-40B4-BE49-F238E27FC236}">
                <a16:creationId xmlns:a16="http://schemas.microsoft.com/office/drawing/2014/main" id="{A553A85F-53D9-483A-A4EE-C0D7CC404EEB}"/>
              </a:ext>
            </a:extLst>
          </p:cNvPr>
          <p:cNvSpPr txBox="1"/>
          <p:nvPr/>
        </p:nvSpPr>
        <p:spPr>
          <a:xfrm>
            <a:off x="453405" y="5048942"/>
            <a:ext cx="1308179" cy="923330"/>
          </a:xfrm>
          <a:prstGeom prst="rect">
            <a:avLst/>
          </a:prstGeom>
          <a:solidFill>
            <a:srgbClr val="CCECFF"/>
          </a:solidFill>
          <a:ln>
            <a:solidFill>
              <a:srgbClr val="00B0F0"/>
            </a:solidFill>
          </a:ln>
        </p:spPr>
        <p:txBody>
          <a:bodyPr wrap="none" rtlCol="0">
            <a:spAutoFit/>
          </a:bodyPr>
          <a:lstStyle/>
          <a:p>
            <a:r>
              <a:rPr lang="en-US" dirty="0"/>
              <a:t>Start</a:t>
            </a:r>
            <a:r>
              <a:rPr lang="en-US" dirty="0">
                <a:solidFill>
                  <a:srgbClr val="C00000"/>
                </a:solidFill>
              </a:rPr>
              <a:t> </a:t>
            </a:r>
            <a:r>
              <a:rPr lang="en-US" b="1" dirty="0">
                <a:solidFill>
                  <a:srgbClr val="C00000"/>
                </a:solidFill>
              </a:rPr>
              <a:t>X</a:t>
            </a:r>
            <a:r>
              <a:rPr lang="en-US" dirty="0">
                <a:solidFill>
                  <a:srgbClr val="C00000"/>
                </a:solidFill>
              </a:rPr>
              <a:t> </a:t>
            </a:r>
            <a:r>
              <a:rPr lang="en-US" b="1" dirty="0">
                <a:solidFill>
                  <a:srgbClr val="C00000"/>
                </a:solidFill>
              </a:rPr>
              <a:t>= 1</a:t>
            </a:r>
            <a:br>
              <a:rPr lang="en-US" b="1" dirty="0">
                <a:solidFill>
                  <a:srgbClr val="C00000"/>
                </a:solidFill>
              </a:rPr>
            </a:br>
            <a:r>
              <a:rPr lang="en-US" b="1" dirty="0">
                <a:solidFill>
                  <a:srgbClr val="C00000"/>
                </a:solidFill>
              </a:rPr>
              <a:t>         Y = 2</a:t>
            </a:r>
            <a:br>
              <a:rPr lang="en-US" b="1" dirty="0">
                <a:solidFill>
                  <a:srgbClr val="C00000"/>
                </a:solidFill>
              </a:rPr>
            </a:br>
            <a:r>
              <a:rPr lang="en-US" b="1" dirty="0">
                <a:solidFill>
                  <a:srgbClr val="C00000"/>
                </a:solidFill>
              </a:rPr>
              <a:t>         Z = 9</a:t>
            </a:r>
            <a:endParaRPr lang="en-US" dirty="0">
              <a:solidFill>
                <a:srgbClr val="C00000"/>
              </a:solidFill>
            </a:endParaRPr>
          </a:p>
        </p:txBody>
      </p:sp>
      <p:sp>
        <p:nvSpPr>
          <p:cNvPr id="19" name="TextBox 18">
            <a:extLst>
              <a:ext uri="{FF2B5EF4-FFF2-40B4-BE49-F238E27FC236}">
                <a16:creationId xmlns:a16="http://schemas.microsoft.com/office/drawing/2014/main" id="{A553A85F-53D9-483A-A4EE-C0D7CC404EEB}"/>
              </a:ext>
            </a:extLst>
          </p:cNvPr>
          <p:cNvSpPr txBox="1"/>
          <p:nvPr/>
        </p:nvSpPr>
        <p:spPr>
          <a:xfrm>
            <a:off x="10157774" y="4824174"/>
            <a:ext cx="1324402" cy="923330"/>
          </a:xfrm>
          <a:prstGeom prst="rect">
            <a:avLst/>
          </a:prstGeom>
          <a:solidFill>
            <a:srgbClr val="CCECFF"/>
          </a:solidFill>
          <a:ln>
            <a:solidFill>
              <a:srgbClr val="00B0F0"/>
            </a:solidFill>
          </a:ln>
        </p:spPr>
        <p:txBody>
          <a:bodyPr wrap="none" rtlCol="0">
            <a:spAutoFit/>
          </a:bodyPr>
          <a:lstStyle/>
          <a:p>
            <a:r>
              <a:rPr lang="en-US" dirty="0"/>
              <a:t>End  </a:t>
            </a:r>
            <a:r>
              <a:rPr lang="en-US" dirty="0">
                <a:solidFill>
                  <a:srgbClr val="C00000"/>
                </a:solidFill>
              </a:rPr>
              <a:t> </a:t>
            </a:r>
            <a:r>
              <a:rPr lang="en-US" b="1" dirty="0">
                <a:solidFill>
                  <a:srgbClr val="C00000"/>
                </a:solidFill>
              </a:rPr>
              <a:t>X</a:t>
            </a:r>
            <a:r>
              <a:rPr lang="en-US" dirty="0">
                <a:solidFill>
                  <a:srgbClr val="C00000"/>
                </a:solidFill>
              </a:rPr>
              <a:t> </a:t>
            </a:r>
            <a:r>
              <a:rPr lang="en-US" b="1" dirty="0">
                <a:solidFill>
                  <a:srgbClr val="C00000"/>
                </a:solidFill>
              </a:rPr>
              <a:t>= -7</a:t>
            </a:r>
            <a:br>
              <a:rPr lang="en-US" b="1" dirty="0">
                <a:solidFill>
                  <a:srgbClr val="C00000"/>
                </a:solidFill>
              </a:rPr>
            </a:br>
            <a:r>
              <a:rPr lang="en-US" b="1" dirty="0">
                <a:solidFill>
                  <a:srgbClr val="C00000"/>
                </a:solidFill>
              </a:rPr>
              <a:t>         Y = 2</a:t>
            </a:r>
            <a:br>
              <a:rPr lang="en-US" b="1" dirty="0">
                <a:solidFill>
                  <a:srgbClr val="C00000"/>
                </a:solidFill>
              </a:rPr>
            </a:br>
            <a:r>
              <a:rPr lang="en-US" b="1" dirty="0">
                <a:solidFill>
                  <a:srgbClr val="C00000"/>
                </a:solidFill>
              </a:rPr>
              <a:t>         Z = 3</a:t>
            </a:r>
            <a:endParaRPr lang="en-US" dirty="0">
              <a:solidFill>
                <a:srgbClr val="C00000"/>
              </a:solidFill>
            </a:endParaRPr>
          </a:p>
        </p:txBody>
      </p:sp>
    </p:spTree>
    <p:extLst>
      <p:ext uri="{BB962C8B-B14F-4D97-AF65-F5344CB8AC3E}">
        <p14:creationId xmlns:p14="http://schemas.microsoft.com/office/powerpoint/2010/main" val="30038980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20A373-F9EB-436B-B5F7-50FA02DAA0B6}"/>
              </a:ext>
            </a:extLst>
          </p:cNvPr>
          <p:cNvSpPr>
            <a:spLocks noGrp="1"/>
          </p:cNvSpPr>
          <p:nvPr>
            <p:ph type="title"/>
          </p:nvPr>
        </p:nvSpPr>
        <p:spPr/>
        <p:txBody>
          <a:bodyPr/>
          <a:lstStyle/>
          <a:p>
            <a:r>
              <a:rPr lang="en-US" dirty="0"/>
              <a:t>do these traces give correct results?</a:t>
            </a:r>
          </a:p>
        </p:txBody>
      </p:sp>
      <p:sp>
        <p:nvSpPr>
          <p:cNvPr id="3" name="Content Placeholder 2">
            <a:extLst>
              <a:ext uri="{FF2B5EF4-FFF2-40B4-BE49-F238E27FC236}">
                <a16:creationId xmlns:a16="http://schemas.microsoft.com/office/drawing/2014/main" id="{4923A5DA-08D0-4E77-AFC9-73BDB06DB47C}"/>
              </a:ext>
            </a:extLst>
          </p:cNvPr>
          <p:cNvSpPr>
            <a:spLocks noGrp="1"/>
          </p:cNvSpPr>
          <p:nvPr>
            <p:ph sz="half" idx="1"/>
          </p:nvPr>
        </p:nvSpPr>
        <p:spPr/>
        <p:txBody>
          <a:bodyPr>
            <a:normAutofit/>
          </a:bodyPr>
          <a:lstStyle/>
          <a:p>
            <a:r>
              <a:rPr lang="en-US" sz="2400" dirty="0"/>
              <a:t>Suppose initially X=1, Y=2, Z=9</a:t>
            </a:r>
          </a:p>
          <a:p>
            <a:endParaRPr lang="en-US" sz="2400" dirty="0"/>
          </a:p>
          <a:p>
            <a:r>
              <a:rPr lang="en-US" sz="2400" dirty="0"/>
              <a:t>First trace: </a:t>
            </a:r>
          </a:p>
          <a:p>
            <a:r>
              <a:rPr lang="en-US" sz="2400" dirty="0"/>
              <a:t>   T</a:t>
            </a:r>
            <a:r>
              <a:rPr lang="en-US" sz="2400" baseline="-25000" dirty="0"/>
              <a:t>1</a:t>
            </a:r>
            <a:r>
              <a:rPr lang="en-US" sz="2400" dirty="0"/>
              <a:t> leaves X=1, Y=2, Z=3</a:t>
            </a:r>
          </a:p>
          <a:p>
            <a:r>
              <a:rPr lang="en-US" sz="2400" dirty="0"/>
              <a:t>   … then T</a:t>
            </a:r>
            <a:r>
              <a:rPr lang="en-US" sz="2400" baseline="-25000" dirty="0"/>
              <a:t>2</a:t>
            </a:r>
            <a:r>
              <a:rPr lang="en-US" sz="2400" dirty="0"/>
              <a:t> leaves X=2, Y=1, Z=3 </a:t>
            </a:r>
          </a:p>
        </p:txBody>
      </p:sp>
      <p:sp>
        <p:nvSpPr>
          <p:cNvPr id="5" name="Footer Placeholder 4">
            <a:extLst>
              <a:ext uri="{FF2B5EF4-FFF2-40B4-BE49-F238E27FC236}">
                <a16:creationId xmlns:a16="http://schemas.microsoft.com/office/drawing/2014/main" id="{40ACE6AA-B1A0-429A-9B89-1CF3FB3C3779}"/>
              </a:ext>
            </a:extLst>
          </p:cNvPr>
          <p:cNvSpPr>
            <a:spLocks noGrp="1"/>
          </p:cNvSpPr>
          <p:nvPr>
            <p:ph type="ftr" sz="quarter" idx="11"/>
          </p:nvPr>
        </p:nvSpPr>
        <p:spPr/>
        <p:txBody>
          <a:bodyPr/>
          <a:lstStyle/>
          <a:p>
            <a:r>
              <a:rPr lang="en-US"/>
              <a:t>Cornell CS4414 - Fall 2021.</a:t>
            </a:r>
          </a:p>
        </p:txBody>
      </p:sp>
      <p:sp>
        <p:nvSpPr>
          <p:cNvPr id="6" name="Slide Number Placeholder 5">
            <a:extLst>
              <a:ext uri="{FF2B5EF4-FFF2-40B4-BE49-F238E27FC236}">
                <a16:creationId xmlns:a16="http://schemas.microsoft.com/office/drawing/2014/main" id="{7F6107B3-ADA5-48AC-94F5-AC7A9034976A}"/>
              </a:ext>
            </a:extLst>
          </p:cNvPr>
          <p:cNvSpPr>
            <a:spLocks noGrp="1"/>
          </p:cNvSpPr>
          <p:nvPr>
            <p:ph type="sldNum" sz="quarter" idx="12"/>
          </p:nvPr>
        </p:nvSpPr>
        <p:spPr/>
        <p:txBody>
          <a:bodyPr/>
          <a:lstStyle/>
          <a:p>
            <a:fld id="{6547F9EC-0141-428E-9624-21FD351CB832}" type="slidenum">
              <a:rPr lang="en-US" smtClean="0"/>
              <a:t>14</a:t>
            </a:fld>
            <a:endParaRPr lang="en-US"/>
          </a:p>
        </p:txBody>
      </p:sp>
    </p:spTree>
    <p:extLst>
      <p:ext uri="{BB962C8B-B14F-4D97-AF65-F5344CB8AC3E}">
        <p14:creationId xmlns:p14="http://schemas.microsoft.com/office/powerpoint/2010/main" val="17659820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20A373-F9EB-436B-B5F7-50FA02DAA0B6}"/>
              </a:ext>
            </a:extLst>
          </p:cNvPr>
          <p:cNvSpPr>
            <a:spLocks noGrp="1"/>
          </p:cNvSpPr>
          <p:nvPr>
            <p:ph type="title"/>
          </p:nvPr>
        </p:nvSpPr>
        <p:spPr/>
        <p:txBody>
          <a:bodyPr/>
          <a:lstStyle/>
          <a:p>
            <a:r>
              <a:rPr lang="en-US" dirty="0"/>
              <a:t>do these traces give correct results?</a:t>
            </a:r>
          </a:p>
        </p:txBody>
      </p:sp>
      <p:sp>
        <p:nvSpPr>
          <p:cNvPr id="3" name="Content Placeholder 2">
            <a:extLst>
              <a:ext uri="{FF2B5EF4-FFF2-40B4-BE49-F238E27FC236}">
                <a16:creationId xmlns:a16="http://schemas.microsoft.com/office/drawing/2014/main" id="{4923A5DA-08D0-4E77-AFC9-73BDB06DB47C}"/>
              </a:ext>
            </a:extLst>
          </p:cNvPr>
          <p:cNvSpPr>
            <a:spLocks noGrp="1"/>
          </p:cNvSpPr>
          <p:nvPr>
            <p:ph sz="half" idx="1"/>
          </p:nvPr>
        </p:nvSpPr>
        <p:spPr/>
        <p:txBody>
          <a:bodyPr>
            <a:normAutofit/>
          </a:bodyPr>
          <a:lstStyle/>
          <a:p>
            <a:r>
              <a:rPr lang="en-US" sz="2400" dirty="0"/>
              <a:t>Suppose initially X=1, Y=2, Z=9</a:t>
            </a:r>
          </a:p>
          <a:p>
            <a:endParaRPr lang="en-US" sz="2400" dirty="0"/>
          </a:p>
          <a:p>
            <a:r>
              <a:rPr lang="en-US" sz="2400" dirty="0"/>
              <a:t>First trace: </a:t>
            </a:r>
          </a:p>
          <a:p>
            <a:r>
              <a:rPr lang="en-US" sz="2400" dirty="0"/>
              <a:t>   T</a:t>
            </a:r>
            <a:r>
              <a:rPr lang="en-US" sz="2400" baseline="-25000" dirty="0"/>
              <a:t>1</a:t>
            </a:r>
            <a:r>
              <a:rPr lang="en-US" sz="2400" dirty="0"/>
              <a:t> leaves X=1, Y=2, Z=3</a:t>
            </a:r>
          </a:p>
          <a:p>
            <a:r>
              <a:rPr lang="en-US" sz="2400" dirty="0"/>
              <a:t>   … then T</a:t>
            </a:r>
            <a:r>
              <a:rPr lang="en-US" sz="2400" baseline="-25000" dirty="0"/>
              <a:t>2</a:t>
            </a:r>
            <a:r>
              <a:rPr lang="en-US" sz="2400" dirty="0"/>
              <a:t> leaves X=2, Y=1, Z=3 </a:t>
            </a:r>
          </a:p>
        </p:txBody>
      </p:sp>
      <p:sp>
        <p:nvSpPr>
          <p:cNvPr id="4" name="Content Placeholder 3">
            <a:extLst>
              <a:ext uri="{FF2B5EF4-FFF2-40B4-BE49-F238E27FC236}">
                <a16:creationId xmlns:a16="http://schemas.microsoft.com/office/drawing/2014/main" id="{9B92C22F-303D-4EC5-9954-14F5B4AD1A4C}"/>
              </a:ext>
            </a:extLst>
          </p:cNvPr>
          <p:cNvSpPr>
            <a:spLocks noGrp="1"/>
          </p:cNvSpPr>
          <p:nvPr>
            <p:ph sz="half" idx="2"/>
          </p:nvPr>
        </p:nvSpPr>
        <p:spPr/>
        <p:txBody>
          <a:bodyPr/>
          <a:lstStyle/>
          <a:p>
            <a:r>
              <a:rPr lang="en-US" sz="2400" dirty="0"/>
              <a:t>Now consider trace 2 for X=1, Y=2, Z=9</a:t>
            </a:r>
          </a:p>
          <a:p>
            <a:endParaRPr lang="en-US" sz="2400" dirty="0"/>
          </a:p>
          <a:p>
            <a:r>
              <a:rPr lang="en-US" sz="2400" dirty="0"/>
              <a:t>Second trace: </a:t>
            </a:r>
          </a:p>
          <a:p>
            <a:r>
              <a:rPr lang="en-US" sz="2400" dirty="0"/>
              <a:t>   They interleave, so we can’t describe the</a:t>
            </a:r>
            <a:br>
              <a:rPr lang="en-US" sz="2400" dirty="0"/>
            </a:br>
            <a:r>
              <a:rPr lang="en-US" sz="2400" dirty="0"/>
              <a:t>      output as if T</a:t>
            </a:r>
            <a:r>
              <a:rPr lang="en-US" sz="2400" baseline="-25000" dirty="0"/>
              <a:t>1</a:t>
            </a:r>
            <a:r>
              <a:rPr lang="en-US" sz="2400" dirty="0"/>
              <a:t> ran first, then T</a:t>
            </a:r>
            <a:r>
              <a:rPr lang="en-US" sz="2400" baseline="-25000" dirty="0"/>
              <a:t>2</a:t>
            </a:r>
            <a:endParaRPr lang="en-US" sz="2400" dirty="0"/>
          </a:p>
          <a:p>
            <a:r>
              <a:rPr lang="en-US" sz="2400" dirty="0"/>
              <a:t>   </a:t>
            </a:r>
            <a:r>
              <a:rPr lang="en-US" sz="2400" b="1" dirty="0"/>
              <a:t>… the outcome is X=-7, Y=2, Z=3 </a:t>
            </a:r>
          </a:p>
          <a:p>
            <a:endParaRPr lang="en-US" dirty="0"/>
          </a:p>
        </p:txBody>
      </p:sp>
      <p:sp>
        <p:nvSpPr>
          <p:cNvPr id="5" name="Footer Placeholder 4">
            <a:extLst>
              <a:ext uri="{FF2B5EF4-FFF2-40B4-BE49-F238E27FC236}">
                <a16:creationId xmlns:a16="http://schemas.microsoft.com/office/drawing/2014/main" id="{40ACE6AA-B1A0-429A-9B89-1CF3FB3C3779}"/>
              </a:ext>
            </a:extLst>
          </p:cNvPr>
          <p:cNvSpPr>
            <a:spLocks noGrp="1"/>
          </p:cNvSpPr>
          <p:nvPr>
            <p:ph type="ftr" sz="quarter" idx="11"/>
          </p:nvPr>
        </p:nvSpPr>
        <p:spPr/>
        <p:txBody>
          <a:bodyPr/>
          <a:lstStyle/>
          <a:p>
            <a:r>
              <a:rPr lang="en-US" dirty="0"/>
              <a:t>Cornell CS4414 - Fall 2021.</a:t>
            </a:r>
          </a:p>
        </p:txBody>
      </p:sp>
      <p:sp>
        <p:nvSpPr>
          <p:cNvPr id="6" name="Slide Number Placeholder 5">
            <a:extLst>
              <a:ext uri="{FF2B5EF4-FFF2-40B4-BE49-F238E27FC236}">
                <a16:creationId xmlns:a16="http://schemas.microsoft.com/office/drawing/2014/main" id="{7F6107B3-ADA5-48AC-94F5-AC7A9034976A}"/>
              </a:ext>
            </a:extLst>
          </p:cNvPr>
          <p:cNvSpPr>
            <a:spLocks noGrp="1"/>
          </p:cNvSpPr>
          <p:nvPr>
            <p:ph type="sldNum" sz="quarter" idx="12"/>
          </p:nvPr>
        </p:nvSpPr>
        <p:spPr/>
        <p:txBody>
          <a:bodyPr/>
          <a:lstStyle/>
          <a:p>
            <a:fld id="{6547F9EC-0141-428E-9624-21FD351CB832}" type="slidenum">
              <a:rPr lang="en-US" smtClean="0"/>
              <a:t>15</a:t>
            </a:fld>
            <a:endParaRPr lang="en-US"/>
          </a:p>
        </p:txBody>
      </p:sp>
      <p:sp>
        <p:nvSpPr>
          <p:cNvPr id="7" name="TextBox 6">
            <a:extLst>
              <a:ext uri="{FF2B5EF4-FFF2-40B4-BE49-F238E27FC236}">
                <a16:creationId xmlns:a16="http://schemas.microsoft.com/office/drawing/2014/main" id="{38D19630-7DAD-468C-BB27-CC6784604815}"/>
              </a:ext>
            </a:extLst>
          </p:cNvPr>
          <p:cNvSpPr txBox="1"/>
          <p:nvPr/>
        </p:nvSpPr>
        <p:spPr>
          <a:xfrm>
            <a:off x="6290542" y="5151558"/>
            <a:ext cx="5901458" cy="369332"/>
          </a:xfrm>
          <a:prstGeom prst="rect">
            <a:avLst/>
          </a:prstGeom>
          <a:noFill/>
        </p:spPr>
        <p:txBody>
          <a:bodyPr wrap="square" rtlCol="0">
            <a:spAutoFit/>
          </a:bodyPr>
          <a:lstStyle/>
          <a:p>
            <a:pPr algn="ctr"/>
            <a:r>
              <a:rPr lang="en-US" b="1" i="1" dirty="0">
                <a:solidFill>
                  <a:srgbClr val="C00000"/>
                </a:solidFill>
              </a:rPr>
              <a:t>This can’t happen if T</a:t>
            </a:r>
            <a:r>
              <a:rPr lang="en-US" b="1" i="1" baseline="-25000" dirty="0">
                <a:solidFill>
                  <a:srgbClr val="C00000"/>
                </a:solidFill>
              </a:rPr>
              <a:t>1</a:t>
            </a:r>
            <a:r>
              <a:rPr lang="en-US" b="1" i="1" dirty="0">
                <a:solidFill>
                  <a:srgbClr val="C00000"/>
                </a:solidFill>
              </a:rPr>
              <a:t> runs first, then T</a:t>
            </a:r>
            <a:r>
              <a:rPr lang="en-US" b="1" i="1" baseline="-25000" dirty="0">
                <a:solidFill>
                  <a:srgbClr val="C00000"/>
                </a:solidFill>
              </a:rPr>
              <a:t>2</a:t>
            </a:r>
            <a:r>
              <a:rPr lang="en-US" b="1" i="1" dirty="0">
                <a:solidFill>
                  <a:srgbClr val="C00000"/>
                </a:solidFill>
              </a:rPr>
              <a:t> or T</a:t>
            </a:r>
            <a:r>
              <a:rPr lang="en-US" b="1" i="1" baseline="-25000" dirty="0">
                <a:solidFill>
                  <a:srgbClr val="C00000"/>
                </a:solidFill>
              </a:rPr>
              <a:t>2</a:t>
            </a:r>
            <a:r>
              <a:rPr lang="en-US" b="1" i="1" dirty="0">
                <a:solidFill>
                  <a:srgbClr val="C00000"/>
                </a:solidFill>
              </a:rPr>
              <a:t> first followed by T</a:t>
            </a:r>
            <a:r>
              <a:rPr lang="en-US" b="1" i="1" baseline="-25000" dirty="0">
                <a:solidFill>
                  <a:srgbClr val="C00000"/>
                </a:solidFill>
              </a:rPr>
              <a:t>1</a:t>
            </a:r>
            <a:endParaRPr lang="en-US" b="1" i="1" dirty="0">
              <a:solidFill>
                <a:srgbClr val="C00000"/>
              </a:solidFill>
            </a:endParaRPr>
          </a:p>
        </p:txBody>
      </p:sp>
    </p:spTree>
    <p:extLst>
      <p:ext uri="{BB962C8B-B14F-4D97-AF65-F5344CB8AC3E}">
        <p14:creationId xmlns:p14="http://schemas.microsoft.com/office/powerpoint/2010/main" val="4226142298"/>
      </p:ext>
    </p:extLst>
  </p:cSld>
  <p:clrMapOvr>
    <a:masterClrMapping/>
  </p:clrMapOvr>
  <p:transition spd="slow">
    <p:randomBar dir="vert"/>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1FFE9DD9-4BA6-4245-A6EA-F879E0A4AE1E}"/>
              </a:ext>
            </a:extLst>
          </p:cNvPr>
          <p:cNvSpPr>
            <a:spLocks noGrp="1"/>
          </p:cNvSpPr>
          <p:nvPr>
            <p:ph type="title"/>
          </p:nvPr>
        </p:nvSpPr>
        <p:spPr/>
        <p:txBody>
          <a:bodyPr/>
          <a:lstStyle/>
          <a:p>
            <a:r>
              <a:rPr lang="en-US" dirty="0"/>
              <a:t>A familiar situation!  Just like critical sections with interference!</a:t>
            </a:r>
          </a:p>
        </p:txBody>
      </p:sp>
      <p:sp>
        <p:nvSpPr>
          <p:cNvPr id="8" name="Content Placeholder 7">
            <a:extLst>
              <a:ext uri="{FF2B5EF4-FFF2-40B4-BE49-F238E27FC236}">
                <a16:creationId xmlns:a16="http://schemas.microsoft.com/office/drawing/2014/main" id="{03618DD7-E525-4E7A-BA83-883DCE938B75}"/>
              </a:ext>
            </a:extLst>
          </p:cNvPr>
          <p:cNvSpPr>
            <a:spLocks noGrp="1"/>
          </p:cNvSpPr>
          <p:nvPr>
            <p:ph idx="1"/>
          </p:nvPr>
        </p:nvSpPr>
        <p:spPr/>
        <p:txBody>
          <a:bodyPr>
            <a:normAutofit fontScale="92500" lnSpcReduction="20000"/>
          </a:bodyPr>
          <a:lstStyle/>
          <a:p>
            <a:r>
              <a:rPr lang="en-US" dirty="0"/>
              <a:t>… And, if you work out some examples, you can easily confirm that although </a:t>
            </a:r>
            <a:r>
              <a:rPr lang="en-US" i="1" dirty="0"/>
              <a:t>some </a:t>
            </a:r>
            <a:r>
              <a:rPr lang="en-US" dirty="0" err="1"/>
              <a:t>interleavings</a:t>
            </a:r>
            <a:r>
              <a:rPr lang="en-US" dirty="0"/>
              <a:t> are actually fine, this particular one leaves scrambled data.</a:t>
            </a:r>
          </a:p>
          <a:p>
            <a:endParaRPr lang="en-US" dirty="0"/>
          </a:p>
          <a:p>
            <a:r>
              <a:rPr lang="en-US" dirty="0"/>
              <a:t>We do want to allow “safe, correct” data-access interleaving:</a:t>
            </a:r>
          </a:p>
          <a:p>
            <a:pPr>
              <a:buFont typeface="Wingdings" panose="05000000000000000000" pitchFamily="2" charset="2"/>
              <a:buChar char="Ø"/>
            </a:pPr>
            <a:r>
              <a:rPr lang="en-US" dirty="0"/>
              <a:t>  With lots of transactions (and some long, slow ones), a 1-by-1</a:t>
            </a:r>
            <a:br>
              <a:rPr lang="en-US" dirty="0"/>
            </a:br>
            <a:r>
              <a:rPr lang="en-US" dirty="0"/>
              <a:t>     approach would be impossibly slow</a:t>
            </a:r>
          </a:p>
          <a:p>
            <a:pPr>
              <a:buFont typeface="Wingdings" panose="05000000000000000000" pitchFamily="2" charset="2"/>
              <a:buChar char="Ø"/>
            </a:pPr>
            <a:r>
              <a:rPr lang="en-US" dirty="0"/>
              <a:t>   Interleaving requests allows the code to run in parallel and </a:t>
            </a:r>
            <a:br>
              <a:rPr lang="en-US" dirty="0"/>
            </a:br>
            <a:r>
              <a:rPr lang="en-US" dirty="0"/>
              <a:t>     speeds our system up, but it is important not to break </a:t>
            </a:r>
            <a:r>
              <a:rPr lang="en-US"/>
              <a:t>the logic</a:t>
            </a:r>
            <a:endParaRPr lang="en-US" dirty="0"/>
          </a:p>
        </p:txBody>
      </p:sp>
      <p:sp>
        <p:nvSpPr>
          <p:cNvPr id="5" name="Footer Placeholder 4">
            <a:extLst>
              <a:ext uri="{FF2B5EF4-FFF2-40B4-BE49-F238E27FC236}">
                <a16:creationId xmlns:a16="http://schemas.microsoft.com/office/drawing/2014/main" id="{23D84841-8EE9-4E11-B422-CE3D7A2A6B4F}"/>
              </a:ext>
            </a:extLst>
          </p:cNvPr>
          <p:cNvSpPr>
            <a:spLocks noGrp="1"/>
          </p:cNvSpPr>
          <p:nvPr>
            <p:ph type="ftr" sz="quarter" idx="11"/>
          </p:nvPr>
        </p:nvSpPr>
        <p:spPr/>
        <p:txBody>
          <a:bodyPr/>
          <a:lstStyle/>
          <a:p>
            <a:r>
              <a:rPr lang="en-US"/>
              <a:t>Cornell CS4414 - Fall 2021.</a:t>
            </a:r>
          </a:p>
        </p:txBody>
      </p:sp>
      <p:sp>
        <p:nvSpPr>
          <p:cNvPr id="6" name="Slide Number Placeholder 5">
            <a:extLst>
              <a:ext uri="{FF2B5EF4-FFF2-40B4-BE49-F238E27FC236}">
                <a16:creationId xmlns:a16="http://schemas.microsoft.com/office/drawing/2014/main" id="{1AAC92FA-57B9-4417-BF39-A2FFB70EF9F0}"/>
              </a:ext>
            </a:extLst>
          </p:cNvPr>
          <p:cNvSpPr>
            <a:spLocks noGrp="1"/>
          </p:cNvSpPr>
          <p:nvPr>
            <p:ph type="sldNum" sz="quarter" idx="12"/>
          </p:nvPr>
        </p:nvSpPr>
        <p:spPr/>
        <p:txBody>
          <a:bodyPr/>
          <a:lstStyle/>
          <a:p>
            <a:fld id="{6547F9EC-0141-428E-9624-21FD351CB832}" type="slidenum">
              <a:rPr lang="en-US" smtClean="0"/>
              <a:t>16</a:t>
            </a:fld>
            <a:endParaRPr lang="en-US"/>
          </a:p>
        </p:txBody>
      </p:sp>
    </p:spTree>
    <p:extLst>
      <p:ext uri="{BB962C8B-B14F-4D97-AF65-F5344CB8AC3E}">
        <p14:creationId xmlns:p14="http://schemas.microsoft.com/office/powerpoint/2010/main" val="13567767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5A0AC2-91B0-44C3-9C5F-71423C9FCB9F}"/>
              </a:ext>
            </a:extLst>
          </p:cNvPr>
          <p:cNvSpPr>
            <a:spLocks noGrp="1"/>
          </p:cNvSpPr>
          <p:nvPr>
            <p:ph type="title"/>
          </p:nvPr>
        </p:nvSpPr>
        <p:spPr/>
        <p:txBody>
          <a:bodyPr/>
          <a:lstStyle/>
          <a:p>
            <a:r>
              <a:rPr lang="en-US" dirty="0"/>
              <a:t>Why use abort (in code, not real life)?</a:t>
            </a:r>
          </a:p>
        </p:txBody>
      </p:sp>
      <p:sp>
        <p:nvSpPr>
          <p:cNvPr id="3" name="Content Placeholder 2">
            <a:extLst>
              <a:ext uri="{FF2B5EF4-FFF2-40B4-BE49-F238E27FC236}">
                <a16:creationId xmlns:a16="http://schemas.microsoft.com/office/drawing/2014/main" id="{D38F15BD-9E22-43A7-BF48-C10C9A2B5488}"/>
              </a:ext>
            </a:extLst>
          </p:cNvPr>
          <p:cNvSpPr>
            <a:spLocks noGrp="1"/>
          </p:cNvSpPr>
          <p:nvPr>
            <p:ph idx="1"/>
          </p:nvPr>
        </p:nvSpPr>
        <p:spPr/>
        <p:txBody>
          <a:bodyPr>
            <a:normAutofit/>
          </a:bodyPr>
          <a:lstStyle/>
          <a:p>
            <a:r>
              <a:rPr lang="en-US" dirty="0"/>
              <a:t>Suppose our code runs a big bank.  Perhaps the customer’s credit limits would be exceeded by a request, but we can’t “verify account rules” until the end of the operation.</a:t>
            </a:r>
          </a:p>
          <a:p>
            <a:endParaRPr lang="en-US" dirty="0"/>
          </a:p>
          <a:p>
            <a:r>
              <a:rPr lang="en-US" dirty="0"/>
              <a:t>Abort undoes the effects – just as if the transaction never started</a:t>
            </a:r>
          </a:p>
          <a:p>
            <a:endParaRPr lang="en-US" dirty="0"/>
          </a:p>
          <a:p>
            <a:r>
              <a:rPr lang="en-US" dirty="0"/>
              <a:t>We also use abort to “clean up” if a crash disrupts a run</a:t>
            </a:r>
          </a:p>
        </p:txBody>
      </p:sp>
      <p:sp>
        <p:nvSpPr>
          <p:cNvPr id="4" name="Footer Placeholder 3">
            <a:extLst>
              <a:ext uri="{FF2B5EF4-FFF2-40B4-BE49-F238E27FC236}">
                <a16:creationId xmlns:a16="http://schemas.microsoft.com/office/drawing/2014/main" id="{8DA28FF7-0B46-44B0-909F-563FFB9184C6}"/>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915F6789-360F-477C-BF42-5C42DE656BAC}"/>
              </a:ext>
            </a:extLst>
          </p:cNvPr>
          <p:cNvSpPr>
            <a:spLocks noGrp="1"/>
          </p:cNvSpPr>
          <p:nvPr>
            <p:ph type="sldNum" sz="quarter" idx="12"/>
          </p:nvPr>
        </p:nvSpPr>
        <p:spPr/>
        <p:txBody>
          <a:bodyPr/>
          <a:lstStyle/>
          <a:p>
            <a:fld id="{6547F9EC-0141-428E-9624-21FD351CB832}" type="slidenum">
              <a:rPr lang="en-US" smtClean="0"/>
              <a:t>17</a:t>
            </a:fld>
            <a:endParaRPr lang="en-US"/>
          </a:p>
        </p:txBody>
      </p:sp>
    </p:spTree>
    <p:extLst>
      <p:ext uri="{BB962C8B-B14F-4D97-AF65-F5344CB8AC3E}">
        <p14:creationId xmlns:p14="http://schemas.microsoft.com/office/powerpoint/2010/main" val="29294935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FF6A7C-78B6-45F6-BBE9-51BF09F2B839}"/>
              </a:ext>
            </a:extLst>
          </p:cNvPr>
          <p:cNvSpPr>
            <a:spLocks noGrp="1"/>
          </p:cNvSpPr>
          <p:nvPr>
            <p:ph type="title"/>
          </p:nvPr>
        </p:nvSpPr>
        <p:spPr/>
        <p:txBody>
          <a:bodyPr/>
          <a:lstStyle/>
          <a:p>
            <a:r>
              <a:rPr lang="en-US" dirty="0"/>
              <a:t>ACID Model, Serializability</a:t>
            </a:r>
          </a:p>
        </p:txBody>
      </p:sp>
      <p:sp>
        <p:nvSpPr>
          <p:cNvPr id="3" name="Content Placeholder 2">
            <a:extLst>
              <a:ext uri="{FF2B5EF4-FFF2-40B4-BE49-F238E27FC236}">
                <a16:creationId xmlns:a16="http://schemas.microsoft.com/office/drawing/2014/main" id="{E31E257E-CE7B-4AB8-830C-DFE9B22E2976}"/>
              </a:ext>
            </a:extLst>
          </p:cNvPr>
          <p:cNvSpPr>
            <a:spLocks noGrp="1"/>
          </p:cNvSpPr>
          <p:nvPr>
            <p:ph idx="1"/>
          </p:nvPr>
        </p:nvSpPr>
        <p:spPr/>
        <p:txBody>
          <a:bodyPr>
            <a:normAutofit fontScale="92500" lnSpcReduction="10000"/>
          </a:bodyPr>
          <a:lstStyle/>
          <a:p>
            <a:r>
              <a:rPr lang="en-US" dirty="0"/>
              <a:t>Jim Gray and others proposed a simple set of rules to describe how transactions should behave: ACID</a:t>
            </a:r>
          </a:p>
          <a:p>
            <a:pPr>
              <a:buFont typeface="Wingdings" panose="05000000000000000000" pitchFamily="2" charset="2"/>
              <a:buChar char="Ø"/>
            </a:pPr>
            <a:r>
              <a:rPr lang="en-US" dirty="0"/>
              <a:t>  </a:t>
            </a:r>
            <a:r>
              <a:rPr lang="en-US" b="1" dirty="0"/>
              <a:t>A</a:t>
            </a:r>
            <a:r>
              <a:rPr lang="en-US" dirty="0"/>
              <a:t>tomic:  All or nothing.</a:t>
            </a:r>
          </a:p>
          <a:p>
            <a:pPr>
              <a:buFont typeface="Wingdings" panose="05000000000000000000" pitchFamily="2" charset="2"/>
              <a:buChar char="Ø"/>
            </a:pPr>
            <a:r>
              <a:rPr lang="en-US" dirty="0"/>
              <a:t>  </a:t>
            </a:r>
            <a:r>
              <a:rPr lang="en-US" b="1" dirty="0"/>
              <a:t>C</a:t>
            </a:r>
            <a:r>
              <a:rPr lang="en-US" dirty="0"/>
              <a:t>onsistent:  A correct transaction takes the data from one </a:t>
            </a:r>
            <a:br>
              <a:rPr lang="en-US" dirty="0"/>
            </a:br>
            <a:r>
              <a:rPr lang="en-US" dirty="0"/>
              <a:t>    consistent state to another consistent state.</a:t>
            </a:r>
          </a:p>
          <a:p>
            <a:pPr>
              <a:buFont typeface="Wingdings" panose="05000000000000000000" pitchFamily="2" charset="2"/>
              <a:buChar char="Ø"/>
            </a:pPr>
            <a:r>
              <a:rPr lang="en-US" dirty="0"/>
              <a:t>  </a:t>
            </a:r>
            <a:r>
              <a:rPr lang="en-US" b="1" dirty="0"/>
              <a:t>I</a:t>
            </a:r>
            <a:r>
              <a:rPr lang="en-US" dirty="0"/>
              <a:t>solation:  If two transactions run at the same time, they should</a:t>
            </a:r>
            <a:br>
              <a:rPr lang="en-US" dirty="0"/>
            </a:br>
            <a:r>
              <a:rPr lang="en-US" dirty="0"/>
              <a:t>    see one-another’s pending (uncommitted) updates.</a:t>
            </a:r>
          </a:p>
          <a:p>
            <a:pPr>
              <a:buFont typeface="Wingdings" panose="05000000000000000000" pitchFamily="2" charset="2"/>
              <a:buChar char="Ø"/>
            </a:pPr>
            <a:r>
              <a:rPr lang="en-US" dirty="0"/>
              <a:t>  </a:t>
            </a:r>
            <a:r>
              <a:rPr lang="en-US" b="1" dirty="0"/>
              <a:t>D</a:t>
            </a:r>
            <a:r>
              <a:rPr lang="en-US" dirty="0"/>
              <a:t>urability:  Once committed, updates won’t get lost.</a:t>
            </a:r>
          </a:p>
        </p:txBody>
      </p:sp>
      <p:sp>
        <p:nvSpPr>
          <p:cNvPr id="4" name="Footer Placeholder 3">
            <a:extLst>
              <a:ext uri="{FF2B5EF4-FFF2-40B4-BE49-F238E27FC236}">
                <a16:creationId xmlns:a16="http://schemas.microsoft.com/office/drawing/2014/main" id="{938753C6-23A3-4A47-A9CF-175CD9197F36}"/>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814F2B4E-BB56-43A9-9C40-ACCF04E17D24}"/>
              </a:ext>
            </a:extLst>
          </p:cNvPr>
          <p:cNvSpPr>
            <a:spLocks noGrp="1"/>
          </p:cNvSpPr>
          <p:nvPr>
            <p:ph type="sldNum" sz="quarter" idx="12"/>
          </p:nvPr>
        </p:nvSpPr>
        <p:spPr/>
        <p:txBody>
          <a:bodyPr/>
          <a:lstStyle/>
          <a:p>
            <a:fld id="{6547F9EC-0141-428E-9624-21FD351CB832}" type="slidenum">
              <a:rPr lang="en-US" smtClean="0"/>
              <a:t>18</a:t>
            </a:fld>
            <a:endParaRPr lang="en-US"/>
          </a:p>
        </p:txBody>
      </p:sp>
      <p:pic>
        <p:nvPicPr>
          <p:cNvPr id="1026" name="Picture 2" descr="Image result for Turing Award Jim Gray">
            <a:extLst>
              <a:ext uri="{FF2B5EF4-FFF2-40B4-BE49-F238E27FC236}">
                <a16:creationId xmlns:a16="http://schemas.microsoft.com/office/drawing/2014/main" id="{23C20B1E-12AF-4C69-8FA6-5DEE9F69A3A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50993" y="229181"/>
            <a:ext cx="2952750" cy="18954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776246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6DD196-1C37-432B-80DB-2BC32492D427}"/>
              </a:ext>
            </a:extLst>
          </p:cNvPr>
          <p:cNvSpPr>
            <a:spLocks noGrp="1"/>
          </p:cNvSpPr>
          <p:nvPr>
            <p:ph type="title"/>
          </p:nvPr>
        </p:nvSpPr>
        <p:spPr/>
        <p:txBody>
          <a:bodyPr/>
          <a:lstStyle/>
          <a:p>
            <a:r>
              <a:rPr lang="en-US" dirty="0"/>
              <a:t>ACID Model, Serializability</a:t>
            </a:r>
          </a:p>
        </p:txBody>
      </p:sp>
      <p:sp>
        <p:nvSpPr>
          <p:cNvPr id="3" name="Content Placeholder 2">
            <a:extLst>
              <a:ext uri="{FF2B5EF4-FFF2-40B4-BE49-F238E27FC236}">
                <a16:creationId xmlns:a16="http://schemas.microsoft.com/office/drawing/2014/main" id="{CF1CD766-E0F4-4673-AE0C-35ABCD768C04}"/>
              </a:ext>
            </a:extLst>
          </p:cNvPr>
          <p:cNvSpPr>
            <a:spLocks noGrp="1"/>
          </p:cNvSpPr>
          <p:nvPr>
            <p:ph idx="1"/>
          </p:nvPr>
        </p:nvSpPr>
        <p:spPr/>
        <p:txBody>
          <a:bodyPr/>
          <a:lstStyle/>
          <a:p>
            <a:r>
              <a:rPr lang="en-US" dirty="0"/>
              <a:t>Serializability is another idea that Jim worked on in the early days of the model.</a:t>
            </a:r>
          </a:p>
          <a:p>
            <a:endParaRPr lang="en-US" dirty="0"/>
          </a:p>
          <a:p>
            <a:r>
              <a:rPr lang="en-US" dirty="0"/>
              <a:t>It says “Take a set of correct transactions.  The transactional runtime can run them concurrently, interleaving reads and writes, as long as the outcome of the execution could have arisen in a serial (one by one) schedule (like “P ran first, then Q”).</a:t>
            </a:r>
          </a:p>
        </p:txBody>
      </p:sp>
      <p:sp>
        <p:nvSpPr>
          <p:cNvPr id="4" name="Footer Placeholder 3">
            <a:extLst>
              <a:ext uri="{FF2B5EF4-FFF2-40B4-BE49-F238E27FC236}">
                <a16:creationId xmlns:a16="http://schemas.microsoft.com/office/drawing/2014/main" id="{64F68277-8EA9-4F7F-A749-1D3A120F5C27}"/>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FEFAF9FA-00B3-43AA-9DDC-8EF6530F38E1}"/>
              </a:ext>
            </a:extLst>
          </p:cNvPr>
          <p:cNvSpPr>
            <a:spLocks noGrp="1"/>
          </p:cNvSpPr>
          <p:nvPr>
            <p:ph type="sldNum" sz="quarter" idx="12"/>
          </p:nvPr>
        </p:nvSpPr>
        <p:spPr/>
        <p:txBody>
          <a:bodyPr/>
          <a:lstStyle/>
          <a:p>
            <a:fld id="{6547F9EC-0141-428E-9624-21FD351CB832}" type="slidenum">
              <a:rPr lang="en-US" smtClean="0"/>
              <a:t>19</a:t>
            </a:fld>
            <a:endParaRPr lang="en-US"/>
          </a:p>
        </p:txBody>
      </p:sp>
      <p:pic>
        <p:nvPicPr>
          <p:cNvPr id="7" name="Picture 2" descr="Image result for Turing Award Jim Gray">
            <a:extLst>
              <a:ext uri="{FF2B5EF4-FFF2-40B4-BE49-F238E27FC236}">
                <a16:creationId xmlns:a16="http://schemas.microsoft.com/office/drawing/2014/main" id="{7AA178BF-EA9D-44B4-BB3A-592CEADA89D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50993" y="229181"/>
            <a:ext cx="2952750" cy="18954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871298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904476-5836-4C26-AD87-E156E77FD4CD}"/>
              </a:ext>
            </a:extLst>
          </p:cNvPr>
          <p:cNvSpPr>
            <a:spLocks noGrp="1"/>
          </p:cNvSpPr>
          <p:nvPr>
            <p:ph type="title"/>
          </p:nvPr>
        </p:nvSpPr>
        <p:spPr/>
        <p:txBody>
          <a:bodyPr/>
          <a:lstStyle/>
          <a:p>
            <a:r>
              <a:rPr lang="en-US" dirty="0"/>
              <a:t>Idea map for today</a:t>
            </a:r>
          </a:p>
        </p:txBody>
      </p:sp>
      <p:sp>
        <p:nvSpPr>
          <p:cNvPr id="4" name="Footer Placeholder 3">
            <a:extLst>
              <a:ext uri="{FF2B5EF4-FFF2-40B4-BE49-F238E27FC236}">
                <a16:creationId xmlns:a16="http://schemas.microsoft.com/office/drawing/2014/main" id="{5887DF29-7B3E-4415-851E-941C77447E6A}"/>
              </a:ext>
            </a:extLst>
          </p:cNvPr>
          <p:cNvSpPr>
            <a:spLocks noGrp="1"/>
          </p:cNvSpPr>
          <p:nvPr>
            <p:ph type="ftr" sz="quarter" idx="11"/>
          </p:nvPr>
        </p:nvSpPr>
        <p:spPr/>
        <p:txBody>
          <a:bodyPr/>
          <a:lstStyle/>
          <a:p>
            <a:r>
              <a:rPr lang="en-US"/>
              <a:t>Cornell CS4414 - Fall 2021.</a:t>
            </a:r>
            <a:endParaRPr lang="en-US" dirty="0"/>
          </a:p>
        </p:txBody>
      </p:sp>
      <p:sp>
        <p:nvSpPr>
          <p:cNvPr id="5" name="Slide Number Placeholder 4">
            <a:extLst>
              <a:ext uri="{FF2B5EF4-FFF2-40B4-BE49-F238E27FC236}">
                <a16:creationId xmlns:a16="http://schemas.microsoft.com/office/drawing/2014/main" id="{0CD431ED-79E0-4FE4-9A00-9F504C037007}"/>
              </a:ext>
            </a:extLst>
          </p:cNvPr>
          <p:cNvSpPr>
            <a:spLocks noGrp="1"/>
          </p:cNvSpPr>
          <p:nvPr>
            <p:ph type="sldNum" sz="quarter" idx="12"/>
          </p:nvPr>
        </p:nvSpPr>
        <p:spPr/>
        <p:txBody>
          <a:bodyPr/>
          <a:lstStyle/>
          <a:p>
            <a:fld id="{6547F9EC-0141-428E-9624-21FD351CB832}" type="slidenum">
              <a:rPr lang="en-US" smtClean="0"/>
              <a:t>2</a:t>
            </a:fld>
            <a:endParaRPr lang="en-US"/>
          </a:p>
        </p:txBody>
      </p:sp>
      <p:sp>
        <p:nvSpPr>
          <p:cNvPr id="7" name="TextBox 6">
            <a:extLst>
              <a:ext uri="{FF2B5EF4-FFF2-40B4-BE49-F238E27FC236}">
                <a16:creationId xmlns:a16="http://schemas.microsoft.com/office/drawing/2014/main" id="{04187744-A590-48C1-8467-7BBF1112AEA3}"/>
              </a:ext>
            </a:extLst>
          </p:cNvPr>
          <p:cNvSpPr txBox="1"/>
          <p:nvPr/>
        </p:nvSpPr>
        <p:spPr>
          <a:xfrm>
            <a:off x="1024128" y="2592811"/>
            <a:ext cx="2277979" cy="2585323"/>
          </a:xfrm>
          <a:prstGeom prst="rect">
            <a:avLst/>
          </a:prstGeom>
          <a:solidFill>
            <a:srgbClr val="FFC000"/>
          </a:solidFill>
        </p:spPr>
        <p:txBody>
          <a:bodyPr wrap="square" rtlCol="0">
            <a:spAutoFit/>
          </a:bodyPr>
          <a:lstStyle/>
          <a:p>
            <a:pPr algn="ctr"/>
            <a:r>
              <a:rPr lang="en-US" dirty="0"/>
              <a:t>Transaction model: a way to describe correct, consistent behavior when distributed programs concurrently access storage that could be spread over many machines.  </a:t>
            </a:r>
          </a:p>
        </p:txBody>
      </p:sp>
      <p:sp>
        <p:nvSpPr>
          <p:cNvPr id="8" name="TextBox 7">
            <a:extLst>
              <a:ext uri="{FF2B5EF4-FFF2-40B4-BE49-F238E27FC236}">
                <a16:creationId xmlns:a16="http://schemas.microsoft.com/office/drawing/2014/main" id="{26C3D6C6-8EDB-4B67-BD0B-4994A1CA8A16}"/>
              </a:ext>
            </a:extLst>
          </p:cNvPr>
          <p:cNvSpPr txBox="1"/>
          <p:nvPr/>
        </p:nvSpPr>
        <p:spPr>
          <a:xfrm>
            <a:off x="4178615" y="2249178"/>
            <a:ext cx="3340326" cy="1477328"/>
          </a:xfrm>
          <a:prstGeom prst="rect">
            <a:avLst/>
          </a:prstGeom>
          <a:solidFill>
            <a:srgbClr val="FFC000"/>
          </a:solidFill>
        </p:spPr>
        <p:txBody>
          <a:bodyPr wrap="square" rtlCol="0">
            <a:spAutoFit/>
          </a:bodyPr>
          <a:lstStyle/>
          <a:p>
            <a:pPr algn="ctr"/>
            <a:r>
              <a:rPr lang="en-US" dirty="0"/>
              <a:t>Two-Phase commit: a central building block for a solution.  Ensures that if any process commits, all do; otherwise it aborts.</a:t>
            </a:r>
          </a:p>
        </p:txBody>
      </p:sp>
      <p:sp>
        <p:nvSpPr>
          <p:cNvPr id="9" name="TextBox 8">
            <a:extLst>
              <a:ext uri="{FF2B5EF4-FFF2-40B4-BE49-F238E27FC236}">
                <a16:creationId xmlns:a16="http://schemas.microsoft.com/office/drawing/2014/main" id="{8217A1B3-B503-408A-9F03-141CC9B63B8B}"/>
              </a:ext>
            </a:extLst>
          </p:cNvPr>
          <p:cNvSpPr txBox="1"/>
          <p:nvPr/>
        </p:nvSpPr>
        <p:spPr>
          <a:xfrm>
            <a:off x="8137800" y="2731311"/>
            <a:ext cx="3673200" cy="2308324"/>
          </a:xfrm>
          <a:prstGeom prst="rect">
            <a:avLst/>
          </a:prstGeom>
          <a:solidFill>
            <a:srgbClr val="FFC000"/>
          </a:solidFill>
        </p:spPr>
        <p:txBody>
          <a:bodyPr wrap="square" rtlCol="0">
            <a:spAutoFit/>
          </a:bodyPr>
          <a:lstStyle/>
          <a:p>
            <a:pPr algn="ctr"/>
            <a:r>
              <a:rPr lang="en-US" dirty="0"/>
              <a:t>How would we prove that a solution such as this really works?</a:t>
            </a:r>
          </a:p>
          <a:p>
            <a:pPr algn="ctr"/>
            <a:endParaRPr lang="en-US" dirty="0"/>
          </a:p>
          <a:p>
            <a:pPr algn="ctr"/>
            <a:r>
              <a:rPr lang="en-US" dirty="0"/>
              <a:t>Could it deadlock?  What would we do if that happened?</a:t>
            </a:r>
          </a:p>
          <a:p>
            <a:pPr algn="ctr"/>
            <a:endParaRPr lang="en-US" dirty="0"/>
          </a:p>
          <a:p>
            <a:pPr algn="ctr"/>
            <a:r>
              <a:rPr lang="en-US" dirty="0"/>
              <a:t>What is something crashes but we want the system to be self-repairing?</a:t>
            </a:r>
          </a:p>
        </p:txBody>
      </p:sp>
      <p:sp>
        <p:nvSpPr>
          <p:cNvPr id="10" name="TextBox 9">
            <a:extLst>
              <a:ext uri="{FF2B5EF4-FFF2-40B4-BE49-F238E27FC236}">
                <a16:creationId xmlns:a16="http://schemas.microsoft.com/office/drawing/2014/main" id="{957FBD2D-F222-4D50-953F-40017ADB857A}"/>
              </a:ext>
            </a:extLst>
          </p:cNvPr>
          <p:cNvSpPr txBox="1"/>
          <p:nvPr/>
        </p:nvSpPr>
        <p:spPr>
          <a:xfrm>
            <a:off x="4178615" y="3885473"/>
            <a:ext cx="3340326" cy="1754326"/>
          </a:xfrm>
          <a:prstGeom prst="rect">
            <a:avLst/>
          </a:prstGeom>
          <a:solidFill>
            <a:srgbClr val="FFC000"/>
          </a:solidFill>
        </p:spPr>
        <p:txBody>
          <a:bodyPr wrap="square" rtlCol="0">
            <a:spAutoFit/>
          </a:bodyPr>
          <a:lstStyle/>
          <a:p>
            <a:pPr algn="ctr"/>
            <a:r>
              <a:rPr lang="en-US" dirty="0"/>
              <a:t>Two-phase locking (similar name, totally different meaning!): A way to do read and write locking that, when combined with two-phase commit, ensures transactional serializability</a:t>
            </a:r>
          </a:p>
        </p:txBody>
      </p:sp>
    </p:spTree>
    <p:extLst>
      <p:ext uri="{BB962C8B-B14F-4D97-AF65-F5344CB8AC3E}">
        <p14:creationId xmlns:p14="http://schemas.microsoft.com/office/powerpoint/2010/main" val="5593700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9209FE-9F32-4EB3-AF0B-153404C2CB75}"/>
              </a:ext>
            </a:extLst>
          </p:cNvPr>
          <p:cNvSpPr>
            <a:spLocks noGrp="1"/>
          </p:cNvSpPr>
          <p:nvPr>
            <p:ph type="title"/>
          </p:nvPr>
        </p:nvSpPr>
        <p:spPr/>
        <p:txBody>
          <a:bodyPr/>
          <a:lstStyle/>
          <a:p>
            <a:r>
              <a:rPr lang="en-US" dirty="0"/>
              <a:t>A bit like critical sections!</a:t>
            </a:r>
          </a:p>
        </p:txBody>
      </p:sp>
      <p:sp>
        <p:nvSpPr>
          <p:cNvPr id="3" name="Content Placeholder 2">
            <a:extLst>
              <a:ext uri="{FF2B5EF4-FFF2-40B4-BE49-F238E27FC236}">
                <a16:creationId xmlns:a16="http://schemas.microsoft.com/office/drawing/2014/main" id="{597EEEEE-6BD5-4FF4-B59D-A4A61E658EAE}"/>
              </a:ext>
            </a:extLst>
          </p:cNvPr>
          <p:cNvSpPr>
            <a:spLocks noGrp="1"/>
          </p:cNvSpPr>
          <p:nvPr>
            <p:ph idx="1"/>
          </p:nvPr>
        </p:nvSpPr>
        <p:spPr/>
        <p:txBody>
          <a:bodyPr/>
          <a:lstStyle/>
          <a:p>
            <a:r>
              <a:rPr lang="en-US" dirty="0"/>
              <a:t>With critical sections we enforce that only one thing can run the protected block(s) of code at a time.</a:t>
            </a:r>
          </a:p>
          <a:p>
            <a:endParaRPr lang="en-US" dirty="0"/>
          </a:p>
          <a:p>
            <a:r>
              <a:rPr lang="en-US" dirty="0"/>
              <a:t>Transactions are using this concept but taking it a little further.  P and Q can “simultaneously” access X and Y and Z.  All we care about is the state at the end of the run when all the commit and abort operations are finished.</a:t>
            </a:r>
          </a:p>
          <a:p>
            <a:endParaRPr lang="en-US" dirty="0"/>
          </a:p>
        </p:txBody>
      </p:sp>
      <p:sp>
        <p:nvSpPr>
          <p:cNvPr id="4" name="Footer Placeholder 3">
            <a:extLst>
              <a:ext uri="{FF2B5EF4-FFF2-40B4-BE49-F238E27FC236}">
                <a16:creationId xmlns:a16="http://schemas.microsoft.com/office/drawing/2014/main" id="{55894EAD-B0BF-4A25-A3A5-2570E5A7DC88}"/>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76F9A928-C801-41C2-B0F7-B972D47F6C7C}"/>
              </a:ext>
            </a:extLst>
          </p:cNvPr>
          <p:cNvSpPr>
            <a:spLocks noGrp="1"/>
          </p:cNvSpPr>
          <p:nvPr>
            <p:ph type="sldNum" sz="quarter" idx="12"/>
          </p:nvPr>
        </p:nvSpPr>
        <p:spPr/>
        <p:txBody>
          <a:bodyPr/>
          <a:lstStyle/>
          <a:p>
            <a:fld id="{6547F9EC-0141-428E-9624-21FD351CB832}" type="slidenum">
              <a:rPr lang="en-US" smtClean="0"/>
              <a:t>20</a:t>
            </a:fld>
            <a:endParaRPr lang="en-US"/>
          </a:p>
        </p:txBody>
      </p:sp>
    </p:spTree>
    <p:extLst>
      <p:ext uri="{BB962C8B-B14F-4D97-AF65-F5344CB8AC3E}">
        <p14:creationId xmlns:p14="http://schemas.microsoft.com/office/powerpoint/2010/main" val="13548722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C65B13-1772-4230-A834-45F1F2CAA317}"/>
              </a:ext>
            </a:extLst>
          </p:cNvPr>
          <p:cNvSpPr>
            <a:spLocks noGrp="1"/>
          </p:cNvSpPr>
          <p:nvPr>
            <p:ph type="title"/>
          </p:nvPr>
        </p:nvSpPr>
        <p:spPr/>
        <p:txBody>
          <a:bodyPr/>
          <a:lstStyle/>
          <a:p>
            <a:r>
              <a:rPr lang="en-US" dirty="0"/>
              <a:t>Two-Phase Commit</a:t>
            </a:r>
          </a:p>
        </p:txBody>
      </p:sp>
      <p:sp>
        <p:nvSpPr>
          <p:cNvPr id="3" name="Content Placeholder 2">
            <a:extLst>
              <a:ext uri="{FF2B5EF4-FFF2-40B4-BE49-F238E27FC236}">
                <a16:creationId xmlns:a16="http://schemas.microsoft.com/office/drawing/2014/main" id="{5E40D5D1-7BE3-4919-AF41-C34F84F74F69}"/>
              </a:ext>
            </a:extLst>
          </p:cNvPr>
          <p:cNvSpPr>
            <a:spLocks noGrp="1"/>
          </p:cNvSpPr>
          <p:nvPr>
            <p:ph idx="1"/>
          </p:nvPr>
        </p:nvSpPr>
        <p:spPr/>
        <p:txBody>
          <a:bodyPr>
            <a:normAutofit lnSpcReduction="10000"/>
          </a:bodyPr>
          <a:lstStyle/>
          <a:p>
            <a:r>
              <a:rPr lang="en-US" dirty="0"/>
              <a:t>A “distributed protocol” aimed at solving a practical issue seen with transactions when data is spread over multiple servers.</a:t>
            </a:r>
          </a:p>
          <a:p>
            <a:endParaRPr lang="en-US" dirty="0"/>
          </a:p>
          <a:p>
            <a:r>
              <a:rPr lang="en-US" dirty="0"/>
              <a:t>Suppose that X and Y and Z are each held by different servers.  When a transaction runs, it creates pending updates, X’, Y’, Z’.  Commit makes these permanent… Abort would roll them back.</a:t>
            </a:r>
          </a:p>
          <a:p>
            <a:endParaRPr lang="en-US" dirty="0"/>
          </a:p>
          <a:p>
            <a:r>
              <a:rPr lang="en-US" dirty="0"/>
              <a:t>But how do we ensure “all or nothing” commit (or abort)?</a:t>
            </a:r>
          </a:p>
        </p:txBody>
      </p:sp>
      <p:sp>
        <p:nvSpPr>
          <p:cNvPr id="4" name="Footer Placeholder 3">
            <a:extLst>
              <a:ext uri="{FF2B5EF4-FFF2-40B4-BE49-F238E27FC236}">
                <a16:creationId xmlns:a16="http://schemas.microsoft.com/office/drawing/2014/main" id="{04FAE04B-7B4B-4B1B-B14A-F40DB219C775}"/>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D20741A6-1EC4-4276-B7EC-FC49BCDB1C17}"/>
              </a:ext>
            </a:extLst>
          </p:cNvPr>
          <p:cNvSpPr>
            <a:spLocks noGrp="1"/>
          </p:cNvSpPr>
          <p:nvPr>
            <p:ph type="sldNum" sz="quarter" idx="12"/>
          </p:nvPr>
        </p:nvSpPr>
        <p:spPr/>
        <p:txBody>
          <a:bodyPr/>
          <a:lstStyle/>
          <a:p>
            <a:fld id="{6547F9EC-0141-428E-9624-21FD351CB832}" type="slidenum">
              <a:rPr lang="en-US" smtClean="0"/>
              <a:t>21</a:t>
            </a:fld>
            <a:endParaRPr lang="en-US"/>
          </a:p>
        </p:txBody>
      </p:sp>
    </p:spTree>
    <p:extLst>
      <p:ext uri="{BB962C8B-B14F-4D97-AF65-F5344CB8AC3E}">
        <p14:creationId xmlns:p14="http://schemas.microsoft.com/office/powerpoint/2010/main" val="381052878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C668BA-B11F-4247-946A-757F9F5B1952}"/>
              </a:ext>
            </a:extLst>
          </p:cNvPr>
          <p:cNvSpPr>
            <a:spLocks noGrp="1"/>
          </p:cNvSpPr>
          <p:nvPr>
            <p:ph type="title"/>
          </p:nvPr>
        </p:nvSpPr>
        <p:spPr/>
        <p:txBody>
          <a:bodyPr/>
          <a:lstStyle/>
          <a:p>
            <a:r>
              <a:rPr lang="en-US" dirty="0"/>
              <a:t>Failures (crashes) make it hard</a:t>
            </a:r>
          </a:p>
        </p:txBody>
      </p:sp>
      <p:sp>
        <p:nvSpPr>
          <p:cNvPr id="3" name="Content Placeholder 2">
            <a:extLst>
              <a:ext uri="{FF2B5EF4-FFF2-40B4-BE49-F238E27FC236}">
                <a16:creationId xmlns:a16="http://schemas.microsoft.com/office/drawing/2014/main" id="{9ECB9D18-4042-47B9-B5F4-555C4F1356FB}"/>
              </a:ext>
            </a:extLst>
          </p:cNvPr>
          <p:cNvSpPr>
            <a:spLocks noGrp="1"/>
          </p:cNvSpPr>
          <p:nvPr>
            <p:ph idx="1"/>
          </p:nvPr>
        </p:nvSpPr>
        <p:spPr/>
        <p:txBody>
          <a:bodyPr>
            <a:normAutofit/>
          </a:bodyPr>
          <a:lstStyle/>
          <a:p>
            <a:r>
              <a:rPr lang="en-US" dirty="0"/>
              <a:t>Suppose server Y crashes and then restarts.  The crash mangled transient update (Y’). Y can still abort but can no longer commit!</a:t>
            </a:r>
          </a:p>
          <a:p>
            <a:endParaRPr lang="en-US" dirty="0"/>
          </a:p>
          <a:p>
            <a:r>
              <a:rPr lang="en-US" dirty="0"/>
              <a:t>So, suppose T is trying to commit.  </a:t>
            </a:r>
          </a:p>
        </p:txBody>
      </p:sp>
      <p:sp>
        <p:nvSpPr>
          <p:cNvPr id="4" name="Footer Placeholder 3">
            <a:extLst>
              <a:ext uri="{FF2B5EF4-FFF2-40B4-BE49-F238E27FC236}">
                <a16:creationId xmlns:a16="http://schemas.microsoft.com/office/drawing/2014/main" id="{95A91E48-A219-4431-BD29-149C41C2977B}"/>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39BCCC5D-68DC-43A9-80A3-3A9FE6FEB53F}"/>
              </a:ext>
            </a:extLst>
          </p:cNvPr>
          <p:cNvSpPr>
            <a:spLocks noGrp="1"/>
          </p:cNvSpPr>
          <p:nvPr>
            <p:ph type="sldNum" sz="quarter" idx="12"/>
          </p:nvPr>
        </p:nvSpPr>
        <p:spPr/>
        <p:txBody>
          <a:bodyPr/>
          <a:lstStyle/>
          <a:p>
            <a:fld id="{6547F9EC-0141-428E-9624-21FD351CB832}" type="slidenum">
              <a:rPr lang="en-US" smtClean="0"/>
              <a:t>22</a:t>
            </a:fld>
            <a:endParaRPr lang="en-US"/>
          </a:p>
        </p:txBody>
      </p:sp>
    </p:spTree>
    <p:extLst>
      <p:ext uri="{BB962C8B-B14F-4D97-AF65-F5344CB8AC3E}">
        <p14:creationId xmlns:p14="http://schemas.microsoft.com/office/powerpoint/2010/main" val="424245305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9215AE-9D51-4FCB-A631-2390AB2601A6}"/>
              </a:ext>
            </a:extLst>
          </p:cNvPr>
          <p:cNvSpPr>
            <a:spLocks noGrp="1"/>
          </p:cNvSpPr>
          <p:nvPr>
            <p:ph type="title"/>
          </p:nvPr>
        </p:nvSpPr>
        <p:spPr/>
        <p:txBody>
          <a:bodyPr/>
          <a:lstStyle/>
          <a:p>
            <a:r>
              <a:rPr lang="en-US" dirty="0"/>
              <a:t>Two-Phase </a:t>
            </a:r>
            <a:r>
              <a:rPr lang="en-US" dirty="0" err="1"/>
              <a:t>COmmit</a:t>
            </a:r>
            <a:endParaRPr lang="en-US" dirty="0"/>
          </a:p>
        </p:txBody>
      </p:sp>
      <p:sp>
        <p:nvSpPr>
          <p:cNvPr id="3" name="Content Placeholder 2">
            <a:extLst>
              <a:ext uri="{FF2B5EF4-FFF2-40B4-BE49-F238E27FC236}">
                <a16:creationId xmlns:a16="http://schemas.microsoft.com/office/drawing/2014/main" id="{AC147B27-024A-4439-A8F3-EBFA5734B934}"/>
              </a:ext>
            </a:extLst>
          </p:cNvPr>
          <p:cNvSpPr>
            <a:spLocks noGrp="1"/>
          </p:cNvSpPr>
          <p:nvPr>
            <p:ph idx="1"/>
          </p:nvPr>
        </p:nvSpPr>
        <p:spPr>
          <a:xfrm>
            <a:off x="1024128" y="1756611"/>
            <a:ext cx="10641690" cy="4552749"/>
          </a:xfrm>
        </p:spPr>
        <p:txBody>
          <a:bodyPr>
            <a:normAutofit fontScale="85000" lnSpcReduction="10000"/>
          </a:bodyPr>
          <a:lstStyle/>
          <a:p>
            <a:endParaRPr lang="en-US" dirty="0"/>
          </a:p>
          <a:p>
            <a:pPr marL="514350" indent="-514350">
              <a:buFont typeface="+mj-lt"/>
              <a:buAutoNum type="arabicPeriod"/>
            </a:pPr>
            <a:r>
              <a:rPr lang="en-US" dirty="0"/>
              <a:t>T says to X, Y and Z: are you able to commit?  </a:t>
            </a:r>
          </a:p>
          <a:p>
            <a:pPr marL="514350" indent="-514350">
              <a:buFont typeface="+mj-lt"/>
              <a:buAutoNum type="arabicPeriod"/>
            </a:pPr>
            <a:r>
              <a:rPr lang="en-US" dirty="0"/>
              <a:t>X and Y and X </a:t>
            </a:r>
            <a:r>
              <a:rPr lang="en-US" b="1" dirty="0"/>
              <a:t>must first log X’ and Y’ and Z’ on disk.  </a:t>
            </a:r>
            <a:r>
              <a:rPr lang="en-US" dirty="0"/>
              <a:t>This is to</a:t>
            </a:r>
            <a:br>
              <a:rPr lang="en-US" dirty="0"/>
            </a:br>
            <a:r>
              <a:rPr lang="en-US" dirty="0"/>
              <a:t>ensure that even with a crash, they are still prepared to commit.</a:t>
            </a:r>
            <a:endParaRPr lang="en-US" b="1" dirty="0"/>
          </a:p>
          <a:p>
            <a:pPr marL="514350" indent="-514350">
              <a:buFont typeface="+mj-lt"/>
              <a:buAutoNum type="arabicPeriod"/>
            </a:pPr>
            <a:r>
              <a:rPr lang="en-US" dirty="0"/>
              <a:t>Then each replies: “I’m prepared to commit!”  </a:t>
            </a:r>
          </a:p>
          <a:p>
            <a:pPr marL="514350" indent="-514350">
              <a:buFont typeface="+mj-lt"/>
              <a:buAutoNum type="arabicPeriod"/>
            </a:pPr>
            <a:r>
              <a:rPr lang="en-US" dirty="0"/>
              <a:t>T can commit if all three are prepared… but should abort if any doesn’t respond or replies that it “must abort”.</a:t>
            </a:r>
          </a:p>
          <a:p>
            <a:pPr marL="514350" indent="-514350">
              <a:buFont typeface="+mj-lt"/>
              <a:buAutoNum type="arabicPeriod"/>
            </a:pPr>
            <a:r>
              <a:rPr lang="en-US" dirty="0"/>
              <a:t>T also logs its decision, so if Y is down when T commits, later Y can find out what it should do. </a:t>
            </a:r>
            <a:r>
              <a:rPr lang="en-US" i="1" dirty="0"/>
              <a:t> We call this an </a:t>
            </a:r>
            <a:r>
              <a:rPr lang="en-US" b="1" i="1" dirty="0"/>
              <a:t>outcomes log.</a:t>
            </a:r>
            <a:endParaRPr lang="en-US" i="1" dirty="0"/>
          </a:p>
          <a:p>
            <a:pPr marL="514350" indent="-514350">
              <a:buFont typeface="+mj-lt"/>
              <a:buAutoNum type="arabicPeriod"/>
            </a:pPr>
            <a:r>
              <a:rPr lang="en-US" i="1" dirty="0"/>
              <a:t>Step 5 assumes the log is highly available, but there are ways to ensure this.</a:t>
            </a:r>
          </a:p>
          <a:p>
            <a:endParaRPr lang="en-US" dirty="0"/>
          </a:p>
        </p:txBody>
      </p:sp>
      <p:sp>
        <p:nvSpPr>
          <p:cNvPr id="4" name="Footer Placeholder 3">
            <a:extLst>
              <a:ext uri="{FF2B5EF4-FFF2-40B4-BE49-F238E27FC236}">
                <a16:creationId xmlns:a16="http://schemas.microsoft.com/office/drawing/2014/main" id="{706BD2E9-F368-41E3-81C9-0265EB2E653D}"/>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147EFB73-5CC0-4A9A-AC74-9BAAA3B482EE}"/>
              </a:ext>
            </a:extLst>
          </p:cNvPr>
          <p:cNvSpPr>
            <a:spLocks noGrp="1"/>
          </p:cNvSpPr>
          <p:nvPr>
            <p:ph type="sldNum" sz="quarter" idx="12"/>
          </p:nvPr>
        </p:nvSpPr>
        <p:spPr/>
        <p:txBody>
          <a:bodyPr/>
          <a:lstStyle/>
          <a:p>
            <a:fld id="{6547F9EC-0141-428E-9624-21FD351CB832}" type="slidenum">
              <a:rPr lang="en-US" smtClean="0"/>
              <a:t>23</a:t>
            </a:fld>
            <a:endParaRPr lang="en-US"/>
          </a:p>
        </p:txBody>
      </p:sp>
    </p:spTree>
    <p:extLst>
      <p:ext uri="{BB962C8B-B14F-4D97-AF65-F5344CB8AC3E}">
        <p14:creationId xmlns:p14="http://schemas.microsoft.com/office/powerpoint/2010/main" val="376388524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6A613C-05EC-4758-9E80-AE11CE7311BE}"/>
              </a:ext>
            </a:extLst>
          </p:cNvPr>
          <p:cNvSpPr>
            <a:spLocks noGrp="1"/>
          </p:cNvSpPr>
          <p:nvPr>
            <p:ph type="title"/>
          </p:nvPr>
        </p:nvSpPr>
        <p:spPr/>
        <p:txBody>
          <a:bodyPr/>
          <a:lstStyle/>
          <a:p>
            <a:r>
              <a:rPr lang="en-US" dirty="0"/>
              <a:t>Problem solved!</a:t>
            </a:r>
          </a:p>
        </p:txBody>
      </p:sp>
      <p:sp>
        <p:nvSpPr>
          <p:cNvPr id="3" name="Content Placeholder 2">
            <a:extLst>
              <a:ext uri="{FF2B5EF4-FFF2-40B4-BE49-F238E27FC236}">
                <a16:creationId xmlns:a16="http://schemas.microsoft.com/office/drawing/2014/main" id="{F4976FC0-C8D1-494E-8955-25919EDF86FD}"/>
              </a:ext>
            </a:extLst>
          </p:cNvPr>
          <p:cNvSpPr>
            <a:spLocks noGrp="1"/>
          </p:cNvSpPr>
          <p:nvPr>
            <p:ph idx="1"/>
          </p:nvPr>
        </p:nvSpPr>
        <p:spPr/>
        <p:txBody>
          <a:bodyPr/>
          <a:lstStyle/>
          <a:p>
            <a:r>
              <a:rPr lang="en-US" dirty="0"/>
              <a:t>With two-phase commit, either all of the servers (eventually) commit and install the update, or all of them abort.</a:t>
            </a:r>
          </a:p>
          <a:p>
            <a:endParaRPr lang="en-US" dirty="0"/>
          </a:p>
          <a:p>
            <a:r>
              <a:rPr lang="en-US" dirty="0"/>
              <a:t>A crashed server will reboot with the update still pending, but won’t have lost it.  So by checking the outcomes log, it learns that the transaction committed, and then it finalizes the outcome before resuming participation in the system.  “Automatic repair”!</a:t>
            </a:r>
          </a:p>
        </p:txBody>
      </p:sp>
      <p:sp>
        <p:nvSpPr>
          <p:cNvPr id="4" name="Footer Placeholder 3">
            <a:extLst>
              <a:ext uri="{FF2B5EF4-FFF2-40B4-BE49-F238E27FC236}">
                <a16:creationId xmlns:a16="http://schemas.microsoft.com/office/drawing/2014/main" id="{0CF7388C-2A8E-41FF-970E-2BE74E2E367B}"/>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C08E38CF-AFFC-4DD9-A444-FCC5F530DD99}"/>
              </a:ext>
            </a:extLst>
          </p:cNvPr>
          <p:cNvSpPr>
            <a:spLocks noGrp="1"/>
          </p:cNvSpPr>
          <p:nvPr>
            <p:ph type="sldNum" sz="quarter" idx="12"/>
          </p:nvPr>
        </p:nvSpPr>
        <p:spPr/>
        <p:txBody>
          <a:bodyPr/>
          <a:lstStyle/>
          <a:p>
            <a:fld id="{6547F9EC-0141-428E-9624-21FD351CB832}" type="slidenum">
              <a:rPr lang="en-US" smtClean="0"/>
              <a:t>24</a:t>
            </a:fld>
            <a:endParaRPr lang="en-US"/>
          </a:p>
        </p:txBody>
      </p:sp>
    </p:spTree>
    <p:extLst>
      <p:ext uri="{BB962C8B-B14F-4D97-AF65-F5344CB8AC3E}">
        <p14:creationId xmlns:p14="http://schemas.microsoft.com/office/powerpoint/2010/main" val="19231584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1495D5-8E3A-44D8-9C91-BA2EEF8169E8}"/>
              </a:ext>
            </a:extLst>
          </p:cNvPr>
          <p:cNvSpPr>
            <a:spLocks noGrp="1"/>
          </p:cNvSpPr>
          <p:nvPr>
            <p:ph type="title"/>
          </p:nvPr>
        </p:nvSpPr>
        <p:spPr/>
        <p:txBody>
          <a:bodyPr/>
          <a:lstStyle/>
          <a:p>
            <a:r>
              <a:rPr lang="en-US" dirty="0"/>
              <a:t>What about locking?</a:t>
            </a:r>
          </a:p>
        </p:txBody>
      </p:sp>
      <p:sp>
        <p:nvSpPr>
          <p:cNvPr id="3" name="Content Placeholder 2">
            <a:extLst>
              <a:ext uri="{FF2B5EF4-FFF2-40B4-BE49-F238E27FC236}">
                <a16:creationId xmlns:a16="http://schemas.microsoft.com/office/drawing/2014/main" id="{D5355CE7-D953-4DDA-A5F1-00472F3EB28C}"/>
              </a:ext>
            </a:extLst>
          </p:cNvPr>
          <p:cNvSpPr>
            <a:spLocks noGrp="1"/>
          </p:cNvSpPr>
          <p:nvPr>
            <p:ph idx="1"/>
          </p:nvPr>
        </p:nvSpPr>
        <p:spPr>
          <a:xfrm>
            <a:off x="1024128" y="4219074"/>
            <a:ext cx="10641690" cy="2090286"/>
          </a:xfrm>
        </p:spPr>
        <p:txBody>
          <a:bodyPr>
            <a:normAutofit fontScale="92500" lnSpcReduction="20000"/>
          </a:bodyPr>
          <a:lstStyle/>
          <a:p>
            <a:r>
              <a:rPr lang="en-US" dirty="0"/>
              <a:t>T</a:t>
            </a:r>
            <a:r>
              <a:rPr lang="en-US" baseline="-25000" dirty="0"/>
              <a:t>1</a:t>
            </a:r>
            <a:r>
              <a:rPr lang="en-US" dirty="0"/>
              <a:t> has a read lock on X, and wants a write lock on Z.  </a:t>
            </a:r>
          </a:p>
          <a:p>
            <a:r>
              <a:rPr lang="en-US" dirty="0"/>
              <a:t>But T</a:t>
            </a:r>
            <a:r>
              <a:rPr lang="en-US" baseline="-25000" dirty="0"/>
              <a:t>2 </a:t>
            </a:r>
            <a:r>
              <a:rPr lang="en-US" dirty="0"/>
              <a:t>has a write lock on Z, and is waiting for a read lock on X.</a:t>
            </a:r>
          </a:p>
          <a:p>
            <a:br>
              <a:rPr lang="en-US" dirty="0"/>
            </a:br>
            <a:r>
              <a:rPr lang="en-US" dirty="0"/>
              <a:t>Deadlock!  The red lock operations never complete… the yellow data reads and writes never actually occur!</a:t>
            </a:r>
          </a:p>
        </p:txBody>
      </p:sp>
      <p:sp>
        <p:nvSpPr>
          <p:cNvPr id="4" name="Footer Placeholder 3">
            <a:extLst>
              <a:ext uri="{FF2B5EF4-FFF2-40B4-BE49-F238E27FC236}">
                <a16:creationId xmlns:a16="http://schemas.microsoft.com/office/drawing/2014/main" id="{2FFFC048-FC13-4F7B-84BA-663CEE8BC5CB}"/>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68104B39-1EF6-43F1-A467-DDA6AEE2FD1E}"/>
              </a:ext>
            </a:extLst>
          </p:cNvPr>
          <p:cNvSpPr>
            <a:spLocks noGrp="1"/>
          </p:cNvSpPr>
          <p:nvPr>
            <p:ph type="sldNum" sz="quarter" idx="12"/>
          </p:nvPr>
        </p:nvSpPr>
        <p:spPr/>
        <p:txBody>
          <a:bodyPr/>
          <a:lstStyle/>
          <a:p>
            <a:fld id="{6547F9EC-0141-428E-9624-21FD351CB832}" type="slidenum">
              <a:rPr lang="en-US" smtClean="0"/>
              <a:t>25</a:t>
            </a:fld>
            <a:endParaRPr lang="en-US"/>
          </a:p>
        </p:txBody>
      </p:sp>
      <p:cxnSp>
        <p:nvCxnSpPr>
          <p:cNvPr id="6" name="Straight Arrow Connector 5">
            <a:extLst>
              <a:ext uri="{FF2B5EF4-FFF2-40B4-BE49-F238E27FC236}">
                <a16:creationId xmlns:a16="http://schemas.microsoft.com/office/drawing/2014/main" id="{5BE889C0-183B-4629-A532-4BAEA5D074FE}"/>
              </a:ext>
            </a:extLst>
          </p:cNvPr>
          <p:cNvCxnSpPr/>
          <p:nvPr/>
        </p:nvCxnSpPr>
        <p:spPr>
          <a:xfrm>
            <a:off x="872617" y="2310227"/>
            <a:ext cx="9964716" cy="0"/>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554238F7-2362-4C5D-B202-C1BEF35DED9E}"/>
              </a:ext>
            </a:extLst>
          </p:cNvPr>
          <p:cNvSpPr txBox="1"/>
          <p:nvPr/>
        </p:nvSpPr>
        <p:spPr>
          <a:xfrm>
            <a:off x="1669270" y="2125561"/>
            <a:ext cx="575799" cy="369332"/>
          </a:xfrm>
          <a:prstGeom prst="rect">
            <a:avLst/>
          </a:prstGeom>
          <a:solidFill>
            <a:srgbClr val="CCECFF"/>
          </a:solidFill>
          <a:ln>
            <a:solidFill>
              <a:srgbClr val="00B0F0"/>
            </a:solidFill>
          </a:ln>
        </p:spPr>
        <p:txBody>
          <a:bodyPr wrap="none" rtlCol="0">
            <a:spAutoFit/>
          </a:bodyPr>
          <a:lstStyle/>
          <a:p>
            <a:r>
              <a:rPr lang="en-US" dirty="0"/>
              <a:t>R</a:t>
            </a:r>
            <a:r>
              <a:rPr lang="en-US" baseline="-25000" dirty="0"/>
              <a:t>1</a:t>
            </a:r>
            <a:r>
              <a:rPr lang="en-US" dirty="0"/>
              <a:t> X</a:t>
            </a:r>
          </a:p>
        </p:txBody>
      </p:sp>
      <p:sp>
        <p:nvSpPr>
          <p:cNvPr id="8" name="TextBox 7">
            <a:extLst>
              <a:ext uri="{FF2B5EF4-FFF2-40B4-BE49-F238E27FC236}">
                <a16:creationId xmlns:a16="http://schemas.microsoft.com/office/drawing/2014/main" id="{CCD1954E-DF48-4816-A84E-E779FB73D55E}"/>
              </a:ext>
            </a:extLst>
          </p:cNvPr>
          <p:cNvSpPr txBox="1"/>
          <p:nvPr/>
        </p:nvSpPr>
        <p:spPr>
          <a:xfrm>
            <a:off x="4730016" y="2124656"/>
            <a:ext cx="575799" cy="369332"/>
          </a:xfrm>
          <a:prstGeom prst="rect">
            <a:avLst/>
          </a:prstGeom>
          <a:solidFill>
            <a:srgbClr val="CCECFF"/>
          </a:solidFill>
          <a:ln>
            <a:solidFill>
              <a:srgbClr val="00B0F0"/>
            </a:solidFill>
          </a:ln>
        </p:spPr>
        <p:txBody>
          <a:bodyPr wrap="none" rtlCol="0">
            <a:spAutoFit/>
          </a:bodyPr>
          <a:lstStyle/>
          <a:p>
            <a:r>
              <a:rPr lang="en-US" dirty="0"/>
              <a:t>R</a:t>
            </a:r>
            <a:r>
              <a:rPr lang="en-US" baseline="-25000" dirty="0"/>
              <a:t>1</a:t>
            </a:r>
            <a:r>
              <a:rPr lang="en-US" dirty="0"/>
              <a:t> Y</a:t>
            </a:r>
          </a:p>
        </p:txBody>
      </p:sp>
      <p:sp>
        <p:nvSpPr>
          <p:cNvPr id="10" name="TextBox 9">
            <a:extLst>
              <a:ext uri="{FF2B5EF4-FFF2-40B4-BE49-F238E27FC236}">
                <a16:creationId xmlns:a16="http://schemas.microsoft.com/office/drawing/2014/main" id="{29DFFF6D-0203-4AD0-A8CD-55EC5451A941}"/>
              </a:ext>
            </a:extLst>
          </p:cNvPr>
          <p:cNvSpPr txBox="1"/>
          <p:nvPr/>
        </p:nvSpPr>
        <p:spPr>
          <a:xfrm>
            <a:off x="3499035" y="2125199"/>
            <a:ext cx="564578" cy="369332"/>
          </a:xfrm>
          <a:prstGeom prst="rect">
            <a:avLst/>
          </a:prstGeom>
          <a:solidFill>
            <a:srgbClr val="CCECFF"/>
          </a:solidFill>
          <a:ln>
            <a:solidFill>
              <a:srgbClr val="00B0F0"/>
            </a:solidFill>
          </a:ln>
        </p:spPr>
        <p:txBody>
          <a:bodyPr wrap="none" rtlCol="0">
            <a:spAutoFit/>
          </a:bodyPr>
          <a:lstStyle/>
          <a:p>
            <a:r>
              <a:rPr lang="en-US" dirty="0"/>
              <a:t>R</a:t>
            </a:r>
            <a:r>
              <a:rPr lang="en-US" baseline="-25000" dirty="0"/>
              <a:t>2</a:t>
            </a:r>
            <a:r>
              <a:rPr lang="en-US" dirty="0"/>
              <a:t> Z</a:t>
            </a:r>
          </a:p>
        </p:txBody>
      </p:sp>
      <p:sp>
        <p:nvSpPr>
          <p:cNvPr id="13" name="TextBox 12">
            <a:extLst>
              <a:ext uri="{FF2B5EF4-FFF2-40B4-BE49-F238E27FC236}">
                <a16:creationId xmlns:a16="http://schemas.microsoft.com/office/drawing/2014/main" id="{13CD8B55-D063-4A32-9D94-AE0A92D58F2C}"/>
              </a:ext>
            </a:extLst>
          </p:cNvPr>
          <p:cNvSpPr txBox="1"/>
          <p:nvPr/>
        </p:nvSpPr>
        <p:spPr>
          <a:xfrm>
            <a:off x="4115624" y="2125199"/>
            <a:ext cx="575799" cy="369332"/>
          </a:xfrm>
          <a:prstGeom prst="rect">
            <a:avLst/>
          </a:prstGeom>
          <a:solidFill>
            <a:srgbClr val="CCECFF"/>
          </a:solidFill>
          <a:ln>
            <a:solidFill>
              <a:srgbClr val="00B0F0"/>
            </a:solidFill>
          </a:ln>
        </p:spPr>
        <p:txBody>
          <a:bodyPr wrap="none" rtlCol="0">
            <a:spAutoFit/>
          </a:bodyPr>
          <a:lstStyle/>
          <a:p>
            <a:r>
              <a:rPr lang="en-US" dirty="0"/>
              <a:t>R</a:t>
            </a:r>
            <a:r>
              <a:rPr lang="en-US" baseline="-25000" dirty="0"/>
              <a:t>2</a:t>
            </a:r>
            <a:r>
              <a:rPr lang="en-US" dirty="0"/>
              <a:t> X</a:t>
            </a:r>
          </a:p>
        </p:txBody>
      </p:sp>
      <p:sp>
        <p:nvSpPr>
          <p:cNvPr id="34" name="TextBox 33">
            <a:extLst>
              <a:ext uri="{FF2B5EF4-FFF2-40B4-BE49-F238E27FC236}">
                <a16:creationId xmlns:a16="http://schemas.microsoft.com/office/drawing/2014/main" id="{1C41FFBF-FDAB-4DFB-BC44-96A6A9AEF85D}"/>
              </a:ext>
            </a:extLst>
          </p:cNvPr>
          <p:cNvSpPr txBox="1"/>
          <p:nvPr/>
        </p:nvSpPr>
        <p:spPr>
          <a:xfrm>
            <a:off x="9232104" y="2157547"/>
            <a:ext cx="679994" cy="369332"/>
          </a:xfrm>
          <a:prstGeom prst="rect">
            <a:avLst/>
          </a:prstGeom>
          <a:solidFill>
            <a:srgbClr val="CCECFF"/>
          </a:solidFill>
          <a:ln>
            <a:solidFill>
              <a:srgbClr val="00B0F0"/>
            </a:solidFill>
          </a:ln>
        </p:spPr>
        <p:txBody>
          <a:bodyPr wrap="none" rtlCol="0">
            <a:spAutoFit/>
          </a:bodyPr>
          <a:lstStyle/>
          <a:p>
            <a:r>
              <a:rPr lang="en-US" dirty="0"/>
              <a:t>W</a:t>
            </a:r>
            <a:r>
              <a:rPr lang="en-US" baseline="-25000" dirty="0"/>
              <a:t>1</a:t>
            </a:r>
            <a:r>
              <a:rPr lang="en-US" dirty="0"/>
              <a:t> Z</a:t>
            </a:r>
          </a:p>
        </p:txBody>
      </p:sp>
      <p:sp>
        <p:nvSpPr>
          <p:cNvPr id="35" name="TextBox 34">
            <a:extLst>
              <a:ext uri="{FF2B5EF4-FFF2-40B4-BE49-F238E27FC236}">
                <a16:creationId xmlns:a16="http://schemas.microsoft.com/office/drawing/2014/main" id="{EBCE3906-78DC-4070-90B5-919B426E211C}"/>
              </a:ext>
            </a:extLst>
          </p:cNvPr>
          <p:cNvSpPr txBox="1"/>
          <p:nvPr/>
        </p:nvSpPr>
        <p:spPr>
          <a:xfrm>
            <a:off x="7758788" y="2150612"/>
            <a:ext cx="691215" cy="369332"/>
          </a:xfrm>
          <a:prstGeom prst="rect">
            <a:avLst/>
          </a:prstGeom>
          <a:solidFill>
            <a:srgbClr val="CCECFF"/>
          </a:solidFill>
          <a:ln>
            <a:solidFill>
              <a:srgbClr val="00B0F0"/>
            </a:solidFill>
          </a:ln>
        </p:spPr>
        <p:txBody>
          <a:bodyPr wrap="none" rtlCol="0">
            <a:spAutoFit/>
          </a:bodyPr>
          <a:lstStyle/>
          <a:p>
            <a:r>
              <a:rPr lang="en-US" dirty="0"/>
              <a:t>W</a:t>
            </a:r>
            <a:r>
              <a:rPr lang="en-US" baseline="-25000" dirty="0"/>
              <a:t>2</a:t>
            </a:r>
            <a:r>
              <a:rPr lang="en-US" dirty="0"/>
              <a:t> X</a:t>
            </a:r>
          </a:p>
        </p:txBody>
      </p:sp>
      <p:sp>
        <p:nvSpPr>
          <p:cNvPr id="36" name="TextBox 35">
            <a:extLst>
              <a:ext uri="{FF2B5EF4-FFF2-40B4-BE49-F238E27FC236}">
                <a16:creationId xmlns:a16="http://schemas.microsoft.com/office/drawing/2014/main" id="{28CC212A-AED0-49E0-958A-79467CE20968}"/>
              </a:ext>
            </a:extLst>
          </p:cNvPr>
          <p:cNvSpPr txBox="1"/>
          <p:nvPr/>
        </p:nvSpPr>
        <p:spPr>
          <a:xfrm>
            <a:off x="8495984" y="2150612"/>
            <a:ext cx="691215" cy="369332"/>
          </a:xfrm>
          <a:prstGeom prst="rect">
            <a:avLst/>
          </a:prstGeom>
          <a:solidFill>
            <a:srgbClr val="CCECFF"/>
          </a:solidFill>
          <a:ln>
            <a:solidFill>
              <a:srgbClr val="00B0F0"/>
            </a:solidFill>
          </a:ln>
        </p:spPr>
        <p:txBody>
          <a:bodyPr wrap="none" rtlCol="0">
            <a:spAutoFit/>
          </a:bodyPr>
          <a:lstStyle/>
          <a:p>
            <a:r>
              <a:rPr lang="en-US" dirty="0"/>
              <a:t>W</a:t>
            </a:r>
            <a:r>
              <a:rPr lang="en-US" baseline="-25000" dirty="0"/>
              <a:t>2</a:t>
            </a:r>
            <a:r>
              <a:rPr lang="en-US" dirty="0"/>
              <a:t> Y</a:t>
            </a:r>
          </a:p>
        </p:txBody>
      </p:sp>
    </p:spTree>
    <p:extLst>
      <p:ext uri="{BB962C8B-B14F-4D97-AF65-F5344CB8AC3E}">
        <p14:creationId xmlns:p14="http://schemas.microsoft.com/office/powerpoint/2010/main" val="420923570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7" name="Straight Arrow Connector 26">
            <a:extLst>
              <a:ext uri="{FF2B5EF4-FFF2-40B4-BE49-F238E27FC236}">
                <a16:creationId xmlns:a16="http://schemas.microsoft.com/office/drawing/2014/main" id="{C7BB1052-F62F-41DD-AA72-ECA8D290825D}"/>
              </a:ext>
            </a:extLst>
          </p:cNvPr>
          <p:cNvCxnSpPr>
            <a:cxnSpLocks/>
          </p:cNvCxnSpPr>
          <p:nvPr/>
        </p:nvCxnSpPr>
        <p:spPr>
          <a:xfrm>
            <a:off x="4115624" y="2480641"/>
            <a:ext cx="0" cy="905526"/>
          </a:xfrm>
          <a:prstGeom prst="straightConnector1">
            <a:avLst/>
          </a:prstGeom>
          <a:ln w="38100">
            <a:solidFill>
              <a:srgbClr val="00206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4D1495D5-8E3A-44D8-9C91-BA2EEF8169E8}"/>
              </a:ext>
            </a:extLst>
          </p:cNvPr>
          <p:cNvSpPr>
            <a:spLocks noGrp="1"/>
          </p:cNvSpPr>
          <p:nvPr>
            <p:ph type="title"/>
          </p:nvPr>
        </p:nvSpPr>
        <p:spPr/>
        <p:txBody>
          <a:bodyPr/>
          <a:lstStyle/>
          <a:p>
            <a:r>
              <a:rPr lang="en-US" dirty="0"/>
              <a:t>What about locking?</a:t>
            </a:r>
          </a:p>
        </p:txBody>
      </p:sp>
      <p:sp>
        <p:nvSpPr>
          <p:cNvPr id="3" name="Content Placeholder 2">
            <a:extLst>
              <a:ext uri="{FF2B5EF4-FFF2-40B4-BE49-F238E27FC236}">
                <a16:creationId xmlns:a16="http://schemas.microsoft.com/office/drawing/2014/main" id="{D5355CE7-D953-4DDA-A5F1-00472F3EB28C}"/>
              </a:ext>
            </a:extLst>
          </p:cNvPr>
          <p:cNvSpPr>
            <a:spLocks noGrp="1"/>
          </p:cNvSpPr>
          <p:nvPr>
            <p:ph idx="1"/>
          </p:nvPr>
        </p:nvSpPr>
        <p:spPr>
          <a:xfrm>
            <a:off x="1024128" y="4219074"/>
            <a:ext cx="10641690" cy="2090286"/>
          </a:xfrm>
        </p:spPr>
        <p:txBody>
          <a:bodyPr>
            <a:normAutofit fontScale="92500" lnSpcReduction="20000"/>
          </a:bodyPr>
          <a:lstStyle/>
          <a:p>
            <a:r>
              <a:rPr lang="en-US" dirty="0"/>
              <a:t>T</a:t>
            </a:r>
            <a:r>
              <a:rPr lang="en-US" baseline="-25000" dirty="0"/>
              <a:t>1</a:t>
            </a:r>
            <a:r>
              <a:rPr lang="en-US" dirty="0"/>
              <a:t> has a read lock on X, and wants a write lock on Z.  </a:t>
            </a:r>
          </a:p>
          <a:p>
            <a:r>
              <a:rPr lang="en-US" dirty="0"/>
              <a:t>But T</a:t>
            </a:r>
            <a:r>
              <a:rPr lang="en-US" baseline="-25000" dirty="0"/>
              <a:t>2 </a:t>
            </a:r>
            <a:r>
              <a:rPr lang="en-US" dirty="0"/>
              <a:t>has a write lock on Z, and is waiting for a read lock on X.</a:t>
            </a:r>
          </a:p>
          <a:p>
            <a:br>
              <a:rPr lang="en-US" dirty="0"/>
            </a:br>
            <a:r>
              <a:rPr lang="en-US" dirty="0"/>
              <a:t>Deadlock!  The red lock operations never complete… the yellow data reads and writes never actually occur!</a:t>
            </a:r>
          </a:p>
        </p:txBody>
      </p:sp>
      <p:sp>
        <p:nvSpPr>
          <p:cNvPr id="4" name="Footer Placeholder 3">
            <a:extLst>
              <a:ext uri="{FF2B5EF4-FFF2-40B4-BE49-F238E27FC236}">
                <a16:creationId xmlns:a16="http://schemas.microsoft.com/office/drawing/2014/main" id="{2FFFC048-FC13-4F7B-84BA-663CEE8BC5CB}"/>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68104B39-1EF6-43F1-A467-DDA6AEE2FD1E}"/>
              </a:ext>
            </a:extLst>
          </p:cNvPr>
          <p:cNvSpPr>
            <a:spLocks noGrp="1"/>
          </p:cNvSpPr>
          <p:nvPr>
            <p:ph type="sldNum" sz="quarter" idx="12"/>
          </p:nvPr>
        </p:nvSpPr>
        <p:spPr/>
        <p:txBody>
          <a:bodyPr/>
          <a:lstStyle/>
          <a:p>
            <a:fld id="{6547F9EC-0141-428E-9624-21FD351CB832}" type="slidenum">
              <a:rPr lang="en-US" smtClean="0"/>
              <a:t>26</a:t>
            </a:fld>
            <a:endParaRPr lang="en-US"/>
          </a:p>
        </p:txBody>
      </p:sp>
      <p:cxnSp>
        <p:nvCxnSpPr>
          <p:cNvPr id="6" name="Straight Arrow Connector 5">
            <a:extLst>
              <a:ext uri="{FF2B5EF4-FFF2-40B4-BE49-F238E27FC236}">
                <a16:creationId xmlns:a16="http://schemas.microsoft.com/office/drawing/2014/main" id="{5BE889C0-183B-4629-A532-4BAEA5D074FE}"/>
              </a:ext>
            </a:extLst>
          </p:cNvPr>
          <p:cNvCxnSpPr/>
          <p:nvPr/>
        </p:nvCxnSpPr>
        <p:spPr>
          <a:xfrm>
            <a:off x="872617" y="2310227"/>
            <a:ext cx="9964716" cy="0"/>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554238F7-2362-4C5D-B202-C1BEF35DED9E}"/>
              </a:ext>
            </a:extLst>
          </p:cNvPr>
          <p:cNvSpPr txBox="1"/>
          <p:nvPr/>
        </p:nvSpPr>
        <p:spPr>
          <a:xfrm>
            <a:off x="1669270" y="2125561"/>
            <a:ext cx="575799" cy="369332"/>
          </a:xfrm>
          <a:prstGeom prst="rect">
            <a:avLst/>
          </a:prstGeom>
          <a:solidFill>
            <a:srgbClr val="CCECFF"/>
          </a:solidFill>
          <a:ln>
            <a:solidFill>
              <a:srgbClr val="00B0F0"/>
            </a:solidFill>
          </a:ln>
        </p:spPr>
        <p:txBody>
          <a:bodyPr wrap="none" rtlCol="0">
            <a:spAutoFit/>
          </a:bodyPr>
          <a:lstStyle/>
          <a:p>
            <a:r>
              <a:rPr lang="en-US" dirty="0"/>
              <a:t>R</a:t>
            </a:r>
            <a:r>
              <a:rPr lang="en-US" baseline="-25000" dirty="0"/>
              <a:t>1</a:t>
            </a:r>
            <a:r>
              <a:rPr lang="en-US" dirty="0"/>
              <a:t> X</a:t>
            </a:r>
          </a:p>
        </p:txBody>
      </p:sp>
      <p:sp>
        <p:nvSpPr>
          <p:cNvPr id="8" name="TextBox 7">
            <a:extLst>
              <a:ext uri="{FF2B5EF4-FFF2-40B4-BE49-F238E27FC236}">
                <a16:creationId xmlns:a16="http://schemas.microsoft.com/office/drawing/2014/main" id="{CCD1954E-DF48-4816-A84E-E779FB73D55E}"/>
              </a:ext>
            </a:extLst>
          </p:cNvPr>
          <p:cNvSpPr txBox="1"/>
          <p:nvPr/>
        </p:nvSpPr>
        <p:spPr>
          <a:xfrm>
            <a:off x="4730016" y="2124656"/>
            <a:ext cx="575799" cy="369332"/>
          </a:xfrm>
          <a:prstGeom prst="rect">
            <a:avLst/>
          </a:prstGeom>
          <a:solidFill>
            <a:srgbClr val="CCECFF"/>
          </a:solidFill>
          <a:ln>
            <a:solidFill>
              <a:srgbClr val="00B0F0"/>
            </a:solidFill>
          </a:ln>
        </p:spPr>
        <p:txBody>
          <a:bodyPr wrap="none" rtlCol="0">
            <a:spAutoFit/>
          </a:bodyPr>
          <a:lstStyle/>
          <a:p>
            <a:r>
              <a:rPr lang="en-US" dirty="0"/>
              <a:t>R</a:t>
            </a:r>
            <a:r>
              <a:rPr lang="en-US" baseline="-25000" dirty="0"/>
              <a:t>1</a:t>
            </a:r>
            <a:r>
              <a:rPr lang="en-US" dirty="0"/>
              <a:t> Y</a:t>
            </a:r>
          </a:p>
        </p:txBody>
      </p:sp>
      <p:sp>
        <p:nvSpPr>
          <p:cNvPr id="10" name="TextBox 9">
            <a:extLst>
              <a:ext uri="{FF2B5EF4-FFF2-40B4-BE49-F238E27FC236}">
                <a16:creationId xmlns:a16="http://schemas.microsoft.com/office/drawing/2014/main" id="{29DFFF6D-0203-4AD0-A8CD-55EC5451A941}"/>
              </a:ext>
            </a:extLst>
          </p:cNvPr>
          <p:cNvSpPr txBox="1"/>
          <p:nvPr/>
        </p:nvSpPr>
        <p:spPr>
          <a:xfrm>
            <a:off x="3499035" y="2125199"/>
            <a:ext cx="564578" cy="369332"/>
          </a:xfrm>
          <a:prstGeom prst="rect">
            <a:avLst/>
          </a:prstGeom>
          <a:solidFill>
            <a:srgbClr val="CCECFF"/>
          </a:solidFill>
          <a:ln>
            <a:solidFill>
              <a:srgbClr val="00B0F0"/>
            </a:solidFill>
          </a:ln>
        </p:spPr>
        <p:txBody>
          <a:bodyPr wrap="none" rtlCol="0">
            <a:spAutoFit/>
          </a:bodyPr>
          <a:lstStyle/>
          <a:p>
            <a:r>
              <a:rPr lang="en-US" dirty="0"/>
              <a:t>R</a:t>
            </a:r>
            <a:r>
              <a:rPr lang="en-US" baseline="-25000" dirty="0"/>
              <a:t>2</a:t>
            </a:r>
            <a:r>
              <a:rPr lang="en-US" dirty="0"/>
              <a:t> Z</a:t>
            </a:r>
          </a:p>
        </p:txBody>
      </p:sp>
      <p:sp>
        <p:nvSpPr>
          <p:cNvPr id="13" name="TextBox 12">
            <a:extLst>
              <a:ext uri="{FF2B5EF4-FFF2-40B4-BE49-F238E27FC236}">
                <a16:creationId xmlns:a16="http://schemas.microsoft.com/office/drawing/2014/main" id="{13CD8B55-D063-4A32-9D94-AE0A92D58F2C}"/>
              </a:ext>
            </a:extLst>
          </p:cNvPr>
          <p:cNvSpPr txBox="1"/>
          <p:nvPr/>
        </p:nvSpPr>
        <p:spPr>
          <a:xfrm>
            <a:off x="4115624" y="2125199"/>
            <a:ext cx="575799" cy="369332"/>
          </a:xfrm>
          <a:prstGeom prst="rect">
            <a:avLst/>
          </a:prstGeom>
          <a:solidFill>
            <a:srgbClr val="FFFF00"/>
          </a:solidFill>
          <a:ln>
            <a:solidFill>
              <a:srgbClr val="00B0F0"/>
            </a:solidFill>
          </a:ln>
        </p:spPr>
        <p:txBody>
          <a:bodyPr wrap="none" rtlCol="0">
            <a:spAutoFit/>
          </a:bodyPr>
          <a:lstStyle/>
          <a:p>
            <a:r>
              <a:rPr lang="en-US" dirty="0"/>
              <a:t>R</a:t>
            </a:r>
            <a:r>
              <a:rPr lang="en-US" baseline="-25000" dirty="0"/>
              <a:t>2</a:t>
            </a:r>
            <a:r>
              <a:rPr lang="en-US" dirty="0"/>
              <a:t> X</a:t>
            </a:r>
          </a:p>
        </p:txBody>
      </p:sp>
      <p:cxnSp>
        <p:nvCxnSpPr>
          <p:cNvPr id="16" name="Straight Arrow Connector 15">
            <a:extLst>
              <a:ext uri="{FF2B5EF4-FFF2-40B4-BE49-F238E27FC236}">
                <a16:creationId xmlns:a16="http://schemas.microsoft.com/office/drawing/2014/main" id="{8B5094B4-E3FA-4F8F-BD51-C4F27AA0C2A6}"/>
              </a:ext>
            </a:extLst>
          </p:cNvPr>
          <p:cNvCxnSpPr>
            <a:cxnSpLocks/>
          </p:cNvCxnSpPr>
          <p:nvPr/>
        </p:nvCxnSpPr>
        <p:spPr>
          <a:xfrm>
            <a:off x="1599927" y="2374232"/>
            <a:ext cx="0" cy="369332"/>
          </a:xfrm>
          <a:prstGeom prst="straightConnector1">
            <a:avLst/>
          </a:prstGeom>
          <a:ln w="38100">
            <a:solidFill>
              <a:srgbClr val="00206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2B9742C4-91D4-4359-93E6-B6FB0EC90348}"/>
              </a:ext>
            </a:extLst>
          </p:cNvPr>
          <p:cNvSpPr txBox="1"/>
          <p:nvPr/>
        </p:nvSpPr>
        <p:spPr>
          <a:xfrm>
            <a:off x="1312027" y="2776828"/>
            <a:ext cx="1508555" cy="369332"/>
          </a:xfrm>
          <a:prstGeom prst="rect">
            <a:avLst/>
          </a:prstGeom>
          <a:solidFill>
            <a:srgbClr val="92D050"/>
          </a:solidFill>
          <a:ln>
            <a:solidFill>
              <a:srgbClr val="00B0F0"/>
            </a:solidFill>
          </a:ln>
        </p:spPr>
        <p:txBody>
          <a:bodyPr wrap="none" rtlCol="0">
            <a:spAutoFit/>
          </a:bodyPr>
          <a:lstStyle/>
          <a:p>
            <a:r>
              <a:rPr lang="en-US" dirty="0"/>
              <a:t>T</a:t>
            </a:r>
            <a:r>
              <a:rPr lang="en-US" baseline="-25000" dirty="0"/>
              <a:t>1</a:t>
            </a:r>
            <a:r>
              <a:rPr lang="en-US" dirty="0"/>
              <a:t> read-lock X</a:t>
            </a:r>
          </a:p>
        </p:txBody>
      </p:sp>
      <p:cxnSp>
        <p:nvCxnSpPr>
          <p:cNvPr id="19" name="Straight Arrow Connector 18">
            <a:extLst>
              <a:ext uri="{FF2B5EF4-FFF2-40B4-BE49-F238E27FC236}">
                <a16:creationId xmlns:a16="http://schemas.microsoft.com/office/drawing/2014/main" id="{30A4A5EF-7642-44F6-B5F9-043729F89108}"/>
              </a:ext>
            </a:extLst>
          </p:cNvPr>
          <p:cNvCxnSpPr>
            <a:cxnSpLocks/>
          </p:cNvCxnSpPr>
          <p:nvPr/>
        </p:nvCxnSpPr>
        <p:spPr>
          <a:xfrm>
            <a:off x="4712970" y="2335278"/>
            <a:ext cx="0" cy="369332"/>
          </a:xfrm>
          <a:prstGeom prst="straightConnector1">
            <a:avLst/>
          </a:prstGeom>
          <a:ln w="38100">
            <a:solidFill>
              <a:srgbClr val="00206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20" name="TextBox 19">
            <a:extLst>
              <a:ext uri="{FF2B5EF4-FFF2-40B4-BE49-F238E27FC236}">
                <a16:creationId xmlns:a16="http://schemas.microsoft.com/office/drawing/2014/main" id="{29DA21BD-DE91-4C14-A7E8-866E334C4B16}"/>
              </a:ext>
            </a:extLst>
          </p:cNvPr>
          <p:cNvSpPr txBox="1"/>
          <p:nvPr/>
        </p:nvSpPr>
        <p:spPr>
          <a:xfrm>
            <a:off x="4425070" y="2737874"/>
            <a:ext cx="1508555" cy="369332"/>
          </a:xfrm>
          <a:prstGeom prst="rect">
            <a:avLst/>
          </a:prstGeom>
          <a:solidFill>
            <a:srgbClr val="92D050"/>
          </a:solidFill>
          <a:ln>
            <a:solidFill>
              <a:srgbClr val="00B0F0"/>
            </a:solidFill>
          </a:ln>
        </p:spPr>
        <p:txBody>
          <a:bodyPr wrap="none" rtlCol="0">
            <a:spAutoFit/>
          </a:bodyPr>
          <a:lstStyle/>
          <a:p>
            <a:r>
              <a:rPr lang="en-US" dirty="0"/>
              <a:t>T</a:t>
            </a:r>
            <a:r>
              <a:rPr lang="en-US" baseline="-25000" dirty="0"/>
              <a:t>1</a:t>
            </a:r>
            <a:r>
              <a:rPr lang="en-US" dirty="0"/>
              <a:t> read-lock Y</a:t>
            </a:r>
          </a:p>
        </p:txBody>
      </p:sp>
      <p:cxnSp>
        <p:nvCxnSpPr>
          <p:cNvPr id="23" name="Straight Arrow Connector 22">
            <a:extLst>
              <a:ext uri="{FF2B5EF4-FFF2-40B4-BE49-F238E27FC236}">
                <a16:creationId xmlns:a16="http://schemas.microsoft.com/office/drawing/2014/main" id="{EF5BEEE6-7F4C-4142-97C8-973886156006}"/>
              </a:ext>
            </a:extLst>
          </p:cNvPr>
          <p:cNvCxnSpPr>
            <a:cxnSpLocks/>
          </p:cNvCxnSpPr>
          <p:nvPr/>
        </p:nvCxnSpPr>
        <p:spPr>
          <a:xfrm>
            <a:off x="3507308" y="2510392"/>
            <a:ext cx="0" cy="501386"/>
          </a:xfrm>
          <a:prstGeom prst="straightConnector1">
            <a:avLst/>
          </a:prstGeom>
          <a:ln w="38100">
            <a:solidFill>
              <a:srgbClr val="00206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24" name="TextBox 23">
            <a:extLst>
              <a:ext uri="{FF2B5EF4-FFF2-40B4-BE49-F238E27FC236}">
                <a16:creationId xmlns:a16="http://schemas.microsoft.com/office/drawing/2014/main" id="{A0BA46A6-E605-4DF2-8323-3C6F19EA35B8}"/>
              </a:ext>
            </a:extLst>
          </p:cNvPr>
          <p:cNvSpPr txBox="1"/>
          <p:nvPr/>
        </p:nvSpPr>
        <p:spPr>
          <a:xfrm>
            <a:off x="3219408" y="3045042"/>
            <a:ext cx="1508555" cy="369332"/>
          </a:xfrm>
          <a:prstGeom prst="rect">
            <a:avLst/>
          </a:prstGeom>
          <a:solidFill>
            <a:srgbClr val="92D050"/>
          </a:solidFill>
          <a:ln>
            <a:solidFill>
              <a:srgbClr val="00B0F0"/>
            </a:solidFill>
          </a:ln>
        </p:spPr>
        <p:txBody>
          <a:bodyPr wrap="square" rtlCol="0">
            <a:spAutoFit/>
          </a:bodyPr>
          <a:lstStyle/>
          <a:p>
            <a:r>
              <a:rPr lang="en-US" dirty="0"/>
              <a:t>T</a:t>
            </a:r>
            <a:r>
              <a:rPr lang="en-US" baseline="-25000" dirty="0"/>
              <a:t>2</a:t>
            </a:r>
            <a:r>
              <a:rPr lang="en-US" dirty="0"/>
              <a:t> read-lock Z</a:t>
            </a:r>
          </a:p>
        </p:txBody>
      </p:sp>
      <p:sp>
        <p:nvSpPr>
          <p:cNvPr id="28" name="TextBox 27">
            <a:extLst>
              <a:ext uri="{FF2B5EF4-FFF2-40B4-BE49-F238E27FC236}">
                <a16:creationId xmlns:a16="http://schemas.microsoft.com/office/drawing/2014/main" id="{6285A6C6-7514-40D1-81FF-A56E60F090D9}"/>
              </a:ext>
            </a:extLst>
          </p:cNvPr>
          <p:cNvSpPr txBox="1"/>
          <p:nvPr/>
        </p:nvSpPr>
        <p:spPr>
          <a:xfrm>
            <a:off x="3967361" y="3449182"/>
            <a:ext cx="1500539" cy="369332"/>
          </a:xfrm>
          <a:prstGeom prst="rect">
            <a:avLst/>
          </a:prstGeom>
          <a:solidFill>
            <a:srgbClr val="FF0000"/>
          </a:solidFill>
          <a:ln>
            <a:solidFill>
              <a:srgbClr val="00B0F0"/>
            </a:solidFill>
          </a:ln>
        </p:spPr>
        <p:txBody>
          <a:bodyPr wrap="none" rtlCol="0">
            <a:spAutoFit/>
          </a:bodyPr>
          <a:lstStyle/>
          <a:p>
            <a:r>
              <a:rPr lang="en-US" dirty="0"/>
              <a:t>T</a:t>
            </a:r>
            <a:r>
              <a:rPr lang="en-US" baseline="-25000" dirty="0"/>
              <a:t>2 </a:t>
            </a:r>
            <a:r>
              <a:rPr lang="en-US" dirty="0"/>
              <a:t>write-lock X</a:t>
            </a:r>
          </a:p>
        </p:txBody>
      </p:sp>
      <p:cxnSp>
        <p:nvCxnSpPr>
          <p:cNvPr id="32" name="Straight Arrow Connector 31">
            <a:extLst>
              <a:ext uri="{FF2B5EF4-FFF2-40B4-BE49-F238E27FC236}">
                <a16:creationId xmlns:a16="http://schemas.microsoft.com/office/drawing/2014/main" id="{6567EE55-764F-4599-8142-30922FA103A1}"/>
              </a:ext>
            </a:extLst>
          </p:cNvPr>
          <p:cNvCxnSpPr>
            <a:cxnSpLocks/>
          </p:cNvCxnSpPr>
          <p:nvPr/>
        </p:nvCxnSpPr>
        <p:spPr>
          <a:xfrm>
            <a:off x="6777281" y="2308057"/>
            <a:ext cx="0" cy="369332"/>
          </a:xfrm>
          <a:prstGeom prst="straightConnector1">
            <a:avLst/>
          </a:prstGeom>
          <a:ln w="38100">
            <a:solidFill>
              <a:srgbClr val="00206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33" name="TextBox 32">
            <a:extLst>
              <a:ext uri="{FF2B5EF4-FFF2-40B4-BE49-F238E27FC236}">
                <a16:creationId xmlns:a16="http://schemas.microsoft.com/office/drawing/2014/main" id="{341CE283-6330-43DC-BD51-074F149E4455}"/>
              </a:ext>
            </a:extLst>
          </p:cNvPr>
          <p:cNvSpPr txBox="1"/>
          <p:nvPr/>
        </p:nvSpPr>
        <p:spPr>
          <a:xfrm>
            <a:off x="6489381" y="2710653"/>
            <a:ext cx="1522981" cy="369332"/>
          </a:xfrm>
          <a:prstGeom prst="rect">
            <a:avLst/>
          </a:prstGeom>
          <a:solidFill>
            <a:srgbClr val="FF0000"/>
          </a:solidFill>
          <a:ln>
            <a:solidFill>
              <a:srgbClr val="00B0F0"/>
            </a:solidFill>
          </a:ln>
        </p:spPr>
        <p:txBody>
          <a:bodyPr wrap="none" rtlCol="0">
            <a:spAutoFit/>
          </a:bodyPr>
          <a:lstStyle/>
          <a:p>
            <a:r>
              <a:rPr lang="en-US" dirty="0"/>
              <a:t>T</a:t>
            </a:r>
            <a:r>
              <a:rPr lang="en-US" baseline="-25000" dirty="0"/>
              <a:t>1</a:t>
            </a:r>
            <a:r>
              <a:rPr lang="en-US" dirty="0"/>
              <a:t> write-lock Z</a:t>
            </a:r>
          </a:p>
        </p:txBody>
      </p:sp>
      <p:sp>
        <p:nvSpPr>
          <p:cNvPr id="34" name="TextBox 33">
            <a:extLst>
              <a:ext uri="{FF2B5EF4-FFF2-40B4-BE49-F238E27FC236}">
                <a16:creationId xmlns:a16="http://schemas.microsoft.com/office/drawing/2014/main" id="{1C41FFBF-FDAB-4DFB-BC44-96A6A9AEF85D}"/>
              </a:ext>
            </a:extLst>
          </p:cNvPr>
          <p:cNvSpPr txBox="1"/>
          <p:nvPr/>
        </p:nvSpPr>
        <p:spPr>
          <a:xfrm>
            <a:off x="9232104" y="2157547"/>
            <a:ext cx="679994" cy="369332"/>
          </a:xfrm>
          <a:prstGeom prst="rect">
            <a:avLst/>
          </a:prstGeom>
          <a:solidFill>
            <a:srgbClr val="FFFF00"/>
          </a:solidFill>
          <a:ln>
            <a:solidFill>
              <a:srgbClr val="00B0F0"/>
            </a:solidFill>
          </a:ln>
        </p:spPr>
        <p:txBody>
          <a:bodyPr wrap="none" rtlCol="0">
            <a:spAutoFit/>
          </a:bodyPr>
          <a:lstStyle/>
          <a:p>
            <a:r>
              <a:rPr lang="en-US" dirty="0"/>
              <a:t>W</a:t>
            </a:r>
            <a:r>
              <a:rPr lang="en-US" baseline="-25000" dirty="0"/>
              <a:t>1</a:t>
            </a:r>
            <a:r>
              <a:rPr lang="en-US" dirty="0"/>
              <a:t> Z</a:t>
            </a:r>
          </a:p>
        </p:txBody>
      </p:sp>
      <p:sp>
        <p:nvSpPr>
          <p:cNvPr id="35" name="TextBox 34">
            <a:extLst>
              <a:ext uri="{FF2B5EF4-FFF2-40B4-BE49-F238E27FC236}">
                <a16:creationId xmlns:a16="http://schemas.microsoft.com/office/drawing/2014/main" id="{EBCE3906-78DC-4070-90B5-919B426E211C}"/>
              </a:ext>
            </a:extLst>
          </p:cNvPr>
          <p:cNvSpPr txBox="1"/>
          <p:nvPr/>
        </p:nvSpPr>
        <p:spPr>
          <a:xfrm>
            <a:off x="7758788" y="2150612"/>
            <a:ext cx="691215" cy="369332"/>
          </a:xfrm>
          <a:prstGeom prst="rect">
            <a:avLst/>
          </a:prstGeom>
          <a:solidFill>
            <a:srgbClr val="FFFF00"/>
          </a:solidFill>
          <a:ln>
            <a:solidFill>
              <a:srgbClr val="00B0F0"/>
            </a:solidFill>
          </a:ln>
        </p:spPr>
        <p:txBody>
          <a:bodyPr wrap="none" rtlCol="0">
            <a:spAutoFit/>
          </a:bodyPr>
          <a:lstStyle/>
          <a:p>
            <a:r>
              <a:rPr lang="en-US" dirty="0"/>
              <a:t>W</a:t>
            </a:r>
            <a:r>
              <a:rPr lang="en-US" baseline="-25000" dirty="0"/>
              <a:t>2</a:t>
            </a:r>
            <a:r>
              <a:rPr lang="en-US" dirty="0"/>
              <a:t> X</a:t>
            </a:r>
          </a:p>
        </p:txBody>
      </p:sp>
      <p:sp>
        <p:nvSpPr>
          <p:cNvPr id="36" name="TextBox 35">
            <a:extLst>
              <a:ext uri="{FF2B5EF4-FFF2-40B4-BE49-F238E27FC236}">
                <a16:creationId xmlns:a16="http://schemas.microsoft.com/office/drawing/2014/main" id="{28CC212A-AED0-49E0-958A-79467CE20968}"/>
              </a:ext>
            </a:extLst>
          </p:cNvPr>
          <p:cNvSpPr txBox="1"/>
          <p:nvPr/>
        </p:nvSpPr>
        <p:spPr>
          <a:xfrm>
            <a:off x="8495984" y="2150612"/>
            <a:ext cx="691215" cy="369332"/>
          </a:xfrm>
          <a:prstGeom prst="rect">
            <a:avLst/>
          </a:prstGeom>
          <a:solidFill>
            <a:srgbClr val="FFFF00"/>
          </a:solidFill>
          <a:ln>
            <a:solidFill>
              <a:srgbClr val="00B0F0"/>
            </a:solidFill>
          </a:ln>
        </p:spPr>
        <p:txBody>
          <a:bodyPr wrap="none" rtlCol="0">
            <a:spAutoFit/>
          </a:bodyPr>
          <a:lstStyle/>
          <a:p>
            <a:r>
              <a:rPr lang="en-US" dirty="0"/>
              <a:t>W</a:t>
            </a:r>
            <a:r>
              <a:rPr lang="en-US" baseline="-25000" dirty="0"/>
              <a:t>2</a:t>
            </a:r>
            <a:r>
              <a:rPr lang="en-US" dirty="0"/>
              <a:t> Y</a:t>
            </a:r>
          </a:p>
        </p:txBody>
      </p:sp>
      <p:sp>
        <p:nvSpPr>
          <p:cNvPr id="37" name="Oval 36">
            <a:extLst>
              <a:ext uri="{FF2B5EF4-FFF2-40B4-BE49-F238E27FC236}">
                <a16:creationId xmlns:a16="http://schemas.microsoft.com/office/drawing/2014/main" id="{43040549-4501-4AB9-8DA3-24A364281140}"/>
              </a:ext>
            </a:extLst>
          </p:cNvPr>
          <p:cNvSpPr/>
          <p:nvPr/>
        </p:nvSpPr>
        <p:spPr>
          <a:xfrm>
            <a:off x="7339263" y="1871299"/>
            <a:ext cx="3183466" cy="905527"/>
          </a:xfrm>
          <a:prstGeom prst="ellipse">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TextBox 38">
            <a:extLst>
              <a:ext uri="{FF2B5EF4-FFF2-40B4-BE49-F238E27FC236}">
                <a16:creationId xmlns:a16="http://schemas.microsoft.com/office/drawing/2014/main" id="{260A3CBA-2A3A-4F5D-9838-4784A30FAA11}"/>
              </a:ext>
            </a:extLst>
          </p:cNvPr>
          <p:cNvSpPr txBox="1"/>
          <p:nvPr/>
        </p:nvSpPr>
        <p:spPr>
          <a:xfrm>
            <a:off x="8341383" y="2592659"/>
            <a:ext cx="3141429" cy="646331"/>
          </a:xfrm>
          <a:prstGeom prst="rect">
            <a:avLst/>
          </a:prstGeom>
          <a:solidFill>
            <a:srgbClr val="FFC000"/>
          </a:solidFill>
        </p:spPr>
        <p:txBody>
          <a:bodyPr wrap="square" rtlCol="0">
            <a:spAutoFit/>
          </a:bodyPr>
          <a:lstStyle/>
          <a:p>
            <a:r>
              <a:rPr lang="en-US" dirty="0"/>
              <a:t>These never get issued because T</a:t>
            </a:r>
            <a:r>
              <a:rPr lang="en-US" baseline="-25000" dirty="0"/>
              <a:t>1</a:t>
            </a:r>
            <a:r>
              <a:rPr lang="en-US" dirty="0"/>
              <a:t> and T</a:t>
            </a:r>
            <a:r>
              <a:rPr lang="en-US" baseline="-25000" dirty="0"/>
              <a:t>2</a:t>
            </a:r>
            <a:r>
              <a:rPr lang="en-US" dirty="0"/>
              <a:t> both are waiting!</a:t>
            </a:r>
          </a:p>
        </p:txBody>
      </p:sp>
    </p:spTree>
    <p:extLst>
      <p:ext uri="{BB962C8B-B14F-4D97-AF65-F5344CB8AC3E}">
        <p14:creationId xmlns:p14="http://schemas.microsoft.com/office/powerpoint/2010/main" val="112742415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7" name="Straight Arrow Connector 26">
            <a:extLst>
              <a:ext uri="{FF2B5EF4-FFF2-40B4-BE49-F238E27FC236}">
                <a16:creationId xmlns:a16="http://schemas.microsoft.com/office/drawing/2014/main" id="{C7BB1052-F62F-41DD-AA72-ECA8D290825D}"/>
              </a:ext>
            </a:extLst>
          </p:cNvPr>
          <p:cNvCxnSpPr>
            <a:cxnSpLocks/>
          </p:cNvCxnSpPr>
          <p:nvPr/>
        </p:nvCxnSpPr>
        <p:spPr>
          <a:xfrm>
            <a:off x="4115624" y="2480641"/>
            <a:ext cx="0" cy="905526"/>
          </a:xfrm>
          <a:prstGeom prst="straightConnector1">
            <a:avLst/>
          </a:prstGeom>
          <a:ln w="38100">
            <a:solidFill>
              <a:srgbClr val="00206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4D1495D5-8E3A-44D8-9C91-BA2EEF8169E8}"/>
              </a:ext>
            </a:extLst>
          </p:cNvPr>
          <p:cNvSpPr>
            <a:spLocks noGrp="1"/>
          </p:cNvSpPr>
          <p:nvPr>
            <p:ph type="title"/>
          </p:nvPr>
        </p:nvSpPr>
        <p:spPr/>
        <p:txBody>
          <a:bodyPr/>
          <a:lstStyle/>
          <a:p>
            <a:r>
              <a:rPr lang="en-US" dirty="0"/>
              <a:t>What about locking?</a:t>
            </a:r>
          </a:p>
        </p:txBody>
      </p:sp>
      <p:sp>
        <p:nvSpPr>
          <p:cNvPr id="3" name="Content Placeholder 2">
            <a:extLst>
              <a:ext uri="{FF2B5EF4-FFF2-40B4-BE49-F238E27FC236}">
                <a16:creationId xmlns:a16="http://schemas.microsoft.com/office/drawing/2014/main" id="{D5355CE7-D953-4DDA-A5F1-00472F3EB28C}"/>
              </a:ext>
            </a:extLst>
          </p:cNvPr>
          <p:cNvSpPr>
            <a:spLocks noGrp="1"/>
          </p:cNvSpPr>
          <p:nvPr>
            <p:ph idx="1"/>
          </p:nvPr>
        </p:nvSpPr>
        <p:spPr>
          <a:xfrm>
            <a:off x="1024128" y="4219074"/>
            <a:ext cx="10641690" cy="2090286"/>
          </a:xfrm>
        </p:spPr>
        <p:txBody>
          <a:bodyPr>
            <a:normAutofit fontScale="92500" lnSpcReduction="20000"/>
          </a:bodyPr>
          <a:lstStyle/>
          <a:p>
            <a:r>
              <a:rPr lang="en-US" dirty="0"/>
              <a:t>T</a:t>
            </a:r>
            <a:r>
              <a:rPr lang="en-US" baseline="-25000" dirty="0"/>
              <a:t>1</a:t>
            </a:r>
            <a:r>
              <a:rPr lang="en-US" dirty="0"/>
              <a:t> has a read lock on X, and wants a write lock on Z.  </a:t>
            </a:r>
          </a:p>
          <a:p>
            <a:r>
              <a:rPr lang="en-US" dirty="0"/>
              <a:t>But T</a:t>
            </a:r>
            <a:r>
              <a:rPr lang="en-US" baseline="-25000" dirty="0"/>
              <a:t>2 </a:t>
            </a:r>
            <a:r>
              <a:rPr lang="en-US" dirty="0"/>
              <a:t>has a write lock on Z, and is waiting for a read lock on X.</a:t>
            </a:r>
          </a:p>
          <a:p>
            <a:br>
              <a:rPr lang="en-US" dirty="0"/>
            </a:br>
            <a:r>
              <a:rPr lang="en-US" dirty="0"/>
              <a:t>Deadlock!  The red lock operations never complete… the yellow data reads and writes never actually occur!</a:t>
            </a:r>
          </a:p>
        </p:txBody>
      </p:sp>
      <p:sp>
        <p:nvSpPr>
          <p:cNvPr id="4" name="Footer Placeholder 3">
            <a:extLst>
              <a:ext uri="{FF2B5EF4-FFF2-40B4-BE49-F238E27FC236}">
                <a16:creationId xmlns:a16="http://schemas.microsoft.com/office/drawing/2014/main" id="{2FFFC048-FC13-4F7B-84BA-663CEE8BC5CB}"/>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68104B39-1EF6-43F1-A467-DDA6AEE2FD1E}"/>
              </a:ext>
            </a:extLst>
          </p:cNvPr>
          <p:cNvSpPr>
            <a:spLocks noGrp="1"/>
          </p:cNvSpPr>
          <p:nvPr>
            <p:ph type="sldNum" sz="quarter" idx="12"/>
          </p:nvPr>
        </p:nvSpPr>
        <p:spPr/>
        <p:txBody>
          <a:bodyPr/>
          <a:lstStyle/>
          <a:p>
            <a:fld id="{6547F9EC-0141-428E-9624-21FD351CB832}" type="slidenum">
              <a:rPr lang="en-US" smtClean="0"/>
              <a:t>27</a:t>
            </a:fld>
            <a:endParaRPr lang="en-US"/>
          </a:p>
        </p:txBody>
      </p:sp>
      <p:cxnSp>
        <p:nvCxnSpPr>
          <p:cNvPr id="6" name="Straight Arrow Connector 5">
            <a:extLst>
              <a:ext uri="{FF2B5EF4-FFF2-40B4-BE49-F238E27FC236}">
                <a16:creationId xmlns:a16="http://schemas.microsoft.com/office/drawing/2014/main" id="{5BE889C0-183B-4629-A532-4BAEA5D074FE}"/>
              </a:ext>
            </a:extLst>
          </p:cNvPr>
          <p:cNvCxnSpPr/>
          <p:nvPr/>
        </p:nvCxnSpPr>
        <p:spPr>
          <a:xfrm>
            <a:off x="872617" y="2310227"/>
            <a:ext cx="9964716" cy="0"/>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554238F7-2362-4C5D-B202-C1BEF35DED9E}"/>
              </a:ext>
            </a:extLst>
          </p:cNvPr>
          <p:cNvSpPr txBox="1"/>
          <p:nvPr/>
        </p:nvSpPr>
        <p:spPr>
          <a:xfrm>
            <a:off x="1669270" y="2125561"/>
            <a:ext cx="575799" cy="369332"/>
          </a:xfrm>
          <a:prstGeom prst="rect">
            <a:avLst/>
          </a:prstGeom>
          <a:solidFill>
            <a:srgbClr val="CCECFF"/>
          </a:solidFill>
          <a:ln>
            <a:solidFill>
              <a:srgbClr val="00B0F0"/>
            </a:solidFill>
          </a:ln>
        </p:spPr>
        <p:txBody>
          <a:bodyPr wrap="none" rtlCol="0">
            <a:spAutoFit/>
          </a:bodyPr>
          <a:lstStyle/>
          <a:p>
            <a:r>
              <a:rPr lang="en-US" dirty="0"/>
              <a:t>R</a:t>
            </a:r>
            <a:r>
              <a:rPr lang="en-US" baseline="-25000" dirty="0"/>
              <a:t>1</a:t>
            </a:r>
            <a:r>
              <a:rPr lang="en-US" dirty="0"/>
              <a:t> X</a:t>
            </a:r>
          </a:p>
        </p:txBody>
      </p:sp>
      <p:sp>
        <p:nvSpPr>
          <p:cNvPr id="8" name="TextBox 7">
            <a:extLst>
              <a:ext uri="{FF2B5EF4-FFF2-40B4-BE49-F238E27FC236}">
                <a16:creationId xmlns:a16="http://schemas.microsoft.com/office/drawing/2014/main" id="{CCD1954E-DF48-4816-A84E-E779FB73D55E}"/>
              </a:ext>
            </a:extLst>
          </p:cNvPr>
          <p:cNvSpPr txBox="1"/>
          <p:nvPr/>
        </p:nvSpPr>
        <p:spPr>
          <a:xfrm>
            <a:off x="4730016" y="2124656"/>
            <a:ext cx="575799" cy="369332"/>
          </a:xfrm>
          <a:prstGeom prst="rect">
            <a:avLst/>
          </a:prstGeom>
          <a:solidFill>
            <a:srgbClr val="CCECFF"/>
          </a:solidFill>
          <a:ln>
            <a:solidFill>
              <a:srgbClr val="00B0F0"/>
            </a:solidFill>
          </a:ln>
        </p:spPr>
        <p:txBody>
          <a:bodyPr wrap="none" rtlCol="0">
            <a:spAutoFit/>
          </a:bodyPr>
          <a:lstStyle/>
          <a:p>
            <a:r>
              <a:rPr lang="en-US" dirty="0"/>
              <a:t>R</a:t>
            </a:r>
            <a:r>
              <a:rPr lang="en-US" baseline="-25000" dirty="0"/>
              <a:t>1</a:t>
            </a:r>
            <a:r>
              <a:rPr lang="en-US" dirty="0"/>
              <a:t> Y</a:t>
            </a:r>
          </a:p>
        </p:txBody>
      </p:sp>
      <p:sp>
        <p:nvSpPr>
          <p:cNvPr id="10" name="TextBox 9">
            <a:extLst>
              <a:ext uri="{FF2B5EF4-FFF2-40B4-BE49-F238E27FC236}">
                <a16:creationId xmlns:a16="http://schemas.microsoft.com/office/drawing/2014/main" id="{29DFFF6D-0203-4AD0-A8CD-55EC5451A941}"/>
              </a:ext>
            </a:extLst>
          </p:cNvPr>
          <p:cNvSpPr txBox="1"/>
          <p:nvPr/>
        </p:nvSpPr>
        <p:spPr>
          <a:xfrm>
            <a:off x="3499035" y="2125199"/>
            <a:ext cx="564578" cy="369332"/>
          </a:xfrm>
          <a:prstGeom prst="rect">
            <a:avLst/>
          </a:prstGeom>
          <a:solidFill>
            <a:srgbClr val="CCECFF"/>
          </a:solidFill>
          <a:ln>
            <a:solidFill>
              <a:srgbClr val="00B0F0"/>
            </a:solidFill>
          </a:ln>
        </p:spPr>
        <p:txBody>
          <a:bodyPr wrap="none" rtlCol="0">
            <a:spAutoFit/>
          </a:bodyPr>
          <a:lstStyle/>
          <a:p>
            <a:r>
              <a:rPr lang="en-US" dirty="0"/>
              <a:t>R</a:t>
            </a:r>
            <a:r>
              <a:rPr lang="en-US" baseline="-25000" dirty="0"/>
              <a:t>2</a:t>
            </a:r>
            <a:r>
              <a:rPr lang="en-US" dirty="0"/>
              <a:t> Z</a:t>
            </a:r>
          </a:p>
        </p:txBody>
      </p:sp>
      <p:cxnSp>
        <p:nvCxnSpPr>
          <p:cNvPr id="16" name="Straight Arrow Connector 15">
            <a:extLst>
              <a:ext uri="{FF2B5EF4-FFF2-40B4-BE49-F238E27FC236}">
                <a16:creationId xmlns:a16="http://schemas.microsoft.com/office/drawing/2014/main" id="{8B5094B4-E3FA-4F8F-BD51-C4F27AA0C2A6}"/>
              </a:ext>
            </a:extLst>
          </p:cNvPr>
          <p:cNvCxnSpPr>
            <a:cxnSpLocks/>
          </p:cNvCxnSpPr>
          <p:nvPr/>
        </p:nvCxnSpPr>
        <p:spPr>
          <a:xfrm>
            <a:off x="1599927" y="2374232"/>
            <a:ext cx="0" cy="369332"/>
          </a:xfrm>
          <a:prstGeom prst="straightConnector1">
            <a:avLst/>
          </a:prstGeom>
          <a:ln w="38100">
            <a:solidFill>
              <a:srgbClr val="00206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2B9742C4-91D4-4359-93E6-B6FB0EC90348}"/>
              </a:ext>
            </a:extLst>
          </p:cNvPr>
          <p:cNvSpPr txBox="1"/>
          <p:nvPr/>
        </p:nvSpPr>
        <p:spPr>
          <a:xfrm>
            <a:off x="1312027" y="2776828"/>
            <a:ext cx="1508555" cy="369332"/>
          </a:xfrm>
          <a:prstGeom prst="rect">
            <a:avLst/>
          </a:prstGeom>
          <a:solidFill>
            <a:srgbClr val="92D050"/>
          </a:solidFill>
          <a:ln>
            <a:solidFill>
              <a:srgbClr val="00B0F0"/>
            </a:solidFill>
          </a:ln>
        </p:spPr>
        <p:txBody>
          <a:bodyPr wrap="none" rtlCol="0">
            <a:spAutoFit/>
          </a:bodyPr>
          <a:lstStyle/>
          <a:p>
            <a:r>
              <a:rPr lang="en-US" dirty="0"/>
              <a:t>T</a:t>
            </a:r>
            <a:r>
              <a:rPr lang="en-US" baseline="-25000" dirty="0"/>
              <a:t>1</a:t>
            </a:r>
            <a:r>
              <a:rPr lang="en-US" dirty="0"/>
              <a:t> read-lock X</a:t>
            </a:r>
          </a:p>
        </p:txBody>
      </p:sp>
      <p:cxnSp>
        <p:nvCxnSpPr>
          <p:cNvPr id="19" name="Straight Arrow Connector 18">
            <a:extLst>
              <a:ext uri="{FF2B5EF4-FFF2-40B4-BE49-F238E27FC236}">
                <a16:creationId xmlns:a16="http://schemas.microsoft.com/office/drawing/2014/main" id="{30A4A5EF-7642-44F6-B5F9-043729F89108}"/>
              </a:ext>
            </a:extLst>
          </p:cNvPr>
          <p:cNvCxnSpPr>
            <a:cxnSpLocks/>
          </p:cNvCxnSpPr>
          <p:nvPr/>
        </p:nvCxnSpPr>
        <p:spPr>
          <a:xfrm>
            <a:off x="4712970" y="2335278"/>
            <a:ext cx="0" cy="369332"/>
          </a:xfrm>
          <a:prstGeom prst="straightConnector1">
            <a:avLst/>
          </a:prstGeom>
          <a:ln w="38100">
            <a:solidFill>
              <a:srgbClr val="00206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20" name="TextBox 19">
            <a:extLst>
              <a:ext uri="{FF2B5EF4-FFF2-40B4-BE49-F238E27FC236}">
                <a16:creationId xmlns:a16="http://schemas.microsoft.com/office/drawing/2014/main" id="{29DA21BD-DE91-4C14-A7E8-866E334C4B16}"/>
              </a:ext>
            </a:extLst>
          </p:cNvPr>
          <p:cNvSpPr txBox="1"/>
          <p:nvPr/>
        </p:nvSpPr>
        <p:spPr>
          <a:xfrm>
            <a:off x="4425070" y="2737874"/>
            <a:ext cx="1508555" cy="369332"/>
          </a:xfrm>
          <a:prstGeom prst="rect">
            <a:avLst/>
          </a:prstGeom>
          <a:solidFill>
            <a:srgbClr val="92D050"/>
          </a:solidFill>
          <a:ln>
            <a:solidFill>
              <a:srgbClr val="00B0F0"/>
            </a:solidFill>
          </a:ln>
        </p:spPr>
        <p:txBody>
          <a:bodyPr wrap="none" rtlCol="0">
            <a:spAutoFit/>
          </a:bodyPr>
          <a:lstStyle/>
          <a:p>
            <a:r>
              <a:rPr lang="en-US" dirty="0"/>
              <a:t>T</a:t>
            </a:r>
            <a:r>
              <a:rPr lang="en-US" baseline="-25000" dirty="0"/>
              <a:t>1</a:t>
            </a:r>
            <a:r>
              <a:rPr lang="en-US" dirty="0"/>
              <a:t> read-lock Y</a:t>
            </a:r>
          </a:p>
        </p:txBody>
      </p:sp>
      <p:cxnSp>
        <p:nvCxnSpPr>
          <p:cNvPr id="23" name="Straight Arrow Connector 22">
            <a:extLst>
              <a:ext uri="{FF2B5EF4-FFF2-40B4-BE49-F238E27FC236}">
                <a16:creationId xmlns:a16="http://schemas.microsoft.com/office/drawing/2014/main" id="{EF5BEEE6-7F4C-4142-97C8-973886156006}"/>
              </a:ext>
            </a:extLst>
          </p:cNvPr>
          <p:cNvCxnSpPr>
            <a:cxnSpLocks/>
          </p:cNvCxnSpPr>
          <p:nvPr/>
        </p:nvCxnSpPr>
        <p:spPr>
          <a:xfrm>
            <a:off x="3507308" y="2510392"/>
            <a:ext cx="0" cy="501386"/>
          </a:xfrm>
          <a:prstGeom prst="straightConnector1">
            <a:avLst/>
          </a:prstGeom>
          <a:ln w="38100">
            <a:solidFill>
              <a:srgbClr val="00206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24" name="TextBox 23">
            <a:extLst>
              <a:ext uri="{FF2B5EF4-FFF2-40B4-BE49-F238E27FC236}">
                <a16:creationId xmlns:a16="http://schemas.microsoft.com/office/drawing/2014/main" id="{A0BA46A6-E605-4DF2-8323-3C6F19EA35B8}"/>
              </a:ext>
            </a:extLst>
          </p:cNvPr>
          <p:cNvSpPr txBox="1"/>
          <p:nvPr/>
        </p:nvSpPr>
        <p:spPr>
          <a:xfrm>
            <a:off x="3219408" y="3045042"/>
            <a:ext cx="1508555" cy="369332"/>
          </a:xfrm>
          <a:prstGeom prst="rect">
            <a:avLst/>
          </a:prstGeom>
          <a:solidFill>
            <a:srgbClr val="92D050"/>
          </a:solidFill>
          <a:ln>
            <a:solidFill>
              <a:srgbClr val="00B0F0"/>
            </a:solidFill>
          </a:ln>
        </p:spPr>
        <p:txBody>
          <a:bodyPr wrap="square" rtlCol="0">
            <a:spAutoFit/>
          </a:bodyPr>
          <a:lstStyle/>
          <a:p>
            <a:r>
              <a:rPr lang="en-US" dirty="0"/>
              <a:t>T</a:t>
            </a:r>
            <a:r>
              <a:rPr lang="en-US" baseline="-25000" dirty="0"/>
              <a:t>2</a:t>
            </a:r>
            <a:r>
              <a:rPr lang="en-US" dirty="0"/>
              <a:t> read-lock Z</a:t>
            </a:r>
          </a:p>
        </p:txBody>
      </p:sp>
      <p:sp>
        <p:nvSpPr>
          <p:cNvPr id="28" name="TextBox 27">
            <a:extLst>
              <a:ext uri="{FF2B5EF4-FFF2-40B4-BE49-F238E27FC236}">
                <a16:creationId xmlns:a16="http://schemas.microsoft.com/office/drawing/2014/main" id="{6285A6C6-7514-40D1-81FF-A56E60F090D9}"/>
              </a:ext>
            </a:extLst>
          </p:cNvPr>
          <p:cNvSpPr txBox="1"/>
          <p:nvPr/>
        </p:nvSpPr>
        <p:spPr>
          <a:xfrm>
            <a:off x="3967361" y="3449182"/>
            <a:ext cx="1500539" cy="369332"/>
          </a:xfrm>
          <a:prstGeom prst="rect">
            <a:avLst/>
          </a:prstGeom>
          <a:solidFill>
            <a:srgbClr val="FF0000"/>
          </a:solidFill>
          <a:ln>
            <a:solidFill>
              <a:srgbClr val="00B0F0"/>
            </a:solidFill>
          </a:ln>
        </p:spPr>
        <p:txBody>
          <a:bodyPr wrap="none" rtlCol="0">
            <a:spAutoFit/>
          </a:bodyPr>
          <a:lstStyle/>
          <a:p>
            <a:r>
              <a:rPr lang="en-US" dirty="0"/>
              <a:t>T</a:t>
            </a:r>
            <a:r>
              <a:rPr lang="en-US" baseline="-25000" dirty="0"/>
              <a:t>2 </a:t>
            </a:r>
            <a:r>
              <a:rPr lang="en-US" dirty="0"/>
              <a:t>write-lock X</a:t>
            </a:r>
          </a:p>
        </p:txBody>
      </p:sp>
      <p:cxnSp>
        <p:nvCxnSpPr>
          <p:cNvPr id="32" name="Straight Arrow Connector 31">
            <a:extLst>
              <a:ext uri="{FF2B5EF4-FFF2-40B4-BE49-F238E27FC236}">
                <a16:creationId xmlns:a16="http://schemas.microsoft.com/office/drawing/2014/main" id="{6567EE55-764F-4599-8142-30922FA103A1}"/>
              </a:ext>
            </a:extLst>
          </p:cNvPr>
          <p:cNvCxnSpPr>
            <a:cxnSpLocks/>
          </p:cNvCxnSpPr>
          <p:nvPr/>
        </p:nvCxnSpPr>
        <p:spPr>
          <a:xfrm>
            <a:off x="6777281" y="2308057"/>
            <a:ext cx="0" cy="369332"/>
          </a:xfrm>
          <a:prstGeom prst="straightConnector1">
            <a:avLst/>
          </a:prstGeom>
          <a:ln w="38100">
            <a:solidFill>
              <a:srgbClr val="00206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33" name="TextBox 32">
            <a:extLst>
              <a:ext uri="{FF2B5EF4-FFF2-40B4-BE49-F238E27FC236}">
                <a16:creationId xmlns:a16="http://schemas.microsoft.com/office/drawing/2014/main" id="{341CE283-6330-43DC-BD51-074F149E4455}"/>
              </a:ext>
            </a:extLst>
          </p:cNvPr>
          <p:cNvSpPr txBox="1"/>
          <p:nvPr/>
        </p:nvSpPr>
        <p:spPr>
          <a:xfrm>
            <a:off x="6489381" y="2710653"/>
            <a:ext cx="1522981" cy="369332"/>
          </a:xfrm>
          <a:prstGeom prst="rect">
            <a:avLst/>
          </a:prstGeom>
          <a:solidFill>
            <a:srgbClr val="FF0000"/>
          </a:solidFill>
          <a:ln>
            <a:solidFill>
              <a:srgbClr val="00B0F0"/>
            </a:solidFill>
          </a:ln>
        </p:spPr>
        <p:txBody>
          <a:bodyPr wrap="none" rtlCol="0">
            <a:spAutoFit/>
          </a:bodyPr>
          <a:lstStyle/>
          <a:p>
            <a:r>
              <a:rPr lang="en-US" dirty="0"/>
              <a:t>T</a:t>
            </a:r>
            <a:r>
              <a:rPr lang="en-US" baseline="-25000" dirty="0"/>
              <a:t>1</a:t>
            </a:r>
            <a:r>
              <a:rPr lang="en-US" dirty="0"/>
              <a:t> write-lock Z</a:t>
            </a:r>
          </a:p>
        </p:txBody>
      </p:sp>
    </p:spTree>
    <p:extLst>
      <p:ext uri="{BB962C8B-B14F-4D97-AF65-F5344CB8AC3E}">
        <p14:creationId xmlns:p14="http://schemas.microsoft.com/office/powerpoint/2010/main" val="3867607464"/>
      </p:ext>
    </p:extLst>
  </p:cSld>
  <p:clrMapOvr>
    <a:masterClrMapping/>
  </p:clrMapOvr>
  <p:transition spd="slow">
    <p:randomBar dir="vert"/>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F1168C-741C-40EF-B3B6-CC06CE4984ED}"/>
              </a:ext>
            </a:extLst>
          </p:cNvPr>
          <p:cNvSpPr>
            <a:spLocks noGrp="1"/>
          </p:cNvSpPr>
          <p:nvPr>
            <p:ph type="title"/>
          </p:nvPr>
        </p:nvSpPr>
        <p:spPr/>
        <p:txBody>
          <a:bodyPr/>
          <a:lstStyle/>
          <a:p>
            <a:r>
              <a:rPr lang="en-US" dirty="0"/>
              <a:t>Notice the wait-for cycle</a:t>
            </a:r>
          </a:p>
        </p:txBody>
      </p:sp>
      <p:sp>
        <p:nvSpPr>
          <p:cNvPr id="3" name="Content Placeholder 2">
            <a:extLst>
              <a:ext uri="{FF2B5EF4-FFF2-40B4-BE49-F238E27FC236}">
                <a16:creationId xmlns:a16="http://schemas.microsoft.com/office/drawing/2014/main" id="{AE8E76A8-EDD6-4001-BF2F-21B06D48B8EC}"/>
              </a:ext>
            </a:extLst>
          </p:cNvPr>
          <p:cNvSpPr>
            <a:spLocks noGrp="1"/>
          </p:cNvSpPr>
          <p:nvPr>
            <p:ph idx="1"/>
          </p:nvPr>
        </p:nvSpPr>
        <p:spPr/>
        <p:txBody>
          <a:bodyPr/>
          <a:lstStyle/>
          <a:p>
            <a:pPr algn="ctr"/>
            <a:r>
              <a:rPr lang="en-US" dirty="0"/>
              <a:t>T</a:t>
            </a:r>
            <a:r>
              <a:rPr lang="en-US" baseline="-25000" dirty="0"/>
              <a:t>1</a:t>
            </a:r>
            <a:r>
              <a:rPr lang="en-US" dirty="0"/>
              <a:t> waits for T</a:t>
            </a:r>
            <a:r>
              <a:rPr lang="en-US" baseline="-25000" dirty="0"/>
              <a:t>2</a:t>
            </a:r>
            <a:r>
              <a:rPr lang="en-US" dirty="0"/>
              <a:t>.  T</a:t>
            </a:r>
            <a:r>
              <a:rPr lang="en-US" baseline="-25000" dirty="0"/>
              <a:t>2</a:t>
            </a:r>
            <a:r>
              <a:rPr lang="en-US" dirty="0"/>
              <a:t> waits for T</a:t>
            </a:r>
            <a:r>
              <a:rPr lang="en-US" baseline="-25000" dirty="0"/>
              <a:t>1</a:t>
            </a:r>
            <a:r>
              <a:rPr lang="en-US" dirty="0"/>
              <a:t>.</a:t>
            </a:r>
          </a:p>
          <a:p>
            <a:pPr algn="ctr"/>
            <a:endParaRPr lang="en-US" dirty="0"/>
          </a:p>
          <a:p>
            <a:r>
              <a:rPr lang="en-US" dirty="0"/>
              <a:t>Any deadlock involves a cycle of this kind.  A solution that cannot form lock cycles will be free of deadlocks.</a:t>
            </a:r>
          </a:p>
          <a:p>
            <a:endParaRPr lang="en-US" dirty="0"/>
          </a:p>
          <a:p>
            <a:r>
              <a:rPr lang="en-US" dirty="0"/>
              <a:t>For example: pre-agree on a locking order, like “you must get your locks in alphabetical order”.</a:t>
            </a:r>
          </a:p>
        </p:txBody>
      </p:sp>
      <p:sp>
        <p:nvSpPr>
          <p:cNvPr id="4" name="Footer Placeholder 3">
            <a:extLst>
              <a:ext uri="{FF2B5EF4-FFF2-40B4-BE49-F238E27FC236}">
                <a16:creationId xmlns:a16="http://schemas.microsoft.com/office/drawing/2014/main" id="{D04B45A5-9351-4BE4-B966-8D363AA27FF2}"/>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53FC0ED5-72FF-42D4-923C-D2A83D36B740}"/>
              </a:ext>
            </a:extLst>
          </p:cNvPr>
          <p:cNvSpPr>
            <a:spLocks noGrp="1"/>
          </p:cNvSpPr>
          <p:nvPr>
            <p:ph type="sldNum" sz="quarter" idx="12"/>
          </p:nvPr>
        </p:nvSpPr>
        <p:spPr/>
        <p:txBody>
          <a:bodyPr/>
          <a:lstStyle/>
          <a:p>
            <a:fld id="{6547F9EC-0141-428E-9624-21FD351CB832}" type="slidenum">
              <a:rPr lang="en-US" smtClean="0"/>
              <a:t>28</a:t>
            </a:fld>
            <a:endParaRPr lang="en-US"/>
          </a:p>
        </p:txBody>
      </p:sp>
    </p:spTree>
    <p:extLst>
      <p:ext uri="{BB962C8B-B14F-4D97-AF65-F5344CB8AC3E}">
        <p14:creationId xmlns:p14="http://schemas.microsoft.com/office/powerpoint/2010/main" val="417234034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CBB685-C48C-4E69-8B87-C13C09977E86}"/>
              </a:ext>
            </a:extLst>
          </p:cNvPr>
          <p:cNvSpPr>
            <a:spLocks noGrp="1"/>
          </p:cNvSpPr>
          <p:nvPr>
            <p:ph type="title"/>
          </p:nvPr>
        </p:nvSpPr>
        <p:spPr/>
        <p:txBody>
          <a:bodyPr/>
          <a:lstStyle/>
          <a:p>
            <a:r>
              <a:rPr lang="en-US" dirty="0"/>
              <a:t>How would this work?</a:t>
            </a:r>
          </a:p>
        </p:txBody>
      </p:sp>
      <p:sp>
        <p:nvSpPr>
          <p:cNvPr id="3" name="Content Placeholder 2">
            <a:extLst>
              <a:ext uri="{FF2B5EF4-FFF2-40B4-BE49-F238E27FC236}">
                <a16:creationId xmlns:a16="http://schemas.microsoft.com/office/drawing/2014/main" id="{A9F51C45-8270-40EE-B822-DE8D64CD7C18}"/>
              </a:ext>
            </a:extLst>
          </p:cNvPr>
          <p:cNvSpPr>
            <a:spLocks noGrp="1"/>
          </p:cNvSpPr>
          <p:nvPr>
            <p:ph idx="1"/>
          </p:nvPr>
        </p:nvSpPr>
        <p:spPr/>
        <p:txBody>
          <a:bodyPr/>
          <a:lstStyle/>
          <a:p>
            <a:r>
              <a:rPr lang="en-US" dirty="0"/>
              <a:t>In our sample transactions, the code for T</a:t>
            </a:r>
            <a:r>
              <a:rPr lang="en-US" baseline="-25000" dirty="0"/>
              <a:t>1</a:t>
            </a:r>
            <a:r>
              <a:rPr lang="en-US" dirty="0"/>
              <a:t> has no problems: it locks X, then Y, then Z.</a:t>
            </a:r>
          </a:p>
          <a:p>
            <a:endParaRPr lang="en-US" dirty="0"/>
          </a:p>
          <a:p>
            <a:r>
              <a:rPr lang="en-US" dirty="0"/>
              <a:t>The code was written as if T</a:t>
            </a:r>
            <a:r>
              <a:rPr lang="en-US" baseline="-25000" dirty="0"/>
              <a:t>2</a:t>
            </a:r>
            <a:r>
              <a:rPr lang="en-US" dirty="0"/>
              <a:t> would first lock Z, then X, then Y.  This breaks the new rule!</a:t>
            </a:r>
          </a:p>
          <a:p>
            <a:pPr>
              <a:buFont typeface="Wingdings" panose="05000000000000000000" pitchFamily="2" charset="2"/>
              <a:buChar char="Ø"/>
            </a:pPr>
            <a:r>
              <a:rPr lang="en-US" dirty="0"/>
              <a:t> T</a:t>
            </a:r>
            <a:r>
              <a:rPr lang="en-US" baseline="-25000" dirty="0"/>
              <a:t>2</a:t>
            </a:r>
            <a:r>
              <a:rPr lang="en-US" dirty="0"/>
              <a:t> will need to be redesigned to ask for locks in X, Y, Z order</a:t>
            </a:r>
          </a:p>
          <a:p>
            <a:pPr>
              <a:buFont typeface="Wingdings" panose="05000000000000000000" pitchFamily="2" charset="2"/>
              <a:buChar char="Ø"/>
            </a:pPr>
            <a:r>
              <a:rPr lang="en-US" dirty="0"/>
              <a:t>  Otherwise, at runtime, T</a:t>
            </a:r>
            <a:r>
              <a:rPr lang="en-US" baseline="-25000" dirty="0"/>
              <a:t>2</a:t>
            </a:r>
            <a:r>
              <a:rPr lang="en-US" dirty="0"/>
              <a:t> will get a “lock order exception”</a:t>
            </a:r>
          </a:p>
        </p:txBody>
      </p:sp>
      <p:sp>
        <p:nvSpPr>
          <p:cNvPr id="4" name="Footer Placeholder 3">
            <a:extLst>
              <a:ext uri="{FF2B5EF4-FFF2-40B4-BE49-F238E27FC236}">
                <a16:creationId xmlns:a16="http://schemas.microsoft.com/office/drawing/2014/main" id="{245C1AB9-D498-405C-9238-84814F40F2F6}"/>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5A490483-C898-4B4F-AB39-15D93B0BF6D1}"/>
              </a:ext>
            </a:extLst>
          </p:cNvPr>
          <p:cNvSpPr>
            <a:spLocks noGrp="1"/>
          </p:cNvSpPr>
          <p:nvPr>
            <p:ph type="sldNum" sz="quarter" idx="12"/>
          </p:nvPr>
        </p:nvSpPr>
        <p:spPr/>
        <p:txBody>
          <a:bodyPr/>
          <a:lstStyle/>
          <a:p>
            <a:fld id="{6547F9EC-0141-428E-9624-21FD351CB832}" type="slidenum">
              <a:rPr lang="en-US" smtClean="0"/>
              <a:t>29</a:t>
            </a:fld>
            <a:endParaRPr lang="en-US"/>
          </a:p>
        </p:txBody>
      </p:sp>
    </p:spTree>
    <p:extLst>
      <p:ext uri="{BB962C8B-B14F-4D97-AF65-F5344CB8AC3E}">
        <p14:creationId xmlns:p14="http://schemas.microsoft.com/office/powerpoint/2010/main" val="40660488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764EC2-D8F3-409F-9144-26F3483E3E52}"/>
              </a:ext>
            </a:extLst>
          </p:cNvPr>
          <p:cNvSpPr>
            <a:spLocks noGrp="1"/>
          </p:cNvSpPr>
          <p:nvPr>
            <p:ph type="title"/>
          </p:nvPr>
        </p:nvSpPr>
        <p:spPr/>
        <p:txBody>
          <a:bodyPr/>
          <a:lstStyle/>
          <a:p>
            <a:r>
              <a:rPr lang="en-US" dirty="0"/>
              <a:t>Transaction Model</a:t>
            </a:r>
          </a:p>
        </p:txBody>
      </p:sp>
      <p:sp>
        <p:nvSpPr>
          <p:cNvPr id="5" name="Content Placeholder 4">
            <a:extLst>
              <a:ext uri="{FF2B5EF4-FFF2-40B4-BE49-F238E27FC236}">
                <a16:creationId xmlns:a16="http://schemas.microsoft.com/office/drawing/2014/main" id="{ACADC4CD-2AA5-46EA-9F11-0321E8E20B06}"/>
              </a:ext>
            </a:extLst>
          </p:cNvPr>
          <p:cNvSpPr>
            <a:spLocks noGrp="1"/>
          </p:cNvSpPr>
          <p:nvPr>
            <p:ph idx="1"/>
          </p:nvPr>
        </p:nvSpPr>
        <p:spPr/>
        <p:txBody>
          <a:bodyPr/>
          <a:lstStyle/>
          <a:p>
            <a:r>
              <a:rPr lang="en-US" dirty="0"/>
              <a:t>A “model” is a descriptive formalism – a mathematical way to describe real-world things.</a:t>
            </a:r>
          </a:p>
          <a:p>
            <a:endParaRPr lang="en-US" dirty="0"/>
          </a:p>
          <a:p>
            <a:r>
              <a:rPr lang="en-US" dirty="0"/>
              <a:t>The transactional model starts by defining data object and processes.  The idea is to have a very simple mathematical description that removes all the implementation details and leaves only the bare bones, but yet is still useful.</a:t>
            </a:r>
          </a:p>
        </p:txBody>
      </p:sp>
      <p:sp>
        <p:nvSpPr>
          <p:cNvPr id="3" name="Footer Placeholder 2">
            <a:extLst>
              <a:ext uri="{FF2B5EF4-FFF2-40B4-BE49-F238E27FC236}">
                <a16:creationId xmlns:a16="http://schemas.microsoft.com/office/drawing/2014/main" id="{4E532235-E57C-4D3F-83EC-CF4C899FF861}"/>
              </a:ext>
            </a:extLst>
          </p:cNvPr>
          <p:cNvSpPr>
            <a:spLocks noGrp="1"/>
          </p:cNvSpPr>
          <p:nvPr>
            <p:ph type="ftr" sz="quarter" idx="11"/>
          </p:nvPr>
        </p:nvSpPr>
        <p:spPr/>
        <p:txBody>
          <a:bodyPr/>
          <a:lstStyle/>
          <a:p>
            <a:r>
              <a:rPr lang="en-US"/>
              <a:t>Cornell CS4414 - Fall 2021.</a:t>
            </a:r>
          </a:p>
        </p:txBody>
      </p:sp>
      <p:sp>
        <p:nvSpPr>
          <p:cNvPr id="4" name="Slide Number Placeholder 3">
            <a:extLst>
              <a:ext uri="{FF2B5EF4-FFF2-40B4-BE49-F238E27FC236}">
                <a16:creationId xmlns:a16="http://schemas.microsoft.com/office/drawing/2014/main" id="{EEDCCA54-7EE7-47C9-A57B-24C86F8F51C2}"/>
              </a:ext>
            </a:extLst>
          </p:cNvPr>
          <p:cNvSpPr>
            <a:spLocks noGrp="1"/>
          </p:cNvSpPr>
          <p:nvPr>
            <p:ph type="sldNum" sz="quarter" idx="12"/>
          </p:nvPr>
        </p:nvSpPr>
        <p:spPr/>
        <p:txBody>
          <a:bodyPr/>
          <a:lstStyle/>
          <a:p>
            <a:fld id="{6547F9EC-0141-428E-9624-21FD351CB832}" type="slidenum">
              <a:rPr lang="en-US" smtClean="0"/>
              <a:t>3</a:t>
            </a:fld>
            <a:endParaRPr lang="en-US"/>
          </a:p>
        </p:txBody>
      </p:sp>
    </p:spTree>
    <p:extLst>
      <p:ext uri="{BB962C8B-B14F-4D97-AF65-F5344CB8AC3E}">
        <p14:creationId xmlns:p14="http://schemas.microsoft.com/office/powerpoint/2010/main" val="228209683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718AF4-3F26-4BFC-AF5C-2FA94AF92492}"/>
              </a:ext>
            </a:extLst>
          </p:cNvPr>
          <p:cNvSpPr>
            <a:spLocks noGrp="1"/>
          </p:cNvSpPr>
          <p:nvPr>
            <p:ph type="title"/>
          </p:nvPr>
        </p:nvSpPr>
        <p:spPr/>
        <p:txBody>
          <a:bodyPr/>
          <a:lstStyle/>
          <a:p>
            <a:r>
              <a:rPr lang="en-US" dirty="0"/>
              <a:t>Practical consequence?</a:t>
            </a:r>
          </a:p>
        </p:txBody>
      </p:sp>
      <p:sp>
        <p:nvSpPr>
          <p:cNvPr id="3" name="Content Placeholder 2">
            <a:extLst>
              <a:ext uri="{FF2B5EF4-FFF2-40B4-BE49-F238E27FC236}">
                <a16:creationId xmlns:a16="http://schemas.microsoft.com/office/drawing/2014/main" id="{87C9B1AD-61AE-45DC-84DA-D54AACEE6E2F}"/>
              </a:ext>
            </a:extLst>
          </p:cNvPr>
          <p:cNvSpPr>
            <a:spLocks noGrp="1"/>
          </p:cNvSpPr>
          <p:nvPr>
            <p:ph idx="1"/>
          </p:nvPr>
        </p:nvSpPr>
        <p:spPr/>
        <p:txBody>
          <a:bodyPr>
            <a:normAutofit lnSpcReduction="10000"/>
          </a:bodyPr>
          <a:lstStyle/>
          <a:p>
            <a:r>
              <a:rPr lang="en-US" dirty="0"/>
              <a:t>T</a:t>
            </a:r>
            <a:r>
              <a:rPr lang="en-US" baseline="-25000" dirty="0"/>
              <a:t>2</a:t>
            </a:r>
            <a:r>
              <a:rPr lang="en-US" dirty="0"/>
              <a:t> would need to know what locks it will need from the moment it starts – it can’t just walk through our storage system and get locks as it runs into objects.</a:t>
            </a:r>
          </a:p>
          <a:p>
            <a:endParaRPr lang="en-US" dirty="0"/>
          </a:p>
          <a:p>
            <a:r>
              <a:rPr lang="en-US" dirty="0"/>
              <a:t>Some transactions could definitely be written to anticipate future locking needs, but often this would be infeasible.</a:t>
            </a:r>
          </a:p>
          <a:p>
            <a:endParaRPr lang="en-US" dirty="0"/>
          </a:p>
          <a:p>
            <a:r>
              <a:rPr lang="en-US" dirty="0"/>
              <a:t>So the rule isn’t always practical, but if it can be done, it works.</a:t>
            </a:r>
          </a:p>
        </p:txBody>
      </p:sp>
      <p:sp>
        <p:nvSpPr>
          <p:cNvPr id="4" name="Footer Placeholder 3">
            <a:extLst>
              <a:ext uri="{FF2B5EF4-FFF2-40B4-BE49-F238E27FC236}">
                <a16:creationId xmlns:a16="http://schemas.microsoft.com/office/drawing/2014/main" id="{6990A355-6AE1-4E2D-99F9-6455C182B696}"/>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6E0E26BD-7DD5-4E5C-BA09-C8D5C99E9238}"/>
              </a:ext>
            </a:extLst>
          </p:cNvPr>
          <p:cNvSpPr>
            <a:spLocks noGrp="1"/>
          </p:cNvSpPr>
          <p:nvPr>
            <p:ph type="sldNum" sz="quarter" idx="12"/>
          </p:nvPr>
        </p:nvSpPr>
        <p:spPr/>
        <p:txBody>
          <a:bodyPr/>
          <a:lstStyle/>
          <a:p>
            <a:fld id="{6547F9EC-0141-428E-9624-21FD351CB832}" type="slidenum">
              <a:rPr lang="en-US" smtClean="0"/>
              <a:t>30</a:t>
            </a:fld>
            <a:endParaRPr lang="en-US"/>
          </a:p>
        </p:txBody>
      </p:sp>
    </p:spTree>
    <p:extLst>
      <p:ext uri="{BB962C8B-B14F-4D97-AF65-F5344CB8AC3E}">
        <p14:creationId xmlns:p14="http://schemas.microsoft.com/office/powerpoint/2010/main" val="400355444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CCBED9-8FE8-49B5-86F1-91F6B9C24AEF}"/>
              </a:ext>
            </a:extLst>
          </p:cNvPr>
          <p:cNvSpPr>
            <a:spLocks noGrp="1"/>
          </p:cNvSpPr>
          <p:nvPr>
            <p:ph type="title"/>
          </p:nvPr>
        </p:nvSpPr>
        <p:spPr/>
        <p:txBody>
          <a:bodyPr/>
          <a:lstStyle/>
          <a:p>
            <a:r>
              <a:rPr lang="en-US" dirty="0"/>
              <a:t>More limitations</a:t>
            </a:r>
          </a:p>
        </p:txBody>
      </p:sp>
      <p:sp>
        <p:nvSpPr>
          <p:cNvPr id="3" name="Content Placeholder 2">
            <a:extLst>
              <a:ext uri="{FF2B5EF4-FFF2-40B4-BE49-F238E27FC236}">
                <a16:creationId xmlns:a16="http://schemas.microsoft.com/office/drawing/2014/main" id="{BEF88F25-3726-432C-B23A-485ACCBF37A7}"/>
              </a:ext>
            </a:extLst>
          </p:cNvPr>
          <p:cNvSpPr>
            <a:spLocks noGrp="1"/>
          </p:cNvSpPr>
          <p:nvPr>
            <p:ph idx="1"/>
          </p:nvPr>
        </p:nvSpPr>
        <p:spPr/>
        <p:txBody>
          <a:bodyPr>
            <a:normAutofit fontScale="92500" lnSpcReduction="20000"/>
          </a:bodyPr>
          <a:lstStyle/>
          <a:p>
            <a:r>
              <a:rPr lang="en-US" dirty="0"/>
              <a:t>It turns out that ordered locking is not quite enough.</a:t>
            </a:r>
          </a:p>
          <a:p>
            <a:endParaRPr lang="en-US" dirty="0"/>
          </a:p>
          <a:p>
            <a:r>
              <a:rPr lang="en-US" dirty="0"/>
              <a:t>We also need the rule that a process always asks for the strongest form of locking it will ever need.  So if T</a:t>
            </a:r>
            <a:r>
              <a:rPr lang="en-US" baseline="-25000" dirty="0"/>
              <a:t>1</a:t>
            </a:r>
            <a:r>
              <a:rPr lang="en-US" dirty="0"/>
              <a:t> wants to read X now, it can’t later try to upgrade its lock to a write lock.  It needs a write lock “from the start” if it </a:t>
            </a:r>
            <a:r>
              <a:rPr lang="en-US" i="1" dirty="0"/>
              <a:t>might </a:t>
            </a:r>
            <a:r>
              <a:rPr lang="en-US" dirty="0"/>
              <a:t>update X.</a:t>
            </a:r>
          </a:p>
          <a:p>
            <a:endParaRPr lang="en-US" dirty="0"/>
          </a:p>
          <a:p>
            <a:r>
              <a:rPr lang="en-US" dirty="0"/>
              <a:t>Our examples didn’t need this form of “lock upgrade” but random fragments of code might not know, in advance, if they will read X now and try to update X later.  So again, this might be tricky.</a:t>
            </a:r>
          </a:p>
        </p:txBody>
      </p:sp>
      <p:sp>
        <p:nvSpPr>
          <p:cNvPr id="4" name="Footer Placeholder 3">
            <a:extLst>
              <a:ext uri="{FF2B5EF4-FFF2-40B4-BE49-F238E27FC236}">
                <a16:creationId xmlns:a16="http://schemas.microsoft.com/office/drawing/2014/main" id="{5AA0FE19-4E99-4BA2-94D3-AEC43D236046}"/>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DA8885CF-C74C-4590-9FBE-DDA785145E6C}"/>
              </a:ext>
            </a:extLst>
          </p:cNvPr>
          <p:cNvSpPr>
            <a:spLocks noGrp="1"/>
          </p:cNvSpPr>
          <p:nvPr>
            <p:ph type="sldNum" sz="quarter" idx="12"/>
          </p:nvPr>
        </p:nvSpPr>
        <p:spPr/>
        <p:txBody>
          <a:bodyPr/>
          <a:lstStyle/>
          <a:p>
            <a:fld id="{6547F9EC-0141-428E-9624-21FD351CB832}" type="slidenum">
              <a:rPr lang="en-US" smtClean="0"/>
              <a:t>31</a:t>
            </a:fld>
            <a:endParaRPr lang="en-US"/>
          </a:p>
        </p:txBody>
      </p:sp>
    </p:spTree>
    <p:extLst>
      <p:ext uri="{BB962C8B-B14F-4D97-AF65-F5344CB8AC3E}">
        <p14:creationId xmlns:p14="http://schemas.microsoft.com/office/powerpoint/2010/main" val="293015990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ACBD8D-D4CB-46C4-AA69-6429CC2242BE}"/>
              </a:ext>
            </a:extLst>
          </p:cNvPr>
          <p:cNvSpPr>
            <a:spLocks noGrp="1"/>
          </p:cNvSpPr>
          <p:nvPr>
            <p:ph type="title"/>
          </p:nvPr>
        </p:nvSpPr>
        <p:spPr/>
        <p:txBody>
          <a:bodyPr/>
          <a:lstStyle/>
          <a:p>
            <a:r>
              <a:rPr lang="en-US" dirty="0"/>
              <a:t>Two-Phase locking with ordered locks</a:t>
            </a:r>
          </a:p>
        </p:txBody>
      </p:sp>
      <p:sp>
        <p:nvSpPr>
          <p:cNvPr id="3" name="Content Placeholder 2">
            <a:extLst>
              <a:ext uri="{FF2B5EF4-FFF2-40B4-BE49-F238E27FC236}">
                <a16:creationId xmlns:a16="http://schemas.microsoft.com/office/drawing/2014/main" id="{F8ADEB4F-CCEF-49D1-A160-33C9EECBE396}"/>
              </a:ext>
            </a:extLst>
          </p:cNvPr>
          <p:cNvSpPr>
            <a:spLocks noGrp="1"/>
          </p:cNvSpPr>
          <p:nvPr>
            <p:ph idx="1"/>
          </p:nvPr>
        </p:nvSpPr>
        <p:spPr/>
        <p:txBody>
          <a:bodyPr>
            <a:normAutofit lnSpcReduction="10000"/>
          </a:bodyPr>
          <a:lstStyle/>
          <a:p>
            <a:r>
              <a:rPr lang="en-US" dirty="0"/>
              <a:t>This is a name for the rule that:</a:t>
            </a:r>
          </a:p>
          <a:p>
            <a:pPr>
              <a:buFont typeface="Wingdings" panose="05000000000000000000" pitchFamily="2" charset="2"/>
              <a:buChar char="Ø"/>
            </a:pPr>
            <a:r>
              <a:rPr lang="en-US" dirty="0"/>
              <a:t>  Transactions get their locks in the proper order</a:t>
            </a:r>
          </a:p>
          <a:p>
            <a:pPr>
              <a:buFont typeface="Wingdings" panose="05000000000000000000" pitchFamily="2" charset="2"/>
              <a:buChar char="Ø"/>
            </a:pPr>
            <a:r>
              <a:rPr lang="en-US" dirty="0"/>
              <a:t>  … and can never release a lock before the commit point,</a:t>
            </a:r>
            <a:br>
              <a:rPr lang="en-US" dirty="0"/>
            </a:br>
            <a:r>
              <a:rPr lang="en-US" dirty="0"/>
              <a:t>    so they can’t acquire, release, re-acquire</a:t>
            </a:r>
          </a:p>
          <a:p>
            <a:pPr>
              <a:buFont typeface="Wingdings" panose="05000000000000000000" pitchFamily="2" charset="2"/>
              <a:buChar char="Ø"/>
            </a:pPr>
            <a:r>
              <a:rPr lang="en-US" dirty="0"/>
              <a:t>  There is a phase when locks are accumulated, then commit </a:t>
            </a:r>
            <a:br>
              <a:rPr lang="en-US" dirty="0"/>
            </a:br>
            <a:r>
              <a:rPr lang="en-US" dirty="0"/>
              <a:t>     (or abort), then locks are released.</a:t>
            </a:r>
          </a:p>
          <a:p>
            <a:pPr>
              <a:buFont typeface="Wingdings" panose="05000000000000000000" pitchFamily="2" charset="2"/>
              <a:buChar char="Ø"/>
            </a:pPr>
            <a:r>
              <a:rPr lang="en-US" dirty="0"/>
              <a:t>  Don’t let the similarity of the name confuse you: this is not</a:t>
            </a:r>
            <a:br>
              <a:rPr lang="en-US" dirty="0"/>
            </a:br>
            <a:r>
              <a:rPr lang="en-US" dirty="0"/>
              <a:t>    related to two-phase commit.</a:t>
            </a:r>
          </a:p>
        </p:txBody>
      </p:sp>
      <p:sp>
        <p:nvSpPr>
          <p:cNvPr id="4" name="Footer Placeholder 3">
            <a:extLst>
              <a:ext uri="{FF2B5EF4-FFF2-40B4-BE49-F238E27FC236}">
                <a16:creationId xmlns:a16="http://schemas.microsoft.com/office/drawing/2014/main" id="{E596702F-7632-48FE-8916-BBC96E218427}"/>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885D14CF-A807-4D18-AB6F-2D32A880831C}"/>
              </a:ext>
            </a:extLst>
          </p:cNvPr>
          <p:cNvSpPr>
            <a:spLocks noGrp="1"/>
          </p:cNvSpPr>
          <p:nvPr>
            <p:ph type="sldNum" sz="quarter" idx="12"/>
          </p:nvPr>
        </p:nvSpPr>
        <p:spPr/>
        <p:txBody>
          <a:bodyPr/>
          <a:lstStyle/>
          <a:p>
            <a:fld id="{6547F9EC-0141-428E-9624-21FD351CB832}" type="slidenum">
              <a:rPr lang="en-US" smtClean="0"/>
              <a:t>32</a:t>
            </a:fld>
            <a:endParaRPr lang="en-US"/>
          </a:p>
        </p:txBody>
      </p:sp>
    </p:spTree>
    <p:extLst>
      <p:ext uri="{BB962C8B-B14F-4D97-AF65-F5344CB8AC3E}">
        <p14:creationId xmlns:p14="http://schemas.microsoft.com/office/powerpoint/2010/main" val="113483055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229B1A-8F90-4156-BFFC-F48952B9693B}"/>
              </a:ext>
            </a:extLst>
          </p:cNvPr>
          <p:cNvSpPr>
            <a:spLocks noGrp="1"/>
          </p:cNvSpPr>
          <p:nvPr>
            <p:ph type="title"/>
          </p:nvPr>
        </p:nvSpPr>
        <p:spPr/>
        <p:txBody>
          <a:bodyPr/>
          <a:lstStyle/>
          <a:p>
            <a:r>
              <a:rPr lang="en-US" dirty="0"/>
              <a:t>Add it all up and… it works!</a:t>
            </a:r>
          </a:p>
        </p:txBody>
      </p:sp>
      <p:sp>
        <p:nvSpPr>
          <p:cNvPr id="3" name="Content Placeholder 2">
            <a:extLst>
              <a:ext uri="{FF2B5EF4-FFF2-40B4-BE49-F238E27FC236}">
                <a16:creationId xmlns:a16="http://schemas.microsoft.com/office/drawing/2014/main" id="{BF8B6256-5D89-4F8F-8CC1-D5442798D360}"/>
              </a:ext>
            </a:extLst>
          </p:cNvPr>
          <p:cNvSpPr>
            <a:spLocks noGrp="1"/>
          </p:cNvSpPr>
          <p:nvPr>
            <p:ph idx="1"/>
          </p:nvPr>
        </p:nvSpPr>
        <p:spPr/>
        <p:txBody>
          <a:bodyPr/>
          <a:lstStyle/>
          <a:p>
            <a:r>
              <a:rPr lang="en-US" dirty="0"/>
              <a:t>Many modern computer systems use transactions.</a:t>
            </a:r>
          </a:p>
          <a:p>
            <a:endParaRPr lang="en-US" dirty="0"/>
          </a:p>
          <a:p>
            <a:r>
              <a:rPr lang="en-US" dirty="0"/>
              <a:t>Very easy to understand, simple coding style.  For many applications, the basic rules aren’t too hard to follow.</a:t>
            </a:r>
          </a:p>
          <a:p>
            <a:endParaRPr lang="en-US" dirty="0"/>
          </a:p>
          <a:p>
            <a:r>
              <a:rPr lang="en-US" dirty="0"/>
              <a:t>Gives a basic and robust way to handle failures</a:t>
            </a:r>
          </a:p>
        </p:txBody>
      </p:sp>
      <p:sp>
        <p:nvSpPr>
          <p:cNvPr id="4" name="Footer Placeholder 3">
            <a:extLst>
              <a:ext uri="{FF2B5EF4-FFF2-40B4-BE49-F238E27FC236}">
                <a16:creationId xmlns:a16="http://schemas.microsoft.com/office/drawing/2014/main" id="{76A7851B-BF47-4FF5-A374-1A89416A3915}"/>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BAF50E90-C8E4-40E5-9DEA-CA76DE46B247}"/>
              </a:ext>
            </a:extLst>
          </p:cNvPr>
          <p:cNvSpPr>
            <a:spLocks noGrp="1"/>
          </p:cNvSpPr>
          <p:nvPr>
            <p:ph type="sldNum" sz="quarter" idx="12"/>
          </p:nvPr>
        </p:nvSpPr>
        <p:spPr/>
        <p:txBody>
          <a:bodyPr/>
          <a:lstStyle/>
          <a:p>
            <a:fld id="{6547F9EC-0141-428E-9624-21FD351CB832}" type="slidenum">
              <a:rPr lang="en-US" smtClean="0"/>
              <a:t>33</a:t>
            </a:fld>
            <a:endParaRPr lang="en-US"/>
          </a:p>
        </p:txBody>
      </p:sp>
    </p:spTree>
    <p:extLst>
      <p:ext uri="{BB962C8B-B14F-4D97-AF65-F5344CB8AC3E}">
        <p14:creationId xmlns:p14="http://schemas.microsoft.com/office/powerpoint/2010/main" val="199861975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82EA6B-A5B9-4AD6-AC20-D882F8D85C6F}"/>
              </a:ext>
            </a:extLst>
          </p:cNvPr>
          <p:cNvSpPr>
            <a:spLocks noGrp="1"/>
          </p:cNvSpPr>
          <p:nvPr>
            <p:ph type="title"/>
          </p:nvPr>
        </p:nvSpPr>
        <p:spPr/>
        <p:txBody>
          <a:bodyPr/>
          <a:lstStyle/>
          <a:p>
            <a:r>
              <a:rPr lang="en-US" dirty="0"/>
              <a:t>Good things about transactions</a:t>
            </a:r>
          </a:p>
        </p:txBody>
      </p:sp>
      <p:sp>
        <p:nvSpPr>
          <p:cNvPr id="3" name="Content Placeholder 2">
            <a:extLst>
              <a:ext uri="{FF2B5EF4-FFF2-40B4-BE49-F238E27FC236}">
                <a16:creationId xmlns:a16="http://schemas.microsoft.com/office/drawing/2014/main" id="{235CAB99-C3C6-4883-9FBF-A19ACB816535}"/>
              </a:ext>
            </a:extLst>
          </p:cNvPr>
          <p:cNvSpPr>
            <a:spLocks noGrp="1"/>
          </p:cNvSpPr>
          <p:nvPr>
            <p:ph idx="1"/>
          </p:nvPr>
        </p:nvSpPr>
        <p:spPr/>
        <p:txBody>
          <a:bodyPr>
            <a:normAutofit/>
          </a:bodyPr>
          <a:lstStyle/>
          <a:p>
            <a:r>
              <a:rPr lang="en-US" dirty="0"/>
              <a:t>They are an easy model to understand.</a:t>
            </a:r>
          </a:p>
          <a:p>
            <a:endParaRPr lang="en-US" dirty="0"/>
          </a:p>
          <a:p>
            <a:r>
              <a:rPr lang="en-US" dirty="0"/>
              <a:t>Many packages implement the model.</a:t>
            </a:r>
          </a:p>
          <a:p>
            <a:endParaRPr lang="en-US" dirty="0"/>
          </a:p>
          <a:p>
            <a:r>
              <a:rPr lang="en-US" dirty="0"/>
              <a:t>Database systems like MySQL, Oracle, etc. have transactions “baked in.”  You talk to the database via a query/update API, and they handle everything.</a:t>
            </a:r>
          </a:p>
        </p:txBody>
      </p:sp>
      <p:sp>
        <p:nvSpPr>
          <p:cNvPr id="4" name="Footer Placeholder 3">
            <a:extLst>
              <a:ext uri="{FF2B5EF4-FFF2-40B4-BE49-F238E27FC236}">
                <a16:creationId xmlns:a16="http://schemas.microsoft.com/office/drawing/2014/main" id="{EF4BC02C-3329-4CC4-9E2A-C74150EE7E2C}"/>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46C68CF4-9651-4CA9-B01C-4A4FB468B979}"/>
              </a:ext>
            </a:extLst>
          </p:cNvPr>
          <p:cNvSpPr>
            <a:spLocks noGrp="1"/>
          </p:cNvSpPr>
          <p:nvPr>
            <p:ph type="sldNum" sz="quarter" idx="12"/>
          </p:nvPr>
        </p:nvSpPr>
        <p:spPr/>
        <p:txBody>
          <a:bodyPr/>
          <a:lstStyle/>
          <a:p>
            <a:fld id="{6547F9EC-0141-428E-9624-21FD351CB832}" type="slidenum">
              <a:rPr lang="en-US" smtClean="0"/>
              <a:t>34</a:t>
            </a:fld>
            <a:endParaRPr lang="en-US"/>
          </a:p>
        </p:txBody>
      </p:sp>
    </p:spTree>
    <p:extLst>
      <p:ext uri="{BB962C8B-B14F-4D97-AF65-F5344CB8AC3E}">
        <p14:creationId xmlns:p14="http://schemas.microsoft.com/office/powerpoint/2010/main" val="222584094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B9C4AD-4EDA-4432-A44B-4C07DDB6473C}"/>
              </a:ext>
            </a:extLst>
          </p:cNvPr>
          <p:cNvSpPr>
            <a:spLocks noGrp="1"/>
          </p:cNvSpPr>
          <p:nvPr>
            <p:ph type="title"/>
          </p:nvPr>
        </p:nvSpPr>
        <p:spPr/>
        <p:txBody>
          <a:bodyPr/>
          <a:lstStyle/>
          <a:p>
            <a:r>
              <a:rPr lang="en-US" dirty="0"/>
              <a:t>Transactions </a:t>
            </a:r>
            <a:r>
              <a:rPr lang="en-US" i="1" dirty="0"/>
              <a:t>on memory objects</a:t>
            </a:r>
            <a:endParaRPr lang="en-US" dirty="0"/>
          </a:p>
        </p:txBody>
      </p:sp>
      <p:sp>
        <p:nvSpPr>
          <p:cNvPr id="3" name="Content Placeholder 2">
            <a:extLst>
              <a:ext uri="{FF2B5EF4-FFF2-40B4-BE49-F238E27FC236}">
                <a16:creationId xmlns:a16="http://schemas.microsoft.com/office/drawing/2014/main" id="{20ABD0AB-A338-4933-9713-A827A9CE134B}"/>
              </a:ext>
            </a:extLst>
          </p:cNvPr>
          <p:cNvSpPr>
            <a:spLocks noGrp="1"/>
          </p:cNvSpPr>
          <p:nvPr>
            <p:ph idx="1"/>
          </p:nvPr>
        </p:nvSpPr>
        <p:spPr/>
        <p:txBody>
          <a:bodyPr>
            <a:normAutofit/>
          </a:bodyPr>
          <a:lstStyle/>
          <a:p>
            <a:r>
              <a:rPr lang="en-US" dirty="0"/>
              <a:t>One big area of research involved “transactional memory”</a:t>
            </a:r>
          </a:p>
          <a:p>
            <a:endParaRPr lang="en-US" dirty="0"/>
          </a:p>
          <a:p>
            <a:r>
              <a:rPr lang="en-US" dirty="0"/>
              <a:t>The idea was that a language like C++ could support  transactional objects, where the methods would execute as atomic actions.</a:t>
            </a:r>
          </a:p>
          <a:p>
            <a:endParaRPr lang="en-US" dirty="0"/>
          </a:p>
          <a:p>
            <a:r>
              <a:rPr lang="en-US" dirty="0"/>
              <a:t>All needed mechanisms (locking, versions, commit, abort) built in</a:t>
            </a:r>
          </a:p>
        </p:txBody>
      </p:sp>
      <p:sp>
        <p:nvSpPr>
          <p:cNvPr id="4" name="Footer Placeholder 3">
            <a:extLst>
              <a:ext uri="{FF2B5EF4-FFF2-40B4-BE49-F238E27FC236}">
                <a16:creationId xmlns:a16="http://schemas.microsoft.com/office/drawing/2014/main" id="{F97537C3-68F9-4975-B0EC-FA9E839B36E7}"/>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4DF30CCE-88CA-4028-9A12-A8F65B0E61E8}"/>
              </a:ext>
            </a:extLst>
          </p:cNvPr>
          <p:cNvSpPr>
            <a:spLocks noGrp="1"/>
          </p:cNvSpPr>
          <p:nvPr>
            <p:ph type="sldNum" sz="quarter" idx="12"/>
          </p:nvPr>
        </p:nvSpPr>
        <p:spPr/>
        <p:txBody>
          <a:bodyPr/>
          <a:lstStyle/>
          <a:p>
            <a:fld id="{6547F9EC-0141-428E-9624-21FD351CB832}" type="slidenum">
              <a:rPr lang="en-US" smtClean="0"/>
              <a:t>35</a:t>
            </a:fld>
            <a:endParaRPr lang="en-US"/>
          </a:p>
        </p:txBody>
      </p:sp>
    </p:spTree>
    <p:extLst>
      <p:ext uri="{BB962C8B-B14F-4D97-AF65-F5344CB8AC3E}">
        <p14:creationId xmlns:p14="http://schemas.microsoft.com/office/powerpoint/2010/main" val="338345873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FB166E-9F63-410B-A59E-F3659F879148}"/>
              </a:ext>
            </a:extLst>
          </p:cNvPr>
          <p:cNvSpPr>
            <a:spLocks noGrp="1"/>
          </p:cNvSpPr>
          <p:nvPr>
            <p:ph type="title"/>
          </p:nvPr>
        </p:nvSpPr>
        <p:spPr>
          <a:xfrm>
            <a:off x="1024127" y="585216"/>
            <a:ext cx="11167873" cy="1499616"/>
          </a:xfrm>
        </p:spPr>
        <p:txBody>
          <a:bodyPr/>
          <a:lstStyle/>
          <a:p>
            <a:r>
              <a:rPr lang="en-US" dirty="0"/>
              <a:t>“STM” version of transactional memory</a:t>
            </a:r>
          </a:p>
        </p:txBody>
      </p:sp>
      <p:sp>
        <p:nvSpPr>
          <p:cNvPr id="3" name="Content Placeholder 2">
            <a:extLst>
              <a:ext uri="{FF2B5EF4-FFF2-40B4-BE49-F238E27FC236}">
                <a16:creationId xmlns:a16="http://schemas.microsoft.com/office/drawing/2014/main" id="{0B857174-E5C8-4240-83C2-BDDBFFE37DFE}"/>
              </a:ext>
            </a:extLst>
          </p:cNvPr>
          <p:cNvSpPr>
            <a:spLocks noGrp="1"/>
          </p:cNvSpPr>
          <p:nvPr>
            <p:ph idx="1"/>
          </p:nvPr>
        </p:nvSpPr>
        <p:spPr/>
        <p:txBody>
          <a:bodyPr/>
          <a:lstStyle/>
          <a:p>
            <a:r>
              <a:rPr lang="en-US" dirty="0"/>
              <a:t>A very famous idea used a hardware accelerator to try and speed up the costly steps, like checking to see if a commit can be done safely, maintaining versions and rolling back if needed</a:t>
            </a:r>
          </a:p>
          <a:p>
            <a:endParaRPr lang="en-US" dirty="0"/>
          </a:p>
          <a:p>
            <a:r>
              <a:rPr lang="en-US" dirty="0"/>
              <a:t>The other big effort used “software transactional memory” models, where the logic was entirely inserted by the compiler and the STL (or equivalent).</a:t>
            </a:r>
          </a:p>
        </p:txBody>
      </p:sp>
      <p:sp>
        <p:nvSpPr>
          <p:cNvPr id="4" name="Footer Placeholder 3">
            <a:extLst>
              <a:ext uri="{FF2B5EF4-FFF2-40B4-BE49-F238E27FC236}">
                <a16:creationId xmlns:a16="http://schemas.microsoft.com/office/drawing/2014/main" id="{BFE94651-6B78-4BC4-BC38-96F4A3187CE3}"/>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FD71337B-A7BD-458E-8BBA-B014C537D152}"/>
              </a:ext>
            </a:extLst>
          </p:cNvPr>
          <p:cNvSpPr>
            <a:spLocks noGrp="1"/>
          </p:cNvSpPr>
          <p:nvPr>
            <p:ph type="sldNum" sz="quarter" idx="12"/>
          </p:nvPr>
        </p:nvSpPr>
        <p:spPr/>
        <p:txBody>
          <a:bodyPr/>
          <a:lstStyle/>
          <a:p>
            <a:fld id="{6547F9EC-0141-428E-9624-21FD351CB832}" type="slidenum">
              <a:rPr lang="en-US" smtClean="0"/>
              <a:t>36</a:t>
            </a:fld>
            <a:endParaRPr lang="en-US"/>
          </a:p>
        </p:txBody>
      </p:sp>
    </p:spTree>
    <p:extLst>
      <p:ext uri="{BB962C8B-B14F-4D97-AF65-F5344CB8AC3E}">
        <p14:creationId xmlns:p14="http://schemas.microsoft.com/office/powerpoint/2010/main" val="192841208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B440BC-5277-4441-9B96-63C422B9B9D5}"/>
              </a:ext>
            </a:extLst>
          </p:cNvPr>
          <p:cNvSpPr>
            <a:spLocks noGrp="1"/>
          </p:cNvSpPr>
          <p:nvPr>
            <p:ph type="title"/>
          </p:nvPr>
        </p:nvSpPr>
        <p:spPr/>
        <p:txBody>
          <a:bodyPr/>
          <a:lstStyle/>
          <a:p>
            <a:r>
              <a:rPr lang="en-US" dirty="0"/>
              <a:t>How did (S)TM do in the real world?</a:t>
            </a:r>
          </a:p>
        </p:txBody>
      </p:sp>
      <p:sp>
        <p:nvSpPr>
          <p:cNvPr id="3" name="Content Placeholder 2">
            <a:extLst>
              <a:ext uri="{FF2B5EF4-FFF2-40B4-BE49-F238E27FC236}">
                <a16:creationId xmlns:a16="http://schemas.microsoft.com/office/drawing/2014/main" id="{70525C42-8C40-4EA8-9D32-9D9BF0F228BD}"/>
              </a:ext>
            </a:extLst>
          </p:cNvPr>
          <p:cNvSpPr>
            <a:spLocks noGrp="1"/>
          </p:cNvSpPr>
          <p:nvPr>
            <p:ph idx="1"/>
          </p:nvPr>
        </p:nvSpPr>
        <p:spPr/>
        <p:txBody>
          <a:bodyPr/>
          <a:lstStyle/>
          <a:p>
            <a:r>
              <a:rPr lang="en-US" dirty="0"/>
              <a:t>People quickly found that although it is super easy to code this way, performance was sometimes unexpectedly terrible.</a:t>
            </a:r>
          </a:p>
          <a:p>
            <a:endParaRPr lang="en-US" dirty="0"/>
          </a:p>
          <a:p>
            <a:r>
              <a:rPr lang="en-US" dirty="0"/>
              <a:t>With lots of threads, aborts and retries became very common.</a:t>
            </a:r>
          </a:p>
          <a:p>
            <a:endParaRPr lang="en-US" dirty="0"/>
          </a:p>
          <a:p>
            <a:r>
              <a:rPr lang="en-US" dirty="0"/>
              <a:t>Over a few years, enthusiasm faded and by now, you don’t see a lot of use of the hardware, or even the STM version.</a:t>
            </a:r>
          </a:p>
        </p:txBody>
      </p:sp>
      <p:sp>
        <p:nvSpPr>
          <p:cNvPr id="4" name="Footer Placeholder 3">
            <a:extLst>
              <a:ext uri="{FF2B5EF4-FFF2-40B4-BE49-F238E27FC236}">
                <a16:creationId xmlns:a16="http://schemas.microsoft.com/office/drawing/2014/main" id="{83002C6A-F3B6-4EB9-85A6-0419AB1FDCD5}"/>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999B2F6A-D915-4813-A63B-30E5F3682B48}"/>
              </a:ext>
            </a:extLst>
          </p:cNvPr>
          <p:cNvSpPr>
            <a:spLocks noGrp="1"/>
          </p:cNvSpPr>
          <p:nvPr>
            <p:ph type="sldNum" sz="quarter" idx="12"/>
          </p:nvPr>
        </p:nvSpPr>
        <p:spPr/>
        <p:txBody>
          <a:bodyPr/>
          <a:lstStyle/>
          <a:p>
            <a:fld id="{6547F9EC-0141-428E-9624-21FD351CB832}" type="slidenum">
              <a:rPr lang="en-US" smtClean="0"/>
              <a:t>37</a:t>
            </a:fld>
            <a:endParaRPr lang="en-US"/>
          </a:p>
        </p:txBody>
      </p:sp>
    </p:spTree>
    <p:extLst>
      <p:ext uri="{BB962C8B-B14F-4D97-AF65-F5344CB8AC3E}">
        <p14:creationId xmlns:p14="http://schemas.microsoft.com/office/powerpoint/2010/main" val="264669806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8B4DA3-B0CB-40E9-8B58-8AE2338736BD}"/>
              </a:ext>
            </a:extLst>
          </p:cNvPr>
          <p:cNvSpPr>
            <a:spLocks noGrp="1"/>
          </p:cNvSpPr>
          <p:nvPr>
            <p:ph type="title"/>
          </p:nvPr>
        </p:nvSpPr>
        <p:spPr/>
        <p:txBody>
          <a:bodyPr/>
          <a:lstStyle/>
          <a:p>
            <a:r>
              <a:rPr lang="en-US" dirty="0"/>
              <a:t>Broader Issues with transactions</a:t>
            </a:r>
          </a:p>
        </p:txBody>
      </p:sp>
      <p:sp>
        <p:nvSpPr>
          <p:cNvPr id="3" name="Content Placeholder 2">
            <a:extLst>
              <a:ext uri="{FF2B5EF4-FFF2-40B4-BE49-F238E27FC236}">
                <a16:creationId xmlns:a16="http://schemas.microsoft.com/office/drawing/2014/main" id="{419ED226-EE2E-412E-8DEC-83EF1F75B3CA}"/>
              </a:ext>
            </a:extLst>
          </p:cNvPr>
          <p:cNvSpPr>
            <a:spLocks noGrp="1"/>
          </p:cNvSpPr>
          <p:nvPr>
            <p:ph idx="1"/>
          </p:nvPr>
        </p:nvSpPr>
        <p:spPr/>
        <p:txBody>
          <a:bodyPr>
            <a:normAutofit/>
          </a:bodyPr>
          <a:lstStyle/>
          <a:p>
            <a:r>
              <a:rPr lang="en-US" dirty="0"/>
              <a:t>They bring a lot of “mechanism” that can be really costly if you didn’t actually need so much infrastructure.</a:t>
            </a:r>
          </a:p>
          <a:p>
            <a:endParaRPr lang="en-US" dirty="0"/>
          </a:p>
          <a:p>
            <a:r>
              <a:rPr lang="en-US" dirty="0"/>
              <a:t>A common concern is that if a query or update almost never conflicts with other queries and updates, the overheads of locking and two-phase commit can be larger than the “work” you are actually doing.</a:t>
            </a:r>
          </a:p>
        </p:txBody>
      </p:sp>
      <p:sp>
        <p:nvSpPr>
          <p:cNvPr id="4" name="Footer Placeholder 3">
            <a:extLst>
              <a:ext uri="{FF2B5EF4-FFF2-40B4-BE49-F238E27FC236}">
                <a16:creationId xmlns:a16="http://schemas.microsoft.com/office/drawing/2014/main" id="{F4985E87-48FD-46D4-97DC-5E622208BC86}"/>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4B511892-F7B0-4CBB-A169-36D0873CAF19}"/>
              </a:ext>
            </a:extLst>
          </p:cNvPr>
          <p:cNvSpPr>
            <a:spLocks noGrp="1"/>
          </p:cNvSpPr>
          <p:nvPr>
            <p:ph type="sldNum" sz="quarter" idx="12"/>
          </p:nvPr>
        </p:nvSpPr>
        <p:spPr/>
        <p:txBody>
          <a:bodyPr/>
          <a:lstStyle/>
          <a:p>
            <a:fld id="{6547F9EC-0141-428E-9624-21FD351CB832}" type="slidenum">
              <a:rPr lang="en-US" smtClean="0"/>
              <a:t>38</a:t>
            </a:fld>
            <a:endParaRPr lang="en-US"/>
          </a:p>
        </p:txBody>
      </p:sp>
    </p:spTree>
    <p:extLst>
      <p:ext uri="{BB962C8B-B14F-4D97-AF65-F5344CB8AC3E}">
        <p14:creationId xmlns:p14="http://schemas.microsoft.com/office/powerpoint/2010/main" val="222972081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DF44C5-1F13-4D69-A2B4-157041AABC22}"/>
              </a:ext>
            </a:extLst>
          </p:cNvPr>
          <p:cNvSpPr>
            <a:spLocks noGrp="1"/>
          </p:cNvSpPr>
          <p:nvPr>
            <p:ph type="title"/>
          </p:nvPr>
        </p:nvSpPr>
        <p:spPr/>
        <p:txBody>
          <a:bodyPr/>
          <a:lstStyle/>
          <a:p>
            <a:r>
              <a:rPr lang="en-US" dirty="0"/>
              <a:t>Rate of deadlock, abort, retry</a:t>
            </a:r>
          </a:p>
        </p:txBody>
      </p:sp>
      <p:sp>
        <p:nvSpPr>
          <p:cNvPr id="3" name="Content Placeholder 2">
            <a:extLst>
              <a:ext uri="{FF2B5EF4-FFF2-40B4-BE49-F238E27FC236}">
                <a16:creationId xmlns:a16="http://schemas.microsoft.com/office/drawing/2014/main" id="{7F17729B-C495-450C-800F-9BA122595DF3}"/>
              </a:ext>
            </a:extLst>
          </p:cNvPr>
          <p:cNvSpPr>
            <a:spLocks noGrp="1"/>
          </p:cNvSpPr>
          <p:nvPr>
            <p:ph idx="1"/>
          </p:nvPr>
        </p:nvSpPr>
        <p:spPr/>
        <p:txBody>
          <a:bodyPr>
            <a:normAutofit lnSpcReduction="10000"/>
          </a:bodyPr>
          <a:lstStyle/>
          <a:p>
            <a:r>
              <a:rPr lang="en-US" dirty="0"/>
              <a:t>Many transactional systems can’t be sure the user’s code is deadlock free, so they check for deadlock, sense wait-for cycles and automatically abort some of the waiting transactions.</a:t>
            </a:r>
          </a:p>
          <a:p>
            <a:br>
              <a:rPr lang="en-US" dirty="0"/>
            </a:br>
            <a:r>
              <a:rPr lang="en-US" dirty="0"/>
              <a:t>Then those are automatically restarted.</a:t>
            </a:r>
          </a:p>
          <a:p>
            <a:endParaRPr lang="en-US" dirty="0"/>
          </a:p>
          <a:p>
            <a:r>
              <a:rPr lang="en-US" dirty="0"/>
              <a:t>But if you do this, you sometimes see “exponential” numbers of retries, as a function of how many transactions are running.</a:t>
            </a:r>
          </a:p>
        </p:txBody>
      </p:sp>
      <p:sp>
        <p:nvSpPr>
          <p:cNvPr id="4" name="Footer Placeholder 3">
            <a:extLst>
              <a:ext uri="{FF2B5EF4-FFF2-40B4-BE49-F238E27FC236}">
                <a16:creationId xmlns:a16="http://schemas.microsoft.com/office/drawing/2014/main" id="{6496364B-B104-4F4F-A589-18E560E05629}"/>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C2A38D55-E193-4823-A3EE-617FDBA19B3C}"/>
              </a:ext>
            </a:extLst>
          </p:cNvPr>
          <p:cNvSpPr>
            <a:spLocks noGrp="1"/>
          </p:cNvSpPr>
          <p:nvPr>
            <p:ph type="sldNum" sz="quarter" idx="12"/>
          </p:nvPr>
        </p:nvSpPr>
        <p:spPr/>
        <p:txBody>
          <a:bodyPr/>
          <a:lstStyle/>
          <a:p>
            <a:fld id="{6547F9EC-0141-428E-9624-21FD351CB832}" type="slidenum">
              <a:rPr lang="en-US" smtClean="0"/>
              <a:t>39</a:t>
            </a:fld>
            <a:endParaRPr lang="en-US"/>
          </a:p>
        </p:txBody>
      </p:sp>
    </p:spTree>
    <p:extLst>
      <p:ext uri="{BB962C8B-B14F-4D97-AF65-F5344CB8AC3E}">
        <p14:creationId xmlns:p14="http://schemas.microsoft.com/office/powerpoint/2010/main" val="11345199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69455C-CE71-40C3-A706-E2059E790FBF}"/>
              </a:ext>
            </a:extLst>
          </p:cNvPr>
          <p:cNvSpPr>
            <a:spLocks noGrp="1"/>
          </p:cNvSpPr>
          <p:nvPr>
            <p:ph type="title"/>
          </p:nvPr>
        </p:nvSpPr>
        <p:spPr/>
        <p:txBody>
          <a:bodyPr/>
          <a:lstStyle/>
          <a:p>
            <a:r>
              <a:rPr lang="en-US" dirty="0"/>
              <a:t>Role of begin and commit/Abort?</a:t>
            </a:r>
          </a:p>
        </p:txBody>
      </p:sp>
      <p:sp>
        <p:nvSpPr>
          <p:cNvPr id="3" name="Content Placeholder 2">
            <a:extLst>
              <a:ext uri="{FF2B5EF4-FFF2-40B4-BE49-F238E27FC236}">
                <a16:creationId xmlns:a16="http://schemas.microsoft.com/office/drawing/2014/main" id="{290FF0E1-9D71-48F2-9F49-CBB202B305A4}"/>
              </a:ext>
            </a:extLst>
          </p:cNvPr>
          <p:cNvSpPr>
            <a:spLocks noGrp="1"/>
          </p:cNvSpPr>
          <p:nvPr>
            <p:ph idx="1"/>
          </p:nvPr>
        </p:nvSpPr>
        <p:spPr/>
        <p:txBody>
          <a:bodyPr>
            <a:normAutofit/>
          </a:bodyPr>
          <a:lstStyle/>
          <a:p>
            <a:r>
              <a:rPr lang="en-US" dirty="0"/>
              <a:t>Begin is a kind of a “curly brace”.  But in fact it denotes the place where the transactional system initializes itself.  </a:t>
            </a:r>
          </a:p>
          <a:p>
            <a:endParaRPr lang="en-US" dirty="0"/>
          </a:p>
          <a:p>
            <a:r>
              <a:rPr lang="en-US" dirty="0"/>
              <a:t>Commit is the way a successful transaction tells the runtime environment to save (make permanent) all its changes.</a:t>
            </a:r>
          </a:p>
          <a:p>
            <a:endParaRPr lang="en-US" dirty="0"/>
          </a:p>
          <a:p>
            <a:r>
              <a:rPr lang="en-US" dirty="0"/>
              <a:t>Abort tells the system to back the changes out.</a:t>
            </a:r>
          </a:p>
        </p:txBody>
      </p:sp>
      <p:sp>
        <p:nvSpPr>
          <p:cNvPr id="4" name="Footer Placeholder 3">
            <a:extLst>
              <a:ext uri="{FF2B5EF4-FFF2-40B4-BE49-F238E27FC236}">
                <a16:creationId xmlns:a16="http://schemas.microsoft.com/office/drawing/2014/main" id="{64014E3B-C561-4D4A-98B8-BEA0E24D4EB6}"/>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C8B0059A-8270-4418-BED5-FB051919954C}"/>
              </a:ext>
            </a:extLst>
          </p:cNvPr>
          <p:cNvSpPr>
            <a:spLocks noGrp="1"/>
          </p:cNvSpPr>
          <p:nvPr>
            <p:ph type="sldNum" sz="quarter" idx="12"/>
          </p:nvPr>
        </p:nvSpPr>
        <p:spPr/>
        <p:txBody>
          <a:bodyPr/>
          <a:lstStyle/>
          <a:p>
            <a:fld id="{6547F9EC-0141-428E-9624-21FD351CB832}" type="slidenum">
              <a:rPr lang="en-US" smtClean="0"/>
              <a:t>4</a:t>
            </a:fld>
            <a:endParaRPr lang="en-US"/>
          </a:p>
        </p:txBody>
      </p:sp>
    </p:spTree>
    <p:extLst>
      <p:ext uri="{BB962C8B-B14F-4D97-AF65-F5344CB8AC3E}">
        <p14:creationId xmlns:p14="http://schemas.microsoft.com/office/powerpoint/2010/main" val="29915270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08E555-1054-4052-B8E3-FCA76284EE04}"/>
              </a:ext>
            </a:extLst>
          </p:cNvPr>
          <p:cNvSpPr>
            <a:spLocks noGrp="1"/>
          </p:cNvSpPr>
          <p:nvPr>
            <p:ph type="title"/>
          </p:nvPr>
        </p:nvSpPr>
        <p:spPr/>
        <p:txBody>
          <a:bodyPr/>
          <a:lstStyle/>
          <a:p>
            <a:r>
              <a:rPr lang="en-US" dirty="0"/>
              <a:t>Jim Gray on this phenomenon</a:t>
            </a:r>
          </a:p>
        </p:txBody>
      </p:sp>
      <p:sp>
        <p:nvSpPr>
          <p:cNvPr id="3" name="Content Placeholder 2">
            <a:extLst>
              <a:ext uri="{FF2B5EF4-FFF2-40B4-BE49-F238E27FC236}">
                <a16:creationId xmlns:a16="http://schemas.microsoft.com/office/drawing/2014/main" id="{B909864D-3058-46D0-B5FB-F331640B824D}"/>
              </a:ext>
            </a:extLst>
          </p:cNvPr>
          <p:cNvSpPr>
            <a:spLocks noGrp="1"/>
          </p:cNvSpPr>
          <p:nvPr>
            <p:ph idx="1"/>
          </p:nvPr>
        </p:nvSpPr>
        <p:spPr/>
        <p:txBody>
          <a:bodyPr/>
          <a:lstStyle/>
          <a:p>
            <a:r>
              <a:rPr lang="en-US" dirty="0"/>
              <a:t>Jim Gray studied this issue.</a:t>
            </a:r>
          </a:p>
          <a:p>
            <a:endParaRPr lang="en-US" dirty="0"/>
          </a:p>
          <a:p>
            <a:r>
              <a:rPr lang="en-US" dirty="0"/>
              <a:t>In cloud computing (cs5412) we will learn about his findings.</a:t>
            </a:r>
          </a:p>
          <a:p>
            <a:endParaRPr lang="en-US" dirty="0"/>
          </a:p>
          <a:p>
            <a:r>
              <a:rPr lang="en-US" dirty="0"/>
              <a:t>But in brief, he concluded that it is inherent to this form of synchronization and not at all easy to avoid.</a:t>
            </a:r>
          </a:p>
        </p:txBody>
      </p:sp>
      <p:sp>
        <p:nvSpPr>
          <p:cNvPr id="4" name="Footer Placeholder 3">
            <a:extLst>
              <a:ext uri="{FF2B5EF4-FFF2-40B4-BE49-F238E27FC236}">
                <a16:creationId xmlns:a16="http://schemas.microsoft.com/office/drawing/2014/main" id="{B5C9CB36-8149-4676-A883-2D270BC52A54}"/>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4843F697-B237-4D90-AE3C-E846413900DD}"/>
              </a:ext>
            </a:extLst>
          </p:cNvPr>
          <p:cNvSpPr>
            <a:spLocks noGrp="1"/>
          </p:cNvSpPr>
          <p:nvPr>
            <p:ph type="sldNum" sz="quarter" idx="12"/>
          </p:nvPr>
        </p:nvSpPr>
        <p:spPr/>
        <p:txBody>
          <a:bodyPr/>
          <a:lstStyle/>
          <a:p>
            <a:fld id="{6547F9EC-0141-428E-9624-21FD351CB832}" type="slidenum">
              <a:rPr lang="en-US" smtClean="0"/>
              <a:t>40</a:t>
            </a:fld>
            <a:endParaRPr lang="en-US"/>
          </a:p>
        </p:txBody>
      </p:sp>
    </p:spTree>
    <p:extLst>
      <p:ext uri="{BB962C8B-B14F-4D97-AF65-F5344CB8AC3E}">
        <p14:creationId xmlns:p14="http://schemas.microsoft.com/office/powerpoint/2010/main" val="417792239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CC95FA-1666-49C7-8D04-E8575829FC20}"/>
              </a:ext>
            </a:extLst>
          </p:cNvPr>
          <p:cNvSpPr>
            <a:spLocks noGrp="1"/>
          </p:cNvSpPr>
          <p:nvPr>
            <p:ph type="title"/>
          </p:nvPr>
        </p:nvSpPr>
        <p:spPr/>
        <p:txBody>
          <a:bodyPr/>
          <a:lstStyle/>
          <a:p>
            <a:r>
              <a:rPr lang="en-US" dirty="0"/>
              <a:t>More concerns that are raised</a:t>
            </a:r>
          </a:p>
        </p:txBody>
      </p:sp>
      <p:sp>
        <p:nvSpPr>
          <p:cNvPr id="3" name="Content Placeholder 2">
            <a:extLst>
              <a:ext uri="{FF2B5EF4-FFF2-40B4-BE49-F238E27FC236}">
                <a16:creationId xmlns:a16="http://schemas.microsoft.com/office/drawing/2014/main" id="{DF0B9F98-2AE2-47B5-A51E-8010A33A517B}"/>
              </a:ext>
            </a:extLst>
          </p:cNvPr>
          <p:cNvSpPr>
            <a:spLocks noGrp="1"/>
          </p:cNvSpPr>
          <p:nvPr>
            <p:ph idx="1"/>
          </p:nvPr>
        </p:nvSpPr>
        <p:spPr/>
        <p:txBody>
          <a:bodyPr>
            <a:normAutofit/>
          </a:bodyPr>
          <a:lstStyle/>
          <a:p>
            <a:r>
              <a:rPr lang="en-US" dirty="0"/>
              <a:t>With a non-transactional key-value storage system we get massive scalability mostly because every shard is running totally independently.   Then we add replication to make our shards fault-tolerant.</a:t>
            </a:r>
          </a:p>
          <a:p>
            <a:endParaRPr lang="en-US" dirty="0"/>
          </a:p>
          <a:p>
            <a:r>
              <a:rPr lang="en-US" dirty="0"/>
              <a:t>But with transactions, the execution on one shard becomes linked to things happening on other shards.  We no longer have such an easy path to scalability.</a:t>
            </a:r>
          </a:p>
        </p:txBody>
      </p:sp>
      <p:sp>
        <p:nvSpPr>
          <p:cNvPr id="4" name="Footer Placeholder 3">
            <a:extLst>
              <a:ext uri="{FF2B5EF4-FFF2-40B4-BE49-F238E27FC236}">
                <a16:creationId xmlns:a16="http://schemas.microsoft.com/office/drawing/2014/main" id="{8A3AAF03-7FF0-4DEC-94D6-70BEFA99F8BB}"/>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A5171F63-1500-4B5A-AFFD-B833AED3A42D}"/>
              </a:ext>
            </a:extLst>
          </p:cNvPr>
          <p:cNvSpPr>
            <a:spLocks noGrp="1"/>
          </p:cNvSpPr>
          <p:nvPr>
            <p:ph type="sldNum" sz="quarter" idx="12"/>
          </p:nvPr>
        </p:nvSpPr>
        <p:spPr/>
        <p:txBody>
          <a:bodyPr/>
          <a:lstStyle/>
          <a:p>
            <a:fld id="{6547F9EC-0141-428E-9624-21FD351CB832}" type="slidenum">
              <a:rPr lang="en-US" smtClean="0"/>
              <a:t>41</a:t>
            </a:fld>
            <a:endParaRPr lang="en-US"/>
          </a:p>
        </p:txBody>
      </p:sp>
    </p:spTree>
    <p:extLst>
      <p:ext uri="{BB962C8B-B14F-4D97-AF65-F5344CB8AC3E}">
        <p14:creationId xmlns:p14="http://schemas.microsoft.com/office/powerpoint/2010/main" val="211888573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BEE945-1DF8-4AE4-A518-D166A7DE653B}"/>
              </a:ext>
            </a:extLst>
          </p:cNvPr>
          <p:cNvSpPr>
            <a:spLocks noGrp="1"/>
          </p:cNvSpPr>
          <p:nvPr>
            <p:ph type="title"/>
          </p:nvPr>
        </p:nvSpPr>
        <p:spPr/>
        <p:txBody>
          <a:bodyPr/>
          <a:lstStyle/>
          <a:p>
            <a:r>
              <a:rPr lang="en-US" dirty="0"/>
              <a:t>Actual experience?</a:t>
            </a:r>
          </a:p>
        </p:txBody>
      </p:sp>
      <p:sp>
        <p:nvSpPr>
          <p:cNvPr id="3" name="Content Placeholder 2">
            <a:extLst>
              <a:ext uri="{FF2B5EF4-FFF2-40B4-BE49-F238E27FC236}">
                <a16:creationId xmlns:a16="http://schemas.microsoft.com/office/drawing/2014/main" id="{200CAF18-BCBA-460B-B3F9-5B4988A4A4EF}"/>
              </a:ext>
            </a:extLst>
          </p:cNvPr>
          <p:cNvSpPr>
            <a:spLocks noGrp="1"/>
          </p:cNvSpPr>
          <p:nvPr>
            <p:ph idx="1"/>
          </p:nvPr>
        </p:nvSpPr>
        <p:spPr/>
        <p:txBody>
          <a:bodyPr/>
          <a:lstStyle/>
          <a:p>
            <a:r>
              <a:rPr lang="en-US" dirty="0"/>
              <a:t>In fact, teams that try to run full transactional infrastructures over distributed key-value storage have run into scalability issues.</a:t>
            </a:r>
          </a:p>
          <a:p>
            <a:endParaRPr lang="en-US" dirty="0"/>
          </a:p>
          <a:p>
            <a:r>
              <a:rPr lang="en-US" dirty="0"/>
              <a:t>The key-value layer itself is just as scalable as ever.</a:t>
            </a:r>
          </a:p>
          <a:p>
            <a:endParaRPr lang="en-US" dirty="0"/>
          </a:p>
          <a:p>
            <a:r>
              <a:rPr lang="en-US" dirty="0"/>
              <a:t>But the transactional components get very sluggish and the system quickly comes to a halt.</a:t>
            </a:r>
          </a:p>
        </p:txBody>
      </p:sp>
      <p:sp>
        <p:nvSpPr>
          <p:cNvPr id="4" name="Footer Placeholder 3">
            <a:extLst>
              <a:ext uri="{FF2B5EF4-FFF2-40B4-BE49-F238E27FC236}">
                <a16:creationId xmlns:a16="http://schemas.microsoft.com/office/drawing/2014/main" id="{99CAF97F-56B4-417E-91AC-CAF354547695}"/>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A5BF2F74-165B-4A27-91CA-EF58AC0E5DFA}"/>
              </a:ext>
            </a:extLst>
          </p:cNvPr>
          <p:cNvSpPr>
            <a:spLocks noGrp="1"/>
          </p:cNvSpPr>
          <p:nvPr>
            <p:ph type="sldNum" sz="quarter" idx="12"/>
          </p:nvPr>
        </p:nvSpPr>
        <p:spPr/>
        <p:txBody>
          <a:bodyPr/>
          <a:lstStyle/>
          <a:p>
            <a:fld id="{6547F9EC-0141-428E-9624-21FD351CB832}" type="slidenum">
              <a:rPr lang="en-US" smtClean="0"/>
              <a:t>42</a:t>
            </a:fld>
            <a:endParaRPr lang="en-US"/>
          </a:p>
        </p:txBody>
      </p:sp>
    </p:spTree>
    <p:extLst>
      <p:ext uri="{BB962C8B-B14F-4D97-AF65-F5344CB8AC3E}">
        <p14:creationId xmlns:p14="http://schemas.microsoft.com/office/powerpoint/2010/main" val="229145411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901565-9285-4FD3-9233-3BB48D84D452}"/>
              </a:ext>
            </a:extLst>
          </p:cNvPr>
          <p:cNvSpPr>
            <a:spLocks noGrp="1"/>
          </p:cNvSpPr>
          <p:nvPr>
            <p:ph type="title"/>
          </p:nvPr>
        </p:nvSpPr>
        <p:spPr/>
        <p:txBody>
          <a:bodyPr/>
          <a:lstStyle/>
          <a:p>
            <a:r>
              <a:rPr lang="en-US" dirty="0" err="1"/>
              <a:t>Subtransactions</a:t>
            </a:r>
            <a:endParaRPr lang="en-US" dirty="0"/>
          </a:p>
        </p:txBody>
      </p:sp>
      <p:sp>
        <p:nvSpPr>
          <p:cNvPr id="3" name="Content Placeholder 2">
            <a:extLst>
              <a:ext uri="{FF2B5EF4-FFF2-40B4-BE49-F238E27FC236}">
                <a16:creationId xmlns:a16="http://schemas.microsoft.com/office/drawing/2014/main" id="{BBA16899-0705-4FD1-BDE3-BD69FA5FA22D}"/>
              </a:ext>
            </a:extLst>
          </p:cNvPr>
          <p:cNvSpPr>
            <a:spLocks noGrp="1"/>
          </p:cNvSpPr>
          <p:nvPr>
            <p:ph idx="1"/>
          </p:nvPr>
        </p:nvSpPr>
        <p:spPr/>
        <p:txBody>
          <a:bodyPr/>
          <a:lstStyle/>
          <a:p>
            <a:r>
              <a:rPr lang="en-US" dirty="0"/>
              <a:t>Another common complaint is that real systems are modular</a:t>
            </a:r>
          </a:p>
          <a:p>
            <a:endParaRPr lang="en-US" dirty="0"/>
          </a:p>
          <a:p>
            <a:r>
              <a:rPr lang="en-US" dirty="0"/>
              <a:t>Suppose that component A talks to component B (perhaps B is an STL library, for example).  What if </a:t>
            </a:r>
            <a:r>
              <a:rPr lang="en-US" i="1" dirty="0"/>
              <a:t>both </a:t>
            </a:r>
            <a:r>
              <a:rPr lang="en-US" dirty="0"/>
              <a:t>try to run transactions?</a:t>
            </a:r>
          </a:p>
          <a:p>
            <a:endParaRPr lang="en-US" dirty="0"/>
          </a:p>
        </p:txBody>
      </p:sp>
      <p:sp>
        <p:nvSpPr>
          <p:cNvPr id="4" name="Footer Placeholder 3">
            <a:extLst>
              <a:ext uri="{FF2B5EF4-FFF2-40B4-BE49-F238E27FC236}">
                <a16:creationId xmlns:a16="http://schemas.microsoft.com/office/drawing/2014/main" id="{E9DA3301-D589-4D49-8246-6967ACBA10DD}"/>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5E444DBA-6022-475E-BD48-46E3C017E4B7}"/>
              </a:ext>
            </a:extLst>
          </p:cNvPr>
          <p:cNvSpPr>
            <a:spLocks noGrp="1"/>
          </p:cNvSpPr>
          <p:nvPr>
            <p:ph type="sldNum" sz="quarter" idx="12"/>
          </p:nvPr>
        </p:nvSpPr>
        <p:spPr/>
        <p:txBody>
          <a:bodyPr/>
          <a:lstStyle/>
          <a:p>
            <a:fld id="{6547F9EC-0141-428E-9624-21FD351CB832}" type="slidenum">
              <a:rPr lang="en-US" smtClean="0"/>
              <a:t>43</a:t>
            </a:fld>
            <a:endParaRPr lang="en-US"/>
          </a:p>
        </p:txBody>
      </p:sp>
      <p:cxnSp>
        <p:nvCxnSpPr>
          <p:cNvPr id="6" name="Straight Arrow Connector 5">
            <a:extLst>
              <a:ext uri="{FF2B5EF4-FFF2-40B4-BE49-F238E27FC236}">
                <a16:creationId xmlns:a16="http://schemas.microsoft.com/office/drawing/2014/main" id="{8D4FB2BE-C754-4BC5-BF18-89339FB85AE6}"/>
              </a:ext>
            </a:extLst>
          </p:cNvPr>
          <p:cNvCxnSpPr/>
          <p:nvPr/>
        </p:nvCxnSpPr>
        <p:spPr>
          <a:xfrm>
            <a:off x="1024126" y="5229726"/>
            <a:ext cx="9964716" cy="0"/>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67B03C6C-A2C1-4F5E-87FD-0CE81E024B9C}"/>
              </a:ext>
            </a:extLst>
          </p:cNvPr>
          <p:cNvSpPr txBox="1"/>
          <p:nvPr/>
        </p:nvSpPr>
        <p:spPr>
          <a:xfrm>
            <a:off x="1820779" y="5045060"/>
            <a:ext cx="550151" cy="276999"/>
          </a:xfrm>
          <a:prstGeom prst="rect">
            <a:avLst/>
          </a:prstGeom>
          <a:solidFill>
            <a:srgbClr val="CCECFF"/>
          </a:solidFill>
          <a:ln>
            <a:solidFill>
              <a:srgbClr val="00B0F0"/>
            </a:solidFill>
          </a:ln>
        </p:spPr>
        <p:txBody>
          <a:bodyPr wrap="none" rtlCol="0">
            <a:spAutoFit/>
          </a:bodyPr>
          <a:lstStyle/>
          <a:p>
            <a:r>
              <a:rPr lang="en-US" sz="1200" b="1" dirty="0"/>
              <a:t>R</a:t>
            </a:r>
            <a:r>
              <a:rPr lang="en-US" sz="1200" b="1" baseline="-25000" dirty="0"/>
              <a:t>1.1</a:t>
            </a:r>
            <a:r>
              <a:rPr lang="en-US" sz="1200" b="1" dirty="0"/>
              <a:t> X</a:t>
            </a:r>
          </a:p>
        </p:txBody>
      </p:sp>
      <p:sp>
        <p:nvSpPr>
          <p:cNvPr id="8" name="TextBox 7">
            <a:extLst>
              <a:ext uri="{FF2B5EF4-FFF2-40B4-BE49-F238E27FC236}">
                <a16:creationId xmlns:a16="http://schemas.microsoft.com/office/drawing/2014/main" id="{23EF40D5-0D9B-4FDE-A49C-61B3A3ECFABC}"/>
              </a:ext>
            </a:extLst>
          </p:cNvPr>
          <p:cNvSpPr txBox="1"/>
          <p:nvPr/>
        </p:nvSpPr>
        <p:spPr>
          <a:xfrm>
            <a:off x="4881525" y="5044155"/>
            <a:ext cx="542136" cy="276999"/>
          </a:xfrm>
          <a:prstGeom prst="rect">
            <a:avLst/>
          </a:prstGeom>
          <a:solidFill>
            <a:srgbClr val="CCECFF"/>
          </a:solidFill>
          <a:ln>
            <a:solidFill>
              <a:srgbClr val="00B0F0"/>
            </a:solidFill>
          </a:ln>
        </p:spPr>
        <p:txBody>
          <a:bodyPr wrap="none" rtlCol="0">
            <a:spAutoFit/>
          </a:bodyPr>
          <a:lstStyle/>
          <a:p>
            <a:r>
              <a:rPr lang="en-US" sz="1200" b="1" dirty="0"/>
              <a:t>R</a:t>
            </a:r>
            <a:r>
              <a:rPr lang="en-US" sz="1200" b="1" baseline="-25000" dirty="0"/>
              <a:t>1.1</a:t>
            </a:r>
            <a:r>
              <a:rPr lang="en-US" sz="1200" b="1" dirty="0"/>
              <a:t> Y</a:t>
            </a:r>
          </a:p>
        </p:txBody>
      </p:sp>
      <p:sp>
        <p:nvSpPr>
          <p:cNvPr id="9" name="TextBox 8">
            <a:extLst>
              <a:ext uri="{FF2B5EF4-FFF2-40B4-BE49-F238E27FC236}">
                <a16:creationId xmlns:a16="http://schemas.microsoft.com/office/drawing/2014/main" id="{267FEE90-7EDF-425F-8C79-C2BB8AA08409}"/>
              </a:ext>
            </a:extLst>
          </p:cNvPr>
          <p:cNvSpPr txBox="1"/>
          <p:nvPr/>
        </p:nvSpPr>
        <p:spPr>
          <a:xfrm>
            <a:off x="8442669" y="5060559"/>
            <a:ext cx="591829" cy="276999"/>
          </a:xfrm>
          <a:prstGeom prst="rect">
            <a:avLst/>
          </a:prstGeom>
          <a:solidFill>
            <a:srgbClr val="CCECFF"/>
          </a:solidFill>
          <a:ln>
            <a:solidFill>
              <a:srgbClr val="00B0F0"/>
            </a:solidFill>
          </a:ln>
        </p:spPr>
        <p:txBody>
          <a:bodyPr wrap="none" rtlCol="0">
            <a:spAutoFit/>
          </a:bodyPr>
          <a:lstStyle/>
          <a:p>
            <a:r>
              <a:rPr lang="en-US" sz="1200" b="1" dirty="0"/>
              <a:t>W</a:t>
            </a:r>
            <a:r>
              <a:rPr lang="en-US" sz="1200" b="1" baseline="-25000" dirty="0"/>
              <a:t>1.1</a:t>
            </a:r>
            <a:r>
              <a:rPr lang="en-US" sz="1200" b="1" dirty="0"/>
              <a:t> Z</a:t>
            </a:r>
          </a:p>
        </p:txBody>
      </p:sp>
      <p:sp>
        <p:nvSpPr>
          <p:cNvPr id="10" name="TextBox 9">
            <a:extLst>
              <a:ext uri="{FF2B5EF4-FFF2-40B4-BE49-F238E27FC236}">
                <a16:creationId xmlns:a16="http://schemas.microsoft.com/office/drawing/2014/main" id="{990E7F6E-7675-425F-8CCF-5D834AD5B650}"/>
              </a:ext>
            </a:extLst>
          </p:cNvPr>
          <p:cNvSpPr txBox="1"/>
          <p:nvPr/>
        </p:nvSpPr>
        <p:spPr>
          <a:xfrm>
            <a:off x="3650544" y="5044698"/>
            <a:ext cx="542136" cy="276999"/>
          </a:xfrm>
          <a:prstGeom prst="rect">
            <a:avLst/>
          </a:prstGeom>
          <a:solidFill>
            <a:srgbClr val="CCECFF"/>
          </a:solidFill>
          <a:ln>
            <a:solidFill>
              <a:srgbClr val="00B0F0"/>
            </a:solidFill>
          </a:ln>
        </p:spPr>
        <p:txBody>
          <a:bodyPr wrap="none" rtlCol="0">
            <a:spAutoFit/>
          </a:bodyPr>
          <a:lstStyle/>
          <a:p>
            <a:r>
              <a:rPr lang="en-US" sz="1200" b="1" dirty="0"/>
              <a:t>R</a:t>
            </a:r>
            <a:r>
              <a:rPr lang="en-US" sz="1200" b="1" baseline="-25000" dirty="0"/>
              <a:t>1.2</a:t>
            </a:r>
            <a:r>
              <a:rPr lang="en-US" sz="1200" b="1" dirty="0"/>
              <a:t> Z</a:t>
            </a:r>
          </a:p>
        </p:txBody>
      </p:sp>
      <p:sp>
        <p:nvSpPr>
          <p:cNvPr id="11" name="TextBox 10">
            <a:extLst>
              <a:ext uri="{FF2B5EF4-FFF2-40B4-BE49-F238E27FC236}">
                <a16:creationId xmlns:a16="http://schemas.microsoft.com/office/drawing/2014/main" id="{8D9995AE-1206-4784-A6C6-21A0AF42701A}"/>
              </a:ext>
            </a:extLst>
          </p:cNvPr>
          <p:cNvSpPr txBox="1"/>
          <p:nvPr/>
        </p:nvSpPr>
        <p:spPr>
          <a:xfrm>
            <a:off x="6969353" y="5053624"/>
            <a:ext cx="599844" cy="276999"/>
          </a:xfrm>
          <a:prstGeom prst="rect">
            <a:avLst/>
          </a:prstGeom>
          <a:solidFill>
            <a:srgbClr val="CCECFF"/>
          </a:solidFill>
          <a:ln>
            <a:solidFill>
              <a:srgbClr val="00B0F0"/>
            </a:solidFill>
          </a:ln>
        </p:spPr>
        <p:txBody>
          <a:bodyPr wrap="none" rtlCol="0">
            <a:spAutoFit/>
          </a:bodyPr>
          <a:lstStyle/>
          <a:p>
            <a:r>
              <a:rPr lang="en-US" sz="1200" b="1" dirty="0"/>
              <a:t>W</a:t>
            </a:r>
            <a:r>
              <a:rPr lang="en-US" sz="1200" b="1" baseline="-25000" dirty="0"/>
              <a:t>1.2</a:t>
            </a:r>
            <a:r>
              <a:rPr lang="en-US" sz="1200" b="1" dirty="0"/>
              <a:t> X</a:t>
            </a:r>
          </a:p>
        </p:txBody>
      </p:sp>
      <p:sp>
        <p:nvSpPr>
          <p:cNvPr id="12" name="TextBox 11">
            <a:extLst>
              <a:ext uri="{FF2B5EF4-FFF2-40B4-BE49-F238E27FC236}">
                <a16:creationId xmlns:a16="http://schemas.microsoft.com/office/drawing/2014/main" id="{073A2BCA-8F88-4708-AD6F-67075EBBBCE8}"/>
              </a:ext>
            </a:extLst>
          </p:cNvPr>
          <p:cNvSpPr txBox="1"/>
          <p:nvPr/>
        </p:nvSpPr>
        <p:spPr>
          <a:xfrm>
            <a:off x="7706549" y="5053624"/>
            <a:ext cx="574196" cy="276999"/>
          </a:xfrm>
          <a:prstGeom prst="rect">
            <a:avLst/>
          </a:prstGeom>
          <a:solidFill>
            <a:srgbClr val="CCECFF"/>
          </a:solidFill>
          <a:ln>
            <a:solidFill>
              <a:srgbClr val="00B0F0"/>
            </a:solidFill>
          </a:ln>
        </p:spPr>
        <p:txBody>
          <a:bodyPr wrap="none" rtlCol="0">
            <a:spAutoFit/>
          </a:bodyPr>
          <a:lstStyle/>
          <a:p>
            <a:r>
              <a:rPr lang="en-US" sz="1200" b="1" dirty="0"/>
              <a:t>W</a:t>
            </a:r>
            <a:r>
              <a:rPr lang="en-US" sz="1200" b="1" baseline="-25000" dirty="0"/>
              <a:t>1.2</a:t>
            </a:r>
            <a:r>
              <a:rPr lang="en-US" sz="1200" b="1" dirty="0"/>
              <a:t> Y</a:t>
            </a:r>
          </a:p>
        </p:txBody>
      </p:sp>
      <p:sp>
        <p:nvSpPr>
          <p:cNvPr id="13" name="TextBox 12">
            <a:extLst>
              <a:ext uri="{FF2B5EF4-FFF2-40B4-BE49-F238E27FC236}">
                <a16:creationId xmlns:a16="http://schemas.microsoft.com/office/drawing/2014/main" id="{88FA5FDC-6480-4576-9B90-A43906E2703C}"/>
              </a:ext>
            </a:extLst>
          </p:cNvPr>
          <p:cNvSpPr txBox="1"/>
          <p:nvPr/>
        </p:nvSpPr>
        <p:spPr>
          <a:xfrm>
            <a:off x="4267133" y="5044698"/>
            <a:ext cx="550151" cy="276999"/>
          </a:xfrm>
          <a:prstGeom prst="rect">
            <a:avLst/>
          </a:prstGeom>
          <a:solidFill>
            <a:srgbClr val="CCECFF"/>
          </a:solidFill>
          <a:ln>
            <a:solidFill>
              <a:srgbClr val="00B0F0"/>
            </a:solidFill>
          </a:ln>
        </p:spPr>
        <p:txBody>
          <a:bodyPr wrap="none" rtlCol="0">
            <a:spAutoFit/>
          </a:bodyPr>
          <a:lstStyle/>
          <a:p>
            <a:r>
              <a:rPr lang="en-US" sz="1200" b="1" dirty="0"/>
              <a:t>R</a:t>
            </a:r>
            <a:r>
              <a:rPr lang="en-US" sz="1200" b="1" baseline="-25000" dirty="0"/>
              <a:t>1.2</a:t>
            </a:r>
            <a:r>
              <a:rPr lang="en-US" sz="1200" b="1" dirty="0"/>
              <a:t> X</a:t>
            </a:r>
          </a:p>
        </p:txBody>
      </p:sp>
      <p:sp>
        <p:nvSpPr>
          <p:cNvPr id="14" name="TextBox 13">
            <a:extLst>
              <a:ext uri="{FF2B5EF4-FFF2-40B4-BE49-F238E27FC236}">
                <a16:creationId xmlns:a16="http://schemas.microsoft.com/office/drawing/2014/main" id="{44E398F2-12D2-410B-A32C-352A828CF6E2}"/>
              </a:ext>
            </a:extLst>
          </p:cNvPr>
          <p:cNvSpPr txBox="1"/>
          <p:nvPr/>
        </p:nvSpPr>
        <p:spPr>
          <a:xfrm>
            <a:off x="5509335" y="5052900"/>
            <a:ext cx="542136" cy="276999"/>
          </a:xfrm>
          <a:prstGeom prst="rect">
            <a:avLst/>
          </a:prstGeom>
          <a:solidFill>
            <a:srgbClr val="CCECFF"/>
          </a:solidFill>
          <a:ln>
            <a:solidFill>
              <a:srgbClr val="00B0F0"/>
            </a:solidFill>
          </a:ln>
        </p:spPr>
        <p:txBody>
          <a:bodyPr wrap="none" rtlCol="0">
            <a:spAutoFit/>
          </a:bodyPr>
          <a:lstStyle/>
          <a:p>
            <a:r>
              <a:rPr lang="en-US" sz="1200" b="1" dirty="0"/>
              <a:t>R</a:t>
            </a:r>
            <a:r>
              <a:rPr lang="en-US" sz="1200" b="1" baseline="-25000" dirty="0"/>
              <a:t>1.2</a:t>
            </a:r>
            <a:r>
              <a:rPr lang="en-US" sz="1200" b="1" dirty="0"/>
              <a:t> Y</a:t>
            </a:r>
          </a:p>
        </p:txBody>
      </p:sp>
    </p:spTree>
    <p:extLst>
      <p:ext uri="{BB962C8B-B14F-4D97-AF65-F5344CB8AC3E}">
        <p14:creationId xmlns:p14="http://schemas.microsoft.com/office/powerpoint/2010/main" val="323953892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E2D96C-83CF-4E73-A845-1D3A221CB677}"/>
              </a:ext>
            </a:extLst>
          </p:cNvPr>
          <p:cNvSpPr>
            <a:spLocks noGrp="1"/>
          </p:cNvSpPr>
          <p:nvPr>
            <p:ph type="title"/>
          </p:nvPr>
        </p:nvSpPr>
        <p:spPr/>
        <p:txBody>
          <a:bodyPr/>
          <a:lstStyle/>
          <a:p>
            <a:r>
              <a:rPr lang="en-US" dirty="0"/>
              <a:t>How this can work</a:t>
            </a:r>
          </a:p>
        </p:txBody>
      </p:sp>
      <p:sp>
        <p:nvSpPr>
          <p:cNvPr id="3" name="Content Placeholder 2">
            <a:extLst>
              <a:ext uri="{FF2B5EF4-FFF2-40B4-BE49-F238E27FC236}">
                <a16:creationId xmlns:a16="http://schemas.microsoft.com/office/drawing/2014/main" id="{A99D8829-5782-490F-8309-180CE992AF74}"/>
              </a:ext>
            </a:extLst>
          </p:cNvPr>
          <p:cNvSpPr>
            <a:spLocks noGrp="1"/>
          </p:cNvSpPr>
          <p:nvPr>
            <p:ph idx="1"/>
          </p:nvPr>
        </p:nvSpPr>
        <p:spPr/>
        <p:txBody>
          <a:bodyPr/>
          <a:lstStyle/>
          <a:p>
            <a:r>
              <a:rPr lang="en-US" dirty="0"/>
              <a:t>The idea was explored by Barbara </a:t>
            </a:r>
            <a:r>
              <a:rPr lang="en-US" dirty="0" err="1"/>
              <a:t>Lislov</a:t>
            </a:r>
            <a:r>
              <a:rPr lang="en-US" dirty="0"/>
              <a:t>, </a:t>
            </a:r>
            <a:r>
              <a:rPr lang="en-US" dirty="0" err="1"/>
              <a:t>Luiba</a:t>
            </a:r>
            <a:r>
              <a:rPr lang="en-US" dirty="0"/>
              <a:t> Shrira and others at MIT, with Barbara’s student Elliot Moss.</a:t>
            </a:r>
          </a:p>
          <a:p>
            <a:endParaRPr lang="en-US" dirty="0"/>
          </a:p>
          <a:p>
            <a:r>
              <a:rPr lang="en-US" dirty="0"/>
              <a:t>When A calls begin, this starts a transaction, maybe T</a:t>
            </a:r>
            <a:r>
              <a:rPr lang="en-US" baseline="-25000" dirty="0"/>
              <a:t>1</a:t>
            </a:r>
            <a:r>
              <a:rPr lang="en-US" dirty="0"/>
              <a:t>.</a:t>
            </a:r>
          </a:p>
          <a:p>
            <a:r>
              <a:rPr lang="en-US" dirty="0"/>
              <a:t>Now, when B calls begin, we consider it to be a nested </a:t>
            </a:r>
            <a:r>
              <a:rPr lang="en-US" dirty="0" err="1"/>
              <a:t>subtransaction</a:t>
            </a:r>
            <a:r>
              <a:rPr lang="en-US" dirty="0"/>
              <a:t> running inside the context created by A: T</a:t>
            </a:r>
            <a:r>
              <a:rPr lang="en-US" baseline="-25000" dirty="0"/>
              <a:t>1.1</a:t>
            </a:r>
            <a:endParaRPr lang="en-US" dirty="0"/>
          </a:p>
        </p:txBody>
      </p:sp>
      <p:sp>
        <p:nvSpPr>
          <p:cNvPr id="4" name="Footer Placeholder 3">
            <a:extLst>
              <a:ext uri="{FF2B5EF4-FFF2-40B4-BE49-F238E27FC236}">
                <a16:creationId xmlns:a16="http://schemas.microsoft.com/office/drawing/2014/main" id="{C00A43BA-4962-46C5-85E7-EE6EECBE1ED5}"/>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14B4E1C3-8A39-489C-B39C-68CB958C4A06}"/>
              </a:ext>
            </a:extLst>
          </p:cNvPr>
          <p:cNvSpPr>
            <a:spLocks noGrp="1"/>
          </p:cNvSpPr>
          <p:nvPr>
            <p:ph type="sldNum" sz="quarter" idx="12"/>
          </p:nvPr>
        </p:nvSpPr>
        <p:spPr/>
        <p:txBody>
          <a:bodyPr/>
          <a:lstStyle/>
          <a:p>
            <a:fld id="{6547F9EC-0141-428E-9624-21FD351CB832}" type="slidenum">
              <a:rPr lang="en-US" smtClean="0"/>
              <a:t>44</a:t>
            </a:fld>
            <a:endParaRPr lang="en-US"/>
          </a:p>
        </p:txBody>
      </p:sp>
      <p:pic>
        <p:nvPicPr>
          <p:cNvPr id="6" name="Picture 5">
            <a:extLst>
              <a:ext uri="{FF2B5EF4-FFF2-40B4-BE49-F238E27FC236}">
                <a16:creationId xmlns:a16="http://schemas.microsoft.com/office/drawing/2014/main" id="{CA24E4D9-CF96-4FB2-925D-06B2422DEA3B}"/>
              </a:ext>
            </a:extLst>
          </p:cNvPr>
          <p:cNvPicPr>
            <a:picLocks noChangeAspect="1"/>
          </p:cNvPicPr>
          <p:nvPr/>
        </p:nvPicPr>
        <p:blipFill rotWithShape="1">
          <a:blip r:embed="rId2"/>
          <a:srcRect l="18346" t="5615" r="17451" b="4645"/>
          <a:stretch/>
        </p:blipFill>
        <p:spPr>
          <a:xfrm>
            <a:off x="7732617" y="343200"/>
            <a:ext cx="1324043" cy="1299410"/>
          </a:xfrm>
          <a:prstGeom prst="rect">
            <a:avLst/>
          </a:prstGeom>
        </p:spPr>
      </p:pic>
      <p:pic>
        <p:nvPicPr>
          <p:cNvPr id="7" name="Picture 6">
            <a:extLst>
              <a:ext uri="{FF2B5EF4-FFF2-40B4-BE49-F238E27FC236}">
                <a16:creationId xmlns:a16="http://schemas.microsoft.com/office/drawing/2014/main" id="{4A99C6B4-C8AC-4656-A394-F6DF497BAFA2}"/>
              </a:ext>
            </a:extLst>
          </p:cNvPr>
          <p:cNvPicPr>
            <a:picLocks noChangeAspect="1"/>
          </p:cNvPicPr>
          <p:nvPr/>
        </p:nvPicPr>
        <p:blipFill>
          <a:blip r:embed="rId3"/>
          <a:stretch>
            <a:fillRect/>
          </a:stretch>
        </p:blipFill>
        <p:spPr>
          <a:xfrm>
            <a:off x="9112807" y="848807"/>
            <a:ext cx="1250074" cy="1275849"/>
          </a:xfrm>
          <a:prstGeom prst="rect">
            <a:avLst/>
          </a:prstGeom>
        </p:spPr>
      </p:pic>
      <p:sp>
        <p:nvSpPr>
          <p:cNvPr id="8" name="TextBox 7">
            <a:extLst>
              <a:ext uri="{FF2B5EF4-FFF2-40B4-BE49-F238E27FC236}">
                <a16:creationId xmlns:a16="http://schemas.microsoft.com/office/drawing/2014/main" id="{2B7816B5-5B9F-4517-A1EF-C04D4F2AD5FA}"/>
              </a:ext>
            </a:extLst>
          </p:cNvPr>
          <p:cNvSpPr txBox="1"/>
          <p:nvPr/>
        </p:nvSpPr>
        <p:spPr>
          <a:xfrm>
            <a:off x="7741016" y="1581489"/>
            <a:ext cx="1343717" cy="307777"/>
          </a:xfrm>
          <a:prstGeom prst="rect">
            <a:avLst/>
          </a:prstGeom>
          <a:noFill/>
        </p:spPr>
        <p:txBody>
          <a:bodyPr wrap="square" rtlCol="0">
            <a:spAutoFit/>
          </a:bodyPr>
          <a:lstStyle/>
          <a:p>
            <a:r>
              <a:rPr lang="en-US" sz="1400" b="1" dirty="0"/>
              <a:t>Barbara </a:t>
            </a:r>
            <a:r>
              <a:rPr lang="en-US" sz="1400" b="1" dirty="0" err="1"/>
              <a:t>Liskov</a:t>
            </a:r>
            <a:endParaRPr lang="en-US" sz="1400" b="1" dirty="0"/>
          </a:p>
        </p:txBody>
      </p:sp>
      <p:sp>
        <p:nvSpPr>
          <p:cNvPr id="9" name="TextBox 8">
            <a:extLst>
              <a:ext uri="{FF2B5EF4-FFF2-40B4-BE49-F238E27FC236}">
                <a16:creationId xmlns:a16="http://schemas.microsoft.com/office/drawing/2014/main" id="{62566D10-4C10-41E0-BF84-7906B9655E28}"/>
              </a:ext>
            </a:extLst>
          </p:cNvPr>
          <p:cNvSpPr txBox="1"/>
          <p:nvPr/>
        </p:nvSpPr>
        <p:spPr>
          <a:xfrm>
            <a:off x="9249484" y="2063786"/>
            <a:ext cx="1250074" cy="307777"/>
          </a:xfrm>
          <a:prstGeom prst="rect">
            <a:avLst/>
          </a:prstGeom>
          <a:noFill/>
        </p:spPr>
        <p:txBody>
          <a:bodyPr wrap="square" rtlCol="0">
            <a:spAutoFit/>
          </a:bodyPr>
          <a:lstStyle/>
          <a:p>
            <a:r>
              <a:rPr lang="en-US" sz="1400" b="1" dirty="0" err="1"/>
              <a:t>Luiba</a:t>
            </a:r>
            <a:r>
              <a:rPr lang="en-US" sz="1400" b="1" dirty="0"/>
              <a:t> Shrira</a:t>
            </a:r>
          </a:p>
        </p:txBody>
      </p:sp>
      <p:pic>
        <p:nvPicPr>
          <p:cNvPr id="10" name="Picture 9">
            <a:extLst>
              <a:ext uri="{FF2B5EF4-FFF2-40B4-BE49-F238E27FC236}">
                <a16:creationId xmlns:a16="http://schemas.microsoft.com/office/drawing/2014/main" id="{5498D7A2-1E2C-4CAD-A689-C2E1C933A153}"/>
              </a:ext>
            </a:extLst>
          </p:cNvPr>
          <p:cNvPicPr>
            <a:picLocks noChangeAspect="1"/>
          </p:cNvPicPr>
          <p:nvPr/>
        </p:nvPicPr>
        <p:blipFill>
          <a:blip r:embed="rId4"/>
          <a:stretch>
            <a:fillRect/>
          </a:stretch>
        </p:blipFill>
        <p:spPr>
          <a:xfrm>
            <a:off x="10415745" y="285935"/>
            <a:ext cx="1250074" cy="1281131"/>
          </a:xfrm>
          <a:prstGeom prst="rect">
            <a:avLst/>
          </a:prstGeom>
        </p:spPr>
      </p:pic>
      <p:sp>
        <p:nvSpPr>
          <p:cNvPr id="11" name="TextBox 10">
            <a:extLst>
              <a:ext uri="{FF2B5EF4-FFF2-40B4-BE49-F238E27FC236}">
                <a16:creationId xmlns:a16="http://schemas.microsoft.com/office/drawing/2014/main" id="{C405D08C-A616-4B0D-82F2-534CE56260FA}"/>
              </a:ext>
            </a:extLst>
          </p:cNvPr>
          <p:cNvSpPr txBox="1"/>
          <p:nvPr/>
        </p:nvSpPr>
        <p:spPr>
          <a:xfrm>
            <a:off x="10415745" y="1537708"/>
            <a:ext cx="1343717" cy="307777"/>
          </a:xfrm>
          <a:prstGeom prst="rect">
            <a:avLst/>
          </a:prstGeom>
          <a:noFill/>
        </p:spPr>
        <p:txBody>
          <a:bodyPr wrap="square" rtlCol="0">
            <a:spAutoFit/>
          </a:bodyPr>
          <a:lstStyle/>
          <a:p>
            <a:pPr algn="ctr"/>
            <a:r>
              <a:rPr lang="en-US" sz="1400" b="1" dirty="0"/>
              <a:t>Elliot Moss</a:t>
            </a:r>
          </a:p>
        </p:txBody>
      </p:sp>
      <p:sp>
        <p:nvSpPr>
          <p:cNvPr id="12" name="Oval 11">
            <a:extLst>
              <a:ext uri="{FF2B5EF4-FFF2-40B4-BE49-F238E27FC236}">
                <a16:creationId xmlns:a16="http://schemas.microsoft.com/office/drawing/2014/main" id="{877B8751-E968-46C8-9908-7820B3BB7321}"/>
              </a:ext>
            </a:extLst>
          </p:cNvPr>
          <p:cNvSpPr/>
          <p:nvPr/>
        </p:nvSpPr>
        <p:spPr>
          <a:xfrm>
            <a:off x="10194758" y="5205663"/>
            <a:ext cx="549633" cy="425116"/>
          </a:xfrm>
          <a:prstGeom prst="ellipse">
            <a:avLst/>
          </a:prstGeom>
          <a:noFill/>
          <a:ln w="571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F9327D33-1381-4CC3-B2A0-99ECD93289C1}"/>
              </a:ext>
            </a:extLst>
          </p:cNvPr>
          <p:cNvSpPr txBox="1"/>
          <p:nvPr/>
        </p:nvSpPr>
        <p:spPr>
          <a:xfrm>
            <a:off x="5293894" y="5892817"/>
            <a:ext cx="5710989" cy="646331"/>
          </a:xfrm>
          <a:prstGeom prst="rect">
            <a:avLst/>
          </a:prstGeom>
          <a:noFill/>
          <a:ln w="57150">
            <a:solidFill>
              <a:schemeClr val="accent2"/>
            </a:solidFill>
          </a:ln>
        </p:spPr>
        <p:txBody>
          <a:bodyPr wrap="square" rtlCol="0">
            <a:spAutoFit/>
          </a:bodyPr>
          <a:lstStyle/>
          <a:p>
            <a:r>
              <a:rPr lang="en-US" dirty="0" err="1"/>
              <a:t>T</a:t>
            </a:r>
            <a:r>
              <a:rPr lang="en-US" baseline="-25000" dirty="0" err="1"/>
              <a:t>n.m</a:t>
            </a:r>
            <a:r>
              <a:rPr lang="en-US" dirty="0"/>
              <a:t> means step n of this process was a </a:t>
            </a:r>
            <a:r>
              <a:rPr lang="en-US" dirty="0" err="1"/>
              <a:t>subtransaction</a:t>
            </a:r>
            <a:r>
              <a:rPr lang="en-US" dirty="0"/>
              <a:t>, and within it this is the </a:t>
            </a:r>
            <a:r>
              <a:rPr lang="en-US" dirty="0" err="1"/>
              <a:t>m’th</a:t>
            </a:r>
            <a:r>
              <a:rPr lang="en-US" dirty="0"/>
              <a:t> sub-</a:t>
            </a:r>
            <a:r>
              <a:rPr lang="en-US" dirty="0" err="1"/>
              <a:t>subtransaction</a:t>
            </a:r>
            <a:r>
              <a:rPr lang="en-US" dirty="0"/>
              <a:t>, </a:t>
            </a:r>
            <a:r>
              <a:rPr lang="en-US" dirty="0" err="1"/>
              <a:t>etc</a:t>
            </a:r>
            <a:endParaRPr lang="en-US" dirty="0"/>
          </a:p>
        </p:txBody>
      </p:sp>
      <p:cxnSp>
        <p:nvCxnSpPr>
          <p:cNvPr id="15" name="Straight Connector 14">
            <a:extLst>
              <a:ext uri="{FF2B5EF4-FFF2-40B4-BE49-F238E27FC236}">
                <a16:creationId xmlns:a16="http://schemas.microsoft.com/office/drawing/2014/main" id="{C1DF1721-600B-4749-90AD-0FF51181EAFA}"/>
              </a:ext>
            </a:extLst>
          </p:cNvPr>
          <p:cNvCxnSpPr>
            <a:endCxn id="12" idx="3"/>
          </p:cNvCxnSpPr>
          <p:nvPr/>
        </p:nvCxnSpPr>
        <p:spPr>
          <a:xfrm flipV="1">
            <a:off x="9056660" y="5568522"/>
            <a:ext cx="1218590" cy="283472"/>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649000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randombar(horizontal)">
                                      <p:cBhvr>
                                        <p:cTn id="7" dur="500"/>
                                        <p:tgtEl>
                                          <p:spTgt spid="12"/>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randombar(horizontal)">
                                      <p:cBhvr>
                                        <p:cTn id="10" dur="500"/>
                                        <p:tgtEl>
                                          <p:spTgt spid="13"/>
                                        </p:tgtEl>
                                      </p:cBhvr>
                                    </p:animEffect>
                                  </p:childTnLst>
                                </p:cTn>
                              </p:par>
                              <p:par>
                                <p:cTn id="11" presetID="14" presetClass="entr" presetSubtype="10" fill="hold" nodeType="withEffect">
                                  <p:stCondLst>
                                    <p:cond delay="0"/>
                                  </p:stCondLst>
                                  <p:childTnLst>
                                    <p:set>
                                      <p:cBhvr>
                                        <p:cTn id="12" dur="1" fill="hold">
                                          <p:stCondLst>
                                            <p:cond delay="0"/>
                                          </p:stCondLst>
                                        </p:cTn>
                                        <p:tgtEl>
                                          <p:spTgt spid="15"/>
                                        </p:tgtEl>
                                        <p:attrNameLst>
                                          <p:attrName>style.visibility</p:attrName>
                                        </p:attrNameLst>
                                      </p:cBhvr>
                                      <p:to>
                                        <p:strVal val="visible"/>
                                      </p:to>
                                    </p:set>
                                    <p:animEffect transition="in" filter="randombar(horizontal)">
                                      <p:cBhvr>
                                        <p:cTn id="13"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78FE64-01CE-460D-91C1-7240D06F0C46}"/>
              </a:ext>
            </a:extLst>
          </p:cNvPr>
          <p:cNvSpPr>
            <a:spLocks noGrp="1"/>
          </p:cNvSpPr>
          <p:nvPr>
            <p:ph type="title"/>
          </p:nvPr>
        </p:nvSpPr>
        <p:spPr/>
        <p:txBody>
          <a:bodyPr/>
          <a:lstStyle/>
          <a:p>
            <a:r>
              <a:rPr lang="en-US" dirty="0"/>
              <a:t>The details</a:t>
            </a:r>
          </a:p>
        </p:txBody>
      </p:sp>
      <p:sp>
        <p:nvSpPr>
          <p:cNvPr id="3" name="Content Placeholder 2">
            <a:extLst>
              <a:ext uri="{FF2B5EF4-FFF2-40B4-BE49-F238E27FC236}">
                <a16:creationId xmlns:a16="http://schemas.microsoft.com/office/drawing/2014/main" id="{68463928-F287-4C0D-8126-E34028F27C26}"/>
              </a:ext>
            </a:extLst>
          </p:cNvPr>
          <p:cNvSpPr>
            <a:spLocks noGrp="1"/>
          </p:cNvSpPr>
          <p:nvPr>
            <p:ph idx="1"/>
          </p:nvPr>
        </p:nvSpPr>
        <p:spPr/>
        <p:txBody>
          <a:bodyPr>
            <a:normAutofit lnSpcReduction="10000"/>
          </a:bodyPr>
          <a:lstStyle/>
          <a:p>
            <a:r>
              <a:rPr lang="en-US" dirty="0"/>
              <a:t>Each lock request is understood to occur in the “scope” defined by the parent transaction.  Locks are “inherited”</a:t>
            </a:r>
          </a:p>
          <a:p>
            <a:endParaRPr lang="en-US" dirty="0"/>
          </a:p>
          <a:p>
            <a:r>
              <a:rPr lang="en-US" dirty="0"/>
              <a:t>For example, if B requests a lock on X in transaction T</a:t>
            </a:r>
            <a:r>
              <a:rPr lang="en-US" baseline="-25000" dirty="0"/>
              <a:t>1.1</a:t>
            </a:r>
            <a:r>
              <a:rPr lang="en-US" dirty="0"/>
              <a:t>, but then commits, T</a:t>
            </a:r>
            <a:r>
              <a:rPr lang="en-US" baseline="-25000" dirty="0"/>
              <a:t>1</a:t>
            </a:r>
            <a:r>
              <a:rPr lang="en-US" dirty="0"/>
              <a:t> inherits the lock – it isn’t fully released.</a:t>
            </a:r>
          </a:p>
          <a:p>
            <a:endParaRPr lang="en-US" dirty="0"/>
          </a:p>
          <a:p>
            <a:r>
              <a:rPr lang="en-US" dirty="0"/>
              <a:t>T</a:t>
            </a:r>
            <a:r>
              <a:rPr lang="en-US" baseline="-25000" dirty="0"/>
              <a:t>1.2</a:t>
            </a:r>
            <a:r>
              <a:rPr lang="en-US" dirty="0"/>
              <a:t> can acquire this lock, but some other transaction, T</a:t>
            </a:r>
            <a:r>
              <a:rPr lang="en-US" baseline="-25000" dirty="0"/>
              <a:t>2</a:t>
            </a:r>
            <a:r>
              <a:rPr lang="en-US" dirty="0"/>
              <a:t>, </a:t>
            </a:r>
            <a:r>
              <a:rPr lang="en-US"/>
              <a:t>must wait until </a:t>
            </a:r>
            <a:r>
              <a:rPr lang="en-US" dirty="0"/>
              <a:t>T</a:t>
            </a:r>
            <a:r>
              <a:rPr lang="en-US" baseline="-25000" dirty="0"/>
              <a:t>1</a:t>
            </a:r>
            <a:r>
              <a:rPr lang="en-US" dirty="0"/>
              <a:t> either commits or </a:t>
            </a:r>
            <a:r>
              <a:rPr lang="en-US"/>
              <a:t>aborts.  </a:t>
            </a:r>
            <a:endParaRPr lang="en-US" dirty="0"/>
          </a:p>
          <a:p>
            <a:endParaRPr lang="en-US" dirty="0"/>
          </a:p>
          <a:p>
            <a:endParaRPr lang="en-US" dirty="0"/>
          </a:p>
        </p:txBody>
      </p:sp>
      <p:sp>
        <p:nvSpPr>
          <p:cNvPr id="4" name="Footer Placeholder 3">
            <a:extLst>
              <a:ext uri="{FF2B5EF4-FFF2-40B4-BE49-F238E27FC236}">
                <a16:creationId xmlns:a16="http://schemas.microsoft.com/office/drawing/2014/main" id="{5C83F17B-3FA2-4738-9E1B-02691D9AFACF}"/>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1F219918-C5EA-47CC-8BDD-16F548A2311E}"/>
              </a:ext>
            </a:extLst>
          </p:cNvPr>
          <p:cNvSpPr>
            <a:spLocks noGrp="1"/>
          </p:cNvSpPr>
          <p:nvPr>
            <p:ph type="sldNum" sz="quarter" idx="12"/>
          </p:nvPr>
        </p:nvSpPr>
        <p:spPr/>
        <p:txBody>
          <a:bodyPr/>
          <a:lstStyle/>
          <a:p>
            <a:fld id="{6547F9EC-0141-428E-9624-21FD351CB832}" type="slidenum">
              <a:rPr lang="en-US" smtClean="0"/>
              <a:t>45</a:t>
            </a:fld>
            <a:endParaRPr lang="en-US"/>
          </a:p>
        </p:txBody>
      </p:sp>
    </p:spTree>
    <p:extLst>
      <p:ext uri="{BB962C8B-B14F-4D97-AF65-F5344CB8AC3E}">
        <p14:creationId xmlns:p14="http://schemas.microsoft.com/office/powerpoint/2010/main" val="236584396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232B85-08EA-4794-AFE5-83786F096286}"/>
              </a:ext>
            </a:extLst>
          </p:cNvPr>
          <p:cNvSpPr>
            <a:spLocks noGrp="1"/>
          </p:cNvSpPr>
          <p:nvPr>
            <p:ph type="title"/>
          </p:nvPr>
        </p:nvSpPr>
        <p:spPr/>
        <p:txBody>
          <a:bodyPr/>
          <a:lstStyle/>
          <a:p>
            <a:r>
              <a:rPr lang="en-US" dirty="0"/>
              <a:t>Extending two-phase commit</a:t>
            </a:r>
          </a:p>
        </p:txBody>
      </p:sp>
      <p:sp>
        <p:nvSpPr>
          <p:cNvPr id="3" name="Content Placeholder 2">
            <a:extLst>
              <a:ext uri="{FF2B5EF4-FFF2-40B4-BE49-F238E27FC236}">
                <a16:creationId xmlns:a16="http://schemas.microsoft.com/office/drawing/2014/main" id="{C7DA87F8-2CF3-469F-AEE9-E2DE219CCD08}"/>
              </a:ext>
            </a:extLst>
          </p:cNvPr>
          <p:cNvSpPr>
            <a:spLocks noGrp="1"/>
          </p:cNvSpPr>
          <p:nvPr>
            <p:ph idx="1"/>
          </p:nvPr>
        </p:nvSpPr>
        <p:spPr/>
        <p:txBody>
          <a:bodyPr/>
          <a:lstStyle/>
          <a:p>
            <a:r>
              <a:rPr lang="en-US" dirty="0"/>
              <a:t>Moss, </a:t>
            </a:r>
            <a:r>
              <a:rPr lang="en-US" dirty="0" err="1"/>
              <a:t>Liskov</a:t>
            </a:r>
            <a:r>
              <a:rPr lang="en-US" dirty="0"/>
              <a:t> and Shrira also showed that you need to track every server that any </a:t>
            </a:r>
            <a:r>
              <a:rPr lang="en-US" dirty="0" err="1"/>
              <a:t>subtransaction</a:t>
            </a:r>
            <a:r>
              <a:rPr lang="en-US" dirty="0"/>
              <a:t> ever talked to.</a:t>
            </a:r>
          </a:p>
          <a:p>
            <a:endParaRPr lang="en-US" dirty="0"/>
          </a:p>
          <a:p>
            <a:r>
              <a:rPr lang="en-US" dirty="0"/>
              <a:t>We “inherit” this list of servers up to the top level.</a:t>
            </a:r>
          </a:p>
          <a:p>
            <a:endParaRPr lang="en-US" dirty="0"/>
          </a:p>
          <a:p>
            <a:r>
              <a:rPr lang="en-US" dirty="0"/>
              <a:t>Then the top-level transaction, when it commits or aborts, must include all of the servers on this commit list.</a:t>
            </a:r>
          </a:p>
        </p:txBody>
      </p:sp>
      <p:sp>
        <p:nvSpPr>
          <p:cNvPr id="4" name="Footer Placeholder 3">
            <a:extLst>
              <a:ext uri="{FF2B5EF4-FFF2-40B4-BE49-F238E27FC236}">
                <a16:creationId xmlns:a16="http://schemas.microsoft.com/office/drawing/2014/main" id="{280152DE-84F8-408D-B8FE-FA42541299B2}"/>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31C8696D-5374-4D2A-A5AA-0143FCB610A4}"/>
              </a:ext>
            </a:extLst>
          </p:cNvPr>
          <p:cNvSpPr>
            <a:spLocks noGrp="1"/>
          </p:cNvSpPr>
          <p:nvPr>
            <p:ph type="sldNum" sz="quarter" idx="12"/>
          </p:nvPr>
        </p:nvSpPr>
        <p:spPr/>
        <p:txBody>
          <a:bodyPr/>
          <a:lstStyle/>
          <a:p>
            <a:fld id="{6547F9EC-0141-428E-9624-21FD351CB832}" type="slidenum">
              <a:rPr lang="en-US" smtClean="0"/>
              <a:t>46</a:t>
            </a:fld>
            <a:endParaRPr lang="en-US"/>
          </a:p>
        </p:txBody>
      </p:sp>
    </p:spTree>
    <p:extLst>
      <p:ext uri="{BB962C8B-B14F-4D97-AF65-F5344CB8AC3E}">
        <p14:creationId xmlns:p14="http://schemas.microsoft.com/office/powerpoint/2010/main" val="368682777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F73390-0476-4FE8-AA4B-688B60A8C631}"/>
              </a:ext>
            </a:extLst>
          </p:cNvPr>
          <p:cNvSpPr>
            <a:spLocks noGrp="1"/>
          </p:cNvSpPr>
          <p:nvPr>
            <p:ph type="title"/>
          </p:nvPr>
        </p:nvSpPr>
        <p:spPr/>
        <p:txBody>
          <a:bodyPr/>
          <a:lstStyle/>
          <a:p>
            <a:r>
              <a:rPr lang="en-US" dirty="0"/>
              <a:t>More details</a:t>
            </a:r>
          </a:p>
        </p:txBody>
      </p:sp>
      <p:sp>
        <p:nvSpPr>
          <p:cNvPr id="3" name="Content Placeholder 2">
            <a:extLst>
              <a:ext uri="{FF2B5EF4-FFF2-40B4-BE49-F238E27FC236}">
                <a16:creationId xmlns:a16="http://schemas.microsoft.com/office/drawing/2014/main" id="{83E9D465-EC8D-4D92-8371-60A8211E9D46}"/>
              </a:ext>
            </a:extLst>
          </p:cNvPr>
          <p:cNvSpPr>
            <a:spLocks noGrp="1"/>
          </p:cNvSpPr>
          <p:nvPr>
            <p:ph idx="1"/>
          </p:nvPr>
        </p:nvSpPr>
        <p:spPr>
          <a:xfrm>
            <a:off x="850232" y="2286000"/>
            <a:ext cx="10815586" cy="4023360"/>
          </a:xfrm>
        </p:spPr>
        <p:txBody>
          <a:bodyPr/>
          <a:lstStyle/>
          <a:p>
            <a:r>
              <a:rPr lang="en-US" dirty="0"/>
              <a:t>Total ordering (for lock acquisition) turns out to be very hard. </a:t>
            </a:r>
          </a:p>
          <a:p>
            <a:endParaRPr lang="en-US" dirty="0"/>
          </a:p>
          <a:p>
            <a:r>
              <a:rPr lang="en-US" dirty="0"/>
              <a:t>When your code for A called B, you had no idea what B would do.   And B was coded as part of a library: it has no idea what A was doing.  How can we ensure a deadlock-free lock ordering?</a:t>
            </a:r>
          </a:p>
          <a:p>
            <a:endParaRPr lang="en-US" dirty="0"/>
          </a:p>
          <a:p>
            <a:r>
              <a:rPr lang="en-US" dirty="0"/>
              <a:t>Nobody ever really solved this puzzle!</a:t>
            </a:r>
          </a:p>
        </p:txBody>
      </p:sp>
      <p:sp>
        <p:nvSpPr>
          <p:cNvPr id="4" name="Footer Placeholder 3">
            <a:extLst>
              <a:ext uri="{FF2B5EF4-FFF2-40B4-BE49-F238E27FC236}">
                <a16:creationId xmlns:a16="http://schemas.microsoft.com/office/drawing/2014/main" id="{366BC317-88F6-46C5-8DB8-04A717F10B1A}"/>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D547D2A1-E290-4F66-9AC2-D8BBA02142ED}"/>
              </a:ext>
            </a:extLst>
          </p:cNvPr>
          <p:cNvSpPr>
            <a:spLocks noGrp="1"/>
          </p:cNvSpPr>
          <p:nvPr>
            <p:ph type="sldNum" sz="quarter" idx="12"/>
          </p:nvPr>
        </p:nvSpPr>
        <p:spPr/>
        <p:txBody>
          <a:bodyPr/>
          <a:lstStyle/>
          <a:p>
            <a:fld id="{6547F9EC-0141-428E-9624-21FD351CB832}" type="slidenum">
              <a:rPr lang="en-US" smtClean="0"/>
              <a:t>47</a:t>
            </a:fld>
            <a:endParaRPr lang="en-US"/>
          </a:p>
        </p:txBody>
      </p:sp>
    </p:spTree>
    <p:extLst>
      <p:ext uri="{BB962C8B-B14F-4D97-AF65-F5344CB8AC3E}">
        <p14:creationId xmlns:p14="http://schemas.microsoft.com/office/powerpoint/2010/main" val="312253146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2F9F07-9182-4DE6-8358-98A536379C5E}"/>
              </a:ext>
            </a:extLst>
          </p:cNvPr>
          <p:cNvSpPr>
            <a:spLocks noGrp="1"/>
          </p:cNvSpPr>
          <p:nvPr>
            <p:ph type="title"/>
          </p:nvPr>
        </p:nvSpPr>
        <p:spPr/>
        <p:txBody>
          <a:bodyPr/>
          <a:lstStyle/>
          <a:p>
            <a:r>
              <a:rPr lang="en-US" dirty="0"/>
              <a:t>Crashes create weird issues too</a:t>
            </a:r>
          </a:p>
        </p:txBody>
      </p:sp>
      <p:sp>
        <p:nvSpPr>
          <p:cNvPr id="3" name="Content Placeholder 2">
            <a:extLst>
              <a:ext uri="{FF2B5EF4-FFF2-40B4-BE49-F238E27FC236}">
                <a16:creationId xmlns:a16="http://schemas.microsoft.com/office/drawing/2014/main" id="{0F10EE9B-561D-4DF5-99D2-5D9D2F3CBD64}"/>
              </a:ext>
            </a:extLst>
          </p:cNvPr>
          <p:cNvSpPr>
            <a:spLocks noGrp="1"/>
          </p:cNvSpPr>
          <p:nvPr>
            <p:ph idx="1"/>
          </p:nvPr>
        </p:nvSpPr>
        <p:spPr/>
        <p:txBody>
          <a:bodyPr/>
          <a:lstStyle/>
          <a:p>
            <a:r>
              <a:rPr lang="en-US" dirty="0"/>
              <a:t>Suppose that A used a remote procedure call to talk to B, like if B was part of a key-value storage server but A was executing on some other machine and talking to it over the network.</a:t>
            </a:r>
          </a:p>
          <a:p>
            <a:endParaRPr lang="en-US" dirty="0"/>
          </a:p>
          <a:p>
            <a:r>
              <a:rPr lang="en-US" dirty="0"/>
              <a:t>Now, if A crashes, B might be still doing work on behalf of A, or holding locks and uncommitted data, etc.</a:t>
            </a:r>
          </a:p>
        </p:txBody>
      </p:sp>
      <p:sp>
        <p:nvSpPr>
          <p:cNvPr id="4" name="Footer Placeholder 3">
            <a:extLst>
              <a:ext uri="{FF2B5EF4-FFF2-40B4-BE49-F238E27FC236}">
                <a16:creationId xmlns:a16="http://schemas.microsoft.com/office/drawing/2014/main" id="{A5C278A9-5112-4B9D-8EC6-CF133040EE06}"/>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3608F015-7008-4F85-9D2C-98A3AA437DEF}"/>
              </a:ext>
            </a:extLst>
          </p:cNvPr>
          <p:cNvSpPr>
            <a:spLocks noGrp="1"/>
          </p:cNvSpPr>
          <p:nvPr>
            <p:ph type="sldNum" sz="quarter" idx="12"/>
          </p:nvPr>
        </p:nvSpPr>
        <p:spPr/>
        <p:txBody>
          <a:bodyPr/>
          <a:lstStyle/>
          <a:p>
            <a:fld id="{6547F9EC-0141-428E-9624-21FD351CB832}" type="slidenum">
              <a:rPr lang="en-US" smtClean="0"/>
              <a:t>48</a:t>
            </a:fld>
            <a:endParaRPr lang="en-US"/>
          </a:p>
        </p:txBody>
      </p:sp>
    </p:spTree>
    <p:extLst>
      <p:ext uri="{BB962C8B-B14F-4D97-AF65-F5344CB8AC3E}">
        <p14:creationId xmlns:p14="http://schemas.microsoft.com/office/powerpoint/2010/main" val="86752194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3B9B4D-A30D-4BC1-89C5-632681E4E27A}"/>
              </a:ext>
            </a:extLst>
          </p:cNvPr>
          <p:cNvSpPr>
            <a:spLocks noGrp="1"/>
          </p:cNvSpPr>
          <p:nvPr>
            <p:ph type="title"/>
          </p:nvPr>
        </p:nvSpPr>
        <p:spPr/>
        <p:txBody>
          <a:bodyPr/>
          <a:lstStyle/>
          <a:p>
            <a:r>
              <a:rPr lang="en-US" dirty="0"/>
              <a:t>This leads to “orphan termination”</a:t>
            </a:r>
          </a:p>
        </p:txBody>
      </p:sp>
      <p:sp>
        <p:nvSpPr>
          <p:cNvPr id="3" name="Content Placeholder 2">
            <a:extLst>
              <a:ext uri="{FF2B5EF4-FFF2-40B4-BE49-F238E27FC236}">
                <a16:creationId xmlns:a16="http://schemas.microsoft.com/office/drawing/2014/main" id="{F122144F-8D03-4CC4-97B5-A7C39886455F}"/>
              </a:ext>
            </a:extLst>
          </p:cNvPr>
          <p:cNvSpPr>
            <a:spLocks noGrp="1"/>
          </p:cNvSpPr>
          <p:nvPr>
            <p:ph idx="1"/>
          </p:nvPr>
        </p:nvSpPr>
        <p:spPr/>
        <p:txBody>
          <a:bodyPr/>
          <a:lstStyle/>
          <a:p>
            <a:r>
              <a:rPr lang="en-US" dirty="0"/>
              <a:t>The idea is to identify orphan </a:t>
            </a:r>
            <a:br>
              <a:rPr lang="en-US" dirty="0"/>
            </a:br>
            <a:r>
              <a:rPr lang="en-US" dirty="0"/>
              <a:t>transactions and terminate them</a:t>
            </a:r>
          </a:p>
          <a:p>
            <a:endParaRPr lang="en-US" dirty="0"/>
          </a:p>
          <a:p>
            <a:r>
              <a:rPr lang="en-US" dirty="0"/>
              <a:t>No need to check the commit log: </a:t>
            </a:r>
            <a:br>
              <a:rPr lang="en-US" dirty="0"/>
            </a:br>
            <a:r>
              <a:rPr lang="en-US" dirty="0"/>
              <a:t>they always abort.  If the transaction</a:t>
            </a:r>
            <a:br>
              <a:rPr lang="en-US" dirty="0"/>
            </a:br>
            <a:r>
              <a:rPr lang="en-US" dirty="0"/>
              <a:t>leader died while running two-phase</a:t>
            </a:r>
            <a:br>
              <a:rPr lang="en-US" dirty="0"/>
            </a:br>
            <a:r>
              <a:rPr lang="en-US" dirty="0"/>
              <a:t>commit, the child transactions would know</a:t>
            </a:r>
          </a:p>
        </p:txBody>
      </p:sp>
      <p:sp>
        <p:nvSpPr>
          <p:cNvPr id="4" name="Footer Placeholder 3">
            <a:extLst>
              <a:ext uri="{FF2B5EF4-FFF2-40B4-BE49-F238E27FC236}">
                <a16:creationId xmlns:a16="http://schemas.microsoft.com/office/drawing/2014/main" id="{40FE9843-D6BD-4C29-B4E9-99B62BD9CD57}"/>
              </a:ext>
            </a:extLst>
          </p:cNvPr>
          <p:cNvSpPr>
            <a:spLocks noGrp="1"/>
          </p:cNvSpPr>
          <p:nvPr>
            <p:ph type="ftr" sz="quarter" idx="11"/>
          </p:nvPr>
        </p:nvSpPr>
        <p:spPr/>
        <p:txBody>
          <a:bodyPr/>
          <a:lstStyle/>
          <a:p>
            <a:r>
              <a:rPr lang="en-US"/>
              <a:t>Cornell CS4414 - Fall 2021.</a:t>
            </a:r>
            <a:endParaRPr lang="en-US" dirty="0"/>
          </a:p>
        </p:txBody>
      </p:sp>
      <p:sp>
        <p:nvSpPr>
          <p:cNvPr id="5" name="Slide Number Placeholder 4">
            <a:extLst>
              <a:ext uri="{FF2B5EF4-FFF2-40B4-BE49-F238E27FC236}">
                <a16:creationId xmlns:a16="http://schemas.microsoft.com/office/drawing/2014/main" id="{4384F2DF-AD93-47B2-8B5C-331AD491A337}"/>
              </a:ext>
            </a:extLst>
          </p:cNvPr>
          <p:cNvSpPr>
            <a:spLocks noGrp="1"/>
          </p:cNvSpPr>
          <p:nvPr>
            <p:ph type="sldNum" sz="quarter" idx="12"/>
          </p:nvPr>
        </p:nvSpPr>
        <p:spPr/>
        <p:txBody>
          <a:bodyPr/>
          <a:lstStyle/>
          <a:p>
            <a:fld id="{6547F9EC-0141-428E-9624-21FD351CB832}" type="slidenum">
              <a:rPr lang="en-US" smtClean="0"/>
              <a:t>49</a:t>
            </a:fld>
            <a:endParaRPr lang="en-US"/>
          </a:p>
        </p:txBody>
      </p:sp>
      <p:pic>
        <p:nvPicPr>
          <p:cNvPr id="6" name="Picture 5">
            <a:extLst>
              <a:ext uri="{FF2B5EF4-FFF2-40B4-BE49-F238E27FC236}">
                <a16:creationId xmlns:a16="http://schemas.microsoft.com/office/drawing/2014/main" id="{6C90AEFB-2735-447E-8F16-5B65FFD15DD7}"/>
              </a:ext>
            </a:extLst>
          </p:cNvPr>
          <p:cNvPicPr>
            <a:picLocks noChangeAspect="1"/>
          </p:cNvPicPr>
          <p:nvPr/>
        </p:nvPicPr>
        <p:blipFill>
          <a:blip r:embed="rId2"/>
          <a:stretch>
            <a:fillRect/>
          </a:stretch>
        </p:blipFill>
        <p:spPr>
          <a:xfrm>
            <a:off x="7829072" y="2374512"/>
            <a:ext cx="3981928" cy="2526993"/>
          </a:xfrm>
          <a:prstGeom prst="rect">
            <a:avLst/>
          </a:prstGeom>
        </p:spPr>
      </p:pic>
      <p:sp>
        <p:nvSpPr>
          <p:cNvPr id="7" name="TextBox 6">
            <a:extLst>
              <a:ext uri="{FF2B5EF4-FFF2-40B4-BE49-F238E27FC236}">
                <a16:creationId xmlns:a16="http://schemas.microsoft.com/office/drawing/2014/main" id="{DFC9F2C5-27A2-4190-85BB-D4D0AE1A91BE}"/>
              </a:ext>
            </a:extLst>
          </p:cNvPr>
          <p:cNvSpPr txBox="1"/>
          <p:nvPr/>
        </p:nvSpPr>
        <p:spPr>
          <a:xfrm>
            <a:off x="8147646" y="4982918"/>
            <a:ext cx="3344779" cy="369332"/>
          </a:xfrm>
          <a:prstGeom prst="rect">
            <a:avLst/>
          </a:prstGeom>
          <a:noFill/>
        </p:spPr>
        <p:txBody>
          <a:bodyPr wrap="square" rtlCol="0">
            <a:spAutoFit/>
          </a:bodyPr>
          <a:lstStyle/>
          <a:p>
            <a:r>
              <a:rPr lang="en-US" b="1" dirty="0"/>
              <a:t>The terminator.  Killing orphans.</a:t>
            </a:r>
          </a:p>
        </p:txBody>
      </p:sp>
    </p:spTree>
    <p:extLst>
      <p:ext uri="{BB962C8B-B14F-4D97-AF65-F5344CB8AC3E}">
        <p14:creationId xmlns:p14="http://schemas.microsoft.com/office/powerpoint/2010/main" val="41867012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897C34-B805-453F-8FF2-63B26EA28EE4}"/>
              </a:ext>
            </a:extLst>
          </p:cNvPr>
          <p:cNvSpPr>
            <a:spLocks noGrp="1"/>
          </p:cNvSpPr>
          <p:nvPr>
            <p:ph type="title"/>
          </p:nvPr>
        </p:nvSpPr>
        <p:spPr/>
        <p:txBody>
          <a:bodyPr/>
          <a:lstStyle/>
          <a:p>
            <a:r>
              <a:rPr lang="en-US" dirty="0"/>
              <a:t>Abort is useful!</a:t>
            </a:r>
          </a:p>
        </p:txBody>
      </p:sp>
      <p:sp>
        <p:nvSpPr>
          <p:cNvPr id="3" name="Content Placeholder 2">
            <a:extLst>
              <a:ext uri="{FF2B5EF4-FFF2-40B4-BE49-F238E27FC236}">
                <a16:creationId xmlns:a16="http://schemas.microsoft.com/office/drawing/2014/main" id="{D680A006-4FF6-44A7-8B2C-5C4FE678DA6E}"/>
              </a:ext>
            </a:extLst>
          </p:cNvPr>
          <p:cNvSpPr>
            <a:spLocks noGrp="1"/>
          </p:cNvSpPr>
          <p:nvPr>
            <p:ph idx="1"/>
          </p:nvPr>
        </p:nvSpPr>
        <p:spPr>
          <a:xfrm>
            <a:off x="1024128" y="2642616"/>
            <a:ext cx="10641690" cy="3666744"/>
          </a:xfrm>
        </p:spPr>
        <p:txBody>
          <a:bodyPr>
            <a:normAutofit lnSpcReduction="10000"/>
          </a:bodyPr>
          <a:lstStyle/>
          <a:p>
            <a:r>
              <a:rPr lang="en-US" dirty="0"/>
              <a:t>Suppose you were uncertain how to approach someone you really, really wanted to meet.</a:t>
            </a:r>
          </a:p>
          <a:p>
            <a:endParaRPr lang="en-US" dirty="0"/>
          </a:p>
          <a:p>
            <a:r>
              <a:rPr lang="en-US" dirty="0"/>
              <a:t>You could try different options.  If they didn’t work out, you just invoke “abort” and the world rewinds to how it was at the start.</a:t>
            </a:r>
          </a:p>
          <a:p>
            <a:endParaRPr lang="en-US" dirty="0"/>
          </a:p>
          <a:p>
            <a:r>
              <a:rPr lang="en-US" dirty="0"/>
              <a:t>Kind of like the movie “Palm Springs”</a:t>
            </a:r>
          </a:p>
        </p:txBody>
      </p:sp>
      <p:sp>
        <p:nvSpPr>
          <p:cNvPr id="4" name="Footer Placeholder 3">
            <a:extLst>
              <a:ext uri="{FF2B5EF4-FFF2-40B4-BE49-F238E27FC236}">
                <a16:creationId xmlns:a16="http://schemas.microsoft.com/office/drawing/2014/main" id="{2EFD6BBF-B62C-4D4C-B70C-223A1B21DE36}"/>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604B8200-1126-4E05-838C-2448C9C7032D}"/>
              </a:ext>
            </a:extLst>
          </p:cNvPr>
          <p:cNvSpPr>
            <a:spLocks noGrp="1"/>
          </p:cNvSpPr>
          <p:nvPr>
            <p:ph type="sldNum" sz="quarter" idx="12"/>
          </p:nvPr>
        </p:nvSpPr>
        <p:spPr/>
        <p:txBody>
          <a:bodyPr/>
          <a:lstStyle/>
          <a:p>
            <a:fld id="{6547F9EC-0141-428E-9624-21FD351CB832}" type="slidenum">
              <a:rPr lang="en-US" smtClean="0"/>
              <a:t>5</a:t>
            </a:fld>
            <a:endParaRPr lang="en-US"/>
          </a:p>
        </p:txBody>
      </p:sp>
      <p:pic>
        <p:nvPicPr>
          <p:cNvPr id="6" name="Picture 5">
            <a:extLst>
              <a:ext uri="{FF2B5EF4-FFF2-40B4-BE49-F238E27FC236}">
                <a16:creationId xmlns:a16="http://schemas.microsoft.com/office/drawing/2014/main" id="{085A9450-E55D-470D-8C79-1FEBCFFE1C09}"/>
              </a:ext>
            </a:extLst>
          </p:cNvPr>
          <p:cNvPicPr>
            <a:picLocks noChangeAspect="1"/>
          </p:cNvPicPr>
          <p:nvPr/>
        </p:nvPicPr>
        <p:blipFill>
          <a:blip r:embed="rId2"/>
          <a:stretch>
            <a:fillRect/>
          </a:stretch>
        </p:blipFill>
        <p:spPr>
          <a:xfrm>
            <a:off x="8865017" y="147928"/>
            <a:ext cx="3076575" cy="2057400"/>
          </a:xfrm>
          <a:prstGeom prst="rect">
            <a:avLst/>
          </a:prstGeom>
        </p:spPr>
      </p:pic>
      <p:pic>
        <p:nvPicPr>
          <p:cNvPr id="7" name="Picture 6">
            <a:extLst>
              <a:ext uri="{FF2B5EF4-FFF2-40B4-BE49-F238E27FC236}">
                <a16:creationId xmlns:a16="http://schemas.microsoft.com/office/drawing/2014/main" id="{92BCA7EF-9F78-4A01-9785-9D6C89A820D0}"/>
              </a:ext>
            </a:extLst>
          </p:cNvPr>
          <p:cNvPicPr>
            <a:picLocks noChangeAspect="1"/>
          </p:cNvPicPr>
          <p:nvPr/>
        </p:nvPicPr>
        <p:blipFill>
          <a:blip r:embed="rId3"/>
          <a:stretch>
            <a:fillRect/>
          </a:stretch>
        </p:blipFill>
        <p:spPr>
          <a:xfrm>
            <a:off x="7597189" y="5345288"/>
            <a:ext cx="1763379" cy="1242523"/>
          </a:xfrm>
          <a:prstGeom prst="rect">
            <a:avLst/>
          </a:prstGeom>
        </p:spPr>
      </p:pic>
    </p:spTree>
    <p:extLst>
      <p:ext uri="{BB962C8B-B14F-4D97-AF65-F5344CB8AC3E}">
        <p14:creationId xmlns:p14="http://schemas.microsoft.com/office/powerpoint/2010/main" val="180305723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12EA2C-EAB7-4914-8895-F7BD5181EFEC}"/>
              </a:ext>
            </a:extLst>
          </p:cNvPr>
          <p:cNvSpPr>
            <a:spLocks noGrp="1"/>
          </p:cNvSpPr>
          <p:nvPr>
            <p:ph type="title"/>
          </p:nvPr>
        </p:nvSpPr>
        <p:spPr/>
        <p:txBody>
          <a:bodyPr/>
          <a:lstStyle/>
          <a:p>
            <a:r>
              <a:rPr lang="en-US" dirty="0"/>
              <a:t>Ultimately, nested transactions become standard but “unpopular”</a:t>
            </a:r>
          </a:p>
        </p:txBody>
      </p:sp>
      <p:sp>
        <p:nvSpPr>
          <p:cNvPr id="3" name="Content Placeholder 2">
            <a:extLst>
              <a:ext uri="{FF2B5EF4-FFF2-40B4-BE49-F238E27FC236}">
                <a16:creationId xmlns:a16="http://schemas.microsoft.com/office/drawing/2014/main" id="{423079D6-554F-4411-A99F-AE72CFF6991B}"/>
              </a:ext>
            </a:extLst>
          </p:cNvPr>
          <p:cNvSpPr>
            <a:spLocks noGrp="1"/>
          </p:cNvSpPr>
          <p:nvPr>
            <p:ph idx="1"/>
          </p:nvPr>
        </p:nvSpPr>
        <p:spPr/>
        <p:txBody>
          <a:bodyPr/>
          <a:lstStyle/>
          <a:p>
            <a:r>
              <a:rPr lang="en-US" dirty="0"/>
              <a:t>Today it is easy to find products that support nested transactions</a:t>
            </a:r>
          </a:p>
          <a:p>
            <a:endParaRPr lang="en-US" dirty="0"/>
          </a:p>
          <a:p>
            <a:r>
              <a:rPr lang="en-US" dirty="0"/>
              <a:t>So you can definitely use this model if you wish</a:t>
            </a:r>
          </a:p>
          <a:p>
            <a:endParaRPr lang="en-US" dirty="0"/>
          </a:p>
          <a:p>
            <a:r>
              <a:rPr lang="en-US" dirty="0"/>
              <a:t>But the costs are quite high, and people rarely use these features in production code that cares about performance</a:t>
            </a:r>
          </a:p>
        </p:txBody>
      </p:sp>
      <p:sp>
        <p:nvSpPr>
          <p:cNvPr id="4" name="Footer Placeholder 3">
            <a:extLst>
              <a:ext uri="{FF2B5EF4-FFF2-40B4-BE49-F238E27FC236}">
                <a16:creationId xmlns:a16="http://schemas.microsoft.com/office/drawing/2014/main" id="{1C14FD4E-42FE-44BB-90F4-1C88A9B0DFEC}"/>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2D5C172A-2CC0-4AAF-9797-82173F09DF61}"/>
              </a:ext>
            </a:extLst>
          </p:cNvPr>
          <p:cNvSpPr>
            <a:spLocks noGrp="1"/>
          </p:cNvSpPr>
          <p:nvPr>
            <p:ph type="sldNum" sz="quarter" idx="12"/>
          </p:nvPr>
        </p:nvSpPr>
        <p:spPr/>
        <p:txBody>
          <a:bodyPr/>
          <a:lstStyle/>
          <a:p>
            <a:fld id="{6547F9EC-0141-428E-9624-21FD351CB832}" type="slidenum">
              <a:rPr lang="en-US" smtClean="0"/>
              <a:t>50</a:t>
            </a:fld>
            <a:endParaRPr lang="en-US"/>
          </a:p>
        </p:txBody>
      </p:sp>
    </p:spTree>
    <p:extLst>
      <p:ext uri="{BB962C8B-B14F-4D97-AF65-F5344CB8AC3E}">
        <p14:creationId xmlns:p14="http://schemas.microsoft.com/office/powerpoint/2010/main" val="220578508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BB3B51-A2FA-4053-A889-1B21AD54ECDB}"/>
              </a:ext>
            </a:extLst>
          </p:cNvPr>
          <p:cNvSpPr>
            <a:spLocks noGrp="1"/>
          </p:cNvSpPr>
          <p:nvPr>
            <p:ph type="title"/>
          </p:nvPr>
        </p:nvSpPr>
        <p:spPr/>
        <p:txBody>
          <a:bodyPr/>
          <a:lstStyle/>
          <a:p>
            <a:r>
              <a:rPr lang="en-US" dirty="0"/>
              <a:t>Under the hood?</a:t>
            </a:r>
          </a:p>
        </p:txBody>
      </p:sp>
      <p:sp>
        <p:nvSpPr>
          <p:cNvPr id="3" name="Content Placeholder 2">
            <a:extLst>
              <a:ext uri="{FF2B5EF4-FFF2-40B4-BE49-F238E27FC236}">
                <a16:creationId xmlns:a16="http://schemas.microsoft.com/office/drawing/2014/main" id="{341E5BC6-3A68-4E34-90EE-EAF39B31EF5A}"/>
              </a:ext>
            </a:extLst>
          </p:cNvPr>
          <p:cNvSpPr>
            <a:spLocks noGrp="1"/>
          </p:cNvSpPr>
          <p:nvPr>
            <p:ph idx="1"/>
          </p:nvPr>
        </p:nvSpPr>
        <p:spPr/>
        <p:txBody>
          <a:bodyPr>
            <a:normAutofit fontScale="92500" lnSpcReduction="10000"/>
          </a:bodyPr>
          <a:lstStyle/>
          <a:p>
            <a:r>
              <a:rPr lang="en-US" dirty="0"/>
              <a:t>Inside the slow transactional systems you would see a lot of lock waiting, and a lot of aborts.</a:t>
            </a:r>
          </a:p>
          <a:p>
            <a:endParaRPr lang="en-US" dirty="0"/>
          </a:p>
          <a:p>
            <a:r>
              <a:rPr lang="en-US" dirty="0"/>
              <a:t>When transactions abort they often need to be reissued (restarted from scratch).  So the data layer is working hard yet nothing useful is happening.</a:t>
            </a:r>
          </a:p>
          <a:p>
            <a:endParaRPr lang="en-US" dirty="0"/>
          </a:p>
          <a:p>
            <a:r>
              <a:rPr lang="en-US" dirty="0"/>
              <a:t>This is like a form of </a:t>
            </a:r>
            <a:r>
              <a:rPr lang="en-US" dirty="0" err="1"/>
              <a:t>livelock</a:t>
            </a:r>
            <a:r>
              <a:rPr lang="en-US" dirty="0"/>
              <a:t>.  It causes extremely high overheads.</a:t>
            </a:r>
          </a:p>
        </p:txBody>
      </p:sp>
      <p:sp>
        <p:nvSpPr>
          <p:cNvPr id="4" name="Footer Placeholder 3">
            <a:extLst>
              <a:ext uri="{FF2B5EF4-FFF2-40B4-BE49-F238E27FC236}">
                <a16:creationId xmlns:a16="http://schemas.microsoft.com/office/drawing/2014/main" id="{CDCA67AB-20AB-46B2-9630-C6E4A55C1E7F}"/>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ECCA5E72-872F-4190-8DC7-8216BF6AF7FA}"/>
              </a:ext>
            </a:extLst>
          </p:cNvPr>
          <p:cNvSpPr>
            <a:spLocks noGrp="1"/>
          </p:cNvSpPr>
          <p:nvPr>
            <p:ph type="sldNum" sz="quarter" idx="12"/>
          </p:nvPr>
        </p:nvSpPr>
        <p:spPr/>
        <p:txBody>
          <a:bodyPr/>
          <a:lstStyle/>
          <a:p>
            <a:fld id="{6547F9EC-0141-428E-9624-21FD351CB832}" type="slidenum">
              <a:rPr lang="en-US" smtClean="0"/>
              <a:t>51</a:t>
            </a:fld>
            <a:endParaRPr lang="en-US"/>
          </a:p>
        </p:txBody>
      </p:sp>
    </p:spTree>
    <p:extLst>
      <p:ext uri="{BB962C8B-B14F-4D97-AF65-F5344CB8AC3E}">
        <p14:creationId xmlns:p14="http://schemas.microsoft.com/office/powerpoint/2010/main" val="15711632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E76D1A-ED60-4537-91F9-A974863934C3}"/>
              </a:ext>
            </a:extLst>
          </p:cNvPr>
          <p:cNvSpPr>
            <a:spLocks noGrp="1"/>
          </p:cNvSpPr>
          <p:nvPr>
            <p:ph type="title"/>
          </p:nvPr>
        </p:nvSpPr>
        <p:spPr/>
        <p:txBody>
          <a:bodyPr/>
          <a:lstStyle/>
          <a:p>
            <a:r>
              <a:rPr lang="en-US" dirty="0"/>
              <a:t>Another overhead issue</a:t>
            </a:r>
          </a:p>
        </p:txBody>
      </p:sp>
      <p:sp>
        <p:nvSpPr>
          <p:cNvPr id="3" name="Content Placeholder 2">
            <a:extLst>
              <a:ext uri="{FF2B5EF4-FFF2-40B4-BE49-F238E27FC236}">
                <a16:creationId xmlns:a16="http://schemas.microsoft.com/office/drawing/2014/main" id="{2F878ECE-C7C6-463B-A7E5-34364F5232F5}"/>
              </a:ext>
            </a:extLst>
          </p:cNvPr>
          <p:cNvSpPr>
            <a:spLocks noGrp="1"/>
          </p:cNvSpPr>
          <p:nvPr>
            <p:ph idx="1"/>
          </p:nvPr>
        </p:nvSpPr>
        <p:spPr/>
        <p:txBody>
          <a:bodyPr/>
          <a:lstStyle/>
          <a:p>
            <a:r>
              <a:rPr lang="en-US" dirty="0"/>
              <a:t>Applications with threads can also create serious issues for transactional systems.</a:t>
            </a:r>
          </a:p>
          <a:p>
            <a:endParaRPr lang="en-US" dirty="0"/>
          </a:p>
          <a:p>
            <a:r>
              <a:rPr lang="en-US" dirty="0"/>
              <a:t>Should each thread be viewed as a separate </a:t>
            </a:r>
            <a:r>
              <a:rPr lang="en-US" dirty="0" err="1"/>
              <a:t>subtransaction</a:t>
            </a:r>
            <a:r>
              <a:rPr lang="en-US" dirty="0"/>
              <a:t>, or should they be considered to be distinct “top level” transactions?</a:t>
            </a:r>
          </a:p>
          <a:p>
            <a:endParaRPr lang="en-US" dirty="0"/>
          </a:p>
          <a:p>
            <a:r>
              <a:rPr lang="en-US" dirty="0"/>
              <a:t>It turns out both answers lead to costly, problematic logic</a:t>
            </a:r>
          </a:p>
        </p:txBody>
      </p:sp>
      <p:sp>
        <p:nvSpPr>
          <p:cNvPr id="4" name="Footer Placeholder 3">
            <a:extLst>
              <a:ext uri="{FF2B5EF4-FFF2-40B4-BE49-F238E27FC236}">
                <a16:creationId xmlns:a16="http://schemas.microsoft.com/office/drawing/2014/main" id="{670AFAF3-49A8-4FFD-93B7-2F9DF0DF5777}"/>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57D72A7F-5D57-42B7-8308-7B410ADA73E8}"/>
              </a:ext>
            </a:extLst>
          </p:cNvPr>
          <p:cNvSpPr>
            <a:spLocks noGrp="1"/>
          </p:cNvSpPr>
          <p:nvPr>
            <p:ph type="sldNum" sz="quarter" idx="12"/>
          </p:nvPr>
        </p:nvSpPr>
        <p:spPr/>
        <p:txBody>
          <a:bodyPr/>
          <a:lstStyle/>
          <a:p>
            <a:fld id="{6547F9EC-0141-428E-9624-21FD351CB832}" type="slidenum">
              <a:rPr lang="en-US" smtClean="0"/>
              <a:t>52</a:t>
            </a:fld>
            <a:endParaRPr lang="en-US"/>
          </a:p>
        </p:txBody>
      </p:sp>
    </p:spTree>
    <p:extLst>
      <p:ext uri="{BB962C8B-B14F-4D97-AF65-F5344CB8AC3E}">
        <p14:creationId xmlns:p14="http://schemas.microsoft.com/office/powerpoint/2010/main" val="84847879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B7AE5B-1555-448C-868B-33A177A29B86}"/>
              </a:ext>
            </a:extLst>
          </p:cNvPr>
          <p:cNvSpPr>
            <a:spLocks noGrp="1"/>
          </p:cNvSpPr>
          <p:nvPr>
            <p:ph type="title"/>
          </p:nvPr>
        </p:nvSpPr>
        <p:spPr/>
        <p:txBody>
          <a:bodyPr/>
          <a:lstStyle/>
          <a:p>
            <a:r>
              <a:rPr lang="en-US" dirty="0"/>
              <a:t>Consequence?</a:t>
            </a:r>
          </a:p>
        </p:txBody>
      </p:sp>
      <p:sp>
        <p:nvSpPr>
          <p:cNvPr id="3" name="Content Placeholder 2">
            <a:extLst>
              <a:ext uri="{FF2B5EF4-FFF2-40B4-BE49-F238E27FC236}">
                <a16:creationId xmlns:a16="http://schemas.microsoft.com/office/drawing/2014/main" id="{D2A538DB-A41D-4C89-974C-1CF76BCC3538}"/>
              </a:ext>
            </a:extLst>
          </p:cNvPr>
          <p:cNvSpPr>
            <a:spLocks noGrp="1"/>
          </p:cNvSpPr>
          <p:nvPr>
            <p:ph idx="1"/>
          </p:nvPr>
        </p:nvSpPr>
        <p:spPr/>
        <p:txBody>
          <a:bodyPr/>
          <a:lstStyle/>
          <a:p>
            <a:r>
              <a:rPr lang="en-US" dirty="0"/>
              <a:t>In some ways, the world has split.</a:t>
            </a:r>
          </a:p>
          <a:p>
            <a:endParaRPr lang="en-US" dirty="0"/>
          </a:p>
          <a:p>
            <a:r>
              <a:rPr lang="en-US" dirty="0"/>
              <a:t>Database users and big-data platforms often do use transactions, but they are more and more “read mostly”, with updates often occurring when the queries can temporarily pause</a:t>
            </a:r>
          </a:p>
          <a:p>
            <a:endParaRPr lang="en-US" dirty="0"/>
          </a:p>
          <a:p>
            <a:r>
              <a:rPr lang="en-US" dirty="0"/>
              <a:t>Many large distributed systems just don’t use transactions, at all</a:t>
            </a:r>
          </a:p>
        </p:txBody>
      </p:sp>
      <p:sp>
        <p:nvSpPr>
          <p:cNvPr id="4" name="Footer Placeholder 3">
            <a:extLst>
              <a:ext uri="{FF2B5EF4-FFF2-40B4-BE49-F238E27FC236}">
                <a16:creationId xmlns:a16="http://schemas.microsoft.com/office/drawing/2014/main" id="{D06BE897-6931-441D-A4E3-15E4AA46B3B1}"/>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B7E52817-BAB8-4C78-B015-7A8BF0DBE3B0}"/>
              </a:ext>
            </a:extLst>
          </p:cNvPr>
          <p:cNvSpPr>
            <a:spLocks noGrp="1"/>
          </p:cNvSpPr>
          <p:nvPr>
            <p:ph type="sldNum" sz="quarter" idx="12"/>
          </p:nvPr>
        </p:nvSpPr>
        <p:spPr/>
        <p:txBody>
          <a:bodyPr/>
          <a:lstStyle/>
          <a:p>
            <a:fld id="{6547F9EC-0141-428E-9624-21FD351CB832}" type="slidenum">
              <a:rPr lang="en-US" smtClean="0"/>
              <a:t>53</a:t>
            </a:fld>
            <a:endParaRPr lang="en-US"/>
          </a:p>
        </p:txBody>
      </p:sp>
    </p:spTree>
    <p:extLst>
      <p:ext uri="{BB962C8B-B14F-4D97-AF65-F5344CB8AC3E}">
        <p14:creationId xmlns:p14="http://schemas.microsoft.com/office/powerpoint/2010/main" val="318965714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CF9BB7D2-4BF6-40C0-A77D-E478DF4215A5}"/>
              </a:ext>
            </a:extLst>
          </p:cNvPr>
          <p:cNvPicPr>
            <a:picLocks noChangeAspect="1"/>
          </p:cNvPicPr>
          <p:nvPr/>
        </p:nvPicPr>
        <p:blipFill>
          <a:blip r:embed="rId2"/>
          <a:stretch>
            <a:fillRect/>
          </a:stretch>
        </p:blipFill>
        <p:spPr>
          <a:xfrm>
            <a:off x="10895611" y="228651"/>
            <a:ext cx="1115061" cy="1115061"/>
          </a:xfrm>
          <a:prstGeom prst="rect">
            <a:avLst/>
          </a:prstGeom>
        </p:spPr>
      </p:pic>
      <p:sp>
        <p:nvSpPr>
          <p:cNvPr id="2" name="Title 1">
            <a:extLst>
              <a:ext uri="{FF2B5EF4-FFF2-40B4-BE49-F238E27FC236}">
                <a16:creationId xmlns:a16="http://schemas.microsoft.com/office/drawing/2014/main" id="{2753C3E8-61D6-486A-8B9F-FC0C07BD2798}"/>
              </a:ext>
            </a:extLst>
          </p:cNvPr>
          <p:cNvSpPr>
            <a:spLocks noGrp="1"/>
          </p:cNvSpPr>
          <p:nvPr>
            <p:ph type="title"/>
          </p:nvPr>
        </p:nvSpPr>
        <p:spPr/>
        <p:txBody>
          <a:bodyPr/>
          <a:lstStyle/>
          <a:p>
            <a:r>
              <a:rPr lang="en-US" dirty="0"/>
              <a:t>Ideas people have proposed</a:t>
            </a:r>
          </a:p>
        </p:txBody>
      </p:sp>
      <p:sp>
        <p:nvSpPr>
          <p:cNvPr id="3" name="Content Placeholder 2">
            <a:extLst>
              <a:ext uri="{FF2B5EF4-FFF2-40B4-BE49-F238E27FC236}">
                <a16:creationId xmlns:a16="http://schemas.microsoft.com/office/drawing/2014/main" id="{E3D011DB-4AF6-4DEF-A2EA-0239A755F5CF}"/>
              </a:ext>
            </a:extLst>
          </p:cNvPr>
          <p:cNvSpPr>
            <a:spLocks noGrp="1"/>
          </p:cNvSpPr>
          <p:nvPr>
            <p:ph idx="1"/>
          </p:nvPr>
        </p:nvSpPr>
        <p:spPr>
          <a:xfrm>
            <a:off x="1024128" y="2681298"/>
            <a:ext cx="10641690" cy="3628061"/>
          </a:xfrm>
        </p:spPr>
        <p:txBody>
          <a:bodyPr>
            <a:normAutofit/>
          </a:bodyPr>
          <a:lstStyle/>
          <a:p>
            <a:r>
              <a:rPr lang="en-US" dirty="0"/>
              <a:t>The nice aspect is the simplicity of the model…  So researchers have tried to invent new ways to implement transactional key-value stores that won’t have these scalability issues.</a:t>
            </a:r>
          </a:p>
          <a:p>
            <a:endParaRPr lang="en-US" dirty="0"/>
          </a:p>
          <a:p>
            <a:r>
              <a:rPr lang="en-US" dirty="0"/>
              <a:t>Some exciting recent work was done at Microsoft.  They used a form of hardware accelerator (RDMA).  We will discuss this solution, </a:t>
            </a:r>
            <a:r>
              <a:rPr lang="en-US" dirty="0" err="1"/>
              <a:t>FaRM</a:t>
            </a:r>
            <a:r>
              <a:rPr lang="en-US" dirty="0"/>
              <a:t>, in our next lecture.  Microsoft Bing uses it.</a:t>
            </a:r>
          </a:p>
        </p:txBody>
      </p:sp>
      <p:sp>
        <p:nvSpPr>
          <p:cNvPr id="4" name="Footer Placeholder 3">
            <a:extLst>
              <a:ext uri="{FF2B5EF4-FFF2-40B4-BE49-F238E27FC236}">
                <a16:creationId xmlns:a16="http://schemas.microsoft.com/office/drawing/2014/main" id="{721D1C50-5E67-48F4-B4E7-A7E9C0289700}"/>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F6C3C396-C792-4E19-8CF3-EEB675C00655}"/>
              </a:ext>
            </a:extLst>
          </p:cNvPr>
          <p:cNvSpPr>
            <a:spLocks noGrp="1"/>
          </p:cNvSpPr>
          <p:nvPr>
            <p:ph type="sldNum" sz="quarter" idx="12"/>
          </p:nvPr>
        </p:nvSpPr>
        <p:spPr/>
        <p:txBody>
          <a:bodyPr/>
          <a:lstStyle/>
          <a:p>
            <a:fld id="{6547F9EC-0141-428E-9624-21FD351CB832}" type="slidenum">
              <a:rPr lang="en-US" smtClean="0"/>
              <a:t>54</a:t>
            </a:fld>
            <a:endParaRPr lang="en-US"/>
          </a:p>
        </p:txBody>
      </p:sp>
      <p:pic>
        <p:nvPicPr>
          <p:cNvPr id="7" name="Picture 6">
            <a:extLst>
              <a:ext uri="{FF2B5EF4-FFF2-40B4-BE49-F238E27FC236}">
                <a16:creationId xmlns:a16="http://schemas.microsoft.com/office/drawing/2014/main" id="{F90505FD-EA6E-4070-9542-2DCDD660608B}"/>
              </a:ext>
            </a:extLst>
          </p:cNvPr>
          <p:cNvPicPr>
            <a:picLocks noChangeAspect="1"/>
          </p:cNvPicPr>
          <p:nvPr/>
        </p:nvPicPr>
        <p:blipFill>
          <a:blip r:embed="rId3"/>
          <a:stretch>
            <a:fillRect/>
          </a:stretch>
        </p:blipFill>
        <p:spPr>
          <a:xfrm>
            <a:off x="8476755" y="391729"/>
            <a:ext cx="1269989" cy="1396988"/>
          </a:xfrm>
          <a:prstGeom prst="rect">
            <a:avLst/>
          </a:prstGeom>
        </p:spPr>
      </p:pic>
      <p:pic>
        <p:nvPicPr>
          <p:cNvPr id="8" name="Picture 7">
            <a:extLst>
              <a:ext uri="{FF2B5EF4-FFF2-40B4-BE49-F238E27FC236}">
                <a16:creationId xmlns:a16="http://schemas.microsoft.com/office/drawing/2014/main" id="{0FC2C2A5-1BCB-481D-975B-536ED37211A5}"/>
              </a:ext>
            </a:extLst>
          </p:cNvPr>
          <p:cNvPicPr>
            <a:picLocks noChangeAspect="1"/>
          </p:cNvPicPr>
          <p:nvPr/>
        </p:nvPicPr>
        <p:blipFill>
          <a:blip r:embed="rId4"/>
          <a:stretch>
            <a:fillRect/>
          </a:stretch>
        </p:blipFill>
        <p:spPr>
          <a:xfrm>
            <a:off x="9778584" y="592897"/>
            <a:ext cx="1197526" cy="1219702"/>
          </a:xfrm>
          <a:prstGeom prst="rect">
            <a:avLst/>
          </a:prstGeom>
        </p:spPr>
      </p:pic>
      <p:sp>
        <p:nvSpPr>
          <p:cNvPr id="9" name="TextBox 8">
            <a:extLst>
              <a:ext uri="{FF2B5EF4-FFF2-40B4-BE49-F238E27FC236}">
                <a16:creationId xmlns:a16="http://schemas.microsoft.com/office/drawing/2014/main" id="{61AA22BC-E1D5-4820-8DDC-926778AA1888}"/>
              </a:ext>
            </a:extLst>
          </p:cNvPr>
          <p:cNvSpPr txBox="1"/>
          <p:nvPr/>
        </p:nvSpPr>
        <p:spPr>
          <a:xfrm>
            <a:off x="9056037" y="1797062"/>
            <a:ext cx="2754963" cy="430887"/>
          </a:xfrm>
          <a:prstGeom prst="rect">
            <a:avLst/>
          </a:prstGeom>
          <a:noFill/>
        </p:spPr>
        <p:txBody>
          <a:bodyPr wrap="square" rtlCol="0">
            <a:spAutoFit/>
          </a:bodyPr>
          <a:lstStyle/>
          <a:p>
            <a:pPr algn="ctr"/>
            <a:r>
              <a:rPr lang="en-US" sz="1050" b="1" dirty="0"/>
              <a:t>MSR </a:t>
            </a:r>
            <a:r>
              <a:rPr lang="en-US" sz="1050" b="1" dirty="0" err="1"/>
              <a:t>FaRM</a:t>
            </a:r>
            <a:r>
              <a:rPr lang="en-US" sz="1050" b="1" dirty="0"/>
              <a:t> Team:  </a:t>
            </a:r>
            <a:r>
              <a:rPr lang="en-US" sz="1050" b="0" i="0" dirty="0">
                <a:solidFill>
                  <a:srgbClr val="24292E"/>
                </a:solidFill>
                <a:effectLst/>
                <a:latin typeface="-apple-system"/>
              </a:rPr>
              <a:t>Aleksandar </a:t>
            </a:r>
            <a:r>
              <a:rPr lang="en-US" sz="1050" b="0" i="0" dirty="0" err="1">
                <a:solidFill>
                  <a:srgbClr val="24292E"/>
                </a:solidFill>
                <a:effectLst/>
                <a:latin typeface="-apple-system"/>
              </a:rPr>
              <a:t>Dragojević</a:t>
            </a:r>
            <a:r>
              <a:rPr lang="en-US" sz="1050" b="0" i="0" dirty="0">
                <a:solidFill>
                  <a:srgbClr val="24292E"/>
                </a:solidFill>
                <a:effectLst/>
                <a:latin typeface="-apple-system"/>
              </a:rPr>
              <a:t>, </a:t>
            </a:r>
            <a:br>
              <a:rPr lang="en-US" sz="1050" b="0" i="0" dirty="0">
                <a:solidFill>
                  <a:srgbClr val="24292E"/>
                </a:solidFill>
                <a:effectLst/>
                <a:latin typeface="-apple-system"/>
              </a:rPr>
            </a:br>
            <a:r>
              <a:rPr lang="en-US" sz="1050" b="0" i="0" dirty="0">
                <a:solidFill>
                  <a:srgbClr val="24292E"/>
                </a:solidFill>
                <a:effectLst/>
                <a:latin typeface="-apple-system"/>
              </a:rPr>
              <a:t>Dushyanth Narayanan, Miguel Castro</a:t>
            </a:r>
            <a:endParaRPr lang="en-US" sz="1050" b="1" dirty="0"/>
          </a:p>
        </p:txBody>
      </p:sp>
    </p:spTree>
    <p:extLst>
      <p:ext uri="{BB962C8B-B14F-4D97-AF65-F5344CB8AC3E}">
        <p14:creationId xmlns:p14="http://schemas.microsoft.com/office/powerpoint/2010/main" val="17466366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DB81B3-B3D1-45B7-848E-8681174C17BC}"/>
              </a:ext>
            </a:extLst>
          </p:cNvPr>
          <p:cNvSpPr>
            <a:spLocks noGrp="1"/>
          </p:cNvSpPr>
          <p:nvPr>
            <p:ph type="title"/>
          </p:nvPr>
        </p:nvSpPr>
        <p:spPr/>
        <p:txBody>
          <a:bodyPr/>
          <a:lstStyle/>
          <a:p>
            <a:r>
              <a:rPr lang="en-US" dirty="0"/>
              <a:t>Data and Processes</a:t>
            </a:r>
          </a:p>
        </p:txBody>
      </p:sp>
      <p:sp>
        <p:nvSpPr>
          <p:cNvPr id="3" name="Content Placeholder 2">
            <a:extLst>
              <a:ext uri="{FF2B5EF4-FFF2-40B4-BE49-F238E27FC236}">
                <a16:creationId xmlns:a16="http://schemas.microsoft.com/office/drawing/2014/main" id="{5F262067-EA1E-4647-8019-6307E3C2796E}"/>
              </a:ext>
            </a:extLst>
          </p:cNvPr>
          <p:cNvSpPr>
            <a:spLocks noGrp="1"/>
          </p:cNvSpPr>
          <p:nvPr>
            <p:ph idx="1"/>
          </p:nvPr>
        </p:nvSpPr>
        <p:spPr/>
        <p:txBody>
          <a:bodyPr/>
          <a:lstStyle/>
          <a:p>
            <a:r>
              <a:rPr lang="en-US" dirty="0"/>
              <a:t>We model data as a set of variables, usually with alphabetical names such as X, Y, Z…</a:t>
            </a:r>
          </a:p>
          <a:p>
            <a:endParaRPr lang="en-US" dirty="0"/>
          </a:p>
          <a:p>
            <a:r>
              <a:rPr lang="en-US" dirty="0"/>
              <a:t>A transaction models an executing program that has begin/commit/abort blocks, inside of which it issues reads and writes to the variables.  </a:t>
            </a:r>
          </a:p>
        </p:txBody>
      </p:sp>
      <p:sp>
        <p:nvSpPr>
          <p:cNvPr id="4" name="Footer Placeholder 3">
            <a:extLst>
              <a:ext uri="{FF2B5EF4-FFF2-40B4-BE49-F238E27FC236}">
                <a16:creationId xmlns:a16="http://schemas.microsoft.com/office/drawing/2014/main" id="{91120A7A-A85E-43F3-9C14-3092D6C117E0}"/>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2963B58B-0147-4F0B-B657-7424F2E3F19B}"/>
              </a:ext>
            </a:extLst>
          </p:cNvPr>
          <p:cNvSpPr>
            <a:spLocks noGrp="1"/>
          </p:cNvSpPr>
          <p:nvPr>
            <p:ph type="sldNum" sz="quarter" idx="12"/>
          </p:nvPr>
        </p:nvSpPr>
        <p:spPr/>
        <p:txBody>
          <a:bodyPr/>
          <a:lstStyle/>
          <a:p>
            <a:fld id="{6547F9EC-0141-428E-9624-21FD351CB832}" type="slidenum">
              <a:rPr lang="en-US" smtClean="0"/>
              <a:t>6</a:t>
            </a:fld>
            <a:endParaRPr lang="en-US"/>
          </a:p>
        </p:txBody>
      </p:sp>
    </p:spTree>
    <p:extLst>
      <p:ext uri="{BB962C8B-B14F-4D97-AF65-F5344CB8AC3E}">
        <p14:creationId xmlns:p14="http://schemas.microsoft.com/office/powerpoint/2010/main" val="8563510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D027FE-4508-4EC4-B4FB-B7EB665AC494}"/>
              </a:ext>
            </a:extLst>
          </p:cNvPr>
          <p:cNvSpPr>
            <a:spLocks noGrp="1"/>
          </p:cNvSpPr>
          <p:nvPr>
            <p:ph type="title"/>
          </p:nvPr>
        </p:nvSpPr>
        <p:spPr/>
        <p:txBody>
          <a:bodyPr/>
          <a:lstStyle/>
          <a:p>
            <a:r>
              <a:rPr lang="en-US" dirty="0"/>
              <a:t>Synchronization</a:t>
            </a:r>
          </a:p>
        </p:txBody>
      </p:sp>
      <p:sp>
        <p:nvSpPr>
          <p:cNvPr id="3" name="Content Placeholder 2">
            <a:extLst>
              <a:ext uri="{FF2B5EF4-FFF2-40B4-BE49-F238E27FC236}">
                <a16:creationId xmlns:a16="http://schemas.microsoft.com/office/drawing/2014/main" id="{1D3784FF-B59D-44DE-BDFB-88DACBA75B11}"/>
              </a:ext>
            </a:extLst>
          </p:cNvPr>
          <p:cNvSpPr>
            <a:spLocks noGrp="1"/>
          </p:cNvSpPr>
          <p:nvPr>
            <p:ph idx="1"/>
          </p:nvPr>
        </p:nvSpPr>
        <p:spPr/>
        <p:txBody>
          <a:bodyPr/>
          <a:lstStyle/>
          <a:p>
            <a:r>
              <a:rPr lang="en-US" dirty="0"/>
              <a:t>We expect to have lots of concurrent processes running, so we need a way to avoid concurrency issues.</a:t>
            </a:r>
          </a:p>
          <a:p>
            <a:endParaRPr lang="en-US" dirty="0"/>
          </a:p>
          <a:p>
            <a:r>
              <a:rPr lang="en-US" dirty="0"/>
              <a:t>For this a transactional model introduces read locks and write locks.  If you hold a read lock on X, you can only do reads.  With a write lock, you can do both reads and writes.</a:t>
            </a:r>
          </a:p>
        </p:txBody>
      </p:sp>
      <p:sp>
        <p:nvSpPr>
          <p:cNvPr id="4" name="Footer Placeholder 3">
            <a:extLst>
              <a:ext uri="{FF2B5EF4-FFF2-40B4-BE49-F238E27FC236}">
                <a16:creationId xmlns:a16="http://schemas.microsoft.com/office/drawing/2014/main" id="{811F3648-BFD2-4F48-8358-D0EA880354BC}"/>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62A0A74E-1674-4809-A72C-D9C83132BEFE}"/>
              </a:ext>
            </a:extLst>
          </p:cNvPr>
          <p:cNvSpPr>
            <a:spLocks noGrp="1"/>
          </p:cNvSpPr>
          <p:nvPr>
            <p:ph type="sldNum" sz="quarter" idx="12"/>
          </p:nvPr>
        </p:nvSpPr>
        <p:spPr/>
        <p:txBody>
          <a:bodyPr/>
          <a:lstStyle/>
          <a:p>
            <a:fld id="{6547F9EC-0141-428E-9624-21FD351CB832}" type="slidenum">
              <a:rPr lang="en-US" smtClean="0"/>
              <a:t>7</a:t>
            </a:fld>
            <a:endParaRPr lang="en-US"/>
          </a:p>
        </p:txBody>
      </p:sp>
    </p:spTree>
    <p:extLst>
      <p:ext uri="{BB962C8B-B14F-4D97-AF65-F5344CB8AC3E}">
        <p14:creationId xmlns:p14="http://schemas.microsoft.com/office/powerpoint/2010/main" val="5711189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F6CAB0-656E-4D10-BD71-D8ADFC8C1380}"/>
              </a:ext>
            </a:extLst>
          </p:cNvPr>
          <p:cNvSpPr>
            <a:spLocks noGrp="1"/>
          </p:cNvSpPr>
          <p:nvPr>
            <p:ph type="title"/>
          </p:nvPr>
        </p:nvSpPr>
        <p:spPr/>
        <p:txBody>
          <a:bodyPr/>
          <a:lstStyle/>
          <a:p>
            <a:r>
              <a:rPr lang="en-US" dirty="0"/>
              <a:t>Example</a:t>
            </a:r>
          </a:p>
        </p:txBody>
      </p:sp>
      <p:sp>
        <p:nvSpPr>
          <p:cNvPr id="6" name="Content Placeholder 5">
            <a:extLst>
              <a:ext uri="{FF2B5EF4-FFF2-40B4-BE49-F238E27FC236}">
                <a16:creationId xmlns:a16="http://schemas.microsoft.com/office/drawing/2014/main" id="{1A9D264F-5867-4005-9C61-51990D41046B}"/>
              </a:ext>
            </a:extLst>
          </p:cNvPr>
          <p:cNvSpPr>
            <a:spLocks noGrp="1"/>
          </p:cNvSpPr>
          <p:nvPr>
            <p:ph sz="half" idx="1"/>
          </p:nvPr>
        </p:nvSpPr>
        <p:spPr/>
        <p:txBody>
          <a:bodyPr/>
          <a:lstStyle/>
          <a:p>
            <a:r>
              <a:rPr lang="en-US" dirty="0"/>
              <a:t>Transaction 1:</a:t>
            </a:r>
          </a:p>
          <a:p>
            <a:pPr marL="128016" lvl="1" indent="0">
              <a:buNone/>
            </a:pPr>
            <a:r>
              <a:rPr lang="en-US" dirty="0"/>
              <a:t>      Begin;</a:t>
            </a:r>
          </a:p>
          <a:p>
            <a:pPr marL="128016" lvl="1" indent="0">
              <a:buNone/>
            </a:pPr>
            <a:r>
              <a:rPr lang="en-US" dirty="0"/>
              <a:t>            </a:t>
            </a:r>
            <a:r>
              <a:rPr lang="en-US" dirty="0" err="1"/>
              <a:t>ReadLock</a:t>
            </a:r>
            <a:r>
              <a:rPr lang="en-US" dirty="0"/>
              <a:t> X;</a:t>
            </a:r>
          </a:p>
          <a:p>
            <a:pPr marL="128016" lvl="1" indent="0">
              <a:buNone/>
            </a:pPr>
            <a:r>
              <a:rPr lang="en-US" dirty="0"/>
              <a:t>            </a:t>
            </a:r>
            <a:r>
              <a:rPr lang="en-US" dirty="0" err="1"/>
              <a:t>ReadLock</a:t>
            </a:r>
            <a:r>
              <a:rPr lang="en-US" dirty="0"/>
              <a:t> Y;</a:t>
            </a:r>
          </a:p>
          <a:p>
            <a:pPr marL="128016" lvl="1" indent="0">
              <a:buNone/>
            </a:pPr>
            <a:r>
              <a:rPr lang="en-US" dirty="0"/>
              <a:t>            </a:t>
            </a:r>
            <a:r>
              <a:rPr lang="en-US" dirty="0" err="1"/>
              <a:t>WriteLock</a:t>
            </a:r>
            <a:r>
              <a:rPr lang="en-US" dirty="0"/>
              <a:t> Z;</a:t>
            </a:r>
          </a:p>
          <a:p>
            <a:pPr marL="128016" lvl="1" indent="0">
              <a:buNone/>
            </a:pPr>
            <a:r>
              <a:rPr lang="en-US" dirty="0"/>
              <a:t>            Z = X+Y;   </a:t>
            </a:r>
          </a:p>
          <a:p>
            <a:pPr marL="128016" lvl="1" indent="0">
              <a:buNone/>
            </a:pPr>
            <a:r>
              <a:rPr lang="en-US" dirty="0"/>
              <a:t>      Commit;</a:t>
            </a:r>
          </a:p>
        </p:txBody>
      </p:sp>
      <p:sp>
        <p:nvSpPr>
          <p:cNvPr id="7" name="Content Placeholder 6">
            <a:extLst>
              <a:ext uri="{FF2B5EF4-FFF2-40B4-BE49-F238E27FC236}">
                <a16:creationId xmlns:a16="http://schemas.microsoft.com/office/drawing/2014/main" id="{F28E83A2-D8EB-4AE5-96DC-6FE363172B73}"/>
              </a:ext>
            </a:extLst>
          </p:cNvPr>
          <p:cNvSpPr>
            <a:spLocks noGrp="1"/>
          </p:cNvSpPr>
          <p:nvPr>
            <p:ph sz="half" idx="2"/>
          </p:nvPr>
        </p:nvSpPr>
        <p:spPr/>
        <p:txBody>
          <a:bodyPr/>
          <a:lstStyle/>
          <a:p>
            <a:r>
              <a:rPr lang="en-US" dirty="0"/>
              <a:t>Transaction 2:</a:t>
            </a:r>
          </a:p>
          <a:p>
            <a:pPr marL="128016" lvl="1" indent="0">
              <a:buNone/>
            </a:pPr>
            <a:r>
              <a:rPr lang="en-US" dirty="0"/>
              <a:t>      Begin;</a:t>
            </a:r>
          </a:p>
          <a:p>
            <a:pPr marL="128016" lvl="1" indent="0">
              <a:buNone/>
            </a:pPr>
            <a:r>
              <a:rPr lang="en-US" dirty="0"/>
              <a:t>            </a:t>
            </a:r>
            <a:r>
              <a:rPr lang="en-US" dirty="0" err="1"/>
              <a:t>ReadLock</a:t>
            </a:r>
            <a:r>
              <a:rPr lang="en-US" dirty="0"/>
              <a:t> Z;</a:t>
            </a:r>
          </a:p>
          <a:p>
            <a:pPr marL="128016" lvl="1" indent="0">
              <a:buNone/>
            </a:pPr>
            <a:r>
              <a:rPr lang="en-US" dirty="0"/>
              <a:t>            </a:t>
            </a:r>
            <a:r>
              <a:rPr lang="en-US" dirty="0" err="1"/>
              <a:t>WriteLock</a:t>
            </a:r>
            <a:r>
              <a:rPr lang="en-US" dirty="0"/>
              <a:t> X;</a:t>
            </a:r>
          </a:p>
          <a:p>
            <a:pPr marL="128016" lvl="1" indent="0">
              <a:buNone/>
            </a:pPr>
            <a:r>
              <a:rPr lang="en-US" dirty="0"/>
              <a:t>            </a:t>
            </a:r>
            <a:r>
              <a:rPr lang="en-US" dirty="0" err="1"/>
              <a:t>WriteLock</a:t>
            </a:r>
            <a:r>
              <a:rPr lang="en-US" dirty="0"/>
              <a:t> Y;</a:t>
            </a:r>
          </a:p>
          <a:p>
            <a:pPr marL="128016" lvl="1" indent="0">
              <a:buNone/>
            </a:pPr>
            <a:r>
              <a:rPr lang="en-US" dirty="0"/>
              <a:t>            X = Y-Z;</a:t>
            </a:r>
          </a:p>
          <a:p>
            <a:pPr marL="128016" lvl="1" indent="0">
              <a:buNone/>
            </a:pPr>
            <a:r>
              <a:rPr lang="en-US" dirty="0"/>
              <a:t>            Y = X+Z;</a:t>
            </a:r>
          </a:p>
          <a:p>
            <a:pPr marL="128016" lvl="1" indent="0">
              <a:buNone/>
            </a:pPr>
            <a:r>
              <a:rPr lang="en-US" dirty="0"/>
              <a:t>      Commit;     </a:t>
            </a:r>
          </a:p>
        </p:txBody>
      </p:sp>
      <p:sp>
        <p:nvSpPr>
          <p:cNvPr id="4" name="Footer Placeholder 3">
            <a:extLst>
              <a:ext uri="{FF2B5EF4-FFF2-40B4-BE49-F238E27FC236}">
                <a16:creationId xmlns:a16="http://schemas.microsoft.com/office/drawing/2014/main" id="{14CF33FD-8B45-4DCA-8F75-056627F25136}"/>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811A8BB7-53A5-4ED5-8CF0-0B669D64055F}"/>
              </a:ext>
            </a:extLst>
          </p:cNvPr>
          <p:cNvSpPr>
            <a:spLocks noGrp="1"/>
          </p:cNvSpPr>
          <p:nvPr>
            <p:ph type="sldNum" sz="quarter" idx="12"/>
          </p:nvPr>
        </p:nvSpPr>
        <p:spPr/>
        <p:txBody>
          <a:bodyPr/>
          <a:lstStyle/>
          <a:p>
            <a:fld id="{6547F9EC-0141-428E-9624-21FD351CB832}" type="slidenum">
              <a:rPr lang="en-US" smtClean="0"/>
              <a:t>8</a:t>
            </a:fld>
            <a:endParaRPr lang="en-US"/>
          </a:p>
        </p:txBody>
      </p:sp>
      <p:sp>
        <p:nvSpPr>
          <p:cNvPr id="8" name="TextBox 7"/>
          <p:cNvSpPr txBox="1"/>
          <p:nvPr/>
        </p:nvSpPr>
        <p:spPr>
          <a:xfrm>
            <a:off x="2547869" y="5754909"/>
            <a:ext cx="5818909" cy="646331"/>
          </a:xfrm>
          <a:prstGeom prst="rect">
            <a:avLst/>
          </a:prstGeom>
          <a:noFill/>
        </p:spPr>
        <p:txBody>
          <a:bodyPr wrap="square" rtlCol="0">
            <a:spAutoFit/>
          </a:bodyPr>
          <a:lstStyle/>
          <a:p>
            <a:pPr algn="ctr"/>
            <a:r>
              <a:rPr lang="en-US" b="1" i="1" dirty="0">
                <a:solidFill>
                  <a:srgbClr val="C00000"/>
                </a:solidFill>
              </a:rPr>
              <a:t>Note: Running T</a:t>
            </a:r>
            <a:r>
              <a:rPr lang="en-US" b="1" i="1" baseline="-25000" dirty="0">
                <a:solidFill>
                  <a:srgbClr val="C00000"/>
                </a:solidFill>
              </a:rPr>
              <a:t>1</a:t>
            </a:r>
            <a:r>
              <a:rPr lang="en-US" b="1" i="1" dirty="0">
                <a:solidFill>
                  <a:srgbClr val="C00000"/>
                </a:solidFill>
              </a:rPr>
              <a:t> and then T</a:t>
            </a:r>
            <a:r>
              <a:rPr lang="en-US" b="1" i="1" baseline="-25000" dirty="0">
                <a:solidFill>
                  <a:srgbClr val="C00000"/>
                </a:solidFill>
              </a:rPr>
              <a:t>2</a:t>
            </a:r>
            <a:r>
              <a:rPr lang="en-US" b="1" i="1" dirty="0">
                <a:solidFill>
                  <a:srgbClr val="C00000"/>
                </a:solidFill>
              </a:rPr>
              <a:t> should leave Z=X+Y, and should swap X and Y relative to their initial values</a:t>
            </a:r>
          </a:p>
        </p:txBody>
      </p:sp>
    </p:spTree>
    <p:extLst>
      <p:ext uri="{BB962C8B-B14F-4D97-AF65-F5344CB8AC3E}">
        <p14:creationId xmlns:p14="http://schemas.microsoft.com/office/powerpoint/2010/main" val="16316713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30E558BC-2227-4968-A32C-72B1E64838DF}"/>
              </a:ext>
            </a:extLst>
          </p:cNvPr>
          <p:cNvSpPr>
            <a:spLocks noGrp="1"/>
          </p:cNvSpPr>
          <p:nvPr>
            <p:ph type="title"/>
          </p:nvPr>
        </p:nvSpPr>
        <p:spPr/>
        <p:txBody>
          <a:bodyPr/>
          <a:lstStyle/>
          <a:p>
            <a:r>
              <a:rPr lang="en-US" dirty="0"/>
              <a:t>Why does our model look like code?</a:t>
            </a:r>
          </a:p>
        </p:txBody>
      </p:sp>
      <p:sp>
        <p:nvSpPr>
          <p:cNvPr id="8" name="Content Placeholder 7">
            <a:extLst>
              <a:ext uri="{FF2B5EF4-FFF2-40B4-BE49-F238E27FC236}">
                <a16:creationId xmlns:a16="http://schemas.microsoft.com/office/drawing/2014/main" id="{B68DA5AD-2D52-49EF-A4B8-38855018B49C}"/>
              </a:ext>
            </a:extLst>
          </p:cNvPr>
          <p:cNvSpPr>
            <a:spLocks noGrp="1"/>
          </p:cNvSpPr>
          <p:nvPr>
            <p:ph idx="1"/>
          </p:nvPr>
        </p:nvSpPr>
        <p:spPr/>
        <p:txBody>
          <a:bodyPr/>
          <a:lstStyle/>
          <a:p>
            <a:r>
              <a:rPr lang="en-US" dirty="0"/>
              <a:t>The </a:t>
            </a:r>
            <a:r>
              <a:rPr lang="en-US" i="1" dirty="0"/>
              <a:t>real</a:t>
            </a:r>
            <a:r>
              <a:rPr lang="en-US" dirty="0"/>
              <a:t> program would be written in a language like C++</a:t>
            </a:r>
          </a:p>
          <a:p>
            <a:endParaRPr lang="en-US" dirty="0"/>
          </a:p>
          <a:p>
            <a:r>
              <a:rPr lang="en-US" dirty="0"/>
              <a:t>But the idea is to strip away everything except locking and data access operations.  </a:t>
            </a:r>
          </a:p>
          <a:p>
            <a:endParaRPr lang="en-US" dirty="0"/>
          </a:p>
          <a:p>
            <a:r>
              <a:rPr lang="en-US" dirty="0"/>
              <a:t>So we still see a code-like structure, but now we think of it as a mathematical tool for describing our program.</a:t>
            </a:r>
          </a:p>
          <a:p>
            <a:endParaRPr lang="en-US" dirty="0"/>
          </a:p>
          <a:p>
            <a:endParaRPr lang="en-US" dirty="0"/>
          </a:p>
        </p:txBody>
      </p:sp>
      <p:sp>
        <p:nvSpPr>
          <p:cNvPr id="5" name="Footer Placeholder 4">
            <a:extLst>
              <a:ext uri="{FF2B5EF4-FFF2-40B4-BE49-F238E27FC236}">
                <a16:creationId xmlns:a16="http://schemas.microsoft.com/office/drawing/2014/main" id="{24EFE6B1-7400-4605-B743-CF36C0320B01}"/>
              </a:ext>
            </a:extLst>
          </p:cNvPr>
          <p:cNvSpPr>
            <a:spLocks noGrp="1"/>
          </p:cNvSpPr>
          <p:nvPr>
            <p:ph type="ftr" sz="quarter" idx="11"/>
          </p:nvPr>
        </p:nvSpPr>
        <p:spPr/>
        <p:txBody>
          <a:bodyPr/>
          <a:lstStyle/>
          <a:p>
            <a:r>
              <a:rPr lang="en-US"/>
              <a:t>Cornell CS4414 - Fall 2021.</a:t>
            </a:r>
          </a:p>
        </p:txBody>
      </p:sp>
      <p:sp>
        <p:nvSpPr>
          <p:cNvPr id="6" name="Slide Number Placeholder 5">
            <a:extLst>
              <a:ext uri="{FF2B5EF4-FFF2-40B4-BE49-F238E27FC236}">
                <a16:creationId xmlns:a16="http://schemas.microsoft.com/office/drawing/2014/main" id="{49A5A13F-D00E-4E78-8887-D86D9D050C50}"/>
              </a:ext>
            </a:extLst>
          </p:cNvPr>
          <p:cNvSpPr>
            <a:spLocks noGrp="1"/>
          </p:cNvSpPr>
          <p:nvPr>
            <p:ph type="sldNum" sz="quarter" idx="12"/>
          </p:nvPr>
        </p:nvSpPr>
        <p:spPr/>
        <p:txBody>
          <a:bodyPr/>
          <a:lstStyle/>
          <a:p>
            <a:fld id="{6547F9EC-0141-428E-9624-21FD351CB832}" type="slidenum">
              <a:rPr lang="en-US" smtClean="0"/>
              <a:t>9</a:t>
            </a:fld>
            <a:endParaRPr lang="en-US"/>
          </a:p>
        </p:txBody>
      </p:sp>
    </p:spTree>
    <p:extLst>
      <p:ext uri="{BB962C8B-B14F-4D97-AF65-F5344CB8AC3E}">
        <p14:creationId xmlns:p14="http://schemas.microsoft.com/office/powerpoint/2010/main" val="199552531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Integral</Template>
  <TotalTime>5495</TotalTime>
  <Words>4286</Words>
  <Application>Microsoft Office PowerPoint</Application>
  <PresentationFormat>Widescreen</PresentationFormat>
  <Paragraphs>512</Paragraphs>
  <Slides>54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54</vt:i4>
      </vt:variant>
    </vt:vector>
  </HeadingPairs>
  <TitlesOfParts>
    <vt:vector size="61" baseType="lpstr">
      <vt:lpstr>-apple-system</vt:lpstr>
      <vt:lpstr>Calibri</vt:lpstr>
      <vt:lpstr>Tw Cen MT</vt:lpstr>
      <vt:lpstr>Tw Cen MT Condensed</vt:lpstr>
      <vt:lpstr>Wingdings</vt:lpstr>
      <vt:lpstr>Wingdings 3</vt:lpstr>
      <vt:lpstr>Integral</vt:lpstr>
      <vt:lpstr>Transactions: The model, some building blocks, a “solution”</vt:lpstr>
      <vt:lpstr>Idea map for today</vt:lpstr>
      <vt:lpstr>Transaction Model</vt:lpstr>
      <vt:lpstr>Role of begin and commit/Abort?</vt:lpstr>
      <vt:lpstr>Abort is useful!</vt:lpstr>
      <vt:lpstr>Data and Processes</vt:lpstr>
      <vt:lpstr>Synchronization</vt:lpstr>
      <vt:lpstr>Example</vt:lpstr>
      <vt:lpstr>Why does our model look like code?</vt:lpstr>
      <vt:lpstr>Concept: A storage “Execution Trace”</vt:lpstr>
      <vt:lpstr>Example of an execution trace</vt:lpstr>
      <vt:lpstr>Example (Interleaved)</vt:lpstr>
      <vt:lpstr>Example (Interleaved)</vt:lpstr>
      <vt:lpstr>do these traces give correct results?</vt:lpstr>
      <vt:lpstr>do these traces give correct results?</vt:lpstr>
      <vt:lpstr>A familiar situation!  Just like critical sections with interference!</vt:lpstr>
      <vt:lpstr>Why use abort (in code, not real life)?</vt:lpstr>
      <vt:lpstr>ACID Model, Serializability</vt:lpstr>
      <vt:lpstr>ACID Model, Serializability</vt:lpstr>
      <vt:lpstr>A bit like critical sections!</vt:lpstr>
      <vt:lpstr>Two-Phase Commit</vt:lpstr>
      <vt:lpstr>Failures (crashes) make it hard</vt:lpstr>
      <vt:lpstr>Two-Phase COmmit</vt:lpstr>
      <vt:lpstr>Problem solved!</vt:lpstr>
      <vt:lpstr>What about locking?</vt:lpstr>
      <vt:lpstr>What about locking?</vt:lpstr>
      <vt:lpstr>What about locking?</vt:lpstr>
      <vt:lpstr>Notice the wait-for cycle</vt:lpstr>
      <vt:lpstr>How would this work?</vt:lpstr>
      <vt:lpstr>Practical consequence?</vt:lpstr>
      <vt:lpstr>More limitations</vt:lpstr>
      <vt:lpstr>Two-Phase locking with ordered locks</vt:lpstr>
      <vt:lpstr>Add it all up and… it works!</vt:lpstr>
      <vt:lpstr>Good things about transactions</vt:lpstr>
      <vt:lpstr>Transactions on memory objects</vt:lpstr>
      <vt:lpstr>“STM” version of transactional memory</vt:lpstr>
      <vt:lpstr>How did (S)TM do in the real world?</vt:lpstr>
      <vt:lpstr>Broader Issues with transactions</vt:lpstr>
      <vt:lpstr>Rate of deadlock, abort, retry</vt:lpstr>
      <vt:lpstr>Jim Gray on this phenomenon</vt:lpstr>
      <vt:lpstr>More concerns that are raised</vt:lpstr>
      <vt:lpstr>Actual experience?</vt:lpstr>
      <vt:lpstr>Subtransactions</vt:lpstr>
      <vt:lpstr>How this can work</vt:lpstr>
      <vt:lpstr>The details</vt:lpstr>
      <vt:lpstr>Extending two-phase commit</vt:lpstr>
      <vt:lpstr>More details</vt:lpstr>
      <vt:lpstr>Crashes create weird issues too</vt:lpstr>
      <vt:lpstr>This leads to “orphan termination”</vt:lpstr>
      <vt:lpstr>Ultimately, nested transactions become standard but “unpopular”</vt:lpstr>
      <vt:lpstr>Under the hood?</vt:lpstr>
      <vt:lpstr>Another overhead issue</vt:lpstr>
      <vt:lpstr>Consequence?</vt:lpstr>
      <vt:lpstr>Ideas people have proposed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CS4414  Systems Programming</dc:title>
  <dc:creator>Ken Birman</dc:creator>
  <cp:lastModifiedBy>Ken Birman</cp:lastModifiedBy>
  <cp:revision>152</cp:revision>
  <dcterms:created xsi:type="dcterms:W3CDTF">2020-07-27T14:20:38Z</dcterms:created>
  <dcterms:modified xsi:type="dcterms:W3CDTF">2021-12-09T18:58:57Z</dcterms:modified>
</cp:coreProperties>
</file>