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56" r:id="rId2"/>
    <p:sldId id="316" r:id="rId3"/>
    <p:sldId id="317" r:id="rId4"/>
    <p:sldId id="440" r:id="rId5"/>
    <p:sldId id="441" r:id="rId6"/>
    <p:sldId id="318" r:id="rId7"/>
    <p:sldId id="319" r:id="rId8"/>
    <p:sldId id="320" r:id="rId9"/>
    <p:sldId id="435" r:id="rId10"/>
    <p:sldId id="436" r:id="rId11"/>
    <p:sldId id="421" r:id="rId12"/>
    <p:sldId id="321" r:id="rId13"/>
    <p:sldId id="432" r:id="rId14"/>
    <p:sldId id="324" r:id="rId15"/>
    <p:sldId id="325" r:id="rId16"/>
    <p:sldId id="326" r:id="rId17"/>
    <p:sldId id="327" r:id="rId18"/>
    <p:sldId id="328" r:id="rId19"/>
    <p:sldId id="329" r:id="rId20"/>
    <p:sldId id="330" r:id="rId21"/>
    <p:sldId id="331" r:id="rId22"/>
    <p:sldId id="332" r:id="rId23"/>
    <p:sldId id="333" r:id="rId24"/>
    <p:sldId id="334" r:id="rId25"/>
    <p:sldId id="437" r:id="rId26"/>
    <p:sldId id="335" r:id="rId27"/>
    <p:sldId id="438" r:id="rId28"/>
    <p:sldId id="433" r:id="rId29"/>
    <p:sldId id="439" r:id="rId30"/>
    <p:sldId id="434" r:id="rId31"/>
    <p:sldId id="337" r:id="rId32"/>
    <p:sldId id="417" r:id="rId33"/>
    <p:sldId id="420" r:id="rId34"/>
    <p:sldId id="422" r:id="rId35"/>
    <p:sldId id="423" r:id="rId36"/>
    <p:sldId id="424" r:id="rId37"/>
    <p:sldId id="425" r:id="rId38"/>
    <p:sldId id="426" r:id="rId39"/>
    <p:sldId id="427" r:id="rId40"/>
    <p:sldId id="428" r:id="rId41"/>
    <p:sldId id="429" r:id="rId42"/>
    <p:sldId id="430" r:id="rId43"/>
    <p:sldId id="431" r:id="rId44"/>
    <p:sldId id="338" r:id="rId45"/>
    <p:sldId id="339" r:id="rId46"/>
    <p:sldId id="418" r:id="rId47"/>
    <p:sldId id="340" r:id="rId48"/>
    <p:sldId id="341" r:id="rId49"/>
    <p:sldId id="342" r:id="rId50"/>
    <p:sldId id="343" r:id="rId51"/>
    <p:sldId id="344" r:id="rId52"/>
    <p:sldId id="345" r:id="rId53"/>
    <p:sldId id="419" r:id="rId5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F247525-4F97-4A22-B4BD-31696B5AB20C}">
          <p14:sldIdLst>
            <p14:sldId id="256"/>
            <p14:sldId id="316"/>
            <p14:sldId id="317"/>
            <p14:sldId id="440"/>
            <p14:sldId id="441"/>
            <p14:sldId id="318"/>
            <p14:sldId id="319"/>
            <p14:sldId id="320"/>
            <p14:sldId id="435"/>
            <p14:sldId id="436"/>
            <p14:sldId id="421"/>
            <p14:sldId id="321"/>
            <p14:sldId id="432"/>
            <p14:sldId id="324"/>
            <p14:sldId id="325"/>
            <p14:sldId id="326"/>
            <p14:sldId id="327"/>
            <p14:sldId id="328"/>
            <p14:sldId id="329"/>
            <p14:sldId id="330"/>
            <p14:sldId id="331"/>
            <p14:sldId id="332"/>
            <p14:sldId id="333"/>
            <p14:sldId id="334"/>
            <p14:sldId id="437"/>
            <p14:sldId id="335"/>
            <p14:sldId id="438"/>
            <p14:sldId id="433"/>
            <p14:sldId id="439"/>
            <p14:sldId id="434"/>
            <p14:sldId id="337"/>
            <p14:sldId id="417"/>
            <p14:sldId id="420"/>
            <p14:sldId id="422"/>
            <p14:sldId id="423"/>
            <p14:sldId id="424"/>
            <p14:sldId id="425"/>
            <p14:sldId id="426"/>
            <p14:sldId id="427"/>
            <p14:sldId id="428"/>
            <p14:sldId id="429"/>
            <p14:sldId id="430"/>
            <p14:sldId id="431"/>
            <p14:sldId id="338"/>
            <p14:sldId id="339"/>
            <p14:sldId id="418"/>
            <p14:sldId id="340"/>
            <p14:sldId id="341"/>
            <p14:sldId id="342"/>
            <p14:sldId id="343"/>
            <p14:sldId id="344"/>
            <p14:sldId id="345"/>
            <p14:sldId id="419"/>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 Birman" initials="KB" lastIdx="2" clrIdx="0">
    <p:extLst>
      <p:ext uri="{19B8F6BF-5375-455C-9EA6-DF929625EA0E}">
        <p15:presenceInfo xmlns:p15="http://schemas.microsoft.com/office/powerpoint/2012/main" userId="8729f19e1223bef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66FF"/>
    <a:srgbClr val="000000"/>
    <a:srgbClr val="AF51A2"/>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9" autoAdjust="0"/>
    <p:restoredTop sz="92921" autoAdjust="0"/>
  </p:normalViewPr>
  <p:slideViewPr>
    <p:cSldViewPr snapToGrid="0">
      <p:cViewPr varScale="1">
        <p:scale>
          <a:sx n="71" d="100"/>
          <a:sy n="71" d="100"/>
        </p:scale>
        <p:origin x="85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8A7E6-B985-4717-8041-06C2EE61C4D6}" type="datetimeFigureOut">
              <a:rPr lang="en-US" smtClean="0"/>
              <a:t>12/9/2021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773795-4057-42F8-94F1-B3898A7D5E59}" type="slidenum">
              <a:rPr lang="en-US" smtClean="0"/>
              <a:t>‹#›</a:t>
            </a:fld>
            <a:endParaRPr lang="en-US"/>
          </a:p>
        </p:txBody>
      </p:sp>
    </p:spTree>
    <p:extLst>
      <p:ext uri="{BB962C8B-B14F-4D97-AF65-F5344CB8AC3E}">
        <p14:creationId xmlns:p14="http://schemas.microsoft.com/office/powerpoint/2010/main" val="2091188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773795-4057-42F8-94F1-B3898A7D5E59}" type="slidenum">
              <a:rPr lang="en-US" smtClean="0"/>
              <a:t>1</a:t>
            </a:fld>
            <a:endParaRPr lang="en-US"/>
          </a:p>
        </p:txBody>
      </p:sp>
    </p:spTree>
    <p:extLst>
      <p:ext uri="{BB962C8B-B14F-4D97-AF65-F5344CB8AC3E}">
        <p14:creationId xmlns:p14="http://schemas.microsoft.com/office/powerpoint/2010/main" val="24127316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8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D08968C5-8256-41B0-9307-2DA15DD9275D}" type="datetime1">
              <a:rPr lang="en-US" smtClean="0"/>
              <a:t>12/9/2021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02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0B9244-7D38-4DEF-B499-29E5AFADBECA}" type="datetime1">
              <a:rPr lang="en-US" smtClean="0"/>
              <a:t>12/9/2021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52313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80FA21-6BEB-4FB7-90BF-184303060DAC}" type="datetime1">
              <a:rPr lang="en-US" smtClean="0"/>
              <a:t>12/9/2021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8058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641691"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641690" cy="4023360"/>
          </a:xfrm>
        </p:spPr>
        <p:txBody>
          <a:bodyPr>
            <a:normAutofit/>
          </a:bodyPr>
          <a:lstStyle>
            <a:lvl1pPr>
              <a:defRPr sz="3200"/>
            </a:lvl1pPr>
            <a:lvl2pPr marL="265176" indent="-137160">
              <a:buFont typeface="Wingdings" panose="05000000000000000000" pitchFamily="2" charset="2"/>
              <a:buChar char="Ø"/>
              <a:defRPr sz="2800"/>
            </a:lvl2pPr>
            <a:lvl3pPr marL="448056" indent="-137160">
              <a:buFont typeface="Wingdings" panose="05000000000000000000" pitchFamily="2" charset="2"/>
              <a:buChar char="Ø"/>
              <a:defRPr sz="2000"/>
            </a:lvl3pPr>
            <a:lvl4pPr marL="594360" indent="-137160">
              <a:buFont typeface="Wingdings" panose="05000000000000000000" pitchFamily="2" charset="2"/>
              <a:buChar char="Ø"/>
              <a:defRPr sz="2000"/>
            </a:lvl4pPr>
            <a:lvl5pPr marL="777240" indent="-137160">
              <a:buFont typeface="Wingdings" panose="05000000000000000000" pitchFamily="2" charset="2"/>
              <a:buChar char="Ø"/>
              <a:defRPr sz="20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Date Placeholder 3"/>
          <p:cNvSpPr>
            <a:spLocks noGrp="1"/>
          </p:cNvSpPr>
          <p:nvPr>
            <p:ph type="dt" sz="half" idx="10"/>
          </p:nvPr>
        </p:nvSpPr>
        <p:spPr/>
        <p:txBody>
          <a:bodyPr/>
          <a:lstStyle/>
          <a:p>
            <a:fld id="{78F7527C-7E6C-4927-829D-94726BCB1113}" type="datetime1">
              <a:rPr lang="en-US" smtClean="0"/>
              <a:t>12/9/2021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644567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2800" b="1">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0BFC3F68-6887-4DE6-A443-9A3FE8B72CBE}" type="datetime1">
              <a:rPr lang="en-US" smtClean="0"/>
              <a:t>12/9/2021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927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sz="half" idx="1"/>
          </p:nvPr>
        </p:nvSpPr>
        <p:spPr>
          <a:xfrm>
            <a:off x="1024126" y="2286000"/>
            <a:ext cx="5071873"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Content Placeholder 3"/>
          <p:cNvSpPr>
            <a:spLocks noGrp="1"/>
          </p:cNvSpPr>
          <p:nvPr>
            <p:ph sz="half" idx="2"/>
          </p:nvPr>
        </p:nvSpPr>
        <p:spPr>
          <a:xfrm>
            <a:off x="6434326" y="2286000"/>
            <a:ext cx="5376674"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5" name="Date Placeholder 4"/>
          <p:cNvSpPr>
            <a:spLocks noGrp="1"/>
          </p:cNvSpPr>
          <p:nvPr>
            <p:ph type="dt" sz="half" idx="10"/>
          </p:nvPr>
        </p:nvSpPr>
        <p:spPr/>
        <p:txBody>
          <a:bodyPr/>
          <a:lstStyle/>
          <a:p>
            <a:fld id="{DCB5AE22-02BB-46E1-9A31-A1F1D8D39FA2}" type="datetime1">
              <a:rPr lang="en-US" smtClean="0"/>
              <a:t>12/9/2021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19712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5217646" cy="822960"/>
          </a:xfrm>
        </p:spPr>
        <p:txBody>
          <a:bodyPr lIns="137160" rIns="137160" anchor="ctr">
            <a:normAutofit/>
          </a:bodyPr>
          <a:lstStyle>
            <a:lvl1pPr marL="0" indent="0">
              <a:spcBef>
                <a:spcPts val="0"/>
              </a:spcBef>
              <a:spcAft>
                <a:spcPts val="0"/>
              </a:spcAft>
              <a:buNone/>
              <a:defRPr sz="2800" b="0" cap="none" baseline="0">
                <a:solidFill>
                  <a:schemeClr val="accent1">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24128" y="2967788"/>
            <a:ext cx="5217646"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994" y="2179636"/>
            <a:ext cx="5430057" cy="822960"/>
          </a:xfrm>
        </p:spPr>
        <p:txBody>
          <a:bodyPr lIns="137160" rIns="137160" anchor="ctr">
            <a:normAutofit/>
          </a:bodyPr>
          <a:lstStyle>
            <a:lvl1pPr marL="0" indent="0">
              <a:spcBef>
                <a:spcPts val="0"/>
              </a:spcBef>
              <a:spcAft>
                <a:spcPts val="0"/>
              </a:spcAft>
              <a:buNone/>
              <a:defRPr lang="en-US" sz="2800" b="0" kern="1200" cap="none" baseline="0" dirty="0">
                <a:solidFill>
                  <a:schemeClr val="accent1">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dirty="0"/>
              <a:t>Click to edit Master text styles</a:t>
            </a:r>
          </a:p>
        </p:txBody>
      </p:sp>
      <p:sp>
        <p:nvSpPr>
          <p:cNvPr id="6" name="Content Placeholder 5"/>
          <p:cNvSpPr>
            <a:spLocks noGrp="1"/>
          </p:cNvSpPr>
          <p:nvPr>
            <p:ph sz="quarter" idx="4"/>
          </p:nvPr>
        </p:nvSpPr>
        <p:spPr>
          <a:xfrm>
            <a:off x="6412994" y="2967788"/>
            <a:ext cx="5430057"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2BFC9FA-56E8-46F4-9287-CD1D2C98E081}" type="datetime1">
              <a:rPr lang="en-US" smtClean="0"/>
              <a:t>12/9/2021</a:t>
            </a:fld>
            <a:endParaRPr lang="en-US"/>
          </a:p>
        </p:txBody>
      </p:sp>
      <p:sp>
        <p:nvSpPr>
          <p:cNvPr id="8" name="Footer Placeholder 7"/>
          <p:cNvSpPr>
            <a:spLocks noGrp="1"/>
          </p:cNvSpPr>
          <p:nvPr>
            <p:ph type="ftr" sz="quarter" idx="11"/>
          </p:nvPr>
        </p:nvSpPr>
        <p:spPr/>
        <p:txBody>
          <a:bodyPr/>
          <a:lstStyle/>
          <a:p>
            <a:r>
              <a:rPr lang="en-US"/>
              <a:t>Cornell CS4414 - Fall 2021.</a:t>
            </a:r>
          </a:p>
        </p:txBody>
      </p:sp>
      <p:sp>
        <p:nvSpPr>
          <p:cNvPr id="9" name="Slide Number Placeholder 8"/>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351297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F1000F27-67E1-421C-BED8-E95F360C0E09}" type="datetime1">
              <a:rPr lang="en-US" smtClean="0"/>
              <a:t>12/9/2021</a:t>
            </a:fld>
            <a:endParaRPr lang="en-US"/>
          </a:p>
        </p:txBody>
      </p:sp>
      <p:sp>
        <p:nvSpPr>
          <p:cNvPr id="4" name="Footer Placeholder 3"/>
          <p:cNvSpPr>
            <a:spLocks noGrp="1"/>
          </p:cNvSpPr>
          <p:nvPr>
            <p:ph type="ftr" sz="quarter" idx="11"/>
          </p:nvPr>
        </p:nvSpPr>
        <p:spPr/>
        <p:txBody>
          <a:bodyPr/>
          <a:lstStyle/>
          <a:p>
            <a:r>
              <a:rPr lang="en-US"/>
              <a:t>Cornell CS4414 - Fall 2021.</a:t>
            </a:r>
          </a:p>
        </p:txBody>
      </p:sp>
      <p:sp>
        <p:nvSpPr>
          <p:cNvPr id="5" name="Slide Number Placeholder 4"/>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870977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42E15C-268E-4B5A-9320-71D943A6C25B}" type="datetime1">
              <a:rPr lang="en-US" smtClean="0"/>
              <a:t>12/9/2021</a:t>
            </a:fld>
            <a:endParaRPr lang="en-US"/>
          </a:p>
        </p:txBody>
      </p:sp>
      <p:sp>
        <p:nvSpPr>
          <p:cNvPr id="3" name="Footer Placeholder 2"/>
          <p:cNvSpPr>
            <a:spLocks noGrp="1"/>
          </p:cNvSpPr>
          <p:nvPr>
            <p:ph type="ftr" sz="quarter" idx="11"/>
          </p:nvPr>
        </p:nvSpPr>
        <p:spPr/>
        <p:txBody>
          <a:bodyPr/>
          <a:lstStyle/>
          <a:p>
            <a:r>
              <a:rPr lang="en-US"/>
              <a:t>Cornell CS4414 - Fall 2021.</a:t>
            </a:r>
          </a:p>
        </p:txBody>
      </p:sp>
      <p:sp>
        <p:nvSpPr>
          <p:cNvPr id="4" name="Slide Number Placeholder 3"/>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417049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65D8A5F-0CC3-40BB-96AD-00FF000C8FD9}" type="datetime1">
              <a:rPr lang="en-US" smtClean="0"/>
              <a:t>12/9/2021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73963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5686A4-6D1D-4F5B-B4FA-337D526EF971}" type="datetime1">
              <a:rPr lang="en-US" smtClean="0"/>
              <a:t>12/9/2021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807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7" y="585216"/>
            <a:ext cx="10786853" cy="14996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24128" y="2286000"/>
            <a:ext cx="10786852"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26C2134-7F7C-44A0-A5FE-7BDD956C1C65}" type="datetime1">
              <a:rPr lang="en-US" smtClean="0"/>
              <a:t>12/9/2021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Cornell CS4414 - Fall 2021.</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547F9EC-0141-428E-9624-21FD351CB83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990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0000"/>
        </a:lnSpc>
        <a:spcBef>
          <a:spcPct val="0"/>
        </a:spcBef>
        <a:buNone/>
        <a:defRPr sz="5000" b="1" kern="1200" cap="all" spc="100" baseline="0">
          <a:solidFill>
            <a:srgbClr val="C00000"/>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AB290-8948-464B-9A2F-7EECFACCE300}"/>
              </a:ext>
            </a:extLst>
          </p:cNvPr>
          <p:cNvSpPr>
            <a:spLocks noGrp="1"/>
          </p:cNvSpPr>
          <p:nvPr>
            <p:ph type="ctrTitle"/>
          </p:nvPr>
        </p:nvSpPr>
        <p:spPr/>
        <p:txBody>
          <a:bodyPr>
            <a:noAutofit/>
          </a:bodyPr>
          <a:lstStyle/>
          <a:p>
            <a:r>
              <a:rPr lang="en-US" sz="4000" dirty="0"/>
              <a:t>Why file systems </a:t>
            </a:r>
            <a:r>
              <a:rPr lang="en-US" sz="4000" u="sng" dirty="0"/>
              <a:t>aren’t</a:t>
            </a:r>
            <a:r>
              <a:rPr lang="en-US" sz="4000" dirty="0"/>
              <a:t> slow</a:t>
            </a:r>
          </a:p>
        </p:txBody>
      </p:sp>
      <p:sp>
        <p:nvSpPr>
          <p:cNvPr id="3" name="Subtitle 2">
            <a:extLst>
              <a:ext uri="{FF2B5EF4-FFF2-40B4-BE49-F238E27FC236}">
                <a16:creationId xmlns:a16="http://schemas.microsoft.com/office/drawing/2014/main" id="{60407313-B692-48C8-8D0A-53CDD450BACA}"/>
              </a:ext>
            </a:extLst>
          </p:cNvPr>
          <p:cNvSpPr>
            <a:spLocks noGrp="1"/>
          </p:cNvSpPr>
          <p:nvPr>
            <p:ph type="subTitle" idx="1"/>
          </p:nvPr>
        </p:nvSpPr>
        <p:spPr/>
        <p:txBody>
          <a:bodyPr>
            <a:normAutofit/>
          </a:bodyPr>
          <a:lstStyle/>
          <a:p>
            <a:r>
              <a:rPr lang="en-US" sz="2400" dirty="0"/>
              <a:t>Professor Ken Birman</a:t>
            </a:r>
          </a:p>
          <a:p>
            <a:pPr algn="ctr"/>
            <a:r>
              <a:rPr lang="en-US" sz="2400" dirty="0"/>
              <a:t>CS4414 </a:t>
            </a:r>
            <a:r>
              <a:rPr lang="en-US" sz="2400"/>
              <a:t>Lecture 22</a:t>
            </a:r>
            <a:endParaRPr lang="en-US" sz="2400" dirty="0"/>
          </a:p>
        </p:txBody>
      </p:sp>
      <p:sp>
        <p:nvSpPr>
          <p:cNvPr id="4" name="Footer Placeholder 3">
            <a:extLst>
              <a:ext uri="{FF2B5EF4-FFF2-40B4-BE49-F238E27FC236}">
                <a16:creationId xmlns:a16="http://schemas.microsoft.com/office/drawing/2014/main" id="{AF626006-9BAA-4D60-A96F-84032ACC1ADF}"/>
              </a:ext>
            </a:extLst>
          </p:cNvPr>
          <p:cNvSpPr>
            <a:spLocks noGrp="1"/>
          </p:cNvSpPr>
          <p:nvPr>
            <p:ph type="ftr" sz="quarter" idx="11"/>
          </p:nvPr>
        </p:nvSpPr>
        <p:spPr/>
        <p:txBody>
          <a:bodyPr/>
          <a:lstStyle/>
          <a:p>
            <a:r>
              <a:rPr lang="en-US"/>
              <a:t>Cornell CS4414 - Fall 2021.</a:t>
            </a:r>
            <a:endParaRPr lang="en-US" dirty="0"/>
          </a:p>
        </p:txBody>
      </p:sp>
      <p:sp>
        <p:nvSpPr>
          <p:cNvPr id="5" name="Slide Number Placeholder 4">
            <a:extLst>
              <a:ext uri="{FF2B5EF4-FFF2-40B4-BE49-F238E27FC236}">
                <a16:creationId xmlns:a16="http://schemas.microsoft.com/office/drawing/2014/main" id="{823CAB51-E3B0-4FB7-ADE2-47D11539AFF4}"/>
              </a:ext>
            </a:extLst>
          </p:cNvPr>
          <p:cNvSpPr>
            <a:spLocks noGrp="1"/>
          </p:cNvSpPr>
          <p:nvPr>
            <p:ph type="sldNum" sz="quarter" idx="12"/>
          </p:nvPr>
        </p:nvSpPr>
        <p:spPr/>
        <p:txBody>
          <a:bodyPr/>
          <a:lstStyle/>
          <a:p>
            <a:fld id="{6547F9EC-0141-428E-9624-21FD351CB832}" type="slidenum">
              <a:rPr lang="en-US" smtClean="0"/>
              <a:t>1</a:t>
            </a:fld>
            <a:endParaRPr lang="en-US"/>
          </a:p>
        </p:txBody>
      </p:sp>
    </p:spTree>
    <p:extLst>
      <p:ext uri="{BB962C8B-B14F-4D97-AF65-F5344CB8AC3E}">
        <p14:creationId xmlns:p14="http://schemas.microsoft.com/office/powerpoint/2010/main" val="1264647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72620-B016-4DBB-A63E-E2D3D126DA68}"/>
              </a:ext>
            </a:extLst>
          </p:cNvPr>
          <p:cNvSpPr>
            <a:spLocks noGrp="1"/>
          </p:cNvSpPr>
          <p:nvPr>
            <p:ph type="title"/>
          </p:nvPr>
        </p:nvSpPr>
        <p:spPr/>
        <p:txBody>
          <a:bodyPr/>
          <a:lstStyle/>
          <a:p>
            <a:r>
              <a:rPr lang="en-US" dirty="0"/>
              <a:t>Costs of a Kernel read or write</a:t>
            </a:r>
          </a:p>
        </p:txBody>
      </p:sp>
      <p:sp>
        <p:nvSpPr>
          <p:cNvPr id="3" name="Content Placeholder 2">
            <a:extLst>
              <a:ext uri="{FF2B5EF4-FFF2-40B4-BE49-F238E27FC236}">
                <a16:creationId xmlns:a16="http://schemas.microsoft.com/office/drawing/2014/main" id="{CA25CB1B-3180-4A45-81C3-D65D654CCF1C}"/>
              </a:ext>
            </a:extLst>
          </p:cNvPr>
          <p:cNvSpPr>
            <a:spLocks noGrp="1"/>
          </p:cNvSpPr>
          <p:nvPr>
            <p:ph idx="1"/>
          </p:nvPr>
        </p:nvSpPr>
        <p:spPr/>
        <p:txBody>
          <a:bodyPr>
            <a:normAutofit lnSpcReduction="10000"/>
          </a:bodyPr>
          <a:lstStyle/>
          <a:p>
            <a:r>
              <a:rPr lang="en-US" dirty="0"/>
              <a:t>The system call itself requires a trap,  must save user context and switch into kernel context.</a:t>
            </a:r>
          </a:p>
          <a:p>
            <a:endParaRPr lang="en-US" dirty="0"/>
          </a:p>
          <a:p>
            <a:r>
              <a:rPr lang="en-US" dirty="0"/>
              <a:t>The kernel may have been busy; if so, your request could easily block waiting for locks or for a thread to service it.  We need to fetch the actual data, which might not be in the buffer pool.</a:t>
            </a:r>
          </a:p>
          <a:p>
            <a:endParaRPr lang="en-US" dirty="0"/>
          </a:p>
          <a:p>
            <a:r>
              <a:rPr lang="en-US" dirty="0" err="1"/>
              <a:t>Memcpy</a:t>
            </a:r>
            <a:r>
              <a:rPr lang="en-US" dirty="0"/>
              <a:t> from kernel to user, or user to kernel.</a:t>
            </a:r>
          </a:p>
        </p:txBody>
      </p:sp>
      <p:sp>
        <p:nvSpPr>
          <p:cNvPr id="4" name="Footer Placeholder 3">
            <a:extLst>
              <a:ext uri="{FF2B5EF4-FFF2-40B4-BE49-F238E27FC236}">
                <a16:creationId xmlns:a16="http://schemas.microsoft.com/office/drawing/2014/main" id="{133D4C1F-9D1D-43A9-8037-5F49403147B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3ADA599-7E6F-4544-9EDF-2B51642E334C}"/>
              </a:ext>
            </a:extLst>
          </p:cNvPr>
          <p:cNvSpPr>
            <a:spLocks noGrp="1"/>
          </p:cNvSpPr>
          <p:nvPr>
            <p:ph type="sldNum" sz="quarter" idx="12"/>
          </p:nvPr>
        </p:nvSpPr>
        <p:spPr/>
        <p:txBody>
          <a:bodyPr/>
          <a:lstStyle/>
          <a:p>
            <a:fld id="{6547F9EC-0141-428E-9624-21FD351CB832}" type="slidenum">
              <a:rPr lang="en-US" smtClean="0"/>
              <a:t>10</a:t>
            </a:fld>
            <a:endParaRPr lang="en-US"/>
          </a:p>
        </p:txBody>
      </p:sp>
      <p:sp>
        <p:nvSpPr>
          <p:cNvPr id="6" name="TextBox 5">
            <a:extLst>
              <a:ext uri="{FF2B5EF4-FFF2-40B4-BE49-F238E27FC236}">
                <a16:creationId xmlns:a16="http://schemas.microsoft.com/office/drawing/2014/main" id="{851024B8-C0A2-4553-BE50-B991B25B8ED5}"/>
              </a:ext>
            </a:extLst>
          </p:cNvPr>
          <p:cNvSpPr txBox="1"/>
          <p:nvPr/>
        </p:nvSpPr>
        <p:spPr>
          <a:xfrm>
            <a:off x="2562046" y="2386757"/>
            <a:ext cx="6935638" cy="3539430"/>
          </a:xfrm>
          <a:prstGeom prst="rect">
            <a:avLst/>
          </a:prstGeom>
          <a:solidFill>
            <a:srgbClr val="FFFF66"/>
          </a:solidFill>
        </p:spPr>
        <p:txBody>
          <a:bodyPr wrap="square" rtlCol="0">
            <a:spAutoFit/>
          </a:bodyPr>
          <a:lstStyle/>
          <a:p>
            <a:endParaRPr lang="en-US" sz="2800" b="1" dirty="0"/>
          </a:p>
          <a:p>
            <a:endParaRPr lang="en-US" sz="2800" b="1" dirty="0"/>
          </a:p>
          <a:p>
            <a:pPr algn="ctr"/>
            <a:r>
              <a:rPr lang="en-US" sz="2800" b="1" dirty="0"/>
              <a:t>All of this could easily require several milliseconds.  Although a millisecond is a small amount of time,  you may be limited to several hundred such requests per second.</a:t>
            </a:r>
          </a:p>
          <a:p>
            <a:pPr algn="ctr"/>
            <a:endParaRPr lang="en-US" sz="2800" b="1" dirty="0"/>
          </a:p>
          <a:p>
            <a:pPr algn="ctr"/>
            <a:endParaRPr lang="en-US" sz="2800" b="1" dirty="0"/>
          </a:p>
        </p:txBody>
      </p:sp>
    </p:spTree>
    <p:extLst>
      <p:ext uri="{BB962C8B-B14F-4D97-AF65-F5344CB8AC3E}">
        <p14:creationId xmlns:p14="http://schemas.microsoft.com/office/powerpoint/2010/main" val="2316811670"/>
      </p:ext>
    </p:extLst>
  </p:cSld>
  <p:clrMapOvr>
    <a:masterClrMapping/>
  </p:clrMapOvr>
  <p:transition spd="slow">
    <p:randomBar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E93C97-D17D-4C43-961F-9B0A14BA8CBB}"/>
              </a:ext>
            </a:extLst>
          </p:cNvPr>
          <p:cNvSpPr>
            <a:spLocks noGrp="1"/>
          </p:cNvSpPr>
          <p:nvPr>
            <p:ph type="title"/>
          </p:nvPr>
        </p:nvSpPr>
        <p:spPr/>
        <p:txBody>
          <a:bodyPr/>
          <a:lstStyle/>
          <a:p>
            <a:r>
              <a:rPr lang="en-US" dirty="0"/>
              <a:t>How </a:t>
            </a:r>
            <a:r>
              <a:rPr lang="en-US" dirty="0" err="1"/>
              <a:t>IoStreams</a:t>
            </a:r>
            <a:r>
              <a:rPr lang="en-US" dirty="0"/>
              <a:t> decides when to issue a write request</a:t>
            </a:r>
          </a:p>
        </p:txBody>
      </p:sp>
      <p:sp>
        <p:nvSpPr>
          <p:cNvPr id="3" name="Content Placeholder 2">
            <a:extLst>
              <a:ext uri="{FF2B5EF4-FFF2-40B4-BE49-F238E27FC236}">
                <a16:creationId xmlns:a16="http://schemas.microsoft.com/office/drawing/2014/main" id="{0483FF59-F12C-4205-8037-42FF68B0CA14}"/>
              </a:ext>
            </a:extLst>
          </p:cNvPr>
          <p:cNvSpPr>
            <a:spLocks noGrp="1"/>
          </p:cNvSpPr>
          <p:nvPr>
            <p:ph idx="1"/>
          </p:nvPr>
        </p:nvSpPr>
        <p:spPr/>
        <p:txBody>
          <a:bodyPr/>
          <a:lstStyle/>
          <a:p>
            <a:r>
              <a:rPr lang="en-US" dirty="0"/>
              <a:t>The std::</a:t>
            </a:r>
            <a:r>
              <a:rPr lang="en-US" dirty="0" err="1"/>
              <a:t>endl</a:t>
            </a:r>
            <a:r>
              <a:rPr lang="en-US" dirty="0"/>
              <a:t> object has two roles</a:t>
            </a:r>
          </a:p>
          <a:p>
            <a:pPr lvl="1"/>
            <a:r>
              <a:rPr lang="en-US" dirty="0"/>
              <a:t> It has a “value”, which is ‘\n’  (the ASCII newline character)</a:t>
            </a:r>
          </a:p>
          <a:p>
            <a:pPr lvl="1"/>
            <a:r>
              <a:rPr lang="en-US" dirty="0"/>
              <a:t> It also has a “side-effect”, which is to cause the line to be written</a:t>
            </a:r>
          </a:p>
          <a:p>
            <a:pPr lvl="1"/>
            <a:endParaRPr lang="en-US" dirty="0"/>
          </a:p>
          <a:p>
            <a:pPr marL="128016" lvl="1" indent="0">
              <a:buNone/>
            </a:pPr>
            <a:r>
              <a:rPr lang="en-US" dirty="0"/>
              <a:t>Effect is that every line will trigger a write if you use std::</a:t>
            </a:r>
            <a:r>
              <a:rPr lang="en-US" dirty="0" err="1"/>
              <a:t>endl</a:t>
            </a:r>
            <a:r>
              <a:rPr lang="en-US" dirty="0"/>
              <a:t>.</a:t>
            </a:r>
          </a:p>
          <a:p>
            <a:pPr marL="128016" lvl="1" indent="0">
              <a:buNone/>
            </a:pPr>
            <a:endParaRPr lang="en-US" dirty="0"/>
          </a:p>
          <a:p>
            <a:pPr marL="128016" lvl="1" indent="0">
              <a:buNone/>
            </a:pPr>
            <a:r>
              <a:rPr lang="en-US" dirty="0"/>
              <a:t>In contrast, with ‘\n’ you still get line by line printouts, but the data will be buffered until the iostream buffer is filled.</a:t>
            </a:r>
          </a:p>
        </p:txBody>
      </p:sp>
      <p:sp>
        <p:nvSpPr>
          <p:cNvPr id="4" name="Footer Placeholder 3">
            <a:extLst>
              <a:ext uri="{FF2B5EF4-FFF2-40B4-BE49-F238E27FC236}">
                <a16:creationId xmlns:a16="http://schemas.microsoft.com/office/drawing/2014/main" id="{2C528F2E-F80E-4923-9407-820DB4F1AB6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8DC9833-21DC-453A-A81D-5D651CC146C2}"/>
              </a:ext>
            </a:extLst>
          </p:cNvPr>
          <p:cNvSpPr>
            <a:spLocks noGrp="1"/>
          </p:cNvSpPr>
          <p:nvPr>
            <p:ph type="sldNum" sz="quarter" idx="12"/>
          </p:nvPr>
        </p:nvSpPr>
        <p:spPr/>
        <p:txBody>
          <a:bodyPr/>
          <a:lstStyle/>
          <a:p>
            <a:fld id="{6547F9EC-0141-428E-9624-21FD351CB832}" type="slidenum">
              <a:rPr lang="en-US" smtClean="0"/>
              <a:t>11</a:t>
            </a:fld>
            <a:endParaRPr lang="en-US"/>
          </a:p>
        </p:txBody>
      </p:sp>
    </p:spTree>
    <p:extLst>
      <p:ext uri="{BB962C8B-B14F-4D97-AF65-F5344CB8AC3E}">
        <p14:creationId xmlns:p14="http://schemas.microsoft.com/office/powerpoint/2010/main" val="1885027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878EC-A934-460A-95E8-DB0D1F85CCF9}"/>
              </a:ext>
            </a:extLst>
          </p:cNvPr>
          <p:cNvSpPr>
            <a:spLocks noGrp="1"/>
          </p:cNvSpPr>
          <p:nvPr>
            <p:ph type="title"/>
          </p:nvPr>
        </p:nvSpPr>
        <p:spPr/>
        <p:txBody>
          <a:bodyPr/>
          <a:lstStyle/>
          <a:p>
            <a:r>
              <a:rPr lang="en-US" dirty="0"/>
              <a:t>buffered I/O is </a:t>
            </a:r>
            <a:r>
              <a:rPr lang="en-US" i="1" dirty="0"/>
              <a:t>much</a:t>
            </a:r>
            <a:r>
              <a:rPr lang="en-US" dirty="0"/>
              <a:t> faster, but… </a:t>
            </a:r>
          </a:p>
        </p:txBody>
      </p:sp>
      <p:sp>
        <p:nvSpPr>
          <p:cNvPr id="3" name="Content Placeholder 2">
            <a:extLst>
              <a:ext uri="{FF2B5EF4-FFF2-40B4-BE49-F238E27FC236}">
                <a16:creationId xmlns:a16="http://schemas.microsoft.com/office/drawing/2014/main" id="{B65634F7-CFD3-4DA8-9556-EA800FA2540A}"/>
              </a:ext>
            </a:extLst>
          </p:cNvPr>
          <p:cNvSpPr>
            <a:spLocks noGrp="1"/>
          </p:cNvSpPr>
          <p:nvPr>
            <p:ph idx="1"/>
          </p:nvPr>
        </p:nvSpPr>
        <p:spPr/>
        <p:txBody>
          <a:bodyPr/>
          <a:lstStyle/>
          <a:p>
            <a:r>
              <a:rPr lang="en-US" dirty="0"/>
              <a:t>Suppose your program happens to crash.</a:t>
            </a:r>
          </a:p>
          <a:p>
            <a:endParaRPr lang="en-US" dirty="0"/>
          </a:p>
          <a:p>
            <a:r>
              <a:rPr lang="en-US" dirty="0"/>
              <a:t>What would happen to the last 1.5K of print messages?</a:t>
            </a:r>
            <a:br>
              <a:rPr lang="en-US" dirty="0"/>
            </a:br>
            <a:br>
              <a:rPr lang="en-US" dirty="0"/>
            </a:br>
            <a:br>
              <a:rPr lang="en-US" dirty="0"/>
            </a:br>
            <a:r>
              <a:rPr lang="en-US" dirty="0"/>
              <a:t>… they could have been in the I/O stream buffer, in memory, and would not be printed!  The file of debug output will be missing hundreds of lines of output!</a:t>
            </a:r>
          </a:p>
        </p:txBody>
      </p:sp>
      <p:sp>
        <p:nvSpPr>
          <p:cNvPr id="4" name="Footer Placeholder 3">
            <a:extLst>
              <a:ext uri="{FF2B5EF4-FFF2-40B4-BE49-F238E27FC236}">
                <a16:creationId xmlns:a16="http://schemas.microsoft.com/office/drawing/2014/main" id="{E3C3A2A2-3477-40C1-B545-87E6A2372CF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8C6B8F7-7912-4ED7-951F-59AB0C66B180}"/>
              </a:ext>
            </a:extLst>
          </p:cNvPr>
          <p:cNvSpPr>
            <a:spLocks noGrp="1"/>
          </p:cNvSpPr>
          <p:nvPr>
            <p:ph type="sldNum" sz="quarter" idx="12"/>
          </p:nvPr>
        </p:nvSpPr>
        <p:spPr/>
        <p:txBody>
          <a:bodyPr/>
          <a:lstStyle/>
          <a:p>
            <a:fld id="{6547F9EC-0141-428E-9624-21FD351CB832}" type="slidenum">
              <a:rPr lang="en-US" smtClean="0"/>
              <a:t>12</a:t>
            </a:fld>
            <a:endParaRPr lang="en-US"/>
          </a:p>
        </p:txBody>
      </p:sp>
    </p:spTree>
    <p:extLst>
      <p:ext uri="{BB962C8B-B14F-4D97-AF65-F5344CB8AC3E}">
        <p14:creationId xmlns:p14="http://schemas.microsoft.com/office/powerpoint/2010/main" val="1715293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CF8D9-20D0-44E0-B31D-3C1DD32E3EFF}"/>
              </a:ext>
            </a:extLst>
          </p:cNvPr>
          <p:cNvSpPr>
            <a:spLocks noGrp="1"/>
          </p:cNvSpPr>
          <p:nvPr>
            <p:ph type="title"/>
          </p:nvPr>
        </p:nvSpPr>
        <p:spPr/>
        <p:txBody>
          <a:bodyPr/>
          <a:lstStyle/>
          <a:p>
            <a:r>
              <a:rPr lang="en-US" dirty="0"/>
              <a:t>Reminder: Zookeeper</a:t>
            </a:r>
          </a:p>
        </p:txBody>
      </p:sp>
      <p:sp>
        <p:nvSpPr>
          <p:cNvPr id="3" name="Content Placeholder 2">
            <a:extLst>
              <a:ext uri="{FF2B5EF4-FFF2-40B4-BE49-F238E27FC236}">
                <a16:creationId xmlns:a16="http://schemas.microsoft.com/office/drawing/2014/main" id="{07754FD6-1A42-412E-8B28-A5FB4C4AABD3}"/>
              </a:ext>
            </a:extLst>
          </p:cNvPr>
          <p:cNvSpPr>
            <a:spLocks noGrp="1"/>
          </p:cNvSpPr>
          <p:nvPr>
            <p:ph idx="1"/>
          </p:nvPr>
        </p:nvSpPr>
        <p:spPr>
          <a:xfrm>
            <a:off x="1024128" y="2286000"/>
            <a:ext cx="10950774" cy="4023360"/>
          </a:xfrm>
        </p:spPr>
        <p:txBody>
          <a:bodyPr>
            <a:normAutofit fontScale="92500" lnSpcReduction="10000"/>
          </a:bodyPr>
          <a:lstStyle/>
          <a:p>
            <a:r>
              <a:rPr lang="en-US" dirty="0"/>
              <a:t>We mentioned that Zookeeper itself is fault-tolerant, but has “issues”.</a:t>
            </a:r>
          </a:p>
          <a:p>
            <a:endParaRPr lang="en-US" dirty="0"/>
          </a:p>
          <a:p>
            <a:r>
              <a:rPr lang="en-US" dirty="0"/>
              <a:t>It uses </a:t>
            </a:r>
            <a:r>
              <a:rPr lang="en-US" i="1" dirty="0"/>
              <a:t>checkpoints:</a:t>
            </a:r>
            <a:r>
              <a:rPr lang="en-US" dirty="0"/>
              <a:t>  Periodically, it saves its state to disk.</a:t>
            </a:r>
          </a:p>
          <a:p>
            <a:endParaRPr lang="en-US" dirty="0"/>
          </a:p>
          <a:p>
            <a:pPr marL="0" indent="0">
              <a:buNone/>
            </a:pPr>
            <a:r>
              <a:rPr lang="en-US" dirty="0"/>
              <a:t>Zookeeper can have amnesia when it recovers from a shutdown.    </a:t>
            </a:r>
          </a:p>
          <a:p>
            <a:pPr lvl="1"/>
            <a:r>
              <a:rPr lang="en-US" dirty="0"/>
              <a:t>  The most recent updates can be lost.</a:t>
            </a:r>
          </a:p>
          <a:p>
            <a:pPr lvl="1"/>
            <a:r>
              <a:rPr lang="en-US" dirty="0"/>
              <a:t>  Fundamental issue: If Zookeeper checkpoints every update, it runs</a:t>
            </a:r>
            <a:br>
              <a:rPr lang="en-US" dirty="0"/>
            </a:br>
            <a:r>
              <a:rPr lang="en-US" dirty="0"/>
              <a:t>   too slowly, so they only do it every 5 seconds!</a:t>
            </a:r>
          </a:p>
        </p:txBody>
      </p:sp>
      <p:sp>
        <p:nvSpPr>
          <p:cNvPr id="4" name="Footer Placeholder 3">
            <a:extLst>
              <a:ext uri="{FF2B5EF4-FFF2-40B4-BE49-F238E27FC236}">
                <a16:creationId xmlns:a16="http://schemas.microsoft.com/office/drawing/2014/main" id="{8B7D9415-DE75-4CD1-B849-D7F05C4439A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A8F510D-E3E4-462F-BD45-DE4124C182E3}"/>
              </a:ext>
            </a:extLst>
          </p:cNvPr>
          <p:cNvSpPr>
            <a:spLocks noGrp="1"/>
          </p:cNvSpPr>
          <p:nvPr>
            <p:ph type="sldNum" sz="quarter" idx="12"/>
          </p:nvPr>
        </p:nvSpPr>
        <p:spPr/>
        <p:txBody>
          <a:bodyPr/>
          <a:lstStyle/>
          <a:p>
            <a:fld id="{6547F9EC-0141-428E-9624-21FD351CB832}" type="slidenum">
              <a:rPr lang="en-US" smtClean="0"/>
              <a:t>13</a:t>
            </a:fld>
            <a:endParaRPr lang="en-US"/>
          </a:p>
        </p:txBody>
      </p:sp>
      <p:pic>
        <p:nvPicPr>
          <p:cNvPr id="6" name="Picture 5">
            <a:extLst>
              <a:ext uri="{FF2B5EF4-FFF2-40B4-BE49-F238E27FC236}">
                <a16:creationId xmlns:a16="http://schemas.microsoft.com/office/drawing/2014/main" id="{37D41588-130B-4465-8EC3-54DCE0D62073}"/>
              </a:ext>
            </a:extLst>
          </p:cNvPr>
          <p:cNvPicPr>
            <a:picLocks noChangeAspect="1"/>
          </p:cNvPicPr>
          <p:nvPr/>
        </p:nvPicPr>
        <p:blipFill>
          <a:blip r:embed="rId2"/>
          <a:stretch>
            <a:fillRect/>
          </a:stretch>
        </p:blipFill>
        <p:spPr>
          <a:xfrm>
            <a:off x="9152626" y="131092"/>
            <a:ext cx="2822276" cy="1527954"/>
          </a:xfrm>
          <a:prstGeom prst="rect">
            <a:avLst/>
          </a:prstGeom>
        </p:spPr>
      </p:pic>
    </p:spTree>
    <p:extLst>
      <p:ext uri="{BB962C8B-B14F-4D97-AF65-F5344CB8AC3E}">
        <p14:creationId xmlns:p14="http://schemas.microsoft.com/office/powerpoint/2010/main" val="3603301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41C29F-1C61-49D6-8D8B-561AF77B8088}"/>
              </a:ext>
            </a:extLst>
          </p:cNvPr>
          <p:cNvSpPr>
            <a:spLocks noGrp="1"/>
          </p:cNvSpPr>
          <p:nvPr>
            <p:ph type="title"/>
          </p:nvPr>
        </p:nvSpPr>
        <p:spPr/>
        <p:txBody>
          <a:bodyPr>
            <a:normAutofit fontScale="90000"/>
          </a:bodyPr>
          <a:lstStyle/>
          <a:p>
            <a:r>
              <a:rPr lang="en-US" dirty="0"/>
              <a:t>So… why is normal File I/O so fast?  We saw this in lecture 2 (a quick review)</a:t>
            </a:r>
          </a:p>
        </p:txBody>
      </p:sp>
      <p:sp>
        <p:nvSpPr>
          <p:cNvPr id="3" name="Content Placeholder 2">
            <a:extLst>
              <a:ext uri="{FF2B5EF4-FFF2-40B4-BE49-F238E27FC236}">
                <a16:creationId xmlns:a16="http://schemas.microsoft.com/office/drawing/2014/main" id="{05B410FC-1F89-4C2B-BDFD-E3EFEBCCF902}"/>
              </a:ext>
            </a:extLst>
          </p:cNvPr>
          <p:cNvSpPr>
            <a:spLocks noGrp="1"/>
          </p:cNvSpPr>
          <p:nvPr>
            <p:ph idx="1"/>
          </p:nvPr>
        </p:nvSpPr>
        <p:spPr/>
        <p:txBody>
          <a:bodyPr>
            <a:normAutofit fontScale="92500" lnSpcReduction="20000"/>
          </a:bodyPr>
          <a:lstStyle/>
          <a:p>
            <a:r>
              <a:rPr lang="en-US" dirty="0"/>
              <a:t>Several factors come into play all at once</a:t>
            </a:r>
          </a:p>
          <a:p>
            <a:pPr marL="514350" indent="-514350">
              <a:buFont typeface="+mj-lt"/>
              <a:buAutoNum type="arabicPeriod"/>
            </a:pPr>
            <a:r>
              <a:rPr lang="en-US" dirty="0"/>
              <a:t>Linux retains blocks from the disk in the file system buffer pool</a:t>
            </a:r>
            <a:br>
              <a:rPr lang="en-US" dirty="0"/>
            </a:br>
            <a:r>
              <a:rPr lang="en-US" dirty="0"/>
              <a:t>and can respond to reads immediately if it gets a cache hit.</a:t>
            </a:r>
          </a:p>
          <a:p>
            <a:pPr marL="514350" indent="-514350">
              <a:buFont typeface="+mj-lt"/>
              <a:buAutoNum type="arabicPeriod"/>
            </a:pPr>
            <a:r>
              <a:rPr lang="en-US" dirty="0"/>
              <a:t>Linux uses a “write-through” policy: Writes update the block</a:t>
            </a:r>
            <a:br>
              <a:rPr lang="en-US" dirty="0"/>
            </a:br>
            <a:r>
              <a:rPr lang="en-US" dirty="0"/>
              <a:t>in the buffer pool.  The program continues… the actual disk</a:t>
            </a:r>
            <a:br>
              <a:rPr lang="en-US" dirty="0"/>
            </a:br>
            <a:r>
              <a:rPr lang="en-US" dirty="0"/>
              <a:t>I/O might be delayed for a while.</a:t>
            </a:r>
          </a:p>
          <a:p>
            <a:pPr marL="514350" indent="-514350">
              <a:buFont typeface="+mj-lt"/>
              <a:buAutoNum type="arabicPeriod"/>
            </a:pPr>
            <a:r>
              <a:rPr lang="en-US" dirty="0"/>
              <a:t>Linux anticipates likely future reads and prefetches data</a:t>
            </a:r>
          </a:p>
          <a:p>
            <a:pPr marL="514350" indent="-514350">
              <a:buFont typeface="+mj-lt"/>
              <a:buAutoNum type="arabicPeriod"/>
            </a:pPr>
            <a:r>
              <a:rPr lang="en-US" dirty="0"/>
              <a:t>Many modern disks have caches of their own.  For these, a disk read can be satisfied instantly if the block is in the disk cache</a:t>
            </a:r>
          </a:p>
        </p:txBody>
      </p:sp>
      <p:sp>
        <p:nvSpPr>
          <p:cNvPr id="4" name="Footer Placeholder 3">
            <a:extLst>
              <a:ext uri="{FF2B5EF4-FFF2-40B4-BE49-F238E27FC236}">
                <a16:creationId xmlns:a16="http://schemas.microsoft.com/office/drawing/2014/main" id="{E175ACD8-3445-499A-A376-D851E11C36E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092AE01-BD9C-42A8-9798-365F136D548E}"/>
              </a:ext>
            </a:extLst>
          </p:cNvPr>
          <p:cNvSpPr>
            <a:spLocks noGrp="1"/>
          </p:cNvSpPr>
          <p:nvPr>
            <p:ph type="sldNum" sz="quarter" idx="12"/>
          </p:nvPr>
        </p:nvSpPr>
        <p:spPr/>
        <p:txBody>
          <a:bodyPr/>
          <a:lstStyle/>
          <a:p>
            <a:fld id="{6547F9EC-0141-428E-9624-21FD351CB832}" type="slidenum">
              <a:rPr lang="en-US" smtClean="0"/>
              <a:t>14</a:t>
            </a:fld>
            <a:endParaRPr lang="en-US"/>
          </a:p>
        </p:txBody>
      </p:sp>
    </p:spTree>
    <p:extLst>
      <p:ext uri="{BB962C8B-B14F-4D97-AF65-F5344CB8AC3E}">
        <p14:creationId xmlns:p14="http://schemas.microsoft.com/office/powerpoint/2010/main" val="2313845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9751-1E28-4F4B-AD88-E41B42332E19}"/>
              </a:ext>
            </a:extLst>
          </p:cNvPr>
          <p:cNvSpPr>
            <a:spLocks noGrp="1"/>
          </p:cNvSpPr>
          <p:nvPr>
            <p:ph type="title"/>
          </p:nvPr>
        </p:nvSpPr>
        <p:spPr/>
        <p:txBody>
          <a:bodyPr/>
          <a:lstStyle/>
          <a:p>
            <a:r>
              <a:rPr lang="en-US" dirty="0"/>
              <a:t>Caching: The core challenge is to have the </a:t>
            </a:r>
            <a:r>
              <a:rPr lang="en-US" u="sng" dirty="0"/>
              <a:t>working set</a:t>
            </a:r>
            <a:r>
              <a:rPr lang="en-US" dirty="0"/>
              <a:t> in the cache</a:t>
            </a:r>
          </a:p>
        </p:txBody>
      </p:sp>
      <p:sp>
        <p:nvSpPr>
          <p:cNvPr id="3" name="Content Placeholder 2">
            <a:extLst>
              <a:ext uri="{FF2B5EF4-FFF2-40B4-BE49-F238E27FC236}">
                <a16:creationId xmlns:a16="http://schemas.microsoft.com/office/drawing/2014/main" id="{33EF33D0-A399-42F1-AE88-52BCC967D56A}"/>
              </a:ext>
            </a:extLst>
          </p:cNvPr>
          <p:cNvSpPr>
            <a:spLocks noGrp="1"/>
          </p:cNvSpPr>
          <p:nvPr>
            <p:ph idx="1"/>
          </p:nvPr>
        </p:nvSpPr>
        <p:spPr>
          <a:xfrm>
            <a:off x="1024128" y="2286000"/>
            <a:ext cx="10897578" cy="4023360"/>
          </a:xfrm>
        </p:spPr>
        <p:txBody>
          <a:bodyPr>
            <a:normAutofit lnSpcReduction="10000"/>
          </a:bodyPr>
          <a:lstStyle/>
          <a:p>
            <a:r>
              <a:rPr lang="en-US" dirty="0"/>
              <a:t>We use this term in several situations.</a:t>
            </a:r>
          </a:p>
          <a:p>
            <a:endParaRPr lang="en-US" dirty="0"/>
          </a:p>
          <a:p>
            <a:r>
              <a:rPr lang="en-US" dirty="0"/>
              <a:t>Linux sometimes does paging to reduce the pressure on memory.  A process has the working set in memory if all the instructions and data it actually touches when running are resident.</a:t>
            </a:r>
          </a:p>
          <a:p>
            <a:endParaRPr lang="en-US" dirty="0"/>
          </a:p>
          <a:p>
            <a:r>
              <a:rPr lang="en-US" dirty="0"/>
              <a:t>Similarly, the disk buffer pool holds the working set if it already has a copy of the files the application is likely to access.</a:t>
            </a:r>
          </a:p>
        </p:txBody>
      </p:sp>
      <p:sp>
        <p:nvSpPr>
          <p:cNvPr id="4" name="Footer Placeholder 3">
            <a:extLst>
              <a:ext uri="{FF2B5EF4-FFF2-40B4-BE49-F238E27FC236}">
                <a16:creationId xmlns:a16="http://schemas.microsoft.com/office/drawing/2014/main" id="{5BFCAD12-6113-4613-BD02-E89BD86160B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0DE810C8-A86D-4E25-BA16-039BFE30AA6A}"/>
              </a:ext>
            </a:extLst>
          </p:cNvPr>
          <p:cNvSpPr>
            <a:spLocks noGrp="1"/>
          </p:cNvSpPr>
          <p:nvPr>
            <p:ph type="sldNum" sz="quarter" idx="12"/>
          </p:nvPr>
        </p:nvSpPr>
        <p:spPr/>
        <p:txBody>
          <a:bodyPr/>
          <a:lstStyle/>
          <a:p>
            <a:fld id="{6547F9EC-0141-428E-9624-21FD351CB832}" type="slidenum">
              <a:rPr lang="en-US" smtClean="0"/>
              <a:t>15</a:t>
            </a:fld>
            <a:endParaRPr lang="en-US"/>
          </a:p>
        </p:txBody>
      </p:sp>
    </p:spTree>
    <p:extLst>
      <p:ext uri="{BB962C8B-B14F-4D97-AF65-F5344CB8AC3E}">
        <p14:creationId xmlns:p14="http://schemas.microsoft.com/office/powerpoint/2010/main" val="34680410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9A68B-B71D-4F09-8FAD-6119180B401A}"/>
              </a:ext>
            </a:extLst>
          </p:cNvPr>
          <p:cNvSpPr>
            <a:spLocks noGrp="1"/>
          </p:cNvSpPr>
          <p:nvPr>
            <p:ph type="title"/>
          </p:nvPr>
        </p:nvSpPr>
        <p:spPr/>
        <p:txBody>
          <a:bodyPr/>
          <a:lstStyle/>
          <a:p>
            <a:r>
              <a:rPr lang="en-US" dirty="0"/>
              <a:t>Why would this ever happen?</a:t>
            </a:r>
          </a:p>
        </p:txBody>
      </p:sp>
      <p:sp>
        <p:nvSpPr>
          <p:cNvPr id="3" name="Content Placeholder 2">
            <a:extLst>
              <a:ext uri="{FF2B5EF4-FFF2-40B4-BE49-F238E27FC236}">
                <a16:creationId xmlns:a16="http://schemas.microsoft.com/office/drawing/2014/main" id="{2383EE6A-ED05-4E2B-A36B-2C4A82C8A9D9}"/>
              </a:ext>
            </a:extLst>
          </p:cNvPr>
          <p:cNvSpPr>
            <a:spLocks noGrp="1"/>
          </p:cNvSpPr>
          <p:nvPr>
            <p:ph idx="1"/>
          </p:nvPr>
        </p:nvSpPr>
        <p:spPr/>
        <p:txBody>
          <a:bodyPr/>
          <a:lstStyle/>
          <a:p>
            <a:r>
              <a:rPr lang="en-US" dirty="0"/>
              <a:t>Modern workloads often involve running some program again and again with many inputs unchanged.</a:t>
            </a:r>
          </a:p>
          <a:p>
            <a:endParaRPr lang="en-US" dirty="0"/>
          </a:p>
          <a:p>
            <a:r>
              <a:rPr lang="en-US" dirty="0"/>
              <a:t>For example, when training a vision system (a type of neural network called a CNN), we might reread the same input photos again and again while adjusting the CNN model parameters.</a:t>
            </a:r>
          </a:p>
        </p:txBody>
      </p:sp>
      <p:sp>
        <p:nvSpPr>
          <p:cNvPr id="4" name="Footer Placeholder 3">
            <a:extLst>
              <a:ext uri="{FF2B5EF4-FFF2-40B4-BE49-F238E27FC236}">
                <a16:creationId xmlns:a16="http://schemas.microsoft.com/office/drawing/2014/main" id="{F5C77910-509E-4C38-9345-DA405557DA64}"/>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7341F8EB-0990-4BAF-9596-FADB2795475F}"/>
              </a:ext>
            </a:extLst>
          </p:cNvPr>
          <p:cNvSpPr>
            <a:spLocks noGrp="1"/>
          </p:cNvSpPr>
          <p:nvPr>
            <p:ph type="sldNum" sz="quarter" idx="12"/>
          </p:nvPr>
        </p:nvSpPr>
        <p:spPr/>
        <p:txBody>
          <a:bodyPr/>
          <a:lstStyle/>
          <a:p>
            <a:fld id="{6547F9EC-0141-428E-9624-21FD351CB832}" type="slidenum">
              <a:rPr lang="en-US" smtClean="0"/>
              <a:t>16</a:t>
            </a:fld>
            <a:endParaRPr lang="en-US"/>
          </a:p>
        </p:txBody>
      </p:sp>
    </p:spTree>
    <p:extLst>
      <p:ext uri="{BB962C8B-B14F-4D97-AF65-F5344CB8AC3E}">
        <p14:creationId xmlns:p14="http://schemas.microsoft.com/office/powerpoint/2010/main" val="6279990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018D1-914E-4CDB-A637-E0D8B7128F67}"/>
              </a:ext>
            </a:extLst>
          </p:cNvPr>
          <p:cNvSpPr>
            <a:spLocks noGrp="1"/>
          </p:cNvSpPr>
          <p:nvPr>
            <p:ph type="title"/>
          </p:nvPr>
        </p:nvSpPr>
        <p:spPr/>
        <p:txBody>
          <a:bodyPr/>
          <a:lstStyle/>
          <a:p>
            <a:r>
              <a:rPr lang="en-US" dirty="0"/>
              <a:t>Cold start (first read) versus warm</a:t>
            </a:r>
          </a:p>
        </p:txBody>
      </p:sp>
      <p:sp>
        <p:nvSpPr>
          <p:cNvPr id="3" name="Content Placeholder 2">
            <a:extLst>
              <a:ext uri="{FF2B5EF4-FFF2-40B4-BE49-F238E27FC236}">
                <a16:creationId xmlns:a16="http://schemas.microsoft.com/office/drawing/2014/main" id="{1E33CA82-CE1D-4B5B-A16E-5698F2DA5367}"/>
              </a:ext>
            </a:extLst>
          </p:cNvPr>
          <p:cNvSpPr>
            <a:spLocks noGrp="1"/>
          </p:cNvSpPr>
          <p:nvPr>
            <p:ph idx="1"/>
          </p:nvPr>
        </p:nvSpPr>
        <p:spPr/>
        <p:txBody>
          <a:bodyPr/>
          <a:lstStyle/>
          <a:p>
            <a:r>
              <a:rPr lang="en-US" dirty="0"/>
              <a:t>The first time the files are accessed, Linux needs to read them.</a:t>
            </a:r>
          </a:p>
          <a:p>
            <a:endParaRPr lang="en-US" dirty="0"/>
          </a:p>
          <a:p>
            <a:r>
              <a:rPr lang="en-US" dirty="0"/>
              <a:t>But then they linger in cache, so the second and subsequent reads get cache hits on the buffer pool.</a:t>
            </a:r>
          </a:p>
          <a:p>
            <a:endParaRPr lang="en-US" dirty="0"/>
          </a:p>
          <a:p>
            <a:r>
              <a:rPr lang="en-US" dirty="0"/>
              <a:t>This is called a “warm cache” situation.</a:t>
            </a:r>
          </a:p>
        </p:txBody>
      </p:sp>
      <p:sp>
        <p:nvSpPr>
          <p:cNvPr id="4" name="Footer Placeholder 3">
            <a:extLst>
              <a:ext uri="{FF2B5EF4-FFF2-40B4-BE49-F238E27FC236}">
                <a16:creationId xmlns:a16="http://schemas.microsoft.com/office/drawing/2014/main" id="{163984E6-98AD-44B8-9C6D-643D857A3B0C}"/>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5AA45BE-06D5-476F-937F-2B142014FE87}"/>
              </a:ext>
            </a:extLst>
          </p:cNvPr>
          <p:cNvSpPr>
            <a:spLocks noGrp="1"/>
          </p:cNvSpPr>
          <p:nvPr>
            <p:ph type="sldNum" sz="quarter" idx="12"/>
          </p:nvPr>
        </p:nvSpPr>
        <p:spPr/>
        <p:txBody>
          <a:bodyPr/>
          <a:lstStyle/>
          <a:p>
            <a:fld id="{6547F9EC-0141-428E-9624-21FD351CB832}" type="slidenum">
              <a:rPr lang="en-US" smtClean="0"/>
              <a:t>17</a:t>
            </a:fld>
            <a:endParaRPr lang="en-US"/>
          </a:p>
        </p:txBody>
      </p:sp>
    </p:spTree>
    <p:extLst>
      <p:ext uri="{BB962C8B-B14F-4D97-AF65-F5344CB8AC3E}">
        <p14:creationId xmlns:p14="http://schemas.microsoft.com/office/powerpoint/2010/main" val="18076809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6D389-EA22-43B8-A1C7-6E7017317064}"/>
              </a:ext>
            </a:extLst>
          </p:cNvPr>
          <p:cNvSpPr>
            <a:spLocks noGrp="1"/>
          </p:cNvSpPr>
          <p:nvPr>
            <p:ph type="title"/>
          </p:nvPr>
        </p:nvSpPr>
        <p:spPr/>
        <p:txBody>
          <a:bodyPr/>
          <a:lstStyle/>
          <a:p>
            <a:r>
              <a:rPr lang="en-US" dirty="0"/>
              <a:t>Cache eviction algorithms</a:t>
            </a:r>
          </a:p>
        </p:txBody>
      </p:sp>
      <p:sp>
        <p:nvSpPr>
          <p:cNvPr id="3" name="Content Placeholder 2">
            <a:extLst>
              <a:ext uri="{FF2B5EF4-FFF2-40B4-BE49-F238E27FC236}">
                <a16:creationId xmlns:a16="http://schemas.microsoft.com/office/drawing/2014/main" id="{59EBF63E-8664-4C02-AA2A-81B7E970BD85}"/>
              </a:ext>
            </a:extLst>
          </p:cNvPr>
          <p:cNvSpPr>
            <a:spLocks noGrp="1"/>
          </p:cNvSpPr>
          <p:nvPr>
            <p:ph idx="1"/>
          </p:nvPr>
        </p:nvSpPr>
        <p:spPr/>
        <p:txBody>
          <a:bodyPr>
            <a:normAutofit fontScale="92500"/>
          </a:bodyPr>
          <a:lstStyle/>
          <a:p>
            <a:r>
              <a:rPr lang="en-US" dirty="0"/>
              <a:t>When a new block is loaded into a full cache, decides which to evict.</a:t>
            </a:r>
          </a:p>
          <a:p>
            <a:endParaRPr lang="en-US" dirty="0"/>
          </a:p>
          <a:p>
            <a:r>
              <a:rPr lang="en-US" dirty="0"/>
              <a:t>One option is to use Least Recently Used (LRU) caching.  Evict the block that has not been touched in the longest amount of time.</a:t>
            </a:r>
          </a:p>
          <a:p>
            <a:endParaRPr lang="en-US" dirty="0"/>
          </a:p>
          <a:p>
            <a:r>
              <a:rPr lang="en-US" dirty="0"/>
              <a:t>Implementation:  Keep a queue.  As each block is touched, move it to the head of the queue.  The LRU block is at the tail of the queue.</a:t>
            </a:r>
          </a:p>
        </p:txBody>
      </p:sp>
      <p:sp>
        <p:nvSpPr>
          <p:cNvPr id="4" name="Footer Placeholder 3">
            <a:extLst>
              <a:ext uri="{FF2B5EF4-FFF2-40B4-BE49-F238E27FC236}">
                <a16:creationId xmlns:a16="http://schemas.microsoft.com/office/drawing/2014/main" id="{3B5BBE9D-AD9F-41B0-A638-E1E35ACAD8D4}"/>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D2FE69E-61CE-4C0C-9BC2-43E7C6177982}"/>
              </a:ext>
            </a:extLst>
          </p:cNvPr>
          <p:cNvSpPr>
            <a:spLocks noGrp="1"/>
          </p:cNvSpPr>
          <p:nvPr>
            <p:ph type="sldNum" sz="quarter" idx="12"/>
          </p:nvPr>
        </p:nvSpPr>
        <p:spPr/>
        <p:txBody>
          <a:bodyPr/>
          <a:lstStyle/>
          <a:p>
            <a:fld id="{6547F9EC-0141-428E-9624-21FD351CB832}" type="slidenum">
              <a:rPr lang="en-US" smtClean="0"/>
              <a:t>18</a:t>
            </a:fld>
            <a:endParaRPr lang="en-US"/>
          </a:p>
        </p:txBody>
      </p:sp>
    </p:spTree>
    <p:extLst>
      <p:ext uri="{BB962C8B-B14F-4D97-AF65-F5344CB8AC3E}">
        <p14:creationId xmlns:p14="http://schemas.microsoft.com/office/powerpoint/2010/main" val="11310591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78A63-E892-47EF-AD80-357B05DAA6DA}"/>
              </a:ext>
            </a:extLst>
          </p:cNvPr>
          <p:cNvSpPr>
            <a:spLocks noGrp="1"/>
          </p:cNvSpPr>
          <p:nvPr>
            <p:ph type="title"/>
          </p:nvPr>
        </p:nvSpPr>
        <p:spPr/>
        <p:txBody>
          <a:bodyPr/>
          <a:lstStyle/>
          <a:p>
            <a:r>
              <a:rPr lang="en-US" dirty="0"/>
              <a:t>Cache eviction algorithms</a:t>
            </a:r>
          </a:p>
        </p:txBody>
      </p:sp>
      <p:sp>
        <p:nvSpPr>
          <p:cNvPr id="3" name="Content Placeholder 2">
            <a:extLst>
              <a:ext uri="{FF2B5EF4-FFF2-40B4-BE49-F238E27FC236}">
                <a16:creationId xmlns:a16="http://schemas.microsoft.com/office/drawing/2014/main" id="{E9C8FE6C-83DC-4EB3-8172-D983EFA89489}"/>
              </a:ext>
            </a:extLst>
          </p:cNvPr>
          <p:cNvSpPr>
            <a:spLocks noGrp="1"/>
          </p:cNvSpPr>
          <p:nvPr>
            <p:ph idx="1"/>
          </p:nvPr>
        </p:nvSpPr>
        <p:spPr/>
        <p:txBody>
          <a:bodyPr>
            <a:normAutofit lnSpcReduction="10000"/>
          </a:bodyPr>
          <a:lstStyle/>
          <a:p>
            <a:r>
              <a:rPr lang="en-US" dirty="0"/>
              <a:t>Issue with LRU: If we run a training system, as in the example, it may delay a long time before revisiting files.</a:t>
            </a:r>
          </a:p>
          <a:p>
            <a:endParaRPr lang="en-US" dirty="0"/>
          </a:p>
          <a:p>
            <a:r>
              <a:rPr lang="en-US" dirty="0"/>
              <a:t>Those blocks will often be evicted just before we finally access them again.</a:t>
            </a:r>
          </a:p>
          <a:p>
            <a:endParaRPr lang="en-US" dirty="0"/>
          </a:p>
          <a:p>
            <a:r>
              <a:rPr lang="en-US" dirty="0"/>
              <a:t>Causes a form of “thrashing”: wasteful pattern of evicting blocks, then reloading them.</a:t>
            </a:r>
          </a:p>
        </p:txBody>
      </p:sp>
      <p:sp>
        <p:nvSpPr>
          <p:cNvPr id="4" name="Footer Placeholder 3">
            <a:extLst>
              <a:ext uri="{FF2B5EF4-FFF2-40B4-BE49-F238E27FC236}">
                <a16:creationId xmlns:a16="http://schemas.microsoft.com/office/drawing/2014/main" id="{8326FD37-B6C8-43DC-85C6-93F7E458F1B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45E87FF-3A3F-42E9-AE3C-A6B52F9925A3}"/>
              </a:ext>
            </a:extLst>
          </p:cNvPr>
          <p:cNvSpPr>
            <a:spLocks noGrp="1"/>
          </p:cNvSpPr>
          <p:nvPr>
            <p:ph type="sldNum" sz="quarter" idx="12"/>
          </p:nvPr>
        </p:nvSpPr>
        <p:spPr/>
        <p:txBody>
          <a:bodyPr/>
          <a:lstStyle/>
          <a:p>
            <a:fld id="{6547F9EC-0141-428E-9624-21FD351CB832}" type="slidenum">
              <a:rPr lang="en-US" smtClean="0"/>
              <a:t>19</a:t>
            </a:fld>
            <a:endParaRPr lang="en-US"/>
          </a:p>
        </p:txBody>
      </p:sp>
    </p:spTree>
    <p:extLst>
      <p:ext uri="{BB962C8B-B14F-4D97-AF65-F5344CB8AC3E}">
        <p14:creationId xmlns:p14="http://schemas.microsoft.com/office/powerpoint/2010/main" val="30966244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34C85-5ADF-4E84-A094-A0B6BC60299F}"/>
              </a:ext>
            </a:extLst>
          </p:cNvPr>
          <p:cNvSpPr>
            <a:spLocks noGrp="1"/>
          </p:cNvSpPr>
          <p:nvPr>
            <p:ph type="title"/>
          </p:nvPr>
        </p:nvSpPr>
        <p:spPr/>
        <p:txBody>
          <a:bodyPr/>
          <a:lstStyle/>
          <a:p>
            <a:r>
              <a:rPr lang="en-US" dirty="0"/>
              <a:t>Idea Map For Today</a:t>
            </a:r>
          </a:p>
        </p:txBody>
      </p:sp>
      <p:sp>
        <p:nvSpPr>
          <p:cNvPr id="4" name="Footer Placeholder 3">
            <a:extLst>
              <a:ext uri="{FF2B5EF4-FFF2-40B4-BE49-F238E27FC236}">
                <a16:creationId xmlns:a16="http://schemas.microsoft.com/office/drawing/2014/main" id="{B9CC230C-F5A1-4450-A48C-01894D4DCA6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ECBF3355-483B-4F32-B2B3-39B707A16B04}"/>
              </a:ext>
            </a:extLst>
          </p:cNvPr>
          <p:cNvSpPr>
            <a:spLocks noGrp="1"/>
          </p:cNvSpPr>
          <p:nvPr>
            <p:ph type="sldNum" sz="quarter" idx="12"/>
          </p:nvPr>
        </p:nvSpPr>
        <p:spPr/>
        <p:txBody>
          <a:bodyPr/>
          <a:lstStyle/>
          <a:p>
            <a:fld id="{6547F9EC-0141-428E-9624-21FD351CB832}" type="slidenum">
              <a:rPr lang="en-US" smtClean="0"/>
              <a:t>2</a:t>
            </a:fld>
            <a:endParaRPr lang="en-US"/>
          </a:p>
        </p:txBody>
      </p:sp>
      <p:sp>
        <p:nvSpPr>
          <p:cNvPr id="3" name="TextBox 2">
            <a:extLst>
              <a:ext uri="{FF2B5EF4-FFF2-40B4-BE49-F238E27FC236}">
                <a16:creationId xmlns:a16="http://schemas.microsoft.com/office/drawing/2014/main" id="{68709F5E-CB17-4533-B6AE-3ECA74490C9C}"/>
              </a:ext>
            </a:extLst>
          </p:cNvPr>
          <p:cNvSpPr txBox="1"/>
          <p:nvPr/>
        </p:nvSpPr>
        <p:spPr>
          <a:xfrm>
            <a:off x="3493698" y="2196976"/>
            <a:ext cx="4977441" cy="646331"/>
          </a:xfrm>
          <a:prstGeom prst="rect">
            <a:avLst/>
          </a:prstGeom>
          <a:solidFill>
            <a:srgbClr val="FFC000"/>
          </a:solidFill>
        </p:spPr>
        <p:txBody>
          <a:bodyPr wrap="square" rtlCol="0">
            <a:spAutoFit/>
          </a:bodyPr>
          <a:lstStyle/>
          <a:p>
            <a:pPr algn="ctr"/>
            <a:r>
              <a:rPr lang="en-US" b="1" dirty="0"/>
              <a:t>We have seen that file systems come in many shapes, sizes, and run in many places!</a:t>
            </a:r>
          </a:p>
        </p:txBody>
      </p:sp>
      <p:sp>
        <p:nvSpPr>
          <p:cNvPr id="13" name="TextBox 12">
            <a:extLst>
              <a:ext uri="{FF2B5EF4-FFF2-40B4-BE49-F238E27FC236}">
                <a16:creationId xmlns:a16="http://schemas.microsoft.com/office/drawing/2014/main" id="{8CF20C52-D38F-45DD-8200-3DF3CD5C46B8}"/>
              </a:ext>
            </a:extLst>
          </p:cNvPr>
          <p:cNvSpPr txBox="1"/>
          <p:nvPr/>
        </p:nvSpPr>
        <p:spPr>
          <a:xfrm>
            <a:off x="2695753" y="3192572"/>
            <a:ext cx="6573329" cy="923330"/>
          </a:xfrm>
          <a:prstGeom prst="rect">
            <a:avLst/>
          </a:prstGeom>
          <a:solidFill>
            <a:srgbClr val="FFC000"/>
          </a:solidFill>
        </p:spPr>
        <p:txBody>
          <a:bodyPr wrap="square" rtlCol="0">
            <a:spAutoFit/>
          </a:bodyPr>
          <a:lstStyle/>
          <a:p>
            <a:pPr algn="ctr"/>
            <a:r>
              <a:rPr lang="en-US" b="1" dirty="0"/>
              <a:t>Yet what file systems are doing is inherently high-latency: Fetching bytes from some random place on a storage unit that may be a rotating physical platter accessed by moving read heads.</a:t>
            </a:r>
          </a:p>
        </p:txBody>
      </p:sp>
      <p:sp>
        <p:nvSpPr>
          <p:cNvPr id="14" name="TextBox 13">
            <a:extLst>
              <a:ext uri="{FF2B5EF4-FFF2-40B4-BE49-F238E27FC236}">
                <a16:creationId xmlns:a16="http://schemas.microsoft.com/office/drawing/2014/main" id="{C2004228-D7CC-4B5C-A916-54416737D231}"/>
              </a:ext>
            </a:extLst>
          </p:cNvPr>
          <p:cNvSpPr txBox="1"/>
          <p:nvPr/>
        </p:nvSpPr>
        <p:spPr>
          <a:xfrm>
            <a:off x="455600" y="4485181"/>
            <a:ext cx="3487950" cy="369332"/>
          </a:xfrm>
          <a:prstGeom prst="rect">
            <a:avLst/>
          </a:prstGeom>
          <a:solidFill>
            <a:srgbClr val="FFC000"/>
          </a:solidFill>
        </p:spPr>
        <p:txBody>
          <a:bodyPr wrap="square" rtlCol="0">
            <a:spAutoFit/>
          </a:bodyPr>
          <a:lstStyle/>
          <a:p>
            <a:pPr algn="ctr"/>
            <a:r>
              <a:rPr lang="en-US" b="1" dirty="0"/>
              <a:t>Caching and the “working set”</a:t>
            </a:r>
          </a:p>
        </p:txBody>
      </p:sp>
      <p:sp>
        <p:nvSpPr>
          <p:cNvPr id="16" name="TextBox 15">
            <a:extLst>
              <a:ext uri="{FF2B5EF4-FFF2-40B4-BE49-F238E27FC236}">
                <a16:creationId xmlns:a16="http://schemas.microsoft.com/office/drawing/2014/main" id="{385CAAF7-5DCA-4A8A-978B-77E04F9F313B}"/>
              </a:ext>
            </a:extLst>
          </p:cNvPr>
          <p:cNvSpPr txBox="1"/>
          <p:nvPr/>
        </p:nvSpPr>
        <p:spPr>
          <a:xfrm>
            <a:off x="4083807" y="4494023"/>
            <a:ext cx="3487950" cy="369332"/>
          </a:xfrm>
          <a:prstGeom prst="rect">
            <a:avLst/>
          </a:prstGeom>
          <a:solidFill>
            <a:srgbClr val="FFC000"/>
          </a:solidFill>
        </p:spPr>
        <p:txBody>
          <a:bodyPr wrap="square" rtlCol="0">
            <a:spAutoFit/>
          </a:bodyPr>
          <a:lstStyle/>
          <a:p>
            <a:pPr algn="ctr"/>
            <a:r>
              <a:rPr lang="en-US" b="1" dirty="0"/>
              <a:t>Prefetching</a:t>
            </a:r>
          </a:p>
        </p:txBody>
      </p:sp>
      <p:sp>
        <p:nvSpPr>
          <p:cNvPr id="9" name="TextBox 8">
            <a:extLst>
              <a:ext uri="{FF2B5EF4-FFF2-40B4-BE49-F238E27FC236}">
                <a16:creationId xmlns:a16="http://schemas.microsoft.com/office/drawing/2014/main" id="{CAEB3914-CA6D-4265-9D8D-1F3436BE7636}"/>
              </a:ext>
            </a:extLst>
          </p:cNvPr>
          <p:cNvSpPr txBox="1"/>
          <p:nvPr/>
        </p:nvSpPr>
        <p:spPr>
          <a:xfrm>
            <a:off x="7712014" y="4494023"/>
            <a:ext cx="3487950" cy="369332"/>
          </a:xfrm>
          <a:prstGeom prst="rect">
            <a:avLst/>
          </a:prstGeom>
          <a:solidFill>
            <a:srgbClr val="FFC000"/>
          </a:solidFill>
        </p:spPr>
        <p:txBody>
          <a:bodyPr wrap="square" rtlCol="0">
            <a:spAutoFit/>
          </a:bodyPr>
          <a:lstStyle/>
          <a:p>
            <a:pPr algn="ctr"/>
            <a:r>
              <a:rPr lang="en-US" b="1" dirty="0"/>
              <a:t>Secondary indices</a:t>
            </a:r>
          </a:p>
        </p:txBody>
      </p:sp>
    </p:spTree>
    <p:extLst>
      <p:ext uri="{BB962C8B-B14F-4D97-AF65-F5344CB8AC3E}">
        <p14:creationId xmlns:p14="http://schemas.microsoft.com/office/powerpoint/2010/main" val="9974483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B4169C-C0B9-4552-AC57-9042B9CF5B77}"/>
              </a:ext>
            </a:extLst>
          </p:cNvPr>
          <p:cNvSpPr>
            <a:spLocks noGrp="1"/>
          </p:cNvSpPr>
          <p:nvPr>
            <p:ph type="title"/>
          </p:nvPr>
        </p:nvSpPr>
        <p:spPr/>
        <p:txBody>
          <a:bodyPr/>
          <a:lstStyle/>
          <a:p>
            <a:r>
              <a:rPr lang="en-US" dirty="0"/>
              <a:t>Least Frequently used (LFU)</a:t>
            </a:r>
          </a:p>
        </p:txBody>
      </p:sp>
      <p:sp>
        <p:nvSpPr>
          <p:cNvPr id="3" name="Content Placeholder 2">
            <a:extLst>
              <a:ext uri="{FF2B5EF4-FFF2-40B4-BE49-F238E27FC236}">
                <a16:creationId xmlns:a16="http://schemas.microsoft.com/office/drawing/2014/main" id="{79F5974F-2841-4FDB-86AC-9C375D908B68}"/>
              </a:ext>
            </a:extLst>
          </p:cNvPr>
          <p:cNvSpPr>
            <a:spLocks noGrp="1"/>
          </p:cNvSpPr>
          <p:nvPr>
            <p:ph idx="1"/>
          </p:nvPr>
        </p:nvSpPr>
        <p:spPr/>
        <p:txBody>
          <a:bodyPr/>
          <a:lstStyle/>
          <a:p>
            <a:r>
              <a:rPr lang="en-US" dirty="0"/>
              <a:t>With this algorithm, we track how often each block is accessed.</a:t>
            </a:r>
          </a:p>
          <a:p>
            <a:endParaRPr lang="en-US" dirty="0"/>
          </a:p>
          <a:p>
            <a:r>
              <a:rPr lang="en-US" dirty="0"/>
              <a:t>Retain a block if it is accessed more frequently… evict a block that has not been accessed as often.</a:t>
            </a:r>
          </a:p>
          <a:p>
            <a:endParaRPr lang="en-US" dirty="0"/>
          </a:p>
          <a:p>
            <a:r>
              <a:rPr lang="en-US" dirty="0"/>
              <a:t>Issue: If the cache is full of heavily accessed files, but now we stop accessing them, they might never be evicted!</a:t>
            </a:r>
          </a:p>
        </p:txBody>
      </p:sp>
      <p:sp>
        <p:nvSpPr>
          <p:cNvPr id="4" name="Footer Placeholder 3">
            <a:extLst>
              <a:ext uri="{FF2B5EF4-FFF2-40B4-BE49-F238E27FC236}">
                <a16:creationId xmlns:a16="http://schemas.microsoft.com/office/drawing/2014/main" id="{41439408-1104-42A9-B6ED-197E39CEA331}"/>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A36A763B-046F-452E-A208-9E5B332F6B13}"/>
              </a:ext>
            </a:extLst>
          </p:cNvPr>
          <p:cNvSpPr>
            <a:spLocks noGrp="1"/>
          </p:cNvSpPr>
          <p:nvPr>
            <p:ph type="sldNum" sz="quarter" idx="12"/>
          </p:nvPr>
        </p:nvSpPr>
        <p:spPr/>
        <p:txBody>
          <a:bodyPr/>
          <a:lstStyle/>
          <a:p>
            <a:fld id="{6547F9EC-0141-428E-9624-21FD351CB832}" type="slidenum">
              <a:rPr lang="en-US" smtClean="0"/>
              <a:t>20</a:t>
            </a:fld>
            <a:endParaRPr lang="en-US"/>
          </a:p>
        </p:txBody>
      </p:sp>
    </p:spTree>
    <p:extLst>
      <p:ext uri="{BB962C8B-B14F-4D97-AF65-F5344CB8AC3E}">
        <p14:creationId xmlns:p14="http://schemas.microsoft.com/office/powerpoint/2010/main" val="401382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D95EA-3D84-43A6-AD21-9739FDE2DA23}"/>
              </a:ext>
            </a:extLst>
          </p:cNvPr>
          <p:cNvSpPr>
            <a:spLocks noGrp="1"/>
          </p:cNvSpPr>
          <p:nvPr>
            <p:ph type="title"/>
          </p:nvPr>
        </p:nvSpPr>
        <p:spPr/>
        <p:txBody>
          <a:bodyPr/>
          <a:lstStyle/>
          <a:p>
            <a:r>
              <a:rPr lang="en-US" dirty="0"/>
              <a:t>LFU with “aging”</a:t>
            </a:r>
          </a:p>
        </p:txBody>
      </p:sp>
      <p:sp>
        <p:nvSpPr>
          <p:cNvPr id="3" name="Content Placeholder 2">
            <a:extLst>
              <a:ext uri="{FF2B5EF4-FFF2-40B4-BE49-F238E27FC236}">
                <a16:creationId xmlns:a16="http://schemas.microsoft.com/office/drawing/2014/main" id="{B5FAF135-EFE6-4DDB-AAFF-0EBB83FA0F08}"/>
              </a:ext>
            </a:extLst>
          </p:cNvPr>
          <p:cNvSpPr>
            <a:spLocks noGrp="1"/>
          </p:cNvSpPr>
          <p:nvPr>
            <p:ph idx="1"/>
          </p:nvPr>
        </p:nvSpPr>
        <p:spPr/>
        <p:txBody>
          <a:bodyPr/>
          <a:lstStyle/>
          <a:p>
            <a:r>
              <a:rPr lang="en-US" dirty="0"/>
              <a:t>This is like LFU, but as time passes, older references count less.</a:t>
            </a:r>
          </a:p>
          <a:p>
            <a:endParaRPr lang="en-US" dirty="0"/>
          </a:p>
          <a:p>
            <a:r>
              <a:rPr lang="en-US" dirty="0"/>
              <a:t>Implemented by periodically multiplying the count by, e.g., 9/10</a:t>
            </a:r>
          </a:p>
          <a:p>
            <a:endParaRPr lang="en-US" dirty="0"/>
          </a:p>
          <a:p>
            <a:r>
              <a:rPr lang="en-US" dirty="0"/>
              <a:t>Effect is a form of LFU focused on “recent” accesses.</a:t>
            </a:r>
          </a:p>
        </p:txBody>
      </p:sp>
      <p:sp>
        <p:nvSpPr>
          <p:cNvPr id="4" name="Footer Placeholder 3">
            <a:extLst>
              <a:ext uri="{FF2B5EF4-FFF2-40B4-BE49-F238E27FC236}">
                <a16:creationId xmlns:a16="http://schemas.microsoft.com/office/drawing/2014/main" id="{1DA4BEB6-C5F1-4311-8508-29BFF3D22DAC}"/>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09678C9-7DB2-4E3C-B185-3BE9926CEE18}"/>
              </a:ext>
            </a:extLst>
          </p:cNvPr>
          <p:cNvSpPr>
            <a:spLocks noGrp="1"/>
          </p:cNvSpPr>
          <p:nvPr>
            <p:ph type="sldNum" sz="quarter" idx="12"/>
          </p:nvPr>
        </p:nvSpPr>
        <p:spPr/>
        <p:txBody>
          <a:bodyPr/>
          <a:lstStyle/>
          <a:p>
            <a:fld id="{6547F9EC-0141-428E-9624-21FD351CB832}" type="slidenum">
              <a:rPr lang="en-US" smtClean="0"/>
              <a:t>21</a:t>
            </a:fld>
            <a:endParaRPr lang="en-US"/>
          </a:p>
        </p:txBody>
      </p:sp>
    </p:spTree>
    <p:extLst>
      <p:ext uri="{BB962C8B-B14F-4D97-AF65-F5344CB8AC3E}">
        <p14:creationId xmlns:p14="http://schemas.microsoft.com/office/powerpoint/2010/main" val="14263413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E590-7E45-4522-9CBC-F30CF45C9253}"/>
              </a:ext>
            </a:extLst>
          </p:cNvPr>
          <p:cNvSpPr>
            <a:spLocks noGrp="1"/>
          </p:cNvSpPr>
          <p:nvPr>
            <p:ph type="title"/>
          </p:nvPr>
        </p:nvSpPr>
        <p:spPr/>
        <p:txBody>
          <a:bodyPr/>
          <a:lstStyle/>
          <a:p>
            <a:r>
              <a:rPr lang="en-US" dirty="0"/>
              <a:t>Multilevel approach</a:t>
            </a:r>
          </a:p>
        </p:txBody>
      </p:sp>
      <p:sp>
        <p:nvSpPr>
          <p:cNvPr id="3" name="Content Placeholder 2">
            <a:extLst>
              <a:ext uri="{FF2B5EF4-FFF2-40B4-BE49-F238E27FC236}">
                <a16:creationId xmlns:a16="http://schemas.microsoft.com/office/drawing/2014/main" id="{226D5934-B3FC-4B97-89E2-03EB4517BF6A}"/>
              </a:ext>
            </a:extLst>
          </p:cNvPr>
          <p:cNvSpPr>
            <a:spLocks noGrp="1"/>
          </p:cNvSpPr>
          <p:nvPr>
            <p:ph idx="1"/>
          </p:nvPr>
        </p:nvSpPr>
        <p:spPr/>
        <p:txBody>
          <a:bodyPr/>
          <a:lstStyle/>
          <a:p>
            <a:r>
              <a:rPr lang="en-US" dirty="0"/>
              <a:t>Similar to one of the thread scheduling policies we saw early in the course.</a:t>
            </a:r>
          </a:p>
          <a:p>
            <a:endParaRPr lang="en-US" dirty="0"/>
          </a:p>
          <a:p>
            <a:r>
              <a:rPr lang="en-US" dirty="0"/>
              <a:t>Partition the cache.  Block migrates from partition to partition based on an access time or access frequency rule.</a:t>
            </a:r>
          </a:p>
          <a:p>
            <a:br>
              <a:rPr lang="en-US" dirty="0"/>
            </a:br>
            <a:r>
              <a:rPr lang="en-US" dirty="0"/>
              <a:t>Now we can use a different eviction policy in each partition.</a:t>
            </a:r>
          </a:p>
        </p:txBody>
      </p:sp>
      <p:sp>
        <p:nvSpPr>
          <p:cNvPr id="4" name="Footer Placeholder 3">
            <a:extLst>
              <a:ext uri="{FF2B5EF4-FFF2-40B4-BE49-F238E27FC236}">
                <a16:creationId xmlns:a16="http://schemas.microsoft.com/office/drawing/2014/main" id="{4DA40817-F2F3-4D2D-9BB7-2040C7D8202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40BD3236-4866-4942-B185-773E93E016A0}"/>
              </a:ext>
            </a:extLst>
          </p:cNvPr>
          <p:cNvSpPr>
            <a:spLocks noGrp="1"/>
          </p:cNvSpPr>
          <p:nvPr>
            <p:ph type="sldNum" sz="quarter" idx="12"/>
          </p:nvPr>
        </p:nvSpPr>
        <p:spPr/>
        <p:txBody>
          <a:bodyPr/>
          <a:lstStyle/>
          <a:p>
            <a:fld id="{6547F9EC-0141-428E-9624-21FD351CB832}" type="slidenum">
              <a:rPr lang="en-US" smtClean="0"/>
              <a:t>22</a:t>
            </a:fld>
            <a:endParaRPr lang="en-US"/>
          </a:p>
        </p:txBody>
      </p:sp>
    </p:spTree>
    <p:extLst>
      <p:ext uri="{BB962C8B-B14F-4D97-AF65-F5344CB8AC3E}">
        <p14:creationId xmlns:p14="http://schemas.microsoft.com/office/powerpoint/2010/main" val="18520451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9DA79-E315-49AE-9312-533964346C2B}"/>
              </a:ext>
            </a:extLst>
          </p:cNvPr>
          <p:cNvSpPr>
            <a:spLocks noGrp="1"/>
          </p:cNvSpPr>
          <p:nvPr>
            <p:ph type="title"/>
          </p:nvPr>
        </p:nvSpPr>
        <p:spPr/>
        <p:txBody>
          <a:bodyPr/>
          <a:lstStyle/>
          <a:p>
            <a:r>
              <a:rPr lang="en-US" dirty="0"/>
              <a:t>Second chance caching</a:t>
            </a:r>
          </a:p>
        </p:txBody>
      </p:sp>
      <p:sp>
        <p:nvSpPr>
          <p:cNvPr id="3" name="Content Placeholder 2">
            <a:extLst>
              <a:ext uri="{FF2B5EF4-FFF2-40B4-BE49-F238E27FC236}">
                <a16:creationId xmlns:a16="http://schemas.microsoft.com/office/drawing/2014/main" id="{40AFB7E1-8666-4DE1-8653-4E8631689DD0}"/>
              </a:ext>
            </a:extLst>
          </p:cNvPr>
          <p:cNvSpPr>
            <a:spLocks noGrp="1"/>
          </p:cNvSpPr>
          <p:nvPr>
            <p:ph idx="1"/>
          </p:nvPr>
        </p:nvSpPr>
        <p:spPr/>
        <p:txBody>
          <a:bodyPr>
            <a:normAutofit lnSpcReduction="10000"/>
          </a:bodyPr>
          <a:lstStyle/>
          <a:p>
            <a:r>
              <a:rPr lang="en-US" dirty="0"/>
              <a:t>With multilevel approaches, one issue is that the partition sizes might not be ideal.</a:t>
            </a:r>
          </a:p>
          <a:p>
            <a:endParaRPr lang="en-US" dirty="0"/>
          </a:p>
          <a:p>
            <a:r>
              <a:rPr lang="en-US" dirty="0"/>
              <a:t>Suppose that a process would get 100% hits if 2/3rds of the cache is devoted to frequently accessed blocks.  But we limit the process to 1/3 of the cache.  We get a high miss rate.</a:t>
            </a:r>
          </a:p>
          <a:p>
            <a:endParaRPr lang="en-US" dirty="0"/>
          </a:p>
          <a:p>
            <a:r>
              <a:rPr lang="en-US" dirty="0"/>
              <a:t>A second-chance cache addresses this.</a:t>
            </a:r>
          </a:p>
        </p:txBody>
      </p:sp>
      <p:sp>
        <p:nvSpPr>
          <p:cNvPr id="4" name="Footer Placeholder 3">
            <a:extLst>
              <a:ext uri="{FF2B5EF4-FFF2-40B4-BE49-F238E27FC236}">
                <a16:creationId xmlns:a16="http://schemas.microsoft.com/office/drawing/2014/main" id="{71251C07-56FD-49CC-93EB-6A44E06DF82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4BA2F80-0790-40DA-B708-508A1071A5EF}"/>
              </a:ext>
            </a:extLst>
          </p:cNvPr>
          <p:cNvSpPr>
            <a:spLocks noGrp="1"/>
          </p:cNvSpPr>
          <p:nvPr>
            <p:ph type="sldNum" sz="quarter" idx="12"/>
          </p:nvPr>
        </p:nvSpPr>
        <p:spPr/>
        <p:txBody>
          <a:bodyPr/>
          <a:lstStyle/>
          <a:p>
            <a:fld id="{6547F9EC-0141-428E-9624-21FD351CB832}" type="slidenum">
              <a:rPr lang="en-US" smtClean="0"/>
              <a:t>23</a:t>
            </a:fld>
            <a:endParaRPr lang="en-US"/>
          </a:p>
        </p:txBody>
      </p:sp>
    </p:spTree>
    <p:extLst>
      <p:ext uri="{BB962C8B-B14F-4D97-AF65-F5344CB8AC3E}">
        <p14:creationId xmlns:p14="http://schemas.microsoft.com/office/powerpoint/2010/main" val="26122192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C562F-E6FB-40D7-9542-A89F4D9C0725}"/>
              </a:ext>
            </a:extLst>
          </p:cNvPr>
          <p:cNvSpPr>
            <a:spLocks noGrp="1"/>
          </p:cNvSpPr>
          <p:nvPr>
            <p:ph type="title"/>
          </p:nvPr>
        </p:nvSpPr>
        <p:spPr/>
        <p:txBody>
          <a:bodyPr/>
          <a:lstStyle/>
          <a:p>
            <a:r>
              <a:rPr lang="en-US" dirty="0"/>
              <a:t>When a block is evicted, it moves to the second-chance cache</a:t>
            </a:r>
          </a:p>
        </p:txBody>
      </p:sp>
      <p:sp>
        <p:nvSpPr>
          <p:cNvPr id="3" name="Content Placeholder 2">
            <a:extLst>
              <a:ext uri="{FF2B5EF4-FFF2-40B4-BE49-F238E27FC236}">
                <a16:creationId xmlns:a16="http://schemas.microsoft.com/office/drawing/2014/main" id="{4B318C03-3437-479F-B95B-76350BFF2564}"/>
              </a:ext>
            </a:extLst>
          </p:cNvPr>
          <p:cNvSpPr>
            <a:spLocks noGrp="1"/>
          </p:cNvSpPr>
          <p:nvPr>
            <p:ph idx="1"/>
          </p:nvPr>
        </p:nvSpPr>
        <p:spPr/>
        <p:txBody>
          <a:bodyPr/>
          <a:lstStyle/>
          <a:p>
            <a:r>
              <a:rPr lang="en-US" dirty="0"/>
              <a:t>We also write it to disk at this point, if the block is dirty.</a:t>
            </a:r>
          </a:p>
          <a:p>
            <a:endParaRPr lang="en-US" dirty="0"/>
          </a:p>
          <a:p>
            <a:r>
              <a:rPr lang="en-US" dirty="0"/>
              <a:t>The idea is that if we weren’t really using the full size of one of the partitions, a cache-miss on the heavy-hitter partition might be followed by a cache-hit on the second-chance cache.</a:t>
            </a:r>
          </a:p>
          <a:p>
            <a:endParaRPr lang="en-US" dirty="0"/>
          </a:p>
          <a:p>
            <a:endParaRPr lang="en-US" dirty="0"/>
          </a:p>
        </p:txBody>
      </p:sp>
      <p:sp>
        <p:nvSpPr>
          <p:cNvPr id="4" name="Footer Placeholder 3">
            <a:extLst>
              <a:ext uri="{FF2B5EF4-FFF2-40B4-BE49-F238E27FC236}">
                <a16:creationId xmlns:a16="http://schemas.microsoft.com/office/drawing/2014/main" id="{97F0107C-C4AD-4C09-AD32-C535F6BCE7EE}"/>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B5218FC-0E81-4350-90C2-CF3F1F25810F}"/>
              </a:ext>
            </a:extLst>
          </p:cNvPr>
          <p:cNvSpPr>
            <a:spLocks noGrp="1"/>
          </p:cNvSpPr>
          <p:nvPr>
            <p:ph type="sldNum" sz="quarter" idx="12"/>
          </p:nvPr>
        </p:nvSpPr>
        <p:spPr/>
        <p:txBody>
          <a:bodyPr/>
          <a:lstStyle/>
          <a:p>
            <a:fld id="{6547F9EC-0141-428E-9624-21FD351CB832}" type="slidenum">
              <a:rPr lang="en-US" smtClean="0"/>
              <a:t>24</a:t>
            </a:fld>
            <a:endParaRPr lang="en-US"/>
          </a:p>
        </p:txBody>
      </p:sp>
    </p:spTree>
    <p:extLst>
      <p:ext uri="{BB962C8B-B14F-4D97-AF65-F5344CB8AC3E}">
        <p14:creationId xmlns:p14="http://schemas.microsoft.com/office/powerpoint/2010/main" val="5631367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C68CA-E5B6-41E0-9B8B-CEAE522D71C4}"/>
              </a:ext>
            </a:extLst>
          </p:cNvPr>
          <p:cNvSpPr>
            <a:spLocks noGrp="1"/>
          </p:cNvSpPr>
          <p:nvPr>
            <p:ph type="title"/>
          </p:nvPr>
        </p:nvSpPr>
        <p:spPr/>
        <p:txBody>
          <a:bodyPr/>
          <a:lstStyle/>
          <a:p>
            <a:r>
              <a:rPr lang="en-US" dirty="0" err="1"/>
              <a:t>Multiprocess</a:t>
            </a:r>
            <a:r>
              <a:rPr lang="en-US" dirty="0"/>
              <a:t> considerations</a:t>
            </a:r>
          </a:p>
        </p:txBody>
      </p:sp>
      <p:sp>
        <p:nvSpPr>
          <p:cNvPr id="3" name="Content Placeholder 2">
            <a:extLst>
              <a:ext uri="{FF2B5EF4-FFF2-40B4-BE49-F238E27FC236}">
                <a16:creationId xmlns:a16="http://schemas.microsoft.com/office/drawing/2014/main" id="{C5F19638-3CCA-4C0F-9EF5-9A62E0576C44}"/>
              </a:ext>
            </a:extLst>
          </p:cNvPr>
          <p:cNvSpPr>
            <a:spLocks noGrp="1"/>
          </p:cNvSpPr>
          <p:nvPr>
            <p:ph idx="1"/>
          </p:nvPr>
        </p:nvSpPr>
        <p:spPr>
          <a:xfrm>
            <a:off x="1024127" y="2286000"/>
            <a:ext cx="10966589" cy="4023360"/>
          </a:xfrm>
        </p:spPr>
        <p:txBody>
          <a:bodyPr/>
          <a:lstStyle/>
          <a:p>
            <a:r>
              <a:rPr lang="en-US" dirty="0"/>
              <a:t>LRU and LFU are usually expressed in terms of a fixed-size cache.</a:t>
            </a:r>
          </a:p>
          <a:p>
            <a:endParaRPr lang="en-US" dirty="0"/>
          </a:p>
          <a:p>
            <a:r>
              <a:rPr lang="en-US" dirty="0"/>
              <a:t>But we might prefer to allocate different amounts of cache space to different processes!</a:t>
            </a:r>
          </a:p>
          <a:p>
            <a:endParaRPr lang="en-US" dirty="0"/>
          </a:p>
          <a:p>
            <a:r>
              <a:rPr lang="en-US" dirty="0"/>
              <a:t>How would we estimate how much each requires?</a:t>
            </a:r>
          </a:p>
        </p:txBody>
      </p:sp>
      <p:sp>
        <p:nvSpPr>
          <p:cNvPr id="4" name="Footer Placeholder 3">
            <a:extLst>
              <a:ext uri="{FF2B5EF4-FFF2-40B4-BE49-F238E27FC236}">
                <a16:creationId xmlns:a16="http://schemas.microsoft.com/office/drawing/2014/main" id="{A7A4E25C-55C1-4389-B213-58CDE6FFD9B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E465E5D-0668-47B0-814F-B8028BC7EE36}"/>
              </a:ext>
            </a:extLst>
          </p:cNvPr>
          <p:cNvSpPr>
            <a:spLocks noGrp="1"/>
          </p:cNvSpPr>
          <p:nvPr>
            <p:ph type="sldNum" sz="quarter" idx="12"/>
          </p:nvPr>
        </p:nvSpPr>
        <p:spPr/>
        <p:txBody>
          <a:bodyPr/>
          <a:lstStyle/>
          <a:p>
            <a:fld id="{6547F9EC-0141-428E-9624-21FD351CB832}" type="slidenum">
              <a:rPr lang="en-US" smtClean="0"/>
              <a:t>25</a:t>
            </a:fld>
            <a:endParaRPr lang="en-US"/>
          </a:p>
        </p:txBody>
      </p:sp>
    </p:spTree>
    <p:extLst>
      <p:ext uri="{BB962C8B-B14F-4D97-AF65-F5344CB8AC3E}">
        <p14:creationId xmlns:p14="http://schemas.microsoft.com/office/powerpoint/2010/main" val="251383982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23EA1-B8B2-4A2F-89A8-DAB021F3FC30}"/>
              </a:ext>
            </a:extLst>
          </p:cNvPr>
          <p:cNvSpPr>
            <a:spLocks noGrp="1"/>
          </p:cNvSpPr>
          <p:nvPr>
            <p:ph type="title"/>
          </p:nvPr>
        </p:nvSpPr>
        <p:spPr/>
        <p:txBody>
          <a:bodyPr/>
          <a:lstStyle/>
          <a:p>
            <a:r>
              <a:rPr lang="en-US" dirty="0"/>
              <a:t>Working set tracking</a:t>
            </a:r>
          </a:p>
        </p:txBody>
      </p:sp>
      <p:sp>
        <p:nvSpPr>
          <p:cNvPr id="3" name="Content Placeholder 2">
            <a:extLst>
              <a:ext uri="{FF2B5EF4-FFF2-40B4-BE49-F238E27FC236}">
                <a16:creationId xmlns:a16="http://schemas.microsoft.com/office/drawing/2014/main" id="{B6CD02AD-2CC1-43AF-AE20-9B0664AF8FB2}"/>
              </a:ext>
            </a:extLst>
          </p:cNvPr>
          <p:cNvSpPr>
            <a:spLocks noGrp="1"/>
          </p:cNvSpPr>
          <p:nvPr>
            <p:ph idx="1"/>
          </p:nvPr>
        </p:nvSpPr>
        <p:spPr/>
        <p:txBody>
          <a:bodyPr/>
          <a:lstStyle/>
          <a:p>
            <a:r>
              <a:rPr lang="en-US" dirty="0"/>
              <a:t>We use these methods when the amount of memory for each process might be varied – some will get more, some less.</a:t>
            </a:r>
          </a:p>
          <a:p>
            <a:endParaRPr lang="en-US" dirty="0"/>
          </a:p>
          <a:p>
            <a:r>
              <a:rPr lang="en-US" dirty="0"/>
              <a:t>Goal: Estimate the “working set” each process is accessing.</a:t>
            </a:r>
          </a:p>
          <a:p>
            <a:endParaRPr lang="en-US" dirty="0"/>
          </a:p>
          <a:p>
            <a:r>
              <a:rPr lang="en-US" dirty="0"/>
              <a:t>Definition: The working set is the set of pages or files or blocks being accessed during some window of time.</a:t>
            </a:r>
          </a:p>
        </p:txBody>
      </p:sp>
      <p:sp>
        <p:nvSpPr>
          <p:cNvPr id="4" name="Footer Placeholder 3">
            <a:extLst>
              <a:ext uri="{FF2B5EF4-FFF2-40B4-BE49-F238E27FC236}">
                <a16:creationId xmlns:a16="http://schemas.microsoft.com/office/drawing/2014/main" id="{C9AE316D-4C45-4B43-840B-78BF719C169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980DC63-438F-433D-88E5-243BC6B61679}"/>
              </a:ext>
            </a:extLst>
          </p:cNvPr>
          <p:cNvSpPr>
            <a:spLocks noGrp="1"/>
          </p:cNvSpPr>
          <p:nvPr>
            <p:ph type="sldNum" sz="quarter" idx="12"/>
          </p:nvPr>
        </p:nvSpPr>
        <p:spPr/>
        <p:txBody>
          <a:bodyPr/>
          <a:lstStyle/>
          <a:p>
            <a:fld id="{6547F9EC-0141-428E-9624-21FD351CB832}" type="slidenum">
              <a:rPr lang="en-US" smtClean="0"/>
              <a:t>26</a:t>
            </a:fld>
            <a:endParaRPr lang="en-US"/>
          </a:p>
        </p:txBody>
      </p:sp>
    </p:spTree>
    <p:extLst>
      <p:ext uri="{BB962C8B-B14F-4D97-AF65-F5344CB8AC3E}">
        <p14:creationId xmlns:p14="http://schemas.microsoft.com/office/powerpoint/2010/main" val="268380614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2D609D-DDB4-4F92-9794-0F1A833CC7BB}"/>
              </a:ext>
            </a:extLst>
          </p:cNvPr>
          <p:cNvSpPr>
            <a:spLocks noGrp="1"/>
          </p:cNvSpPr>
          <p:nvPr>
            <p:ph type="title"/>
          </p:nvPr>
        </p:nvSpPr>
        <p:spPr/>
        <p:txBody>
          <a:bodyPr/>
          <a:lstStyle/>
          <a:p>
            <a:r>
              <a:rPr lang="en-US" dirty="0"/>
              <a:t>Insight</a:t>
            </a:r>
          </a:p>
        </p:txBody>
      </p:sp>
      <p:sp>
        <p:nvSpPr>
          <p:cNvPr id="3" name="Content Placeholder 2">
            <a:extLst>
              <a:ext uri="{FF2B5EF4-FFF2-40B4-BE49-F238E27FC236}">
                <a16:creationId xmlns:a16="http://schemas.microsoft.com/office/drawing/2014/main" id="{08F96C40-E04B-461D-AC60-41B94D5E07C4}"/>
              </a:ext>
            </a:extLst>
          </p:cNvPr>
          <p:cNvSpPr>
            <a:spLocks noGrp="1"/>
          </p:cNvSpPr>
          <p:nvPr>
            <p:ph idx="1"/>
          </p:nvPr>
        </p:nvSpPr>
        <p:spPr/>
        <p:txBody>
          <a:bodyPr>
            <a:normAutofit/>
          </a:bodyPr>
          <a:lstStyle/>
          <a:p>
            <a:r>
              <a:rPr lang="en-US" dirty="0"/>
              <a:t>Most applications have</a:t>
            </a:r>
            <a:r>
              <a:rPr lang="en-US" i="1" dirty="0"/>
              <a:t> </a:t>
            </a:r>
            <a:r>
              <a:rPr lang="en-US" dirty="0"/>
              <a:t>locality, meaning they loop and repeat the same things in time (temporal locality) and also access the same regions of memory for a while (spatial locality).</a:t>
            </a:r>
          </a:p>
          <a:p>
            <a:endParaRPr lang="en-US" dirty="0"/>
          </a:p>
          <a:p>
            <a:r>
              <a:rPr lang="en-US" dirty="0"/>
              <a:t>If the resident memory includes all the pages of code that are running, all the data this code accesses, and all the file blocks being processed right now, the program runs without pausing.  Having the working set in memory is necessary and sufficient.</a:t>
            </a:r>
          </a:p>
        </p:txBody>
      </p:sp>
      <p:sp>
        <p:nvSpPr>
          <p:cNvPr id="4" name="Footer Placeholder 3">
            <a:extLst>
              <a:ext uri="{FF2B5EF4-FFF2-40B4-BE49-F238E27FC236}">
                <a16:creationId xmlns:a16="http://schemas.microsoft.com/office/drawing/2014/main" id="{69027F01-711F-40BE-8D98-1D64222C978D}"/>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0022434-CF25-4745-88A5-CA4B1ADBDFA6}"/>
              </a:ext>
            </a:extLst>
          </p:cNvPr>
          <p:cNvSpPr>
            <a:spLocks noGrp="1"/>
          </p:cNvSpPr>
          <p:nvPr>
            <p:ph type="sldNum" sz="quarter" idx="12"/>
          </p:nvPr>
        </p:nvSpPr>
        <p:spPr/>
        <p:txBody>
          <a:bodyPr/>
          <a:lstStyle/>
          <a:p>
            <a:fld id="{6547F9EC-0141-428E-9624-21FD351CB832}" type="slidenum">
              <a:rPr lang="en-US" smtClean="0"/>
              <a:t>27</a:t>
            </a:fld>
            <a:endParaRPr lang="en-US"/>
          </a:p>
        </p:txBody>
      </p:sp>
    </p:spTree>
    <p:extLst>
      <p:ext uri="{BB962C8B-B14F-4D97-AF65-F5344CB8AC3E}">
        <p14:creationId xmlns:p14="http://schemas.microsoft.com/office/powerpoint/2010/main" val="19356942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23EA1-B8B2-4A2F-89A8-DAB021F3FC30}"/>
              </a:ext>
            </a:extLst>
          </p:cNvPr>
          <p:cNvSpPr>
            <a:spLocks noGrp="1"/>
          </p:cNvSpPr>
          <p:nvPr>
            <p:ph type="title"/>
          </p:nvPr>
        </p:nvSpPr>
        <p:spPr/>
        <p:txBody>
          <a:bodyPr/>
          <a:lstStyle/>
          <a:p>
            <a:r>
              <a:rPr lang="en-US" dirty="0"/>
              <a:t>Working set tracking</a:t>
            </a:r>
          </a:p>
        </p:txBody>
      </p:sp>
      <p:sp>
        <p:nvSpPr>
          <p:cNvPr id="3" name="Content Placeholder 2">
            <a:extLst>
              <a:ext uri="{FF2B5EF4-FFF2-40B4-BE49-F238E27FC236}">
                <a16:creationId xmlns:a16="http://schemas.microsoft.com/office/drawing/2014/main" id="{B6CD02AD-2CC1-43AF-AE20-9B0664AF8FB2}"/>
              </a:ext>
            </a:extLst>
          </p:cNvPr>
          <p:cNvSpPr>
            <a:spLocks noGrp="1"/>
          </p:cNvSpPr>
          <p:nvPr>
            <p:ph idx="1"/>
          </p:nvPr>
        </p:nvSpPr>
        <p:spPr/>
        <p:txBody>
          <a:bodyPr/>
          <a:lstStyle/>
          <a:p>
            <a:r>
              <a:rPr lang="en-US" dirty="0"/>
              <a:t>We start by introducing a clock, and need to track reads/writes.</a:t>
            </a:r>
          </a:p>
          <a:p>
            <a:endParaRPr lang="en-US" dirty="0"/>
          </a:p>
          <a:p>
            <a:r>
              <a:rPr lang="en-US" dirty="0"/>
              <a:t>The clock defines </a:t>
            </a:r>
            <a:r>
              <a:rPr lang="en-US" i="1" dirty="0"/>
              <a:t>epochs</a:t>
            </a:r>
            <a:r>
              <a:rPr lang="en-US" dirty="0"/>
              <a:t>, usually 100ms each.  If a block is accessed, mark it as active.</a:t>
            </a:r>
          </a:p>
          <a:p>
            <a:endParaRPr lang="en-US" dirty="0"/>
          </a:p>
          <a:p>
            <a:r>
              <a:rPr lang="en-US" dirty="0"/>
              <a:t>If a file (or a block of a file) hasn’t been accessed in </a:t>
            </a:r>
            <a:r>
              <a:rPr lang="en-US" i="1" dirty="0"/>
              <a:t>t </a:t>
            </a:r>
            <a:r>
              <a:rPr lang="en-US" dirty="0"/>
              <a:t>epochs, evict it (but in fact, use a second-chance cache).  </a:t>
            </a:r>
            <a:r>
              <a:rPr lang="en-US" i="1" dirty="0"/>
              <a:t>t</a:t>
            </a:r>
            <a:r>
              <a:rPr lang="en-US" dirty="0"/>
              <a:t> is tunable.</a:t>
            </a:r>
          </a:p>
        </p:txBody>
      </p:sp>
      <p:sp>
        <p:nvSpPr>
          <p:cNvPr id="4" name="Footer Placeholder 3">
            <a:extLst>
              <a:ext uri="{FF2B5EF4-FFF2-40B4-BE49-F238E27FC236}">
                <a16:creationId xmlns:a16="http://schemas.microsoft.com/office/drawing/2014/main" id="{C9AE316D-4C45-4B43-840B-78BF719C169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980DC63-438F-433D-88E5-243BC6B61679}"/>
              </a:ext>
            </a:extLst>
          </p:cNvPr>
          <p:cNvSpPr>
            <a:spLocks noGrp="1"/>
          </p:cNvSpPr>
          <p:nvPr>
            <p:ph type="sldNum" sz="quarter" idx="12"/>
          </p:nvPr>
        </p:nvSpPr>
        <p:spPr/>
        <p:txBody>
          <a:bodyPr/>
          <a:lstStyle/>
          <a:p>
            <a:fld id="{6547F9EC-0141-428E-9624-21FD351CB832}" type="slidenum">
              <a:rPr lang="en-US" smtClean="0"/>
              <a:t>28</a:t>
            </a:fld>
            <a:endParaRPr lang="en-US"/>
          </a:p>
        </p:txBody>
      </p:sp>
    </p:spTree>
    <p:extLst>
      <p:ext uri="{BB962C8B-B14F-4D97-AF65-F5344CB8AC3E}">
        <p14:creationId xmlns:p14="http://schemas.microsoft.com/office/powerpoint/2010/main" val="27321919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4F9E6-3C28-4DD5-BB4D-EF7CAF6D493D}"/>
              </a:ext>
            </a:extLst>
          </p:cNvPr>
          <p:cNvSpPr>
            <a:spLocks noGrp="1"/>
          </p:cNvSpPr>
          <p:nvPr>
            <p:ph type="title"/>
          </p:nvPr>
        </p:nvSpPr>
        <p:spPr>
          <a:xfrm>
            <a:off x="1024128" y="585216"/>
            <a:ext cx="10641690" cy="1499616"/>
          </a:xfrm>
        </p:spPr>
        <p:txBody>
          <a:bodyPr/>
          <a:lstStyle/>
          <a:p>
            <a:r>
              <a:rPr lang="en-US" dirty="0"/>
              <a:t>What if the kernel still won’t have enough space?</a:t>
            </a:r>
          </a:p>
        </p:txBody>
      </p:sp>
      <p:sp>
        <p:nvSpPr>
          <p:cNvPr id="3" name="Content Placeholder 2">
            <a:extLst>
              <a:ext uri="{FF2B5EF4-FFF2-40B4-BE49-F238E27FC236}">
                <a16:creationId xmlns:a16="http://schemas.microsoft.com/office/drawing/2014/main" id="{05CFA82C-B360-43EC-AA6D-76615B091B52}"/>
              </a:ext>
            </a:extLst>
          </p:cNvPr>
          <p:cNvSpPr>
            <a:spLocks noGrp="1"/>
          </p:cNvSpPr>
          <p:nvPr>
            <p:ph idx="1"/>
          </p:nvPr>
        </p:nvSpPr>
        <p:spPr/>
        <p:txBody>
          <a:bodyPr>
            <a:normAutofit lnSpcReduction="10000"/>
          </a:bodyPr>
          <a:lstStyle/>
          <a:p>
            <a:r>
              <a:rPr lang="en-US" dirty="0"/>
              <a:t>If we are still short on space, we might evict a block some process is going to need.</a:t>
            </a:r>
          </a:p>
          <a:p>
            <a:endParaRPr lang="en-US" dirty="0"/>
          </a:p>
          <a:p>
            <a:r>
              <a:rPr lang="en-US" dirty="0"/>
              <a:t>But at this point, we know that this process would not run if we schedule it.  We could actually evict its entire working set.  Later, when resuming it, we could pull its whole working set back in!</a:t>
            </a:r>
          </a:p>
          <a:p>
            <a:endParaRPr lang="en-US" dirty="0"/>
          </a:p>
          <a:p>
            <a:r>
              <a:rPr lang="en-US" dirty="0"/>
              <a:t>This is a strategy called “swapping”.</a:t>
            </a:r>
          </a:p>
        </p:txBody>
      </p:sp>
      <p:sp>
        <p:nvSpPr>
          <p:cNvPr id="4" name="Footer Placeholder 3">
            <a:extLst>
              <a:ext uri="{FF2B5EF4-FFF2-40B4-BE49-F238E27FC236}">
                <a16:creationId xmlns:a16="http://schemas.microsoft.com/office/drawing/2014/main" id="{EBF283C6-0425-40B5-893C-EAAC88EDA2E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A735480-42BB-4E31-B34E-C862A4248344}"/>
              </a:ext>
            </a:extLst>
          </p:cNvPr>
          <p:cNvSpPr>
            <a:spLocks noGrp="1"/>
          </p:cNvSpPr>
          <p:nvPr>
            <p:ph type="sldNum" sz="quarter" idx="12"/>
          </p:nvPr>
        </p:nvSpPr>
        <p:spPr/>
        <p:txBody>
          <a:bodyPr/>
          <a:lstStyle/>
          <a:p>
            <a:fld id="{6547F9EC-0141-428E-9624-21FD351CB832}" type="slidenum">
              <a:rPr lang="en-US" smtClean="0"/>
              <a:t>29</a:t>
            </a:fld>
            <a:endParaRPr lang="en-US"/>
          </a:p>
        </p:txBody>
      </p:sp>
    </p:spTree>
    <p:extLst>
      <p:ext uri="{BB962C8B-B14F-4D97-AF65-F5344CB8AC3E}">
        <p14:creationId xmlns:p14="http://schemas.microsoft.com/office/powerpoint/2010/main" val="1724726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05052E0-0DC2-442B-A8A6-9D0337929F62}"/>
              </a:ext>
            </a:extLst>
          </p:cNvPr>
          <p:cNvSpPr>
            <a:spLocks noGrp="1"/>
          </p:cNvSpPr>
          <p:nvPr>
            <p:ph type="title"/>
          </p:nvPr>
        </p:nvSpPr>
        <p:spPr/>
        <p:txBody>
          <a:bodyPr/>
          <a:lstStyle/>
          <a:p>
            <a:r>
              <a:rPr lang="en-US" dirty="0"/>
              <a:t>Performance of a file system</a:t>
            </a:r>
          </a:p>
        </p:txBody>
      </p:sp>
      <p:sp>
        <p:nvSpPr>
          <p:cNvPr id="6" name="Content Placeholder 5">
            <a:extLst>
              <a:ext uri="{FF2B5EF4-FFF2-40B4-BE49-F238E27FC236}">
                <a16:creationId xmlns:a16="http://schemas.microsoft.com/office/drawing/2014/main" id="{492EAE95-88F1-4F23-BCEF-2A726F37C961}"/>
              </a:ext>
            </a:extLst>
          </p:cNvPr>
          <p:cNvSpPr>
            <a:spLocks noGrp="1"/>
          </p:cNvSpPr>
          <p:nvPr>
            <p:ph idx="1"/>
          </p:nvPr>
        </p:nvSpPr>
        <p:spPr/>
        <p:txBody>
          <a:bodyPr/>
          <a:lstStyle/>
          <a:p>
            <a:r>
              <a:rPr lang="en-US" dirty="0"/>
              <a:t>Application must open the file</a:t>
            </a:r>
          </a:p>
          <a:p>
            <a:pPr lvl="1"/>
            <a:r>
              <a:rPr lang="en-US" dirty="0"/>
              <a:t>  Linux will need to access the directory</a:t>
            </a:r>
          </a:p>
          <a:p>
            <a:pPr lvl="1"/>
            <a:r>
              <a:rPr lang="en-US" dirty="0"/>
              <a:t>  … scan it to find the name and </a:t>
            </a:r>
            <a:r>
              <a:rPr lang="en-US" dirty="0" err="1"/>
              <a:t>inode</a:t>
            </a:r>
            <a:r>
              <a:rPr lang="en-US" dirty="0"/>
              <a:t> number</a:t>
            </a:r>
          </a:p>
          <a:p>
            <a:pPr lvl="1"/>
            <a:r>
              <a:rPr lang="en-US" dirty="0"/>
              <a:t>  … load the </a:t>
            </a:r>
            <a:r>
              <a:rPr lang="en-US" dirty="0" err="1"/>
              <a:t>inode</a:t>
            </a:r>
            <a:r>
              <a:rPr lang="en-US" dirty="0"/>
              <a:t> into memory</a:t>
            </a:r>
          </a:p>
          <a:p>
            <a:pPr lvl="1"/>
            <a:r>
              <a:rPr lang="en-US" dirty="0"/>
              <a:t>  … check access permissions</a:t>
            </a:r>
          </a:p>
          <a:p>
            <a:pPr lvl="1"/>
            <a:endParaRPr lang="en-US" dirty="0"/>
          </a:p>
          <a:p>
            <a:pPr marL="128016" lvl="1" indent="0">
              <a:buNone/>
            </a:pPr>
            <a:r>
              <a:rPr lang="en-US" dirty="0"/>
              <a:t>So, opening a file could involve 2 or more disk reads (more if the directory is large).</a:t>
            </a:r>
          </a:p>
        </p:txBody>
      </p:sp>
      <p:sp>
        <p:nvSpPr>
          <p:cNvPr id="3" name="Footer Placeholder 2">
            <a:extLst>
              <a:ext uri="{FF2B5EF4-FFF2-40B4-BE49-F238E27FC236}">
                <a16:creationId xmlns:a16="http://schemas.microsoft.com/office/drawing/2014/main" id="{5454F03F-85F7-4585-9D3B-6C3635676B81}"/>
              </a:ext>
            </a:extLst>
          </p:cNvPr>
          <p:cNvSpPr>
            <a:spLocks noGrp="1"/>
          </p:cNvSpPr>
          <p:nvPr>
            <p:ph type="ftr" sz="quarter" idx="11"/>
          </p:nvPr>
        </p:nvSpPr>
        <p:spPr/>
        <p:txBody>
          <a:bodyPr/>
          <a:lstStyle/>
          <a:p>
            <a:r>
              <a:rPr lang="en-US"/>
              <a:t>Cornell CS4414 - Fall 2021.</a:t>
            </a:r>
          </a:p>
        </p:txBody>
      </p:sp>
      <p:sp>
        <p:nvSpPr>
          <p:cNvPr id="4" name="Slide Number Placeholder 3">
            <a:extLst>
              <a:ext uri="{FF2B5EF4-FFF2-40B4-BE49-F238E27FC236}">
                <a16:creationId xmlns:a16="http://schemas.microsoft.com/office/drawing/2014/main" id="{58F39702-2801-4BD2-A339-91C2204D6932}"/>
              </a:ext>
            </a:extLst>
          </p:cNvPr>
          <p:cNvSpPr>
            <a:spLocks noGrp="1"/>
          </p:cNvSpPr>
          <p:nvPr>
            <p:ph type="sldNum" sz="quarter" idx="12"/>
          </p:nvPr>
        </p:nvSpPr>
        <p:spPr/>
        <p:txBody>
          <a:bodyPr/>
          <a:lstStyle/>
          <a:p>
            <a:fld id="{6547F9EC-0141-428E-9624-21FD351CB832}" type="slidenum">
              <a:rPr lang="en-US" smtClean="0"/>
              <a:t>3</a:t>
            </a:fld>
            <a:endParaRPr lang="en-US"/>
          </a:p>
        </p:txBody>
      </p:sp>
    </p:spTree>
    <p:extLst>
      <p:ext uri="{BB962C8B-B14F-4D97-AF65-F5344CB8AC3E}">
        <p14:creationId xmlns:p14="http://schemas.microsoft.com/office/powerpoint/2010/main" val="12888358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DF63C-BAC7-45AC-BBF1-95397BC21D1C}"/>
              </a:ext>
            </a:extLst>
          </p:cNvPr>
          <p:cNvSpPr>
            <a:spLocks noGrp="1"/>
          </p:cNvSpPr>
          <p:nvPr>
            <p:ph type="title"/>
          </p:nvPr>
        </p:nvSpPr>
        <p:spPr/>
        <p:txBody>
          <a:bodyPr/>
          <a:lstStyle/>
          <a:p>
            <a:r>
              <a:rPr lang="en-US" dirty="0"/>
              <a:t>Which policies are found in Linux?</a:t>
            </a:r>
          </a:p>
        </p:txBody>
      </p:sp>
      <p:sp>
        <p:nvSpPr>
          <p:cNvPr id="3" name="Content Placeholder 2">
            <a:extLst>
              <a:ext uri="{FF2B5EF4-FFF2-40B4-BE49-F238E27FC236}">
                <a16:creationId xmlns:a16="http://schemas.microsoft.com/office/drawing/2014/main" id="{AB9CD3BF-0C43-4B92-A079-5B0C65C8D0C1}"/>
              </a:ext>
            </a:extLst>
          </p:cNvPr>
          <p:cNvSpPr>
            <a:spLocks noGrp="1"/>
          </p:cNvSpPr>
          <p:nvPr>
            <p:ph idx="1"/>
          </p:nvPr>
        </p:nvSpPr>
        <p:spPr/>
        <p:txBody>
          <a:bodyPr>
            <a:normAutofit/>
          </a:bodyPr>
          <a:lstStyle/>
          <a:p>
            <a:r>
              <a:rPr lang="en-US" dirty="0"/>
              <a:t>The answer turns out to vary depending on which Linux.</a:t>
            </a:r>
          </a:p>
          <a:p>
            <a:endParaRPr lang="en-US" dirty="0"/>
          </a:p>
          <a:p>
            <a:r>
              <a:rPr lang="en-US" dirty="0"/>
              <a:t>Moreover, some allow “power users” to tune these policies.</a:t>
            </a:r>
          </a:p>
          <a:p>
            <a:endParaRPr lang="en-US" dirty="0"/>
          </a:p>
          <a:p>
            <a:r>
              <a:rPr lang="en-US" dirty="0"/>
              <a:t>Even so, this set of methods is part of an engineering design pattern.  Even without a std::xxx class supporting this pattern, we often use these ideas when designing big systems!</a:t>
            </a:r>
          </a:p>
        </p:txBody>
      </p:sp>
      <p:sp>
        <p:nvSpPr>
          <p:cNvPr id="4" name="Footer Placeholder 3">
            <a:extLst>
              <a:ext uri="{FF2B5EF4-FFF2-40B4-BE49-F238E27FC236}">
                <a16:creationId xmlns:a16="http://schemas.microsoft.com/office/drawing/2014/main" id="{EFB012B4-4E29-4F22-988E-6387C29316E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BED712B-B433-44F6-AD37-06D49CED3799}"/>
              </a:ext>
            </a:extLst>
          </p:cNvPr>
          <p:cNvSpPr>
            <a:spLocks noGrp="1"/>
          </p:cNvSpPr>
          <p:nvPr>
            <p:ph type="sldNum" sz="quarter" idx="12"/>
          </p:nvPr>
        </p:nvSpPr>
        <p:spPr/>
        <p:txBody>
          <a:bodyPr/>
          <a:lstStyle/>
          <a:p>
            <a:fld id="{6547F9EC-0141-428E-9624-21FD351CB832}" type="slidenum">
              <a:rPr lang="en-US" smtClean="0"/>
              <a:t>30</a:t>
            </a:fld>
            <a:endParaRPr lang="en-US"/>
          </a:p>
        </p:txBody>
      </p:sp>
    </p:spTree>
    <p:extLst>
      <p:ext uri="{BB962C8B-B14F-4D97-AF65-F5344CB8AC3E}">
        <p14:creationId xmlns:p14="http://schemas.microsoft.com/office/powerpoint/2010/main" val="406980943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2F4A7-E8FD-4198-8347-70A7AEC7AE3D}"/>
              </a:ext>
            </a:extLst>
          </p:cNvPr>
          <p:cNvSpPr>
            <a:spLocks noGrp="1"/>
          </p:cNvSpPr>
          <p:nvPr>
            <p:ph type="title"/>
          </p:nvPr>
        </p:nvSpPr>
        <p:spPr/>
        <p:txBody>
          <a:bodyPr/>
          <a:lstStyle/>
          <a:p>
            <a:r>
              <a:rPr lang="en-US" u="sng" dirty="0"/>
              <a:t>Prefetching</a:t>
            </a:r>
            <a:r>
              <a:rPr lang="en-US" dirty="0"/>
              <a:t> is also a powerful tool</a:t>
            </a:r>
          </a:p>
        </p:txBody>
      </p:sp>
      <p:sp>
        <p:nvSpPr>
          <p:cNvPr id="3" name="Content Placeholder 2">
            <a:extLst>
              <a:ext uri="{FF2B5EF4-FFF2-40B4-BE49-F238E27FC236}">
                <a16:creationId xmlns:a16="http://schemas.microsoft.com/office/drawing/2014/main" id="{28E7A2A1-8F8F-480B-B0FF-4B4ED67C7F5B}"/>
              </a:ext>
            </a:extLst>
          </p:cNvPr>
          <p:cNvSpPr>
            <a:spLocks noGrp="1"/>
          </p:cNvSpPr>
          <p:nvPr>
            <p:ph idx="1"/>
          </p:nvPr>
        </p:nvSpPr>
        <p:spPr/>
        <p:txBody>
          <a:bodyPr/>
          <a:lstStyle/>
          <a:p>
            <a:r>
              <a:rPr lang="en-US" dirty="0"/>
              <a:t>When Linux sees that you have read two or more blocks in a row, it prefetches the next blocks.</a:t>
            </a:r>
          </a:p>
          <a:p>
            <a:endParaRPr lang="en-US" dirty="0"/>
          </a:p>
          <a:p>
            <a:r>
              <a:rPr lang="en-US" dirty="0"/>
              <a:t>Goal is to have a steady overlap of file access with reading.</a:t>
            </a:r>
          </a:p>
          <a:p>
            <a:endParaRPr lang="en-US" dirty="0"/>
          </a:p>
          <a:p>
            <a:r>
              <a:rPr lang="en-US" dirty="0"/>
              <a:t>This is hugely valuable on networks, which often have very high bandwidth but “relatively” high delays.</a:t>
            </a:r>
          </a:p>
        </p:txBody>
      </p:sp>
      <p:sp>
        <p:nvSpPr>
          <p:cNvPr id="4" name="Footer Placeholder 3">
            <a:extLst>
              <a:ext uri="{FF2B5EF4-FFF2-40B4-BE49-F238E27FC236}">
                <a16:creationId xmlns:a16="http://schemas.microsoft.com/office/drawing/2014/main" id="{EBB43D83-2D10-4FBC-92B5-B3AC54D4EF3D}"/>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89FA350C-C265-440C-B15A-3C78C4A2E87C}"/>
              </a:ext>
            </a:extLst>
          </p:cNvPr>
          <p:cNvSpPr>
            <a:spLocks noGrp="1"/>
          </p:cNvSpPr>
          <p:nvPr>
            <p:ph type="sldNum" sz="quarter" idx="12"/>
          </p:nvPr>
        </p:nvSpPr>
        <p:spPr/>
        <p:txBody>
          <a:bodyPr/>
          <a:lstStyle/>
          <a:p>
            <a:fld id="{6547F9EC-0141-428E-9624-21FD351CB832}" type="slidenum">
              <a:rPr lang="en-US" smtClean="0"/>
              <a:t>31</a:t>
            </a:fld>
            <a:endParaRPr lang="en-US"/>
          </a:p>
        </p:txBody>
      </p:sp>
    </p:spTree>
    <p:extLst>
      <p:ext uri="{BB962C8B-B14F-4D97-AF65-F5344CB8AC3E}">
        <p14:creationId xmlns:p14="http://schemas.microsoft.com/office/powerpoint/2010/main" val="33609168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A5B54-8B1C-4C10-A7BF-71C3B9223878}"/>
              </a:ext>
            </a:extLst>
          </p:cNvPr>
          <p:cNvSpPr>
            <a:spLocks noGrp="1"/>
          </p:cNvSpPr>
          <p:nvPr>
            <p:ph type="title"/>
          </p:nvPr>
        </p:nvSpPr>
        <p:spPr/>
        <p:txBody>
          <a:bodyPr/>
          <a:lstStyle/>
          <a:p>
            <a:r>
              <a:rPr lang="en-US" dirty="0"/>
              <a:t>Secondary indices</a:t>
            </a:r>
          </a:p>
        </p:txBody>
      </p:sp>
      <p:sp>
        <p:nvSpPr>
          <p:cNvPr id="3" name="Content Placeholder 2">
            <a:extLst>
              <a:ext uri="{FF2B5EF4-FFF2-40B4-BE49-F238E27FC236}">
                <a16:creationId xmlns:a16="http://schemas.microsoft.com/office/drawing/2014/main" id="{9DB6C64C-D107-4FC2-A7CE-3F80778ACB96}"/>
              </a:ext>
            </a:extLst>
          </p:cNvPr>
          <p:cNvSpPr>
            <a:spLocks noGrp="1"/>
          </p:cNvSpPr>
          <p:nvPr>
            <p:ph idx="1"/>
          </p:nvPr>
        </p:nvSpPr>
        <p:spPr/>
        <p:txBody>
          <a:bodyPr>
            <a:normAutofit fontScale="92500" lnSpcReduction="10000"/>
          </a:bodyPr>
          <a:lstStyle/>
          <a:p>
            <a:r>
              <a:rPr lang="en-US" dirty="0"/>
              <a:t>Systems often use some form of sort to access data.  But it may not be the “primary” sort, which is based on the primary keys.</a:t>
            </a:r>
          </a:p>
          <a:p>
            <a:endParaRPr lang="en-US" dirty="0"/>
          </a:p>
          <a:p>
            <a:r>
              <a:rPr lang="en-US" dirty="0"/>
              <a:t>If the same sort is used often, we precompute a “secondary index”.</a:t>
            </a:r>
          </a:p>
          <a:p>
            <a:endParaRPr lang="en-US" dirty="0"/>
          </a:p>
          <a:p>
            <a:r>
              <a:rPr lang="en-US" dirty="0"/>
              <a:t>We can use this to initiate prefetching.   Linux has an “asynchronous I/O” option that can start a read in advance of when data will be needed.</a:t>
            </a:r>
          </a:p>
        </p:txBody>
      </p:sp>
      <p:sp>
        <p:nvSpPr>
          <p:cNvPr id="4" name="Footer Placeholder 3">
            <a:extLst>
              <a:ext uri="{FF2B5EF4-FFF2-40B4-BE49-F238E27FC236}">
                <a16:creationId xmlns:a16="http://schemas.microsoft.com/office/drawing/2014/main" id="{65CBEECB-7855-46E7-BDC9-5B7F146A6389}"/>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E91DCF08-A010-4AF0-9A8C-AAEA6D307BC1}"/>
              </a:ext>
            </a:extLst>
          </p:cNvPr>
          <p:cNvSpPr>
            <a:spLocks noGrp="1"/>
          </p:cNvSpPr>
          <p:nvPr>
            <p:ph type="sldNum" sz="quarter" idx="12"/>
          </p:nvPr>
        </p:nvSpPr>
        <p:spPr/>
        <p:txBody>
          <a:bodyPr/>
          <a:lstStyle/>
          <a:p>
            <a:fld id="{6547F9EC-0141-428E-9624-21FD351CB832}" type="slidenum">
              <a:rPr lang="en-US" smtClean="0"/>
              <a:t>32</a:t>
            </a:fld>
            <a:endParaRPr lang="en-US"/>
          </a:p>
        </p:txBody>
      </p:sp>
    </p:spTree>
    <p:extLst>
      <p:ext uri="{BB962C8B-B14F-4D97-AF65-F5344CB8AC3E}">
        <p14:creationId xmlns:p14="http://schemas.microsoft.com/office/powerpoint/2010/main" val="36817435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B41E4-D0C4-4216-A882-6242B280C75A}"/>
              </a:ext>
            </a:extLst>
          </p:cNvPr>
          <p:cNvSpPr>
            <a:spLocks noGrp="1"/>
          </p:cNvSpPr>
          <p:nvPr>
            <p:ph type="title"/>
          </p:nvPr>
        </p:nvSpPr>
        <p:spPr/>
        <p:txBody>
          <a:bodyPr/>
          <a:lstStyle/>
          <a:p>
            <a:r>
              <a:rPr lang="en-US" dirty="0"/>
              <a:t>Linux Asynchronous file reads</a:t>
            </a:r>
          </a:p>
        </p:txBody>
      </p:sp>
      <p:sp>
        <p:nvSpPr>
          <p:cNvPr id="3" name="Content Placeholder 2">
            <a:extLst>
              <a:ext uri="{FF2B5EF4-FFF2-40B4-BE49-F238E27FC236}">
                <a16:creationId xmlns:a16="http://schemas.microsoft.com/office/drawing/2014/main" id="{D911D35E-598D-4409-9828-6287A7965829}"/>
              </a:ext>
            </a:extLst>
          </p:cNvPr>
          <p:cNvSpPr>
            <a:spLocks noGrp="1"/>
          </p:cNvSpPr>
          <p:nvPr>
            <p:ph idx="1"/>
          </p:nvPr>
        </p:nvSpPr>
        <p:spPr/>
        <p:txBody>
          <a:bodyPr>
            <a:normAutofit/>
          </a:bodyPr>
          <a:lstStyle/>
          <a:p>
            <a:r>
              <a:rPr lang="en-US" dirty="0"/>
              <a:t>POSIX API for the file system: AIO</a:t>
            </a:r>
          </a:p>
          <a:p>
            <a:pPr marL="0" indent="0">
              <a:buNone/>
            </a:pPr>
            <a:endParaRPr lang="en-US" dirty="0"/>
          </a:p>
          <a:p>
            <a:r>
              <a:rPr lang="en-US" dirty="0"/>
              <a:t>When you compile, must include the </a:t>
            </a:r>
            <a:r>
              <a:rPr lang="en-US" dirty="0" err="1"/>
              <a:t>aio.h</a:t>
            </a:r>
            <a:r>
              <a:rPr lang="en-US" dirty="0"/>
              <a:t> header and also provide C++ with a flag, -rt.</a:t>
            </a:r>
          </a:p>
          <a:p>
            <a:endParaRPr lang="en-US" dirty="0"/>
          </a:p>
          <a:p>
            <a:r>
              <a:rPr lang="en-US" dirty="0"/>
              <a:t>This flag appears </a:t>
            </a:r>
            <a:r>
              <a:rPr lang="en-US" i="1" dirty="0"/>
              <a:t>at the end </a:t>
            </a:r>
            <a:r>
              <a:rPr lang="en-US" dirty="0"/>
              <a:t>of the command line.  It is actually being passed to the linker, not the compiler.</a:t>
            </a:r>
          </a:p>
        </p:txBody>
      </p:sp>
      <p:sp>
        <p:nvSpPr>
          <p:cNvPr id="4" name="Footer Placeholder 3">
            <a:extLst>
              <a:ext uri="{FF2B5EF4-FFF2-40B4-BE49-F238E27FC236}">
                <a16:creationId xmlns:a16="http://schemas.microsoft.com/office/drawing/2014/main" id="{B9A1B9B6-7654-4365-9094-EB3CE0733FDD}"/>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2A5F186-86DD-4811-9E15-420A2E45A380}"/>
              </a:ext>
            </a:extLst>
          </p:cNvPr>
          <p:cNvSpPr>
            <a:spLocks noGrp="1"/>
          </p:cNvSpPr>
          <p:nvPr>
            <p:ph type="sldNum" sz="quarter" idx="12"/>
          </p:nvPr>
        </p:nvSpPr>
        <p:spPr/>
        <p:txBody>
          <a:bodyPr/>
          <a:lstStyle/>
          <a:p>
            <a:fld id="{6547F9EC-0141-428E-9624-21FD351CB832}" type="slidenum">
              <a:rPr lang="en-US" smtClean="0"/>
              <a:t>33</a:t>
            </a:fld>
            <a:endParaRPr lang="en-US"/>
          </a:p>
        </p:txBody>
      </p:sp>
    </p:spTree>
    <p:extLst>
      <p:ext uri="{BB962C8B-B14F-4D97-AF65-F5344CB8AC3E}">
        <p14:creationId xmlns:p14="http://schemas.microsoft.com/office/powerpoint/2010/main" val="125301427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9CB4E-484C-487E-A5CA-6EEDF8F2197A}"/>
              </a:ext>
            </a:extLst>
          </p:cNvPr>
          <p:cNvSpPr>
            <a:spLocks noGrp="1"/>
          </p:cNvSpPr>
          <p:nvPr>
            <p:ph type="title"/>
          </p:nvPr>
        </p:nvSpPr>
        <p:spPr/>
        <p:txBody>
          <a:bodyPr/>
          <a:lstStyle/>
          <a:p>
            <a:r>
              <a:rPr lang="en-US" dirty="0"/>
              <a:t>POSIX AIO operations: Kernel API</a:t>
            </a:r>
          </a:p>
        </p:txBody>
      </p:sp>
      <p:sp>
        <p:nvSpPr>
          <p:cNvPr id="3" name="Content Placeholder 2">
            <a:extLst>
              <a:ext uri="{FF2B5EF4-FFF2-40B4-BE49-F238E27FC236}">
                <a16:creationId xmlns:a16="http://schemas.microsoft.com/office/drawing/2014/main" id="{3AF71B64-3102-4EC9-97C3-C8163220F27F}"/>
              </a:ext>
            </a:extLst>
          </p:cNvPr>
          <p:cNvSpPr>
            <a:spLocks noGrp="1"/>
          </p:cNvSpPr>
          <p:nvPr>
            <p:ph idx="1"/>
          </p:nvPr>
        </p:nvSpPr>
        <p:spPr/>
        <p:txBody>
          <a:bodyPr>
            <a:normAutofit/>
          </a:bodyPr>
          <a:lstStyle/>
          <a:p>
            <a:r>
              <a:rPr lang="en-US" dirty="0" err="1"/>
              <a:t>aio_read</a:t>
            </a:r>
            <a:r>
              <a:rPr lang="en-US" dirty="0"/>
              <a:t> – like read, but returns an </a:t>
            </a:r>
            <a:r>
              <a:rPr lang="en-US" dirty="0" err="1"/>
              <a:t>aio</a:t>
            </a:r>
            <a:r>
              <a:rPr lang="en-US" dirty="0"/>
              <a:t> “id”</a:t>
            </a:r>
            <a:br>
              <a:rPr lang="en-US" dirty="0"/>
            </a:br>
            <a:r>
              <a:rPr lang="en-US" dirty="0" err="1"/>
              <a:t>aio_write</a:t>
            </a:r>
            <a:r>
              <a:rPr lang="en-US" dirty="0"/>
              <a:t> – like write, but returns an </a:t>
            </a:r>
            <a:r>
              <a:rPr lang="en-US" dirty="0" err="1"/>
              <a:t>aio</a:t>
            </a:r>
            <a:r>
              <a:rPr lang="en-US" dirty="0"/>
              <a:t> “id”</a:t>
            </a:r>
            <a:br>
              <a:rPr lang="en-US" dirty="0"/>
            </a:br>
            <a:r>
              <a:rPr lang="en-US" dirty="0" err="1"/>
              <a:t>aio_fsync</a:t>
            </a:r>
            <a:r>
              <a:rPr lang="en-US" dirty="0"/>
              <a:t> – asynchronously requests that data be flushed to disk</a:t>
            </a:r>
            <a:br>
              <a:rPr lang="en-US" dirty="0"/>
            </a:br>
            <a:r>
              <a:rPr lang="en-US" dirty="0" err="1"/>
              <a:t>aio_error</a:t>
            </a:r>
            <a:r>
              <a:rPr lang="en-US" dirty="0"/>
              <a:t> – error number returned by a failed </a:t>
            </a:r>
            <a:r>
              <a:rPr lang="en-US" dirty="0" err="1"/>
              <a:t>aio</a:t>
            </a:r>
            <a:r>
              <a:rPr lang="en-US" dirty="0"/>
              <a:t> request</a:t>
            </a:r>
            <a:br>
              <a:rPr lang="en-US" dirty="0"/>
            </a:br>
            <a:r>
              <a:rPr lang="en-US" dirty="0" err="1"/>
              <a:t>aio_return</a:t>
            </a:r>
            <a:r>
              <a:rPr lang="en-US" dirty="0"/>
              <a:t> – obtain the outcome (returned result) for a request</a:t>
            </a:r>
            <a:br>
              <a:rPr lang="en-US" dirty="0"/>
            </a:br>
            <a:r>
              <a:rPr lang="en-US" dirty="0" err="1"/>
              <a:t>aio_suspend</a:t>
            </a:r>
            <a:r>
              <a:rPr lang="en-US" dirty="0"/>
              <a:t> – wait for specified request(s) to complete</a:t>
            </a:r>
            <a:br>
              <a:rPr lang="en-US" dirty="0"/>
            </a:br>
            <a:r>
              <a:rPr lang="en-US" dirty="0" err="1"/>
              <a:t>aio_cancel</a:t>
            </a:r>
            <a:r>
              <a:rPr lang="en-US" dirty="0"/>
              <a:t> – cancel specified requests</a:t>
            </a:r>
            <a:br>
              <a:rPr lang="en-US" dirty="0"/>
            </a:br>
            <a:r>
              <a:rPr lang="en-US" dirty="0" err="1"/>
              <a:t>lio_listio</a:t>
            </a:r>
            <a:r>
              <a:rPr lang="en-US" dirty="0"/>
              <a:t> – enqueue a list of operations rather than just one</a:t>
            </a:r>
          </a:p>
        </p:txBody>
      </p:sp>
      <p:sp>
        <p:nvSpPr>
          <p:cNvPr id="4" name="Footer Placeholder 3">
            <a:extLst>
              <a:ext uri="{FF2B5EF4-FFF2-40B4-BE49-F238E27FC236}">
                <a16:creationId xmlns:a16="http://schemas.microsoft.com/office/drawing/2014/main" id="{3AFA3431-300D-499F-B29E-59696AAD11E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506CE5E-EECB-4742-B61E-87D84242F6AB}"/>
              </a:ext>
            </a:extLst>
          </p:cNvPr>
          <p:cNvSpPr>
            <a:spLocks noGrp="1"/>
          </p:cNvSpPr>
          <p:nvPr>
            <p:ph type="sldNum" sz="quarter" idx="12"/>
          </p:nvPr>
        </p:nvSpPr>
        <p:spPr/>
        <p:txBody>
          <a:bodyPr/>
          <a:lstStyle/>
          <a:p>
            <a:fld id="{6547F9EC-0141-428E-9624-21FD351CB832}" type="slidenum">
              <a:rPr lang="en-US" smtClean="0"/>
              <a:t>34</a:t>
            </a:fld>
            <a:endParaRPr lang="en-US"/>
          </a:p>
        </p:txBody>
      </p:sp>
    </p:spTree>
    <p:extLst>
      <p:ext uri="{BB962C8B-B14F-4D97-AF65-F5344CB8AC3E}">
        <p14:creationId xmlns:p14="http://schemas.microsoft.com/office/powerpoint/2010/main" val="6391170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745A9-265A-472B-ACC4-9EBAD6A0BEB4}"/>
              </a:ext>
            </a:extLst>
          </p:cNvPr>
          <p:cNvSpPr>
            <a:spLocks noGrp="1"/>
          </p:cNvSpPr>
          <p:nvPr>
            <p:ph type="title"/>
          </p:nvPr>
        </p:nvSpPr>
        <p:spPr/>
        <p:txBody>
          <a:bodyPr/>
          <a:lstStyle/>
          <a:p>
            <a:r>
              <a:rPr lang="en-US" dirty="0"/>
              <a:t>Microsoft Asynchronous I/O Class</a:t>
            </a:r>
          </a:p>
        </p:txBody>
      </p:sp>
      <p:sp>
        <p:nvSpPr>
          <p:cNvPr id="3" name="Content Placeholder 2">
            <a:extLst>
              <a:ext uri="{FF2B5EF4-FFF2-40B4-BE49-F238E27FC236}">
                <a16:creationId xmlns:a16="http://schemas.microsoft.com/office/drawing/2014/main" id="{6070F286-C097-4EF3-912A-408A975A3EB7}"/>
              </a:ext>
            </a:extLst>
          </p:cNvPr>
          <p:cNvSpPr>
            <a:spLocks noGrp="1"/>
          </p:cNvSpPr>
          <p:nvPr>
            <p:ph idx="1"/>
          </p:nvPr>
        </p:nvSpPr>
        <p:spPr/>
        <p:txBody>
          <a:bodyPr>
            <a:normAutofit/>
          </a:bodyPr>
          <a:lstStyle/>
          <a:p>
            <a:r>
              <a:rPr lang="en-US" dirty="0"/>
              <a:t>Called System.IO</a:t>
            </a:r>
          </a:p>
          <a:p>
            <a:endParaRPr lang="en-US" dirty="0"/>
          </a:p>
          <a:p>
            <a:r>
              <a:rPr lang="en-US" dirty="0"/>
              <a:t>Has a native implementation for the Windows kernel, which “supports” Linux, but can also be accessed directly from C++</a:t>
            </a:r>
          </a:p>
          <a:p>
            <a:endParaRPr lang="en-US" dirty="0"/>
          </a:p>
          <a:p>
            <a:r>
              <a:rPr lang="en-US" dirty="0"/>
              <a:t>Portable (open source) but not widely used in C++ programs.</a:t>
            </a:r>
          </a:p>
        </p:txBody>
      </p:sp>
      <p:sp>
        <p:nvSpPr>
          <p:cNvPr id="4" name="Footer Placeholder 3">
            <a:extLst>
              <a:ext uri="{FF2B5EF4-FFF2-40B4-BE49-F238E27FC236}">
                <a16:creationId xmlns:a16="http://schemas.microsoft.com/office/drawing/2014/main" id="{1D62396A-4D9A-4438-8EAD-8731F24E5524}"/>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CBCE023-28F6-4814-83DD-5C0B4118DE0B}"/>
              </a:ext>
            </a:extLst>
          </p:cNvPr>
          <p:cNvSpPr>
            <a:spLocks noGrp="1"/>
          </p:cNvSpPr>
          <p:nvPr>
            <p:ph type="sldNum" sz="quarter" idx="12"/>
          </p:nvPr>
        </p:nvSpPr>
        <p:spPr/>
        <p:txBody>
          <a:bodyPr/>
          <a:lstStyle/>
          <a:p>
            <a:fld id="{6547F9EC-0141-428E-9624-21FD351CB832}" type="slidenum">
              <a:rPr lang="en-US" smtClean="0"/>
              <a:t>35</a:t>
            </a:fld>
            <a:endParaRPr lang="en-US"/>
          </a:p>
        </p:txBody>
      </p:sp>
    </p:spTree>
    <p:extLst>
      <p:ext uri="{BB962C8B-B14F-4D97-AF65-F5344CB8AC3E}">
        <p14:creationId xmlns:p14="http://schemas.microsoft.com/office/powerpoint/2010/main" val="29312499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24E69-EADE-418F-9E4B-25A2EC70AC3A}"/>
              </a:ext>
            </a:extLst>
          </p:cNvPr>
          <p:cNvSpPr>
            <a:spLocks noGrp="1"/>
          </p:cNvSpPr>
          <p:nvPr>
            <p:ph type="title"/>
          </p:nvPr>
        </p:nvSpPr>
        <p:spPr/>
        <p:txBody>
          <a:bodyPr/>
          <a:lstStyle/>
          <a:p>
            <a:r>
              <a:rPr lang="en-US" dirty="0"/>
              <a:t>A puzzle about fast-</a:t>
            </a:r>
            <a:r>
              <a:rPr lang="en-US" dirty="0" err="1"/>
              <a:t>wc</a:t>
            </a:r>
            <a:endParaRPr lang="en-US" dirty="0"/>
          </a:p>
        </p:txBody>
      </p:sp>
      <p:sp>
        <p:nvSpPr>
          <p:cNvPr id="3" name="Content Placeholder 2">
            <a:extLst>
              <a:ext uri="{FF2B5EF4-FFF2-40B4-BE49-F238E27FC236}">
                <a16:creationId xmlns:a16="http://schemas.microsoft.com/office/drawing/2014/main" id="{921265E3-1660-46D6-A5EC-AF4D1C76C0BE}"/>
              </a:ext>
            </a:extLst>
          </p:cNvPr>
          <p:cNvSpPr>
            <a:spLocks noGrp="1"/>
          </p:cNvSpPr>
          <p:nvPr>
            <p:ph idx="1"/>
          </p:nvPr>
        </p:nvSpPr>
        <p:spPr/>
        <p:txBody>
          <a:bodyPr/>
          <a:lstStyle/>
          <a:p>
            <a:r>
              <a:rPr lang="en-US" dirty="0"/>
              <a:t>Think back to our fast word-count program from Lecture 1 and 2</a:t>
            </a:r>
          </a:p>
          <a:p>
            <a:endParaRPr lang="en-US" dirty="0"/>
          </a:p>
          <a:p>
            <a:r>
              <a:rPr lang="en-US" dirty="0"/>
              <a:t>It had a thread to open files, which is good…  fast-</a:t>
            </a:r>
            <a:r>
              <a:rPr lang="en-US" dirty="0" err="1"/>
              <a:t>wc</a:t>
            </a:r>
            <a:r>
              <a:rPr lang="en-US" dirty="0"/>
              <a:t> has many files to open!</a:t>
            </a:r>
          </a:p>
          <a:p>
            <a:endParaRPr lang="en-US" dirty="0"/>
          </a:p>
          <a:p>
            <a:r>
              <a:rPr lang="en-US" dirty="0"/>
              <a:t>But then it just used Linux file I/O (POSIX read) into a character array: read, then scan.  Read, then scan.  Etc.</a:t>
            </a:r>
          </a:p>
        </p:txBody>
      </p:sp>
      <p:sp>
        <p:nvSpPr>
          <p:cNvPr id="4" name="Footer Placeholder 3">
            <a:extLst>
              <a:ext uri="{FF2B5EF4-FFF2-40B4-BE49-F238E27FC236}">
                <a16:creationId xmlns:a16="http://schemas.microsoft.com/office/drawing/2014/main" id="{5DFADD8D-2544-468C-9FFE-B44E1896BE69}"/>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46F08E2-93D8-41F5-806D-D881B1783689}"/>
              </a:ext>
            </a:extLst>
          </p:cNvPr>
          <p:cNvSpPr>
            <a:spLocks noGrp="1"/>
          </p:cNvSpPr>
          <p:nvPr>
            <p:ph type="sldNum" sz="quarter" idx="12"/>
          </p:nvPr>
        </p:nvSpPr>
        <p:spPr/>
        <p:txBody>
          <a:bodyPr/>
          <a:lstStyle/>
          <a:p>
            <a:fld id="{6547F9EC-0141-428E-9624-21FD351CB832}" type="slidenum">
              <a:rPr lang="en-US" smtClean="0"/>
              <a:t>36</a:t>
            </a:fld>
            <a:endParaRPr lang="en-US"/>
          </a:p>
        </p:txBody>
      </p:sp>
    </p:spTree>
    <p:extLst>
      <p:ext uri="{BB962C8B-B14F-4D97-AF65-F5344CB8AC3E}">
        <p14:creationId xmlns:p14="http://schemas.microsoft.com/office/powerpoint/2010/main" val="378736156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293E2A-5D68-4518-9379-CB765A25E744}"/>
              </a:ext>
            </a:extLst>
          </p:cNvPr>
          <p:cNvSpPr>
            <a:spLocks noGrp="1"/>
          </p:cNvSpPr>
          <p:nvPr>
            <p:ph type="title"/>
          </p:nvPr>
        </p:nvSpPr>
        <p:spPr/>
        <p:txBody>
          <a:bodyPr/>
          <a:lstStyle/>
          <a:p>
            <a:r>
              <a:rPr lang="en-US" dirty="0"/>
              <a:t>A puzzle about Fast-</a:t>
            </a:r>
            <a:r>
              <a:rPr lang="en-US" dirty="0" err="1"/>
              <a:t>Wc</a:t>
            </a:r>
            <a:endParaRPr lang="en-US" dirty="0"/>
          </a:p>
        </p:txBody>
      </p:sp>
      <p:sp>
        <p:nvSpPr>
          <p:cNvPr id="3" name="Content Placeholder 2">
            <a:extLst>
              <a:ext uri="{FF2B5EF4-FFF2-40B4-BE49-F238E27FC236}">
                <a16:creationId xmlns:a16="http://schemas.microsoft.com/office/drawing/2014/main" id="{CD6C7588-DB29-4BA5-8B1D-E70F5F19238B}"/>
              </a:ext>
            </a:extLst>
          </p:cNvPr>
          <p:cNvSpPr>
            <a:spLocks noGrp="1"/>
          </p:cNvSpPr>
          <p:nvPr>
            <p:ph idx="1"/>
          </p:nvPr>
        </p:nvSpPr>
        <p:spPr/>
        <p:txBody>
          <a:bodyPr/>
          <a:lstStyle/>
          <a:p>
            <a:r>
              <a:rPr lang="en-US" dirty="0"/>
              <a:t>Suppose that we instead mapped entire files with </a:t>
            </a:r>
            <a:r>
              <a:rPr lang="en-US" dirty="0" err="1"/>
              <a:t>mmap</a:t>
            </a:r>
            <a:r>
              <a:rPr lang="en-US" dirty="0"/>
              <a:t>?</a:t>
            </a:r>
          </a:p>
          <a:p>
            <a:endParaRPr lang="en-US" dirty="0"/>
          </a:p>
          <a:p>
            <a:r>
              <a:rPr lang="en-US" dirty="0"/>
              <a:t>Or used AIO: We could start the read on block k+1 as we scan block k.</a:t>
            </a:r>
          </a:p>
          <a:p>
            <a:endParaRPr lang="en-US" dirty="0"/>
          </a:p>
          <a:p>
            <a:r>
              <a:rPr lang="en-US" dirty="0"/>
              <a:t>Which would be faster?</a:t>
            </a:r>
          </a:p>
        </p:txBody>
      </p:sp>
      <p:sp>
        <p:nvSpPr>
          <p:cNvPr id="4" name="Footer Placeholder 3">
            <a:extLst>
              <a:ext uri="{FF2B5EF4-FFF2-40B4-BE49-F238E27FC236}">
                <a16:creationId xmlns:a16="http://schemas.microsoft.com/office/drawing/2014/main" id="{75F10FA7-53F0-46FA-A0C2-9E9FCB5281A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7F3F260-7E8F-4DC4-B3BC-1AD02C09962D}"/>
              </a:ext>
            </a:extLst>
          </p:cNvPr>
          <p:cNvSpPr>
            <a:spLocks noGrp="1"/>
          </p:cNvSpPr>
          <p:nvPr>
            <p:ph type="sldNum" sz="quarter" idx="12"/>
          </p:nvPr>
        </p:nvSpPr>
        <p:spPr/>
        <p:txBody>
          <a:bodyPr/>
          <a:lstStyle/>
          <a:p>
            <a:fld id="{6547F9EC-0141-428E-9624-21FD351CB832}" type="slidenum">
              <a:rPr lang="en-US" smtClean="0"/>
              <a:t>37</a:t>
            </a:fld>
            <a:endParaRPr lang="en-US"/>
          </a:p>
        </p:txBody>
      </p:sp>
    </p:spTree>
    <p:extLst>
      <p:ext uri="{BB962C8B-B14F-4D97-AF65-F5344CB8AC3E}">
        <p14:creationId xmlns:p14="http://schemas.microsoft.com/office/powerpoint/2010/main" val="19349485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776AF-4D3E-41C7-8A91-938F34BE4C0E}"/>
              </a:ext>
            </a:extLst>
          </p:cNvPr>
          <p:cNvSpPr>
            <a:spLocks noGrp="1"/>
          </p:cNvSpPr>
          <p:nvPr>
            <p:ph type="title"/>
          </p:nvPr>
        </p:nvSpPr>
        <p:spPr/>
        <p:txBody>
          <a:bodyPr/>
          <a:lstStyle/>
          <a:p>
            <a:r>
              <a:rPr lang="en-US" dirty="0"/>
              <a:t>… it isn’t obvious!</a:t>
            </a:r>
          </a:p>
        </p:txBody>
      </p:sp>
      <p:sp>
        <p:nvSpPr>
          <p:cNvPr id="3" name="Content Placeholder 2">
            <a:extLst>
              <a:ext uri="{FF2B5EF4-FFF2-40B4-BE49-F238E27FC236}">
                <a16:creationId xmlns:a16="http://schemas.microsoft.com/office/drawing/2014/main" id="{CD176571-2A75-47CB-9555-C379E5465437}"/>
              </a:ext>
            </a:extLst>
          </p:cNvPr>
          <p:cNvSpPr>
            <a:spLocks noGrp="1"/>
          </p:cNvSpPr>
          <p:nvPr>
            <p:ph idx="1"/>
          </p:nvPr>
        </p:nvSpPr>
        <p:spPr/>
        <p:txBody>
          <a:bodyPr/>
          <a:lstStyle/>
          <a:p>
            <a:r>
              <a:rPr lang="en-US" dirty="0"/>
              <a:t>With mapped files, we eliminate the </a:t>
            </a:r>
            <a:r>
              <a:rPr lang="en-US" dirty="0" err="1"/>
              <a:t>memcpy</a:t>
            </a:r>
            <a:r>
              <a:rPr lang="en-US" dirty="0"/>
              <a:t> from the kernel to user space that occurs with read.  </a:t>
            </a:r>
          </a:p>
          <a:p>
            <a:pPr lvl="1"/>
            <a:r>
              <a:rPr lang="en-US" dirty="0"/>
              <a:t> With </a:t>
            </a:r>
            <a:r>
              <a:rPr lang="en-US" dirty="0" err="1"/>
              <a:t>mmap</a:t>
            </a:r>
            <a:r>
              <a:rPr lang="en-US" dirty="0"/>
              <a:t>, the file is directly in user space (blocks from the buffer</a:t>
            </a:r>
            <a:br>
              <a:rPr lang="en-US" dirty="0"/>
            </a:br>
            <a:r>
              <a:rPr lang="en-US" dirty="0"/>
              <a:t>   pool are mapped into the user memory)</a:t>
            </a:r>
          </a:p>
          <a:p>
            <a:pPr lvl="1"/>
            <a:r>
              <a:rPr lang="en-US" dirty="0"/>
              <a:t> But </a:t>
            </a:r>
            <a:r>
              <a:rPr lang="en-US" dirty="0" err="1"/>
              <a:t>memcpy</a:t>
            </a:r>
            <a:r>
              <a:rPr lang="en-US" dirty="0"/>
              <a:t> runs at 18GB/second on compute30, and the whole Linux</a:t>
            </a:r>
            <a:br>
              <a:rPr lang="en-US" dirty="0"/>
            </a:br>
            <a:r>
              <a:rPr lang="en-US" dirty="0"/>
              <a:t>   source files, in total, were only 836MB.  So copying takes a total of </a:t>
            </a:r>
            <a:br>
              <a:rPr lang="en-US" dirty="0"/>
            </a:br>
            <a:r>
              <a:rPr lang="en-US" dirty="0"/>
              <a:t>   just 0.64s.  Saving this amount of time won’t help much.</a:t>
            </a:r>
          </a:p>
          <a:p>
            <a:pPr lvl="1"/>
            <a:r>
              <a:rPr lang="en-US" dirty="0"/>
              <a:t> Suggests that </a:t>
            </a:r>
            <a:r>
              <a:rPr lang="en-US" dirty="0" err="1"/>
              <a:t>mmap</a:t>
            </a:r>
            <a:r>
              <a:rPr lang="en-US" dirty="0"/>
              <a:t> won’t be a big win for fast-</a:t>
            </a:r>
            <a:r>
              <a:rPr lang="en-US" dirty="0" err="1"/>
              <a:t>wc</a:t>
            </a:r>
            <a:endParaRPr lang="en-US" dirty="0"/>
          </a:p>
        </p:txBody>
      </p:sp>
      <p:sp>
        <p:nvSpPr>
          <p:cNvPr id="4" name="Footer Placeholder 3">
            <a:extLst>
              <a:ext uri="{FF2B5EF4-FFF2-40B4-BE49-F238E27FC236}">
                <a16:creationId xmlns:a16="http://schemas.microsoft.com/office/drawing/2014/main" id="{4FE3EA81-3E12-45D0-A402-A958B353C22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E151E747-79B0-409A-9A13-D951D3738DC3}"/>
              </a:ext>
            </a:extLst>
          </p:cNvPr>
          <p:cNvSpPr>
            <a:spLocks noGrp="1"/>
          </p:cNvSpPr>
          <p:nvPr>
            <p:ph type="sldNum" sz="quarter" idx="12"/>
          </p:nvPr>
        </p:nvSpPr>
        <p:spPr/>
        <p:txBody>
          <a:bodyPr/>
          <a:lstStyle/>
          <a:p>
            <a:fld id="{6547F9EC-0141-428E-9624-21FD351CB832}" type="slidenum">
              <a:rPr lang="en-US" smtClean="0"/>
              <a:t>38</a:t>
            </a:fld>
            <a:endParaRPr lang="en-US"/>
          </a:p>
        </p:txBody>
      </p:sp>
    </p:spTree>
    <p:extLst>
      <p:ext uri="{BB962C8B-B14F-4D97-AF65-F5344CB8AC3E}">
        <p14:creationId xmlns:p14="http://schemas.microsoft.com/office/powerpoint/2010/main" val="391502066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A2B29-BAE1-4F89-8EEA-A97FD6910734}"/>
              </a:ext>
            </a:extLst>
          </p:cNvPr>
          <p:cNvSpPr>
            <a:spLocks noGrp="1"/>
          </p:cNvSpPr>
          <p:nvPr>
            <p:ph type="title"/>
          </p:nvPr>
        </p:nvSpPr>
        <p:spPr/>
        <p:txBody>
          <a:bodyPr/>
          <a:lstStyle/>
          <a:p>
            <a:r>
              <a:rPr lang="en-US" dirty="0"/>
              <a:t>What about asynchronous I/O</a:t>
            </a:r>
          </a:p>
        </p:txBody>
      </p:sp>
      <p:sp>
        <p:nvSpPr>
          <p:cNvPr id="3" name="Content Placeholder 2">
            <a:extLst>
              <a:ext uri="{FF2B5EF4-FFF2-40B4-BE49-F238E27FC236}">
                <a16:creationId xmlns:a16="http://schemas.microsoft.com/office/drawing/2014/main" id="{A4527EC5-1083-4F42-B28D-BC85BA937605}"/>
              </a:ext>
            </a:extLst>
          </p:cNvPr>
          <p:cNvSpPr>
            <a:spLocks noGrp="1"/>
          </p:cNvSpPr>
          <p:nvPr>
            <p:ph idx="1"/>
          </p:nvPr>
        </p:nvSpPr>
        <p:spPr/>
        <p:txBody>
          <a:bodyPr/>
          <a:lstStyle/>
          <a:p>
            <a:r>
              <a:rPr lang="en-US" dirty="0"/>
              <a:t>Ken tried it!  It has no measurable impact</a:t>
            </a:r>
          </a:p>
          <a:p>
            <a:endParaRPr lang="en-US" dirty="0"/>
          </a:p>
          <a:p>
            <a:r>
              <a:rPr lang="en-US" dirty="0"/>
              <a:t>What does this tell us?</a:t>
            </a:r>
          </a:p>
        </p:txBody>
      </p:sp>
      <p:sp>
        <p:nvSpPr>
          <p:cNvPr id="4" name="Footer Placeholder 3">
            <a:extLst>
              <a:ext uri="{FF2B5EF4-FFF2-40B4-BE49-F238E27FC236}">
                <a16:creationId xmlns:a16="http://schemas.microsoft.com/office/drawing/2014/main" id="{9B5EA811-FBD8-409B-8D15-F417C7CAD2BE}"/>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83921F5-5355-447F-85FC-78FB7A10005D}"/>
              </a:ext>
            </a:extLst>
          </p:cNvPr>
          <p:cNvSpPr>
            <a:spLocks noGrp="1"/>
          </p:cNvSpPr>
          <p:nvPr>
            <p:ph type="sldNum" sz="quarter" idx="12"/>
          </p:nvPr>
        </p:nvSpPr>
        <p:spPr/>
        <p:txBody>
          <a:bodyPr/>
          <a:lstStyle/>
          <a:p>
            <a:fld id="{6547F9EC-0141-428E-9624-21FD351CB832}" type="slidenum">
              <a:rPr lang="en-US" smtClean="0"/>
              <a:t>39</a:t>
            </a:fld>
            <a:endParaRPr lang="en-US"/>
          </a:p>
        </p:txBody>
      </p:sp>
    </p:spTree>
    <p:extLst>
      <p:ext uri="{BB962C8B-B14F-4D97-AF65-F5344CB8AC3E}">
        <p14:creationId xmlns:p14="http://schemas.microsoft.com/office/powerpoint/2010/main" val="289587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F9275-05E1-4375-91B9-BC556A2991FB}"/>
              </a:ext>
            </a:extLst>
          </p:cNvPr>
          <p:cNvSpPr>
            <a:spLocks noGrp="1"/>
          </p:cNvSpPr>
          <p:nvPr>
            <p:ph type="title"/>
          </p:nvPr>
        </p:nvSpPr>
        <p:spPr/>
        <p:txBody>
          <a:bodyPr/>
          <a:lstStyle/>
          <a:p>
            <a:r>
              <a:rPr lang="en-US" dirty="0"/>
              <a:t>The fundamental issue?</a:t>
            </a:r>
          </a:p>
        </p:txBody>
      </p:sp>
      <p:sp>
        <p:nvSpPr>
          <p:cNvPr id="3" name="Content Placeholder 2">
            <a:extLst>
              <a:ext uri="{FF2B5EF4-FFF2-40B4-BE49-F238E27FC236}">
                <a16:creationId xmlns:a16="http://schemas.microsoft.com/office/drawing/2014/main" id="{599C52DB-DA82-4010-B0AF-A15ADCB04B0D}"/>
              </a:ext>
            </a:extLst>
          </p:cNvPr>
          <p:cNvSpPr>
            <a:spLocks noGrp="1"/>
          </p:cNvSpPr>
          <p:nvPr>
            <p:ph idx="1"/>
          </p:nvPr>
        </p:nvSpPr>
        <p:spPr/>
        <p:txBody>
          <a:bodyPr>
            <a:normAutofit/>
          </a:bodyPr>
          <a:lstStyle/>
          <a:p>
            <a:r>
              <a:rPr lang="en-US" dirty="0"/>
              <a:t>Data transfers are pretty fast</a:t>
            </a:r>
          </a:p>
          <a:p>
            <a:pPr>
              <a:buFont typeface="Wingdings" panose="05000000000000000000" pitchFamily="2" charset="2"/>
              <a:buChar char="Ø"/>
            </a:pPr>
            <a:r>
              <a:rPr lang="en-US" dirty="0"/>
              <a:t>  They use a feature called direct memory access (DMA) </a:t>
            </a:r>
          </a:p>
          <a:p>
            <a:pPr>
              <a:buFont typeface="Wingdings" panose="05000000000000000000" pitchFamily="2" charset="2"/>
              <a:buChar char="Ø"/>
            </a:pPr>
            <a:r>
              <a:rPr lang="en-US" dirty="0"/>
              <a:t>  DMA can match memory speeds, if the disk can send/receive</a:t>
            </a:r>
            <a:br>
              <a:rPr lang="en-US" dirty="0"/>
            </a:br>
            <a:r>
              <a:rPr lang="en-US" dirty="0"/>
              <a:t>    data that rapidly (some devices can, many can’t).</a:t>
            </a:r>
          </a:p>
          <a:p>
            <a:pPr>
              <a:buFont typeface="Wingdings" panose="05000000000000000000" pitchFamily="2" charset="2"/>
              <a:buChar char="Ø"/>
            </a:pPr>
            <a:endParaRPr lang="en-US" dirty="0"/>
          </a:p>
          <a:p>
            <a:r>
              <a:rPr lang="en-US" dirty="0"/>
              <a:t>But the </a:t>
            </a:r>
            <a:r>
              <a:rPr lang="en-US" i="1" dirty="0"/>
              <a:t>delays</a:t>
            </a:r>
            <a:r>
              <a:rPr lang="en-US" dirty="0"/>
              <a:t> for accessing storage are hard to eliminate.  They come from the hardware required to talk to the disk (or network)</a:t>
            </a:r>
          </a:p>
        </p:txBody>
      </p:sp>
      <p:sp>
        <p:nvSpPr>
          <p:cNvPr id="4" name="Footer Placeholder 3">
            <a:extLst>
              <a:ext uri="{FF2B5EF4-FFF2-40B4-BE49-F238E27FC236}">
                <a16:creationId xmlns:a16="http://schemas.microsoft.com/office/drawing/2014/main" id="{DDFC02E3-FBA6-4E57-88A1-F750B8A1F75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0CFF7044-0A67-4016-A084-8818E1681E90}"/>
              </a:ext>
            </a:extLst>
          </p:cNvPr>
          <p:cNvSpPr>
            <a:spLocks noGrp="1"/>
          </p:cNvSpPr>
          <p:nvPr>
            <p:ph type="sldNum" sz="quarter" idx="12"/>
          </p:nvPr>
        </p:nvSpPr>
        <p:spPr/>
        <p:txBody>
          <a:bodyPr/>
          <a:lstStyle/>
          <a:p>
            <a:fld id="{6547F9EC-0141-428E-9624-21FD351CB832}" type="slidenum">
              <a:rPr lang="en-US" smtClean="0"/>
              <a:t>4</a:t>
            </a:fld>
            <a:endParaRPr lang="en-US"/>
          </a:p>
        </p:txBody>
      </p:sp>
    </p:spTree>
    <p:extLst>
      <p:ext uri="{BB962C8B-B14F-4D97-AF65-F5344CB8AC3E}">
        <p14:creationId xmlns:p14="http://schemas.microsoft.com/office/powerpoint/2010/main" val="41610725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A2B29-BAE1-4F89-8EEA-A97FD6910734}"/>
              </a:ext>
            </a:extLst>
          </p:cNvPr>
          <p:cNvSpPr>
            <a:spLocks noGrp="1"/>
          </p:cNvSpPr>
          <p:nvPr>
            <p:ph type="title"/>
          </p:nvPr>
        </p:nvSpPr>
        <p:spPr/>
        <p:txBody>
          <a:bodyPr/>
          <a:lstStyle/>
          <a:p>
            <a:r>
              <a:rPr lang="en-US" dirty="0"/>
              <a:t>What about asynchronous I/O</a:t>
            </a:r>
          </a:p>
        </p:txBody>
      </p:sp>
      <p:sp>
        <p:nvSpPr>
          <p:cNvPr id="3" name="Content Placeholder 2">
            <a:extLst>
              <a:ext uri="{FF2B5EF4-FFF2-40B4-BE49-F238E27FC236}">
                <a16:creationId xmlns:a16="http://schemas.microsoft.com/office/drawing/2014/main" id="{A4527EC5-1083-4F42-B28D-BC85BA937605}"/>
              </a:ext>
            </a:extLst>
          </p:cNvPr>
          <p:cNvSpPr>
            <a:spLocks noGrp="1"/>
          </p:cNvSpPr>
          <p:nvPr>
            <p:ph idx="1"/>
          </p:nvPr>
        </p:nvSpPr>
        <p:spPr/>
        <p:txBody>
          <a:bodyPr/>
          <a:lstStyle/>
          <a:p>
            <a:r>
              <a:rPr lang="en-US" dirty="0"/>
              <a:t>Ken tried it!  It has no measurable impact</a:t>
            </a:r>
          </a:p>
          <a:p>
            <a:endParaRPr lang="en-US" dirty="0"/>
          </a:p>
          <a:p>
            <a:r>
              <a:rPr lang="en-US" dirty="0"/>
              <a:t>What does this tell us?</a:t>
            </a:r>
          </a:p>
        </p:txBody>
      </p:sp>
      <p:sp>
        <p:nvSpPr>
          <p:cNvPr id="4" name="Footer Placeholder 3">
            <a:extLst>
              <a:ext uri="{FF2B5EF4-FFF2-40B4-BE49-F238E27FC236}">
                <a16:creationId xmlns:a16="http://schemas.microsoft.com/office/drawing/2014/main" id="{9B5EA811-FBD8-409B-8D15-F417C7CAD2BE}"/>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83921F5-5355-447F-85FC-78FB7A10005D}"/>
              </a:ext>
            </a:extLst>
          </p:cNvPr>
          <p:cNvSpPr>
            <a:spLocks noGrp="1"/>
          </p:cNvSpPr>
          <p:nvPr>
            <p:ph type="sldNum" sz="quarter" idx="12"/>
          </p:nvPr>
        </p:nvSpPr>
        <p:spPr/>
        <p:txBody>
          <a:bodyPr/>
          <a:lstStyle/>
          <a:p>
            <a:fld id="{6547F9EC-0141-428E-9624-21FD351CB832}" type="slidenum">
              <a:rPr lang="en-US" smtClean="0"/>
              <a:t>40</a:t>
            </a:fld>
            <a:endParaRPr lang="en-US"/>
          </a:p>
        </p:txBody>
      </p:sp>
      <p:sp>
        <p:nvSpPr>
          <p:cNvPr id="6" name="Rectangle 5">
            <a:extLst>
              <a:ext uri="{FF2B5EF4-FFF2-40B4-BE49-F238E27FC236}">
                <a16:creationId xmlns:a16="http://schemas.microsoft.com/office/drawing/2014/main" id="{8E859F4A-8B9F-48D7-8CE1-9776737D5503}"/>
              </a:ext>
            </a:extLst>
          </p:cNvPr>
          <p:cNvSpPr/>
          <p:nvPr/>
        </p:nvSpPr>
        <p:spPr>
          <a:xfrm>
            <a:off x="2216989" y="1902988"/>
            <a:ext cx="8229600" cy="4023360"/>
          </a:xfrm>
          <a:prstGeom prst="rect">
            <a:avLst/>
          </a:prstGeom>
          <a:solidFill>
            <a:srgbClr val="FFFF6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If asynchronous file reads don’t help, this must mean that the application isn’t pausing waiting for file reads to complete.</a:t>
            </a:r>
          </a:p>
          <a:p>
            <a:pPr algn="ctr"/>
            <a:endParaRPr lang="en-US" sz="2400" b="1" dirty="0">
              <a:solidFill>
                <a:schemeClr val="tx1"/>
              </a:solidFill>
            </a:endParaRPr>
          </a:p>
          <a:p>
            <a:pPr algn="ctr"/>
            <a:r>
              <a:rPr lang="en-US" sz="2400" b="1" dirty="0">
                <a:solidFill>
                  <a:schemeClr val="tx1"/>
                </a:solidFill>
              </a:rPr>
              <a:t>We know that </a:t>
            </a:r>
            <a:r>
              <a:rPr lang="en-US" sz="2400" b="1" dirty="0" err="1">
                <a:solidFill>
                  <a:schemeClr val="tx1"/>
                </a:solidFill>
              </a:rPr>
              <a:t>memcpy</a:t>
            </a:r>
            <a:r>
              <a:rPr lang="en-US" sz="2400" b="1" dirty="0">
                <a:solidFill>
                  <a:schemeClr val="tx1"/>
                </a:solidFill>
              </a:rPr>
              <a:t>, in total, is just 0.64s – and this cost is spread over all 24 cores, so any single core waits roughly 0.026s.</a:t>
            </a:r>
          </a:p>
          <a:p>
            <a:pPr algn="ctr"/>
            <a:endParaRPr lang="en-US" sz="2400" b="1" dirty="0">
              <a:solidFill>
                <a:schemeClr val="tx1"/>
              </a:solidFill>
            </a:endParaRPr>
          </a:p>
          <a:p>
            <a:pPr algn="ctr"/>
            <a:r>
              <a:rPr lang="en-US" sz="2400" b="1" dirty="0">
                <a:solidFill>
                  <a:schemeClr val="tx1"/>
                </a:solidFill>
              </a:rPr>
              <a:t>Conclusion?  Linux prefetching must be working well enough to fetch the next block before we request it, so that read() doesn’t really wait.</a:t>
            </a:r>
          </a:p>
        </p:txBody>
      </p:sp>
    </p:spTree>
    <p:extLst>
      <p:ext uri="{BB962C8B-B14F-4D97-AF65-F5344CB8AC3E}">
        <p14:creationId xmlns:p14="http://schemas.microsoft.com/office/powerpoint/2010/main" val="3320181715"/>
      </p:ext>
    </p:extLst>
  </p:cSld>
  <p:clrMapOvr>
    <a:masterClrMapping/>
  </p:clrMapOvr>
  <p:transition spd="slow">
    <p:randomBar dir="ver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20B6B-8AE1-45C3-8950-B8783CF9C5AC}"/>
              </a:ext>
            </a:extLst>
          </p:cNvPr>
          <p:cNvSpPr>
            <a:spLocks noGrp="1"/>
          </p:cNvSpPr>
          <p:nvPr>
            <p:ph type="title"/>
          </p:nvPr>
        </p:nvSpPr>
        <p:spPr/>
        <p:txBody>
          <a:bodyPr/>
          <a:lstStyle/>
          <a:p>
            <a:r>
              <a:rPr lang="en-US" dirty="0"/>
              <a:t>When does asynchronous</a:t>
            </a:r>
            <a:br>
              <a:rPr lang="en-US" dirty="0"/>
            </a:br>
            <a:r>
              <a:rPr lang="en-US" dirty="0"/>
              <a:t>I/O help?</a:t>
            </a:r>
          </a:p>
        </p:txBody>
      </p:sp>
      <p:sp>
        <p:nvSpPr>
          <p:cNvPr id="3" name="Content Placeholder 2">
            <a:extLst>
              <a:ext uri="{FF2B5EF4-FFF2-40B4-BE49-F238E27FC236}">
                <a16:creationId xmlns:a16="http://schemas.microsoft.com/office/drawing/2014/main" id="{CFA27C8B-5706-4EA3-81EE-DF4ED7338507}"/>
              </a:ext>
            </a:extLst>
          </p:cNvPr>
          <p:cNvSpPr>
            <a:spLocks noGrp="1"/>
          </p:cNvSpPr>
          <p:nvPr>
            <p:ph idx="1"/>
          </p:nvPr>
        </p:nvSpPr>
        <p:spPr/>
        <p:txBody>
          <a:bodyPr/>
          <a:lstStyle/>
          <a:p>
            <a:r>
              <a:rPr lang="en-US" dirty="0"/>
              <a:t>Imagine a program with a very random “looking” data access pattern, like a particle physics program doing analysis from detector data.</a:t>
            </a:r>
          </a:p>
          <a:p>
            <a:pPr lvl="1"/>
            <a:r>
              <a:rPr lang="en-US" dirty="0"/>
              <a:t> Detectors produce gigabytes of data per event – huge files</a:t>
            </a:r>
          </a:p>
          <a:p>
            <a:pPr lvl="1"/>
            <a:r>
              <a:rPr lang="en-US" dirty="0"/>
              <a:t> The application focuses on the data showing actual tracks</a:t>
            </a:r>
          </a:p>
          <a:p>
            <a:pPr marL="128016" lvl="1" indent="0">
              <a:buNone/>
            </a:pPr>
            <a:endParaRPr lang="en-US" dirty="0"/>
          </a:p>
          <a:p>
            <a:pPr marL="128016" lvl="1" indent="0">
              <a:buNone/>
            </a:pPr>
            <a:r>
              <a:rPr lang="en-US" dirty="0"/>
              <a:t>Linux won’t anticipate this pattern of access, so asynchronous I/O could really help a lot.  It offers a way to “tell Linux what to prefetch”.</a:t>
            </a:r>
          </a:p>
        </p:txBody>
      </p:sp>
      <p:sp>
        <p:nvSpPr>
          <p:cNvPr id="4" name="Footer Placeholder 3">
            <a:extLst>
              <a:ext uri="{FF2B5EF4-FFF2-40B4-BE49-F238E27FC236}">
                <a16:creationId xmlns:a16="http://schemas.microsoft.com/office/drawing/2014/main" id="{4E5560A8-C345-4C2B-8F4F-AAE7898B9D5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7C71165E-CF43-4F07-A0CB-BC77971C9C79}"/>
              </a:ext>
            </a:extLst>
          </p:cNvPr>
          <p:cNvSpPr>
            <a:spLocks noGrp="1"/>
          </p:cNvSpPr>
          <p:nvPr>
            <p:ph type="sldNum" sz="quarter" idx="12"/>
          </p:nvPr>
        </p:nvSpPr>
        <p:spPr/>
        <p:txBody>
          <a:bodyPr/>
          <a:lstStyle/>
          <a:p>
            <a:fld id="{6547F9EC-0141-428E-9624-21FD351CB832}" type="slidenum">
              <a:rPr lang="en-US" smtClean="0"/>
              <a:t>41</a:t>
            </a:fld>
            <a:endParaRPr lang="en-US"/>
          </a:p>
        </p:txBody>
      </p:sp>
      <p:pic>
        <p:nvPicPr>
          <p:cNvPr id="6" name="Picture 5">
            <a:extLst>
              <a:ext uri="{FF2B5EF4-FFF2-40B4-BE49-F238E27FC236}">
                <a16:creationId xmlns:a16="http://schemas.microsoft.com/office/drawing/2014/main" id="{CB72BE9D-40FF-48B8-9B30-D56965CE17BD}"/>
              </a:ext>
            </a:extLst>
          </p:cNvPr>
          <p:cNvPicPr>
            <a:picLocks noChangeAspect="1"/>
          </p:cNvPicPr>
          <p:nvPr/>
        </p:nvPicPr>
        <p:blipFill>
          <a:blip r:embed="rId2"/>
          <a:stretch>
            <a:fillRect/>
          </a:stretch>
        </p:blipFill>
        <p:spPr>
          <a:xfrm>
            <a:off x="9342407" y="184929"/>
            <a:ext cx="2653701" cy="1968405"/>
          </a:xfrm>
          <a:prstGeom prst="rect">
            <a:avLst/>
          </a:prstGeom>
        </p:spPr>
      </p:pic>
    </p:spTree>
    <p:extLst>
      <p:ext uri="{BB962C8B-B14F-4D97-AF65-F5344CB8AC3E}">
        <p14:creationId xmlns:p14="http://schemas.microsoft.com/office/powerpoint/2010/main" val="312130870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AD9E9-72CE-480D-AF6A-F78CD1490D22}"/>
              </a:ext>
            </a:extLst>
          </p:cNvPr>
          <p:cNvSpPr>
            <a:spLocks noGrp="1"/>
          </p:cNvSpPr>
          <p:nvPr>
            <p:ph type="title"/>
          </p:nvPr>
        </p:nvSpPr>
        <p:spPr/>
        <p:txBody>
          <a:bodyPr/>
          <a:lstStyle/>
          <a:p>
            <a:r>
              <a:rPr lang="en-US" dirty="0"/>
              <a:t>Database example</a:t>
            </a:r>
          </a:p>
        </p:txBody>
      </p:sp>
      <p:sp>
        <p:nvSpPr>
          <p:cNvPr id="3" name="Content Placeholder 2">
            <a:extLst>
              <a:ext uri="{FF2B5EF4-FFF2-40B4-BE49-F238E27FC236}">
                <a16:creationId xmlns:a16="http://schemas.microsoft.com/office/drawing/2014/main" id="{806C7475-2666-4720-BF4C-5EF0D5C588A3}"/>
              </a:ext>
            </a:extLst>
          </p:cNvPr>
          <p:cNvSpPr>
            <a:spLocks noGrp="1"/>
          </p:cNvSpPr>
          <p:nvPr>
            <p:ph idx="1"/>
          </p:nvPr>
        </p:nvSpPr>
        <p:spPr/>
        <p:txBody>
          <a:bodyPr/>
          <a:lstStyle/>
          <a:p>
            <a:r>
              <a:rPr lang="en-US" dirty="0"/>
              <a:t>Many systems use big databases.</a:t>
            </a:r>
          </a:p>
          <a:p>
            <a:endParaRPr lang="en-US" dirty="0"/>
          </a:p>
          <a:p>
            <a:r>
              <a:rPr lang="en-US" dirty="0"/>
              <a:t>These manage data in </a:t>
            </a:r>
            <a:r>
              <a:rPr lang="en-US" i="1" dirty="0"/>
              <a:t>relations</a:t>
            </a:r>
            <a:r>
              <a:rPr lang="en-US" dirty="0"/>
              <a:t>, which are sorted tables.  Each row has a primary key, and this is used for sorting.</a:t>
            </a:r>
          </a:p>
          <a:p>
            <a:endParaRPr lang="en-US" dirty="0"/>
          </a:p>
          <a:p>
            <a:r>
              <a:rPr lang="en-US" dirty="0"/>
              <a:t>But perhaps some query accesses the data using a </a:t>
            </a:r>
            <a:r>
              <a:rPr lang="en-US" u="sng" dirty="0"/>
              <a:t>different</a:t>
            </a:r>
            <a:r>
              <a:rPr lang="en-US" dirty="0"/>
              <a:t> key.</a:t>
            </a:r>
          </a:p>
        </p:txBody>
      </p:sp>
      <p:sp>
        <p:nvSpPr>
          <p:cNvPr id="4" name="Footer Placeholder 3">
            <a:extLst>
              <a:ext uri="{FF2B5EF4-FFF2-40B4-BE49-F238E27FC236}">
                <a16:creationId xmlns:a16="http://schemas.microsoft.com/office/drawing/2014/main" id="{A6E7B43B-8B47-4E64-B8EA-F59A0BF050BD}"/>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7E24C870-C031-4F6C-8E59-A5F744F3BBCB}"/>
              </a:ext>
            </a:extLst>
          </p:cNvPr>
          <p:cNvSpPr>
            <a:spLocks noGrp="1"/>
          </p:cNvSpPr>
          <p:nvPr>
            <p:ph type="sldNum" sz="quarter" idx="12"/>
          </p:nvPr>
        </p:nvSpPr>
        <p:spPr/>
        <p:txBody>
          <a:bodyPr/>
          <a:lstStyle/>
          <a:p>
            <a:fld id="{6547F9EC-0141-428E-9624-21FD351CB832}" type="slidenum">
              <a:rPr lang="en-US" smtClean="0"/>
              <a:t>42</a:t>
            </a:fld>
            <a:endParaRPr lang="en-US"/>
          </a:p>
        </p:txBody>
      </p:sp>
      <p:sp>
        <p:nvSpPr>
          <p:cNvPr id="6" name="Rectangle 5">
            <a:extLst>
              <a:ext uri="{FF2B5EF4-FFF2-40B4-BE49-F238E27FC236}">
                <a16:creationId xmlns:a16="http://schemas.microsoft.com/office/drawing/2014/main" id="{5BEC164E-728F-4731-B3FF-596486FED2EA}"/>
              </a:ext>
            </a:extLst>
          </p:cNvPr>
          <p:cNvSpPr/>
          <p:nvPr/>
        </p:nvSpPr>
        <p:spPr>
          <a:xfrm>
            <a:off x="6638745" y="123551"/>
            <a:ext cx="5443268" cy="923330"/>
          </a:xfrm>
          <a:prstGeom prst="rect">
            <a:avLst/>
          </a:prstGeom>
          <a:solidFill>
            <a:srgbClr val="FFC000"/>
          </a:solidFill>
        </p:spPr>
        <p:txBody>
          <a:bodyPr wrap="square">
            <a:spAutoFit/>
          </a:bodyPr>
          <a:lstStyle/>
          <a:p>
            <a:r>
              <a:rPr lang="en-US" b="1" dirty="0"/>
              <a:t>SELECT </a:t>
            </a:r>
            <a:r>
              <a:rPr lang="en-US" b="1" dirty="0" err="1"/>
              <a:t>Orders.OrderID</a:t>
            </a:r>
            <a:r>
              <a:rPr lang="en-US" b="1" dirty="0"/>
              <a:t>, </a:t>
            </a:r>
            <a:r>
              <a:rPr lang="en-US" b="1" dirty="0" err="1"/>
              <a:t>Customers.CustomerName</a:t>
            </a:r>
            <a:r>
              <a:rPr lang="en-US" b="1" dirty="0"/>
              <a:t>, …</a:t>
            </a:r>
          </a:p>
          <a:p>
            <a:r>
              <a:rPr lang="en-US" b="1" dirty="0"/>
              <a:t>FROM Orders where        </a:t>
            </a:r>
            <a:br>
              <a:rPr lang="en-US" b="1" dirty="0"/>
            </a:br>
            <a:r>
              <a:rPr lang="en-US" b="1" dirty="0"/>
              <a:t>                 </a:t>
            </a:r>
            <a:r>
              <a:rPr lang="en-US" b="1" dirty="0" err="1"/>
              <a:t>Orders.CustomerID</a:t>
            </a:r>
            <a:r>
              <a:rPr lang="en-US" b="1" dirty="0"/>
              <a:t>=</a:t>
            </a:r>
            <a:r>
              <a:rPr lang="en-US" b="1" dirty="0" err="1"/>
              <a:t>Customers.CustomerID</a:t>
            </a:r>
            <a:r>
              <a:rPr lang="en-US" b="1" dirty="0"/>
              <a:t>;</a:t>
            </a:r>
          </a:p>
        </p:txBody>
      </p:sp>
      <p:sp>
        <p:nvSpPr>
          <p:cNvPr id="7" name="TextBox 6">
            <a:extLst>
              <a:ext uri="{FF2B5EF4-FFF2-40B4-BE49-F238E27FC236}">
                <a16:creationId xmlns:a16="http://schemas.microsoft.com/office/drawing/2014/main" id="{6926AFE2-8C70-4922-9D1C-1A20828C9ED8}"/>
              </a:ext>
            </a:extLst>
          </p:cNvPr>
          <p:cNvSpPr txBox="1"/>
          <p:nvPr/>
        </p:nvSpPr>
        <p:spPr>
          <a:xfrm>
            <a:off x="6702725" y="1045847"/>
            <a:ext cx="5379288" cy="646331"/>
          </a:xfrm>
          <a:prstGeom prst="rect">
            <a:avLst/>
          </a:prstGeom>
          <a:noFill/>
        </p:spPr>
        <p:txBody>
          <a:bodyPr wrap="square" rtlCol="0">
            <a:spAutoFit/>
          </a:bodyPr>
          <a:lstStyle/>
          <a:p>
            <a:pPr algn="ctr"/>
            <a:r>
              <a:rPr lang="en-US" b="1" dirty="0"/>
              <a:t>A query such as this is fastest if both Orders and Customers are sorted by </a:t>
            </a:r>
            <a:r>
              <a:rPr lang="en-US" b="1" dirty="0" err="1"/>
              <a:t>CustomerID</a:t>
            </a:r>
            <a:r>
              <a:rPr lang="en-US" b="1" dirty="0"/>
              <a:t>.   </a:t>
            </a:r>
          </a:p>
        </p:txBody>
      </p:sp>
    </p:spTree>
    <p:extLst>
      <p:ext uri="{BB962C8B-B14F-4D97-AF65-F5344CB8AC3E}">
        <p14:creationId xmlns:p14="http://schemas.microsoft.com/office/powerpoint/2010/main" val="53184876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4C5A8-A238-4EAA-95D2-146F7BDCDB73}"/>
              </a:ext>
            </a:extLst>
          </p:cNvPr>
          <p:cNvSpPr>
            <a:spLocks noGrp="1"/>
          </p:cNvSpPr>
          <p:nvPr>
            <p:ph type="title"/>
          </p:nvPr>
        </p:nvSpPr>
        <p:spPr/>
        <p:txBody>
          <a:bodyPr/>
          <a:lstStyle/>
          <a:p>
            <a:r>
              <a:rPr lang="en-US" dirty="0"/>
              <a:t>Database example</a:t>
            </a:r>
          </a:p>
        </p:txBody>
      </p:sp>
      <p:sp>
        <p:nvSpPr>
          <p:cNvPr id="3" name="Content Placeholder 2">
            <a:extLst>
              <a:ext uri="{FF2B5EF4-FFF2-40B4-BE49-F238E27FC236}">
                <a16:creationId xmlns:a16="http://schemas.microsoft.com/office/drawing/2014/main" id="{E2D13051-A247-4D1F-98D8-C81D26CEEE45}"/>
              </a:ext>
            </a:extLst>
          </p:cNvPr>
          <p:cNvSpPr>
            <a:spLocks noGrp="1"/>
          </p:cNvSpPr>
          <p:nvPr>
            <p:ph idx="1"/>
          </p:nvPr>
        </p:nvSpPr>
        <p:spPr/>
        <p:txBody>
          <a:bodyPr/>
          <a:lstStyle/>
          <a:p>
            <a:r>
              <a:rPr lang="en-US" dirty="0"/>
              <a:t>Here, the database will construct a fast search index: a data structure that tells it which row to access “next” (or even, which block in the file holding the data).</a:t>
            </a:r>
          </a:p>
          <a:p>
            <a:endParaRPr lang="en-US" dirty="0"/>
          </a:p>
          <a:p>
            <a:r>
              <a:rPr lang="en-US" dirty="0"/>
              <a:t>Using asynchronous I/O, the database can execute the query on the current block while having Linux prefetch the next blocks it will need to scan.</a:t>
            </a:r>
          </a:p>
        </p:txBody>
      </p:sp>
      <p:sp>
        <p:nvSpPr>
          <p:cNvPr id="4" name="Footer Placeholder 3">
            <a:extLst>
              <a:ext uri="{FF2B5EF4-FFF2-40B4-BE49-F238E27FC236}">
                <a16:creationId xmlns:a16="http://schemas.microsoft.com/office/drawing/2014/main" id="{001E2B1E-FCF3-4552-A5C1-13E3A2E4526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6CBDBE3-B49E-4907-B123-B634A2E54051}"/>
              </a:ext>
            </a:extLst>
          </p:cNvPr>
          <p:cNvSpPr>
            <a:spLocks noGrp="1"/>
          </p:cNvSpPr>
          <p:nvPr>
            <p:ph type="sldNum" sz="quarter" idx="12"/>
          </p:nvPr>
        </p:nvSpPr>
        <p:spPr/>
        <p:txBody>
          <a:bodyPr/>
          <a:lstStyle/>
          <a:p>
            <a:fld id="{6547F9EC-0141-428E-9624-21FD351CB832}" type="slidenum">
              <a:rPr lang="en-US" smtClean="0"/>
              <a:t>43</a:t>
            </a:fld>
            <a:endParaRPr lang="en-US"/>
          </a:p>
        </p:txBody>
      </p:sp>
      <p:sp>
        <p:nvSpPr>
          <p:cNvPr id="6" name="Rectangle 5">
            <a:extLst>
              <a:ext uri="{FF2B5EF4-FFF2-40B4-BE49-F238E27FC236}">
                <a16:creationId xmlns:a16="http://schemas.microsoft.com/office/drawing/2014/main" id="{A49BE916-A1D5-470C-BC56-1A9AD5A14B54}"/>
              </a:ext>
            </a:extLst>
          </p:cNvPr>
          <p:cNvSpPr/>
          <p:nvPr/>
        </p:nvSpPr>
        <p:spPr>
          <a:xfrm>
            <a:off x="6638745" y="123551"/>
            <a:ext cx="5443268" cy="923330"/>
          </a:xfrm>
          <a:prstGeom prst="rect">
            <a:avLst/>
          </a:prstGeom>
          <a:solidFill>
            <a:srgbClr val="FFC000"/>
          </a:solidFill>
        </p:spPr>
        <p:txBody>
          <a:bodyPr wrap="square">
            <a:spAutoFit/>
          </a:bodyPr>
          <a:lstStyle/>
          <a:p>
            <a:r>
              <a:rPr lang="en-US" b="1" dirty="0"/>
              <a:t>SELECT </a:t>
            </a:r>
            <a:r>
              <a:rPr lang="en-US" b="1" dirty="0" err="1"/>
              <a:t>Orders.OrderID</a:t>
            </a:r>
            <a:r>
              <a:rPr lang="en-US" b="1" dirty="0"/>
              <a:t>, </a:t>
            </a:r>
            <a:r>
              <a:rPr lang="en-US" b="1" dirty="0" err="1"/>
              <a:t>Customers.CustomerName</a:t>
            </a:r>
            <a:r>
              <a:rPr lang="en-US" b="1" dirty="0"/>
              <a:t>, …</a:t>
            </a:r>
          </a:p>
          <a:p>
            <a:r>
              <a:rPr lang="en-US" b="1" dirty="0"/>
              <a:t>FROM Orders where        </a:t>
            </a:r>
            <a:br>
              <a:rPr lang="en-US" b="1" dirty="0"/>
            </a:br>
            <a:r>
              <a:rPr lang="en-US" b="1" dirty="0"/>
              <a:t>                 </a:t>
            </a:r>
            <a:r>
              <a:rPr lang="en-US" b="1" dirty="0" err="1"/>
              <a:t>Orders.CustomerID</a:t>
            </a:r>
            <a:r>
              <a:rPr lang="en-US" b="1" dirty="0"/>
              <a:t>=</a:t>
            </a:r>
            <a:r>
              <a:rPr lang="en-US" b="1" dirty="0" err="1"/>
              <a:t>Customers.CustomerID</a:t>
            </a:r>
            <a:r>
              <a:rPr lang="en-US" b="1" dirty="0"/>
              <a:t>;</a:t>
            </a:r>
          </a:p>
        </p:txBody>
      </p:sp>
      <p:sp>
        <p:nvSpPr>
          <p:cNvPr id="7" name="TextBox 6">
            <a:extLst>
              <a:ext uri="{FF2B5EF4-FFF2-40B4-BE49-F238E27FC236}">
                <a16:creationId xmlns:a16="http://schemas.microsoft.com/office/drawing/2014/main" id="{3E5B8844-A40E-4B1E-8F55-0EDBC4D55E16}"/>
              </a:ext>
            </a:extLst>
          </p:cNvPr>
          <p:cNvSpPr txBox="1"/>
          <p:nvPr/>
        </p:nvSpPr>
        <p:spPr>
          <a:xfrm>
            <a:off x="6702725" y="1045847"/>
            <a:ext cx="5379288" cy="646331"/>
          </a:xfrm>
          <a:prstGeom prst="rect">
            <a:avLst/>
          </a:prstGeom>
          <a:noFill/>
        </p:spPr>
        <p:txBody>
          <a:bodyPr wrap="square" rtlCol="0">
            <a:spAutoFit/>
          </a:bodyPr>
          <a:lstStyle/>
          <a:p>
            <a:pPr algn="ctr"/>
            <a:r>
              <a:rPr lang="en-US" b="1" dirty="0"/>
              <a:t>If Orders is sorted by </a:t>
            </a:r>
            <a:r>
              <a:rPr lang="en-US" b="1" dirty="0" err="1"/>
              <a:t>OrderID</a:t>
            </a:r>
            <a:r>
              <a:rPr lang="en-US" b="1" dirty="0"/>
              <a:t> and Customers by </a:t>
            </a:r>
            <a:r>
              <a:rPr lang="en-US" b="1" dirty="0" err="1"/>
              <a:t>LastName</a:t>
            </a:r>
            <a:r>
              <a:rPr lang="en-US" b="1" dirty="0"/>
              <a:t>, a secondary index for each will help.</a:t>
            </a:r>
          </a:p>
        </p:txBody>
      </p:sp>
    </p:spTree>
    <p:extLst>
      <p:ext uri="{BB962C8B-B14F-4D97-AF65-F5344CB8AC3E}">
        <p14:creationId xmlns:p14="http://schemas.microsoft.com/office/powerpoint/2010/main" val="120017087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C8794-59A9-4B7B-836C-736D5E54A277}"/>
              </a:ext>
            </a:extLst>
          </p:cNvPr>
          <p:cNvSpPr>
            <a:spLocks noGrp="1"/>
          </p:cNvSpPr>
          <p:nvPr>
            <p:ph type="title"/>
          </p:nvPr>
        </p:nvSpPr>
        <p:spPr/>
        <p:txBody>
          <a:bodyPr/>
          <a:lstStyle/>
          <a:p>
            <a:r>
              <a:rPr lang="en-US" dirty="0"/>
              <a:t>Whole-file prefetching</a:t>
            </a:r>
          </a:p>
        </p:txBody>
      </p:sp>
      <p:sp>
        <p:nvSpPr>
          <p:cNvPr id="3" name="Content Placeholder 2">
            <a:extLst>
              <a:ext uri="{FF2B5EF4-FFF2-40B4-BE49-F238E27FC236}">
                <a16:creationId xmlns:a16="http://schemas.microsoft.com/office/drawing/2014/main" id="{A33CDC8F-DB13-428A-95A9-34D3E15D2FE7}"/>
              </a:ext>
            </a:extLst>
          </p:cNvPr>
          <p:cNvSpPr>
            <a:spLocks noGrp="1"/>
          </p:cNvSpPr>
          <p:nvPr>
            <p:ph idx="1"/>
          </p:nvPr>
        </p:nvSpPr>
        <p:spPr/>
        <p:txBody>
          <a:bodyPr>
            <a:normAutofit lnSpcReduction="10000"/>
          </a:bodyPr>
          <a:lstStyle/>
          <a:p>
            <a:r>
              <a:rPr lang="en-US" dirty="0"/>
              <a:t>With a network file system, it often makes sense to fetch the entire file the first time it is used.</a:t>
            </a:r>
          </a:p>
          <a:p>
            <a:endParaRPr lang="en-US" dirty="0"/>
          </a:p>
          <a:p>
            <a:r>
              <a:rPr lang="en-US" dirty="0"/>
              <a:t>In some systems, a prediction is even made </a:t>
            </a:r>
            <a:r>
              <a:rPr lang="en-US" i="1" dirty="0"/>
              <a:t>before the file is opened</a:t>
            </a:r>
            <a:r>
              <a:rPr lang="en-US" dirty="0"/>
              <a:t> and it is prefetched in anticipation.</a:t>
            </a:r>
          </a:p>
          <a:p>
            <a:endParaRPr lang="en-US" dirty="0"/>
          </a:p>
          <a:p>
            <a:r>
              <a:rPr lang="en-US" dirty="0"/>
              <a:t>This does use network resources, but hides the delays if the guess was valid!</a:t>
            </a:r>
          </a:p>
        </p:txBody>
      </p:sp>
      <p:sp>
        <p:nvSpPr>
          <p:cNvPr id="4" name="Footer Placeholder 3">
            <a:extLst>
              <a:ext uri="{FF2B5EF4-FFF2-40B4-BE49-F238E27FC236}">
                <a16:creationId xmlns:a16="http://schemas.microsoft.com/office/drawing/2014/main" id="{FDB9DBA5-C712-4A48-A67D-E3D5E4461A6D}"/>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9AAB8D2-6276-456F-9B14-9003AFAAAABA}"/>
              </a:ext>
            </a:extLst>
          </p:cNvPr>
          <p:cNvSpPr>
            <a:spLocks noGrp="1"/>
          </p:cNvSpPr>
          <p:nvPr>
            <p:ph type="sldNum" sz="quarter" idx="12"/>
          </p:nvPr>
        </p:nvSpPr>
        <p:spPr/>
        <p:txBody>
          <a:bodyPr/>
          <a:lstStyle/>
          <a:p>
            <a:fld id="{6547F9EC-0141-428E-9624-21FD351CB832}" type="slidenum">
              <a:rPr lang="en-US" smtClean="0"/>
              <a:t>44</a:t>
            </a:fld>
            <a:endParaRPr lang="en-US"/>
          </a:p>
        </p:txBody>
      </p:sp>
    </p:spTree>
    <p:extLst>
      <p:ext uri="{BB962C8B-B14F-4D97-AF65-F5344CB8AC3E}">
        <p14:creationId xmlns:p14="http://schemas.microsoft.com/office/powerpoint/2010/main" val="196570239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89ABE3-8249-483A-99A7-ECB63D51C249}"/>
              </a:ext>
            </a:extLst>
          </p:cNvPr>
          <p:cNvSpPr>
            <a:spLocks noGrp="1"/>
          </p:cNvSpPr>
          <p:nvPr>
            <p:ph type="title"/>
          </p:nvPr>
        </p:nvSpPr>
        <p:spPr/>
        <p:txBody>
          <a:bodyPr/>
          <a:lstStyle/>
          <a:p>
            <a:r>
              <a:rPr lang="en-US" dirty="0"/>
              <a:t>Working sets at the file level</a:t>
            </a:r>
          </a:p>
        </p:txBody>
      </p:sp>
      <p:sp>
        <p:nvSpPr>
          <p:cNvPr id="3" name="Content Placeholder 2">
            <a:extLst>
              <a:ext uri="{FF2B5EF4-FFF2-40B4-BE49-F238E27FC236}">
                <a16:creationId xmlns:a16="http://schemas.microsoft.com/office/drawing/2014/main" id="{17145591-C70E-430E-88A1-1D0B62ACDEF9}"/>
              </a:ext>
            </a:extLst>
          </p:cNvPr>
          <p:cNvSpPr>
            <a:spLocks noGrp="1"/>
          </p:cNvSpPr>
          <p:nvPr>
            <p:ph idx="1"/>
          </p:nvPr>
        </p:nvSpPr>
        <p:spPr/>
        <p:txBody>
          <a:bodyPr>
            <a:normAutofit lnSpcReduction="10000"/>
          </a:bodyPr>
          <a:lstStyle/>
          <a:p>
            <a:r>
              <a:rPr lang="en-US" dirty="0"/>
              <a:t>These forms of file prefetching lead to the idea that groups of files are often accessed together.</a:t>
            </a:r>
          </a:p>
          <a:p>
            <a:endParaRPr lang="en-US" dirty="0"/>
          </a:p>
          <a:p>
            <a:r>
              <a:rPr lang="en-US" dirty="0"/>
              <a:t>The file system can potentially learn the group and fetch them all if any one is accessed.</a:t>
            </a:r>
          </a:p>
          <a:p>
            <a:endParaRPr lang="en-US" dirty="0"/>
          </a:p>
          <a:p>
            <a:r>
              <a:rPr lang="en-US" dirty="0"/>
              <a:t>In fact, you could imagine a helper file for each file: “if anyone accesses me, they will probably access xxx, </a:t>
            </a:r>
            <a:r>
              <a:rPr lang="en-US" dirty="0" err="1"/>
              <a:t>yyy</a:t>
            </a:r>
            <a:r>
              <a:rPr lang="en-US" dirty="0"/>
              <a:t>, and </a:t>
            </a:r>
            <a:r>
              <a:rPr lang="en-US" dirty="0" err="1"/>
              <a:t>zzz</a:t>
            </a:r>
            <a:r>
              <a:rPr lang="en-US" dirty="0"/>
              <a:t> too”</a:t>
            </a:r>
          </a:p>
        </p:txBody>
      </p:sp>
      <p:sp>
        <p:nvSpPr>
          <p:cNvPr id="4" name="Footer Placeholder 3">
            <a:extLst>
              <a:ext uri="{FF2B5EF4-FFF2-40B4-BE49-F238E27FC236}">
                <a16:creationId xmlns:a16="http://schemas.microsoft.com/office/drawing/2014/main" id="{39ED710C-076A-49B9-9F81-61D67DDC1CD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D0633261-46D3-427B-B286-F46CFF24EF15}"/>
              </a:ext>
            </a:extLst>
          </p:cNvPr>
          <p:cNvSpPr>
            <a:spLocks noGrp="1"/>
          </p:cNvSpPr>
          <p:nvPr>
            <p:ph type="sldNum" sz="quarter" idx="12"/>
          </p:nvPr>
        </p:nvSpPr>
        <p:spPr/>
        <p:txBody>
          <a:bodyPr/>
          <a:lstStyle/>
          <a:p>
            <a:fld id="{6547F9EC-0141-428E-9624-21FD351CB832}" type="slidenum">
              <a:rPr lang="en-US" smtClean="0"/>
              <a:t>45</a:t>
            </a:fld>
            <a:endParaRPr lang="en-US"/>
          </a:p>
        </p:txBody>
      </p:sp>
    </p:spTree>
    <p:extLst>
      <p:ext uri="{BB962C8B-B14F-4D97-AF65-F5344CB8AC3E}">
        <p14:creationId xmlns:p14="http://schemas.microsoft.com/office/powerpoint/2010/main" val="302441333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1162CF-261E-49F9-8EC6-B74C833AE712}"/>
              </a:ext>
            </a:extLst>
          </p:cNvPr>
          <p:cNvSpPr>
            <a:spLocks noGrp="1"/>
          </p:cNvSpPr>
          <p:nvPr>
            <p:ph type="title"/>
          </p:nvPr>
        </p:nvSpPr>
        <p:spPr/>
        <p:txBody>
          <a:bodyPr/>
          <a:lstStyle/>
          <a:p>
            <a:r>
              <a:rPr lang="en-US" dirty="0"/>
              <a:t>Preloading DLLs</a:t>
            </a:r>
          </a:p>
        </p:txBody>
      </p:sp>
      <p:sp>
        <p:nvSpPr>
          <p:cNvPr id="3" name="Content Placeholder 2">
            <a:extLst>
              <a:ext uri="{FF2B5EF4-FFF2-40B4-BE49-F238E27FC236}">
                <a16:creationId xmlns:a16="http://schemas.microsoft.com/office/drawing/2014/main" id="{0DCDF50A-A3B4-4F1E-9C7D-852427D80C80}"/>
              </a:ext>
            </a:extLst>
          </p:cNvPr>
          <p:cNvSpPr>
            <a:spLocks noGrp="1"/>
          </p:cNvSpPr>
          <p:nvPr>
            <p:ph idx="1"/>
          </p:nvPr>
        </p:nvSpPr>
        <p:spPr/>
        <p:txBody>
          <a:bodyPr/>
          <a:lstStyle/>
          <a:p>
            <a:r>
              <a:rPr lang="en-US" dirty="0"/>
              <a:t>An important case is when a process will use a collection of DLLs.</a:t>
            </a:r>
          </a:p>
          <a:p>
            <a:endParaRPr lang="en-US" dirty="0"/>
          </a:p>
          <a:p>
            <a:r>
              <a:rPr lang="en-US" dirty="0"/>
              <a:t>If Linux can anticipate which will be needed, it can load them all at once when the process is launched.</a:t>
            </a:r>
          </a:p>
          <a:p>
            <a:endParaRPr lang="en-US" dirty="0"/>
          </a:p>
          <a:p>
            <a:r>
              <a:rPr lang="en-US" dirty="0"/>
              <a:t>Many DLLs tend to all be used together, not in isolation.  Linux has a “preload daemon” for this specific case!</a:t>
            </a:r>
          </a:p>
        </p:txBody>
      </p:sp>
      <p:sp>
        <p:nvSpPr>
          <p:cNvPr id="4" name="Footer Placeholder 3">
            <a:extLst>
              <a:ext uri="{FF2B5EF4-FFF2-40B4-BE49-F238E27FC236}">
                <a16:creationId xmlns:a16="http://schemas.microsoft.com/office/drawing/2014/main" id="{355E555B-84AF-490C-B185-10CA87252B71}"/>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4593AFB-2115-4279-8999-EB4F8A2F5F41}"/>
              </a:ext>
            </a:extLst>
          </p:cNvPr>
          <p:cNvSpPr>
            <a:spLocks noGrp="1"/>
          </p:cNvSpPr>
          <p:nvPr>
            <p:ph type="sldNum" sz="quarter" idx="12"/>
          </p:nvPr>
        </p:nvSpPr>
        <p:spPr/>
        <p:txBody>
          <a:bodyPr/>
          <a:lstStyle/>
          <a:p>
            <a:fld id="{6547F9EC-0141-428E-9624-21FD351CB832}" type="slidenum">
              <a:rPr lang="en-US" smtClean="0"/>
              <a:t>46</a:t>
            </a:fld>
            <a:endParaRPr lang="en-US"/>
          </a:p>
        </p:txBody>
      </p:sp>
    </p:spTree>
    <p:extLst>
      <p:ext uri="{BB962C8B-B14F-4D97-AF65-F5344CB8AC3E}">
        <p14:creationId xmlns:p14="http://schemas.microsoft.com/office/powerpoint/2010/main" val="71453971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7D3739-127F-440A-BFE0-084E5379E007}"/>
              </a:ext>
            </a:extLst>
          </p:cNvPr>
          <p:cNvSpPr>
            <a:spLocks noGrp="1"/>
          </p:cNvSpPr>
          <p:nvPr>
            <p:ph type="title"/>
          </p:nvPr>
        </p:nvSpPr>
        <p:spPr/>
        <p:txBody>
          <a:bodyPr/>
          <a:lstStyle/>
          <a:p>
            <a:r>
              <a:rPr lang="en-US" dirty="0"/>
              <a:t>File compression ideas</a:t>
            </a:r>
          </a:p>
        </p:txBody>
      </p:sp>
      <p:sp>
        <p:nvSpPr>
          <p:cNvPr id="3" name="Content Placeholder 2">
            <a:extLst>
              <a:ext uri="{FF2B5EF4-FFF2-40B4-BE49-F238E27FC236}">
                <a16:creationId xmlns:a16="http://schemas.microsoft.com/office/drawing/2014/main" id="{F9815026-4755-4F08-B55E-A47C66124CB4}"/>
              </a:ext>
            </a:extLst>
          </p:cNvPr>
          <p:cNvSpPr>
            <a:spLocks noGrp="1"/>
          </p:cNvSpPr>
          <p:nvPr>
            <p:ph idx="1"/>
          </p:nvPr>
        </p:nvSpPr>
        <p:spPr/>
        <p:txBody>
          <a:bodyPr/>
          <a:lstStyle/>
          <a:p>
            <a:r>
              <a:rPr lang="en-US" dirty="0"/>
              <a:t>File systems store files in blocks of fixed size</a:t>
            </a:r>
          </a:p>
          <a:p>
            <a:endParaRPr lang="en-US" dirty="0"/>
          </a:p>
          <a:p>
            <a:r>
              <a:rPr lang="en-US" dirty="0"/>
              <a:t>But do applications really access files block by block?</a:t>
            </a:r>
          </a:p>
          <a:p>
            <a:endParaRPr lang="en-US" dirty="0"/>
          </a:p>
          <a:p>
            <a:r>
              <a:rPr lang="en-US" dirty="0"/>
              <a:t>Some file systems have explored a mix of compression (which simply squeezes the file down) with </a:t>
            </a:r>
            <a:r>
              <a:rPr lang="en-US" i="1" dirty="0"/>
              <a:t>variable sized blocks</a:t>
            </a:r>
            <a:r>
              <a:rPr lang="en-US" dirty="0"/>
              <a:t>, aimed at transferring the entire “useful” portion of the file</a:t>
            </a:r>
          </a:p>
        </p:txBody>
      </p:sp>
      <p:sp>
        <p:nvSpPr>
          <p:cNvPr id="4" name="Footer Placeholder 3">
            <a:extLst>
              <a:ext uri="{FF2B5EF4-FFF2-40B4-BE49-F238E27FC236}">
                <a16:creationId xmlns:a16="http://schemas.microsoft.com/office/drawing/2014/main" id="{D22278E0-99CB-402A-B7F8-F82E46C2EA8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8CEAA01-6FB8-4874-9ECF-5C559B7AFEFF}"/>
              </a:ext>
            </a:extLst>
          </p:cNvPr>
          <p:cNvSpPr>
            <a:spLocks noGrp="1"/>
          </p:cNvSpPr>
          <p:nvPr>
            <p:ph type="sldNum" sz="quarter" idx="12"/>
          </p:nvPr>
        </p:nvSpPr>
        <p:spPr/>
        <p:txBody>
          <a:bodyPr/>
          <a:lstStyle/>
          <a:p>
            <a:fld id="{6547F9EC-0141-428E-9624-21FD351CB832}" type="slidenum">
              <a:rPr lang="en-US" smtClean="0"/>
              <a:t>47</a:t>
            </a:fld>
            <a:endParaRPr lang="en-US"/>
          </a:p>
        </p:txBody>
      </p:sp>
    </p:spTree>
    <p:extLst>
      <p:ext uri="{BB962C8B-B14F-4D97-AF65-F5344CB8AC3E}">
        <p14:creationId xmlns:p14="http://schemas.microsoft.com/office/powerpoint/2010/main" val="243894195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06D81-1A71-4F28-A78E-F0F7C58110AE}"/>
              </a:ext>
            </a:extLst>
          </p:cNvPr>
          <p:cNvSpPr>
            <a:spLocks noGrp="1"/>
          </p:cNvSpPr>
          <p:nvPr>
            <p:ph type="title"/>
          </p:nvPr>
        </p:nvSpPr>
        <p:spPr/>
        <p:txBody>
          <a:bodyPr/>
          <a:lstStyle/>
          <a:p>
            <a:r>
              <a:rPr lang="en-US" dirty="0"/>
              <a:t>Anticipatory file caching in the network</a:t>
            </a:r>
          </a:p>
        </p:txBody>
      </p:sp>
      <p:sp>
        <p:nvSpPr>
          <p:cNvPr id="3" name="Content Placeholder 2">
            <a:extLst>
              <a:ext uri="{FF2B5EF4-FFF2-40B4-BE49-F238E27FC236}">
                <a16:creationId xmlns:a16="http://schemas.microsoft.com/office/drawing/2014/main" id="{8174C796-F29B-4EEB-957C-014AE5E0AC81}"/>
              </a:ext>
            </a:extLst>
          </p:cNvPr>
          <p:cNvSpPr>
            <a:spLocks noGrp="1"/>
          </p:cNvSpPr>
          <p:nvPr>
            <p:ph idx="1"/>
          </p:nvPr>
        </p:nvSpPr>
        <p:spPr/>
        <p:txBody>
          <a:bodyPr/>
          <a:lstStyle/>
          <a:p>
            <a:r>
              <a:rPr lang="en-US" dirty="0"/>
              <a:t>Because more and more users are mobile, ISPs are thinking about how to improve performance and reduce load on the ISP network by caching videos and photos.</a:t>
            </a:r>
          </a:p>
          <a:p>
            <a:endParaRPr lang="en-US" dirty="0"/>
          </a:p>
          <a:p>
            <a:r>
              <a:rPr lang="en-US" dirty="0"/>
              <a:t>In these systems, as you move from place to place, they transfer “your” cache and prefetch data to the access point your device is associated with.  This masks big last-moment delays!</a:t>
            </a:r>
          </a:p>
        </p:txBody>
      </p:sp>
      <p:sp>
        <p:nvSpPr>
          <p:cNvPr id="4" name="Footer Placeholder 3">
            <a:extLst>
              <a:ext uri="{FF2B5EF4-FFF2-40B4-BE49-F238E27FC236}">
                <a16:creationId xmlns:a16="http://schemas.microsoft.com/office/drawing/2014/main" id="{EBD823E0-641C-407A-9BF9-B44F6CC0290C}"/>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D75DCF88-8775-4A45-B2A3-2BE3480E6368}"/>
              </a:ext>
            </a:extLst>
          </p:cNvPr>
          <p:cNvSpPr>
            <a:spLocks noGrp="1"/>
          </p:cNvSpPr>
          <p:nvPr>
            <p:ph type="sldNum" sz="quarter" idx="12"/>
          </p:nvPr>
        </p:nvSpPr>
        <p:spPr/>
        <p:txBody>
          <a:bodyPr/>
          <a:lstStyle/>
          <a:p>
            <a:fld id="{6547F9EC-0141-428E-9624-21FD351CB832}" type="slidenum">
              <a:rPr lang="en-US" smtClean="0"/>
              <a:t>48</a:t>
            </a:fld>
            <a:endParaRPr lang="en-US"/>
          </a:p>
        </p:txBody>
      </p:sp>
    </p:spTree>
    <p:extLst>
      <p:ext uri="{BB962C8B-B14F-4D97-AF65-F5344CB8AC3E}">
        <p14:creationId xmlns:p14="http://schemas.microsoft.com/office/powerpoint/2010/main" val="71003860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F7C5A-C396-44DF-9759-56F0314CA3F3}"/>
              </a:ext>
            </a:extLst>
          </p:cNvPr>
          <p:cNvSpPr>
            <a:spLocks noGrp="1"/>
          </p:cNvSpPr>
          <p:nvPr>
            <p:ph type="title"/>
          </p:nvPr>
        </p:nvSpPr>
        <p:spPr/>
        <p:txBody>
          <a:bodyPr/>
          <a:lstStyle/>
          <a:p>
            <a:r>
              <a:rPr lang="en-US" dirty="0"/>
              <a:t>If one copy is good… why not more?</a:t>
            </a:r>
          </a:p>
        </p:txBody>
      </p:sp>
      <p:sp>
        <p:nvSpPr>
          <p:cNvPr id="3" name="Content Placeholder 2">
            <a:extLst>
              <a:ext uri="{FF2B5EF4-FFF2-40B4-BE49-F238E27FC236}">
                <a16:creationId xmlns:a16="http://schemas.microsoft.com/office/drawing/2014/main" id="{FC6DB80C-BBA1-4838-B5BD-415ECBD411E8}"/>
              </a:ext>
            </a:extLst>
          </p:cNvPr>
          <p:cNvSpPr>
            <a:spLocks noGrp="1"/>
          </p:cNvSpPr>
          <p:nvPr>
            <p:ph idx="1"/>
          </p:nvPr>
        </p:nvSpPr>
        <p:spPr/>
        <p:txBody>
          <a:bodyPr>
            <a:normAutofit lnSpcReduction="10000"/>
          </a:bodyPr>
          <a:lstStyle/>
          <a:p>
            <a:r>
              <a:rPr lang="en-US" dirty="0"/>
              <a:t>Suppose that a storage system has huge capacity and is only partly in use.</a:t>
            </a:r>
          </a:p>
          <a:p>
            <a:endParaRPr lang="en-US" dirty="0"/>
          </a:p>
          <a:p>
            <a:r>
              <a:rPr lang="en-US" dirty="0"/>
              <a:t>Why not use this space in some way that could improve performance?</a:t>
            </a:r>
          </a:p>
          <a:p>
            <a:endParaRPr lang="en-US" dirty="0"/>
          </a:p>
          <a:p>
            <a:r>
              <a:rPr lang="en-US" dirty="0"/>
              <a:t>Systems based on this idea make extra copies just in case they might be used later.</a:t>
            </a:r>
          </a:p>
        </p:txBody>
      </p:sp>
      <p:sp>
        <p:nvSpPr>
          <p:cNvPr id="4" name="Footer Placeholder 3">
            <a:extLst>
              <a:ext uri="{FF2B5EF4-FFF2-40B4-BE49-F238E27FC236}">
                <a16:creationId xmlns:a16="http://schemas.microsoft.com/office/drawing/2014/main" id="{4C609FC0-4382-408F-BEB9-A4DA740F931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7C8D0168-EDD9-4205-8D80-36FF9E0F649A}"/>
              </a:ext>
            </a:extLst>
          </p:cNvPr>
          <p:cNvSpPr>
            <a:spLocks noGrp="1"/>
          </p:cNvSpPr>
          <p:nvPr>
            <p:ph type="sldNum" sz="quarter" idx="12"/>
          </p:nvPr>
        </p:nvSpPr>
        <p:spPr/>
        <p:txBody>
          <a:bodyPr/>
          <a:lstStyle/>
          <a:p>
            <a:fld id="{6547F9EC-0141-428E-9624-21FD351CB832}" type="slidenum">
              <a:rPr lang="en-US" smtClean="0"/>
              <a:t>49</a:t>
            </a:fld>
            <a:endParaRPr lang="en-US"/>
          </a:p>
        </p:txBody>
      </p:sp>
    </p:spTree>
    <p:extLst>
      <p:ext uri="{BB962C8B-B14F-4D97-AF65-F5344CB8AC3E}">
        <p14:creationId xmlns:p14="http://schemas.microsoft.com/office/powerpoint/2010/main" val="3832979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46782-5C52-44C8-8886-19E8A3787041}"/>
              </a:ext>
            </a:extLst>
          </p:cNvPr>
          <p:cNvSpPr>
            <a:spLocks noGrp="1"/>
          </p:cNvSpPr>
          <p:nvPr>
            <p:ph type="title"/>
          </p:nvPr>
        </p:nvSpPr>
        <p:spPr/>
        <p:txBody>
          <a:bodyPr/>
          <a:lstStyle/>
          <a:p>
            <a:r>
              <a:rPr lang="en-US" dirty="0"/>
              <a:t>The fundamental issue?</a:t>
            </a:r>
          </a:p>
        </p:txBody>
      </p:sp>
      <p:sp>
        <p:nvSpPr>
          <p:cNvPr id="3" name="Content Placeholder 2">
            <a:extLst>
              <a:ext uri="{FF2B5EF4-FFF2-40B4-BE49-F238E27FC236}">
                <a16:creationId xmlns:a16="http://schemas.microsoft.com/office/drawing/2014/main" id="{D5B4D432-3F69-4D5F-8934-D6AEE501E854}"/>
              </a:ext>
            </a:extLst>
          </p:cNvPr>
          <p:cNvSpPr>
            <a:spLocks noGrp="1"/>
          </p:cNvSpPr>
          <p:nvPr>
            <p:ph idx="1"/>
          </p:nvPr>
        </p:nvSpPr>
        <p:spPr/>
        <p:txBody>
          <a:bodyPr/>
          <a:lstStyle/>
          <a:p>
            <a:r>
              <a:rPr lang="en-US" dirty="0"/>
              <a:t>To read data we pay (delay to talk to the disk) + (transfer time)</a:t>
            </a:r>
          </a:p>
          <a:p>
            <a:endParaRPr lang="en-US" dirty="0"/>
          </a:p>
          <a:p>
            <a:r>
              <a:rPr lang="en-US" dirty="0"/>
              <a:t>Obviously, the code itself needs to be as efficient as possible, but we won’t get rid of these hardware costs</a:t>
            </a:r>
          </a:p>
          <a:p>
            <a:endParaRPr lang="en-US" dirty="0"/>
          </a:p>
          <a:p>
            <a:r>
              <a:rPr lang="en-US" b="1" i="1" dirty="0">
                <a:solidFill>
                  <a:srgbClr val="C00000"/>
                </a:solidFill>
              </a:rPr>
              <a:t>Can we find ways to “hide” this delay from the application?</a:t>
            </a:r>
          </a:p>
        </p:txBody>
      </p:sp>
      <p:sp>
        <p:nvSpPr>
          <p:cNvPr id="4" name="Footer Placeholder 3">
            <a:extLst>
              <a:ext uri="{FF2B5EF4-FFF2-40B4-BE49-F238E27FC236}">
                <a16:creationId xmlns:a16="http://schemas.microsoft.com/office/drawing/2014/main" id="{13B5AA64-DD3C-40B7-ADFD-E7372ED6E53C}"/>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2E9EB42-A2E0-4A85-9DB4-EFA5A9DAA34A}"/>
              </a:ext>
            </a:extLst>
          </p:cNvPr>
          <p:cNvSpPr>
            <a:spLocks noGrp="1"/>
          </p:cNvSpPr>
          <p:nvPr>
            <p:ph type="sldNum" sz="quarter" idx="12"/>
          </p:nvPr>
        </p:nvSpPr>
        <p:spPr/>
        <p:txBody>
          <a:bodyPr/>
          <a:lstStyle/>
          <a:p>
            <a:fld id="{6547F9EC-0141-428E-9624-21FD351CB832}" type="slidenum">
              <a:rPr lang="en-US" smtClean="0"/>
              <a:t>5</a:t>
            </a:fld>
            <a:endParaRPr lang="en-US"/>
          </a:p>
        </p:txBody>
      </p:sp>
    </p:spTree>
    <p:extLst>
      <p:ext uri="{BB962C8B-B14F-4D97-AF65-F5344CB8AC3E}">
        <p14:creationId xmlns:p14="http://schemas.microsoft.com/office/powerpoint/2010/main" val="293407753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DE604-8A87-4ADE-8899-E9CA1D4D0924}"/>
              </a:ext>
            </a:extLst>
          </p:cNvPr>
          <p:cNvSpPr>
            <a:spLocks noGrp="1"/>
          </p:cNvSpPr>
          <p:nvPr>
            <p:ph type="title"/>
          </p:nvPr>
        </p:nvSpPr>
        <p:spPr/>
        <p:txBody>
          <a:bodyPr/>
          <a:lstStyle/>
          <a:p>
            <a:r>
              <a:rPr lang="en-US" dirty="0"/>
              <a:t>Predicting popularity</a:t>
            </a:r>
          </a:p>
        </p:txBody>
      </p:sp>
      <p:sp>
        <p:nvSpPr>
          <p:cNvPr id="3" name="Content Placeholder 2">
            <a:extLst>
              <a:ext uri="{FF2B5EF4-FFF2-40B4-BE49-F238E27FC236}">
                <a16:creationId xmlns:a16="http://schemas.microsoft.com/office/drawing/2014/main" id="{A3296213-F9C6-49B3-8E58-C8C77A0A0B88}"/>
              </a:ext>
            </a:extLst>
          </p:cNvPr>
          <p:cNvSpPr>
            <a:spLocks noGrp="1"/>
          </p:cNvSpPr>
          <p:nvPr>
            <p:ph idx="1"/>
          </p:nvPr>
        </p:nvSpPr>
        <p:spPr/>
        <p:txBody>
          <a:bodyPr/>
          <a:lstStyle/>
          <a:p>
            <a:r>
              <a:rPr lang="en-US" dirty="0"/>
              <a:t>Facebook is an example of a company that uses machine learning to decide</a:t>
            </a:r>
          </a:p>
          <a:p>
            <a:pPr lvl="1"/>
            <a:r>
              <a:rPr lang="en-US" dirty="0"/>
              <a:t>  What to cache (and where to cache it)</a:t>
            </a:r>
          </a:p>
          <a:p>
            <a:pPr lvl="1"/>
            <a:r>
              <a:rPr lang="en-US" dirty="0"/>
              <a:t>  When to prefetch files (photos or videos)</a:t>
            </a:r>
          </a:p>
          <a:p>
            <a:pPr lvl="1"/>
            <a:r>
              <a:rPr lang="en-US" dirty="0"/>
              <a:t>  Which files may become viral </a:t>
            </a:r>
          </a:p>
          <a:p>
            <a:pPr lvl="1"/>
            <a:r>
              <a:rPr lang="en-US" dirty="0"/>
              <a:t>  Which files have gone cold and can be evicted</a:t>
            </a:r>
          </a:p>
        </p:txBody>
      </p:sp>
      <p:sp>
        <p:nvSpPr>
          <p:cNvPr id="4" name="Footer Placeholder 3">
            <a:extLst>
              <a:ext uri="{FF2B5EF4-FFF2-40B4-BE49-F238E27FC236}">
                <a16:creationId xmlns:a16="http://schemas.microsoft.com/office/drawing/2014/main" id="{278D5698-788F-4D26-AFBE-5D091E01706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4BD2826-08A3-4B1E-8EA4-7FEE73693F6F}"/>
              </a:ext>
            </a:extLst>
          </p:cNvPr>
          <p:cNvSpPr>
            <a:spLocks noGrp="1"/>
          </p:cNvSpPr>
          <p:nvPr>
            <p:ph type="sldNum" sz="quarter" idx="12"/>
          </p:nvPr>
        </p:nvSpPr>
        <p:spPr/>
        <p:txBody>
          <a:bodyPr/>
          <a:lstStyle/>
          <a:p>
            <a:fld id="{6547F9EC-0141-428E-9624-21FD351CB832}" type="slidenum">
              <a:rPr lang="en-US" smtClean="0"/>
              <a:t>50</a:t>
            </a:fld>
            <a:endParaRPr lang="en-US"/>
          </a:p>
        </p:txBody>
      </p:sp>
    </p:spTree>
    <p:extLst>
      <p:ext uri="{BB962C8B-B14F-4D97-AF65-F5344CB8AC3E}">
        <p14:creationId xmlns:p14="http://schemas.microsoft.com/office/powerpoint/2010/main" val="141371456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8B1BC-06A0-4604-B057-54F675963858}"/>
              </a:ext>
            </a:extLst>
          </p:cNvPr>
          <p:cNvSpPr>
            <a:spLocks noGrp="1"/>
          </p:cNvSpPr>
          <p:nvPr>
            <p:ph type="title"/>
          </p:nvPr>
        </p:nvSpPr>
        <p:spPr/>
        <p:txBody>
          <a:bodyPr/>
          <a:lstStyle/>
          <a:p>
            <a:r>
              <a:rPr lang="en-US" dirty="0"/>
              <a:t>Example: Which might go viral?</a:t>
            </a:r>
          </a:p>
        </p:txBody>
      </p:sp>
      <p:sp>
        <p:nvSpPr>
          <p:cNvPr id="3" name="Content Placeholder 2">
            <a:extLst>
              <a:ext uri="{FF2B5EF4-FFF2-40B4-BE49-F238E27FC236}">
                <a16:creationId xmlns:a16="http://schemas.microsoft.com/office/drawing/2014/main" id="{2C5E3E28-ABB8-4469-8BB9-E618E1CE5EA2}"/>
              </a:ext>
            </a:extLst>
          </p:cNvPr>
          <p:cNvSpPr>
            <a:spLocks noGrp="1"/>
          </p:cNvSpPr>
          <p:nvPr>
            <p:ph idx="1"/>
          </p:nvPr>
        </p:nvSpPr>
        <p:spPr>
          <a:xfrm>
            <a:off x="1024128" y="2286000"/>
            <a:ext cx="10641690" cy="4023360"/>
          </a:xfrm>
        </p:spPr>
        <p:txBody>
          <a:bodyPr/>
          <a:lstStyle/>
          <a:p>
            <a:r>
              <a:rPr lang="en-US" dirty="0"/>
              <a:t>Photo of Megan and Harry buying Archie ice </a:t>
            </a:r>
            <a:r>
              <a:rPr lang="en-US"/>
              <a:t>cream (</a:t>
            </a:r>
            <a:r>
              <a:rPr lang="en-US" dirty="0"/>
              <a:t>British royalty) </a:t>
            </a:r>
          </a:p>
          <a:p>
            <a:endParaRPr lang="en-US" dirty="0"/>
          </a:p>
          <a:p>
            <a:r>
              <a:rPr lang="en-US" dirty="0"/>
              <a:t>Surveillance web cam photo that shows someone walking a dog.</a:t>
            </a:r>
          </a:p>
          <a:p>
            <a:endParaRPr lang="en-US" dirty="0"/>
          </a:p>
          <a:p>
            <a:r>
              <a:rPr lang="en-US" dirty="0"/>
              <a:t>Photo of your sister’s </a:t>
            </a:r>
            <a:r>
              <a:rPr lang="en-US" dirty="0" err="1"/>
              <a:t>covid</a:t>
            </a:r>
            <a:r>
              <a:rPr lang="en-US" dirty="0"/>
              <a:t>-safe wedding last week.</a:t>
            </a:r>
          </a:p>
        </p:txBody>
      </p:sp>
      <p:sp>
        <p:nvSpPr>
          <p:cNvPr id="4" name="Footer Placeholder 3">
            <a:extLst>
              <a:ext uri="{FF2B5EF4-FFF2-40B4-BE49-F238E27FC236}">
                <a16:creationId xmlns:a16="http://schemas.microsoft.com/office/drawing/2014/main" id="{C68982DF-72FA-4D39-9807-B134ED81C79C}"/>
              </a:ext>
            </a:extLst>
          </p:cNvPr>
          <p:cNvSpPr>
            <a:spLocks noGrp="1"/>
          </p:cNvSpPr>
          <p:nvPr>
            <p:ph type="ftr" sz="quarter" idx="11"/>
          </p:nvPr>
        </p:nvSpPr>
        <p:spPr/>
        <p:txBody>
          <a:bodyPr/>
          <a:lstStyle/>
          <a:p>
            <a:r>
              <a:rPr lang="en-US" dirty="0"/>
              <a:t>Cornell CS4414 - Fall 2021.</a:t>
            </a:r>
          </a:p>
        </p:txBody>
      </p:sp>
      <p:sp>
        <p:nvSpPr>
          <p:cNvPr id="5" name="Slide Number Placeholder 4">
            <a:extLst>
              <a:ext uri="{FF2B5EF4-FFF2-40B4-BE49-F238E27FC236}">
                <a16:creationId xmlns:a16="http://schemas.microsoft.com/office/drawing/2014/main" id="{DA9E4002-FF4C-47AB-A6E2-E2296F0B817A}"/>
              </a:ext>
            </a:extLst>
          </p:cNvPr>
          <p:cNvSpPr>
            <a:spLocks noGrp="1"/>
          </p:cNvSpPr>
          <p:nvPr>
            <p:ph type="sldNum" sz="quarter" idx="12"/>
          </p:nvPr>
        </p:nvSpPr>
        <p:spPr/>
        <p:txBody>
          <a:bodyPr/>
          <a:lstStyle/>
          <a:p>
            <a:fld id="{6547F9EC-0141-428E-9624-21FD351CB832}" type="slidenum">
              <a:rPr lang="en-US" smtClean="0"/>
              <a:t>51</a:t>
            </a:fld>
            <a:endParaRPr lang="en-US"/>
          </a:p>
        </p:txBody>
      </p:sp>
    </p:spTree>
    <p:extLst>
      <p:ext uri="{BB962C8B-B14F-4D97-AF65-F5344CB8AC3E}">
        <p14:creationId xmlns:p14="http://schemas.microsoft.com/office/powerpoint/2010/main" val="31143237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A962A-5905-49E6-8265-CC32B781F40F}"/>
              </a:ext>
            </a:extLst>
          </p:cNvPr>
          <p:cNvSpPr>
            <a:spLocks noGrp="1"/>
          </p:cNvSpPr>
          <p:nvPr>
            <p:ph type="title"/>
          </p:nvPr>
        </p:nvSpPr>
        <p:spPr/>
        <p:txBody>
          <a:bodyPr/>
          <a:lstStyle/>
          <a:p>
            <a:r>
              <a:rPr lang="en-US" dirty="0"/>
              <a:t>Factors they consider</a:t>
            </a:r>
          </a:p>
        </p:txBody>
      </p:sp>
      <p:sp>
        <p:nvSpPr>
          <p:cNvPr id="3" name="Content Placeholder 2">
            <a:extLst>
              <a:ext uri="{FF2B5EF4-FFF2-40B4-BE49-F238E27FC236}">
                <a16:creationId xmlns:a16="http://schemas.microsoft.com/office/drawing/2014/main" id="{02199D5B-DDD9-49B4-BFA9-85F55C027D3E}"/>
              </a:ext>
            </a:extLst>
          </p:cNvPr>
          <p:cNvSpPr>
            <a:spLocks noGrp="1"/>
          </p:cNvSpPr>
          <p:nvPr>
            <p:ph idx="1"/>
          </p:nvPr>
        </p:nvSpPr>
        <p:spPr/>
        <p:txBody>
          <a:bodyPr>
            <a:normAutofit/>
          </a:bodyPr>
          <a:lstStyle/>
          <a:p>
            <a:r>
              <a:rPr lang="en-US" dirty="0"/>
              <a:t>Who is in the photo?  Who follows these people?</a:t>
            </a:r>
          </a:p>
          <a:p>
            <a:endParaRPr lang="en-US" dirty="0"/>
          </a:p>
          <a:p>
            <a:r>
              <a:rPr lang="en-US" dirty="0"/>
              <a:t>How old is the photo?  How good is the photo quality?</a:t>
            </a:r>
          </a:p>
          <a:p>
            <a:endParaRPr lang="en-US" dirty="0"/>
          </a:p>
          <a:p>
            <a:r>
              <a:rPr lang="en-US" dirty="0"/>
              <a:t>Are there “early indicators” that people find it interesting?</a:t>
            </a:r>
          </a:p>
        </p:txBody>
      </p:sp>
      <p:sp>
        <p:nvSpPr>
          <p:cNvPr id="4" name="Footer Placeholder 3">
            <a:extLst>
              <a:ext uri="{FF2B5EF4-FFF2-40B4-BE49-F238E27FC236}">
                <a16:creationId xmlns:a16="http://schemas.microsoft.com/office/drawing/2014/main" id="{7BAF237B-69C0-46FB-BDC8-6E79C9C343F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2A40B6C-43BE-4140-B193-145ABF8390FB}"/>
              </a:ext>
            </a:extLst>
          </p:cNvPr>
          <p:cNvSpPr>
            <a:spLocks noGrp="1"/>
          </p:cNvSpPr>
          <p:nvPr>
            <p:ph type="sldNum" sz="quarter" idx="12"/>
          </p:nvPr>
        </p:nvSpPr>
        <p:spPr/>
        <p:txBody>
          <a:bodyPr/>
          <a:lstStyle/>
          <a:p>
            <a:fld id="{6547F9EC-0141-428E-9624-21FD351CB832}" type="slidenum">
              <a:rPr lang="en-US" smtClean="0"/>
              <a:t>52</a:t>
            </a:fld>
            <a:endParaRPr lang="en-US"/>
          </a:p>
        </p:txBody>
      </p:sp>
    </p:spTree>
    <p:extLst>
      <p:ext uri="{BB962C8B-B14F-4D97-AF65-F5344CB8AC3E}">
        <p14:creationId xmlns:p14="http://schemas.microsoft.com/office/powerpoint/2010/main" val="7174122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62CAFBA-325B-4479-B84C-974404D1F0E7}"/>
              </a:ext>
            </a:extLst>
          </p:cNvPr>
          <p:cNvSpPr>
            <a:spLocks noGrp="1"/>
          </p:cNvSpPr>
          <p:nvPr>
            <p:ph type="title"/>
          </p:nvPr>
        </p:nvSpPr>
        <p:spPr/>
        <p:txBody>
          <a:bodyPr/>
          <a:lstStyle/>
          <a:p>
            <a:r>
              <a:rPr lang="en-US" dirty="0"/>
              <a:t>Bottom line summary?</a:t>
            </a:r>
          </a:p>
        </p:txBody>
      </p:sp>
      <p:sp>
        <p:nvSpPr>
          <p:cNvPr id="6" name="Content Placeholder 5">
            <a:extLst>
              <a:ext uri="{FF2B5EF4-FFF2-40B4-BE49-F238E27FC236}">
                <a16:creationId xmlns:a16="http://schemas.microsoft.com/office/drawing/2014/main" id="{E46489D0-9149-4E3B-9276-9F5EE129879B}"/>
              </a:ext>
            </a:extLst>
          </p:cNvPr>
          <p:cNvSpPr>
            <a:spLocks noGrp="1"/>
          </p:cNvSpPr>
          <p:nvPr>
            <p:ph idx="1"/>
          </p:nvPr>
        </p:nvSpPr>
        <p:spPr/>
        <p:txBody>
          <a:bodyPr/>
          <a:lstStyle/>
          <a:p>
            <a:r>
              <a:rPr lang="en-US" dirty="0"/>
              <a:t>A computer has a lot of capacity to do things concurrently.</a:t>
            </a:r>
          </a:p>
          <a:p>
            <a:endParaRPr lang="en-US" dirty="0"/>
          </a:p>
          <a:p>
            <a:r>
              <a:rPr lang="en-US" dirty="0"/>
              <a:t>Prefetching or preloading files is a huge win:</a:t>
            </a:r>
          </a:p>
          <a:p>
            <a:pPr lvl="1"/>
            <a:r>
              <a:rPr lang="en-US" dirty="0"/>
              <a:t> The costs of data access aren’t eliminated, but are mostly hidden</a:t>
            </a:r>
          </a:p>
          <a:p>
            <a:pPr lvl="1"/>
            <a:r>
              <a:rPr lang="en-US" dirty="0"/>
              <a:t> The work of prefetching/preloading is often </a:t>
            </a:r>
            <a:r>
              <a:rPr lang="en-US"/>
              <a:t>mostly in </a:t>
            </a:r>
            <a:r>
              <a:rPr lang="en-US" dirty="0"/>
              <a:t>hardware</a:t>
            </a:r>
          </a:p>
          <a:p>
            <a:pPr lvl="1"/>
            <a:r>
              <a:rPr lang="en-US" dirty="0"/>
              <a:t> We own the hardware… why not keep it busy?</a:t>
            </a:r>
          </a:p>
          <a:p>
            <a:pPr lvl="1"/>
            <a:r>
              <a:rPr lang="en-US" dirty="0"/>
              <a:t> Tremendous variety of examples where the same basic ideas are</a:t>
            </a:r>
            <a:br>
              <a:rPr lang="en-US" dirty="0"/>
            </a:br>
            <a:r>
              <a:rPr lang="en-US" dirty="0"/>
              <a:t>   employed for many different purposes.</a:t>
            </a:r>
          </a:p>
          <a:p>
            <a:pPr lvl="1"/>
            <a:endParaRPr lang="en-US" dirty="0"/>
          </a:p>
        </p:txBody>
      </p:sp>
      <p:sp>
        <p:nvSpPr>
          <p:cNvPr id="3" name="Footer Placeholder 2">
            <a:extLst>
              <a:ext uri="{FF2B5EF4-FFF2-40B4-BE49-F238E27FC236}">
                <a16:creationId xmlns:a16="http://schemas.microsoft.com/office/drawing/2014/main" id="{6A00B996-9408-42A7-8D8C-C8B7C4CC9419}"/>
              </a:ext>
            </a:extLst>
          </p:cNvPr>
          <p:cNvSpPr>
            <a:spLocks noGrp="1"/>
          </p:cNvSpPr>
          <p:nvPr>
            <p:ph type="ftr" sz="quarter" idx="11"/>
          </p:nvPr>
        </p:nvSpPr>
        <p:spPr/>
        <p:txBody>
          <a:bodyPr/>
          <a:lstStyle/>
          <a:p>
            <a:r>
              <a:rPr lang="en-US"/>
              <a:t>Cornell CS4414 - Fall 2021.</a:t>
            </a:r>
          </a:p>
        </p:txBody>
      </p:sp>
      <p:sp>
        <p:nvSpPr>
          <p:cNvPr id="4" name="Slide Number Placeholder 3">
            <a:extLst>
              <a:ext uri="{FF2B5EF4-FFF2-40B4-BE49-F238E27FC236}">
                <a16:creationId xmlns:a16="http://schemas.microsoft.com/office/drawing/2014/main" id="{B47D7101-A875-4AC8-9DD4-315A19ABE8AF}"/>
              </a:ext>
            </a:extLst>
          </p:cNvPr>
          <p:cNvSpPr>
            <a:spLocks noGrp="1"/>
          </p:cNvSpPr>
          <p:nvPr>
            <p:ph type="sldNum" sz="quarter" idx="12"/>
          </p:nvPr>
        </p:nvSpPr>
        <p:spPr/>
        <p:txBody>
          <a:bodyPr/>
          <a:lstStyle/>
          <a:p>
            <a:fld id="{6547F9EC-0141-428E-9624-21FD351CB832}" type="slidenum">
              <a:rPr lang="en-US" smtClean="0"/>
              <a:t>53</a:t>
            </a:fld>
            <a:endParaRPr lang="en-US"/>
          </a:p>
        </p:txBody>
      </p:sp>
    </p:spTree>
    <p:extLst>
      <p:ext uri="{BB962C8B-B14F-4D97-AF65-F5344CB8AC3E}">
        <p14:creationId xmlns:p14="http://schemas.microsoft.com/office/powerpoint/2010/main" val="976624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85B92-CA4B-4D72-AB2B-30133D33436C}"/>
              </a:ext>
            </a:extLst>
          </p:cNvPr>
          <p:cNvSpPr>
            <a:spLocks noGrp="1"/>
          </p:cNvSpPr>
          <p:nvPr>
            <p:ph type="title"/>
          </p:nvPr>
        </p:nvSpPr>
        <p:spPr/>
        <p:txBody>
          <a:bodyPr/>
          <a:lstStyle/>
          <a:p>
            <a:r>
              <a:rPr lang="en-US" dirty="0"/>
              <a:t>Reading the file</a:t>
            </a:r>
          </a:p>
        </p:txBody>
      </p:sp>
      <p:sp>
        <p:nvSpPr>
          <p:cNvPr id="3" name="Content Placeholder 2">
            <a:extLst>
              <a:ext uri="{FF2B5EF4-FFF2-40B4-BE49-F238E27FC236}">
                <a16:creationId xmlns:a16="http://schemas.microsoft.com/office/drawing/2014/main" id="{594549E3-F5FD-4510-B3AF-6A25816605A0}"/>
              </a:ext>
            </a:extLst>
          </p:cNvPr>
          <p:cNvSpPr>
            <a:spLocks noGrp="1"/>
          </p:cNvSpPr>
          <p:nvPr>
            <p:ph idx="1"/>
          </p:nvPr>
        </p:nvSpPr>
        <p:spPr/>
        <p:txBody>
          <a:bodyPr/>
          <a:lstStyle/>
          <a:p>
            <a:r>
              <a:rPr lang="en-US" dirty="0"/>
              <a:t>The application might modify the seek pointer.  This is free.</a:t>
            </a:r>
          </a:p>
          <a:p>
            <a:r>
              <a:rPr lang="en-US" dirty="0"/>
              <a:t>Then does a read of some number of bytes</a:t>
            </a:r>
          </a:p>
          <a:p>
            <a:pPr lvl="1"/>
            <a:r>
              <a:rPr lang="en-US" dirty="0"/>
              <a:t>  File system must look up the block “at” this offset into the file</a:t>
            </a:r>
          </a:p>
          <a:p>
            <a:pPr lvl="1"/>
            <a:r>
              <a:rPr lang="en-US" dirty="0"/>
              <a:t>  Could involve scanning several levels of disk-block indices if file is big</a:t>
            </a:r>
          </a:p>
          <a:p>
            <a:pPr lvl="1"/>
            <a:r>
              <a:rPr lang="en-US" dirty="0"/>
              <a:t>  Once it has the block number, file system reads that block</a:t>
            </a:r>
          </a:p>
          <a:p>
            <a:pPr lvl="1"/>
            <a:r>
              <a:rPr lang="en-US" dirty="0"/>
              <a:t>  Once the block is in the buffer pool, kernel copies the data to user</a:t>
            </a:r>
            <a:br>
              <a:rPr lang="en-US" dirty="0"/>
            </a:br>
            <a:r>
              <a:rPr lang="en-US" dirty="0"/>
              <a:t>    space, tells the process how many bytes were read (in case of EOF)</a:t>
            </a:r>
          </a:p>
          <a:p>
            <a:pPr marL="128016" lvl="1" indent="0">
              <a:buNone/>
            </a:pPr>
            <a:r>
              <a:rPr lang="en-US" dirty="0"/>
              <a:t>… could easily require 3 or 4 disk I/O operations to do all of this.</a:t>
            </a:r>
          </a:p>
        </p:txBody>
      </p:sp>
      <p:sp>
        <p:nvSpPr>
          <p:cNvPr id="4" name="Footer Placeholder 3">
            <a:extLst>
              <a:ext uri="{FF2B5EF4-FFF2-40B4-BE49-F238E27FC236}">
                <a16:creationId xmlns:a16="http://schemas.microsoft.com/office/drawing/2014/main" id="{2B7EE376-90D2-46D7-804F-6EB0077F2EF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4FC6F74-A380-48DC-B12D-4558EDD3AEEE}"/>
              </a:ext>
            </a:extLst>
          </p:cNvPr>
          <p:cNvSpPr>
            <a:spLocks noGrp="1"/>
          </p:cNvSpPr>
          <p:nvPr>
            <p:ph type="sldNum" sz="quarter" idx="12"/>
          </p:nvPr>
        </p:nvSpPr>
        <p:spPr/>
        <p:txBody>
          <a:bodyPr/>
          <a:lstStyle/>
          <a:p>
            <a:fld id="{6547F9EC-0141-428E-9624-21FD351CB832}" type="slidenum">
              <a:rPr lang="en-US" smtClean="0"/>
              <a:t>6</a:t>
            </a:fld>
            <a:endParaRPr lang="en-US"/>
          </a:p>
        </p:txBody>
      </p:sp>
    </p:spTree>
    <p:extLst>
      <p:ext uri="{BB962C8B-B14F-4D97-AF65-F5344CB8AC3E}">
        <p14:creationId xmlns:p14="http://schemas.microsoft.com/office/powerpoint/2010/main" val="2048721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77713F-42E3-4FFD-891D-3585DC728C34}"/>
              </a:ext>
            </a:extLst>
          </p:cNvPr>
          <p:cNvSpPr>
            <a:spLocks noGrp="1"/>
          </p:cNvSpPr>
          <p:nvPr>
            <p:ph type="title"/>
          </p:nvPr>
        </p:nvSpPr>
        <p:spPr/>
        <p:txBody>
          <a:bodyPr/>
          <a:lstStyle/>
          <a:p>
            <a:r>
              <a:rPr lang="en-US" dirty="0"/>
              <a:t>Example of worst-case performance</a:t>
            </a:r>
          </a:p>
        </p:txBody>
      </p:sp>
      <p:sp>
        <p:nvSpPr>
          <p:cNvPr id="3" name="Content Placeholder 2">
            <a:extLst>
              <a:ext uri="{FF2B5EF4-FFF2-40B4-BE49-F238E27FC236}">
                <a16:creationId xmlns:a16="http://schemas.microsoft.com/office/drawing/2014/main" id="{94AFB3F9-2E3E-4679-BAFB-79C825C95771}"/>
              </a:ext>
            </a:extLst>
          </p:cNvPr>
          <p:cNvSpPr>
            <a:spLocks noGrp="1"/>
          </p:cNvSpPr>
          <p:nvPr>
            <p:ph idx="1"/>
          </p:nvPr>
        </p:nvSpPr>
        <p:spPr/>
        <p:txBody>
          <a:bodyPr>
            <a:normAutofit lnSpcReduction="10000"/>
          </a:bodyPr>
          <a:lstStyle/>
          <a:p>
            <a:r>
              <a:rPr lang="en-US" dirty="0"/>
              <a:t>Many people use print statements to debug programs, and redirect into a file if there will be a lot of lines of output.</a:t>
            </a:r>
          </a:p>
          <a:p>
            <a:endParaRPr lang="en-US" dirty="0"/>
          </a:p>
          <a:p>
            <a:r>
              <a:rPr lang="en-US" dirty="0"/>
              <a:t>Each line is normally “written” as it is produced.</a:t>
            </a:r>
          </a:p>
          <a:p>
            <a:endParaRPr lang="en-US" dirty="0"/>
          </a:p>
          <a:p>
            <a:r>
              <a:rPr lang="en-US" dirty="0"/>
              <a:t>Each write is just like a read: copy to the kernel plus (perhaps) many disk writes to update the </a:t>
            </a:r>
            <a:r>
              <a:rPr lang="en-US" dirty="0" err="1"/>
              <a:t>inode</a:t>
            </a:r>
            <a:r>
              <a:rPr lang="en-US" dirty="0"/>
              <a:t>, block list and the block, plus (perhaps) to remove a block from the free list.</a:t>
            </a:r>
          </a:p>
        </p:txBody>
      </p:sp>
      <p:sp>
        <p:nvSpPr>
          <p:cNvPr id="4" name="Footer Placeholder 3">
            <a:extLst>
              <a:ext uri="{FF2B5EF4-FFF2-40B4-BE49-F238E27FC236}">
                <a16:creationId xmlns:a16="http://schemas.microsoft.com/office/drawing/2014/main" id="{4527AF94-C8F6-413A-BD39-D6EAF46602F9}"/>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20CA280-544B-48BA-8CDE-2873A058ADDA}"/>
              </a:ext>
            </a:extLst>
          </p:cNvPr>
          <p:cNvSpPr>
            <a:spLocks noGrp="1"/>
          </p:cNvSpPr>
          <p:nvPr>
            <p:ph type="sldNum" sz="quarter" idx="12"/>
          </p:nvPr>
        </p:nvSpPr>
        <p:spPr/>
        <p:txBody>
          <a:bodyPr/>
          <a:lstStyle/>
          <a:p>
            <a:fld id="{6547F9EC-0141-428E-9624-21FD351CB832}" type="slidenum">
              <a:rPr lang="en-US" smtClean="0"/>
              <a:t>7</a:t>
            </a:fld>
            <a:endParaRPr lang="en-US"/>
          </a:p>
        </p:txBody>
      </p:sp>
    </p:spTree>
    <p:extLst>
      <p:ext uri="{BB962C8B-B14F-4D97-AF65-F5344CB8AC3E}">
        <p14:creationId xmlns:p14="http://schemas.microsoft.com/office/powerpoint/2010/main" val="4251680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4F6F4-B252-4297-BB9B-13A05D415E7F}"/>
              </a:ext>
            </a:extLst>
          </p:cNvPr>
          <p:cNvSpPr>
            <a:spLocks noGrp="1"/>
          </p:cNvSpPr>
          <p:nvPr>
            <p:ph type="title"/>
          </p:nvPr>
        </p:nvSpPr>
        <p:spPr/>
        <p:txBody>
          <a:bodyPr/>
          <a:lstStyle/>
          <a:p>
            <a:r>
              <a:rPr lang="en-US" dirty="0"/>
              <a:t>What happens?</a:t>
            </a:r>
          </a:p>
        </p:txBody>
      </p:sp>
      <p:sp>
        <p:nvSpPr>
          <p:cNvPr id="3" name="Content Placeholder 2">
            <a:extLst>
              <a:ext uri="{FF2B5EF4-FFF2-40B4-BE49-F238E27FC236}">
                <a16:creationId xmlns:a16="http://schemas.microsoft.com/office/drawing/2014/main" id="{40DAADAC-7EB9-41D0-A579-DD173EBA0147}"/>
              </a:ext>
            </a:extLst>
          </p:cNvPr>
          <p:cNvSpPr>
            <a:spLocks noGrp="1"/>
          </p:cNvSpPr>
          <p:nvPr>
            <p:ph idx="1"/>
          </p:nvPr>
        </p:nvSpPr>
        <p:spPr/>
        <p:txBody>
          <a:bodyPr/>
          <a:lstStyle/>
          <a:p>
            <a:r>
              <a:rPr lang="en-US" dirty="0"/>
              <a:t>This works, but will often cause “slow motion” behavior</a:t>
            </a:r>
          </a:p>
          <a:p>
            <a:endParaRPr lang="en-US" dirty="0"/>
          </a:p>
          <a:p>
            <a:r>
              <a:rPr lang="en-US" dirty="0"/>
              <a:t>If you check, you’ll find that all of these I/O requests are causing a huge bottleneck.</a:t>
            </a:r>
          </a:p>
          <a:p>
            <a:endParaRPr lang="en-US" dirty="0"/>
          </a:p>
          <a:p>
            <a:r>
              <a:rPr lang="en-US" dirty="0"/>
              <a:t>This is why we use “buffered” I/O solutions.  They save up 4K or 8K of bytes in a buffer, they write it all at once.</a:t>
            </a:r>
          </a:p>
        </p:txBody>
      </p:sp>
      <p:sp>
        <p:nvSpPr>
          <p:cNvPr id="4" name="Footer Placeholder 3">
            <a:extLst>
              <a:ext uri="{FF2B5EF4-FFF2-40B4-BE49-F238E27FC236}">
                <a16:creationId xmlns:a16="http://schemas.microsoft.com/office/drawing/2014/main" id="{A825BE3F-216D-48D7-8225-4252F1141EB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9925663E-4CE3-4BAB-964F-CE0B053FB198}"/>
              </a:ext>
            </a:extLst>
          </p:cNvPr>
          <p:cNvSpPr>
            <a:spLocks noGrp="1"/>
          </p:cNvSpPr>
          <p:nvPr>
            <p:ph type="sldNum" sz="quarter" idx="12"/>
          </p:nvPr>
        </p:nvSpPr>
        <p:spPr/>
        <p:txBody>
          <a:bodyPr/>
          <a:lstStyle/>
          <a:p>
            <a:fld id="{6547F9EC-0141-428E-9624-21FD351CB832}" type="slidenum">
              <a:rPr lang="en-US" smtClean="0"/>
              <a:t>8</a:t>
            </a:fld>
            <a:endParaRPr lang="en-US"/>
          </a:p>
        </p:txBody>
      </p:sp>
    </p:spTree>
    <p:extLst>
      <p:ext uri="{BB962C8B-B14F-4D97-AF65-F5344CB8AC3E}">
        <p14:creationId xmlns:p14="http://schemas.microsoft.com/office/powerpoint/2010/main" val="1728929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72620-B016-4DBB-A63E-E2D3D126DA68}"/>
              </a:ext>
            </a:extLst>
          </p:cNvPr>
          <p:cNvSpPr>
            <a:spLocks noGrp="1"/>
          </p:cNvSpPr>
          <p:nvPr>
            <p:ph type="title"/>
          </p:nvPr>
        </p:nvSpPr>
        <p:spPr/>
        <p:txBody>
          <a:bodyPr/>
          <a:lstStyle/>
          <a:p>
            <a:r>
              <a:rPr lang="en-US" dirty="0"/>
              <a:t>Costs of a Kernel read or write</a:t>
            </a:r>
          </a:p>
        </p:txBody>
      </p:sp>
      <p:sp>
        <p:nvSpPr>
          <p:cNvPr id="3" name="Content Placeholder 2">
            <a:extLst>
              <a:ext uri="{FF2B5EF4-FFF2-40B4-BE49-F238E27FC236}">
                <a16:creationId xmlns:a16="http://schemas.microsoft.com/office/drawing/2014/main" id="{CA25CB1B-3180-4A45-81C3-D65D654CCF1C}"/>
              </a:ext>
            </a:extLst>
          </p:cNvPr>
          <p:cNvSpPr>
            <a:spLocks noGrp="1"/>
          </p:cNvSpPr>
          <p:nvPr>
            <p:ph idx="1"/>
          </p:nvPr>
        </p:nvSpPr>
        <p:spPr/>
        <p:txBody>
          <a:bodyPr>
            <a:normAutofit lnSpcReduction="10000"/>
          </a:bodyPr>
          <a:lstStyle/>
          <a:p>
            <a:r>
              <a:rPr lang="en-US" dirty="0"/>
              <a:t>The system call itself requires a trap,  must save user context and switch into kernel context.</a:t>
            </a:r>
          </a:p>
          <a:p>
            <a:endParaRPr lang="en-US" dirty="0"/>
          </a:p>
          <a:p>
            <a:r>
              <a:rPr lang="en-US" dirty="0"/>
              <a:t>The kernel may have been busy; if so, your request could easily block waiting for locks or for a thread to service it.  We need to fetch the actual data, which might not be in the buffer pool.</a:t>
            </a:r>
          </a:p>
          <a:p>
            <a:endParaRPr lang="en-US" dirty="0"/>
          </a:p>
          <a:p>
            <a:r>
              <a:rPr lang="en-US" dirty="0" err="1"/>
              <a:t>Memcpy</a:t>
            </a:r>
            <a:r>
              <a:rPr lang="en-US" dirty="0"/>
              <a:t> from kernel to user, or user to kernel.</a:t>
            </a:r>
          </a:p>
        </p:txBody>
      </p:sp>
      <p:sp>
        <p:nvSpPr>
          <p:cNvPr id="4" name="Footer Placeholder 3">
            <a:extLst>
              <a:ext uri="{FF2B5EF4-FFF2-40B4-BE49-F238E27FC236}">
                <a16:creationId xmlns:a16="http://schemas.microsoft.com/office/drawing/2014/main" id="{133D4C1F-9D1D-43A9-8037-5F49403147B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3ADA599-7E6F-4544-9EDF-2B51642E334C}"/>
              </a:ext>
            </a:extLst>
          </p:cNvPr>
          <p:cNvSpPr>
            <a:spLocks noGrp="1"/>
          </p:cNvSpPr>
          <p:nvPr>
            <p:ph type="sldNum" sz="quarter" idx="12"/>
          </p:nvPr>
        </p:nvSpPr>
        <p:spPr/>
        <p:txBody>
          <a:bodyPr/>
          <a:lstStyle/>
          <a:p>
            <a:fld id="{6547F9EC-0141-428E-9624-21FD351CB832}" type="slidenum">
              <a:rPr lang="en-US" smtClean="0"/>
              <a:t>9</a:t>
            </a:fld>
            <a:endParaRPr lang="en-US"/>
          </a:p>
        </p:txBody>
      </p:sp>
    </p:spTree>
    <p:extLst>
      <p:ext uri="{BB962C8B-B14F-4D97-AF65-F5344CB8AC3E}">
        <p14:creationId xmlns:p14="http://schemas.microsoft.com/office/powerpoint/2010/main" val="94512652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5697</TotalTime>
  <Words>4052</Words>
  <Application>Microsoft Office PowerPoint</Application>
  <PresentationFormat>Widescreen</PresentationFormat>
  <Paragraphs>424</Paragraphs>
  <Slides>53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53</vt:i4>
      </vt:variant>
    </vt:vector>
  </HeadingPairs>
  <TitlesOfParts>
    <vt:vector size="59" baseType="lpstr">
      <vt:lpstr>Calibri</vt:lpstr>
      <vt:lpstr>Tw Cen MT</vt:lpstr>
      <vt:lpstr>Tw Cen MT Condensed</vt:lpstr>
      <vt:lpstr>Wingdings</vt:lpstr>
      <vt:lpstr>Wingdings 3</vt:lpstr>
      <vt:lpstr>Integral</vt:lpstr>
      <vt:lpstr>Why file systems aren’t slow</vt:lpstr>
      <vt:lpstr>Idea Map For Today</vt:lpstr>
      <vt:lpstr>Performance of a file system</vt:lpstr>
      <vt:lpstr>The fundamental issue?</vt:lpstr>
      <vt:lpstr>The fundamental issue?</vt:lpstr>
      <vt:lpstr>Reading the file</vt:lpstr>
      <vt:lpstr>Example of worst-case performance</vt:lpstr>
      <vt:lpstr>What happens?</vt:lpstr>
      <vt:lpstr>Costs of a Kernel read or write</vt:lpstr>
      <vt:lpstr>Costs of a Kernel read or write</vt:lpstr>
      <vt:lpstr>How IoStreams decides when to issue a write request</vt:lpstr>
      <vt:lpstr>buffered I/O is much faster, but… </vt:lpstr>
      <vt:lpstr>Reminder: Zookeeper</vt:lpstr>
      <vt:lpstr>So… why is normal File I/O so fast?  We saw this in lecture 2 (a quick review)</vt:lpstr>
      <vt:lpstr>Caching: The core challenge is to have the working set in the cache</vt:lpstr>
      <vt:lpstr>Why would this ever happen?</vt:lpstr>
      <vt:lpstr>Cold start (first read) versus warm</vt:lpstr>
      <vt:lpstr>Cache eviction algorithms</vt:lpstr>
      <vt:lpstr>Cache eviction algorithms</vt:lpstr>
      <vt:lpstr>Least Frequently used (LFU)</vt:lpstr>
      <vt:lpstr>LFU with “aging”</vt:lpstr>
      <vt:lpstr>Multilevel approach</vt:lpstr>
      <vt:lpstr>Second chance caching</vt:lpstr>
      <vt:lpstr>When a block is evicted, it moves to the second-chance cache</vt:lpstr>
      <vt:lpstr>Multiprocess considerations</vt:lpstr>
      <vt:lpstr>Working set tracking</vt:lpstr>
      <vt:lpstr>Insight</vt:lpstr>
      <vt:lpstr>Working set tracking</vt:lpstr>
      <vt:lpstr>What if the kernel still won’t have enough space?</vt:lpstr>
      <vt:lpstr>Which policies are found in Linux?</vt:lpstr>
      <vt:lpstr>Prefetching is also a powerful tool</vt:lpstr>
      <vt:lpstr>Secondary indices</vt:lpstr>
      <vt:lpstr>Linux Asynchronous file reads</vt:lpstr>
      <vt:lpstr>POSIX AIO operations: Kernel API</vt:lpstr>
      <vt:lpstr>Microsoft Asynchronous I/O Class</vt:lpstr>
      <vt:lpstr>A puzzle about fast-wc</vt:lpstr>
      <vt:lpstr>A puzzle about Fast-Wc</vt:lpstr>
      <vt:lpstr>… it isn’t obvious!</vt:lpstr>
      <vt:lpstr>What about asynchronous I/O</vt:lpstr>
      <vt:lpstr>What about asynchronous I/O</vt:lpstr>
      <vt:lpstr>When does asynchronous I/O help?</vt:lpstr>
      <vt:lpstr>Database example</vt:lpstr>
      <vt:lpstr>Database example</vt:lpstr>
      <vt:lpstr>Whole-file prefetching</vt:lpstr>
      <vt:lpstr>Working sets at the file level</vt:lpstr>
      <vt:lpstr>Preloading DLLs</vt:lpstr>
      <vt:lpstr>File compression ideas</vt:lpstr>
      <vt:lpstr>Anticipatory file caching in the network</vt:lpstr>
      <vt:lpstr>If one copy is good… why not more?</vt:lpstr>
      <vt:lpstr>Predicting popularity</vt:lpstr>
      <vt:lpstr>Example: Which might go viral?</vt:lpstr>
      <vt:lpstr>Factors they consider</vt:lpstr>
      <vt:lpstr>Bottom line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CS4414  Systems Programming</dc:title>
  <dc:creator>Ken Birman</dc:creator>
  <cp:lastModifiedBy>Ken Birman</cp:lastModifiedBy>
  <cp:revision>486</cp:revision>
  <dcterms:created xsi:type="dcterms:W3CDTF">2020-07-27T14:20:38Z</dcterms:created>
  <dcterms:modified xsi:type="dcterms:W3CDTF">2021-12-09T20:13:19Z</dcterms:modified>
</cp:coreProperties>
</file>