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6" r:id="rId3"/>
    <p:sldId id="317" r:id="rId4"/>
    <p:sldId id="360" r:id="rId5"/>
    <p:sldId id="343" r:id="rId6"/>
    <p:sldId id="379" r:id="rId7"/>
    <p:sldId id="339" r:id="rId8"/>
    <p:sldId id="378" r:id="rId9"/>
    <p:sldId id="358" r:id="rId10"/>
    <p:sldId id="359" r:id="rId11"/>
    <p:sldId id="361" r:id="rId12"/>
    <p:sldId id="362" r:id="rId13"/>
    <p:sldId id="364" r:id="rId14"/>
    <p:sldId id="363" r:id="rId15"/>
    <p:sldId id="365" r:id="rId16"/>
    <p:sldId id="366" r:id="rId17"/>
    <p:sldId id="367" r:id="rId18"/>
    <p:sldId id="340" r:id="rId19"/>
    <p:sldId id="329" r:id="rId20"/>
    <p:sldId id="368" r:id="rId21"/>
    <p:sldId id="330" r:id="rId22"/>
    <p:sldId id="341" r:id="rId23"/>
    <p:sldId id="342" r:id="rId24"/>
    <p:sldId id="318" r:id="rId25"/>
    <p:sldId id="319" r:id="rId26"/>
    <p:sldId id="344" r:id="rId27"/>
    <p:sldId id="323" r:id="rId28"/>
    <p:sldId id="369" r:id="rId29"/>
    <p:sldId id="324" r:id="rId30"/>
    <p:sldId id="325" r:id="rId31"/>
    <p:sldId id="321" r:id="rId32"/>
    <p:sldId id="326" r:id="rId33"/>
    <p:sldId id="328" r:id="rId34"/>
    <p:sldId id="327" r:id="rId35"/>
    <p:sldId id="370" r:id="rId36"/>
    <p:sldId id="331" r:id="rId37"/>
    <p:sldId id="332" r:id="rId38"/>
    <p:sldId id="333" r:id="rId39"/>
    <p:sldId id="356" r:id="rId40"/>
    <p:sldId id="357" r:id="rId41"/>
    <p:sldId id="334" r:id="rId42"/>
    <p:sldId id="335" r:id="rId43"/>
    <p:sldId id="336" r:id="rId44"/>
    <p:sldId id="337" r:id="rId45"/>
    <p:sldId id="338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60"/>
            <p14:sldId id="343"/>
            <p14:sldId id="379"/>
            <p14:sldId id="339"/>
            <p14:sldId id="378"/>
            <p14:sldId id="358"/>
            <p14:sldId id="359"/>
            <p14:sldId id="361"/>
            <p14:sldId id="362"/>
            <p14:sldId id="364"/>
            <p14:sldId id="363"/>
            <p14:sldId id="365"/>
            <p14:sldId id="366"/>
            <p14:sldId id="367"/>
            <p14:sldId id="340"/>
            <p14:sldId id="329"/>
            <p14:sldId id="368"/>
            <p14:sldId id="330"/>
            <p14:sldId id="341"/>
            <p14:sldId id="342"/>
            <p14:sldId id="318"/>
            <p14:sldId id="319"/>
            <p14:sldId id="344"/>
            <p14:sldId id="323"/>
            <p14:sldId id="369"/>
            <p14:sldId id="324"/>
            <p14:sldId id="325"/>
            <p14:sldId id="321"/>
            <p14:sldId id="326"/>
            <p14:sldId id="328"/>
            <p14:sldId id="327"/>
            <p14:sldId id="370"/>
            <p14:sldId id="331"/>
            <p14:sldId id="332"/>
            <p14:sldId id="333"/>
            <p14:sldId id="356"/>
            <p14:sldId id="357"/>
            <p14:sldId id="334"/>
            <p14:sldId id="335"/>
            <p14:sldId id="336"/>
            <p14:sldId id="337"/>
            <p14:sldId id="338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0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E839F02-DAA8-4164-BA7A-35786FDF038F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A857-B7CA-475F-B2A9-E7F066317E76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A6C8-3E10-4A41-B2B2-A03D534A721A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6A55-4005-4DBB-AD2E-741AA147022F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FBA2-B2A7-4F5B-A095-1BFC4BAF86D2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1912-9C35-4D3C-B21E-C2ABD6E75117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28C9-351F-4F95-AFF0-7F0B6BF0090D}" type="datetime1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7705-6DBB-4365-A70A-65108482D66D}" type="datetime1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7272A-EE88-4440-AE1E-865872A4361A}" type="datetime1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C45F7-2C71-437C-A87E-E26702211128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F3D9-EE40-4713-AA53-BBCF3025741A}" type="datetime1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135C1C-9BD3-4ADD-8FD8-18A427ECB70A}" type="datetime1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pp.goo.gl/UW96kGNgEV5wgzHj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20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62" y="310983"/>
            <a:ext cx="10641691" cy="1499616"/>
          </a:xfrm>
        </p:spPr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</p:spTree>
    <p:extLst>
      <p:ext uri="{BB962C8B-B14F-4D97-AF65-F5344CB8AC3E}">
        <p14:creationId xmlns:p14="http://schemas.microsoft.com/office/powerpoint/2010/main" val="241649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Routes picked to be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economical, not necessarily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fast or short!</a:t>
            </a:r>
          </a:p>
        </p:txBody>
      </p:sp>
    </p:spTree>
    <p:extLst>
      <p:ext uri="{BB962C8B-B14F-4D97-AF65-F5344CB8AC3E}">
        <p14:creationId xmlns:p14="http://schemas.microsoft.com/office/powerpoint/2010/main" val="2409257740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Translation, Firewalls, Routers, </a:t>
            </a:r>
            <a:r>
              <a:rPr lang="en-US" dirty="0" err="1"/>
              <a:t>WifI</a:t>
            </a:r>
            <a:r>
              <a:rPr lang="en-US" dirty="0"/>
              <a:t>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6CDC8-D049-4201-BFA4-1FBE2691B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4512" y="1880558"/>
            <a:ext cx="2044712" cy="1406106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BF0F1F-EE7C-4CF6-B679-548A23DD4C7F}"/>
              </a:ext>
            </a:extLst>
          </p:cNvPr>
          <p:cNvSpPr/>
          <p:nvPr/>
        </p:nvSpPr>
        <p:spPr>
          <a:xfrm>
            <a:off x="2087592" y="3312543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chemeClr val="accent5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BB769-5429-4D18-9A26-DB3C4B49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027" y="3333914"/>
            <a:ext cx="728393" cy="728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9906D-A9D7-40D3-B78F-79E039A673DB}"/>
              </a:ext>
            </a:extLst>
          </p:cNvPr>
          <p:cNvSpPr txBox="1"/>
          <p:nvPr/>
        </p:nvSpPr>
        <p:spPr>
          <a:xfrm>
            <a:off x="353682" y="3275111"/>
            <a:ext cx="187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192.168.0.3 port 7653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C95E9-7EB3-4AD8-AAB6-A04B4E85C3E9}"/>
              </a:ext>
            </a:extLst>
          </p:cNvPr>
          <p:cNvSpPr txBox="1"/>
          <p:nvPr/>
        </p:nvSpPr>
        <p:spPr>
          <a:xfrm>
            <a:off x="3506637" y="3604454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3752.412.88.16 port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F4D5E-58FE-44BE-9557-3EB91C4C30A6}"/>
              </a:ext>
            </a:extLst>
          </p:cNvPr>
          <p:cNvSpPr txBox="1"/>
          <p:nvPr/>
        </p:nvSpPr>
        <p:spPr>
          <a:xfrm>
            <a:off x="2135038" y="393801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WiFi</a:t>
            </a:r>
            <a:r>
              <a:rPr lang="en-US" sz="1400" b="1" dirty="0"/>
              <a:t> + NAT box + firewall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0604E2-F066-406F-A076-AE1D8C64F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546" y="2310509"/>
            <a:ext cx="762164" cy="762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3AB23F-2FAC-4DEC-BC2D-1CF2F5A6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8032" y="1816589"/>
            <a:ext cx="762164" cy="762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04DAE-E23B-4D28-AACD-007012AFD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338" y="2952832"/>
            <a:ext cx="762164" cy="762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495C3-D0DE-4941-A22F-F4D4798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661" y="2578753"/>
            <a:ext cx="762164" cy="762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B61C38-F1C1-47F9-B77F-54AFD7A74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474" y="1671507"/>
            <a:ext cx="762164" cy="762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6366A-2326-452B-ADEB-54F8A9012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65" y="2963772"/>
            <a:ext cx="762164" cy="762164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22F3C2-8E27-4008-8412-726431C2A211}"/>
              </a:ext>
            </a:extLst>
          </p:cNvPr>
          <p:cNvSpPr/>
          <p:nvPr/>
        </p:nvSpPr>
        <p:spPr>
          <a:xfrm>
            <a:off x="3459192" y="3027872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08F802-F081-4FC8-A541-B127CCD69B09}"/>
              </a:ext>
            </a:extLst>
          </p:cNvPr>
          <p:cNvCxnSpPr>
            <a:cxnSpLocks/>
          </p:cNvCxnSpPr>
          <p:nvPr/>
        </p:nvCxnSpPr>
        <p:spPr>
          <a:xfrm>
            <a:off x="4928634" y="2924896"/>
            <a:ext cx="899398" cy="230439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D7294-B3BF-4FBF-8030-D3142DED7938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914966" y="2197671"/>
            <a:ext cx="913066" cy="372772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2BFF75-B6A4-4F7B-81F1-BE0E5A8E7526}"/>
              </a:ext>
            </a:extLst>
          </p:cNvPr>
          <p:cNvCxnSpPr>
            <a:cxnSpLocks/>
          </p:cNvCxnSpPr>
          <p:nvPr/>
        </p:nvCxnSpPr>
        <p:spPr>
          <a:xfrm>
            <a:off x="6635595" y="2220390"/>
            <a:ext cx="1076420" cy="574568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AACB30-A2BD-4DAF-B147-19B08F13F4BA}"/>
              </a:ext>
            </a:extLst>
          </p:cNvPr>
          <p:cNvCxnSpPr>
            <a:cxnSpLocks/>
          </p:cNvCxnSpPr>
          <p:nvPr/>
        </p:nvCxnSpPr>
        <p:spPr>
          <a:xfrm flipV="1">
            <a:off x="6635595" y="2062516"/>
            <a:ext cx="2249613" cy="6497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642B29-81E1-4D52-801A-B48952FC73F9}"/>
              </a:ext>
            </a:extLst>
          </p:cNvPr>
          <p:cNvCxnSpPr>
            <a:cxnSpLocks/>
          </p:cNvCxnSpPr>
          <p:nvPr/>
        </p:nvCxnSpPr>
        <p:spPr>
          <a:xfrm>
            <a:off x="9487900" y="2375972"/>
            <a:ext cx="341691" cy="718867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1EE2DD-4B16-4210-BC9E-5830ECA40097}"/>
              </a:ext>
            </a:extLst>
          </p:cNvPr>
          <p:cNvCxnSpPr>
            <a:cxnSpLocks/>
          </p:cNvCxnSpPr>
          <p:nvPr/>
        </p:nvCxnSpPr>
        <p:spPr>
          <a:xfrm>
            <a:off x="6571576" y="3541143"/>
            <a:ext cx="1603167" cy="40365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08DEB4-2B0E-4006-AF80-0872ADEEFD3A}"/>
              </a:ext>
            </a:extLst>
          </p:cNvPr>
          <p:cNvCxnSpPr>
            <a:cxnSpLocks/>
          </p:cNvCxnSpPr>
          <p:nvPr/>
        </p:nvCxnSpPr>
        <p:spPr>
          <a:xfrm flipV="1">
            <a:off x="6698808" y="3072673"/>
            <a:ext cx="1013207" cy="147104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D45512-0D23-4046-AF3B-F4C497F8E017}"/>
              </a:ext>
            </a:extLst>
          </p:cNvPr>
          <p:cNvCxnSpPr>
            <a:cxnSpLocks/>
          </p:cNvCxnSpPr>
          <p:nvPr/>
        </p:nvCxnSpPr>
        <p:spPr>
          <a:xfrm>
            <a:off x="8637471" y="2991177"/>
            <a:ext cx="850429" cy="179946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3B77F-6548-47C7-9318-594BE31DA8AC}"/>
              </a:ext>
            </a:extLst>
          </p:cNvPr>
          <p:cNvCxnSpPr>
            <a:cxnSpLocks/>
          </p:cNvCxnSpPr>
          <p:nvPr/>
        </p:nvCxnSpPr>
        <p:spPr>
          <a:xfrm flipH="1">
            <a:off x="10338681" y="2598629"/>
            <a:ext cx="1327137" cy="66686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D6059B-69D9-431D-948C-5F07D05FD87E}"/>
              </a:ext>
            </a:extLst>
          </p:cNvPr>
          <p:cNvSpPr txBox="1"/>
          <p:nvPr/>
        </p:nvSpPr>
        <p:spPr>
          <a:xfrm>
            <a:off x="9373206" y="2337019"/>
            <a:ext cx="21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Internet ISPs and backbone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F581150-9087-40BB-B42C-2880DC2C9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310" y="3758931"/>
            <a:ext cx="762164" cy="762164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56AA9D4-66DC-461E-9E24-12D5AACC5B87}"/>
              </a:ext>
            </a:extLst>
          </p:cNvPr>
          <p:cNvSpPr/>
          <p:nvPr/>
        </p:nvSpPr>
        <p:spPr>
          <a:xfrm>
            <a:off x="2838091" y="4946207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04EEA03-07AA-4AA6-B6A5-AB8E7FBA45C0}"/>
              </a:ext>
            </a:extLst>
          </p:cNvPr>
          <p:cNvSpPr/>
          <p:nvPr/>
        </p:nvSpPr>
        <p:spPr>
          <a:xfrm>
            <a:off x="3510150" y="4305170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5503CFA-5162-4384-821F-EA506B3C7852}"/>
              </a:ext>
            </a:extLst>
          </p:cNvPr>
          <p:cNvSpPr/>
          <p:nvPr/>
        </p:nvSpPr>
        <p:spPr>
          <a:xfrm>
            <a:off x="5087704" y="4788696"/>
            <a:ext cx="3797504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AAFA4A-2763-49F8-986E-5D364660C36C}"/>
              </a:ext>
            </a:extLst>
          </p:cNvPr>
          <p:cNvSpPr/>
          <p:nvPr/>
        </p:nvSpPr>
        <p:spPr>
          <a:xfrm>
            <a:off x="4008695" y="5143081"/>
            <a:ext cx="4547129" cy="15849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D7E891D-AB29-4EA0-8BB5-B6B929026AFD}"/>
              </a:ext>
            </a:extLst>
          </p:cNvPr>
          <p:cNvSpPr/>
          <p:nvPr/>
        </p:nvSpPr>
        <p:spPr>
          <a:xfrm>
            <a:off x="3029881" y="4728811"/>
            <a:ext cx="5607589" cy="18668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D6D03B8-D232-4C0F-80B3-B523A909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49" y="4259841"/>
            <a:ext cx="969610" cy="686353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5EF5832-A9A7-4A17-83BB-044EAB9F363A}"/>
              </a:ext>
            </a:extLst>
          </p:cNvPr>
          <p:cNvCxnSpPr>
            <a:cxnSpLocks/>
          </p:cNvCxnSpPr>
          <p:nvPr/>
        </p:nvCxnSpPr>
        <p:spPr>
          <a:xfrm flipH="1">
            <a:off x="8995177" y="3551215"/>
            <a:ext cx="679760" cy="428193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C313F96-EA2C-4F74-9903-41AB3D0D6527}"/>
              </a:ext>
            </a:extLst>
          </p:cNvPr>
          <p:cNvCxnSpPr>
            <a:cxnSpLocks/>
          </p:cNvCxnSpPr>
          <p:nvPr/>
        </p:nvCxnSpPr>
        <p:spPr>
          <a:xfrm flipH="1">
            <a:off x="7892256" y="4305170"/>
            <a:ext cx="439001" cy="196539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3742DA28-0B27-4276-9D86-D357C7BF2C64}"/>
              </a:ext>
            </a:extLst>
          </p:cNvPr>
          <p:cNvSpPr/>
          <p:nvPr/>
        </p:nvSpPr>
        <p:spPr>
          <a:xfrm>
            <a:off x="5073899" y="5369835"/>
            <a:ext cx="2972360" cy="78792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Fortnight Server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C58E36A-2BEC-4ADB-A2E9-8CB68C73BE15}"/>
              </a:ext>
            </a:extLst>
          </p:cNvPr>
          <p:cNvSpPr/>
          <p:nvPr/>
        </p:nvSpPr>
        <p:spPr>
          <a:xfrm>
            <a:off x="6331789" y="4640548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5C009C-648D-4EF2-BAD9-E91292EDD8A4}"/>
              </a:ext>
            </a:extLst>
          </p:cNvPr>
          <p:cNvSpPr txBox="1"/>
          <p:nvPr/>
        </p:nvSpPr>
        <p:spPr>
          <a:xfrm>
            <a:off x="8032967" y="4491032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154.771.21.71 port 73151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32EFB6-E0B8-4995-8688-B8ACFF3D2128}"/>
              </a:ext>
            </a:extLst>
          </p:cNvPr>
          <p:cNvSpPr txBox="1"/>
          <p:nvPr/>
        </p:nvSpPr>
        <p:spPr>
          <a:xfrm>
            <a:off x="8026691" y="5651303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192.168.364.778 port 921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44AF1-C7FC-41EA-AE57-7BDBF17288C9}"/>
              </a:ext>
            </a:extLst>
          </p:cNvPr>
          <p:cNvSpPr txBox="1"/>
          <p:nvPr/>
        </p:nvSpPr>
        <p:spPr>
          <a:xfrm>
            <a:off x="6529637" y="4961836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2ADDD1-F845-46F4-B4D0-A17A26AC89F6}"/>
              </a:ext>
            </a:extLst>
          </p:cNvPr>
          <p:cNvSpPr txBox="1"/>
          <p:nvPr/>
        </p:nvSpPr>
        <p:spPr>
          <a:xfrm>
            <a:off x="4484539" y="6238895"/>
            <a:ext cx="2972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Amazon AWS Cloud (Data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25D99-6DCE-4A5C-9F89-1D1EBA12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2" y="4472121"/>
            <a:ext cx="10641690" cy="22004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Could use 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different route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traffic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in return direction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5450A7-17C1-428A-8071-998C730D27D6}"/>
              </a:ext>
            </a:extLst>
          </p:cNvPr>
          <p:cNvSpPr/>
          <p:nvPr/>
        </p:nvSpPr>
        <p:spPr>
          <a:xfrm>
            <a:off x="2145159" y="3394677"/>
            <a:ext cx="621102" cy="457200"/>
          </a:xfrm>
          <a:custGeom>
            <a:avLst/>
            <a:gdLst>
              <a:gd name="connsiteX0" fmla="*/ 0 w 621102"/>
              <a:gd name="connsiteY0" fmla="*/ 0 h 457200"/>
              <a:gd name="connsiteX1" fmla="*/ 284672 w 621102"/>
              <a:gd name="connsiteY1" fmla="*/ 103517 h 457200"/>
              <a:gd name="connsiteX2" fmla="*/ 112144 w 621102"/>
              <a:gd name="connsiteY2" fmla="*/ 345057 h 457200"/>
              <a:gd name="connsiteX3" fmla="*/ 621102 w 621102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102" h="457200">
                <a:moveTo>
                  <a:pt x="0" y="0"/>
                </a:moveTo>
                <a:cubicBezTo>
                  <a:pt x="132990" y="23004"/>
                  <a:pt x="265981" y="46008"/>
                  <a:pt x="284672" y="103517"/>
                </a:cubicBezTo>
                <a:cubicBezTo>
                  <a:pt x="303363" y="161026"/>
                  <a:pt x="56073" y="286110"/>
                  <a:pt x="112144" y="345057"/>
                </a:cubicBezTo>
                <a:cubicBezTo>
                  <a:pt x="168215" y="404004"/>
                  <a:pt x="394658" y="430602"/>
                  <a:pt x="621102" y="457200"/>
                </a:cubicBezTo>
              </a:path>
            </a:pathLst>
          </a:custGeom>
          <a:noFill/>
          <a:ln>
            <a:solidFill>
              <a:srgbClr val="C00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23E71A8-6EED-4DC6-A46A-AFBF519972F3}"/>
              </a:ext>
            </a:extLst>
          </p:cNvPr>
          <p:cNvSpPr/>
          <p:nvPr/>
        </p:nvSpPr>
        <p:spPr>
          <a:xfrm>
            <a:off x="3516759" y="3110006"/>
            <a:ext cx="845389" cy="690113"/>
          </a:xfrm>
          <a:custGeom>
            <a:avLst/>
            <a:gdLst>
              <a:gd name="connsiteX0" fmla="*/ 0 w 845389"/>
              <a:gd name="connsiteY0" fmla="*/ 690113 h 690113"/>
              <a:gd name="connsiteX1" fmla="*/ 146650 w 845389"/>
              <a:gd name="connsiteY1" fmla="*/ 155275 h 690113"/>
              <a:gd name="connsiteX2" fmla="*/ 715993 w 845389"/>
              <a:gd name="connsiteY2" fmla="*/ 172528 h 690113"/>
              <a:gd name="connsiteX3" fmla="*/ 845389 w 845389"/>
              <a:gd name="connsiteY3" fmla="*/ 0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389" h="690113">
                <a:moveTo>
                  <a:pt x="0" y="690113"/>
                </a:moveTo>
                <a:cubicBezTo>
                  <a:pt x="13659" y="465826"/>
                  <a:pt x="27318" y="241539"/>
                  <a:pt x="146650" y="155275"/>
                </a:cubicBezTo>
                <a:cubicBezTo>
                  <a:pt x="265982" y="69011"/>
                  <a:pt x="599536" y="198407"/>
                  <a:pt x="715993" y="172528"/>
                </a:cubicBezTo>
                <a:cubicBezTo>
                  <a:pt x="832450" y="146649"/>
                  <a:pt x="838919" y="73324"/>
                  <a:pt x="845389" y="0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A65D0E-0BFD-4386-ADEA-6E4D5C119E39}"/>
              </a:ext>
            </a:extLst>
          </p:cNvPr>
          <p:cNvCxnSpPr>
            <a:cxnSpLocks/>
          </p:cNvCxnSpPr>
          <p:nvPr/>
        </p:nvCxnSpPr>
        <p:spPr>
          <a:xfrm>
            <a:off x="6629143" y="3623277"/>
            <a:ext cx="1603167" cy="40365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F997A6-B4C4-4112-8C75-8B56734ABD98}"/>
              </a:ext>
            </a:extLst>
          </p:cNvPr>
          <p:cNvCxnSpPr>
            <a:cxnSpLocks/>
          </p:cNvCxnSpPr>
          <p:nvPr/>
        </p:nvCxnSpPr>
        <p:spPr>
          <a:xfrm flipH="1">
            <a:off x="7949823" y="4387304"/>
            <a:ext cx="439001" cy="196539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107F20-73FC-46EB-AE07-3C0F8129D266}"/>
              </a:ext>
            </a:extLst>
          </p:cNvPr>
          <p:cNvCxnSpPr>
            <a:cxnSpLocks/>
          </p:cNvCxnSpPr>
          <p:nvPr/>
        </p:nvCxnSpPr>
        <p:spPr>
          <a:xfrm>
            <a:off x="4739410" y="2973234"/>
            <a:ext cx="1031680" cy="263320"/>
          </a:xfrm>
          <a:prstGeom prst="line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90F8B66-456A-43A1-B6EC-3F112A8F4756}"/>
              </a:ext>
            </a:extLst>
          </p:cNvPr>
          <p:cNvSpPr/>
          <p:nvPr/>
        </p:nvSpPr>
        <p:spPr>
          <a:xfrm>
            <a:off x="6396492" y="4715510"/>
            <a:ext cx="664234" cy="776841"/>
          </a:xfrm>
          <a:custGeom>
            <a:avLst/>
            <a:gdLst>
              <a:gd name="connsiteX0" fmla="*/ 664234 w 664234"/>
              <a:gd name="connsiteY0" fmla="*/ 34969 h 776841"/>
              <a:gd name="connsiteX1" fmla="*/ 215660 w 664234"/>
              <a:gd name="connsiteY1" fmla="*/ 43595 h 776841"/>
              <a:gd name="connsiteX2" fmla="*/ 405441 w 664234"/>
              <a:gd name="connsiteY2" fmla="*/ 466290 h 776841"/>
              <a:gd name="connsiteX3" fmla="*/ 0 w 664234"/>
              <a:gd name="connsiteY3" fmla="*/ 776841 h 7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34" h="776841">
                <a:moveTo>
                  <a:pt x="664234" y="34969"/>
                </a:moveTo>
                <a:cubicBezTo>
                  <a:pt x="461513" y="3338"/>
                  <a:pt x="258792" y="-28292"/>
                  <a:pt x="215660" y="43595"/>
                </a:cubicBezTo>
                <a:cubicBezTo>
                  <a:pt x="172528" y="115482"/>
                  <a:pt x="441384" y="344082"/>
                  <a:pt x="405441" y="466290"/>
                </a:cubicBezTo>
                <a:cubicBezTo>
                  <a:pt x="369498" y="588498"/>
                  <a:pt x="184749" y="682669"/>
                  <a:pt x="0" y="776841"/>
                </a:cubicBezTo>
              </a:path>
            </a:pathLst>
          </a:cu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6958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DD0E-E5A0-49C5-B545-E99AF8E4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FB003-902A-407E-A7DC-F97D66F2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38E7B-76BF-409B-8D4D-51A09DD0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283AC6B-43DF-4C3C-91B4-3115AD49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it is convenient to send data through some domain without that domain “seeing” the packet headers.</a:t>
            </a:r>
          </a:p>
          <a:p>
            <a:endParaRPr lang="en-US" dirty="0"/>
          </a:p>
          <a:p>
            <a:r>
              <a:rPr lang="en-US" dirty="0"/>
              <a:t>A tunnel is used in such cases.  A connection is made, but then packets are sent through it as “pure data”.</a:t>
            </a:r>
          </a:p>
          <a:p>
            <a:endParaRPr lang="en-US" dirty="0"/>
          </a:p>
          <a:p>
            <a:r>
              <a:rPr lang="en-US" dirty="0"/>
              <a:t>On the far side, they exit the tunnel and get routed “normally”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93661E-44F2-46E1-B5FB-3D2297BB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472" y="112976"/>
            <a:ext cx="2539401" cy="16948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2DC95D-020E-48B2-A6C8-8E9EF3E0F75A}"/>
              </a:ext>
            </a:extLst>
          </p:cNvPr>
          <p:cNvSpPr txBox="1"/>
          <p:nvPr/>
        </p:nvSpPr>
        <p:spPr>
          <a:xfrm>
            <a:off x="7936303" y="1753720"/>
            <a:ext cx="425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Trainload of IP packets enters a tunnel…. </a:t>
            </a:r>
          </a:p>
        </p:txBody>
      </p:sp>
    </p:spTree>
    <p:extLst>
      <p:ext uri="{BB962C8B-B14F-4D97-AF65-F5344CB8AC3E}">
        <p14:creationId xmlns:p14="http://schemas.microsoft.com/office/powerpoint/2010/main" val="66090016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4028-E579-4A69-B45B-D9608DF6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crazy patchwork!  But it works…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BC84B-79FB-4919-BA89-24A03B23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Internet routers are </a:t>
            </a:r>
            <a:r>
              <a:rPr lang="en-US" i="1" dirty="0"/>
              <a:t>fast</a:t>
            </a:r>
            <a:r>
              <a:rPr lang="en-US" dirty="0"/>
              <a:t> and speed of light is quite fast too.</a:t>
            </a:r>
          </a:p>
          <a:p>
            <a:r>
              <a:rPr lang="en-US" dirty="0"/>
              <a:t>… Should you care that your data went via Delaware?</a:t>
            </a:r>
            <a:br>
              <a:rPr lang="en-US" dirty="0"/>
            </a:br>
            <a:r>
              <a:rPr lang="en-US" dirty="0"/>
              <a:t>… For the ISP, this route could be cheaper to operate, or use faster </a:t>
            </a:r>
            <a:br>
              <a:rPr lang="en-US" dirty="0"/>
            </a:br>
            <a:r>
              <a:rPr lang="en-US" dirty="0"/>
              <a:t>     links and routers.  The physically shortest path may be slower!</a:t>
            </a:r>
          </a:p>
          <a:p>
            <a:endParaRPr lang="en-US" dirty="0"/>
          </a:p>
          <a:p>
            <a:r>
              <a:rPr lang="en-US" dirty="0"/>
              <a:t>At each stage, a packet is routed to whatever router is next in the route for the particular IP address is happens to carry at that stage.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D8895-D800-4F8B-AD05-D291812C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B453D-D90F-4402-BE87-1A1FC5D3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12CD-5750-4735-B66D-B75059C45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1751" cy="4023360"/>
          </a:xfrm>
        </p:spPr>
        <p:txBody>
          <a:bodyPr/>
          <a:lstStyle/>
          <a:p>
            <a:r>
              <a:rPr lang="en-US" dirty="0"/>
              <a:t>Internet routers use “routing tables” that tell them where to send packets.  They adapt to route around outages.</a:t>
            </a:r>
          </a:p>
          <a:p>
            <a:endParaRPr lang="en-US" dirty="0"/>
          </a:p>
          <a:p>
            <a:r>
              <a:rPr lang="en-US" dirty="0"/>
              <a:t>Sometimes, mistakes can happen, but this is rare.</a:t>
            </a:r>
          </a:p>
          <a:p>
            <a:endParaRPr lang="en-US" dirty="0"/>
          </a:p>
          <a:p>
            <a:r>
              <a:rPr lang="en-US" dirty="0"/>
              <a:t>Goal of routing: Pick the most cost-effective, reliable, highest performing path available.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AF74-AFD4-40EE-8AE1-FC4EBDC0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do happen, but rarely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F09C1-2D99-4A53-8108-873EB347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146BF-BB6C-4BBC-86DB-878CC9D0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E1FA-9687-455E-A054-B6AE42229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3" t="24151" r="14246" b="6793"/>
          <a:stretch/>
        </p:blipFill>
        <p:spPr>
          <a:xfrm>
            <a:off x="1173192" y="1656272"/>
            <a:ext cx="9282023" cy="4735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708783-71CE-448F-9915-7F4D586066CB}"/>
              </a:ext>
            </a:extLst>
          </p:cNvPr>
          <p:cNvSpPr/>
          <p:nvPr/>
        </p:nvSpPr>
        <p:spPr>
          <a:xfrm>
            <a:off x="8022566" y="2484408"/>
            <a:ext cx="3140015" cy="3907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E7C33-CA4A-44E1-BAB8-980C9F037C01}"/>
              </a:ext>
            </a:extLst>
          </p:cNvPr>
          <p:cNvSpPr txBox="1"/>
          <p:nvPr/>
        </p:nvSpPr>
        <p:spPr>
          <a:xfrm>
            <a:off x="7539487" y="2665563"/>
            <a:ext cx="42715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ISP operator (somewhere very remote from China) accidentally miscoded one digit of a “fixed” route.</a:t>
            </a:r>
          </a:p>
          <a:p>
            <a:endParaRPr lang="en-US" b="1" dirty="0"/>
          </a:p>
          <a:p>
            <a:r>
              <a:rPr lang="en-US" b="1" dirty="0"/>
              <a:t>This disrupted global routing.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Traffic intended for a centralized router in Shenzhen was “redirected” to a small cafe in Wyoming, near Yellowstone Park…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… </a:t>
            </a:r>
            <a:r>
              <a:rPr lang="en-US" b="1" i="1" u="sng" dirty="0">
                <a:solidFill>
                  <a:srgbClr val="C00000"/>
                </a:solidFill>
              </a:rPr>
              <a:t>all</a:t>
            </a:r>
            <a:r>
              <a:rPr lang="en-US" b="1" i="1" dirty="0">
                <a:solidFill>
                  <a:srgbClr val="C00000"/>
                </a:solidFill>
              </a:rPr>
              <a:t> the traffic, for much of China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4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495F-93DB-453E-9FB0-610B5BD7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</a:t>
            </a:r>
            <a:r>
              <a:rPr lang="en-US" dirty="0" err="1"/>
              <a:t>cafE</a:t>
            </a:r>
            <a:r>
              <a:rPr lang="en-US" dirty="0"/>
              <a:t> do with </a:t>
            </a:r>
            <a:br>
              <a:rPr lang="en-US" dirty="0"/>
            </a:br>
            <a:r>
              <a:rPr lang="en-US" dirty="0"/>
              <a:t>china’s Internet traffic?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87FC2-59F3-4353-B724-F892A897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were “dropped” (discarded, silently)</a:t>
            </a:r>
          </a:p>
          <a:p>
            <a:endParaRPr lang="en-US" dirty="0"/>
          </a:p>
          <a:p>
            <a:r>
              <a:rPr lang="en-US" dirty="0"/>
              <a:t>In fact, this is a </a:t>
            </a:r>
            <a:r>
              <a:rPr lang="en-US" i="1" u="sng" dirty="0"/>
              <a:t>feature</a:t>
            </a:r>
            <a:r>
              <a:rPr lang="en-US" dirty="0"/>
              <a:t> of the Internet!</a:t>
            </a:r>
          </a:p>
          <a:p>
            <a:endParaRPr lang="en-US" dirty="0"/>
          </a:p>
          <a:p>
            <a:r>
              <a:rPr lang="en-US" dirty="0"/>
              <a:t>The Internet works like a network of highways and bridges, but a bridge can just toss cars off if a traffic jam ever forms!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4BE3A-67C5-42EB-B6B8-096FB8B8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4D9BA-D2F4-4241-8B25-D4D8A020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C3F3A-D4F6-401E-AA72-B65ABA1103EF}"/>
              </a:ext>
            </a:extLst>
          </p:cNvPr>
          <p:cNvGrpSpPr/>
          <p:nvPr/>
        </p:nvGrpSpPr>
        <p:grpSpPr>
          <a:xfrm>
            <a:off x="8716961" y="1495132"/>
            <a:ext cx="3357784" cy="3278037"/>
            <a:chOff x="8716961" y="1495132"/>
            <a:chExt cx="3357784" cy="32780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F2ACBA-7100-473B-8DF3-0F1185BA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16961" y="1495132"/>
              <a:ext cx="3357784" cy="32780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A8A974-5AF2-489C-B01E-9C16D8061D49}"/>
                </a:ext>
              </a:extLst>
            </p:cNvPr>
            <p:cNvSpPr txBox="1"/>
            <p:nvPr/>
          </p:nvSpPr>
          <p:spPr>
            <a:xfrm rot="20961760">
              <a:off x="9515488" y="1980919"/>
              <a:ext cx="950879" cy="2308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Regular traffic</a:t>
              </a:r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7075C950-409C-4F8D-91E1-8FE33BA3A3A7}"/>
                </a:ext>
              </a:extLst>
            </p:cNvPr>
            <p:cNvSpPr/>
            <p:nvPr/>
          </p:nvSpPr>
          <p:spPr>
            <a:xfrm rot="21083640">
              <a:off x="10213224" y="2151974"/>
              <a:ext cx="126151" cy="11785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1FBE210-A28B-4935-BEAE-76E67365E5ED}"/>
                </a:ext>
              </a:extLst>
            </p:cNvPr>
            <p:cNvSpPr/>
            <p:nvPr/>
          </p:nvSpPr>
          <p:spPr>
            <a:xfrm rot="21083640">
              <a:off x="9909894" y="2209683"/>
              <a:ext cx="129148" cy="9806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AE09BF53-9510-4AD0-9B76-5AB580DF807B}"/>
                </a:ext>
              </a:extLst>
            </p:cNvPr>
            <p:cNvSpPr/>
            <p:nvPr/>
          </p:nvSpPr>
          <p:spPr>
            <a:xfrm rot="21083640">
              <a:off x="9610675" y="2234525"/>
              <a:ext cx="99086" cy="10295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D8EE75-67CE-4C5E-814E-9FC32647AEE7}"/>
                </a:ext>
              </a:extLst>
            </p:cNvPr>
            <p:cNvSpPr txBox="1"/>
            <p:nvPr/>
          </p:nvSpPr>
          <p:spPr>
            <a:xfrm rot="20961760">
              <a:off x="10526253" y="1786937"/>
              <a:ext cx="65896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Overload traffic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4560D5CE-6492-4619-A4F5-11B47026478F}"/>
                </a:ext>
              </a:extLst>
            </p:cNvPr>
            <p:cNvSpPr/>
            <p:nvPr/>
          </p:nvSpPr>
          <p:spPr>
            <a:xfrm rot="21083640">
              <a:off x="10749765" y="2118451"/>
              <a:ext cx="153528" cy="15694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81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9988-1FFA-482D-B0F9-7D72ED62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83843" cy="1499616"/>
          </a:xfrm>
        </p:spPr>
        <p:txBody>
          <a:bodyPr/>
          <a:lstStyle/>
          <a:p>
            <a:r>
              <a:rPr lang="en-US" dirty="0"/>
              <a:t>Why drop packets?  End-to-End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01B8-3540-4D6D-9879-6BFA40522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early days of the Internet a debate arose: should the Internet be reliable, or is it ok to drop packets?</a:t>
            </a:r>
          </a:p>
          <a:p>
            <a:endParaRPr lang="en-US" dirty="0"/>
          </a:p>
          <a:p>
            <a:r>
              <a:rPr lang="en-US" dirty="0"/>
              <a:t>The “end to end” principle was this: The Internet itself doesn’t need to be reliable, as long as it is blindingly fast and </a:t>
            </a:r>
            <a:r>
              <a:rPr lang="en-US" i="1" dirty="0"/>
              <a:t>mostly</a:t>
            </a:r>
            <a:r>
              <a:rPr lang="en-US" dirty="0"/>
              <a:t> reliable.  This ultimately “won” over other options.</a:t>
            </a:r>
          </a:p>
          <a:p>
            <a:endParaRPr lang="en-US" dirty="0"/>
          </a:p>
          <a:p>
            <a:r>
              <a:rPr lang="en-US" dirty="0"/>
              <a:t>In fact, failures are rare.  But overload is common.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834AB-3A6B-4A89-A2D6-C8BCE0F4F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2F953-8E97-4282-91F3-5EE24EE4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62D1-7B85-43A4-8A27-E702BEF8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 dirty="0"/>
              <a:t>TCP Streams Embody the end-to-End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055E-16F9-4641-9A68-AF048856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Like a pipe, TCP sends a stream of bytes from A to B, with no losses or corruption or out-of-order data.</a:t>
            </a:r>
          </a:p>
          <a:p>
            <a:endParaRPr lang="en-US" dirty="0"/>
          </a:p>
          <a:p>
            <a:r>
              <a:rPr lang="en-US" dirty="0"/>
              <a:t>TCP has two “end points”.  The “end to end” principle makes these endpoints responsible for reliability and security.</a:t>
            </a:r>
          </a:p>
          <a:p>
            <a:endParaRPr lang="en-US" dirty="0"/>
          </a:p>
          <a:p>
            <a:r>
              <a:rPr lang="en-US" dirty="0"/>
              <a:t>TCP uses a </a:t>
            </a:r>
            <a:r>
              <a:rPr lang="en-US" i="1" dirty="0"/>
              <a:t>protocol</a:t>
            </a:r>
            <a:r>
              <a:rPr lang="en-US" dirty="0"/>
              <a:t> to achieve them: A scripted exchange of messages with a format that TCP imposes.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5DBC4-4D5E-4175-8303-71E1629D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9885-9DE2-4FC8-9B3C-EF808FA3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3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9E78B-F690-437E-8F9E-6CAAF27770AB}"/>
              </a:ext>
            </a:extLst>
          </p:cNvPr>
          <p:cNvSpPr txBox="1"/>
          <p:nvPr/>
        </p:nvSpPr>
        <p:spPr>
          <a:xfrm>
            <a:off x="2915728" y="2389516"/>
            <a:ext cx="61937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Internet, IP addresses and port numbers.</a:t>
            </a:r>
            <a:br>
              <a:rPr lang="en-US" b="1" dirty="0"/>
            </a:br>
            <a:r>
              <a:rPr lang="en-US" b="1" dirty="0"/>
              <a:t>Packets, routing, firewalls, tunnels, network address translation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33EE5-5941-42CF-A0F8-E8F4B9312676}"/>
              </a:ext>
            </a:extLst>
          </p:cNvPr>
          <p:cNvSpPr txBox="1"/>
          <p:nvPr/>
        </p:nvSpPr>
        <p:spPr>
          <a:xfrm>
            <a:off x="3671976" y="3637488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TCP basics, SSL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BE372-9280-4015-87A3-26838A33F01E}"/>
              </a:ext>
            </a:extLst>
          </p:cNvPr>
          <p:cNvSpPr txBox="1"/>
          <p:nvPr/>
        </p:nvSpPr>
        <p:spPr>
          <a:xfrm>
            <a:off x="3671976" y="4548716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Socket API, Google GRPC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FDE022-9131-44E3-B494-36E5633A65B8}"/>
              </a:ext>
            </a:extLst>
          </p:cNvPr>
          <p:cNvSpPr txBox="1"/>
          <p:nvPr/>
        </p:nvSpPr>
        <p:spPr>
          <a:xfrm>
            <a:off x="3671976" y="5374810"/>
            <a:ext cx="43764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 versus https, VPNs, VPC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BC86-AC0B-47B3-BDBF-49710847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lives inside these TCP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50573-A144-4022-BDB4-75FBC4C8B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has a header of its own, with information used by the end-to-end protocol operated by the TCP module in the Linux kernel.</a:t>
            </a:r>
          </a:p>
          <a:p>
            <a:endParaRPr lang="en-US" dirty="0"/>
          </a:p>
          <a:p>
            <a:r>
              <a:rPr lang="en-US" dirty="0"/>
              <a:t>The message you send is chopped into segments and carried as data within these TCP packets.</a:t>
            </a:r>
          </a:p>
          <a:p>
            <a:endParaRPr lang="en-US" dirty="0"/>
          </a:p>
          <a:p>
            <a:r>
              <a:rPr lang="en-US" dirty="0"/>
              <a:t>On arrival, TCP will deliver the data, but you won’t see the TCP headers: it removes them in the kernel protocol stack.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AFC8F-F82C-4339-A06D-2FC598CC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9977E-467F-4D4F-B45E-28E1EEF8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1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0729-1586-4203-BCB0-FB7A76DC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starts with a special</a:t>
            </a:r>
            <a:br>
              <a:rPr lang="en-US" dirty="0"/>
            </a:br>
            <a:r>
              <a:rPr lang="en-US" u="sng" dirty="0"/>
              <a:t>three-way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1965-4ECF-4B44-A8EA-6816E34FD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TCP has some very basic security built in: the initial connection involves a “three way handshake”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Hello B.  I am A, trying to connect to you.  [SEQ=1234]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	A, I would love to connect. [SEQ=9876]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   B, this is A again.  Success! [SEQ=1234,9876]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SSL is a standard for creating stronger security on TCP connections.  It additionally establishes a session “key” used to encrypt all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05318-9045-453B-BA5F-CAB57360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363AA-EE32-43DD-AC51-301639013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AF1C9-086A-44ED-B816-D48F1A38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661" y="28575"/>
            <a:ext cx="41338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2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D695E6-5B0F-445C-AB9E-4AED1D01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1994" b="24599"/>
          <a:stretch/>
        </p:blipFill>
        <p:spPr>
          <a:xfrm>
            <a:off x="6704493" y="355723"/>
            <a:ext cx="5363991" cy="2068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CAFE0B-176C-40B0-94F6-49DCB123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sliding window:</a:t>
            </a:r>
            <a:br>
              <a:rPr lang="en-US" dirty="0"/>
            </a:br>
            <a:r>
              <a:rPr lang="en-US" dirty="0"/>
              <a:t>Used after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8D7C-7D1B-4EFD-9D48-B9E202CE4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 high summary:</a:t>
            </a:r>
          </a:p>
          <a:p>
            <a:endParaRPr lang="en-US" dirty="0"/>
          </a:p>
          <a:p>
            <a:r>
              <a:rPr lang="en-US" dirty="0"/>
              <a:t>When TCP sends data, the sender numbers the packets.  The receiver acknowledges receipt (“ack”) or if it notices a gap, asks for a </a:t>
            </a:r>
            <a:r>
              <a:rPr lang="en-US" dirty="0" err="1"/>
              <a:t>retranmission</a:t>
            </a:r>
            <a:r>
              <a:rPr lang="en-US" dirty="0"/>
              <a:t> (“</a:t>
            </a:r>
            <a:r>
              <a:rPr lang="en-US" dirty="0" err="1"/>
              <a:t>nack</a:t>
            </a:r>
            <a:r>
              <a:rPr lang="en-US" dirty="0"/>
              <a:t>”).</a:t>
            </a:r>
          </a:p>
          <a:p>
            <a:endParaRPr lang="en-US" dirty="0"/>
          </a:p>
          <a:p>
            <a:r>
              <a:rPr lang="en-US" dirty="0"/>
              <a:t>This is done using a form of bounded buffer: the sliding window.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F2664-F14D-47CB-BC9C-012CDC54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ADE36-F244-42B7-97C5-8C370576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87C3CF-3E81-40BA-8912-0C1F089846B3}"/>
              </a:ext>
            </a:extLst>
          </p:cNvPr>
          <p:cNvSpPr txBox="1"/>
          <p:nvPr/>
        </p:nvSpPr>
        <p:spPr>
          <a:xfrm>
            <a:off x="7050845" y="2763152"/>
            <a:ext cx="51085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The TCP sliding window.  Animation available </a:t>
            </a:r>
            <a:r>
              <a:rPr lang="en-US" b="1" dirty="0">
                <a:hlinkClick r:id="rId3"/>
              </a:rPr>
              <a:t>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885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FF65-FCE2-4220-8E5B-06CF13A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also does rate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D829-8219-44B8-92C1-6C1DF4D64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has a scheme for varying the transmission rate to match the speed of the connection.</a:t>
            </a:r>
          </a:p>
          <a:p>
            <a:endParaRPr lang="en-US" dirty="0"/>
          </a:p>
          <a:p>
            <a:r>
              <a:rPr lang="en-US" dirty="0"/>
              <a:t>TCP steadily speeds up until packet drops occur: some router got overloaded.  Then it slows down drastically… then speeds up.  </a:t>
            </a:r>
          </a:p>
          <a:p>
            <a:endParaRPr lang="en-US" dirty="0"/>
          </a:p>
          <a:p>
            <a:r>
              <a:rPr lang="en-US" dirty="0"/>
              <a:t>Called an </a:t>
            </a:r>
            <a:r>
              <a:rPr lang="en-US" i="1" dirty="0"/>
              <a:t>additive increase, multiplicative decrease </a:t>
            </a:r>
            <a:r>
              <a:rPr lang="en-US" dirty="0"/>
              <a:t>scheme.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F4916-DE34-463A-829F-A6085A71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24EAA-46B9-4984-9A1D-F291D9DC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E3B917-7C29-4679-B3FC-103DD6F56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2"/>
          <a:stretch/>
        </p:blipFill>
        <p:spPr>
          <a:xfrm>
            <a:off x="8360913" y="345056"/>
            <a:ext cx="3752385" cy="18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0F73-67B2-4AE3-8D47-FA67E5A1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2B35-EA65-45BA-9D2E-6F847B5E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systems have firewalls of various kinds, and some also have additional features (such as “network address translation”, and “VPN tunneling”).  </a:t>
            </a:r>
          </a:p>
          <a:p>
            <a:endParaRPr lang="en-US" dirty="0"/>
          </a:p>
          <a:p>
            <a:r>
              <a:rPr lang="en-US" dirty="0"/>
              <a:t>Those are programmed to block unwanted Internet traffic.</a:t>
            </a:r>
          </a:p>
          <a:p>
            <a:br>
              <a:rPr lang="en-US" dirty="0"/>
            </a:br>
            <a:r>
              <a:rPr lang="en-US" dirty="0"/>
              <a:t>For example, my </a:t>
            </a:r>
            <a:r>
              <a:rPr lang="en-US" dirty="0" err="1"/>
              <a:t>wifi</a:t>
            </a:r>
            <a:r>
              <a:rPr lang="en-US" dirty="0"/>
              <a:t> router gives computers in my home IP </a:t>
            </a:r>
            <a:r>
              <a:rPr lang="en-US" dirty="0" err="1"/>
              <a:t>addreses</a:t>
            </a:r>
            <a:r>
              <a:rPr lang="en-US" dirty="0"/>
              <a:t> like 192.168.0.11.  These are not visible outside my home.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BF23D-A5F6-45A0-AA13-07EF7EA4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5A968-B61E-4074-9961-8EE2803E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7E986-0A49-4782-BE6E-9645ECA9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286" y="306316"/>
            <a:ext cx="1622531" cy="1148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FD846-6578-4D3C-9C3C-DA9D36CD1FEC}"/>
              </a:ext>
            </a:extLst>
          </p:cNvPr>
          <p:cNvSpPr txBox="1"/>
          <p:nvPr/>
        </p:nvSpPr>
        <p:spPr>
          <a:xfrm>
            <a:off x="9769779" y="1462063"/>
            <a:ext cx="216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NAT box + firewall</a:t>
            </a:r>
          </a:p>
        </p:txBody>
      </p:sp>
    </p:spTree>
    <p:extLst>
      <p:ext uri="{BB962C8B-B14F-4D97-AF65-F5344CB8AC3E}">
        <p14:creationId xmlns:p14="http://schemas.microsoft.com/office/powerpoint/2010/main" val="700806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C24-6596-456C-B5AA-232E4A8E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connectivity!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5CC0-400B-4B42-AF8E-4FA52A5FC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process on my computer, in my home, can connect </a:t>
            </a:r>
            <a:r>
              <a:rPr lang="en-US" i="1" dirty="0"/>
              <a:t>to </a:t>
            </a:r>
            <a:r>
              <a:rPr lang="en-US" dirty="0"/>
              <a:t>Netflix.com or Amazon.com or Azure.com.</a:t>
            </a:r>
          </a:p>
          <a:p>
            <a:endParaRPr lang="en-US" dirty="0"/>
          </a:p>
          <a:p>
            <a:r>
              <a:rPr lang="en-US" dirty="0"/>
              <a:t>Once the session is established, messages can flow both ways: the </a:t>
            </a:r>
            <a:r>
              <a:rPr lang="en-US" dirty="0" err="1"/>
              <a:t>wifi</a:t>
            </a:r>
            <a:r>
              <a:rPr lang="en-US" dirty="0"/>
              <a:t> router opens a “tunnel” that allows them through.</a:t>
            </a:r>
          </a:p>
          <a:p>
            <a:endParaRPr lang="en-US" dirty="0"/>
          </a:p>
          <a:p>
            <a:r>
              <a:rPr lang="en-US" dirty="0"/>
              <a:t>Yet that same Azure.com server wouldn’t be able to initiate a connection to my computer: traffic would be blocked!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4A0EA-C998-4104-84F5-EFA794C3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F9043-8D92-4570-BFDF-86ACBF15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47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1851-42DC-417A-BE43-FF65DEA7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these connections?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7E78E-C97E-4024-BD41-53F7C769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 dirty="0"/>
              <a:t>Consider a client on my machine, perhaps a web browser.</a:t>
            </a:r>
          </a:p>
          <a:p>
            <a:endParaRPr lang="en-US" dirty="0"/>
          </a:p>
          <a:p>
            <a:r>
              <a:rPr lang="en-US" dirty="0"/>
              <a:t>The server is on some other machine, perhaps at Netflix.com</a:t>
            </a:r>
          </a:p>
          <a:p>
            <a:pPr lvl="1"/>
            <a:r>
              <a:rPr lang="en-US" dirty="0"/>
              <a:t> In fact, Netflix.com is </a:t>
            </a:r>
            <a:r>
              <a:rPr lang="en-US" b="1" dirty="0"/>
              <a:t>hosted</a:t>
            </a:r>
            <a:r>
              <a:rPr lang="en-US" dirty="0"/>
              <a:t> by Amazon (rents machines on their cloud)</a:t>
            </a:r>
          </a:p>
          <a:p>
            <a:pPr lvl="1"/>
            <a:r>
              <a:rPr lang="en-US" dirty="0"/>
              <a:t> So if you talk to a Netflix.com server, your TCP connection will actually </a:t>
            </a:r>
            <a:br>
              <a:rPr lang="en-US" dirty="0"/>
            </a:br>
            <a:r>
              <a:rPr lang="en-US" dirty="0"/>
              <a:t>   be to a machine in an Amazon AWS data center.</a:t>
            </a:r>
          </a:p>
          <a:p>
            <a:pPr lvl="1"/>
            <a:r>
              <a:rPr lang="en-US" dirty="0"/>
              <a:t> This is an aspect of modern cloud computing: “rent don’t own”.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BEC40-D311-42AD-8515-92037156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60FF3-D75B-4321-A7DB-F7F2C2B3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CE2C671-4DAA-45FB-ADD9-393B72C0DDE1}"/>
              </a:ext>
            </a:extLst>
          </p:cNvPr>
          <p:cNvSpPr/>
          <p:nvPr/>
        </p:nvSpPr>
        <p:spPr>
          <a:xfrm>
            <a:off x="4319517" y="948906"/>
            <a:ext cx="7004649" cy="972024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Create a connection endpoint.  This will be used for a TCP connection, but more initialization is required.</a:t>
            </a:r>
          </a:p>
        </p:txBody>
      </p:sp>
    </p:spTree>
    <p:extLst>
      <p:ext uri="{BB962C8B-B14F-4D97-AF65-F5344CB8AC3E}">
        <p14:creationId xmlns:p14="http://schemas.microsoft.com/office/powerpoint/2010/main" val="385560500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A99F712-C928-438F-8455-E2C09472F7C4}"/>
              </a:ext>
            </a:extLst>
          </p:cNvPr>
          <p:cNvSpPr/>
          <p:nvPr/>
        </p:nvSpPr>
        <p:spPr>
          <a:xfrm>
            <a:off x="2309563" y="2090150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Associate an IP address and port number with it.  These come from “</a:t>
            </a:r>
            <a:r>
              <a:rPr lang="en-US" sz="2000" b="1" dirty="0" err="1"/>
              <a:t>gethostbyname</a:t>
            </a:r>
            <a:r>
              <a:rPr lang="en-US" sz="20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94458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F081-AD15-4821-B5A1-3222A0D2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basics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E3716-8729-4471-BED0-3EBB19C2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like a computerized postal system.</a:t>
            </a:r>
          </a:p>
          <a:p>
            <a:endParaRPr lang="en-US" dirty="0"/>
          </a:p>
          <a:p>
            <a:r>
              <a:rPr lang="en-US" dirty="0"/>
              <a:t>Any process can set up a “mailbox” (a </a:t>
            </a:r>
            <a:r>
              <a:rPr lang="en-US" b="1" dirty="0"/>
              <a:t>socket</a:t>
            </a:r>
            <a:r>
              <a:rPr lang="en-US" dirty="0"/>
              <a:t>), and post an address on it (</a:t>
            </a:r>
            <a:r>
              <a:rPr lang="en-US" b="1" dirty="0"/>
              <a:t>bind </a:t>
            </a:r>
            <a:r>
              <a:rPr lang="en-US" dirty="0"/>
              <a:t>an IP address and port number).</a:t>
            </a:r>
          </a:p>
          <a:p>
            <a:endParaRPr lang="en-US" dirty="0"/>
          </a:p>
          <a:p>
            <a:r>
              <a:rPr lang="en-US" dirty="0"/>
              <a:t>The address can then be registered for use by programs anywhere on the net… with limitations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4A0FD-3429-44D7-A909-64B945F5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24B45-C24D-49F2-B69E-277306DF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20E2F37-D696-46D0-B18D-DF45E884D01C}"/>
              </a:ext>
            </a:extLst>
          </p:cNvPr>
          <p:cNvSpPr/>
          <p:nvPr/>
        </p:nvSpPr>
        <p:spPr>
          <a:xfrm>
            <a:off x="2262314" y="2774373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Tell Linux this server will accept up to five simultaneous client connections via the TCP protocol.</a:t>
            </a:r>
          </a:p>
        </p:txBody>
      </p:sp>
    </p:spTree>
    <p:extLst>
      <p:ext uri="{BB962C8B-B14F-4D97-AF65-F5344CB8AC3E}">
        <p14:creationId xmlns:p14="http://schemas.microsoft.com/office/powerpoint/2010/main" val="1653082978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4163223" y="3282351"/>
            <a:ext cx="7004649" cy="910259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Accept returns the file descriptor of an established connection, and now the server can read bytes from it</a:t>
            </a:r>
          </a:p>
        </p:txBody>
      </p:sp>
    </p:spTree>
    <p:extLst>
      <p:ext uri="{BB962C8B-B14F-4D97-AF65-F5344CB8AC3E}">
        <p14:creationId xmlns:p14="http://schemas.microsoft.com/office/powerpoint/2010/main" val="1445108156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5256391" y="4504714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Read some bytes</a:t>
            </a:r>
          </a:p>
        </p:txBody>
      </p:sp>
    </p:spTree>
    <p:extLst>
      <p:ext uri="{BB962C8B-B14F-4D97-AF65-F5344CB8AC3E}">
        <p14:creationId xmlns:p14="http://schemas.microsoft.com/office/powerpoint/2010/main" val="1474348711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// logic to initialize </a:t>
            </a:r>
            <a:r>
              <a:rPr lang="en-US" dirty="0" err="1"/>
              <a:t>serv_addr</a:t>
            </a:r>
            <a:r>
              <a:rPr lang="en-US" dirty="0"/>
              <a:t> struct not shown! </a:t>
            </a:r>
          </a:p>
          <a:p>
            <a:r>
              <a:rPr lang="en-US" dirty="0"/>
              <a:t>bind(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</a:t>
            </a:r>
          </a:p>
          <a:p>
            <a:r>
              <a:rPr lang="en-US" dirty="0"/>
              <a:t>listen(</a:t>
            </a:r>
            <a:r>
              <a:rPr lang="en-US" dirty="0" err="1"/>
              <a:t>sockfd</a:t>
            </a:r>
            <a:r>
              <a:rPr lang="en-US" dirty="0"/>
              <a:t>, 5);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accept(</a:t>
            </a:r>
            <a:r>
              <a:rPr lang="en-US" dirty="0" err="1"/>
              <a:t>sockfd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A2885F-86F9-49C0-A7A6-310DB8784350}"/>
              </a:ext>
            </a:extLst>
          </p:cNvPr>
          <p:cNvSpPr/>
          <p:nvPr/>
        </p:nvSpPr>
        <p:spPr>
          <a:xfrm>
            <a:off x="2211268" y="4910155"/>
            <a:ext cx="7004649" cy="586768"/>
          </a:xfrm>
          <a:prstGeom prst="wedgeRoundRectCallout">
            <a:avLst>
              <a:gd name="adj1" fmla="val -53838"/>
              <a:gd name="adj2" fmla="val 103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Write some bytes</a:t>
            </a:r>
          </a:p>
        </p:txBody>
      </p:sp>
    </p:spTree>
    <p:extLst>
      <p:ext uri="{BB962C8B-B14F-4D97-AF65-F5344CB8AC3E}">
        <p14:creationId xmlns:p14="http://schemas.microsoft.com/office/powerpoint/2010/main" val="1150020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E6EA-60D6-4E00-AA7D-C8853104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operations: </a:t>
            </a:r>
            <a:r>
              <a:rPr lang="en-US" u="sng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857BC-B09E-4DBB-AD74-AA3CB7EEB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 </a:t>
            </a:r>
            <a:r>
              <a:rPr lang="en-US" dirty="0" err="1"/>
              <a:t>sockfd</a:t>
            </a:r>
            <a:r>
              <a:rPr lang="en-US" dirty="0"/>
              <a:t> = socket(AF_INET, SOCK_STREAM, 0);</a:t>
            </a:r>
          </a:p>
          <a:p>
            <a:r>
              <a:rPr lang="en-US" dirty="0"/>
              <a:t>… client does not need “bind” or “listen” or “accept”!</a:t>
            </a:r>
          </a:p>
          <a:p>
            <a:r>
              <a:rPr lang="en-US" dirty="0"/>
              <a:t>int </a:t>
            </a:r>
            <a:r>
              <a:rPr lang="en-US" dirty="0" err="1"/>
              <a:t>connfd</a:t>
            </a:r>
            <a:r>
              <a:rPr lang="en-US" dirty="0"/>
              <a:t> = connect(</a:t>
            </a:r>
            <a:r>
              <a:rPr lang="en-US" dirty="0" err="1"/>
              <a:t>sockfd</a:t>
            </a:r>
            <a:r>
              <a:rPr lang="en-US" dirty="0"/>
              <a:t>, (struct </a:t>
            </a:r>
            <a:r>
              <a:rPr lang="en-US" dirty="0" err="1"/>
              <a:t>sockaddr</a:t>
            </a:r>
            <a:r>
              <a:rPr lang="en-US" dirty="0"/>
              <a:t> *) &amp;</a:t>
            </a:r>
            <a:r>
              <a:rPr lang="en-US" dirty="0" err="1"/>
              <a:t>serv_addr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                                                             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serv_addr</a:t>
            </a:r>
            <a:r>
              <a:rPr lang="en-US" dirty="0"/>
              <a:t>)); </a:t>
            </a:r>
          </a:p>
          <a:p>
            <a:r>
              <a:rPr lang="en-US" dirty="0"/>
              <a:t>send(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  <a:p>
            <a:r>
              <a:rPr lang="en-US" dirty="0"/>
              <a:t>int </a:t>
            </a:r>
            <a:r>
              <a:rPr lang="en-US" dirty="0" err="1"/>
              <a:t>bytesread</a:t>
            </a:r>
            <a:r>
              <a:rPr lang="en-US" dirty="0"/>
              <a:t> = receive(</a:t>
            </a:r>
            <a:r>
              <a:rPr lang="en-US" dirty="0" err="1"/>
              <a:t>connfd</a:t>
            </a:r>
            <a:r>
              <a:rPr lang="en-US" dirty="0"/>
              <a:t>, buffer, </a:t>
            </a:r>
            <a:r>
              <a:rPr lang="en-US" dirty="0" err="1"/>
              <a:t>nbytes</a:t>
            </a:r>
            <a:r>
              <a:rPr lang="en-US" dirty="0"/>
              <a:t>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2132B-6776-4761-9933-C13CD55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14F67-3503-4154-A2A7-E8E88592E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63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D006-D414-47E4-8311-4F657EA10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client get the server’s IP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40D2E-D0A0-4AF6-AD67-B8146B88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70890" cy="4023360"/>
          </a:xfrm>
        </p:spPr>
        <p:txBody>
          <a:bodyPr>
            <a:normAutofit/>
          </a:bodyPr>
          <a:lstStyle/>
          <a:p>
            <a:r>
              <a:rPr lang="en-US" dirty="0"/>
              <a:t>It uses </a:t>
            </a:r>
            <a:r>
              <a:rPr lang="en-US" b="1" dirty="0" err="1"/>
              <a:t>gethostbyname</a:t>
            </a:r>
            <a:r>
              <a:rPr lang="en-US" dirty="0"/>
              <a:t>, then has to fill in the address struct.</a:t>
            </a:r>
          </a:p>
          <a:p>
            <a:endParaRPr lang="en-US" dirty="0"/>
          </a:p>
          <a:p>
            <a:r>
              <a:rPr lang="en-US" dirty="0"/>
              <a:t>It gets its own IP address by calling </a:t>
            </a:r>
            <a:r>
              <a:rPr lang="en-US" b="1" dirty="0" err="1"/>
              <a:t>gethostbyname</a:t>
            </a:r>
            <a:r>
              <a:rPr lang="en-US" dirty="0"/>
              <a:t> on </a:t>
            </a:r>
            <a:r>
              <a:rPr lang="en-US" b="1" dirty="0"/>
              <a:t>localhost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 The server’s port number is from a table of standard port numbers.  </a:t>
            </a:r>
          </a:p>
          <a:p>
            <a:pPr lvl="1"/>
            <a:r>
              <a:rPr lang="en-US" dirty="0"/>
              <a:t> Linux can also assign a port number.  Your server can use this, then</a:t>
            </a:r>
            <a:br>
              <a:rPr lang="en-US" dirty="0"/>
            </a:br>
            <a:r>
              <a:rPr lang="en-US" dirty="0"/>
              <a:t>  check the address and port number it received, then publish it in a file</a:t>
            </a:r>
            <a:br>
              <a:rPr lang="en-US" dirty="0"/>
            </a:br>
            <a:r>
              <a:rPr lang="en-US" dirty="0"/>
              <a:t>  or on a web page for the client to find.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3FADB9-17B0-49F9-A650-37CFE824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8FF22-22EC-408D-82E5-3E351993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F8DC-CBCB-4678-8B6C-66758D44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OK… A is now connected to 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95154-6C16-44B7-829B-AC800CBE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TCP stream is just a stream of bytes.</a:t>
            </a:r>
          </a:p>
          <a:p>
            <a:endParaRPr lang="en-US" dirty="0"/>
          </a:p>
          <a:p>
            <a:r>
              <a:rPr lang="en-US" dirty="0"/>
              <a:t>To make a request with arguments: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builds a header identifying the requested operation and serializes</a:t>
            </a:r>
            <a:br>
              <a:rPr lang="en-US" dirty="0"/>
            </a:br>
            <a:r>
              <a:rPr lang="en-US" dirty="0"/>
              <a:t>    the arguments into a byte array.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 reads the header first, allowing it to learn how much data to read.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request-id will be used later to pair the result with a waiting thread.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34D6C-0695-49F2-9329-155BAD6FC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53D32-B9B7-450D-8E4A-F017D7E6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8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E5-6344-41DC-B773-426C1467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GRPC: A popular packaging of these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9EB9-C822-4520-A876-6D7221FA3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library that can be used from C++, Java, Python, etc.  Runs over TCP.</a:t>
            </a:r>
          </a:p>
          <a:p>
            <a:endParaRPr lang="en-US" dirty="0"/>
          </a:p>
          <a:p>
            <a:r>
              <a:rPr lang="en-US" dirty="0"/>
              <a:t>Fairly easy to use, but we won’t get into the details in CS4414.</a:t>
            </a:r>
          </a:p>
          <a:p>
            <a:endParaRPr lang="en-US" dirty="0"/>
          </a:p>
          <a:p>
            <a:r>
              <a:rPr lang="en-US" dirty="0"/>
              <a:t>GRPC allows a server to associate an object with a connection.</a:t>
            </a:r>
            <a:br>
              <a:rPr lang="en-US" dirty="0"/>
            </a:br>
            <a:r>
              <a:rPr lang="en-US" dirty="0"/>
              <a:t>The client can call methods in a type-checked 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2E5CB-7B25-47D2-876E-1D0491A2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93A4-5433-4A66-A755-B13F88FF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4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4005-0176-4A9A-8947-D84EC06E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Overheads?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DC0DC-CEDC-4AA8-9C0D-D757D72C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83" y="2286000"/>
            <a:ext cx="11128662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GRPC has a fast serialization method, much better than CORBA (from Lecture 18).  When using a secure TCP session (with SSL), there is a small extra encryption/decryption delay.</a:t>
            </a:r>
          </a:p>
          <a:p>
            <a:endParaRPr lang="en-US" dirty="0"/>
          </a:p>
          <a:p>
            <a:r>
              <a:rPr lang="en-US" b="1" dirty="0"/>
              <a:t>Network delays are the main cost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  From Ken’s lake cottage in Trumansburg to Cornell: 1.5ms (routed via Syracuse).   </a:t>
            </a:r>
          </a:p>
          <a:p>
            <a:pPr lvl="1"/>
            <a:r>
              <a:rPr lang="en-US" dirty="0"/>
              <a:t>  Between two machines in a data center, they are as low as 50-100us.</a:t>
            </a:r>
          </a:p>
          <a:p>
            <a:pPr lvl="1"/>
            <a:r>
              <a:rPr lang="en-US" dirty="0"/>
              <a:t>  On the public Internet, bandwidth of 10MB is excellent.  </a:t>
            </a:r>
          </a:p>
          <a:p>
            <a:pPr lvl="1"/>
            <a:r>
              <a:rPr lang="en-US" dirty="0"/>
              <a:t>  But inside a data center, rates can reach 10 GB: 1000x faster!.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55C6-11E3-4FAA-8D00-46B91515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E4C1B-5F6B-40CA-9457-C30AFDD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6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12F5-362E-4CA6-B8D5-C6E99070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GRPC Example: Hello World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2895B-D137-4F59-91D5-F1017329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B0A8-A840-4E50-9C95-70254317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E4A01-8BA7-430C-8FFD-06EA2ECC24B9}"/>
              </a:ext>
            </a:extLst>
          </p:cNvPr>
          <p:cNvSpPr/>
          <p:nvPr/>
        </p:nvSpPr>
        <p:spPr>
          <a:xfrm>
            <a:off x="299050" y="1909191"/>
            <a:ext cx="5566913" cy="452431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// The greeting service definition is used by both the</a:t>
            </a:r>
            <a:br>
              <a:rPr lang="en-US" b="1" dirty="0"/>
            </a:br>
            <a:r>
              <a:rPr lang="en-US" b="1" dirty="0"/>
              <a:t>// Client and the server.  It contains virtual methods</a:t>
            </a:r>
          </a:p>
          <a:p>
            <a:r>
              <a:rPr lang="en-US" b="1" dirty="0"/>
              <a:t>service Greeter {</a:t>
            </a:r>
          </a:p>
          <a:p>
            <a:r>
              <a:rPr lang="en-US" b="1" dirty="0"/>
              <a:t>  // Sends a greeting</a:t>
            </a:r>
          </a:p>
          <a:p>
            <a:r>
              <a:rPr lang="en-US" b="1" dirty="0"/>
              <a:t>  </a:t>
            </a:r>
            <a:r>
              <a:rPr lang="en-US" b="1" dirty="0" err="1"/>
              <a:t>rpc</a:t>
            </a:r>
            <a:r>
              <a:rPr lang="en-US" b="1" dirty="0"/>
              <a:t> </a:t>
            </a:r>
            <a:r>
              <a:rPr lang="en-US" b="1" dirty="0" err="1"/>
              <a:t>SayHello</a:t>
            </a:r>
            <a:r>
              <a:rPr lang="en-US" b="1" dirty="0"/>
              <a:t> (</a:t>
            </a:r>
            <a:r>
              <a:rPr lang="en-US" b="1" dirty="0" err="1"/>
              <a:t>HelloRequest</a:t>
            </a:r>
            <a:r>
              <a:rPr lang="en-US" b="1" dirty="0"/>
              <a:t>) returns (</a:t>
            </a:r>
            <a:r>
              <a:rPr lang="en-US" b="1" dirty="0" err="1"/>
              <a:t>HelloReply</a:t>
            </a:r>
            <a:r>
              <a:rPr lang="en-US" b="1" dirty="0"/>
              <a:t>) {}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request message containing the user's name.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HelloRequest</a:t>
            </a:r>
            <a:r>
              <a:rPr lang="en-US" b="1" dirty="0"/>
              <a:t> {</a:t>
            </a:r>
          </a:p>
          <a:p>
            <a:r>
              <a:rPr lang="en-US" b="1" dirty="0"/>
              <a:t>  string name = 1;</a:t>
            </a:r>
          </a:p>
          <a:p>
            <a:r>
              <a:rPr lang="en-US" b="1" dirty="0"/>
              <a:t>}</a:t>
            </a:r>
          </a:p>
          <a:p>
            <a:endParaRPr lang="en-US" b="1" dirty="0"/>
          </a:p>
          <a:p>
            <a:r>
              <a:rPr lang="en-US" b="1" dirty="0"/>
              <a:t>// The response message containing the greetings</a:t>
            </a:r>
          </a:p>
          <a:p>
            <a:r>
              <a:rPr lang="en-US" b="1" dirty="0"/>
              <a:t>message </a:t>
            </a:r>
            <a:r>
              <a:rPr lang="en-US" b="1" dirty="0" err="1"/>
              <a:t>HelloReply</a:t>
            </a:r>
            <a:r>
              <a:rPr lang="en-US" b="1" dirty="0"/>
              <a:t> {</a:t>
            </a:r>
          </a:p>
          <a:p>
            <a:r>
              <a:rPr lang="en-US" b="1" dirty="0"/>
              <a:t>  string message = 1;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8950CC-2DD2-49C0-BA7E-4CFA41DDF30D}"/>
              </a:ext>
            </a:extLst>
          </p:cNvPr>
          <p:cNvSpPr/>
          <p:nvPr/>
        </p:nvSpPr>
        <p:spPr>
          <a:xfrm>
            <a:off x="5989608" y="2599303"/>
            <a:ext cx="6096000" cy="230832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b="1" dirty="0"/>
              <a:t>class </a:t>
            </a:r>
            <a:r>
              <a:rPr lang="en-US" b="1" dirty="0" err="1"/>
              <a:t>GreeterServiceImpl</a:t>
            </a:r>
            <a:r>
              <a:rPr lang="en-US" b="1" dirty="0"/>
              <a:t> final : public Greeter::Service {</a:t>
            </a:r>
          </a:p>
          <a:p>
            <a:r>
              <a:rPr lang="en-US" b="1" dirty="0"/>
              <a:t>  Status </a:t>
            </a:r>
            <a:r>
              <a:rPr lang="en-US" b="1" dirty="0" err="1"/>
              <a:t>SayHello</a:t>
            </a:r>
            <a:r>
              <a:rPr lang="en-US" b="1" dirty="0"/>
              <a:t>(</a:t>
            </a:r>
            <a:r>
              <a:rPr lang="en-US" b="1" dirty="0" err="1"/>
              <a:t>ServerContext</a:t>
            </a:r>
            <a:r>
              <a:rPr lang="en-US" b="1" dirty="0"/>
              <a:t>* context, const </a:t>
            </a:r>
            <a:r>
              <a:rPr lang="en-US" b="1" dirty="0" err="1"/>
              <a:t>HelloRequest</a:t>
            </a:r>
            <a:r>
              <a:rPr lang="en-US" b="1" dirty="0"/>
              <a:t>* </a:t>
            </a:r>
            <a:br>
              <a:rPr lang="en-US" b="1" dirty="0"/>
            </a:br>
            <a:r>
              <a:rPr lang="en-US" b="1" dirty="0"/>
              <a:t>                  request, </a:t>
            </a:r>
            <a:r>
              <a:rPr lang="en-US" b="1" dirty="0" err="1"/>
              <a:t>HelloReply</a:t>
            </a:r>
            <a:r>
              <a:rPr lang="en-US" b="1" dirty="0"/>
              <a:t>* reply) override {</a:t>
            </a:r>
            <a:br>
              <a:rPr lang="en-US" b="1" dirty="0"/>
            </a:br>
            <a:r>
              <a:rPr lang="en-US" b="1" dirty="0"/>
              <a:t>    std::string prefix("Hello to my favorite client!");</a:t>
            </a:r>
          </a:p>
          <a:p>
            <a:r>
              <a:rPr lang="en-US" b="1" dirty="0"/>
              <a:t>    reply-&gt;</a:t>
            </a:r>
            <a:r>
              <a:rPr lang="en-US" b="1" dirty="0" err="1"/>
              <a:t>set_message</a:t>
            </a:r>
            <a:r>
              <a:rPr lang="en-US" b="1" dirty="0"/>
              <a:t>(prefix + request-&gt;name());</a:t>
            </a:r>
          </a:p>
          <a:p>
            <a:r>
              <a:rPr lang="en-US" b="1" dirty="0"/>
              <a:t>    return Status::OK;</a:t>
            </a:r>
          </a:p>
          <a:p>
            <a:r>
              <a:rPr lang="en-US" b="1" dirty="0"/>
              <a:t>  }</a:t>
            </a:r>
          </a:p>
          <a:p>
            <a:r>
              <a:rPr lang="en-US" b="1" dirty="0"/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99495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A125-69E5-4E6A-AFA5-543B4F27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8D72-F332-4381-8824-3908B5A1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IPv4 is 32-bits (but only 28 are useable).  IPv6 doubles this.</a:t>
            </a:r>
          </a:p>
          <a:p>
            <a:pPr lvl="1"/>
            <a:r>
              <a:rPr lang="en-US" dirty="0"/>
              <a:t>  There are actually several types of addresses (classes)</a:t>
            </a:r>
          </a:p>
          <a:p>
            <a:pPr lvl="1"/>
            <a:r>
              <a:rPr lang="en-US" dirty="0"/>
              <a:t>  In CS4414 we won’t dive into why, or what the others are for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Each address has an associated “port number” because one machine could have many processes using the network.  Like a mailbox in an apartment building.</a:t>
            </a:r>
          </a:p>
          <a:p>
            <a:pPr lvl="1"/>
            <a:r>
              <a:rPr lang="en-US" dirty="0"/>
              <a:t>  The IP address is used to route to the computer.  Like a street address.</a:t>
            </a:r>
          </a:p>
          <a:p>
            <a:pPr lvl="1"/>
            <a:r>
              <a:rPr lang="en-US" dirty="0"/>
              <a:t>  The port number is used to figure out which process gets the packet.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DDB92-136E-4974-8B02-3FB875B8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00A64-2179-43D3-AD5D-F45DD55C9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EABE0-7202-4EF7-8896-1BBE870E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384048"/>
            <a:ext cx="3162300" cy="144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B262C-7A7D-4F73-A952-AE005BB97759}"/>
              </a:ext>
            </a:extLst>
          </p:cNvPr>
          <p:cNvSpPr txBox="1"/>
          <p:nvPr/>
        </p:nvSpPr>
        <p:spPr>
          <a:xfrm>
            <a:off x="8409709" y="1837513"/>
            <a:ext cx="37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Mailroom at 11 Riverside Drive, NYC</a:t>
            </a:r>
          </a:p>
        </p:txBody>
      </p:sp>
    </p:spTree>
    <p:extLst>
      <p:ext uri="{BB962C8B-B14F-4D97-AF65-F5344CB8AC3E}">
        <p14:creationId xmlns:p14="http://schemas.microsoft.com/office/powerpoint/2010/main" val="2016448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6B47-AF13-404C-A651-D7B85458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this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FC15-662A-4BD0-83C5-35A07F7C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showed you is incomplete!</a:t>
            </a:r>
          </a:p>
          <a:p>
            <a:endParaRPr lang="en-US" dirty="0"/>
          </a:p>
          <a:p>
            <a:r>
              <a:rPr lang="en-US" dirty="0"/>
              <a:t>GRPC requires a specific installation (it isn’t hard).</a:t>
            </a:r>
          </a:p>
          <a:p>
            <a:endParaRPr lang="en-US" dirty="0"/>
          </a:p>
          <a:p>
            <a:r>
              <a:rPr lang="en-US" dirty="0"/>
              <a:t>Compiling a client or server also requires various include files, and a special “initialization” must be called from main.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4713D-DCAD-4909-BD07-5E75DEE0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64AA9-6A98-46BC-BEA4-0E50FCED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3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EA84-5207-44E5-85F2-75303DFA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a web browser use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28BD-36CA-42A9-AA98-0FC49D3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web has its own encoding for messages.</a:t>
            </a:r>
          </a:p>
          <a:p>
            <a:endParaRPr lang="en-US" dirty="0"/>
          </a:p>
          <a:p>
            <a:r>
              <a:rPr lang="en-US" dirty="0"/>
              <a:t>This HTML encoding is less efficient than the one GRPC uses. It works well and is universal but is slow to compute and “bulky”.</a:t>
            </a:r>
          </a:p>
          <a:p>
            <a:pPr lvl="1"/>
            <a:r>
              <a:rPr lang="en-US" dirty="0"/>
              <a:t>  Every message is encoded as a web page, and every reply</a:t>
            </a:r>
          </a:p>
          <a:p>
            <a:pPr lvl="1"/>
            <a:r>
              <a:rPr lang="en-US" dirty="0"/>
              <a:t>  Data is printed in ascii text format.</a:t>
            </a:r>
          </a:p>
          <a:p>
            <a:pPr lvl="1"/>
            <a:r>
              <a:rPr lang="en-US" dirty="0"/>
              <a:t>  Uses layers of standards: SOAP on HTML on XML…  SSL would add</a:t>
            </a:r>
            <a:br>
              <a:rPr lang="en-US" dirty="0"/>
            </a:br>
            <a:r>
              <a:rPr lang="en-US" dirty="0"/>
              <a:t>    a layer of encryption to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45719-0523-4F44-88EB-6A999226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F2518-F3C1-4A0F-BBA7-0DAC87BD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9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6CB8-4BDC-447B-B951-C2E8F082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6DFB5-842D-4E5A-8B17-84C33D19D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launch your web browser and type in Netflix.com</a:t>
            </a:r>
          </a:p>
          <a:p>
            <a:endParaRPr lang="en-US" dirty="0"/>
          </a:p>
          <a:p>
            <a:r>
              <a:rPr lang="en-US" dirty="0"/>
              <a:t>The first step is to look up the IP address for Netflix.com.  This is done by calling </a:t>
            </a:r>
            <a:r>
              <a:rPr lang="en-US" dirty="0" err="1"/>
              <a:t>gethostbyname</a:t>
            </a:r>
            <a:r>
              <a:rPr lang="en-US" dirty="0"/>
              <a:t>, which uses the DNS service.</a:t>
            </a:r>
          </a:p>
          <a:p>
            <a:endParaRPr lang="en-US" dirty="0"/>
          </a:p>
          <a:p>
            <a:r>
              <a:rPr lang="en-US" dirty="0"/>
              <a:t>You get an IP address for Netflix.com (in fact, the IP address of a nearby AWS data center: Netflix is hosted by Amazon).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C5D49-2FB7-4EBD-B6A8-173757A4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657FB-7DDF-4F4B-A189-14901631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6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DC56-2AFE-4DE6-ADEA-1726AA37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95F5-57BE-449C-873F-8EE36270A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browser initiates an http connection (insecure: https uses SSL, but http isn’t encrypted in any way).  </a:t>
            </a:r>
          </a:p>
          <a:p>
            <a:endParaRPr lang="en-US" dirty="0"/>
          </a:p>
          <a:p>
            <a:r>
              <a:rPr lang="en-US" dirty="0"/>
              <a:t>AWS selects some machine within the Amazon cloud with the Netflix web server process already running on it.</a:t>
            </a:r>
          </a:p>
          <a:p>
            <a:endParaRPr lang="en-US" dirty="0"/>
          </a:p>
          <a:p>
            <a:r>
              <a:rPr lang="en-US" dirty="0"/>
              <a:t>A three-way handshake is performed.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DD232-E419-45B1-B22D-2F988D67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88520-EB00-4CF6-9516-FAB59B3B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7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6213-34B5-47CD-9068-466380B1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8317-AE3E-4A76-8EE4-BDCC7409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web browser first sends Netflix a “cookie” with your user information.  It uses the old web services model, so the cookie is actually encoded as a small web page.</a:t>
            </a:r>
          </a:p>
          <a:p>
            <a:endParaRPr lang="en-US" dirty="0"/>
          </a:p>
          <a:p>
            <a:r>
              <a:rPr lang="en-US" dirty="0"/>
              <a:t>Next Netflix sends back an initial welcome web page.  The browser reads this back as a byte stream, deserializes it, and renders the page on your screen.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35197-01C2-4ADF-90C3-AF8B9267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E9FC3-54B1-45FF-8315-62E33D447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A5F66-A25E-449E-932F-12ACC618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239113"/>
            <a:ext cx="3028950" cy="1514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FF12E-2C59-4B23-9FA9-168795BB43B8}"/>
              </a:ext>
            </a:extLst>
          </p:cNvPr>
          <p:cNvSpPr txBox="1"/>
          <p:nvPr/>
        </p:nvSpPr>
        <p:spPr>
          <a:xfrm>
            <a:off x="8885208" y="1753588"/>
            <a:ext cx="27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Your Netflix Cookie!</a:t>
            </a:r>
          </a:p>
        </p:txBody>
      </p:sp>
    </p:spTree>
    <p:extLst>
      <p:ext uri="{BB962C8B-B14F-4D97-AF65-F5344CB8AC3E}">
        <p14:creationId xmlns:p14="http://schemas.microsoft.com/office/powerpoint/2010/main" val="1389799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3A0B40-F907-4D18-B597-85E8357B5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" t="12952" r="5459" b="15434"/>
          <a:stretch/>
        </p:blipFill>
        <p:spPr>
          <a:xfrm>
            <a:off x="7960743" y="270164"/>
            <a:ext cx="3105575" cy="1653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DC337-18B1-4F5B-BAF3-A27EDE65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select a movie…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0F5C4-060A-47C6-B616-D3743C6F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Netflix recommends Babylon Berlin.  </a:t>
            </a:r>
          </a:p>
          <a:p>
            <a:endParaRPr lang="en-US" dirty="0"/>
          </a:p>
          <a:p>
            <a:r>
              <a:rPr lang="en-US" dirty="0"/>
              <a:t>You click the tile… it is associated with a URL link to the movie.</a:t>
            </a:r>
          </a:p>
          <a:p>
            <a:endParaRPr lang="en-US" dirty="0"/>
          </a:p>
          <a:p>
            <a:r>
              <a:rPr lang="en-US" dirty="0"/>
              <a:t>The browser sends an HTTP request to Netflix to “open” the URL. Netflix streams the movie back.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FB26A-F20B-455D-B032-10A2B63B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362DF0-114D-4541-A699-113A903F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CDE12-4321-44AD-B181-46580D5D0A41}"/>
              </a:ext>
            </a:extLst>
          </p:cNvPr>
          <p:cNvSpPr txBox="1"/>
          <p:nvPr/>
        </p:nvSpPr>
        <p:spPr>
          <a:xfrm>
            <a:off x="6226114" y="2076718"/>
            <a:ext cx="346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Babylon Berlin… </a:t>
            </a:r>
            <a:br>
              <a:rPr lang="en-US" b="1" dirty="0"/>
            </a:br>
            <a:r>
              <a:rPr lang="en-US" b="1" dirty="0"/>
              <a:t>a good choice!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6B3608-982B-4942-83EE-86BEE4A02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75" b="13183"/>
          <a:stretch/>
        </p:blipFill>
        <p:spPr>
          <a:xfrm>
            <a:off x="9695371" y="1880356"/>
            <a:ext cx="2466975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1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D2C21-8D98-4E30-A978-D1C8258C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the browser be faster on GRPC?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6569-5C09-4CFA-B413-426808EE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HTML is not a suitable encoding for a photo or video!</a:t>
            </a:r>
          </a:p>
          <a:p>
            <a:endParaRPr lang="en-US" dirty="0"/>
          </a:p>
          <a:p>
            <a:r>
              <a:rPr lang="en-US" dirty="0"/>
              <a:t>But it has built-in special features for sending photos and videos.  The browser makes an extra TCP connection, and the server streams the data in the format the client’s browser requests.</a:t>
            </a:r>
          </a:p>
          <a:p>
            <a:endParaRPr lang="en-US" dirty="0"/>
          </a:p>
          <a:p>
            <a:r>
              <a:rPr lang="en-US" dirty="0"/>
              <a:t>The server even resizes the images for the client’s browser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B097D-067D-4A56-83BD-F3BFCDD6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6572C-74AF-47F8-8D2A-DF040FC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45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629E-5FC3-44BA-AD61-4461838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10A8-33E3-426B-B61C-D4BF8C5D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Client and server sound like A and B are very different kinds of programs, but in fact any GRPC process can play both roles.</a:t>
            </a:r>
          </a:p>
          <a:p>
            <a:br>
              <a:rPr lang="en-US" dirty="0"/>
            </a:br>
            <a:r>
              <a:rPr lang="en-US" dirty="0"/>
              <a:t>So we can build applications in which there are multiple processes that cooperate in various ways, using message passing to share information.</a:t>
            </a:r>
          </a:p>
          <a:p>
            <a:endParaRPr lang="en-US" dirty="0"/>
          </a:p>
          <a:p>
            <a:r>
              <a:rPr lang="en-US" dirty="0"/>
              <a:t>As an example, A and B could “replicate” some kind of data captured from the real world by A: A would relay it to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A81A8-6ECC-4E90-916E-73205EF1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8884C-1CBC-4074-B3F4-FFBB5F9F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AFBE-6F46-43E1-8134-BBFBD5143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replicate?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6CC3-6BF6-4978-BD1E-CD606077C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Fault tolerance: </a:t>
            </a:r>
            <a:r>
              <a:rPr lang="en-US" dirty="0"/>
              <a:t>in a cloud-scale system, we may see crashes.</a:t>
            </a:r>
          </a:p>
          <a:p>
            <a:endParaRPr lang="en-US" dirty="0"/>
          </a:p>
          <a:p>
            <a:r>
              <a:rPr lang="en-US" b="1" dirty="0"/>
              <a:t>Performance: </a:t>
            </a:r>
            <a:r>
              <a:rPr lang="en-US" dirty="0"/>
              <a:t>A and B could share the work for some task.   </a:t>
            </a:r>
            <a:br>
              <a:rPr lang="en-US" dirty="0"/>
            </a:br>
            <a:r>
              <a:rPr lang="en-US" dirty="0"/>
              <a:t>Netflix serves popular movies from many servers.</a:t>
            </a:r>
          </a:p>
          <a:p>
            <a:endParaRPr lang="en-US" dirty="0"/>
          </a:p>
          <a:p>
            <a:r>
              <a:rPr lang="en-US" b="1" dirty="0"/>
              <a:t>Coordination: </a:t>
            </a:r>
            <a:r>
              <a:rPr lang="en-US" dirty="0"/>
              <a:t>A might have some role, such as “be an air traffic controller for flight Delta 121” and B could track the actions in order to be smarter about ATC for other flights.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3288D-3FBA-47AB-8964-AD53844B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0C505E-70CC-451F-AB12-ABB76F6C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9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1BA4-FC32-4E9E-9701-9EED7626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communication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265A-A420-49B0-AFCB-01845341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66088"/>
            <a:ext cx="10641690" cy="4023360"/>
          </a:xfrm>
        </p:spPr>
        <p:txBody>
          <a:bodyPr>
            <a:normAutofit/>
          </a:bodyPr>
          <a:lstStyle/>
          <a:p>
            <a:r>
              <a:rPr lang="en-US" dirty="0"/>
              <a:t>Some systems use a “message bus” or “message queue”. We saw one in the ATC example in Lecture 18.</a:t>
            </a:r>
          </a:p>
          <a:p>
            <a:endParaRPr lang="en-US" dirty="0"/>
          </a:p>
          <a:p>
            <a:r>
              <a:rPr lang="en-US" dirty="0"/>
              <a:t>These use a publish-subscribe model.  </a:t>
            </a:r>
          </a:p>
          <a:p>
            <a:pPr lvl="1"/>
            <a:r>
              <a:rPr lang="en-US" dirty="0"/>
              <a:t>  We define a set of topics, and programs can subscribe to them.</a:t>
            </a:r>
          </a:p>
          <a:p>
            <a:pPr lvl="1"/>
            <a:r>
              <a:rPr lang="en-US" dirty="0"/>
              <a:t>  If a publisher publishes to some topic, upcalls occur in subscribers.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E959-2DF4-4432-BE56-5F34F308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0C1F2-9803-4356-8E3C-310EF4D4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DE76-AA39-4658-AB27-3FD92C65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directory: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D58BF-CB93-4E77-B1A0-894A6A58D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domain name service (DNS) map server names (www.cornell.edu) to IP addresses (128.253.173.247).</a:t>
            </a:r>
          </a:p>
          <a:p>
            <a:endParaRPr lang="en-US" dirty="0"/>
          </a:p>
          <a:p>
            <a:r>
              <a:rPr lang="en-US" dirty="0"/>
              <a:t>The DNS is operated by for-profit companies.  They sell domain addresses, and server owners pay for listings.</a:t>
            </a:r>
          </a:p>
          <a:p>
            <a:endParaRPr lang="en-US" dirty="0"/>
          </a:p>
          <a:p>
            <a:r>
              <a:rPr lang="en-US" dirty="0"/>
              <a:t>Fancy web sites, like Netflix.com, have ways to route you to a data center somewhere near you, for speed.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F2599-414A-4C80-94FC-1AC34708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4F836-D4B4-4E96-895C-9C69A7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29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D5CC-1F6F-40EC-B562-A328F79F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these </a:t>
            </a:r>
            <a:r>
              <a:rPr lang="en-US" sz="4400" dirty="0"/>
              <a:t>work even in a single machine!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1EF6-937A-4F22-AE9F-494FCC0EB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don’t need two computers to create a GRPC or message bus application.  </a:t>
            </a:r>
          </a:p>
          <a:p>
            <a:endParaRPr lang="en-US" dirty="0"/>
          </a:p>
          <a:p>
            <a:r>
              <a:rPr lang="en-US" dirty="0"/>
              <a:t>The tools work in an identical way on one computer (if the firewall is configured to allow it)</a:t>
            </a:r>
          </a:p>
          <a:p>
            <a:endParaRPr lang="en-US" dirty="0"/>
          </a:p>
          <a:p>
            <a:r>
              <a:rPr lang="en-US" dirty="0"/>
              <a:t>This is popular because it makes it so much easier to develop applications, and to port them from place to place.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8EE61-BCCB-421D-BA4D-FD9BD8DE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924A2-D282-484F-BB56-7FC1739C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82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C3DE-8A70-415A-9B2E-FD025E51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A75B-E228-44DD-AC3C-928B6321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touched upon TCP security via SSL: a special version of a handshake that assigns a cryptographic key to each session.</a:t>
            </a:r>
          </a:p>
          <a:p>
            <a:endParaRPr lang="en-US" dirty="0"/>
          </a:p>
          <a:p>
            <a:r>
              <a:rPr lang="en-US" dirty="0"/>
              <a:t>HTTPS uses SSL automatically.</a:t>
            </a:r>
          </a:p>
          <a:p>
            <a:endParaRPr lang="en-US" dirty="0"/>
          </a:p>
          <a:p>
            <a:r>
              <a:rPr lang="en-US" dirty="0"/>
              <a:t>But what other forms of security are available?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14287-B1AA-430A-A78D-1876D418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F7116-8C97-4794-AB5D-073E5BF1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35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9441-2329-4A5B-83E9-0B9AEBC7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and VPC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2EA2-2AC0-4F3F-9C8E-D7EACAA2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us have access to special computers at Cornell.</a:t>
            </a:r>
          </a:p>
          <a:p>
            <a:endParaRPr lang="en-US" dirty="0"/>
          </a:p>
          <a:p>
            <a:r>
              <a:rPr lang="en-US" dirty="0"/>
              <a:t>These aren’t available for public use, so they live inside cs.cornell.edu and aren’t even visible from outside Cornell.</a:t>
            </a:r>
          </a:p>
          <a:p>
            <a:endParaRPr lang="en-US" dirty="0"/>
          </a:p>
          <a:p>
            <a:r>
              <a:rPr lang="en-US" dirty="0"/>
              <a:t>With a “virtual private network” you can step inside the Cornell firewall from home, as if you were in Gates Hall!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CE26-069B-48DE-B456-E1D9E05B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C294C-2E82-4CDB-BF94-E166451B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95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305C-941A-4646-A467-BA23678D2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VPN works.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038AC-8D8C-44F4-9E7D-18B4F9E3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Cornell operates a special VPN router.  You need your </a:t>
            </a:r>
            <a:r>
              <a:rPr lang="en-US" dirty="0" err="1"/>
              <a:t>netid</a:t>
            </a:r>
            <a:r>
              <a:rPr lang="en-US" dirty="0"/>
              <a:t> to log into it.  They use a product called Cisco AnyConnect.</a:t>
            </a:r>
          </a:p>
          <a:p>
            <a:endParaRPr lang="en-US" dirty="0"/>
          </a:p>
          <a:p>
            <a:r>
              <a:rPr lang="en-US" dirty="0"/>
              <a:t>Once you log in, a TTP SSL connection will exist from your machine to the VPN router.</a:t>
            </a:r>
          </a:p>
          <a:p>
            <a:endParaRPr lang="en-US" dirty="0"/>
          </a:p>
          <a:p>
            <a:r>
              <a:rPr lang="en-US" dirty="0"/>
              <a:t>IP addresses in the Cornell domain, or DNS requests, are automatically sent over this encrypted link.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F6002-F2E3-463C-BE0E-BE6C614A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4F39F-8B60-4191-B8B2-63B11628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09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EDD36-B23C-471D-B94A-AE0F0078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Virtually private </a:t>
            </a:r>
            <a:r>
              <a:rPr lang="en-US" i="1" dirty="0"/>
              <a:t>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885B-5F97-450C-AD41-EA1FDFF2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VPC is similar in concept, for people who use cloud computing.</a:t>
            </a:r>
          </a:p>
          <a:p>
            <a:endParaRPr lang="en-US" dirty="0"/>
          </a:p>
          <a:p>
            <a:r>
              <a:rPr lang="en-US" dirty="0"/>
              <a:t>Suppose your organization uses 10 machines on Azure or AWS.</a:t>
            </a:r>
          </a:p>
          <a:p>
            <a:endParaRPr lang="en-US" dirty="0"/>
          </a:p>
          <a:p>
            <a:r>
              <a:rPr lang="en-US" dirty="0"/>
              <a:t>Those 10 can be isolated from other cloud users: a VPC creates the illusion of a network composed purely of your machines, plus services the cloud operator provides (like the global file system)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1AF0B-F967-4BDF-9A1E-2307F26C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DD7F3-52DA-4E11-B6BF-6B9812E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6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238BF-D690-4A5F-9CCC-E96D7E6D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VPC, all traffic is encrypted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76738-FFA0-4BED-AC21-07CEAA57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way even if some intruder is watching the network, and even if your own applications use GRPC without SSL enabled, your messages are still encrypted.</a:t>
            </a:r>
          </a:p>
          <a:p>
            <a:endParaRPr lang="en-US" dirty="0"/>
          </a:p>
          <a:p>
            <a:r>
              <a:rPr lang="en-US" dirty="0"/>
              <a:t>It happens automatically.  AWS and Azure both have special hardware accelerators to do the encryption and decryption.</a:t>
            </a:r>
          </a:p>
          <a:p>
            <a:endParaRPr lang="en-US" dirty="0"/>
          </a:p>
          <a:p>
            <a:r>
              <a:rPr lang="en-US" dirty="0"/>
              <a:t>In fact, with VPC they even encrypt files, using the same technique!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0EF34-5BA8-4497-961D-F388E499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F51-94A9-4984-BE27-751C8787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5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1C65-7183-443C-A88C-D297955E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/>
              <a:t>Lecture 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800B-0EDB-4D42-8189-440FC35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applications will run on multiple machines, we use networking to link the processes.</a:t>
            </a:r>
          </a:p>
          <a:p>
            <a:endParaRPr lang="en-US" dirty="0"/>
          </a:p>
          <a:p>
            <a:r>
              <a:rPr lang="en-US" dirty="0"/>
              <a:t>This occurs over TCP, often with SSL encryption.  Encryption is not the default but is very common.</a:t>
            </a:r>
          </a:p>
          <a:p>
            <a:endParaRPr lang="en-US" dirty="0"/>
          </a:p>
          <a:p>
            <a:r>
              <a:rPr lang="en-US" dirty="0"/>
              <a:t>Google GRPC is one common library for building networked applications with a C++ object-oriented style of code.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3FA40-E5D8-4100-B643-8561DB9F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F3791-76D5-440A-9953-540F7EC6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98D65-7C52-4559-ADDE-8A3B04B6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 machine can host many network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5A35-2BA8-4E2A-B3ED-012B3FA56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distinguish them, we use a “port number”</a:t>
            </a:r>
          </a:p>
          <a:p>
            <a:endParaRPr lang="en-US" dirty="0"/>
          </a:p>
          <a:p>
            <a:r>
              <a:rPr lang="en-US" dirty="0"/>
              <a:t>This is like an apartment number in a big building.</a:t>
            </a:r>
          </a:p>
          <a:p>
            <a:endParaRPr lang="en-US" dirty="0"/>
          </a:p>
          <a:p>
            <a:r>
              <a:rPr lang="en-US" dirty="0"/>
              <a:t>Some port numbers are standard, like 80 (for web services).  Others are allocated on demand and look like random integers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0A91E-9748-4C86-B923-6ABEF73C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E48A1-ECE8-43E9-8ACE-A0644A76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5778-E859-4B3C-8B3C-35698703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Routers and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FFEE-51DA-4855-A282-C25B79D36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Internet is composed of high-speed network links between routers and switches.</a:t>
            </a:r>
          </a:p>
          <a:p>
            <a:pPr lvl="1"/>
            <a:r>
              <a:rPr lang="en-US" dirty="0"/>
              <a:t> A </a:t>
            </a:r>
            <a:r>
              <a:rPr lang="en-US" b="1" dirty="0"/>
              <a:t>router</a:t>
            </a:r>
            <a:r>
              <a:rPr lang="en-US" dirty="0"/>
              <a:t> takes an incoming packet and looks up the routing rule</a:t>
            </a:r>
            <a:br>
              <a:rPr lang="en-US" dirty="0"/>
            </a:br>
            <a:r>
              <a:rPr lang="en-US" dirty="0"/>
              <a:t>  for sending it to the specified destination.</a:t>
            </a:r>
          </a:p>
          <a:p>
            <a:pPr lvl="1"/>
            <a:r>
              <a:rPr lang="en-US" dirty="0"/>
              <a:t> Then it forwards the message out on the corresponding link.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Switches</a:t>
            </a:r>
            <a:r>
              <a:rPr lang="en-US" dirty="0"/>
              <a:t> are seen in clusters or racks of computers.    Unlike a router,</a:t>
            </a:r>
            <a:br>
              <a:rPr lang="en-US" dirty="0"/>
            </a:br>
            <a:r>
              <a:rPr lang="en-US" dirty="0"/>
              <a:t>  which can adapt the route over time, a switch uses fixed routing.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Packets have some maximum size, like 8KB.  A “message” from process to process would often be far larger and will be sent as a series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4A969-A7D5-490C-BF90-DEC9A1C2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83741-A86F-4460-84C2-F6642103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89F38-056F-4A81-BFDF-F6589A26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80" y="423872"/>
            <a:ext cx="3798138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7510-60ED-43B3-AC75-8D125E77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packet size varies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9961B-A5DE-425D-8090-16E04E88D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wide-area Internet, 1400 bytes for historical reasons.  By now this feels too small, but it isn’t easy </a:t>
            </a:r>
            <a:r>
              <a:rPr lang="en-US"/>
              <a:t>to change...  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a local area network, 8KB is more typical.</a:t>
            </a:r>
          </a:p>
          <a:p>
            <a:endParaRPr lang="en-US" dirty="0"/>
          </a:p>
          <a:p>
            <a:r>
              <a:rPr lang="en-US" dirty="0"/>
              <a:t>In a datacenter you can switch to “fat packets” like 64KB or sometimes, even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8ED1E-0465-42A2-B052-98ABEFEF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DF32-CD91-4A65-BA0E-6CB292D0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8B6D-F073-400C-A089-076BEC8E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C060-C6F6-487D-BC22-DCE62AF06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/>
          <a:lstStyle/>
          <a:p>
            <a:r>
              <a:rPr lang="en-US" dirty="0"/>
              <a:t>The “space” of addresses is much too small to cover the entire globe, so it evolved into a world of overlapping regions that use their own addresses.  Like when a </a:t>
            </a:r>
            <a:r>
              <a:rPr lang="en-US" dirty="0" err="1"/>
              <a:t>wifi</a:t>
            </a:r>
            <a:r>
              <a:rPr lang="en-US" dirty="0"/>
              <a:t> router uses 192.168.0.xxx</a:t>
            </a:r>
          </a:p>
          <a:p>
            <a:endParaRPr lang="en-US" dirty="0"/>
          </a:p>
          <a:p>
            <a:r>
              <a:rPr lang="en-US" dirty="0"/>
              <a:t>Network address translators dynamically modify the (</a:t>
            </a:r>
            <a:r>
              <a:rPr lang="en-US" dirty="0" err="1"/>
              <a:t>ip</a:t>
            </a:r>
            <a:r>
              <a:rPr lang="en-US" dirty="0"/>
              <a:t>-address, port-no) information in packet headers to implement this (they might also block some packets: “firewall”)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F110E-B764-4F17-A1E5-BDC9ED48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7F1F5-8694-451F-85C7-529472AE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35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5558</TotalTime>
  <Words>4484</Words>
  <Application>Microsoft Office PowerPoint</Application>
  <PresentationFormat>Widescreen</PresentationFormat>
  <Paragraphs>510</Paragraphs>
  <Slides>56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Tw Cen MT</vt:lpstr>
      <vt:lpstr>Tw Cen MT Condensed</vt:lpstr>
      <vt:lpstr>Wingdings</vt:lpstr>
      <vt:lpstr>Wingdings 3</vt:lpstr>
      <vt:lpstr>Integral</vt:lpstr>
      <vt:lpstr>Networking</vt:lpstr>
      <vt:lpstr>Idea Map For Today</vt:lpstr>
      <vt:lpstr>Internet basics </vt:lpstr>
      <vt:lpstr>IP Addresses</vt:lpstr>
      <vt:lpstr>Address directory: DNS</vt:lpstr>
      <vt:lpstr>A single machine can host many network services</vt:lpstr>
      <vt:lpstr>Routers and Links</vt:lpstr>
      <vt:lpstr>Maximum packet size varies</vt:lpstr>
      <vt:lpstr>Network address translation</vt:lpstr>
      <vt:lpstr>Network Address Translation, Firewalls, Routers, WifI… </vt:lpstr>
      <vt:lpstr>Network Address Translation, Firewalls, Routers, WifI… </vt:lpstr>
      <vt:lpstr>Network Address Translation, Firewalls, Routers, WifI… </vt:lpstr>
      <vt:lpstr>Tunnels</vt:lpstr>
      <vt:lpstr>A crazy patchwork!  But it works… </vt:lpstr>
      <vt:lpstr>Mistakes do happen, but rarely</vt:lpstr>
      <vt:lpstr>Mistakes do happen, but rarely</vt:lpstr>
      <vt:lpstr>What did the cafE do with  china’s Internet traffic?</vt:lpstr>
      <vt:lpstr>Why drop packets?  End-to-End principle</vt:lpstr>
      <vt:lpstr>TCP Streams Embody the end-to-End rule</vt:lpstr>
      <vt:lpstr>Data lives inside these TCP packets</vt:lpstr>
      <vt:lpstr>TCP starts with a special three-way handshake</vt:lpstr>
      <vt:lpstr>TCP sliding window: Used after handshake</vt:lpstr>
      <vt:lpstr>TCP also does rate control</vt:lpstr>
      <vt:lpstr>Limitations</vt:lpstr>
      <vt:lpstr>Asymmetric connectivity!</vt:lpstr>
      <vt:lpstr>How do we make these connections?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server</vt:lpstr>
      <vt:lpstr>Socket operations: client</vt:lpstr>
      <vt:lpstr>How did the client get the server’s IP address?</vt:lpstr>
      <vt:lpstr>OK… A is now connected to B!</vt:lpstr>
      <vt:lpstr>Google GRPC: A popular packaging of these mechanisms</vt:lpstr>
      <vt:lpstr>GRPC Overheads?</vt:lpstr>
      <vt:lpstr>GRPC Example: Hello World</vt:lpstr>
      <vt:lpstr>Note about this example</vt:lpstr>
      <vt:lpstr>would a web browser use GRPC?</vt:lpstr>
      <vt:lpstr>… so</vt:lpstr>
      <vt:lpstr>Next steps</vt:lpstr>
      <vt:lpstr>Next steps</vt:lpstr>
      <vt:lpstr>You select a movie… </vt:lpstr>
      <vt:lpstr>Would the browser be faster on GRPC?</vt:lpstr>
      <vt:lpstr>Other options</vt:lpstr>
      <vt:lpstr>Why replicate?</vt:lpstr>
      <vt:lpstr>Other communication options</vt:lpstr>
      <vt:lpstr>these work even in a single machine!</vt:lpstr>
      <vt:lpstr>Network security</vt:lpstr>
      <vt:lpstr>VPN and VPC</vt:lpstr>
      <vt:lpstr>How a VPN works.</vt:lpstr>
      <vt:lpstr>Virtually private cloud</vt:lpstr>
      <vt:lpstr>With VPC, all traffic is encrypted</vt:lpstr>
      <vt:lpstr>Summary of Lecture 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465</cp:revision>
  <dcterms:created xsi:type="dcterms:W3CDTF">2020-07-27T14:20:38Z</dcterms:created>
  <dcterms:modified xsi:type="dcterms:W3CDTF">2021-11-02T14:23:23Z</dcterms:modified>
</cp:coreProperties>
</file>