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316" r:id="rId3"/>
    <p:sldId id="344" r:id="rId4"/>
    <p:sldId id="379" r:id="rId5"/>
    <p:sldId id="390" r:id="rId6"/>
    <p:sldId id="395" r:id="rId7"/>
    <p:sldId id="385" r:id="rId8"/>
    <p:sldId id="334" r:id="rId9"/>
    <p:sldId id="335" r:id="rId10"/>
    <p:sldId id="336" r:id="rId11"/>
    <p:sldId id="337" r:id="rId12"/>
    <p:sldId id="391" r:id="rId13"/>
    <p:sldId id="394" r:id="rId14"/>
    <p:sldId id="396" r:id="rId15"/>
    <p:sldId id="380" r:id="rId16"/>
    <p:sldId id="345" r:id="rId17"/>
    <p:sldId id="375" r:id="rId18"/>
    <p:sldId id="346" r:id="rId19"/>
    <p:sldId id="377" r:id="rId20"/>
    <p:sldId id="318" r:id="rId21"/>
    <p:sldId id="319" r:id="rId22"/>
    <p:sldId id="327" r:id="rId23"/>
    <p:sldId id="328" r:id="rId24"/>
    <p:sldId id="326" r:id="rId25"/>
    <p:sldId id="331" r:id="rId26"/>
    <p:sldId id="397" r:id="rId27"/>
    <p:sldId id="383" r:id="rId28"/>
    <p:sldId id="363" r:id="rId29"/>
    <p:sldId id="373" r:id="rId30"/>
    <p:sldId id="348" r:id="rId31"/>
    <p:sldId id="378" r:id="rId32"/>
    <p:sldId id="386" r:id="rId33"/>
    <p:sldId id="356" r:id="rId34"/>
    <p:sldId id="372" r:id="rId35"/>
    <p:sldId id="350" r:id="rId36"/>
    <p:sldId id="351" r:id="rId37"/>
    <p:sldId id="352" r:id="rId38"/>
    <p:sldId id="384" r:id="rId39"/>
    <p:sldId id="353" r:id="rId40"/>
    <p:sldId id="354" r:id="rId41"/>
    <p:sldId id="392" r:id="rId42"/>
    <p:sldId id="393" r:id="rId43"/>
    <p:sldId id="320" r:id="rId44"/>
    <p:sldId id="382" r:id="rId45"/>
    <p:sldId id="357" r:id="rId46"/>
    <p:sldId id="358" r:id="rId47"/>
    <p:sldId id="359" r:id="rId48"/>
    <p:sldId id="322" r:id="rId49"/>
    <p:sldId id="332" r:id="rId50"/>
    <p:sldId id="342" r:id="rId51"/>
    <p:sldId id="343" r:id="rId52"/>
    <p:sldId id="361" r:id="rId53"/>
    <p:sldId id="362" r:id="rId54"/>
    <p:sldId id="366" r:id="rId55"/>
    <p:sldId id="368" r:id="rId56"/>
    <p:sldId id="369" r:id="rId57"/>
    <p:sldId id="367" r:id="rId58"/>
    <p:sldId id="370" r:id="rId59"/>
    <p:sldId id="387" r:id="rId60"/>
    <p:sldId id="388" r:id="rId61"/>
    <p:sldId id="389" r:id="rId62"/>
    <p:sldId id="365"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44"/>
            <p14:sldId id="379"/>
            <p14:sldId id="390"/>
            <p14:sldId id="395"/>
            <p14:sldId id="385"/>
            <p14:sldId id="334"/>
            <p14:sldId id="335"/>
            <p14:sldId id="336"/>
            <p14:sldId id="337"/>
            <p14:sldId id="391"/>
            <p14:sldId id="394"/>
            <p14:sldId id="396"/>
            <p14:sldId id="380"/>
            <p14:sldId id="345"/>
            <p14:sldId id="375"/>
            <p14:sldId id="346"/>
            <p14:sldId id="377"/>
            <p14:sldId id="318"/>
            <p14:sldId id="319"/>
            <p14:sldId id="327"/>
            <p14:sldId id="328"/>
            <p14:sldId id="326"/>
            <p14:sldId id="331"/>
            <p14:sldId id="397"/>
            <p14:sldId id="383"/>
            <p14:sldId id="363"/>
            <p14:sldId id="373"/>
            <p14:sldId id="348"/>
            <p14:sldId id="378"/>
            <p14:sldId id="386"/>
            <p14:sldId id="356"/>
            <p14:sldId id="372"/>
            <p14:sldId id="350"/>
            <p14:sldId id="351"/>
            <p14:sldId id="352"/>
            <p14:sldId id="384"/>
            <p14:sldId id="353"/>
            <p14:sldId id="354"/>
            <p14:sldId id="392"/>
            <p14:sldId id="393"/>
            <p14:sldId id="320"/>
            <p14:sldId id="382"/>
            <p14:sldId id="357"/>
            <p14:sldId id="358"/>
            <p14:sldId id="359"/>
            <p14:sldId id="322"/>
            <p14:sldId id="332"/>
            <p14:sldId id="342"/>
            <p14:sldId id="343"/>
            <p14:sldId id="361"/>
            <p14:sldId id="362"/>
            <p14:sldId id="366"/>
            <p14:sldId id="368"/>
            <p14:sldId id="369"/>
            <p14:sldId id="367"/>
            <p14:sldId id="370"/>
            <p14:sldId id="387"/>
            <p14:sldId id="388"/>
            <p14:sldId id="389"/>
            <p14:sldId id="36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66FF"/>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2921" autoAdjust="0"/>
  </p:normalViewPr>
  <p:slideViewPr>
    <p:cSldViewPr snapToGrid="0">
      <p:cViewPr varScale="1">
        <p:scale>
          <a:sx n="106" d="100"/>
          <a:sy n="106"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9/10/2021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95764D98-396A-4B85-94CC-4F607ADD7023}"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182E0B-CE9B-46D1-A412-A6F8E2633084}"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2E0049-DE9C-4F11-9B19-5A7BAE8E48DA}"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D79C4A5C-69BF-42A1-BAD4-5F46C933A991}"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1571A8F-B84E-4D73-AE28-4564ECC530DA}"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EC2A6530-D379-4E9F-B58F-E3056CD5AC1B}" type="datetime1">
              <a:rPr lang="en-US" smtClean="0"/>
              <a:t>9/10/2021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45705F-A8ED-4C21-B92E-166830BF681F}" type="datetime1">
              <a:rPr lang="en-US" smtClean="0"/>
              <a:t>9/10/2021</a:t>
            </a:fld>
            <a:endParaRPr lang="en-US"/>
          </a:p>
        </p:txBody>
      </p:sp>
      <p:sp>
        <p:nvSpPr>
          <p:cNvPr id="8" name="Footer Placeholder 7"/>
          <p:cNvSpPr>
            <a:spLocks noGrp="1"/>
          </p:cNvSpPr>
          <p:nvPr>
            <p:ph type="ftr" sz="quarter" idx="11"/>
          </p:nvPr>
        </p:nvSpPr>
        <p:spPr/>
        <p:txBody>
          <a:bodyPr/>
          <a:lstStyle/>
          <a:p>
            <a:r>
              <a:rPr lang="en-US"/>
              <a:t>Cornell CS4414 - Fall 2021.</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A8DFDC1-D5D9-4533-94B2-D2C815523FA1}" type="datetime1">
              <a:rPr lang="en-US" smtClean="0"/>
              <a:t>9/10/2021</a:t>
            </a:fld>
            <a:endParaRPr lang="en-US"/>
          </a:p>
        </p:txBody>
      </p:sp>
      <p:sp>
        <p:nvSpPr>
          <p:cNvPr id="4" name="Footer Placeholder 3"/>
          <p:cNvSpPr>
            <a:spLocks noGrp="1"/>
          </p:cNvSpPr>
          <p:nvPr>
            <p:ph type="ftr" sz="quarter" idx="11"/>
          </p:nvPr>
        </p:nvSpPr>
        <p:spPr/>
        <p:txBody>
          <a:bodyPr/>
          <a:lstStyle/>
          <a:p>
            <a:r>
              <a:rPr lang="en-US"/>
              <a:t>Cornell CS4414 - Fall 2021.</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A729D-0C6B-446E-A847-E912B480AFA2}" type="datetime1">
              <a:rPr lang="en-US" smtClean="0"/>
              <a:t>9/10/2021</a:t>
            </a:fld>
            <a:endParaRPr lang="en-US"/>
          </a:p>
        </p:txBody>
      </p:sp>
      <p:sp>
        <p:nvSpPr>
          <p:cNvPr id="3" name="Footer Placeholder 2"/>
          <p:cNvSpPr>
            <a:spLocks noGrp="1"/>
          </p:cNvSpPr>
          <p:nvPr>
            <p:ph type="ftr" sz="quarter" idx="11"/>
          </p:nvPr>
        </p:nvSpPr>
        <p:spPr/>
        <p:txBody>
          <a:bodyPr/>
          <a:lstStyle/>
          <a:p>
            <a:r>
              <a:rPr lang="en-US"/>
              <a:t>Cornell CS4414 - Fall 2021.</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A66CD5-FDD5-4897-A62E-740F25A1D06C}" type="datetime1">
              <a:rPr lang="en-US" smtClean="0"/>
              <a:t>9/10/2021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286A52-511F-4EEA-BB86-F04A2F84485A}" type="datetime1">
              <a:rPr lang="en-US" smtClean="0"/>
              <a:t>9/10/2021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8388E70-5EEB-40B6-8830-4BD774720970}" type="datetime1">
              <a:rPr lang="en-US" smtClean="0"/>
              <a:t>9/10/2021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2021.</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Sharing Data in </a:t>
            </a:r>
            <a:br>
              <a:rPr lang="en-US" sz="4000" dirty="0"/>
            </a:br>
            <a:r>
              <a:rPr lang="en-US" sz="4000" dirty="0"/>
              <a:t>Multi-Process Applications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19</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Fall 2021.</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14AE-F22C-4DE7-8AB2-1314F421A78A}"/>
              </a:ext>
            </a:extLst>
          </p:cNvPr>
          <p:cNvSpPr>
            <a:spLocks noGrp="1"/>
          </p:cNvSpPr>
          <p:nvPr>
            <p:ph type="title"/>
          </p:nvPr>
        </p:nvSpPr>
        <p:spPr/>
        <p:txBody>
          <a:bodyPr/>
          <a:lstStyle/>
          <a:p>
            <a:r>
              <a:rPr lang="en-US" dirty="0"/>
              <a:t>Python is tricky</a:t>
            </a:r>
          </a:p>
        </p:txBody>
      </p:sp>
      <p:sp>
        <p:nvSpPr>
          <p:cNvPr id="3" name="Content Placeholder 2">
            <a:extLst>
              <a:ext uri="{FF2B5EF4-FFF2-40B4-BE49-F238E27FC236}">
                <a16:creationId xmlns:a16="http://schemas.microsoft.com/office/drawing/2014/main" id="{8784287E-0D25-479B-A366-19064EAAF75C}"/>
              </a:ext>
            </a:extLst>
          </p:cNvPr>
          <p:cNvSpPr>
            <a:spLocks noGrp="1"/>
          </p:cNvSpPr>
          <p:nvPr>
            <p:ph idx="1"/>
          </p:nvPr>
        </p:nvSpPr>
        <p:spPr/>
        <p:txBody>
          <a:bodyPr/>
          <a:lstStyle/>
          <a:p>
            <a:r>
              <a:rPr lang="en-US" dirty="0"/>
              <a:t>There are many Python implementations.  </a:t>
            </a:r>
          </a:p>
          <a:p>
            <a:endParaRPr lang="en-US" dirty="0"/>
          </a:p>
          <a:p>
            <a:r>
              <a:rPr lang="en-US" dirty="0"/>
              <a:t>The most widely popular ones are coded in C and can easily interface to C++.  There are also versions coded in Java, etc.</a:t>
            </a:r>
          </a:p>
          <a:p>
            <a:endParaRPr lang="en-US" dirty="0"/>
          </a:p>
          <a:p>
            <a:r>
              <a:rPr lang="en-US" dirty="0"/>
              <a:t>But because Python is an interpreter, Python applications can’t just call into C++ without a form of runtime reflection.</a:t>
            </a:r>
          </a:p>
        </p:txBody>
      </p:sp>
      <p:sp>
        <p:nvSpPr>
          <p:cNvPr id="4" name="Footer Placeholder 3">
            <a:extLst>
              <a:ext uri="{FF2B5EF4-FFF2-40B4-BE49-F238E27FC236}">
                <a16:creationId xmlns:a16="http://schemas.microsoft.com/office/drawing/2014/main" id="{3B8808F4-E87B-4DE1-A7D2-1F19DC7B5EB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DB56571-C4B6-40D7-962B-119426F60D8F}"/>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3635964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29AB-8A10-4387-848C-9546E23A7EC4}"/>
              </a:ext>
            </a:extLst>
          </p:cNvPr>
          <p:cNvSpPr>
            <a:spLocks noGrp="1"/>
          </p:cNvSpPr>
          <p:nvPr>
            <p:ph type="title"/>
          </p:nvPr>
        </p:nvSpPr>
        <p:spPr/>
        <p:txBody>
          <a:bodyPr/>
          <a:lstStyle/>
          <a:p>
            <a:r>
              <a:rPr lang="en-US" dirty="0"/>
              <a:t>How Python finesses this</a:t>
            </a:r>
          </a:p>
        </p:txBody>
      </p:sp>
      <p:sp>
        <p:nvSpPr>
          <p:cNvPr id="3" name="Content Placeholder 2">
            <a:extLst>
              <a:ext uri="{FF2B5EF4-FFF2-40B4-BE49-F238E27FC236}">
                <a16:creationId xmlns:a16="http://schemas.microsoft.com/office/drawing/2014/main" id="{0912D74E-F7FC-43AB-8BA0-9FBBB0965A5D}"/>
              </a:ext>
            </a:extLst>
          </p:cNvPr>
          <p:cNvSpPr>
            <a:spLocks noGrp="1"/>
          </p:cNvSpPr>
          <p:nvPr>
            <p:ph idx="1"/>
          </p:nvPr>
        </p:nvSpPr>
        <p:spPr/>
        <p:txBody>
          <a:bodyPr>
            <a:normAutofit fontScale="92500" lnSpcReduction="10000"/>
          </a:bodyPr>
          <a:lstStyle/>
          <a:p>
            <a:r>
              <a:rPr lang="en-US" dirty="0"/>
              <a:t>Python is often used control computations in “external” systems.</a:t>
            </a:r>
          </a:p>
          <a:p>
            <a:endParaRPr lang="en-US" dirty="0"/>
          </a:p>
          <a:p>
            <a:r>
              <a:rPr lang="en-US" dirty="0"/>
              <a:t>For example, we could write Python code to tell a C++ library to load a tensor, multiply it by some matrix, invert the result, then compute the eigenvalues of the inverted matrix…</a:t>
            </a:r>
          </a:p>
          <a:p>
            <a:endParaRPr lang="en-US" dirty="0"/>
          </a:p>
          <a:p>
            <a:r>
              <a:rPr lang="en-US" dirty="0"/>
              <a:t>The data could live entirely in C++, and never actually be moved into the Python address space at all!  Or it could even live in a GPU</a:t>
            </a:r>
          </a:p>
        </p:txBody>
      </p:sp>
      <p:sp>
        <p:nvSpPr>
          <p:cNvPr id="4" name="Footer Placeholder 3">
            <a:extLst>
              <a:ext uri="{FF2B5EF4-FFF2-40B4-BE49-F238E27FC236}">
                <a16:creationId xmlns:a16="http://schemas.microsoft.com/office/drawing/2014/main" id="{1D7A4280-5B70-4CBC-98AB-090FC6EA538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FEC34A0-8CD9-4FFA-86D1-99E3CC23CB5B}"/>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329624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1E86-A232-4681-920C-7787D9AFC076}"/>
              </a:ext>
            </a:extLst>
          </p:cNvPr>
          <p:cNvSpPr>
            <a:spLocks noGrp="1"/>
          </p:cNvSpPr>
          <p:nvPr>
            <p:ph type="title"/>
          </p:nvPr>
        </p:nvSpPr>
        <p:spPr/>
        <p:txBody>
          <a:bodyPr/>
          <a:lstStyle/>
          <a:p>
            <a:r>
              <a:rPr lang="en-US" dirty="0"/>
              <a:t>Python integers</a:t>
            </a:r>
          </a:p>
        </p:txBody>
      </p:sp>
      <p:sp>
        <p:nvSpPr>
          <p:cNvPr id="3" name="Content Placeholder 2">
            <a:extLst>
              <a:ext uri="{FF2B5EF4-FFF2-40B4-BE49-F238E27FC236}">
                <a16:creationId xmlns:a16="http://schemas.microsoft.com/office/drawing/2014/main" id="{343FA590-5FEA-4080-985C-C1FF24452AF4}"/>
              </a:ext>
            </a:extLst>
          </p:cNvPr>
          <p:cNvSpPr>
            <a:spLocks noGrp="1"/>
          </p:cNvSpPr>
          <p:nvPr>
            <p:ph idx="1"/>
          </p:nvPr>
        </p:nvSpPr>
        <p:spPr/>
        <p:txBody>
          <a:bodyPr>
            <a:normAutofit fontScale="92500" lnSpcReduction="20000"/>
          </a:bodyPr>
          <a:lstStyle/>
          <a:p>
            <a:r>
              <a:rPr lang="en-US" dirty="0"/>
              <a:t>One example of why it isn’t so trivial to just share data is that Python has its own way of representing strings and even integers</a:t>
            </a:r>
          </a:p>
          <a:p>
            <a:endParaRPr lang="en-US" dirty="0"/>
          </a:p>
          <a:p>
            <a:r>
              <a:rPr lang="en-US" dirty="0"/>
              <a:t>A Python integer will use native representations and arithmetic if the integer is small.  But Python automatically switches to a larger number of bits as needed and even to a </a:t>
            </a:r>
            <a:r>
              <a:rPr lang="en-US" dirty="0" err="1"/>
              <a:t>Bignum</a:t>
            </a:r>
            <a:r>
              <a:rPr lang="en-US" dirty="0"/>
              <a:t> version.</a:t>
            </a:r>
          </a:p>
          <a:p>
            <a:endParaRPr lang="en-US" dirty="0"/>
          </a:p>
          <a:p>
            <a:r>
              <a:rPr lang="en-US" dirty="0"/>
              <a:t>So… if Python wants to send an integer to C++, we run into the risk that a C++ integer just can’t hold the value!</a:t>
            </a:r>
          </a:p>
        </p:txBody>
      </p:sp>
      <p:sp>
        <p:nvSpPr>
          <p:cNvPr id="4" name="Footer Placeholder 3">
            <a:extLst>
              <a:ext uri="{FF2B5EF4-FFF2-40B4-BE49-F238E27FC236}">
                <a16:creationId xmlns:a16="http://schemas.microsoft.com/office/drawing/2014/main" id="{FFC4E9A5-29BD-4E8D-86DC-4AFBAA7E833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7D60A72-6352-4CD9-959D-DE3687D8D42B}"/>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3890487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9151-C517-4C36-817D-1F092E785007}"/>
              </a:ext>
            </a:extLst>
          </p:cNvPr>
          <p:cNvSpPr>
            <a:spLocks noGrp="1"/>
          </p:cNvSpPr>
          <p:nvPr>
            <p:ph type="title"/>
          </p:nvPr>
        </p:nvSpPr>
        <p:spPr/>
        <p:txBody>
          <a:bodyPr/>
          <a:lstStyle/>
          <a:p>
            <a:r>
              <a:rPr lang="en-US" dirty="0"/>
              <a:t>Solution?  Use “bindings”</a:t>
            </a:r>
          </a:p>
        </p:txBody>
      </p:sp>
      <p:sp>
        <p:nvSpPr>
          <p:cNvPr id="3" name="Content Placeholder 2">
            <a:extLst>
              <a:ext uri="{FF2B5EF4-FFF2-40B4-BE49-F238E27FC236}">
                <a16:creationId xmlns:a16="http://schemas.microsoft.com/office/drawing/2014/main" id="{1C061CA6-D54B-4BD7-88DF-ED5F773656EE}"/>
              </a:ext>
            </a:extLst>
          </p:cNvPr>
          <p:cNvSpPr>
            <a:spLocks noGrp="1"/>
          </p:cNvSpPr>
          <p:nvPr>
            <p:ph idx="1"/>
          </p:nvPr>
        </p:nvSpPr>
        <p:spPr/>
        <p:txBody>
          <a:bodyPr>
            <a:normAutofit fontScale="92500" lnSpcReduction="20000"/>
          </a:bodyPr>
          <a:lstStyle/>
          <a:p>
            <a:r>
              <a:rPr lang="en-US" dirty="0" err="1"/>
              <a:t>Boost.Python</a:t>
            </a:r>
            <a:r>
              <a:rPr lang="en-US" dirty="0"/>
              <a:t> leverages this basic mechanism to let you call Python from C++ or C++ from Python.</a:t>
            </a:r>
          </a:p>
          <a:p>
            <a:r>
              <a:rPr lang="en-US" dirty="0"/>
              <a:t>1) You need to create a plain C (not C++) “interface” layer.  </a:t>
            </a:r>
            <a:br>
              <a:rPr lang="en-US" dirty="0"/>
            </a:br>
            <a:r>
              <a:rPr lang="en-US" dirty="0"/>
              <a:t>    These methods can only take native data types + pointers.</a:t>
            </a:r>
          </a:p>
          <a:p>
            <a:r>
              <a:rPr lang="en-US" dirty="0"/>
              <a:t>2) Compile it and create a DLL.  In Python, load this DLL, then</a:t>
            </a:r>
            <a:br>
              <a:rPr lang="en-US" dirty="0"/>
            </a:br>
            <a:r>
              <a:rPr lang="en-US" dirty="0"/>
              <a:t>    import the interface methods.</a:t>
            </a:r>
          </a:p>
          <a:p>
            <a:r>
              <a:rPr lang="en-US" dirty="0"/>
              <a:t>4) Now you can call those plain C methods, if you follow </a:t>
            </a:r>
            <a:br>
              <a:rPr lang="en-US" dirty="0"/>
            </a:br>
            <a:r>
              <a:rPr lang="en-US" dirty="0"/>
              <a:t>    certain (well-documented) rules (like: no huge integers!).  To</a:t>
            </a:r>
            <a:br>
              <a:rPr lang="en-US" dirty="0"/>
            </a:br>
            <a:r>
              <a:rPr lang="en-US" dirty="0"/>
              <a:t>    call an object instance method, you pass a pointer to the object</a:t>
            </a:r>
            <a:br>
              <a:rPr lang="en-US" dirty="0"/>
            </a:br>
            <a:r>
              <a:rPr lang="en-US" dirty="0"/>
              <a:t>    and then the arguments, as if “this” was a hidden extra argument.</a:t>
            </a:r>
          </a:p>
        </p:txBody>
      </p:sp>
      <p:sp>
        <p:nvSpPr>
          <p:cNvPr id="4" name="Footer Placeholder 3">
            <a:extLst>
              <a:ext uri="{FF2B5EF4-FFF2-40B4-BE49-F238E27FC236}">
                <a16:creationId xmlns:a16="http://schemas.microsoft.com/office/drawing/2014/main" id="{0B65FEA7-4117-4355-B372-10A4F43FFE3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778D1F4-F719-4A99-9BAF-485DB6A7AD3D}"/>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1218381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AEE122-A3B9-4620-89FD-9804CD93A15D}"/>
              </a:ext>
            </a:extLst>
          </p:cNvPr>
          <p:cNvSpPr>
            <a:spLocks noGrp="1"/>
          </p:cNvSpPr>
          <p:nvPr>
            <p:ph type="title"/>
          </p:nvPr>
        </p:nvSpPr>
        <p:spPr/>
        <p:txBody>
          <a:bodyPr/>
          <a:lstStyle/>
          <a:p>
            <a:r>
              <a:rPr lang="en-US" dirty="0"/>
              <a:t>Sharing with </a:t>
            </a:r>
            <a:br>
              <a:rPr lang="en-US" dirty="0"/>
            </a:br>
            <a:r>
              <a:rPr lang="en-US" dirty="0"/>
              <a:t>different processes </a:t>
            </a:r>
          </a:p>
        </p:txBody>
      </p:sp>
      <p:sp>
        <p:nvSpPr>
          <p:cNvPr id="7" name="Text Placeholder 6">
            <a:extLst>
              <a:ext uri="{FF2B5EF4-FFF2-40B4-BE49-F238E27FC236}">
                <a16:creationId xmlns:a16="http://schemas.microsoft.com/office/drawing/2014/main" id="{83DB9950-8B5B-4FAB-A6F1-F3C31B559963}"/>
              </a:ext>
            </a:extLst>
          </p:cNvPr>
          <p:cNvSpPr>
            <a:spLocks noGrp="1"/>
          </p:cNvSpPr>
          <p:nvPr>
            <p:ph type="body" idx="1"/>
          </p:nvPr>
        </p:nvSpPr>
        <p:spPr/>
        <p:txBody>
          <a:bodyPr/>
          <a:lstStyle/>
          <a:p>
            <a:r>
              <a:rPr lang="en-US" dirty="0"/>
              <a:t>Issue: They have </a:t>
            </a:r>
            <a:r>
              <a:rPr lang="en-US"/>
              <a:t>different address spaces!</a:t>
            </a:r>
            <a:endParaRPr lang="en-US" dirty="0"/>
          </a:p>
        </p:txBody>
      </p:sp>
      <p:sp>
        <p:nvSpPr>
          <p:cNvPr id="4" name="Footer Placeholder 3">
            <a:extLst>
              <a:ext uri="{FF2B5EF4-FFF2-40B4-BE49-F238E27FC236}">
                <a16:creationId xmlns:a16="http://schemas.microsoft.com/office/drawing/2014/main" id="{2E454505-ABB3-4F04-A189-09883B3AFC7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AAA481C-5A48-43BD-BFCE-C6C48C50C2FE}"/>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3647346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545B4-7DC5-40FF-A990-CDFCA35D1BC4}"/>
              </a:ext>
            </a:extLst>
          </p:cNvPr>
          <p:cNvSpPr>
            <a:spLocks noGrp="1"/>
          </p:cNvSpPr>
          <p:nvPr>
            <p:ph type="title"/>
          </p:nvPr>
        </p:nvSpPr>
        <p:spPr/>
        <p:txBody>
          <a:bodyPr/>
          <a:lstStyle/>
          <a:p>
            <a:r>
              <a:rPr lang="en-US" dirty="0"/>
              <a:t>Sharing between </a:t>
            </a:r>
            <a:r>
              <a:rPr lang="en-US" u="sng" dirty="0"/>
              <a:t>different processes</a:t>
            </a:r>
          </a:p>
        </p:txBody>
      </p:sp>
      <p:sp>
        <p:nvSpPr>
          <p:cNvPr id="3" name="Content Placeholder 2">
            <a:extLst>
              <a:ext uri="{FF2B5EF4-FFF2-40B4-BE49-F238E27FC236}">
                <a16:creationId xmlns:a16="http://schemas.microsoft.com/office/drawing/2014/main" id="{4B31C8FD-2818-478A-B44E-3188561C382A}"/>
              </a:ext>
            </a:extLst>
          </p:cNvPr>
          <p:cNvSpPr>
            <a:spLocks noGrp="1"/>
          </p:cNvSpPr>
          <p:nvPr>
            <p:ph idx="1"/>
          </p:nvPr>
        </p:nvSpPr>
        <p:spPr>
          <a:xfrm>
            <a:off x="879894" y="2286000"/>
            <a:ext cx="10785924" cy="4023360"/>
          </a:xfrm>
        </p:spPr>
        <p:txBody>
          <a:bodyPr>
            <a:normAutofit fontScale="92500" lnSpcReduction="10000"/>
          </a:bodyPr>
          <a:lstStyle/>
          <a:p>
            <a:r>
              <a:rPr lang="en-US" dirty="0"/>
              <a:t>Large multi-component systems that explicitly share objects from process to process need tools to help them do this.</a:t>
            </a:r>
          </a:p>
          <a:p>
            <a:endParaRPr lang="en-US" dirty="0"/>
          </a:p>
          <a:p>
            <a:r>
              <a:rPr lang="en-US" dirty="0"/>
              <a:t>Unlike language-to-language, the processes won’t be linked together into a single address space.</a:t>
            </a:r>
          </a:p>
          <a:p>
            <a:endParaRPr lang="en-US" dirty="0"/>
          </a:p>
          <a:p>
            <a:r>
              <a:rPr lang="en-US" dirty="0"/>
              <a:t>Because </a:t>
            </a:r>
            <a:r>
              <a:rPr lang="en-US" i="1" dirty="0"/>
              <a:t>cloud computing </a:t>
            </a:r>
            <a:r>
              <a:rPr lang="en-US" dirty="0"/>
              <a:t>is so popular, these tools often are designed to work over a network, not just on a single NUMA computer.</a:t>
            </a:r>
          </a:p>
        </p:txBody>
      </p:sp>
      <p:sp>
        <p:nvSpPr>
          <p:cNvPr id="4" name="Footer Placeholder 3">
            <a:extLst>
              <a:ext uri="{FF2B5EF4-FFF2-40B4-BE49-F238E27FC236}">
                <a16:creationId xmlns:a16="http://schemas.microsoft.com/office/drawing/2014/main" id="{3F08D66E-41B4-4E7B-9983-4E311E2A9FB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1FC6BB5-BC92-4F90-94C1-AC1909006EE7}"/>
              </a:ext>
            </a:extLst>
          </p:cNvPr>
          <p:cNvSpPr>
            <a:spLocks noGrp="1"/>
          </p:cNvSpPr>
          <p:nvPr>
            <p:ph type="sldNum" sz="quarter" idx="12"/>
          </p:nvPr>
        </p:nvSpPr>
        <p:spPr/>
        <p:txBody>
          <a:bodyPr/>
          <a:lstStyle/>
          <a:p>
            <a:fld id="{6547F9EC-0141-428E-9624-21FD351CB832}" type="slidenum">
              <a:rPr lang="en-US" smtClean="0"/>
              <a:pPr/>
              <a:t>15</a:t>
            </a:fld>
            <a:endParaRPr lang="en-US"/>
          </a:p>
        </p:txBody>
      </p:sp>
    </p:spTree>
    <p:extLst>
      <p:ext uri="{BB962C8B-B14F-4D97-AF65-F5344CB8AC3E}">
        <p14:creationId xmlns:p14="http://schemas.microsoft.com/office/powerpoint/2010/main" val="1367834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364AA-2B9D-4C08-AFD5-71A434F55D2E}"/>
              </a:ext>
            </a:extLst>
          </p:cNvPr>
          <p:cNvSpPr>
            <a:spLocks noGrp="1"/>
          </p:cNvSpPr>
          <p:nvPr>
            <p:ph type="title"/>
          </p:nvPr>
        </p:nvSpPr>
        <p:spPr>
          <a:xfrm>
            <a:off x="1024127" y="585216"/>
            <a:ext cx="10932084" cy="1499616"/>
          </a:xfrm>
        </p:spPr>
        <p:txBody>
          <a:bodyPr>
            <a:normAutofit fontScale="90000"/>
          </a:bodyPr>
          <a:lstStyle/>
          <a:p>
            <a:r>
              <a:rPr lang="en-US" dirty="0"/>
              <a:t>If processes are on a Single (NUMA) machine, we have a few “old” sharing options:</a:t>
            </a:r>
          </a:p>
        </p:txBody>
      </p:sp>
      <p:sp>
        <p:nvSpPr>
          <p:cNvPr id="3" name="Content Placeholder 2">
            <a:extLst>
              <a:ext uri="{FF2B5EF4-FFF2-40B4-BE49-F238E27FC236}">
                <a16:creationId xmlns:a16="http://schemas.microsoft.com/office/drawing/2014/main" id="{FECC2602-72FB-49A9-9811-3872B03AA27B}"/>
              </a:ext>
            </a:extLst>
          </p:cNvPr>
          <p:cNvSpPr>
            <a:spLocks noGrp="1"/>
          </p:cNvSpPr>
          <p:nvPr>
            <p:ph idx="1"/>
          </p:nvPr>
        </p:nvSpPr>
        <p:spPr/>
        <p:txBody>
          <a:bodyPr>
            <a:normAutofit/>
          </a:bodyPr>
          <a:lstStyle/>
          <a:p>
            <a:pPr marL="688086" lvl="1" indent="-514350">
              <a:buFont typeface="+mj-lt"/>
              <a:buAutoNum type="arabicPeriod"/>
            </a:pPr>
            <a:r>
              <a:rPr lang="en-US" dirty="0"/>
              <a:t>Single address space, threads share memory directly.</a:t>
            </a:r>
          </a:p>
          <a:p>
            <a:pPr marL="688086" lvl="1" indent="-514350">
              <a:buFont typeface="+mj-lt"/>
              <a:buAutoNum type="arabicPeriod"/>
            </a:pPr>
            <a:r>
              <a:rPr lang="en-US" dirty="0"/>
              <a:t>Linux pipes.  Assumes a “one-way” structure.</a:t>
            </a:r>
          </a:p>
          <a:p>
            <a:pPr marL="688086" lvl="1" indent="-514350">
              <a:buFont typeface="+mj-lt"/>
              <a:buAutoNum type="arabicPeriod"/>
            </a:pPr>
            <a:r>
              <a:rPr lang="en-US" dirty="0"/>
              <a:t>Shared files.  Some programs could write data into files; others could later read those files.</a:t>
            </a:r>
          </a:p>
          <a:p>
            <a:pPr marL="688086" lvl="1" indent="-514350">
              <a:buFont typeface="+mj-lt"/>
              <a:buAutoNum type="arabicPeriod"/>
            </a:pPr>
            <a:r>
              <a:rPr lang="en-US" u="sng" dirty="0"/>
              <a:t>Mapped</a:t>
            </a:r>
            <a:r>
              <a:rPr lang="en-US" dirty="0"/>
              <a:t> files.  Same idea, but now the readers can instantly see the data written by the (single) writer.  Also useful as a way to skip past the POSIX API, which requires copying (from the disk to the kernel, then from the kernel into the user’s buffer).</a:t>
            </a:r>
          </a:p>
          <a:p>
            <a:pPr marL="688086" lvl="1" indent="-514350">
              <a:buFont typeface="+mj-lt"/>
              <a:buAutoNum type="arabicPeriod"/>
            </a:pPr>
            <a:endParaRPr lang="en-US" dirty="0"/>
          </a:p>
        </p:txBody>
      </p:sp>
      <p:sp>
        <p:nvSpPr>
          <p:cNvPr id="4" name="Footer Placeholder 3">
            <a:extLst>
              <a:ext uri="{FF2B5EF4-FFF2-40B4-BE49-F238E27FC236}">
                <a16:creationId xmlns:a16="http://schemas.microsoft.com/office/drawing/2014/main" id="{21F32CFC-9DDE-4CD3-8553-1ADD2D81467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2FE2716-15C0-4BE1-8368-2D35C02EBBC7}"/>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3124850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D9F2-B9B7-4914-8FE2-4417BDB02326}"/>
              </a:ext>
            </a:extLst>
          </p:cNvPr>
          <p:cNvSpPr>
            <a:spLocks noGrp="1"/>
          </p:cNvSpPr>
          <p:nvPr>
            <p:ph type="title"/>
          </p:nvPr>
        </p:nvSpPr>
        <p:spPr/>
        <p:txBody>
          <a:bodyPr/>
          <a:lstStyle/>
          <a:p>
            <a:r>
              <a:rPr lang="en-US" dirty="0"/>
              <a:t>Dimensions to consider</a:t>
            </a:r>
          </a:p>
        </p:txBody>
      </p:sp>
      <p:sp>
        <p:nvSpPr>
          <p:cNvPr id="3" name="Content Placeholder 2">
            <a:extLst>
              <a:ext uri="{FF2B5EF4-FFF2-40B4-BE49-F238E27FC236}">
                <a16:creationId xmlns:a16="http://schemas.microsoft.com/office/drawing/2014/main" id="{29E91359-0EBB-47EB-860A-10E03220B2D5}"/>
              </a:ext>
            </a:extLst>
          </p:cNvPr>
          <p:cNvSpPr>
            <a:spLocks noGrp="1"/>
          </p:cNvSpPr>
          <p:nvPr>
            <p:ph idx="1"/>
          </p:nvPr>
        </p:nvSpPr>
        <p:spPr/>
        <p:txBody>
          <a:bodyPr>
            <a:normAutofit fontScale="92500" lnSpcReduction="10000"/>
          </a:bodyPr>
          <a:lstStyle/>
          <a:p>
            <a:r>
              <a:rPr lang="en-US" b="1" dirty="0"/>
              <a:t>Performance, simplicity, security.  </a:t>
            </a:r>
            <a:r>
              <a:rPr lang="en-US" dirty="0"/>
              <a:t>Some methods have very different characteristics than others.</a:t>
            </a:r>
          </a:p>
          <a:p>
            <a:endParaRPr lang="en-US" dirty="0"/>
          </a:p>
          <a:p>
            <a:r>
              <a:rPr lang="en-US" b="1" dirty="0"/>
              <a:t>Ease of later porting the application to a different platform</a:t>
            </a:r>
            <a:r>
              <a:rPr lang="en-US" dirty="0"/>
              <a:t>.  Some modern systems are built as a collection of processes on one machine, but over time migrate to a cluster of computers.  </a:t>
            </a:r>
          </a:p>
          <a:p>
            <a:endParaRPr lang="en-US" dirty="0"/>
          </a:p>
          <a:p>
            <a:r>
              <a:rPr lang="en-US" b="1" dirty="0"/>
              <a:t>Standardization.  </a:t>
            </a:r>
            <a:r>
              <a:rPr lang="en-US" dirty="0"/>
              <a:t>Whatever we pick, it should be widely used.</a:t>
            </a:r>
          </a:p>
        </p:txBody>
      </p:sp>
      <p:sp>
        <p:nvSpPr>
          <p:cNvPr id="4" name="Footer Placeholder 3">
            <a:extLst>
              <a:ext uri="{FF2B5EF4-FFF2-40B4-BE49-F238E27FC236}">
                <a16:creationId xmlns:a16="http://schemas.microsoft.com/office/drawing/2014/main" id="{71F90089-CFC7-4E80-B94D-639AAB3618DE}"/>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0868E49-7634-4415-895D-EA992E861FEC}"/>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1283319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4F05-D9A0-46E7-ADE6-C4691764E96C}"/>
              </a:ext>
            </a:extLst>
          </p:cNvPr>
          <p:cNvSpPr>
            <a:spLocks noGrp="1"/>
          </p:cNvSpPr>
          <p:nvPr>
            <p:ph type="title"/>
          </p:nvPr>
        </p:nvSpPr>
        <p:spPr/>
        <p:txBody>
          <a:bodyPr/>
          <a:lstStyle/>
          <a:p>
            <a:r>
              <a:rPr lang="en-US" dirty="0"/>
              <a:t>Let’s look at some examples</a:t>
            </a:r>
          </a:p>
        </p:txBody>
      </p:sp>
      <p:sp>
        <p:nvSpPr>
          <p:cNvPr id="3" name="Content Placeholder 2">
            <a:extLst>
              <a:ext uri="{FF2B5EF4-FFF2-40B4-BE49-F238E27FC236}">
                <a16:creationId xmlns:a16="http://schemas.microsoft.com/office/drawing/2014/main" id="{488EBDBC-A63B-48BC-B0CE-97B5EE1EA257}"/>
              </a:ext>
            </a:extLst>
          </p:cNvPr>
          <p:cNvSpPr>
            <a:spLocks noGrp="1"/>
          </p:cNvSpPr>
          <p:nvPr>
            <p:ph idx="1"/>
          </p:nvPr>
        </p:nvSpPr>
        <p:spPr/>
        <p:txBody>
          <a:bodyPr>
            <a:normAutofit/>
          </a:bodyPr>
          <a:lstStyle/>
          <a:p>
            <a:r>
              <a:rPr lang="en-US" dirty="0"/>
              <a:t>The C++ command runs a series of sub-programs:</a:t>
            </a:r>
          </a:p>
          <a:p>
            <a:pPr marL="688086" lvl="1" indent="-514350">
              <a:buFont typeface="+mj-lt"/>
              <a:buAutoNum type="arabicPeriod"/>
            </a:pPr>
            <a:r>
              <a:rPr lang="en-US" dirty="0"/>
              <a:t>The “C preprocessor”, to deal with #define, #if, #include</a:t>
            </a:r>
          </a:p>
          <a:p>
            <a:pPr marL="688086" lvl="1" indent="-514350">
              <a:buFont typeface="+mj-lt"/>
              <a:buAutoNum type="arabicPeriod"/>
            </a:pPr>
            <a:r>
              <a:rPr lang="en-US" dirty="0"/>
              <a:t>The template analysis and expansion stage</a:t>
            </a:r>
          </a:p>
          <a:p>
            <a:pPr marL="688086" lvl="1" indent="-514350">
              <a:buFont typeface="+mj-lt"/>
              <a:buAutoNum type="arabicPeriod"/>
            </a:pPr>
            <a:r>
              <a:rPr lang="en-US" dirty="0"/>
              <a:t>The compiler, which has a parsing stage, a compilation stage, and an optimization stage.</a:t>
            </a:r>
          </a:p>
          <a:p>
            <a:pPr marL="688086" lvl="1" indent="-514350">
              <a:buFont typeface="+mj-lt"/>
              <a:buAutoNum type="arabicPeriod"/>
            </a:pPr>
            <a:r>
              <a:rPr lang="en-US" dirty="0"/>
              <a:t>The assembler</a:t>
            </a:r>
          </a:p>
          <a:p>
            <a:pPr marL="688086" lvl="1" indent="-514350">
              <a:buFont typeface="+mj-lt"/>
              <a:buAutoNum type="arabicPeriod"/>
            </a:pPr>
            <a:r>
              <a:rPr lang="en-US" dirty="0"/>
              <a:t>The linker</a:t>
            </a:r>
          </a:p>
          <a:p>
            <a:pPr marL="173736" lvl="1" indent="0">
              <a:buNone/>
            </a:pPr>
            <a:r>
              <a:rPr lang="en-US" dirty="0"/>
              <a:t>… they share data by creating files, which the next stage can read</a:t>
            </a:r>
          </a:p>
        </p:txBody>
      </p:sp>
      <p:sp>
        <p:nvSpPr>
          <p:cNvPr id="4" name="Footer Placeholder 3">
            <a:extLst>
              <a:ext uri="{FF2B5EF4-FFF2-40B4-BE49-F238E27FC236}">
                <a16:creationId xmlns:a16="http://schemas.microsoft.com/office/drawing/2014/main" id="{0D5A7B0E-E769-4584-A12C-5FD790D2C4F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2EAF40F-42DA-4DFC-BB47-7B013DCB1FD1}"/>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4269718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A153-E04D-4D55-AA12-5E888E644A0F}"/>
              </a:ext>
            </a:extLst>
          </p:cNvPr>
          <p:cNvSpPr>
            <a:spLocks noGrp="1"/>
          </p:cNvSpPr>
          <p:nvPr>
            <p:ph type="title"/>
          </p:nvPr>
        </p:nvSpPr>
        <p:spPr/>
        <p:txBody>
          <a:bodyPr/>
          <a:lstStyle/>
          <a:p>
            <a:r>
              <a:rPr lang="en-US" dirty="0"/>
              <a:t>Why does C++ use file sharing?</a:t>
            </a:r>
          </a:p>
        </p:txBody>
      </p:sp>
      <p:sp>
        <p:nvSpPr>
          <p:cNvPr id="3" name="Content Placeholder 2">
            <a:extLst>
              <a:ext uri="{FF2B5EF4-FFF2-40B4-BE49-F238E27FC236}">
                <a16:creationId xmlns:a16="http://schemas.microsoft.com/office/drawing/2014/main" id="{D13BB1CF-5007-4CBD-80DF-2DC1C5016A49}"/>
              </a:ext>
            </a:extLst>
          </p:cNvPr>
          <p:cNvSpPr>
            <a:spLocks noGrp="1"/>
          </p:cNvSpPr>
          <p:nvPr>
            <p:ph idx="1"/>
          </p:nvPr>
        </p:nvSpPr>
        <p:spPr/>
        <p:txBody>
          <a:bodyPr>
            <a:normAutofit fontScale="85000" lnSpcReduction="10000"/>
          </a:bodyPr>
          <a:lstStyle/>
          <a:p>
            <a:r>
              <a:rPr lang="en-US" dirty="0"/>
              <a:t>C++ was created as a multi-process solution for a single computer.  In the old days we didn’t have an </a:t>
            </a:r>
            <a:r>
              <a:rPr lang="en-US" dirty="0" err="1"/>
              <a:t>mmap</a:t>
            </a:r>
            <a:r>
              <a:rPr lang="en-US" dirty="0"/>
              <a:t> system call.</a:t>
            </a:r>
          </a:p>
          <a:p>
            <a:endParaRPr lang="en-US" dirty="0"/>
          </a:p>
          <a:p>
            <a:r>
              <a:rPr lang="en-US" dirty="0"/>
              <a:t>Also, since one process writes a file, and the next one reads it sequentially and “soon”, after which it gets deleted, Linux is smart enough to keep the whole file in cache and might never even put it on disk.</a:t>
            </a:r>
          </a:p>
          <a:p>
            <a:endParaRPr lang="en-US" dirty="0"/>
          </a:p>
          <a:p>
            <a:r>
              <a:rPr lang="en-US" dirty="0"/>
              <a:t>There are many such examples on Linux.  Most, like C++, have a controlling process that launches subprocesses, and most share files from stage to stage.</a:t>
            </a:r>
          </a:p>
        </p:txBody>
      </p:sp>
      <p:sp>
        <p:nvSpPr>
          <p:cNvPr id="4" name="Footer Placeholder 3">
            <a:extLst>
              <a:ext uri="{FF2B5EF4-FFF2-40B4-BE49-F238E27FC236}">
                <a16:creationId xmlns:a16="http://schemas.microsoft.com/office/drawing/2014/main" id="{5F22ECC4-192C-469E-BA0C-98E148D720A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A6CB16E-B738-4B47-899E-89C68AB1E85D}"/>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708965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7" name="TextBox 6">
            <a:extLst>
              <a:ext uri="{FF2B5EF4-FFF2-40B4-BE49-F238E27FC236}">
                <a16:creationId xmlns:a16="http://schemas.microsoft.com/office/drawing/2014/main" id="{AA6037FA-6EF9-41B7-87AD-DF1B091D45F8}"/>
              </a:ext>
            </a:extLst>
          </p:cNvPr>
          <p:cNvSpPr txBox="1"/>
          <p:nvPr/>
        </p:nvSpPr>
        <p:spPr>
          <a:xfrm>
            <a:off x="1072983" y="3744221"/>
            <a:ext cx="5221395" cy="923330"/>
          </a:xfrm>
          <a:prstGeom prst="rect">
            <a:avLst/>
          </a:prstGeom>
          <a:solidFill>
            <a:srgbClr val="FFFF66"/>
          </a:solidFill>
        </p:spPr>
        <p:txBody>
          <a:bodyPr wrap="square" rtlCol="0">
            <a:spAutoFit/>
          </a:bodyPr>
          <a:lstStyle/>
          <a:p>
            <a:pPr algn="ctr"/>
            <a:r>
              <a:rPr lang="en-US" b="1" dirty="0"/>
              <a:t>Linux offers too many choices!  They include pipes, mapped files (shared memory), DLLs.</a:t>
            </a:r>
            <a:br>
              <a:rPr lang="en-US" b="1" dirty="0"/>
            </a:br>
            <a:r>
              <a:rPr lang="en-US" b="1" dirty="0"/>
              <a:t>Linux weakness: the “single machine” look and feel.</a:t>
            </a:r>
          </a:p>
        </p:txBody>
      </p:sp>
      <p:sp>
        <p:nvSpPr>
          <p:cNvPr id="9" name="TextBox 8">
            <a:extLst>
              <a:ext uri="{FF2B5EF4-FFF2-40B4-BE49-F238E27FC236}">
                <a16:creationId xmlns:a16="http://schemas.microsoft.com/office/drawing/2014/main" id="{EFB93A7E-E7A1-4D18-8468-2F059C260A1B}"/>
              </a:ext>
            </a:extLst>
          </p:cNvPr>
          <p:cNvSpPr txBox="1"/>
          <p:nvPr/>
        </p:nvSpPr>
        <p:spPr>
          <a:xfrm>
            <a:off x="6331067" y="2166409"/>
            <a:ext cx="5549661" cy="1200329"/>
          </a:xfrm>
          <a:prstGeom prst="rect">
            <a:avLst/>
          </a:prstGeom>
          <a:solidFill>
            <a:srgbClr val="FFFF66"/>
          </a:solidFill>
        </p:spPr>
        <p:txBody>
          <a:bodyPr wrap="square" rtlCol="0">
            <a:spAutoFit/>
          </a:bodyPr>
          <a:lstStyle/>
          <a:p>
            <a:pPr algn="ctr"/>
            <a:r>
              <a:rPr lang="en-US" b="1" dirty="0"/>
              <a:t>Modern solutions of this kind often need to run on clusters of computers or in the cloud, and need sharing approaches that work whether processes </a:t>
            </a:r>
            <a:br>
              <a:rPr lang="en-US" b="1" dirty="0"/>
            </a:br>
            <a:r>
              <a:rPr lang="en-US" b="1" dirty="0"/>
              <a:t>are local (same machine) or remote.</a:t>
            </a:r>
          </a:p>
        </p:txBody>
      </p:sp>
      <p:sp>
        <p:nvSpPr>
          <p:cNvPr id="10" name="TextBox 9">
            <a:extLst>
              <a:ext uri="{FF2B5EF4-FFF2-40B4-BE49-F238E27FC236}">
                <a16:creationId xmlns:a16="http://schemas.microsoft.com/office/drawing/2014/main" id="{03CBCB8C-6D8E-43EE-B138-A40F8D2F0409}"/>
              </a:ext>
            </a:extLst>
          </p:cNvPr>
          <p:cNvSpPr txBox="1"/>
          <p:nvPr/>
        </p:nvSpPr>
        <p:spPr>
          <a:xfrm>
            <a:off x="1751004" y="2304909"/>
            <a:ext cx="3865354" cy="923330"/>
          </a:xfrm>
          <a:prstGeom prst="rect">
            <a:avLst/>
          </a:prstGeom>
          <a:solidFill>
            <a:srgbClr val="FFFF66"/>
          </a:solidFill>
        </p:spPr>
        <p:txBody>
          <a:bodyPr wrap="none" rtlCol="0">
            <a:spAutoFit/>
          </a:bodyPr>
          <a:lstStyle/>
          <a:p>
            <a:pPr algn="ctr"/>
            <a:r>
              <a:rPr lang="en-US" b="1" dirty="0"/>
              <a:t>Complex Systems often have</a:t>
            </a:r>
            <a:br>
              <a:rPr lang="en-US" b="1" dirty="0"/>
            </a:br>
            <a:r>
              <a:rPr lang="en-US" b="1" dirty="0"/>
              <a:t>many processes in them.  They are not</a:t>
            </a:r>
            <a:br>
              <a:rPr lang="en-US" b="1" dirty="0"/>
            </a:br>
            <a:r>
              <a:rPr lang="en-US" b="1" dirty="0"/>
              <a:t>always running on just one computer.</a:t>
            </a:r>
          </a:p>
        </p:txBody>
      </p:sp>
      <p:sp>
        <p:nvSpPr>
          <p:cNvPr id="15" name="TextBox 14">
            <a:extLst>
              <a:ext uri="{FF2B5EF4-FFF2-40B4-BE49-F238E27FC236}">
                <a16:creationId xmlns:a16="http://schemas.microsoft.com/office/drawing/2014/main" id="{5AA3B2D9-A973-41CA-9918-138A5A8906ED}"/>
              </a:ext>
            </a:extLst>
          </p:cNvPr>
          <p:cNvSpPr txBox="1"/>
          <p:nvPr/>
        </p:nvSpPr>
        <p:spPr>
          <a:xfrm>
            <a:off x="6495201" y="3744221"/>
            <a:ext cx="5221395" cy="923330"/>
          </a:xfrm>
          <a:prstGeom prst="rect">
            <a:avLst/>
          </a:prstGeom>
          <a:solidFill>
            <a:srgbClr val="FFFF66"/>
          </a:solidFill>
        </p:spPr>
        <p:txBody>
          <a:bodyPr wrap="square" rtlCol="0">
            <a:spAutoFit/>
          </a:bodyPr>
          <a:lstStyle/>
          <a:p>
            <a:pPr algn="ctr"/>
            <a:r>
              <a:rPr lang="en-US" b="1" dirty="0"/>
              <a:t>As a developer, you think of the cloud itself as a kind of distributed operating system kernel, offering  tools that work from “anywhere”.</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45B9-6BA7-4AA1-959C-2DD0EAD54CDA}"/>
              </a:ext>
            </a:extLst>
          </p:cNvPr>
          <p:cNvSpPr>
            <a:spLocks noGrp="1"/>
          </p:cNvSpPr>
          <p:nvPr>
            <p:ph type="title"/>
          </p:nvPr>
        </p:nvSpPr>
        <p:spPr/>
        <p:txBody>
          <a:bodyPr/>
          <a:lstStyle/>
          <a:p>
            <a:r>
              <a:rPr lang="en-US" dirty="0"/>
              <a:t>Another option: </a:t>
            </a:r>
            <a:r>
              <a:rPr lang="en-US" dirty="0" err="1"/>
              <a:t>Mmap</a:t>
            </a:r>
            <a:r>
              <a:rPr lang="en-US" dirty="0"/>
              <a:t> the files</a:t>
            </a:r>
          </a:p>
        </p:txBody>
      </p:sp>
      <p:sp>
        <p:nvSpPr>
          <p:cNvPr id="3" name="Content Placeholder 2">
            <a:extLst>
              <a:ext uri="{FF2B5EF4-FFF2-40B4-BE49-F238E27FC236}">
                <a16:creationId xmlns:a16="http://schemas.microsoft.com/office/drawing/2014/main" id="{B032588A-5E74-44D0-8FD3-3F2060149EF3}"/>
              </a:ext>
            </a:extLst>
          </p:cNvPr>
          <p:cNvSpPr>
            <a:spLocks noGrp="1"/>
          </p:cNvSpPr>
          <p:nvPr>
            <p:ph idx="1"/>
          </p:nvPr>
        </p:nvSpPr>
        <p:spPr/>
        <p:txBody>
          <a:bodyPr>
            <a:normAutofit lnSpcReduction="10000"/>
          </a:bodyPr>
          <a:lstStyle/>
          <a:p>
            <a:r>
              <a:rPr lang="en-US" dirty="0"/>
              <a:t>We learned about </a:t>
            </a:r>
            <a:r>
              <a:rPr lang="en-US" dirty="0" err="1"/>
              <a:t>mmap</a:t>
            </a:r>
            <a:r>
              <a:rPr lang="en-US" dirty="0"/>
              <a:t> when we first saw the POSIX file system API.  At one time people felt that </a:t>
            </a:r>
            <a:r>
              <a:rPr lang="en-US" dirty="0" err="1"/>
              <a:t>mmap</a:t>
            </a:r>
            <a:r>
              <a:rPr lang="en-US" dirty="0"/>
              <a:t> could become the basis for shared objects in Linux.</a:t>
            </a:r>
          </a:p>
          <a:p>
            <a:endParaRPr lang="en-US" dirty="0"/>
          </a:p>
          <a:p>
            <a:r>
              <a:rPr lang="en-US" dirty="0"/>
              <a:t>Linux allocates a segment of memory for the mapped file.  </a:t>
            </a:r>
            <a:r>
              <a:rPr lang="en-US" dirty="0" err="1"/>
              <a:t>Mmap</a:t>
            </a:r>
            <a:r>
              <a:rPr lang="en-US" dirty="0"/>
              <a:t> returns the base address of this segment.</a:t>
            </a:r>
          </a:p>
          <a:p>
            <a:endParaRPr lang="en-US" dirty="0"/>
          </a:p>
          <a:p>
            <a:r>
              <a:rPr lang="en-US" b="1" dirty="0"/>
              <a:t>Idea: </a:t>
            </a:r>
            <a:r>
              <a:rPr lang="en-US" b="1" dirty="0" err="1"/>
              <a:t>mmap</a:t>
            </a:r>
            <a:r>
              <a:rPr lang="en-US" b="1" dirty="0"/>
              <a:t> a memory segment, then allocate objects in it.</a:t>
            </a:r>
          </a:p>
        </p:txBody>
      </p:sp>
      <p:sp>
        <p:nvSpPr>
          <p:cNvPr id="4" name="Footer Placeholder 3">
            <a:extLst>
              <a:ext uri="{FF2B5EF4-FFF2-40B4-BE49-F238E27FC236}">
                <a16:creationId xmlns:a16="http://schemas.microsoft.com/office/drawing/2014/main" id="{F384E05B-1AF4-4069-8AE2-617DFA76A0F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D8D436DD-D16D-401B-8D01-C413A149E83C}"/>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237632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6E21-3BFF-43CB-A863-7DA952F47BA2}"/>
              </a:ext>
            </a:extLst>
          </p:cNvPr>
          <p:cNvSpPr>
            <a:spLocks noGrp="1"/>
          </p:cNvSpPr>
          <p:nvPr>
            <p:ph type="title"/>
          </p:nvPr>
        </p:nvSpPr>
        <p:spPr/>
        <p:txBody>
          <a:bodyPr/>
          <a:lstStyle/>
          <a:p>
            <a:r>
              <a:rPr lang="en-US" dirty="0"/>
              <a:t>A mapped file is like a big byte array</a:t>
            </a:r>
          </a:p>
        </p:txBody>
      </p:sp>
      <p:sp>
        <p:nvSpPr>
          <p:cNvPr id="3" name="Content Placeholder 2">
            <a:extLst>
              <a:ext uri="{FF2B5EF4-FFF2-40B4-BE49-F238E27FC236}">
                <a16:creationId xmlns:a16="http://schemas.microsoft.com/office/drawing/2014/main" id="{77A3E7D3-1E2B-496F-8B9E-0ED51AA913CC}"/>
              </a:ext>
            </a:extLst>
          </p:cNvPr>
          <p:cNvSpPr>
            <a:spLocks noGrp="1"/>
          </p:cNvSpPr>
          <p:nvPr>
            <p:ph idx="1"/>
          </p:nvPr>
        </p:nvSpPr>
        <p:spPr/>
        <p:txBody>
          <a:bodyPr>
            <a:normAutofit/>
          </a:bodyPr>
          <a:lstStyle/>
          <a:p>
            <a:r>
              <a:rPr lang="en-US" dirty="0"/>
              <a:t>This is sometimes very convenient</a:t>
            </a:r>
          </a:p>
          <a:p>
            <a:endParaRPr lang="en-US" dirty="0"/>
          </a:p>
          <a:p>
            <a:r>
              <a:rPr lang="en-US" dirty="0"/>
              <a:t>If the data being shared is some form of raw information, like pixels in a video display, or numbers in a matrix, it works well.</a:t>
            </a:r>
          </a:p>
          <a:p>
            <a:endParaRPr lang="en-US" dirty="0"/>
          </a:p>
          <a:p>
            <a:r>
              <a:rPr lang="en-US" dirty="0"/>
              <a:t>There is a way to create a mapped file with no actual disk storage.  This form of shared memory can be useful!</a:t>
            </a:r>
          </a:p>
        </p:txBody>
      </p:sp>
      <p:sp>
        <p:nvSpPr>
          <p:cNvPr id="4" name="Footer Placeholder 3">
            <a:extLst>
              <a:ext uri="{FF2B5EF4-FFF2-40B4-BE49-F238E27FC236}">
                <a16:creationId xmlns:a16="http://schemas.microsoft.com/office/drawing/2014/main" id="{81AE80F2-F123-4D2C-A848-78BB1EB7332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1FC08B5-CD49-4958-83FA-DC63A54F3F34}"/>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3939004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2DF4-C99F-41E2-A617-CAD747143DF9}"/>
              </a:ext>
            </a:extLst>
          </p:cNvPr>
          <p:cNvSpPr>
            <a:spLocks noGrp="1"/>
          </p:cNvSpPr>
          <p:nvPr>
            <p:ph type="title"/>
          </p:nvPr>
        </p:nvSpPr>
        <p:spPr/>
        <p:txBody>
          <a:bodyPr/>
          <a:lstStyle/>
          <a:p>
            <a:r>
              <a:rPr lang="en-US" dirty="0"/>
              <a:t>mapped files</a:t>
            </a:r>
          </a:p>
        </p:txBody>
      </p:sp>
      <p:sp>
        <p:nvSpPr>
          <p:cNvPr id="3" name="Content Placeholder 2">
            <a:extLst>
              <a:ext uri="{FF2B5EF4-FFF2-40B4-BE49-F238E27FC236}">
                <a16:creationId xmlns:a16="http://schemas.microsoft.com/office/drawing/2014/main" id="{51A591C4-200C-42D8-8DC8-49A4A625BFC9}"/>
              </a:ext>
            </a:extLst>
          </p:cNvPr>
          <p:cNvSpPr>
            <a:spLocks noGrp="1"/>
          </p:cNvSpPr>
          <p:nvPr>
            <p:ph idx="1"/>
          </p:nvPr>
        </p:nvSpPr>
        <p:spPr/>
        <p:txBody>
          <a:bodyPr>
            <a:normAutofit lnSpcReduction="10000"/>
          </a:bodyPr>
          <a:lstStyle/>
          <a:p>
            <a:r>
              <a:rPr lang="en-US" dirty="0"/>
              <a:t>Many Wall Street trading firms have real-time ticker feeds of prices for the stocks and bonds and derivatives they trade.</a:t>
            </a:r>
          </a:p>
          <a:p>
            <a:endParaRPr lang="en-US" dirty="0"/>
          </a:p>
          <a:p>
            <a:r>
              <a:rPr lang="en-US" dirty="0"/>
              <a:t>Often this is managed via a daemon that writes into a shared file.  The file holds the history of prices.</a:t>
            </a:r>
          </a:p>
          <a:p>
            <a:endParaRPr lang="en-US" dirty="0"/>
          </a:p>
          <a:p>
            <a:r>
              <a:rPr lang="en-US" dirty="0"/>
              <a:t>By mapping the head of the file, processes can track updates.  A library accesses the actual data and handles memory fencing.</a:t>
            </a:r>
          </a:p>
        </p:txBody>
      </p:sp>
      <p:sp>
        <p:nvSpPr>
          <p:cNvPr id="4" name="Footer Placeholder 3">
            <a:extLst>
              <a:ext uri="{FF2B5EF4-FFF2-40B4-BE49-F238E27FC236}">
                <a16:creationId xmlns:a16="http://schemas.microsoft.com/office/drawing/2014/main" id="{8A65448C-BA52-4DCE-A136-F483148E457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2344774-C53C-4CFF-AF7D-7542394D89E8}"/>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1902786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DC7FA-1CD6-47CC-BDDD-5A089D61C494}"/>
              </a:ext>
            </a:extLst>
          </p:cNvPr>
          <p:cNvSpPr>
            <a:spLocks noGrp="1"/>
          </p:cNvSpPr>
          <p:nvPr>
            <p:ph type="title"/>
          </p:nvPr>
        </p:nvSpPr>
        <p:spPr/>
        <p:txBody>
          <a:bodyPr/>
          <a:lstStyle/>
          <a:p>
            <a:r>
              <a:rPr lang="en-US" dirty="0"/>
              <a:t>Shared memory</a:t>
            </a:r>
          </a:p>
        </p:txBody>
      </p:sp>
      <p:sp>
        <p:nvSpPr>
          <p:cNvPr id="3" name="Content Placeholder 2">
            <a:extLst>
              <a:ext uri="{FF2B5EF4-FFF2-40B4-BE49-F238E27FC236}">
                <a16:creationId xmlns:a16="http://schemas.microsoft.com/office/drawing/2014/main" id="{F672FA12-DC84-4F13-ABF3-44894313B3AC}"/>
              </a:ext>
            </a:extLst>
          </p:cNvPr>
          <p:cNvSpPr>
            <a:spLocks noGrp="1"/>
          </p:cNvSpPr>
          <p:nvPr>
            <p:ph idx="1"/>
          </p:nvPr>
        </p:nvSpPr>
        <p:spPr/>
        <p:txBody>
          <a:bodyPr>
            <a:normAutofit lnSpcReduction="10000"/>
          </a:bodyPr>
          <a:lstStyle/>
          <a:p>
            <a:r>
              <a:rPr lang="en-US" dirty="0"/>
              <a:t>Many gaming platforms use a set of processes that share memory via mapped files.  </a:t>
            </a:r>
          </a:p>
          <a:p>
            <a:endParaRPr lang="en-US" dirty="0"/>
          </a:p>
          <a:p>
            <a:r>
              <a:rPr lang="en-US" dirty="0"/>
              <a:t>These systems disable the “storage” part of the mapped file, so no I/O occurs.  They end up with a pure mapped “segment”</a:t>
            </a:r>
          </a:p>
          <a:p>
            <a:endParaRPr lang="en-US" dirty="0"/>
          </a:p>
          <a:p>
            <a:r>
              <a:rPr lang="en-US" dirty="0"/>
              <a:t>The advantage is that the game engine can be a separate process from the GUI.   </a:t>
            </a:r>
          </a:p>
        </p:txBody>
      </p:sp>
      <p:sp>
        <p:nvSpPr>
          <p:cNvPr id="4" name="Footer Placeholder 3">
            <a:extLst>
              <a:ext uri="{FF2B5EF4-FFF2-40B4-BE49-F238E27FC236}">
                <a16:creationId xmlns:a16="http://schemas.microsoft.com/office/drawing/2014/main" id="{58C6793A-25FB-49DC-9DA9-724E531A011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CDBE8C1-F6BF-43F7-B162-B1C5CECC9A5F}"/>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175579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5F4E6-B2C4-4E02-A8AC-E7998DB74389}"/>
              </a:ext>
            </a:extLst>
          </p:cNvPr>
          <p:cNvSpPr>
            <a:spLocks noGrp="1"/>
          </p:cNvSpPr>
          <p:nvPr>
            <p:ph type="title"/>
          </p:nvPr>
        </p:nvSpPr>
        <p:spPr/>
        <p:txBody>
          <a:bodyPr/>
          <a:lstStyle/>
          <a:p>
            <a:r>
              <a:rPr lang="en-US" dirty="0"/>
              <a:t>Shared Memory</a:t>
            </a:r>
          </a:p>
        </p:txBody>
      </p:sp>
      <p:sp>
        <p:nvSpPr>
          <p:cNvPr id="3" name="Content Placeholder 2">
            <a:extLst>
              <a:ext uri="{FF2B5EF4-FFF2-40B4-BE49-F238E27FC236}">
                <a16:creationId xmlns:a16="http://schemas.microsoft.com/office/drawing/2014/main" id="{3C0498A9-A780-40F1-A4E5-6DB06FBEB795}"/>
              </a:ext>
            </a:extLst>
          </p:cNvPr>
          <p:cNvSpPr>
            <a:spLocks noGrp="1"/>
          </p:cNvSpPr>
          <p:nvPr>
            <p:ph idx="1"/>
          </p:nvPr>
        </p:nvSpPr>
        <p:spPr/>
        <p:txBody>
          <a:bodyPr>
            <a:normAutofit/>
          </a:bodyPr>
          <a:lstStyle/>
          <a:p>
            <a:r>
              <a:rPr lang="en-US" dirty="0"/>
              <a:t>We also use shared memory to access video displays.</a:t>
            </a:r>
          </a:p>
          <a:p>
            <a:pPr lvl="1"/>
            <a:r>
              <a:rPr lang="en-US" dirty="0"/>
              <a:t>  The hardware for modern screens is quite fancy.</a:t>
            </a:r>
          </a:p>
          <a:p>
            <a:pPr lvl="1"/>
            <a:r>
              <a:rPr lang="en-US" dirty="0"/>
              <a:t>  But basically, there is a mapped memory segment your application</a:t>
            </a:r>
            <a:br>
              <a:rPr lang="en-US" dirty="0"/>
            </a:br>
            <a:r>
              <a:rPr lang="en-US" dirty="0"/>
              <a:t>    can access.  It sends “commands” as a stream to a special CPU</a:t>
            </a:r>
            <a:br>
              <a:rPr lang="en-US" dirty="0"/>
            </a:br>
            <a:r>
              <a:rPr lang="en-US" dirty="0"/>
              <a:t>    running a special video language.  It may also leverage a GPU.</a:t>
            </a:r>
          </a:p>
          <a:p>
            <a:pPr lvl="1"/>
            <a:r>
              <a:rPr lang="en-US" dirty="0"/>
              <a:t>  However, and this is important, </a:t>
            </a:r>
            <a:r>
              <a:rPr lang="en-US" i="1" dirty="0"/>
              <a:t>there is no corresponding file on disk!</a:t>
            </a:r>
            <a:endParaRPr lang="en-US" dirty="0"/>
          </a:p>
          <a:p>
            <a:pPr lvl="1"/>
            <a:r>
              <a:rPr lang="en-US" dirty="0"/>
              <a:t>  The benefit of shared memory is that data rates are too high to</a:t>
            </a:r>
            <a:br>
              <a:rPr lang="en-US" dirty="0"/>
            </a:br>
            <a:r>
              <a:rPr lang="en-US" dirty="0"/>
              <a:t>    write this data into a file or send it over a pipe.</a:t>
            </a:r>
          </a:p>
        </p:txBody>
      </p:sp>
      <p:sp>
        <p:nvSpPr>
          <p:cNvPr id="4" name="Footer Placeholder 3">
            <a:extLst>
              <a:ext uri="{FF2B5EF4-FFF2-40B4-BE49-F238E27FC236}">
                <a16:creationId xmlns:a16="http://schemas.microsoft.com/office/drawing/2014/main" id="{BDF2AC8B-8A68-473A-A946-B3814A1E255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F2715B5-24CB-4C25-B9D0-76D9598BD5B5}"/>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1189517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82F3-5167-41FF-A5E6-DBE63CFEE617}"/>
              </a:ext>
            </a:extLst>
          </p:cNvPr>
          <p:cNvSpPr>
            <a:spLocks noGrp="1"/>
          </p:cNvSpPr>
          <p:nvPr>
            <p:ph type="title"/>
          </p:nvPr>
        </p:nvSpPr>
        <p:spPr/>
        <p:txBody>
          <a:bodyPr/>
          <a:lstStyle/>
          <a:p>
            <a:r>
              <a:rPr lang="en-US" dirty="0"/>
              <a:t>Linux itself uses mapped files</a:t>
            </a:r>
          </a:p>
        </p:txBody>
      </p:sp>
      <p:sp>
        <p:nvSpPr>
          <p:cNvPr id="3" name="Content Placeholder 2">
            <a:extLst>
              <a:ext uri="{FF2B5EF4-FFF2-40B4-BE49-F238E27FC236}">
                <a16:creationId xmlns:a16="http://schemas.microsoft.com/office/drawing/2014/main" id="{A5C27F8C-267F-44ED-909B-CF065D459503}"/>
              </a:ext>
            </a:extLst>
          </p:cNvPr>
          <p:cNvSpPr>
            <a:spLocks noGrp="1"/>
          </p:cNvSpPr>
          <p:nvPr>
            <p:ph idx="1"/>
          </p:nvPr>
        </p:nvSpPr>
        <p:spPr/>
        <p:txBody>
          <a:bodyPr/>
          <a:lstStyle/>
          <a:p>
            <a:r>
              <a:rPr lang="en-US" dirty="0"/>
              <a:t>The DLL concept (“linking”) is based on a mapped file.</a:t>
            </a:r>
          </a:p>
          <a:p>
            <a:endParaRPr lang="en-US" dirty="0"/>
          </a:p>
          <a:p>
            <a:r>
              <a:rPr lang="en-US" dirty="0"/>
              <a:t>In that case the benefits are these:</a:t>
            </a:r>
          </a:p>
          <a:p>
            <a:pPr lvl="1"/>
            <a:r>
              <a:rPr lang="en-US" dirty="0"/>
              <a:t>  The file actually contains executable instructions.  These must be in </a:t>
            </a:r>
            <a:br>
              <a:rPr lang="en-US" dirty="0"/>
            </a:br>
            <a:r>
              <a:rPr lang="en-US" dirty="0"/>
              <a:t>    memory for the CPU to decode and execute.</a:t>
            </a:r>
          </a:p>
          <a:p>
            <a:pPr lvl="1"/>
            <a:r>
              <a:rPr lang="en-US" dirty="0"/>
              <a:t>  But the DLL can be shared between multiple applications, saving</a:t>
            </a:r>
            <a:br>
              <a:rPr lang="en-US" dirty="0"/>
            </a:br>
            <a:r>
              <a:rPr lang="en-US" dirty="0"/>
              <a:t>   memory and improving L3 caching performance.</a:t>
            </a:r>
          </a:p>
        </p:txBody>
      </p:sp>
      <p:sp>
        <p:nvSpPr>
          <p:cNvPr id="4" name="Footer Placeholder 3">
            <a:extLst>
              <a:ext uri="{FF2B5EF4-FFF2-40B4-BE49-F238E27FC236}">
                <a16:creationId xmlns:a16="http://schemas.microsoft.com/office/drawing/2014/main" id="{CFEC7517-FFBA-4FC6-AEAE-37916EBD396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4B21534-CEC0-45F9-8FD3-5B7F7016E47A}"/>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428863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AEE122-A3B9-4620-89FD-9804CD93A15D}"/>
              </a:ext>
            </a:extLst>
          </p:cNvPr>
          <p:cNvSpPr>
            <a:spLocks noGrp="1"/>
          </p:cNvSpPr>
          <p:nvPr>
            <p:ph type="title"/>
          </p:nvPr>
        </p:nvSpPr>
        <p:spPr/>
        <p:txBody>
          <a:bodyPr/>
          <a:lstStyle/>
          <a:p>
            <a:r>
              <a:rPr lang="en-US" dirty="0"/>
              <a:t>Sharing with </a:t>
            </a:r>
            <a:br>
              <a:rPr lang="en-US" dirty="0"/>
            </a:br>
            <a:r>
              <a:rPr lang="en-US" dirty="0"/>
              <a:t>different machines </a:t>
            </a:r>
          </a:p>
        </p:txBody>
      </p:sp>
      <p:sp>
        <p:nvSpPr>
          <p:cNvPr id="7" name="Text Placeholder 6">
            <a:extLst>
              <a:ext uri="{FF2B5EF4-FFF2-40B4-BE49-F238E27FC236}">
                <a16:creationId xmlns:a16="http://schemas.microsoft.com/office/drawing/2014/main" id="{83DB9950-8B5B-4FAB-A6F1-F3C31B559963}"/>
              </a:ext>
            </a:extLst>
          </p:cNvPr>
          <p:cNvSpPr>
            <a:spLocks noGrp="1"/>
          </p:cNvSpPr>
          <p:nvPr>
            <p:ph type="body" idx="1"/>
          </p:nvPr>
        </p:nvSpPr>
        <p:spPr/>
        <p:txBody>
          <a:bodyPr/>
          <a:lstStyle/>
          <a:p>
            <a:r>
              <a:rPr lang="en-US" dirty="0"/>
              <a:t>Issue: Now we need to also deal with the network</a:t>
            </a:r>
          </a:p>
        </p:txBody>
      </p:sp>
      <p:sp>
        <p:nvSpPr>
          <p:cNvPr id="4" name="Footer Placeholder 3">
            <a:extLst>
              <a:ext uri="{FF2B5EF4-FFF2-40B4-BE49-F238E27FC236}">
                <a16:creationId xmlns:a16="http://schemas.microsoft.com/office/drawing/2014/main" id="{2E454505-ABB3-4F04-A189-09883B3AFC7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AAA481C-5A48-43BD-BFCE-C6C48C50C2FE}"/>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1986687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967B-41E3-4F47-96A9-4B0EAD0E64DA}"/>
              </a:ext>
            </a:extLst>
          </p:cNvPr>
          <p:cNvSpPr>
            <a:spLocks noGrp="1"/>
          </p:cNvSpPr>
          <p:nvPr>
            <p:ph type="title"/>
          </p:nvPr>
        </p:nvSpPr>
        <p:spPr/>
        <p:txBody>
          <a:bodyPr/>
          <a:lstStyle/>
          <a:p>
            <a:r>
              <a:rPr lang="en-US" dirty="0"/>
              <a:t>Networked settings require different approaches</a:t>
            </a:r>
          </a:p>
        </p:txBody>
      </p:sp>
      <p:sp>
        <p:nvSpPr>
          <p:cNvPr id="9" name="Content Placeholder 8">
            <a:extLst>
              <a:ext uri="{FF2B5EF4-FFF2-40B4-BE49-F238E27FC236}">
                <a16:creationId xmlns:a16="http://schemas.microsoft.com/office/drawing/2014/main" id="{D980072E-10E4-41D0-97A4-DC1259997035}"/>
              </a:ext>
            </a:extLst>
          </p:cNvPr>
          <p:cNvSpPr>
            <a:spLocks noGrp="1"/>
          </p:cNvSpPr>
          <p:nvPr>
            <p:ph idx="1"/>
          </p:nvPr>
        </p:nvSpPr>
        <p:spPr/>
        <p:txBody>
          <a:bodyPr>
            <a:normAutofit/>
          </a:bodyPr>
          <a:lstStyle/>
          <a:p>
            <a:r>
              <a:rPr lang="en-US" dirty="0"/>
              <a:t>When we run in a networked environment, we need tools that will work seamlessly even if the processes are on different machines.</a:t>
            </a:r>
          </a:p>
          <a:p>
            <a:endParaRPr lang="en-US" dirty="0"/>
          </a:p>
          <a:p>
            <a:r>
              <a:rPr lang="en-US" dirty="0"/>
              <a:t>Mapped files or segments are single-machine solutions.  </a:t>
            </a:r>
            <a:r>
              <a:rPr lang="en-US" dirty="0" err="1"/>
              <a:t>Mmap</a:t>
            </a:r>
            <a:r>
              <a:rPr lang="en-US" dirty="0"/>
              <a:t> can be made to work over a network, but performance is disappointing and this option is not common.</a:t>
            </a:r>
          </a:p>
          <a:p>
            <a:endParaRPr lang="en-US" dirty="0"/>
          </a:p>
        </p:txBody>
      </p:sp>
      <p:sp>
        <p:nvSpPr>
          <p:cNvPr id="4" name="Footer Placeholder 3">
            <a:extLst>
              <a:ext uri="{FF2B5EF4-FFF2-40B4-BE49-F238E27FC236}">
                <a16:creationId xmlns:a16="http://schemas.microsoft.com/office/drawing/2014/main" id="{F53C495F-BBDA-42CA-B1C9-DA9BF83098F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983A611-78AD-4C12-A4B9-505D4E9FDC08}"/>
              </a:ext>
            </a:extLst>
          </p:cNvPr>
          <p:cNvSpPr>
            <a:spLocks noGrp="1"/>
          </p:cNvSpPr>
          <p:nvPr>
            <p:ph type="sldNum" sz="quarter" idx="12"/>
          </p:nvPr>
        </p:nvSpPr>
        <p:spPr/>
        <p:txBody>
          <a:bodyPr/>
          <a:lstStyle/>
          <a:p>
            <a:fld id="{6547F9EC-0141-428E-9624-21FD351CB832}" type="slidenum">
              <a:rPr lang="en-US" smtClean="0"/>
              <a:pPr/>
              <a:t>27</a:t>
            </a:fld>
            <a:endParaRPr lang="en-US"/>
          </a:p>
        </p:txBody>
      </p:sp>
    </p:spTree>
    <p:extLst>
      <p:ext uri="{BB962C8B-B14F-4D97-AF65-F5344CB8AC3E}">
        <p14:creationId xmlns:p14="http://schemas.microsoft.com/office/powerpoint/2010/main" val="1198486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D261-558A-4AC7-9813-BE05D6FEB9A3}"/>
              </a:ext>
            </a:extLst>
          </p:cNvPr>
          <p:cNvSpPr>
            <a:spLocks noGrp="1"/>
          </p:cNvSpPr>
          <p:nvPr>
            <p:ph type="title"/>
          </p:nvPr>
        </p:nvSpPr>
        <p:spPr/>
        <p:txBody>
          <a:bodyPr/>
          <a:lstStyle/>
          <a:p>
            <a:r>
              <a:rPr lang="en-US" dirty="0"/>
              <a:t>Cloud computing</a:t>
            </a:r>
          </a:p>
        </p:txBody>
      </p:sp>
      <p:sp>
        <p:nvSpPr>
          <p:cNvPr id="3" name="Content Placeholder 2">
            <a:extLst>
              <a:ext uri="{FF2B5EF4-FFF2-40B4-BE49-F238E27FC236}">
                <a16:creationId xmlns:a16="http://schemas.microsoft.com/office/drawing/2014/main" id="{2FCE2F23-8BBE-4D9D-89E0-E5A3574A691E}"/>
              </a:ext>
            </a:extLst>
          </p:cNvPr>
          <p:cNvSpPr>
            <a:spLocks noGrp="1"/>
          </p:cNvSpPr>
          <p:nvPr>
            <p:ph idx="1"/>
          </p:nvPr>
        </p:nvSpPr>
        <p:spPr/>
        <p:txBody>
          <a:bodyPr>
            <a:normAutofit/>
          </a:bodyPr>
          <a:lstStyle/>
          <a:p>
            <a:r>
              <a:rPr lang="en-US" dirty="0"/>
              <a:t>In other courses, you’ll use modern cloud computing systems.</a:t>
            </a:r>
          </a:p>
          <a:p>
            <a:endParaRPr lang="en-US" dirty="0"/>
          </a:p>
          <a:p>
            <a:r>
              <a:rPr lang="en-US" dirty="0"/>
              <a:t>Those are like a large multicomputer kernel, with services that programs can use </a:t>
            </a:r>
            <a:r>
              <a:rPr lang="en-US" i="1" dirty="0"/>
              <a:t>no matter which machine they run on</a:t>
            </a:r>
            <a:r>
              <a:rPr lang="en-US" dirty="0"/>
              <a:t>.</a:t>
            </a:r>
          </a:p>
          <a:p>
            <a:endParaRPr lang="en-US" dirty="0"/>
          </a:p>
          <a:p>
            <a:r>
              <a:rPr lang="en-US" dirty="0"/>
              <a:t>Cloud computing has begun to reshape the ways we develop complex programs even on a single Linux machine.</a:t>
            </a:r>
          </a:p>
        </p:txBody>
      </p:sp>
      <p:sp>
        <p:nvSpPr>
          <p:cNvPr id="4" name="Footer Placeholder 3">
            <a:extLst>
              <a:ext uri="{FF2B5EF4-FFF2-40B4-BE49-F238E27FC236}">
                <a16:creationId xmlns:a16="http://schemas.microsoft.com/office/drawing/2014/main" id="{D1F10D14-E7EB-4CDB-B297-DFBBFC2B2FB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4089C50-53A8-49DA-A6DC-8D3A7C0A9E09}"/>
              </a:ext>
            </a:extLst>
          </p:cNvPr>
          <p:cNvSpPr>
            <a:spLocks noGrp="1"/>
          </p:cNvSpPr>
          <p:nvPr>
            <p:ph type="sldNum" sz="quarter" idx="12"/>
          </p:nvPr>
        </p:nvSpPr>
        <p:spPr/>
        <p:txBody>
          <a:bodyPr/>
          <a:lstStyle/>
          <a:p>
            <a:fld id="{6547F9EC-0141-428E-9624-21FD351CB832}" type="slidenum">
              <a:rPr lang="en-US" smtClean="0"/>
              <a:t>28</a:t>
            </a:fld>
            <a:endParaRPr lang="en-US"/>
          </a:p>
        </p:txBody>
      </p:sp>
      <p:pic>
        <p:nvPicPr>
          <p:cNvPr id="6" name="Picture 5">
            <a:extLst>
              <a:ext uri="{FF2B5EF4-FFF2-40B4-BE49-F238E27FC236}">
                <a16:creationId xmlns:a16="http://schemas.microsoft.com/office/drawing/2014/main" id="{B2A76733-0E5D-48FF-A2BC-D0BBB183385B}"/>
              </a:ext>
            </a:extLst>
          </p:cNvPr>
          <p:cNvPicPr>
            <a:picLocks noChangeAspect="1"/>
          </p:cNvPicPr>
          <p:nvPr/>
        </p:nvPicPr>
        <p:blipFill>
          <a:blip r:embed="rId2"/>
          <a:stretch>
            <a:fillRect/>
          </a:stretch>
        </p:blipFill>
        <p:spPr>
          <a:xfrm>
            <a:off x="9553766" y="160782"/>
            <a:ext cx="2381250" cy="1924050"/>
          </a:xfrm>
          <a:prstGeom prst="rect">
            <a:avLst/>
          </a:prstGeom>
        </p:spPr>
      </p:pic>
    </p:spTree>
    <p:extLst>
      <p:ext uri="{BB962C8B-B14F-4D97-AF65-F5344CB8AC3E}">
        <p14:creationId xmlns:p14="http://schemas.microsoft.com/office/powerpoint/2010/main" val="3469655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A8EFB-518B-47AA-847B-4F0BD4F3A482}"/>
              </a:ext>
            </a:extLst>
          </p:cNvPr>
          <p:cNvSpPr>
            <a:spLocks noGrp="1"/>
          </p:cNvSpPr>
          <p:nvPr>
            <p:ph type="title"/>
          </p:nvPr>
        </p:nvSpPr>
        <p:spPr/>
        <p:txBody>
          <a:bodyPr/>
          <a:lstStyle/>
          <a:p>
            <a:r>
              <a:rPr lang="en-US" dirty="0"/>
              <a:t>Different machines + Internet</a:t>
            </a:r>
          </a:p>
        </p:txBody>
      </p:sp>
      <p:sp>
        <p:nvSpPr>
          <p:cNvPr id="3" name="Content Placeholder 2">
            <a:extLst>
              <a:ext uri="{FF2B5EF4-FFF2-40B4-BE49-F238E27FC236}">
                <a16:creationId xmlns:a16="http://schemas.microsoft.com/office/drawing/2014/main" id="{CA91D388-C0B7-44C4-93C0-8FB10E0E052C}"/>
              </a:ext>
            </a:extLst>
          </p:cNvPr>
          <p:cNvSpPr>
            <a:spLocks noGrp="1"/>
          </p:cNvSpPr>
          <p:nvPr>
            <p:ph idx="1"/>
          </p:nvPr>
        </p:nvSpPr>
        <p:spPr/>
        <p:txBody>
          <a:bodyPr>
            <a:normAutofit/>
          </a:bodyPr>
          <a:lstStyle/>
          <a:p>
            <a:pPr marL="514350" indent="-514350">
              <a:buFont typeface="+mj-lt"/>
              <a:buAutoNum type="arabicPeriod"/>
            </a:pPr>
            <a:r>
              <a:rPr lang="en-US" dirty="0"/>
              <a:t>We will learn about TCP soon… like a pipe, but between</a:t>
            </a:r>
            <a:br>
              <a:rPr lang="en-US" dirty="0"/>
            </a:br>
            <a:r>
              <a:rPr lang="en-US" dirty="0"/>
              <a:t>machines.  This extends the pipe option to the cloud case!</a:t>
            </a:r>
          </a:p>
          <a:p>
            <a:pPr marL="514350" indent="-514350">
              <a:buFont typeface="+mj-lt"/>
              <a:buAutoNum type="arabicPeriod"/>
            </a:pPr>
            <a:r>
              <a:rPr lang="en-US" dirty="0"/>
              <a:t>We could use a technique called “remote procedure call” </a:t>
            </a:r>
            <a:br>
              <a:rPr lang="en-US" dirty="0"/>
            </a:br>
            <a:r>
              <a:rPr lang="en-US" dirty="0"/>
              <a:t>where one process can invoke a method in a remote on.  We</a:t>
            </a:r>
            <a:br>
              <a:rPr lang="en-US" dirty="0"/>
            </a:br>
            <a:r>
              <a:rPr lang="en-US" dirty="0"/>
              <a:t>will learn about this soon, too.</a:t>
            </a:r>
          </a:p>
          <a:p>
            <a:pPr marL="514350" indent="-514350">
              <a:buFont typeface="+mj-lt"/>
              <a:buAutoNum type="arabicPeriod"/>
            </a:pPr>
            <a:r>
              <a:rPr lang="en-US" dirty="0"/>
              <a:t>We could pretend that everything is a web service, and use </a:t>
            </a:r>
            <a:br>
              <a:rPr lang="en-US" dirty="0"/>
            </a:br>
            <a:r>
              <a:rPr lang="en-US" dirty="0"/>
              <a:t>the same tools that web browsers are built from.</a:t>
            </a:r>
          </a:p>
        </p:txBody>
      </p:sp>
      <p:sp>
        <p:nvSpPr>
          <p:cNvPr id="4" name="Footer Placeholder 3">
            <a:extLst>
              <a:ext uri="{FF2B5EF4-FFF2-40B4-BE49-F238E27FC236}">
                <a16:creationId xmlns:a16="http://schemas.microsoft.com/office/drawing/2014/main" id="{8769072F-733F-4FE5-8AE1-0378AB142025}"/>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41D1B43-D494-4D53-A73D-9693957BA366}"/>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292347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745A-EC26-428A-8679-363BCDF2735E}"/>
              </a:ext>
            </a:extLst>
          </p:cNvPr>
          <p:cNvSpPr>
            <a:spLocks noGrp="1"/>
          </p:cNvSpPr>
          <p:nvPr>
            <p:ph type="title"/>
          </p:nvPr>
        </p:nvSpPr>
        <p:spPr/>
        <p:txBody>
          <a:bodyPr>
            <a:normAutofit/>
          </a:bodyPr>
          <a:lstStyle/>
          <a:p>
            <a:r>
              <a:rPr lang="en-US" dirty="0"/>
              <a:t>Large, complex systems</a:t>
            </a:r>
          </a:p>
        </p:txBody>
      </p:sp>
      <p:sp>
        <p:nvSpPr>
          <p:cNvPr id="3" name="Content Placeholder 2">
            <a:extLst>
              <a:ext uri="{FF2B5EF4-FFF2-40B4-BE49-F238E27FC236}">
                <a16:creationId xmlns:a16="http://schemas.microsoft.com/office/drawing/2014/main" id="{3B75F47A-EBCB-439B-888D-C17CD8E72A21}"/>
              </a:ext>
            </a:extLst>
          </p:cNvPr>
          <p:cNvSpPr>
            <a:spLocks noGrp="1"/>
          </p:cNvSpPr>
          <p:nvPr>
            <p:ph idx="1"/>
          </p:nvPr>
        </p:nvSpPr>
        <p:spPr/>
        <p:txBody>
          <a:bodyPr>
            <a:normAutofit lnSpcReduction="10000"/>
          </a:bodyPr>
          <a:lstStyle/>
          <a:p>
            <a:r>
              <a:rPr lang="en-US" dirty="0"/>
              <a:t>Large systems often involve multiple processes that need to share data for various reasons.</a:t>
            </a:r>
          </a:p>
          <a:p>
            <a:endParaRPr lang="en-US" dirty="0"/>
          </a:p>
          <a:p>
            <a:r>
              <a:rPr lang="en-US" dirty="0"/>
              <a:t>Components may be in different languages: Java, Python, C++, </a:t>
            </a:r>
            <a:r>
              <a:rPr lang="en-US" dirty="0" err="1"/>
              <a:t>O’CaML</a:t>
            </a:r>
            <a:r>
              <a:rPr lang="en-US" dirty="0"/>
              <a:t>, </a:t>
            </a:r>
            <a:r>
              <a:rPr lang="en-US" dirty="0" err="1"/>
              <a:t>etc</a:t>
            </a:r>
            <a:r>
              <a:rPr lang="en-US" dirty="0"/>
              <a:t>… </a:t>
            </a:r>
          </a:p>
          <a:p>
            <a:endParaRPr lang="en-US" dirty="0"/>
          </a:p>
          <a:p>
            <a:r>
              <a:rPr lang="en-US" dirty="0"/>
              <a:t>Big applications are also broken into pieces for software engineering reasons, for example if different teams collaborate</a:t>
            </a:r>
          </a:p>
        </p:txBody>
      </p:sp>
      <p:sp>
        <p:nvSpPr>
          <p:cNvPr id="4" name="Footer Placeholder 3">
            <a:extLst>
              <a:ext uri="{FF2B5EF4-FFF2-40B4-BE49-F238E27FC236}">
                <a16:creationId xmlns:a16="http://schemas.microsoft.com/office/drawing/2014/main" id="{017A7CC5-2CA8-45B8-8BEC-91EEFFEF08A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4666586-35B1-4BCD-B60D-E60CCF3E45CD}"/>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2346308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603E-33F6-4569-A102-78B469F3EAE0}"/>
              </a:ext>
            </a:extLst>
          </p:cNvPr>
          <p:cNvSpPr>
            <a:spLocks noGrp="1"/>
          </p:cNvSpPr>
          <p:nvPr>
            <p:ph type="title"/>
          </p:nvPr>
        </p:nvSpPr>
        <p:spPr/>
        <p:txBody>
          <a:bodyPr/>
          <a:lstStyle/>
          <a:p>
            <a:r>
              <a:rPr lang="en-US" dirty="0"/>
              <a:t>Amazon.com</a:t>
            </a:r>
          </a:p>
        </p:txBody>
      </p:sp>
      <p:sp>
        <p:nvSpPr>
          <p:cNvPr id="3" name="Content Placeholder 2">
            <a:extLst>
              <a:ext uri="{FF2B5EF4-FFF2-40B4-BE49-F238E27FC236}">
                <a16:creationId xmlns:a16="http://schemas.microsoft.com/office/drawing/2014/main" id="{399AA493-AFBD-40E9-A5A9-12E4C2AF0058}"/>
              </a:ext>
            </a:extLst>
          </p:cNvPr>
          <p:cNvSpPr>
            <a:spLocks noGrp="1"/>
          </p:cNvSpPr>
          <p:nvPr>
            <p:ph idx="1"/>
          </p:nvPr>
        </p:nvSpPr>
        <p:spPr/>
        <p:txBody>
          <a:bodyPr>
            <a:normAutofit/>
          </a:bodyPr>
          <a:lstStyle/>
          <a:p>
            <a:r>
              <a:rPr lang="en-US" dirty="0"/>
              <a:t>Prior to 2005, Amazon web pages were created by a single server per page.  But these servers were just not fast enough.</a:t>
            </a:r>
          </a:p>
          <a:p>
            <a:endParaRPr lang="en-US" dirty="0"/>
          </a:p>
          <a:p>
            <a:r>
              <a:rPr lang="en-US" dirty="0"/>
              <a:t>Famous study: 100ms delay reduces profits by nearly 1%</a:t>
            </a:r>
          </a:p>
          <a:p>
            <a:endParaRPr lang="en-US" dirty="0"/>
          </a:p>
          <a:p>
            <a:r>
              <a:rPr lang="en-US" dirty="0"/>
              <a:t>Today, a request is handled by a “first tier” server supported by a collection of services (as many as 100 per page)</a:t>
            </a:r>
          </a:p>
        </p:txBody>
      </p:sp>
      <p:sp>
        <p:nvSpPr>
          <p:cNvPr id="4" name="Footer Placeholder 3">
            <a:extLst>
              <a:ext uri="{FF2B5EF4-FFF2-40B4-BE49-F238E27FC236}">
                <a16:creationId xmlns:a16="http://schemas.microsoft.com/office/drawing/2014/main" id="{5F0F72AB-8A18-4E38-8EB2-90B909520E0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8619B16-E65B-4C2E-8164-9471F3BED5A2}"/>
              </a:ext>
            </a:extLst>
          </p:cNvPr>
          <p:cNvSpPr>
            <a:spLocks noGrp="1"/>
          </p:cNvSpPr>
          <p:nvPr>
            <p:ph type="sldNum" sz="quarter" idx="12"/>
          </p:nvPr>
        </p:nvSpPr>
        <p:spPr/>
        <p:txBody>
          <a:bodyPr/>
          <a:lstStyle/>
          <a:p>
            <a:fld id="{6547F9EC-0141-428E-9624-21FD351CB832}" type="slidenum">
              <a:rPr lang="en-US" smtClean="0"/>
              <a:t>30</a:t>
            </a:fld>
            <a:endParaRPr lang="en-US"/>
          </a:p>
        </p:txBody>
      </p:sp>
      <p:pic>
        <p:nvPicPr>
          <p:cNvPr id="6" name="Picture 5">
            <a:extLst>
              <a:ext uri="{FF2B5EF4-FFF2-40B4-BE49-F238E27FC236}">
                <a16:creationId xmlns:a16="http://schemas.microsoft.com/office/drawing/2014/main" id="{3805D389-0BC9-4D05-AACF-3CF70BCC16EB}"/>
              </a:ext>
            </a:extLst>
          </p:cNvPr>
          <p:cNvPicPr>
            <a:picLocks noChangeAspect="1"/>
          </p:cNvPicPr>
          <p:nvPr/>
        </p:nvPicPr>
        <p:blipFill>
          <a:blip r:embed="rId2"/>
          <a:stretch>
            <a:fillRect/>
          </a:stretch>
        </p:blipFill>
        <p:spPr>
          <a:xfrm>
            <a:off x="8842076" y="257037"/>
            <a:ext cx="3169848" cy="1986736"/>
          </a:xfrm>
          <a:prstGeom prst="rect">
            <a:avLst/>
          </a:prstGeom>
        </p:spPr>
      </p:pic>
    </p:spTree>
    <p:extLst>
      <p:ext uri="{BB962C8B-B14F-4D97-AF65-F5344CB8AC3E}">
        <p14:creationId xmlns:p14="http://schemas.microsoft.com/office/powerpoint/2010/main" val="3578383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1236-46AB-44DD-91E9-15C6202FB7F6}"/>
              </a:ext>
            </a:extLst>
          </p:cNvPr>
          <p:cNvSpPr>
            <a:spLocks noGrp="1"/>
          </p:cNvSpPr>
          <p:nvPr>
            <p:ph type="title"/>
          </p:nvPr>
        </p:nvSpPr>
        <p:spPr/>
        <p:txBody>
          <a:bodyPr/>
          <a:lstStyle/>
          <a:p>
            <a:r>
              <a:rPr lang="en-US" dirty="0"/>
              <a:t>Amazon invented cloud computing!</a:t>
            </a:r>
          </a:p>
        </p:txBody>
      </p:sp>
      <p:sp>
        <p:nvSpPr>
          <p:cNvPr id="3" name="Content Placeholder 2">
            <a:extLst>
              <a:ext uri="{FF2B5EF4-FFF2-40B4-BE49-F238E27FC236}">
                <a16:creationId xmlns:a16="http://schemas.microsoft.com/office/drawing/2014/main" id="{C9F8F83C-4CA8-421F-AC14-EED5A340FCF4}"/>
              </a:ext>
            </a:extLst>
          </p:cNvPr>
          <p:cNvSpPr>
            <a:spLocks noGrp="1"/>
          </p:cNvSpPr>
          <p:nvPr>
            <p:ph idx="1"/>
          </p:nvPr>
        </p:nvSpPr>
        <p:spPr/>
        <p:txBody>
          <a:bodyPr>
            <a:normAutofit lnSpcReduction="10000"/>
          </a:bodyPr>
          <a:lstStyle/>
          <a:p>
            <a:r>
              <a:rPr lang="en-US" dirty="0"/>
              <a:t>The Amazon services are used by browsers from all over the world: a networked model.</a:t>
            </a:r>
          </a:p>
          <a:p>
            <a:endParaRPr lang="en-US" dirty="0"/>
          </a:p>
          <a:p>
            <a:r>
              <a:rPr lang="en-US" dirty="0"/>
              <a:t>And Amazon’s explicit goal was to leverage warehouses full of computers (modern “cloud computing” data centers).</a:t>
            </a:r>
          </a:p>
          <a:p>
            <a:endParaRPr lang="en-US" dirty="0"/>
          </a:p>
          <a:p>
            <a:r>
              <a:rPr lang="en-US" dirty="0"/>
              <a:t>… So Amazon is a great example of a solution that needs to use networking techniques.</a:t>
            </a:r>
          </a:p>
        </p:txBody>
      </p:sp>
      <p:sp>
        <p:nvSpPr>
          <p:cNvPr id="4" name="Footer Placeholder 3">
            <a:extLst>
              <a:ext uri="{FF2B5EF4-FFF2-40B4-BE49-F238E27FC236}">
                <a16:creationId xmlns:a16="http://schemas.microsoft.com/office/drawing/2014/main" id="{4A55A96F-D87C-4559-A620-B095D1B48E9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EF68F7E-9731-4C39-B01B-911963E35FA2}"/>
              </a:ext>
            </a:extLst>
          </p:cNvPr>
          <p:cNvSpPr>
            <a:spLocks noGrp="1"/>
          </p:cNvSpPr>
          <p:nvPr>
            <p:ph type="sldNum" sz="quarter" idx="12"/>
          </p:nvPr>
        </p:nvSpPr>
        <p:spPr/>
        <p:txBody>
          <a:bodyPr/>
          <a:lstStyle/>
          <a:p>
            <a:fld id="{6547F9EC-0141-428E-9624-21FD351CB832}" type="slidenum">
              <a:rPr lang="en-US" smtClean="0"/>
              <a:t>31</a:t>
            </a:fld>
            <a:endParaRPr lang="en-US"/>
          </a:p>
        </p:txBody>
      </p:sp>
    </p:spTree>
    <p:extLst>
      <p:ext uri="{BB962C8B-B14F-4D97-AF65-F5344CB8AC3E}">
        <p14:creationId xmlns:p14="http://schemas.microsoft.com/office/powerpoint/2010/main" val="3596932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C049-60DF-4C41-880D-F3EF84DA08A2}"/>
              </a:ext>
            </a:extLst>
          </p:cNvPr>
          <p:cNvSpPr>
            <a:spLocks noGrp="1"/>
          </p:cNvSpPr>
          <p:nvPr>
            <p:ph type="title"/>
          </p:nvPr>
        </p:nvSpPr>
        <p:spPr/>
        <p:txBody>
          <a:bodyPr/>
          <a:lstStyle/>
          <a:p>
            <a:r>
              <a:rPr lang="en-US" dirty="0"/>
              <a:t>Inside the cloud?</a:t>
            </a:r>
          </a:p>
        </p:txBody>
      </p:sp>
      <p:sp>
        <p:nvSpPr>
          <p:cNvPr id="3" name="Content Placeholder 2">
            <a:extLst>
              <a:ext uri="{FF2B5EF4-FFF2-40B4-BE49-F238E27FC236}">
                <a16:creationId xmlns:a16="http://schemas.microsoft.com/office/drawing/2014/main" id="{F4A8FA9D-2519-440C-99B2-F60A195BE8FE}"/>
              </a:ext>
            </a:extLst>
          </p:cNvPr>
          <p:cNvSpPr>
            <a:spLocks noGrp="1"/>
          </p:cNvSpPr>
          <p:nvPr>
            <p:ph idx="1"/>
          </p:nvPr>
        </p:nvSpPr>
        <p:spPr/>
        <p:txBody>
          <a:bodyPr>
            <a:normAutofit fontScale="92500" lnSpcReduction="10000"/>
          </a:bodyPr>
          <a:lstStyle/>
          <a:p>
            <a:r>
              <a:rPr lang="en-US" dirty="0"/>
              <a:t>Users of cloud computing platforms like Amazon’s AWS, Microsoft’s Azure, or Google Cloud don’t need to see the internals.</a:t>
            </a:r>
          </a:p>
          <a:p>
            <a:endParaRPr lang="en-US" dirty="0"/>
          </a:p>
          <a:p>
            <a:r>
              <a:rPr lang="en-US" dirty="0"/>
              <a:t>They see a file system that is available everywhere, as well as other kernel services that look the same from every machine.</a:t>
            </a:r>
          </a:p>
          <a:p>
            <a:endParaRPr lang="en-US" dirty="0"/>
          </a:p>
          <a:p>
            <a:r>
              <a:rPr lang="en-US" dirty="0"/>
              <a:t>The individual machine runs Linux, yet these services make it very easy to spread one application over multiple machines!</a:t>
            </a:r>
          </a:p>
        </p:txBody>
      </p:sp>
      <p:sp>
        <p:nvSpPr>
          <p:cNvPr id="4" name="Footer Placeholder 3">
            <a:extLst>
              <a:ext uri="{FF2B5EF4-FFF2-40B4-BE49-F238E27FC236}">
                <a16:creationId xmlns:a16="http://schemas.microsoft.com/office/drawing/2014/main" id="{3E837F54-4EEF-4BA2-8E50-8B460BF5383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0FAF8378-4158-4E17-BCED-AE7180739F6A}"/>
              </a:ext>
            </a:extLst>
          </p:cNvPr>
          <p:cNvSpPr>
            <a:spLocks noGrp="1"/>
          </p:cNvSpPr>
          <p:nvPr>
            <p:ph type="sldNum" sz="quarter" idx="12"/>
          </p:nvPr>
        </p:nvSpPr>
        <p:spPr/>
        <p:txBody>
          <a:bodyPr/>
          <a:lstStyle/>
          <a:p>
            <a:fld id="{6547F9EC-0141-428E-9624-21FD351CB832}" type="slidenum">
              <a:rPr lang="en-US" smtClean="0"/>
              <a:t>32</a:t>
            </a:fld>
            <a:endParaRPr lang="en-US"/>
          </a:p>
        </p:txBody>
      </p:sp>
      <p:pic>
        <p:nvPicPr>
          <p:cNvPr id="6" name="Picture 5">
            <a:extLst>
              <a:ext uri="{FF2B5EF4-FFF2-40B4-BE49-F238E27FC236}">
                <a16:creationId xmlns:a16="http://schemas.microsoft.com/office/drawing/2014/main" id="{AD8CD36B-259B-47E7-8A15-8F908DCC3678}"/>
              </a:ext>
            </a:extLst>
          </p:cNvPr>
          <p:cNvPicPr>
            <a:picLocks noChangeAspect="1"/>
          </p:cNvPicPr>
          <p:nvPr/>
        </p:nvPicPr>
        <p:blipFill>
          <a:blip r:embed="rId2"/>
          <a:stretch>
            <a:fillRect/>
          </a:stretch>
        </p:blipFill>
        <p:spPr>
          <a:xfrm>
            <a:off x="9553766" y="160782"/>
            <a:ext cx="2381250" cy="1924050"/>
          </a:xfrm>
          <a:prstGeom prst="rect">
            <a:avLst/>
          </a:prstGeom>
        </p:spPr>
      </p:pic>
    </p:spTree>
    <p:extLst>
      <p:ext uri="{BB962C8B-B14F-4D97-AF65-F5344CB8AC3E}">
        <p14:creationId xmlns:p14="http://schemas.microsoft.com/office/powerpoint/2010/main" val="1180976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7CF0-E3AC-46E1-896F-249B2D15FFFC}"/>
              </a:ext>
            </a:extLst>
          </p:cNvPr>
          <p:cNvSpPr>
            <a:spLocks noGrp="1"/>
          </p:cNvSpPr>
          <p:nvPr>
            <p:ph type="title"/>
          </p:nvPr>
        </p:nvSpPr>
        <p:spPr/>
        <p:txBody>
          <a:bodyPr/>
          <a:lstStyle/>
          <a:p>
            <a:r>
              <a:rPr lang="en-US" dirty="0"/>
              <a:t>Air Traffic control</a:t>
            </a:r>
          </a:p>
        </p:txBody>
      </p:sp>
      <p:sp>
        <p:nvSpPr>
          <p:cNvPr id="3" name="Content Placeholder 2">
            <a:extLst>
              <a:ext uri="{FF2B5EF4-FFF2-40B4-BE49-F238E27FC236}">
                <a16:creationId xmlns:a16="http://schemas.microsoft.com/office/drawing/2014/main" id="{F7696C98-70A7-48E1-8BE0-42485C4379FF}"/>
              </a:ext>
            </a:extLst>
          </p:cNvPr>
          <p:cNvSpPr>
            <a:spLocks noGrp="1"/>
          </p:cNvSpPr>
          <p:nvPr>
            <p:ph idx="1"/>
          </p:nvPr>
        </p:nvSpPr>
        <p:spPr/>
        <p:txBody>
          <a:bodyPr/>
          <a:lstStyle/>
          <a:p>
            <a:r>
              <a:rPr lang="en-US" dirty="0"/>
              <a:t>Ken worked on the French ATC solution</a:t>
            </a:r>
          </a:p>
          <a:p>
            <a:endParaRPr lang="en-US" dirty="0"/>
          </a:p>
          <a:p>
            <a:r>
              <a:rPr lang="en-US" dirty="0"/>
              <a:t>This system has been continuously used since 1996.  It runs on a private cloud, but uses cloud-computing ideas.</a:t>
            </a:r>
          </a:p>
          <a:p>
            <a:endParaRPr lang="en-US" dirty="0"/>
          </a:p>
          <a:p>
            <a:r>
              <a:rPr lang="en-US" dirty="0"/>
              <a:t>ATC systems have many modules that cooperate.  The “flight plan” is the most important form of shared information.</a:t>
            </a:r>
          </a:p>
        </p:txBody>
      </p:sp>
      <p:sp>
        <p:nvSpPr>
          <p:cNvPr id="4" name="Footer Placeholder 3">
            <a:extLst>
              <a:ext uri="{FF2B5EF4-FFF2-40B4-BE49-F238E27FC236}">
                <a16:creationId xmlns:a16="http://schemas.microsoft.com/office/drawing/2014/main" id="{6E7F4942-0D5F-41DA-BCD3-5B416E8AAAF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219F3DB-0DB6-4703-9C58-04062223E53C}"/>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6" name="Picture 5">
            <a:extLst>
              <a:ext uri="{FF2B5EF4-FFF2-40B4-BE49-F238E27FC236}">
                <a16:creationId xmlns:a16="http://schemas.microsoft.com/office/drawing/2014/main" id="{A8B60973-C573-456C-A32D-352DA4506D4C}"/>
              </a:ext>
            </a:extLst>
          </p:cNvPr>
          <p:cNvPicPr>
            <a:picLocks noChangeAspect="1"/>
          </p:cNvPicPr>
          <p:nvPr/>
        </p:nvPicPr>
        <p:blipFill>
          <a:blip r:embed="rId2"/>
          <a:stretch>
            <a:fillRect/>
          </a:stretch>
        </p:blipFill>
        <p:spPr>
          <a:xfrm>
            <a:off x="8773065" y="124766"/>
            <a:ext cx="3247756" cy="2161234"/>
          </a:xfrm>
          <a:prstGeom prst="rect">
            <a:avLst/>
          </a:prstGeom>
        </p:spPr>
      </p:pic>
    </p:spTree>
    <p:extLst>
      <p:ext uri="{BB962C8B-B14F-4D97-AF65-F5344CB8AC3E}">
        <p14:creationId xmlns:p14="http://schemas.microsoft.com/office/powerpoint/2010/main" val="1493872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70105" y="2307389"/>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dirty="0"/>
              <a:t>Air traffic Control System</a:t>
            </a:r>
          </a:p>
        </p:txBody>
      </p:sp>
      <p:sp>
        <p:nvSpPr>
          <p:cNvPr id="4" name="Footer Placeholder 3"/>
          <p:cNvSpPr>
            <a:spLocks noGrp="1"/>
          </p:cNvSpPr>
          <p:nvPr>
            <p:ph type="ftr" sz="quarter" idx="11"/>
          </p:nvPr>
        </p:nvSpPr>
        <p:spPr/>
        <p:txBody>
          <a:bodyPr/>
          <a:lstStyle/>
          <a:p>
            <a:r>
              <a:rPr lang="en-US"/>
              <a:t>Cornell CS4414 - Fall 2021.</a:t>
            </a:r>
          </a:p>
        </p:txBody>
      </p:sp>
      <p:sp>
        <p:nvSpPr>
          <p:cNvPr id="5" name="Slide Number Placeholder 4"/>
          <p:cNvSpPr>
            <a:spLocks noGrp="1"/>
          </p:cNvSpPr>
          <p:nvPr>
            <p:ph type="sldNum" sz="quarter" idx="12"/>
          </p:nvPr>
        </p:nvSpPr>
        <p:spPr/>
        <p:txBody>
          <a:bodyPr/>
          <a:lstStyle/>
          <a:p>
            <a:fld id="{3C974458-8A97-4835-BF79-1FB6D7856C21}" type="slidenum">
              <a:rPr lang="en-US" smtClean="0"/>
              <a:t>34</a:t>
            </a:fld>
            <a:endParaRPr lang="en-US"/>
          </a:p>
        </p:txBody>
      </p:sp>
      <p:pic>
        <p:nvPicPr>
          <p:cNvPr id="6" name="Picture 5"/>
          <p:cNvPicPr>
            <a:picLocks noChangeAspect="1"/>
          </p:cNvPicPr>
          <p:nvPr/>
        </p:nvPicPr>
        <p:blipFill>
          <a:blip r:embed="rId3"/>
          <a:stretch>
            <a:fillRect/>
          </a:stretch>
        </p:blipFill>
        <p:spPr>
          <a:xfrm>
            <a:off x="766761" y="2895319"/>
            <a:ext cx="2606689" cy="1739045"/>
          </a:xfrm>
          <a:prstGeom prst="rect">
            <a:avLst/>
          </a:prstGeom>
          <a:ln>
            <a:solidFill>
              <a:srgbClr val="FFFF00"/>
            </a:solidFill>
          </a:ln>
        </p:spPr>
      </p:pic>
      <p:sp>
        <p:nvSpPr>
          <p:cNvPr id="7" name="Freeform 6"/>
          <p:cNvSpPr/>
          <p:nvPr/>
        </p:nvSpPr>
        <p:spPr>
          <a:xfrm>
            <a:off x="3392503" y="3083532"/>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905744" y="330383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6021403" y="3576246"/>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240353" y="359079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715244" y="3576246"/>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5039094" y="3851439"/>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6934048">
            <a:off x="4032859" y="4404471"/>
            <a:ext cx="1447674" cy="640756"/>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92503" y="4856066"/>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V="1">
            <a:off x="3773902" y="3967535"/>
            <a:ext cx="370343" cy="94064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456514" y="4648986"/>
            <a:ext cx="328445" cy="25919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757518" y="4088047"/>
            <a:ext cx="145937" cy="81374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633741" y="4001734"/>
            <a:ext cx="104724" cy="8950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Multidocument 26"/>
          <p:cNvSpPr/>
          <p:nvPr/>
        </p:nvSpPr>
        <p:spPr>
          <a:xfrm>
            <a:off x="2999314" y="451270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96139" y="3771734"/>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419105" y="3781723"/>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536486" y="3800015"/>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96588" y="3933625"/>
            <a:ext cx="1362808" cy="369332"/>
          </a:xfrm>
          <a:prstGeom prst="rect">
            <a:avLst/>
          </a:prstGeom>
          <a:noFill/>
        </p:spPr>
        <p:txBody>
          <a:bodyPr wrap="square" rtlCol="0">
            <a:spAutoFit/>
          </a:bodyPr>
          <a:lstStyle/>
          <a:p>
            <a:r>
              <a:rPr lang="en-US" dirty="0"/>
              <a:t>. . .</a:t>
            </a:r>
          </a:p>
        </p:txBody>
      </p:sp>
      <p:sp>
        <p:nvSpPr>
          <p:cNvPr id="34" name="TextBox 33"/>
          <p:cNvSpPr txBox="1"/>
          <p:nvPr/>
        </p:nvSpPr>
        <p:spPr>
          <a:xfrm>
            <a:off x="737405" y="4656218"/>
            <a:ext cx="2224454" cy="646331"/>
          </a:xfrm>
          <a:prstGeom prst="rect">
            <a:avLst/>
          </a:prstGeom>
          <a:noFill/>
        </p:spPr>
        <p:txBody>
          <a:bodyPr wrap="square" rtlCol="0">
            <a:spAutoFit/>
          </a:bodyPr>
          <a:lstStyle/>
          <a:p>
            <a:pPr algn="ctr"/>
            <a:r>
              <a:rPr lang="en-US" b="1" dirty="0"/>
              <a:t>Air traffic controllers</a:t>
            </a:r>
            <a:br>
              <a:rPr lang="en-US" b="1" dirty="0"/>
            </a:br>
            <a:r>
              <a:rPr lang="en-US" b="1" dirty="0"/>
              <a:t>update flight plans</a:t>
            </a:r>
          </a:p>
        </p:txBody>
      </p:sp>
      <p:sp>
        <p:nvSpPr>
          <p:cNvPr id="35" name="TextBox 34"/>
          <p:cNvSpPr txBox="1"/>
          <p:nvPr/>
        </p:nvSpPr>
        <p:spPr>
          <a:xfrm>
            <a:off x="4542556" y="2358777"/>
            <a:ext cx="3902704" cy="923330"/>
          </a:xfrm>
          <a:prstGeom prst="rect">
            <a:avLst/>
          </a:prstGeom>
          <a:noFill/>
        </p:spPr>
        <p:txBody>
          <a:bodyPr wrap="square" rtlCol="0">
            <a:spAutoFit/>
          </a:bodyPr>
          <a:lstStyle/>
          <a:p>
            <a:pPr algn="ctr"/>
            <a:r>
              <a:rPr lang="en-US" b="1" dirty="0"/>
              <a:t>Flight plan manager tracks current and past flight plan versions.  Replicated for ultra-high reliability.</a:t>
            </a:r>
          </a:p>
        </p:txBody>
      </p:sp>
      <p:cxnSp>
        <p:nvCxnSpPr>
          <p:cNvPr id="36" name="Straight Arrow Connector 35"/>
          <p:cNvCxnSpPr/>
          <p:nvPr/>
        </p:nvCxnSpPr>
        <p:spPr>
          <a:xfrm flipH="1">
            <a:off x="2189713" y="5385088"/>
            <a:ext cx="1183738" cy="421817"/>
          </a:xfrm>
          <a:prstGeom prst="straightConnector1">
            <a:avLst/>
          </a:prstGeom>
          <a:ln w="5715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77557" y="3163648"/>
            <a:ext cx="4531308" cy="369332"/>
          </a:xfrm>
          <a:prstGeom prst="rect">
            <a:avLst/>
          </a:prstGeom>
          <a:noFill/>
        </p:spPr>
        <p:txBody>
          <a:bodyPr wrap="square" rtlCol="0">
            <a:spAutoFit/>
          </a:bodyPr>
          <a:lstStyle/>
          <a:p>
            <a:pPr algn="ctr"/>
            <a:r>
              <a:rPr lang="en-US" b="1" dirty="0"/>
              <a:t>Message bus</a:t>
            </a:r>
          </a:p>
        </p:txBody>
      </p:sp>
      <p:sp>
        <p:nvSpPr>
          <p:cNvPr id="41" name="TextBox 40"/>
          <p:cNvSpPr txBox="1"/>
          <p:nvPr/>
        </p:nvSpPr>
        <p:spPr>
          <a:xfrm>
            <a:off x="5552072" y="4419981"/>
            <a:ext cx="5973315" cy="923330"/>
          </a:xfrm>
          <a:prstGeom prst="rect">
            <a:avLst/>
          </a:prstGeom>
          <a:noFill/>
        </p:spPr>
        <p:txBody>
          <a:bodyPr wrap="square" rtlCol="0">
            <a:spAutoFit/>
          </a:bodyPr>
          <a:lstStyle/>
          <a:p>
            <a:pPr algn="ctr"/>
            <a:r>
              <a:rPr lang="en-US" b="1" dirty="0"/>
              <a:t>“Microservices” for various tasks, such as checking future plane separations, scheduling landing times, predicting weather issues, offering services to the airlines</a:t>
            </a:r>
          </a:p>
        </p:txBody>
      </p:sp>
      <p:sp>
        <p:nvSpPr>
          <p:cNvPr id="42" name="TextBox 41"/>
          <p:cNvSpPr txBox="1"/>
          <p:nvPr/>
        </p:nvSpPr>
        <p:spPr>
          <a:xfrm>
            <a:off x="385533" y="5776039"/>
            <a:ext cx="3660531" cy="369332"/>
          </a:xfrm>
          <a:prstGeom prst="rect">
            <a:avLst/>
          </a:prstGeom>
          <a:noFill/>
        </p:spPr>
        <p:txBody>
          <a:bodyPr wrap="square" rtlCol="0">
            <a:spAutoFit/>
          </a:bodyPr>
          <a:lstStyle/>
          <a:p>
            <a:pPr algn="ctr"/>
            <a:r>
              <a:rPr lang="en-US" b="1" dirty="0"/>
              <a:t>WAN link to other ATC centers</a:t>
            </a:r>
          </a:p>
        </p:txBody>
      </p:sp>
      <p:sp>
        <p:nvSpPr>
          <p:cNvPr id="43" name="Flowchart: Multidocument 42"/>
          <p:cNvSpPr/>
          <p:nvPr/>
        </p:nvSpPr>
        <p:spPr>
          <a:xfrm>
            <a:off x="3396721" y="39794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919399" y="5325552"/>
            <a:ext cx="2115690" cy="646331"/>
          </a:xfrm>
          <a:prstGeom prst="rect">
            <a:avLst/>
          </a:prstGeom>
          <a:noFill/>
        </p:spPr>
        <p:txBody>
          <a:bodyPr wrap="square" rtlCol="0">
            <a:spAutoFit/>
          </a:bodyPr>
          <a:lstStyle/>
          <a:p>
            <a:pPr algn="ctr"/>
            <a:r>
              <a:rPr lang="en-US" b="1" dirty="0"/>
              <a:t>Flight plan update broadcast service</a:t>
            </a:r>
          </a:p>
        </p:txBody>
      </p:sp>
    </p:spTree>
    <p:extLst>
      <p:ext uri="{BB962C8B-B14F-4D97-AF65-F5344CB8AC3E}">
        <p14:creationId xmlns:p14="http://schemas.microsoft.com/office/powerpoint/2010/main" val="425866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randombar(horizontal)">
                                      <p:cBhvr>
                                        <p:cTn id="13" dur="500"/>
                                        <p:tgtEl>
                                          <p:spTgt spid="3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randombar(horizontal)">
                                      <p:cBhvr>
                                        <p:cTn id="30" dur="500"/>
                                        <p:tgtEl>
                                          <p:spTgt spid="29"/>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randombar(horizontal)">
                                      <p:cBhvr>
                                        <p:cTn id="33" dur="500"/>
                                        <p:tgtEl>
                                          <p:spTgt spid="30"/>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500"/>
                                        <p:tgtEl>
                                          <p:spTgt spid="31"/>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500"/>
                                        <p:tgtEl>
                                          <p:spTgt spid="4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randombar(horizont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randombar(horizontal)">
                                      <p:cBhvr>
                                        <p:cTn id="50" dur="500"/>
                                        <p:tgtEl>
                                          <p:spTgt spid="44"/>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randombar(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randombar(horizontal)">
                                      <p:cBhvr>
                                        <p:cTn id="61" dur="500"/>
                                        <p:tgtEl>
                                          <p:spTgt spid="23"/>
                                        </p:tgtEl>
                                      </p:cBhvr>
                                    </p:animEffect>
                                  </p:childTnLst>
                                </p:cTn>
                              </p:par>
                              <p:par>
                                <p:cTn id="62" presetID="14" presetClass="entr" presetSubtype="1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randombar(horizontal)">
                                      <p:cBhvr>
                                        <p:cTn id="64" dur="500"/>
                                        <p:tgtEl>
                                          <p:spTgt spid="25"/>
                                        </p:tgtEl>
                                      </p:cBhvr>
                                    </p:animEffect>
                                  </p:childTnLst>
                                </p:cTn>
                              </p:par>
                              <p:par>
                                <p:cTn id="65" presetID="14" presetClass="entr" presetSubtype="1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randombar(horizontal)">
                                      <p:cBhvr>
                                        <p:cTn id="67" dur="500"/>
                                        <p:tgtEl>
                                          <p:spTgt spid="21"/>
                                        </p:tgtEl>
                                      </p:cBhvr>
                                    </p:animEffect>
                                  </p:childTnLst>
                                </p:cTn>
                              </p:par>
                              <p:par>
                                <p:cTn id="68" presetID="14" presetClass="entr" presetSubtype="1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randombar(horizontal)">
                                      <p:cBhvr>
                                        <p:cTn id="70" dur="500"/>
                                        <p:tgtEl>
                                          <p:spTgt spid="3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randombar(horizontal)">
                                      <p:cBhvr>
                                        <p:cTn id="73" dur="500"/>
                                        <p:tgtEl>
                                          <p:spTgt spid="42"/>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randombar(horizontal)">
                                      <p:cBhvr>
                                        <p:cTn id="76" dur="500"/>
                                        <p:tgtEl>
                                          <p:spTgt spid="2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randombar(horizontal)">
                                      <p:cBhvr>
                                        <p:cTn id="7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9" grpId="0" animBg="1"/>
      <p:bldP spid="14" grpId="0" animBg="1"/>
      <p:bldP spid="16" grpId="0" animBg="1"/>
      <p:bldP spid="18" grpId="0" animBg="1"/>
      <p:bldP spid="27" grpId="0" animBg="1"/>
      <p:bldP spid="29" grpId="0" animBg="1"/>
      <p:bldP spid="30" grpId="0" animBg="1"/>
      <p:bldP spid="31" grpId="0" animBg="1"/>
      <p:bldP spid="35" grpId="0"/>
      <p:bldP spid="40" grpId="0"/>
      <p:bldP spid="41" grpId="0"/>
      <p:bldP spid="42" grpId="0"/>
      <p:bldP spid="43" grpId="0" animBg="1"/>
      <p:bldP spid="4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A8B3-950B-4A3F-862D-E787E4C46074}"/>
              </a:ext>
            </a:extLst>
          </p:cNvPr>
          <p:cNvSpPr>
            <a:spLocks noGrp="1"/>
          </p:cNvSpPr>
          <p:nvPr>
            <p:ph type="title"/>
          </p:nvPr>
        </p:nvSpPr>
        <p:spPr/>
        <p:txBody>
          <a:bodyPr/>
          <a:lstStyle/>
          <a:p>
            <a:r>
              <a:rPr lang="en-US" dirty="0"/>
              <a:t>Software engineering at large scale</a:t>
            </a:r>
          </a:p>
        </p:txBody>
      </p:sp>
      <p:sp>
        <p:nvSpPr>
          <p:cNvPr id="3" name="Content Placeholder 2">
            <a:extLst>
              <a:ext uri="{FF2B5EF4-FFF2-40B4-BE49-F238E27FC236}">
                <a16:creationId xmlns:a16="http://schemas.microsoft.com/office/drawing/2014/main" id="{B74EB126-C0C9-4F70-911C-61B9CA6E1024}"/>
              </a:ext>
            </a:extLst>
          </p:cNvPr>
          <p:cNvSpPr>
            <a:spLocks noGrp="1"/>
          </p:cNvSpPr>
          <p:nvPr>
            <p:ph idx="1"/>
          </p:nvPr>
        </p:nvSpPr>
        <p:spPr/>
        <p:txBody>
          <a:bodyPr/>
          <a:lstStyle/>
          <a:p>
            <a:r>
              <a:rPr lang="en-US" dirty="0"/>
              <a:t>Big modern applications are created by software teams</a:t>
            </a:r>
          </a:p>
          <a:p>
            <a:endParaRPr lang="en-US" dirty="0"/>
          </a:p>
          <a:p>
            <a:r>
              <a:rPr lang="en-US" dirty="0"/>
              <a:t>They define modular components, which could co-exist in one address space or might be implemented by distinct programs</a:t>
            </a:r>
          </a:p>
          <a:p>
            <a:endParaRPr lang="en-US" dirty="0"/>
          </a:p>
          <a:p>
            <a:r>
              <a:rPr lang="en-US" dirty="0"/>
              <a:t>There is a science of </a:t>
            </a:r>
            <a:r>
              <a:rPr lang="en-US" i="1" dirty="0"/>
              <a:t>software engineering </a:t>
            </a:r>
            <a:r>
              <a:rPr lang="en-US" dirty="0"/>
              <a:t>that focuses on best ways of collaborating on big tasks of this kind.</a:t>
            </a:r>
          </a:p>
        </p:txBody>
      </p:sp>
      <p:sp>
        <p:nvSpPr>
          <p:cNvPr id="4" name="Footer Placeholder 3">
            <a:extLst>
              <a:ext uri="{FF2B5EF4-FFF2-40B4-BE49-F238E27FC236}">
                <a16:creationId xmlns:a16="http://schemas.microsoft.com/office/drawing/2014/main" id="{27E094D1-BAFC-4A02-9AD5-0584FE411C8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E8B5520-63B7-4C58-8EEC-2B120FF46154}"/>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3842510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51E2-0323-4C41-A159-7ACFCC309272}"/>
              </a:ext>
            </a:extLst>
          </p:cNvPr>
          <p:cNvSpPr>
            <a:spLocks noGrp="1"/>
          </p:cNvSpPr>
          <p:nvPr>
            <p:ph type="title"/>
          </p:nvPr>
        </p:nvSpPr>
        <p:spPr/>
        <p:txBody>
          <a:bodyPr/>
          <a:lstStyle/>
          <a:p>
            <a:r>
              <a:rPr lang="en-US" dirty="0"/>
              <a:t>Software engineering at large scale</a:t>
            </a:r>
          </a:p>
        </p:txBody>
      </p:sp>
      <p:sp>
        <p:nvSpPr>
          <p:cNvPr id="3" name="Content Placeholder 2">
            <a:extLst>
              <a:ext uri="{FF2B5EF4-FFF2-40B4-BE49-F238E27FC236}">
                <a16:creationId xmlns:a16="http://schemas.microsoft.com/office/drawing/2014/main" id="{3D846501-066C-4289-928A-A0BD012F8372}"/>
              </a:ext>
            </a:extLst>
          </p:cNvPr>
          <p:cNvSpPr>
            <a:spLocks noGrp="1"/>
          </p:cNvSpPr>
          <p:nvPr>
            <p:ph idx="1"/>
          </p:nvPr>
        </p:nvSpPr>
        <p:spPr>
          <a:xfrm>
            <a:off x="1024127" y="2286000"/>
            <a:ext cx="11044227" cy="4023360"/>
          </a:xfrm>
        </p:spPr>
        <p:txBody>
          <a:bodyPr>
            <a:normAutofit lnSpcReduction="10000"/>
          </a:bodyPr>
          <a:lstStyle/>
          <a:p>
            <a:r>
              <a:rPr lang="en-US" dirty="0"/>
              <a:t>Each team needs a way to work independently and concurrently.</a:t>
            </a:r>
          </a:p>
          <a:p>
            <a:endParaRPr lang="en-US" dirty="0"/>
          </a:p>
          <a:p>
            <a:r>
              <a:rPr lang="en-US" dirty="0"/>
              <a:t>The teams agree on specifications for each component, then build, debug and unit test their component solutions.</a:t>
            </a:r>
          </a:p>
          <a:p>
            <a:endParaRPr lang="en-US" dirty="0"/>
          </a:p>
          <a:p>
            <a:r>
              <a:rPr lang="en-US" dirty="0"/>
              <a:t>We often pre-agree on some of the unit tests: “release validation” tests and “acceptance” tests.  Integration occurs later when all the elements seem to be working.</a:t>
            </a:r>
          </a:p>
        </p:txBody>
      </p:sp>
      <p:sp>
        <p:nvSpPr>
          <p:cNvPr id="4" name="Footer Placeholder 3">
            <a:extLst>
              <a:ext uri="{FF2B5EF4-FFF2-40B4-BE49-F238E27FC236}">
                <a16:creationId xmlns:a16="http://schemas.microsoft.com/office/drawing/2014/main" id="{5110F438-0496-4B61-952F-E7031CE5B485}"/>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D9D09FF-CF0C-4711-A3E1-F50B4BD0B91F}"/>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684771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8C63-1CEF-44C7-8A13-6DC6FDB6EA43}"/>
              </a:ext>
            </a:extLst>
          </p:cNvPr>
          <p:cNvSpPr>
            <a:spLocks noGrp="1"/>
          </p:cNvSpPr>
          <p:nvPr>
            <p:ph type="title"/>
          </p:nvPr>
        </p:nvSpPr>
        <p:spPr/>
        <p:txBody>
          <a:bodyPr/>
          <a:lstStyle/>
          <a:p>
            <a:r>
              <a:rPr lang="en-US" dirty="0"/>
              <a:t>Should we share objects… or files?</a:t>
            </a:r>
          </a:p>
        </p:txBody>
      </p:sp>
      <p:sp>
        <p:nvSpPr>
          <p:cNvPr id="3" name="Content Placeholder 2">
            <a:extLst>
              <a:ext uri="{FF2B5EF4-FFF2-40B4-BE49-F238E27FC236}">
                <a16:creationId xmlns:a16="http://schemas.microsoft.com/office/drawing/2014/main" id="{DA4B359F-BCCD-439B-9699-885ADAC6E4AA}"/>
              </a:ext>
            </a:extLst>
          </p:cNvPr>
          <p:cNvSpPr>
            <a:spLocks noGrp="1"/>
          </p:cNvSpPr>
          <p:nvPr>
            <p:ph idx="1"/>
          </p:nvPr>
        </p:nvSpPr>
        <p:spPr/>
        <p:txBody>
          <a:bodyPr/>
          <a:lstStyle/>
          <a:p>
            <a:r>
              <a:rPr lang="en-US" dirty="0"/>
              <a:t>If we agree that component A will do something, then produce a file that becomes input to component B, and we agree on the file format and contents, the teams can already start work.</a:t>
            </a:r>
          </a:p>
          <a:p>
            <a:endParaRPr lang="en-US" dirty="0"/>
          </a:p>
          <a:p>
            <a:r>
              <a:rPr lang="en-US" dirty="0"/>
              <a:t>The A and B “interfacing” team would jointly construct some hand-crafted instances of the files A might output.  Both teams check their solutions against these files.</a:t>
            </a:r>
          </a:p>
        </p:txBody>
      </p:sp>
      <p:sp>
        <p:nvSpPr>
          <p:cNvPr id="4" name="Footer Placeholder 3">
            <a:extLst>
              <a:ext uri="{FF2B5EF4-FFF2-40B4-BE49-F238E27FC236}">
                <a16:creationId xmlns:a16="http://schemas.microsoft.com/office/drawing/2014/main" id="{302B61EE-F1BE-4F73-9AC4-222DAF0834C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D5E9486C-F68F-423D-B09C-23236D9ADEA6}"/>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3413723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4906-15A6-4DA9-AC23-8F527D78E741}"/>
              </a:ext>
            </a:extLst>
          </p:cNvPr>
          <p:cNvSpPr>
            <a:spLocks noGrp="1"/>
          </p:cNvSpPr>
          <p:nvPr>
            <p:ph type="title"/>
          </p:nvPr>
        </p:nvSpPr>
        <p:spPr/>
        <p:txBody>
          <a:bodyPr/>
          <a:lstStyle/>
          <a:p>
            <a:r>
              <a:rPr lang="en-US" dirty="0"/>
              <a:t>Files work in all settings</a:t>
            </a:r>
          </a:p>
        </p:txBody>
      </p:sp>
      <p:sp>
        <p:nvSpPr>
          <p:cNvPr id="3" name="Content Placeholder 2">
            <a:extLst>
              <a:ext uri="{FF2B5EF4-FFF2-40B4-BE49-F238E27FC236}">
                <a16:creationId xmlns:a16="http://schemas.microsoft.com/office/drawing/2014/main" id="{20C4A147-304D-4988-8EA4-688D562B7448}"/>
              </a:ext>
            </a:extLst>
          </p:cNvPr>
          <p:cNvSpPr>
            <a:spLocks noGrp="1"/>
          </p:cNvSpPr>
          <p:nvPr>
            <p:ph idx="1"/>
          </p:nvPr>
        </p:nvSpPr>
        <p:spPr/>
        <p:txBody>
          <a:bodyPr/>
          <a:lstStyle/>
          <a:p>
            <a:r>
              <a:rPr lang="en-US" dirty="0"/>
              <a:t>Up to now we have always used the “local” file system on our Linux machines.</a:t>
            </a:r>
          </a:p>
          <a:p>
            <a:endParaRPr lang="en-US" dirty="0"/>
          </a:p>
          <a:p>
            <a:r>
              <a:rPr lang="en-US" dirty="0"/>
              <a:t>But Linux can also access a “remote” file system, and these can be shared by many machines.</a:t>
            </a:r>
          </a:p>
          <a:p>
            <a:endParaRPr lang="en-US" dirty="0"/>
          </a:p>
          <a:p>
            <a:r>
              <a:rPr lang="en-US" dirty="0"/>
              <a:t>So sharing via files works at any scale.</a:t>
            </a:r>
          </a:p>
        </p:txBody>
      </p:sp>
      <p:sp>
        <p:nvSpPr>
          <p:cNvPr id="4" name="Footer Placeholder 3">
            <a:extLst>
              <a:ext uri="{FF2B5EF4-FFF2-40B4-BE49-F238E27FC236}">
                <a16:creationId xmlns:a16="http://schemas.microsoft.com/office/drawing/2014/main" id="{113D2E35-17FF-443A-BD49-C63F48A125F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3C4F0CE-8B2B-47D8-B1A0-963BCFE78CEC}"/>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821726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6A99-4153-41CE-96BC-F1120DCD79AC}"/>
              </a:ext>
            </a:extLst>
          </p:cNvPr>
          <p:cNvSpPr>
            <a:spLocks noGrp="1"/>
          </p:cNvSpPr>
          <p:nvPr>
            <p:ph type="title"/>
          </p:nvPr>
        </p:nvSpPr>
        <p:spPr/>
        <p:txBody>
          <a:bodyPr/>
          <a:lstStyle/>
          <a:p>
            <a:r>
              <a:rPr lang="en-US" dirty="0"/>
              <a:t>Advantages of files</a:t>
            </a:r>
          </a:p>
        </p:txBody>
      </p:sp>
      <p:sp>
        <p:nvSpPr>
          <p:cNvPr id="3" name="Content Placeholder 2">
            <a:extLst>
              <a:ext uri="{FF2B5EF4-FFF2-40B4-BE49-F238E27FC236}">
                <a16:creationId xmlns:a16="http://schemas.microsoft.com/office/drawing/2014/main" id="{C775CD6E-C4E8-4503-AEDC-C354DEF3DA41}"/>
              </a:ext>
            </a:extLst>
          </p:cNvPr>
          <p:cNvSpPr>
            <a:spLocks noGrp="1"/>
          </p:cNvSpPr>
          <p:nvPr>
            <p:ph idx="1"/>
          </p:nvPr>
        </p:nvSpPr>
        <p:spPr/>
        <p:txBody>
          <a:bodyPr/>
          <a:lstStyle/>
          <a:p>
            <a:r>
              <a:rPr lang="en-US" dirty="0"/>
              <a:t>The B component team can run their solution again and again with the identical inputs.</a:t>
            </a:r>
          </a:p>
          <a:p>
            <a:endParaRPr lang="en-US" dirty="0"/>
          </a:p>
          <a:p>
            <a:r>
              <a:rPr lang="en-US" dirty="0"/>
              <a:t>This facilitates debugging and is a valuable form of unit test.</a:t>
            </a:r>
          </a:p>
          <a:p>
            <a:endParaRPr lang="en-US" dirty="0"/>
          </a:p>
          <a:p>
            <a:r>
              <a:rPr lang="en-US" dirty="0"/>
              <a:t>If the test files are complete, most of the B functionality gets checked.</a:t>
            </a:r>
          </a:p>
        </p:txBody>
      </p:sp>
      <p:sp>
        <p:nvSpPr>
          <p:cNvPr id="4" name="Footer Placeholder 3">
            <a:extLst>
              <a:ext uri="{FF2B5EF4-FFF2-40B4-BE49-F238E27FC236}">
                <a16:creationId xmlns:a16="http://schemas.microsoft.com/office/drawing/2014/main" id="{2CA094BA-C98E-41F2-A2A1-62DF1E4D711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7C6C1A3-E616-4E6F-9DA2-0BD4BF6E223C}"/>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194942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C0C71-E303-4308-B2A2-0F4340132EF9}"/>
              </a:ext>
            </a:extLst>
          </p:cNvPr>
          <p:cNvSpPr>
            <a:spLocks noGrp="1"/>
          </p:cNvSpPr>
          <p:nvPr>
            <p:ph type="title"/>
          </p:nvPr>
        </p:nvSpPr>
        <p:spPr/>
        <p:txBody>
          <a:bodyPr/>
          <a:lstStyle/>
          <a:p>
            <a:r>
              <a:rPr lang="en-US" dirty="0"/>
              <a:t>Modern systems distinguish two cases</a:t>
            </a:r>
          </a:p>
        </p:txBody>
      </p:sp>
      <p:sp>
        <p:nvSpPr>
          <p:cNvPr id="3" name="Content Placeholder 2">
            <a:extLst>
              <a:ext uri="{FF2B5EF4-FFF2-40B4-BE49-F238E27FC236}">
                <a16:creationId xmlns:a16="http://schemas.microsoft.com/office/drawing/2014/main" id="{87DBBAC1-B84E-45BE-8335-23103A970C2F}"/>
              </a:ext>
            </a:extLst>
          </p:cNvPr>
          <p:cNvSpPr>
            <a:spLocks noGrp="1"/>
          </p:cNvSpPr>
          <p:nvPr>
            <p:ph idx="1"/>
          </p:nvPr>
        </p:nvSpPr>
        <p:spPr/>
        <p:txBody>
          <a:bodyPr>
            <a:normAutofit lnSpcReduction="10000"/>
          </a:bodyPr>
          <a:lstStyle/>
          <a:p>
            <a:r>
              <a:rPr lang="en-US" dirty="0"/>
              <a:t>Many modern systems use “standard libraries” to interface to storage systems, or for other system services.</a:t>
            </a:r>
          </a:p>
          <a:p>
            <a:endParaRPr lang="en-US" dirty="0"/>
          </a:p>
          <a:p>
            <a:r>
              <a:rPr lang="en-US" dirty="0"/>
              <a:t>You think of the program as an independent agent, but it uses the same library as other programs in the application.</a:t>
            </a:r>
          </a:p>
          <a:p>
            <a:endParaRPr lang="en-US" dirty="0"/>
          </a:p>
          <a:p>
            <a:r>
              <a:rPr lang="en-US" dirty="0"/>
              <a:t>Here, the focus is on how to build libraries that many languages can access.  C++ is a popular choice.</a:t>
            </a:r>
          </a:p>
        </p:txBody>
      </p:sp>
      <p:sp>
        <p:nvSpPr>
          <p:cNvPr id="4" name="Footer Placeholder 3">
            <a:extLst>
              <a:ext uri="{FF2B5EF4-FFF2-40B4-BE49-F238E27FC236}">
                <a16:creationId xmlns:a16="http://schemas.microsoft.com/office/drawing/2014/main" id="{8CAB8C67-3B84-4505-B750-6BCB57D7ADE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F06975B-DE82-46AC-981F-E2D00628D9B9}"/>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2907822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CC72-0D6A-4703-ADBA-40C61EC86598}"/>
              </a:ext>
            </a:extLst>
          </p:cNvPr>
          <p:cNvSpPr>
            <a:spLocks noGrp="1"/>
          </p:cNvSpPr>
          <p:nvPr>
            <p:ph type="title"/>
          </p:nvPr>
        </p:nvSpPr>
        <p:spPr/>
        <p:txBody>
          <a:bodyPr/>
          <a:lstStyle/>
          <a:p>
            <a:r>
              <a:rPr lang="en-US" u="sng" dirty="0"/>
              <a:t>Dis</a:t>
            </a:r>
            <a:r>
              <a:rPr lang="en-US" dirty="0"/>
              <a:t>advantages of files</a:t>
            </a:r>
            <a:endParaRPr lang="en-US" u="sng" dirty="0"/>
          </a:p>
        </p:txBody>
      </p:sp>
      <p:sp>
        <p:nvSpPr>
          <p:cNvPr id="3" name="Content Placeholder 2">
            <a:extLst>
              <a:ext uri="{FF2B5EF4-FFF2-40B4-BE49-F238E27FC236}">
                <a16:creationId xmlns:a16="http://schemas.microsoft.com/office/drawing/2014/main" id="{45AE1D38-B6DB-4D87-AA35-01FC0FFCDA28}"/>
              </a:ext>
            </a:extLst>
          </p:cNvPr>
          <p:cNvSpPr>
            <a:spLocks noGrp="1"/>
          </p:cNvSpPr>
          <p:nvPr>
            <p:ph idx="1"/>
          </p:nvPr>
        </p:nvSpPr>
        <p:spPr/>
        <p:txBody>
          <a:bodyPr>
            <a:normAutofit/>
          </a:bodyPr>
          <a:lstStyle/>
          <a:p>
            <a:r>
              <a:rPr lang="en-US" dirty="0"/>
              <a:t>Files need to be read block by block.</a:t>
            </a:r>
          </a:p>
          <a:p>
            <a:endParaRPr lang="en-US" dirty="0"/>
          </a:p>
          <a:p>
            <a:r>
              <a:rPr lang="en-US" dirty="0"/>
              <a:t>Perhaps A works with “objects” and B is expected to treat them as objects.  Yet the file will only contain bytes: the object format and layout is lost.</a:t>
            </a:r>
          </a:p>
          <a:p>
            <a:endParaRPr lang="en-US" dirty="0"/>
          </a:p>
          <a:p>
            <a:r>
              <a:rPr lang="en-US" dirty="0"/>
              <a:t>The file blocks might not correspond to any form of data chunks</a:t>
            </a:r>
          </a:p>
        </p:txBody>
      </p:sp>
      <p:sp>
        <p:nvSpPr>
          <p:cNvPr id="4" name="Footer Placeholder 3">
            <a:extLst>
              <a:ext uri="{FF2B5EF4-FFF2-40B4-BE49-F238E27FC236}">
                <a16:creationId xmlns:a16="http://schemas.microsoft.com/office/drawing/2014/main" id="{D057C06D-FA1B-494E-9680-D076CC50035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57174F6-185F-4320-84E9-1BE60CF824A6}"/>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4017627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36B3-694C-4EA5-9163-14290452C825}"/>
              </a:ext>
            </a:extLst>
          </p:cNvPr>
          <p:cNvSpPr>
            <a:spLocks noGrp="1"/>
          </p:cNvSpPr>
          <p:nvPr>
            <p:ph type="title"/>
          </p:nvPr>
        </p:nvSpPr>
        <p:spPr/>
        <p:txBody>
          <a:bodyPr/>
          <a:lstStyle/>
          <a:p>
            <a:r>
              <a:rPr lang="en-US" dirty="0"/>
              <a:t>More disadvantages</a:t>
            </a:r>
          </a:p>
        </p:txBody>
      </p:sp>
      <p:sp>
        <p:nvSpPr>
          <p:cNvPr id="3" name="Content Placeholder 2">
            <a:extLst>
              <a:ext uri="{FF2B5EF4-FFF2-40B4-BE49-F238E27FC236}">
                <a16:creationId xmlns:a16="http://schemas.microsoft.com/office/drawing/2014/main" id="{840006A5-9974-4DA9-9EF6-ABB6E0BC45FC}"/>
              </a:ext>
            </a:extLst>
          </p:cNvPr>
          <p:cNvSpPr>
            <a:spLocks noGrp="1"/>
          </p:cNvSpPr>
          <p:nvPr>
            <p:ph idx="1"/>
          </p:nvPr>
        </p:nvSpPr>
        <p:spPr/>
        <p:txBody>
          <a:bodyPr>
            <a:normAutofit fontScale="92500" lnSpcReduction="10000"/>
          </a:bodyPr>
          <a:lstStyle/>
          <a:p>
            <a:r>
              <a:rPr lang="en-US" dirty="0"/>
              <a:t>In Linux, temporary files are very common and can be inefficient:</a:t>
            </a:r>
          </a:p>
          <a:p>
            <a:pPr>
              <a:buFont typeface="Wingdings" panose="05000000000000000000" pitchFamily="2" charset="2"/>
              <a:buChar char="Ø"/>
            </a:pPr>
            <a:r>
              <a:rPr lang="en-US" dirty="0"/>
              <a:t>  Editors write the whole new version of your file to disk, sync</a:t>
            </a:r>
            <a:br>
              <a:rPr lang="en-US" dirty="0"/>
            </a:br>
            <a:r>
              <a:rPr lang="en-US" dirty="0"/>
              <a:t>    the file (to be sure it is actually on the disk), then use a file</a:t>
            </a:r>
            <a:br>
              <a:rPr lang="en-US" dirty="0"/>
            </a:br>
            <a:r>
              <a:rPr lang="en-US" dirty="0"/>
              <a:t>    rename operation to “atomically” replace the old version.</a:t>
            </a:r>
          </a:p>
          <a:p>
            <a:pPr>
              <a:buFont typeface="Wingdings" panose="05000000000000000000" pitchFamily="2" charset="2"/>
              <a:buChar char="Ø"/>
            </a:pPr>
            <a:r>
              <a:rPr lang="en-US" dirty="0"/>
              <a:t>  C++ stages use files to pass intermediary information</a:t>
            </a:r>
          </a:p>
          <a:p>
            <a:pPr>
              <a:buFont typeface="Wingdings" panose="05000000000000000000" pitchFamily="2" charset="2"/>
              <a:buChar char="Ø"/>
            </a:pPr>
            <a:r>
              <a:rPr lang="en-US" dirty="0"/>
              <a:t>  Many applications have lock files, used very briefly.</a:t>
            </a:r>
          </a:p>
          <a:p>
            <a:pPr marL="0" indent="0">
              <a:buNone/>
            </a:pPr>
            <a:endParaRPr lang="en-US" dirty="0"/>
          </a:p>
          <a:p>
            <a:pPr marL="0" indent="0">
              <a:buNone/>
            </a:pPr>
            <a:r>
              <a:rPr lang="en-US" dirty="0"/>
              <a:t>Issue: The file “lifetime” might be just a few milliseconds!</a:t>
            </a:r>
          </a:p>
        </p:txBody>
      </p:sp>
      <p:sp>
        <p:nvSpPr>
          <p:cNvPr id="4" name="Footer Placeholder 3">
            <a:extLst>
              <a:ext uri="{FF2B5EF4-FFF2-40B4-BE49-F238E27FC236}">
                <a16:creationId xmlns:a16="http://schemas.microsoft.com/office/drawing/2014/main" id="{4FD17CF1-3BB3-46E0-993A-59B88D04F98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C2E1287-3D58-4010-B221-26DCC5319B81}"/>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530372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D36B3-694C-4EA5-9163-14290452C825}"/>
              </a:ext>
            </a:extLst>
          </p:cNvPr>
          <p:cNvSpPr>
            <a:spLocks noGrp="1"/>
          </p:cNvSpPr>
          <p:nvPr>
            <p:ph type="title"/>
          </p:nvPr>
        </p:nvSpPr>
        <p:spPr/>
        <p:txBody>
          <a:bodyPr/>
          <a:lstStyle/>
          <a:p>
            <a:r>
              <a:rPr lang="en-US" dirty="0"/>
              <a:t>More disadvantages</a:t>
            </a:r>
          </a:p>
        </p:txBody>
      </p:sp>
      <p:sp>
        <p:nvSpPr>
          <p:cNvPr id="3" name="Content Placeholder 2">
            <a:extLst>
              <a:ext uri="{FF2B5EF4-FFF2-40B4-BE49-F238E27FC236}">
                <a16:creationId xmlns:a16="http://schemas.microsoft.com/office/drawing/2014/main" id="{840006A5-9974-4DA9-9EF6-ABB6E0BC45FC}"/>
              </a:ext>
            </a:extLst>
          </p:cNvPr>
          <p:cNvSpPr>
            <a:spLocks noGrp="1"/>
          </p:cNvSpPr>
          <p:nvPr>
            <p:ph idx="1"/>
          </p:nvPr>
        </p:nvSpPr>
        <p:spPr/>
        <p:txBody>
          <a:bodyPr>
            <a:normAutofit fontScale="92500" lnSpcReduction="10000"/>
          </a:bodyPr>
          <a:lstStyle/>
          <a:p>
            <a:r>
              <a:rPr lang="en-US" dirty="0"/>
              <a:t>In Linux, temporary files are very common and can be inefficient:</a:t>
            </a:r>
          </a:p>
          <a:p>
            <a:pPr>
              <a:buFont typeface="Wingdings" panose="05000000000000000000" pitchFamily="2" charset="2"/>
              <a:buChar char="Ø"/>
            </a:pPr>
            <a:r>
              <a:rPr lang="en-US" dirty="0"/>
              <a:t>  Editors write the whole new version of your file to disk, sync</a:t>
            </a:r>
            <a:br>
              <a:rPr lang="en-US" dirty="0"/>
            </a:br>
            <a:r>
              <a:rPr lang="en-US" dirty="0"/>
              <a:t>    the file (to be sure it is actually on the disk), then use a file</a:t>
            </a:r>
            <a:br>
              <a:rPr lang="en-US" dirty="0"/>
            </a:br>
            <a:r>
              <a:rPr lang="en-US" dirty="0"/>
              <a:t>    rename operation to “atomically” replace the old version.</a:t>
            </a:r>
          </a:p>
          <a:p>
            <a:pPr>
              <a:buFont typeface="Wingdings" panose="05000000000000000000" pitchFamily="2" charset="2"/>
              <a:buChar char="Ø"/>
            </a:pPr>
            <a:r>
              <a:rPr lang="en-US" dirty="0"/>
              <a:t>  C++ stages use files to pass intermediary information</a:t>
            </a:r>
          </a:p>
          <a:p>
            <a:pPr>
              <a:buFont typeface="Wingdings" panose="05000000000000000000" pitchFamily="2" charset="2"/>
              <a:buChar char="Ø"/>
            </a:pPr>
            <a:r>
              <a:rPr lang="en-US" dirty="0"/>
              <a:t>  Many applications have lock files, used very briefly.</a:t>
            </a:r>
          </a:p>
          <a:p>
            <a:pPr marL="0" indent="0">
              <a:buNone/>
            </a:pPr>
            <a:endParaRPr lang="en-US" dirty="0"/>
          </a:p>
          <a:p>
            <a:pPr marL="0" indent="0">
              <a:buNone/>
            </a:pPr>
            <a:r>
              <a:rPr lang="en-US" dirty="0"/>
              <a:t>Issue: The file “lifetime” might be just a few milliseconds!</a:t>
            </a:r>
          </a:p>
        </p:txBody>
      </p:sp>
      <p:sp>
        <p:nvSpPr>
          <p:cNvPr id="4" name="Footer Placeholder 3">
            <a:extLst>
              <a:ext uri="{FF2B5EF4-FFF2-40B4-BE49-F238E27FC236}">
                <a16:creationId xmlns:a16="http://schemas.microsoft.com/office/drawing/2014/main" id="{4FD17CF1-3BB3-46E0-993A-59B88D04F98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C2E1287-3D58-4010-B221-26DCC5319B81}"/>
              </a:ext>
            </a:extLst>
          </p:cNvPr>
          <p:cNvSpPr>
            <a:spLocks noGrp="1"/>
          </p:cNvSpPr>
          <p:nvPr>
            <p:ph type="sldNum" sz="quarter" idx="12"/>
          </p:nvPr>
        </p:nvSpPr>
        <p:spPr/>
        <p:txBody>
          <a:bodyPr/>
          <a:lstStyle/>
          <a:p>
            <a:fld id="{6547F9EC-0141-428E-9624-21FD351CB832}" type="slidenum">
              <a:rPr lang="en-US" smtClean="0"/>
              <a:t>42</a:t>
            </a:fld>
            <a:endParaRPr lang="en-US"/>
          </a:p>
        </p:txBody>
      </p:sp>
      <p:sp>
        <p:nvSpPr>
          <p:cNvPr id="6" name="TextBox 5">
            <a:extLst>
              <a:ext uri="{FF2B5EF4-FFF2-40B4-BE49-F238E27FC236}">
                <a16:creationId xmlns:a16="http://schemas.microsoft.com/office/drawing/2014/main" id="{9B55DFA0-7422-4E1B-A882-44A1CA2E96B0}"/>
              </a:ext>
            </a:extLst>
          </p:cNvPr>
          <p:cNvSpPr txBox="1"/>
          <p:nvPr/>
        </p:nvSpPr>
        <p:spPr>
          <a:xfrm>
            <a:off x="1345720" y="2604380"/>
            <a:ext cx="10715947" cy="3785652"/>
          </a:xfrm>
          <a:prstGeom prst="rect">
            <a:avLst/>
          </a:prstGeom>
          <a:solidFill>
            <a:srgbClr val="FFFF66"/>
          </a:solidFill>
          <a:ln w="38100">
            <a:solidFill>
              <a:schemeClr val="accent1"/>
            </a:solidFill>
          </a:ln>
        </p:spPr>
        <p:txBody>
          <a:bodyPr wrap="none" rtlCol="0">
            <a:spAutoFit/>
          </a:bodyPr>
          <a:lstStyle/>
          <a:p>
            <a:r>
              <a:rPr lang="en-US" sz="2400" b="1" dirty="0"/>
              <a:t>This issue was noticed by researchers about 15 years ago.</a:t>
            </a:r>
          </a:p>
          <a:p>
            <a:endParaRPr lang="en-US" sz="2400" b="1" dirty="0"/>
          </a:p>
          <a:p>
            <a:r>
              <a:rPr lang="en-US" sz="2400" b="1" dirty="0"/>
              <a:t>Linux was modified to not actually write the data out, if permitted, and also</a:t>
            </a:r>
            <a:br>
              <a:rPr lang="en-US" sz="2400" b="1" dirty="0"/>
            </a:br>
            <a:r>
              <a:rPr lang="en-US" sz="2400" b="1" dirty="0"/>
              <a:t>to cache entire recently-written files in the kernel disk buffer, just in case it will be </a:t>
            </a:r>
            <a:br>
              <a:rPr lang="en-US" sz="2400" b="1" dirty="0"/>
            </a:br>
            <a:r>
              <a:rPr lang="en-US" sz="2400" b="1" dirty="0"/>
              <a:t>read immediately after creation.</a:t>
            </a:r>
          </a:p>
          <a:p>
            <a:endParaRPr lang="en-US" sz="2400" b="1" dirty="0"/>
          </a:p>
          <a:p>
            <a:r>
              <a:rPr lang="en-US" sz="2400" b="1" dirty="0"/>
              <a:t>But some applications like databases and the editor actually need to be sure the </a:t>
            </a:r>
            <a:br>
              <a:rPr lang="en-US" sz="2400" b="1" dirty="0"/>
            </a:br>
            <a:r>
              <a:rPr lang="en-US" sz="2400" b="1" dirty="0"/>
              <a:t>temporary file was written to disk – this is called “write-ahead logging” or “write-</a:t>
            </a:r>
            <a:br>
              <a:rPr lang="en-US" sz="2400" b="1" dirty="0"/>
            </a:br>
            <a:r>
              <a:rPr lang="en-US" sz="2400" b="1" dirty="0"/>
              <a:t>ahead file storage” and provides crash-tolerance guarantees.  Those can’t avoid</a:t>
            </a:r>
            <a:br>
              <a:rPr lang="en-US" sz="2400" b="1" dirty="0"/>
            </a:br>
            <a:r>
              <a:rPr lang="en-US" sz="2400" b="1" dirty="0"/>
              <a:t>the overheads of the disk I/O</a:t>
            </a:r>
          </a:p>
        </p:txBody>
      </p:sp>
    </p:spTree>
    <p:extLst>
      <p:ext uri="{BB962C8B-B14F-4D97-AF65-F5344CB8AC3E}">
        <p14:creationId xmlns:p14="http://schemas.microsoft.com/office/powerpoint/2010/main" val="3954134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2495-3917-470B-B36A-9DC5D3E6D26D}"/>
              </a:ext>
            </a:extLst>
          </p:cNvPr>
          <p:cNvSpPr>
            <a:spLocks noGrp="1"/>
          </p:cNvSpPr>
          <p:nvPr>
            <p:ph type="title"/>
          </p:nvPr>
        </p:nvSpPr>
        <p:spPr/>
        <p:txBody>
          <a:bodyPr/>
          <a:lstStyle/>
          <a:p>
            <a:r>
              <a:rPr lang="en-US" dirty="0"/>
              <a:t>Multi-lingual issue</a:t>
            </a:r>
          </a:p>
        </p:txBody>
      </p:sp>
      <p:sp>
        <p:nvSpPr>
          <p:cNvPr id="3" name="Content Placeholder 2">
            <a:extLst>
              <a:ext uri="{FF2B5EF4-FFF2-40B4-BE49-F238E27FC236}">
                <a16:creationId xmlns:a16="http://schemas.microsoft.com/office/drawing/2014/main" id="{F8412452-45B1-4422-99BE-159D50D22524}"/>
              </a:ext>
            </a:extLst>
          </p:cNvPr>
          <p:cNvSpPr>
            <a:spLocks noGrp="1"/>
          </p:cNvSpPr>
          <p:nvPr>
            <p:ph idx="1"/>
          </p:nvPr>
        </p:nvSpPr>
        <p:spPr/>
        <p:txBody>
          <a:bodyPr>
            <a:normAutofit fontScale="92500" lnSpcReduction="10000"/>
          </a:bodyPr>
          <a:lstStyle/>
          <a:p>
            <a:r>
              <a:rPr lang="en-US" dirty="0"/>
              <a:t>Modularity </a:t>
            </a:r>
            <a:r>
              <a:rPr lang="en-US" dirty="0" err="1"/>
              <a:t>permis</a:t>
            </a:r>
            <a:r>
              <a:rPr lang="en-US" dirty="0"/>
              <a:t> us to use different languages for different tasks.  For example, a great deal of existing ATC code is in Fortran 77.</a:t>
            </a:r>
          </a:p>
          <a:p>
            <a:endParaRPr lang="en-US" dirty="0"/>
          </a:p>
          <a:p>
            <a:r>
              <a:rPr lang="en-US" dirty="0"/>
              <a:t>Byte arrays (or text files, character strings) are a least common denominator.  Every language has a way to easily access them.</a:t>
            </a:r>
          </a:p>
          <a:p>
            <a:endParaRPr lang="en-US" dirty="0"/>
          </a:p>
          <a:p>
            <a:r>
              <a:rPr lang="en-US" dirty="0"/>
              <a:t>Modern systems have converged around the idea that this matches best with some form of “message passing”.</a:t>
            </a:r>
          </a:p>
        </p:txBody>
      </p:sp>
      <p:sp>
        <p:nvSpPr>
          <p:cNvPr id="4" name="Footer Placeholder 3">
            <a:extLst>
              <a:ext uri="{FF2B5EF4-FFF2-40B4-BE49-F238E27FC236}">
                <a16:creationId xmlns:a16="http://schemas.microsoft.com/office/drawing/2014/main" id="{5C12FAAE-383C-4EBB-AE71-1DF5D5AE579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7A57E84-433D-48CF-BEF7-C36F6BF7132F}"/>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1395034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3B7D-4BA8-4050-B8C1-E1940A50974B}"/>
              </a:ext>
            </a:extLst>
          </p:cNvPr>
          <p:cNvSpPr>
            <a:spLocks noGrp="1"/>
          </p:cNvSpPr>
          <p:nvPr>
            <p:ph type="title"/>
          </p:nvPr>
        </p:nvSpPr>
        <p:spPr/>
        <p:txBody>
          <a:bodyPr/>
          <a:lstStyle/>
          <a:p>
            <a:r>
              <a:rPr lang="en-US" dirty="0"/>
              <a:t>Serialization/Deserialization</a:t>
            </a:r>
          </a:p>
        </p:txBody>
      </p:sp>
      <p:sp>
        <p:nvSpPr>
          <p:cNvPr id="3" name="Content Placeholder 2">
            <a:extLst>
              <a:ext uri="{FF2B5EF4-FFF2-40B4-BE49-F238E27FC236}">
                <a16:creationId xmlns:a16="http://schemas.microsoft.com/office/drawing/2014/main" id="{1BFB791A-3D5E-4FDE-B7F7-7F0F31C1A514}"/>
              </a:ext>
            </a:extLst>
          </p:cNvPr>
          <p:cNvSpPr>
            <a:spLocks noGrp="1"/>
          </p:cNvSpPr>
          <p:nvPr>
            <p:ph idx="1"/>
          </p:nvPr>
        </p:nvSpPr>
        <p:spPr/>
        <p:txBody>
          <a:bodyPr>
            <a:normAutofit/>
          </a:bodyPr>
          <a:lstStyle/>
          <a:p>
            <a:r>
              <a:rPr lang="en-US" dirty="0"/>
              <a:t>Converting an object to a byte array serializes the object.  Later we deserialize to recreate the object.</a:t>
            </a:r>
          </a:p>
          <a:p>
            <a:endParaRPr lang="en-US" dirty="0"/>
          </a:p>
          <a:p>
            <a:r>
              <a:rPr lang="en-US" dirty="0"/>
              <a:t>A serialized object can be stored in a file, or we can use a “message passing” technology to send them from process to process over a network.  </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C469FA3C-F85B-4DA0-A5B2-292466C884A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6C82668-7D55-4A90-B930-5AF8A1BB9DB6}"/>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1012401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CB8A-FF94-40BC-8022-E5A5A123D71A}"/>
              </a:ext>
            </a:extLst>
          </p:cNvPr>
          <p:cNvSpPr>
            <a:spLocks noGrp="1"/>
          </p:cNvSpPr>
          <p:nvPr>
            <p:ph type="title"/>
          </p:nvPr>
        </p:nvSpPr>
        <p:spPr/>
        <p:txBody>
          <a:bodyPr/>
          <a:lstStyle/>
          <a:p>
            <a:r>
              <a:rPr lang="en-US" dirty="0"/>
              <a:t>Features of serialization technologies</a:t>
            </a:r>
          </a:p>
        </p:txBody>
      </p:sp>
      <p:sp>
        <p:nvSpPr>
          <p:cNvPr id="3" name="Content Placeholder 2">
            <a:extLst>
              <a:ext uri="{FF2B5EF4-FFF2-40B4-BE49-F238E27FC236}">
                <a16:creationId xmlns:a16="http://schemas.microsoft.com/office/drawing/2014/main" id="{D3E92D0F-4E6E-4322-B642-5BE24A4F4254}"/>
              </a:ext>
            </a:extLst>
          </p:cNvPr>
          <p:cNvSpPr>
            <a:spLocks noGrp="1"/>
          </p:cNvSpPr>
          <p:nvPr>
            <p:ph idx="1"/>
          </p:nvPr>
        </p:nvSpPr>
        <p:spPr/>
        <p:txBody>
          <a:bodyPr/>
          <a:lstStyle/>
          <a:p>
            <a:r>
              <a:rPr lang="en-US" dirty="0"/>
              <a:t>Some have notions of </a:t>
            </a:r>
            <a:r>
              <a:rPr lang="en-US" i="1" dirty="0"/>
              <a:t>software version numbers</a:t>
            </a:r>
            <a:r>
              <a:rPr lang="en-US" dirty="0"/>
              <a:t>.  These allow you to ensure that software is properly patched and upgraded.  </a:t>
            </a:r>
          </a:p>
          <a:p>
            <a:endParaRPr lang="en-US" dirty="0"/>
          </a:p>
          <a:p>
            <a:r>
              <a:rPr lang="en-US" dirty="0"/>
              <a:t>It is unwise to pass an object from version 2.0 of some component to version 1.0 of the next component.  This mix might never have been tested!</a:t>
            </a:r>
          </a:p>
        </p:txBody>
      </p:sp>
      <p:sp>
        <p:nvSpPr>
          <p:cNvPr id="4" name="Footer Placeholder 3">
            <a:extLst>
              <a:ext uri="{FF2B5EF4-FFF2-40B4-BE49-F238E27FC236}">
                <a16:creationId xmlns:a16="http://schemas.microsoft.com/office/drawing/2014/main" id="{F92C8505-52C5-4D04-A3E9-FAABAEED201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8F723AF-7DE4-4AAC-8788-D75112B7684D}"/>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1575880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027C-272B-412D-9A46-A5C4E702A7CA}"/>
              </a:ext>
            </a:extLst>
          </p:cNvPr>
          <p:cNvSpPr>
            <a:spLocks noGrp="1"/>
          </p:cNvSpPr>
          <p:nvPr>
            <p:ph type="title"/>
          </p:nvPr>
        </p:nvSpPr>
        <p:spPr/>
        <p:txBody>
          <a:bodyPr/>
          <a:lstStyle/>
          <a:p>
            <a:r>
              <a:rPr lang="en-US" dirty="0"/>
              <a:t>Fully annotated objects?</a:t>
            </a:r>
          </a:p>
        </p:txBody>
      </p:sp>
      <p:sp>
        <p:nvSpPr>
          <p:cNvPr id="3" name="Content Placeholder 2">
            <a:extLst>
              <a:ext uri="{FF2B5EF4-FFF2-40B4-BE49-F238E27FC236}">
                <a16:creationId xmlns:a16="http://schemas.microsoft.com/office/drawing/2014/main" id="{EE8C3923-6583-47E2-B1D4-252C854E9289}"/>
              </a:ext>
            </a:extLst>
          </p:cNvPr>
          <p:cNvSpPr>
            <a:spLocks noGrp="1"/>
          </p:cNvSpPr>
          <p:nvPr>
            <p:ph idx="1"/>
          </p:nvPr>
        </p:nvSpPr>
        <p:spPr/>
        <p:txBody>
          <a:bodyPr>
            <a:normAutofit/>
          </a:bodyPr>
          <a:lstStyle/>
          <a:p>
            <a:r>
              <a:rPr lang="en-US" dirty="0"/>
              <a:t>In addition to version numbering, it is important to document the data types in use, sizes of arrays, requirements or assumptions that methods are making, limits on sizes of things, permissions required, etc.</a:t>
            </a:r>
          </a:p>
          <a:p>
            <a:endParaRPr lang="en-US" dirty="0"/>
          </a:p>
          <a:p>
            <a:r>
              <a:rPr lang="en-US" dirty="0"/>
              <a:t>It is easy to “serialize” an object into a byte-array format containing pure data.  But there is very little agreement on how these annotation should look.</a:t>
            </a:r>
          </a:p>
        </p:txBody>
      </p:sp>
      <p:sp>
        <p:nvSpPr>
          <p:cNvPr id="4" name="Footer Placeholder 3">
            <a:extLst>
              <a:ext uri="{FF2B5EF4-FFF2-40B4-BE49-F238E27FC236}">
                <a16:creationId xmlns:a16="http://schemas.microsoft.com/office/drawing/2014/main" id="{94CD1113-DA84-498C-B672-F9E5AB0A82E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0CA9969-B257-42F8-B25C-B03931D9913A}"/>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591047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88AB-88C9-41AF-88C4-8F04D9843A93}"/>
              </a:ext>
            </a:extLst>
          </p:cNvPr>
          <p:cNvSpPr>
            <a:spLocks noGrp="1"/>
          </p:cNvSpPr>
          <p:nvPr>
            <p:ph type="title"/>
          </p:nvPr>
        </p:nvSpPr>
        <p:spPr/>
        <p:txBody>
          <a:bodyPr/>
          <a:lstStyle/>
          <a:p>
            <a:r>
              <a:rPr lang="en-US" dirty="0"/>
              <a:t>Data representations and padding</a:t>
            </a:r>
          </a:p>
        </p:txBody>
      </p:sp>
      <p:sp>
        <p:nvSpPr>
          <p:cNvPr id="3" name="Content Placeholder 2">
            <a:extLst>
              <a:ext uri="{FF2B5EF4-FFF2-40B4-BE49-F238E27FC236}">
                <a16:creationId xmlns:a16="http://schemas.microsoft.com/office/drawing/2014/main" id="{9EE43BB4-C99C-4BC0-9846-11B5E694E07B}"/>
              </a:ext>
            </a:extLst>
          </p:cNvPr>
          <p:cNvSpPr>
            <a:spLocks noGrp="1"/>
          </p:cNvSpPr>
          <p:nvPr>
            <p:ph idx="1"/>
          </p:nvPr>
        </p:nvSpPr>
        <p:spPr/>
        <p:txBody>
          <a:bodyPr>
            <a:normAutofit fontScale="92500"/>
          </a:bodyPr>
          <a:lstStyle/>
          <a:p>
            <a:r>
              <a:rPr lang="en-US" dirty="0"/>
              <a:t>An additional issue is  that computers and languages can use different representations.</a:t>
            </a:r>
          </a:p>
          <a:p>
            <a:br>
              <a:rPr lang="en-US" dirty="0"/>
            </a:br>
            <a:r>
              <a:rPr lang="en-US" dirty="0"/>
              <a:t>For example, even on a single machine, some languages end character strings with a null byte (0).  Others track the string length.</a:t>
            </a:r>
          </a:p>
          <a:p>
            <a:endParaRPr lang="en-US" dirty="0"/>
          </a:p>
          <a:p>
            <a:r>
              <a:rPr lang="en-US" dirty="0"/>
              <a:t>And if data is shared between machines, different computer vendors often use CPU chips that represent numbers in different ways!</a:t>
            </a:r>
          </a:p>
        </p:txBody>
      </p:sp>
      <p:sp>
        <p:nvSpPr>
          <p:cNvPr id="4" name="Footer Placeholder 3">
            <a:extLst>
              <a:ext uri="{FF2B5EF4-FFF2-40B4-BE49-F238E27FC236}">
                <a16:creationId xmlns:a16="http://schemas.microsoft.com/office/drawing/2014/main" id="{67C8D723-222A-496C-AD2C-B34162C972A5}"/>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A612CF9-88F7-46D2-B7A9-36955283DF5C}"/>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347059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D0D56-9C7C-4B7C-9EA8-4FA04EF109AD}"/>
              </a:ext>
            </a:extLst>
          </p:cNvPr>
          <p:cNvSpPr>
            <a:spLocks noGrp="1"/>
          </p:cNvSpPr>
          <p:nvPr>
            <p:ph type="title"/>
          </p:nvPr>
        </p:nvSpPr>
        <p:spPr>
          <a:xfrm>
            <a:off x="1024128" y="585216"/>
            <a:ext cx="10641690" cy="1499616"/>
          </a:xfrm>
        </p:spPr>
        <p:txBody>
          <a:bodyPr/>
          <a:lstStyle/>
          <a:p>
            <a:r>
              <a:rPr lang="en-US" dirty="0"/>
              <a:t>Data representation issues</a:t>
            </a:r>
          </a:p>
        </p:txBody>
      </p:sp>
      <p:sp>
        <p:nvSpPr>
          <p:cNvPr id="3" name="Content Placeholder 2">
            <a:extLst>
              <a:ext uri="{FF2B5EF4-FFF2-40B4-BE49-F238E27FC236}">
                <a16:creationId xmlns:a16="http://schemas.microsoft.com/office/drawing/2014/main" id="{8E157EA8-9B1B-4A45-9F82-BE243CDD6E77}"/>
              </a:ext>
            </a:extLst>
          </p:cNvPr>
          <p:cNvSpPr>
            <a:spLocks noGrp="1"/>
          </p:cNvSpPr>
          <p:nvPr>
            <p:ph idx="1"/>
          </p:nvPr>
        </p:nvSpPr>
        <p:spPr/>
        <p:txBody>
          <a:bodyPr>
            <a:normAutofit lnSpcReduction="10000"/>
          </a:bodyPr>
          <a:lstStyle/>
          <a:p>
            <a:r>
              <a:rPr lang="en-US" dirty="0"/>
              <a:t>Each language represents objects in its own way.</a:t>
            </a:r>
          </a:p>
          <a:p>
            <a:endParaRPr lang="en-US" dirty="0"/>
          </a:p>
          <a:p>
            <a:r>
              <a:rPr lang="en-US" dirty="0"/>
              <a:t>For example, in Python every integer can have unlimited numbers of digits.</a:t>
            </a:r>
          </a:p>
          <a:p>
            <a:endParaRPr lang="en-US" dirty="0"/>
          </a:p>
          <a:p>
            <a:r>
              <a:rPr lang="en-US" dirty="0"/>
              <a:t>In C++, the various int types match hardware word sizes: 8, 16, 32, 64 and 128 bits.  So there are Python integers that can’t fit into any C++ data type, unless you use a </a:t>
            </a:r>
            <a:r>
              <a:rPr lang="en-US" dirty="0" err="1"/>
              <a:t>Bignum</a:t>
            </a:r>
            <a:r>
              <a:rPr lang="en-US" dirty="0"/>
              <a:t> package.</a:t>
            </a:r>
          </a:p>
        </p:txBody>
      </p:sp>
      <p:sp>
        <p:nvSpPr>
          <p:cNvPr id="4" name="Footer Placeholder 3">
            <a:extLst>
              <a:ext uri="{FF2B5EF4-FFF2-40B4-BE49-F238E27FC236}">
                <a16:creationId xmlns:a16="http://schemas.microsoft.com/office/drawing/2014/main" id="{BB4AB8F5-076A-4C07-8FDD-254264FA1D5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EF5B9DB-50FB-45A6-B657-5A3390647AEF}"/>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4243796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988A-4C7D-4BD7-8A91-9191A79D25A1}"/>
              </a:ext>
            </a:extLst>
          </p:cNvPr>
          <p:cNvSpPr>
            <a:spLocks noGrp="1"/>
          </p:cNvSpPr>
          <p:nvPr>
            <p:ph type="title"/>
          </p:nvPr>
        </p:nvSpPr>
        <p:spPr/>
        <p:txBody>
          <a:bodyPr/>
          <a:lstStyle/>
          <a:p>
            <a:r>
              <a:rPr lang="en-US" dirty="0"/>
              <a:t>Multi-lingual applications</a:t>
            </a:r>
          </a:p>
        </p:txBody>
      </p:sp>
      <p:sp>
        <p:nvSpPr>
          <p:cNvPr id="3" name="Content Placeholder 2">
            <a:extLst>
              <a:ext uri="{FF2B5EF4-FFF2-40B4-BE49-F238E27FC236}">
                <a16:creationId xmlns:a16="http://schemas.microsoft.com/office/drawing/2014/main" id="{4C6ED515-34F9-441D-B1B1-73ACC603C9C9}"/>
              </a:ext>
            </a:extLst>
          </p:cNvPr>
          <p:cNvSpPr>
            <a:spLocks noGrp="1"/>
          </p:cNvSpPr>
          <p:nvPr>
            <p:ph idx="1"/>
          </p:nvPr>
        </p:nvSpPr>
        <p:spPr/>
        <p:txBody>
          <a:bodyPr>
            <a:normAutofit/>
          </a:bodyPr>
          <a:lstStyle/>
          <a:p>
            <a:r>
              <a:rPr lang="en-US" dirty="0"/>
              <a:t>But shared segments are not popular for applications like the air traffic control system.</a:t>
            </a:r>
          </a:p>
          <a:p>
            <a:endParaRPr lang="en-US" dirty="0"/>
          </a:p>
          <a:p>
            <a:r>
              <a:rPr lang="en-US" dirty="0"/>
              <a:t>That sort of system often has components in C++, components in Java or Python, components in Fortran</a:t>
            </a:r>
          </a:p>
          <a:p>
            <a:endParaRPr lang="en-US" dirty="0"/>
          </a:p>
          <a:p>
            <a:r>
              <a:rPr lang="en-US" dirty="0"/>
              <a:t>How are objects like “flight plans” shared in such systems?</a:t>
            </a:r>
          </a:p>
        </p:txBody>
      </p:sp>
      <p:sp>
        <p:nvSpPr>
          <p:cNvPr id="4" name="Footer Placeholder 3">
            <a:extLst>
              <a:ext uri="{FF2B5EF4-FFF2-40B4-BE49-F238E27FC236}">
                <a16:creationId xmlns:a16="http://schemas.microsoft.com/office/drawing/2014/main" id="{F8F5EFD2-CCAF-4582-B80E-F8A0CAA2EDA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8397CD8-A91D-4CB6-80F1-9CE8B2D91F5A}"/>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3000815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051F-9F3B-437D-87A5-802C16D2B54D}"/>
              </a:ext>
            </a:extLst>
          </p:cNvPr>
          <p:cNvSpPr>
            <a:spLocks noGrp="1"/>
          </p:cNvSpPr>
          <p:nvPr>
            <p:ph type="title"/>
          </p:nvPr>
        </p:nvSpPr>
        <p:spPr/>
        <p:txBody>
          <a:bodyPr/>
          <a:lstStyle/>
          <a:p>
            <a:r>
              <a:rPr lang="en-US" dirty="0"/>
              <a:t>Local options</a:t>
            </a:r>
          </a:p>
        </p:txBody>
      </p:sp>
      <p:sp>
        <p:nvSpPr>
          <p:cNvPr id="3" name="Content Placeholder 2">
            <a:extLst>
              <a:ext uri="{FF2B5EF4-FFF2-40B4-BE49-F238E27FC236}">
                <a16:creationId xmlns:a16="http://schemas.microsoft.com/office/drawing/2014/main" id="{29BF32CF-8A7A-4F6F-A94D-76F3137977F4}"/>
              </a:ext>
            </a:extLst>
          </p:cNvPr>
          <p:cNvSpPr>
            <a:spLocks noGrp="1"/>
          </p:cNvSpPr>
          <p:nvPr>
            <p:ph idx="1"/>
          </p:nvPr>
        </p:nvSpPr>
        <p:spPr/>
        <p:txBody>
          <a:bodyPr/>
          <a:lstStyle/>
          <a:p>
            <a:r>
              <a:rPr lang="en-US" dirty="0"/>
              <a:t>These assume that the two (or more) programs live on the same machine.</a:t>
            </a:r>
          </a:p>
          <a:p>
            <a:endParaRPr lang="en-US" dirty="0"/>
          </a:p>
          <a:p>
            <a:r>
              <a:rPr lang="en-US" dirty="0"/>
              <a:t>They might be coded in different languages, which also can mean that data could be represented in memory in different ways (especially for complicated objects or structures – but even an integer might have different representations!)</a:t>
            </a:r>
          </a:p>
        </p:txBody>
      </p:sp>
      <p:sp>
        <p:nvSpPr>
          <p:cNvPr id="4" name="Footer Placeholder 3">
            <a:extLst>
              <a:ext uri="{FF2B5EF4-FFF2-40B4-BE49-F238E27FC236}">
                <a16:creationId xmlns:a16="http://schemas.microsoft.com/office/drawing/2014/main" id="{E694C0A6-6492-4A8A-B959-A18FE5D9716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6A9635D-4AB7-4DD0-ADDD-8A81108AECCB}"/>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1810354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D5DE-FDD2-4C39-9605-1B9E88B2FC1D}"/>
              </a:ext>
            </a:extLst>
          </p:cNvPr>
          <p:cNvSpPr>
            <a:spLocks noGrp="1"/>
          </p:cNvSpPr>
          <p:nvPr>
            <p:ph type="title"/>
          </p:nvPr>
        </p:nvSpPr>
        <p:spPr/>
        <p:txBody>
          <a:bodyPr/>
          <a:lstStyle/>
          <a:p>
            <a:r>
              <a:rPr lang="en-US" dirty="0"/>
              <a:t>Networking standards and flexibility</a:t>
            </a:r>
          </a:p>
        </p:txBody>
      </p:sp>
      <p:sp>
        <p:nvSpPr>
          <p:cNvPr id="3" name="Content Placeholder 2">
            <a:extLst>
              <a:ext uri="{FF2B5EF4-FFF2-40B4-BE49-F238E27FC236}">
                <a16:creationId xmlns:a16="http://schemas.microsoft.com/office/drawing/2014/main" id="{376118F8-545F-40BA-A3E9-7624E3E02022}"/>
              </a:ext>
            </a:extLst>
          </p:cNvPr>
          <p:cNvSpPr>
            <a:spLocks noGrp="1"/>
          </p:cNvSpPr>
          <p:nvPr>
            <p:ph idx="1"/>
          </p:nvPr>
        </p:nvSpPr>
        <p:spPr/>
        <p:txBody>
          <a:bodyPr/>
          <a:lstStyle/>
          <a:p>
            <a:r>
              <a:rPr lang="en-US" dirty="0"/>
              <a:t>If we think about Linux pipes, they are extremely simple and flexible.  The main cost is simply that the data itself is a byte stream.</a:t>
            </a:r>
          </a:p>
          <a:p>
            <a:endParaRPr lang="en-US" dirty="0"/>
          </a:p>
          <a:p>
            <a:r>
              <a:rPr lang="en-US" dirty="0"/>
              <a:t>Developers began to question all of these shared memory ideas and complexities.  </a:t>
            </a:r>
            <a:r>
              <a:rPr lang="en-US" b="1" dirty="0">
                <a:solidFill>
                  <a:srgbClr val="C00000"/>
                </a:solidFill>
              </a:rPr>
              <a:t>Are they worth all the trouble?</a:t>
            </a:r>
          </a:p>
        </p:txBody>
      </p:sp>
      <p:sp>
        <p:nvSpPr>
          <p:cNvPr id="4" name="Footer Placeholder 3">
            <a:extLst>
              <a:ext uri="{FF2B5EF4-FFF2-40B4-BE49-F238E27FC236}">
                <a16:creationId xmlns:a16="http://schemas.microsoft.com/office/drawing/2014/main" id="{845BC528-BE46-418A-A4E1-744B9D8E897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B169B72-0105-408C-8328-92885CD67794}"/>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1985544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313B-7DFA-4698-911D-9B84FD9C86A5}"/>
              </a:ext>
            </a:extLst>
          </p:cNvPr>
          <p:cNvSpPr>
            <a:spLocks noGrp="1"/>
          </p:cNvSpPr>
          <p:nvPr>
            <p:ph type="title"/>
          </p:nvPr>
        </p:nvSpPr>
        <p:spPr/>
        <p:txBody>
          <a:bodyPr/>
          <a:lstStyle/>
          <a:p>
            <a:r>
              <a:rPr lang="en-US" dirty="0"/>
              <a:t>Three examples of standards</a:t>
            </a:r>
          </a:p>
        </p:txBody>
      </p:sp>
      <p:sp>
        <p:nvSpPr>
          <p:cNvPr id="3" name="Content Placeholder 2">
            <a:extLst>
              <a:ext uri="{FF2B5EF4-FFF2-40B4-BE49-F238E27FC236}">
                <a16:creationId xmlns:a16="http://schemas.microsoft.com/office/drawing/2014/main" id="{E5B3FD55-3C31-4202-9829-21E188F93216}"/>
              </a:ext>
            </a:extLst>
          </p:cNvPr>
          <p:cNvSpPr>
            <a:spLocks noGrp="1"/>
          </p:cNvSpPr>
          <p:nvPr>
            <p:ph idx="1"/>
          </p:nvPr>
        </p:nvSpPr>
        <p:spPr/>
        <p:txBody>
          <a:bodyPr>
            <a:normAutofit fontScale="92500" lnSpcReduction="10000"/>
          </a:bodyPr>
          <a:lstStyle/>
          <a:p>
            <a:r>
              <a:rPr lang="en-US" dirty="0"/>
              <a:t>CORBA: A standard architecture for sharing objects between programs or components from many languages or developers.</a:t>
            </a:r>
          </a:p>
          <a:p>
            <a:endParaRPr lang="en-US" dirty="0"/>
          </a:p>
          <a:p>
            <a:r>
              <a:rPr lang="en-US" dirty="0"/>
              <a:t>Google RPC (GRPC): A faster way for a client program to invoke a method in a server, perhaps over the Internet.  We’ll discuss this soon.</a:t>
            </a:r>
          </a:p>
          <a:p>
            <a:endParaRPr lang="en-US" dirty="0"/>
          </a:p>
          <a:p>
            <a:r>
              <a:rPr lang="en-US" dirty="0"/>
              <a:t>Web services: An approach in which web pages in HTML are used to share information between programs.  Widely available but slow.</a:t>
            </a:r>
          </a:p>
        </p:txBody>
      </p:sp>
      <p:sp>
        <p:nvSpPr>
          <p:cNvPr id="4" name="Footer Placeholder 3">
            <a:extLst>
              <a:ext uri="{FF2B5EF4-FFF2-40B4-BE49-F238E27FC236}">
                <a16:creationId xmlns:a16="http://schemas.microsoft.com/office/drawing/2014/main" id="{547B8134-753A-4A28-8A0A-524A91FE4EC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ADDFC58-A150-4D40-9C89-EA7BD030906B}"/>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3421780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3EB2-B6A3-4DB9-98BD-FC207E17B4B0}"/>
              </a:ext>
            </a:extLst>
          </p:cNvPr>
          <p:cNvSpPr>
            <a:spLocks noGrp="1"/>
          </p:cNvSpPr>
          <p:nvPr>
            <p:ph type="title"/>
          </p:nvPr>
        </p:nvSpPr>
        <p:spPr/>
        <p:txBody>
          <a:bodyPr/>
          <a:lstStyle/>
          <a:p>
            <a:r>
              <a:rPr lang="en-US" dirty="0"/>
              <a:t>Role of a standard</a:t>
            </a:r>
          </a:p>
        </p:txBody>
      </p:sp>
      <p:sp>
        <p:nvSpPr>
          <p:cNvPr id="3" name="Content Placeholder 2">
            <a:extLst>
              <a:ext uri="{FF2B5EF4-FFF2-40B4-BE49-F238E27FC236}">
                <a16:creationId xmlns:a16="http://schemas.microsoft.com/office/drawing/2014/main" id="{FC3CFFFF-F8E4-4664-A47D-A650C6A3C129}"/>
              </a:ext>
            </a:extLst>
          </p:cNvPr>
          <p:cNvSpPr>
            <a:spLocks noGrp="1"/>
          </p:cNvSpPr>
          <p:nvPr>
            <p:ph idx="1"/>
          </p:nvPr>
        </p:nvSpPr>
        <p:spPr/>
        <p:txBody>
          <a:bodyPr>
            <a:normAutofit lnSpcReduction="10000"/>
          </a:bodyPr>
          <a:lstStyle/>
          <a:p>
            <a:r>
              <a:rPr lang="en-US" dirty="0"/>
              <a:t>Like POSIX, a standard specifies rules that vendors agree to respect, in their mutual interest.</a:t>
            </a:r>
          </a:p>
          <a:p>
            <a:endParaRPr lang="en-US" dirty="0"/>
          </a:p>
          <a:p>
            <a:r>
              <a:rPr lang="en-US" dirty="0"/>
              <a:t>Standards for object sharing allow different companies to build solutions that interoperate.</a:t>
            </a:r>
          </a:p>
          <a:p>
            <a:endParaRPr lang="en-US" dirty="0"/>
          </a:p>
          <a:p>
            <a:r>
              <a:rPr lang="en-US" dirty="0"/>
              <a:t>CORBA is the most widely used standard for encoding objects and later decoding them.  In between, we have a byte array.</a:t>
            </a:r>
          </a:p>
        </p:txBody>
      </p:sp>
      <p:sp>
        <p:nvSpPr>
          <p:cNvPr id="4" name="Footer Placeholder 3">
            <a:extLst>
              <a:ext uri="{FF2B5EF4-FFF2-40B4-BE49-F238E27FC236}">
                <a16:creationId xmlns:a16="http://schemas.microsoft.com/office/drawing/2014/main" id="{CF7C58B3-C4BD-4871-9272-6FAED9412F8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078654F6-4E5C-4079-8671-5454FEF11D23}"/>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2839409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F3B1-06A4-4055-B834-14A43831D59F}"/>
              </a:ext>
            </a:extLst>
          </p:cNvPr>
          <p:cNvSpPr>
            <a:spLocks noGrp="1"/>
          </p:cNvSpPr>
          <p:nvPr>
            <p:ph type="title"/>
          </p:nvPr>
        </p:nvSpPr>
        <p:spPr/>
        <p:txBody>
          <a:bodyPr/>
          <a:lstStyle/>
          <a:p>
            <a:r>
              <a:rPr lang="en-US" dirty="0"/>
              <a:t>Cost analysis example: Air Traffic Flight plan in the ATC system we saw</a:t>
            </a:r>
          </a:p>
        </p:txBody>
      </p:sp>
      <p:sp>
        <p:nvSpPr>
          <p:cNvPr id="3" name="Content Placeholder 2">
            <a:extLst>
              <a:ext uri="{FF2B5EF4-FFF2-40B4-BE49-F238E27FC236}">
                <a16:creationId xmlns:a16="http://schemas.microsoft.com/office/drawing/2014/main" id="{7B05F3DF-DAA6-40C3-B3D0-504B029DD071}"/>
              </a:ext>
            </a:extLst>
          </p:cNvPr>
          <p:cNvSpPr>
            <a:spLocks noGrp="1"/>
          </p:cNvSpPr>
          <p:nvPr>
            <p:ph idx="1"/>
          </p:nvPr>
        </p:nvSpPr>
        <p:spPr/>
        <p:txBody>
          <a:bodyPr>
            <a:normAutofit lnSpcReduction="10000"/>
          </a:bodyPr>
          <a:lstStyle/>
          <a:p>
            <a:r>
              <a:rPr lang="en-US" dirty="0"/>
              <a:t>In memory, a flight plan is generally no more than 125k bytes.</a:t>
            </a:r>
          </a:p>
          <a:p>
            <a:br>
              <a:rPr lang="en-US" dirty="0"/>
            </a:br>
            <a:r>
              <a:rPr lang="en-US" dirty="0"/>
              <a:t>With CORBA encoding, this grows to between 1MB and 10MB</a:t>
            </a:r>
          </a:p>
          <a:p>
            <a:pPr lvl="1"/>
            <a:r>
              <a:rPr lang="en-US" dirty="0"/>
              <a:t>  All numbers are “printed out”, usually in base 10</a:t>
            </a:r>
          </a:p>
          <a:p>
            <a:pPr lvl="1"/>
            <a:r>
              <a:rPr lang="en-US" dirty="0"/>
              <a:t>  CORBA includes details on the way the data types were declared,</a:t>
            </a:r>
            <a:br>
              <a:rPr lang="en-US" dirty="0"/>
            </a:br>
            <a:r>
              <a:rPr lang="en-US" dirty="0"/>
              <a:t>    version information, etc.</a:t>
            </a:r>
          </a:p>
          <a:p>
            <a:pPr marL="128016" lvl="1" indent="0">
              <a:buNone/>
            </a:pPr>
            <a:endParaRPr lang="en-US" dirty="0"/>
          </a:p>
          <a:p>
            <a:pPr marL="128016" lvl="1" indent="0">
              <a:buNone/>
            </a:pPr>
            <a:r>
              <a:rPr lang="en-US" dirty="0"/>
              <a:t>Effect?  In some ATC settings, the system spends more time encoding and decoding flight plans than controlling aircraft!</a:t>
            </a:r>
          </a:p>
        </p:txBody>
      </p:sp>
      <p:sp>
        <p:nvSpPr>
          <p:cNvPr id="4" name="Footer Placeholder 3">
            <a:extLst>
              <a:ext uri="{FF2B5EF4-FFF2-40B4-BE49-F238E27FC236}">
                <a16:creationId xmlns:a16="http://schemas.microsoft.com/office/drawing/2014/main" id="{62EE4C9B-6ECC-4C29-B4C6-B715F0F0C89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B6FA383-A286-430F-AB60-3566562E275C}"/>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2195586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dirty="0"/>
              <a:t>Where are objects moved or shared?</a:t>
            </a:r>
          </a:p>
        </p:txBody>
      </p:sp>
      <p:sp>
        <p:nvSpPr>
          <p:cNvPr id="4" name="Footer Placeholder 3"/>
          <p:cNvSpPr>
            <a:spLocks noGrp="1"/>
          </p:cNvSpPr>
          <p:nvPr>
            <p:ph type="ftr" sz="quarter" idx="11"/>
          </p:nvPr>
        </p:nvSpPr>
        <p:spPr/>
        <p:txBody>
          <a:bodyPr/>
          <a:lstStyle/>
          <a:p>
            <a:r>
              <a:rPr lang="en-US"/>
              <a:t>Cornell CS4414 - Fall 2021.</a:t>
            </a:r>
          </a:p>
        </p:txBody>
      </p:sp>
      <p:sp>
        <p:nvSpPr>
          <p:cNvPr id="5" name="Slide Number Placeholder 4"/>
          <p:cNvSpPr>
            <a:spLocks noGrp="1"/>
          </p:cNvSpPr>
          <p:nvPr>
            <p:ph type="sldNum" sz="quarter" idx="12"/>
          </p:nvPr>
        </p:nvSpPr>
        <p:spPr/>
        <p:txBody>
          <a:bodyPr/>
          <a:lstStyle/>
          <a:p>
            <a:fld id="{3C974458-8A97-4835-BF79-1FB6D7856C21}" type="slidenum">
              <a:rPr lang="en-US" smtClean="0"/>
              <a:t>54</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dirty="0"/>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dirty="0"/>
              <a:t>Air traffic controllers</a:t>
            </a:r>
            <a:br>
              <a:rPr lang="en-US" b="1" dirty="0"/>
            </a:br>
            <a:r>
              <a:rPr lang="en-US" b="1" dirty="0"/>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dirty="0"/>
              <a:t>Flight plan manager tracks current and past flight plan versions</a:t>
            </a:r>
          </a:p>
        </p:txBody>
      </p: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dirty="0"/>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dirty="0" err="1"/>
              <a:t>Microservices</a:t>
            </a:r>
            <a:r>
              <a:rPr lang="en-US" b="1" dirty="0"/>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dirty="0"/>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dirty="0"/>
              <a:t>Flight plan update broadcast service</a:t>
            </a:r>
          </a:p>
        </p:txBody>
      </p:sp>
    </p:spTree>
    <p:extLst>
      <p:ext uri="{BB962C8B-B14F-4D97-AF65-F5344CB8AC3E}">
        <p14:creationId xmlns:p14="http://schemas.microsoft.com/office/powerpoint/2010/main" val="260054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randombar(horizontal)">
                                      <p:cBhvr>
                                        <p:cTn id="38" dur="500"/>
                                        <p:tgtEl>
                                          <p:spTgt spid="4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randombar(horizontal)">
                                      <p:cBhvr>
                                        <p:cTn id="41" dur="500"/>
                                        <p:tgtEl>
                                          <p:spTgt spid="29"/>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randombar(horizontal)">
                                      <p:cBhvr>
                                        <p:cTn id="44" dur="500"/>
                                        <p:tgtEl>
                                          <p:spTgt spid="3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randombar(horizontal)">
                                      <p:cBhvr>
                                        <p:cTn id="47" dur="500"/>
                                        <p:tgtEl>
                                          <p:spTgt spid="31"/>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randombar(horizontal)">
                                      <p:cBhvr>
                                        <p:cTn id="50" dur="500"/>
                                        <p:tgtEl>
                                          <p:spTgt spid="4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randombar(horizontal)">
                                      <p:cBhvr>
                                        <p:cTn id="53" dur="500"/>
                                        <p:tgtEl>
                                          <p:spTgt spid="18"/>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randombar(horizontal)">
                                      <p:cBhvr>
                                        <p:cTn id="56" dur="500"/>
                                        <p:tgtEl>
                                          <p:spTgt spid="4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randombar(horizontal)">
                                      <p:cBhvr>
                                        <p:cTn id="59" dur="500"/>
                                        <p:tgtEl>
                                          <p:spTgt spid="44"/>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randombar(horizont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randombar(horizontal)">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9" grpId="0" animBg="1"/>
      <p:bldP spid="14" grpId="0" animBg="1"/>
      <p:bldP spid="18" grpId="0" animBg="1"/>
      <p:bldP spid="27" grpId="0" animBg="1"/>
      <p:bldP spid="29" grpId="0" animBg="1"/>
      <p:bldP spid="30" grpId="0" animBg="1"/>
      <p:bldP spid="31" grpId="0" animBg="1"/>
      <p:bldP spid="34" grpId="0"/>
      <p:bldP spid="35" grpId="0"/>
      <p:bldP spid="40" grpId="0"/>
      <p:bldP spid="41" grpId="0"/>
      <p:bldP spid="42" grpId="0"/>
      <p:bldP spid="43" grpId="0" animBg="1"/>
      <p:bldP spid="4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dirty="0"/>
              <a:t>Where are objects moved or shared?</a:t>
            </a:r>
          </a:p>
        </p:txBody>
      </p:sp>
      <p:sp>
        <p:nvSpPr>
          <p:cNvPr id="4" name="Footer Placeholder 3"/>
          <p:cNvSpPr>
            <a:spLocks noGrp="1"/>
          </p:cNvSpPr>
          <p:nvPr>
            <p:ph type="ftr" sz="quarter" idx="11"/>
          </p:nvPr>
        </p:nvSpPr>
        <p:spPr/>
        <p:txBody>
          <a:bodyPr/>
          <a:lstStyle/>
          <a:p>
            <a:r>
              <a:rPr lang="en-US"/>
              <a:t>Cornell CS4414 - Fall 2021.</a:t>
            </a:r>
          </a:p>
        </p:txBody>
      </p:sp>
      <p:sp>
        <p:nvSpPr>
          <p:cNvPr id="5" name="Slide Number Placeholder 4"/>
          <p:cNvSpPr>
            <a:spLocks noGrp="1"/>
          </p:cNvSpPr>
          <p:nvPr>
            <p:ph type="sldNum" sz="quarter" idx="12"/>
          </p:nvPr>
        </p:nvSpPr>
        <p:spPr/>
        <p:txBody>
          <a:bodyPr/>
          <a:lstStyle/>
          <a:p>
            <a:fld id="{3C974458-8A97-4835-BF79-1FB6D7856C21}" type="slidenum">
              <a:rPr lang="en-US" smtClean="0"/>
              <a:t>55</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7" name="Freeform 6"/>
          <p:cNvSpPr/>
          <p:nvPr/>
        </p:nvSpPr>
        <p:spPr>
          <a:xfrm>
            <a:off x="3323492" y="3515938"/>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dirty="0"/>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dirty="0"/>
              <a:t>Air traffic controllers</a:t>
            </a:r>
            <a:br>
              <a:rPr lang="en-US" b="1" dirty="0"/>
            </a:br>
            <a:r>
              <a:rPr lang="en-US" b="1" dirty="0"/>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dirty="0"/>
              <a:t>Flight plan manager tracks current and past flight plan versions</a:t>
            </a:r>
          </a:p>
        </p:txBody>
      </p: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dirty="0"/>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dirty="0" err="1"/>
              <a:t>Microservices</a:t>
            </a:r>
            <a:r>
              <a:rPr lang="en-US" b="1" dirty="0"/>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dirty="0"/>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dirty="0"/>
              <a:t>Flight plan update broadcast service</a:t>
            </a:r>
          </a:p>
        </p:txBody>
      </p:sp>
    </p:spTree>
    <p:extLst>
      <p:ext uri="{BB962C8B-B14F-4D97-AF65-F5344CB8AC3E}">
        <p14:creationId xmlns:p14="http://schemas.microsoft.com/office/powerpoint/2010/main" val="106080450"/>
      </p:ext>
    </p:extLst>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dirty="0"/>
              <a:t>Where are objects moved or shared?</a:t>
            </a:r>
          </a:p>
        </p:txBody>
      </p:sp>
      <p:sp>
        <p:nvSpPr>
          <p:cNvPr id="4" name="Footer Placeholder 3"/>
          <p:cNvSpPr>
            <a:spLocks noGrp="1"/>
          </p:cNvSpPr>
          <p:nvPr>
            <p:ph type="ftr" sz="quarter" idx="11"/>
          </p:nvPr>
        </p:nvSpPr>
        <p:spPr/>
        <p:txBody>
          <a:bodyPr/>
          <a:lstStyle/>
          <a:p>
            <a:r>
              <a:rPr lang="en-US"/>
              <a:t>Cornell CS4414 - Fall 2021.</a:t>
            </a:r>
          </a:p>
        </p:txBody>
      </p:sp>
      <p:sp>
        <p:nvSpPr>
          <p:cNvPr id="5" name="Slide Number Placeholder 4"/>
          <p:cNvSpPr>
            <a:spLocks noGrp="1"/>
          </p:cNvSpPr>
          <p:nvPr>
            <p:ph type="sldNum" sz="quarter" idx="12"/>
          </p:nvPr>
        </p:nvSpPr>
        <p:spPr/>
        <p:txBody>
          <a:bodyPr/>
          <a:lstStyle/>
          <a:p>
            <a:fld id="{3C974458-8A97-4835-BF79-1FB6D7856C21}" type="slidenum">
              <a:rPr lang="en-US" smtClean="0"/>
              <a:t>56</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7" name="Freeform 6"/>
          <p:cNvSpPr/>
          <p:nvPr/>
        </p:nvSpPr>
        <p:spPr>
          <a:xfrm>
            <a:off x="3323492" y="3515938"/>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6934048">
            <a:off x="3963848" y="4836877"/>
            <a:ext cx="1447674" cy="640756"/>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V="1">
            <a:off x="3704891" y="4399941"/>
            <a:ext cx="370343" cy="94064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387503" y="5081392"/>
            <a:ext cx="328445" cy="25919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88507" y="4520453"/>
            <a:ext cx="145937" cy="81374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564730" y="4434140"/>
            <a:ext cx="104724" cy="8950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dirty="0"/>
              <a:t>. . .</a:t>
            </a:r>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dirty="0"/>
              <a:t>Air traffic controllers</a:t>
            </a:r>
            <a:br>
              <a:rPr lang="en-US" b="1" dirty="0"/>
            </a:br>
            <a:r>
              <a:rPr lang="en-US" b="1" dirty="0"/>
              <a:t>update flight plans</a:t>
            </a:r>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dirty="0"/>
              <a:t>Flight plan manager tracks current and past flight plan versions</a:t>
            </a:r>
          </a:p>
        </p:txBody>
      </p:sp>
      <p:cxnSp>
        <p:nvCxnSpPr>
          <p:cNvPr id="36" name="Straight Arrow Connector 35"/>
          <p:cNvCxnSpPr/>
          <p:nvPr/>
        </p:nvCxnSpPr>
        <p:spPr>
          <a:xfrm flipH="1">
            <a:off x="2120702" y="5817494"/>
            <a:ext cx="1183738" cy="421817"/>
          </a:xfrm>
          <a:prstGeom prst="straightConnector1">
            <a:avLst/>
          </a:prstGeom>
          <a:ln w="5715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dirty="0"/>
              <a:t>Message bus</a:t>
            </a:r>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dirty="0" err="1"/>
              <a:t>Microservices</a:t>
            </a:r>
            <a:r>
              <a:rPr lang="en-US" b="1" dirty="0"/>
              <a:t> for various tasks, such as checking future plane separations, scheduling landing times, predicting weather issues, offering services to the airlines</a:t>
            </a:r>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dirty="0"/>
              <a:t>WAN link to other ATC centers</a:t>
            </a:r>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dirty="0"/>
              <a:t>Flight plan update broadcast service</a:t>
            </a:r>
          </a:p>
        </p:txBody>
      </p:sp>
    </p:spTree>
    <p:extLst>
      <p:ext uri="{BB962C8B-B14F-4D97-AF65-F5344CB8AC3E}">
        <p14:creationId xmlns:p14="http://schemas.microsoft.com/office/powerpoint/2010/main" val="1720632016"/>
      </p:ext>
    </p:extLst>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 we serialize/Deserialize?</a:t>
            </a:r>
          </a:p>
        </p:txBody>
      </p:sp>
      <p:sp>
        <p:nvSpPr>
          <p:cNvPr id="3" name="Content Placeholder 2"/>
          <p:cNvSpPr>
            <a:spLocks noGrp="1"/>
          </p:cNvSpPr>
          <p:nvPr>
            <p:ph idx="1"/>
          </p:nvPr>
        </p:nvSpPr>
        <p:spPr/>
        <p:txBody>
          <a:bodyPr/>
          <a:lstStyle/>
          <a:p>
            <a:r>
              <a:rPr lang="en-US" dirty="0"/>
              <a:t>Each time an object is read or written (from disk or network)</a:t>
            </a:r>
          </a:p>
          <a:p>
            <a:r>
              <a:rPr lang="en-US" dirty="0"/>
              <a:t>Each time an object is passed from one module to another </a:t>
            </a:r>
          </a:p>
          <a:p>
            <a:endParaRPr lang="en-US" dirty="0"/>
          </a:p>
        </p:txBody>
      </p:sp>
      <p:sp>
        <p:nvSpPr>
          <p:cNvPr id="4" name="Footer Placeholder 3"/>
          <p:cNvSpPr>
            <a:spLocks noGrp="1"/>
          </p:cNvSpPr>
          <p:nvPr>
            <p:ph type="ftr" sz="quarter" idx="11"/>
          </p:nvPr>
        </p:nvSpPr>
        <p:spPr/>
        <p:txBody>
          <a:bodyPr/>
          <a:lstStyle/>
          <a:p>
            <a:r>
              <a:rPr lang="en-US"/>
              <a:t>Cornell CS4414 - Fall 2021.</a:t>
            </a:r>
          </a:p>
        </p:txBody>
      </p:sp>
      <p:sp>
        <p:nvSpPr>
          <p:cNvPr id="5" name="Slide Number Placeholder 4"/>
          <p:cNvSpPr>
            <a:spLocks noGrp="1"/>
          </p:cNvSpPr>
          <p:nvPr>
            <p:ph type="sldNum" sz="quarter" idx="12"/>
          </p:nvPr>
        </p:nvSpPr>
        <p:spPr/>
        <p:txBody>
          <a:bodyPr/>
          <a:lstStyle/>
          <a:p>
            <a:fld id="{3C974458-8A97-4835-BF79-1FB6D7856C21}" type="slidenum">
              <a:rPr lang="en-US" smtClean="0"/>
              <a:t>57</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dirty="0"/>
              <a:t>Time </a:t>
            </a:r>
            <a:r>
              <a:rPr lang="en-US" b="1" dirty="0">
                <a:sym typeface="Symbol" panose="05050102010706020507" pitchFamily="18" charset="2"/>
              </a:rPr>
              <a:t></a:t>
            </a:r>
            <a:endParaRPr lang="en-US" b="1" dirty="0"/>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dirty="0"/>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dirty="0"/>
              <a:t>Version </a:t>
            </a:r>
            <a:r>
              <a:rPr lang="en-US" dirty="0" err="1"/>
              <a:t>Mgr</a:t>
            </a:r>
            <a:endParaRPr lang="en-US" dirty="0"/>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dirty="0"/>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dirty="0"/>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dirty="0"/>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272451"/>
            <a:ext cx="3973523" cy="646331"/>
          </a:xfrm>
          <a:prstGeom prst="rect">
            <a:avLst/>
          </a:prstGeom>
          <a:noFill/>
        </p:spPr>
        <p:txBody>
          <a:bodyPr wrap="square" rtlCol="0">
            <a:spAutoFit/>
          </a:bodyPr>
          <a:lstStyle/>
          <a:p>
            <a:r>
              <a:rPr lang="en-US" b="1" dirty="0"/>
              <a:t>Points at which we might do serialization/deserialization</a:t>
            </a:r>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dirty="0"/>
              <a:t>Overhead </a:t>
            </a:r>
            <a:r>
              <a:rPr lang="en-US" b="1" dirty="0">
                <a:sym typeface="Symbol" panose="05050102010706020507" pitchFamily="18" charset="2"/>
              </a:rPr>
              <a:t></a:t>
            </a:r>
            <a:endParaRPr lang="en-US" b="1" dirty="0"/>
          </a:p>
        </p:txBody>
      </p:sp>
    </p:spTree>
    <p:extLst>
      <p:ext uri="{BB962C8B-B14F-4D97-AF65-F5344CB8AC3E}">
        <p14:creationId xmlns:p14="http://schemas.microsoft.com/office/powerpoint/2010/main" val="5781590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023C3-749C-4CDB-B53A-DB835FDAF27B}"/>
              </a:ext>
            </a:extLst>
          </p:cNvPr>
          <p:cNvSpPr>
            <a:spLocks noGrp="1"/>
          </p:cNvSpPr>
          <p:nvPr>
            <p:ph type="title"/>
          </p:nvPr>
        </p:nvSpPr>
        <p:spPr/>
        <p:txBody>
          <a:bodyPr/>
          <a:lstStyle/>
          <a:p>
            <a:r>
              <a:rPr lang="en-US" dirty="0"/>
              <a:t>Cost implications</a:t>
            </a:r>
          </a:p>
        </p:txBody>
      </p:sp>
      <p:sp>
        <p:nvSpPr>
          <p:cNvPr id="3" name="Content Placeholder 2">
            <a:extLst>
              <a:ext uri="{FF2B5EF4-FFF2-40B4-BE49-F238E27FC236}">
                <a16:creationId xmlns:a16="http://schemas.microsoft.com/office/drawing/2014/main" id="{23E68AF0-3906-426E-ACE2-488416827CF1}"/>
              </a:ext>
            </a:extLst>
          </p:cNvPr>
          <p:cNvSpPr>
            <a:spLocks noGrp="1"/>
          </p:cNvSpPr>
          <p:nvPr>
            <p:ph idx="1"/>
          </p:nvPr>
        </p:nvSpPr>
        <p:spPr/>
        <p:txBody>
          <a:bodyPr>
            <a:normAutofit lnSpcReduction="10000"/>
          </a:bodyPr>
          <a:lstStyle/>
          <a:p>
            <a:r>
              <a:rPr lang="en-US" dirty="0"/>
              <a:t>Potentially, a major source of overhead!</a:t>
            </a:r>
          </a:p>
          <a:p>
            <a:pPr marL="0" indent="0">
              <a:buNone/>
            </a:pPr>
            <a:endParaRPr lang="en-US" dirty="0"/>
          </a:p>
          <a:p>
            <a:r>
              <a:rPr lang="en-US" dirty="0"/>
              <a:t>Often, it is best to store a complex serialized object in a file, and then just pass the file </a:t>
            </a:r>
            <a:r>
              <a:rPr lang="en-US" i="1" dirty="0"/>
              <a:t>name </a:t>
            </a:r>
            <a:r>
              <a:rPr lang="en-US" dirty="0"/>
              <a:t>from place to place.  Then the CORBA object just has a few bytes in it (very cheap).</a:t>
            </a:r>
          </a:p>
          <a:p>
            <a:endParaRPr lang="en-US" dirty="0"/>
          </a:p>
          <a:p>
            <a:r>
              <a:rPr lang="en-US" dirty="0"/>
              <a:t>In a complex application where the actual fields in the object aren’t needed by many modules, this reduces costs dramatically!</a:t>
            </a:r>
          </a:p>
        </p:txBody>
      </p:sp>
      <p:sp>
        <p:nvSpPr>
          <p:cNvPr id="4" name="Footer Placeholder 3">
            <a:extLst>
              <a:ext uri="{FF2B5EF4-FFF2-40B4-BE49-F238E27FC236}">
                <a16:creationId xmlns:a16="http://schemas.microsoft.com/office/drawing/2014/main" id="{07092A1C-3C89-4A32-9777-6E4F54AD201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A756710-0094-4D33-A5FE-C70D466DABDF}"/>
              </a:ext>
            </a:extLst>
          </p:cNvPr>
          <p:cNvSpPr>
            <a:spLocks noGrp="1"/>
          </p:cNvSpPr>
          <p:nvPr>
            <p:ph type="sldNum" sz="quarter" idx="12"/>
          </p:nvPr>
        </p:nvSpPr>
        <p:spPr/>
        <p:txBody>
          <a:bodyPr/>
          <a:lstStyle/>
          <a:p>
            <a:fld id="{6547F9EC-0141-428E-9624-21FD351CB832}" type="slidenum">
              <a:rPr lang="en-US" smtClean="0"/>
              <a:t>58</a:t>
            </a:fld>
            <a:endParaRPr lang="en-US"/>
          </a:p>
        </p:txBody>
      </p:sp>
    </p:spTree>
    <p:extLst>
      <p:ext uri="{BB962C8B-B14F-4D97-AF65-F5344CB8AC3E}">
        <p14:creationId xmlns:p14="http://schemas.microsoft.com/office/powerpoint/2010/main" val="31726148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6640-8E56-4435-A149-D3F33F920BDD}"/>
              </a:ext>
            </a:extLst>
          </p:cNvPr>
          <p:cNvSpPr>
            <a:spLocks noGrp="1"/>
          </p:cNvSpPr>
          <p:nvPr>
            <p:ph type="title"/>
          </p:nvPr>
        </p:nvSpPr>
        <p:spPr>
          <a:xfrm>
            <a:off x="1024128" y="585216"/>
            <a:ext cx="10388620" cy="1499616"/>
          </a:xfrm>
        </p:spPr>
        <p:txBody>
          <a:bodyPr/>
          <a:lstStyle/>
          <a:p>
            <a:r>
              <a:rPr lang="en-US" dirty="0"/>
              <a:t>Why would a module not look at the data?</a:t>
            </a:r>
          </a:p>
        </p:txBody>
      </p:sp>
      <p:sp>
        <p:nvSpPr>
          <p:cNvPr id="3" name="Content Placeholder 2">
            <a:extLst>
              <a:ext uri="{FF2B5EF4-FFF2-40B4-BE49-F238E27FC236}">
                <a16:creationId xmlns:a16="http://schemas.microsoft.com/office/drawing/2014/main" id="{990377FD-CA53-4CFE-B175-C7CDEC981268}"/>
              </a:ext>
            </a:extLst>
          </p:cNvPr>
          <p:cNvSpPr>
            <a:spLocks noGrp="1"/>
          </p:cNvSpPr>
          <p:nvPr>
            <p:ph idx="1"/>
          </p:nvPr>
        </p:nvSpPr>
        <p:spPr>
          <a:xfrm>
            <a:off x="1024128" y="2286000"/>
            <a:ext cx="11061480" cy="4023360"/>
          </a:xfrm>
        </p:spPr>
        <p:txBody>
          <a:bodyPr>
            <a:normAutofit fontScale="92500" lnSpcReduction="10000"/>
          </a:bodyPr>
          <a:lstStyle/>
          <a:p>
            <a:r>
              <a:rPr lang="en-US" dirty="0"/>
              <a:t>In the air traffic example, some modules just look at a few fields.</a:t>
            </a:r>
          </a:p>
          <a:p>
            <a:endParaRPr lang="en-US" dirty="0"/>
          </a:p>
          <a:p>
            <a:r>
              <a:rPr lang="en-US" dirty="0"/>
              <a:t>The WAN module is responsible for sharing updates with other air traffic control centers.  It doesn’t need to actually see the details.</a:t>
            </a:r>
          </a:p>
          <a:p>
            <a:br>
              <a:rPr lang="en-US" dirty="0"/>
            </a:br>
            <a:r>
              <a:rPr lang="en-US" dirty="0"/>
              <a:t>… in fact, several modules simply move objects from process to process.</a:t>
            </a:r>
          </a:p>
          <a:p>
            <a:endParaRPr lang="en-US" dirty="0"/>
          </a:p>
          <a:p>
            <a:r>
              <a:rPr lang="en-US" dirty="0"/>
              <a:t>… all of these would be happy with just sharing the object </a:t>
            </a:r>
            <a:r>
              <a:rPr lang="en-US" i="1" dirty="0"/>
              <a:t>name</a:t>
            </a:r>
            <a:r>
              <a:rPr lang="en-US" dirty="0"/>
              <a:t>. </a:t>
            </a:r>
          </a:p>
        </p:txBody>
      </p:sp>
      <p:sp>
        <p:nvSpPr>
          <p:cNvPr id="4" name="Footer Placeholder 3">
            <a:extLst>
              <a:ext uri="{FF2B5EF4-FFF2-40B4-BE49-F238E27FC236}">
                <a16:creationId xmlns:a16="http://schemas.microsoft.com/office/drawing/2014/main" id="{07BACC6E-D3BD-4AA9-ADEF-08233AA38AD8}"/>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C49CABD-2B75-4ACC-87A6-3D6706615216}"/>
              </a:ext>
            </a:extLst>
          </p:cNvPr>
          <p:cNvSpPr>
            <a:spLocks noGrp="1"/>
          </p:cNvSpPr>
          <p:nvPr>
            <p:ph type="sldNum" sz="quarter" idx="12"/>
          </p:nvPr>
        </p:nvSpPr>
        <p:spPr/>
        <p:txBody>
          <a:bodyPr/>
          <a:lstStyle/>
          <a:p>
            <a:fld id="{6547F9EC-0141-428E-9624-21FD351CB832}" type="slidenum">
              <a:rPr lang="en-US" smtClean="0"/>
              <a:t>59</a:t>
            </a:fld>
            <a:endParaRPr lang="en-US"/>
          </a:p>
        </p:txBody>
      </p:sp>
    </p:spTree>
    <p:extLst>
      <p:ext uri="{BB962C8B-B14F-4D97-AF65-F5344CB8AC3E}">
        <p14:creationId xmlns:p14="http://schemas.microsoft.com/office/powerpoint/2010/main" val="4053777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AEE122-A3B9-4620-89FD-9804CD93A15D}"/>
              </a:ext>
            </a:extLst>
          </p:cNvPr>
          <p:cNvSpPr>
            <a:spLocks noGrp="1"/>
          </p:cNvSpPr>
          <p:nvPr>
            <p:ph type="title"/>
          </p:nvPr>
        </p:nvSpPr>
        <p:spPr/>
        <p:txBody>
          <a:bodyPr/>
          <a:lstStyle/>
          <a:p>
            <a:r>
              <a:rPr lang="en-US" dirty="0"/>
              <a:t>Single Address space, two (or more) languages</a:t>
            </a:r>
          </a:p>
        </p:txBody>
      </p:sp>
      <p:sp>
        <p:nvSpPr>
          <p:cNvPr id="7" name="Text Placeholder 6">
            <a:extLst>
              <a:ext uri="{FF2B5EF4-FFF2-40B4-BE49-F238E27FC236}">
                <a16:creationId xmlns:a16="http://schemas.microsoft.com/office/drawing/2014/main" id="{83DB9950-8B5B-4FAB-A6F1-F3C31B559963}"/>
              </a:ext>
            </a:extLst>
          </p:cNvPr>
          <p:cNvSpPr>
            <a:spLocks noGrp="1"/>
          </p:cNvSpPr>
          <p:nvPr>
            <p:ph type="body" idx="1"/>
          </p:nvPr>
        </p:nvSpPr>
        <p:spPr/>
        <p:txBody>
          <a:bodyPr/>
          <a:lstStyle/>
          <a:p>
            <a:r>
              <a:rPr lang="en-US" dirty="0"/>
              <a:t>Issue: They may not use the same data representations!</a:t>
            </a:r>
          </a:p>
        </p:txBody>
      </p:sp>
      <p:sp>
        <p:nvSpPr>
          <p:cNvPr id="4" name="Footer Placeholder 3">
            <a:extLst>
              <a:ext uri="{FF2B5EF4-FFF2-40B4-BE49-F238E27FC236}">
                <a16:creationId xmlns:a16="http://schemas.microsoft.com/office/drawing/2014/main" id="{2E454505-ABB3-4F04-A189-09883B3AFC7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AAA481C-5A48-43BD-BFCE-C6C48C50C2FE}"/>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3781445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approach</a:t>
            </a:r>
          </a:p>
        </p:txBody>
      </p:sp>
      <p:sp>
        <p:nvSpPr>
          <p:cNvPr id="3" name="Content Placeholder 2"/>
          <p:cNvSpPr>
            <a:spLocks noGrp="1"/>
          </p:cNvSpPr>
          <p:nvPr>
            <p:ph idx="1"/>
          </p:nvPr>
        </p:nvSpPr>
        <p:spPr/>
        <p:txBody>
          <a:bodyPr/>
          <a:lstStyle/>
          <a:p>
            <a:r>
              <a:rPr lang="en-US" dirty="0"/>
              <a:t>Each time an object is read or written (from disk or network)</a:t>
            </a:r>
          </a:p>
          <a:p>
            <a:r>
              <a:rPr lang="en-US" dirty="0"/>
              <a:t>Each time an object is passed from one module to another </a:t>
            </a:r>
          </a:p>
          <a:p>
            <a:endParaRPr lang="en-US" dirty="0"/>
          </a:p>
        </p:txBody>
      </p:sp>
      <p:sp>
        <p:nvSpPr>
          <p:cNvPr id="4" name="Footer Placeholder 3"/>
          <p:cNvSpPr>
            <a:spLocks noGrp="1"/>
          </p:cNvSpPr>
          <p:nvPr>
            <p:ph type="ftr" sz="quarter" idx="11"/>
          </p:nvPr>
        </p:nvSpPr>
        <p:spPr/>
        <p:txBody>
          <a:bodyPr/>
          <a:lstStyle/>
          <a:p>
            <a:r>
              <a:rPr lang="en-US"/>
              <a:t>Cornell CS4414 - Fall 2021.</a:t>
            </a:r>
          </a:p>
        </p:txBody>
      </p:sp>
      <p:sp>
        <p:nvSpPr>
          <p:cNvPr id="5" name="Slide Number Placeholder 4"/>
          <p:cNvSpPr>
            <a:spLocks noGrp="1"/>
          </p:cNvSpPr>
          <p:nvPr>
            <p:ph type="sldNum" sz="quarter" idx="12"/>
          </p:nvPr>
        </p:nvSpPr>
        <p:spPr/>
        <p:txBody>
          <a:bodyPr/>
          <a:lstStyle/>
          <a:p>
            <a:fld id="{3C974458-8A97-4835-BF79-1FB6D7856C21}" type="slidenum">
              <a:rPr lang="en-US" smtClean="0"/>
              <a:t>60</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dirty="0"/>
              <a:t>Time </a:t>
            </a:r>
            <a:r>
              <a:rPr lang="en-US" b="1" dirty="0">
                <a:sym typeface="Symbol" panose="05050102010706020507" pitchFamily="18" charset="2"/>
              </a:rPr>
              <a:t></a:t>
            </a:r>
            <a:endParaRPr lang="en-US" b="1" dirty="0"/>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dirty="0"/>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dirty="0"/>
              <a:t>Version </a:t>
            </a:r>
            <a:r>
              <a:rPr lang="en-US" dirty="0" err="1"/>
              <a:t>Mgr</a:t>
            </a:r>
            <a:endParaRPr lang="en-US" dirty="0"/>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dirty="0"/>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dirty="0"/>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dirty="0"/>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272451"/>
            <a:ext cx="3973523" cy="646331"/>
          </a:xfrm>
          <a:prstGeom prst="rect">
            <a:avLst/>
          </a:prstGeom>
          <a:noFill/>
        </p:spPr>
        <p:txBody>
          <a:bodyPr wrap="square" rtlCol="0">
            <a:spAutoFit/>
          </a:bodyPr>
          <a:lstStyle/>
          <a:p>
            <a:r>
              <a:rPr lang="en-US" b="1" dirty="0"/>
              <a:t>Points at which we might do serialization/deserialization</a:t>
            </a:r>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dirty="0"/>
              <a:t>Overhead </a:t>
            </a:r>
            <a:r>
              <a:rPr lang="en-US" b="1" dirty="0">
                <a:sym typeface="Symbol" panose="05050102010706020507" pitchFamily="18" charset="2"/>
              </a:rPr>
              <a:t></a:t>
            </a:r>
            <a:endParaRPr lang="en-US" b="1" dirty="0"/>
          </a:p>
        </p:txBody>
      </p:sp>
      <p:sp>
        <p:nvSpPr>
          <p:cNvPr id="6" name="Rectangular Callout 5"/>
          <p:cNvSpPr/>
          <p:nvPr/>
        </p:nvSpPr>
        <p:spPr>
          <a:xfrm>
            <a:off x="5956232" y="4344997"/>
            <a:ext cx="2689566" cy="612648"/>
          </a:xfrm>
          <a:prstGeom prst="wedgeRectCallout">
            <a:avLst>
              <a:gd name="adj1" fmla="val -158218"/>
              <a:gd name="adj2" fmla="val 9407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Wasted work!</a:t>
            </a:r>
          </a:p>
        </p:txBody>
      </p:sp>
    </p:spTree>
    <p:extLst>
      <p:ext uri="{BB962C8B-B14F-4D97-AF65-F5344CB8AC3E}">
        <p14:creationId xmlns:p14="http://schemas.microsoft.com/office/powerpoint/2010/main" val="176310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object names, only fetch the data if the module really requires it</a:t>
            </a:r>
          </a:p>
        </p:txBody>
      </p:sp>
      <p:sp>
        <p:nvSpPr>
          <p:cNvPr id="3" name="Content Placeholder 2"/>
          <p:cNvSpPr>
            <a:spLocks noGrp="1"/>
          </p:cNvSpPr>
          <p:nvPr>
            <p:ph idx="1"/>
          </p:nvPr>
        </p:nvSpPr>
        <p:spPr/>
        <p:txBody>
          <a:bodyPr/>
          <a:lstStyle/>
          <a:p>
            <a:r>
              <a:rPr lang="en-US" dirty="0"/>
              <a:t>We only do a costly action when the module will actually touch the inner data fields!</a:t>
            </a:r>
          </a:p>
          <a:p>
            <a:endParaRPr lang="en-US" dirty="0"/>
          </a:p>
        </p:txBody>
      </p:sp>
      <p:sp>
        <p:nvSpPr>
          <p:cNvPr id="4" name="Footer Placeholder 3"/>
          <p:cNvSpPr>
            <a:spLocks noGrp="1"/>
          </p:cNvSpPr>
          <p:nvPr>
            <p:ph type="ftr" sz="quarter" idx="11"/>
          </p:nvPr>
        </p:nvSpPr>
        <p:spPr/>
        <p:txBody>
          <a:bodyPr/>
          <a:lstStyle/>
          <a:p>
            <a:r>
              <a:rPr lang="en-US"/>
              <a:t>Cornell CS4414 - Fall 2021.</a:t>
            </a:r>
          </a:p>
        </p:txBody>
      </p:sp>
      <p:sp>
        <p:nvSpPr>
          <p:cNvPr id="5" name="Slide Number Placeholder 4"/>
          <p:cNvSpPr>
            <a:spLocks noGrp="1"/>
          </p:cNvSpPr>
          <p:nvPr>
            <p:ph type="sldNum" sz="quarter" idx="12"/>
          </p:nvPr>
        </p:nvSpPr>
        <p:spPr/>
        <p:txBody>
          <a:bodyPr/>
          <a:lstStyle/>
          <a:p>
            <a:fld id="{3C974458-8A97-4835-BF79-1FB6D7856C21}" type="slidenum">
              <a:rPr lang="en-US" smtClean="0"/>
              <a:t>61</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dirty="0"/>
              <a:t>Time </a:t>
            </a:r>
            <a:r>
              <a:rPr lang="en-US" b="1" dirty="0">
                <a:sym typeface="Symbol" panose="05050102010706020507" pitchFamily="18" charset="2"/>
              </a:rPr>
              <a:t></a:t>
            </a:r>
            <a:endParaRPr lang="en-US" b="1" dirty="0"/>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dirty="0"/>
              <a:t>ATC controller</a:t>
            </a:r>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dirty="0"/>
              <a:t>Version </a:t>
            </a:r>
            <a:r>
              <a:rPr lang="en-US" dirty="0" err="1"/>
              <a:t>Mgr</a:t>
            </a:r>
            <a:endParaRPr lang="en-US" dirty="0"/>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dirty="0"/>
              <a:t>Message Bus</a:t>
            </a:r>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dirty="0"/>
              <a:t>ATC rules checker</a:t>
            </a:r>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dirty="0"/>
              <a:t>. . .</a:t>
            </a:r>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549450"/>
            <a:ext cx="3973523" cy="369332"/>
          </a:xfrm>
          <a:prstGeom prst="rect">
            <a:avLst/>
          </a:prstGeom>
          <a:solidFill>
            <a:schemeClr val="bg1"/>
          </a:solidFill>
          <a:ln>
            <a:solidFill>
              <a:schemeClr val="bg1"/>
            </a:solidFill>
          </a:ln>
        </p:spPr>
        <p:txBody>
          <a:bodyPr wrap="square" rtlCol="0">
            <a:spAutoFit/>
          </a:bodyPr>
          <a:lstStyle/>
          <a:p>
            <a:r>
              <a:rPr lang="en-US" b="1" dirty="0"/>
              <a:t>Dual scheme reduces overheads!</a:t>
            </a:r>
          </a:p>
        </p:txBody>
      </p:sp>
      <p:sp>
        <p:nvSpPr>
          <p:cNvPr id="6" name="TextBox 5"/>
          <p:cNvSpPr txBox="1"/>
          <p:nvPr/>
        </p:nvSpPr>
        <p:spPr>
          <a:xfrm>
            <a:off x="735285" y="5918782"/>
            <a:ext cx="5547947" cy="369332"/>
          </a:xfrm>
          <a:prstGeom prst="rect">
            <a:avLst/>
          </a:prstGeom>
          <a:noFill/>
        </p:spPr>
        <p:txBody>
          <a:bodyPr wrap="square" rtlCol="0">
            <a:spAutoFit/>
          </a:bodyPr>
          <a:lstStyle/>
          <a:p>
            <a:r>
              <a:rPr lang="en-US" b="1" dirty="0"/>
              <a:t>A              </a:t>
            </a:r>
            <a:r>
              <a:rPr lang="en-US" b="1" dirty="0" err="1"/>
              <a:t>A</a:t>
            </a:r>
            <a:r>
              <a:rPr lang="en-US" b="1" dirty="0"/>
              <a:t>    B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t>
            </a:r>
            <a:r>
              <a:rPr lang="en-US" b="1" dirty="0" err="1"/>
              <a:t>B</a:t>
            </a:r>
            <a:r>
              <a:rPr lang="en-US" b="1" dirty="0"/>
              <a:t> A B  </a:t>
            </a:r>
            <a:r>
              <a:rPr lang="en-US" b="1" dirty="0" err="1"/>
              <a:t>B</a:t>
            </a:r>
            <a:r>
              <a:rPr lang="en-US" b="1" dirty="0"/>
              <a:t>    </a:t>
            </a:r>
            <a:r>
              <a:rPr lang="en-US" b="1" dirty="0" err="1"/>
              <a:t>B</a:t>
            </a:r>
            <a:endParaRPr lang="en-US" b="1" dirty="0"/>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dirty="0"/>
              <a:t>Overhead </a:t>
            </a:r>
            <a:r>
              <a:rPr lang="en-US" b="1" dirty="0">
                <a:sym typeface="Symbol" panose="05050102010706020507" pitchFamily="18" charset="2"/>
              </a:rPr>
              <a:t></a:t>
            </a:r>
            <a:endParaRPr lang="en-US" b="1" dirty="0"/>
          </a:p>
        </p:txBody>
      </p:sp>
      <p:sp>
        <p:nvSpPr>
          <p:cNvPr id="32" name="Rectangular Callout 31"/>
          <p:cNvSpPr/>
          <p:nvPr/>
        </p:nvSpPr>
        <p:spPr>
          <a:xfrm>
            <a:off x="7327831" y="4070838"/>
            <a:ext cx="4119753" cy="865920"/>
          </a:xfrm>
          <a:prstGeom prst="wedgeRectCallout">
            <a:avLst>
              <a:gd name="adj1" fmla="val -100712"/>
              <a:gd name="adj2" fmla="val 133162"/>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Here we fetch the full data for the flight plan from the flight plan database</a:t>
            </a:r>
          </a:p>
        </p:txBody>
      </p:sp>
    </p:spTree>
    <p:extLst>
      <p:ext uri="{BB962C8B-B14F-4D97-AF65-F5344CB8AC3E}">
        <p14:creationId xmlns:p14="http://schemas.microsoft.com/office/powerpoint/2010/main" val="205850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8EA9-6E26-40DC-B337-89EDC5F03AD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8CD1FB5-39F9-4B89-A34B-ABC7700B9C84}"/>
              </a:ext>
            </a:extLst>
          </p:cNvPr>
          <p:cNvSpPr>
            <a:spLocks noGrp="1"/>
          </p:cNvSpPr>
          <p:nvPr>
            <p:ph idx="1"/>
          </p:nvPr>
        </p:nvSpPr>
        <p:spPr/>
        <p:txBody>
          <a:bodyPr>
            <a:normAutofit lnSpcReduction="10000"/>
          </a:bodyPr>
          <a:lstStyle/>
          <a:p>
            <a:r>
              <a:rPr lang="en-US" dirty="0"/>
              <a:t>Modular design creates a need for processes to share data.</a:t>
            </a:r>
          </a:p>
          <a:p>
            <a:endParaRPr lang="en-US" dirty="0"/>
          </a:p>
          <a:p>
            <a:r>
              <a:rPr lang="en-US" dirty="0"/>
              <a:t>In a single Linux system, pipes and file sharing are by far the most common models.  But there are some important uses of shared memory.</a:t>
            </a:r>
          </a:p>
          <a:p>
            <a:endParaRPr lang="en-US" dirty="0"/>
          </a:p>
          <a:p>
            <a:r>
              <a:rPr lang="en-US" dirty="0"/>
              <a:t>The options are easy </a:t>
            </a:r>
            <a:r>
              <a:rPr lang="en-US"/>
              <a:t>to use, but we </a:t>
            </a:r>
            <a:r>
              <a:rPr lang="en-US" dirty="0"/>
              <a:t>need to be very aware of overheads and costs!</a:t>
            </a:r>
          </a:p>
        </p:txBody>
      </p:sp>
      <p:sp>
        <p:nvSpPr>
          <p:cNvPr id="4" name="Footer Placeholder 3">
            <a:extLst>
              <a:ext uri="{FF2B5EF4-FFF2-40B4-BE49-F238E27FC236}">
                <a16:creationId xmlns:a16="http://schemas.microsoft.com/office/drawing/2014/main" id="{493B0620-8F9E-4F53-969A-68BF1702EE5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EE1B149-A959-400E-96B1-0C156E2AEB18}"/>
              </a:ext>
            </a:extLst>
          </p:cNvPr>
          <p:cNvSpPr>
            <a:spLocks noGrp="1"/>
          </p:cNvSpPr>
          <p:nvPr>
            <p:ph type="sldNum" sz="quarter" idx="12"/>
          </p:nvPr>
        </p:nvSpPr>
        <p:spPr/>
        <p:txBody>
          <a:bodyPr/>
          <a:lstStyle/>
          <a:p>
            <a:fld id="{6547F9EC-0141-428E-9624-21FD351CB832}" type="slidenum">
              <a:rPr lang="en-US" smtClean="0"/>
              <a:t>62</a:t>
            </a:fld>
            <a:endParaRPr lang="en-US"/>
          </a:p>
        </p:txBody>
      </p:sp>
    </p:spTree>
    <p:extLst>
      <p:ext uri="{BB962C8B-B14F-4D97-AF65-F5344CB8AC3E}">
        <p14:creationId xmlns:p14="http://schemas.microsoft.com/office/powerpoint/2010/main" val="21593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18EA-B0D1-4A37-BA48-1E75022E9701}"/>
              </a:ext>
            </a:extLst>
          </p:cNvPr>
          <p:cNvSpPr>
            <a:spLocks noGrp="1"/>
          </p:cNvSpPr>
          <p:nvPr>
            <p:ph type="title"/>
          </p:nvPr>
        </p:nvSpPr>
        <p:spPr/>
        <p:txBody>
          <a:bodyPr/>
          <a:lstStyle/>
          <a:p>
            <a:r>
              <a:rPr lang="en-US" dirty="0"/>
              <a:t>Java Native Interface</a:t>
            </a:r>
          </a:p>
        </p:txBody>
      </p:sp>
      <p:sp>
        <p:nvSpPr>
          <p:cNvPr id="3" name="Content Placeholder 2">
            <a:extLst>
              <a:ext uri="{FF2B5EF4-FFF2-40B4-BE49-F238E27FC236}">
                <a16:creationId xmlns:a16="http://schemas.microsoft.com/office/drawing/2014/main" id="{DED8763E-6807-4AE5-8A45-37E63034B7C4}"/>
              </a:ext>
            </a:extLst>
          </p:cNvPr>
          <p:cNvSpPr>
            <a:spLocks noGrp="1"/>
          </p:cNvSpPr>
          <p:nvPr>
            <p:ph idx="1"/>
          </p:nvPr>
        </p:nvSpPr>
        <p:spPr/>
        <p:txBody>
          <a:bodyPr/>
          <a:lstStyle/>
          <a:p>
            <a:r>
              <a:rPr lang="en-US" dirty="0"/>
              <a:t>The Java Native Interface (JNI) allows Java applications to talk to libraries in languages like C or C++.</a:t>
            </a:r>
          </a:p>
          <a:p>
            <a:endParaRPr lang="en-US" dirty="0"/>
          </a:p>
          <a:p>
            <a:r>
              <a:rPr lang="en-US" dirty="0"/>
              <a:t>In effect, you build a Java “wrapper” for each library method.</a:t>
            </a:r>
          </a:p>
          <a:p>
            <a:endParaRPr lang="en-US" dirty="0"/>
          </a:p>
          <a:p>
            <a:r>
              <a:rPr lang="en-US" dirty="0"/>
              <a:t>JNI will load the C++ DLL at runtime and verify that it has the methods you expected to find.</a:t>
            </a:r>
          </a:p>
        </p:txBody>
      </p:sp>
      <p:sp>
        <p:nvSpPr>
          <p:cNvPr id="4" name="Footer Placeholder 3">
            <a:extLst>
              <a:ext uri="{FF2B5EF4-FFF2-40B4-BE49-F238E27FC236}">
                <a16:creationId xmlns:a16="http://schemas.microsoft.com/office/drawing/2014/main" id="{7BBBCF8A-907D-48B9-B6B4-C90C8B1690E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C9106D7-522F-4D51-B2BE-B87305E909FA}"/>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60921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CD4E-DF68-4A2F-A677-022F3A96EF19}"/>
              </a:ext>
            </a:extLst>
          </p:cNvPr>
          <p:cNvSpPr>
            <a:spLocks noGrp="1"/>
          </p:cNvSpPr>
          <p:nvPr>
            <p:ph type="title"/>
          </p:nvPr>
        </p:nvSpPr>
        <p:spPr/>
        <p:txBody>
          <a:bodyPr/>
          <a:lstStyle/>
          <a:p>
            <a:r>
              <a:rPr lang="en-US" dirty="0"/>
              <a:t>JNI data type conversions</a:t>
            </a:r>
          </a:p>
        </p:txBody>
      </p:sp>
      <p:sp>
        <p:nvSpPr>
          <p:cNvPr id="3" name="Content Placeholder 2">
            <a:extLst>
              <a:ext uri="{FF2B5EF4-FFF2-40B4-BE49-F238E27FC236}">
                <a16:creationId xmlns:a16="http://schemas.microsoft.com/office/drawing/2014/main" id="{855ACBE4-7726-4FB0-8108-F42D63F39B6A}"/>
              </a:ext>
            </a:extLst>
          </p:cNvPr>
          <p:cNvSpPr>
            <a:spLocks noGrp="1"/>
          </p:cNvSpPr>
          <p:nvPr>
            <p:ph idx="1"/>
          </p:nvPr>
        </p:nvSpPr>
        <p:spPr/>
        <p:txBody>
          <a:bodyPr>
            <a:normAutofit lnSpcReduction="10000"/>
          </a:bodyPr>
          <a:lstStyle/>
          <a:p>
            <a:r>
              <a:rPr lang="en-US" dirty="0"/>
              <a:t>JNI has special accessor methods to access data in C++, and then the wrapper can create Java objects that match.</a:t>
            </a:r>
          </a:p>
          <a:p>
            <a:endParaRPr lang="en-US" dirty="0"/>
          </a:p>
          <a:p>
            <a:r>
              <a:rPr lang="en-US" dirty="0"/>
              <a:t>For some basic data types, like int or float, no conversion is needed.    For complex ones, where conversion does occur, the cost is similar to the cost of copying.</a:t>
            </a:r>
          </a:p>
          <a:p>
            <a:endParaRPr lang="en-US" dirty="0"/>
          </a:p>
          <a:p>
            <a:r>
              <a:rPr lang="en-US" dirty="0"/>
              <a:t>JNI is generally viewed as a high-performance option</a:t>
            </a:r>
          </a:p>
        </p:txBody>
      </p:sp>
      <p:sp>
        <p:nvSpPr>
          <p:cNvPr id="4" name="Footer Placeholder 3">
            <a:extLst>
              <a:ext uri="{FF2B5EF4-FFF2-40B4-BE49-F238E27FC236}">
                <a16:creationId xmlns:a16="http://schemas.microsoft.com/office/drawing/2014/main" id="{2842D3DA-B247-4F4F-97DD-9923C8C441C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DBB0614-A821-466F-A7AF-9CAF74F8350B}"/>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182021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50D0-A8DE-40C8-A1BA-9CB07CFB9A32}"/>
              </a:ext>
            </a:extLst>
          </p:cNvPr>
          <p:cNvSpPr>
            <a:spLocks noGrp="1"/>
          </p:cNvSpPr>
          <p:nvPr>
            <p:ph type="title"/>
          </p:nvPr>
        </p:nvSpPr>
        <p:spPr/>
        <p:txBody>
          <a:bodyPr/>
          <a:lstStyle/>
          <a:p>
            <a:r>
              <a:rPr lang="en-US" dirty="0"/>
              <a:t>Fortran can easily “talk” to C++</a:t>
            </a:r>
          </a:p>
        </p:txBody>
      </p:sp>
      <p:sp>
        <p:nvSpPr>
          <p:cNvPr id="3" name="Content Placeholder 2">
            <a:extLst>
              <a:ext uri="{FF2B5EF4-FFF2-40B4-BE49-F238E27FC236}">
                <a16:creationId xmlns:a16="http://schemas.microsoft.com/office/drawing/2014/main" id="{5201AB25-83D2-41A5-AE00-6A1E220A5A25}"/>
              </a:ext>
            </a:extLst>
          </p:cNvPr>
          <p:cNvSpPr>
            <a:spLocks noGrp="1"/>
          </p:cNvSpPr>
          <p:nvPr>
            <p:ph idx="1"/>
          </p:nvPr>
        </p:nvSpPr>
        <p:spPr/>
        <p:txBody>
          <a:bodyPr/>
          <a:lstStyle/>
          <a:p>
            <a:r>
              <a:rPr lang="en-US" dirty="0"/>
              <a:t>Fortran is a very old language, and the early versions made memory structs visible and very easy to access.</a:t>
            </a:r>
          </a:p>
          <a:p>
            <a:endParaRPr lang="en-US" dirty="0"/>
          </a:p>
          <a:p>
            <a:r>
              <a:rPr lang="en-US" dirty="0"/>
              <a:t>This is still true of modern Fortran: the language has evolved enormously, but it remains easy to talk to “native” data types.</a:t>
            </a:r>
          </a:p>
          <a:p>
            <a:endParaRPr lang="en-US" dirty="0"/>
          </a:p>
          <a:p>
            <a:r>
              <a:rPr lang="en-US" dirty="0"/>
              <a:t>So Fortran to C++ is particularly effective.</a:t>
            </a:r>
          </a:p>
        </p:txBody>
      </p:sp>
      <p:sp>
        <p:nvSpPr>
          <p:cNvPr id="4" name="Footer Placeholder 3">
            <a:extLst>
              <a:ext uri="{FF2B5EF4-FFF2-40B4-BE49-F238E27FC236}">
                <a16:creationId xmlns:a16="http://schemas.microsoft.com/office/drawing/2014/main" id="{F3E4144B-7015-4B19-84EC-563C548F5CF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3E66F82-00D8-4369-9B83-339A09136097}"/>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733552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5162</TotalTime>
  <Words>4730</Words>
  <Application>Microsoft Office PowerPoint</Application>
  <PresentationFormat>Widescreen</PresentationFormat>
  <Paragraphs>499</Paragraphs>
  <Slides>62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Calibri</vt:lpstr>
      <vt:lpstr>Symbol</vt:lpstr>
      <vt:lpstr>Tw Cen MT</vt:lpstr>
      <vt:lpstr>Tw Cen MT Condensed</vt:lpstr>
      <vt:lpstr>Wingdings</vt:lpstr>
      <vt:lpstr>Wingdings 3</vt:lpstr>
      <vt:lpstr>Integral</vt:lpstr>
      <vt:lpstr>Sharing Data in  Multi-Process Applications</vt:lpstr>
      <vt:lpstr>Idea Map For Today</vt:lpstr>
      <vt:lpstr>Large, complex systems</vt:lpstr>
      <vt:lpstr>Modern systems distinguish two cases</vt:lpstr>
      <vt:lpstr>Local options</vt:lpstr>
      <vt:lpstr>Single Address space, two (or more) languages</vt:lpstr>
      <vt:lpstr>Java Native Interface</vt:lpstr>
      <vt:lpstr>JNI data type conversions</vt:lpstr>
      <vt:lpstr>Fortran can easily “talk” to C++</vt:lpstr>
      <vt:lpstr>Python is tricky</vt:lpstr>
      <vt:lpstr>How Python finesses this</vt:lpstr>
      <vt:lpstr>Python integers</vt:lpstr>
      <vt:lpstr>Solution?  Use “bindings”</vt:lpstr>
      <vt:lpstr>Sharing with  different processes </vt:lpstr>
      <vt:lpstr>Sharing between different processes</vt:lpstr>
      <vt:lpstr>If processes are on a Single (NUMA) machine, we have a few “old” sharing options:</vt:lpstr>
      <vt:lpstr>Dimensions to consider</vt:lpstr>
      <vt:lpstr>Let’s look at some examples</vt:lpstr>
      <vt:lpstr>Why does C++ use file sharing?</vt:lpstr>
      <vt:lpstr>Another option: Mmap the files</vt:lpstr>
      <vt:lpstr>A mapped file is like a big byte array</vt:lpstr>
      <vt:lpstr>mapped files</vt:lpstr>
      <vt:lpstr>Shared memory</vt:lpstr>
      <vt:lpstr>Shared Memory</vt:lpstr>
      <vt:lpstr>Linux itself uses mapped files</vt:lpstr>
      <vt:lpstr>Sharing with  different machines </vt:lpstr>
      <vt:lpstr>Networked settings require different approaches</vt:lpstr>
      <vt:lpstr>Cloud computing</vt:lpstr>
      <vt:lpstr>Different machines + Internet</vt:lpstr>
      <vt:lpstr>Amazon.com</vt:lpstr>
      <vt:lpstr>Amazon invented cloud computing!</vt:lpstr>
      <vt:lpstr>Inside the cloud?</vt:lpstr>
      <vt:lpstr>Air Traffic control</vt:lpstr>
      <vt:lpstr>Air traffic Control System</vt:lpstr>
      <vt:lpstr>Software engineering at large scale</vt:lpstr>
      <vt:lpstr>Software engineering at large scale</vt:lpstr>
      <vt:lpstr>Should we share objects… or files?</vt:lpstr>
      <vt:lpstr>Files work in all settings</vt:lpstr>
      <vt:lpstr>Advantages of files</vt:lpstr>
      <vt:lpstr>Disadvantages of files</vt:lpstr>
      <vt:lpstr>More disadvantages</vt:lpstr>
      <vt:lpstr>More disadvantages</vt:lpstr>
      <vt:lpstr>Multi-lingual issue</vt:lpstr>
      <vt:lpstr>Serialization/Deserialization</vt:lpstr>
      <vt:lpstr>Features of serialization technologies</vt:lpstr>
      <vt:lpstr>Fully annotated objects?</vt:lpstr>
      <vt:lpstr>Data representations and padding</vt:lpstr>
      <vt:lpstr>Data representation issues</vt:lpstr>
      <vt:lpstr>Multi-lingual applications</vt:lpstr>
      <vt:lpstr>Networking standards and flexibility</vt:lpstr>
      <vt:lpstr>Three examples of standards</vt:lpstr>
      <vt:lpstr>Role of a standard</vt:lpstr>
      <vt:lpstr>Cost analysis example: Air Traffic Flight plan in the ATC system we saw</vt:lpstr>
      <vt:lpstr>Where are objects moved or shared?</vt:lpstr>
      <vt:lpstr>Where are objects moved or shared?</vt:lpstr>
      <vt:lpstr>Where are objects moved or shared?</vt:lpstr>
      <vt:lpstr>When do we serialize/Deserialize?</vt:lpstr>
      <vt:lpstr>Cost implications</vt:lpstr>
      <vt:lpstr>Why would a module not look at the data?</vt:lpstr>
      <vt:lpstr>Old approach</vt:lpstr>
      <vt:lpstr>Sharing object names, only fetch the data if the module really requires it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434</cp:revision>
  <dcterms:created xsi:type="dcterms:W3CDTF">2020-07-27T14:20:38Z</dcterms:created>
  <dcterms:modified xsi:type="dcterms:W3CDTF">2021-09-10T14:43:37Z</dcterms:modified>
</cp:coreProperties>
</file>