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0"/>
  </p:notesMasterIdLst>
  <p:sldIdLst>
    <p:sldId id="256" r:id="rId2"/>
    <p:sldId id="348" r:id="rId3"/>
    <p:sldId id="428" r:id="rId4"/>
    <p:sldId id="414" r:id="rId5"/>
    <p:sldId id="429" r:id="rId6"/>
    <p:sldId id="416" r:id="rId7"/>
    <p:sldId id="415" r:id="rId8"/>
    <p:sldId id="431" r:id="rId9"/>
    <p:sldId id="432" r:id="rId10"/>
    <p:sldId id="435" r:id="rId11"/>
    <p:sldId id="436" r:id="rId12"/>
    <p:sldId id="433" r:id="rId13"/>
    <p:sldId id="430" r:id="rId14"/>
    <p:sldId id="425" r:id="rId15"/>
    <p:sldId id="426" r:id="rId16"/>
    <p:sldId id="316" r:id="rId17"/>
    <p:sldId id="317" r:id="rId18"/>
    <p:sldId id="318" r:id="rId19"/>
    <p:sldId id="323" r:id="rId20"/>
    <p:sldId id="324" r:id="rId21"/>
    <p:sldId id="319" r:id="rId22"/>
    <p:sldId id="320" r:id="rId23"/>
    <p:sldId id="321" r:id="rId24"/>
    <p:sldId id="322" r:id="rId25"/>
    <p:sldId id="326" r:id="rId26"/>
    <p:sldId id="325" r:id="rId27"/>
    <p:sldId id="327" r:id="rId28"/>
    <p:sldId id="328" r:id="rId29"/>
    <p:sldId id="329" r:id="rId30"/>
    <p:sldId id="334" r:id="rId31"/>
    <p:sldId id="330" r:id="rId32"/>
    <p:sldId id="331" r:id="rId33"/>
    <p:sldId id="332" r:id="rId34"/>
    <p:sldId id="333" r:id="rId35"/>
    <p:sldId id="335" r:id="rId36"/>
    <p:sldId id="336" r:id="rId37"/>
    <p:sldId id="337" r:id="rId38"/>
    <p:sldId id="338" r:id="rId39"/>
    <p:sldId id="339" r:id="rId40"/>
    <p:sldId id="340" r:id="rId41"/>
    <p:sldId id="341" r:id="rId42"/>
    <p:sldId id="342" r:id="rId43"/>
    <p:sldId id="434" r:id="rId44"/>
    <p:sldId id="343" r:id="rId45"/>
    <p:sldId id="347" r:id="rId46"/>
    <p:sldId id="344" r:id="rId47"/>
    <p:sldId id="345" r:id="rId48"/>
    <p:sldId id="346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F247525-4F97-4A22-B4BD-31696B5AB20C}">
          <p14:sldIdLst>
            <p14:sldId id="256"/>
            <p14:sldId id="348"/>
            <p14:sldId id="428"/>
            <p14:sldId id="414"/>
            <p14:sldId id="429"/>
            <p14:sldId id="416"/>
            <p14:sldId id="415"/>
            <p14:sldId id="431"/>
            <p14:sldId id="432"/>
            <p14:sldId id="435"/>
            <p14:sldId id="436"/>
            <p14:sldId id="433"/>
            <p14:sldId id="430"/>
            <p14:sldId id="425"/>
            <p14:sldId id="426"/>
            <p14:sldId id="316"/>
            <p14:sldId id="317"/>
            <p14:sldId id="318"/>
            <p14:sldId id="323"/>
            <p14:sldId id="324"/>
            <p14:sldId id="319"/>
            <p14:sldId id="320"/>
            <p14:sldId id="321"/>
            <p14:sldId id="322"/>
            <p14:sldId id="326"/>
            <p14:sldId id="325"/>
            <p14:sldId id="327"/>
            <p14:sldId id="328"/>
            <p14:sldId id="329"/>
            <p14:sldId id="334"/>
            <p14:sldId id="330"/>
            <p14:sldId id="331"/>
            <p14:sldId id="332"/>
            <p14:sldId id="333"/>
            <p14:sldId id="335"/>
            <p14:sldId id="336"/>
            <p14:sldId id="337"/>
            <p14:sldId id="338"/>
            <p14:sldId id="339"/>
            <p14:sldId id="340"/>
            <p14:sldId id="341"/>
            <p14:sldId id="342"/>
            <p14:sldId id="434"/>
            <p14:sldId id="343"/>
            <p14:sldId id="347"/>
            <p14:sldId id="344"/>
            <p14:sldId id="345"/>
            <p14:sldId id="34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n Birman" initials="KB" lastIdx="2" clrIdx="0">
    <p:extLst>
      <p:ext uri="{19B8F6BF-5375-455C-9EA6-DF929625EA0E}">
        <p15:presenceInfo xmlns:p15="http://schemas.microsoft.com/office/powerpoint/2012/main" userId="8729f19e1223bef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FF66"/>
    <a:srgbClr val="FF66FF"/>
    <a:srgbClr val="000000"/>
    <a:srgbClr val="AF51A2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21" autoAdjust="0"/>
  </p:normalViewPr>
  <p:slideViewPr>
    <p:cSldViewPr snapToGrid="0">
      <p:cViewPr varScale="1">
        <p:scale>
          <a:sx n="107" d="100"/>
          <a:sy n="107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commentAuthors" Target="commentAuthor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8A7E6-B985-4717-8041-06C2EE61C4D6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73795-4057-42F8-94F1-B3898A7D5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188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73795-4057-42F8-94F1-B3898A7D5E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31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1" spc="200" baseline="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2C60942-5B7A-4A85-A48E-A21A1562F282}" type="datetime1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02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5BA7C-7059-44B2-AFEA-092AEA19E187}" type="datetime1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38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3384-6019-4767-8F55-29052DB86408}" type="datetime1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805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641691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10641690" cy="4023360"/>
          </a:xfrm>
        </p:spPr>
        <p:txBody>
          <a:bodyPr>
            <a:normAutofit/>
          </a:bodyPr>
          <a:lstStyle>
            <a:lvl1pPr>
              <a:defRPr sz="3200"/>
            </a:lvl1pPr>
            <a:lvl2pPr marL="265176" indent="-137160">
              <a:buFont typeface="Wingdings" panose="05000000000000000000" pitchFamily="2" charset="2"/>
              <a:buChar char="Ø"/>
              <a:defRPr sz="2800"/>
            </a:lvl2pPr>
            <a:lvl3pPr marL="448056" indent="-137160">
              <a:buFont typeface="Wingdings" panose="05000000000000000000" pitchFamily="2" charset="2"/>
              <a:buChar char="Ø"/>
              <a:defRPr sz="2000"/>
            </a:lvl3pPr>
            <a:lvl4pPr marL="594360" indent="-137160">
              <a:buFont typeface="Wingdings" panose="05000000000000000000" pitchFamily="2" charset="2"/>
              <a:buChar char="Ø"/>
              <a:defRPr sz="2000"/>
            </a:lvl4pPr>
            <a:lvl5pPr marL="777240" indent="-137160">
              <a:buFont typeface="Wingdings" panose="05000000000000000000" pitchFamily="2" charset="2"/>
              <a:buChar char="Ø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BE1E-C449-40C0-B72E-845A13C7F5B8}" type="datetime1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567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1" spc="200" baseline="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93C90-D4D1-4557-9AEF-1CF23F94D427}" type="datetime1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927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786872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6" y="2286000"/>
            <a:ext cx="5071873" cy="4023360"/>
          </a:xfrm>
        </p:spPr>
        <p:txBody>
          <a:bodyPr>
            <a:normAutofit/>
          </a:bodyPr>
          <a:lstStyle>
            <a:lvl1pPr>
              <a:defRPr sz="2800"/>
            </a:lvl1pPr>
            <a:lvl2pPr marL="265176" indent="-137160">
              <a:buFont typeface="Wingdings" panose="05000000000000000000" pitchFamily="2" charset="2"/>
              <a:buChar char="Ø"/>
              <a:defRPr sz="2400"/>
            </a:lvl2pPr>
            <a:lvl3pPr marL="448056" indent="-137160">
              <a:buFont typeface="Wingdings" panose="05000000000000000000" pitchFamily="2" charset="2"/>
              <a:buChar char="Ø"/>
              <a:defRPr sz="1800"/>
            </a:lvl3pPr>
            <a:lvl4pPr marL="594360" indent="-137160">
              <a:buFont typeface="Wingdings" panose="05000000000000000000" pitchFamily="2" charset="2"/>
              <a:buChar char="Ø"/>
              <a:defRPr sz="1800"/>
            </a:lvl4pPr>
            <a:lvl5pPr marL="777240" indent="-137160">
              <a:buFont typeface="Wingdings" panose="05000000000000000000" pitchFamily="2" charset="2"/>
              <a:buChar char="Ø"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34326" y="2286000"/>
            <a:ext cx="5376674" cy="4023360"/>
          </a:xfrm>
        </p:spPr>
        <p:txBody>
          <a:bodyPr>
            <a:normAutofit/>
          </a:bodyPr>
          <a:lstStyle>
            <a:lvl1pPr>
              <a:defRPr sz="2800"/>
            </a:lvl1pPr>
            <a:lvl2pPr marL="265176" indent="-137160">
              <a:buFont typeface="Wingdings" panose="05000000000000000000" pitchFamily="2" charset="2"/>
              <a:buChar char="Ø"/>
              <a:defRPr sz="2400"/>
            </a:lvl2pPr>
            <a:lvl3pPr marL="448056" indent="-137160">
              <a:buFont typeface="Wingdings" panose="05000000000000000000" pitchFamily="2" charset="2"/>
              <a:buChar char="Ø"/>
              <a:defRPr sz="1800"/>
            </a:lvl3pPr>
            <a:lvl4pPr marL="594360" indent="-137160">
              <a:buFont typeface="Wingdings" panose="05000000000000000000" pitchFamily="2" charset="2"/>
              <a:buChar char="Ø"/>
              <a:defRPr sz="1800"/>
            </a:lvl4pPr>
            <a:lvl5pPr marL="777240" indent="-137160">
              <a:buFont typeface="Wingdings" panose="05000000000000000000" pitchFamily="2" charset="2"/>
              <a:buChar char="Ø"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2A5A-DF9A-4D5A-8983-368597A991BE}" type="datetime1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3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5217646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800" b="0" cap="none" baseline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5217646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994" y="2179636"/>
            <a:ext cx="5430057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none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994" y="2967788"/>
            <a:ext cx="5430057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EC78-0B35-4776-86AE-FEB2D58B1749}" type="datetime1">
              <a:rPr lang="en-US" smtClean="0"/>
              <a:t>11/19/2021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7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786872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2C84-07CB-4EE4-AB70-5E5C89A0E7A7}" type="datetime1">
              <a:rPr lang="en-US" smtClean="0"/>
              <a:t>11/19/2021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77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1CDA-B6A3-49AB-8B1E-E451F728E9A5}" type="datetime1">
              <a:rPr lang="en-US" smtClean="0"/>
              <a:t>11/19/2021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04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BE87-5219-4157-96C6-4C7BF6ADB1C8}" type="datetime1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3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3308-AC09-4473-827E-EBAD15A586DA}" type="datetime1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880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786853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10786852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A3089C0-512C-4ED3-B568-390CB46EB103}" type="datetime1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990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b="1" kern="1200" cap="all" spc="100" baseline="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ev.mysql.com/doc/x-devapi-userguide/en/working-with-collections-basic-crud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xscode.com/k06a/boolinq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k06a/boolinq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AB290-8948-464B-9A2F-7EECFACCE3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Deadlocks, </a:t>
            </a:r>
            <a:r>
              <a:rPr lang="en-US" sz="4000" dirty="0" err="1"/>
              <a:t>Livelocks</a:t>
            </a:r>
            <a:r>
              <a:rPr lang="en-US" sz="4000" dirty="0"/>
              <a:t>, and integrating Databases with C++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407313-B692-48C8-8D0A-53CDD450BA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Professor Ken Birman</a:t>
            </a:r>
          </a:p>
          <a:p>
            <a:pPr algn="ctr"/>
            <a:r>
              <a:rPr lang="en-US" sz="2400" dirty="0"/>
              <a:t>CS4414 </a:t>
            </a:r>
            <a:r>
              <a:rPr lang="en-US" sz="2400"/>
              <a:t>Lecture 17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626006-9BAA-4D60-A96F-84032ACC1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3CAB51-E3B0-4FB7-ADE2-47D11539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47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Boolinq</a:t>
            </a:r>
            <a:r>
              <a:rPr lang="en-US" dirty="0" smtClean="0"/>
              <a:t>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documented, although there are sample “test” programs</a:t>
            </a:r>
          </a:p>
          <a:p>
            <a:endParaRPr lang="en-US" dirty="0"/>
          </a:p>
          <a:p>
            <a:r>
              <a:rPr lang="en-US" dirty="0" smtClean="0"/>
              <a:t>Fragile in some ways – seemingly legitimate code can sometimes fail to compile</a:t>
            </a:r>
          </a:p>
          <a:p>
            <a:endParaRPr lang="en-US" dirty="0"/>
          </a:p>
          <a:p>
            <a:r>
              <a:rPr lang="en-US" dirty="0" smtClean="0"/>
              <a:t>Somewhat slow.  Doing everything in template is a cool idea but the actual algorithms are not very optimized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Cornell CS4414 - Fall 2021.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287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 so why did we cover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Very easy to use (when it works)</a:t>
            </a:r>
          </a:p>
          <a:p>
            <a:endParaRPr lang="en-US" dirty="0"/>
          </a:p>
          <a:p>
            <a:r>
              <a:rPr lang="en-US" dirty="0" smtClean="0"/>
              <a:t>There are dozens of packages that use this same approach, especially in support of AI and ML applications</a:t>
            </a:r>
          </a:p>
          <a:p>
            <a:endParaRPr lang="en-US" dirty="0"/>
          </a:p>
          <a:p>
            <a:r>
              <a:rPr lang="en-US" dirty="0" smtClean="0"/>
              <a:t>In time LINQ will be standard in every platform/language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Cornell CS4414 - Fall 2021.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91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1A9DC-D1DF-45E6-B0EF-12BAB1214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LINQ operators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2A7C62-3600-44FF-BEA0-5129E44B9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07AAA8-829D-4962-ACC3-F16332556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12</a:t>
            </a:fld>
            <a:endParaRPr lang="en-US"/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6A6E0D39-4503-4B85-84DA-F2EEC9F9D1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24128" y="2432451"/>
            <a:ext cx="3981218" cy="373045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15870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Filters and reorders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: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where(predicate)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where_i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(predicate)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take(count)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takeWhile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(predicate)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takeWhile_i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(predicate)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skip(count)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skipWhile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(predicate)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skipWhile_i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(predicate)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orderBy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orderBy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(transform)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distinct()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distinct(transform)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append(items)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prepend(items)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concat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linq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reverse()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cast()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Transformers: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select(transform)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select_i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(transform)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groupBy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(transform)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selectMany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transfom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Consolas" panose="020B0609020204030204" pitchFamily="49" charset="0"/>
              </a:rPr>
              <a:t>Bits and Bytes: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bytes(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ByteDirection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?)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unbytes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ByteDirection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?)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bits(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BitsDirection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?,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BytesDirection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?)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unbits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BitsDirection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?,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BytesDirection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?)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B4C21398-2248-4ADC-8D1F-9EE37E0E7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336" y="2678671"/>
            <a:ext cx="5808482" cy="323801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58700" numCol="1" rtlCol="0" anchor="ctr" anchorCtr="0" compatLnSpc="1">
            <a:prstTxWarp prst="textNoShape">
              <a:avLst/>
            </a:prstTxWarp>
            <a:sp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1" dirty="0">
                <a:latin typeface="Open Sans"/>
              </a:rPr>
              <a:t>Aggregators: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all()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all(predicate)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any()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any(lambda)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sum()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sum()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sum(lambda)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avg()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avg()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avg(lambda)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min()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min(lambda)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max()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max(lambda)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count()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count(value)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count(predicate)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contains(value)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elementAt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(index)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first()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first(filter)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firstOrDefault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firstOrDefault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(filter)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last()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last(filter)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lastOrDefault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lastOrDefault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(filter)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toStdSet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toStdList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toStdDeque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toStdVector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00" dirty="0">
              <a:latin typeface="Open Sans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00" b="1" dirty="0">
              <a:latin typeface="Open Sans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1" dirty="0">
                <a:latin typeface="Open Sans"/>
              </a:rPr>
              <a:t>Coming soon: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200" dirty="0" err="1">
                <a:solidFill>
                  <a:srgbClr val="595959"/>
                </a:solidFill>
                <a:latin typeface="Open Sans"/>
              </a:rPr>
              <a:t>gz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(), </a:t>
            </a:r>
            <a:r>
              <a:rPr lang="en-US" altLang="en-US" sz="1200" dirty="0" err="1">
                <a:solidFill>
                  <a:srgbClr val="595959"/>
                </a:solidFill>
                <a:latin typeface="Open Sans"/>
              </a:rPr>
              <a:t>ungz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(), </a:t>
            </a:r>
            <a:r>
              <a:rPr lang="en-US" altLang="en-US" sz="1200" dirty="0" err="1">
                <a:solidFill>
                  <a:srgbClr val="595959"/>
                </a:solidFill>
                <a:latin typeface="Open Sans"/>
              </a:rPr>
              <a:t>leftJoin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200" dirty="0" err="1">
                <a:solidFill>
                  <a:srgbClr val="595959"/>
                </a:solidFill>
                <a:latin typeface="Open Sans"/>
              </a:rPr>
              <a:t>rightJoin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200" dirty="0" err="1">
                <a:solidFill>
                  <a:srgbClr val="595959"/>
                </a:solidFill>
                <a:latin typeface="Open Sans"/>
              </a:rPr>
              <a:t>crossJoin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200" dirty="0" err="1">
                <a:solidFill>
                  <a:srgbClr val="595959"/>
                </a:solidFill>
                <a:latin typeface="Open Sans"/>
              </a:rPr>
              <a:t>fullJoin</a:t>
            </a:r>
            <a:endParaRPr lang="en-US" alt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381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706BA-3F72-450D-A79B-F5025447C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</a:t>
            </a:r>
            <a:r>
              <a:rPr lang="en-US"/>
              <a:t>to “connect” </a:t>
            </a:r>
            <a:r>
              <a:rPr lang="en-US" dirty="0"/>
              <a:t>to a database like MySQL or Oracle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41307-DA81-4753-A0DD-4411D8442C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LINQ requires a “connector” but you won’t have to build it: databases, file systems and key-value stores provide these.</a:t>
            </a:r>
          </a:p>
          <a:p>
            <a:endParaRPr lang="en-US" dirty="0"/>
          </a:p>
          <a:p>
            <a:r>
              <a:rPr lang="en-US" dirty="0"/>
              <a:t>You specify the name of the database and the connector returns a collection object that supports iterators.  So simply by constructing a connection you can access the data in LINQ.</a:t>
            </a:r>
          </a:p>
          <a:p>
            <a:endParaRPr lang="en-US" dirty="0"/>
          </a:p>
          <a:p>
            <a:r>
              <a:rPr lang="en-US" dirty="0"/>
              <a:t>Example: In MySQL, you could use the </a:t>
            </a:r>
            <a:r>
              <a:rPr lang="en-US" dirty="0">
                <a:hlinkClick r:id="rId2"/>
              </a:rPr>
              <a:t>X-</a:t>
            </a:r>
            <a:r>
              <a:rPr lang="en-US" dirty="0" err="1">
                <a:hlinkClick r:id="rId2"/>
              </a:rPr>
              <a:t>DevAPI</a:t>
            </a:r>
            <a:r>
              <a:rPr lang="en-US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03B6BE-C55E-4801-B7D2-20A5CC94E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3DBBD9-75E2-40CA-816F-04B1B07C3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237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D4FBB-5D23-40F0-B52F-D3589DC5C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this tie into C++ for ML?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101E7-3240-46B6-B3CE-F258D942E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872" y="2286000"/>
            <a:ext cx="10923946" cy="402336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Many machine learning systems are trained on data in vectors, arrays or higher-dimensional tensors.</a:t>
            </a:r>
          </a:p>
          <a:p>
            <a:endParaRPr lang="en-US" dirty="0"/>
          </a:p>
          <a:p>
            <a:r>
              <a:rPr lang="en-US" dirty="0"/>
              <a:t>A database query returns a table as a result.  Think of the table as a collection of (row-id, row-contents) pairs.  Easy to perform in LINQ</a:t>
            </a:r>
          </a:p>
          <a:p>
            <a:endParaRPr lang="en-US" dirty="0"/>
          </a:p>
          <a:p>
            <a:r>
              <a:rPr lang="en-US" dirty="0"/>
              <a:t>Finally, we pass the data to ML algorithms expressed as matrix multiplications, eigenvalue computations, etc.  We end up with ML code in a high-level form that executes extremely efficiently.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809BF2-453B-46F6-89AD-51F9722DB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2E586C-60BE-454C-AADF-27308C0E6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74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4C3B43D-9077-4CFD-AE6A-59411C7B4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Next: our main topic…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32E845-0D0B-43E3-96DD-3DF1B7A79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376DD1-D983-4714-91E4-836911DF8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61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34C85-5ADF-4E84-A094-A0B6BC602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Map For The rest of our lecture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B367B20-B4A7-4F7C-9357-8376E045E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5266550"/>
            <a:ext cx="10641690" cy="104281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Today we focus on deadlocks and </a:t>
            </a:r>
            <a:r>
              <a:rPr lang="en-US" b="1" dirty="0" err="1">
                <a:solidFill>
                  <a:srgbClr val="C00000"/>
                </a:solidFill>
              </a:rPr>
              <a:t>livelocks</a:t>
            </a:r>
            <a:r>
              <a:rPr lang="en-US" b="1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C230C-F5A1-4450-A48C-01894D4DC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BF3355-483B-4F32-B2B3-39B707A16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6FF3A6-C13D-4120-AC15-9A9666F6835B}"/>
              </a:ext>
            </a:extLst>
          </p:cNvPr>
          <p:cNvSpPr txBox="1"/>
          <p:nvPr/>
        </p:nvSpPr>
        <p:spPr>
          <a:xfrm>
            <a:off x="1940990" y="3244334"/>
            <a:ext cx="2779672" cy="369332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Lightweight vs. Heavyweight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6037FA-6EF9-41B7-87AD-DF1B091D45F8}"/>
              </a:ext>
            </a:extLst>
          </p:cNvPr>
          <p:cNvSpPr txBox="1"/>
          <p:nvPr/>
        </p:nvSpPr>
        <p:spPr>
          <a:xfrm>
            <a:off x="1505633" y="3753752"/>
            <a:ext cx="3935052" cy="36933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/>
              <a:t>Thread “context”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B93A7E-E7A1-4D18-8468-2F059C260A1B}"/>
              </a:ext>
            </a:extLst>
          </p:cNvPr>
          <p:cNvSpPr txBox="1"/>
          <p:nvPr/>
        </p:nvSpPr>
        <p:spPr>
          <a:xfrm>
            <a:off x="1544147" y="4294261"/>
            <a:ext cx="3847208" cy="369332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C++ mutex objects.  Atomic data types.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CBCB8C-6D8E-43EE-B138-A40F8D2F0409}"/>
              </a:ext>
            </a:extLst>
          </p:cNvPr>
          <p:cNvSpPr txBox="1"/>
          <p:nvPr/>
        </p:nvSpPr>
        <p:spPr>
          <a:xfrm>
            <a:off x="2026046" y="2727283"/>
            <a:ext cx="2609561" cy="369332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Reminder: Thread Concept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4F9F69-49D5-4891-B861-8372CD3F1027}"/>
              </a:ext>
            </a:extLst>
          </p:cNvPr>
          <p:cNvSpPr txBox="1"/>
          <p:nvPr/>
        </p:nvSpPr>
        <p:spPr>
          <a:xfrm>
            <a:off x="6673677" y="3971096"/>
            <a:ext cx="3935052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Deadlocks and </a:t>
            </a:r>
            <a:r>
              <a:rPr lang="en-US" dirty="0" err="1"/>
              <a:t>Livelocks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E37742-04BC-4137-831C-CE3E68CE9ECA}"/>
              </a:ext>
            </a:extLst>
          </p:cNvPr>
          <p:cNvSpPr txBox="1"/>
          <p:nvPr/>
        </p:nvSpPr>
        <p:spPr>
          <a:xfrm>
            <a:off x="6001025" y="2566299"/>
            <a:ext cx="5280356" cy="923330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The monitor pattern in C++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Problems monitors solve (and problems they don’t solve)</a:t>
            </a:r>
          </a:p>
        </p:txBody>
      </p:sp>
    </p:spTree>
    <p:extLst>
      <p:ext uri="{BB962C8B-B14F-4D97-AF65-F5344CB8AC3E}">
        <p14:creationId xmlns:p14="http://schemas.microsoft.com/office/powerpoint/2010/main" val="9974483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65B7A-E5C1-4677-909A-F0B9B9B8E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Deadlock: Understanding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8CD38-C60E-4723-806F-D8642B337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Deadlock arises in situations where we have multiple threads that share some form of protected object or objects.</a:t>
            </a:r>
          </a:p>
          <a:p>
            <a:endParaRPr lang="en-US" dirty="0"/>
          </a:p>
          <a:p>
            <a:r>
              <a:rPr lang="en-US" dirty="0"/>
              <a:t>For simplicity, A and B share X and Y.</a:t>
            </a:r>
          </a:p>
          <a:p>
            <a:endParaRPr lang="en-US" dirty="0"/>
          </a:p>
          <a:p>
            <a:r>
              <a:rPr lang="en-US" dirty="0"/>
              <a:t>Now suppose that A is holding a lock on X, and B has a lock on Y.  A tries to lock Y, and B tries to lock X.   Both wait, forever!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9A1424-87BC-4BA1-A7EB-718A24EC9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208297-618A-463C-8A9C-B91FB6EB3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753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BDA3A-1B50-43D5-9E1C-680290097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1B986-AA0B-436A-B9B9-B8990655D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only have one object, X.</a:t>
            </a:r>
          </a:p>
          <a:p>
            <a:endParaRPr lang="en-US" dirty="0"/>
          </a:p>
          <a:p>
            <a:r>
              <a:rPr lang="en-US" dirty="0"/>
              <a:t>A locks X, but due to a caught exception, exits the lock scope.  Because A didn’t use </a:t>
            </a:r>
            <a:r>
              <a:rPr lang="en-US" dirty="0" err="1"/>
              <a:t>scoped_lock</a:t>
            </a:r>
            <a:r>
              <a:rPr lang="en-US" dirty="0"/>
              <a:t>, the lock isn’t released.</a:t>
            </a:r>
          </a:p>
          <a:p>
            <a:endParaRPr lang="en-US" dirty="0"/>
          </a:p>
          <a:p>
            <a:r>
              <a:rPr lang="en-US" dirty="0"/>
              <a:t>Now B tries to lock X and waits.  Because A no longer realizes it holds the lock, this will persist forever.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5031E7-359D-45C9-A37A-1260F5F6B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C2239A-ED07-4644-9DB4-449B70876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2068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27400-3A5F-47A1-AC05-70BDDDCCB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Acquiring a </a:t>
            </a:r>
            <a:r>
              <a:rPr lang="en-US"/>
              <a:t>Mutex “twice”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5D465-967C-4D50-B851-6CB4B0A67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Suppose that A is in a recursive algorithm, and the same thread attempts to lock mutex X more than once.  The recursion would also unlock it the same number of times.</a:t>
            </a:r>
          </a:p>
          <a:p>
            <a:endParaRPr lang="en-US" dirty="0"/>
          </a:p>
          <a:p>
            <a:r>
              <a:rPr lang="en-US" dirty="0"/>
              <a:t>This is possible with a C++ “</a:t>
            </a:r>
            <a:r>
              <a:rPr lang="en-US" dirty="0" err="1"/>
              <a:t>recursive_mutex</a:t>
            </a:r>
            <a:r>
              <a:rPr lang="en-US" dirty="0"/>
              <a:t>” object.</a:t>
            </a:r>
          </a:p>
          <a:p>
            <a:endParaRPr lang="en-US" dirty="0"/>
          </a:p>
          <a:p>
            <a:r>
              <a:rPr lang="en-US" b="1" dirty="0">
                <a:solidFill>
                  <a:srgbClr val="C00000"/>
                </a:solidFill>
              </a:rPr>
              <a:t>But the standard C++ mutex is not recursive.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73833E-2305-49DB-B32D-BCBD39A3B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9B1303-7CB3-4D9D-ADA6-474524FBF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716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BFA1C-0937-42A5-9D91-AB4BEAAC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926447" cy="1499616"/>
          </a:xfrm>
        </p:spPr>
        <p:txBody>
          <a:bodyPr/>
          <a:lstStyle/>
          <a:p>
            <a:r>
              <a:rPr lang="en-US" dirty="0"/>
              <a:t>We’ll start with a seeming “tangent”…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3E6B8-DE27-493F-B169-768A37869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0786872" cy="4023360"/>
          </a:xfrm>
        </p:spPr>
        <p:txBody>
          <a:bodyPr>
            <a:normAutofit/>
          </a:bodyPr>
          <a:lstStyle/>
          <a:p>
            <a:r>
              <a:rPr lang="en-US" dirty="0"/>
              <a:t>Modern programming involves accessing databases and files, like the CSV files in </a:t>
            </a:r>
            <a:r>
              <a:rPr lang="en-US" dirty="0" err="1"/>
              <a:t>homeworks</a:t>
            </a:r>
            <a:r>
              <a:rPr lang="en-US" dirty="0"/>
              <a:t> 2 and 3</a:t>
            </a:r>
          </a:p>
          <a:p>
            <a:endParaRPr lang="en-US" dirty="0"/>
          </a:p>
          <a:p>
            <a:r>
              <a:rPr lang="en-US" dirty="0"/>
              <a:t>In fact C++ has powerful options for doing this!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We will start with a quick glimpse of </a:t>
            </a:r>
            <a:r>
              <a:rPr lang="en-US" dirty="0" err="1"/>
              <a:t>boolinq</a:t>
            </a:r>
            <a:r>
              <a:rPr lang="en-US" dirty="0"/>
              <a:t>, a free .</a:t>
            </a:r>
            <a:r>
              <a:rPr lang="en-US" dirty="0" err="1"/>
              <a:t>hpp</a:t>
            </a:r>
            <a:r>
              <a:rPr lang="en-US" dirty="0"/>
              <a:t> file (from GitHub) that Ken likes very much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9B7DEE-259E-4381-B3DE-9EB94CB67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BD1921-BC65-48E7-9A45-BDE338848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321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707C4-3D15-4B19-9B9E-2A3CBB7E4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you try to recursively lock a non-recursive mutex?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CB7D5-C08C-4D85-9398-68336C4CB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resulting behavior is not defined.</a:t>
            </a:r>
          </a:p>
          <a:p>
            <a:endParaRPr lang="en-US" dirty="0"/>
          </a:p>
          <a:p>
            <a:r>
              <a:rPr lang="en-US" dirty="0"/>
              <a:t>On some platforms, this will deadlock silently.  </a:t>
            </a:r>
            <a:r>
              <a:rPr lang="en-US" b="1" dirty="0">
                <a:solidFill>
                  <a:srgbClr val="C00000"/>
                </a:solidFill>
              </a:rPr>
              <a:t>A waits for A!</a:t>
            </a:r>
          </a:p>
          <a:p>
            <a:endParaRPr lang="en-US" dirty="0"/>
          </a:p>
          <a:p>
            <a:r>
              <a:rPr lang="en-US" dirty="0"/>
              <a:t>On others, you get an exception, “Deadlock would result.”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2C25E5-FC9B-4112-9A58-4E219A668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44F33C-0330-4CA1-9266-733CFB9BD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0072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A8CE2-C032-4399-8800-8BF8E133B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9EE42-9E7B-4E7E-8F30-810FD6DCC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and B lock X and Y.  The developer noticed the deadlock pattern but did not understand the issue.</a:t>
            </a:r>
          </a:p>
          <a:p>
            <a:endParaRPr lang="en-US" dirty="0"/>
          </a:p>
          <a:p>
            <a:r>
              <a:rPr lang="en-US" dirty="0"/>
              <a:t>C++ lock primitives have optional “timeout” arguments.  So the developer decided to add a “random </a:t>
            </a:r>
            <a:r>
              <a:rPr lang="en-US" dirty="0" err="1"/>
              <a:t>backoff</a:t>
            </a:r>
            <a:r>
              <a:rPr lang="en-US" dirty="0"/>
              <a:t>” feature:</a:t>
            </a:r>
          </a:p>
          <a:p>
            <a:pPr lvl="1"/>
            <a:r>
              <a:rPr lang="en-US" dirty="0"/>
              <a:t>  When locking an object, wait </a:t>
            </a:r>
            <a:r>
              <a:rPr lang="en-US" b="1" i="1" dirty="0"/>
              <a:t>t</a:t>
            </a:r>
            <a:r>
              <a:rPr lang="en-US" dirty="0"/>
              <a:t> milliseconds.</a:t>
            </a:r>
          </a:p>
          <a:p>
            <a:pPr lvl="1"/>
            <a:r>
              <a:rPr lang="en-US" dirty="0"/>
              <a:t>  Initially, </a:t>
            </a:r>
            <a:r>
              <a:rPr lang="en-US" b="1" i="1" dirty="0"/>
              <a:t>t=0</a:t>
            </a:r>
            <a:r>
              <a:rPr lang="en-US" dirty="0"/>
              <a:t> but after a timeout, change to a random value [0..999]</a:t>
            </a:r>
          </a:p>
          <a:p>
            <a:pPr lvl="1"/>
            <a:r>
              <a:rPr lang="en-US" dirty="0"/>
              <a:t>  Then retry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A494E4-AACE-45E2-A71E-4B47A8108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896F7D-8FF3-4BB1-9609-365E70A3A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077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D75F7-60A9-494A-8C92-4109AFC36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this give 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8F522-45F7-414E-8983-E23A08FA0C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Now A locks X (and holds the lock), and B locks Y</a:t>
            </a:r>
          </a:p>
          <a:p>
            <a:endParaRPr lang="en-US" dirty="0"/>
          </a:p>
          <a:p>
            <a:r>
              <a:rPr lang="en-US" dirty="0"/>
              <a:t>A tries to lock Y, times out, retries… forever</a:t>
            </a:r>
          </a:p>
          <a:p>
            <a:endParaRPr lang="en-US" dirty="0"/>
          </a:p>
          <a:p>
            <a:r>
              <a:rPr lang="en-US" dirty="0"/>
              <a:t>B tries to lock X, times out, retries… forever</a:t>
            </a:r>
          </a:p>
          <a:p>
            <a:endParaRPr lang="en-US" dirty="0"/>
          </a:p>
          <a:p>
            <a:r>
              <a:rPr lang="en-US" dirty="0"/>
              <a:t>They aren’t “waiting” yet they actually </a:t>
            </a:r>
            <a:r>
              <a:rPr lang="en-US" i="1" u="sng" dirty="0"/>
              <a:t>are</a:t>
            </a:r>
            <a:r>
              <a:rPr lang="en-US" dirty="0"/>
              <a:t> waiting!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783AD-BB3B-4B93-8998-860A341F3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13235D-A187-4434-966A-4C04DE668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5193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CEBCB-3788-4506-A7B0-AA59310D5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 and </a:t>
            </a:r>
            <a:r>
              <a:rPr lang="en-US" dirty="0" err="1"/>
              <a:t>Livelock</a:t>
            </a:r>
            <a:r>
              <a:rPr lang="en-US" dirty="0"/>
              <a:t>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07C04-3911-4952-BBFE-072D0ECA9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say that a system is in a deadlocked state if one or more threads will wait indefinitely (for a lock that should have been released)</a:t>
            </a:r>
            <a:r>
              <a:rPr lang="en-US" i="1" dirty="0"/>
              <a:t>.</a:t>
            </a:r>
          </a:p>
          <a:p>
            <a:endParaRPr lang="en-US" i="1" dirty="0"/>
          </a:p>
          <a:p>
            <a:r>
              <a:rPr lang="en-US" b="1" i="1" dirty="0">
                <a:solidFill>
                  <a:srgbClr val="C00000"/>
                </a:solidFill>
              </a:rPr>
              <a:t>Non-example</a:t>
            </a:r>
            <a:r>
              <a:rPr lang="en-US" i="1" dirty="0"/>
              <a:t>: </a:t>
            </a:r>
            <a:r>
              <a:rPr lang="en-US" dirty="0"/>
              <a:t>A is waiting for input from the console.  But Alice doesn’t type anything.  </a:t>
            </a:r>
          </a:p>
          <a:p>
            <a:r>
              <a:rPr lang="en-US" b="1" i="1" dirty="0">
                <a:solidFill>
                  <a:srgbClr val="C00000"/>
                </a:solidFill>
              </a:rPr>
              <a:t>Non-example: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A lock is used to signal “a cupcake is ready”, but we have run out of sugar and none can be baked.</a:t>
            </a:r>
            <a:endParaRPr lang="en-US" b="1" i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B4F8A-F2CD-40B9-A13A-BF6CDAC6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E12EAA-6573-4E61-A020-28286FA5F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6458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F0EE2-0EC0-4C4F-925D-88ED31BB7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Necessary and sufficient conditions for deadlock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29A34-4E97-456F-8248-3FA8527CC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0641690" cy="4023360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</a:p>
          <a:p>
            <a:pPr marL="642366" lvl="1" indent="-514350">
              <a:buFont typeface="+mj-lt"/>
              <a:buAutoNum type="arabicPeriod"/>
            </a:pPr>
            <a:r>
              <a:rPr lang="en-US" b="1" dirty="0"/>
              <a:t>Mutual exclusion: </a:t>
            </a:r>
            <a:r>
              <a:rPr lang="en-US" dirty="0"/>
              <a:t> The system has resources protected by locks </a:t>
            </a:r>
          </a:p>
          <a:p>
            <a:pPr marL="642366" lvl="1" indent="-514350">
              <a:buFont typeface="+mj-lt"/>
              <a:buAutoNum type="arabicPeriod"/>
            </a:pPr>
            <a:r>
              <a:rPr lang="en-US" b="1" dirty="0"/>
              <a:t>Non-shareable resources: </a:t>
            </a:r>
            <a:r>
              <a:rPr lang="en-US" dirty="0"/>
              <a:t>while A holds the lock, B waits.</a:t>
            </a:r>
          </a:p>
          <a:p>
            <a:pPr marL="642366" lvl="1" indent="-514350">
              <a:buFont typeface="+mj-lt"/>
              <a:buAutoNum type="arabicPeriod"/>
            </a:pPr>
            <a:r>
              <a:rPr lang="en-US" b="1" dirty="0"/>
              <a:t>No preemption: </a:t>
            </a:r>
            <a:r>
              <a:rPr lang="en-US" dirty="0"/>
              <a:t>there is no way for B to “seize the lock” from A.  </a:t>
            </a:r>
          </a:p>
          <a:p>
            <a:pPr marL="642366" lvl="1" indent="-514350">
              <a:buFont typeface="+mj-lt"/>
              <a:buAutoNum type="arabicPeriod"/>
            </a:pPr>
            <a:r>
              <a:rPr lang="en-US" b="1" dirty="0"/>
              <a:t>Cyclic waiting: </a:t>
            </a:r>
            <a:r>
              <a:rPr lang="en-US" dirty="0"/>
              <a:t>A waits for B, B waits for A (a “circular” pattern)</a:t>
            </a:r>
          </a:p>
          <a:p>
            <a:pPr lvl="1"/>
            <a:endParaRPr lang="en-US" dirty="0"/>
          </a:p>
          <a:p>
            <a:pPr marL="128016" lvl="1" indent="0">
              <a:buNone/>
            </a:pPr>
            <a:r>
              <a:rPr lang="en-US" dirty="0"/>
              <a:t>With recursion using non-recursive locks, A could deadlock “by itself”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8AE81E-1B6F-4C89-AE19-74F3495BB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3F7AD-D61E-43AE-B337-E95D25E9A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909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ABFB0-1030-45E9-A2B3-BB2181731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Conditions for </a:t>
            </a:r>
            <a:r>
              <a:rPr lang="en-US" dirty="0" err="1"/>
              <a:t>Livelock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0600E-2BCC-4601-AF04-65860005A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0786872" cy="4023360"/>
          </a:xfrm>
        </p:spPr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dirty="0" err="1"/>
              <a:t>livelock</a:t>
            </a:r>
            <a:r>
              <a:rPr lang="en-US" dirty="0"/>
              <a:t> is really the same as a deadlock, except that the threads or processes have some way to “spin”.</a:t>
            </a:r>
          </a:p>
          <a:p>
            <a:endParaRPr lang="en-US" dirty="0"/>
          </a:p>
          <a:p>
            <a:r>
              <a:rPr lang="en-US" dirty="0"/>
              <a:t>As a result, instead of pausing, one or more may be spin-waiting.</a:t>
            </a:r>
          </a:p>
          <a:p>
            <a:endParaRPr lang="en-US" dirty="0"/>
          </a:p>
          <a:p>
            <a:r>
              <a:rPr lang="en-US" dirty="0"/>
              <a:t>We can define “inability to enter the critical section” as a wait, in which case the four necessary and sufficient conditions apply.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D734FC-BDC0-4149-AD11-509E85864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EDB3E5-4642-4FC9-A41C-07D849E1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567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1CED2-81CB-4233-9B6D-5C1D5CEB8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and Linux are full of risks!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05529-F8A4-4E03-AA39-C90EBC85A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you think about it, you can find hundreds of ways that Linux could potentially be at risk of deadlocks!</a:t>
            </a:r>
          </a:p>
          <a:p>
            <a:endParaRPr lang="en-US" dirty="0"/>
          </a:p>
          <a:p>
            <a:r>
              <a:rPr lang="en-US" dirty="0"/>
              <a:t>If you code with threads in C++ you run that risk too!</a:t>
            </a:r>
          </a:p>
          <a:p>
            <a:endParaRPr lang="en-US" dirty="0"/>
          </a:p>
          <a:p>
            <a:r>
              <a:rPr lang="en-US" dirty="0"/>
              <a:t>The developers of Linux designed the system to be free of deadlock.   You can do so in your applications too.  But it takes conscious though and a careful design.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5A77CB-F612-4725-9EC7-FF888E60B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EF624D-D94F-45D4-A681-B4D2A9097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472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F6763-2B5B-4F46-BA21-DB8EBABD1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avoid deadlocks!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1BF67-852C-460D-ADE4-CA180BC2C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Acquire locks in a fixed order that every thread respects.  This rule implies that condition 4 (cyclic waiting) cannot arise.</a:t>
            </a:r>
          </a:p>
          <a:p>
            <a:endParaRPr lang="en-US" dirty="0"/>
          </a:p>
          <a:p>
            <a:r>
              <a:rPr lang="en-US" dirty="0"/>
              <a:t>Example: Recall A and B with X and Y.</a:t>
            </a:r>
          </a:p>
          <a:p>
            <a:pPr lvl="1"/>
            <a:r>
              <a:rPr lang="en-US" dirty="0"/>
              <a:t>  We had A holding a lock on X and requesting a lock on Y: </a:t>
            </a:r>
            <a:br>
              <a:rPr lang="en-US" dirty="0"/>
            </a:br>
            <a:r>
              <a:rPr lang="en-US" dirty="0"/>
              <a:t>    if our rule says lock X before Y, this is legal and A must wait.</a:t>
            </a:r>
          </a:p>
          <a:p>
            <a:pPr lvl="1"/>
            <a:r>
              <a:rPr lang="en-US" dirty="0"/>
              <a:t>  Meanwhile B held a lock on Y.  Given our rule, B is not allowed</a:t>
            </a:r>
            <a:br>
              <a:rPr lang="en-US" dirty="0"/>
            </a:br>
            <a:r>
              <a:rPr lang="en-US" dirty="0"/>
              <a:t>    to request a lock on X at this point.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23577E-986D-4675-B2C9-0C1811649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998598-22FC-405E-A33C-9A2569875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3888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06274-E5CE-42EA-A376-6D2EDD67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this rule can be impractical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15103-434A-48E6-BC00-DF27BC591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many applications that learn what they must lock one item at a time, in some order they cannot predict.</a:t>
            </a:r>
          </a:p>
          <a:p>
            <a:endParaRPr lang="en-US" dirty="0"/>
          </a:p>
          <a:p>
            <a:r>
              <a:rPr lang="en-US" dirty="0"/>
              <a:t>So in such a situation, B didn’t know it would need a lock on X at the time it locked Y.</a:t>
            </a:r>
          </a:p>
          <a:p>
            <a:endParaRPr lang="en-US" dirty="0"/>
          </a:p>
          <a:p>
            <a:r>
              <a:rPr lang="en-US" dirty="0"/>
              <a:t>… now it is too late!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F4486F-2858-4832-8340-31FCD9166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8FC9C0-9DFE-4ADF-98FF-72246F69D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608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B1EFF-6518-4E75-BA79-A9CB27CD6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992469" cy="1499616"/>
          </a:xfrm>
        </p:spPr>
        <p:txBody>
          <a:bodyPr/>
          <a:lstStyle/>
          <a:p>
            <a:r>
              <a:rPr lang="en-US" dirty="0"/>
              <a:t>… on the other hand, the rule is useful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362C9-F1B4-4DE9-83E6-6CCDD9AC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0786872" cy="4023360"/>
          </a:xfrm>
        </p:spPr>
        <p:txBody>
          <a:bodyPr/>
          <a:lstStyle/>
          <a:p>
            <a:r>
              <a:rPr lang="en-US" dirty="0"/>
              <a:t>When you actually </a:t>
            </a:r>
            <a:r>
              <a:rPr lang="en-US" i="1" dirty="0"/>
              <a:t>can </a:t>
            </a:r>
            <a:r>
              <a:rPr lang="en-US" dirty="0"/>
              <a:t>impose an order and respect the rule, it is a very simple and convenient way to avoid deadlock.</a:t>
            </a:r>
          </a:p>
          <a:p>
            <a:endParaRPr lang="en-US" dirty="0"/>
          </a:p>
          <a:p>
            <a:r>
              <a:rPr lang="en-US" dirty="0"/>
              <a:t>Ordered locking is very common inside the Linux kernel.  It has a cost (an application may need to sort a list of items, for example, before locking all of them), but when feasible, it works.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2EA773-004F-421E-8646-71B4E48B5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334BE3-F69D-4F0E-A6F8-CAA4F0F59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4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4C3B43D-9077-4CFD-AE6A-59411C7B4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LINQ for C++ (</a:t>
            </a:r>
            <a:r>
              <a:rPr lang="en-US" dirty="0" err="1"/>
              <a:t>BooLINQ</a:t>
            </a:r>
            <a:r>
              <a:rPr lang="en-US" dirty="0"/>
              <a:t>)…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32E845-0D0B-43E3-96DD-3DF1B7A79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376DD1-D983-4714-91E4-836911DF8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7340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640D8-F528-4C4E-AF42-78A47248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Timer based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3137B-93A3-4AB3-8DFF-4C780533D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Sometimes it is too complicated to implement </a:t>
            </a:r>
            <a:r>
              <a:rPr lang="en-US" dirty="0" err="1"/>
              <a:t>orderd</a:t>
            </a:r>
            <a:r>
              <a:rPr lang="en-US" dirty="0"/>
              <a:t> locking.</a:t>
            </a:r>
          </a:p>
          <a:p>
            <a:endParaRPr lang="en-US" dirty="0"/>
          </a:p>
          <a:p>
            <a:r>
              <a:rPr lang="en-US" dirty="0"/>
              <a:t>So we just employ a timeout.  </a:t>
            </a:r>
          </a:p>
          <a:p>
            <a:endParaRPr lang="en-US" dirty="0"/>
          </a:p>
          <a:p>
            <a:r>
              <a:rPr lang="en-US" dirty="0"/>
              <a:t>If B is running and tries to get a lock, but a timeout occurs, B aborts (releasing all its locks) and restarts.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2D4938-B7F2-4835-A39D-641A8CE59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7FFF07-25FA-48A0-BBBF-4A8D50EA5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2633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D9158-A34C-4092-923D-150D94639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Backing out and retrying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6CCBC-AD9C-4E26-AFFD-656AABD27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this purpose, B would employ “</a:t>
            </a:r>
            <a:r>
              <a:rPr lang="en-US" dirty="0" err="1"/>
              <a:t>try_lock</a:t>
            </a:r>
            <a:r>
              <a:rPr lang="en-US" dirty="0"/>
              <a:t>”.</a:t>
            </a:r>
          </a:p>
          <a:p>
            <a:endParaRPr lang="en-US" dirty="0"/>
          </a:p>
          <a:p>
            <a:r>
              <a:rPr lang="en-US" dirty="0"/>
              <a:t>This is a feature that acquires a lock if possible within some amount of time, but then gives up.</a:t>
            </a:r>
          </a:p>
          <a:p>
            <a:endParaRPr lang="en-US" dirty="0"/>
          </a:p>
          <a:p>
            <a:r>
              <a:rPr lang="en-US" dirty="0"/>
              <a:t>If B gets lucky, it is able to lock Y, then X, and no deadlock arises.  But if the lock on Y fails, B must unlock X.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7DF588-5949-4376-9D06-2A281202F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A5368C-1016-4BDC-8B13-6AE48A71F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31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19F0E5-4F2E-4463-97BD-A1BCFD17CC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2908" y="238125"/>
            <a:ext cx="2228850" cy="20478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7EAC283-482E-438A-A2F6-C9B917F479C2}"/>
              </a:ext>
            </a:extLst>
          </p:cNvPr>
          <p:cNvSpPr txBox="1"/>
          <p:nvPr/>
        </p:nvSpPr>
        <p:spPr>
          <a:xfrm>
            <a:off x="9817798" y="2303253"/>
            <a:ext cx="222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Backout can be costly</a:t>
            </a:r>
          </a:p>
        </p:txBody>
      </p:sp>
    </p:spTree>
    <p:extLst>
      <p:ext uri="{BB962C8B-B14F-4D97-AF65-F5344CB8AC3E}">
        <p14:creationId xmlns:p14="http://schemas.microsoft.com/office/powerpoint/2010/main" val="23298779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01826-5205-468A-BBDC-5FC64E6F5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Concept: Abort and Retry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C18F6-B067-4E26-A44B-9A05B6226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say that a computation has “aborted” if it has a way to undo some of the work it has done.</a:t>
            </a:r>
          </a:p>
          <a:p>
            <a:endParaRPr lang="en-US" dirty="0"/>
          </a:p>
          <a:p>
            <a:r>
              <a:rPr lang="en-US" dirty="0"/>
              <a:t>For example, B could be executing, lock Y, then attempt to lock X.  The </a:t>
            </a:r>
            <a:r>
              <a:rPr lang="en-US" dirty="0" err="1"/>
              <a:t>try_lock</a:t>
            </a:r>
            <a:r>
              <a:rPr lang="en-US" dirty="0"/>
              <a:t> fails, so B releases the lock on X and throws away the temporary data it created – it “rolls back”.  Then it can retry, but get a lock on X first.  Hopefully this will succeed.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034C3A-AC33-4234-A13A-B793F9B89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172132-FF94-4879-A1B9-A186B62CD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569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4289C-BEBE-4963-8E5A-5D596333B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this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308AE-C63E-415F-A5F2-489328A08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286000"/>
            <a:ext cx="10786873" cy="4023360"/>
          </a:xfrm>
        </p:spPr>
        <p:txBody>
          <a:bodyPr/>
          <a:lstStyle/>
          <a:p>
            <a:r>
              <a:rPr lang="en-US" dirty="0"/>
              <a:t>Many database systems use abort/retry this way.</a:t>
            </a:r>
          </a:p>
          <a:p>
            <a:endParaRPr lang="en-US" dirty="0"/>
          </a:p>
          <a:p>
            <a:r>
              <a:rPr lang="en-US" dirty="0"/>
              <a:t>If deadlocks are very rare, the odds are that on retry, B will be successful.</a:t>
            </a:r>
          </a:p>
          <a:p>
            <a:endParaRPr lang="en-US" dirty="0"/>
          </a:p>
          <a:p>
            <a:r>
              <a:rPr lang="en-US" dirty="0"/>
              <a:t>But if deadlocks become common, we end up with a </a:t>
            </a:r>
            <a:r>
              <a:rPr lang="en-US" dirty="0" err="1"/>
              <a:t>livelock</a:t>
            </a:r>
            <a:r>
              <a:rPr lang="en-US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694742-DD06-4BD8-A280-AED544F85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5FCB4E-7F74-4DED-BE73-8D2A56D0C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4212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60A00-AD7C-4D74-AA50-94DEA0EC1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9309" y="511374"/>
            <a:ext cx="10641691" cy="1499616"/>
          </a:xfrm>
        </p:spPr>
        <p:txBody>
          <a:bodyPr/>
          <a:lstStyle/>
          <a:p>
            <a:r>
              <a:rPr lang="en-US" dirty="0"/>
              <a:t>Preemptive </a:t>
            </a:r>
            <a:r>
              <a:rPr lang="en-US"/>
              <a:t>solution (“Wound-wait”)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73471-D184-406A-A97C-145A6AFDE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method requires some way for the system to detect a deadlock if one arises, and a way for threads to abort.</a:t>
            </a:r>
          </a:p>
          <a:p>
            <a:endParaRPr lang="en-US" dirty="0"/>
          </a:p>
          <a:p>
            <a:r>
              <a:rPr lang="en-US" dirty="0"/>
              <a:t>When A and B start executing, each notes its start time.</a:t>
            </a:r>
          </a:p>
          <a:p>
            <a:endParaRPr lang="en-US" dirty="0"/>
          </a:p>
          <a:p>
            <a:r>
              <a:rPr lang="en-US" dirty="0"/>
              <a:t>Rule: in a deadlock, </a:t>
            </a:r>
            <a:r>
              <a:rPr lang="en-US" b="1" dirty="0"/>
              <a:t>the older thread wins.</a:t>
            </a:r>
            <a:r>
              <a:rPr lang="en-US" dirty="0"/>
              <a:t>  So if A was first, A gets to lock Y and B aborts.  If B was older, A aborts.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E038B3-F744-445C-AA69-3DF401D4D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F21F27-C965-4BDB-8B40-078F41AA4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525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69C3B-2DE5-47DD-854E-6AB931FFA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Detecting deadlocks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9E533-FD19-4D9B-8E9F-46D3BE5A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Clearly, we gain many options if a system has a way to detect deadlocks.  Does C++ support this?</a:t>
            </a:r>
          </a:p>
          <a:p>
            <a:endParaRPr lang="en-US" dirty="0"/>
          </a:p>
          <a:p>
            <a:r>
              <a:rPr lang="en-US" dirty="0"/>
              <a:t>… you might think so, given the “deadlock would arise” exception for recursive locking.  But in fact this is done just by tracking the thread-id for the thread holding a mutex.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C40CF2-1055-49A7-ADBF-730C958B5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EA2CF7-9E4A-4AD1-835E-A469D2A09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16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AA3AE-4A5A-488D-87BB-815223373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build a deadlock detector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2F5A4-6A48-4613-973D-534C85E19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wrap every locking operation with a method that builds a graph of which thread is waiting for which other thread.</a:t>
            </a:r>
          </a:p>
          <a:p>
            <a:endParaRPr lang="en-US" dirty="0"/>
          </a:p>
          <a:p>
            <a:r>
              <a:rPr lang="en-US" dirty="0"/>
              <a:t>For example, if A tries to lock Y, but B is holding that lock, we add a node for A, a node for B, and an A </a:t>
            </a:r>
            <a:r>
              <a:rPr lang="en-US" dirty="0">
                <a:sym typeface="Symbol" panose="05050102010706020507" pitchFamily="18" charset="2"/>
              </a:rPr>
              <a:t> edge.</a:t>
            </a:r>
          </a:p>
          <a:p>
            <a:endParaRPr lang="en-US" dirty="0">
              <a:sym typeface="Symbol" panose="05050102010706020507" pitchFamily="18" charset="2"/>
            </a:endParaRPr>
          </a:p>
          <a:p>
            <a:r>
              <a:rPr lang="en-US" dirty="0">
                <a:sym typeface="Symbol" panose="05050102010706020507" pitchFamily="18" charset="2"/>
              </a:rPr>
              <a:t>If a thread is waiting for long enough, run “cycle detection”.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2333D4-3E5E-43AE-B934-0B99EDC94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6114B1-ABA9-41E8-9E60-35189977F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035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FC3F0-32FF-4F82-A88F-AB492ADD3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detection algorithms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E8166-FE3E-41BD-9D93-DB5179FB6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Run the depth-first search algorithm.</a:t>
            </a:r>
          </a:p>
          <a:p>
            <a:endParaRPr lang="en-US" dirty="0"/>
          </a:p>
          <a:p>
            <a:r>
              <a:rPr lang="en-US" dirty="0"/>
              <a:t>Back-edges imply a cycle; success with no back-edges implies that the graph is cycle-free, hence there is no deadlock.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Complexity: V+E,  where V is the number of threads (nodes) and E is the number of wait-edges.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8CED44-1335-4422-A463-6B7271F27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2D161D-3930-46D0-89B3-0E60847C5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37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7228714-B388-4B71-9550-E5E7D1F5CC32}"/>
              </a:ext>
            </a:extLst>
          </p:cNvPr>
          <p:cNvSpPr/>
          <p:nvPr/>
        </p:nvSpPr>
        <p:spPr>
          <a:xfrm>
            <a:off x="9359659" y="877824"/>
            <a:ext cx="474453" cy="457200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2A08F76-4B5A-406E-AEC0-6D6BE5F0B275}"/>
              </a:ext>
            </a:extLst>
          </p:cNvPr>
          <p:cNvSpPr/>
          <p:nvPr/>
        </p:nvSpPr>
        <p:spPr>
          <a:xfrm>
            <a:off x="10693420" y="880067"/>
            <a:ext cx="474453" cy="457200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805C575-9D33-450A-83F9-12E99B6B59DA}"/>
              </a:ext>
            </a:extLst>
          </p:cNvPr>
          <p:cNvSpPr/>
          <p:nvPr/>
        </p:nvSpPr>
        <p:spPr>
          <a:xfrm>
            <a:off x="9669997" y="738332"/>
            <a:ext cx="1164566" cy="117640"/>
          </a:xfrm>
          <a:custGeom>
            <a:avLst/>
            <a:gdLst>
              <a:gd name="connsiteX0" fmla="*/ 0 w 1164566"/>
              <a:gd name="connsiteY0" fmla="*/ 388197 h 388197"/>
              <a:gd name="connsiteX1" fmla="*/ 543464 w 1164566"/>
              <a:gd name="connsiteY1" fmla="*/ 8 h 388197"/>
              <a:gd name="connsiteX2" fmla="*/ 1164566 w 1164566"/>
              <a:gd name="connsiteY2" fmla="*/ 379571 h 388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4566" h="388197">
                <a:moveTo>
                  <a:pt x="0" y="388197"/>
                </a:moveTo>
                <a:cubicBezTo>
                  <a:pt x="174685" y="194821"/>
                  <a:pt x="349370" y="1446"/>
                  <a:pt x="543464" y="8"/>
                </a:cubicBezTo>
                <a:cubicBezTo>
                  <a:pt x="737558" y="-1430"/>
                  <a:pt x="951062" y="189070"/>
                  <a:pt x="1164566" y="379571"/>
                </a:cubicBezTo>
              </a:path>
            </a:pathLst>
          </a:custGeom>
          <a:noFill/>
          <a:ln w="5715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F2B0921-AD10-4ADF-8CAE-2841AEB1FF48}"/>
              </a:ext>
            </a:extLst>
          </p:cNvPr>
          <p:cNvSpPr/>
          <p:nvPr/>
        </p:nvSpPr>
        <p:spPr>
          <a:xfrm rot="10800000">
            <a:off x="9669997" y="1342092"/>
            <a:ext cx="1164566" cy="154275"/>
          </a:xfrm>
          <a:custGeom>
            <a:avLst/>
            <a:gdLst>
              <a:gd name="connsiteX0" fmla="*/ 0 w 1164566"/>
              <a:gd name="connsiteY0" fmla="*/ 388197 h 388197"/>
              <a:gd name="connsiteX1" fmla="*/ 543464 w 1164566"/>
              <a:gd name="connsiteY1" fmla="*/ 8 h 388197"/>
              <a:gd name="connsiteX2" fmla="*/ 1164566 w 1164566"/>
              <a:gd name="connsiteY2" fmla="*/ 379571 h 388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4566" h="388197">
                <a:moveTo>
                  <a:pt x="0" y="388197"/>
                </a:moveTo>
                <a:cubicBezTo>
                  <a:pt x="174685" y="194821"/>
                  <a:pt x="349370" y="1446"/>
                  <a:pt x="543464" y="8"/>
                </a:cubicBezTo>
                <a:cubicBezTo>
                  <a:pt x="737558" y="-1430"/>
                  <a:pt x="951062" y="189070"/>
                  <a:pt x="1164566" y="379571"/>
                </a:cubicBezTo>
              </a:path>
            </a:pathLst>
          </a:custGeom>
          <a:noFill/>
          <a:ln w="5715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567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FD336-0457-40D1-88E3-428F39621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inversions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EF07F-4980-45E6-80E5-68E24A887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some systems, threads are given different priorities to run.</a:t>
            </a:r>
          </a:p>
          <a:p>
            <a:pPr lvl="1"/>
            <a:r>
              <a:rPr lang="en-US" dirty="0"/>
              <a:t>  Urgent: The thread should be scheduled as soon as possible.  </a:t>
            </a:r>
          </a:p>
          <a:p>
            <a:pPr lvl="1"/>
            <a:r>
              <a:rPr lang="en-US" dirty="0"/>
              <a:t>  Normal:  The usual scheduling policy is fine.</a:t>
            </a:r>
          </a:p>
          <a:p>
            <a:pPr lvl="1"/>
            <a:r>
              <a:rPr lang="en-US" dirty="0"/>
              <a:t>  Low: Schedule only when there is nothing else that needs to run.</a:t>
            </a:r>
          </a:p>
          <a:p>
            <a:pPr lvl="1"/>
            <a:endParaRPr lang="en-US" dirty="0"/>
          </a:p>
          <a:p>
            <a:pPr marL="128016" lvl="1" indent="0">
              <a:buNone/>
            </a:pPr>
            <a:r>
              <a:rPr lang="en-US" dirty="0"/>
              <a:t>A priority inversion occurs if a higher priority thread is waiting for a lower priority thread.  </a:t>
            </a:r>
          </a:p>
          <a:p>
            <a:pPr marL="128016" lvl="1" indent="0">
              <a:buNone/>
            </a:pPr>
            <a:endParaRPr lang="en-US" dirty="0"/>
          </a:p>
          <a:p>
            <a:pPr marL="128016" lvl="1" indent="0">
              <a:buNone/>
            </a:pPr>
            <a:r>
              <a:rPr lang="en-US" dirty="0"/>
              <a:t>Deadlock can now arise if there is a steady workload of high priority tasks, so that the lower priority thread doesn’t get a chance to run.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F56C70-2179-4BA2-9566-A2B70E9DC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9B8224-77B2-434D-9A51-4E81D3DED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7368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5E904-4FDE-4BC7-B396-87573DFE8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detect this sort of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1C469-45B5-4CD7-9DCB-881F610105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we create a deadlock detector, we can extend it do handle priority-inversion detection!</a:t>
            </a:r>
          </a:p>
          <a:p>
            <a:endParaRPr lang="en-US" dirty="0"/>
          </a:p>
          <a:p>
            <a:r>
              <a:rPr lang="en-US" dirty="0"/>
              <a:t>For each mutex, track the priority of any thread that accesses it.</a:t>
            </a:r>
          </a:p>
          <a:p>
            <a:endParaRPr lang="en-US" dirty="0"/>
          </a:p>
          <a:p>
            <a:r>
              <a:rPr lang="en-US" dirty="0"/>
              <a:t>If we ever see a mutex that is accessed by a high and a low priority thread, a risk of priority inversion arises!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BC13-9844-4E22-BE7D-E47AC376B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1AE8A9-2583-46AE-871D-52754166A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464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AE568-AC80-4727-850E-D81738F6C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LINQ and </a:t>
            </a:r>
            <a:r>
              <a:rPr lang="en-US" dirty="0" err="1"/>
              <a:t>BooLinq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298A0-9368-4AA9-A845-F95F88BBA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LINQ: A family of higher-level templated </a:t>
            </a:r>
            <a:r>
              <a:rPr lang="en-US" dirty="0" err="1"/>
              <a:t>librarys</a:t>
            </a:r>
            <a:r>
              <a:rPr lang="en-US" dirty="0"/>
              <a:t> that support database access or </a:t>
            </a:r>
            <a:r>
              <a:rPr lang="en-US" dirty="0" err="1"/>
              <a:t>scaning</a:t>
            </a:r>
            <a:r>
              <a:rPr lang="en-US" dirty="0"/>
              <a:t> collections of files. </a:t>
            </a:r>
          </a:p>
          <a:p>
            <a:endParaRPr lang="en-US" dirty="0"/>
          </a:p>
          <a:p>
            <a:r>
              <a:rPr lang="en-US" dirty="0"/>
              <a:t>Uses a notation popular in ML systems (seen in Pandas/NumPy dialect of Python, Tensor Flow, Spark/Databricks, Julia…).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119F97-7DEB-4FF6-9DB3-46A000315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7F7270-6043-493E-873B-52834DF81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518E09-321C-4950-916F-D5AB6766376D}"/>
              </a:ext>
            </a:extLst>
          </p:cNvPr>
          <p:cNvSpPr/>
          <p:nvPr/>
        </p:nvSpPr>
        <p:spPr>
          <a:xfrm>
            <a:off x="149279" y="6375692"/>
            <a:ext cx="344645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https://xscode.com/k06a/boolinq</a:t>
            </a:r>
            <a:endParaRPr lang="en-US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8073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764A4-B56F-47A3-88F5-F9263CED1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about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4C3AE3-2519-4849-841C-516047DB0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One option is to temporarily change the priority of the lower priority thread.</a:t>
            </a:r>
          </a:p>
          <a:p>
            <a:endParaRPr lang="en-US" dirty="0"/>
          </a:p>
          <a:p>
            <a:r>
              <a:rPr lang="en-US" dirty="0"/>
              <a:t>Suppose that A holds a mutex on X.</a:t>
            </a:r>
          </a:p>
          <a:p>
            <a:endParaRPr lang="en-US" dirty="0"/>
          </a:p>
          <a:p>
            <a:r>
              <a:rPr lang="en-US" dirty="0"/>
              <a:t>B, higher priority than A, wants a lock on X.  We can “bump” A to higher priority temporarily, then restore A to lower priority when it releases the lock on X.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A424EE-7FE5-49D0-BDF6-49F13B147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C21235-9F1A-4C10-955E-12FB5636C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93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0EA74-741E-484D-B4B4-69EFBBCB6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None of these is cheap…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1BD41-3E95-48D5-BEDF-4449D0845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Recall our discussion of C++ versus Java and Python.</a:t>
            </a:r>
          </a:p>
          <a:p>
            <a:endParaRPr lang="en-US" dirty="0"/>
          </a:p>
          <a:p>
            <a:r>
              <a:rPr lang="en-US" dirty="0"/>
              <a:t>These methods of watching for cycles or priority inversions, possibly forcing threads to abort, rollback and retry, </a:t>
            </a:r>
            <a:r>
              <a:rPr lang="en-US" dirty="0" err="1"/>
              <a:t>etc</a:t>
            </a:r>
            <a:r>
              <a:rPr lang="en-US" dirty="0"/>
              <a:t>, are all examples of runtime mechanisms that can be very costly!</a:t>
            </a:r>
          </a:p>
          <a:p>
            <a:endParaRPr lang="en-US" dirty="0"/>
          </a:p>
          <a:p>
            <a:r>
              <a:rPr lang="en-US" dirty="0"/>
              <a:t>If you have no choice, then you use them.  But don’t be naïve about how expensive they can become!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E5F9D9-42A2-48C8-BA11-E20AB75A3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04552C-F17A-4DC1-9142-A40C4FBC1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4340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2560E-7465-4870-9223-BCBE70751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Jim Gray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BA871-3F0B-49D5-BAB8-F33979C6D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Do you remember LINQ from slides 1-8?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Jim Gray, a Turing Award winner, was a big player in inventing this concept at Microsoft </a:t>
            </a:r>
          </a:p>
          <a:p>
            <a:r>
              <a:rPr lang="en-US" dirty="0"/>
              <a:t>Jim’s focus was on making it easier to create really big databases and to access them from programming languages like C++ (or C#, Java, Python, whatever)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D181C0-B268-4DE0-B903-4F885A23C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7F16C6-1460-4126-ADC1-5B11DD684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3821BCA-54FB-4D79-B8A3-BECF542E40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0613" y="112976"/>
            <a:ext cx="1327105" cy="189697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8424556-C908-4D63-A963-307DB4B3E7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4438" y="162105"/>
            <a:ext cx="180975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2565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2560E-7465-4870-9223-BCBE70751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Jim Gray’s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BA871-3F0B-49D5-BAB8-F33979C6D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1990’s, databases were used for storing all forms of data</a:t>
            </a:r>
          </a:p>
          <a:p>
            <a:endParaRPr lang="en-US" dirty="0"/>
          </a:p>
          <a:p>
            <a:r>
              <a:rPr lang="en-US" dirty="0"/>
              <a:t>By the early 2000’s, they became extremely big and heavily loaded.  People began to move them to NUMA machines and to use lots of threads.</a:t>
            </a:r>
          </a:p>
          <a:p>
            <a:endParaRPr lang="en-US" dirty="0"/>
          </a:p>
          <a:p>
            <a:r>
              <a:rPr lang="en-US" dirty="0"/>
              <a:t>Surprisingly, they </a:t>
            </a:r>
            <a:r>
              <a:rPr lang="en-US" i="1" dirty="0"/>
              <a:t>slowed down</a:t>
            </a:r>
            <a:r>
              <a:rPr lang="en-US" dirty="0"/>
              <a:t>!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D181C0-B268-4DE0-B903-4F885A23C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7F16C6-1460-4126-ADC1-5B11DD684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3821BCA-54FB-4D79-B8A3-BECF542E40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0613" y="112976"/>
            <a:ext cx="1327105" cy="189697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8424556-C908-4D63-A963-307DB4B3E7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4438" y="162105"/>
            <a:ext cx="180975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13278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32D1C-0C7D-490E-AF35-7A9B3E67E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Jim tracked down the cause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11947-E9C5-41DD-9E0B-4202CACF5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It turned out that with more and more load on the database server, hence lots of threads, the database locking algorithm was discovering a lot of deadlocks.</a:t>
            </a:r>
          </a:p>
          <a:p>
            <a:endParaRPr lang="en-US" dirty="0"/>
          </a:p>
          <a:p>
            <a:r>
              <a:rPr lang="en-US" dirty="0"/>
              <a:t>Running the cycle detector, aborting all of those waiting threads, rolling back and then retrying – it all added up to huge overheads!</a:t>
            </a:r>
          </a:p>
          <a:p>
            <a:endParaRPr lang="en-US" dirty="0"/>
          </a:p>
          <a:p>
            <a:r>
              <a:rPr lang="en-US" dirty="0"/>
              <a:t>Jim showed that once this occurred, his databases slowed down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1A1FD5-8650-4E91-BD65-9AF2E9EAA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23FE3D-17D4-48AE-88BA-5008D1A22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94433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CF038-92BE-403C-9D10-C61DF1A30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“full story”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F636E-39D2-4E00-9416-29CFFE6A0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He found that if you have a system with </a:t>
            </a:r>
            <a:r>
              <a:rPr lang="en-US" b="1" dirty="0"/>
              <a:t>t</a:t>
            </a:r>
            <a:r>
              <a:rPr lang="en-US" dirty="0"/>
              <a:t> threads or servers, and the system is trying to process </a:t>
            </a:r>
            <a:r>
              <a:rPr lang="en-US" b="1" dirty="0"/>
              <a:t>n</a:t>
            </a:r>
            <a:r>
              <a:rPr lang="en-US" dirty="0"/>
              <a:t> “simultaneous” operations (transactions), it could slow down as</a:t>
            </a:r>
          </a:p>
          <a:p>
            <a:endParaRPr lang="en-US" dirty="0"/>
          </a:p>
          <a:p>
            <a:r>
              <a:rPr lang="en-US" dirty="0"/>
              <a:t> 			</a:t>
            </a:r>
            <a:r>
              <a:rPr lang="en-US" b="1" dirty="0"/>
              <a:t>O( n</a:t>
            </a:r>
            <a:r>
              <a:rPr lang="en-US" b="1" baseline="30000" dirty="0"/>
              <a:t>3 </a:t>
            </a:r>
            <a:r>
              <a:rPr lang="en-US" b="1" dirty="0"/>
              <a:t>t</a:t>
            </a:r>
            <a:r>
              <a:rPr lang="en-US" b="1" baseline="30000" dirty="0"/>
              <a:t>5 </a:t>
            </a:r>
            <a:r>
              <a:rPr lang="en-US" b="1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4EA101-05D3-4CE5-8058-5FF501FDE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3B2093-B491-4708-BAB7-6889AC84F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45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178124-0B29-4D89-A846-C7CB884B050F}"/>
              </a:ext>
            </a:extLst>
          </p:cNvPr>
          <p:cNvSpPr txBox="1"/>
          <p:nvPr/>
        </p:nvSpPr>
        <p:spPr>
          <a:xfrm>
            <a:off x="5485358" y="4502990"/>
            <a:ext cx="6325642" cy="1569660"/>
          </a:xfrm>
          <a:prstGeom prst="rect">
            <a:avLst/>
          </a:prstGeom>
          <a:solidFill>
            <a:srgbClr val="FF99FF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You added threads or servers to have your system</a:t>
            </a:r>
            <a:br>
              <a:rPr lang="en-US" sz="2400" dirty="0"/>
            </a:br>
            <a:r>
              <a:rPr lang="en-US" sz="2400" dirty="0"/>
              <a:t> handle more load</a:t>
            </a:r>
          </a:p>
          <a:p>
            <a:endParaRPr lang="en-US" sz="2400" dirty="0"/>
          </a:p>
          <a:p>
            <a:r>
              <a:rPr lang="en-US" sz="2400" dirty="0"/>
              <a:t>… but it slows down, dramatically!</a:t>
            </a:r>
          </a:p>
        </p:txBody>
      </p:sp>
    </p:spTree>
    <p:extLst>
      <p:ext uri="{BB962C8B-B14F-4D97-AF65-F5344CB8AC3E}">
        <p14:creationId xmlns:p14="http://schemas.microsoft.com/office/powerpoint/2010/main" val="305516515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1D12A-9883-4F5B-A9CE-7502778C4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not what we wanted!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B031A-A693-4549-838B-536D69644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People who buy a NUMA machine and run a program with more threads want </a:t>
            </a:r>
            <a:r>
              <a:rPr lang="en-US" i="1" dirty="0"/>
              <a:t>more </a:t>
            </a:r>
            <a:r>
              <a:rPr lang="en-US" dirty="0"/>
              <a:t>performance, not </a:t>
            </a:r>
            <a:r>
              <a:rPr lang="en-US" i="1" dirty="0"/>
              <a:t>less!</a:t>
            </a:r>
          </a:p>
          <a:p>
            <a:endParaRPr lang="en-US" i="1" dirty="0"/>
          </a:p>
          <a:p>
            <a:r>
              <a:rPr lang="en-US" dirty="0"/>
              <a:t>Also, the situation Jim identified didn’t arise instantly.  It only showed up under heavy load.  This made it hard to debug…</a:t>
            </a:r>
          </a:p>
          <a:p>
            <a:pPr lvl="1"/>
            <a:r>
              <a:rPr lang="en-US" dirty="0"/>
              <a:t> A </a:t>
            </a:r>
            <a:r>
              <a:rPr lang="en-US" dirty="0" err="1"/>
              <a:t>Heisen</a:t>
            </a:r>
            <a:r>
              <a:rPr lang="en-US" dirty="0"/>
              <a:t>-performance-bug!</a:t>
            </a:r>
          </a:p>
          <a:p>
            <a:pPr lvl="1"/>
            <a:r>
              <a:rPr lang="en-US" dirty="0"/>
              <a:t> Very bad news… Hard to find, impossible to fix!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2A0C25-F426-4BDD-B571-C57E25BC1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F14BEC-F1A7-485A-A9A0-51C46A59E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7204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DE231-2296-4B0F-A470-BFEE7A506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did Jim recommend?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A5AAE-8458-4B72-B740-507506C28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 found ways to slice his big data sets into n distinct, independent chunks.  He called this </a:t>
            </a:r>
            <a:r>
              <a:rPr lang="en-US" i="1" dirty="0" err="1"/>
              <a:t>sharding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Then he put each shard – each chunk of data – into its own database.  He ran the n databases separately!</a:t>
            </a:r>
          </a:p>
          <a:p>
            <a:r>
              <a:rPr lang="en-US" dirty="0"/>
              <a:t>… like when fast-</a:t>
            </a:r>
            <a:r>
              <a:rPr lang="en-US" dirty="0" err="1"/>
              <a:t>wc</a:t>
            </a:r>
            <a:r>
              <a:rPr lang="en-US" dirty="0"/>
              <a:t> had a separate std::map for each thread.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00ED22-FE6A-4E00-ADCE-4C2FB3342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B5F927-72E9-43BD-BB2A-1E7DEB7E4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6836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EF8EE-7EA6-47C4-8D42-A9073C80E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906D5-474A-438C-8E6C-3C1889E40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Deadlock is a risk when we have concurrent tasks (threads or processes) that share resources and use locking.</a:t>
            </a:r>
          </a:p>
          <a:p>
            <a:endParaRPr lang="en-US" dirty="0"/>
          </a:p>
          <a:p>
            <a:r>
              <a:rPr lang="en-US" dirty="0"/>
              <a:t>There are simple ways to avoid deadlock, but they aren’t always practical.  Ordered locking is a great choice, if feasible.</a:t>
            </a:r>
          </a:p>
          <a:p>
            <a:endParaRPr lang="en-US" dirty="0"/>
          </a:p>
          <a:p>
            <a:r>
              <a:rPr lang="en-US" dirty="0"/>
              <a:t>Complex options exist, but they can have high overheads.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004E50-3E68-4C15-9623-7A6CA4A7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21EB80-3C79-4990-8B0A-9CFE19598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879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9BB53-1084-46EA-AB10-806E13BCA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0F40F-808D-4A48-9465-DFA5778E1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Connect to database, file system or “key-value” storage.</a:t>
            </a:r>
          </a:p>
          <a:p>
            <a:endParaRPr lang="en-US" dirty="0"/>
          </a:p>
          <a:p>
            <a:r>
              <a:rPr lang="en-US" dirty="0"/>
              <a:t>Obtain a collection that’s supports iterators.</a:t>
            </a:r>
          </a:p>
          <a:p>
            <a:endParaRPr lang="en-US" dirty="0"/>
          </a:p>
          <a:p>
            <a:r>
              <a:rPr lang="en-US" dirty="0"/>
              <a:t>Now you can just write expressions that look like database expressions anywhere in your C++ code, and they can mix C++ and database operators very easily.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9F607E-C8B9-4E01-8561-417F01AC4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55854A-1EB5-4833-A286-00B0E1631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1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323CA-92D2-459C-A0C3-48A3EF78F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 and pairs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30C20-87E8-4D5C-93D3-44B6E4FBA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LINQ centers on: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(key, value) pairs.  A key could just be a name, a file path, or </a:t>
            </a:r>
            <a:br>
              <a:rPr lang="en-US" dirty="0"/>
            </a:br>
            <a:r>
              <a:rPr lang="en-US" dirty="0"/>
              <a:t>    any unique id.  </a:t>
            </a:r>
          </a:p>
          <a:p>
            <a:pPr marL="0" indent="0">
              <a:buNone/>
            </a:pPr>
            <a:r>
              <a:rPr lang="en-US" dirty="0"/>
              <a:t>          Example: for a database the key is a row-id, value is the row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A collection could be std::list, std::map, etc.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</a:t>
            </a:r>
            <a:r>
              <a:rPr lang="en-US" i="1" dirty="0"/>
              <a:t>Iterators</a:t>
            </a:r>
            <a:r>
              <a:rPr lang="en-US" dirty="0"/>
              <a:t>:  C++ object used in for loops to scan a collection, or a</a:t>
            </a:r>
            <a:br>
              <a:rPr lang="en-US" dirty="0"/>
            </a:br>
            <a:r>
              <a:rPr lang="en-US" dirty="0"/>
              <a:t>    range within a collection.</a:t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19B656-F98F-40A3-A5CC-7A7147EF1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720C0-CA5D-4D64-A428-6C66D19B1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79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F160B-EC8E-4014-9254-086E605BB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LINQ examples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B9E2DD6-1896-44F8-8BA5-2CC2DB920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Things to notice:</a:t>
            </a:r>
          </a:p>
          <a:p>
            <a:r>
              <a:rPr lang="en-US" dirty="0"/>
              <a:t>- Code is very “succinct”</a:t>
            </a:r>
          </a:p>
          <a:p>
            <a:r>
              <a:rPr lang="en-US" dirty="0"/>
              <a:t>- Lots of use of lambdas</a:t>
            </a:r>
          </a:p>
          <a:p>
            <a:r>
              <a:rPr lang="en-US" dirty="0"/>
              <a:t>- Very powerful</a:t>
            </a:r>
          </a:p>
          <a:p>
            <a:r>
              <a:rPr lang="en-US" dirty="0"/>
              <a:t>- Mixes with normal C++</a:t>
            </a:r>
            <a:br>
              <a:rPr lang="en-US" dirty="0"/>
            </a:br>
            <a:r>
              <a:rPr lang="en-US" dirty="0"/>
              <a:t>(in fact, is a C++ library)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FEEC22-AA57-475E-92E1-61FB7E5D4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31386C-39FC-4701-A757-32908A521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AEB18F-F53D-44BC-B010-5621447C9B61}"/>
              </a:ext>
            </a:extLst>
          </p:cNvPr>
          <p:cNvSpPr/>
          <p:nvPr/>
        </p:nvSpPr>
        <p:spPr>
          <a:xfrm>
            <a:off x="6093125" y="954048"/>
            <a:ext cx="6082684" cy="507831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Sum the even numbers from an array of integers:</a:t>
            </a:r>
            <a:endParaRPr lang="en-US" b="1" dirty="0">
              <a:solidFill>
                <a:srgbClr val="0070C0"/>
              </a:solidFill>
            </a:endParaRPr>
          </a:p>
          <a:p>
            <a:r>
              <a:rPr lang="en-US" b="1" dirty="0"/>
              <a:t>int </a:t>
            </a:r>
            <a:r>
              <a:rPr lang="en-US" b="1" dirty="0" err="1"/>
              <a:t>src</a:t>
            </a:r>
            <a:r>
              <a:rPr lang="en-US" b="1" dirty="0"/>
              <a:t>[] = {1, 2, 3, 4, 5, 6, 7, 8};</a:t>
            </a:r>
          </a:p>
          <a:p>
            <a:r>
              <a:rPr lang="en-US" b="1" dirty="0"/>
              <a:t>auto </a:t>
            </a:r>
            <a:r>
              <a:rPr lang="en-US" b="1" dirty="0" err="1"/>
              <a:t>dst</a:t>
            </a:r>
            <a:r>
              <a:rPr lang="en-US" b="1" dirty="0"/>
              <a:t> = from(</a:t>
            </a:r>
            <a:r>
              <a:rPr lang="en-US" b="1" dirty="0" err="1"/>
              <a:t>src</a:t>
            </a:r>
            <a:r>
              <a:rPr lang="en-US" b="1" dirty="0"/>
              <a:t>)</a:t>
            </a:r>
            <a:br>
              <a:rPr lang="en-US" b="1" dirty="0"/>
            </a:br>
            <a:r>
              <a:rPr lang="en-US" b="1" dirty="0"/>
              <a:t>         .where( [](int a) { return a % 2 == 1; })  // 1, 3, 5, 7</a:t>
            </a:r>
            <a:br>
              <a:rPr lang="en-US" b="1" dirty="0"/>
            </a:br>
            <a:r>
              <a:rPr lang="en-US" b="1" dirty="0"/>
              <a:t>         .select([](int a) { return a * 2; })               // 2, 6, 10, 14</a:t>
            </a:r>
          </a:p>
          <a:p>
            <a:r>
              <a:rPr lang="en-US" b="1" dirty="0"/>
              <a:t>         .where( [](int a) { return a &gt; 2 &amp;&amp; a &lt; 12; }) // 6, 10</a:t>
            </a:r>
          </a:p>
          <a:p>
            <a:r>
              <a:rPr lang="en-US" b="1" dirty="0"/>
              <a:t>         .</a:t>
            </a:r>
            <a:r>
              <a:rPr lang="en-US" b="1" dirty="0" err="1"/>
              <a:t>toStdVector</a:t>
            </a:r>
            <a:r>
              <a:rPr lang="en-US" b="1" dirty="0"/>
              <a:t>();     // </a:t>
            </a:r>
            <a:r>
              <a:rPr lang="en-US" b="1" dirty="0" err="1"/>
              <a:t>dst</a:t>
            </a:r>
            <a:r>
              <a:rPr lang="en-US" b="1" dirty="0"/>
              <a:t> will be a std::vector with 6, 10</a:t>
            </a:r>
          </a:p>
          <a:p>
            <a:endParaRPr lang="en-US" b="1" dirty="0"/>
          </a:p>
          <a:p>
            <a:r>
              <a:rPr lang="en-US" b="1" i="1" dirty="0">
                <a:solidFill>
                  <a:srgbClr val="0070C0"/>
                </a:solidFill>
              </a:rPr>
              <a:t>Order descending all the distinct numbers from an array of integers, transform them into strings and print the result.</a:t>
            </a:r>
            <a:endParaRPr lang="en-US" b="1" dirty="0">
              <a:solidFill>
                <a:srgbClr val="0070C0"/>
              </a:solidFill>
            </a:endParaRPr>
          </a:p>
          <a:p>
            <a:r>
              <a:rPr lang="en-US" b="1" dirty="0"/>
              <a:t>int numbers[] = {3, 1, 4, 1, 5, 9, 2, 6};</a:t>
            </a:r>
          </a:p>
          <a:p>
            <a:r>
              <a:rPr lang="en-US" b="1" dirty="0"/>
              <a:t>auto result = from(numbers)</a:t>
            </a:r>
          </a:p>
          <a:p>
            <a:r>
              <a:rPr lang="en-US" b="1" dirty="0"/>
              <a:t>           . distinct()</a:t>
            </a:r>
          </a:p>
          <a:p>
            <a:r>
              <a:rPr lang="en-US" b="1" dirty="0"/>
              <a:t>           . </a:t>
            </a:r>
            <a:r>
              <a:rPr lang="en-US" b="1" dirty="0" err="1"/>
              <a:t>orderby_descending</a:t>
            </a:r>
            <a:r>
              <a:rPr lang="en-US" b="1" dirty="0"/>
              <a:t>([](int i) {return i;})</a:t>
            </a:r>
          </a:p>
          <a:p>
            <a:r>
              <a:rPr lang="en-US" b="1" dirty="0"/>
              <a:t>           . select([](int i){std::</a:t>
            </a:r>
            <a:r>
              <a:rPr lang="en-US" b="1" dirty="0" err="1"/>
              <a:t>stringstream</a:t>
            </a:r>
            <a:r>
              <a:rPr lang="en-US" b="1" dirty="0"/>
              <a:t> s; s&lt;&lt;i; return </a:t>
            </a:r>
            <a:r>
              <a:rPr lang="en-US" b="1" dirty="0" err="1"/>
              <a:t>s.str</a:t>
            </a:r>
            <a:r>
              <a:rPr lang="en-US" b="1" dirty="0"/>
              <a:t>();})</a:t>
            </a:r>
          </a:p>
          <a:p>
            <a:r>
              <a:rPr lang="en-US" b="1" dirty="0"/>
              <a:t>           . </a:t>
            </a:r>
            <a:r>
              <a:rPr lang="en-US" b="1" dirty="0" err="1"/>
              <a:t>toStdVector</a:t>
            </a:r>
            <a:r>
              <a:rPr lang="en-US" b="1" dirty="0"/>
              <a:t>();</a:t>
            </a:r>
          </a:p>
          <a:p>
            <a:r>
              <a:rPr lang="en-US" b="1" dirty="0"/>
              <a:t>for(auto i : result)</a:t>
            </a:r>
          </a:p>
          <a:p>
            <a:r>
              <a:rPr lang="en-US" b="1" dirty="0"/>
              <a:t>    std::</a:t>
            </a:r>
            <a:r>
              <a:rPr lang="en-US" b="1" dirty="0" err="1"/>
              <a:t>cout</a:t>
            </a:r>
            <a:r>
              <a:rPr lang="en-US" b="1" dirty="0"/>
              <a:t> &lt;&lt; i &lt;&lt; std::</a:t>
            </a:r>
            <a:r>
              <a:rPr lang="en-US" b="1" dirty="0" err="1"/>
              <a:t>endl</a:t>
            </a:r>
            <a:r>
              <a:rPr lang="en-US" b="1" dirty="0"/>
              <a:t>;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93B98A6-1340-4A10-9FD6-D5B181DA845C}"/>
              </a:ext>
            </a:extLst>
          </p:cNvPr>
          <p:cNvSpPr/>
          <p:nvPr/>
        </p:nvSpPr>
        <p:spPr>
          <a:xfrm>
            <a:off x="181737" y="6423198"/>
            <a:ext cx="4918334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Visit </a:t>
            </a:r>
            <a:r>
              <a:rPr lang="en-US" b="1" dirty="0" err="1">
                <a:solidFill>
                  <a:srgbClr val="C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boolinq</a:t>
            </a:r>
            <a:r>
              <a:rPr lang="en-US" b="1" dirty="0">
                <a:solidFill>
                  <a:srgbClr val="C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on GitHub </a:t>
            </a:r>
            <a:r>
              <a:rPr lang="en-US" b="1" dirty="0">
                <a:solidFill>
                  <a:srgbClr val="C00000"/>
                </a:solidFill>
              </a:rPr>
              <a:t>to download, learn more</a:t>
            </a:r>
          </a:p>
        </p:txBody>
      </p:sp>
    </p:spTree>
    <p:extLst>
      <p:ext uri="{BB962C8B-B14F-4D97-AF65-F5344CB8AC3E}">
        <p14:creationId xmlns:p14="http://schemas.microsoft.com/office/powerpoint/2010/main" val="3088284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D7F6D-542D-4AD6-9C00-875DEC359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with structs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4CF56-5918-470A-9D66-8D5B112C6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762" y="2286000"/>
            <a:ext cx="10829056" cy="402336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1800" b="1" i="1" dirty="0">
                <a:solidFill>
                  <a:srgbClr val="0070C0"/>
                </a:solidFill>
              </a:rPr>
              <a:t>In a list of friends, find the subset who are under age 18:</a:t>
            </a:r>
            <a:endParaRPr lang="en-US" sz="1800" b="1" dirty="0">
              <a:solidFill>
                <a:srgbClr val="0070C0"/>
              </a:solidFill>
            </a:endParaRPr>
          </a:p>
          <a:p>
            <a:r>
              <a:rPr lang="en-US" sz="1800" b="1" dirty="0"/>
              <a:t>struct Friends { std::string name; int age; };</a:t>
            </a:r>
          </a:p>
          <a:p>
            <a:r>
              <a:rPr lang="en-US" sz="1800" b="1" dirty="0"/>
              <a:t>Friends </a:t>
            </a:r>
            <a:r>
              <a:rPr lang="en-US" sz="1800" b="1" dirty="0" err="1"/>
              <a:t>src</a:t>
            </a:r>
            <a:r>
              <a:rPr lang="en-US" sz="1800" b="1" dirty="0"/>
              <a:t>[] = {</a:t>
            </a:r>
            <a:br>
              <a:rPr lang="en-US" sz="1800" b="1" dirty="0"/>
            </a:br>
            <a:r>
              <a:rPr lang="en-US" sz="1800" b="1" dirty="0"/>
              <a:t>    {“Kevin”, 14}, {“Anton”, 18}, {“Agata”, 17}, “Saman”, 20}, {“Alice”, 15}, </a:t>
            </a:r>
            <a:br>
              <a:rPr lang="en-US" sz="1800" b="1" dirty="0"/>
            </a:br>
            <a:r>
              <a:rPr lang="en-US" sz="1800" b="1" dirty="0"/>
              <a:t>};</a:t>
            </a:r>
          </a:p>
          <a:p>
            <a:r>
              <a:rPr lang="en-US" sz="1800" b="1" dirty="0"/>
              <a:t>auto </a:t>
            </a:r>
            <a:r>
              <a:rPr lang="en-US" sz="1800" b="1" dirty="0" err="1"/>
              <a:t>dst</a:t>
            </a:r>
            <a:r>
              <a:rPr lang="en-US" sz="1800" b="1" dirty="0"/>
              <a:t> = from(</a:t>
            </a:r>
            <a:r>
              <a:rPr lang="en-US" sz="1800" b="1" dirty="0" err="1"/>
              <a:t>src</a:t>
            </a:r>
            <a:r>
              <a:rPr lang="en-US" sz="1800" b="1" dirty="0"/>
              <a:t>).where([](const Friends &amp; who) { return </a:t>
            </a:r>
            <a:r>
              <a:rPr lang="en-US" sz="1800" b="1" dirty="0" err="1"/>
              <a:t>who.age</a:t>
            </a:r>
            <a:r>
              <a:rPr lang="en-US" sz="1800" b="1" dirty="0"/>
              <a:t> &lt; 18; })</a:t>
            </a:r>
            <a:br>
              <a:rPr lang="en-US" sz="1800" b="1" dirty="0"/>
            </a:br>
            <a:r>
              <a:rPr lang="en-US" sz="1800" b="1" dirty="0"/>
              <a:t>                    .</a:t>
            </a:r>
            <a:r>
              <a:rPr lang="en-US" sz="1800" b="1" dirty="0" err="1"/>
              <a:t>orderBy</a:t>
            </a:r>
            <a:r>
              <a:rPr lang="en-US" sz="1800" b="1" dirty="0"/>
              <a:t>([](const Friends &amp; who) { return </a:t>
            </a:r>
            <a:r>
              <a:rPr lang="en-US" sz="1800" b="1" dirty="0" err="1"/>
              <a:t>who.age</a:t>
            </a:r>
            <a:r>
              <a:rPr lang="en-US" sz="1800" b="1" dirty="0"/>
              <a:t>; })</a:t>
            </a:r>
            <a:br>
              <a:rPr lang="en-US" sz="1800" b="1" dirty="0"/>
            </a:br>
            <a:r>
              <a:rPr lang="en-US" sz="1800" b="1" dirty="0"/>
              <a:t>                    .select( [](const Friends &amp; who) { return who.name; })</a:t>
            </a:r>
            <a:br>
              <a:rPr lang="en-US" sz="1800" b="1" dirty="0"/>
            </a:br>
            <a:r>
              <a:rPr lang="en-US" sz="1800" b="1" dirty="0"/>
              <a:t>                    .</a:t>
            </a:r>
            <a:r>
              <a:rPr lang="en-US" sz="1800" b="1" dirty="0" err="1"/>
              <a:t>toStdVector</a:t>
            </a:r>
            <a:r>
              <a:rPr lang="en-US" sz="1800" b="1" dirty="0"/>
              <a:t>();</a:t>
            </a:r>
          </a:p>
          <a:p>
            <a:r>
              <a:rPr lang="en-US" sz="1800" b="1" dirty="0"/>
              <a:t>// </a:t>
            </a:r>
            <a:r>
              <a:rPr lang="en-US" sz="1800" b="1" dirty="0" err="1"/>
              <a:t>dst</a:t>
            </a:r>
            <a:r>
              <a:rPr lang="en-US" sz="1800" b="1" dirty="0"/>
              <a:t> type: std::vector&lt;:string&gt;…  items: “Kevin”, “Agata”, “Alice”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392241-EEF5-4BF4-AF58-1FD0C4BE1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8D523A-D763-45D5-807D-F2EC0CB1C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059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D7F6D-542D-4AD6-9C00-875DEC359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with 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4CF56-5918-470A-9D66-8D5B112C6D2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 lnSpcReduction="10000"/>
          </a:bodyPr>
          <a:lstStyle/>
          <a:p>
            <a:r>
              <a:rPr lang="en-US" sz="1800" b="1" i="1" dirty="0">
                <a:solidFill>
                  <a:srgbClr val="0070C0"/>
                </a:solidFill>
              </a:rPr>
              <a:t>In a list of text messages, count the number of messages to Dennis by sender:</a:t>
            </a:r>
            <a:endParaRPr lang="en-US" sz="1800" b="1" dirty="0">
              <a:solidFill>
                <a:srgbClr val="0070C0"/>
              </a:solidFill>
            </a:endParaRPr>
          </a:p>
          <a:p>
            <a:r>
              <a:rPr lang="en-US" sz="1800" b="1" dirty="0"/>
              <a:t>struct Message {  std::string </a:t>
            </a:r>
            <a:r>
              <a:rPr lang="en-US" sz="1800" b="1" dirty="0" err="1"/>
              <a:t>PhoneA</a:t>
            </a:r>
            <a:r>
              <a:rPr lang="en-US" sz="1800" b="1" dirty="0"/>
              <a:t>; std::string </a:t>
            </a:r>
            <a:r>
              <a:rPr lang="en-US" sz="1800" b="1" dirty="0" err="1"/>
              <a:t>PhoneB</a:t>
            </a:r>
            <a:r>
              <a:rPr lang="en-US" sz="1800" b="1" dirty="0"/>
              <a:t>;  std::string Text;  };</a:t>
            </a:r>
          </a:p>
          <a:p>
            <a:r>
              <a:rPr lang="en-US" sz="1800" b="1" dirty="0"/>
              <a:t>Message messages[] = {</a:t>
            </a:r>
            <a:br>
              <a:rPr lang="en-US" sz="1800" b="1" dirty="0"/>
            </a:br>
            <a:r>
              <a:rPr lang="en-US" sz="1800" b="1" dirty="0"/>
              <a:t>    {“Anton”,  “Troll”, “Hello, friend!”}, </a:t>
            </a:r>
            <a:br>
              <a:rPr lang="en-US" sz="1800" b="1" dirty="0"/>
            </a:br>
            <a:r>
              <a:rPr lang="en-US" sz="1800" b="1" dirty="0"/>
              <a:t>    {“Denis”,  “Mark”,  “Join us to watch the game?"}, </a:t>
            </a:r>
            <a:br>
              <a:rPr lang="en-US" sz="1800" b="1" dirty="0"/>
            </a:br>
            <a:r>
              <a:rPr lang="en-US" sz="1800" b="1" dirty="0"/>
              <a:t>    {“Anton”,  “Sarah”, “OMG! ”}, </a:t>
            </a:r>
            <a:br>
              <a:rPr lang="en-US" sz="1800" b="1" dirty="0"/>
            </a:br>
            <a:r>
              <a:rPr lang="en-US" sz="1800" b="1" dirty="0"/>
              <a:t>    {“Denis”,  “Jimmy", “How r u?”}, </a:t>
            </a:r>
            <a:br>
              <a:rPr lang="en-US" sz="1800" b="1" dirty="0"/>
            </a:br>
            <a:r>
              <a:rPr lang="en-US" sz="1800" b="1" dirty="0"/>
              <a:t>    {“Denis”,  “Mark",  “The night is young!”}, </a:t>
            </a:r>
            <a:br>
              <a:rPr lang="en-US" sz="1800" b="1" dirty="0"/>
            </a:br>
            <a:r>
              <a:rPr lang="en-US" sz="1800" b="1" dirty="0"/>
              <a:t>};</a:t>
            </a:r>
          </a:p>
          <a:p>
            <a:r>
              <a:rPr lang="en-US" sz="1800" b="1" dirty="0"/>
              <a:t>int </a:t>
            </a:r>
            <a:r>
              <a:rPr lang="en-US" sz="1800" b="1" dirty="0" err="1"/>
              <a:t>DenisUniqueContactCount</a:t>
            </a:r>
            <a:r>
              <a:rPr lang="en-US" sz="1800" b="1" dirty="0"/>
              <a:t> =</a:t>
            </a:r>
            <a:br>
              <a:rPr lang="en-US" sz="1800" b="1" dirty="0"/>
            </a:br>
            <a:r>
              <a:rPr lang="en-US" sz="1800" b="1" dirty="0"/>
              <a:t>    from(messages)</a:t>
            </a:r>
            <a:br>
              <a:rPr lang="en-US" sz="1800" b="1" dirty="0"/>
            </a:br>
            <a:r>
              <a:rPr lang="en-US" sz="1800" b="1" dirty="0"/>
              <a:t>            .where([](const Message &amp; msg) { return </a:t>
            </a:r>
            <a:r>
              <a:rPr lang="en-US" sz="1800" b="1" dirty="0" err="1"/>
              <a:t>msg.PhoneA</a:t>
            </a:r>
            <a:r>
              <a:rPr lang="en-US" sz="1800" b="1" dirty="0"/>
              <a:t> == “Denis”; })</a:t>
            </a:r>
            <a:br>
              <a:rPr lang="en-US" sz="1800" b="1" dirty="0"/>
            </a:br>
            <a:r>
              <a:rPr lang="en-US" sz="1800" b="1" dirty="0"/>
              <a:t>            .distinct([](const Message &amp; msg) { return </a:t>
            </a:r>
            <a:r>
              <a:rPr lang="en-US" sz="1800" b="1" dirty="0" err="1"/>
              <a:t>msg.PhoneB</a:t>
            </a:r>
            <a:r>
              <a:rPr lang="en-US" sz="1800" b="1" dirty="0"/>
              <a:t>; })</a:t>
            </a:r>
            <a:br>
              <a:rPr lang="en-US" sz="1800" b="1" dirty="0"/>
            </a:br>
            <a:r>
              <a:rPr lang="en-US" sz="1800" b="1" dirty="0"/>
              <a:t>            .count();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392241-EEF5-4BF4-AF58-1FD0C4BE1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8D523A-D763-45D5-807D-F2EC0CB1C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7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4936</TotalTime>
  <Words>3191</Words>
  <Application>Microsoft Office PowerPoint</Application>
  <PresentationFormat>Widescreen</PresentationFormat>
  <Paragraphs>424</Paragraphs>
  <Slides>48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9" baseType="lpstr">
      <vt:lpstr>Arial</vt:lpstr>
      <vt:lpstr>Calibri</vt:lpstr>
      <vt:lpstr>Consolas</vt:lpstr>
      <vt:lpstr>Open Sans</vt:lpstr>
      <vt:lpstr>Symbol</vt:lpstr>
      <vt:lpstr>Times New Roman</vt:lpstr>
      <vt:lpstr>Tw Cen MT</vt:lpstr>
      <vt:lpstr>Tw Cen MT Condensed</vt:lpstr>
      <vt:lpstr>Wingdings</vt:lpstr>
      <vt:lpstr>Wingdings 3</vt:lpstr>
      <vt:lpstr>Integral</vt:lpstr>
      <vt:lpstr>Deadlocks, Livelocks, and integrating Databases with C++</vt:lpstr>
      <vt:lpstr>We’ll start with a seeming “tangent”… </vt:lpstr>
      <vt:lpstr>LINQ for C++ (BooLINQ)…</vt:lpstr>
      <vt:lpstr>LINQ and BooLinq</vt:lpstr>
      <vt:lpstr>Key idea</vt:lpstr>
      <vt:lpstr>Iterators and pairs</vt:lpstr>
      <vt:lpstr>LINQ examples</vt:lpstr>
      <vt:lpstr>Example with structs</vt:lpstr>
      <vt:lpstr>Example with Strings</vt:lpstr>
      <vt:lpstr>Boolinq limitations</vt:lpstr>
      <vt:lpstr>… so why did we cover it?</vt:lpstr>
      <vt:lpstr>Some LINQ operators</vt:lpstr>
      <vt:lpstr>How to “connect” to a database like MySQL or Oracle</vt:lpstr>
      <vt:lpstr>How does this tie into C++ for ML?</vt:lpstr>
      <vt:lpstr>Next: our main topic…</vt:lpstr>
      <vt:lpstr>Idea Map For The rest of our lecture</vt:lpstr>
      <vt:lpstr>Deadlock: Understanding</vt:lpstr>
      <vt:lpstr>More examples</vt:lpstr>
      <vt:lpstr>Acquiring a Mutex “twice”</vt:lpstr>
      <vt:lpstr>What if you try to recursively lock a non-recursive mutex?</vt:lpstr>
      <vt:lpstr>More Examples</vt:lpstr>
      <vt:lpstr>What does this give us?</vt:lpstr>
      <vt:lpstr>Deadlock and Livelock Definitions</vt:lpstr>
      <vt:lpstr>Necessary and sufficient conditions for deadlock</vt:lpstr>
      <vt:lpstr>Conditions for Livelock</vt:lpstr>
      <vt:lpstr>C++ and Linux are full of risks!</vt:lpstr>
      <vt:lpstr>How to avoid deadlocks!</vt:lpstr>
      <vt:lpstr>… this rule can be impractical</vt:lpstr>
      <vt:lpstr>… on the other hand, the rule is useful</vt:lpstr>
      <vt:lpstr>Timer based solutions</vt:lpstr>
      <vt:lpstr>Backing out and retrying</vt:lpstr>
      <vt:lpstr>Concept: Abort and Retry</vt:lpstr>
      <vt:lpstr>Does this work?</vt:lpstr>
      <vt:lpstr>Preemptive solution (“Wound-wait”)</vt:lpstr>
      <vt:lpstr>Detecting deadlocks</vt:lpstr>
      <vt:lpstr>How to build a deadlock detector</vt:lpstr>
      <vt:lpstr>Cycle detection algorithms</vt:lpstr>
      <vt:lpstr>Priority inversions</vt:lpstr>
      <vt:lpstr>How to detect this sort of problem</vt:lpstr>
      <vt:lpstr>What to do about it?</vt:lpstr>
      <vt:lpstr>None of these is cheap… </vt:lpstr>
      <vt:lpstr>Jim Gray</vt:lpstr>
      <vt:lpstr>Jim Gray’s study</vt:lpstr>
      <vt:lpstr>Jim tracked down the cause</vt:lpstr>
      <vt:lpstr>The “full story”</vt:lpstr>
      <vt:lpstr>… not what we wanted!</vt:lpstr>
      <vt:lpstr>What did Jim recommend?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CS4414  Systems Programming</dc:title>
  <dc:creator>Ken Birman</dc:creator>
  <cp:lastModifiedBy>Ken Birman</cp:lastModifiedBy>
  <cp:revision>404</cp:revision>
  <dcterms:created xsi:type="dcterms:W3CDTF">2020-07-27T14:20:38Z</dcterms:created>
  <dcterms:modified xsi:type="dcterms:W3CDTF">2021-11-19T15:04:13Z</dcterms:modified>
</cp:coreProperties>
</file>