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3"/>
  </p:notesMasterIdLst>
  <p:sldIdLst>
    <p:sldId id="256" r:id="rId2"/>
    <p:sldId id="316" r:id="rId3"/>
    <p:sldId id="397" r:id="rId4"/>
    <p:sldId id="338" r:id="rId5"/>
    <p:sldId id="339" r:id="rId6"/>
    <p:sldId id="341" r:id="rId7"/>
    <p:sldId id="382" r:id="rId8"/>
    <p:sldId id="403" r:id="rId9"/>
    <p:sldId id="342" r:id="rId10"/>
    <p:sldId id="418" r:id="rId11"/>
    <p:sldId id="347" r:id="rId12"/>
    <p:sldId id="349" r:id="rId13"/>
    <p:sldId id="350" r:id="rId14"/>
    <p:sldId id="351" r:id="rId15"/>
    <p:sldId id="352" r:id="rId16"/>
    <p:sldId id="353" r:id="rId17"/>
    <p:sldId id="431" r:id="rId18"/>
    <p:sldId id="355" r:id="rId19"/>
    <p:sldId id="383" r:id="rId20"/>
    <p:sldId id="398" r:id="rId21"/>
    <p:sldId id="354" r:id="rId22"/>
    <p:sldId id="356" r:id="rId23"/>
    <p:sldId id="399" r:id="rId24"/>
    <p:sldId id="404" r:id="rId25"/>
    <p:sldId id="405" r:id="rId26"/>
    <p:sldId id="406" r:id="rId27"/>
    <p:sldId id="425" r:id="rId28"/>
    <p:sldId id="430" r:id="rId29"/>
    <p:sldId id="407" r:id="rId30"/>
    <p:sldId id="408" r:id="rId31"/>
    <p:sldId id="395" r:id="rId32"/>
    <p:sldId id="428" r:id="rId33"/>
    <p:sldId id="429" r:id="rId34"/>
    <p:sldId id="433" r:id="rId35"/>
    <p:sldId id="423" r:id="rId36"/>
    <p:sldId id="426" r:id="rId37"/>
    <p:sldId id="402" r:id="rId38"/>
    <p:sldId id="412" r:id="rId39"/>
    <p:sldId id="427" r:id="rId40"/>
    <p:sldId id="386" r:id="rId41"/>
    <p:sldId id="387" r:id="rId42"/>
    <p:sldId id="388" r:id="rId43"/>
    <p:sldId id="389" r:id="rId44"/>
    <p:sldId id="390" r:id="rId45"/>
    <p:sldId id="432" r:id="rId46"/>
    <p:sldId id="391" r:id="rId47"/>
    <p:sldId id="392" r:id="rId48"/>
    <p:sldId id="393" r:id="rId49"/>
    <p:sldId id="394" r:id="rId50"/>
    <p:sldId id="357" r:id="rId51"/>
    <p:sldId id="384" r:id="rId5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F247525-4F97-4A22-B4BD-31696B5AB20C}">
          <p14:sldIdLst>
            <p14:sldId id="256"/>
            <p14:sldId id="316"/>
            <p14:sldId id="397"/>
            <p14:sldId id="338"/>
            <p14:sldId id="339"/>
            <p14:sldId id="341"/>
            <p14:sldId id="382"/>
            <p14:sldId id="403"/>
            <p14:sldId id="342"/>
            <p14:sldId id="418"/>
            <p14:sldId id="347"/>
            <p14:sldId id="349"/>
            <p14:sldId id="350"/>
            <p14:sldId id="351"/>
            <p14:sldId id="352"/>
            <p14:sldId id="353"/>
            <p14:sldId id="431"/>
            <p14:sldId id="355"/>
            <p14:sldId id="383"/>
            <p14:sldId id="398"/>
            <p14:sldId id="354"/>
            <p14:sldId id="356"/>
            <p14:sldId id="399"/>
            <p14:sldId id="404"/>
            <p14:sldId id="405"/>
            <p14:sldId id="406"/>
            <p14:sldId id="425"/>
            <p14:sldId id="430"/>
            <p14:sldId id="407"/>
            <p14:sldId id="408"/>
            <p14:sldId id="395"/>
            <p14:sldId id="428"/>
            <p14:sldId id="429"/>
            <p14:sldId id="433"/>
            <p14:sldId id="423"/>
            <p14:sldId id="426"/>
            <p14:sldId id="402"/>
            <p14:sldId id="412"/>
            <p14:sldId id="427"/>
            <p14:sldId id="386"/>
            <p14:sldId id="387"/>
            <p14:sldId id="388"/>
            <p14:sldId id="389"/>
            <p14:sldId id="390"/>
            <p14:sldId id="432"/>
            <p14:sldId id="391"/>
            <p14:sldId id="392"/>
            <p14:sldId id="393"/>
            <p14:sldId id="394"/>
            <p14:sldId id="357"/>
            <p14:sldId id="38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n Birman" initials="KB" lastIdx="2" clrIdx="0">
    <p:extLst>
      <p:ext uri="{19B8F6BF-5375-455C-9EA6-DF929625EA0E}">
        <p15:presenceInfo xmlns:p15="http://schemas.microsoft.com/office/powerpoint/2012/main" userId="8729f19e1223bef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9999"/>
    <a:srgbClr val="FF66FF"/>
    <a:srgbClr val="FFFF66"/>
    <a:srgbClr val="000000"/>
    <a:srgbClr val="AF51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921" autoAdjust="0"/>
  </p:normalViewPr>
  <p:slideViewPr>
    <p:cSldViewPr snapToGrid="0">
      <p:cViewPr varScale="1">
        <p:scale>
          <a:sx n="107" d="100"/>
          <a:sy n="107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C8A7E6-B985-4717-8041-06C2EE61C4D6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773795-4057-42F8-94F1-B3898A7D5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188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773795-4057-42F8-94F1-B3898A7D5E5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731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773795-4057-42F8-94F1-B3898A7D5E5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422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773795-4057-42F8-94F1-B3898A7D5E5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9123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773795-4057-42F8-94F1-B3898A7D5E5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6878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773795-4057-42F8-94F1-B3898A7D5E5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3743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773795-4057-42F8-94F1-B3898A7D5E5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593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1" spc="200" baseline="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rgbClr val="C00000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8A62201-244D-4593-B184-6F3D7C1D8839}" type="datetime1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4027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7123F-9FFC-4A74-BCD9-925D2AB886FF}" type="datetime1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138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FF089-DDDE-4393-B73E-8E79341F74E0}" type="datetime1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8058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7" y="585216"/>
            <a:ext cx="10641691" cy="1499616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10641690" cy="4023360"/>
          </a:xfrm>
        </p:spPr>
        <p:txBody>
          <a:bodyPr>
            <a:normAutofit/>
          </a:bodyPr>
          <a:lstStyle>
            <a:lvl1pPr>
              <a:defRPr sz="3200"/>
            </a:lvl1pPr>
            <a:lvl2pPr marL="265176" indent="-137160">
              <a:buFont typeface="Wingdings" panose="05000000000000000000" pitchFamily="2" charset="2"/>
              <a:buChar char="Ø"/>
              <a:defRPr sz="2800"/>
            </a:lvl2pPr>
            <a:lvl3pPr marL="448056" indent="-137160">
              <a:buFont typeface="Wingdings" panose="05000000000000000000" pitchFamily="2" charset="2"/>
              <a:buChar char="Ø"/>
              <a:defRPr sz="2000"/>
            </a:lvl3pPr>
            <a:lvl4pPr marL="594360" indent="-137160">
              <a:buFont typeface="Wingdings" panose="05000000000000000000" pitchFamily="2" charset="2"/>
              <a:buChar char="Ø"/>
              <a:defRPr sz="2000"/>
            </a:lvl4pPr>
            <a:lvl5pPr marL="777240" indent="-137160">
              <a:buFont typeface="Wingdings" panose="05000000000000000000" pitchFamily="2" charset="2"/>
              <a:buChar char="Ø"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 Third level</a:t>
            </a:r>
          </a:p>
          <a:p>
            <a:pPr lvl="3"/>
            <a:r>
              <a:rPr lang="en-US" dirty="0"/>
              <a:t> Fourth level</a:t>
            </a:r>
          </a:p>
          <a:p>
            <a:pPr lvl="4"/>
            <a:r>
              <a:rPr lang="en-US" dirty="0"/>
              <a:t> 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C6CAE-359E-420E-B841-D09F5996E970}" type="datetime1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567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1" spc="200" baseline="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710C4-127D-4578-A8EC-9828BB6110CD}" type="datetime1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1927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786872" cy="1499616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6" y="2286000"/>
            <a:ext cx="5071873" cy="4023360"/>
          </a:xfrm>
        </p:spPr>
        <p:txBody>
          <a:bodyPr>
            <a:normAutofit/>
          </a:bodyPr>
          <a:lstStyle>
            <a:lvl1pPr>
              <a:defRPr sz="2800"/>
            </a:lvl1pPr>
            <a:lvl2pPr marL="265176" indent="-137160">
              <a:buFont typeface="Wingdings" panose="05000000000000000000" pitchFamily="2" charset="2"/>
              <a:buChar char="Ø"/>
              <a:defRPr sz="2400"/>
            </a:lvl2pPr>
            <a:lvl3pPr marL="448056" indent="-137160">
              <a:buFont typeface="Wingdings" panose="05000000000000000000" pitchFamily="2" charset="2"/>
              <a:buChar char="Ø"/>
              <a:defRPr sz="1800"/>
            </a:lvl3pPr>
            <a:lvl4pPr marL="594360" indent="-137160">
              <a:buFont typeface="Wingdings" panose="05000000000000000000" pitchFamily="2" charset="2"/>
              <a:buChar char="Ø"/>
              <a:defRPr sz="1800"/>
            </a:lvl4pPr>
            <a:lvl5pPr marL="777240" indent="-137160">
              <a:buFont typeface="Wingdings" panose="05000000000000000000" pitchFamily="2" charset="2"/>
              <a:buChar char="Ø"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 Third level</a:t>
            </a:r>
          </a:p>
          <a:p>
            <a:pPr lvl="3"/>
            <a:r>
              <a:rPr lang="en-US" dirty="0"/>
              <a:t> Fourth level</a:t>
            </a:r>
          </a:p>
          <a:p>
            <a:pPr lvl="4"/>
            <a:r>
              <a:rPr lang="en-US" dirty="0"/>
              <a:t> 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34326" y="2286000"/>
            <a:ext cx="5376674" cy="4023360"/>
          </a:xfrm>
        </p:spPr>
        <p:txBody>
          <a:bodyPr>
            <a:normAutofit/>
          </a:bodyPr>
          <a:lstStyle>
            <a:lvl1pPr>
              <a:defRPr sz="2800"/>
            </a:lvl1pPr>
            <a:lvl2pPr marL="265176" indent="-137160">
              <a:buFont typeface="Wingdings" panose="05000000000000000000" pitchFamily="2" charset="2"/>
              <a:buChar char="Ø"/>
              <a:defRPr sz="2400"/>
            </a:lvl2pPr>
            <a:lvl3pPr marL="448056" indent="-137160">
              <a:buFont typeface="Wingdings" panose="05000000000000000000" pitchFamily="2" charset="2"/>
              <a:buChar char="Ø"/>
              <a:defRPr sz="1800"/>
            </a:lvl3pPr>
            <a:lvl4pPr marL="594360" indent="-137160">
              <a:buFont typeface="Wingdings" panose="05000000000000000000" pitchFamily="2" charset="2"/>
              <a:buChar char="Ø"/>
              <a:defRPr sz="1800"/>
            </a:lvl4pPr>
            <a:lvl5pPr marL="777240" indent="-137160">
              <a:buFont typeface="Wingdings" panose="05000000000000000000" pitchFamily="2" charset="2"/>
              <a:buChar char="Ø"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 Third level</a:t>
            </a:r>
          </a:p>
          <a:p>
            <a:pPr lvl="3"/>
            <a:r>
              <a:rPr lang="en-US" dirty="0"/>
              <a:t> Fourth level</a:t>
            </a:r>
          </a:p>
          <a:p>
            <a:pPr lvl="4"/>
            <a:r>
              <a:rPr lang="en-US" dirty="0"/>
              <a:t> 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EA3CF-D4E1-428A-9439-3DDA7D66484D}" type="datetime1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23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5217646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800" b="0" cap="none" baseline="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5217646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994" y="2179636"/>
            <a:ext cx="5430057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none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994" y="2967788"/>
            <a:ext cx="5430057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B93A7-54FF-4F3D-851B-CA3B3022689E}" type="datetime1">
              <a:rPr lang="en-US" smtClean="0"/>
              <a:t>10/22/2021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979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786872" cy="1499616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51F1-A8A6-403F-B896-AC91C9A65398}" type="datetime1">
              <a:rPr lang="en-US" smtClean="0"/>
              <a:t>10/22/2021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977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C9E0-068B-4F27-B42C-27C6835DA320}" type="datetime1">
              <a:rPr lang="en-US" smtClean="0"/>
              <a:t>10/22/2021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049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2CBB9-F9A9-4072-BBF5-01C5DCB9F55A}" type="datetime1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635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D78DB-DC41-4A72-983C-437104E2B3A9}" type="datetime1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8807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7" y="585216"/>
            <a:ext cx="10786853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10786852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7044B19-1838-4189-9264-09B342E17AD3}" type="datetime1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Cornell CS4414 - Fall 2021.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4990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b="1" kern="1200" cap="all" spc="100" baseline="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AB290-8948-464B-9A2F-7EECFACCE3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/>
              <a:t>Monitor Pattern</a:t>
            </a: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407313-B692-48C8-8D0A-53CDD450BA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Professor Ken Birman</a:t>
            </a:r>
          </a:p>
          <a:p>
            <a:pPr algn="ctr"/>
            <a:r>
              <a:rPr lang="en-US" sz="2400" dirty="0"/>
              <a:t>CS4414 </a:t>
            </a:r>
            <a:r>
              <a:rPr lang="en-US" sz="2400"/>
              <a:t>Lecture 16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626006-9BAA-4D60-A96F-84032ACC1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3CAB51-E3B0-4FB7-ADE2-47D11539A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647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8889B-3196-4DDB-A266-B644973FC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Drill down…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CA109-8DA2-4AE3-AE41-F36772A28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2860" y="2286000"/>
            <a:ext cx="11138140" cy="4023360"/>
          </a:xfrm>
        </p:spPr>
        <p:txBody>
          <a:bodyPr/>
          <a:lstStyle/>
          <a:p>
            <a:r>
              <a:rPr lang="en-US" dirty="0"/>
              <a:t>It takes a moment to understand this issue.</a:t>
            </a:r>
          </a:p>
          <a:p>
            <a:endParaRPr lang="en-US" dirty="0"/>
          </a:p>
          <a:p>
            <a:r>
              <a:rPr lang="en-US" dirty="0"/>
              <a:t>With a condition, we atomically enter a wait state and simultaneously release the monitor lock, we are sure to get any future notifications.  </a:t>
            </a:r>
          </a:p>
          <a:p>
            <a:endParaRPr lang="en-US" dirty="0"/>
          </a:p>
          <a:p>
            <a:r>
              <a:rPr lang="en-US" dirty="0"/>
              <a:t>Any other approach could “miss” a notification.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F70590-D967-4464-A36E-91856CAC6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7C9F8C-83C7-48BB-BC00-63170FB69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2044CF1-2665-4BF6-8A4E-63685A3FE9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0700" y="561580"/>
            <a:ext cx="24003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028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7BAEE-8CFB-4F0D-9C91-40425AC8A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monitor pattern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B5DD1-AD79-4931-B523-4F9A912D4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example turns out to be a great fit to the monitor pattern.</a:t>
            </a:r>
          </a:p>
          <a:p>
            <a:endParaRPr lang="en-US" dirty="0"/>
          </a:p>
          <a:p>
            <a:r>
              <a:rPr lang="en-US" dirty="0"/>
              <a:t>A monitor combines protection of a critical section with additional operations for waiting and for notification.</a:t>
            </a:r>
          </a:p>
          <a:p>
            <a:endParaRPr lang="en-US" dirty="0"/>
          </a:p>
          <a:p>
            <a:r>
              <a:rPr lang="en-US" dirty="0"/>
              <a:t>For each protected object, you will need a “mutex” object that will be the associated lock.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1A91AC-BC3D-42FB-91C5-433A07619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C44485-CCBB-4523-BF97-0955ECE0A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507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50A5D-1C87-4845-958B-10B2BCF67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to the bounded buffer problem using a monitor pattern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3EB552-D9BE-4114-82D2-632D75CB67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will need a mutex, plus two “condition variables”:</a:t>
            </a:r>
          </a:p>
          <a:p>
            <a:r>
              <a:rPr lang="en-US" dirty="0"/>
              <a:t>  	std::mutex </a:t>
            </a:r>
            <a:r>
              <a:rPr lang="en-US" dirty="0" err="1"/>
              <a:t>bb_mutex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       std::</a:t>
            </a:r>
            <a:r>
              <a:rPr lang="en-US" dirty="0" err="1"/>
              <a:t>condition_variable</a:t>
            </a:r>
            <a:r>
              <a:rPr lang="en-US" dirty="0"/>
              <a:t> </a:t>
            </a:r>
            <a:r>
              <a:rPr lang="en-US" dirty="0" err="1"/>
              <a:t>not_empty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       std::</a:t>
            </a:r>
            <a:r>
              <a:rPr lang="en-US" dirty="0" err="1"/>
              <a:t>condition_variable</a:t>
            </a:r>
            <a:r>
              <a:rPr lang="en-US" dirty="0"/>
              <a:t> </a:t>
            </a:r>
            <a:r>
              <a:rPr lang="en-US" dirty="0" err="1"/>
              <a:t>not_full</a:t>
            </a:r>
            <a:r>
              <a:rPr lang="en-US" dirty="0"/>
              <a:t>;</a:t>
            </a:r>
            <a:br>
              <a:rPr lang="en-US" dirty="0"/>
            </a:br>
            <a:endParaRPr lang="en-US" dirty="0"/>
          </a:p>
          <a:p>
            <a:r>
              <a:rPr lang="en-US" dirty="0"/>
              <a:t>… even though we will have two critical sections (one to produce, one to consume) we use one mutex.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E5B353-2E7B-4D30-ADF1-492EB3A8E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089480-64C2-4A07-953A-1DF1B8618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1193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B6E48-31B4-4F5E-B619-201D56095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to the bounded buffer problem using a monitor pattern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0AFBE-8FC0-454D-A6E6-EEA34B6F0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0688" y="2266088"/>
            <a:ext cx="10641690" cy="4023360"/>
          </a:xfrm>
        </p:spPr>
        <p:txBody>
          <a:bodyPr/>
          <a:lstStyle/>
          <a:p>
            <a:r>
              <a:rPr lang="en-US" dirty="0"/>
              <a:t>Next, we need our const int LEN, and int variables </a:t>
            </a:r>
            <a:r>
              <a:rPr lang="en-US" dirty="0" err="1"/>
              <a:t>nfree</a:t>
            </a:r>
            <a:r>
              <a:rPr lang="en-US" dirty="0"/>
              <a:t>, </a:t>
            </a:r>
            <a:r>
              <a:rPr lang="en-US" dirty="0" err="1"/>
              <a:t>nfull</a:t>
            </a:r>
            <a:r>
              <a:rPr lang="en-US" dirty="0"/>
              <a:t>, </a:t>
            </a:r>
            <a:r>
              <a:rPr lang="en-US" dirty="0" err="1"/>
              <a:t>free_ptr</a:t>
            </a:r>
            <a:r>
              <a:rPr lang="en-US" dirty="0"/>
              <a:t> and </a:t>
            </a:r>
            <a:r>
              <a:rPr lang="en-US" dirty="0" err="1"/>
              <a:t>next_item</a:t>
            </a:r>
            <a:r>
              <a:rPr lang="en-US" dirty="0"/>
              <a:t>.  Initially everything is free: </a:t>
            </a:r>
            <a:r>
              <a:rPr lang="en-US" dirty="0" err="1"/>
              <a:t>nfree</a:t>
            </a:r>
            <a:r>
              <a:rPr lang="en-US" dirty="0"/>
              <a:t> = LEN;</a:t>
            </a:r>
          </a:p>
          <a:p>
            <a:endParaRPr lang="en-US" dirty="0"/>
          </a:p>
          <a:p>
            <a:r>
              <a:rPr lang="en-US" dirty="0"/>
              <a:t>const int LEN = 8;</a:t>
            </a:r>
            <a:br>
              <a:rPr lang="en-US" dirty="0"/>
            </a:br>
            <a:r>
              <a:rPr lang="en-US" dirty="0"/>
              <a:t>int </a:t>
            </a:r>
            <a:r>
              <a:rPr lang="en-US" dirty="0" err="1"/>
              <a:t>nfree</a:t>
            </a:r>
            <a:r>
              <a:rPr lang="en-US" dirty="0"/>
              <a:t> = LEN;</a:t>
            </a:r>
            <a:br>
              <a:rPr lang="en-US" dirty="0"/>
            </a:br>
            <a:r>
              <a:rPr lang="en-US" dirty="0"/>
              <a:t>int </a:t>
            </a:r>
            <a:r>
              <a:rPr lang="en-US" dirty="0" err="1"/>
              <a:t>nfull</a:t>
            </a:r>
            <a:r>
              <a:rPr lang="en-US" dirty="0"/>
              <a:t> = 0;</a:t>
            </a:r>
            <a:br>
              <a:rPr lang="en-US" dirty="0"/>
            </a:br>
            <a:r>
              <a:rPr lang="en-US" dirty="0"/>
              <a:t>int </a:t>
            </a:r>
            <a:r>
              <a:rPr lang="en-US" dirty="0" err="1"/>
              <a:t>free_ptr</a:t>
            </a:r>
            <a:r>
              <a:rPr lang="en-US" dirty="0"/>
              <a:t> = 0;</a:t>
            </a:r>
            <a:br>
              <a:rPr lang="en-US" dirty="0"/>
            </a:br>
            <a:r>
              <a:rPr lang="en-US" dirty="0"/>
              <a:t>int </a:t>
            </a:r>
            <a:r>
              <a:rPr lang="en-US" dirty="0" err="1"/>
              <a:t>next_item</a:t>
            </a:r>
            <a:r>
              <a:rPr lang="en-US" dirty="0"/>
              <a:t> = 0;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BFDEB8-1E84-4030-B3AC-03110EA48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9DE268-DB79-4DCE-9835-8AC952335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13</a:t>
            </a:fld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D984C10-41A8-4044-9D81-D85BEA5DDBF9}"/>
              </a:ext>
            </a:extLst>
          </p:cNvPr>
          <p:cNvGrpSpPr/>
          <p:nvPr/>
        </p:nvGrpSpPr>
        <p:grpSpPr>
          <a:xfrm rot="18733041">
            <a:off x="6543153" y="3682170"/>
            <a:ext cx="2913458" cy="2913458"/>
            <a:chOff x="4988643" y="3628974"/>
            <a:chExt cx="2913458" cy="2913458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02A6D34-DAA6-4A74-87DD-A89FA86255BF}"/>
                </a:ext>
              </a:extLst>
            </p:cNvPr>
            <p:cNvCxnSpPr>
              <a:cxnSpLocks/>
            </p:cNvCxnSpPr>
            <p:nvPr/>
          </p:nvCxnSpPr>
          <p:spPr>
            <a:xfrm>
              <a:off x="6445372" y="3628974"/>
              <a:ext cx="0" cy="677174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ED9A6CB-132C-41D9-B742-77E87041C75E}"/>
                </a:ext>
              </a:extLst>
            </p:cNvPr>
            <p:cNvCxnSpPr>
              <a:cxnSpLocks/>
            </p:cNvCxnSpPr>
            <p:nvPr/>
          </p:nvCxnSpPr>
          <p:spPr>
            <a:xfrm>
              <a:off x="6445372" y="5865258"/>
              <a:ext cx="0" cy="677174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67FDF8B-AEA5-41F2-AC82-4690055EF26E}"/>
                </a:ext>
              </a:extLst>
            </p:cNvPr>
            <p:cNvGrpSpPr/>
            <p:nvPr/>
          </p:nvGrpSpPr>
          <p:grpSpPr>
            <a:xfrm rot="5400000">
              <a:off x="6445372" y="3624374"/>
              <a:ext cx="0" cy="2913458"/>
              <a:chOff x="3641788" y="3344303"/>
              <a:chExt cx="0" cy="2913458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3C806E99-25D9-42FF-8CAC-469A25353827}"/>
                  </a:ext>
                </a:extLst>
              </p:cNvPr>
              <p:cNvCxnSpPr/>
              <p:nvPr/>
            </p:nvCxnSpPr>
            <p:spPr>
              <a:xfrm>
                <a:off x="3641788" y="3344303"/>
                <a:ext cx="0" cy="677174"/>
              </a:xfrm>
              <a:prstGeom prst="line">
                <a:avLst/>
              </a:prstGeom>
              <a:ln w="571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1383A2C1-F668-48D7-9BAF-01C87597F411}"/>
                  </a:ext>
                </a:extLst>
              </p:cNvPr>
              <p:cNvCxnSpPr/>
              <p:nvPr/>
            </p:nvCxnSpPr>
            <p:spPr>
              <a:xfrm>
                <a:off x="3641788" y="5580587"/>
                <a:ext cx="0" cy="677174"/>
              </a:xfrm>
              <a:prstGeom prst="line">
                <a:avLst/>
              </a:prstGeom>
              <a:ln w="571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87F81864-F125-43BA-8A4F-FAE48E5EEDD7}"/>
              </a:ext>
            </a:extLst>
          </p:cNvPr>
          <p:cNvSpPr txBox="1"/>
          <p:nvPr/>
        </p:nvSpPr>
        <p:spPr>
          <a:xfrm>
            <a:off x="4632386" y="3618781"/>
            <a:ext cx="1552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err="1"/>
              <a:t>nfree</a:t>
            </a:r>
            <a:r>
              <a:rPr lang="en-US" b="1" dirty="0"/>
              <a:t> =3</a:t>
            </a:r>
          </a:p>
          <a:p>
            <a:pPr algn="r"/>
            <a:r>
              <a:rPr lang="en-US" b="1" dirty="0" err="1"/>
              <a:t>free_ptr</a:t>
            </a:r>
            <a:r>
              <a:rPr lang="en-US" b="1" dirty="0"/>
              <a:t> = 15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5587203-46F6-4238-8EB3-213051484DD7}"/>
              </a:ext>
            </a:extLst>
          </p:cNvPr>
          <p:cNvSpPr txBox="1"/>
          <p:nvPr/>
        </p:nvSpPr>
        <p:spPr>
          <a:xfrm>
            <a:off x="10442391" y="5650653"/>
            <a:ext cx="1975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nfull</a:t>
            </a:r>
            <a:r>
              <a:rPr lang="en-US" b="1" dirty="0"/>
              <a:t> =5</a:t>
            </a:r>
          </a:p>
          <a:p>
            <a:r>
              <a:rPr lang="en-US" b="1" dirty="0" err="1"/>
              <a:t>next_item</a:t>
            </a:r>
            <a:r>
              <a:rPr lang="en-US" b="1" dirty="0"/>
              <a:t> = 10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340B321E-95C0-417B-BA8C-4E3810E7D79D}"/>
              </a:ext>
            </a:extLst>
          </p:cNvPr>
          <p:cNvGrpSpPr/>
          <p:nvPr/>
        </p:nvGrpSpPr>
        <p:grpSpPr>
          <a:xfrm>
            <a:off x="6318952" y="3645351"/>
            <a:ext cx="4104178" cy="2983219"/>
            <a:chOff x="4628174" y="3455570"/>
            <a:chExt cx="4104178" cy="2983219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AA346463-46B9-4D71-80CF-F13B69C7366E}"/>
                </a:ext>
              </a:extLst>
            </p:cNvPr>
            <p:cNvSpPr/>
            <p:nvPr/>
          </p:nvSpPr>
          <p:spPr>
            <a:xfrm>
              <a:off x="4842932" y="3492389"/>
              <a:ext cx="2932345" cy="2897643"/>
            </a:xfrm>
            <a:prstGeom prst="ellipse">
              <a:avLst/>
            </a:pr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0A28C14-12A1-4C6D-80B7-7D76B8035C96}"/>
                </a:ext>
              </a:extLst>
            </p:cNvPr>
            <p:cNvSpPr/>
            <p:nvPr/>
          </p:nvSpPr>
          <p:spPr>
            <a:xfrm>
              <a:off x="5497503" y="4153748"/>
              <a:ext cx="1575024" cy="1582819"/>
            </a:xfrm>
            <a:prstGeom prst="ellipse">
              <a:avLst/>
            </a:pr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003FF07-AF48-4074-A4E9-027778D7B710}"/>
                </a:ext>
              </a:extLst>
            </p:cNvPr>
            <p:cNvCxnSpPr/>
            <p:nvPr/>
          </p:nvCxnSpPr>
          <p:spPr>
            <a:xfrm>
              <a:off x="6292972" y="3476574"/>
              <a:ext cx="0" cy="677174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4D4B0C0-244F-493B-BF8E-C55B756B1319}"/>
                </a:ext>
              </a:extLst>
            </p:cNvPr>
            <p:cNvCxnSpPr/>
            <p:nvPr/>
          </p:nvCxnSpPr>
          <p:spPr>
            <a:xfrm>
              <a:off x="6292972" y="5712858"/>
              <a:ext cx="0" cy="677174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5C8A50F2-C43B-4FB6-8D1A-FE74BFBDA5F4}"/>
                </a:ext>
              </a:extLst>
            </p:cNvPr>
            <p:cNvGrpSpPr/>
            <p:nvPr/>
          </p:nvGrpSpPr>
          <p:grpSpPr>
            <a:xfrm rot="5400000">
              <a:off x="6292972" y="3471974"/>
              <a:ext cx="0" cy="2913458"/>
              <a:chOff x="3641788" y="3344303"/>
              <a:chExt cx="0" cy="2913458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B5DCBF89-C2B7-44B5-AC95-AE2ADD5EFAEA}"/>
                  </a:ext>
                </a:extLst>
              </p:cNvPr>
              <p:cNvCxnSpPr/>
              <p:nvPr/>
            </p:nvCxnSpPr>
            <p:spPr>
              <a:xfrm>
                <a:off x="3641788" y="3344303"/>
                <a:ext cx="0" cy="677174"/>
              </a:xfrm>
              <a:prstGeom prst="line">
                <a:avLst/>
              </a:prstGeom>
              <a:ln w="571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F0696499-07DA-4B48-95FC-4AA9B3EB1163}"/>
                  </a:ext>
                </a:extLst>
              </p:cNvPr>
              <p:cNvCxnSpPr/>
              <p:nvPr/>
            </p:nvCxnSpPr>
            <p:spPr>
              <a:xfrm>
                <a:off x="3641788" y="5580587"/>
                <a:ext cx="0" cy="677174"/>
              </a:xfrm>
              <a:prstGeom prst="line">
                <a:avLst/>
              </a:prstGeom>
              <a:ln w="571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B97A836-68E3-46BF-8C3F-DDAF10ABC956}"/>
                </a:ext>
              </a:extLst>
            </p:cNvPr>
            <p:cNvSpPr txBox="1"/>
            <p:nvPr/>
          </p:nvSpPr>
          <p:spPr>
            <a:xfrm>
              <a:off x="6426683" y="3736148"/>
              <a:ext cx="573475" cy="276999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/>
                <a:t>free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151723F-CD37-4D3F-AA2E-57CC8B2B8C4D}"/>
                </a:ext>
              </a:extLst>
            </p:cNvPr>
            <p:cNvSpPr txBox="1"/>
            <p:nvPr/>
          </p:nvSpPr>
          <p:spPr>
            <a:xfrm>
              <a:off x="7056298" y="4314087"/>
              <a:ext cx="455024" cy="276999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/>
                <a:t>free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BD208545-4B81-4BCD-9F1B-CBC28869A40F}"/>
                </a:ext>
              </a:extLst>
            </p:cNvPr>
            <p:cNvSpPr txBox="1"/>
            <p:nvPr/>
          </p:nvSpPr>
          <p:spPr>
            <a:xfrm>
              <a:off x="6499125" y="5756587"/>
              <a:ext cx="455024" cy="461665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/>
                <a:t>Item</a:t>
              </a:r>
            </a:p>
            <a:p>
              <a:pPr algn="ctr"/>
              <a:r>
                <a:rPr lang="en-US" sz="1200" b="1" i="1" dirty="0"/>
                <a:t>11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7F69B90-D168-4212-A7DD-02601525013F}"/>
                </a:ext>
              </a:extLst>
            </p:cNvPr>
            <p:cNvSpPr txBox="1"/>
            <p:nvPr/>
          </p:nvSpPr>
          <p:spPr>
            <a:xfrm>
              <a:off x="5694595" y="5786186"/>
              <a:ext cx="484583" cy="461665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/>
                <a:t>Item</a:t>
              </a:r>
            </a:p>
            <a:p>
              <a:pPr algn="ctr"/>
              <a:r>
                <a:rPr lang="en-US" sz="1200" b="1" i="1" dirty="0"/>
                <a:t>12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40336F4-D345-46C5-9F42-959D21D386D8}"/>
                </a:ext>
              </a:extLst>
            </p:cNvPr>
            <p:cNvSpPr txBox="1"/>
            <p:nvPr/>
          </p:nvSpPr>
          <p:spPr>
            <a:xfrm>
              <a:off x="5028428" y="5123089"/>
              <a:ext cx="455024" cy="461665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/>
                <a:t>Item </a:t>
              </a:r>
              <a:br>
                <a:rPr lang="en-US" sz="1200" b="1" i="1" dirty="0"/>
              </a:br>
              <a:r>
                <a:rPr lang="en-US" sz="1200" b="1" i="1" dirty="0"/>
                <a:t>13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89D65810-7662-465E-A463-AE5EBB767B1B}"/>
                </a:ext>
              </a:extLst>
            </p:cNvPr>
            <p:cNvSpPr txBox="1"/>
            <p:nvPr/>
          </p:nvSpPr>
          <p:spPr>
            <a:xfrm>
              <a:off x="5022914" y="4298251"/>
              <a:ext cx="466053" cy="461665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/>
                <a:t>Item </a:t>
              </a:r>
              <a:br>
                <a:rPr lang="en-US" sz="1200" b="1" i="1" dirty="0"/>
              </a:br>
              <a:r>
                <a:rPr lang="en-US" sz="1200" b="1" i="1" dirty="0"/>
                <a:t>14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50F051E-1644-4D77-8C0F-8B97E53C4766}"/>
                </a:ext>
              </a:extLst>
            </p:cNvPr>
            <p:cNvSpPr txBox="1"/>
            <p:nvPr/>
          </p:nvSpPr>
          <p:spPr>
            <a:xfrm>
              <a:off x="5583655" y="3736148"/>
              <a:ext cx="606584" cy="276999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/>
                <a:t>free</a:t>
              </a: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4524E965-B9D2-4A0E-8738-3253B4D0B5AD}"/>
                </a:ext>
              </a:extLst>
            </p:cNvPr>
            <p:cNvSpPr/>
            <p:nvPr/>
          </p:nvSpPr>
          <p:spPr>
            <a:xfrm>
              <a:off x="8555032" y="5501222"/>
              <a:ext cx="177320" cy="213081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AD4D004B-588B-4B72-97D1-BE9DFDD561C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605991" y="5359727"/>
              <a:ext cx="974601" cy="235262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EF9F249-4211-4D32-A896-BC7E266E858C}"/>
                </a:ext>
              </a:extLst>
            </p:cNvPr>
            <p:cNvSpPr/>
            <p:nvPr/>
          </p:nvSpPr>
          <p:spPr>
            <a:xfrm>
              <a:off x="4628174" y="3516595"/>
              <a:ext cx="177320" cy="213081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31B4EA3A-AB63-4413-B8EA-5926F967DFBB}"/>
                </a:ext>
              </a:extLst>
            </p:cNvPr>
            <p:cNvCxnSpPr>
              <a:cxnSpLocks/>
              <a:stCxn id="33" idx="2"/>
              <a:endCxn id="29" idx="1"/>
            </p:cNvCxnSpPr>
            <p:nvPr/>
          </p:nvCxnSpPr>
          <p:spPr>
            <a:xfrm>
              <a:off x="4628174" y="3623136"/>
              <a:ext cx="955481" cy="251512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CAF9D23-C2F1-4F1B-80E1-1C1D99043E32}"/>
                </a:ext>
              </a:extLst>
            </p:cNvPr>
            <p:cNvSpPr txBox="1"/>
            <p:nvPr/>
          </p:nvSpPr>
          <p:spPr>
            <a:xfrm>
              <a:off x="7143202" y="5133324"/>
              <a:ext cx="455024" cy="461665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/>
                <a:t>Item</a:t>
              </a:r>
            </a:p>
            <a:p>
              <a:pPr algn="ctr"/>
              <a:r>
                <a:rPr lang="en-US" sz="1200" b="1" i="1" dirty="0"/>
                <a:t>10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79038088-DB22-4AE1-84B7-2C09FFA6E59A}"/>
                </a:ext>
              </a:extLst>
            </p:cNvPr>
            <p:cNvSpPr txBox="1"/>
            <p:nvPr/>
          </p:nvSpPr>
          <p:spPr>
            <a:xfrm>
              <a:off x="6954149" y="3691611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41C17713-87D1-48C5-892B-F786CF236AB9}"/>
                </a:ext>
              </a:extLst>
            </p:cNvPr>
            <p:cNvSpPr txBox="1"/>
            <p:nvPr/>
          </p:nvSpPr>
          <p:spPr>
            <a:xfrm>
              <a:off x="7486436" y="4587676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E441680D-A6D2-4541-9709-41180EE8F196}"/>
                </a:ext>
              </a:extLst>
            </p:cNvPr>
            <p:cNvSpPr txBox="1"/>
            <p:nvPr/>
          </p:nvSpPr>
          <p:spPr>
            <a:xfrm>
              <a:off x="7209902" y="5524516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F67996C5-24F9-467B-8B9A-C369E649D105}"/>
                </a:ext>
              </a:extLst>
            </p:cNvPr>
            <p:cNvSpPr txBox="1"/>
            <p:nvPr/>
          </p:nvSpPr>
          <p:spPr>
            <a:xfrm>
              <a:off x="6270531" y="6069457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3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8A02E1A2-E99F-47F7-9E28-43C3C93871A2}"/>
                </a:ext>
              </a:extLst>
            </p:cNvPr>
            <p:cNvSpPr txBox="1"/>
            <p:nvPr/>
          </p:nvSpPr>
          <p:spPr>
            <a:xfrm>
              <a:off x="5364572" y="5813729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4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1C36E6AC-F94E-4CE7-AC56-C0194C8E95E4}"/>
                </a:ext>
              </a:extLst>
            </p:cNvPr>
            <p:cNvSpPr txBox="1"/>
            <p:nvPr/>
          </p:nvSpPr>
          <p:spPr>
            <a:xfrm>
              <a:off x="4820469" y="4862364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5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7A367A1D-F807-43FB-9450-0CF661E19915}"/>
                </a:ext>
              </a:extLst>
            </p:cNvPr>
            <p:cNvSpPr txBox="1"/>
            <p:nvPr/>
          </p:nvSpPr>
          <p:spPr>
            <a:xfrm>
              <a:off x="5088706" y="3973094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376A602E-9F56-4B37-9FFE-DFDC8CF19091}"/>
                </a:ext>
              </a:extLst>
            </p:cNvPr>
            <p:cNvSpPr txBox="1"/>
            <p:nvPr/>
          </p:nvSpPr>
          <p:spPr>
            <a:xfrm>
              <a:off x="6018742" y="345557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90305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B6E48-31B4-4F5E-B619-201D56095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to the bounded buffer problem using a monitor pattern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0AFBE-8FC0-454D-A6E6-EEA34B6F0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0688" y="2266088"/>
            <a:ext cx="10641690" cy="4023360"/>
          </a:xfrm>
        </p:spPr>
        <p:txBody>
          <a:bodyPr/>
          <a:lstStyle/>
          <a:p>
            <a:r>
              <a:rPr lang="en-US" dirty="0"/>
              <a:t>Next, we need our const int LEN, and int variables </a:t>
            </a:r>
            <a:r>
              <a:rPr lang="en-US" dirty="0" err="1"/>
              <a:t>nfree</a:t>
            </a:r>
            <a:r>
              <a:rPr lang="en-US" dirty="0"/>
              <a:t>, </a:t>
            </a:r>
            <a:r>
              <a:rPr lang="en-US" dirty="0" err="1"/>
              <a:t>nfull</a:t>
            </a:r>
            <a:r>
              <a:rPr lang="en-US" dirty="0"/>
              <a:t>, </a:t>
            </a:r>
            <a:r>
              <a:rPr lang="en-US" dirty="0" err="1"/>
              <a:t>free_ptr</a:t>
            </a:r>
            <a:r>
              <a:rPr lang="en-US" dirty="0"/>
              <a:t> and </a:t>
            </a:r>
            <a:r>
              <a:rPr lang="en-US" dirty="0" err="1"/>
              <a:t>next_item</a:t>
            </a:r>
            <a:r>
              <a:rPr lang="en-US" dirty="0"/>
              <a:t>.  Initially everything is free: </a:t>
            </a:r>
            <a:r>
              <a:rPr lang="en-US" dirty="0" err="1"/>
              <a:t>nfree</a:t>
            </a:r>
            <a:r>
              <a:rPr lang="en-US" dirty="0"/>
              <a:t> = LEN;</a:t>
            </a:r>
          </a:p>
          <a:p>
            <a:endParaRPr lang="en-US" dirty="0"/>
          </a:p>
          <a:p>
            <a:r>
              <a:rPr lang="en-US" dirty="0"/>
              <a:t>const int LEN = 8;</a:t>
            </a:r>
            <a:br>
              <a:rPr lang="en-US" dirty="0"/>
            </a:br>
            <a:r>
              <a:rPr lang="en-US" dirty="0"/>
              <a:t>int </a:t>
            </a:r>
            <a:r>
              <a:rPr lang="en-US" dirty="0" err="1"/>
              <a:t>nfree</a:t>
            </a:r>
            <a:r>
              <a:rPr lang="en-US" dirty="0"/>
              <a:t> = LEN;</a:t>
            </a:r>
            <a:br>
              <a:rPr lang="en-US" dirty="0"/>
            </a:br>
            <a:r>
              <a:rPr lang="en-US" dirty="0"/>
              <a:t>int </a:t>
            </a:r>
            <a:r>
              <a:rPr lang="en-US" dirty="0" err="1"/>
              <a:t>nfull</a:t>
            </a:r>
            <a:r>
              <a:rPr lang="en-US" dirty="0"/>
              <a:t> = 0;</a:t>
            </a:r>
            <a:br>
              <a:rPr lang="en-US" dirty="0"/>
            </a:br>
            <a:r>
              <a:rPr lang="en-US" dirty="0"/>
              <a:t>int </a:t>
            </a:r>
            <a:r>
              <a:rPr lang="en-US" dirty="0" err="1"/>
              <a:t>free_ptr</a:t>
            </a:r>
            <a:r>
              <a:rPr lang="en-US" dirty="0"/>
              <a:t> = 0;</a:t>
            </a:r>
            <a:br>
              <a:rPr lang="en-US" dirty="0"/>
            </a:br>
            <a:r>
              <a:rPr lang="en-US" dirty="0"/>
              <a:t>int </a:t>
            </a:r>
            <a:r>
              <a:rPr lang="en-US" dirty="0" err="1"/>
              <a:t>next_item</a:t>
            </a:r>
            <a:r>
              <a:rPr lang="en-US" dirty="0"/>
              <a:t> = 0;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BFDEB8-1E84-4030-B3AC-03110EA48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9DE268-DB79-4DCE-9835-8AC952335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14</a:t>
            </a:fld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D984C10-41A8-4044-9D81-D85BEA5DDBF9}"/>
              </a:ext>
            </a:extLst>
          </p:cNvPr>
          <p:cNvGrpSpPr/>
          <p:nvPr/>
        </p:nvGrpSpPr>
        <p:grpSpPr>
          <a:xfrm rot="18733041">
            <a:off x="6543153" y="3682170"/>
            <a:ext cx="2913458" cy="2913458"/>
            <a:chOff x="4988643" y="3628974"/>
            <a:chExt cx="2913458" cy="2913458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02A6D34-DAA6-4A74-87DD-A89FA86255BF}"/>
                </a:ext>
              </a:extLst>
            </p:cNvPr>
            <p:cNvCxnSpPr>
              <a:cxnSpLocks/>
            </p:cNvCxnSpPr>
            <p:nvPr/>
          </p:nvCxnSpPr>
          <p:spPr>
            <a:xfrm>
              <a:off x="6445372" y="3628974"/>
              <a:ext cx="0" cy="677174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ED9A6CB-132C-41D9-B742-77E87041C75E}"/>
                </a:ext>
              </a:extLst>
            </p:cNvPr>
            <p:cNvCxnSpPr>
              <a:cxnSpLocks/>
            </p:cNvCxnSpPr>
            <p:nvPr/>
          </p:nvCxnSpPr>
          <p:spPr>
            <a:xfrm>
              <a:off x="6445372" y="5865258"/>
              <a:ext cx="0" cy="677174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67FDF8B-AEA5-41F2-AC82-4690055EF26E}"/>
                </a:ext>
              </a:extLst>
            </p:cNvPr>
            <p:cNvGrpSpPr/>
            <p:nvPr/>
          </p:nvGrpSpPr>
          <p:grpSpPr>
            <a:xfrm rot="5400000">
              <a:off x="6445372" y="3624374"/>
              <a:ext cx="0" cy="2913458"/>
              <a:chOff x="3641788" y="3344303"/>
              <a:chExt cx="0" cy="2913458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3C806E99-25D9-42FF-8CAC-469A25353827}"/>
                  </a:ext>
                </a:extLst>
              </p:cNvPr>
              <p:cNvCxnSpPr/>
              <p:nvPr/>
            </p:nvCxnSpPr>
            <p:spPr>
              <a:xfrm>
                <a:off x="3641788" y="3344303"/>
                <a:ext cx="0" cy="677174"/>
              </a:xfrm>
              <a:prstGeom prst="line">
                <a:avLst/>
              </a:prstGeom>
              <a:ln w="571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1383A2C1-F668-48D7-9BAF-01C87597F411}"/>
                  </a:ext>
                </a:extLst>
              </p:cNvPr>
              <p:cNvCxnSpPr/>
              <p:nvPr/>
            </p:nvCxnSpPr>
            <p:spPr>
              <a:xfrm>
                <a:off x="3641788" y="5580587"/>
                <a:ext cx="0" cy="677174"/>
              </a:xfrm>
              <a:prstGeom prst="line">
                <a:avLst/>
              </a:prstGeom>
              <a:ln w="571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87F81864-F125-43BA-8A4F-FAE48E5EEDD7}"/>
              </a:ext>
            </a:extLst>
          </p:cNvPr>
          <p:cNvSpPr txBox="1"/>
          <p:nvPr/>
        </p:nvSpPr>
        <p:spPr>
          <a:xfrm>
            <a:off x="4632386" y="3618781"/>
            <a:ext cx="1552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err="1"/>
              <a:t>nfree</a:t>
            </a:r>
            <a:r>
              <a:rPr lang="en-US" b="1" dirty="0"/>
              <a:t> =3</a:t>
            </a:r>
          </a:p>
          <a:p>
            <a:pPr algn="r"/>
            <a:r>
              <a:rPr lang="en-US" b="1" dirty="0" err="1"/>
              <a:t>free_ptr</a:t>
            </a:r>
            <a:r>
              <a:rPr lang="en-US" b="1" dirty="0"/>
              <a:t> = 15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5587203-46F6-4238-8EB3-213051484DD7}"/>
              </a:ext>
            </a:extLst>
          </p:cNvPr>
          <p:cNvSpPr txBox="1"/>
          <p:nvPr/>
        </p:nvSpPr>
        <p:spPr>
          <a:xfrm>
            <a:off x="10442391" y="5650653"/>
            <a:ext cx="1975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nfull</a:t>
            </a:r>
            <a:r>
              <a:rPr lang="en-US" b="1" dirty="0"/>
              <a:t> =5</a:t>
            </a:r>
          </a:p>
          <a:p>
            <a:r>
              <a:rPr lang="en-US" b="1" dirty="0" err="1"/>
              <a:t>next_item</a:t>
            </a:r>
            <a:r>
              <a:rPr lang="en-US" b="1" dirty="0"/>
              <a:t> = 10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340B321E-95C0-417B-BA8C-4E3810E7D79D}"/>
              </a:ext>
            </a:extLst>
          </p:cNvPr>
          <p:cNvGrpSpPr/>
          <p:nvPr/>
        </p:nvGrpSpPr>
        <p:grpSpPr>
          <a:xfrm>
            <a:off x="6318952" y="3645351"/>
            <a:ext cx="4104178" cy="2983219"/>
            <a:chOff x="4628174" y="3455570"/>
            <a:chExt cx="4104178" cy="2983219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AA346463-46B9-4D71-80CF-F13B69C7366E}"/>
                </a:ext>
              </a:extLst>
            </p:cNvPr>
            <p:cNvSpPr/>
            <p:nvPr/>
          </p:nvSpPr>
          <p:spPr>
            <a:xfrm>
              <a:off x="4842932" y="3492389"/>
              <a:ext cx="2932345" cy="2897643"/>
            </a:xfrm>
            <a:prstGeom prst="ellipse">
              <a:avLst/>
            </a:pr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0A28C14-12A1-4C6D-80B7-7D76B8035C96}"/>
                </a:ext>
              </a:extLst>
            </p:cNvPr>
            <p:cNvSpPr/>
            <p:nvPr/>
          </p:nvSpPr>
          <p:spPr>
            <a:xfrm>
              <a:off x="5497503" y="4153748"/>
              <a:ext cx="1575024" cy="1582819"/>
            </a:xfrm>
            <a:prstGeom prst="ellipse">
              <a:avLst/>
            </a:pr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003FF07-AF48-4074-A4E9-027778D7B710}"/>
                </a:ext>
              </a:extLst>
            </p:cNvPr>
            <p:cNvCxnSpPr/>
            <p:nvPr/>
          </p:nvCxnSpPr>
          <p:spPr>
            <a:xfrm>
              <a:off x="6292972" y="3476574"/>
              <a:ext cx="0" cy="677174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4D4B0C0-244F-493B-BF8E-C55B756B1319}"/>
                </a:ext>
              </a:extLst>
            </p:cNvPr>
            <p:cNvCxnSpPr/>
            <p:nvPr/>
          </p:nvCxnSpPr>
          <p:spPr>
            <a:xfrm>
              <a:off x="6292972" y="5712858"/>
              <a:ext cx="0" cy="677174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5C8A50F2-C43B-4FB6-8D1A-FE74BFBDA5F4}"/>
                </a:ext>
              </a:extLst>
            </p:cNvPr>
            <p:cNvGrpSpPr/>
            <p:nvPr/>
          </p:nvGrpSpPr>
          <p:grpSpPr>
            <a:xfrm rot="5400000">
              <a:off x="6292972" y="3471974"/>
              <a:ext cx="0" cy="2913458"/>
              <a:chOff x="3641788" y="3344303"/>
              <a:chExt cx="0" cy="2913458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B5DCBF89-C2B7-44B5-AC95-AE2ADD5EFAEA}"/>
                  </a:ext>
                </a:extLst>
              </p:cNvPr>
              <p:cNvCxnSpPr/>
              <p:nvPr/>
            </p:nvCxnSpPr>
            <p:spPr>
              <a:xfrm>
                <a:off x="3641788" y="3344303"/>
                <a:ext cx="0" cy="677174"/>
              </a:xfrm>
              <a:prstGeom prst="line">
                <a:avLst/>
              </a:prstGeom>
              <a:ln w="571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F0696499-07DA-4B48-95FC-4AA9B3EB1163}"/>
                  </a:ext>
                </a:extLst>
              </p:cNvPr>
              <p:cNvCxnSpPr/>
              <p:nvPr/>
            </p:nvCxnSpPr>
            <p:spPr>
              <a:xfrm>
                <a:off x="3641788" y="5580587"/>
                <a:ext cx="0" cy="677174"/>
              </a:xfrm>
              <a:prstGeom prst="line">
                <a:avLst/>
              </a:prstGeom>
              <a:ln w="571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B97A836-68E3-46BF-8C3F-DDAF10ABC956}"/>
                </a:ext>
              </a:extLst>
            </p:cNvPr>
            <p:cNvSpPr txBox="1"/>
            <p:nvPr/>
          </p:nvSpPr>
          <p:spPr>
            <a:xfrm>
              <a:off x="6426683" y="3736148"/>
              <a:ext cx="573475" cy="276999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/>
                <a:t>free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151723F-CD37-4D3F-AA2E-57CC8B2B8C4D}"/>
                </a:ext>
              </a:extLst>
            </p:cNvPr>
            <p:cNvSpPr txBox="1"/>
            <p:nvPr/>
          </p:nvSpPr>
          <p:spPr>
            <a:xfrm>
              <a:off x="7056298" y="4314087"/>
              <a:ext cx="455024" cy="276999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/>
                <a:t>free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BD208545-4B81-4BCD-9F1B-CBC28869A40F}"/>
                </a:ext>
              </a:extLst>
            </p:cNvPr>
            <p:cNvSpPr txBox="1"/>
            <p:nvPr/>
          </p:nvSpPr>
          <p:spPr>
            <a:xfrm>
              <a:off x="6499125" y="5756587"/>
              <a:ext cx="455024" cy="461665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/>
                <a:t>Item</a:t>
              </a:r>
            </a:p>
            <a:p>
              <a:pPr algn="ctr"/>
              <a:r>
                <a:rPr lang="en-US" sz="1200" b="1" i="1" dirty="0"/>
                <a:t>11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7F69B90-D168-4212-A7DD-02601525013F}"/>
                </a:ext>
              </a:extLst>
            </p:cNvPr>
            <p:cNvSpPr txBox="1"/>
            <p:nvPr/>
          </p:nvSpPr>
          <p:spPr>
            <a:xfrm>
              <a:off x="5694595" y="5786186"/>
              <a:ext cx="484583" cy="461665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/>
                <a:t>Item</a:t>
              </a:r>
            </a:p>
            <a:p>
              <a:pPr algn="ctr"/>
              <a:r>
                <a:rPr lang="en-US" sz="1200" b="1" i="1" dirty="0"/>
                <a:t>12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40336F4-D345-46C5-9F42-959D21D386D8}"/>
                </a:ext>
              </a:extLst>
            </p:cNvPr>
            <p:cNvSpPr txBox="1"/>
            <p:nvPr/>
          </p:nvSpPr>
          <p:spPr>
            <a:xfrm>
              <a:off x="5028428" y="5123089"/>
              <a:ext cx="455024" cy="461665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/>
                <a:t>Item </a:t>
              </a:r>
              <a:br>
                <a:rPr lang="en-US" sz="1200" b="1" i="1" dirty="0"/>
              </a:br>
              <a:r>
                <a:rPr lang="en-US" sz="1200" b="1" i="1" dirty="0"/>
                <a:t>13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89D65810-7662-465E-A463-AE5EBB767B1B}"/>
                </a:ext>
              </a:extLst>
            </p:cNvPr>
            <p:cNvSpPr txBox="1"/>
            <p:nvPr/>
          </p:nvSpPr>
          <p:spPr>
            <a:xfrm>
              <a:off x="5022914" y="4298251"/>
              <a:ext cx="466053" cy="461665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/>
                <a:t>Item </a:t>
              </a:r>
              <a:br>
                <a:rPr lang="en-US" sz="1200" b="1" i="1" dirty="0"/>
              </a:br>
              <a:r>
                <a:rPr lang="en-US" sz="1200" b="1" i="1" dirty="0"/>
                <a:t>14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50F051E-1644-4D77-8C0F-8B97E53C4766}"/>
                </a:ext>
              </a:extLst>
            </p:cNvPr>
            <p:cNvSpPr txBox="1"/>
            <p:nvPr/>
          </p:nvSpPr>
          <p:spPr>
            <a:xfrm>
              <a:off x="5583655" y="3736148"/>
              <a:ext cx="606584" cy="276999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/>
                <a:t>free</a:t>
              </a: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4524E965-B9D2-4A0E-8738-3253B4D0B5AD}"/>
                </a:ext>
              </a:extLst>
            </p:cNvPr>
            <p:cNvSpPr/>
            <p:nvPr/>
          </p:nvSpPr>
          <p:spPr>
            <a:xfrm>
              <a:off x="8555032" y="5501222"/>
              <a:ext cx="177320" cy="213081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AD4D004B-588B-4B72-97D1-BE9DFDD561C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605991" y="5359727"/>
              <a:ext cx="974601" cy="235262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EF9F249-4211-4D32-A896-BC7E266E858C}"/>
                </a:ext>
              </a:extLst>
            </p:cNvPr>
            <p:cNvSpPr/>
            <p:nvPr/>
          </p:nvSpPr>
          <p:spPr>
            <a:xfrm>
              <a:off x="4628174" y="3516595"/>
              <a:ext cx="177320" cy="213081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31B4EA3A-AB63-4413-B8EA-5926F967DFBB}"/>
                </a:ext>
              </a:extLst>
            </p:cNvPr>
            <p:cNvCxnSpPr>
              <a:cxnSpLocks/>
              <a:stCxn id="33" idx="2"/>
              <a:endCxn id="29" idx="1"/>
            </p:cNvCxnSpPr>
            <p:nvPr/>
          </p:nvCxnSpPr>
          <p:spPr>
            <a:xfrm>
              <a:off x="4628174" y="3623136"/>
              <a:ext cx="955481" cy="251512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CAF9D23-C2F1-4F1B-80E1-1C1D99043E32}"/>
                </a:ext>
              </a:extLst>
            </p:cNvPr>
            <p:cNvSpPr txBox="1"/>
            <p:nvPr/>
          </p:nvSpPr>
          <p:spPr>
            <a:xfrm>
              <a:off x="7143202" y="5133324"/>
              <a:ext cx="455024" cy="461665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/>
                <a:t>Item</a:t>
              </a:r>
            </a:p>
            <a:p>
              <a:pPr algn="ctr"/>
              <a:r>
                <a:rPr lang="en-US" sz="1200" b="1" i="1" dirty="0"/>
                <a:t>10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79038088-DB22-4AE1-84B7-2C09FFA6E59A}"/>
                </a:ext>
              </a:extLst>
            </p:cNvPr>
            <p:cNvSpPr txBox="1"/>
            <p:nvPr/>
          </p:nvSpPr>
          <p:spPr>
            <a:xfrm>
              <a:off x="6954149" y="3691611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41C17713-87D1-48C5-892B-F786CF236AB9}"/>
                </a:ext>
              </a:extLst>
            </p:cNvPr>
            <p:cNvSpPr txBox="1"/>
            <p:nvPr/>
          </p:nvSpPr>
          <p:spPr>
            <a:xfrm>
              <a:off x="7486436" y="4587676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E441680D-A6D2-4541-9709-41180EE8F196}"/>
                </a:ext>
              </a:extLst>
            </p:cNvPr>
            <p:cNvSpPr txBox="1"/>
            <p:nvPr/>
          </p:nvSpPr>
          <p:spPr>
            <a:xfrm>
              <a:off x="7209902" y="5524516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F67996C5-24F9-467B-8B9A-C369E649D105}"/>
                </a:ext>
              </a:extLst>
            </p:cNvPr>
            <p:cNvSpPr txBox="1"/>
            <p:nvPr/>
          </p:nvSpPr>
          <p:spPr>
            <a:xfrm>
              <a:off x="6270531" y="6069457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3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8A02E1A2-E99F-47F7-9E28-43C3C93871A2}"/>
                </a:ext>
              </a:extLst>
            </p:cNvPr>
            <p:cNvSpPr txBox="1"/>
            <p:nvPr/>
          </p:nvSpPr>
          <p:spPr>
            <a:xfrm>
              <a:off x="5364572" y="5813729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4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1C36E6AC-F94E-4CE7-AC56-C0194C8E95E4}"/>
                </a:ext>
              </a:extLst>
            </p:cNvPr>
            <p:cNvSpPr txBox="1"/>
            <p:nvPr/>
          </p:nvSpPr>
          <p:spPr>
            <a:xfrm>
              <a:off x="4820469" y="4862364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5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7A367A1D-F807-43FB-9450-0CF661E19915}"/>
                </a:ext>
              </a:extLst>
            </p:cNvPr>
            <p:cNvSpPr txBox="1"/>
            <p:nvPr/>
          </p:nvSpPr>
          <p:spPr>
            <a:xfrm>
              <a:off x="5088706" y="3973094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376A602E-9F56-4B37-9FFE-DFDC8CF19091}"/>
                </a:ext>
              </a:extLst>
            </p:cNvPr>
            <p:cNvSpPr txBox="1"/>
            <p:nvPr/>
          </p:nvSpPr>
          <p:spPr>
            <a:xfrm>
              <a:off x="6018742" y="345557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7</a:t>
              </a:r>
            </a:p>
          </p:txBody>
        </p:sp>
      </p:grp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F3D1B3EC-5891-45EB-800A-977E6EA556D6}"/>
              </a:ext>
            </a:extLst>
          </p:cNvPr>
          <p:cNvSpPr/>
          <p:nvPr/>
        </p:nvSpPr>
        <p:spPr>
          <a:xfrm>
            <a:off x="5748097" y="1094265"/>
            <a:ext cx="5917721" cy="3318982"/>
          </a:xfrm>
          <a:prstGeom prst="wedgeRoundRectCallout">
            <a:avLst>
              <a:gd name="adj1" fmla="val -102894"/>
              <a:gd name="adj2" fmla="val 5402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We don’t declare these as atomic or volatile because we plan to only access them only inside our monitor!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Only use those annotations for “stand-alone” variables accessed concurrently by threads </a:t>
            </a:r>
          </a:p>
        </p:txBody>
      </p:sp>
    </p:spTree>
    <p:extLst>
      <p:ext uri="{BB962C8B-B14F-4D97-AF65-F5344CB8AC3E}">
        <p14:creationId xmlns:p14="http://schemas.microsoft.com/office/powerpoint/2010/main" val="487345489"/>
      </p:ext>
    </p:extLst>
  </p:cSld>
  <p:clrMapOvr>
    <a:masterClrMapping/>
  </p:clrMapOvr>
  <p:transition spd="slow">
    <p:randomBar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4460F-5E64-485C-B236-310DC33D4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to produce an item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E5E63-4B31-4AAD-9111-2101B4C78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void produce(Foo obj)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        std::</a:t>
            </a:r>
            <a:r>
              <a:rPr lang="en-US" dirty="0" err="1"/>
              <a:t>unique_lock</a:t>
            </a:r>
            <a:r>
              <a:rPr lang="en-US" dirty="0"/>
              <a:t> guard(</a:t>
            </a:r>
            <a:r>
              <a:rPr lang="en-US" dirty="0" err="1"/>
              <a:t>bb_mutex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>        while(</a:t>
            </a:r>
            <a:r>
              <a:rPr lang="en-US" dirty="0" err="1"/>
              <a:t>nfree</a:t>
            </a:r>
            <a:r>
              <a:rPr lang="en-US" dirty="0"/>
              <a:t> == 0)</a:t>
            </a:r>
            <a:br>
              <a:rPr lang="en-US" dirty="0"/>
            </a:br>
            <a:r>
              <a:rPr lang="en-US" dirty="0"/>
              <a:t>               </a:t>
            </a:r>
            <a:r>
              <a:rPr lang="en-US" dirty="0" err="1"/>
              <a:t>not_full.wait</a:t>
            </a:r>
            <a:r>
              <a:rPr lang="en-US" dirty="0"/>
              <a:t>(guard);</a:t>
            </a:r>
            <a:br>
              <a:rPr lang="en-US" dirty="0"/>
            </a:br>
            <a:r>
              <a:rPr lang="en-US" dirty="0"/>
              <a:t>         buffer[</a:t>
            </a:r>
            <a:r>
              <a:rPr lang="en-US" dirty="0" err="1"/>
              <a:t>free_ptr</a:t>
            </a:r>
            <a:r>
              <a:rPr lang="en-US" dirty="0"/>
              <a:t>++ % LEN] = obj;</a:t>
            </a:r>
            <a:br>
              <a:rPr lang="en-US" dirty="0"/>
            </a:br>
            <a:r>
              <a:rPr lang="en-US" dirty="0"/>
              <a:t>         --</a:t>
            </a:r>
            <a:r>
              <a:rPr lang="en-US" dirty="0" err="1"/>
              <a:t>nfree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         ++</a:t>
            </a:r>
            <a:r>
              <a:rPr lang="en-US" dirty="0" err="1"/>
              <a:t>nfull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         </a:t>
            </a:r>
            <a:r>
              <a:rPr lang="en-US" dirty="0" err="1"/>
              <a:t>not_empty.notify_one</a:t>
            </a:r>
            <a:r>
              <a:rPr lang="en-US" dirty="0"/>
              <a:t>();</a:t>
            </a:r>
            <a:br>
              <a:rPr lang="en-US" dirty="0"/>
            </a:br>
            <a:r>
              <a:rPr lang="en-US" dirty="0"/>
              <a:t>}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933438-7E09-4F06-9BD8-F863FCE5B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76F67-0C08-4C08-8D31-883EA621F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0446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4460F-5E64-485C-B236-310DC33D4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to produce an item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E5E63-4B31-4AAD-9111-2101B4C78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void produce(Foo obj)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        std::</a:t>
            </a:r>
            <a:r>
              <a:rPr lang="en-US" dirty="0" err="1"/>
              <a:t>unique_lock</a:t>
            </a:r>
            <a:r>
              <a:rPr lang="en-US" dirty="0"/>
              <a:t>&lt;mutex&gt; guard(</a:t>
            </a:r>
            <a:r>
              <a:rPr lang="en-US" dirty="0" err="1"/>
              <a:t>bb_mutex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>        while(</a:t>
            </a:r>
            <a:r>
              <a:rPr lang="en-US" dirty="0" err="1"/>
              <a:t>nfree</a:t>
            </a:r>
            <a:r>
              <a:rPr lang="en-US" dirty="0"/>
              <a:t> == 0)</a:t>
            </a:r>
            <a:br>
              <a:rPr lang="en-US" dirty="0"/>
            </a:br>
            <a:r>
              <a:rPr lang="en-US" dirty="0"/>
              <a:t>               </a:t>
            </a:r>
            <a:r>
              <a:rPr lang="en-US" dirty="0" err="1"/>
              <a:t>not_full.wait</a:t>
            </a:r>
            <a:r>
              <a:rPr lang="en-US" dirty="0"/>
              <a:t>(guard);</a:t>
            </a:r>
            <a:br>
              <a:rPr lang="en-US" dirty="0"/>
            </a:br>
            <a:r>
              <a:rPr lang="en-US" dirty="0"/>
              <a:t>         buffer[</a:t>
            </a:r>
            <a:r>
              <a:rPr lang="en-US" dirty="0" err="1"/>
              <a:t>free_ptr</a:t>
            </a:r>
            <a:r>
              <a:rPr lang="en-US" dirty="0"/>
              <a:t>++ % LEN] = obj;</a:t>
            </a:r>
            <a:br>
              <a:rPr lang="en-US" dirty="0"/>
            </a:br>
            <a:r>
              <a:rPr lang="en-US" dirty="0"/>
              <a:t>         --</a:t>
            </a:r>
            <a:r>
              <a:rPr lang="en-US" dirty="0" err="1"/>
              <a:t>nfree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         ++</a:t>
            </a:r>
            <a:r>
              <a:rPr lang="en-US" dirty="0" err="1"/>
              <a:t>nfull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         </a:t>
            </a:r>
            <a:r>
              <a:rPr lang="en-US" dirty="0" err="1"/>
              <a:t>not_empty.notify_one</a:t>
            </a:r>
            <a:r>
              <a:rPr lang="en-US" dirty="0"/>
              <a:t>();</a:t>
            </a:r>
            <a:br>
              <a:rPr lang="en-US" dirty="0"/>
            </a:br>
            <a:r>
              <a:rPr lang="en-US" dirty="0"/>
              <a:t>}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933438-7E09-4F06-9BD8-F863FCE5B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76F67-0C08-4C08-8D31-883EA621F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16</a:t>
            </a:fld>
            <a:endParaRPr lang="en-US"/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34564C48-10A4-44FD-90B5-969874B8E5FA}"/>
              </a:ext>
            </a:extLst>
          </p:cNvPr>
          <p:cNvSpPr/>
          <p:nvPr/>
        </p:nvSpPr>
        <p:spPr>
          <a:xfrm>
            <a:off x="6096000" y="197118"/>
            <a:ext cx="5917721" cy="2822127"/>
          </a:xfrm>
          <a:prstGeom prst="wedgeRoundRectCallout">
            <a:avLst>
              <a:gd name="adj1" fmla="val -82631"/>
              <a:gd name="adj2" fmla="val 4744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This lock is automatically held until the end of the method, then released.  But it will be temporarily released for the condition-variable “wait” if needed, then automatically reacquired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CA78402-8260-4192-BBC9-C655E18FF585}"/>
              </a:ext>
            </a:extLst>
          </p:cNvPr>
          <p:cNvSpPr/>
          <p:nvPr/>
        </p:nvSpPr>
        <p:spPr>
          <a:xfrm>
            <a:off x="1923690" y="2907103"/>
            <a:ext cx="7479102" cy="845388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3422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4460F-5E64-485C-B236-310DC33D4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to produce an item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E5E63-4B31-4AAD-9111-2101B4C78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void produce(Foo obj)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        std::</a:t>
            </a:r>
            <a:r>
              <a:rPr lang="en-US" dirty="0" err="1"/>
              <a:t>unique_lock</a:t>
            </a:r>
            <a:r>
              <a:rPr lang="en-US" dirty="0"/>
              <a:t>&lt;mutex&gt; guard(</a:t>
            </a:r>
            <a:r>
              <a:rPr lang="en-US" dirty="0" err="1"/>
              <a:t>bb_mutex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>        while(</a:t>
            </a:r>
            <a:r>
              <a:rPr lang="en-US" dirty="0" err="1"/>
              <a:t>nfree</a:t>
            </a:r>
            <a:r>
              <a:rPr lang="en-US" dirty="0"/>
              <a:t> == 0)</a:t>
            </a:r>
            <a:br>
              <a:rPr lang="en-US" dirty="0"/>
            </a:br>
            <a:r>
              <a:rPr lang="en-US" dirty="0"/>
              <a:t>               </a:t>
            </a:r>
            <a:r>
              <a:rPr lang="en-US" dirty="0" err="1"/>
              <a:t>not_full.wait</a:t>
            </a:r>
            <a:r>
              <a:rPr lang="en-US" dirty="0"/>
              <a:t>(guard);</a:t>
            </a:r>
            <a:br>
              <a:rPr lang="en-US" dirty="0"/>
            </a:br>
            <a:r>
              <a:rPr lang="en-US" dirty="0"/>
              <a:t>         buffer[</a:t>
            </a:r>
            <a:r>
              <a:rPr lang="en-US" dirty="0" err="1"/>
              <a:t>free_ptr</a:t>
            </a:r>
            <a:r>
              <a:rPr lang="en-US" dirty="0"/>
              <a:t>++ % LEN] = obj;</a:t>
            </a:r>
            <a:br>
              <a:rPr lang="en-US" dirty="0"/>
            </a:br>
            <a:r>
              <a:rPr lang="en-US" dirty="0"/>
              <a:t>         --</a:t>
            </a:r>
            <a:r>
              <a:rPr lang="en-US" dirty="0" err="1"/>
              <a:t>nfree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         ++</a:t>
            </a:r>
            <a:r>
              <a:rPr lang="en-US" dirty="0" err="1"/>
              <a:t>nfull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         </a:t>
            </a:r>
            <a:r>
              <a:rPr lang="en-US" dirty="0" err="1"/>
              <a:t>not_empty.notify_one</a:t>
            </a:r>
            <a:r>
              <a:rPr lang="en-US" dirty="0"/>
              <a:t>();</a:t>
            </a:r>
            <a:br>
              <a:rPr lang="en-US" dirty="0"/>
            </a:br>
            <a:r>
              <a:rPr lang="en-US" dirty="0"/>
              <a:t>}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933438-7E09-4F06-9BD8-F863FCE5B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76F67-0C08-4C08-8D31-883EA621F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17</a:t>
            </a:fld>
            <a:endParaRPr lang="en-US"/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34564C48-10A4-44FD-90B5-969874B8E5FA}"/>
              </a:ext>
            </a:extLst>
          </p:cNvPr>
          <p:cNvSpPr/>
          <p:nvPr/>
        </p:nvSpPr>
        <p:spPr>
          <a:xfrm>
            <a:off x="5558118" y="1084729"/>
            <a:ext cx="6455603" cy="1934516"/>
          </a:xfrm>
          <a:prstGeom prst="wedgeRoundRectCallout">
            <a:avLst>
              <a:gd name="adj1" fmla="val -82631"/>
              <a:gd name="adj2" fmla="val 4744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A </a:t>
            </a:r>
            <a:r>
              <a:rPr lang="en-US" sz="2800" b="1" dirty="0" err="1" smtClean="0"/>
              <a:t>unique_lock</a:t>
            </a:r>
            <a:r>
              <a:rPr lang="en-US" sz="2800" b="1" dirty="0" smtClean="0"/>
              <a:t> is a lot like a </a:t>
            </a:r>
            <a:r>
              <a:rPr lang="en-US" sz="2800" b="1" dirty="0" err="1" smtClean="0"/>
              <a:t>scoped_lock</a:t>
            </a:r>
            <a:r>
              <a:rPr lang="en-US" sz="2800" b="1" dirty="0" smtClean="0"/>
              <a:t> but offers some extra functionality internally used by wait and notify</a:t>
            </a:r>
            <a:endParaRPr lang="en-US" sz="2800" b="1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CA78402-8260-4192-BBC9-C655E18FF585}"/>
              </a:ext>
            </a:extLst>
          </p:cNvPr>
          <p:cNvSpPr/>
          <p:nvPr/>
        </p:nvSpPr>
        <p:spPr>
          <a:xfrm>
            <a:off x="1923690" y="2907103"/>
            <a:ext cx="4190239" cy="845388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5833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4460F-5E64-485C-B236-310DC33D4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to produce an item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E5E63-4B31-4AAD-9111-2101B4C78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void produce(Foo obj)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        std::</a:t>
            </a:r>
            <a:r>
              <a:rPr lang="en-US" dirty="0" err="1"/>
              <a:t>unique_lock</a:t>
            </a:r>
            <a:r>
              <a:rPr lang="en-US" dirty="0"/>
              <a:t>&lt;mutex&gt; guard(</a:t>
            </a:r>
            <a:r>
              <a:rPr lang="en-US" dirty="0" err="1"/>
              <a:t>bb_mutex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>        while(</a:t>
            </a:r>
            <a:r>
              <a:rPr lang="en-US" dirty="0" err="1"/>
              <a:t>nfree</a:t>
            </a:r>
            <a:r>
              <a:rPr lang="en-US" dirty="0"/>
              <a:t> == 0)</a:t>
            </a:r>
            <a:br>
              <a:rPr lang="en-US" dirty="0"/>
            </a:br>
            <a:r>
              <a:rPr lang="en-US" dirty="0"/>
              <a:t>               </a:t>
            </a:r>
            <a:r>
              <a:rPr lang="en-US" dirty="0" err="1"/>
              <a:t>not_full.wait</a:t>
            </a:r>
            <a:r>
              <a:rPr lang="en-US" dirty="0"/>
              <a:t>(guard);</a:t>
            </a:r>
            <a:br>
              <a:rPr lang="en-US" dirty="0"/>
            </a:br>
            <a:r>
              <a:rPr lang="en-US" dirty="0"/>
              <a:t>         buffer[</a:t>
            </a:r>
            <a:r>
              <a:rPr lang="en-US" dirty="0" err="1"/>
              <a:t>free_ptr</a:t>
            </a:r>
            <a:r>
              <a:rPr lang="en-US" dirty="0"/>
              <a:t>++ % LEN] = obj;</a:t>
            </a:r>
            <a:br>
              <a:rPr lang="en-US" dirty="0"/>
            </a:br>
            <a:r>
              <a:rPr lang="en-US" dirty="0"/>
              <a:t>         --</a:t>
            </a:r>
            <a:r>
              <a:rPr lang="en-US" dirty="0" err="1"/>
              <a:t>nfree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         ++</a:t>
            </a:r>
            <a:r>
              <a:rPr lang="en-US" dirty="0" err="1"/>
              <a:t>nfull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         </a:t>
            </a:r>
            <a:r>
              <a:rPr lang="en-US" dirty="0" err="1"/>
              <a:t>not_empty.notify_one</a:t>
            </a:r>
            <a:r>
              <a:rPr lang="en-US" dirty="0"/>
              <a:t>();</a:t>
            </a:r>
            <a:br>
              <a:rPr lang="en-US" dirty="0"/>
            </a:br>
            <a:r>
              <a:rPr lang="en-US" dirty="0"/>
              <a:t>}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933438-7E09-4F06-9BD8-F863FCE5B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76F67-0C08-4C08-8D31-883EA621F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18</a:t>
            </a:fld>
            <a:endParaRPr lang="en-US"/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34564C48-10A4-44FD-90B5-969874B8E5FA}"/>
              </a:ext>
            </a:extLst>
          </p:cNvPr>
          <p:cNvSpPr/>
          <p:nvPr/>
        </p:nvSpPr>
        <p:spPr>
          <a:xfrm>
            <a:off x="6096000" y="112976"/>
            <a:ext cx="5917721" cy="3318982"/>
          </a:xfrm>
          <a:prstGeom prst="wedgeRoundRectCallout">
            <a:avLst>
              <a:gd name="adj1" fmla="val -98229"/>
              <a:gd name="adj2" fmla="val 5194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The while loop is needed because there could be multiple threads trying to produce items at the same time.  Notify would wake </a:t>
            </a:r>
            <a:r>
              <a:rPr lang="en-US" sz="2800" b="1" i="1" dirty="0"/>
              <a:t>all </a:t>
            </a:r>
            <a:r>
              <a:rPr lang="en-US" sz="2800" b="1" dirty="0"/>
              <a:t>of them up, so we need the unlucky ones to go back to sleep!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CA78402-8260-4192-BBC9-C655E18FF585}"/>
              </a:ext>
            </a:extLst>
          </p:cNvPr>
          <p:cNvSpPr/>
          <p:nvPr/>
        </p:nvSpPr>
        <p:spPr>
          <a:xfrm>
            <a:off x="1768415" y="3364302"/>
            <a:ext cx="1423359" cy="603849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3864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4460F-5E64-485C-B236-310DC33D4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to produce an item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E5E63-4B31-4AAD-9111-2101B4C78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void produce(Foo obj)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        std::</a:t>
            </a:r>
            <a:r>
              <a:rPr lang="en-US" dirty="0" err="1"/>
              <a:t>unique_lock</a:t>
            </a:r>
            <a:r>
              <a:rPr lang="en-US" dirty="0"/>
              <a:t>&lt;mutex&gt; guard(</a:t>
            </a:r>
            <a:r>
              <a:rPr lang="en-US" dirty="0" err="1"/>
              <a:t>bb_mutex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>        while(</a:t>
            </a:r>
            <a:r>
              <a:rPr lang="en-US" dirty="0" err="1"/>
              <a:t>nfree</a:t>
            </a:r>
            <a:r>
              <a:rPr lang="en-US" dirty="0"/>
              <a:t> == 0)</a:t>
            </a:r>
            <a:br>
              <a:rPr lang="en-US" dirty="0"/>
            </a:br>
            <a:r>
              <a:rPr lang="en-US" dirty="0"/>
              <a:t>               </a:t>
            </a:r>
            <a:r>
              <a:rPr lang="en-US" dirty="0" err="1"/>
              <a:t>not_full.wait</a:t>
            </a:r>
            <a:r>
              <a:rPr lang="en-US" dirty="0"/>
              <a:t>(guard);</a:t>
            </a:r>
            <a:br>
              <a:rPr lang="en-US" dirty="0"/>
            </a:br>
            <a:r>
              <a:rPr lang="en-US" dirty="0"/>
              <a:t>         buffer[</a:t>
            </a:r>
            <a:r>
              <a:rPr lang="en-US" dirty="0" err="1"/>
              <a:t>free_ptr</a:t>
            </a:r>
            <a:r>
              <a:rPr lang="en-US" dirty="0"/>
              <a:t>++ % LEN] = obj;</a:t>
            </a:r>
            <a:br>
              <a:rPr lang="en-US" dirty="0"/>
            </a:br>
            <a:r>
              <a:rPr lang="en-US" dirty="0"/>
              <a:t>         --</a:t>
            </a:r>
            <a:r>
              <a:rPr lang="en-US" dirty="0" err="1"/>
              <a:t>nfree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         ++</a:t>
            </a:r>
            <a:r>
              <a:rPr lang="en-US" dirty="0" err="1"/>
              <a:t>nfull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         </a:t>
            </a:r>
            <a:r>
              <a:rPr lang="en-US" dirty="0" err="1"/>
              <a:t>not_empty.notify_one</a:t>
            </a:r>
            <a:r>
              <a:rPr lang="en-US" dirty="0"/>
              <a:t>();</a:t>
            </a:r>
            <a:br>
              <a:rPr lang="en-US" dirty="0"/>
            </a:br>
            <a:r>
              <a:rPr lang="en-US" dirty="0"/>
              <a:t>}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933438-7E09-4F06-9BD8-F863FCE5B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76F67-0C08-4C08-8D31-883EA621F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19</a:t>
            </a:fld>
            <a:endParaRPr lang="en-US"/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34564C48-10A4-44FD-90B5-969874B8E5FA}"/>
              </a:ext>
            </a:extLst>
          </p:cNvPr>
          <p:cNvSpPr/>
          <p:nvPr/>
        </p:nvSpPr>
        <p:spPr>
          <a:xfrm>
            <a:off x="5625875" y="447194"/>
            <a:ext cx="5917721" cy="3424687"/>
          </a:xfrm>
          <a:prstGeom prst="wedgeRoundRectCallout">
            <a:avLst>
              <a:gd name="adj1" fmla="val -69221"/>
              <a:gd name="adj2" fmla="val 5091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A condition variable implements wait in a way that atomically puts this thread to sleep </a:t>
            </a:r>
            <a:r>
              <a:rPr lang="en-US" sz="2400" b="1" u="sng" dirty="0"/>
              <a:t>and</a:t>
            </a:r>
            <a:r>
              <a:rPr lang="en-US" sz="2400" b="1" dirty="0"/>
              <a:t> releases the lock.  This guarantees that if notify should wake A up, A will “hear it”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When A does run, it will also automatically </a:t>
            </a:r>
            <a:r>
              <a:rPr lang="en-US" sz="2400" b="1" dirty="0" err="1"/>
              <a:t>reaquire</a:t>
            </a:r>
            <a:r>
              <a:rPr lang="en-US" sz="2400" b="1" dirty="0"/>
              <a:t> the mutex lock.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CA78402-8260-4192-BBC9-C655E18FF585}"/>
              </a:ext>
            </a:extLst>
          </p:cNvPr>
          <p:cNvSpPr/>
          <p:nvPr/>
        </p:nvSpPr>
        <p:spPr>
          <a:xfrm>
            <a:off x="2337759" y="3812876"/>
            <a:ext cx="3165894" cy="603849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669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34C85-5ADF-4E84-A094-A0B6BC602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 Map For Today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B367B20-B4A7-4F7C-9357-8376E045E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5266550"/>
            <a:ext cx="10641690" cy="104281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Today we focus on monitors.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CC230C-F5A1-4450-A48C-01894D4DC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BF3355-483B-4F32-B2B3-39B707A16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6FF3A6-C13D-4120-AC15-9A9666F6835B}"/>
              </a:ext>
            </a:extLst>
          </p:cNvPr>
          <p:cNvSpPr txBox="1"/>
          <p:nvPr/>
        </p:nvSpPr>
        <p:spPr>
          <a:xfrm>
            <a:off x="1940990" y="3244334"/>
            <a:ext cx="2779672" cy="369332"/>
          </a:xfrm>
          <a:prstGeom prst="rect">
            <a:avLst/>
          </a:prstGeom>
          <a:solidFill>
            <a:srgbClr val="FFFF66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Lightweight vs. Heavyweight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6037FA-6EF9-41B7-87AD-DF1B091D45F8}"/>
              </a:ext>
            </a:extLst>
          </p:cNvPr>
          <p:cNvSpPr txBox="1"/>
          <p:nvPr/>
        </p:nvSpPr>
        <p:spPr>
          <a:xfrm>
            <a:off x="1505633" y="3753752"/>
            <a:ext cx="3935052" cy="369332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Thread “context”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B93A7E-E7A1-4D18-8468-2F059C260A1B}"/>
              </a:ext>
            </a:extLst>
          </p:cNvPr>
          <p:cNvSpPr txBox="1"/>
          <p:nvPr/>
        </p:nvSpPr>
        <p:spPr>
          <a:xfrm>
            <a:off x="1544147" y="4294261"/>
            <a:ext cx="3847208" cy="369332"/>
          </a:xfrm>
          <a:prstGeom prst="rect">
            <a:avLst/>
          </a:prstGeom>
          <a:solidFill>
            <a:srgbClr val="FFFF66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C++ mutex objects.  Atomic data types.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CBCB8C-6D8E-43EE-B138-A40F8D2F0409}"/>
              </a:ext>
            </a:extLst>
          </p:cNvPr>
          <p:cNvSpPr txBox="1"/>
          <p:nvPr/>
        </p:nvSpPr>
        <p:spPr>
          <a:xfrm>
            <a:off x="2026046" y="2727283"/>
            <a:ext cx="2609561" cy="369332"/>
          </a:xfrm>
          <a:prstGeom prst="rect">
            <a:avLst/>
          </a:prstGeom>
          <a:solidFill>
            <a:srgbClr val="FFFF66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Reminder: Thread Concept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4F9F69-49D5-4891-B861-8372CD3F1027}"/>
              </a:ext>
            </a:extLst>
          </p:cNvPr>
          <p:cNvSpPr txBox="1"/>
          <p:nvPr/>
        </p:nvSpPr>
        <p:spPr>
          <a:xfrm>
            <a:off x="6673677" y="3971096"/>
            <a:ext cx="3935052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Deadlocks and </a:t>
            </a:r>
            <a:r>
              <a:rPr lang="en-US" dirty="0" err="1"/>
              <a:t>Livelocks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0E37742-04BC-4137-831C-CE3E68CE9ECA}"/>
              </a:ext>
            </a:extLst>
          </p:cNvPr>
          <p:cNvSpPr txBox="1"/>
          <p:nvPr/>
        </p:nvSpPr>
        <p:spPr>
          <a:xfrm>
            <a:off x="6001025" y="2566299"/>
            <a:ext cx="5280356" cy="92333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The monitor pattern in C++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Problems monitors solve (and problems they don’t solve)</a:t>
            </a:r>
          </a:p>
        </p:txBody>
      </p:sp>
    </p:spTree>
    <p:extLst>
      <p:ext uri="{BB962C8B-B14F-4D97-AF65-F5344CB8AC3E}">
        <p14:creationId xmlns:p14="http://schemas.microsoft.com/office/powerpoint/2010/main" val="9974483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4460F-5E64-485C-B236-310DC33D4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to produce an item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E5E63-4B31-4AAD-9111-2101B4C78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void produce(Foo obj)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        std::</a:t>
            </a:r>
            <a:r>
              <a:rPr lang="en-US" dirty="0" err="1"/>
              <a:t>unique_lock</a:t>
            </a:r>
            <a:r>
              <a:rPr lang="en-US" dirty="0"/>
              <a:t>&lt;mutex&gt; guard(</a:t>
            </a:r>
            <a:r>
              <a:rPr lang="en-US" dirty="0" err="1"/>
              <a:t>bb_mutex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>        while(</a:t>
            </a:r>
            <a:r>
              <a:rPr lang="en-US" dirty="0" err="1"/>
              <a:t>nfree</a:t>
            </a:r>
            <a:r>
              <a:rPr lang="en-US" dirty="0"/>
              <a:t> == 0)</a:t>
            </a:r>
            <a:br>
              <a:rPr lang="en-US" dirty="0"/>
            </a:br>
            <a:r>
              <a:rPr lang="en-US" dirty="0"/>
              <a:t>               </a:t>
            </a:r>
            <a:r>
              <a:rPr lang="en-US" dirty="0" err="1"/>
              <a:t>not_full.wait</a:t>
            </a:r>
            <a:r>
              <a:rPr lang="en-US" dirty="0"/>
              <a:t>(guard);</a:t>
            </a:r>
            <a:br>
              <a:rPr lang="en-US" dirty="0"/>
            </a:br>
            <a:r>
              <a:rPr lang="en-US" dirty="0"/>
              <a:t>         buffer[</a:t>
            </a:r>
            <a:r>
              <a:rPr lang="en-US" dirty="0" err="1"/>
              <a:t>free_ptr</a:t>
            </a:r>
            <a:r>
              <a:rPr lang="en-US" dirty="0"/>
              <a:t>++ % LEN] = obj;</a:t>
            </a:r>
            <a:br>
              <a:rPr lang="en-US" dirty="0"/>
            </a:br>
            <a:r>
              <a:rPr lang="en-US" dirty="0"/>
              <a:t>         --</a:t>
            </a:r>
            <a:r>
              <a:rPr lang="en-US" dirty="0" err="1"/>
              <a:t>nfree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         ++</a:t>
            </a:r>
            <a:r>
              <a:rPr lang="en-US" dirty="0" err="1"/>
              <a:t>nfull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         </a:t>
            </a:r>
            <a:r>
              <a:rPr lang="en-US" dirty="0" err="1"/>
              <a:t>not_empty.notify_one</a:t>
            </a:r>
            <a:r>
              <a:rPr lang="en-US" dirty="0"/>
              <a:t>();</a:t>
            </a:r>
            <a:br>
              <a:rPr lang="en-US" dirty="0"/>
            </a:br>
            <a:r>
              <a:rPr lang="en-US" dirty="0"/>
              <a:t>}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933438-7E09-4F06-9BD8-F863FCE5B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76F67-0C08-4C08-8D31-883EA621F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20</a:t>
            </a:fld>
            <a:endParaRPr lang="en-US"/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34564C48-10A4-44FD-90B5-969874B8E5FA}"/>
              </a:ext>
            </a:extLst>
          </p:cNvPr>
          <p:cNvSpPr/>
          <p:nvPr/>
        </p:nvSpPr>
        <p:spPr>
          <a:xfrm>
            <a:off x="6096000" y="3959525"/>
            <a:ext cx="5917721" cy="1299554"/>
          </a:xfrm>
          <a:prstGeom prst="wedgeRoundRectCallout">
            <a:avLst>
              <a:gd name="adj1" fmla="val -53769"/>
              <a:gd name="adj2" fmla="val 8078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We produced one item, so if multiple consumers are waiting, we just wake one of them up – no point in using </a:t>
            </a:r>
            <a:r>
              <a:rPr lang="en-US" sz="2400" b="1" dirty="0" err="1"/>
              <a:t>notify_all</a:t>
            </a:r>
            <a:endParaRPr lang="en-US" sz="2400" b="1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CA78402-8260-4192-BBC9-C655E18FF585}"/>
              </a:ext>
            </a:extLst>
          </p:cNvPr>
          <p:cNvSpPr/>
          <p:nvPr/>
        </p:nvSpPr>
        <p:spPr>
          <a:xfrm>
            <a:off x="3179078" y="5339751"/>
            <a:ext cx="3165894" cy="603849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8813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4460F-5E64-485C-B236-310DC33D4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to consume an item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E5E63-4B31-4AAD-9111-2101B4C78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915064"/>
            <a:ext cx="10641690" cy="4735902"/>
          </a:xfrm>
        </p:spPr>
        <p:txBody>
          <a:bodyPr>
            <a:normAutofit/>
          </a:bodyPr>
          <a:lstStyle/>
          <a:p>
            <a:r>
              <a:rPr lang="en-US" dirty="0"/>
              <a:t>Foo consume()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        std::</a:t>
            </a:r>
            <a:r>
              <a:rPr lang="en-US" dirty="0" err="1"/>
              <a:t>unique_lock</a:t>
            </a:r>
            <a:r>
              <a:rPr lang="en-US" dirty="0"/>
              <a:t>&lt;mutex&gt; guard(</a:t>
            </a:r>
            <a:r>
              <a:rPr lang="en-US" dirty="0" err="1"/>
              <a:t>bb_mutex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>        while(</a:t>
            </a:r>
            <a:r>
              <a:rPr lang="en-US" dirty="0" err="1"/>
              <a:t>nfull</a:t>
            </a:r>
            <a:r>
              <a:rPr lang="en-US" dirty="0"/>
              <a:t> == 0)</a:t>
            </a:r>
            <a:br>
              <a:rPr lang="en-US" dirty="0"/>
            </a:br>
            <a:r>
              <a:rPr lang="en-US" dirty="0"/>
              <a:t>               </a:t>
            </a:r>
            <a:r>
              <a:rPr lang="en-US" dirty="0" err="1"/>
              <a:t>not_empty.wait</a:t>
            </a:r>
            <a:r>
              <a:rPr lang="en-US" dirty="0"/>
              <a:t>(guard);</a:t>
            </a:r>
            <a:br>
              <a:rPr lang="en-US" dirty="0"/>
            </a:br>
            <a:r>
              <a:rPr lang="en-US" dirty="0"/>
              <a:t>         ++</a:t>
            </a:r>
            <a:r>
              <a:rPr lang="en-US" dirty="0" err="1"/>
              <a:t>nfree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         --</a:t>
            </a:r>
            <a:r>
              <a:rPr lang="en-US" dirty="0" err="1"/>
              <a:t>nfull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         </a:t>
            </a:r>
            <a:r>
              <a:rPr lang="en-US" dirty="0" err="1"/>
              <a:t>not_full.notify_one</a:t>
            </a:r>
            <a:r>
              <a:rPr lang="en-US" dirty="0"/>
              <a:t>(); </a:t>
            </a:r>
            <a:br>
              <a:rPr lang="en-US" dirty="0"/>
            </a:br>
            <a:r>
              <a:rPr lang="en-US" dirty="0"/>
              <a:t>         return buffer[</a:t>
            </a:r>
            <a:r>
              <a:rPr lang="en-US" dirty="0" err="1"/>
              <a:t>full_ptr</a:t>
            </a:r>
            <a:r>
              <a:rPr lang="en-US" dirty="0"/>
              <a:t>++ % LEN];</a:t>
            </a:r>
            <a:br>
              <a:rPr lang="en-US" dirty="0"/>
            </a:br>
            <a:r>
              <a:rPr lang="en-US" dirty="0"/>
              <a:t>}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933438-7E09-4F06-9BD8-F863FCE5B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76F67-0C08-4C08-8D31-883EA621F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9145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4460F-5E64-485C-B236-310DC33D4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to consume an item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E5E63-4B31-4AAD-9111-2101B4C78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897811"/>
            <a:ext cx="10641690" cy="4753155"/>
          </a:xfrm>
        </p:spPr>
        <p:txBody>
          <a:bodyPr>
            <a:normAutofit/>
          </a:bodyPr>
          <a:lstStyle/>
          <a:p>
            <a:r>
              <a:rPr lang="en-US" dirty="0"/>
              <a:t>Foo consume()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        std::</a:t>
            </a:r>
            <a:r>
              <a:rPr lang="en-US" dirty="0" err="1"/>
              <a:t>unique_lock</a:t>
            </a:r>
            <a:r>
              <a:rPr lang="en-US" dirty="0"/>
              <a:t>&lt;mutex&gt; guard(</a:t>
            </a:r>
            <a:r>
              <a:rPr lang="en-US" dirty="0" err="1"/>
              <a:t>bb_mutex</a:t>
            </a:r>
            <a:r>
              <a:rPr lang="en-US" dirty="0"/>
              <a:t>);(</a:t>
            </a:r>
            <a:r>
              <a:rPr lang="en-US" dirty="0" err="1"/>
              <a:t>bb_mutex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>        while(</a:t>
            </a:r>
            <a:r>
              <a:rPr lang="en-US" dirty="0" err="1"/>
              <a:t>nfull</a:t>
            </a:r>
            <a:r>
              <a:rPr lang="en-US" dirty="0"/>
              <a:t> == 0)</a:t>
            </a:r>
            <a:br>
              <a:rPr lang="en-US" dirty="0"/>
            </a:br>
            <a:r>
              <a:rPr lang="en-US" dirty="0"/>
              <a:t>               </a:t>
            </a:r>
            <a:r>
              <a:rPr lang="en-US" dirty="0" err="1"/>
              <a:t>not_empty.wait</a:t>
            </a:r>
            <a:r>
              <a:rPr lang="en-US" dirty="0"/>
              <a:t>(</a:t>
            </a:r>
            <a:r>
              <a:rPr lang="en-US" dirty="0" err="1"/>
              <a:t>bb_mutex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>         ++</a:t>
            </a:r>
            <a:r>
              <a:rPr lang="en-US" dirty="0" err="1"/>
              <a:t>nfree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         --</a:t>
            </a:r>
            <a:r>
              <a:rPr lang="en-US" dirty="0" err="1"/>
              <a:t>nfull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         </a:t>
            </a:r>
            <a:r>
              <a:rPr lang="en-US" dirty="0" err="1"/>
              <a:t>not_full.notify_one</a:t>
            </a:r>
            <a:r>
              <a:rPr lang="en-US" dirty="0"/>
              <a:t>(); </a:t>
            </a:r>
            <a:br>
              <a:rPr lang="en-US" dirty="0"/>
            </a:br>
            <a:r>
              <a:rPr lang="en-US" dirty="0"/>
              <a:t>         return buffer[</a:t>
            </a:r>
            <a:r>
              <a:rPr lang="en-US" dirty="0" err="1"/>
              <a:t>full_ptr</a:t>
            </a:r>
            <a:r>
              <a:rPr lang="en-US" dirty="0"/>
              <a:t>++ % LEN];</a:t>
            </a:r>
            <a:br>
              <a:rPr lang="en-US" dirty="0"/>
            </a:br>
            <a:r>
              <a:rPr lang="en-US" dirty="0"/>
              <a:t>}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933438-7E09-4F06-9BD8-F863FCE5B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76F67-0C08-4C08-8D31-883EA621F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22</a:t>
            </a:fld>
            <a:endParaRPr lang="en-US"/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6AB8DAD9-3627-481D-B070-601C23727194}"/>
              </a:ext>
            </a:extLst>
          </p:cNvPr>
          <p:cNvSpPr/>
          <p:nvPr/>
        </p:nvSpPr>
        <p:spPr>
          <a:xfrm>
            <a:off x="5796951" y="313571"/>
            <a:ext cx="6162137" cy="3318982"/>
          </a:xfrm>
          <a:prstGeom prst="wedgeRoundRectCallout">
            <a:avLst>
              <a:gd name="adj1" fmla="val -54552"/>
              <a:gd name="adj2" fmla="val 9924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Although the notify occurs before we read and return the item, the scoped-lock won’t be released until the end of the block.  Thus the return statement is still protected by the lock.</a:t>
            </a:r>
          </a:p>
        </p:txBody>
      </p:sp>
    </p:spTree>
    <p:extLst>
      <p:ext uri="{BB962C8B-B14F-4D97-AF65-F5344CB8AC3E}">
        <p14:creationId xmlns:p14="http://schemas.microsoft.com/office/powerpoint/2010/main" val="1801311411"/>
      </p:ext>
    </p:extLst>
  </p:cSld>
  <p:clrMapOvr>
    <a:masterClrMapping/>
  </p:clrMapOvr>
  <p:transition spd="slow">
    <p:randomBar dir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F64D3-32DF-4A22-A137-AE98C990E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Did you Notice the “while” loops?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AF58B-0DEB-4720-9271-647D5A4FE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condition variable is used when some needed property does not currently hold.  It allows a thread to wait.</a:t>
            </a:r>
          </a:p>
          <a:p>
            <a:endParaRPr lang="en-US" dirty="0"/>
          </a:p>
          <a:p>
            <a:r>
              <a:rPr lang="en-US" dirty="0"/>
              <a:t>In most cases, you can’t assume that the property holds when your thread wakes up after a wait!  </a:t>
            </a:r>
            <a:r>
              <a:rPr lang="en-US" i="1" dirty="0"/>
              <a:t>This is why we often recheck by doing the test again.</a:t>
            </a:r>
          </a:p>
          <a:p>
            <a:endParaRPr lang="en-US" dirty="0"/>
          </a:p>
          <a:p>
            <a:r>
              <a:rPr lang="en-US" dirty="0"/>
              <a:t>This pattern protects against unexpected scheduling sequences.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6314D9-2380-45AD-AB17-087A18A52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24E9D6-FD2F-403B-BC58-9739DEB19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703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C8BFB-4F30-490F-A480-AD2C78372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Cleaner Notation, with a Lambda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DC12A-3BA6-4EAD-B98E-E0B8DB5152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665562"/>
            <a:ext cx="10641690" cy="3643798"/>
          </a:xfrm>
        </p:spPr>
        <p:txBody>
          <a:bodyPr/>
          <a:lstStyle/>
          <a:p>
            <a:r>
              <a:rPr lang="en-US" dirty="0"/>
              <a:t>We wrote out the two while loops, so that you would know they are required.</a:t>
            </a:r>
          </a:p>
          <a:p>
            <a:endParaRPr lang="en-US" dirty="0"/>
          </a:p>
          <a:p>
            <a:r>
              <a:rPr lang="en-US" dirty="0"/>
              <a:t>But C++ has a nicer packaging, using a lambda notation for the condition in the while loop.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2D57D5-D8D7-4C03-8999-DB348FD90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8BECCC-2103-4ACA-9ACC-DA32D6A01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1359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4460F-5E64-485C-B236-310DC33D4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to produce an item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E5E63-4B31-4AAD-9111-2101B4C78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void produce(Foo obj)</a:t>
            </a:r>
            <a:br>
              <a:rPr lang="en-US" sz="3000" dirty="0"/>
            </a:br>
            <a:r>
              <a:rPr lang="en-US" sz="3000" dirty="0"/>
              <a:t>{</a:t>
            </a:r>
            <a:br>
              <a:rPr lang="en-US" sz="3000" dirty="0"/>
            </a:br>
            <a:r>
              <a:rPr lang="en-US" sz="3000" dirty="0"/>
              <a:t>        std::</a:t>
            </a:r>
            <a:r>
              <a:rPr lang="en-US" sz="3000" dirty="0" err="1"/>
              <a:t>unique_lock</a:t>
            </a:r>
            <a:r>
              <a:rPr lang="en-US" sz="3000" dirty="0"/>
              <a:t>&lt;mutex&gt; guard(</a:t>
            </a:r>
            <a:r>
              <a:rPr lang="en-US" sz="3000" dirty="0" err="1"/>
              <a:t>bb_mutex</a:t>
            </a:r>
            <a:r>
              <a:rPr lang="en-US" sz="3000" dirty="0"/>
              <a:t>);</a:t>
            </a:r>
            <a:br>
              <a:rPr lang="en-US" sz="3000" dirty="0"/>
            </a:br>
            <a:r>
              <a:rPr lang="en-US" sz="3000" b="1" dirty="0"/>
              <a:t>        while(</a:t>
            </a:r>
            <a:r>
              <a:rPr lang="en-US" sz="3000" b="1" dirty="0" err="1"/>
              <a:t>nfree</a:t>
            </a:r>
            <a:r>
              <a:rPr lang="en-US" sz="3000" b="1" dirty="0"/>
              <a:t> == 0)</a:t>
            </a:r>
            <a:br>
              <a:rPr lang="en-US" sz="3000" b="1" dirty="0"/>
            </a:br>
            <a:r>
              <a:rPr lang="en-US" sz="3000" b="1" dirty="0"/>
              <a:t>               </a:t>
            </a:r>
            <a:r>
              <a:rPr lang="en-US" sz="3000" b="1" dirty="0" err="1"/>
              <a:t>not_full.wait</a:t>
            </a:r>
            <a:r>
              <a:rPr lang="en-US" sz="3000" b="1" dirty="0"/>
              <a:t>(</a:t>
            </a:r>
            <a:r>
              <a:rPr lang="en-US" sz="2800" b="1" dirty="0"/>
              <a:t>guard</a:t>
            </a:r>
            <a:r>
              <a:rPr lang="en-US" sz="3000" b="1" dirty="0"/>
              <a:t>);</a:t>
            </a:r>
            <a:r>
              <a:rPr lang="en-US" sz="3000" dirty="0"/>
              <a:t/>
            </a:r>
            <a:br>
              <a:rPr lang="en-US" sz="3000" dirty="0"/>
            </a:br>
            <a:r>
              <a:rPr lang="en-US" sz="3000" dirty="0"/>
              <a:t>         buffer[</a:t>
            </a:r>
            <a:r>
              <a:rPr lang="en-US" sz="3000" dirty="0" err="1"/>
              <a:t>free_ptr</a:t>
            </a:r>
            <a:r>
              <a:rPr lang="en-US" sz="3000" dirty="0"/>
              <a:t>++ % LEN] = obj;</a:t>
            </a:r>
            <a:br>
              <a:rPr lang="en-US" sz="3000" dirty="0"/>
            </a:br>
            <a:r>
              <a:rPr lang="en-US" sz="3000" dirty="0"/>
              <a:t>         --</a:t>
            </a:r>
            <a:r>
              <a:rPr lang="en-US" sz="3000" dirty="0" err="1"/>
              <a:t>nfree</a:t>
            </a:r>
            <a:r>
              <a:rPr lang="en-US" sz="3000" dirty="0"/>
              <a:t>;</a:t>
            </a:r>
            <a:br>
              <a:rPr lang="en-US" sz="3000" dirty="0"/>
            </a:br>
            <a:r>
              <a:rPr lang="en-US" sz="3000" dirty="0"/>
              <a:t>         ++</a:t>
            </a:r>
            <a:r>
              <a:rPr lang="en-US" sz="3000" dirty="0" err="1"/>
              <a:t>nfull</a:t>
            </a:r>
            <a:r>
              <a:rPr lang="en-US" sz="3000" dirty="0"/>
              <a:t>;</a:t>
            </a:r>
            <a:br>
              <a:rPr lang="en-US" sz="3000" dirty="0"/>
            </a:br>
            <a:r>
              <a:rPr lang="en-US" sz="3000" dirty="0"/>
              <a:t>         </a:t>
            </a:r>
            <a:r>
              <a:rPr lang="en-US" sz="3000" dirty="0" err="1"/>
              <a:t>not_empty.notify_one</a:t>
            </a:r>
            <a:r>
              <a:rPr lang="en-US" sz="3000" dirty="0"/>
              <a:t>();</a:t>
            </a:r>
            <a:br>
              <a:rPr lang="en-US" sz="3000" dirty="0"/>
            </a:br>
            <a:r>
              <a:rPr lang="en-US" sz="3000" dirty="0"/>
              <a:t>}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933438-7E09-4F06-9BD8-F863FCE5B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76F67-0C08-4C08-8D31-883EA621F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855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4460F-5E64-485C-B236-310DC33D4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to produce an item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E5E63-4B31-4AAD-9111-2101B4C78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void produce(Foo obj)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         std::</a:t>
            </a:r>
            <a:r>
              <a:rPr lang="en-US" dirty="0" err="1"/>
              <a:t>unique_lock</a:t>
            </a:r>
            <a:r>
              <a:rPr lang="en-US" dirty="0"/>
              <a:t>&lt;mutex&gt; guard(</a:t>
            </a:r>
            <a:r>
              <a:rPr lang="en-US" dirty="0" err="1"/>
              <a:t>bb_mutex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   </a:t>
            </a:r>
            <a:r>
              <a:rPr lang="en-US" b="1" dirty="0" err="1"/>
              <a:t>not_full.wait</a:t>
            </a:r>
            <a:r>
              <a:rPr lang="en-US" b="1" dirty="0"/>
              <a:t>(guard, [&amp;](){ return </a:t>
            </a:r>
            <a:r>
              <a:rPr lang="en-US" b="1" dirty="0" err="1"/>
              <a:t>nfree</a:t>
            </a:r>
            <a:r>
              <a:rPr lang="en-US" b="1" dirty="0"/>
              <a:t> != 0;});</a:t>
            </a:r>
            <a:br>
              <a:rPr lang="en-US" b="1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   buffer[</a:t>
            </a:r>
            <a:r>
              <a:rPr lang="en-US" dirty="0" err="1"/>
              <a:t>free_ptr</a:t>
            </a:r>
            <a:r>
              <a:rPr lang="en-US" dirty="0"/>
              <a:t>++ % LEN] = obj;</a:t>
            </a:r>
            <a:br>
              <a:rPr lang="en-US" dirty="0"/>
            </a:br>
            <a:r>
              <a:rPr lang="en-US" dirty="0"/>
              <a:t>         --</a:t>
            </a:r>
            <a:r>
              <a:rPr lang="en-US" dirty="0" err="1"/>
              <a:t>nfree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         ++</a:t>
            </a:r>
            <a:r>
              <a:rPr lang="en-US" dirty="0" err="1"/>
              <a:t>nfull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         </a:t>
            </a:r>
            <a:r>
              <a:rPr lang="en-US" dirty="0" err="1"/>
              <a:t>not_empty.notify_one</a:t>
            </a:r>
            <a:r>
              <a:rPr lang="en-US" dirty="0"/>
              <a:t>();</a:t>
            </a:r>
            <a:br>
              <a:rPr lang="en-US" dirty="0"/>
            </a:br>
            <a:r>
              <a:rPr lang="en-US" dirty="0"/>
              <a:t>}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933438-7E09-4F06-9BD8-F863FCE5B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76F67-0C08-4C08-8D31-883EA621F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9907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4460F-5E64-485C-B236-310DC33D4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to produce an item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E5E63-4B31-4AAD-9111-2101B4C78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void produce(Foo obj)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         std::</a:t>
            </a:r>
            <a:r>
              <a:rPr lang="en-US" dirty="0" err="1"/>
              <a:t>unique_lock</a:t>
            </a:r>
            <a:r>
              <a:rPr lang="en-US" dirty="0"/>
              <a:t> guard(</a:t>
            </a:r>
            <a:r>
              <a:rPr lang="en-US" dirty="0" err="1"/>
              <a:t>bb_mutex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   </a:t>
            </a:r>
            <a:r>
              <a:rPr lang="en-US" b="1" dirty="0" err="1"/>
              <a:t>not_full.wait</a:t>
            </a:r>
            <a:r>
              <a:rPr lang="en-US" b="1" dirty="0"/>
              <a:t>(guard, [&amp;](){ return </a:t>
            </a:r>
            <a:r>
              <a:rPr lang="en-US" b="1" dirty="0" err="1"/>
              <a:t>nfree</a:t>
            </a:r>
            <a:r>
              <a:rPr lang="en-US" b="1" dirty="0"/>
              <a:t> != 0;});</a:t>
            </a:r>
            <a:br>
              <a:rPr lang="en-US" b="1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   buffer[</a:t>
            </a:r>
            <a:r>
              <a:rPr lang="en-US" dirty="0" err="1"/>
              <a:t>free_ptr</a:t>
            </a:r>
            <a:r>
              <a:rPr lang="en-US" dirty="0"/>
              <a:t>++ % LEN] = obj;</a:t>
            </a:r>
            <a:br>
              <a:rPr lang="en-US" dirty="0"/>
            </a:br>
            <a:r>
              <a:rPr lang="en-US" dirty="0"/>
              <a:t>         --</a:t>
            </a:r>
            <a:r>
              <a:rPr lang="en-US" dirty="0" err="1"/>
              <a:t>nfree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         ++</a:t>
            </a:r>
            <a:r>
              <a:rPr lang="en-US" dirty="0" err="1"/>
              <a:t>nfull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         </a:t>
            </a:r>
            <a:r>
              <a:rPr lang="en-US" dirty="0" err="1"/>
              <a:t>not_empty.notify_one</a:t>
            </a:r>
            <a:r>
              <a:rPr lang="en-US" dirty="0"/>
              <a:t>();</a:t>
            </a:r>
            <a:br>
              <a:rPr lang="en-US" dirty="0"/>
            </a:br>
            <a:r>
              <a:rPr lang="en-US" dirty="0"/>
              <a:t>}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933438-7E09-4F06-9BD8-F863FCE5B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76F67-0C08-4C08-8D31-883EA621F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27</a:t>
            </a:fld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3008B35-7321-4087-8702-7F8DF5A70A0A}"/>
              </a:ext>
            </a:extLst>
          </p:cNvPr>
          <p:cNvSpPr/>
          <p:nvPr/>
        </p:nvSpPr>
        <p:spPr>
          <a:xfrm>
            <a:off x="5275704" y="3538009"/>
            <a:ext cx="552091" cy="447395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B361BA-2028-48FD-B521-E8EC2D0852A6}"/>
              </a:ext>
            </a:extLst>
          </p:cNvPr>
          <p:cNvSpPr txBox="1"/>
          <p:nvPr/>
        </p:nvSpPr>
        <p:spPr>
          <a:xfrm>
            <a:off x="2653730" y="2038393"/>
            <a:ext cx="7545895" cy="646331"/>
          </a:xfrm>
          <a:prstGeom prst="rect">
            <a:avLst/>
          </a:prstGeom>
          <a:solidFill>
            <a:srgbClr val="FF9999"/>
          </a:solidFill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This means “capture all by reference”.  The lambda can access any locally scoped variables by reference.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EAC0F0E-4673-4A14-8A95-9FE4A5C573EB}"/>
              </a:ext>
            </a:extLst>
          </p:cNvPr>
          <p:cNvCxnSpPr>
            <a:cxnSpLocks/>
            <a:endCxn id="6" idx="0"/>
          </p:cNvCxnSpPr>
          <p:nvPr/>
        </p:nvCxnSpPr>
        <p:spPr>
          <a:xfrm>
            <a:off x="4963072" y="2673915"/>
            <a:ext cx="588678" cy="864094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41381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4460F-5E64-485C-B236-310DC33D4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to produce an item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E5E63-4B31-4AAD-9111-2101B4C78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void produce(Foo obj)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         std::</a:t>
            </a:r>
            <a:r>
              <a:rPr lang="en-US" dirty="0" err="1"/>
              <a:t>unique_lock</a:t>
            </a:r>
            <a:r>
              <a:rPr lang="en-US" dirty="0"/>
              <a:t> guard(</a:t>
            </a:r>
            <a:r>
              <a:rPr lang="en-US" dirty="0" err="1"/>
              <a:t>bb_mutex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   </a:t>
            </a:r>
            <a:r>
              <a:rPr lang="en-US" b="1" dirty="0" err="1"/>
              <a:t>not_full.wait</a:t>
            </a:r>
            <a:r>
              <a:rPr lang="en-US" b="1" dirty="0"/>
              <a:t>(guard, [&amp;](){ return </a:t>
            </a:r>
            <a:r>
              <a:rPr lang="en-US" b="1" dirty="0" err="1"/>
              <a:t>nfree</a:t>
            </a:r>
            <a:r>
              <a:rPr lang="en-US" b="1" dirty="0"/>
              <a:t> != 0;});</a:t>
            </a:r>
            <a:br>
              <a:rPr lang="en-US" b="1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   buffer[</a:t>
            </a:r>
            <a:r>
              <a:rPr lang="en-US" dirty="0" err="1"/>
              <a:t>free_ptr</a:t>
            </a:r>
            <a:r>
              <a:rPr lang="en-US" dirty="0"/>
              <a:t>++ % LEN] = obj;</a:t>
            </a:r>
            <a:br>
              <a:rPr lang="en-US" dirty="0"/>
            </a:br>
            <a:r>
              <a:rPr lang="en-US" dirty="0"/>
              <a:t>         --</a:t>
            </a:r>
            <a:r>
              <a:rPr lang="en-US" dirty="0" err="1"/>
              <a:t>nfree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         ++</a:t>
            </a:r>
            <a:r>
              <a:rPr lang="en-US" dirty="0" err="1"/>
              <a:t>nfull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         </a:t>
            </a:r>
            <a:r>
              <a:rPr lang="en-US" dirty="0" err="1"/>
              <a:t>not_empty.notify_one</a:t>
            </a:r>
            <a:r>
              <a:rPr lang="en-US" dirty="0"/>
              <a:t>();</a:t>
            </a:r>
            <a:br>
              <a:rPr lang="en-US" dirty="0"/>
            </a:br>
            <a:r>
              <a:rPr lang="en-US" dirty="0"/>
              <a:t>}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933438-7E09-4F06-9BD8-F863FCE5B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76F67-0C08-4C08-8D31-883EA621F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28</a:t>
            </a:fld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3008B35-7321-4087-8702-7F8DF5A70A0A}"/>
              </a:ext>
            </a:extLst>
          </p:cNvPr>
          <p:cNvSpPr/>
          <p:nvPr/>
        </p:nvSpPr>
        <p:spPr>
          <a:xfrm>
            <a:off x="8165553" y="3538009"/>
            <a:ext cx="552091" cy="447395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B361BA-2028-48FD-B521-E8EC2D0852A6}"/>
              </a:ext>
            </a:extLst>
          </p:cNvPr>
          <p:cNvSpPr txBox="1"/>
          <p:nvPr/>
        </p:nvSpPr>
        <p:spPr>
          <a:xfrm>
            <a:off x="2223248" y="1102847"/>
            <a:ext cx="5629673" cy="1569660"/>
          </a:xfrm>
          <a:prstGeom prst="rect">
            <a:avLst/>
          </a:prstGeom>
          <a:solidFill>
            <a:srgbClr val="FF9999"/>
          </a:solidFill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The condition is “what you are waiting for”, not “why you are waiting”.  So </a:t>
            </a:r>
            <a:br>
              <a:rPr lang="en-US" sz="2400" b="1" dirty="0"/>
            </a:br>
            <a:r>
              <a:rPr lang="en-US" sz="2400" b="1" dirty="0"/>
              <a:t>it is actually the negation of what would have been in the while loop!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EAC0F0E-4673-4A14-8A95-9FE4A5C573EB}"/>
              </a:ext>
            </a:extLst>
          </p:cNvPr>
          <p:cNvCxnSpPr>
            <a:cxnSpLocks/>
            <a:endCxn id="6" idx="0"/>
          </p:cNvCxnSpPr>
          <p:nvPr/>
        </p:nvCxnSpPr>
        <p:spPr>
          <a:xfrm>
            <a:off x="7852921" y="2673915"/>
            <a:ext cx="588678" cy="864094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13880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4460F-5E64-485C-B236-310DC33D4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to consume an item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E5E63-4B31-4AAD-9111-2101B4C78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915064"/>
            <a:ext cx="10641690" cy="4735902"/>
          </a:xfrm>
        </p:spPr>
        <p:txBody>
          <a:bodyPr>
            <a:normAutofit/>
          </a:bodyPr>
          <a:lstStyle/>
          <a:p>
            <a:r>
              <a:rPr lang="en-US" sz="3000" dirty="0"/>
              <a:t>Foo consume()</a:t>
            </a:r>
            <a:br>
              <a:rPr lang="en-US" sz="3000" dirty="0"/>
            </a:br>
            <a:r>
              <a:rPr lang="en-US" sz="3000" dirty="0"/>
              <a:t>{</a:t>
            </a:r>
            <a:br>
              <a:rPr lang="en-US" sz="3000" dirty="0"/>
            </a:br>
            <a:r>
              <a:rPr lang="en-US" sz="3000" dirty="0"/>
              <a:t>        std::</a:t>
            </a:r>
            <a:r>
              <a:rPr lang="en-US" sz="3000" dirty="0" err="1"/>
              <a:t>unique_lock</a:t>
            </a:r>
            <a:r>
              <a:rPr lang="en-US" sz="3000" dirty="0"/>
              <a:t>&lt;mutex&gt; guard(</a:t>
            </a:r>
            <a:r>
              <a:rPr lang="en-US" sz="3000" dirty="0" err="1"/>
              <a:t>bb_mutex</a:t>
            </a:r>
            <a:r>
              <a:rPr lang="en-US" sz="3000" dirty="0"/>
              <a:t>);</a:t>
            </a:r>
            <a:br>
              <a:rPr lang="en-US" sz="3000" dirty="0"/>
            </a:br>
            <a:r>
              <a:rPr lang="en-US" sz="3000" dirty="0"/>
              <a:t>        </a:t>
            </a:r>
            <a:r>
              <a:rPr lang="en-US" sz="3000" b="1" dirty="0"/>
              <a:t>while(</a:t>
            </a:r>
            <a:r>
              <a:rPr lang="en-US" sz="3000" b="1" dirty="0" err="1"/>
              <a:t>nfull</a:t>
            </a:r>
            <a:r>
              <a:rPr lang="en-US" sz="3000" b="1" dirty="0"/>
              <a:t> == 0)</a:t>
            </a:r>
            <a:br>
              <a:rPr lang="en-US" sz="3000" b="1" dirty="0"/>
            </a:br>
            <a:r>
              <a:rPr lang="en-US" sz="3000" b="1" dirty="0"/>
              <a:t>               </a:t>
            </a:r>
            <a:r>
              <a:rPr lang="en-US" sz="3000" b="1" dirty="0" err="1"/>
              <a:t>not_empty.wait</a:t>
            </a:r>
            <a:r>
              <a:rPr lang="en-US" sz="3000" b="1" dirty="0"/>
              <a:t>(</a:t>
            </a:r>
            <a:r>
              <a:rPr lang="en-US" sz="2800" b="1" dirty="0"/>
              <a:t>guard</a:t>
            </a:r>
            <a:r>
              <a:rPr lang="en-US" sz="3000" b="1" dirty="0"/>
              <a:t>);</a:t>
            </a:r>
            <a:br>
              <a:rPr lang="en-US" sz="3000" b="1" dirty="0"/>
            </a:br>
            <a:r>
              <a:rPr lang="en-US" sz="3000" dirty="0"/>
              <a:t>         ++</a:t>
            </a:r>
            <a:r>
              <a:rPr lang="en-US" sz="3000" dirty="0" err="1"/>
              <a:t>nfree</a:t>
            </a:r>
            <a:r>
              <a:rPr lang="en-US" sz="3000" dirty="0"/>
              <a:t>;</a:t>
            </a:r>
            <a:br>
              <a:rPr lang="en-US" sz="3000" dirty="0"/>
            </a:br>
            <a:r>
              <a:rPr lang="en-US" sz="3000" dirty="0"/>
              <a:t>         --</a:t>
            </a:r>
            <a:r>
              <a:rPr lang="en-US" sz="3000" dirty="0" err="1"/>
              <a:t>nfull</a:t>
            </a:r>
            <a:r>
              <a:rPr lang="en-US" sz="3000" dirty="0"/>
              <a:t>;</a:t>
            </a:r>
            <a:br>
              <a:rPr lang="en-US" sz="3000" dirty="0"/>
            </a:br>
            <a:r>
              <a:rPr lang="en-US" sz="3000" dirty="0"/>
              <a:t>         </a:t>
            </a:r>
            <a:r>
              <a:rPr lang="en-US" sz="3000" dirty="0" err="1"/>
              <a:t>not_full.notify_one</a:t>
            </a:r>
            <a:r>
              <a:rPr lang="en-US" sz="3000" dirty="0"/>
              <a:t>(); </a:t>
            </a:r>
            <a:br>
              <a:rPr lang="en-US" sz="3000" dirty="0"/>
            </a:br>
            <a:r>
              <a:rPr lang="en-US" sz="3000" dirty="0"/>
              <a:t>         return buffer[</a:t>
            </a:r>
            <a:r>
              <a:rPr lang="en-US" sz="3000" dirty="0" err="1"/>
              <a:t>full_ptr</a:t>
            </a:r>
            <a:r>
              <a:rPr lang="en-US" sz="3000" dirty="0"/>
              <a:t>++ % LEN];</a:t>
            </a:r>
            <a:br>
              <a:rPr lang="en-US" sz="3000" dirty="0"/>
            </a:br>
            <a:r>
              <a:rPr lang="en-US" sz="3000" dirty="0"/>
              <a:t>}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933438-7E09-4F06-9BD8-F863FCE5B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76F67-0C08-4C08-8D31-883EA621F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83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F4A07-9647-4AAD-BCB8-902BCED65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monitor is a “pattern”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78DC4-E866-40F9-89A0-5AE0D69A1C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2286000"/>
            <a:ext cx="11018347" cy="4023360"/>
          </a:xfrm>
        </p:spPr>
        <p:txBody>
          <a:bodyPr>
            <a:normAutofit/>
          </a:bodyPr>
          <a:lstStyle/>
          <a:p>
            <a:r>
              <a:rPr lang="en-US" dirty="0"/>
              <a:t>It uses a </a:t>
            </a:r>
            <a:r>
              <a:rPr lang="en-US" dirty="0" err="1"/>
              <a:t>scoped_lock</a:t>
            </a:r>
            <a:r>
              <a:rPr lang="en-US" dirty="0"/>
              <a:t> to protect a critical section.  You designate the mutex (and can even lock multiple mutexes atomically).</a:t>
            </a:r>
          </a:p>
          <a:p>
            <a:endParaRPr lang="en-US" dirty="0"/>
          </a:p>
          <a:p>
            <a:r>
              <a:rPr lang="en-US" dirty="0"/>
              <a:t>Monitor </a:t>
            </a:r>
            <a:r>
              <a:rPr lang="en-US" i="1" dirty="0"/>
              <a:t>conditions</a:t>
            </a:r>
            <a:r>
              <a:rPr lang="en-US" dirty="0"/>
              <a:t> are variables that a monitor can wait on:</a:t>
            </a:r>
          </a:p>
          <a:p>
            <a:pPr lvl="1"/>
            <a:r>
              <a:rPr lang="en-US" dirty="0"/>
              <a:t> </a:t>
            </a:r>
            <a:r>
              <a:rPr lang="en-US" b="1" dirty="0"/>
              <a:t>wait </a:t>
            </a:r>
            <a:r>
              <a:rPr lang="en-US" dirty="0"/>
              <a:t>is used to wait.  It also (atomically) releases the </a:t>
            </a:r>
            <a:r>
              <a:rPr lang="en-US" dirty="0" err="1"/>
              <a:t>scoped_lock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 </a:t>
            </a:r>
            <a:r>
              <a:rPr lang="en-US" b="1" dirty="0" err="1"/>
              <a:t>wait_until</a:t>
            </a:r>
            <a:r>
              <a:rPr lang="en-US" dirty="0"/>
              <a:t> and </a:t>
            </a:r>
            <a:r>
              <a:rPr lang="en-US" b="1" dirty="0" err="1"/>
              <a:t>wait_for</a:t>
            </a:r>
            <a:r>
              <a:rPr lang="en-US" dirty="0"/>
              <a:t> can also wait for a timed delay to elapse.</a:t>
            </a:r>
          </a:p>
          <a:p>
            <a:pPr lvl="1"/>
            <a:r>
              <a:rPr lang="en-US" b="1" dirty="0"/>
              <a:t> </a:t>
            </a:r>
            <a:r>
              <a:rPr lang="en-US" b="1" dirty="0" err="1"/>
              <a:t>notify_one</a:t>
            </a:r>
            <a:r>
              <a:rPr lang="en-US" b="1" dirty="0"/>
              <a:t> </a:t>
            </a:r>
            <a:r>
              <a:rPr lang="en-US" dirty="0"/>
              <a:t>wakes up a waiting thread… </a:t>
            </a:r>
            <a:r>
              <a:rPr lang="en-US" b="1" dirty="0" err="1"/>
              <a:t>notify_all</a:t>
            </a:r>
            <a:r>
              <a:rPr lang="en-US" b="1" dirty="0"/>
              <a:t> </a:t>
            </a:r>
            <a:r>
              <a:rPr lang="en-US" dirty="0"/>
              <a:t>wakes up all waiting</a:t>
            </a:r>
            <a:br>
              <a:rPr lang="en-US" dirty="0"/>
            </a:br>
            <a:r>
              <a:rPr lang="en-US" dirty="0"/>
              <a:t>  threads.  If no thread is waiting, these are both no-ops.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158451-3A6F-4555-9BA0-460446C80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8A65BA-31AA-4A5C-A39C-9921CFD7E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315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4460F-5E64-485C-B236-310DC33D4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to consume an item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E5E63-4B31-4AAD-9111-2101B4C78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915064"/>
            <a:ext cx="10641690" cy="4735902"/>
          </a:xfrm>
        </p:spPr>
        <p:txBody>
          <a:bodyPr>
            <a:normAutofit/>
          </a:bodyPr>
          <a:lstStyle/>
          <a:p>
            <a:r>
              <a:rPr lang="en-US" sz="3000" dirty="0"/>
              <a:t>Foo consume()</a:t>
            </a:r>
            <a:br>
              <a:rPr lang="en-US" sz="3000" dirty="0"/>
            </a:br>
            <a:r>
              <a:rPr lang="en-US" sz="3000" dirty="0"/>
              <a:t>{</a:t>
            </a:r>
            <a:br>
              <a:rPr lang="en-US" sz="3000" dirty="0"/>
            </a:br>
            <a:r>
              <a:rPr lang="en-US" sz="3000" dirty="0"/>
              <a:t>        std::</a:t>
            </a:r>
            <a:r>
              <a:rPr lang="en-US" sz="3000" dirty="0" err="1"/>
              <a:t>unique_lock</a:t>
            </a:r>
            <a:r>
              <a:rPr lang="en-US" sz="3000" dirty="0"/>
              <a:t>&lt;mutex&gt; guard(</a:t>
            </a:r>
            <a:r>
              <a:rPr lang="en-US" sz="3000" dirty="0" err="1"/>
              <a:t>bb_mutex</a:t>
            </a:r>
            <a:r>
              <a:rPr lang="en-US" sz="3000" dirty="0"/>
              <a:t>);</a:t>
            </a:r>
            <a:br>
              <a:rPr lang="en-US" sz="3000" dirty="0"/>
            </a:br>
            <a:r>
              <a:rPr lang="en-US" sz="3000" dirty="0"/>
              <a:t/>
            </a:r>
            <a:br>
              <a:rPr lang="en-US" sz="3000" dirty="0"/>
            </a:br>
            <a:r>
              <a:rPr lang="en-US" sz="3000" dirty="0"/>
              <a:t>        </a:t>
            </a:r>
            <a:r>
              <a:rPr lang="en-US" sz="3000" b="1" dirty="0" err="1"/>
              <a:t>not_empty.wait</a:t>
            </a:r>
            <a:r>
              <a:rPr lang="en-US" sz="3000" b="1" dirty="0"/>
              <a:t>(guard, [&amp;]() { return </a:t>
            </a:r>
            <a:r>
              <a:rPr lang="en-US" sz="3000" b="1" dirty="0" err="1"/>
              <a:t>nfull</a:t>
            </a:r>
            <a:r>
              <a:rPr lang="en-US" sz="3000" b="1" dirty="0"/>
              <a:t> != 0; });</a:t>
            </a:r>
            <a:br>
              <a:rPr lang="en-US" sz="3000" b="1" dirty="0"/>
            </a:br>
            <a:r>
              <a:rPr lang="en-US" sz="3000" b="1" dirty="0"/>
              <a:t/>
            </a:r>
            <a:br>
              <a:rPr lang="en-US" sz="3000" b="1" dirty="0"/>
            </a:br>
            <a:r>
              <a:rPr lang="en-US" sz="3000" dirty="0"/>
              <a:t>         ++</a:t>
            </a:r>
            <a:r>
              <a:rPr lang="en-US" sz="3000" dirty="0" err="1"/>
              <a:t>nfree</a:t>
            </a:r>
            <a:r>
              <a:rPr lang="en-US" sz="3000" dirty="0"/>
              <a:t>;</a:t>
            </a:r>
            <a:br>
              <a:rPr lang="en-US" sz="3000" dirty="0"/>
            </a:br>
            <a:r>
              <a:rPr lang="en-US" sz="3000" dirty="0"/>
              <a:t>         --</a:t>
            </a:r>
            <a:r>
              <a:rPr lang="en-US" sz="3000" dirty="0" err="1"/>
              <a:t>nfull</a:t>
            </a:r>
            <a:r>
              <a:rPr lang="en-US" sz="3000" dirty="0"/>
              <a:t>;</a:t>
            </a:r>
            <a:br>
              <a:rPr lang="en-US" sz="3000" dirty="0"/>
            </a:br>
            <a:r>
              <a:rPr lang="en-US" sz="3000" dirty="0"/>
              <a:t>         </a:t>
            </a:r>
            <a:r>
              <a:rPr lang="en-US" sz="3000" dirty="0" err="1"/>
              <a:t>not_full.notify_one</a:t>
            </a:r>
            <a:r>
              <a:rPr lang="en-US" sz="3000" dirty="0"/>
              <a:t>(); </a:t>
            </a:r>
            <a:br>
              <a:rPr lang="en-US" sz="3000" dirty="0"/>
            </a:br>
            <a:r>
              <a:rPr lang="en-US" sz="3000" dirty="0"/>
              <a:t>         return buffer[</a:t>
            </a:r>
            <a:r>
              <a:rPr lang="en-US" sz="3000" dirty="0" err="1"/>
              <a:t>full_ptr</a:t>
            </a:r>
            <a:r>
              <a:rPr lang="en-US" sz="3000" dirty="0"/>
              <a:t>++ % LEN];</a:t>
            </a:r>
            <a:br>
              <a:rPr lang="en-US" sz="3000" dirty="0"/>
            </a:br>
            <a:r>
              <a:rPr lang="en-US" sz="3000" dirty="0"/>
              <a:t>}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933438-7E09-4F06-9BD8-F863FCE5B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76F67-0C08-4C08-8D31-883EA621F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9218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4F62C-16BB-475F-8255-D64853963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second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9906D-9B17-4BA8-AEC8-76F4921C93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“readers and writers” pattern captures this style of sharing for arrays, or for objects like std::list and std::map.</a:t>
            </a:r>
          </a:p>
          <a:p>
            <a:endParaRPr lang="en-US" dirty="0"/>
          </a:p>
          <a:p>
            <a:r>
              <a:rPr lang="en-US" dirty="0"/>
              <a:t>The key observation: a shared data structure can support arbitrary numbers of concurrent read-only accesses.  But an update (a “writer”) might cause the structure to change, so updates must occur when no reads are active.</a:t>
            </a:r>
          </a:p>
          <a:p>
            <a:endParaRPr lang="en-US" dirty="0"/>
          </a:p>
          <a:p>
            <a:r>
              <a:rPr lang="en-US" dirty="0"/>
              <a:t>We also need a form of fairness: reads should not </a:t>
            </a:r>
            <a:r>
              <a:rPr lang="en-US" i="1" dirty="0"/>
              <a:t>starve </a:t>
            </a:r>
            <a:r>
              <a:rPr lang="en-US" dirty="0"/>
              <a:t>updates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C97F43-CA1C-4F6E-8829-420F2D0DC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529721-4958-4702-8913-62F7FB788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3964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867BA-FD82-42B1-9177-2B9577959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585216"/>
            <a:ext cx="10641691" cy="108830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Expresed</a:t>
            </a:r>
            <a:r>
              <a:rPr lang="en-US" dirty="0" smtClean="0"/>
              <a:t> as a monitor with while loops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19E7B-ADE5-4DC2-81A9-CD2D0247E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7915" y="2628297"/>
            <a:ext cx="5084476" cy="3842408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en-US" sz="1400" b="1" dirty="0"/>
              <a:t/>
            </a:r>
            <a:br>
              <a:rPr lang="en-US" sz="1400" b="1" dirty="0"/>
            </a:br>
            <a:r>
              <a:rPr lang="en-US" sz="1500" b="1" dirty="0"/>
              <a:t>void </a:t>
            </a:r>
            <a:r>
              <a:rPr lang="en-US" sz="1500" b="1" dirty="0" err="1"/>
              <a:t>start_read</a:t>
            </a:r>
            <a:r>
              <a:rPr lang="en-US" sz="1500" b="1" dirty="0"/>
              <a:t>()</a:t>
            </a:r>
            <a:br>
              <a:rPr lang="en-US" sz="1500" b="1" dirty="0"/>
            </a:br>
            <a:r>
              <a:rPr lang="en-US" sz="1500" b="1" dirty="0"/>
              <a:t>{</a:t>
            </a:r>
            <a:br>
              <a:rPr lang="en-US" sz="1500" b="1" dirty="0"/>
            </a:br>
            <a:r>
              <a:rPr lang="en-US" sz="1500" b="1" dirty="0"/>
              <a:t>      std::</a:t>
            </a:r>
            <a:r>
              <a:rPr lang="en-US" sz="1500" b="1" dirty="0" err="1"/>
              <a:t>unique_lock</a:t>
            </a:r>
            <a:r>
              <a:rPr lang="en-US" sz="1500" b="1" dirty="0"/>
              <a:t>&lt;mutex&gt; guard(</a:t>
            </a:r>
            <a:r>
              <a:rPr lang="en-US" sz="1500" b="1" dirty="0" err="1"/>
              <a:t>mtx</a:t>
            </a:r>
            <a:r>
              <a:rPr lang="en-US" sz="1500" b="1" dirty="0"/>
              <a:t>);</a:t>
            </a:r>
            <a:br>
              <a:rPr lang="en-US" sz="1500" b="1" dirty="0"/>
            </a:br>
            <a:r>
              <a:rPr lang="en-US" sz="1500" b="1" dirty="0"/>
              <a:t>      while (</a:t>
            </a:r>
            <a:r>
              <a:rPr lang="en-US" sz="1500" b="1" dirty="0" err="1"/>
              <a:t>active_writer</a:t>
            </a:r>
            <a:r>
              <a:rPr lang="en-US" sz="1500" b="1" dirty="0"/>
              <a:t> || </a:t>
            </a:r>
            <a:r>
              <a:rPr lang="en-US" sz="1500" b="1" dirty="0" err="1"/>
              <a:t>writers_waiting</a:t>
            </a:r>
            <a:r>
              <a:rPr lang="en-US" sz="1500" b="1" dirty="0"/>
              <a:t>)</a:t>
            </a:r>
            <a:br>
              <a:rPr lang="en-US" sz="1500" b="1" dirty="0"/>
            </a:br>
            <a:r>
              <a:rPr lang="en-US" sz="1500" b="1" dirty="0"/>
              <a:t>             </a:t>
            </a:r>
            <a:r>
              <a:rPr lang="en-US" sz="1600" b="1" dirty="0" err="1"/>
              <a:t>want_rw</a:t>
            </a:r>
            <a:r>
              <a:rPr lang="en-US" sz="1500" b="1" dirty="0" err="1"/>
              <a:t>.wait</a:t>
            </a:r>
            <a:r>
              <a:rPr lang="en-US" sz="1500" b="1" dirty="0"/>
              <a:t>(guard);</a:t>
            </a:r>
            <a:br>
              <a:rPr lang="en-US" sz="1500" b="1" dirty="0"/>
            </a:br>
            <a:r>
              <a:rPr lang="en-US" sz="1500" b="1" dirty="0"/>
              <a:t>      ++</a:t>
            </a:r>
            <a:r>
              <a:rPr lang="en-US" sz="1500" b="1" dirty="0" err="1"/>
              <a:t>active_readers</a:t>
            </a:r>
            <a:r>
              <a:rPr lang="en-US" sz="1500" b="1" dirty="0"/>
              <a:t>;</a:t>
            </a:r>
            <a:br>
              <a:rPr lang="en-US" sz="1500" b="1" dirty="0"/>
            </a:br>
            <a:r>
              <a:rPr lang="en-US" sz="1500" b="1" dirty="0"/>
              <a:t>}</a:t>
            </a:r>
            <a:br>
              <a:rPr lang="en-US" sz="1500" b="1" dirty="0"/>
            </a:br>
            <a:r>
              <a:rPr lang="en-US" sz="1500" b="1" dirty="0"/>
              <a:t/>
            </a:r>
            <a:br>
              <a:rPr lang="en-US" sz="1500" b="1" dirty="0"/>
            </a:br>
            <a:r>
              <a:rPr lang="en-US" sz="1500" b="1" dirty="0"/>
              <a:t>void </a:t>
            </a:r>
            <a:r>
              <a:rPr lang="en-US" sz="1500" b="1" dirty="0" err="1"/>
              <a:t>end_read</a:t>
            </a:r>
            <a:r>
              <a:rPr lang="en-US" sz="1500" b="1" dirty="0"/>
              <a:t>()</a:t>
            </a:r>
            <a:br>
              <a:rPr lang="en-US" sz="1500" b="1" dirty="0"/>
            </a:br>
            <a:r>
              <a:rPr lang="en-US" sz="1500" b="1" dirty="0"/>
              <a:t>{</a:t>
            </a:r>
            <a:br>
              <a:rPr lang="en-US" sz="1500" b="1" dirty="0"/>
            </a:br>
            <a:r>
              <a:rPr lang="en-US" sz="1500" b="1" dirty="0"/>
              <a:t>       std::</a:t>
            </a:r>
            <a:r>
              <a:rPr lang="en-US" sz="1500" b="1" dirty="0" err="1"/>
              <a:t>unique_lock</a:t>
            </a:r>
            <a:r>
              <a:rPr lang="en-US" sz="1500" b="1" dirty="0"/>
              <a:t>&lt;mutex&gt; guard(</a:t>
            </a:r>
            <a:r>
              <a:rPr lang="en-US" sz="1500" b="1" dirty="0" err="1"/>
              <a:t>mtx</a:t>
            </a:r>
            <a:r>
              <a:rPr lang="en-US" sz="1500" b="1" dirty="0"/>
              <a:t>);</a:t>
            </a:r>
            <a:br>
              <a:rPr lang="en-US" sz="1500" b="1" dirty="0"/>
            </a:br>
            <a:r>
              <a:rPr lang="en-US" sz="1500" b="1" dirty="0"/>
              <a:t>       if(- -</a:t>
            </a:r>
            <a:r>
              <a:rPr lang="en-US" sz="1500" b="1" dirty="0" err="1"/>
              <a:t>active_readers</a:t>
            </a:r>
            <a:r>
              <a:rPr lang="en-US" sz="1500" b="1" dirty="0"/>
              <a:t> == 0)</a:t>
            </a:r>
            <a:br>
              <a:rPr lang="en-US" sz="1500" b="1" dirty="0"/>
            </a:br>
            <a:r>
              <a:rPr lang="en-US" sz="1500" b="1" dirty="0"/>
              <a:t>               </a:t>
            </a:r>
            <a:r>
              <a:rPr lang="en-US" sz="1600" b="1" dirty="0" err="1"/>
              <a:t>want_rw</a:t>
            </a:r>
            <a:r>
              <a:rPr lang="en-US" sz="1500" b="1" dirty="0" err="1"/>
              <a:t>.notify_all</a:t>
            </a:r>
            <a:r>
              <a:rPr lang="en-US" sz="1500" b="1" dirty="0"/>
              <a:t>();</a:t>
            </a:r>
            <a:br>
              <a:rPr lang="en-US" sz="1500" b="1" dirty="0"/>
            </a:br>
            <a:r>
              <a:rPr lang="en-US" sz="1500" b="1" dirty="0"/>
              <a:t>}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84B1AF-5DF8-4EAD-B4EB-1E820A7C6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FD78AF-700E-46D1-8213-002B1C99F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32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32E55C1-F0D5-4767-AB17-6F0FF43B6891}"/>
              </a:ext>
            </a:extLst>
          </p:cNvPr>
          <p:cNvSpPr txBox="1">
            <a:spLocks/>
          </p:cNvSpPr>
          <p:nvPr/>
        </p:nvSpPr>
        <p:spPr>
          <a:xfrm>
            <a:off x="6383547" y="2628295"/>
            <a:ext cx="5615795" cy="3842408"/>
          </a:xfrm>
          <a:prstGeom prst="rect">
            <a:avLst/>
          </a:prstGeom>
          <a:solidFill>
            <a:srgbClr val="FFC000"/>
          </a:solidFill>
        </p:spPr>
        <p:txBody>
          <a:bodyPr vert="horz" lIns="45720" tIns="45720" rIns="4572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Ø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Ø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Ø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Ø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b="1" dirty="0"/>
              <a:t/>
            </a:r>
            <a:br>
              <a:rPr lang="en-US" sz="1500" b="1" dirty="0"/>
            </a:br>
            <a:r>
              <a:rPr lang="en-US" sz="1500" b="1" dirty="0"/>
              <a:t>void </a:t>
            </a:r>
            <a:r>
              <a:rPr lang="en-US" sz="1500" b="1" dirty="0" err="1"/>
              <a:t>start_write</a:t>
            </a:r>
            <a:r>
              <a:rPr lang="en-US" sz="1500" b="1" dirty="0"/>
              <a:t>()</a:t>
            </a:r>
            <a:br>
              <a:rPr lang="en-US" sz="1500" b="1" dirty="0"/>
            </a:br>
            <a:r>
              <a:rPr lang="en-US" sz="1500" b="1" dirty="0"/>
              <a:t>{</a:t>
            </a:r>
            <a:br>
              <a:rPr lang="en-US" sz="1500" b="1" dirty="0"/>
            </a:br>
            <a:r>
              <a:rPr lang="en-US" sz="1500" b="1" dirty="0"/>
              <a:t>      std::</a:t>
            </a:r>
            <a:r>
              <a:rPr lang="en-US" sz="1500" b="1" dirty="0" err="1"/>
              <a:t>unique_lock</a:t>
            </a:r>
            <a:r>
              <a:rPr lang="en-US" sz="1500" b="1" dirty="0"/>
              <a:t>&lt;mutex&gt; guard(</a:t>
            </a:r>
            <a:r>
              <a:rPr lang="en-US" sz="1500" b="1" dirty="0" err="1"/>
              <a:t>mtx</a:t>
            </a:r>
            <a:r>
              <a:rPr lang="en-US" sz="1500" b="1" dirty="0"/>
              <a:t>);</a:t>
            </a:r>
            <a:br>
              <a:rPr lang="en-US" sz="1500" b="1" dirty="0"/>
            </a:br>
            <a:r>
              <a:rPr lang="en-US" sz="1500" b="1" dirty="0"/>
              <a:t>      + +</a:t>
            </a:r>
            <a:r>
              <a:rPr lang="en-US" sz="1500" b="1" dirty="0" err="1"/>
              <a:t>writers_waiting</a:t>
            </a:r>
            <a:r>
              <a:rPr lang="en-US" sz="1500" b="1" dirty="0"/>
              <a:t>;</a:t>
            </a:r>
            <a:br>
              <a:rPr lang="en-US" sz="1500" b="1" dirty="0"/>
            </a:br>
            <a:r>
              <a:rPr lang="en-US" sz="1500" b="1" dirty="0"/>
              <a:t>      while (</a:t>
            </a:r>
            <a:r>
              <a:rPr lang="en-US" sz="1500" b="1" dirty="0" err="1"/>
              <a:t>active_writer</a:t>
            </a:r>
            <a:r>
              <a:rPr lang="en-US" sz="1500" b="1" dirty="0"/>
              <a:t> || </a:t>
            </a:r>
            <a:r>
              <a:rPr lang="en-US" sz="1500" b="1" dirty="0" err="1"/>
              <a:t>active_readers</a:t>
            </a:r>
            <a:r>
              <a:rPr lang="en-US" sz="1500" b="1" dirty="0"/>
              <a:t>)</a:t>
            </a:r>
            <a:br>
              <a:rPr lang="en-US" sz="1500" b="1" dirty="0"/>
            </a:br>
            <a:r>
              <a:rPr lang="en-US" sz="1500" b="1" dirty="0"/>
              <a:t>             </a:t>
            </a:r>
            <a:r>
              <a:rPr lang="en-US" sz="1600" b="1" dirty="0" err="1"/>
              <a:t>want_rw</a:t>
            </a:r>
            <a:r>
              <a:rPr lang="en-US" sz="1500" b="1" dirty="0" err="1"/>
              <a:t>.wait</a:t>
            </a:r>
            <a:r>
              <a:rPr lang="en-US" sz="1500" b="1" dirty="0"/>
              <a:t>(guard);</a:t>
            </a:r>
            <a:br>
              <a:rPr lang="en-US" sz="1500" b="1" dirty="0"/>
            </a:br>
            <a:r>
              <a:rPr lang="en-US" sz="1500" b="1" dirty="0"/>
              <a:t>      - -</a:t>
            </a:r>
            <a:r>
              <a:rPr lang="en-US" sz="1500" b="1" dirty="0" err="1"/>
              <a:t>writers_waiting</a:t>
            </a:r>
            <a:r>
              <a:rPr lang="en-US" sz="1500" b="1" dirty="0"/>
              <a:t>;</a:t>
            </a:r>
            <a:br>
              <a:rPr lang="en-US" sz="1500" b="1" dirty="0"/>
            </a:br>
            <a:r>
              <a:rPr lang="en-US" sz="1500" b="1" dirty="0"/>
              <a:t>      </a:t>
            </a:r>
            <a:r>
              <a:rPr lang="en-US" sz="1500" b="1" dirty="0" err="1"/>
              <a:t>active_writer</a:t>
            </a:r>
            <a:r>
              <a:rPr lang="en-US" sz="1500" b="1" dirty="0"/>
              <a:t> = true;</a:t>
            </a:r>
            <a:br>
              <a:rPr lang="en-US" sz="1500" b="1" dirty="0"/>
            </a:br>
            <a:r>
              <a:rPr lang="en-US" sz="1500" b="1" dirty="0"/>
              <a:t>}</a:t>
            </a:r>
            <a:br>
              <a:rPr lang="en-US" sz="1500" b="1" dirty="0"/>
            </a:br>
            <a:r>
              <a:rPr lang="en-US" sz="1500" b="1" dirty="0"/>
              <a:t/>
            </a:r>
            <a:br>
              <a:rPr lang="en-US" sz="1500" b="1" dirty="0"/>
            </a:br>
            <a:r>
              <a:rPr lang="en-US" sz="1500" b="1" dirty="0"/>
              <a:t>void </a:t>
            </a:r>
            <a:r>
              <a:rPr lang="en-US" sz="1500" b="1" dirty="0" err="1"/>
              <a:t>end_write</a:t>
            </a:r>
            <a:r>
              <a:rPr lang="en-US" sz="1500" b="1" dirty="0"/>
              <a:t>()</a:t>
            </a:r>
            <a:br>
              <a:rPr lang="en-US" sz="1500" b="1" dirty="0"/>
            </a:br>
            <a:r>
              <a:rPr lang="en-US" sz="1500" b="1" dirty="0"/>
              <a:t>{</a:t>
            </a:r>
            <a:br>
              <a:rPr lang="en-US" sz="1500" b="1" dirty="0"/>
            </a:br>
            <a:r>
              <a:rPr lang="en-US" sz="1500" b="1" dirty="0"/>
              <a:t>       std::</a:t>
            </a:r>
            <a:r>
              <a:rPr lang="en-US" sz="1500" b="1" dirty="0" err="1"/>
              <a:t>unique_lock</a:t>
            </a:r>
            <a:r>
              <a:rPr lang="en-US" sz="1500" b="1" dirty="0"/>
              <a:t>&lt;mutex&gt; guard(</a:t>
            </a:r>
            <a:r>
              <a:rPr lang="en-US" sz="1500" b="1" dirty="0" err="1"/>
              <a:t>mtx</a:t>
            </a:r>
            <a:r>
              <a:rPr lang="en-US" sz="1500" b="1" dirty="0"/>
              <a:t>);</a:t>
            </a:r>
            <a:br>
              <a:rPr lang="en-US" sz="1500" b="1" dirty="0"/>
            </a:br>
            <a:r>
              <a:rPr lang="en-US" sz="1500" b="1" dirty="0"/>
              <a:t>       </a:t>
            </a:r>
            <a:r>
              <a:rPr lang="en-US" sz="1500" b="1" dirty="0" err="1"/>
              <a:t>active_writer</a:t>
            </a:r>
            <a:r>
              <a:rPr lang="en-US" sz="1500" b="1" dirty="0"/>
              <a:t> = false;</a:t>
            </a:r>
            <a:br>
              <a:rPr lang="en-US" sz="1500" b="1" dirty="0"/>
            </a:br>
            <a:r>
              <a:rPr lang="en-US" sz="1500" b="1" dirty="0"/>
              <a:t>       </a:t>
            </a:r>
            <a:r>
              <a:rPr lang="en-US" sz="1600" b="1" dirty="0" err="1"/>
              <a:t>want_rw</a:t>
            </a:r>
            <a:r>
              <a:rPr lang="en-US" sz="1500" b="1" dirty="0" err="1"/>
              <a:t>.notify_all</a:t>
            </a:r>
            <a:r>
              <a:rPr lang="en-US" sz="1500" b="1" dirty="0"/>
              <a:t>();</a:t>
            </a:r>
            <a:br>
              <a:rPr lang="en-US" sz="1500" b="1" dirty="0"/>
            </a:br>
            <a:r>
              <a:rPr lang="en-US" sz="1500" b="1" dirty="0"/>
              <a:t>}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0CEFFE-24E9-47DD-BD74-F3FF8CD8E5E6}"/>
              </a:ext>
            </a:extLst>
          </p:cNvPr>
          <p:cNvSpPr/>
          <p:nvPr/>
        </p:nvSpPr>
        <p:spPr>
          <a:xfrm>
            <a:off x="1117915" y="1593458"/>
            <a:ext cx="5084477" cy="954107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n-US" sz="1400" b="1" dirty="0"/>
              <a:t>std::mutex </a:t>
            </a:r>
            <a:r>
              <a:rPr lang="en-US" sz="1400" b="1" dirty="0" err="1"/>
              <a:t>mtx</a:t>
            </a:r>
            <a:r>
              <a:rPr lang="en-US" sz="1400" b="1" dirty="0"/>
              <a:t>;</a:t>
            </a:r>
            <a:br>
              <a:rPr lang="en-US" sz="1400" b="1" dirty="0"/>
            </a:br>
            <a:r>
              <a:rPr lang="en-US" sz="1400" b="1" dirty="0"/>
              <a:t>std::</a:t>
            </a:r>
            <a:r>
              <a:rPr lang="en-US" sz="1400" b="1" dirty="0" err="1"/>
              <a:t>condition_variable</a:t>
            </a:r>
            <a:r>
              <a:rPr lang="en-US" sz="1400" b="1" dirty="0"/>
              <a:t> </a:t>
            </a:r>
            <a:r>
              <a:rPr lang="en-US" sz="1400" b="1" dirty="0" err="1"/>
              <a:t>want_rw</a:t>
            </a:r>
            <a:r>
              <a:rPr lang="en-US" sz="1400" b="1" dirty="0"/>
              <a:t>;</a:t>
            </a:r>
            <a:br>
              <a:rPr lang="en-US" sz="1400" b="1" dirty="0"/>
            </a:br>
            <a:r>
              <a:rPr lang="en-US" sz="1400" b="1" dirty="0"/>
              <a:t>int </a:t>
            </a:r>
            <a:r>
              <a:rPr lang="en-US" sz="1400" b="1" dirty="0" err="1"/>
              <a:t>active_readers</a:t>
            </a:r>
            <a:r>
              <a:rPr lang="en-US" sz="1400" b="1" dirty="0"/>
              <a:t>, </a:t>
            </a:r>
            <a:r>
              <a:rPr lang="en-US" sz="1400" b="1" dirty="0" err="1"/>
              <a:t>writers_waiting</a:t>
            </a:r>
            <a:r>
              <a:rPr lang="en-US" sz="1400" b="1" dirty="0"/>
              <a:t>;</a:t>
            </a:r>
            <a:br>
              <a:rPr lang="en-US" sz="1400" b="1" dirty="0"/>
            </a:br>
            <a:r>
              <a:rPr lang="en-US" sz="1400" b="1" dirty="0"/>
              <a:t>bool </a:t>
            </a:r>
            <a:r>
              <a:rPr lang="en-US" sz="1400" b="1" dirty="0" err="1"/>
              <a:t>active_writer</a:t>
            </a:r>
            <a:r>
              <a:rPr lang="en-US" sz="1400" b="1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485662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867BA-FD82-42B1-9177-2B9577959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585216"/>
            <a:ext cx="10641691" cy="1088309"/>
          </a:xfrm>
        </p:spPr>
        <p:txBody>
          <a:bodyPr/>
          <a:lstStyle/>
          <a:p>
            <a:r>
              <a:rPr lang="en-US" dirty="0"/>
              <a:t>… </a:t>
            </a:r>
            <a:r>
              <a:rPr lang="en-US" dirty="0" smtClean="0"/>
              <a:t>using lambdas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19E7B-ADE5-4DC2-81A9-CD2D0247E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936" y="2628297"/>
            <a:ext cx="5831456" cy="3842408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en-US" sz="1400" b="1" dirty="0"/>
              <a:t/>
            </a:r>
            <a:br>
              <a:rPr lang="en-US" sz="1400" b="1" dirty="0"/>
            </a:br>
            <a:r>
              <a:rPr lang="en-US" sz="1400" b="1" dirty="0"/>
              <a:t>void </a:t>
            </a:r>
            <a:r>
              <a:rPr lang="en-US" sz="1400" b="1" dirty="0" err="1"/>
              <a:t>start_read</a:t>
            </a:r>
            <a:r>
              <a:rPr lang="en-US" sz="1400" b="1" dirty="0"/>
              <a:t>()</a:t>
            </a:r>
            <a:br>
              <a:rPr lang="en-US" sz="1400" b="1" dirty="0"/>
            </a:br>
            <a:r>
              <a:rPr lang="en-US" sz="1400" b="1" dirty="0"/>
              <a:t>{</a:t>
            </a:r>
            <a:br>
              <a:rPr lang="en-US" sz="1400" b="1" dirty="0"/>
            </a:br>
            <a:r>
              <a:rPr lang="en-US" sz="1400" b="1" dirty="0"/>
              <a:t>      std::</a:t>
            </a:r>
            <a:r>
              <a:rPr lang="en-US" sz="1400" b="1" dirty="0" err="1"/>
              <a:t>unique_lock</a:t>
            </a:r>
            <a:r>
              <a:rPr lang="en-US" sz="1400" b="1" dirty="0"/>
              <a:t>&lt;mutex&gt; guard(</a:t>
            </a:r>
            <a:r>
              <a:rPr lang="en-US" sz="1400" b="1" dirty="0" err="1"/>
              <a:t>mtx</a:t>
            </a:r>
            <a:r>
              <a:rPr lang="en-US" sz="1400" b="1" dirty="0"/>
              <a:t>);</a:t>
            </a:r>
            <a:br>
              <a:rPr lang="en-US" sz="1400" b="1" dirty="0"/>
            </a:br>
            <a:r>
              <a:rPr lang="en-US" sz="1400" b="1" dirty="0"/>
              <a:t>      </a:t>
            </a:r>
            <a:r>
              <a:rPr lang="en-US" sz="1400" b="1" dirty="0" err="1"/>
              <a:t>want_rw.wait</a:t>
            </a:r>
            <a:r>
              <a:rPr lang="en-US" sz="1400" b="1" dirty="0"/>
              <a:t>(guard [&amp;]() { return ! ((</a:t>
            </a:r>
            <a:r>
              <a:rPr lang="en-US" sz="1400" b="1" dirty="0" err="1"/>
              <a:t>active_writer</a:t>
            </a:r>
            <a:r>
              <a:rPr lang="en-US" sz="1400" b="1" dirty="0"/>
              <a:t> || </a:t>
            </a:r>
            <a:r>
              <a:rPr lang="en-US" sz="1400" b="1" dirty="0" err="1"/>
              <a:t>writers_waiting</a:t>
            </a:r>
            <a:r>
              <a:rPr lang="en-US" sz="1400" b="1" dirty="0"/>
              <a:t>); });</a:t>
            </a:r>
            <a:br>
              <a:rPr lang="en-US" sz="1400" b="1" dirty="0"/>
            </a:br>
            <a:r>
              <a:rPr lang="en-US" sz="1400" b="1" dirty="0"/>
              <a:t>      ++</a:t>
            </a:r>
            <a:r>
              <a:rPr lang="en-US" sz="1400" b="1" dirty="0" err="1"/>
              <a:t>active_readers</a:t>
            </a:r>
            <a:r>
              <a:rPr lang="en-US" sz="1400" b="1" dirty="0"/>
              <a:t>;</a:t>
            </a:r>
            <a:br>
              <a:rPr lang="en-US" sz="1400" b="1" dirty="0"/>
            </a:br>
            <a:r>
              <a:rPr lang="en-US" sz="1400" b="1" dirty="0"/>
              <a:t>}</a:t>
            </a:r>
            <a:br>
              <a:rPr lang="en-US" sz="1400" b="1" dirty="0"/>
            </a:br>
            <a:r>
              <a:rPr lang="en-US" sz="1400" b="1" dirty="0"/>
              <a:t/>
            </a:r>
            <a:br>
              <a:rPr lang="en-US" sz="1400" b="1" dirty="0"/>
            </a:br>
            <a:r>
              <a:rPr lang="en-US" sz="1400" b="1" dirty="0"/>
              <a:t>void </a:t>
            </a:r>
            <a:r>
              <a:rPr lang="en-US" sz="1400" b="1" dirty="0" err="1"/>
              <a:t>end_read</a:t>
            </a:r>
            <a:r>
              <a:rPr lang="en-US" sz="1400" b="1" dirty="0"/>
              <a:t>()</a:t>
            </a:r>
            <a:br>
              <a:rPr lang="en-US" sz="1400" b="1" dirty="0"/>
            </a:br>
            <a:r>
              <a:rPr lang="en-US" sz="1400" b="1" dirty="0"/>
              <a:t>{</a:t>
            </a:r>
            <a:br>
              <a:rPr lang="en-US" sz="1400" b="1" dirty="0"/>
            </a:br>
            <a:r>
              <a:rPr lang="en-US" sz="1400" b="1" dirty="0"/>
              <a:t>       std::</a:t>
            </a:r>
            <a:r>
              <a:rPr lang="en-US" sz="1400" b="1" dirty="0" err="1"/>
              <a:t>unique_lock</a:t>
            </a:r>
            <a:r>
              <a:rPr lang="en-US" sz="1400" b="1" dirty="0"/>
              <a:t>&lt;mutex&gt; guard(</a:t>
            </a:r>
            <a:r>
              <a:rPr lang="en-US" sz="1400" b="1" dirty="0" err="1"/>
              <a:t>mtx</a:t>
            </a:r>
            <a:r>
              <a:rPr lang="en-US" sz="1400" b="1" dirty="0"/>
              <a:t>);</a:t>
            </a:r>
            <a:br>
              <a:rPr lang="en-US" sz="1400" b="1" dirty="0"/>
            </a:br>
            <a:r>
              <a:rPr lang="en-US" sz="1400" b="1" dirty="0"/>
              <a:t>       if(- -</a:t>
            </a:r>
            <a:r>
              <a:rPr lang="en-US" sz="1400" b="1" dirty="0" err="1"/>
              <a:t>active_readers</a:t>
            </a:r>
            <a:r>
              <a:rPr lang="en-US" sz="1400" b="1" dirty="0"/>
              <a:t> == 0)</a:t>
            </a:r>
            <a:br>
              <a:rPr lang="en-US" sz="1400" b="1" dirty="0"/>
            </a:br>
            <a:r>
              <a:rPr lang="en-US" sz="1400" b="1" dirty="0"/>
              <a:t>               </a:t>
            </a:r>
            <a:r>
              <a:rPr lang="en-US" sz="1400" b="1" dirty="0" err="1"/>
              <a:t>want_rw.notify_all</a:t>
            </a:r>
            <a:r>
              <a:rPr lang="en-US" sz="1400" b="1" dirty="0"/>
              <a:t>();</a:t>
            </a:r>
            <a:br>
              <a:rPr lang="en-US" sz="1400" b="1" dirty="0"/>
            </a:br>
            <a:r>
              <a:rPr lang="en-US" sz="1400" b="1" dirty="0"/>
              <a:t>}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84B1AF-5DF8-4EAD-B4EB-1E820A7C6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FD78AF-700E-46D1-8213-002B1C99F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33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32E55C1-F0D5-4767-AB17-6F0FF43B6891}"/>
              </a:ext>
            </a:extLst>
          </p:cNvPr>
          <p:cNvSpPr txBox="1">
            <a:spLocks/>
          </p:cNvSpPr>
          <p:nvPr/>
        </p:nvSpPr>
        <p:spPr>
          <a:xfrm>
            <a:off x="6297283" y="2547565"/>
            <a:ext cx="5745191" cy="3842408"/>
          </a:xfrm>
          <a:prstGeom prst="rect">
            <a:avLst/>
          </a:prstGeom>
          <a:solidFill>
            <a:srgbClr val="FFC000"/>
          </a:solidFill>
        </p:spPr>
        <p:txBody>
          <a:bodyPr vert="horz" lIns="45720" tIns="45720" rIns="4572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Ø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Ø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Ø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Ø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b="1" dirty="0"/>
              <a:t/>
            </a:r>
            <a:br>
              <a:rPr lang="en-US" sz="1400" b="1" dirty="0"/>
            </a:br>
            <a:r>
              <a:rPr lang="en-US" sz="1400" b="1" dirty="0"/>
              <a:t>void </a:t>
            </a:r>
            <a:r>
              <a:rPr lang="en-US" sz="1400" b="1" dirty="0" err="1"/>
              <a:t>start_write</a:t>
            </a:r>
            <a:r>
              <a:rPr lang="en-US" sz="1400" b="1" dirty="0"/>
              <a:t>()</a:t>
            </a:r>
            <a:br>
              <a:rPr lang="en-US" sz="1400" b="1" dirty="0"/>
            </a:br>
            <a:r>
              <a:rPr lang="en-US" sz="1400" b="1" dirty="0"/>
              <a:t>{</a:t>
            </a:r>
            <a:br>
              <a:rPr lang="en-US" sz="1400" b="1" dirty="0"/>
            </a:br>
            <a:r>
              <a:rPr lang="en-US" sz="1400" b="1" dirty="0"/>
              <a:t>      std::</a:t>
            </a:r>
            <a:r>
              <a:rPr lang="en-US" sz="1400" b="1" dirty="0" err="1"/>
              <a:t>unique_lock</a:t>
            </a:r>
            <a:r>
              <a:rPr lang="en-US" sz="1400" b="1" dirty="0"/>
              <a:t>&lt;mutex&gt; guard(</a:t>
            </a:r>
            <a:r>
              <a:rPr lang="en-US" sz="1400" b="1" dirty="0" err="1"/>
              <a:t>mtx</a:t>
            </a:r>
            <a:r>
              <a:rPr lang="en-US" sz="1400" b="1" dirty="0"/>
              <a:t>);</a:t>
            </a:r>
            <a:br>
              <a:rPr lang="en-US" sz="1400" b="1" dirty="0"/>
            </a:br>
            <a:r>
              <a:rPr lang="en-US" sz="1400" b="1" dirty="0"/>
              <a:t>      + +</a:t>
            </a:r>
            <a:r>
              <a:rPr lang="en-US" sz="1400" b="1" dirty="0" err="1"/>
              <a:t>writers_waiting</a:t>
            </a:r>
            <a:r>
              <a:rPr lang="en-US" sz="1400" b="1" dirty="0"/>
              <a:t>;</a:t>
            </a:r>
            <a:br>
              <a:rPr lang="en-US" sz="1400" b="1" dirty="0"/>
            </a:br>
            <a:r>
              <a:rPr lang="en-US" sz="1400" b="1" dirty="0"/>
              <a:t>      </a:t>
            </a:r>
            <a:r>
              <a:rPr lang="en-US" sz="1400" b="1" dirty="0" err="1"/>
              <a:t>want_rw.wait</a:t>
            </a:r>
            <a:r>
              <a:rPr lang="en-US" sz="1400" b="1" dirty="0"/>
              <a:t>(guard, [&amp;]() { return !(</a:t>
            </a:r>
            <a:r>
              <a:rPr lang="en-US" sz="1400" b="1" dirty="0" err="1"/>
              <a:t>active_writer</a:t>
            </a:r>
            <a:r>
              <a:rPr lang="en-US" sz="1400" b="1" dirty="0"/>
              <a:t> || </a:t>
            </a:r>
            <a:r>
              <a:rPr lang="en-US" sz="1400" b="1" dirty="0" err="1"/>
              <a:t>active_readers</a:t>
            </a:r>
            <a:r>
              <a:rPr lang="en-US" sz="1400" b="1" dirty="0"/>
              <a:t>); });</a:t>
            </a:r>
            <a:br>
              <a:rPr lang="en-US" sz="1400" b="1" dirty="0"/>
            </a:br>
            <a:r>
              <a:rPr lang="en-US" sz="1400" b="1" dirty="0"/>
              <a:t>      - -</a:t>
            </a:r>
            <a:r>
              <a:rPr lang="en-US" sz="1400" b="1" dirty="0" err="1"/>
              <a:t>writers_waiting</a:t>
            </a:r>
            <a:r>
              <a:rPr lang="en-US" sz="1400" b="1" dirty="0"/>
              <a:t>;</a:t>
            </a:r>
            <a:br>
              <a:rPr lang="en-US" sz="1400" b="1" dirty="0"/>
            </a:br>
            <a:r>
              <a:rPr lang="en-US" sz="1400" b="1" dirty="0"/>
              <a:t>      </a:t>
            </a:r>
            <a:r>
              <a:rPr lang="en-US" sz="1400" b="1" dirty="0" err="1"/>
              <a:t>active_writer</a:t>
            </a:r>
            <a:r>
              <a:rPr lang="en-US" sz="1400" b="1" dirty="0"/>
              <a:t> = true;</a:t>
            </a:r>
            <a:br>
              <a:rPr lang="en-US" sz="1400" b="1" dirty="0"/>
            </a:br>
            <a:r>
              <a:rPr lang="en-US" sz="1400" b="1" dirty="0"/>
              <a:t>}</a:t>
            </a:r>
            <a:br>
              <a:rPr lang="en-US" sz="1400" b="1" dirty="0"/>
            </a:br>
            <a:r>
              <a:rPr lang="en-US" sz="1400" b="1" dirty="0"/>
              <a:t/>
            </a:r>
            <a:br>
              <a:rPr lang="en-US" sz="1400" b="1" dirty="0"/>
            </a:br>
            <a:r>
              <a:rPr lang="en-US" sz="1400" b="1" dirty="0"/>
              <a:t>void </a:t>
            </a:r>
            <a:r>
              <a:rPr lang="en-US" sz="1400" b="1" dirty="0" err="1"/>
              <a:t>end_write</a:t>
            </a:r>
            <a:r>
              <a:rPr lang="en-US" sz="1400" b="1" dirty="0"/>
              <a:t>()</a:t>
            </a:r>
            <a:br>
              <a:rPr lang="en-US" sz="1400" b="1" dirty="0"/>
            </a:br>
            <a:r>
              <a:rPr lang="en-US" sz="1400" b="1" dirty="0"/>
              <a:t>{</a:t>
            </a:r>
            <a:br>
              <a:rPr lang="en-US" sz="1400" b="1" dirty="0"/>
            </a:br>
            <a:r>
              <a:rPr lang="en-US" sz="1400" b="1" dirty="0"/>
              <a:t>       std::</a:t>
            </a:r>
            <a:r>
              <a:rPr lang="en-US" sz="1400" b="1" dirty="0" err="1"/>
              <a:t>unique_lock</a:t>
            </a:r>
            <a:r>
              <a:rPr lang="en-US" sz="1400" b="1" dirty="0"/>
              <a:t>&lt;mutex&gt; guard(</a:t>
            </a:r>
            <a:r>
              <a:rPr lang="en-US" sz="1400" b="1" dirty="0" err="1"/>
              <a:t>mtx</a:t>
            </a:r>
            <a:r>
              <a:rPr lang="en-US" sz="1400" b="1" dirty="0"/>
              <a:t>);</a:t>
            </a:r>
            <a:br>
              <a:rPr lang="en-US" sz="1400" b="1" dirty="0"/>
            </a:br>
            <a:r>
              <a:rPr lang="en-US" sz="1400" b="1" dirty="0"/>
              <a:t>       </a:t>
            </a:r>
            <a:r>
              <a:rPr lang="en-US" sz="1400" b="1" dirty="0" err="1"/>
              <a:t>active_writer</a:t>
            </a:r>
            <a:r>
              <a:rPr lang="en-US" sz="1400" b="1" dirty="0"/>
              <a:t> = false;</a:t>
            </a:r>
            <a:br>
              <a:rPr lang="en-US" sz="1400" b="1" dirty="0"/>
            </a:br>
            <a:r>
              <a:rPr lang="en-US" sz="1400" b="1" dirty="0"/>
              <a:t>       </a:t>
            </a:r>
            <a:r>
              <a:rPr lang="en-US" sz="1400" b="1" dirty="0" err="1"/>
              <a:t>want_rw.notify_all</a:t>
            </a:r>
            <a:r>
              <a:rPr lang="en-US" sz="1400" b="1" dirty="0"/>
              <a:t>();</a:t>
            </a:r>
            <a:br>
              <a:rPr lang="en-US" sz="1400" b="1" dirty="0"/>
            </a:br>
            <a:r>
              <a:rPr lang="en-US" sz="1400" b="1" dirty="0"/>
              <a:t>}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0CEFFE-24E9-47DD-BD74-F3FF8CD8E5E6}"/>
              </a:ext>
            </a:extLst>
          </p:cNvPr>
          <p:cNvSpPr/>
          <p:nvPr/>
        </p:nvSpPr>
        <p:spPr>
          <a:xfrm>
            <a:off x="370936" y="1593458"/>
            <a:ext cx="5831457" cy="954107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n-US" sz="1400" b="1" dirty="0"/>
              <a:t>std::mutex </a:t>
            </a:r>
            <a:r>
              <a:rPr lang="en-US" sz="1400" b="1" dirty="0" err="1"/>
              <a:t>mtx</a:t>
            </a:r>
            <a:r>
              <a:rPr lang="en-US" sz="1400" b="1" dirty="0"/>
              <a:t>;</a:t>
            </a:r>
            <a:br>
              <a:rPr lang="en-US" sz="1400" b="1" dirty="0"/>
            </a:br>
            <a:r>
              <a:rPr lang="en-US" sz="1400" b="1" dirty="0"/>
              <a:t>std::</a:t>
            </a:r>
            <a:r>
              <a:rPr lang="en-US" sz="1400" b="1" dirty="0" err="1"/>
              <a:t>condition_variable</a:t>
            </a:r>
            <a:r>
              <a:rPr lang="en-US" sz="1400" b="1" dirty="0"/>
              <a:t> </a:t>
            </a:r>
            <a:r>
              <a:rPr lang="en-US" sz="1400" b="1" dirty="0" err="1"/>
              <a:t>want_rw</a:t>
            </a:r>
            <a:r>
              <a:rPr lang="en-US" sz="1400" b="1" dirty="0"/>
              <a:t>;</a:t>
            </a:r>
            <a:br>
              <a:rPr lang="en-US" sz="1400" b="1" dirty="0"/>
            </a:br>
            <a:r>
              <a:rPr lang="en-US" sz="1400" b="1" dirty="0"/>
              <a:t>int </a:t>
            </a:r>
            <a:r>
              <a:rPr lang="en-US" sz="1400" b="1" dirty="0" err="1"/>
              <a:t>active_readers</a:t>
            </a:r>
            <a:r>
              <a:rPr lang="en-US" sz="1400" b="1" dirty="0"/>
              <a:t>, </a:t>
            </a:r>
            <a:r>
              <a:rPr lang="en-US" sz="1400" b="1" dirty="0" err="1"/>
              <a:t>writers_waiting</a:t>
            </a:r>
            <a:r>
              <a:rPr lang="en-US" sz="1400" b="1" dirty="0"/>
              <a:t>;</a:t>
            </a:r>
            <a:br>
              <a:rPr lang="en-US" sz="1400" b="1" dirty="0"/>
            </a:br>
            <a:r>
              <a:rPr lang="en-US" sz="1400" b="1" dirty="0"/>
              <a:t>bool </a:t>
            </a:r>
            <a:r>
              <a:rPr lang="en-US" sz="1400" b="1" dirty="0" err="1"/>
              <a:t>active_writer</a:t>
            </a:r>
            <a:r>
              <a:rPr lang="en-US" sz="1400" b="1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7602271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Cool idea – you could even offer it as a pattern…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3938110"/>
              </p:ext>
            </p:extLst>
          </p:nvPr>
        </p:nvGraphicFramePr>
        <p:xfrm>
          <a:off x="925326" y="2949389"/>
          <a:ext cx="10642600" cy="15634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42600">
                  <a:extLst>
                    <a:ext uri="{9D8B030D-6E8A-4147-A177-3AD203B41FA5}">
                      <a16:colId xmlns:a16="http://schemas.microsoft.com/office/drawing/2014/main" val="2664913147"/>
                    </a:ext>
                  </a:extLst>
                </a:gridCol>
              </a:tblGrid>
              <a:tr h="52114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                 </a:t>
                      </a:r>
                      <a:r>
                        <a:rPr lang="en-US" sz="2800" dirty="0" err="1" smtClean="0">
                          <a:solidFill>
                            <a:schemeClr val="tx1"/>
                          </a:solidFill>
                        </a:rPr>
                        <a:t>beAReader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([](){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… some code to execute as a reader });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625186"/>
                  </a:ext>
                </a:extLst>
              </a:tr>
              <a:tr h="521148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2087691"/>
                  </a:ext>
                </a:extLst>
              </a:tr>
              <a:tr h="521148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                 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beAWriter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([](){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</a:rPr>
                        <a:t> … some code to execute as a writer });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4114908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Cornell CS4414 - Fall 2021.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4138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AFD13-DD43-4869-8B8A-496D1BF07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version Is simple, and correct.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00A09-03D1-41B8-9A42-52BB0AE64D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But it gives waiting writers priority over waiting readers, so it isn’t fair (an endless stream of writers would starve readers).   </a:t>
            </a:r>
          </a:p>
          <a:p>
            <a:endParaRPr lang="en-US" dirty="0"/>
          </a:p>
          <a:p>
            <a:r>
              <a:rPr lang="en-US" dirty="0"/>
              <a:t>In effect, we are assuming that writing is less common than reading.  You can modify it to have the other bias easily (if writers are common but readers are rare).  But a symmetric solution is very hard to design.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B26AF9-27DE-4658-A87D-D0FF1A073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C5824C-11B7-477B-B63C-EEF0081DC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5078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02FEC-72B7-4C67-BC93-9129938BD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Warning about “spurious wakeups”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5E70A-3F2C-43C6-9C7C-0387F37291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Older textbooks will show readers and writers using an “if” statement, not a while loop.  But this is not safe with modern systems.</a:t>
            </a:r>
          </a:p>
          <a:p>
            <a:endParaRPr lang="en-US" dirty="0"/>
          </a:p>
          <a:p>
            <a:r>
              <a:rPr lang="en-US" dirty="0"/>
              <a:t>If you read closely, that old code assumed that a wait only wakes up in the event of a </a:t>
            </a:r>
            <a:r>
              <a:rPr lang="en-US" dirty="0" err="1"/>
              <a:t>notify_one</a:t>
            </a:r>
            <a:r>
              <a:rPr lang="en-US" dirty="0"/>
              <a:t> or </a:t>
            </a:r>
            <a:r>
              <a:rPr lang="en-US" dirty="0" err="1"/>
              <a:t>notify_all</a:t>
            </a:r>
            <a:r>
              <a:rPr lang="en-US" dirty="0"/>
              <a:t>.  But such systems can hang easily if nobody does a notify – a common bug.</a:t>
            </a:r>
          </a:p>
          <a:p>
            <a:endParaRPr lang="en-US" dirty="0"/>
          </a:p>
          <a:p>
            <a:r>
              <a:rPr lang="en-US" dirty="0"/>
              <a:t>Modern condition variables </a:t>
            </a:r>
            <a:r>
              <a:rPr lang="en-US" i="1" dirty="0"/>
              <a:t>always</a:t>
            </a:r>
            <a:r>
              <a:rPr lang="en-US" dirty="0"/>
              <a:t> wake up after a small delay, even if the condition isn’t true.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6B2083-4C93-401A-B4FB-38351937B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BCED22-F0F0-46E7-B72D-2D4E346BF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83725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0DFF8-877B-4A21-A1CD-3C68EAD9F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Notify_all</a:t>
            </a:r>
            <a:r>
              <a:rPr lang="en-US" dirty="0"/>
              <a:t> versus </a:t>
            </a:r>
            <a:r>
              <a:rPr lang="en-US" dirty="0" err="1"/>
              <a:t>notify_one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11A2DB-49D1-44D3-80CE-BF784B8720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7147" y="2286000"/>
            <a:ext cx="10768671" cy="4023360"/>
          </a:xfrm>
        </p:spPr>
        <p:txBody>
          <a:bodyPr>
            <a:normAutofit/>
          </a:bodyPr>
          <a:lstStyle/>
          <a:p>
            <a:r>
              <a:rPr lang="en-US" dirty="0" err="1"/>
              <a:t>notify_all</a:t>
            </a:r>
            <a:r>
              <a:rPr lang="en-US" dirty="0"/>
              <a:t> wakes up </a:t>
            </a:r>
            <a:r>
              <a:rPr lang="en-US" i="1" dirty="0"/>
              <a:t>every</a:t>
            </a:r>
            <a:r>
              <a:rPr lang="en-US" dirty="0"/>
              <a:t> waiting thread.  We used it here.</a:t>
            </a:r>
          </a:p>
          <a:p>
            <a:endParaRPr lang="en-US" dirty="0"/>
          </a:p>
          <a:p>
            <a:r>
              <a:rPr lang="en-US" dirty="0"/>
              <a:t>One can be fancy and use </a:t>
            </a:r>
            <a:r>
              <a:rPr lang="en-US" dirty="0" err="1"/>
              <a:t>notify_one</a:t>
            </a:r>
            <a:r>
              <a:rPr lang="en-US" dirty="0"/>
              <a:t> to try and make this code more fair, but it isn’t easy to do because your solution would still need to be correct with spurious wakeups.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1635A9-1D2E-4BD7-8BA1-8222FB947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3F14DE-BC4B-45B8-B262-EF0F2456A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335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901AC-0890-4FFE-98CE-1D8ADA758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Fairness, freedom from starvation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A2111-4304-44F0-A57A-E70279DB1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Locking solutions for NUMA system map to atomic “test and set”:</a:t>
            </a:r>
          </a:p>
          <a:p>
            <a:endParaRPr lang="en-US" dirty="0"/>
          </a:p>
          <a:p>
            <a:r>
              <a:rPr lang="en-US" dirty="0"/>
              <a:t>  	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is random, hence “fair”, but not </a:t>
            </a:r>
            <a:r>
              <a:rPr lang="en-US" i="1" dirty="0"/>
              <a:t>guaranteed</a:t>
            </a:r>
            <a:r>
              <a:rPr lang="en-US" dirty="0"/>
              <a:t> to be fair.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5AB985-FD05-4AFB-BF01-EF52B5DBB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BDE05E-C3F2-42ED-9E44-0DD7EA035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38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B04E81-5625-40B7-B692-BFF795EB157B}"/>
              </a:ext>
            </a:extLst>
          </p:cNvPr>
          <p:cNvSpPr/>
          <p:nvPr/>
        </p:nvSpPr>
        <p:spPr>
          <a:xfrm>
            <a:off x="1534062" y="2806775"/>
            <a:ext cx="9723409" cy="2677656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n-US" sz="2400" b="1" dirty="0"/>
              <a:t>std::</a:t>
            </a:r>
            <a:r>
              <a:rPr lang="en-US" sz="2400" b="1" dirty="0" err="1"/>
              <a:t>atomic_flag</a:t>
            </a:r>
            <a:r>
              <a:rPr lang="en-US" sz="2400" b="1" dirty="0"/>
              <a:t> </a:t>
            </a:r>
            <a:r>
              <a:rPr lang="en-US" sz="2400" b="1" dirty="0" err="1"/>
              <a:t>lock_something</a:t>
            </a:r>
            <a:r>
              <a:rPr lang="en-US" sz="2400" b="1" dirty="0"/>
              <a:t> = ATOMIC_FLAG_INIT;</a:t>
            </a:r>
          </a:p>
          <a:p>
            <a:endParaRPr lang="en-US" sz="2400" b="1" dirty="0"/>
          </a:p>
          <a:p>
            <a:r>
              <a:rPr lang="en-US" sz="2400" b="1" dirty="0"/>
              <a:t>  while (</a:t>
            </a:r>
            <a:r>
              <a:rPr lang="en-US" sz="2400" b="1" dirty="0" err="1"/>
              <a:t>lock_something.test_and_set</a:t>
            </a:r>
            <a:r>
              <a:rPr lang="en-US" sz="2400" b="1" dirty="0"/>
              <a:t>()) {}      // Threads loop waiting, here</a:t>
            </a:r>
            <a:br>
              <a:rPr lang="en-US" sz="2400" b="1" dirty="0"/>
            </a:br>
            <a:endParaRPr lang="en-US" sz="2400" b="1" dirty="0"/>
          </a:p>
          <a:p>
            <a:r>
              <a:rPr lang="en-US" sz="2400" b="1" dirty="0"/>
              <a:t>  </a:t>
            </a:r>
            <a:r>
              <a:rPr lang="en-US" sz="2400" b="1" dirty="0" err="1"/>
              <a:t>cout</a:t>
            </a:r>
            <a:r>
              <a:rPr lang="en-US" sz="2400" b="1" dirty="0"/>
              <a:t> &lt;&lt; “My thread is inside the critical section!” &lt;&lt; </a:t>
            </a:r>
            <a:r>
              <a:rPr lang="en-US" sz="2400" b="1" dirty="0" err="1"/>
              <a:t>endl</a:t>
            </a:r>
            <a:r>
              <a:rPr lang="en-US" sz="2400" b="1" dirty="0"/>
              <a:t>;</a:t>
            </a:r>
            <a:br>
              <a:rPr lang="en-US" sz="2400" b="1" dirty="0"/>
            </a:br>
            <a:endParaRPr lang="en-US" sz="2400" b="1" dirty="0"/>
          </a:p>
          <a:p>
            <a:r>
              <a:rPr lang="en-US" sz="2400" b="1" dirty="0"/>
              <a:t>  </a:t>
            </a:r>
            <a:r>
              <a:rPr lang="en-US" sz="2400" b="1" dirty="0" err="1"/>
              <a:t>lock_stream.clear</a:t>
            </a:r>
            <a:r>
              <a:rPr lang="en-US" sz="2400" b="1" dirty="0"/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320440329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74F06-96CF-4965-A2C3-B5C61CE78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Basically, we don’t worry about fairness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4CDE4-80ED-4529-9ABE-280A71422F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Standard code focuses on safety (nothing bad will happen) and liveness (eventually, something good will happen).</a:t>
            </a:r>
          </a:p>
          <a:p>
            <a:endParaRPr lang="en-US" dirty="0"/>
          </a:p>
          <a:p>
            <a:r>
              <a:rPr lang="en-US" dirty="0"/>
              <a:t>Fairness is a wonderful concept but brings too much complexity.</a:t>
            </a:r>
          </a:p>
          <a:p>
            <a:endParaRPr lang="en-US" dirty="0"/>
          </a:p>
          <a:p>
            <a:r>
              <a:rPr lang="en-US" dirty="0"/>
              <a:t>So we trust in randomness to give us an adequate approximation to fairness.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CE64EF-8987-440E-9325-BB840852D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F5D57D-ED38-44A1-A349-5CAAA0351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95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27D6A-FB27-4F99-951B-AA8467964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Reminder: A shared ring buffer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7A614B-1BC6-4FBA-BAD1-883824BB37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example illustrates a famous pattern in threaded programs: the </a:t>
            </a:r>
            <a:r>
              <a:rPr lang="en-US" i="1" dirty="0"/>
              <a:t>producer-consumer </a:t>
            </a:r>
            <a:r>
              <a:rPr lang="en-US" dirty="0"/>
              <a:t>scenario</a:t>
            </a:r>
          </a:p>
          <a:p>
            <a:endParaRPr lang="en-US" dirty="0"/>
          </a:p>
          <a:p>
            <a:pPr lvl="1"/>
            <a:r>
              <a:rPr lang="en-US" dirty="0"/>
              <a:t>  An application is divided into stages</a:t>
            </a:r>
          </a:p>
          <a:p>
            <a:pPr lvl="1"/>
            <a:r>
              <a:rPr lang="en-US" dirty="0"/>
              <a:t>  One stage has one or more threads that “produce” some objects, like</a:t>
            </a:r>
            <a:br>
              <a:rPr lang="en-US" dirty="0"/>
            </a:br>
            <a:r>
              <a:rPr lang="en-US" dirty="0"/>
              <a:t>    lines read from files.</a:t>
            </a:r>
          </a:p>
          <a:p>
            <a:pPr lvl="1"/>
            <a:r>
              <a:rPr lang="en-US" dirty="0"/>
              <a:t>   A second stage has one or more threads that “consume” this data,</a:t>
            </a:r>
            <a:br>
              <a:rPr lang="en-US" dirty="0"/>
            </a:br>
            <a:r>
              <a:rPr lang="en-US" dirty="0"/>
              <a:t>    for example by counting words in those lines.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A1733E-80F0-4E1E-A87E-0FD15EA2D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F2B3A4-BE2A-476C-8AC1-0C64231D8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07593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8F796-3656-44A9-809C-96567F4C6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 lock blocks short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B0352D-0C98-4448-BA40-4074D0805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 can be tempting to just get a lock and then do a whole lot of work while holding it.</a:t>
            </a:r>
          </a:p>
          <a:p>
            <a:endParaRPr lang="en-US" dirty="0"/>
          </a:p>
          <a:p>
            <a:r>
              <a:rPr lang="en-US" dirty="0"/>
              <a:t>But keep in mind that if you really needed the lock, some thread may be waiting this whole time!</a:t>
            </a:r>
          </a:p>
          <a:p>
            <a:endParaRPr lang="en-US" dirty="0"/>
          </a:p>
          <a:p>
            <a:r>
              <a:rPr lang="en-US" dirty="0"/>
              <a:t>So… you’ll want to hold locks for as short a period as feasible.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7AA079-A261-482E-8C61-C436E0D4D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CEED58-8293-4BE8-8D4C-F09BCEFB1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2236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3537F-A391-4D53-BA9C-FEE4EC586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Resist the temptation to release a lock while you still need it!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2FBD3-6F16-4EDD-B551-9CA9D21A8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Suppose threads A and B share: </a:t>
            </a:r>
          </a:p>
          <a:p>
            <a:r>
              <a:rPr lang="en-US" dirty="0"/>
              <a:t>         std::map&lt;std::string, int&gt; </a:t>
            </a:r>
            <a:r>
              <a:rPr lang="en-US" dirty="0" err="1"/>
              <a:t>myMap</a:t>
            </a:r>
            <a:r>
              <a:rPr lang="en-US" dirty="0"/>
              <a:t>;</a:t>
            </a:r>
          </a:p>
          <a:p>
            <a:endParaRPr lang="en-US" dirty="0"/>
          </a:p>
          <a:p>
            <a:r>
              <a:rPr lang="en-US" dirty="0"/>
              <a:t>Now, A executes: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Are both lines part of the critical section?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0F3186-71BF-43B5-93E8-2C2A66D0F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4E58DB-0A05-4FE3-891B-7D02E3A62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41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B6AD58-5C66-45D7-8C7F-295B11660CA5}"/>
              </a:ext>
            </a:extLst>
          </p:cNvPr>
          <p:cNvSpPr/>
          <p:nvPr/>
        </p:nvSpPr>
        <p:spPr>
          <a:xfrm>
            <a:off x="1181819" y="4459705"/>
            <a:ext cx="10360324" cy="830997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n-US" sz="2400" b="1" dirty="0"/>
              <a:t>auto item = </a:t>
            </a:r>
            <a:r>
              <a:rPr lang="en-US" sz="2400" b="1" dirty="0" err="1"/>
              <a:t>myMap</a:t>
            </a:r>
            <a:r>
              <a:rPr lang="en-US" sz="2400" b="1" dirty="0"/>
              <a:t>[</a:t>
            </a:r>
            <a:r>
              <a:rPr lang="en-US" sz="2400" b="1" dirty="0" err="1"/>
              <a:t>some_city</a:t>
            </a:r>
            <a:r>
              <a:rPr lang="en-US" sz="2400" b="1" dirty="0"/>
              <a:t>];</a:t>
            </a:r>
          </a:p>
          <a:p>
            <a:r>
              <a:rPr lang="en-US" sz="2400" b="1" dirty="0" err="1"/>
              <a:t>cout</a:t>
            </a:r>
            <a:r>
              <a:rPr lang="en-US" sz="2400" b="1" dirty="0"/>
              <a:t> &lt;&lt; “ City of “ &lt;&lt; </a:t>
            </a:r>
            <a:r>
              <a:rPr lang="en-US" sz="2400" b="1" dirty="0" err="1"/>
              <a:t>item.first</a:t>
            </a:r>
            <a:r>
              <a:rPr lang="en-US" sz="2400" b="1" dirty="0"/>
              <a:t> &lt;&lt; “, population = “ &lt;&lt; </a:t>
            </a:r>
            <a:r>
              <a:rPr lang="en-US" sz="2400" b="1" dirty="0" err="1"/>
              <a:t>item.second</a:t>
            </a:r>
            <a:r>
              <a:rPr lang="en-US" sz="2400" b="1" dirty="0"/>
              <a:t> &lt;&lt; </a:t>
            </a:r>
            <a:r>
              <a:rPr lang="en-US" sz="2400" b="1" dirty="0" err="1"/>
              <a:t>endl</a:t>
            </a:r>
            <a:r>
              <a:rPr lang="en-US" sz="2400" b="1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54816306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B3BA2-0BCC-40E2-BA93-A468D99DD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fix this?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08F48-A687-4F1F-A383-AC20DCF527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can protect both lines with a </a:t>
            </a:r>
            <a:r>
              <a:rPr lang="en-US" dirty="0" err="1"/>
              <a:t>scoped_lock</a:t>
            </a:r>
            <a:r>
              <a:rPr lang="en-US" dirty="0"/>
              <a:t>: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D7615D-039F-4035-8795-317DACFD4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D170FA-79F1-4CED-A731-66ECC954D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42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FDA07F-8209-439E-AA69-C46EB1203EDC}"/>
              </a:ext>
            </a:extLst>
          </p:cNvPr>
          <p:cNvSpPr/>
          <p:nvPr/>
        </p:nvSpPr>
        <p:spPr>
          <a:xfrm>
            <a:off x="1077826" y="3262106"/>
            <a:ext cx="10534291" cy="2031325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n-US" b="1" dirty="0"/>
              <a:t> std::mutex </a:t>
            </a:r>
            <a:r>
              <a:rPr lang="en-US" b="1" dirty="0" err="1"/>
              <a:t>mtx</a:t>
            </a:r>
            <a:r>
              <a:rPr lang="en-US" b="1" dirty="0"/>
              <a:t>; </a:t>
            </a:r>
          </a:p>
          <a:p>
            <a:r>
              <a:rPr lang="en-US" b="1" dirty="0"/>
              <a:t> ….</a:t>
            </a:r>
          </a:p>
          <a:p>
            <a:r>
              <a:rPr lang="en-US" b="1" dirty="0"/>
              <a:t> {</a:t>
            </a:r>
            <a:br>
              <a:rPr lang="en-US" b="1" dirty="0"/>
            </a:br>
            <a:r>
              <a:rPr lang="en-US" b="1" dirty="0"/>
              <a:t>           std::</a:t>
            </a:r>
            <a:r>
              <a:rPr lang="en-US" b="1" dirty="0" err="1"/>
              <a:t>scoped_lock</a:t>
            </a:r>
            <a:r>
              <a:rPr lang="en-US" b="1" dirty="0"/>
              <a:t> lock(</a:t>
            </a:r>
            <a:r>
              <a:rPr lang="en-US" b="1" dirty="0" err="1"/>
              <a:t>mtx</a:t>
            </a:r>
            <a:r>
              <a:rPr lang="en-US" b="1" dirty="0"/>
              <a:t>);</a:t>
            </a:r>
            <a:br>
              <a:rPr lang="en-US" b="1" dirty="0"/>
            </a:br>
            <a:r>
              <a:rPr lang="en-US" b="1" dirty="0"/>
              <a:t>           auto item = </a:t>
            </a:r>
            <a:r>
              <a:rPr lang="en-US" b="1" dirty="0" err="1"/>
              <a:t>myMap</a:t>
            </a:r>
            <a:r>
              <a:rPr lang="en-US" b="1" dirty="0"/>
              <a:t>[</a:t>
            </a:r>
            <a:r>
              <a:rPr lang="en-US" b="1" dirty="0" err="1"/>
              <a:t>some_city</a:t>
            </a:r>
            <a:r>
              <a:rPr lang="en-US" b="1" dirty="0"/>
              <a:t>];</a:t>
            </a:r>
          </a:p>
          <a:p>
            <a:r>
              <a:rPr lang="en-US" b="1" dirty="0"/>
              <a:t>           </a:t>
            </a:r>
            <a:r>
              <a:rPr lang="en-US" b="1" dirty="0" err="1"/>
              <a:t>cout</a:t>
            </a:r>
            <a:r>
              <a:rPr lang="en-US" b="1" dirty="0"/>
              <a:t> &lt;&lt; “ City of “ &lt;&lt; </a:t>
            </a:r>
            <a:r>
              <a:rPr lang="en-US" b="1" dirty="0" err="1"/>
              <a:t>item.first</a:t>
            </a:r>
            <a:r>
              <a:rPr lang="en-US" b="1" dirty="0"/>
              <a:t> &lt;&lt; “, population = “ &lt;&lt; </a:t>
            </a:r>
            <a:r>
              <a:rPr lang="en-US" b="1" dirty="0" err="1"/>
              <a:t>item.second</a:t>
            </a:r>
            <a:r>
              <a:rPr lang="en-US" b="1" dirty="0"/>
              <a:t> &lt;&lt; </a:t>
            </a:r>
            <a:r>
              <a:rPr lang="en-US" b="1" dirty="0" err="1"/>
              <a:t>endl</a:t>
            </a:r>
            <a:r>
              <a:rPr lang="en-US" b="1" dirty="0"/>
              <a:t>;</a:t>
            </a:r>
            <a:br>
              <a:rPr lang="en-US" b="1" dirty="0"/>
            </a:br>
            <a:r>
              <a:rPr lang="en-US" b="1" dirty="0"/>
              <a:t> }</a:t>
            </a:r>
          </a:p>
        </p:txBody>
      </p:sp>
    </p:spTree>
    <p:extLst>
      <p:ext uri="{BB962C8B-B14F-4D97-AF65-F5344CB8AC3E}">
        <p14:creationId xmlns:p14="http://schemas.microsoft.com/office/powerpoint/2010/main" val="189400502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1B60E-BE49-43ED-81C5-B7EF0DF11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but this could be slow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5B391-8796-46A1-967B-D183A9045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Holding a lock for long enough to format and print data will take a long time.</a:t>
            </a:r>
          </a:p>
          <a:p>
            <a:endParaRPr lang="en-US" dirty="0"/>
          </a:p>
          <a:p>
            <a:r>
              <a:rPr lang="en-US" dirty="0"/>
              <a:t>Meanwhile, no thread can obtain this same lock.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3044C8-82F3-475B-9689-ED3C57138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7FFB46-5D4F-4846-8CE4-09EB57930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02905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1A39D-E9B4-4F03-A8BC-5FECF9FE5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idea: print outside the scope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F9F0C7-86DC-418F-BD0D-2B78D73F4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26BE8D-72B8-4735-8D00-865104A8A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82F960EF-7393-4439-AC6D-165C92DF8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Tempting change: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… </a:t>
            </a:r>
            <a:r>
              <a:rPr lang="en-US" dirty="0" smtClean="0"/>
              <a:t>this </a:t>
            </a:r>
            <a:r>
              <a:rPr lang="en-US" dirty="0"/>
              <a:t>a correct piece of </a:t>
            </a:r>
            <a:r>
              <a:rPr lang="en-US" dirty="0" smtClean="0"/>
              <a:t>code.  But this item could change even before it is printed.</a:t>
            </a: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C34A7A4-814E-407B-A334-9C029634B6CE}"/>
              </a:ext>
            </a:extLst>
          </p:cNvPr>
          <p:cNvSpPr/>
          <p:nvPr/>
        </p:nvSpPr>
        <p:spPr>
          <a:xfrm>
            <a:off x="1131527" y="2908423"/>
            <a:ext cx="10534291" cy="2031325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n-US" b="1" dirty="0"/>
              <a:t> std::mutex </a:t>
            </a:r>
            <a:r>
              <a:rPr lang="en-US" b="1" dirty="0" err="1"/>
              <a:t>mtx</a:t>
            </a:r>
            <a:r>
              <a:rPr lang="en-US" b="1" dirty="0"/>
              <a:t>; </a:t>
            </a:r>
          </a:p>
          <a:p>
            <a:r>
              <a:rPr lang="en-US" b="1" dirty="0"/>
              <a:t> std::pair&lt;std::</a:t>
            </a:r>
            <a:r>
              <a:rPr lang="en-US" b="1" dirty="0" err="1"/>
              <a:t>string,int</a:t>
            </a:r>
            <a:r>
              <a:rPr lang="en-US" b="1" dirty="0"/>
              <a:t>&gt; item;</a:t>
            </a:r>
          </a:p>
          <a:p>
            <a:r>
              <a:rPr lang="en-US" b="1" dirty="0"/>
              <a:t> {</a:t>
            </a:r>
            <a:br>
              <a:rPr lang="en-US" b="1" dirty="0"/>
            </a:br>
            <a:r>
              <a:rPr lang="en-US" b="1" dirty="0"/>
              <a:t>           std::</a:t>
            </a:r>
            <a:r>
              <a:rPr lang="en-US" b="1" dirty="0" err="1"/>
              <a:t>scoped_lock</a:t>
            </a:r>
            <a:r>
              <a:rPr lang="en-US" b="1" dirty="0"/>
              <a:t> lock(</a:t>
            </a:r>
            <a:r>
              <a:rPr lang="en-US" b="1" dirty="0" err="1"/>
              <a:t>mtx</a:t>
            </a:r>
            <a:r>
              <a:rPr lang="en-US" b="1" dirty="0"/>
              <a:t>);</a:t>
            </a:r>
            <a:br>
              <a:rPr lang="en-US" b="1" dirty="0"/>
            </a:br>
            <a:r>
              <a:rPr lang="en-US" b="1" dirty="0"/>
              <a:t>           item = </a:t>
            </a:r>
            <a:r>
              <a:rPr lang="en-US" b="1" dirty="0" err="1"/>
              <a:t>myMap</a:t>
            </a:r>
            <a:r>
              <a:rPr lang="en-US" b="1" dirty="0"/>
              <a:t>[</a:t>
            </a:r>
            <a:r>
              <a:rPr lang="en-US" b="1" dirty="0" err="1"/>
              <a:t>some_city</a:t>
            </a:r>
            <a:r>
              <a:rPr lang="en-US" b="1" dirty="0"/>
              <a:t>];</a:t>
            </a:r>
          </a:p>
          <a:p>
            <a:r>
              <a:rPr lang="en-US" b="1" dirty="0"/>
              <a:t>}</a:t>
            </a:r>
            <a:br>
              <a:rPr lang="en-US" b="1" dirty="0"/>
            </a:br>
            <a:r>
              <a:rPr lang="en-US" b="1" dirty="0"/>
              <a:t> </a:t>
            </a:r>
            <a:r>
              <a:rPr lang="en-US" b="1" dirty="0" err="1"/>
              <a:t>cout</a:t>
            </a:r>
            <a:r>
              <a:rPr lang="en-US" b="1" dirty="0"/>
              <a:t> &lt;&lt; “ City of “ &lt;&lt; </a:t>
            </a:r>
            <a:r>
              <a:rPr lang="en-US" b="1" dirty="0" err="1"/>
              <a:t>item.first</a:t>
            </a:r>
            <a:r>
              <a:rPr lang="en-US" b="1" dirty="0"/>
              <a:t> &lt;&lt; “, population = “ &lt;&lt; </a:t>
            </a:r>
            <a:r>
              <a:rPr lang="en-US" b="1" dirty="0" err="1"/>
              <a:t>item.second</a:t>
            </a:r>
            <a:r>
              <a:rPr lang="en-US" b="1" dirty="0"/>
              <a:t> &lt;&lt; </a:t>
            </a:r>
            <a:r>
              <a:rPr lang="en-US" b="1" dirty="0" err="1"/>
              <a:t>endl</a:t>
            </a:r>
            <a:r>
              <a:rPr lang="en-US" b="1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84549978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1A39D-E9B4-4F03-A8BC-5FECF9FE5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idea: print outside the scope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F9F0C7-86DC-418F-BD0D-2B78D73F4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26BE8D-72B8-4735-8D00-865104A8A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82F960EF-7393-4439-AC6D-165C92DF8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Tempting change: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This version is wrong!   Can you see the error?</a:t>
            </a: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C34A7A4-814E-407B-A334-9C029634B6CE}"/>
              </a:ext>
            </a:extLst>
          </p:cNvPr>
          <p:cNvSpPr/>
          <p:nvPr/>
        </p:nvSpPr>
        <p:spPr>
          <a:xfrm>
            <a:off x="1131527" y="2908423"/>
            <a:ext cx="10534291" cy="2031325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n-US" b="1" dirty="0"/>
              <a:t> std::mutex </a:t>
            </a:r>
            <a:r>
              <a:rPr lang="en-US" b="1" dirty="0" err="1"/>
              <a:t>mtx</a:t>
            </a:r>
            <a:r>
              <a:rPr lang="en-US" b="1" dirty="0"/>
              <a:t>; </a:t>
            </a:r>
          </a:p>
          <a:p>
            <a:r>
              <a:rPr lang="en-US" b="1" dirty="0"/>
              <a:t> std::pair&lt;std::</a:t>
            </a:r>
            <a:r>
              <a:rPr lang="en-US" b="1" dirty="0" err="1"/>
              <a:t>string,int</a:t>
            </a:r>
            <a:r>
              <a:rPr lang="en-US" b="1" dirty="0"/>
              <a:t>&gt; </a:t>
            </a:r>
            <a:r>
              <a:rPr lang="en-US" b="1" dirty="0" smtClean="0"/>
              <a:t>*item</a:t>
            </a:r>
            <a:r>
              <a:rPr lang="en-US" b="1" dirty="0"/>
              <a:t>;</a:t>
            </a:r>
          </a:p>
          <a:p>
            <a:r>
              <a:rPr lang="en-US" b="1" dirty="0"/>
              <a:t> {</a:t>
            </a:r>
            <a:br>
              <a:rPr lang="en-US" b="1" dirty="0"/>
            </a:br>
            <a:r>
              <a:rPr lang="en-US" b="1" dirty="0"/>
              <a:t>           std::</a:t>
            </a:r>
            <a:r>
              <a:rPr lang="en-US" b="1" dirty="0" err="1"/>
              <a:t>scoped_lock</a:t>
            </a:r>
            <a:r>
              <a:rPr lang="en-US" b="1" dirty="0"/>
              <a:t> lock(</a:t>
            </a:r>
            <a:r>
              <a:rPr lang="en-US" b="1" dirty="0" err="1"/>
              <a:t>mtx</a:t>
            </a:r>
            <a:r>
              <a:rPr lang="en-US" b="1" dirty="0"/>
              <a:t>);</a:t>
            </a:r>
            <a:br>
              <a:rPr lang="en-US" b="1" dirty="0"/>
            </a:br>
            <a:r>
              <a:rPr lang="en-US" b="1" dirty="0"/>
              <a:t>           item = </a:t>
            </a:r>
            <a:r>
              <a:rPr lang="en-US" b="1" dirty="0" smtClean="0"/>
              <a:t>&amp;</a:t>
            </a:r>
            <a:r>
              <a:rPr lang="en-US" b="1" dirty="0" err="1" smtClean="0"/>
              <a:t>myMap</a:t>
            </a:r>
            <a:r>
              <a:rPr lang="en-US" b="1" dirty="0" smtClean="0"/>
              <a:t>[</a:t>
            </a:r>
            <a:r>
              <a:rPr lang="en-US" b="1" dirty="0" err="1" smtClean="0"/>
              <a:t>some_city</a:t>
            </a:r>
            <a:r>
              <a:rPr lang="en-US" b="1" dirty="0"/>
              <a:t>];</a:t>
            </a:r>
          </a:p>
          <a:p>
            <a:r>
              <a:rPr lang="en-US" b="1" dirty="0"/>
              <a:t>}</a:t>
            </a:r>
            <a:br>
              <a:rPr lang="en-US" b="1" dirty="0"/>
            </a:br>
            <a:r>
              <a:rPr lang="en-US" b="1" dirty="0"/>
              <a:t> </a:t>
            </a:r>
            <a:r>
              <a:rPr lang="en-US" b="1" dirty="0" err="1"/>
              <a:t>cout</a:t>
            </a:r>
            <a:r>
              <a:rPr lang="en-US" b="1" dirty="0"/>
              <a:t> &lt;&lt; “ City of “ &lt;&lt; </a:t>
            </a:r>
            <a:r>
              <a:rPr lang="en-US" b="1" dirty="0" err="1" smtClean="0"/>
              <a:t>item</a:t>
            </a:r>
            <a:r>
              <a:rPr lang="en-US" b="1" dirty="0" err="1" smtClean="0">
                <a:sym typeface="Symbol" panose="05050102010706020507" pitchFamily="18" charset="2"/>
              </a:rPr>
              <a:t></a:t>
            </a:r>
            <a:r>
              <a:rPr lang="en-US" b="1" dirty="0" err="1" smtClean="0"/>
              <a:t>first</a:t>
            </a:r>
            <a:r>
              <a:rPr lang="en-US" b="1" dirty="0" smtClean="0"/>
              <a:t> </a:t>
            </a:r>
            <a:r>
              <a:rPr lang="en-US" b="1" dirty="0"/>
              <a:t>&lt;&lt; “, population = “ &lt;&lt; </a:t>
            </a:r>
            <a:r>
              <a:rPr lang="en-US" b="1" dirty="0" smtClean="0"/>
              <a:t>item</a:t>
            </a:r>
            <a:r>
              <a:rPr lang="en-US" b="1" dirty="0">
                <a:sym typeface="Symbol" panose="05050102010706020507" pitchFamily="18" charset="2"/>
              </a:rPr>
              <a:t>  </a:t>
            </a:r>
            <a:r>
              <a:rPr lang="en-US" b="1" dirty="0" smtClean="0"/>
              <a:t>second </a:t>
            </a:r>
            <a:r>
              <a:rPr lang="en-US" b="1" dirty="0"/>
              <a:t>&lt;&lt; </a:t>
            </a:r>
            <a:r>
              <a:rPr lang="en-US" b="1" dirty="0" err="1"/>
              <a:t>endl</a:t>
            </a:r>
            <a:r>
              <a:rPr lang="en-US" b="1" dirty="0"/>
              <a:t>;</a:t>
            </a:r>
          </a:p>
        </p:txBody>
      </p:sp>
      <p:sp>
        <p:nvSpPr>
          <p:cNvPr id="3" name="Oval 2"/>
          <p:cNvSpPr/>
          <p:nvPr/>
        </p:nvSpPr>
        <p:spPr>
          <a:xfrm>
            <a:off x="3236260" y="4446495"/>
            <a:ext cx="1524000" cy="62753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>
            <a:stCxn id="3" idx="0"/>
          </p:cNvCxnSpPr>
          <p:nvPr/>
        </p:nvCxnSpPr>
        <p:spPr>
          <a:xfrm flipV="1">
            <a:off x="3998260" y="2635624"/>
            <a:ext cx="2303928" cy="1810871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311153" y="2286000"/>
            <a:ext cx="3926541" cy="923330"/>
          </a:xfrm>
          <a:prstGeom prst="rect">
            <a:avLst/>
          </a:prstGeom>
          <a:solidFill>
            <a:srgbClr val="FFFFCC"/>
          </a:solidFill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Item might have been deleted by the time we try to print it.  Our pointer could point to outer space!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77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B48DD-C525-4C86-B279-8DACBDCC8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585216"/>
            <a:ext cx="11167873" cy="1499616"/>
          </a:xfrm>
        </p:spPr>
        <p:txBody>
          <a:bodyPr/>
          <a:lstStyle/>
          <a:p>
            <a:r>
              <a:rPr lang="en-US" dirty="0"/>
              <a:t>But now the print statement has no lock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BE557-FCD1-4FE2-84C6-CB6556A9F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708694"/>
            <a:ext cx="10641690" cy="3600666"/>
          </a:xfrm>
        </p:spPr>
        <p:txBody>
          <a:bodyPr/>
          <a:lstStyle/>
          <a:p>
            <a:r>
              <a:rPr lang="en-US" dirty="0"/>
              <a:t>No!  This change is unsafe, for two reasons:</a:t>
            </a:r>
          </a:p>
          <a:p>
            <a:pPr lvl="1"/>
            <a:r>
              <a:rPr lang="en-US" dirty="0"/>
              <a:t> Some thread could do something replace the std::pair that contains</a:t>
            </a:r>
            <a:br>
              <a:rPr lang="en-US" dirty="0"/>
            </a:br>
            <a:r>
              <a:rPr lang="en-US" dirty="0"/>
              <a:t>   Ithaca with a different object.  A would have a “stale” reference.</a:t>
            </a:r>
          </a:p>
          <a:p>
            <a:pPr lvl="1"/>
            <a:r>
              <a:rPr lang="en-US" dirty="0"/>
              <a:t> Both std::map and std::pair are implemented in a non-thread-safe</a:t>
            </a:r>
            <a:br>
              <a:rPr lang="en-US" dirty="0"/>
            </a:br>
            <a:r>
              <a:rPr lang="en-US" dirty="0"/>
              <a:t>   libraries.  </a:t>
            </a:r>
            <a:r>
              <a:rPr lang="en-US" i="1" dirty="0"/>
              <a:t>If any thread could do any updates, a reader must view the</a:t>
            </a:r>
            <a:br>
              <a:rPr lang="en-US" i="1" dirty="0"/>
            </a:br>
            <a:r>
              <a:rPr lang="en-US" i="1" dirty="0"/>
              <a:t>   whole structure as a critical section!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48233F-816C-4273-BD22-6A2B4AFC1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245FCF-235C-4B36-B2CB-C08B3858A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49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E3730-004E-4677-9083-2A9AFFCE9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did fast-</a:t>
            </a:r>
            <a:r>
              <a:rPr lang="en-US" dirty="0" err="1"/>
              <a:t>wc</a:t>
            </a:r>
            <a:r>
              <a:rPr lang="en-US" dirty="0"/>
              <a:t> handle this?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0A1A7-4F4E-49CF-92A9-B3FAEA962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fast-</a:t>
            </a:r>
            <a:r>
              <a:rPr lang="en-US" dirty="0" err="1"/>
              <a:t>wc</a:t>
            </a:r>
            <a:r>
              <a:rPr lang="en-US" dirty="0"/>
              <a:t>, we implemented the code to never have concurrent threads accessing the same std::map!</a:t>
            </a:r>
          </a:p>
          <a:p>
            <a:endParaRPr lang="en-US" dirty="0"/>
          </a:p>
          <a:p>
            <a:r>
              <a:rPr lang="en-US" dirty="0"/>
              <a:t>Any given map was only read or updated by a single thread.</a:t>
            </a:r>
          </a:p>
          <a:p>
            <a:endParaRPr lang="en-US" dirty="0"/>
          </a:p>
          <a:p>
            <a:r>
              <a:rPr lang="en-US" dirty="0"/>
              <a:t>This does assume that std::map has no </a:t>
            </a:r>
            <a:r>
              <a:rPr lang="en-US" dirty="0" err="1"/>
              <a:t>globals</a:t>
            </a:r>
            <a:r>
              <a:rPr lang="en-US" dirty="0"/>
              <a:t> that somehow could be damaged by concurrent access to different maps, but in fact the library does have that guarantee.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C0F55A-A306-4924-8A09-8042CFFEE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43A8C4-0993-4200-9AA8-A71320285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88169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DE29F-F7DE-43F6-8E3E-0542269A0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there other ways to handle an issue like this?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AA856-9C05-4942-907A-48C50A633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could safely make a copy of the item it wants to print, exit the lock scope, then print from the copy.</a:t>
            </a:r>
          </a:p>
          <a:p>
            <a:endParaRPr lang="en-US" dirty="0"/>
          </a:p>
          <a:p>
            <a:r>
              <a:rPr lang="en-US" dirty="0"/>
              <a:t>We could use two levels of locking, one for the map itself, a second for std::pair objects in the map.  </a:t>
            </a:r>
          </a:p>
          <a:p>
            <a:endParaRPr lang="en-US" dirty="0"/>
          </a:p>
          <a:p>
            <a:r>
              <a:rPr lang="en-US" dirty="0"/>
              <a:t>We could add a way to “mark” an object as “in use by someone” and write code to not modify such an object.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8DCF46-2FE5-450E-8C79-00E2BD2F5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658BE9-E541-43D4-A784-97EC8CD99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73615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1B8D2-EDAC-4E13-9837-7A562737F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be careful!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8F3D1-5B48-4EE8-B889-29A4C97FB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more subtle your synchronization logic becomes, the harder the code will be to maintain or even understand.</a:t>
            </a:r>
          </a:p>
          <a:p>
            <a:endParaRPr lang="en-US" dirty="0"/>
          </a:p>
          <a:p>
            <a:r>
              <a:rPr lang="en-US" dirty="0"/>
              <a:t>Simple, clear synchronization patterns have a benefit: anyone can easily see what you are doing!</a:t>
            </a:r>
          </a:p>
          <a:p>
            <a:endParaRPr lang="en-US" dirty="0"/>
          </a:p>
          <a:p>
            <a:r>
              <a:rPr lang="en-US" dirty="0"/>
              <a:t>This often causes some tradeoffs between speed and clarity.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38DC1D-1CCD-4FA8-89BE-B4A4FA58B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6F3691-6F53-40CC-8ED8-C0FC7FFBA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991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B6E48-31B4-4F5E-B619-201D56095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ring buffer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0AFBE-8FC0-454D-A6E6-EEA34B6F0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0688" y="2266088"/>
            <a:ext cx="10641690" cy="4023360"/>
          </a:xfrm>
        </p:spPr>
        <p:txBody>
          <a:bodyPr/>
          <a:lstStyle/>
          <a:p>
            <a:r>
              <a:rPr lang="en-US" dirty="0"/>
              <a:t>We take an array of some fixed size, LEN, and think of it as a ring.  The </a:t>
            </a:r>
            <a:r>
              <a:rPr lang="en-US" dirty="0" err="1"/>
              <a:t>k’th</a:t>
            </a:r>
            <a:r>
              <a:rPr lang="en-US" dirty="0"/>
              <a:t> item is at location (k % LEN).  Here, LEN = 8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BFDEB8-1E84-4030-B3AC-03110EA48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9DE268-DB79-4DCE-9835-8AC952335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</a:t>
            </a:fld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D984C10-41A8-4044-9D81-D85BEA5DDBF9}"/>
              </a:ext>
            </a:extLst>
          </p:cNvPr>
          <p:cNvGrpSpPr/>
          <p:nvPr/>
        </p:nvGrpSpPr>
        <p:grpSpPr>
          <a:xfrm rot="18733041">
            <a:off x="4852375" y="3492389"/>
            <a:ext cx="2913458" cy="2913458"/>
            <a:chOff x="4988643" y="3628974"/>
            <a:chExt cx="2913458" cy="2913458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02A6D34-DAA6-4A74-87DD-A89FA86255BF}"/>
                </a:ext>
              </a:extLst>
            </p:cNvPr>
            <p:cNvCxnSpPr>
              <a:cxnSpLocks/>
            </p:cNvCxnSpPr>
            <p:nvPr/>
          </p:nvCxnSpPr>
          <p:spPr>
            <a:xfrm>
              <a:off x="6445372" y="3628974"/>
              <a:ext cx="0" cy="677174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ED9A6CB-132C-41D9-B742-77E87041C75E}"/>
                </a:ext>
              </a:extLst>
            </p:cNvPr>
            <p:cNvCxnSpPr>
              <a:cxnSpLocks/>
            </p:cNvCxnSpPr>
            <p:nvPr/>
          </p:nvCxnSpPr>
          <p:spPr>
            <a:xfrm>
              <a:off x="6445372" y="5865258"/>
              <a:ext cx="0" cy="677174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67FDF8B-AEA5-41F2-AC82-4690055EF26E}"/>
                </a:ext>
              </a:extLst>
            </p:cNvPr>
            <p:cNvGrpSpPr/>
            <p:nvPr/>
          </p:nvGrpSpPr>
          <p:grpSpPr>
            <a:xfrm rot="5400000">
              <a:off x="6445372" y="3624374"/>
              <a:ext cx="0" cy="2913458"/>
              <a:chOff x="3641788" y="3344303"/>
              <a:chExt cx="0" cy="2913458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3C806E99-25D9-42FF-8CAC-469A25353827}"/>
                  </a:ext>
                </a:extLst>
              </p:cNvPr>
              <p:cNvCxnSpPr/>
              <p:nvPr/>
            </p:nvCxnSpPr>
            <p:spPr>
              <a:xfrm>
                <a:off x="3641788" y="3344303"/>
                <a:ext cx="0" cy="677174"/>
              </a:xfrm>
              <a:prstGeom prst="line">
                <a:avLst/>
              </a:prstGeom>
              <a:ln w="571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1383A2C1-F668-48D7-9BAF-01C87597F411}"/>
                  </a:ext>
                </a:extLst>
              </p:cNvPr>
              <p:cNvCxnSpPr/>
              <p:nvPr/>
            </p:nvCxnSpPr>
            <p:spPr>
              <a:xfrm>
                <a:off x="3641788" y="5580587"/>
                <a:ext cx="0" cy="677174"/>
              </a:xfrm>
              <a:prstGeom prst="line">
                <a:avLst/>
              </a:prstGeom>
              <a:ln w="571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87F81864-F125-43BA-8A4F-FAE48E5EEDD7}"/>
              </a:ext>
            </a:extLst>
          </p:cNvPr>
          <p:cNvSpPr txBox="1"/>
          <p:nvPr/>
        </p:nvSpPr>
        <p:spPr>
          <a:xfrm>
            <a:off x="2941608" y="3429000"/>
            <a:ext cx="1552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err="1"/>
              <a:t>nfree</a:t>
            </a:r>
            <a:r>
              <a:rPr lang="en-US" b="1" dirty="0"/>
              <a:t> =3</a:t>
            </a:r>
          </a:p>
          <a:p>
            <a:pPr algn="r"/>
            <a:r>
              <a:rPr lang="en-US" b="1" dirty="0" err="1"/>
              <a:t>free_ptr</a:t>
            </a:r>
            <a:r>
              <a:rPr lang="en-US" b="1" dirty="0"/>
              <a:t> = 15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5587203-46F6-4238-8EB3-213051484DD7}"/>
              </a:ext>
            </a:extLst>
          </p:cNvPr>
          <p:cNvSpPr txBox="1"/>
          <p:nvPr/>
        </p:nvSpPr>
        <p:spPr>
          <a:xfrm>
            <a:off x="8751613" y="5460872"/>
            <a:ext cx="1975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nfull</a:t>
            </a:r>
            <a:r>
              <a:rPr lang="en-US" b="1" dirty="0"/>
              <a:t> =5</a:t>
            </a:r>
          </a:p>
          <a:p>
            <a:r>
              <a:rPr lang="en-US" b="1" dirty="0" err="1"/>
              <a:t>next_item</a:t>
            </a:r>
            <a:r>
              <a:rPr lang="en-US" b="1" dirty="0"/>
              <a:t> = 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43252B2-444C-49CC-BF1B-801F00761C68}"/>
              </a:ext>
            </a:extLst>
          </p:cNvPr>
          <p:cNvSpPr txBox="1"/>
          <p:nvPr/>
        </p:nvSpPr>
        <p:spPr>
          <a:xfrm>
            <a:off x="1595154" y="4077205"/>
            <a:ext cx="2932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/>
              <a:t>15 % 8 = 7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92379B6-FEA2-4EBE-AA19-09CBD6B05A77}"/>
              </a:ext>
            </a:extLst>
          </p:cNvPr>
          <p:cNvSpPr txBox="1"/>
          <p:nvPr/>
        </p:nvSpPr>
        <p:spPr>
          <a:xfrm>
            <a:off x="7133240" y="6006844"/>
            <a:ext cx="2932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/>
              <a:t>10 % 8 = 2 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340B321E-95C0-417B-BA8C-4E3810E7D79D}"/>
              </a:ext>
            </a:extLst>
          </p:cNvPr>
          <p:cNvGrpSpPr/>
          <p:nvPr/>
        </p:nvGrpSpPr>
        <p:grpSpPr>
          <a:xfrm>
            <a:off x="4628174" y="3455570"/>
            <a:ext cx="4104178" cy="2983219"/>
            <a:chOff x="4628174" y="3455570"/>
            <a:chExt cx="4104178" cy="2983219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AA346463-46B9-4D71-80CF-F13B69C7366E}"/>
                </a:ext>
              </a:extLst>
            </p:cNvPr>
            <p:cNvSpPr/>
            <p:nvPr/>
          </p:nvSpPr>
          <p:spPr>
            <a:xfrm>
              <a:off x="4842932" y="3492389"/>
              <a:ext cx="2932345" cy="2897643"/>
            </a:xfrm>
            <a:prstGeom prst="ellipse">
              <a:avLst/>
            </a:pr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0A28C14-12A1-4C6D-80B7-7D76B8035C96}"/>
                </a:ext>
              </a:extLst>
            </p:cNvPr>
            <p:cNvSpPr/>
            <p:nvPr/>
          </p:nvSpPr>
          <p:spPr>
            <a:xfrm>
              <a:off x="5497503" y="4153748"/>
              <a:ext cx="1575024" cy="1582819"/>
            </a:xfrm>
            <a:prstGeom prst="ellipse">
              <a:avLst/>
            </a:pr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003FF07-AF48-4074-A4E9-027778D7B710}"/>
                </a:ext>
              </a:extLst>
            </p:cNvPr>
            <p:cNvCxnSpPr/>
            <p:nvPr/>
          </p:nvCxnSpPr>
          <p:spPr>
            <a:xfrm>
              <a:off x="6292972" y="3476574"/>
              <a:ext cx="0" cy="677174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4D4B0C0-244F-493B-BF8E-C55B756B1319}"/>
                </a:ext>
              </a:extLst>
            </p:cNvPr>
            <p:cNvCxnSpPr/>
            <p:nvPr/>
          </p:nvCxnSpPr>
          <p:spPr>
            <a:xfrm>
              <a:off x="6292972" y="5712858"/>
              <a:ext cx="0" cy="677174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5C8A50F2-C43B-4FB6-8D1A-FE74BFBDA5F4}"/>
                </a:ext>
              </a:extLst>
            </p:cNvPr>
            <p:cNvGrpSpPr/>
            <p:nvPr/>
          </p:nvGrpSpPr>
          <p:grpSpPr>
            <a:xfrm rot="5400000">
              <a:off x="6292972" y="3471974"/>
              <a:ext cx="0" cy="2913458"/>
              <a:chOff x="3641788" y="3344303"/>
              <a:chExt cx="0" cy="2913458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B5DCBF89-C2B7-44B5-AC95-AE2ADD5EFAEA}"/>
                  </a:ext>
                </a:extLst>
              </p:cNvPr>
              <p:cNvCxnSpPr/>
              <p:nvPr/>
            </p:nvCxnSpPr>
            <p:spPr>
              <a:xfrm>
                <a:off x="3641788" y="3344303"/>
                <a:ext cx="0" cy="677174"/>
              </a:xfrm>
              <a:prstGeom prst="line">
                <a:avLst/>
              </a:prstGeom>
              <a:ln w="571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F0696499-07DA-4B48-95FC-4AA9B3EB1163}"/>
                  </a:ext>
                </a:extLst>
              </p:cNvPr>
              <p:cNvCxnSpPr/>
              <p:nvPr/>
            </p:nvCxnSpPr>
            <p:spPr>
              <a:xfrm>
                <a:off x="3641788" y="5580587"/>
                <a:ext cx="0" cy="677174"/>
              </a:xfrm>
              <a:prstGeom prst="line">
                <a:avLst/>
              </a:prstGeom>
              <a:ln w="571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B97A836-68E3-46BF-8C3F-DDAF10ABC956}"/>
                </a:ext>
              </a:extLst>
            </p:cNvPr>
            <p:cNvSpPr txBox="1"/>
            <p:nvPr/>
          </p:nvSpPr>
          <p:spPr>
            <a:xfrm>
              <a:off x="6426683" y="3736148"/>
              <a:ext cx="573475" cy="276999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/>
                <a:t>free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151723F-CD37-4D3F-AA2E-57CC8B2B8C4D}"/>
                </a:ext>
              </a:extLst>
            </p:cNvPr>
            <p:cNvSpPr txBox="1"/>
            <p:nvPr/>
          </p:nvSpPr>
          <p:spPr>
            <a:xfrm>
              <a:off x="7056298" y="4314087"/>
              <a:ext cx="455024" cy="276999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/>
                <a:t>free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BD208545-4B81-4BCD-9F1B-CBC28869A40F}"/>
                </a:ext>
              </a:extLst>
            </p:cNvPr>
            <p:cNvSpPr txBox="1"/>
            <p:nvPr/>
          </p:nvSpPr>
          <p:spPr>
            <a:xfrm>
              <a:off x="6499125" y="5756587"/>
              <a:ext cx="455024" cy="461665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/>
                <a:t>Item</a:t>
              </a:r>
            </a:p>
            <a:p>
              <a:pPr algn="ctr"/>
              <a:r>
                <a:rPr lang="en-US" sz="1200" b="1" i="1" dirty="0"/>
                <a:t>11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7F69B90-D168-4212-A7DD-02601525013F}"/>
                </a:ext>
              </a:extLst>
            </p:cNvPr>
            <p:cNvSpPr txBox="1"/>
            <p:nvPr/>
          </p:nvSpPr>
          <p:spPr>
            <a:xfrm>
              <a:off x="5694595" y="5786186"/>
              <a:ext cx="484583" cy="461665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/>
                <a:t>Item</a:t>
              </a:r>
            </a:p>
            <a:p>
              <a:pPr algn="ctr"/>
              <a:r>
                <a:rPr lang="en-US" sz="1200" b="1" i="1" dirty="0"/>
                <a:t>12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40336F4-D345-46C5-9F42-959D21D386D8}"/>
                </a:ext>
              </a:extLst>
            </p:cNvPr>
            <p:cNvSpPr txBox="1"/>
            <p:nvPr/>
          </p:nvSpPr>
          <p:spPr>
            <a:xfrm>
              <a:off x="5028428" y="5123089"/>
              <a:ext cx="455024" cy="461665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/>
                <a:t>Item </a:t>
              </a:r>
              <a:br>
                <a:rPr lang="en-US" sz="1200" b="1" i="1" dirty="0"/>
              </a:br>
              <a:r>
                <a:rPr lang="en-US" sz="1200" b="1" i="1" dirty="0"/>
                <a:t>13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89D65810-7662-465E-A463-AE5EBB767B1B}"/>
                </a:ext>
              </a:extLst>
            </p:cNvPr>
            <p:cNvSpPr txBox="1"/>
            <p:nvPr/>
          </p:nvSpPr>
          <p:spPr>
            <a:xfrm>
              <a:off x="5022914" y="4298251"/>
              <a:ext cx="466053" cy="461665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/>
                <a:t>Item </a:t>
              </a:r>
              <a:br>
                <a:rPr lang="en-US" sz="1200" b="1" i="1" dirty="0"/>
              </a:br>
              <a:r>
                <a:rPr lang="en-US" sz="1200" b="1" i="1" dirty="0"/>
                <a:t>14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50F051E-1644-4D77-8C0F-8B97E53C4766}"/>
                </a:ext>
              </a:extLst>
            </p:cNvPr>
            <p:cNvSpPr txBox="1"/>
            <p:nvPr/>
          </p:nvSpPr>
          <p:spPr>
            <a:xfrm>
              <a:off x="5583655" y="3736148"/>
              <a:ext cx="606584" cy="276999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/>
                <a:t>free</a:t>
              </a: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4524E965-B9D2-4A0E-8738-3253B4D0B5AD}"/>
                </a:ext>
              </a:extLst>
            </p:cNvPr>
            <p:cNvSpPr/>
            <p:nvPr/>
          </p:nvSpPr>
          <p:spPr>
            <a:xfrm>
              <a:off x="8555032" y="5501222"/>
              <a:ext cx="177320" cy="213081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AD4D004B-588B-4B72-97D1-BE9DFDD561C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605991" y="5359727"/>
              <a:ext cx="974601" cy="235262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EF9F249-4211-4D32-A896-BC7E266E858C}"/>
                </a:ext>
              </a:extLst>
            </p:cNvPr>
            <p:cNvSpPr/>
            <p:nvPr/>
          </p:nvSpPr>
          <p:spPr>
            <a:xfrm>
              <a:off x="4628174" y="3516595"/>
              <a:ext cx="177320" cy="213081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31B4EA3A-AB63-4413-B8EA-5926F967DFBB}"/>
                </a:ext>
              </a:extLst>
            </p:cNvPr>
            <p:cNvCxnSpPr>
              <a:cxnSpLocks/>
              <a:stCxn id="33" idx="2"/>
              <a:endCxn id="29" idx="1"/>
            </p:cNvCxnSpPr>
            <p:nvPr/>
          </p:nvCxnSpPr>
          <p:spPr>
            <a:xfrm>
              <a:off x="4628174" y="3623136"/>
              <a:ext cx="955481" cy="251512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CAF9D23-C2F1-4F1B-80E1-1C1D99043E32}"/>
                </a:ext>
              </a:extLst>
            </p:cNvPr>
            <p:cNvSpPr txBox="1"/>
            <p:nvPr/>
          </p:nvSpPr>
          <p:spPr>
            <a:xfrm>
              <a:off x="7143202" y="5133324"/>
              <a:ext cx="455024" cy="461665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/>
                <a:t>Item</a:t>
              </a:r>
            </a:p>
            <a:p>
              <a:pPr algn="ctr"/>
              <a:r>
                <a:rPr lang="en-US" sz="1200" b="1" i="1" dirty="0"/>
                <a:t>10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79038088-DB22-4AE1-84B7-2C09FFA6E59A}"/>
                </a:ext>
              </a:extLst>
            </p:cNvPr>
            <p:cNvSpPr txBox="1"/>
            <p:nvPr/>
          </p:nvSpPr>
          <p:spPr>
            <a:xfrm>
              <a:off x="6954149" y="3691611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41C17713-87D1-48C5-892B-F786CF236AB9}"/>
                </a:ext>
              </a:extLst>
            </p:cNvPr>
            <p:cNvSpPr txBox="1"/>
            <p:nvPr/>
          </p:nvSpPr>
          <p:spPr>
            <a:xfrm>
              <a:off x="7486436" y="4587676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E441680D-A6D2-4541-9709-41180EE8F196}"/>
                </a:ext>
              </a:extLst>
            </p:cNvPr>
            <p:cNvSpPr txBox="1"/>
            <p:nvPr/>
          </p:nvSpPr>
          <p:spPr>
            <a:xfrm>
              <a:off x="7209902" y="5524516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F67996C5-24F9-467B-8B9A-C369E649D105}"/>
                </a:ext>
              </a:extLst>
            </p:cNvPr>
            <p:cNvSpPr txBox="1"/>
            <p:nvPr/>
          </p:nvSpPr>
          <p:spPr>
            <a:xfrm>
              <a:off x="6270531" y="6069457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3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8A02E1A2-E99F-47F7-9E28-43C3C93871A2}"/>
                </a:ext>
              </a:extLst>
            </p:cNvPr>
            <p:cNvSpPr txBox="1"/>
            <p:nvPr/>
          </p:nvSpPr>
          <p:spPr>
            <a:xfrm>
              <a:off x="5364572" y="5813729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4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1C36E6AC-F94E-4CE7-AC56-C0194C8E95E4}"/>
                </a:ext>
              </a:extLst>
            </p:cNvPr>
            <p:cNvSpPr txBox="1"/>
            <p:nvPr/>
          </p:nvSpPr>
          <p:spPr>
            <a:xfrm>
              <a:off x="4820469" y="4862364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5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7A367A1D-F807-43FB-9450-0CF661E19915}"/>
                </a:ext>
              </a:extLst>
            </p:cNvPr>
            <p:cNvSpPr txBox="1"/>
            <p:nvPr/>
          </p:nvSpPr>
          <p:spPr>
            <a:xfrm>
              <a:off x="5088706" y="3973094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376A602E-9F56-4B37-9FFE-DFDC8CF19091}"/>
                </a:ext>
              </a:extLst>
            </p:cNvPr>
            <p:cNvSpPr txBox="1"/>
            <p:nvPr/>
          </p:nvSpPr>
          <p:spPr>
            <a:xfrm>
              <a:off x="6018742" y="345557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7</a:t>
              </a:r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CD10807C-CD5D-49B0-BAE0-D8CF9F6DDDEA}"/>
              </a:ext>
            </a:extLst>
          </p:cNvPr>
          <p:cNvSpPr txBox="1"/>
          <p:nvPr/>
        </p:nvSpPr>
        <p:spPr>
          <a:xfrm>
            <a:off x="1043060" y="3347056"/>
            <a:ext cx="17408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C00000"/>
                </a:solidFill>
              </a:rPr>
              <a:t>Producers write to the end of the full section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A2529C1-278F-467B-A124-D14EC5159667}"/>
              </a:ext>
            </a:extLst>
          </p:cNvPr>
          <p:cNvSpPr txBox="1"/>
          <p:nvPr/>
        </p:nvSpPr>
        <p:spPr>
          <a:xfrm>
            <a:off x="9981031" y="4521585"/>
            <a:ext cx="17408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C00000"/>
                </a:solidFill>
              </a:rPr>
              <a:t>Consumers read from the head of the full section </a:t>
            </a:r>
          </a:p>
        </p:txBody>
      </p:sp>
    </p:spTree>
    <p:extLst>
      <p:ext uri="{BB962C8B-B14F-4D97-AF65-F5344CB8AC3E}">
        <p14:creationId xmlns:p14="http://schemas.microsoft.com/office/powerpoint/2010/main" val="386714913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15739-DC9A-4FB4-AFA2-08602A895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Remark: Older patterns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D751B-0126-4A86-8BC5-F4AE5447F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C++ has evolved in this area, and has several templates for lack management.  Unfortunately, they have duplicated functions</a:t>
            </a:r>
          </a:p>
          <a:p>
            <a:endParaRPr lang="en-US" dirty="0"/>
          </a:p>
          <a:p>
            <a:r>
              <a:rPr lang="en-US" dirty="0" err="1"/>
              <a:t>unique_lock</a:t>
            </a:r>
            <a:r>
              <a:rPr lang="en-US" dirty="0"/>
              <a:t>          -- very general, flexible, powerful.  But use this                            </a:t>
            </a:r>
            <a:br>
              <a:rPr lang="en-US" dirty="0"/>
            </a:br>
            <a:r>
              <a:rPr lang="en-US" dirty="0"/>
              <a:t>                               only if you actually need all its features.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lock_guard</a:t>
            </a:r>
            <a:r>
              <a:rPr lang="en-US" dirty="0"/>
              <a:t>           -- a C++ 11 feature, but it turned out to be</a:t>
            </a:r>
            <a:br>
              <a:rPr lang="en-US" dirty="0"/>
            </a:br>
            <a:r>
              <a:rPr lang="en-US" dirty="0"/>
              <a:t>                               buggy in some situations.  </a:t>
            </a:r>
            <a:r>
              <a:rPr lang="en-US" b="1" dirty="0">
                <a:solidFill>
                  <a:srgbClr val="C00000"/>
                </a:solidFill>
              </a:rPr>
              <a:t>Deprecated.</a:t>
            </a:r>
            <a:br>
              <a:rPr lang="en-US" b="1" dirty="0">
                <a:solidFill>
                  <a:srgbClr val="C00000"/>
                </a:solidFill>
              </a:rPr>
            </a:br>
            <a:endParaRPr lang="en-US" b="1" dirty="0">
              <a:solidFill>
                <a:srgbClr val="C00000"/>
              </a:solidFill>
            </a:endParaRPr>
          </a:p>
          <a:p>
            <a:r>
              <a:rPr lang="en-US" dirty="0" err="1"/>
              <a:t>scoped_lock</a:t>
            </a:r>
            <a:r>
              <a:rPr lang="en-US" dirty="0"/>
              <a:t>          -- C++ 17, can lock multiple mutex objects in one</a:t>
            </a:r>
            <a:br>
              <a:rPr lang="en-US" dirty="0"/>
            </a:br>
            <a:r>
              <a:rPr lang="en-US" dirty="0"/>
              <a:t>                               deadlock-free atomic action.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0F635E-AAED-43E1-A4A2-428F7A644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F531FD-6344-4BFE-AF8D-85742954F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9833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51CC0-AB77-456B-A1DD-8FD27C648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monitor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DF21F-C3F8-4CA3-8D00-8709A21F4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atomic&lt;t&gt; for base types (int, float, </a:t>
            </a:r>
            <a:r>
              <a:rPr lang="en-US" dirty="0" err="1"/>
              <a:t>etc</a:t>
            </a:r>
            <a:r>
              <a:rPr lang="en-US" dirty="0"/>
              <a:t>), volatile, test-and-set…</a:t>
            </a:r>
          </a:p>
          <a:p>
            <a:endParaRPr lang="en-US" dirty="0"/>
          </a:p>
          <a:p>
            <a:r>
              <a:rPr lang="en-US" dirty="0" err="1"/>
              <a:t>unique_lock</a:t>
            </a:r>
            <a:r>
              <a:rPr lang="en-US" dirty="0"/>
              <a:t> and </a:t>
            </a:r>
            <a:r>
              <a:rPr lang="en-US" dirty="0" err="1"/>
              <a:t>scoped_lock</a:t>
            </a:r>
            <a:r>
              <a:rPr lang="en-US" dirty="0"/>
              <a:t> (C++ 17).   </a:t>
            </a:r>
            <a:br>
              <a:rPr lang="en-US" dirty="0"/>
            </a:br>
            <a:endParaRPr lang="en-US" dirty="0"/>
          </a:p>
          <a:p>
            <a:r>
              <a:rPr lang="en-US" b="1" dirty="0"/>
              <a:t>Monitor</a:t>
            </a:r>
            <a:r>
              <a:rPr lang="en-US" dirty="0"/>
              <a:t> </a:t>
            </a:r>
            <a:r>
              <a:rPr lang="en-US" b="1" dirty="0"/>
              <a:t>pattern</a:t>
            </a:r>
            <a:r>
              <a:rPr lang="en-US" dirty="0"/>
              <a:t>: combines a mutex with condition variables to offer protection as well as a wait and notify mechanism, all integrated with locking in an atomic and safe way.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AD00E2-4113-4089-B1D4-C7B6F71EC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BF21FC-B7EE-4EBB-B402-AF0D9C1FA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43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6C6F2-DEDF-43BC-96D0-71198F325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Toolkit needed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BEDFD-D464-4841-8E52-DC07A4A9A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If multiple producers simultaneously try and produce an item, they would be accessing </a:t>
            </a:r>
            <a:r>
              <a:rPr lang="en-US" b="1" dirty="0" err="1"/>
              <a:t>nfree</a:t>
            </a:r>
            <a:r>
              <a:rPr lang="en-US" b="1" dirty="0"/>
              <a:t> </a:t>
            </a:r>
            <a:r>
              <a:rPr lang="en-US" dirty="0"/>
              <a:t>and </a:t>
            </a:r>
            <a:r>
              <a:rPr lang="en-US" b="1" dirty="0" err="1"/>
              <a:t>free_ptr</a:t>
            </a:r>
            <a:r>
              <a:rPr lang="en-US" dirty="0"/>
              <a:t> simultaneously.  Moreover,  filling a slot will also increment </a:t>
            </a:r>
            <a:r>
              <a:rPr lang="en-US" b="1" dirty="0" err="1"/>
              <a:t>nfull</a:t>
            </a:r>
            <a:r>
              <a:rPr lang="en-US" b="1" dirty="0"/>
              <a:t>.</a:t>
            </a:r>
            <a:endParaRPr lang="en-US" dirty="0"/>
          </a:p>
          <a:p>
            <a:endParaRPr lang="en-US" dirty="0"/>
          </a:p>
          <a:p>
            <a:r>
              <a:rPr lang="en-US" dirty="0"/>
              <a:t>Producers also need to wait if </a:t>
            </a:r>
            <a:r>
              <a:rPr lang="en-US" b="1" dirty="0" err="1"/>
              <a:t>nfree</a:t>
            </a:r>
            <a:r>
              <a:rPr lang="en-US" b="1" dirty="0"/>
              <a:t> == 0:  </a:t>
            </a:r>
            <a:r>
              <a:rPr lang="en-US" dirty="0"/>
              <a:t>The buffer is full.</a:t>
            </a:r>
          </a:p>
          <a:p>
            <a:endParaRPr lang="en-US" dirty="0"/>
          </a:p>
          <a:p>
            <a:r>
              <a:rPr lang="en-US" dirty="0"/>
              <a:t>… and they will want fairness: no producer should get more turns than the others, if they are running concurrently.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7680FC-438D-4965-A6AE-DF6A15766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DE648F-72B8-4542-9304-39B85010E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895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86135-AB02-48FD-9E7A-9E7FACC5A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sz="4400" dirty="0"/>
              <a:t>producer</a:t>
            </a:r>
            <a:r>
              <a:rPr lang="en-US" dirty="0"/>
              <a:t> or consumer waits if needed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11AE2-8272-419F-9F25-C926257E38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4126" y="2286000"/>
            <a:ext cx="5071874" cy="3321170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sz="2400" b="1" dirty="0"/>
              <a:t>Producer:</a:t>
            </a:r>
          </a:p>
          <a:p>
            <a:r>
              <a:rPr lang="en-US" sz="2400" b="1" dirty="0"/>
              <a:t>void produce(Foo obj)</a:t>
            </a:r>
            <a:br>
              <a:rPr lang="en-US" sz="2400" b="1" dirty="0"/>
            </a:br>
            <a:r>
              <a:rPr lang="en-US" sz="2400" b="1" dirty="0"/>
              <a:t>{</a:t>
            </a:r>
          </a:p>
          <a:p>
            <a:r>
              <a:rPr lang="en-US" sz="2400" b="1" dirty="0"/>
              <a:t>      if(</a:t>
            </a:r>
            <a:r>
              <a:rPr lang="en-US" sz="2400" b="1" dirty="0" err="1"/>
              <a:t>nfree</a:t>
            </a:r>
            <a:r>
              <a:rPr lang="en-US" sz="2400" b="1" dirty="0"/>
              <a:t> == 0) </a:t>
            </a:r>
            <a:r>
              <a:rPr lang="en-US" sz="2400" b="1" i="1" dirty="0"/>
              <a:t>wait</a:t>
            </a:r>
            <a:r>
              <a:rPr lang="en-US" sz="2400" b="1" dirty="0"/>
              <a:t>;</a:t>
            </a:r>
            <a:br>
              <a:rPr lang="en-US" sz="2400" b="1" dirty="0"/>
            </a:br>
            <a:r>
              <a:rPr lang="en-US" sz="2400" b="1" dirty="0"/>
              <a:t>      </a:t>
            </a:r>
            <a:r>
              <a:rPr lang="en-US" sz="2400" b="1" dirty="0" smtClean="0"/>
              <a:t>buffer[</a:t>
            </a:r>
            <a:r>
              <a:rPr lang="en-US" sz="2400" b="1" dirty="0" err="1" smtClean="0"/>
              <a:t>free_ptr</a:t>
            </a:r>
            <a:r>
              <a:rPr lang="en-US" sz="2400" b="1" dirty="0" smtClean="0"/>
              <a:t>++ </a:t>
            </a:r>
            <a:r>
              <a:rPr lang="en-US" sz="2400" b="1" dirty="0"/>
              <a:t>% LEN] = obj;</a:t>
            </a:r>
            <a:br>
              <a:rPr lang="en-US" sz="2400" b="1" dirty="0"/>
            </a:br>
            <a:r>
              <a:rPr lang="en-US" sz="2400" b="1" dirty="0"/>
              <a:t>      ++</a:t>
            </a:r>
            <a:r>
              <a:rPr lang="en-US" sz="2400" b="1" dirty="0" err="1"/>
              <a:t>nfull</a:t>
            </a:r>
            <a:r>
              <a:rPr lang="en-US" sz="2400" b="1" dirty="0"/>
              <a:t>;</a:t>
            </a:r>
            <a:br>
              <a:rPr lang="en-US" sz="2400" b="1" dirty="0"/>
            </a:br>
            <a:r>
              <a:rPr lang="en-US" sz="2400" b="1" dirty="0"/>
              <a:t>      - - </a:t>
            </a:r>
            <a:r>
              <a:rPr lang="en-US" sz="2400" b="1" dirty="0" err="1"/>
              <a:t>nfree</a:t>
            </a:r>
            <a:r>
              <a:rPr lang="en-US" sz="2400" b="1" dirty="0"/>
              <a:t>;</a:t>
            </a:r>
            <a:br>
              <a:rPr lang="en-US" sz="2400" b="1" dirty="0"/>
            </a:br>
            <a:r>
              <a:rPr lang="en-US" sz="2400" b="1" dirty="0"/>
              <a:t>}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F9000E-B1C8-4796-800F-8992879025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34325" y="2286000"/>
            <a:ext cx="5376675" cy="332117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400" b="1" dirty="0"/>
              <a:t>Consumer:</a:t>
            </a:r>
          </a:p>
          <a:p>
            <a:r>
              <a:rPr lang="en-US" sz="2400" b="1" dirty="0"/>
              <a:t>Foo consume()</a:t>
            </a:r>
            <a:br>
              <a:rPr lang="en-US" sz="2400" b="1" dirty="0"/>
            </a:br>
            <a:r>
              <a:rPr lang="en-US" sz="2400" b="1" dirty="0"/>
              <a:t>{</a:t>
            </a:r>
          </a:p>
          <a:p>
            <a:r>
              <a:rPr lang="en-US" sz="2400" b="1" dirty="0"/>
              <a:t>      if(</a:t>
            </a:r>
            <a:r>
              <a:rPr lang="en-US" sz="2400" b="1" dirty="0" err="1"/>
              <a:t>nfull</a:t>
            </a:r>
            <a:r>
              <a:rPr lang="en-US" sz="2400" b="1" dirty="0"/>
              <a:t> == 0) </a:t>
            </a:r>
            <a:r>
              <a:rPr lang="en-US" sz="2400" b="1" i="1" dirty="0"/>
              <a:t>wait</a:t>
            </a:r>
            <a:r>
              <a:rPr lang="en-US" sz="2400" b="1" dirty="0"/>
              <a:t>;</a:t>
            </a:r>
            <a:br>
              <a:rPr lang="en-US" sz="2400" b="1" dirty="0"/>
            </a:br>
            <a:r>
              <a:rPr lang="en-US" sz="2400" b="1" dirty="0"/>
              <a:t>      ++</a:t>
            </a:r>
            <a:r>
              <a:rPr lang="en-US" sz="2400" b="1" dirty="0" err="1"/>
              <a:t>nfree</a:t>
            </a:r>
            <a:r>
              <a:rPr lang="en-US" sz="2400" b="1" dirty="0"/>
              <a:t>;</a:t>
            </a:r>
            <a:br>
              <a:rPr lang="en-US" sz="2400" b="1" dirty="0"/>
            </a:br>
            <a:r>
              <a:rPr lang="en-US" sz="2400" b="1" dirty="0"/>
              <a:t>      - - </a:t>
            </a:r>
            <a:r>
              <a:rPr lang="en-US" sz="2400" b="1" dirty="0" err="1"/>
              <a:t>nfull</a:t>
            </a:r>
            <a:r>
              <a:rPr lang="en-US" sz="2400" b="1" dirty="0"/>
              <a:t>; </a:t>
            </a:r>
            <a:br>
              <a:rPr lang="en-US" sz="2400" b="1" dirty="0"/>
            </a:br>
            <a:r>
              <a:rPr lang="en-US" sz="2400" b="1" dirty="0"/>
              <a:t>      return buffer[</a:t>
            </a:r>
            <a:r>
              <a:rPr lang="en-US" sz="2400" b="1" dirty="0" err="1"/>
              <a:t>next_item</a:t>
            </a:r>
            <a:r>
              <a:rPr lang="en-US" sz="2400" b="1" dirty="0"/>
              <a:t>++ % LEN];</a:t>
            </a:r>
            <a:br>
              <a:rPr lang="en-US" sz="2400" b="1" dirty="0"/>
            </a:br>
            <a:r>
              <a:rPr lang="en-US" sz="2400" b="1" dirty="0"/>
              <a:t>}</a:t>
            </a:r>
          </a:p>
          <a:p>
            <a:endParaRPr lang="en-US" sz="2400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90573B-62E1-4DDA-B849-8DE839D24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E9961C-11D5-4292-BFE3-F9570A889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109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86135-AB02-48FD-9E7A-9E7FACC5A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sz="4400" dirty="0"/>
              <a:t>producer</a:t>
            </a:r>
            <a:r>
              <a:rPr lang="en-US" dirty="0"/>
              <a:t> or consumer waits if needed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11AE2-8272-419F-9F25-C926257E38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4126" y="2286000"/>
            <a:ext cx="5071874" cy="3321170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sz="2400" b="1" dirty="0"/>
              <a:t>Producer:</a:t>
            </a:r>
          </a:p>
          <a:p>
            <a:r>
              <a:rPr lang="en-US" sz="2400" b="1" dirty="0"/>
              <a:t>void produce(Foo obj)</a:t>
            </a:r>
            <a:br>
              <a:rPr lang="en-US" sz="2400" b="1" dirty="0"/>
            </a:br>
            <a:r>
              <a:rPr lang="en-US" sz="2400" b="1" dirty="0"/>
              <a:t>{</a:t>
            </a:r>
          </a:p>
          <a:p>
            <a:r>
              <a:rPr lang="en-US" sz="2400" b="1" dirty="0"/>
              <a:t>      if(</a:t>
            </a:r>
            <a:r>
              <a:rPr lang="en-US" sz="2400" b="1" dirty="0" err="1"/>
              <a:t>nfree</a:t>
            </a:r>
            <a:r>
              <a:rPr lang="en-US" sz="2400" b="1" dirty="0"/>
              <a:t> == LEN) </a:t>
            </a:r>
            <a:r>
              <a:rPr lang="en-US" sz="2400" b="1" i="1" dirty="0"/>
              <a:t>wait</a:t>
            </a:r>
            <a:r>
              <a:rPr lang="en-US" sz="2400" b="1" dirty="0"/>
              <a:t>;</a:t>
            </a:r>
            <a:br>
              <a:rPr lang="en-US" sz="2400" b="1" dirty="0"/>
            </a:br>
            <a:r>
              <a:rPr lang="en-US" sz="2400" b="1" dirty="0"/>
              <a:t>      </a:t>
            </a:r>
            <a:r>
              <a:rPr lang="en-US" sz="2400" b="1" dirty="0" smtClean="0"/>
              <a:t>buffer[</a:t>
            </a:r>
            <a:r>
              <a:rPr lang="en-US" sz="2400" b="1" dirty="0" err="1" smtClean="0"/>
              <a:t>free_ptr</a:t>
            </a:r>
            <a:r>
              <a:rPr lang="en-US" sz="2400" b="1" dirty="0" smtClean="0"/>
              <a:t>++ </a:t>
            </a:r>
            <a:r>
              <a:rPr lang="en-US" sz="2400" b="1" dirty="0"/>
              <a:t>% LEN] = obj;</a:t>
            </a:r>
            <a:br>
              <a:rPr lang="en-US" sz="2400" b="1" dirty="0"/>
            </a:br>
            <a:r>
              <a:rPr lang="en-US" sz="2400" b="1" dirty="0"/>
              <a:t>      ++</a:t>
            </a:r>
            <a:r>
              <a:rPr lang="en-US" sz="2400" b="1" dirty="0" err="1"/>
              <a:t>nfull</a:t>
            </a:r>
            <a:r>
              <a:rPr lang="en-US" sz="2400" b="1" dirty="0"/>
              <a:t>;</a:t>
            </a:r>
            <a:br>
              <a:rPr lang="en-US" sz="2400" b="1" dirty="0"/>
            </a:br>
            <a:r>
              <a:rPr lang="en-US" sz="2400" b="1" dirty="0"/>
              <a:t>      - - </a:t>
            </a:r>
            <a:r>
              <a:rPr lang="en-US" sz="2400" b="1" dirty="0" err="1"/>
              <a:t>nfree</a:t>
            </a:r>
            <a:r>
              <a:rPr lang="en-US" sz="2400" b="1" dirty="0"/>
              <a:t>;</a:t>
            </a:r>
            <a:br>
              <a:rPr lang="en-US" sz="2400" b="1" dirty="0"/>
            </a:br>
            <a:r>
              <a:rPr lang="en-US" sz="2400" b="1" dirty="0"/>
              <a:t>}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F9000E-B1C8-4796-800F-8992879025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34325" y="2286000"/>
            <a:ext cx="5376675" cy="332117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400" b="1" dirty="0"/>
              <a:t>Consumer:</a:t>
            </a:r>
          </a:p>
          <a:p>
            <a:r>
              <a:rPr lang="en-US" sz="2400" b="1" dirty="0"/>
              <a:t>Foo produce()</a:t>
            </a:r>
            <a:br>
              <a:rPr lang="en-US" sz="2400" b="1" dirty="0"/>
            </a:br>
            <a:r>
              <a:rPr lang="en-US" sz="2400" b="1" dirty="0"/>
              <a:t>{</a:t>
            </a:r>
          </a:p>
          <a:p>
            <a:r>
              <a:rPr lang="en-US" sz="2400" b="1" dirty="0"/>
              <a:t>      if(</a:t>
            </a:r>
            <a:r>
              <a:rPr lang="en-US" sz="2400" b="1" dirty="0" err="1"/>
              <a:t>nfull</a:t>
            </a:r>
            <a:r>
              <a:rPr lang="en-US" sz="2400" b="1" dirty="0"/>
              <a:t> == 0) </a:t>
            </a:r>
            <a:r>
              <a:rPr lang="en-US" sz="2400" b="1" i="1" dirty="0"/>
              <a:t>wait</a:t>
            </a:r>
            <a:r>
              <a:rPr lang="en-US" sz="2400" b="1" dirty="0"/>
              <a:t>;</a:t>
            </a:r>
            <a:br>
              <a:rPr lang="en-US" sz="2400" b="1" dirty="0"/>
            </a:br>
            <a:r>
              <a:rPr lang="en-US" sz="2400" b="1" dirty="0"/>
              <a:t>      ++</a:t>
            </a:r>
            <a:r>
              <a:rPr lang="en-US" sz="2400" b="1" dirty="0" err="1"/>
              <a:t>nfree</a:t>
            </a:r>
            <a:r>
              <a:rPr lang="en-US" sz="2400" b="1" dirty="0"/>
              <a:t>;</a:t>
            </a:r>
            <a:br>
              <a:rPr lang="en-US" sz="2400" b="1" dirty="0"/>
            </a:br>
            <a:r>
              <a:rPr lang="en-US" sz="2400" b="1" dirty="0"/>
              <a:t>      - - </a:t>
            </a:r>
            <a:r>
              <a:rPr lang="en-US" sz="2400" b="1" dirty="0" err="1"/>
              <a:t>nfull</a:t>
            </a:r>
            <a:r>
              <a:rPr lang="en-US" sz="2400" b="1" dirty="0"/>
              <a:t>; </a:t>
            </a:r>
            <a:br>
              <a:rPr lang="en-US" sz="2400" b="1" dirty="0"/>
            </a:br>
            <a:r>
              <a:rPr lang="en-US" sz="2400" b="1" dirty="0"/>
              <a:t>      return buffer[</a:t>
            </a:r>
            <a:r>
              <a:rPr lang="en-US" sz="2400" b="1" dirty="0" err="1"/>
              <a:t>next_item</a:t>
            </a:r>
            <a:r>
              <a:rPr lang="en-US" sz="2400" b="1" dirty="0"/>
              <a:t>++ % LEN];</a:t>
            </a:r>
            <a:br>
              <a:rPr lang="en-US" sz="2400" b="1" dirty="0"/>
            </a:br>
            <a:r>
              <a:rPr lang="en-US" sz="2400" b="1" dirty="0"/>
              <a:t>}</a:t>
            </a:r>
          </a:p>
          <a:p>
            <a:endParaRPr lang="en-US" sz="2400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90573B-62E1-4DDA-B849-8DE839D24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E9961C-11D5-4292-BFE3-F9570A889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8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8430C0-CA76-4899-AA36-15A7DABB7AEA}"/>
              </a:ext>
            </a:extLst>
          </p:cNvPr>
          <p:cNvSpPr txBox="1"/>
          <p:nvPr/>
        </p:nvSpPr>
        <p:spPr>
          <a:xfrm>
            <a:off x="1677198" y="3260156"/>
            <a:ext cx="9067193" cy="1200329"/>
          </a:xfrm>
          <a:prstGeom prst="rect">
            <a:avLst/>
          </a:prstGeom>
          <a:solidFill>
            <a:srgbClr val="FF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As written, this code is unsafe…  and</a:t>
            </a:r>
            <a:br>
              <a:rPr lang="en-US" sz="3600" b="1" dirty="0"/>
            </a:br>
            <a:r>
              <a:rPr lang="en-US" sz="3600" b="1" dirty="0"/>
              <a:t>we can’t fix it just by adding atomics or locks!</a:t>
            </a:r>
          </a:p>
        </p:txBody>
      </p:sp>
    </p:spTree>
    <p:extLst>
      <p:ext uri="{BB962C8B-B14F-4D97-AF65-F5344CB8AC3E}">
        <p14:creationId xmlns:p14="http://schemas.microsoft.com/office/powerpoint/2010/main" val="1187984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80A1-7B12-4D80-86FB-6F6FD4A5C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why Locking isn’t sufficient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06FAE-70C7-4850-B9B9-CBAA2C02E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Locking won’t help with “waiting until the buffer isn’t empty/full”.</a:t>
            </a:r>
          </a:p>
          <a:p>
            <a:endParaRPr lang="en-US" dirty="0"/>
          </a:p>
          <a:p>
            <a:r>
              <a:rPr lang="en-US" dirty="0"/>
              <a:t>The issue is a chicken-and-egg problem:</a:t>
            </a:r>
          </a:p>
          <a:p>
            <a:pPr lvl="1"/>
            <a:r>
              <a:rPr lang="en-US" dirty="0"/>
              <a:t> If A holds the lock, but must wait, it has to release the lock or B can’t</a:t>
            </a:r>
            <a:br>
              <a:rPr lang="en-US" dirty="0"/>
            </a:br>
            <a:r>
              <a:rPr lang="en-US" dirty="0"/>
              <a:t>  get in.  But B could run instantly, update the buffer, and do a notify –</a:t>
            </a:r>
            <a:br>
              <a:rPr lang="en-US" dirty="0"/>
            </a:br>
            <a:r>
              <a:rPr lang="en-US" dirty="0"/>
              <a:t>  which A won’t see because A isn’t yet waiting.</a:t>
            </a:r>
          </a:p>
          <a:p>
            <a:pPr lvl="1"/>
            <a:r>
              <a:rPr lang="en-US" dirty="0"/>
              <a:t> A needs a way to </a:t>
            </a:r>
            <a:r>
              <a:rPr lang="en-US" u="sng" dirty="0"/>
              <a:t>atomically</a:t>
            </a:r>
            <a:r>
              <a:rPr lang="en-US" dirty="0"/>
              <a:t> release the lock and enter the wait state.</a:t>
            </a:r>
            <a:br>
              <a:rPr lang="en-US" dirty="0"/>
            </a:br>
            <a:r>
              <a:rPr lang="en-US" dirty="0"/>
              <a:t>   C++ atomics don’t cover this case.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8B3229-9FCD-4671-98C0-DA8444C50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74274C-334C-4413-9267-710D3EC80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2567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4736</TotalTime>
  <Words>2636</Words>
  <Application>Microsoft Office PowerPoint</Application>
  <PresentationFormat>Widescreen</PresentationFormat>
  <Paragraphs>444</Paragraphs>
  <Slides>51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8" baseType="lpstr">
      <vt:lpstr>Calibri</vt:lpstr>
      <vt:lpstr>Symbol</vt:lpstr>
      <vt:lpstr>Tw Cen MT</vt:lpstr>
      <vt:lpstr>Tw Cen MT Condensed</vt:lpstr>
      <vt:lpstr>Wingdings</vt:lpstr>
      <vt:lpstr>Wingdings 3</vt:lpstr>
      <vt:lpstr>Integral</vt:lpstr>
      <vt:lpstr>Monitor Pattern</vt:lpstr>
      <vt:lpstr>Idea Map For Today</vt:lpstr>
      <vt:lpstr>A monitor is a “pattern”</vt:lpstr>
      <vt:lpstr>Reminder: A shared ring buffer</vt:lpstr>
      <vt:lpstr>A ring buffer</vt:lpstr>
      <vt:lpstr>Toolkit needed</vt:lpstr>
      <vt:lpstr>A producer or consumer waits if needed</vt:lpstr>
      <vt:lpstr>A producer or consumer waits if needed</vt:lpstr>
      <vt:lpstr>… why Locking isn’t sufficient</vt:lpstr>
      <vt:lpstr>Drill down… </vt:lpstr>
      <vt:lpstr>The monitor pattern</vt:lpstr>
      <vt:lpstr>Solution to the bounded buffer problem using a monitor pattern</vt:lpstr>
      <vt:lpstr>Solution to the bounded buffer problem using a monitor pattern</vt:lpstr>
      <vt:lpstr>Solution to the bounded buffer problem using a monitor pattern</vt:lpstr>
      <vt:lpstr>Code to produce an item</vt:lpstr>
      <vt:lpstr>Code to produce an item</vt:lpstr>
      <vt:lpstr>Code to produce an item</vt:lpstr>
      <vt:lpstr>Code to produce an item</vt:lpstr>
      <vt:lpstr>Code to produce an item</vt:lpstr>
      <vt:lpstr>Code to produce an item</vt:lpstr>
      <vt:lpstr>Code to consume an item</vt:lpstr>
      <vt:lpstr>Code to consume an item</vt:lpstr>
      <vt:lpstr>Did you Notice the “while” loops?</vt:lpstr>
      <vt:lpstr>Cleaner Notation, with a Lambda</vt:lpstr>
      <vt:lpstr>Code to produce an item</vt:lpstr>
      <vt:lpstr>Code to produce an item</vt:lpstr>
      <vt:lpstr>Code to produce an item</vt:lpstr>
      <vt:lpstr>Code to produce an item</vt:lpstr>
      <vt:lpstr>Code to consume an item</vt:lpstr>
      <vt:lpstr>Code to consume an item</vt:lpstr>
      <vt:lpstr>A second example</vt:lpstr>
      <vt:lpstr>Expresed as a monitor with while loops</vt:lpstr>
      <vt:lpstr>… using lambdas</vt:lpstr>
      <vt:lpstr>Cool idea – you could even offer it as a pattern… </vt:lpstr>
      <vt:lpstr>This version Is simple, and correct. </vt:lpstr>
      <vt:lpstr>Warning about “spurious wakeups”</vt:lpstr>
      <vt:lpstr>Notify_all versus notify_one</vt:lpstr>
      <vt:lpstr>Fairness, freedom from starvation</vt:lpstr>
      <vt:lpstr>Basically, we don’t worry about fairness</vt:lpstr>
      <vt:lpstr>Keep lock blocks short</vt:lpstr>
      <vt:lpstr>Resist the temptation to release a lock while you still need it!</vt:lpstr>
      <vt:lpstr>How to fix this?</vt:lpstr>
      <vt:lpstr>… but this could be slow</vt:lpstr>
      <vt:lpstr>One idea: print outside the scope</vt:lpstr>
      <vt:lpstr>One idea: print outside the scope</vt:lpstr>
      <vt:lpstr>But now the print statement has no lock</vt:lpstr>
      <vt:lpstr>How did fast-wc handle this?</vt:lpstr>
      <vt:lpstr>Are there other ways to handle an issue like this?</vt:lpstr>
      <vt:lpstr>But be careful!</vt:lpstr>
      <vt:lpstr>Remark: Older patterns</vt:lpstr>
      <vt:lpstr>monitor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CS4414  Systems Programming</dc:title>
  <dc:creator>Ken Birman</dc:creator>
  <cp:lastModifiedBy>Ken Birman</cp:lastModifiedBy>
  <cp:revision>395</cp:revision>
  <dcterms:created xsi:type="dcterms:W3CDTF">2020-07-27T14:20:38Z</dcterms:created>
  <dcterms:modified xsi:type="dcterms:W3CDTF">2021-10-22T20:35:42Z</dcterms:modified>
</cp:coreProperties>
</file>