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396" r:id="rId3"/>
    <p:sldId id="316" r:id="rId4"/>
    <p:sldId id="317" r:id="rId5"/>
    <p:sldId id="369" r:id="rId6"/>
    <p:sldId id="318" r:id="rId7"/>
    <p:sldId id="371" r:id="rId8"/>
    <p:sldId id="370" r:id="rId9"/>
    <p:sldId id="319" r:id="rId10"/>
    <p:sldId id="382" r:id="rId11"/>
    <p:sldId id="373" r:id="rId12"/>
    <p:sldId id="372" r:id="rId13"/>
    <p:sldId id="374" r:id="rId14"/>
    <p:sldId id="375" r:id="rId15"/>
    <p:sldId id="376" r:id="rId16"/>
    <p:sldId id="392" r:id="rId17"/>
    <p:sldId id="377" r:id="rId18"/>
    <p:sldId id="320" r:id="rId19"/>
    <p:sldId id="383" r:id="rId20"/>
    <p:sldId id="321" r:id="rId21"/>
    <p:sldId id="325" r:id="rId22"/>
    <p:sldId id="384" r:id="rId23"/>
    <p:sldId id="391" r:id="rId24"/>
    <p:sldId id="381" r:id="rId25"/>
    <p:sldId id="378" r:id="rId26"/>
    <p:sldId id="380" r:id="rId27"/>
    <p:sldId id="379" r:id="rId28"/>
    <p:sldId id="394" r:id="rId29"/>
    <p:sldId id="324" r:id="rId30"/>
    <p:sldId id="397" r:id="rId31"/>
    <p:sldId id="326" r:id="rId32"/>
    <p:sldId id="358" r:id="rId33"/>
    <p:sldId id="359" r:id="rId34"/>
    <p:sldId id="360" r:id="rId35"/>
    <p:sldId id="361" r:id="rId36"/>
    <p:sldId id="389" r:id="rId37"/>
    <p:sldId id="390" r:id="rId38"/>
    <p:sldId id="393" r:id="rId39"/>
    <p:sldId id="362" r:id="rId40"/>
    <p:sldId id="363" r:id="rId41"/>
    <p:sldId id="364" r:id="rId42"/>
    <p:sldId id="365" r:id="rId43"/>
    <p:sldId id="385" r:id="rId44"/>
    <p:sldId id="366" r:id="rId45"/>
    <p:sldId id="367" r:id="rId46"/>
    <p:sldId id="368" r:id="rId47"/>
    <p:sldId id="386" r:id="rId48"/>
    <p:sldId id="327" r:id="rId49"/>
    <p:sldId id="328" r:id="rId50"/>
    <p:sldId id="387" r:id="rId51"/>
    <p:sldId id="329" r:id="rId52"/>
    <p:sldId id="330" r:id="rId53"/>
    <p:sldId id="331" r:id="rId54"/>
    <p:sldId id="395" r:id="rId55"/>
    <p:sldId id="38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96"/>
            <p14:sldId id="316"/>
            <p14:sldId id="317"/>
            <p14:sldId id="369"/>
            <p14:sldId id="318"/>
            <p14:sldId id="371"/>
            <p14:sldId id="370"/>
            <p14:sldId id="319"/>
            <p14:sldId id="382"/>
            <p14:sldId id="373"/>
            <p14:sldId id="372"/>
            <p14:sldId id="374"/>
            <p14:sldId id="375"/>
            <p14:sldId id="376"/>
            <p14:sldId id="392"/>
            <p14:sldId id="377"/>
            <p14:sldId id="320"/>
            <p14:sldId id="383"/>
            <p14:sldId id="321"/>
            <p14:sldId id="325"/>
            <p14:sldId id="384"/>
            <p14:sldId id="391"/>
            <p14:sldId id="381"/>
            <p14:sldId id="378"/>
            <p14:sldId id="380"/>
            <p14:sldId id="379"/>
            <p14:sldId id="394"/>
            <p14:sldId id="324"/>
            <p14:sldId id="397"/>
            <p14:sldId id="326"/>
            <p14:sldId id="358"/>
            <p14:sldId id="359"/>
            <p14:sldId id="360"/>
            <p14:sldId id="361"/>
            <p14:sldId id="389"/>
            <p14:sldId id="390"/>
            <p14:sldId id="393"/>
            <p14:sldId id="362"/>
            <p14:sldId id="363"/>
            <p14:sldId id="364"/>
            <p14:sldId id="365"/>
            <p14:sldId id="385"/>
            <p14:sldId id="366"/>
            <p14:sldId id="367"/>
            <p14:sldId id="368"/>
            <p14:sldId id="386"/>
            <p14:sldId id="327"/>
            <p14:sldId id="328"/>
            <p14:sldId id="387"/>
            <p14:sldId id="329"/>
            <p14:sldId id="330"/>
            <p14:sldId id="331"/>
            <p14:sldId id="395"/>
            <p14:sldId id="3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106" d="100"/>
          <a:sy n="106"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10/15/2021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C22025B-565B-4E36-AF45-D52E3AE247EC}" type="datetime1">
              <a:rPr lang="en-US" smtClean="0"/>
              <a:t>10/15/2021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F01405-451E-4E8B-B281-E017AF04B834}" type="datetime1">
              <a:rPr lang="en-US" smtClean="0"/>
              <a:t>10/15/2021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5FD33-4767-4560-8117-C17A768A42AF}" type="datetime1">
              <a:rPr lang="en-US" smtClean="0"/>
              <a:t>10/15/2021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03FDE026-7887-4563-8C75-F39ABD861F6A}" type="datetime1">
              <a:rPr lang="en-US" smtClean="0"/>
              <a:t>10/15/2021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AE34727-5631-498B-9C53-3C90FBA267AD}" type="datetime1">
              <a:rPr lang="en-US" smtClean="0"/>
              <a:t>10/15/2021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4B99E89B-8CA5-453F-8B56-05064E06F0E5}" type="datetime1">
              <a:rPr lang="en-US" smtClean="0"/>
              <a:t>10/15/2021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DF7A31-9669-4D11-95BA-9A241C65F256}" type="datetime1">
              <a:rPr lang="en-US" smtClean="0"/>
              <a:t>10/15/2021</a:t>
            </a:fld>
            <a:endParaRPr lang="en-US"/>
          </a:p>
        </p:txBody>
      </p:sp>
      <p:sp>
        <p:nvSpPr>
          <p:cNvPr id="8" name="Footer Placeholder 7"/>
          <p:cNvSpPr>
            <a:spLocks noGrp="1"/>
          </p:cNvSpPr>
          <p:nvPr>
            <p:ph type="ftr" sz="quarter" idx="11"/>
          </p:nvPr>
        </p:nvSpPr>
        <p:spPr/>
        <p:txBody>
          <a:bodyPr/>
          <a:lstStyle/>
          <a:p>
            <a:r>
              <a:rPr lang="en-US"/>
              <a:t>Cornell CS4414 - Fall 2021.</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F592D62-7007-404D-87B2-73384FDAD5C0}" type="datetime1">
              <a:rPr lang="en-US" smtClean="0"/>
              <a:t>10/15/2021</a:t>
            </a:fld>
            <a:endParaRPr lang="en-US"/>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2753D-A9E9-47D9-9680-3686AA5FE437}" type="datetime1">
              <a:rPr lang="en-US" smtClean="0"/>
              <a:t>10/15/2021</a:t>
            </a:fld>
            <a:endParaRPr lang="en-US"/>
          </a:p>
        </p:txBody>
      </p:sp>
      <p:sp>
        <p:nvSpPr>
          <p:cNvPr id="3" name="Footer Placeholder 2"/>
          <p:cNvSpPr>
            <a:spLocks noGrp="1"/>
          </p:cNvSpPr>
          <p:nvPr>
            <p:ph type="ftr" sz="quarter" idx="11"/>
          </p:nvPr>
        </p:nvSpPr>
        <p:spPr/>
        <p:txBody>
          <a:bodyPr/>
          <a:lstStyle/>
          <a:p>
            <a:r>
              <a:rPr lang="en-US"/>
              <a:t>Cornell CS4414 - Fall 2021.</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1FDA3B-60D0-4EC2-9919-73453492D002}" type="datetime1">
              <a:rPr lang="en-US" smtClean="0"/>
              <a:t>10/15/2021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C29E79-329A-41F7-9B45-6CA5ED85DF36}" type="datetime1">
              <a:rPr lang="en-US" smtClean="0"/>
              <a:t>10/15/2021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1510550-1AD2-43DF-9FF9-EF78F34CAFFB}" type="datetime1">
              <a:rPr lang="en-US" smtClean="0"/>
              <a:t>10/15/2021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2021.</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Threads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14</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Fall 2021.</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CBD4-F9C4-40D1-9D0A-B2A7B003185D}"/>
              </a:ext>
            </a:extLst>
          </p:cNvPr>
          <p:cNvSpPr>
            <a:spLocks noGrp="1"/>
          </p:cNvSpPr>
          <p:nvPr>
            <p:ph type="title"/>
          </p:nvPr>
        </p:nvSpPr>
        <p:spPr/>
        <p:txBody>
          <a:bodyPr/>
          <a:lstStyle/>
          <a:p>
            <a:r>
              <a:rPr lang="en-US" dirty="0"/>
              <a:t>Features of threads</a:t>
            </a:r>
          </a:p>
        </p:txBody>
      </p:sp>
      <p:sp>
        <p:nvSpPr>
          <p:cNvPr id="3" name="Content Placeholder 2">
            <a:extLst>
              <a:ext uri="{FF2B5EF4-FFF2-40B4-BE49-F238E27FC236}">
                <a16:creationId xmlns:a16="http://schemas.microsoft.com/office/drawing/2014/main" id="{38024AE8-AAC7-4DD2-AC7A-C79CC254B5C9}"/>
              </a:ext>
            </a:extLst>
          </p:cNvPr>
          <p:cNvSpPr>
            <a:spLocks noGrp="1"/>
          </p:cNvSpPr>
          <p:nvPr>
            <p:ph idx="1"/>
          </p:nvPr>
        </p:nvSpPr>
        <p:spPr/>
        <p:txBody>
          <a:bodyPr/>
          <a:lstStyle/>
          <a:p>
            <a:r>
              <a:rPr lang="en-US" dirty="0"/>
              <a:t>Very easy to create: in effect, instead of calling a method, we “fork it off” in a thread of its own, and the call occurs there.</a:t>
            </a:r>
          </a:p>
          <a:p>
            <a:endParaRPr lang="en-US" dirty="0"/>
          </a:p>
          <a:p>
            <a:endParaRPr lang="en-US" dirty="0"/>
          </a:p>
          <a:p>
            <a:r>
              <a:rPr lang="en-US" dirty="0"/>
              <a:t>Like this:</a:t>
            </a:r>
          </a:p>
        </p:txBody>
      </p:sp>
      <p:sp>
        <p:nvSpPr>
          <p:cNvPr id="4" name="Footer Placeholder 3">
            <a:extLst>
              <a:ext uri="{FF2B5EF4-FFF2-40B4-BE49-F238E27FC236}">
                <a16:creationId xmlns:a16="http://schemas.microsoft.com/office/drawing/2014/main" id="{5D2399DD-77D2-45DC-B028-01E2585C04C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45904CD-EC91-4307-82FC-A3C885332762}"/>
              </a:ext>
            </a:extLst>
          </p:cNvPr>
          <p:cNvSpPr>
            <a:spLocks noGrp="1"/>
          </p:cNvSpPr>
          <p:nvPr>
            <p:ph type="sldNum" sz="quarter" idx="12"/>
          </p:nvPr>
        </p:nvSpPr>
        <p:spPr/>
        <p:txBody>
          <a:bodyPr/>
          <a:lstStyle/>
          <a:p>
            <a:fld id="{6547F9EC-0141-428E-9624-21FD351CB832}" type="slidenum">
              <a:rPr lang="en-US" smtClean="0"/>
              <a:t>10</a:t>
            </a:fld>
            <a:endParaRPr lang="en-US"/>
          </a:p>
        </p:txBody>
      </p:sp>
      <p:sp>
        <p:nvSpPr>
          <p:cNvPr id="7" name="Rectangle 6">
            <a:extLst>
              <a:ext uri="{FF2B5EF4-FFF2-40B4-BE49-F238E27FC236}">
                <a16:creationId xmlns:a16="http://schemas.microsoft.com/office/drawing/2014/main" id="{E0682501-B320-482F-84A9-260923DF6ADF}"/>
              </a:ext>
            </a:extLst>
          </p:cNvPr>
          <p:cNvSpPr/>
          <p:nvPr/>
        </p:nvSpPr>
        <p:spPr>
          <a:xfrm>
            <a:off x="3674852" y="3331383"/>
            <a:ext cx="6866627" cy="3139321"/>
          </a:xfrm>
          <a:prstGeom prst="rect">
            <a:avLst/>
          </a:prstGeom>
          <a:solidFill>
            <a:srgbClr val="FFC000"/>
          </a:solidFill>
        </p:spPr>
        <p:txBody>
          <a:bodyPr wrap="square">
            <a:spAutoFit/>
          </a:bodyPr>
          <a:lstStyle/>
          <a:p>
            <a:r>
              <a:rPr lang="en-US" b="1" dirty="0"/>
              <a:t>        auto </a:t>
            </a:r>
            <a:r>
              <a:rPr lang="en-US" b="1" dirty="0" err="1"/>
              <a:t>fileopener</a:t>
            </a:r>
            <a:r>
              <a:rPr lang="en-US" b="1" dirty="0"/>
              <a:t> = std::thread(</a:t>
            </a:r>
            <a:r>
              <a:rPr lang="en-US" b="1" dirty="0" err="1"/>
              <a:t>fopener</a:t>
            </a:r>
            <a:r>
              <a:rPr lang="en-US" b="1" dirty="0"/>
              <a:t>, </a:t>
            </a:r>
            <a:r>
              <a:rPr lang="en-US" b="1" dirty="0" err="1"/>
              <a:t>nfiles</a:t>
            </a:r>
            <a:r>
              <a:rPr lang="en-US" b="1" dirty="0"/>
              <a:t>, (char**)</a:t>
            </a:r>
            <a:r>
              <a:rPr lang="en-US" b="1" dirty="0" err="1"/>
              <a:t>file_names</a:t>
            </a:r>
            <a:r>
              <a:rPr lang="en-US" b="1" dirty="0"/>
              <a:t>);</a:t>
            </a:r>
            <a:br>
              <a:rPr lang="en-US" b="1" dirty="0"/>
            </a:br>
            <a:r>
              <a:rPr lang="en-US" b="1" dirty="0"/>
              <a:t>        std::thread </a:t>
            </a:r>
            <a:r>
              <a:rPr lang="en-US" b="1" dirty="0" err="1"/>
              <a:t>my_threads</a:t>
            </a:r>
            <a:r>
              <a:rPr lang="en-US" b="1" dirty="0"/>
              <a:t>[MAXTHREADS];</a:t>
            </a:r>
          </a:p>
          <a:p>
            <a:r>
              <a:rPr lang="en-US" b="1" dirty="0"/>
              <a:t>        for(int n = 0; n &lt; </a:t>
            </a:r>
            <a:r>
              <a:rPr lang="en-US" b="1" dirty="0" err="1"/>
              <a:t>nthreads</a:t>
            </a:r>
            <a:r>
              <a:rPr lang="en-US" b="1" dirty="0"/>
              <a:t>; n++)</a:t>
            </a:r>
          </a:p>
          <a:p>
            <a:r>
              <a:rPr lang="en-US" b="1" dirty="0"/>
              <a:t>        {</a:t>
            </a:r>
          </a:p>
          <a:p>
            <a:r>
              <a:rPr lang="en-US" b="1" dirty="0"/>
              <a:t>                </a:t>
            </a:r>
            <a:r>
              <a:rPr lang="en-US" b="1" dirty="0" err="1"/>
              <a:t>my_threads</a:t>
            </a:r>
            <a:r>
              <a:rPr lang="en-US" b="1" dirty="0"/>
              <a:t>[n] = std::thread(</a:t>
            </a:r>
            <a:r>
              <a:rPr lang="en-US" b="1" dirty="0" err="1"/>
              <a:t>wcounter</a:t>
            </a:r>
            <a:r>
              <a:rPr lang="en-US" b="1" dirty="0"/>
              <a:t>, n);</a:t>
            </a:r>
          </a:p>
          <a:p>
            <a:r>
              <a:rPr lang="en-US" b="1" dirty="0"/>
              <a:t>        }</a:t>
            </a:r>
          </a:p>
          <a:p>
            <a:r>
              <a:rPr lang="en-US" b="1" dirty="0"/>
              <a:t>        for(int n = 0; n &lt; </a:t>
            </a:r>
            <a:r>
              <a:rPr lang="en-US" b="1" dirty="0" err="1"/>
              <a:t>nthreads</a:t>
            </a:r>
            <a:r>
              <a:rPr lang="en-US" b="1" dirty="0"/>
              <a:t>; n++)</a:t>
            </a:r>
          </a:p>
          <a:p>
            <a:r>
              <a:rPr lang="en-US" b="1" dirty="0"/>
              <a:t>        {</a:t>
            </a:r>
          </a:p>
          <a:p>
            <a:r>
              <a:rPr lang="en-US" b="1" dirty="0"/>
              <a:t>                </a:t>
            </a:r>
            <a:r>
              <a:rPr lang="en-US" b="1" dirty="0" err="1"/>
              <a:t>my_threads</a:t>
            </a:r>
            <a:r>
              <a:rPr lang="en-US" b="1" dirty="0"/>
              <a:t>[n].join();</a:t>
            </a:r>
          </a:p>
          <a:p>
            <a:r>
              <a:rPr lang="en-US" b="1" dirty="0"/>
              <a:t>        }</a:t>
            </a:r>
          </a:p>
          <a:p>
            <a:r>
              <a:rPr lang="en-US" b="1" dirty="0"/>
              <a:t>        </a:t>
            </a:r>
            <a:r>
              <a:rPr lang="en-US" b="1" dirty="0" err="1"/>
              <a:t>fileopener.join</a:t>
            </a:r>
            <a:r>
              <a:rPr lang="en-US" b="1" dirty="0"/>
              <a:t>();  </a:t>
            </a:r>
          </a:p>
        </p:txBody>
      </p:sp>
      <p:sp>
        <p:nvSpPr>
          <p:cNvPr id="8" name="Oval 7">
            <a:extLst>
              <a:ext uri="{FF2B5EF4-FFF2-40B4-BE49-F238E27FC236}">
                <a16:creationId xmlns:a16="http://schemas.microsoft.com/office/drawing/2014/main" id="{69AC83A1-6811-4689-9F35-C2166F924D18}"/>
              </a:ext>
            </a:extLst>
          </p:cNvPr>
          <p:cNvSpPr/>
          <p:nvPr/>
        </p:nvSpPr>
        <p:spPr>
          <a:xfrm>
            <a:off x="6832121" y="4339087"/>
            <a:ext cx="2225615" cy="56071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C04D79B-16AD-458E-A125-E255568CC402}"/>
              </a:ext>
            </a:extLst>
          </p:cNvPr>
          <p:cNvCxnSpPr>
            <a:cxnSpLocks/>
          </p:cNvCxnSpPr>
          <p:nvPr/>
        </p:nvCxnSpPr>
        <p:spPr>
          <a:xfrm>
            <a:off x="5167223" y="2876738"/>
            <a:ext cx="2523226" cy="14623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E75EF8-DC9D-4072-8509-7E67697C22A8}"/>
              </a:ext>
            </a:extLst>
          </p:cNvPr>
          <p:cNvSpPr txBox="1"/>
          <p:nvPr/>
        </p:nvSpPr>
        <p:spPr>
          <a:xfrm>
            <a:off x="2122098" y="2131054"/>
            <a:ext cx="3087412" cy="923330"/>
          </a:xfrm>
          <a:prstGeom prst="rect">
            <a:avLst/>
          </a:prstGeom>
          <a:solidFill>
            <a:schemeClr val="bg1"/>
          </a:solidFill>
          <a:ln w="57150">
            <a:solidFill>
              <a:srgbClr val="C00000"/>
            </a:solidFill>
          </a:ln>
        </p:spPr>
        <p:txBody>
          <a:bodyPr wrap="square" rtlCol="0">
            <a:spAutoFit/>
          </a:bodyPr>
          <a:lstStyle/>
          <a:p>
            <a:pPr algn="ctr"/>
            <a:r>
              <a:rPr lang="en-US" b="1" dirty="0">
                <a:solidFill>
                  <a:srgbClr val="C00000"/>
                </a:solidFill>
              </a:rPr>
              <a:t>In fast-</a:t>
            </a:r>
            <a:r>
              <a:rPr lang="en-US" b="1" dirty="0" err="1">
                <a:solidFill>
                  <a:srgbClr val="C00000"/>
                </a:solidFill>
              </a:rPr>
              <a:t>wc</a:t>
            </a:r>
            <a:r>
              <a:rPr lang="en-US" b="1" dirty="0">
                <a:solidFill>
                  <a:srgbClr val="C00000"/>
                </a:solidFill>
              </a:rPr>
              <a:t>, </a:t>
            </a:r>
            <a:r>
              <a:rPr lang="en-US" b="1" dirty="0" err="1">
                <a:solidFill>
                  <a:srgbClr val="C00000"/>
                </a:solidFill>
              </a:rPr>
              <a:t>wcounter</a:t>
            </a:r>
            <a:r>
              <a:rPr lang="en-US" b="1" dirty="0">
                <a:solidFill>
                  <a:srgbClr val="C00000"/>
                </a:solidFill>
              </a:rPr>
              <a:t> was a method that takes an integer id as its single argument</a:t>
            </a:r>
          </a:p>
        </p:txBody>
      </p:sp>
    </p:spTree>
    <p:extLst>
      <p:ext uri="{BB962C8B-B14F-4D97-AF65-F5344CB8AC3E}">
        <p14:creationId xmlns:p14="http://schemas.microsoft.com/office/powerpoint/2010/main" val="1199963097"/>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F392-63C4-40B3-9DDD-CEDDACF40841}"/>
              </a:ext>
            </a:extLst>
          </p:cNvPr>
          <p:cNvSpPr>
            <a:spLocks noGrp="1"/>
          </p:cNvSpPr>
          <p:nvPr>
            <p:ph type="title"/>
          </p:nvPr>
        </p:nvSpPr>
        <p:spPr/>
        <p:txBody>
          <a:bodyPr/>
          <a:lstStyle/>
          <a:p>
            <a:r>
              <a:rPr lang="en-US" dirty="0"/>
              <a:t>Linux creates processes using a system call named “fork”</a:t>
            </a:r>
          </a:p>
        </p:txBody>
      </p:sp>
      <p:sp>
        <p:nvSpPr>
          <p:cNvPr id="3" name="Content Placeholder 2">
            <a:extLst>
              <a:ext uri="{FF2B5EF4-FFF2-40B4-BE49-F238E27FC236}">
                <a16:creationId xmlns:a16="http://schemas.microsoft.com/office/drawing/2014/main" id="{C969F9AC-3538-41F9-A762-9580C7000A99}"/>
              </a:ext>
            </a:extLst>
          </p:cNvPr>
          <p:cNvSpPr>
            <a:spLocks noGrp="1"/>
          </p:cNvSpPr>
          <p:nvPr>
            <p:ph idx="1"/>
          </p:nvPr>
        </p:nvSpPr>
        <p:spPr/>
        <p:txBody>
          <a:bodyPr/>
          <a:lstStyle/>
          <a:p>
            <a:r>
              <a:rPr lang="en-US" dirty="0"/>
              <a:t>Any process can “clone itself” by calling </a:t>
            </a:r>
            <a:r>
              <a:rPr lang="en-US" dirty="0" err="1"/>
              <a:t>pid</a:t>
            </a:r>
            <a:r>
              <a:rPr lang="en-US" dirty="0"/>
              <a:t> = fork().</a:t>
            </a:r>
          </a:p>
          <a:p>
            <a:endParaRPr lang="en-US" dirty="0"/>
          </a:p>
          <a:p>
            <a:r>
              <a:rPr lang="en-US" dirty="0"/>
              <a:t>The parent process will receive the </a:t>
            </a:r>
            <a:r>
              <a:rPr lang="en-US" dirty="0" err="1"/>
              <a:t>pid</a:t>
            </a:r>
            <a:r>
              <a:rPr lang="en-US" dirty="0"/>
              <a:t> of its new child.</a:t>
            </a:r>
          </a:p>
          <a:p>
            <a:br>
              <a:rPr lang="en-US" dirty="0"/>
            </a:br>
            <a:r>
              <a:rPr lang="en-US" dirty="0"/>
              <a:t>The child process is identical to the parent (even shares the same open files, like stdin, </a:t>
            </a:r>
            <a:r>
              <a:rPr lang="en-US" dirty="0" err="1"/>
              <a:t>stdout</a:t>
            </a:r>
            <a:r>
              <a:rPr lang="en-US" dirty="0"/>
              <a:t>, stderr), but gets </a:t>
            </a:r>
            <a:r>
              <a:rPr lang="en-US" dirty="0" err="1"/>
              <a:t>pid</a:t>
            </a:r>
            <a:r>
              <a:rPr lang="en-US" dirty="0"/>
              <a:t> 0.  Typically, the child immediately “sets up” a runtime environment for itself.</a:t>
            </a:r>
          </a:p>
        </p:txBody>
      </p:sp>
      <p:sp>
        <p:nvSpPr>
          <p:cNvPr id="4" name="Footer Placeholder 3">
            <a:extLst>
              <a:ext uri="{FF2B5EF4-FFF2-40B4-BE49-F238E27FC236}">
                <a16:creationId xmlns:a16="http://schemas.microsoft.com/office/drawing/2014/main" id="{DEA729EE-E479-4558-A747-5169C65DD8B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01D4376-AF9B-4BFA-B604-D7E39E409514}"/>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88859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E86-8D39-4377-91D2-C81968050F98}"/>
              </a:ext>
            </a:extLst>
          </p:cNvPr>
          <p:cNvSpPr>
            <a:spLocks noGrp="1"/>
          </p:cNvSpPr>
          <p:nvPr>
            <p:ph type="title"/>
          </p:nvPr>
        </p:nvSpPr>
        <p:spPr/>
        <p:txBody>
          <a:bodyPr/>
          <a:lstStyle/>
          <a:p>
            <a:r>
              <a:rPr lang="en-US" dirty="0"/>
              <a:t>Why “fork”</a:t>
            </a:r>
          </a:p>
        </p:txBody>
      </p:sp>
      <p:sp>
        <p:nvSpPr>
          <p:cNvPr id="3" name="Content Placeholder 2">
            <a:extLst>
              <a:ext uri="{FF2B5EF4-FFF2-40B4-BE49-F238E27FC236}">
                <a16:creationId xmlns:a16="http://schemas.microsoft.com/office/drawing/2014/main" id="{CBB4D993-1BD6-4F0C-BD08-740B828BAB0A}"/>
              </a:ext>
            </a:extLst>
          </p:cNvPr>
          <p:cNvSpPr>
            <a:spLocks noGrp="1"/>
          </p:cNvSpPr>
          <p:nvPr>
            <p:ph idx="1"/>
          </p:nvPr>
        </p:nvSpPr>
        <p:spPr/>
        <p:txBody>
          <a:bodyPr/>
          <a:lstStyle/>
          <a:p>
            <a:r>
              <a:rPr lang="en-US" dirty="0"/>
              <a:t>Because of poetry!</a:t>
            </a:r>
          </a:p>
          <a:p>
            <a:endParaRPr lang="en-US" dirty="0"/>
          </a:p>
          <a:p>
            <a:r>
              <a:rPr lang="en-US" dirty="0"/>
              <a:t>Recall that in Linux, every process has a parent process, and /</a:t>
            </a:r>
            <a:r>
              <a:rPr lang="en-US" dirty="0" err="1"/>
              <a:t>etc</a:t>
            </a:r>
            <a:r>
              <a:rPr lang="en-US" dirty="0"/>
              <a:t>/</a:t>
            </a:r>
            <a:r>
              <a:rPr lang="en-US" dirty="0" err="1"/>
              <a:t>init</a:t>
            </a:r>
            <a:r>
              <a:rPr lang="en-US" dirty="0"/>
              <a:t> (runs at boot time) is the parent of everything.</a:t>
            </a:r>
          </a:p>
          <a:p>
            <a:endParaRPr lang="en-US" dirty="0"/>
          </a:p>
          <a:p>
            <a:r>
              <a:rPr lang="en-US" dirty="0"/>
              <a:t>The inventors of Unix (first version of Linux) visualized this a bit like that famous road in the woods… </a:t>
            </a:r>
          </a:p>
        </p:txBody>
      </p:sp>
      <p:sp>
        <p:nvSpPr>
          <p:cNvPr id="4" name="Footer Placeholder 3">
            <a:extLst>
              <a:ext uri="{FF2B5EF4-FFF2-40B4-BE49-F238E27FC236}">
                <a16:creationId xmlns:a16="http://schemas.microsoft.com/office/drawing/2014/main" id="{36F64277-F8C3-48E1-BBCB-166F107C494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3E9BF9A-9C8C-4D82-9F8C-AE7E95566121}"/>
              </a:ext>
            </a:extLst>
          </p:cNvPr>
          <p:cNvSpPr>
            <a:spLocks noGrp="1"/>
          </p:cNvSpPr>
          <p:nvPr>
            <p:ph type="sldNum" sz="quarter" idx="12"/>
          </p:nvPr>
        </p:nvSpPr>
        <p:spPr/>
        <p:txBody>
          <a:bodyPr/>
          <a:lstStyle/>
          <a:p>
            <a:fld id="{6547F9EC-0141-428E-9624-21FD351CB832}" type="slidenum">
              <a:rPr lang="en-US" smtClean="0"/>
              <a:t>12</a:t>
            </a:fld>
            <a:endParaRPr lang="en-US"/>
          </a:p>
        </p:txBody>
      </p:sp>
      <p:sp>
        <p:nvSpPr>
          <p:cNvPr id="8" name="Rectangle 7">
            <a:extLst>
              <a:ext uri="{FF2B5EF4-FFF2-40B4-BE49-F238E27FC236}">
                <a16:creationId xmlns:a16="http://schemas.microsoft.com/office/drawing/2014/main" id="{6E441F38-2CF6-4AEE-821B-AAD060EF47AF}"/>
              </a:ext>
            </a:extLst>
          </p:cNvPr>
          <p:cNvSpPr/>
          <p:nvPr/>
        </p:nvSpPr>
        <p:spPr>
          <a:xfrm>
            <a:off x="8370498" y="2258110"/>
            <a:ext cx="3821502" cy="1200329"/>
          </a:xfrm>
          <a:prstGeom prst="rect">
            <a:avLst/>
          </a:prstGeom>
        </p:spPr>
        <p:txBody>
          <a:bodyPr wrap="square">
            <a:spAutoFit/>
          </a:bodyPr>
          <a:lstStyle/>
          <a:p>
            <a:r>
              <a:rPr lang="en-US" i="1" dirty="0"/>
              <a:t>“Two roads diverged in a yellow wood,</a:t>
            </a:r>
          </a:p>
          <a:p>
            <a:r>
              <a:rPr lang="en-US" i="1" dirty="0"/>
              <a:t>And sorry I could not travel both</a:t>
            </a:r>
          </a:p>
          <a:p>
            <a:r>
              <a:rPr lang="en-US" i="1" dirty="0"/>
              <a:t>And be one traveler, long I stood…”</a:t>
            </a:r>
          </a:p>
          <a:p>
            <a:r>
              <a:rPr lang="en-US" i="1" dirty="0"/>
              <a:t>                                    -- Robert Frost</a:t>
            </a:r>
          </a:p>
        </p:txBody>
      </p:sp>
      <p:pic>
        <p:nvPicPr>
          <p:cNvPr id="9" name="Picture 8">
            <a:extLst>
              <a:ext uri="{FF2B5EF4-FFF2-40B4-BE49-F238E27FC236}">
                <a16:creationId xmlns:a16="http://schemas.microsoft.com/office/drawing/2014/main" id="{E38F072F-5625-41CB-8D56-49F2F53CC697}"/>
              </a:ext>
            </a:extLst>
          </p:cNvPr>
          <p:cNvPicPr>
            <a:picLocks noChangeAspect="1"/>
          </p:cNvPicPr>
          <p:nvPr/>
        </p:nvPicPr>
        <p:blipFill>
          <a:blip r:embed="rId2"/>
          <a:stretch>
            <a:fillRect/>
          </a:stretch>
        </p:blipFill>
        <p:spPr>
          <a:xfrm>
            <a:off x="8442256" y="140866"/>
            <a:ext cx="3223562" cy="2145134"/>
          </a:xfrm>
          <a:prstGeom prst="rect">
            <a:avLst/>
          </a:prstGeom>
        </p:spPr>
      </p:pic>
    </p:spTree>
    <p:extLst>
      <p:ext uri="{BB962C8B-B14F-4D97-AF65-F5344CB8AC3E}">
        <p14:creationId xmlns:p14="http://schemas.microsoft.com/office/powerpoint/2010/main" val="194360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5A83-A5C7-4E3E-931E-C13BDBAEC347}"/>
              </a:ext>
            </a:extLst>
          </p:cNvPr>
          <p:cNvSpPr>
            <a:spLocks noGrp="1"/>
          </p:cNvSpPr>
          <p:nvPr>
            <p:ph type="title"/>
          </p:nvPr>
        </p:nvSpPr>
        <p:spPr/>
        <p:txBody>
          <a:bodyPr/>
          <a:lstStyle/>
          <a:p>
            <a:r>
              <a:rPr lang="en-US" dirty="0"/>
              <a:t>Fork followed by exec</a:t>
            </a:r>
          </a:p>
        </p:txBody>
      </p:sp>
      <p:sp>
        <p:nvSpPr>
          <p:cNvPr id="3" name="Content Placeholder 2">
            <a:extLst>
              <a:ext uri="{FF2B5EF4-FFF2-40B4-BE49-F238E27FC236}">
                <a16:creationId xmlns:a16="http://schemas.microsoft.com/office/drawing/2014/main" id="{CEF1E311-23CD-47EE-82F7-1CF5DD441E1E}"/>
              </a:ext>
            </a:extLst>
          </p:cNvPr>
          <p:cNvSpPr>
            <a:spLocks noGrp="1"/>
          </p:cNvSpPr>
          <p:nvPr>
            <p:ph idx="1"/>
          </p:nvPr>
        </p:nvSpPr>
        <p:spPr/>
        <p:txBody>
          <a:bodyPr>
            <a:normAutofit/>
          </a:bodyPr>
          <a:lstStyle/>
          <a:p>
            <a:r>
              <a:rPr lang="en-US" dirty="0"/>
              <a:t>In Linux we normally call exec after calling fork.</a:t>
            </a:r>
          </a:p>
          <a:p>
            <a:endParaRPr lang="en-US" dirty="0"/>
          </a:p>
          <a:p>
            <a:r>
              <a:rPr lang="en-US" dirty="0"/>
              <a:t>Fork creates the process and leaves the parent process an opportunity to “set up” the runtime environment of the child.</a:t>
            </a:r>
          </a:p>
          <a:p>
            <a:endParaRPr lang="en-US" dirty="0"/>
          </a:p>
          <a:p>
            <a:r>
              <a:rPr lang="en-US" dirty="0"/>
              <a:t>Then exec launches some other program, but it runs in the same process “context” that the forked child set up.</a:t>
            </a:r>
          </a:p>
        </p:txBody>
      </p:sp>
      <p:sp>
        <p:nvSpPr>
          <p:cNvPr id="4" name="Footer Placeholder 3">
            <a:extLst>
              <a:ext uri="{FF2B5EF4-FFF2-40B4-BE49-F238E27FC236}">
                <a16:creationId xmlns:a16="http://schemas.microsoft.com/office/drawing/2014/main" id="{17C463E9-5402-42A0-84E6-8597CB92E02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75804B5-08B2-4629-AE35-6D0D8B4DCB44}"/>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325872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8582-33E1-4D76-8F0E-B61D44D623FF}"/>
              </a:ext>
            </a:extLst>
          </p:cNvPr>
          <p:cNvSpPr>
            <a:spLocks noGrp="1"/>
          </p:cNvSpPr>
          <p:nvPr>
            <p:ph type="title"/>
          </p:nvPr>
        </p:nvSpPr>
        <p:spPr/>
        <p:txBody>
          <a:bodyPr/>
          <a:lstStyle/>
          <a:p>
            <a:r>
              <a:rPr lang="en-US" dirty="0"/>
              <a:t>The term “fork” has lingered</a:t>
            </a:r>
          </a:p>
        </p:txBody>
      </p:sp>
      <p:sp>
        <p:nvSpPr>
          <p:cNvPr id="3" name="Content Placeholder 2">
            <a:extLst>
              <a:ext uri="{FF2B5EF4-FFF2-40B4-BE49-F238E27FC236}">
                <a16:creationId xmlns:a16="http://schemas.microsoft.com/office/drawing/2014/main" id="{BBC09C71-0EFB-4683-BFD2-9061B14E6201}"/>
              </a:ext>
            </a:extLst>
          </p:cNvPr>
          <p:cNvSpPr>
            <a:spLocks noGrp="1"/>
          </p:cNvSpPr>
          <p:nvPr>
            <p:ph idx="1"/>
          </p:nvPr>
        </p:nvSpPr>
        <p:spPr/>
        <p:txBody>
          <a:bodyPr/>
          <a:lstStyle/>
          <a:p>
            <a:r>
              <a:rPr lang="en-US" dirty="0"/>
              <a:t>If someone says “fork off a thread” or “fork off a process” it refers to creating a new concurrent task.</a:t>
            </a:r>
          </a:p>
          <a:p>
            <a:endParaRPr lang="en-US" dirty="0"/>
          </a:p>
          <a:p>
            <a:endParaRPr lang="en-US" dirty="0"/>
          </a:p>
          <a:p>
            <a:r>
              <a:rPr lang="en-US" dirty="0"/>
              <a:t>                                   Later, we might wait for that thread or</a:t>
            </a:r>
            <a:br>
              <a:rPr lang="en-US" dirty="0"/>
            </a:br>
            <a:r>
              <a:rPr lang="en-US" dirty="0"/>
              <a:t>                                   thread to finish.  This is called a join                                       event.                           (like when a stream joins a river)</a:t>
            </a:r>
          </a:p>
        </p:txBody>
      </p:sp>
      <p:sp>
        <p:nvSpPr>
          <p:cNvPr id="4" name="Footer Placeholder 3">
            <a:extLst>
              <a:ext uri="{FF2B5EF4-FFF2-40B4-BE49-F238E27FC236}">
                <a16:creationId xmlns:a16="http://schemas.microsoft.com/office/drawing/2014/main" id="{521BDCB7-B92C-4887-ABDA-FB5CF0EC302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4EEBC90-7324-49BF-99D3-D2DFF1EE7B81}"/>
              </a:ext>
            </a:extLst>
          </p:cNvPr>
          <p:cNvSpPr>
            <a:spLocks noGrp="1"/>
          </p:cNvSpPr>
          <p:nvPr>
            <p:ph type="sldNum" sz="quarter" idx="12"/>
          </p:nvPr>
        </p:nvSpPr>
        <p:spPr/>
        <p:txBody>
          <a:bodyPr/>
          <a:lstStyle/>
          <a:p>
            <a:fld id="{6547F9EC-0141-428E-9624-21FD351CB832}" type="slidenum">
              <a:rPr lang="en-US" smtClean="0"/>
              <a:t>14</a:t>
            </a:fld>
            <a:endParaRPr lang="en-US"/>
          </a:p>
        </p:txBody>
      </p:sp>
      <p:pic>
        <p:nvPicPr>
          <p:cNvPr id="7" name="Picture 6">
            <a:extLst>
              <a:ext uri="{FF2B5EF4-FFF2-40B4-BE49-F238E27FC236}">
                <a16:creationId xmlns:a16="http://schemas.microsoft.com/office/drawing/2014/main" id="{5139937D-2EB3-4878-9849-ECB5A39207E8}"/>
              </a:ext>
            </a:extLst>
          </p:cNvPr>
          <p:cNvPicPr>
            <a:picLocks noChangeAspect="1"/>
          </p:cNvPicPr>
          <p:nvPr/>
        </p:nvPicPr>
        <p:blipFill>
          <a:blip r:embed="rId2"/>
          <a:stretch>
            <a:fillRect/>
          </a:stretch>
        </p:blipFill>
        <p:spPr>
          <a:xfrm>
            <a:off x="1145339" y="3864633"/>
            <a:ext cx="3358108" cy="2346385"/>
          </a:xfrm>
          <a:prstGeom prst="rect">
            <a:avLst/>
          </a:prstGeom>
        </p:spPr>
      </p:pic>
      <p:pic>
        <p:nvPicPr>
          <p:cNvPr id="8" name="Picture 7">
            <a:extLst>
              <a:ext uri="{FF2B5EF4-FFF2-40B4-BE49-F238E27FC236}">
                <a16:creationId xmlns:a16="http://schemas.microsoft.com/office/drawing/2014/main" id="{AB430A63-7654-4B72-94E2-3B8557B7E386}"/>
              </a:ext>
            </a:extLst>
          </p:cNvPr>
          <p:cNvPicPr>
            <a:picLocks noChangeAspect="1"/>
          </p:cNvPicPr>
          <p:nvPr/>
        </p:nvPicPr>
        <p:blipFill>
          <a:blip r:embed="rId3"/>
          <a:stretch>
            <a:fillRect/>
          </a:stretch>
        </p:blipFill>
        <p:spPr>
          <a:xfrm>
            <a:off x="9275134" y="410669"/>
            <a:ext cx="2575664" cy="1713987"/>
          </a:xfrm>
          <a:prstGeom prst="rect">
            <a:avLst/>
          </a:prstGeom>
        </p:spPr>
      </p:pic>
    </p:spTree>
    <p:extLst>
      <p:ext uri="{BB962C8B-B14F-4D97-AF65-F5344CB8AC3E}">
        <p14:creationId xmlns:p14="http://schemas.microsoft.com/office/powerpoint/2010/main" val="272520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B46D-4301-4420-BC28-2F4F4FC0949E}"/>
              </a:ext>
            </a:extLst>
          </p:cNvPr>
          <p:cNvSpPr>
            <a:spLocks noGrp="1"/>
          </p:cNvSpPr>
          <p:nvPr>
            <p:ph type="title"/>
          </p:nvPr>
        </p:nvSpPr>
        <p:spPr/>
        <p:txBody>
          <a:bodyPr/>
          <a:lstStyle/>
          <a:p>
            <a:r>
              <a:rPr lang="en-US" dirty="0"/>
              <a:t>With threads, you can “follow both paths” in the woods… </a:t>
            </a:r>
          </a:p>
        </p:txBody>
      </p:sp>
      <p:sp>
        <p:nvSpPr>
          <p:cNvPr id="3" name="Content Placeholder 2">
            <a:extLst>
              <a:ext uri="{FF2B5EF4-FFF2-40B4-BE49-F238E27FC236}">
                <a16:creationId xmlns:a16="http://schemas.microsoft.com/office/drawing/2014/main" id="{F52066C9-1567-404A-838F-93F186E47D5B}"/>
              </a:ext>
            </a:extLst>
          </p:cNvPr>
          <p:cNvSpPr>
            <a:spLocks noGrp="1"/>
          </p:cNvSpPr>
          <p:nvPr>
            <p:ph idx="1"/>
          </p:nvPr>
        </p:nvSpPr>
        <p:spPr>
          <a:xfrm>
            <a:off x="1024128" y="2249424"/>
            <a:ext cx="10786872" cy="4023360"/>
          </a:xfrm>
        </p:spPr>
        <p:txBody>
          <a:bodyPr>
            <a:normAutofit lnSpcReduction="10000"/>
          </a:bodyPr>
          <a:lstStyle/>
          <a:p>
            <a:r>
              <a:rPr lang="en-US" dirty="0"/>
              <a:t>In computing, some ideas (like recursion) are really earth-shaking</a:t>
            </a:r>
          </a:p>
          <a:p>
            <a:endParaRPr lang="en-US" dirty="0"/>
          </a:p>
          <a:p>
            <a:r>
              <a:rPr lang="en-US" dirty="0"/>
              <a:t>Concurrency is one of them!  In some ways very hard to do properly, because of mistakes that can easily arise, and hidden costs that can destroy the speedup benefits.</a:t>
            </a:r>
          </a:p>
          <a:p>
            <a:endParaRPr lang="en-US" dirty="0"/>
          </a:p>
          <a:p>
            <a:r>
              <a:rPr lang="en-US" dirty="0"/>
              <a:t>But in other ways, concurrency is revolutionary because we use the hardware so efficiently.</a:t>
            </a:r>
          </a:p>
        </p:txBody>
      </p:sp>
      <p:sp>
        <p:nvSpPr>
          <p:cNvPr id="4" name="Footer Placeholder 3">
            <a:extLst>
              <a:ext uri="{FF2B5EF4-FFF2-40B4-BE49-F238E27FC236}">
                <a16:creationId xmlns:a16="http://schemas.microsoft.com/office/drawing/2014/main" id="{38564075-CE36-49DD-BA00-2528F5F0065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80D18DF-6C70-4C93-9A01-E6E27C6F5E1C}"/>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79477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7CE1-63F0-4677-8C00-622BCC09FE8E}"/>
              </a:ext>
            </a:extLst>
          </p:cNvPr>
          <p:cNvSpPr>
            <a:spLocks noGrp="1"/>
          </p:cNvSpPr>
          <p:nvPr>
            <p:ph type="title"/>
          </p:nvPr>
        </p:nvSpPr>
        <p:spPr/>
        <p:txBody>
          <a:bodyPr/>
          <a:lstStyle/>
          <a:p>
            <a:r>
              <a:rPr lang="en-US" dirty="0"/>
              <a:t>Join is important, too!</a:t>
            </a:r>
          </a:p>
        </p:txBody>
      </p:sp>
      <p:sp>
        <p:nvSpPr>
          <p:cNvPr id="3" name="Content Placeholder 2">
            <a:extLst>
              <a:ext uri="{FF2B5EF4-FFF2-40B4-BE49-F238E27FC236}">
                <a16:creationId xmlns:a16="http://schemas.microsoft.com/office/drawing/2014/main" id="{CB9533AC-B2EE-4029-BBE3-00A024C0562C}"/>
              </a:ext>
            </a:extLst>
          </p:cNvPr>
          <p:cNvSpPr>
            <a:spLocks noGrp="1"/>
          </p:cNvSpPr>
          <p:nvPr>
            <p:ph idx="1"/>
          </p:nvPr>
        </p:nvSpPr>
        <p:spPr/>
        <p:txBody>
          <a:bodyPr/>
          <a:lstStyle/>
          <a:p>
            <a:r>
              <a:rPr lang="en-US" dirty="0"/>
              <a:t>If the main thread exits while child threads are still running, this kills the child threads in a chaotic way.</a:t>
            </a:r>
          </a:p>
          <a:p>
            <a:endParaRPr lang="en-US" dirty="0"/>
          </a:p>
          <a:p>
            <a:r>
              <a:rPr lang="en-US" dirty="0"/>
              <a:t>They might not get a chance to clean up and release external resources they were using, like special graphics hardware.  They could also throw exceptions, causing your program to “crash” </a:t>
            </a:r>
            <a:r>
              <a:rPr lang="en-US" i="1" dirty="0"/>
              <a:t>after </a:t>
            </a:r>
            <a:r>
              <a:rPr lang="en-US" dirty="0"/>
              <a:t>the main thread was done!</a:t>
            </a:r>
          </a:p>
        </p:txBody>
      </p:sp>
      <p:sp>
        <p:nvSpPr>
          <p:cNvPr id="4" name="Footer Placeholder 3">
            <a:extLst>
              <a:ext uri="{FF2B5EF4-FFF2-40B4-BE49-F238E27FC236}">
                <a16:creationId xmlns:a16="http://schemas.microsoft.com/office/drawing/2014/main" id="{23B0060B-F202-42E7-8027-79EF10529B6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0C400C7-49CC-498D-88D6-916179E1A61B}"/>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226457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E4C2-53E5-4229-9C86-ACAAA5B50510}"/>
              </a:ext>
            </a:extLst>
          </p:cNvPr>
          <p:cNvSpPr>
            <a:spLocks noGrp="1"/>
          </p:cNvSpPr>
          <p:nvPr>
            <p:ph type="title"/>
          </p:nvPr>
        </p:nvSpPr>
        <p:spPr/>
        <p:txBody>
          <a:bodyPr/>
          <a:lstStyle/>
          <a:p>
            <a:r>
              <a:rPr lang="en-US" dirty="0"/>
              <a:t>First challenge?</a:t>
            </a:r>
          </a:p>
        </p:txBody>
      </p:sp>
      <p:sp>
        <p:nvSpPr>
          <p:cNvPr id="3" name="Content Placeholder 2">
            <a:extLst>
              <a:ext uri="{FF2B5EF4-FFF2-40B4-BE49-F238E27FC236}">
                <a16:creationId xmlns:a16="http://schemas.microsoft.com/office/drawing/2014/main" id="{F6D02A9C-C670-461A-A1EE-A3148B14C690}"/>
              </a:ext>
            </a:extLst>
          </p:cNvPr>
          <p:cNvSpPr>
            <a:spLocks noGrp="1"/>
          </p:cNvSpPr>
          <p:nvPr>
            <p:ph idx="1"/>
          </p:nvPr>
        </p:nvSpPr>
        <p:spPr/>
        <p:txBody>
          <a:bodyPr/>
          <a:lstStyle/>
          <a:p>
            <a:r>
              <a:rPr lang="en-US" dirty="0"/>
              <a:t>We will have to things (or many) running in one address space.</a:t>
            </a:r>
          </a:p>
          <a:p>
            <a:endParaRPr lang="en-US" dirty="0"/>
          </a:p>
          <a:p>
            <a:r>
              <a:rPr lang="en-US" dirty="0"/>
              <a:t>How will each thread know what to do?</a:t>
            </a:r>
          </a:p>
          <a:p>
            <a:endParaRPr lang="en-US" dirty="0"/>
          </a:p>
          <a:p>
            <a:r>
              <a:rPr lang="en-US" dirty="0"/>
              <a:t>One option is for a main thread to simply tell them.</a:t>
            </a:r>
          </a:p>
        </p:txBody>
      </p:sp>
      <p:sp>
        <p:nvSpPr>
          <p:cNvPr id="4" name="Footer Placeholder 3">
            <a:extLst>
              <a:ext uri="{FF2B5EF4-FFF2-40B4-BE49-F238E27FC236}">
                <a16:creationId xmlns:a16="http://schemas.microsoft.com/office/drawing/2014/main" id="{688D8CFA-6534-425D-8C79-E0440764C29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7291AC6-0AE4-435F-8097-BD99DA22CEB7}"/>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197526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21FB-EA79-4F6E-A750-FF10E5279319}"/>
              </a:ext>
            </a:extLst>
          </p:cNvPr>
          <p:cNvSpPr>
            <a:spLocks noGrp="1"/>
          </p:cNvSpPr>
          <p:nvPr>
            <p:ph type="title"/>
          </p:nvPr>
        </p:nvSpPr>
        <p:spPr/>
        <p:txBody>
          <a:bodyPr/>
          <a:lstStyle/>
          <a:p>
            <a:r>
              <a:rPr lang="en-US" dirty="0"/>
              <a:t>The thread-creation operation can take arguments</a:t>
            </a:r>
          </a:p>
        </p:txBody>
      </p:sp>
      <p:sp>
        <p:nvSpPr>
          <p:cNvPr id="3" name="Content Placeholder 2">
            <a:extLst>
              <a:ext uri="{FF2B5EF4-FFF2-40B4-BE49-F238E27FC236}">
                <a16:creationId xmlns:a16="http://schemas.microsoft.com/office/drawing/2014/main" id="{FBC325E6-5D94-4CCB-AFA8-6E28D251C497}"/>
              </a:ext>
            </a:extLst>
          </p:cNvPr>
          <p:cNvSpPr>
            <a:spLocks noGrp="1"/>
          </p:cNvSpPr>
          <p:nvPr>
            <p:ph idx="1"/>
          </p:nvPr>
        </p:nvSpPr>
        <p:spPr>
          <a:xfrm>
            <a:off x="1024127" y="2725946"/>
            <a:ext cx="11087359" cy="3583413"/>
          </a:xfrm>
        </p:spPr>
        <p:txBody>
          <a:bodyPr/>
          <a:lstStyle/>
          <a:p>
            <a:r>
              <a:rPr lang="en-US" dirty="0"/>
              <a:t>A thread calls a method that returns void, but </a:t>
            </a:r>
            <a:r>
              <a:rPr lang="en-US" i="1" dirty="0"/>
              <a:t>can </a:t>
            </a:r>
            <a:r>
              <a:rPr lang="en-US" dirty="0"/>
              <a:t>have arguments.</a:t>
            </a:r>
          </a:p>
          <a:p>
            <a:endParaRPr lang="en-US" dirty="0"/>
          </a:p>
          <a:p>
            <a:r>
              <a:rPr lang="en-US" dirty="0"/>
              <a:t>In this example, “</a:t>
            </a:r>
            <a:r>
              <a:rPr lang="en-US" dirty="0" err="1"/>
              <a:t>fopener</a:t>
            </a:r>
            <a:r>
              <a:rPr lang="en-US" dirty="0"/>
              <a:t>” is being passed a list of files to open:</a:t>
            </a:r>
          </a:p>
          <a:p>
            <a:endParaRPr lang="en-US" dirty="0"/>
          </a:p>
          <a:p>
            <a:endParaRPr lang="en-US" dirty="0"/>
          </a:p>
        </p:txBody>
      </p:sp>
      <p:sp>
        <p:nvSpPr>
          <p:cNvPr id="4" name="Footer Placeholder 3">
            <a:extLst>
              <a:ext uri="{FF2B5EF4-FFF2-40B4-BE49-F238E27FC236}">
                <a16:creationId xmlns:a16="http://schemas.microsoft.com/office/drawing/2014/main" id="{4D694481-4A4F-4160-B2EF-BB793C7189A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DB01C86-0034-4454-BF5A-06259C8B9C00}"/>
              </a:ext>
            </a:extLst>
          </p:cNvPr>
          <p:cNvSpPr>
            <a:spLocks noGrp="1"/>
          </p:cNvSpPr>
          <p:nvPr>
            <p:ph type="sldNum" sz="quarter" idx="12"/>
          </p:nvPr>
        </p:nvSpPr>
        <p:spPr/>
        <p:txBody>
          <a:bodyPr/>
          <a:lstStyle/>
          <a:p>
            <a:fld id="{6547F9EC-0141-428E-9624-21FD351CB832}" type="slidenum">
              <a:rPr lang="en-US" smtClean="0"/>
              <a:t>18</a:t>
            </a:fld>
            <a:endParaRPr lang="en-US"/>
          </a:p>
        </p:txBody>
      </p:sp>
      <p:pic>
        <p:nvPicPr>
          <p:cNvPr id="6" name="Picture 5">
            <a:extLst>
              <a:ext uri="{FF2B5EF4-FFF2-40B4-BE49-F238E27FC236}">
                <a16:creationId xmlns:a16="http://schemas.microsoft.com/office/drawing/2014/main" id="{2CA25756-18A9-496E-9624-83C4D746223A}"/>
              </a:ext>
            </a:extLst>
          </p:cNvPr>
          <p:cNvPicPr>
            <a:picLocks noChangeAspect="1"/>
          </p:cNvPicPr>
          <p:nvPr/>
        </p:nvPicPr>
        <p:blipFill>
          <a:blip r:embed="rId2"/>
          <a:stretch>
            <a:fillRect/>
          </a:stretch>
        </p:blipFill>
        <p:spPr>
          <a:xfrm>
            <a:off x="1524637" y="4769349"/>
            <a:ext cx="9799529" cy="777436"/>
          </a:xfrm>
          <a:prstGeom prst="rect">
            <a:avLst/>
          </a:prstGeom>
          <a:solidFill>
            <a:srgbClr val="FFC000"/>
          </a:solidFill>
        </p:spPr>
      </p:pic>
    </p:spTree>
    <p:extLst>
      <p:ext uri="{BB962C8B-B14F-4D97-AF65-F5344CB8AC3E}">
        <p14:creationId xmlns:p14="http://schemas.microsoft.com/office/powerpoint/2010/main" val="166548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A9BD-1407-48A1-805D-B6A4943E6ECC}"/>
              </a:ext>
            </a:extLst>
          </p:cNvPr>
          <p:cNvSpPr>
            <a:spLocks noGrp="1"/>
          </p:cNvSpPr>
          <p:nvPr>
            <p:ph type="title"/>
          </p:nvPr>
        </p:nvSpPr>
        <p:spPr/>
        <p:txBody>
          <a:bodyPr/>
          <a:lstStyle/>
          <a:p>
            <a:r>
              <a:rPr lang="en-US" dirty="0"/>
              <a:t>Other options?</a:t>
            </a:r>
          </a:p>
        </p:txBody>
      </p:sp>
      <p:sp>
        <p:nvSpPr>
          <p:cNvPr id="3" name="Content Placeholder 2">
            <a:extLst>
              <a:ext uri="{FF2B5EF4-FFF2-40B4-BE49-F238E27FC236}">
                <a16:creationId xmlns:a16="http://schemas.microsoft.com/office/drawing/2014/main" id="{A5509E87-AEE9-43CC-BF98-EA41935965E8}"/>
              </a:ext>
            </a:extLst>
          </p:cNvPr>
          <p:cNvSpPr>
            <a:spLocks noGrp="1"/>
          </p:cNvSpPr>
          <p:nvPr>
            <p:ph idx="1"/>
          </p:nvPr>
        </p:nvSpPr>
        <p:spPr/>
        <p:txBody>
          <a:bodyPr>
            <a:normAutofit fontScale="92500" lnSpcReduction="10000"/>
          </a:bodyPr>
          <a:lstStyle/>
          <a:p>
            <a:r>
              <a:rPr lang="en-US" dirty="0"/>
              <a:t>As we will see later in this lecture, and the next ones, we could also have some form of “queue of work to be done”</a:t>
            </a:r>
          </a:p>
          <a:p>
            <a:endParaRPr lang="en-US" dirty="0"/>
          </a:p>
          <a:p>
            <a:r>
              <a:rPr lang="en-US" dirty="0"/>
              <a:t>Then threads can remove jobs from the work queue.</a:t>
            </a:r>
          </a:p>
          <a:p>
            <a:endParaRPr lang="en-US" dirty="0"/>
          </a:p>
          <a:p>
            <a:r>
              <a:rPr lang="en-US" dirty="0"/>
              <a:t>For example, </a:t>
            </a:r>
            <a:r>
              <a:rPr lang="en-US" dirty="0" err="1"/>
              <a:t>wcounter</a:t>
            </a:r>
            <a:r>
              <a:rPr lang="en-US" dirty="0"/>
              <a:t> (in fast-</a:t>
            </a:r>
            <a:r>
              <a:rPr lang="en-US" dirty="0" err="1"/>
              <a:t>wc</a:t>
            </a:r>
            <a:r>
              <a:rPr lang="en-US" dirty="0"/>
              <a:t>) had a queue of files to be scanned.  Each thread looped, scanning the next file.  The file opener thread filled this queue, then (after all files) signaled “done”.</a:t>
            </a:r>
          </a:p>
        </p:txBody>
      </p:sp>
      <p:sp>
        <p:nvSpPr>
          <p:cNvPr id="4" name="Footer Placeholder 3">
            <a:extLst>
              <a:ext uri="{FF2B5EF4-FFF2-40B4-BE49-F238E27FC236}">
                <a16:creationId xmlns:a16="http://schemas.microsoft.com/office/drawing/2014/main" id="{1E32BA61-333F-4F81-875D-91455CD55AB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F66B721-2EC4-43BB-8610-337A8E6EA872}"/>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312762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B8A8-88E1-485F-BFF7-92666AE327A6}"/>
              </a:ext>
            </a:extLst>
          </p:cNvPr>
          <p:cNvSpPr>
            <a:spLocks noGrp="1"/>
          </p:cNvSpPr>
          <p:nvPr>
            <p:ph type="title"/>
          </p:nvPr>
        </p:nvSpPr>
        <p:spPr/>
        <p:txBody>
          <a:bodyPr/>
          <a:lstStyle/>
          <a:p>
            <a:r>
              <a:rPr lang="en-US" dirty="0"/>
              <a:t>Threads!</a:t>
            </a:r>
          </a:p>
        </p:txBody>
      </p:sp>
      <p:sp>
        <p:nvSpPr>
          <p:cNvPr id="3" name="Content Placeholder 2">
            <a:extLst>
              <a:ext uri="{FF2B5EF4-FFF2-40B4-BE49-F238E27FC236}">
                <a16:creationId xmlns:a16="http://schemas.microsoft.com/office/drawing/2014/main" id="{F91AD182-CA23-469B-87B4-30F26B8D62F4}"/>
              </a:ext>
            </a:extLst>
          </p:cNvPr>
          <p:cNvSpPr>
            <a:spLocks noGrp="1"/>
          </p:cNvSpPr>
          <p:nvPr>
            <p:ph idx="1"/>
          </p:nvPr>
        </p:nvSpPr>
        <p:spPr>
          <a:xfrm>
            <a:off x="1024128" y="3183146"/>
            <a:ext cx="10641690" cy="3126213"/>
          </a:xfrm>
        </p:spPr>
        <p:txBody>
          <a:bodyPr>
            <a:normAutofit/>
          </a:bodyPr>
          <a:lstStyle/>
          <a:p>
            <a:r>
              <a:rPr lang="en-US" dirty="0"/>
              <a:t>We’ve heard about them but haven’t worked with them.</a:t>
            </a:r>
          </a:p>
          <a:p>
            <a:r>
              <a:rPr lang="en-US" dirty="0"/>
              <a:t>… well, that’s about to change!</a:t>
            </a:r>
          </a:p>
          <a:p>
            <a:endParaRPr lang="en-US" dirty="0"/>
          </a:p>
          <a:p>
            <a:r>
              <a:rPr lang="en-US"/>
              <a:t>This topic </a:t>
            </a:r>
            <a:r>
              <a:rPr lang="en-US" dirty="0"/>
              <a:t>starts a whole new unit – our “systems programming tour of Linux and C++” is finished.</a:t>
            </a:r>
          </a:p>
        </p:txBody>
      </p:sp>
      <p:sp>
        <p:nvSpPr>
          <p:cNvPr id="4" name="Footer Placeholder 3">
            <a:extLst>
              <a:ext uri="{FF2B5EF4-FFF2-40B4-BE49-F238E27FC236}">
                <a16:creationId xmlns:a16="http://schemas.microsoft.com/office/drawing/2014/main" id="{5FB4F5C7-BCF7-4CF7-9F20-488097A7C47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E646437-EFB2-49B4-A169-CC49EF848A3D}"/>
              </a:ext>
            </a:extLst>
          </p:cNvPr>
          <p:cNvSpPr>
            <a:spLocks noGrp="1"/>
          </p:cNvSpPr>
          <p:nvPr>
            <p:ph type="sldNum" sz="quarter" idx="12"/>
          </p:nvPr>
        </p:nvSpPr>
        <p:spPr/>
        <p:txBody>
          <a:bodyPr/>
          <a:lstStyle/>
          <a:p>
            <a:fld id="{6547F9EC-0141-428E-9624-21FD351CB832}" type="slidenum">
              <a:rPr lang="en-US" smtClean="0"/>
              <a:t>2</a:t>
            </a:fld>
            <a:endParaRPr lang="en-US"/>
          </a:p>
        </p:txBody>
      </p:sp>
      <p:pic>
        <p:nvPicPr>
          <p:cNvPr id="6" name="Picture 5">
            <a:extLst>
              <a:ext uri="{FF2B5EF4-FFF2-40B4-BE49-F238E27FC236}">
                <a16:creationId xmlns:a16="http://schemas.microsoft.com/office/drawing/2014/main" id="{222C6395-36B2-4B27-8E02-C2AD03A3523D}"/>
              </a:ext>
            </a:extLst>
          </p:cNvPr>
          <p:cNvPicPr>
            <a:picLocks noChangeAspect="1"/>
          </p:cNvPicPr>
          <p:nvPr/>
        </p:nvPicPr>
        <p:blipFill>
          <a:blip r:embed="rId2"/>
          <a:stretch>
            <a:fillRect/>
          </a:stretch>
        </p:blipFill>
        <p:spPr>
          <a:xfrm>
            <a:off x="9046683" y="131293"/>
            <a:ext cx="2764317" cy="2764317"/>
          </a:xfrm>
          <a:prstGeom prst="rect">
            <a:avLst/>
          </a:prstGeom>
        </p:spPr>
      </p:pic>
    </p:spTree>
    <p:extLst>
      <p:ext uri="{BB962C8B-B14F-4D97-AF65-F5344CB8AC3E}">
        <p14:creationId xmlns:p14="http://schemas.microsoft.com/office/powerpoint/2010/main" val="127558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dirty="0"/>
              <a:t>A thread can run a method with no name.  This is popular in C++</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fontScale="92500" lnSpcReduction="10000"/>
          </a:bodyPr>
          <a:lstStyle/>
          <a:p>
            <a:r>
              <a:rPr lang="en-US" dirty="0"/>
              <a:t>A </a:t>
            </a:r>
            <a:r>
              <a:rPr lang="en-US" i="1" dirty="0"/>
              <a:t>lambda</a:t>
            </a:r>
            <a:r>
              <a:rPr lang="en-US" dirty="0"/>
              <a:t> is just a method that doesn’t have a given name.</a:t>
            </a:r>
          </a:p>
          <a:p>
            <a:endParaRPr lang="en-US" dirty="0"/>
          </a:p>
          <a:p>
            <a:r>
              <a:rPr lang="en-US" dirty="0"/>
              <a:t>In effect, a lambda is an expression that can be used as a method:</a:t>
            </a:r>
          </a:p>
          <a:p>
            <a:endParaRPr lang="en-US" dirty="0"/>
          </a:p>
          <a:p>
            <a:endParaRPr lang="en-US" dirty="0"/>
          </a:p>
          <a:p>
            <a:endParaRPr lang="en-US" dirty="0"/>
          </a:p>
          <a:p>
            <a:r>
              <a:rPr lang="en-US" dirty="0"/>
              <a:t>                                     </a:t>
            </a:r>
          </a:p>
          <a:p>
            <a:endParaRPr lang="en-US" dirty="0"/>
          </a:p>
          <a:p>
            <a:endParaRPr lang="en-US" dirty="0"/>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20</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561381" y="4297679"/>
            <a:ext cx="9606491" cy="461665"/>
          </a:xfrm>
          <a:prstGeom prst="rect">
            <a:avLst/>
          </a:prstGeom>
          <a:solidFill>
            <a:srgbClr val="FFC000"/>
          </a:solidFill>
        </p:spPr>
        <p:txBody>
          <a:bodyPr wrap="square">
            <a:spAutoFit/>
          </a:bodyPr>
          <a:lstStyle/>
          <a:p>
            <a:r>
              <a:rPr lang="en-US" sz="2400" b="1" dirty="0"/>
              <a:t>auto </a:t>
            </a:r>
            <a:r>
              <a:rPr lang="en-US" sz="2400" b="1" dirty="0" err="1"/>
              <a:t>fileopener</a:t>
            </a:r>
            <a:r>
              <a:rPr lang="en-US" sz="2400" b="1" dirty="0"/>
              <a:t> = std::thread([</a:t>
            </a:r>
            <a:r>
              <a:rPr lang="en-US" sz="2400" b="1" dirty="0" err="1"/>
              <a:t>nfiles</a:t>
            </a:r>
            <a:r>
              <a:rPr lang="en-US" sz="2400" b="1" dirty="0"/>
              <a:t>, </a:t>
            </a:r>
            <a:r>
              <a:rPr lang="en-US" sz="2400" b="1" dirty="0" err="1"/>
              <a:t>file_names</a:t>
            </a:r>
            <a:r>
              <a:rPr lang="en-US" sz="2400" b="1" dirty="0"/>
              <a:t>](){  </a:t>
            </a:r>
            <a:r>
              <a:rPr lang="en-US" sz="2400" b="1" i="1" dirty="0"/>
              <a:t>code for file opener </a:t>
            </a:r>
            <a:r>
              <a:rPr lang="en-US" sz="2400" b="1" dirty="0"/>
              <a:t>} );</a:t>
            </a:r>
            <a:endParaRPr lang="en-US" sz="2400" dirty="0"/>
          </a:p>
        </p:txBody>
      </p:sp>
    </p:spTree>
    <p:extLst>
      <p:ext uri="{BB962C8B-B14F-4D97-AF65-F5344CB8AC3E}">
        <p14:creationId xmlns:p14="http://schemas.microsoft.com/office/powerpoint/2010/main" val="323069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dirty="0"/>
              <a:t>Arguments</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fontScale="85000" lnSpcReduction="20000"/>
          </a:bodyPr>
          <a:lstStyle/>
          <a:p>
            <a:r>
              <a:rPr lang="en-US" dirty="0"/>
              <a:t>A lambda is just a method that doesn’t have a given name.</a:t>
            </a:r>
          </a:p>
          <a:p>
            <a:endParaRPr lang="en-US" dirty="0"/>
          </a:p>
          <a:p>
            <a:r>
              <a:rPr lang="en-US" dirty="0"/>
              <a:t>In effect, an expression that can be used as a method:</a:t>
            </a:r>
          </a:p>
          <a:p>
            <a:endParaRPr lang="en-US" dirty="0"/>
          </a:p>
          <a:p>
            <a:endParaRPr lang="en-US" dirty="0"/>
          </a:p>
          <a:p>
            <a:endParaRPr lang="en-US" dirty="0"/>
          </a:p>
          <a:p>
            <a:r>
              <a:rPr lang="en-US" dirty="0"/>
              <a:t>                                               (): this lambda has no arguments.</a:t>
            </a:r>
            <a:br>
              <a:rPr lang="en-US" dirty="0"/>
            </a:br>
            <a:endParaRPr lang="en-US" dirty="0"/>
          </a:p>
          <a:p>
            <a:r>
              <a:rPr lang="en-US" dirty="0"/>
              <a:t>Arguments (if any) are supplied at the time the lambda is invoked</a:t>
            </a:r>
          </a:p>
          <a:p>
            <a:endParaRPr lang="en-US" dirty="0"/>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21</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847650" y="4297680"/>
            <a:ext cx="9668614" cy="461665"/>
          </a:xfrm>
          <a:prstGeom prst="rect">
            <a:avLst/>
          </a:prstGeom>
          <a:solidFill>
            <a:srgbClr val="FFC000"/>
          </a:solidFill>
        </p:spPr>
        <p:txBody>
          <a:bodyPr wrap="square">
            <a:spAutoFit/>
          </a:bodyPr>
          <a:lstStyle/>
          <a:p>
            <a:r>
              <a:rPr lang="en-US" sz="2400" b="1" dirty="0"/>
              <a:t>auto </a:t>
            </a:r>
            <a:r>
              <a:rPr lang="en-US" sz="2400" b="1" dirty="0" err="1"/>
              <a:t>fileopener</a:t>
            </a:r>
            <a:r>
              <a:rPr lang="en-US" sz="2400" b="1" dirty="0"/>
              <a:t> = std::thread([</a:t>
            </a:r>
            <a:r>
              <a:rPr lang="en-US" sz="2400" b="1" dirty="0" err="1"/>
              <a:t>nfiles</a:t>
            </a:r>
            <a:r>
              <a:rPr lang="en-US" sz="2400" b="1" dirty="0"/>
              <a:t>, </a:t>
            </a:r>
            <a:r>
              <a:rPr lang="en-US" sz="2400" b="1" dirty="0" err="1"/>
              <a:t>file_names</a:t>
            </a:r>
            <a:r>
              <a:rPr lang="en-US" sz="2400" b="1" dirty="0"/>
              <a:t>](){  </a:t>
            </a:r>
            <a:r>
              <a:rPr lang="en-US" sz="2400" b="1" i="1" dirty="0"/>
              <a:t>code for file opener </a:t>
            </a:r>
            <a:r>
              <a:rPr lang="en-US" sz="2400" b="1" dirty="0"/>
              <a:t>} );</a:t>
            </a:r>
            <a:endParaRPr lang="en-US" sz="2400" dirty="0"/>
          </a:p>
        </p:txBody>
      </p:sp>
      <p:sp>
        <p:nvSpPr>
          <p:cNvPr id="7" name="Oval 6">
            <a:extLst>
              <a:ext uri="{FF2B5EF4-FFF2-40B4-BE49-F238E27FC236}">
                <a16:creationId xmlns:a16="http://schemas.microsoft.com/office/drawing/2014/main" id="{3BE3D0D8-9E88-4473-8A9A-A3C9208558F8}"/>
              </a:ext>
            </a:extLst>
          </p:cNvPr>
          <p:cNvSpPr/>
          <p:nvPr/>
        </p:nvSpPr>
        <p:spPr>
          <a:xfrm>
            <a:off x="7970808" y="4320617"/>
            <a:ext cx="414068" cy="446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893CD5-767B-4DA0-862F-35C3F089530E}"/>
              </a:ext>
            </a:extLst>
          </p:cNvPr>
          <p:cNvCxnSpPr>
            <a:cxnSpLocks/>
            <a:stCxn id="7" idx="5"/>
          </p:cNvCxnSpPr>
          <p:nvPr/>
        </p:nvCxnSpPr>
        <p:spPr>
          <a:xfrm flipH="1">
            <a:off x="5874589" y="4702026"/>
            <a:ext cx="2449648" cy="49107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947945"/>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764C-A58F-4BB0-95EE-F326C5F979B8}"/>
              </a:ext>
            </a:extLst>
          </p:cNvPr>
          <p:cNvSpPr>
            <a:spLocks noGrp="1"/>
          </p:cNvSpPr>
          <p:nvPr>
            <p:ph type="title"/>
          </p:nvPr>
        </p:nvSpPr>
        <p:spPr/>
        <p:txBody>
          <a:bodyPr/>
          <a:lstStyle/>
          <a:p>
            <a:r>
              <a:rPr lang="en-US" dirty="0"/>
              <a:t>Concept of Capture</a:t>
            </a:r>
          </a:p>
        </p:txBody>
      </p:sp>
      <p:sp>
        <p:nvSpPr>
          <p:cNvPr id="3" name="Content Placeholder 2">
            <a:extLst>
              <a:ext uri="{FF2B5EF4-FFF2-40B4-BE49-F238E27FC236}">
                <a16:creationId xmlns:a16="http://schemas.microsoft.com/office/drawing/2014/main" id="{36D6CBF2-2E50-487F-9DED-C5E1E6005DF6}"/>
              </a:ext>
            </a:extLst>
          </p:cNvPr>
          <p:cNvSpPr>
            <a:spLocks noGrp="1"/>
          </p:cNvSpPr>
          <p:nvPr>
            <p:ph idx="1"/>
          </p:nvPr>
        </p:nvSpPr>
        <p:spPr/>
        <p:txBody>
          <a:bodyPr>
            <a:normAutofit/>
          </a:bodyPr>
          <a:lstStyle/>
          <a:p>
            <a:endParaRPr lang="en-US" dirty="0"/>
          </a:p>
          <a:p>
            <a:r>
              <a:rPr lang="en-US" dirty="0"/>
              <a:t>Capture: a clean way to access variables in the caller’s scope:</a:t>
            </a:r>
          </a:p>
          <a:p>
            <a:endParaRPr lang="en-US" dirty="0"/>
          </a:p>
          <a:p>
            <a:endParaRPr lang="en-US" dirty="0"/>
          </a:p>
          <a:p>
            <a:r>
              <a:rPr lang="en-US" dirty="0"/>
              <a:t>                       [</a:t>
            </a:r>
            <a:r>
              <a:rPr lang="en-US" dirty="0" err="1"/>
              <a:t>nfiles</a:t>
            </a:r>
            <a:r>
              <a:rPr lang="en-US" dirty="0"/>
              <a:t>, </a:t>
            </a:r>
            <a:r>
              <a:rPr lang="en-US" dirty="0" err="1"/>
              <a:t>file_names</a:t>
            </a:r>
            <a:r>
              <a:rPr lang="en-US" dirty="0"/>
              <a:t>]… variables “captured” from</a:t>
            </a:r>
            <a:br>
              <a:rPr lang="en-US" dirty="0"/>
            </a:br>
            <a:r>
              <a:rPr lang="en-US" dirty="0"/>
              <a:t>                                                      the caller’s runtime context</a:t>
            </a:r>
          </a:p>
          <a:p>
            <a:endParaRPr lang="en-US" dirty="0"/>
          </a:p>
          <a:p>
            <a:endParaRPr lang="en-US" dirty="0"/>
          </a:p>
        </p:txBody>
      </p:sp>
      <p:sp>
        <p:nvSpPr>
          <p:cNvPr id="4" name="Footer Placeholder 3">
            <a:extLst>
              <a:ext uri="{FF2B5EF4-FFF2-40B4-BE49-F238E27FC236}">
                <a16:creationId xmlns:a16="http://schemas.microsoft.com/office/drawing/2014/main" id="{4A1B6128-7EA9-4F51-A036-0F7802423F3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531CE22-45E2-4E19-A04F-A56682102BB4}"/>
              </a:ext>
            </a:extLst>
          </p:cNvPr>
          <p:cNvSpPr>
            <a:spLocks noGrp="1"/>
          </p:cNvSpPr>
          <p:nvPr>
            <p:ph type="sldNum" sz="quarter" idx="12"/>
          </p:nvPr>
        </p:nvSpPr>
        <p:spPr/>
        <p:txBody>
          <a:bodyPr/>
          <a:lstStyle/>
          <a:p>
            <a:fld id="{6547F9EC-0141-428E-9624-21FD351CB832}" type="slidenum">
              <a:rPr lang="en-US" smtClean="0"/>
              <a:t>22</a:t>
            </a:fld>
            <a:endParaRPr lang="en-US"/>
          </a:p>
        </p:txBody>
      </p:sp>
      <p:sp>
        <p:nvSpPr>
          <p:cNvPr id="6" name="Rectangle 5">
            <a:extLst>
              <a:ext uri="{FF2B5EF4-FFF2-40B4-BE49-F238E27FC236}">
                <a16:creationId xmlns:a16="http://schemas.microsoft.com/office/drawing/2014/main" id="{3520E5D3-CB8D-4268-BE3C-3490BAE1897C}"/>
              </a:ext>
            </a:extLst>
          </p:cNvPr>
          <p:cNvSpPr/>
          <p:nvPr/>
        </p:nvSpPr>
        <p:spPr>
          <a:xfrm>
            <a:off x="1667256" y="3777942"/>
            <a:ext cx="10143744" cy="461665"/>
          </a:xfrm>
          <a:prstGeom prst="rect">
            <a:avLst/>
          </a:prstGeom>
          <a:solidFill>
            <a:srgbClr val="FFC000"/>
          </a:solidFill>
        </p:spPr>
        <p:txBody>
          <a:bodyPr wrap="square">
            <a:spAutoFit/>
          </a:bodyPr>
          <a:lstStyle/>
          <a:p>
            <a:r>
              <a:rPr lang="en-US" sz="2400" b="1" dirty="0"/>
              <a:t>auto </a:t>
            </a:r>
            <a:r>
              <a:rPr lang="en-US" sz="2400" b="1" dirty="0" err="1"/>
              <a:t>fileopener</a:t>
            </a:r>
            <a:r>
              <a:rPr lang="en-US" sz="2400" b="1" dirty="0"/>
              <a:t> = std::thread([</a:t>
            </a:r>
            <a:r>
              <a:rPr lang="en-US" sz="2400" b="1" dirty="0" err="1"/>
              <a:t>nfiles</a:t>
            </a:r>
            <a:r>
              <a:rPr lang="en-US" sz="2400" b="1" dirty="0"/>
              <a:t>, </a:t>
            </a:r>
            <a:r>
              <a:rPr lang="en-US" sz="2400" b="1" dirty="0" err="1"/>
              <a:t>file_names</a:t>
            </a:r>
            <a:r>
              <a:rPr lang="en-US" sz="2400" b="1" dirty="0"/>
              <a:t>](){  </a:t>
            </a:r>
            <a:r>
              <a:rPr lang="en-US" sz="2400" b="1" i="1" dirty="0"/>
              <a:t>code for file opener </a:t>
            </a:r>
            <a:r>
              <a:rPr lang="en-US" sz="2400" b="1" dirty="0"/>
              <a:t>} );</a:t>
            </a:r>
            <a:endParaRPr lang="en-US" sz="2400" dirty="0"/>
          </a:p>
        </p:txBody>
      </p:sp>
      <p:sp>
        <p:nvSpPr>
          <p:cNvPr id="7" name="Oval 6">
            <a:extLst>
              <a:ext uri="{FF2B5EF4-FFF2-40B4-BE49-F238E27FC236}">
                <a16:creationId xmlns:a16="http://schemas.microsoft.com/office/drawing/2014/main" id="{3BE3D0D8-9E88-4473-8A9A-A3C9208558F8}"/>
              </a:ext>
            </a:extLst>
          </p:cNvPr>
          <p:cNvSpPr/>
          <p:nvPr/>
        </p:nvSpPr>
        <p:spPr>
          <a:xfrm>
            <a:off x="5236234" y="3614469"/>
            <a:ext cx="2725947" cy="8367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5893CD5-767B-4DA0-862F-35C3F089530E}"/>
              </a:ext>
            </a:extLst>
          </p:cNvPr>
          <p:cNvCxnSpPr>
            <a:cxnSpLocks/>
            <a:stCxn id="7" idx="5"/>
          </p:cNvCxnSpPr>
          <p:nvPr/>
        </p:nvCxnSpPr>
        <p:spPr>
          <a:xfrm flipH="1">
            <a:off x="5529532" y="4328690"/>
            <a:ext cx="2033443" cy="4762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244775"/>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B643-8D92-4414-B1C3-CA879EDB1C7B}"/>
              </a:ext>
            </a:extLst>
          </p:cNvPr>
          <p:cNvSpPr>
            <a:spLocks noGrp="1"/>
          </p:cNvSpPr>
          <p:nvPr>
            <p:ph type="title"/>
          </p:nvPr>
        </p:nvSpPr>
        <p:spPr/>
        <p:txBody>
          <a:bodyPr/>
          <a:lstStyle/>
          <a:p>
            <a:r>
              <a:rPr lang="en-US" dirty="0"/>
              <a:t>Our example used C++ Lambda notation</a:t>
            </a:r>
          </a:p>
        </p:txBody>
      </p:sp>
      <p:sp>
        <p:nvSpPr>
          <p:cNvPr id="3" name="Content Placeholder 2">
            <a:extLst>
              <a:ext uri="{FF2B5EF4-FFF2-40B4-BE49-F238E27FC236}">
                <a16:creationId xmlns:a16="http://schemas.microsoft.com/office/drawing/2014/main" id="{AA323F13-AA86-4A2C-BE72-E163721BC06E}"/>
              </a:ext>
            </a:extLst>
          </p:cNvPr>
          <p:cNvSpPr>
            <a:spLocks noGrp="1"/>
          </p:cNvSpPr>
          <p:nvPr>
            <p:ph idx="1"/>
          </p:nvPr>
        </p:nvSpPr>
        <p:spPr/>
        <p:txBody>
          <a:bodyPr>
            <a:normAutofit lnSpcReduction="10000"/>
          </a:bodyPr>
          <a:lstStyle/>
          <a:p>
            <a:r>
              <a:rPr lang="en-US" dirty="0"/>
              <a:t>Up to now we have only worked with global methods like main() and objects that support methods.</a:t>
            </a:r>
          </a:p>
          <a:p>
            <a:endParaRPr lang="en-US" dirty="0"/>
          </a:p>
          <a:p>
            <a:r>
              <a:rPr lang="en-US" dirty="0"/>
              <a:t>It will be useful to see an example of a “lambda”, which is a different way to define a function or method.</a:t>
            </a:r>
          </a:p>
          <a:p>
            <a:endParaRPr lang="en-US" dirty="0"/>
          </a:p>
          <a:p>
            <a:r>
              <a:rPr lang="en-US" dirty="0"/>
              <a:t>Many C++ documentation examples use them, including the examples in some parts of the std::thread library.</a:t>
            </a:r>
          </a:p>
        </p:txBody>
      </p:sp>
      <p:sp>
        <p:nvSpPr>
          <p:cNvPr id="4" name="Footer Placeholder 3">
            <a:extLst>
              <a:ext uri="{FF2B5EF4-FFF2-40B4-BE49-F238E27FC236}">
                <a16:creationId xmlns:a16="http://schemas.microsoft.com/office/drawing/2014/main" id="{AA76574F-2E49-4436-BC29-BAA715EC9CA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105F9F1-3B00-49A0-89DC-40F09A976B18}"/>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3805863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dirty="0"/>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a:bodyPr>
          <a:lstStyle/>
          <a:p>
            <a:r>
              <a:rPr lang="en-US" dirty="0"/>
              <a:t>void </a:t>
            </a:r>
            <a:r>
              <a:rPr lang="en-US" dirty="0" err="1"/>
              <a:t>CallSomething</a:t>
            </a:r>
            <a:r>
              <a:rPr lang="en-US" dirty="0"/>
              <a:t>( (int)(std::string) f,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59123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dirty="0"/>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dirty="0"/>
              <a:t>void </a:t>
            </a:r>
            <a:r>
              <a:rPr lang="en-US" dirty="0" err="1"/>
              <a:t>CallSomething</a:t>
            </a:r>
            <a:r>
              <a:rPr lang="en-US" dirty="0"/>
              <a:t>( (int)(std::string) f,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a:t>
            </a:r>
            <a:br>
              <a:rPr lang="en-US" dirty="0"/>
            </a:br>
            <a:r>
              <a:rPr lang="en-US" dirty="0"/>
              <a:t>       return </a:t>
            </a:r>
            <a:r>
              <a:rPr lang="en-US" dirty="0" err="1"/>
              <a:t>s.size</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972003444"/>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dirty="0"/>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dirty="0"/>
              <a:t>void </a:t>
            </a:r>
            <a:r>
              <a:rPr lang="en-US" dirty="0" err="1"/>
              <a:t>CallSomething</a:t>
            </a:r>
            <a:r>
              <a:rPr lang="en-US" dirty="0"/>
              <a:t>( (int)(std::string) f,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 </a:t>
            </a:r>
            <a:br>
              <a:rPr lang="en-US" dirty="0"/>
            </a:br>
            <a:r>
              <a:rPr lang="en-US" dirty="0"/>
              <a:t>       return </a:t>
            </a:r>
            <a:r>
              <a:rPr lang="en-US" dirty="0" err="1"/>
              <a:t>s.size</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26</a:t>
            </a:fld>
            <a:endParaRPr lang="en-US"/>
          </a:p>
        </p:txBody>
      </p:sp>
      <p:sp>
        <p:nvSpPr>
          <p:cNvPr id="6" name="Rectangle 5">
            <a:extLst>
              <a:ext uri="{FF2B5EF4-FFF2-40B4-BE49-F238E27FC236}">
                <a16:creationId xmlns:a16="http://schemas.microsoft.com/office/drawing/2014/main" id="{5A23310B-DE28-4F19-8399-5B52DCE8FEA1}"/>
              </a:ext>
            </a:extLst>
          </p:cNvPr>
          <p:cNvSpPr/>
          <p:nvPr/>
        </p:nvSpPr>
        <p:spPr>
          <a:xfrm>
            <a:off x="5693434" y="4264778"/>
            <a:ext cx="4865298" cy="523220"/>
          </a:xfrm>
          <a:prstGeom prst="rect">
            <a:avLst/>
          </a:prstGeom>
          <a:solidFill>
            <a:srgbClr val="FFC000"/>
          </a:solidFill>
        </p:spPr>
        <p:txBody>
          <a:bodyPr wrap="square">
            <a:spAutoFit/>
          </a:bodyPr>
          <a:lstStyle/>
          <a:p>
            <a:pPr algn="ctr"/>
            <a:r>
              <a:rPr lang="en-US" sz="2800" b="1" dirty="0" err="1"/>
              <a:t>CallSomething</a:t>
            </a:r>
            <a:r>
              <a:rPr lang="en-US" sz="2800" b="1" dirty="0"/>
              <a:t>(</a:t>
            </a:r>
            <a:r>
              <a:rPr lang="en-US" sz="2800" b="1" dirty="0" err="1"/>
              <a:t>func</a:t>
            </a:r>
            <a:r>
              <a:rPr lang="en-US" sz="2800" b="1" dirty="0"/>
              <a:t>, “Hello”);</a:t>
            </a:r>
          </a:p>
        </p:txBody>
      </p:sp>
    </p:spTree>
    <p:extLst>
      <p:ext uri="{BB962C8B-B14F-4D97-AF65-F5344CB8AC3E}">
        <p14:creationId xmlns:p14="http://schemas.microsoft.com/office/powerpoint/2010/main" val="4176162773"/>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dirty="0"/>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dirty="0"/>
              <a:t>void </a:t>
            </a:r>
            <a:r>
              <a:rPr lang="en-US" dirty="0" err="1"/>
              <a:t>CallSomething</a:t>
            </a:r>
            <a:r>
              <a:rPr lang="en-US" dirty="0"/>
              <a:t>( (int)(std::string) f,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a:t>
            </a:r>
            <a:br>
              <a:rPr lang="en-US" dirty="0"/>
            </a:br>
            <a:r>
              <a:rPr lang="en-US" dirty="0"/>
              <a:t>       return </a:t>
            </a:r>
            <a:r>
              <a:rPr lang="en-US" dirty="0" err="1"/>
              <a:t>s.size</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27</a:t>
            </a:fld>
            <a:endParaRPr lang="en-US"/>
          </a:p>
        </p:txBody>
      </p:sp>
      <p:sp>
        <p:nvSpPr>
          <p:cNvPr id="6" name="Oval 5">
            <a:extLst>
              <a:ext uri="{FF2B5EF4-FFF2-40B4-BE49-F238E27FC236}">
                <a16:creationId xmlns:a16="http://schemas.microsoft.com/office/drawing/2014/main" id="{E08DD328-DA97-44A7-B1EE-5C9D94340EAE}"/>
              </a:ext>
            </a:extLst>
          </p:cNvPr>
          <p:cNvSpPr/>
          <p:nvPr/>
        </p:nvSpPr>
        <p:spPr>
          <a:xfrm>
            <a:off x="4140679" y="2110762"/>
            <a:ext cx="3390181" cy="9575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94D515-456E-4342-9AA2-3F5535B99893}"/>
              </a:ext>
            </a:extLst>
          </p:cNvPr>
          <p:cNvSpPr/>
          <p:nvPr/>
        </p:nvSpPr>
        <p:spPr>
          <a:xfrm>
            <a:off x="5693434" y="4264778"/>
            <a:ext cx="4865298" cy="523220"/>
          </a:xfrm>
          <a:prstGeom prst="rect">
            <a:avLst/>
          </a:prstGeom>
          <a:solidFill>
            <a:srgbClr val="FFC000"/>
          </a:solidFill>
        </p:spPr>
        <p:txBody>
          <a:bodyPr wrap="square">
            <a:spAutoFit/>
          </a:bodyPr>
          <a:lstStyle/>
          <a:p>
            <a:pPr algn="ctr"/>
            <a:r>
              <a:rPr lang="en-US" sz="2800" b="1" dirty="0" err="1"/>
              <a:t>CallSomething</a:t>
            </a:r>
            <a:r>
              <a:rPr lang="en-US" sz="2800" b="1" dirty="0"/>
              <a:t>(</a:t>
            </a:r>
            <a:r>
              <a:rPr lang="en-US" sz="2800" b="1" dirty="0" err="1"/>
              <a:t>func</a:t>
            </a:r>
            <a:r>
              <a:rPr lang="en-US" sz="2800" b="1" dirty="0"/>
              <a:t>, “Hello”);</a:t>
            </a:r>
          </a:p>
        </p:txBody>
      </p:sp>
      <p:sp>
        <p:nvSpPr>
          <p:cNvPr id="9" name="Oval 8">
            <a:extLst>
              <a:ext uri="{FF2B5EF4-FFF2-40B4-BE49-F238E27FC236}">
                <a16:creationId xmlns:a16="http://schemas.microsoft.com/office/drawing/2014/main" id="{02410077-5C35-475F-9A15-00DD26C0C2BB}"/>
              </a:ext>
            </a:extLst>
          </p:cNvPr>
          <p:cNvSpPr/>
          <p:nvPr/>
        </p:nvSpPr>
        <p:spPr>
          <a:xfrm>
            <a:off x="7901796" y="4264778"/>
            <a:ext cx="974786" cy="46249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522699D-BCE9-4C80-8540-EC87841806EF}"/>
              </a:ext>
            </a:extLst>
          </p:cNvPr>
          <p:cNvCxnSpPr>
            <a:stCxn id="6" idx="4"/>
            <a:endCxn id="9" idx="0"/>
          </p:cNvCxnSpPr>
          <p:nvPr/>
        </p:nvCxnSpPr>
        <p:spPr>
          <a:xfrm>
            <a:off x="5835770" y="3068294"/>
            <a:ext cx="2553419" cy="119648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B47E86-130F-4C47-84BE-A69DEB368C4E}"/>
              </a:ext>
            </a:extLst>
          </p:cNvPr>
          <p:cNvSpPr txBox="1"/>
          <p:nvPr/>
        </p:nvSpPr>
        <p:spPr>
          <a:xfrm>
            <a:off x="7553376" y="1829616"/>
            <a:ext cx="3841170" cy="1569660"/>
          </a:xfrm>
          <a:prstGeom prst="rect">
            <a:avLst/>
          </a:prstGeom>
          <a:solidFill>
            <a:schemeClr val="bg1"/>
          </a:solidFill>
          <a:ln w="57150">
            <a:solidFill>
              <a:srgbClr val="C00000"/>
            </a:solidFill>
          </a:ln>
        </p:spPr>
        <p:txBody>
          <a:bodyPr wrap="square" rtlCol="0">
            <a:spAutoFit/>
          </a:bodyPr>
          <a:lstStyle/>
          <a:p>
            <a:r>
              <a:rPr lang="en-US" sz="2400" b="1" dirty="0">
                <a:solidFill>
                  <a:srgbClr val="C00000"/>
                </a:solidFill>
              </a:rPr>
              <a:t>This is a notation for the type corresponding to a function that takes a string argument and returns an int.</a:t>
            </a:r>
          </a:p>
        </p:txBody>
      </p:sp>
    </p:spTree>
    <p:extLst>
      <p:ext uri="{BB962C8B-B14F-4D97-AF65-F5344CB8AC3E}">
        <p14:creationId xmlns:p14="http://schemas.microsoft.com/office/powerpoint/2010/main" val="2471053630"/>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F251-C428-4309-B4FD-72E15B1B1F32}"/>
              </a:ext>
            </a:extLst>
          </p:cNvPr>
          <p:cNvSpPr>
            <a:spLocks noGrp="1"/>
          </p:cNvSpPr>
          <p:nvPr>
            <p:ph type="title"/>
          </p:nvPr>
        </p:nvSpPr>
        <p:spPr/>
        <p:txBody>
          <a:bodyPr>
            <a:normAutofit/>
          </a:bodyPr>
          <a:lstStyle/>
          <a:p>
            <a:r>
              <a:rPr lang="en-US" dirty="0"/>
              <a:t>passing a function or a void method to something that calls it</a:t>
            </a:r>
          </a:p>
        </p:txBody>
      </p:sp>
      <p:sp>
        <p:nvSpPr>
          <p:cNvPr id="3" name="Content Placeholder 2">
            <a:extLst>
              <a:ext uri="{FF2B5EF4-FFF2-40B4-BE49-F238E27FC236}">
                <a16:creationId xmlns:a16="http://schemas.microsoft.com/office/drawing/2014/main" id="{E372348D-AC65-42A6-8DBE-9637EFC9D349}"/>
              </a:ext>
            </a:extLst>
          </p:cNvPr>
          <p:cNvSpPr>
            <a:spLocks noGrp="1"/>
          </p:cNvSpPr>
          <p:nvPr>
            <p:ph idx="1"/>
          </p:nvPr>
        </p:nvSpPr>
        <p:spPr>
          <a:xfrm>
            <a:off x="1024128" y="2286000"/>
            <a:ext cx="10786872" cy="4023360"/>
          </a:xfrm>
        </p:spPr>
        <p:txBody>
          <a:bodyPr>
            <a:normAutofit lnSpcReduction="10000"/>
          </a:bodyPr>
          <a:lstStyle/>
          <a:p>
            <a:r>
              <a:rPr lang="en-US" dirty="0"/>
              <a:t>void </a:t>
            </a:r>
            <a:r>
              <a:rPr lang="en-US" dirty="0" err="1"/>
              <a:t>CallSomething</a:t>
            </a:r>
            <a:r>
              <a:rPr lang="en-US" dirty="0"/>
              <a:t>( (int)(std::string) f, std::string str)</a:t>
            </a:r>
            <a:br>
              <a:rPr lang="en-US" dirty="0"/>
            </a:br>
            <a:r>
              <a:rPr lang="en-US" dirty="0"/>
              <a:t>{</a:t>
            </a:r>
            <a:br>
              <a:rPr lang="en-US" dirty="0"/>
            </a:br>
            <a:r>
              <a:rPr lang="en-US" dirty="0"/>
              <a:t>       </a:t>
            </a:r>
            <a:r>
              <a:rPr lang="en-US" dirty="0" err="1"/>
              <a:t>cout</a:t>
            </a:r>
            <a:r>
              <a:rPr lang="en-US" dirty="0"/>
              <a:t> &lt;&lt; “I called f, and it returned “ &lt;&lt; f(str) &lt;&lt; </a:t>
            </a:r>
            <a:r>
              <a:rPr lang="en-US" dirty="0" err="1"/>
              <a:t>endl</a:t>
            </a:r>
            <a:r>
              <a:rPr lang="en-US" dirty="0"/>
              <a:t>;</a:t>
            </a:r>
            <a:br>
              <a:rPr lang="en-US" dirty="0"/>
            </a:br>
            <a:r>
              <a:rPr lang="en-US" dirty="0"/>
              <a:t>}</a:t>
            </a:r>
          </a:p>
          <a:p>
            <a:r>
              <a:rPr lang="en-US" dirty="0"/>
              <a:t>int </a:t>
            </a:r>
            <a:r>
              <a:rPr lang="en-US" dirty="0" err="1"/>
              <a:t>func</a:t>
            </a:r>
            <a:r>
              <a:rPr lang="en-US" dirty="0"/>
              <a:t>(std::string s)</a:t>
            </a:r>
            <a:br>
              <a:rPr lang="en-US" dirty="0"/>
            </a:br>
            <a:r>
              <a:rPr lang="en-US" dirty="0"/>
              <a:t>{</a:t>
            </a:r>
            <a:br>
              <a:rPr lang="en-US" dirty="0"/>
            </a:br>
            <a:r>
              <a:rPr lang="en-US" dirty="0"/>
              <a:t>	</a:t>
            </a:r>
            <a:r>
              <a:rPr lang="en-US" dirty="0" err="1"/>
              <a:t>cout</a:t>
            </a:r>
            <a:r>
              <a:rPr lang="en-US" dirty="0"/>
              <a:t> &lt;&lt; “This is f, and my argument was “ &lt;&lt; s &lt;&lt; </a:t>
            </a:r>
            <a:r>
              <a:rPr lang="en-US" dirty="0" err="1"/>
              <a:t>endl</a:t>
            </a:r>
            <a:r>
              <a:rPr lang="en-US" dirty="0"/>
              <a:t>;</a:t>
            </a:r>
            <a:br>
              <a:rPr lang="en-US" dirty="0"/>
            </a:br>
            <a:r>
              <a:rPr lang="en-US" dirty="0"/>
              <a:t>       return </a:t>
            </a:r>
            <a:r>
              <a:rPr lang="en-US" dirty="0" err="1"/>
              <a:t>s.length</a:t>
            </a:r>
            <a:r>
              <a:rPr lang="en-US" dirty="0"/>
              <a:t>();</a:t>
            </a:r>
            <a:br>
              <a:rPr lang="en-US" dirty="0"/>
            </a:br>
            <a:r>
              <a:rPr lang="en-US" dirty="0"/>
              <a:t>}</a:t>
            </a:r>
          </a:p>
        </p:txBody>
      </p:sp>
      <p:sp>
        <p:nvSpPr>
          <p:cNvPr id="4" name="Footer Placeholder 3">
            <a:extLst>
              <a:ext uri="{FF2B5EF4-FFF2-40B4-BE49-F238E27FC236}">
                <a16:creationId xmlns:a16="http://schemas.microsoft.com/office/drawing/2014/main" id="{7C7D16AC-125A-46F1-BB8D-0EFE9F65E3F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6279B95-4C10-486C-925C-D4B9BEFEC989}"/>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Oval 5">
            <a:extLst>
              <a:ext uri="{FF2B5EF4-FFF2-40B4-BE49-F238E27FC236}">
                <a16:creationId xmlns:a16="http://schemas.microsoft.com/office/drawing/2014/main" id="{E08DD328-DA97-44A7-B1EE-5C9D94340EAE}"/>
              </a:ext>
            </a:extLst>
          </p:cNvPr>
          <p:cNvSpPr/>
          <p:nvPr/>
        </p:nvSpPr>
        <p:spPr>
          <a:xfrm>
            <a:off x="4140679" y="2110762"/>
            <a:ext cx="3390181" cy="95753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94D515-456E-4342-9AA2-3F5535B99893}"/>
              </a:ext>
            </a:extLst>
          </p:cNvPr>
          <p:cNvSpPr/>
          <p:nvPr/>
        </p:nvSpPr>
        <p:spPr>
          <a:xfrm>
            <a:off x="909079" y="4945599"/>
            <a:ext cx="10641691" cy="523220"/>
          </a:xfrm>
          <a:prstGeom prst="rect">
            <a:avLst/>
          </a:prstGeom>
          <a:solidFill>
            <a:srgbClr val="FFC000"/>
          </a:solidFill>
        </p:spPr>
        <p:txBody>
          <a:bodyPr wrap="square">
            <a:spAutoFit/>
          </a:bodyPr>
          <a:lstStyle/>
          <a:p>
            <a:pPr algn="ctr"/>
            <a:r>
              <a:rPr lang="en-US" sz="2800" b="1" dirty="0" err="1"/>
              <a:t>CallSomething</a:t>
            </a:r>
            <a:r>
              <a:rPr lang="en-US" sz="2800" b="1" dirty="0"/>
              <a:t>([ ](std::string s){ </a:t>
            </a:r>
            <a:r>
              <a:rPr lang="en-US" sz="2800" b="1" dirty="0" err="1"/>
              <a:t>cout</a:t>
            </a:r>
            <a:r>
              <a:rPr lang="en-US" sz="2800" b="1" dirty="0"/>
              <a:t> &lt;&lt; … &lt;&lt; </a:t>
            </a:r>
            <a:r>
              <a:rPr lang="en-US" sz="2800" b="1" dirty="0" err="1"/>
              <a:t>endl</a:t>
            </a:r>
            <a:r>
              <a:rPr lang="en-US" sz="2800" b="1" dirty="0"/>
              <a:t>; }, “Hello”);</a:t>
            </a:r>
          </a:p>
        </p:txBody>
      </p:sp>
      <p:sp>
        <p:nvSpPr>
          <p:cNvPr id="9" name="Oval 8">
            <a:extLst>
              <a:ext uri="{FF2B5EF4-FFF2-40B4-BE49-F238E27FC236}">
                <a16:creationId xmlns:a16="http://schemas.microsoft.com/office/drawing/2014/main" id="{02410077-5C35-475F-9A15-00DD26C0C2BB}"/>
              </a:ext>
            </a:extLst>
          </p:cNvPr>
          <p:cNvSpPr/>
          <p:nvPr/>
        </p:nvSpPr>
        <p:spPr>
          <a:xfrm>
            <a:off x="3329796" y="4643676"/>
            <a:ext cx="8220974" cy="121366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522699D-BCE9-4C80-8540-EC87841806EF}"/>
              </a:ext>
            </a:extLst>
          </p:cNvPr>
          <p:cNvCxnSpPr>
            <a:cxnSpLocks/>
            <a:stCxn id="6" idx="4"/>
            <a:endCxn id="9" idx="0"/>
          </p:cNvCxnSpPr>
          <p:nvPr/>
        </p:nvCxnSpPr>
        <p:spPr>
          <a:xfrm>
            <a:off x="5835770" y="3068294"/>
            <a:ext cx="1604513" cy="15753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B47E86-130F-4C47-84BE-A69DEB368C4E}"/>
              </a:ext>
            </a:extLst>
          </p:cNvPr>
          <p:cNvSpPr txBox="1"/>
          <p:nvPr/>
        </p:nvSpPr>
        <p:spPr>
          <a:xfrm>
            <a:off x="6964393" y="3200301"/>
            <a:ext cx="4203479" cy="830997"/>
          </a:xfrm>
          <a:prstGeom prst="rect">
            <a:avLst/>
          </a:prstGeom>
          <a:solidFill>
            <a:schemeClr val="bg1"/>
          </a:solidFill>
          <a:ln w="57150">
            <a:solidFill>
              <a:srgbClr val="C00000"/>
            </a:solidFill>
          </a:ln>
        </p:spPr>
        <p:txBody>
          <a:bodyPr wrap="square" rtlCol="0">
            <a:spAutoFit/>
          </a:bodyPr>
          <a:lstStyle/>
          <a:p>
            <a:pPr algn="ctr"/>
            <a:r>
              <a:rPr lang="en-US" sz="2400" b="1" dirty="0">
                <a:solidFill>
                  <a:srgbClr val="C00000"/>
                </a:solidFill>
              </a:rPr>
              <a:t>Identical logic, but now “</a:t>
            </a:r>
            <a:r>
              <a:rPr lang="en-US" sz="2400" b="1" dirty="0" err="1">
                <a:solidFill>
                  <a:srgbClr val="C00000"/>
                </a:solidFill>
              </a:rPr>
              <a:t>func</a:t>
            </a:r>
            <a:r>
              <a:rPr lang="en-US" sz="2400" b="1" dirty="0">
                <a:solidFill>
                  <a:srgbClr val="C00000"/>
                </a:solidFill>
              </a:rPr>
              <a:t>” is passed as a lambda</a:t>
            </a:r>
          </a:p>
        </p:txBody>
      </p:sp>
    </p:spTree>
    <p:extLst>
      <p:ext uri="{BB962C8B-B14F-4D97-AF65-F5344CB8AC3E}">
        <p14:creationId xmlns:p14="http://schemas.microsoft.com/office/powerpoint/2010/main" val="4058044583"/>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19C8-629E-4511-ABC0-66CBE82A21CD}"/>
              </a:ext>
            </a:extLst>
          </p:cNvPr>
          <p:cNvSpPr>
            <a:spLocks noGrp="1"/>
          </p:cNvSpPr>
          <p:nvPr>
            <p:ph type="title"/>
          </p:nvPr>
        </p:nvSpPr>
        <p:spPr/>
        <p:txBody>
          <a:bodyPr/>
          <a:lstStyle/>
          <a:p>
            <a:r>
              <a:rPr lang="en-US" dirty="0"/>
              <a:t>Capture syntax options</a:t>
            </a:r>
          </a:p>
        </p:txBody>
      </p:sp>
      <p:sp>
        <p:nvSpPr>
          <p:cNvPr id="3" name="Content Placeholder 2">
            <a:extLst>
              <a:ext uri="{FF2B5EF4-FFF2-40B4-BE49-F238E27FC236}">
                <a16:creationId xmlns:a16="http://schemas.microsoft.com/office/drawing/2014/main" id="{E859691D-56D5-4912-B043-3F0F18439FDF}"/>
              </a:ext>
            </a:extLst>
          </p:cNvPr>
          <p:cNvSpPr>
            <a:spLocks noGrp="1"/>
          </p:cNvSpPr>
          <p:nvPr>
            <p:ph idx="1"/>
          </p:nvPr>
        </p:nvSpPr>
        <p:spPr/>
        <p:txBody>
          <a:bodyPr>
            <a:normAutofit lnSpcReduction="10000"/>
          </a:bodyPr>
          <a:lstStyle/>
          <a:p>
            <a:r>
              <a:rPr lang="en-US" dirty="0"/>
              <a:t>The lambda can obtain a </a:t>
            </a:r>
            <a:r>
              <a:rPr lang="en-US" u="sng" dirty="0"/>
              <a:t>reference</a:t>
            </a:r>
            <a:r>
              <a:rPr lang="en-US" dirty="0"/>
              <a:t> to any valuable in the caller’s scope [&amp;x] or can capture the </a:t>
            </a:r>
            <a:r>
              <a:rPr lang="en-US" u="sng" dirty="0"/>
              <a:t>value</a:t>
            </a:r>
            <a:r>
              <a:rPr lang="en-US" dirty="0"/>
              <a:t> [x].  Value means “make a copy for this lambda call”</a:t>
            </a:r>
          </a:p>
          <a:p>
            <a:endParaRPr lang="en-US" dirty="0"/>
          </a:p>
          <a:p>
            <a:r>
              <a:rPr lang="en-US" dirty="0"/>
              <a:t>You can also mix the two, by adding “=“, like this: [&amp;x, =y]</a:t>
            </a:r>
          </a:p>
          <a:p>
            <a:endParaRPr lang="en-US" dirty="0"/>
          </a:p>
          <a:p>
            <a:r>
              <a:rPr lang="en-US" dirty="0"/>
              <a:t>Once a lambda captures a scope variable by reference, we say that it has an “alias” to that variable.</a:t>
            </a:r>
          </a:p>
        </p:txBody>
      </p:sp>
      <p:sp>
        <p:nvSpPr>
          <p:cNvPr id="4" name="Footer Placeholder 3">
            <a:extLst>
              <a:ext uri="{FF2B5EF4-FFF2-40B4-BE49-F238E27FC236}">
                <a16:creationId xmlns:a16="http://schemas.microsoft.com/office/drawing/2014/main" id="{9EE0EED3-1195-4E26-A18D-161B4B65F89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A30FA74-E067-4C1D-9605-8B9D4119D357}"/>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18187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8" name="Content Placeholder 7">
            <a:extLst>
              <a:ext uri="{FF2B5EF4-FFF2-40B4-BE49-F238E27FC236}">
                <a16:creationId xmlns:a16="http://schemas.microsoft.com/office/drawing/2014/main" id="{1B367B20-B4A7-4F7C-9357-8376E045E985}"/>
              </a:ext>
            </a:extLst>
          </p:cNvPr>
          <p:cNvSpPr>
            <a:spLocks noGrp="1"/>
          </p:cNvSpPr>
          <p:nvPr>
            <p:ph idx="1"/>
          </p:nvPr>
        </p:nvSpPr>
        <p:spPr>
          <a:xfrm>
            <a:off x="1024128" y="5266550"/>
            <a:ext cx="10641690" cy="1042810"/>
          </a:xfrm>
        </p:spPr>
        <p:txBody>
          <a:bodyPr/>
          <a:lstStyle/>
          <a:p>
            <a:pPr algn="ctr"/>
            <a:r>
              <a:rPr lang="en-US" b="1" dirty="0">
                <a:solidFill>
                  <a:srgbClr val="C00000"/>
                </a:solidFill>
              </a:rPr>
              <a:t>Today starts a whole unit entirely focused on concurrency inside a C++ program and how to safely manage it.</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3</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940996" y="3598972"/>
            <a:ext cx="2779672" cy="646331"/>
          </a:xfrm>
          <a:prstGeom prst="rect">
            <a:avLst/>
          </a:prstGeom>
          <a:solidFill>
            <a:srgbClr val="FFC000"/>
          </a:solidFill>
        </p:spPr>
        <p:txBody>
          <a:bodyPr wrap="none" rtlCol="0">
            <a:spAutoFit/>
          </a:bodyPr>
          <a:lstStyle/>
          <a:p>
            <a:pPr algn="ctr"/>
            <a:r>
              <a:rPr lang="en-US" dirty="0"/>
              <a:t>Lightweight vs. Heavyweight</a:t>
            </a:r>
            <a:br>
              <a:rPr lang="en-US" dirty="0"/>
            </a:br>
            <a:r>
              <a:rPr lang="en-US" dirty="0"/>
              <a:t>threads</a:t>
            </a:r>
          </a:p>
        </p:txBody>
      </p:sp>
      <p:sp>
        <p:nvSpPr>
          <p:cNvPr id="7" name="TextBox 6">
            <a:extLst>
              <a:ext uri="{FF2B5EF4-FFF2-40B4-BE49-F238E27FC236}">
                <a16:creationId xmlns:a16="http://schemas.microsoft.com/office/drawing/2014/main" id="{AA6037FA-6EF9-41B7-87AD-DF1B091D45F8}"/>
              </a:ext>
            </a:extLst>
          </p:cNvPr>
          <p:cNvSpPr txBox="1"/>
          <p:nvPr/>
        </p:nvSpPr>
        <p:spPr>
          <a:xfrm>
            <a:off x="6230902" y="2682722"/>
            <a:ext cx="3935052" cy="646331"/>
          </a:xfrm>
          <a:prstGeom prst="rect">
            <a:avLst/>
          </a:prstGeom>
          <a:solidFill>
            <a:srgbClr val="FFC000"/>
          </a:solidFill>
        </p:spPr>
        <p:txBody>
          <a:bodyPr wrap="square" rtlCol="0">
            <a:spAutoFit/>
          </a:bodyPr>
          <a:lstStyle/>
          <a:p>
            <a:pPr algn="ctr"/>
            <a:r>
              <a:rPr lang="en-US" dirty="0"/>
              <a:t>Schedulers and multilevel feedback queues with round-robin scheduling</a:t>
            </a:r>
          </a:p>
        </p:txBody>
      </p:sp>
      <p:sp>
        <p:nvSpPr>
          <p:cNvPr id="10" name="TextBox 9">
            <a:extLst>
              <a:ext uri="{FF2B5EF4-FFF2-40B4-BE49-F238E27FC236}">
                <a16:creationId xmlns:a16="http://schemas.microsoft.com/office/drawing/2014/main" id="{03CBCB8C-6D8E-43EE-B138-A40F8D2F0409}"/>
              </a:ext>
            </a:extLst>
          </p:cNvPr>
          <p:cNvSpPr txBox="1"/>
          <p:nvPr/>
        </p:nvSpPr>
        <p:spPr>
          <a:xfrm>
            <a:off x="2026046" y="2727283"/>
            <a:ext cx="2609561" cy="369332"/>
          </a:xfrm>
          <a:prstGeom prst="rect">
            <a:avLst/>
          </a:prstGeom>
          <a:solidFill>
            <a:srgbClr val="FFC000"/>
          </a:solidFill>
        </p:spPr>
        <p:txBody>
          <a:bodyPr wrap="none" rtlCol="0">
            <a:spAutoFit/>
          </a:bodyPr>
          <a:lstStyle/>
          <a:p>
            <a:r>
              <a:rPr lang="en-US" dirty="0"/>
              <a:t>Reminder: Thread Concept</a:t>
            </a:r>
          </a:p>
        </p:txBody>
      </p:sp>
      <p:sp>
        <p:nvSpPr>
          <p:cNvPr id="12" name="TextBox 11">
            <a:extLst>
              <a:ext uri="{FF2B5EF4-FFF2-40B4-BE49-F238E27FC236}">
                <a16:creationId xmlns:a16="http://schemas.microsoft.com/office/drawing/2014/main" id="{EF2D8A7B-3E08-4071-9D27-5BC1403CBC35}"/>
              </a:ext>
            </a:extLst>
          </p:cNvPr>
          <p:cNvSpPr txBox="1"/>
          <p:nvPr/>
        </p:nvSpPr>
        <p:spPr>
          <a:xfrm>
            <a:off x="6486265" y="3594174"/>
            <a:ext cx="3424335" cy="646331"/>
          </a:xfrm>
          <a:prstGeom prst="rect">
            <a:avLst/>
          </a:prstGeom>
          <a:solidFill>
            <a:srgbClr val="FFC000"/>
          </a:solidFill>
        </p:spPr>
        <p:txBody>
          <a:bodyPr wrap="none" rtlCol="0">
            <a:spAutoFit/>
          </a:bodyPr>
          <a:lstStyle/>
          <a:p>
            <a:pPr algn="ctr"/>
            <a:r>
              <a:rPr lang="en-US" dirty="0"/>
              <a:t>Memory access speeds in a NUMA </a:t>
            </a:r>
            <a:br>
              <a:rPr lang="en-US" dirty="0"/>
            </a:br>
            <a:r>
              <a:rPr lang="en-US" dirty="0"/>
              <a:t>setting with threads</a:t>
            </a:r>
          </a:p>
        </p:txBody>
      </p:sp>
    </p:spTree>
    <p:extLst>
      <p:ext uri="{BB962C8B-B14F-4D97-AF65-F5344CB8AC3E}">
        <p14:creationId xmlns:p14="http://schemas.microsoft.com/office/powerpoint/2010/main" val="997448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66D9-5781-4D42-A78C-213EB34E5420}"/>
              </a:ext>
            </a:extLst>
          </p:cNvPr>
          <p:cNvSpPr>
            <a:spLocks noGrp="1"/>
          </p:cNvSpPr>
          <p:nvPr>
            <p:ph type="title"/>
          </p:nvPr>
        </p:nvSpPr>
        <p:spPr/>
        <p:txBody>
          <a:bodyPr/>
          <a:lstStyle/>
          <a:p>
            <a:r>
              <a:rPr lang="en-US" dirty="0"/>
              <a:t>Why does C++ have both capture and also thread arguments?</a:t>
            </a:r>
          </a:p>
        </p:txBody>
      </p:sp>
      <p:sp>
        <p:nvSpPr>
          <p:cNvPr id="3" name="Content Placeholder 2">
            <a:extLst>
              <a:ext uri="{FF2B5EF4-FFF2-40B4-BE49-F238E27FC236}">
                <a16:creationId xmlns:a16="http://schemas.microsoft.com/office/drawing/2014/main" id="{2F9E99D4-9CE4-4937-A5AE-8AFA3546C15C}"/>
              </a:ext>
            </a:extLst>
          </p:cNvPr>
          <p:cNvSpPr>
            <a:spLocks noGrp="1"/>
          </p:cNvSpPr>
          <p:nvPr>
            <p:ph idx="1"/>
          </p:nvPr>
        </p:nvSpPr>
        <p:spPr>
          <a:xfrm>
            <a:off x="1024127" y="2286000"/>
            <a:ext cx="10957963" cy="4023360"/>
          </a:xfrm>
        </p:spPr>
        <p:txBody>
          <a:bodyPr>
            <a:normAutofit fontScale="92500" lnSpcReduction="20000"/>
          </a:bodyPr>
          <a:lstStyle/>
          <a:p>
            <a:r>
              <a:rPr lang="en-US" dirty="0"/>
              <a:t>It may feel as if the variables in the […] part are no different from the parameters in the (…) part.</a:t>
            </a:r>
          </a:p>
          <a:p>
            <a:endParaRPr lang="en-US" dirty="0"/>
          </a:p>
          <a:p>
            <a:r>
              <a:rPr lang="en-US" dirty="0"/>
              <a:t>The difference is that when launching a thread, the caller supplies any the arguments.  Each could have a different argument.</a:t>
            </a:r>
          </a:p>
          <a:p>
            <a:endParaRPr lang="en-US" dirty="0"/>
          </a:p>
          <a:p>
            <a:r>
              <a:rPr lang="en-US" dirty="0"/>
              <a:t>Capture is useful because a lambda is actually an “expression” – you can define a lambda in one place but use it elsewhere.  In the code that calls the lambda, those captured variables might not be in scope.</a:t>
            </a:r>
          </a:p>
        </p:txBody>
      </p:sp>
      <p:sp>
        <p:nvSpPr>
          <p:cNvPr id="4" name="Footer Placeholder 3">
            <a:extLst>
              <a:ext uri="{FF2B5EF4-FFF2-40B4-BE49-F238E27FC236}">
                <a16:creationId xmlns:a16="http://schemas.microsoft.com/office/drawing/2014/main" id="{A2424B63-D6D5-42C5-B345-779873463AA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6137833-8601-4701-B58F-0BEFF66AAADD}"/>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3138318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E62C-9DA3-4C81-B149-20907F28EC1C}"/>
              </a:ext>
            </a:extLst>
          </p:cNvPr>
          <p:cNvSpPr>
            <a:spLocks noGrp="1"/>
          </p:cNvSpPr>
          <p:nvPr>
            <p:ph type="title"/>
          </p:nvPr>
        </p:nvSpPr>
        <p:spPr/>
        <p:txBody>
          <a:bodyPr/>
          <a:lstStyle/>
          <a:p>
            <a:r>
              <a:rPr lang="en-US" dirty="0"/>
              <a:t>… And now Our threads can run!</a:t>
            </a:r>
          </a:p>
        </p:txBody>
      </p:sp>
      <p:sp>
        <p:nvSpPr>
          <p:cNvPr id="3" name="Content Placeholder 2">
            <a:extLst>
              <a:ext uri="{FF2B5EF4-FFF2-40B4-BE49-F238E27FC236}">
                <a16:creationId xmlns:a16="http://schemas.microsoft.com/office/drawing/2014/main" id="{31FFF073-EC56-4F53-898C-A4E503AF103C}"/>
              </a:ext>
            </a:extLst>
          </p:cNvPr>
          <p:cNvSpPr>
            <a:spLocks noGrp="1"/>
          </p:cNvSpPr>
          <p:nvPr>
            <p:ph idx="1"/>
          </p:nvPr>
        </p:nvSpPr>
        <p:spPr/>
        <p:txBody>
          <a:bodyPr>
            <a:normAutofit/>
          </a:bodyPr>
          <a:lstStyle/>
          <a:p>
            <a:r>
              <a:rPr lang="en-US" dirty="0"/>
              <a:t>Once we have created our threads, each will have:</a:t>
            </a:r>
          </a:p>
          <a:p>
            <a:pPr lvl="1"/>
            <a:r>
              <a:rPr lang="en-US" dirty="0"/>
              <a:t> Its own stack, on which local variables will be allocated</a:t>
            </a:r>
          </a:p>
          <a:p>
            <a:pPr lvl="1"/>
            <a:r>
              <a:rPr lang="en-US" dirty="0"/>
              <a:t> Its own “PC” register, and other registers</a:t>
            </a:r>
          </a:p>
          <a:p>
            <a:pPr lvl="1"/>
            <a:r>
              <a:rPr lang="en-US" dirty="0"/>
              <a:t> Its own independent execution.</a:t>
            </a:r>
          </a:p>
          <a:p>
            <a:pPr lvl="1"/>
            <a:r>
              <a:rPr lang="en-US" dirty="0"/>
              <a:t> </a:t>
            </a:r>
            <a:r>
              <a:rPr lang="en-US" dirty="0">
                <a:solidFill>
                  <a:srgbClr val="C00000"/>
                </a:solidFill>
              </a:rPr>
              <a:t>Access to objects that might also be accessed by other threads!</a:t>
            </a:r>
          </a:p>
          <a:p>
            <a:pPr marL="128016" lvl="1" indent="0">
              <a:buNone/>
            </a:pPr>
            <a:endParaRPr lang="en-US" dirty="0"/>
          </a:p>
          <a:p>
            <a:pPr marL="128016" lvl="1" indent="0">
              <a:buNone/>
            </a:pPr>
            <a:r>
              <a:rPr lang="en-US" dirty="0"/>
              <a:t>This last case can cause issues, as we will see</a:t>
            </a:r>
          </a:p>
        </p:txBody>
      </p:sp>
      <p:sp>
        <p:nvSpPr>
          <p:cNvPr id="4" name="Footer Placeholder 3">
            <a:extLst>
              <a:ext uri="{FF2B5EF4-FFF2-40B4-BE49-F238E27FC236}">
                <a16:creationId xmlns:a16="http://schemas.microsoft.com/office/drawing/2014/main" id="{026A1F45-D225-4A3F-A966-1649AB4E454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548C41C-BF28-4A25-9B52-1E56FAA9122F}"/>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3680165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E62C-9DA3-4C81-B149-20907F28EC1C}"/>
              </a:ext>
            </a:extLst>
          </p:cNvPr>
          <p:cNvSpPr>
            <a:spLocks noGrp="1"/>
          </p:cNvSpPr>
          <p:nvPr>
            <p:ph type="title"/>
          </p:nvPr>
        </p:nvSpPr>
        <p:spPr/>
        <p:txBody>
          <a:bodyPr/>
          <a:lstStyle/>
          <a:p>
            <a:r>
              <a:rPr lang="en-US" dirty="0"/>
              <a:t>… Run on which core?</a:t>
            </a:r>
          </a:p>
        </p:txBody>
      </p:sp>
      <p:sp>
        <p:nvSpPr>
          <p:cNvPr id="3" name="Content Placeholder 2">
            <a:extLst>
              <a:ext uri="{FF2B5EF4-FFF2-40B4-BE49-F238E27FC236}">
                <a16:creationId xmlns:a16="http://schemas.microsoft.com/office/drawing/2014/main" id="{31FFF073-EC56-4F53-898C-A4E503AF103C}"/>
              </a:ext>
            </a:extLst>
          </p:cNvPr>
          <p:cNvSpPr>
            <a:spLocks noGrp="1"/>
          </p:cNvSpPr>
          <p:nvPr>
            <p:ph idx="1"/>
          </p:nvPr>
        </p:nvSpPr>
        <p:spPr/>
        <p:txBody>
          <a:bodyPr>
            <a:normAutofit/>
          </a:bodyPr>
          <a:lstStyle/>
          <a:p>
            <a:r>
              <a:rPr lang="en-US" dirty="0"/>
              <a:t>Which core will a thread run on?</a:t>
            </a:r>
          </a:p>
          <a:p>
            <a:endParaRPr lang="en-US" dirty="0"/>
          </a:p>
          <a:p>
            <a:r>
              <a:rPr lang="en-US" dirty="0"/>
              <a:t>In fact, unless you specify that you want to use more than one core, Linux will run all the threads on the </a:t>
            </a:r>
            <a:r>
              <a:rPr lang="en-US" i="1" dirty="0"/>
              <a:t>same </a:t>
            </a:r>
            <a:r>
              <a:rPr lang="en-US" dirty="0"/>
              <a:t>core!</a:t>
            </a:r>
          </a:p>
          <a:p>
            <a:pPr lvl="1"/>
            <a:endParaRPr lang="en-US" dirty="0"/>
          </a:p>
          <a:p>
            <a:pPr marL="128016" lvl="1" indent="0">
              <a:buNone/>
            </a:pPr>
            <a:r>
              <a:rPr lang="en-US" dirty="0"/>
              <a:t>So if we do nothing and create 20 threads, the one CPU core must context switch between those 20 threads.  (Linux does this automatically).</a:t>
            </a:r>
          </a:p>
        </p:txBody>
      </p:sp>
      <p:sp>
        <p:nvSpPr>
          <p:cNvPr id="4" name="Footer Placeholder 3">
            <a:extLst>
              <a:ext uri="{FF2B5EF4-FFF2-40B4-BE49-F238E27FC236}">
                <a16:creationId xmlns:a16="http://schemas.microsoft.com/office/drawing/2014/main" id="{026A1F45-D225-4A3F-A966-1649AB4E454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548C41C-BF28-4A25-9B52-1E56FAA9122F}"/>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846917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E224-10F4-4F0D-9C19-3C6D08714667}"/>
              </a:ext>
            </a:extLst>
          </p:cNvPr>
          <p:cNvSpPr>
            <a:spLocks noGrp="1"/>
          </p:cNvSpPr>
          <p:nvPr>
            <p:ph type="title"/>
          </p:nvPr>
        </p:nvSpPr>
        <p:spPr/>
        <p:txBody>
          <a:bodyPr/>
          <a:lstStyle/>
          <a:p>
            <a:r>
              <a:rPr lang="en-US" dirty="0"/>
              <a:t>Lightweight threads</a:t>
            </a:r>
          </a:p>
        </p:txBody>
      </p:sp>
      <p:sp>
        <p:nvSpPr>
          <p:cNvPr id="3" name="Content Placeholder 2">
            <a:extLst>
              <a:ext uri="{FF2B5EF4-FFF2-40B4-BE49-F238E27FC236}">
                <a16:creationId xmlns:a16="http://schemas.microsoft.com/office/drawing/2014/main" id="{A4604585-53F8-4E2B-951B-2EE9AF248394}"/>
              </a:ext>
            </a:extLst>
          </p:cNvPr>
          <p:cNvSpPr>
            <a:spLocks noGrp="1"/>
          </p:cNvSpPr>
          <p:nvPr>
            <p:ph idx="1"/>
          </p:nvPr>
        </p:nvSpPr>
        <p:spPr>
          <a:xfrm>
            <a:off x="1024128" y="2725946"/>
            <a:ext cx="10641690" cy="3583413"/>
          </a:xfrm>
        </p:spPr>
        <p:txBody>
          <a:bodyPr/>
          <a:lstStyle/>
          <a:p>
            <a:r>
              <a:rPr lang="en-US" dirty="0"/>
              <a:t>We say that a thread is “lightweight” if it doesn’t have a core dedicated to it.  A “heavyweight” thread has its own core.</a:t>
            </a:r>
          </a:p>
          <a:p>
            <a:endParaRPr lang="en-US" dirty="0"/>
          </a:p>
          <a:p>
            <a:r>
              <a:rPr lang="en-US" dirty="0"/>
              <a:t>With lightweight threads we can have many per core.</a:t>
            </a:r>
          </a:p>
        </p:txBody>
      </p:sp>
      <p:sp>
        <p:nvSpPr>
          <p:cNvPr id="4" name="Footer Placeholder 3">
            <a:extLst>
              <a:ext uri="{FF2B5EF4-FFF2-40B4-BE49-F238E27FC236}">
                <a16:creationId xmlns:a16="http://schemas.microsoft.com/office/drawing/2014/main" id="{77C373A9-9340-4DD4-9516-1B6250814EB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352EAE0-6CCD-4CCF-AF5D-0A0D6AD5BB44}"/>
              </a:ext>
            </a:extLst>
          </p:cNvPr>
          <p:cNvSpPr>
            <a:spLocks noGrp="1"/>
          </p:cNvSpPr>
          <p:nvPr>
            <p:ph type="sldNum" sz="quarter" idx="12"/>
          </p:nvPr>
        </p:nvSpPr>
        <p:spPr/>
        <p:txBody>
          <a:bodyPr/>
          <a:lstStyle/>
          <a:p>
            <a:fld id="{6547F9EC-0141-428E-9624-21FD351CB832}" type="slidenum">
              <a:rPr lang="en-US" smtClean="0"/>
              <a:pPr/>
              <a:t>33</a:t>
            </a:fld>
            <a:endParaRPr lang="en-US"/>
          </a:p>
        </p:txBody>
      </p:sp>
    </p:spTree>
    <p:extLst>
      <p:ext uri="{BB962C8B-B14F-4D97-AF65-F5344CB8AC3E}">
        <p14:creationId xmlns:p14="http://schemas.microsoft.com/office/powerpoint/2010/main" val="2163555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D34B-1D19-412D-98CC-0F80C1A960E1}"/>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5420C04B-C6B1-4607-B6DF-20BCF36D1BDF}"/>
              </a:ext>
            </a:extLst>
          </p:cNvPr>
          <p:cNvSpPr>
            <a:spLocks noGrp="1"/>
          </p:cNvSpPr>
          <p:nvPr>
            <p:ph idx="1"/>
          </p:nvPr>
        </p:nvSpPr>
        <p:spPr/>
        <p:txBody>
          <a:bodyPr/>
          <a:lstStyle/>
          <a:p>
            <a:r>
              <a:rPr lang="en-US" dirty="0"/>
              <a:t>Internal to Linux is a clock, and this clock is configured by the kernel to interrupt at various rates.</a:t>
            </a:r>
          </a:p>
          <a:p>
            <a:endParaRPr lang="en-US" dirty="0"/>
          </a:p>
          <a:p>
            <a:r>
              <a:rPr lang="en-US" dirty="0"/>
              <a:t>When your lightweight thread is running, the threads library asks Linux to send a signal after, say, 25ms.</a:t>
            </a:r>
          </a:p>
          <a:p>
            <a:endParaRPr lang="en-US" dirty="0"/>
          </a:p>
          <a:p>
            <a:r>
              <a:rPr lang="en-US" dirty="0"/>
              <a:t>The clock interrupts the kernel, and Linux signals std::thread</a:t>
            </a:r>
          </a:p>
        </p:txBody>
      </p:sp>
      <p:sp>
        <p:nvSpPr>
          <p:cNvPr id="4" name="Footer Placeholder 3">
            <a:extLst>
              <a:ext uri="{FF2B5EF4-FFF2-40B4-BE49-F238E27FC236}">
                <a16:creationId xmlns:a16="http://schemas.microsoft.com/office/drawing/2014/main" id="{4929E3A0-74AC-456D-B23C-C6F831D9880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795A9F8-0120-4620-AC15-9C482C683544}"/>
              </a:ext>
            </a:extLst>
          </p:cNvPr>
          <p:cNvSpPr>
            <a:spLocks noGrp="1"/>
          </p:cNvSpPr>
          <p:nvPr>
            <p:ph type="sldNum" sz="quarter" idx="12"/>
          </p:nvPr>
        </p:nvSpPr>
        <p:spPr/>
        <p:txBody>
          <a:bodyPr/>
          <a:lstStyle/>
          <a:p>
            <a:fld id="{6547F9EC-0141-428E-9624-21FD351CB832}" type="slidenum">
              <a:rPr lang="en-US" smtClean="0"/>
              <a:t>34</a:t>
            </a:fld>
            <a:endParaRPr lang="en-US"/>
          </a:p>
        </p:txBody>
      </p:sp>
      <p:pic>
        <p:nvPicPr>
          <p:cNvPr id="6" name="Picture 5">
            <a:extLst>
              <a:ext uri="{FF2B5EF4-FFF2-40B4-BE49-F238E27FC236}">
                <a16:creationId xmlns:a16="http://schemas.microsoft.com/office/drawing/2014/main" id="{DDB6D558-21EB-4EE3-895C-2D372F048E8E}"/>
              </a:ext>
            </a:extLst>
          </p:cNvPr>
          <p:cNvPicPr>
            <a:picLocks noChangeAspect="1"/>
          </p:cNvPicPr>
          <p:nvPr/>
        </p:nvPicPr>
        <p:blipFill>
          <a:blip r:embed="rId2"/>
          <a:stretch>
            <a:fillRect/>
          </a:stretch>
        </p:blipFill>
        <p:spPr>
          <a:xfrm>
            <a:off x="10593238" y="258189"/>
            <a:ext cx="1217762" cy="1826643"/>
          </a:xfrm>
          <a:prstGeom prst="rect">
            <a:avLst/>
          </a:prstGeom>
        </p:spPr>
      </p:pic>
    </p:spTree>
    <p:extLst>
      <p:ext uri="{BB962C8B-B14F-4D97-AF65-F5344CB8AC3E}">
        <p14:creationId xmlns:p14="http://schemas.microsoft.com/office/powerpoint/2010/main" val="663358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0DA6-04EE-46CB-9B53-54FF56B4AC3F}"/>
              </a:ext>
            </a:extLst>
          </p:cNvPr>
          <p:cNvSpPr>
            <a:spLocks noGrp="1"/>
          </p:cNvSpPr>
          <p:nvPr>
            <p:ph type="title"/>
          </p:nvPr>
        </p:nvSpPr>
        <p:spPr/>
        <p:txBody>
          <a:bodyPr/>
          <a:lstStyle/>
          <a:p>
            <a:r>
              <a:rPr lang="en-US" dirty="0"/>
              <a:t>At this point the signal handler is running in std::thread</a:t>
            </a:r>
          </a:p>
        </p:txBody>
      </p:sp>
      <p:sp>
        <p:nvSpPr>
          <p:cNvPr id="3" name="Content Placeholder 2">
            <a:extLst>
              <a:ext uri="{FF2B5EF4-FFF2-40B4-BE49-F238E27FC236}">
                <a16:creationId xmlns:a16="http://schemas.microsoft.com/office/drawing/2014/main" id="{33A9CFC3-B0E3-45E8-B014-2C5C92CAF8F4}"/>
              </a:ext>
            </a:extLst>
          </p:cNvPr>
          <p:cNvSpPr>
            <a:spLocks noGrp="1"/>
          </p:cNvSpPr>
          <p:nvPr>
            <p:ph idx="1"/>
          </p:nvPr>
        </p:nvSpPr>
        <p:spPr/>
        <p:txBody>
          <a:bodyPr/>
          <a:lstStyle/>
          <a:p>
            <a:r>
              <a:rPr lang="en-US" dirty="0"/>
              <a:t>Recall that running a signal handler is like doing a method call, except that the kernel “caused” the method to run.</a:t>
            </a:r>
          </a:p>
          <a:p>
            <a:endParaRPr lang="en-US" dirty="0"/>
          </a:p>
          <a:p>
            <a:r>
              <a:rPr lang="en-US" dirty="0"/>
              <a:t>So at this moment, registers and the PC of the current thread have been pushed to the stack!</a:t>
            </a:r>
          </a:p>
          <a:p>
            <a:endParaRPr lang="en-US" dirty="0"/>
          </a:p>
          <a:p>
            <a:r>
              <a:rPr lang="en-US" dirty="0"/>
              <a:t>We call this stack and saved register state a “context”.</a:t>
            </a:r>
          </a:p>
        </p:txBody>
      </p:sp>
      <p:sp>
        <p:nvSpPr>
          <p:cNvPr id="4" name="Footer Placeholder 3">
            <a:extLst>
              <a:ext uri="{FF2B5EF4-FFF2-40B4-BE49-F238E27FC236}">
                <a16:creationId xmlns:a16="http://schemas.microsoft.com/office/drawing/2014/main" id="{717EC90F-D5A6-44B4-A517-9479274BEC3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85ADC6A-D90E-49FB-9E10-1310DFC606FE}"/>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1511755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4C78-0724-4601-A697-E76094011DF7}"/>
              </a:ext>
            </a:extLst>
          </p:cNvPr>
          <p:cNvSpPr>
            <a:spLocks noGrp="1"/>
          </p:cNvSpPr>
          <p:nvPr>
            <p:ph type="title"/>
          </p:nvPr>
        </p:nvSpPr>
        <p:spPr/>
        <p:txBody>
          <a:bodyPr/>
          <a:lstStyle/>
          <a:p>
            <a:r>
              <a:rPr lang="en-US" dirty="0"/>
              <a:t>Thread contexts</a:t>
            </a:r>
          </a:p>
        </p:txBody>
      </p:sp>
      <p:sp>
        <p:nvSpPr>
          <p:cNvPr id="4" name="Footer Placeholder 3">
            <a:extLst>
              <a:ext uri="{FF2B5EF4-FFF2-40B4-BE49-F238E27FC236}">
                <a16:creationId xmlns:a16="http://schemas.microsoft.com/office/drawing/2014/main" id="{C3317E5C-4F94-461C-A924-EE254909432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FB93436-22B1-4FED-8649-83CECB9DABEC}"/>
              </a:ext>
            </a:extLst>
          </p:cNvPr>
          <p:cNvSpPr>
            <a:spLocks noGrp="1"/>
          </p:cNvSpPr>
          <p:nvPr>
            <p:ph type="sldNum" sz="quarter" idx="12"/>
          </p:nvPr>
        </p:nvSpPr>
        <p:spPr/>
        <p:txBody>
          <a:bodyPr/>
          <a:lstStyle/>
          <a:p>
            <a:fld id="{6547F9EC-0141-428E-9624-21FD351CB832}" type="slidenum">
              <a:rPr lang="en-US" smtClean="0"/>
              <a:t>36</a:t>
            </a:fld>
            <a:endParaRPr lang="en-US"/>
          </a:p>
        </p:txBody>
      </p:sp>
      <p:sp>
        <p:nvSpPr>
          <p:cNvPr id="7" name="Rectangle 20">
            <a:extLst>
              <a:ext uri="{FF2B5EF4-FFF2-40B4-BE49-F238E27FC236}">
                <a16:creationId xmlns:a16="http://schemas.microsoft.com/office/drawing/2014/main" id="{BB11B0D1-14F6-4C8C-AC06-E600C86D7173}"/>
              </a:ext>
            </a:extLst>
          </p:cNvPr>
          <p:cNvSpPr txBox="1">
            <a:spLocks noChangeArrowheads="1"/>
          </p:cNvSpPr>
          <p:nvPr/>
        </p:nvSpPr>
        <p:spPr bwMode="auto">
          <a:xfrm>
            <a:off x="915793" y="1775955"/>
            <a:ext cx="8307387" cy="185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kumimoji="0" lang="en-US" sz="2400" b="1" i="0" u="none" strike="noStrike" kern="0" cap="none" spc="0" normalizeH="0" baseline="0" noProof="0" dirty="0">
                <a:ln>
                  <a:noFill/>
                </a:ln>
                <a:solidFill>
                  <a:srgbClr val="000000"/>
                </a:solidFill>
                <a:effectLst/>
                <a:uLnTx/>
                <a:uFillTx/>
                <a:latin typeface="Calibri" pitchFamily="34" charset="0"/>
                <a:ea typeface="+mn-ea"/>
                <a:cs typeface="+mn-cs"/>
              </a:rPr>
              <a:t>Multiple threads can be associated with a process</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itchFamily="34" charset="0"/>
              </a:rPr>
              <a:t>Each thread has its own logical control flow </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itchFamily="34" charset="0"/>
              </a:rPr>
              <a:t>Each thread shares the same code, data, and kernel context</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itchFamily="34" charset="0"/>
              </a:rPr>
              <a:t>Each thread has its own stack for local variables </a:t>
            </a:r>
          </a:p>
          <a:p>
            <a:pPr marL="1143000" marR="0" lvl="2" indent="-228600" algn="l" defTabSz="914400" rtl="0" eaLnBrk="1" fontAlgn="base" latinLnBrk="0" hangingPunct="1">
              <a:lnSpc>
                <a:spcPct val="100000"/>
              </a:lnSpc>
              <a:spcBef>
                <a:spcPct val="20000"/>
              </a:spcBef>
              <a:spcAft>
                <a:spcPct val="0"/>
              </a:spcAft>
              <a:buClrTx/>
              <a:buSzPct val="80000"/>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itchFamily="34" charset="0"/>
              </a:rPr>
              <a:t>but not protected from other threads</a:t>
            </a:r>
          </a:p>
          <a:p>
            <a:pPr marL="742950" marR="0" lvl="1" indent="-285750" algn="l" defTabSz="914400" rtl="0" eaLnBrk="1" fontAlgn="base" latinLnBrk="0" hangingPunct="1">
              <a:lnSpc>
                <a:spcPct val="100000"/>
              </a:lnSpc>
              <a:spcBef>
                <a:spcPct val="20000"/>
              </a:spcBef>
              <a:spcAft>
                <a:spcPct val="0"/>
              </a:spcAft>
              <a:buClr>
                <a:srgbClr val="990000"/>
              </a:buClr>
              <a:buSzPct val="110000"/>
              <a:buFont typeface="Wingdings" pitchFamily="2" charset="2"/>
              <a:buChar char="§"/>
              <a:tabLst/>
              <a:defRPr/>
            </a:pPr>
            <a:r>
              <a:rPr kumimoji="0" lang="en-US" sz="2000" b="0" i="0" u="none" strike="noStrike" kern="0" cap="none" spc="0" normalizeH="0" baseline="0" noProof="0" dirty="0">
                <a:ln>
                  <a:noFill/>
                </a:ln>
                <a:solidFill>
                  <a:srgbClr val="000000"/>
                </a:solidFill>
                <a:effectLst/>
                <a:uLnTx/>
                <a:uFillTx/>
                <a:latin typeface="Calibri" pitchFamily="34" charset="0"/>
              </a:rPr>
              <a:t>Each thread has its own thread id (TID)</a:t>
            </a:r>
          </a:p>
        </p:txBody>
      </p:sp>
      <p:sp>
        <p:nvSpPr>
          <p:cNvPr id="8" name="Text Box 8">
            <a:extLst>
              <a:ext uri="{FF2B5EF4-FFF2-40B4-BE49-F238E27FC236}">
                <a16:creationId xmlns:a16="http://schemas.microsoft.com/office/drawing/2014/main" id="{6EA8EA2D-65A8-4A7B-937A-FAE42DFBC949}"/>
              </a:ext>
            </a:extLst>
          </p:cNvPr>
          <p:cNvSpPr txBox="1">
            <a:spLocks noChangeArrowheads="1"/>
          </p:cNvSpPr>
          <p:nvPr/>
        </p:nvSpPr>
        <p:spPr bwMode="auto">
          <a:xfrm>
            <a:off x="2545361" y="4487403"/>
            <a:ext cx="1932252" cy="1446550"/>
          </a:xfrm>
          <a:prstGeom prst="rect">
            <a:avLst/>
          </a:prstGeom>
          <a:solidFill>
            <a:srgbClr val="F1C7C7"/>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rPr>
              <a:t>Thread 1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Data registers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Condition codes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SP</a:t>
            </a:r>
            <a:r>
              <a:rPr kumimoji="0" lang="en-US" sz="1800" b="1" i="0" u="none" strike="noStrike" kern="0" cap="none" spc="0" normalizeH="0" baseline="-25000" noProof="0" dirty="0">
                <a:ln>
                  <a:noFill/>
                </a:ln>
                <a:solidFill>
                  <a:srgbClr val="000000"/>
                </a:solidFill>
                <a:effectLst/>
                <a:uLnTx/>
                <a:uFillTx/>
                <a:latin typeface="Calibri"/>
              </a:rPr>
              <a:t>1</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PC</a:t>
            </a:r>
            <a:r>
              <a:rPr kumimoji="0" lang="en-US" sz="1800" b="1" i="0" u="none" strike="noStrike" kern="0" cap="none" spc="0" normalizeH="0" baseline="-25000" noProof="0" dirty="0">
                <a:ln>
                  <a:noFill/>
                </a:ln>
                <a:solidFill>
                  <a:srgbClr val="000000"/>
                </a:solidFill>
                <a:effectLst/>
                <a:uLnTx/>
                <a:uFillTx/>
                <a:latin typeface="Calibri"/>
              </a:rPr>
              <a:t>1</a:t>
            </a:r>
          </a:p>
        </p:txBody>
      </p:sp>
      <p:sp>
        <p:nvSpPr>
          <p:cNvPr id="9" name="Rectangle 12">
            <a:extLst>
              <a:ext uri="{FF2B5EF4-FFF2-40B4-BE49-F238E27FC236}">
                <a16:creationId xmlns:a16="http://schemas.microsoft.com/office/drawing/2014/main" id="{7BC50CF2-155A-45DA-AE76-34D372D7CC40}"/>
              </a:ext>
            </a:extLst>
          </p:cNvPr>
          <p:cNvSpPr>
            <a:spLocks noChangeAspect="1" noChangeArrowheads="1"/>
          </p:cNvSpPr>
          <p:nvPr/>
        </p:nvSpPr>
        <p:spPr bwMode="auto">
          <a:xfrm>
            <a:off x="2542186" y="3876216"/>
            <a:ext cx="1885950" cy="319087"/>
          </a:xfrm>
          <a:prstGeom prst="rect">
            <a:avLst/>
          </a:prstGeom>
          <a:solidFill>
            <a:srgbClr val="F6F5BD"/>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stack 1</a:t>
            </a:r>
          </a:p>
        </p:txBody>
      </p:sp>
      <p:sp>
        <p:nvSpPr>
          <p:cNvPr id="10" name="Text Box 13">
            <a:extLst>
              <a:ext uri="{FF2B5EF4-FFF2-40B4-BE49-F238E27FC236}">
                <a16:creationId xmlns:a16="http://schemas.microsoft.com/office/drawing/2014/main" id="{74B83932-7C04-4229-BA61-1A95328602ED}"/>
              </a:ext>
            </a:extLst>
          </p:cNvPr>
          <p:cNvSpPr txBox="1">
            <a:spLocks noChangeArrowheads="1"/>
          </p:cNvSpPr>
          <p:nvPr/>
        </p:nvSpPr>
        <p:spPr bwMode="auto">
          <a:xfrm>
            <a:off x="2247597" y="5984491"/>
            <a:ext cx="2646878" cy="400110"/>
          </a:xfrm>
          <a:prstGeom prst="rect">
            <a:avLst/>
          </a:prstGeom>
          <a:noFill/>
          <a:ln w="25400">
            <a:noFill/>
            <a:miter lim="800000"/>
            <a:headEnd/>
            <a:tailEnd/>
          </a:ln>
          <a:effectLst/>
        </p:spPr>
        <p:txBody>
          <a:bodyPr wrap="none" anchor="ctr">
            <a:spAutoFit/>
          </a:bodyPr>
          <a:lstStyle/>
          <a:p>
            <a:pPr algn="ctr" defTabSz="914400" eaLnBrk="0" fontAlgn="base" hangingPunct="0">
              <a:spcBef>
                <a:spcPct val="0"/>
              </a:spcBef>
              <a:spcAft>
                <a:spcPct val="0"/>
              </a:spcAft>
            </a:pPr>
            <a:r>
              <a:rPr lang="en-US" sz="2000" b="1" dirty="0">
                <a:solidFill>
                  <a:srgbClr val="FF0000"/>
                </a:solidFill>
                <a:latin typeface="Calibri"/>
              </a:rPr>
              <a:t>Thread 1 (main thread)</a:t>
            </a:r>
          </a:p>
        </p:txBody>
      </p:sp>
      <p:grpSp>
        <p:nvGrpSpPr>
          <p:cNvPr id="11" name="Group 10">
            <a:extLst>
              <a:ext uri="{FF2B5EF4-FFF2-40B4-BE49-F238E27FC236}">
                <a16:creationId xmlns:a16="http://schemas.microsoft.com/office/drawing/2014/main" id="{02745F69-638D-4E22-B2CC-52868AB8AC76}"/>
              </a:ext>
            </a:extLst>
          </p:cNvPr>
          <p:cNvGrpSpPr/>
          <p:nvPr/>
        </p:nvGrpSpPr>
        <p:grpSpPr>
          <a:xfrm>
            <a:off x="7876186" y="3126419"/>
            <a:ext cx="2600777" cy="3524310"/>
            <a:chOff x="3200400" y="3181290"/>
            <a:chExt cx="2600777" cy="3524310"/>
          </a:xfrm>
        </p:grpSpPr>
        <p:sp>
          <p:nvSpPr>
            <p:cNvPr id="12" name="Rectangle 3">
              <a:extLst>
                <a:ext uri="{FF2B5EF4-FFF2-40B4-BE49-F238E27FC236}">
                  <a16:creationId xmlns:a16="http://schemas.microsoft.com/office/drawing/2014/main" id="{1F40D765-2463-4358-B67D-68D0DAF9C4D5}"/>
                </a:ext>
              </a:extLst>
            </p:cNvPr>
            <p:cNvSpPr>
              <a:spLocks noChangeAspect="1" noChangeArrowheads="1"/>
            </p:cNvSpPr>
            <p:nvPr/>
          </p:nvSpPr>
          <p:spPr bwMode="auto">
            <a:xfrm>
              <a:off x="3432175" y="3748088"/>
              <a:ext cx="2230438" cy="319087"/>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shared libraries</a:t>
              </a:r>
            </a:p>
          </p:txBody>
        </p:sp>
        <p:sp>
          <p:nvSpPr>
            <p:cNvPr id="13" name="Rectangle 4">
              <a:extLst>
                <a:ext uri="{FF2B5EF4-FFF2-40B4-BE49-F238E27FC236}">
                  <a16:creationId xmlns:a16="http://schemas.microsoft.com/office/drawing/2014/main" id="{0A607391-8309-4160-95F9-716A77476589}"/>
                </a:ext>
              </a:extLst>
            </p:cNvPr>
            <p:cNvSpPr>
              <a:spLocks noChangeAspect="1" noChangeArrowheads="1"/>
            </p:cNvSpPr>
            <p:nvPr/>
          </p:nvSpPr>
          <p:spPr bwMode="auto">
            <a:xfrm>
              <a:off x="3432175" y="4013200"/>
              <a:ext cx="2230438" cy="254000"/>
            </a:xfrm>
            <a:prstGeom prst="rect">
              <a:avLst/>
            </a:prstGeom>
            <a:solidFill>
              <a:srgbClr val="C0C0C0"/>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Calibri"/>
              </a:endParaRPr>
            </a:p>
          </p:txBody>
        </p:sp>
        <p:sp>
          <p:nvSpPr>
            <p:cNvPr id="14" name="Rectangle 5">
              <a:extLst>
                <a:ext uri="{FF2B5EF4-FFF2-40B4-BE49-F238E27FC236}">
                  <a16:creationId xmlns:a16="http://schemas.microsoft.com/office/drawing/2014/main" id="{7F35184E-FB65-44D9-9ACD-8EDDFA1BD9F9}"/>
                </a:ext>
              </a:extLst>
            </p:cNvPr>
            <p:cNvSpPr>
              <a:spLocks noChangeAspect="1" noChangeArrowheads="1"/>
            </p:cNvSpPr>
            <p:nvPr/>
          </p:nvSpPr>
          <p:spPr bwMode="auto">
            <a:xfrm>
              <a:off x="3432175" y="4253349"/>
              <a:ext cx="2230438" cy="28892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run-time heap</a:t>
              </a:r>
            </a:p>
          </p:txBody>
        </p:sp>
        <p:sp>
          <p:nvSpPr>
            <p:cNvPr id="15" name="Text Box 6">
              <a:extLst>
                <a:ext uri="{FF2B5EF4-FFF2-40B4-BE49-F238E27FC236}">
                  <a16:creationId xmlns:a16="http://schemas.microsoft.com/office/drawing/2014/main" id="{1C931E63-21A8-45AD-AD61-6B2C961FC29A}"/>
                </a:ext>
              </a:extLst>
            </p:cNvPr>
            <p:cNvSpPr txBox="1">
              <a:spLocks noChangeAspect="1" noChangeArrowheads="1"/>
            </p:cNvSpPr>
            <p:nvPr/>
          </p:nvSpPr>
          <p:spPr bwMode="auto">
            <a:xfrm>
              <a:off x="3200400" y="5266174"/>
              <a:ext cx="252913" cy="253916"/>
            </a:xfrm>
            <a:prstGeom prst="rect">
              <a:avLst/>
            </a:prstGeom>
            <a:noFill/>
            <a:ln w="25400">
              <a:noFill/>
              <a:miter lim="800000"/>
              <a:headEnd/>
              <a:tailEnd/>
            </a:ln>
            <a:effectLst/>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a:ln>
                    <a:noFill/>
                  </a:ln>
                  <a:solidFill>
                    <a:srgbClr val="000000"/>
                  </a:solidFill>
                  <a:effectLst/>
                  <a:uLnTx/>
                  <a:uFillTx/>
                  <a:latin typeface="Calibri"/>
                </a:rPr>
                <a:t>0</a:t>
              </a:r>
              <a:endParaRPr kumimoji="0" lang="en-US" sz="1100" b="1" i="0" u="none" strike="noStrike" kern="0" cap="none" spc="0" normalizeH="0" baseline="0" noProof="0">
                <a:ln>
                  <a:noFill/>
                </a:ln>
                <a:solidFill>
                  <a:srgbClr val="000000"/>
                </a:solidFill>
                <a:effectLst/>
                <a:uLnTx/>
                <a:uFillTx/>
                <a:latin typeface="Calibri"/>
              </a:endParaRPr>
            </a:p>
          </p:txBody>
        </p:sp>
        <p:sp>
          <p:nvSpPr>
            <p:cNvPr id="16" name="Rectangle 7">
              <a:extLst>
                <a:ext uri="{FF2B5EF4-FFF2-40B4-BE49-F238E27FC236}">
                  <a16:creationId xmlns:a16="http://schemas.microsoft.com/office/drawing/2014/main" id="{1FA9F86B-E725-4570-B183-A13FA4C6C755}"/>
                </a:ext>
              </a:extLst>
            </p:cNvPr>
            <p:cNvSpPr>
              <a:spLocks noChangeAspect="1" noChangeArrowheads="1"/>
            </p:cNvSpPr>
            <p:nvPr/>
          </p:nvSpPr>
          <p:spPr bwMode="auto">
            <a:xfrm>
              <a:off x="3432175" y="4488299"/>
              <a:ext cx="2232025" cy="32067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read/write data</a:t>
              </a:r>
            </a:p>
          </p:txBody>
        </p:sp>
        <p:sp>
          <p:nvSpPr>
            <p:cNvPr id="17" name="Text Box 9">
              <a:extLst>
                <a:ext uri="{FF2B5EF4-FFF2-40B4-BE49-F238E27FC236}">
                  <a16:creationId xmlns:a16="http://schemas.microsoft.com/office/drawing/2014/main" id="{D78C3DAE-0231-46CC-B0BE-0F46107D0C11}"/>
                </a:ext>
              </a:extLst>
            </p:cNvPr>
            <p:cNvSpPr txBox="1">
              <a:spLocks noChangeArrowheads="1"/>
            </p:cNvSpPr>
            <p:nvPr/>
          </p:nvSpPr>
          <p:spPr bwMode="auto">
            <a:xfrm>
              <a:off x="3247573" y="3181290"/>
              <a:ext cx="2553604" cy="400110"/>
            </a:xfrm>
            <a:prstGeom prst="rect">
              <a:avLst/>
            </a:prstGeom>
            <a:noFill/>
            <a:ln w="25400">
              <a:noFill/>
              <a:miter lim="800000"/>
              <a:headEnd/>
              <a:tailEnd/>
            </a:ln>
            <a:effectLst/>
          </p:spPr>
          <p:txBody>
            <a:bodyPr wrap="none"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rPr>
                <a:t> Shared code and data</a:t>
              </a:r>
            </a:p>
          </p:txBody>
        </p:sp>
        <p:sp>
          <p:nvSpPr>
            <p:cNvPr id="18" name="Rectangle 10">
              <a:extLst>
                <a:ext uri="{FF2B5EF4-FFF2-40B4-BE49-F238E27FC236}">
                  <a16:creationId xmlns:a16="http://schemas.microsoft.com/office/drawing/2014/main" id="{057A4108-62F9-4444-9812-8C6CC7317556}"/>
                </a:ext>
              </a:extLst>
            </p:cNvPr>
            <p:cNvSpPr>
              <a:spLocks noChangeAspect="1" noChangeArrowheads="1"/>
            </p:cNvSpPr>
            <p:nvPr/>
          </p:nvSpPr>
          <p:spPr bwMode="auto">
            <a:xfrm>
              <a:off x="3432175" y="4808974"/>
              <a:ext cx="2232025" cy="320675"/>
            </a:xfrm>
            <a:prstGeom prst="rect">
              <a:avLst/>
            </a:prstGeom>
            <a:solidFill>
              <a:srgbClr val="D2D2F4"/>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read-only code/data</a:t>
              </a:r>
            </a:p>
          </p:txBody>
        </p:sp>
        <p:sp>
          <p:nvSpPr>
            <p:cNvPr id="19" name="Rectangle 11">
              <a:extLst>
                <a:ext uri="{FF2B5EF4-FFF2-40B4-BE49-F238E27FC236}">
                  <a16:creationId xmlns:a16="http://schemas.microsoft.com/office/drawing/2014/main" id="{5B365A31-E06A-4271-8580-5F580369B481}"/>
                </a:ext>
              </a:extLst>
            </p:cNvPr>
            <p:cNvSpPr>
              <a:spLocks noChangeAspect="1" noChangeArrowheads="1"/>
            </p:cNvSpPr>
            <p:nvPr/>
          </p:nvSpPr>
          <p:spPr bwMode="auto">
            <a:xfrm>
              <a:off x="3432175" y="5113774"/>
              <a:ext cx="2232025" cy="320675"/>
            </a:xfrm>
            <a:prstGeom prst="rect">
              <a:avLst/>
            </a:prstGeom>
            <a:solidFill>
              <a:srgbClr val="C0C0C0"/>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Calibri"/>
              </a:endParaRPr>
            </a:p>
          </p:txBody>
        </p:sp>
        <p:sp>
          <p:nvSpPr>
            <p:cNvPr id="20" name="Text Box 14">
              <a:extLst>
                <a:ext uri="{FF2B5EF4-FFF2-40B4-BE49-F238E27FC236}">
                  <a16:creationId xmlns:a16="http://schemas.microsoft.com/office/drawing/2014/main" id="{27B95A87-690A-46B8-87E3-E43EB9AE52E0}"/>
                </a:ext>
              </a:extLst>
            </p:cNvPr>
            <p:cNvSpPr txBox="1">
              <a:spLocks noChangeArrowheads="1"/>
            </p:cNvSpPr>
            <p:nvPr/>
          </p:nvSpPr>
          <p:spPr bwMode="auto">
            <a:xfrm>
              <a:off x="3594100" y="5536049"/>
              <a:ext cx="1883336" cy="1169551"/>
            </a:xfrm>
            <a:prstGeom prst="rect">
              <a:avLst/>
            </a:prstGeom>
            <a:solidFill>
              <a:srgbClr val="D5F1CF"/>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rPr>
                <a:t>Kernel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a:rPr>
                <a:t>   </a:t>
              </a:r>
              <a:r>
                <a:rPr kumimoji="0" lang="en-US" sz="1800" b="1" i="0" u="none" strike="noStrike" kern="0" cap="none" spc="0" normalizeH="0" baseline="0" noProof="0" dirty="0">
                  <a:ln>
                    <a:noFill/>
                  </a:ln>
                  <a:solidFill>
                    <a:srgbClr val="000000"/>
                  </a:solidFill>
                  <a:effectLst/>
                  <a:uLnTx/>
                  <a:uFillTx/>
                  <a:latin typeface="Calibri"/>
                </a:rPr>
                <a:t>VM structures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Descriptor table</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a:t>
              </a:r>
              <a:r>
                <a:rPr kumimoji="0" lang="en-US" sz="1800" b="1" i="0" u="none" strike="noStrike" kern="0" cap="none" spc="0" normalizeH="0" baseline="0" noProof="0" dirty="0" err="1">
                  <a:ln>
                    <a:noFill/>
                  </a:ln>
                  <a:solidFill>
                    <a:srgbClr val="000000"/>
                  </a:solidFill>
                  <a:effectLst/>
                  <a:uLnTx/>
                  <a:uFillTx/>
                  <a:latin typeface="Calibri"/>
                </a:rPr>
                <a:t>brk</a:t>
              </a:r>
              <a:r>
                <a:rPr kumimoji="0" lang="en-US" sz="1800" b="1" i="0" u="none" strike="noStrike" kern="0" cap="none" spc="0" normalizeH="0" baseline="0" noProof="0" dirty="0">
                  <a:ln>
                    <a:noFill/>
                  </a:ln>
                  <a:solidFill>
                    <a:srgbClr val="000000"/>
                  </a:solidFill>
                  <a:effectLst/>
                  <a:uLnTx/>
                  <a:uFillTx/>
                  <a:latin typeface="Calibri"/>
                </a:rPr>
                <a:t> pointer</a:t>
              </a:r>
            </a:p>
          </p:txBody>
        </p:sp>
      </p:grpSp>
      <p:grpSp>
        <p:nvGrpSpPr>
          <p:cNvPr id="21" name="Group 20">
            <a:extLst>
              <a:ext uri="{FF2B5EF4-FFF2-40B4-BE49-F238E27FC236}">
                <a16:creationId xmlns:a16="http://schemas.microsoft.com/office/drawing/2014/main" id="{5518D5CE-51D5-4612-89BA-FF4D064CB7EF}"/>
              </a:ext>
            </a:extLst>
          </p:cNvPr>
          <p:cNvGrpSpPr/>
          <p:nvPr/>
        </p:nvGrpSpPr>
        <p:grpSpPr>
          <a:xfrm>
            <a:off x="5108551" y="3890563"/>
            <a:ext cx="2618025" cy="2493879"/>
            <a:chOff x="6376365" y="3926324"/>
            <a:chExt cx="2618025" cy="2493879"/>
          </a:xfrm>
        </p:grpSpPr>
        <p:sp>
          <p:nvSpPr>
            <p:cNvPr id="22" name="Text Box 16">
              <a:extLst>
                <a:ext uri="{FF2B5EF4-FFF2-40B4-BE49-F238E27FC236}">
                  <a16:creationId xmlns:a16="http://schemas.microsoft.com/office/drawing/2014/main" id="{FE064838-D45D-41DC-87DE-82D4972629A3}"/>
                </a:ext>
              </a:extLst>
            </p:cNvPr>
            <p:cNvSpPr txBox="1">
              <a:spLocks noChangeArrowheads="1"/>
            </p:cNvSpPr>
            <p:nvPr/>
          </p:nvSpPr>
          <p:spPr bwMode="auto">
            <a:xfrm>
              <a:off x="6575425" y="4542274"/>
              <a:ext cx="1932252" cy="1446550"/>
            </a:xfrm>
            <a:prstGeom prst="rect">
              <a:avLst/>
            </a:prstGeom>
            <a:solidFill>
              <a:srgbClr val="F1C7C7"/>
            </a:solidFill>
            <a:ln w="25400">
              <a:solidFill>
                <a:srgbClr val="000000"/>
              </a:solidFill>
              <a:miter lim="800000"/>
              <a:headEnd/>
              <a:tailEnd/>
            </a:ln>
            <a:effec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rPr>
                <a:t>Thread 2 context: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Data registers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Condition codes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SP</a:t>
              </a:r>
              <a:r>
                <a:rPr kumimoji="0" lang="en-US" sz="1800" b="1" i="0" u="none" strike="noStrike" kern="0" cap="none" spc="0" normalizeH="0" baseline="-25000" noProof="0" dirty="0">
                  <a:ln>
                    <a:noFill/>
                  </a:ln>
                  <a:solidFill>
                    <a:srgbClr val="000000"/>
                  </a:solidFill>
                  <a:effectLst/>
                  <a:uLnTx/>
                  <a:uFillTx/>
                  <a:latin typeface="Calibri"/>
                </a:rPr>
                <a:t>2</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rPr>
                <a:t>    PC</a:t>
              </a:r>
              <a:r>
                <a:rPr kumimoji="0" lang="en-US" sz="1800" b="1" i="0" u="none" strike="noStrike" kern="0" cap="none" spc="0" normalizeH="0" baseline="-25000" noProof="0" dirty="0">
                  <a:ln>
                    <a:noFill/>
                  </a:ln>
                  <a:solidFill>
                    <a:srgbClr val="000000"/>
                  </a:solidFill>
                  <a:effectLst/>
                  <a:uLnTx/>
                  <a:uFillTx/>
                  <a:latin typeface="Calibri"/>
                </a:rPr>
                <a:t>2</a:t>
              </a:r>
            </a:p>
          </p:txBody>
        </p:sp>
        <p:sp>
          <p:nvSpPr>
            <p:cNvPr id="23" name="Rectangle 17">
              <a:extLst>
                <a:ext uri="{FF2B5EF4-FFF2-40B4-BE49-F238E27FC236}">
                  <a16:creationId xmlns:a16="http://schemas.microsoft.com/office/drawing/2014/main" id="{BFCA8C4C-0FC8-4858-AEAF-12C48CA73475}"/>
                </a:ext>
              </a:extLst>
            </p:cNvPr>
            <p:cNvSpPr>
              <a:spLocks noChangeAspect="1" noChangeArrowheads="1"/>
            </p:cNvSpPr>
            <p:nvPr/>
          </p:nvSpPr>
          <p:spPr bwMode="auto">
            <a:xfrm>
              <a:off x="6553200" y="3926324"/>
              <a:ext cx="1885950" cy="319087"/>
            </a:xfrm>
            <a:prstGeom prst="rect">
              <a:avLst/>
            </a:prstGeom>
            <a:solidFill>
              <a:srgbClr val="F6F5BD"/>
            </a:solidFill>
            <a:ln w="3175">
              <a:solidFill>
                <a:srgbClr val="000000"/>
              </a:solidFill>
              <a:miter lim="800000"/>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rPr>
                <a:t>stack 2</a:t>
              </a:r>
            </a:p>
          </p:txBody>
        </p:sp>
        <p:sp>
          <p:nvSpPr>
            <p:cNvPr id="24" name="Text Box 18">
              <a:extLst>
                <a:ext uri="{FF2B5EF4-FFF2-40B4-BE49-F238E27FC236}">
                  <a16:creationId xmlns:a16="http://schemas.microsoft.com/office/drawing/2014/main" id="{7754D5D3-FA54-4EC1-99AF-5F61CE9C1D75}"/>
                </a:ext>
              </a:extLst>
            </p:cNvPr>
            <p:cNvSpPr txBox="1">
              <a:spLocks noChangeArrowheads="1"/>
            </p:cNvSpPr>
            <p:nvPr/>
          </p:nvSpPr>
          <p:spPr bwMode="auto">
            <a:xfrm>
              <a:off x="6376365" y="6020093"/>
              <a:ext cx="2618025" cy="400110"/>
            </a:xfrm>
            <a:prstGeom prst="rect">
              <a:avLst/>
            </a:prstGeom>
            <a:noFill/>
            <a:ln w="25400">
              <a:noFill/>
              <a:miter lim="800000"/>
              <a:headEnd/>
              <a:tailEnd/>
            </a:ln>
            <a:effectLst/>
          </p:spPr>
          <p:txBody>
            <a:bodyPr wrap="none"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rPr>
                <a:t>Thread 2 (child thread)</a:t>
              </a:r>
            </a:p>
          </p:txBody>
        </p:sp>
      </p:grpSp>
    </p:spTree>
    <p:extLst>
      <p:ext uri="{BB962C8B-B14F-4D97-AF65-F5344CB8AC3E}">
        <p14:creationId xmlns:p14="http://schemas.microsoft.com/office/powerpoint/2010/main" val="1438700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3A98-544E-49E9-93FC-817F9994176F}"/>
              </a:ext>
            </a:extLst>
          </p:cNvPr>
          <p:cNvSpPr>
            <a:spLocks noGrp="1"/>
          </p:cNvSpPr>
          <p:nvPr>
            <p:ph type="title"/>
          </p:nvPr>
        </p:nvSpPr>
        <p:spPr/>
        <p:txBody>
          <a:bodyPr/>
          <a:lstStyle/>
          <a:p>
            <a:r>
              <a:rPr lang="en-US" dirty="0"/>
              <a:t>Thread stacks</a:t>
            </a:r>
          </a:p>
        </p:txBody>
      </p:sp>
      <p:sp>
        <p:nvSpPr>
          <p:cNvPr id="5" name="Content Placeholder 4">
            <a:extLst>
              <a:ext uri="{FF2B5EF4-FFF2-40B4-BE49-F238E27FC236}">
                <a16:creationId xmlns:a16="http://schemas.microsoft.com/office/drawing/2014/main" id="{E0E11C61-A053-4243-8254-B3B3AD8E3E67}"/>
              </a:ext>
            </a:extLst>
          </p:cNvPr>
          <p:cNvSpPr>
            <a:spLocks noGrp="1"/>
          </p:cNvSpPr>
          <p:nvPr>
            <p:ph idx="1"/>
          </p:nvPr>
        </p:nvSpPr>
        <p:spPr/>
        <p:txBody>
          <a:bodyPr/>
          <a:lstStyle/>
          <a:p>
            <a:r>
              <a:rPr lang="en-US" dirty="0"/>
              <a:t>Although the main thread has a stack that can grow without limit, this is </a:t>
            </a:r>
            <a:r>
              <a:rPr lang="en-US" i="1" dirty="0"/>
              <a:t>not </a:t>
            </a:r>
            <a:r>
              <a:rPr lang="en-US" dirty="0"/>
              <a:t>the situation for spawned child threads.</a:t>
            </a:r>
          </a:p>
          <a:p>
            <a:endParaRPr lang="en-US" dirty="0"/>
          </a:p>
          <a:p>
            <a:r>
              <a:rPr lang="en-US" dirty="0"/>
              <a:t>They have limited stack sizes (default: 2MB, but you can specify a larger size)</a:t>
            </a:r>
          </a:p>
          <a:p>
            <a:endParaRPr lang="en-US" dirty="0"/>
          </a:p>
          <a:p>
            <a:r>
              <a:rPr lang="en-US" dirty="0"/>
              <a:t>Overflow will cause the entire process to crash.</a:t>
            </a:r>
          </a:p>
        </p:txBody>
      </p:sp>
      <p:sp>
        <p:nvSpPr>
          <p:cNvPr id="3" name="Footer Placeholder 2">
            <a:extLst>
              <a:ext uri="{FF2B5EF4-FFF2-40B4-BE49-F238E27FC236}">
                <a16:creationId xmlns:a16="http://schemas.microsoft.com/office/drawing/2014/main" id="{81D0D16F-D630-4C88-BCB7-FF237FE03DF8}"/>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FBC6F434-9EFA-4528-B68A-0D4F749DC260}"/>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1871559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1FBE-F567-4E57-9E43-B6B5C9FD496D}"/>
              </a:ext>
            </a:extLst>
          </p:cNvPr>
          <p:cNvSpPr>
            <a:spLocks noGrp="1"/>
          </p:cNvSpPr>
          <p:nvPr>
            <p:ph type="title"/>
          </p:nvPr>
        </p:nvSpPr>
        <p:spPr/>
        <p:txBody>
          <a:bodyPr/>
          <a:lstStyle/>
          <a:p>
            <a:r>
              <a:rPr lang="en-US" dirty="0"/>
              <a:t>Stack allocation: Safe, but be cautious</a:t>
            </a:r>
          </a:p>
        </p:txBody>
      </p:sp>
      <p:sp>
        <p:nvSpPr>
          <p:cNvPr id="3" name="Content Placeholder 2">
            <a:extLst>
              <a:ext uri="{FF2B5EF4-FFF2-40B4-BE49-F238E27FC236}">
                <a16:creationId xmlns:a16="http://schemas.microsoft.com/office/drawing/2014/main" id="{403EBBDA-E59D-43A7-8D78-27460221B550}"/>
              </a:ext>
            </a:extLst>
          </p:cNvPr>
          <p:cNvSpPr>
            <a:spLocks noGrp="1"/>
          </p:cNvSpPr>
          <p:nvPr>
            <p:ph idx="1"/>
          </p:nvPr>
        </p:nvSpPr>
        <p:spPr/>
        <p:txBody>
          <a:bodyPr/>
          <a:lstStyle/>
          <a:p>
            <a:r>
              <a:rPr lang="en-US" dirty="0"/>
              <a:t>2MB is a large amount of space and won’t easily be used up.  C++ gives a stack overflow exception if you manage to do so.</a:t>
            </a:r>
          </a:p>
          <a:p>
            <a:endParaRPr lang="en-US" dirty="0"/>
          </a:p>
          <a:p>
            <a:r>
              <a:rPr lang="en-US" dirty="0"/>
              <a:t>But we can’t put really big objects on the stack, or do really deep recursion with even medium-sized objects on the stack.</a:t>
            </a:r>
          </a:p>
        </p:txBody>
      </p:sp>
      <p:sp>
        <p:nvSpPr>
          <p:cNvPr id="4" name="Footer Placeholder 3">
            <a:extLst>
              <a:ext uri="{FF2B5EF4-FFF2-40B4-BE49-F238E27FC236}">
                <a16:creationId xmlns:a16="http://schemas.microsoft.com/office/drawing/2014/main" id="{CC024997-0673-4AFA-9921-D43E84BB3FD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9B322D3-EDA7-4CB4-A1FC-E3A4CEE2C5F7}"/>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2644455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F137-759A-4012-8043-030E56806C45}"/>
              </a:ext>
            </a:extLst>
          </p:cNvPr>
          <p:cNvSpPr>
            <a:spLocks noGrp="1"/>
          </p:cNvSpPr>
          <p:nvPr>
            <p:ph type="title"/>
          </p:nvPr>
        </p:nvSpPr>
        <p:spPr/>
        <p:txBody>
          <a:bodyPr/>
          <a:lstStyle/>
          <a:p>
            <a:r>
              <a:rPr lang="en-US" dirty="0"/>
              <a:t>Context switching</a:t>
            </a:r>
          </a:p>
        </p:txBody>
      </p:sp>
      <p:sp>
        <p:nvSpPr>
          <p:cNvPr id="3" name="Content Placeholder 2">
            <a:extLst>
              <a:ext uri="{FF2B5EF4-FFF2-40B4-BE49-F238E27FC236}">
                <a16:creationId xmlns:a16="http://schemas.microsoft.com/office/drawing/2014/main" id="{60F11F8C-92D2-4230-991D-1CE38DFB6C25}"/>
              </a:ext>
            </a:extLst>
          </p:cNvPr>
          <p:cNvSpPr>
            <a:spLocks noGrp="1"/>
          </p:cNvSpPr>
          <p:nvPr>
            <p:ph idx="1"/>
          </p:nvPr>
        </p:nvSpPr>
        <p:spPr/>
        <p:txBody>
          <a:bodyPr>
            <a:normAutofit lnSpcReduction="10000"/>
          </a:bodyPr>
          <a:lstStyle/>
          <a:p>
            <a:r>
              <a:rPr lang="en-US" dirty="0"/>
              <a:t>The std::thread scheduler looks at the list of currently active threads to see if any are runnable.</a:t>
            </a:r>
          </a:p>
          <a:p>
            <a:endParaRPr lang="en-US" dirty="0"/>
          </a:p>
          <a:p>
            <a:r>
              <a:rPr lang="en-US" dirty="0"/>
              <a:t>This means: ready to execute, but currently paused.</a:t>
            </a:r>
          </a:p>
          <a:p>
            <a:endParaRPr lang="en-US" dirty="0"/>
          </a:p>
          <a:p>
            <a:r>
              <a:rPr lang="en-US" dirty="0"/>
              <a:t>In some order, it picks one of the runnable threads, and “context switches” to it, meaning that in that other thread, we return from the signal that was used to pause it!</a:t>
            </a:r>
          </a:p>
        </p:txBody>
      </p:sp>
      <p:sp>
        <p:nvSpPr>
          <p:cNvPr id="4" name="Footer Placeholder 3">
            <a:extLst>
              <a:ext uri="{FF2B5EF4-FFF2-40B4-BE49-F238E27FC236}">
                <a16:creationId xmlns:a16="http://schemas.microsoft.com/office/drawing/2014/main" id="{AA5ED247-CDE6-4223-92B0-C2150CB31DE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DF3A0B1-8E41-41A0-BAE1-22671C393B9E}"/>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51855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36D9-BF3A-477E-B197-1BDC562454A6}"/>
              </a:ext>
            </a:extLst>
          </p:cNvPr>
          <p:cNvSpPr>
            <a:spLocks noGrp="1"/>
          </p:cNvSpPr>
          <p:nvPr>
            <p:ph type="title"/>
          </p:nvPr>
        </p:nvSpPr>
        <p:spPr/>
        <p:txBody>
          <a:bodyPr/>
          <a:lstStyle/>
          <a:p>
            <a:r>
              <a:rPr lang="en-US" dirty="0"/>
              <a:t>Reminder: NUMA machines</a:t>
            </a:r>
          </a:p>
        </p:txBody>
      </p:sp>
      <p:sp>
        <p:nvSpPr>
          <p:cNvPr id="3" name="Content Placeholder 2">
            <a:extLst>
              <a:ext uri="{FF2B5EF4-FFF2-40B4-BE49-F238E27FC236}">
                <a16:creationId xmlns:a16="http://schemas.microsoft.com/office/drawing/2014/main" id="{331404D1-1604-4ACB-B788-3B88D69FED73}"/>
              </a:ext>
            </a:extLst>
          </p:cNvPr>
          <p:cNvSpPr>
            <a:spLocks noGrp="1"/>
          </p:cNvSpPr>
          <p:nvPr>
            <p:ph idx="1"/>
          </p:nvPr>
        </p:nvSpPr>
        <p:spPr/>
        <p:txBody>
          <a:bodyPr>
            <a:normAutofit/>
          </a:bodyPr>
          <a:lstStyle/>
          <a:p>
            <a:r>
              <a:rPr lang="en-US" dirty="0"/>
              <a:t>We saw that modern computers are NUMA machines, and why</a:t>
            </a:r>
          </a:p>
          <a:p>
            <a:endParaRPr lang="en-US" dirty="0"/>
          </a:p>
          <a:p>
            <a:r>
              <a:rPr lang="en-US" dirty="0"/>
              <a:t>… and how the Linux operating system, by allowing multiple user processes to run side by side, “exposes” this parallelism.  These “single-threaded” processes benefit from NUMA!</a:t>
            </a:r>
          </a:p>
        </p:txBody>
      </p:sp>
      <p:sp>
        <p:nvSpPr>
          <p:cNvPr id="4" name="Footer Placeholder 3">
            <a:extLst>
              <a:ext uri="{FF2B5EF4-FFF2-40B4-BE49-F238E27FC236}">
                <a16:creationId xmlns:a16="http://schemas.microsoft.com/office/drawing/2014/main" id="{B0931BBF-6B0C-40F0-8500-5781F72B6BE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14892C7-9D90-4D4D-9A01-FD5FD4B51A84}"/>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3353830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AB13-B623-4953-922C-B9FADAE6D7FF}"/>
              </a:ext>
            </a:extLst>
          </p:cNvPr>
          <p:cNvSpPr>
            <a:spLocks noGrp="1"/>
          </p:cNvSpPr>
          <p:nvPr>
            <p:ph type="title"/>
          </p:nvPr>
        </p:nvSpPr>
        <p:spPr/>
        <p:txBody>
          <a:bodyPr/>
          <a:lstStyle/>
          <a:p>
            <a:r>
              <a:rPr lang="en-US" dirty="0"/>
              <a:t>Policies for scheduling threads</a:t>
            </a:r>
          </a:p>
        </p:txBody>
      </p:sp>
      <p:sp>
        <p:nvSpPr>
          <p:cNvPr id="3" name="Content Placeholder 2">
            <a:extLst>
              <a:ext uri="{FF2B5EF4-FFF2-40B4-BE49-F238E27FC236}">
                <a16:creationId xmlns:a16="http://schemas.microsoft.com/office/drawing/2014/main" id="{52783266-01AE-4E51-8FD6-B857145537B1}"/>
              </a:ext>
            </a:extLst>
          </p:cNvPr>
          <p:cNvSpPr>
            <a:spLocks noGrp="1"/>
          </p:cNvSpPr>
          <p:nvPr>
            <p:ph idx="1"/>
          </p:nvPr>
        </p:nvSpPr>
        <p:spPr/>
        <p:txBody>
          <a:bodyPr>
            <a:normAutofit/>
          </a:bodyPr>
          <a:lstStyle/>
          <a:p>
            <a:r>
              <a:rPr lang="en-US" dirty="0"/>
              <a:t>We call this context switching step a “scheduling” event</a:t>
            </a:r>
          </a:p>
          <a:p>
            <a:endParaRPr lang="en-US" dirty="0"/>
          </a:p>
          <a:p>
            <a:r>
              <a:rPr lang="en-US" dirty="0"/>
              <a:t>Modern schedulers treat threads differently based on how they are behaving.</a:t>
            </a:r>
          </a:p>
          <a:p>
            <a:endParaRPr lang="en-US" dirty="0"/>
          </a:p>
          <a:p>
            <a:r>
              <a:rPr lang="en-US" dirty="0"/>
              <a:t>A thread that crunches without pausing for long periods will be scheduled for long “quanta” (means “chunks of time”)</a:t>
            </a:r>
          </a:p>
        </p:txBody>
      </p:sp>
      <p:sp>
        <p:nvSpPr>
          <p:cNvPr id="4" name="Footer Placeholder 3">
            <a:extLst>
              <a:ext uri="{FF2B5EF4-FFF2-40B4-BE49-F238E27FC236}">
                <a16:creationId xmlns:a16="http://schemas.microsoft.com/office/drawing/2014/main" id="{BC54BFFA-F456-4E58-A3C6-11D2E0C3966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A1021F8-AC70-40AA-BB0E-A11B5F2DDF68}"/>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1346496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4AF5-1A54-417F-AC86-A5554D22F7CE}"/>
              </a:ext>
            </a:extLst>
          </p:cNvPr>
          <p:cNvSpPr>
            <a:spLocks noGrp="1"/>
          </p:cNvSpPr>
          <p:nvPr>
            <p:ph type="title"/>
          </p:nvPr>
        </p:nvSpPr>
        <p:spPr/>
        <p:txBody>
          <a:bodyPr/>
          <a:lstStyle/>
          <a:p>
            <a:r>
              <a:rPr lang="en-US" dirty="0"/>
              <a:t>… in contrast</a:t>
            </a:r>
          </a:p>
        </p:txBody>
      </p:sp>
      <p:sp>
        <p:nvSpPr>
          <p:cNvPr id="3" name="Content Placeholder 2">
            <a:extLst>
              <a:ext uri="{FF2B5EF4-FFF2-40B4-BE49-F238E27FC236}">
                <a16:creationId xmlns:a16="http://schemas.microsoft.com/office/drawing/2014/main" id="{8379FD67-68E8-4535-A4C0-2649165CCDBF}"/>
              </a:ext>
            </a:extLst>
          </p:cNvPr>
          <p:cNvSpPr>
            <a:spLocks noGrp="1"/>
          </p:cNvSpPr>
          <p:nvPr>
            <p:ph idx="1"/>
          </p:nvPr>
        </p:nvSpPr>
        <p:spPr/>
        <p:txBody>
          <a:bodyPr/>
          <a:lstStyle/>
          <a:p>
            <a:r>
              <a:rPr lang="en-US" dirty="0"/>
              <a:t>A thread that frequently pauses (like to wait for I/O) will be scheduled more urgently, but with a very small quanta.</a:t>
            </a:r>
          </a:p>
          <a:p>
            <a:endParaRPr lang="en-US" dirty="0"/>
          </a:p>
          <a:p>
            <a:r>
              <a:rPr lang="en-US" dirty="0"/>
              <a:t>The idea is that we want snappy responses to the console, or to other I/O events.   In contrast, we shouldn’t incur too much overhead for the data-crunching threads, so we let them run for a longer period.</a:t>
            </a:r>
          </a:p>
        </p:txBody>
      </p:sp>
      <p:sp>
        <p:nvSpPr>
          <p:cNvPr id="4" name="Footer Placeholder 3">
            <a:extLst>
              <a:ext uri="{FF2B5EF4-FFF2-40B4-BE49-F238E27FC236}">
                <a16:creationId xmlns:a16="http://schemas.microsoft.com/office/drawing/2014/main" id="{E8071CAB-D378-4097-86FC-B0CDBC2C755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F0AB515-63C5-488A-828B-1B6AEC24D2E7}"/>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792414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C5E4-1DDD-45F1-9397-EC329EF0D56C}"/>
              </a:ext>
            </a:extLst>
          </p:cNvPr>
          <p:cNvSpPr>
            <a:spLocks noGrp="1"/>
          </p:cNvSpPr>
          <p:nvPr>
            <p:ph type="title"/>
          </p:nvPr>
        </p:nvSpPr>
        <p:spPr/>
        <p:txBody>
          <a:bodyPr>
            <a:normAutofit fontScale="90000"/>
          </a:bodyPr>
          <a:lstStyle/>
          <a:p>
            <a:r>
              <a:rPr lang="en-US" dirty="0"/>
              <a:t>Scheduler concept: </a:t>
            </a:r>
            <a:r>
              <a:rPr lang="en-US" dirty="0" err="1"/>
              <a:t>MultiLevel</a:t>
            </a:r>
            <a:r>
              <a:rPr lang="en-US" dirty="0"/>
              <a:t> Feedback Queue with Round Robin Scheduling</a:t>
            </a:r>
          </a:p>
        </p:txBody>
      </p:sp>
      <p:sp>
        <p:nvSpPr>
          <p:cNvPr id="3" name="Content Placeholder 2">
            <a:extLst>
              <a:ext uri="{FF2B5EF4-FFF2-40B4-BE49-F238E27FC236}">
                <a16:creationId xmlns:a16="http://schemas.microsoft.com/office/drawing/2014/main" id="{9663C998-76C1-42B4-BD08-CC1620A011F5}"/>
              </a:ext>
            </a:extLst>
          </p:cNvPr>
          <p:cNvSpPr>
            <a:spLocks noGrp="1"/>
          </p:cNvSpPr>
          <p:nvPr>
            <p:ph idx="1"/>
          </p:nvPr>
        </p:nvSpPr>
        <p:spPr/>
        <p:txBody>
          <a:bodyPr>
            <a:normAutofit lnSpcReduction="10000"/>
          </a:bodyPr>
          <a:lstStyle/>
          <a:p>
            <a:r>
              <a:rPr lang="en-US" dirty="0"/>
              <a:t>This is a clever idea for letting the behavior of the threads shape the choice of which scheduling quanta to use.</a:t>
            </a:r>
          </a:p>
          <a:p>
            <a:endParaRPr lang="en-US" dirty="0"/>
          </a:p>
          <a:p>
            <a:r>
              <a:rPr lang="en-US" dirty="0"/>
              <a:t>We start with the concept of a round-robin queue.</a:t>
            </a:r>
          </a:p>
          <a:p>
            <a:endParaRPr lang="en-US" dirty="0"/>
          </a:p>
          <a:p>
            <a:r>
              <a:rPr lang="en-US" dirty="0"/>
              <a:t>Our runnable threads are pushed to the end of the queue.  The scheduler runs the thread at the front of the queue for a fixed quanta (or until the thread itself pauses to wait for something).</a:t>
            </a:r>
          </a:p>
        </p:txBody>
      </p:sp>
      <p:sp>
        <p:nvSpPr>
          <p:cNvPr id="4" name="Footer Placeholder 3">
            <a:extLst>
              <a:ext uri="{FF2B5EF4-FFF2-40B4-BE49-F238E27FC236}">
                <a16:creationId xmlns:a16="http://schemas.microsoft.com/office/drawing/2014/main" id="{389E5AA7-CD4E-4198-8472-EC84B29DC3A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B29A666-5A4F-4575-9116-75B5AABED94D}"/>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4134037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38A4-89D9-43F3-BB72-9BE5BA928615}"/>
              </a:ext>
            </a:extLst>
          </p:cNvPr>
          <p:cNvSpPr>
            <a:spLocks noGrp="1"/>
          </p:cNvSpPr>
          <p:nvPr>
            <p:ph type="title"/>
          </p:nvPr>
        </p:nvSpPr>
        <p:spPr/>
        <p:txBody>
          <a:bodyPr/>
          <a:lstStyle/>
          <a:p>
            <a:r>
              <a:rPr lang="en-US" dirty="0"/>
              <a:t>A scheduler queue</a:t>
            </a:r>
          </a:p>
        </p:txBody>
      </p:sp>
      <p:sp>
        <p:nvSpPr>
          <p:cNvPr id="3" name="Content Placeholder 2">
            <a:extLst>
              <a:ext uri="{FF2B5EF4-FFF2-40B4-BE49-F238E27FC236}">
                <a16:creationId xmlns:a16="http://schemas.microsoft.com/office/drawing/2014/main" id="{EE56BE3E-966B-4E09-B492-7FECC9B10921}"/>
              </a:ext>
            </a:extLst>
          </p:cNvPr>
          <p:cNvSpPr>
            <a:spLocks noGrp="1"/>
          </p:cNvSpPr>
          <p:nvPr>
            <p:ph idx="1"/>
          </p:nvPr>
        </p:nvSpPr>
        <p:spPr/>
        <p:txBody>
          <a:bodyPr>
            <a:normAutofit lnSpcReduction="10000"/>
          </a:bodyPr>
          <a:lstStyle/>
          <a:p>
            <a:r>
              <a:rPr lang="en-US" dirty="0"/>
              <a:t>Each paused thread has an associated scheduler data structure plus a context.  The one on the queue longest is at the front”</a:t>
            </a:r>
          </a:p>
          <a:p>
            <a:endParaRPr lang="en-US" dirty="0"/>
          </a:p>
          <a:p>
            <a:endParaRPr lang="en-US" dirty="0"/>
          </a:p>
          <a:p>
            <a:endParaRPr lang="en-US" dirty="0"/>
          </a:p>
          <a:p>
            <a:endParaRPr lang="en-US" dirty="0"/>
          </a:p>
          <a:p>
            <a:r>
              <a:rPr lang="en-US" dirty="0"/>
              <a:t>… Here, thread D will run next</a:t>
            </a:r>
          </a:p>
        </p:txBody>
      </p:sp>
      <p:sp>
        <p:nvSpPr>
          <p:cNvPr id="4" name="Footer Placeholder 3">
            <a:extLst>
              <a:ext uri="{FF2B5EF4-FFF2-40B4-BE49-F238E27FC236}">
                <a16:creationId xmlns:a16="http://schemas.microsoft.com/office/drawing/2014/main" id="{58A50C35-6AAC-49BF-ADB3-C813B4A1B2E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55644A0-7AFB-4911-A23F-CBB62F4D2FB9}"/>
              </a:ext>
            </a:extLst>
          </p:cNvPr>
          <p:cNvSpPr>
            <a:spLocks noGrp="1"/>
          </p:cNvSpPr>
          <p:nvPr>
            <p:ph type="sldNum" sz="quarter" idx="12"/>
          </p:nvPr>
        </p:nvSpPr>
        <p:spPr/>
        <p:txBody>
          <a:bodyPr/>
          <a:lstStyle/>
          <a:p>
            <a:fld id="{6547F9EC-0141-428E-9624-21FD351CB832}" type="slidenum">
              <a:rPr lang="en-US" smtClean="0"/>
              <a:t>43</a:t>
            </a:fld>
            <a:endParaRPr lang="en-US"/>
          </a:p>
        </p:txBody>
      </p:sp>
      <p:sp>
        <p:nvSpPr>
          <p:cNvPr id="6" name="Arrow: Right 5">
            <a:extLst>
              <a:ext uri="{FF2B5EF4-FFF2-40B4-BE49-F238E27FC236}">
                <a16:creationId xmlns:a16="http://schemas.microsoft.com/office/drawing/2014/main" id="{12567174-B73A-4736-A387-96F773CF5DCD}"/>
              </a:ext>
            </a:extLst>
          </p:cNvPr>
          <p:cNvSpPr/>
          <p:nvPr/>
        </p:nvSpPr>
        <p:spPr>
          <a:xfrm>
            <a:off x="4478985" y="42028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31C302F-25EF-4ECF-B5E1-364B314B856D}"/>
              </a:ext>
            </a:extLst>
          </p:cNvPr>
          <p:cNvSpPr/>
          <p:nvPr/>
        </p:nvSpPr>
        <p:spPr>
          <a:xfrm>
            <a:off x="7793661" y="42028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20AA85-681F-48BE-82EF-16D8284F1F19}"/>
              </a:ext>
            </a:extLst>
          </p:cNvPr>
          <p:cNvSpPr txBox="1"/>
          <p:nvPr/>
        </p:nvSpPr>
        <p:spPr>
          <a:xfrm>
            <a:off x="8948892" y="3703606"/>
            <a:ext cx="1888441" cy="1477328"/>
          </a:xfrm>
          <a:prstGeom prst="rect">
            <a:avLst/>
          </a:prstGeom>
          <a:solidFill>
            <a:srgbClr val="FFC000"/>
          </a:solidFill>
        </p:spPr>
        <p:txBody>
          <a:bodyPr wrap="square" rtlCol="0">
            <a:spAutoFit/>
          </a:bodyPr>
          <a:lstStyle/>
          <a:p>
            <a:r>
              <a:rPr lang="en-US" b="1" dirty="0">
                <a:solidFill>
                  <a:srgbClr val="C00000"/>
                </a:solidFill>
              </a:rPr>
              <a:t>Thread A:</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81ms</a:t>
            </a:r>
          </a:p>
          <a:p>
            <a:r>
              <a:rPr lang="en-US" b="1" dirty="0">
                <a:solidFill>
                  <a:srgbClr val="C00000"/>
                </a:solidFill>
              </a:rPr>
              <a:t>Context = [….]</a:t>
            </a:r>
          </a:p>
        </p:txBody>
      </p:sp>
      <p:sp>
        <p:nvSpPr>
          <p:cNvPr id="9" name="TextBox 8">
            <a:extLst>
              <a:ext uri="{FF2B5EF4-FFF2-40B4-BE49-F238E27FC236}">
                <a16:creationId xmlns:a16="http://schemas.microsoft.com/office/drawing/2014/main" id="{0CC0E1EB-1B1D-43D6-8F1A-E8650E690C2D}"/>
              </a:ext>
            </a:extLst>
          </p:cNvPr>
          <p:cNvSpPr txBox="1"/>
          <p:nvPr/>
        </p:nvSpPr>
        <p:spPr>
          <a:xfrm>
            <a:off x="5812786" y="3706482"/>
            <a:ext cx="1888441" cy="1477328"/>
          </a:xfrm>
          <a:prstGeom prst="rect">
            <a:avLst/>
          </a:prstGeom>
          <a:solidFill>
            <a:srgbClr val="FFC000"/>
          </a:solidFill>
        </p:spPr>
        <p:txBody>
          <a:bodyPr wrap="square" rtlCol="0">
            <a:spAutoFit/>
          </a:bodyPr>
          <a:lstStyle/>
          <a:p>
            <a:r>
              <a:rPr lang="en-US" b="1" dirty="0">
                <a:solidFill>
                  <a:srgbClr val="C00000"/>
                </a:solidFill>
              </a:rPr>
              <a:t>Thread C:</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19ms</a:t>
            </a:r>
          </a:p>
          <a:p>
            <a:r>
              <a:rPr lang="en-US" b="1" dirty="0">
                <a:solidFill>
                  <a:srgbClr val="C00000"/>
                </a:solidFill>
              </a:rPr>
              <a:t>Context = [….]</a:t>
            </a:r>
          </a:p>
        </p:txBody>
      </p:sp>
      <p:sp>
        <p:nvSpPr>
          <p:cNvPr id="10" name="TextBox 9">
            <a:extLst>
              <a:ext uri="{FF2B5EF4-FFF2-40B4-BE49-F238E27FC236}">
                <a16:creationId xmlns:a16="http://schemas.microsoft.com/office/drawing/2014/main" id="{A4E5D223-C3CA-47CE-BA5E-724FF4075FD8}"/>
              </a:ext>
            </a:extLst>
          </p:cNvPr>
          <p:cNvSpPr txBox="1"/>
          <p:nvPr/>
        </p:nvSpPr>
        <p:spPr>
          <a:xfrm>
            <a:off x="2448853" y="3706482"/>
            <a:ext cx="1888441" cy="1477328"/>
          </a:xfrm>
          <a:prstGeom prst="rect">
            <a:avLst/>
          </a:prstGeom>
          <a:solidFill>
            <a:srgbClr val="FFC000"/>
          </a:solidFill>
        </p:spPr>
        <p:txBody>
          <a:bodyPr wrap="square" rtlCol="0">
            <a:spAutoFit/>
          </a:bodyPr>
          <a:lstStyle/>
          <a:p>
            <a:r>
              <a:rPr lang="en-US" b="1" dirty="0">
                <a:solidFill>
                  <a:srgbClr val="C00000"/>
                </a:solidFill>
              </a:rPr>
              <a:t>Thread D:</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28ms</a:t>
            </a:r>
          </a:p>
          <a:p>
            <a:r>
              <a:rPr lang="en-US" b="1" dirty="0">
                <a:solidFill>
                  <a:srgbClr val="C00000"/>
                </a:solidFill>
              </a:rPr>
              <a:t>Context = [….]</a:t>
            </a:r>
          </a:p>
        </p:txBody>
      </p:sp>
      <p:sp>
        <p:nvSpPr>
          <p:cNvPr id="11" name="Oval 10">
            <a:extLst>
              <a:ext uri="{FF2B5EF4-FFF2-40B4-BE49-F238E27FC236}">
                <a16:creationId xmlns:a16="http://schemas.microsoft.com/office/drawing/2014/main" id="{91E2B002-1AA1-4878-97A2-247658C03D4B}"/>
              </a:ext>
            </a:extLst>
          </p:cNvPr>
          <p:cNvSpPr/>
          <p:nvPr/>
        </p:nvSpPr>
        <p:spPr>
          <a:xfrm>
            <a:off x="867703" y="3400820"/>
            <a:ext cx="4856671" cy="208289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195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2A9-700B-46C9-951B-0B9119D9F918}"/>
              </a:ext>
            </a:extLst>
          </p:cNvPr>
          <p:cNvSpPr>
            <a:spLocks noGrp="1"/>
          </p:cNvSpPr>
          <p:nvPr>
            <p:ph type="title"/>
          </p:nvPr>
        </p:nvSpPr>
        <p:spPr/>
        <p:txBody>
          <a:bodyPr/>
          <a:lstStyle/>
          <a:p>
            <a:r>
              <a:rPr lang="en-US" dirty="0"/>
              <a:t>an array of queues!</a:t>
            </a:r>
          </a:p>
        </p:txBody>
      </p:sp>
      <p:sp>
        <p:nvSpPr>
          <p:cNvPr id="3" name="Content Placeholder 2">
            <a:extLst>
              <a:ext uri="{FF2B5EF4-FFF2-40B4-BE49-F238E27FC236}">
                <a16:creationId xmlns:a16="http://schemas.microsoft.com/office/drawing/2014/main" id="{4E02A052-0C6A-41AC-86EE-D0BFB549375F}"/>
              </a:ext>
            </a:extLst>
          </p:cNvPr>
          <p:cNvSpPr>
            <a:spLocks noGrp="1"/>
          </p:cNvSpPr>
          <p:nvPr>
            <p:ph idx="1"/>
          </p:nvPr>
        </p:nvSpPr>
        <p:spPr/>
        <p:txBody>
          <a:bodyPr/>
          <a:lstStyle/>
          <a:p>
            <a:r>
              <a:rPr lang="en-US" dirty="0"/>
              <a:t>std::list&lt;std::list&lt;</a:t>
            </a:r>
            <a:r>
              <a:rPr lang="en-US" dirty="0" err="1"/>
              <a:t>ThreadContext</a:t>
            </a:r>
            <a:r>
              <a:rPr lang="en-US" dirty="0"/>
              <a:t>&gt;&gt;</a:t>
            </a:r>
          </a:p>
        </p:txBody>
      </p:sp>
      <p:sp>
        <p:nvSpPr>
          <p:cNvPr id="4" name="Footer Placeholder 3">
            <a:extLst>
              <a:ext uri="{FF2B5EF4-FFF2-40B4-BE49-F238E27FC236}">
                <a16:creationId xmlns:a16="http://schemas.microsoft.com/office/drawing/2014/main" id="{3ECB0E0D-7A6E-49CA-A6A3-C6934B77567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3E26C2B-7B23-49C4-9D11-97EB7D8122FB}"/>
              </a:ext>
            </a:extLst>
          </p:cNvPr>
          <p:cNvSpPr>
            <a:spLocks noGrp="1"/>
          </p:cNvSpPr>
          <p:nvPr>
            <p:ph type="sldNum" sz="quarter" idx="12"/>
          </p:nvPr>
        </p:nvSpPr>
        <p:spPr/>
        <p:txBody>
          <a:bodyPr/>
          <a:lstStyle/>
          <a:p>
            <a:fld id="{6547F9EC-0141-428E-9624-21FD351CB832}" type="slidenum">
              <a:rPr lang="en-US" smtClean="0"/>
              <a:t>44</a:t>
            </a:fld>
            <a:endParaRPr lang="en-US"/>
          </a:p>
        </p:txBody>
      </p:sp>
      <p:sp>
        <p:nvSpPr>
          <p:cNvPr id="21" name="TextBox 20">
            <a:extLst>
              <a:ext uri="{FF2B5EF4-FFF2-40B4-BE49-F238E27FC236}">
                <a16:creationId xmlns:a16="http://schemas.microsoft.com/office/drawing/2014/main" id="{9F785E06-8A64-474F-905E-2204F6F833C6}"/>
              </a:ext>
            </a:extLst>
          </p:cNvPr>
          <p:cNvSpPr txBox="1"/>
          <p:nvPr/>
        </p:nvSpPr>
        <p:spPr>
          <a:xfrm>
            <a:off x="879894" y="3579962"/>
            <a:ext cx="2122098" cy="646331"/>
          </a:xfrm>
          <a:prstGeom prst="rect">
            <a:avLst/>
          </a:prstGeom>
          <a:noFill/>
        </p:spPr>
        <p:txBody>
          <a:bodyPr wrap="square" rtlCol="0">
            <a:spAutoFit/>
          </a:bodyPr>
          <a:lstStyle/>
          <a:p>
            <a:r>
              <a:rPr lang="en-US" i="1" dirty="0"/>
              <a:t>Long-running threads</a:t>
            </a:r>
            <a:br>
              <a:rPr lang="en-US" i="1" dirty="0"/>
            </a:br>
            <a:r>
              <a:rPr lang="en-US" i="1" dirty="0"/>
              <a:t>larger scheduling </a:t>
            </a:r>
            <a:r>
              <a:rPr lang="en-US" i="1" dirty="0">
                <a:sym typeface="Symbol" panose="05050102010706020507" pitchFamily="18" charset="2"/>
              </a:rPr>
              <a:t></a:t>
            </a:r>
            <a:endParaRPr lang="en-US" i="1" dirty="0"/>
          </a:p>
        </p:txBody>
      </p:sp>
      <p:sp>
        <p:nvSpPr>
          <p:cNvPr id="22" name="TextBox 21">
            <a:extLst>
              <a:ext uri="{FF2B5EF4-FFF2-40B4-BE49-F238E27FC236}">
                <a16:creationId xmlns:a16="http://schemas.microsoft.com/office/drawing/2014/main" id="{B4D9754F-8EAB-408C-A350-97F5133A7221}"/>
              </a:ext>
            </a:extLst>
          </p:cNvPr>
          <p:cNvSpPr txBox="1"/>
          <p:nvPr/>
        </p:nvSpPr>
        <p:spPr>
          <a:xfrm>
            <a:off x="878946" y="5387148"/>
            <a:ext cx="2122098" cy="646331"/>
          </a:xfrm>
          <a:prstGeom prst="rect">
            <a:avLst/>
          </a:prstGeom>
          <a:noFill/>
        </p:spPr>
        <p:txBody>
          <a:bodyPr wrap="square" rtlCol="0">
            <a:spAutoFit/>
          </a:bodyPr>
          <a:lstStyle/>
          <a:p>
            <a:r>
              <a:rPr lang="en-US" i="1" dirty="0"/>
              <a:t>Short-running threads</a:t>
            </a:r>
          </a:p>
          <a:p>
            <a:r>
              <a:rPr lang="en-US" i="1" dirty="0"/>
              <a:t>smaller scheduling </a:t>
            </a:r>
            <a:r>
              <a:rPr lang="en-US" i="1" dirty="0">
                <a:sym typeface="Symbol" panose="05050102010706020507" pitchFamily="18" charset="2"/>
              </a:rPr>
              <a:t></a:t>
            </a:r>
            <a:endParaRPr lang="en-US" i="1" dirty="0"/>
          </a:p>
        </p:txBody>
      </p:sp>
      <p:sp>
        <p:nvSpPr>
          <p:cNvPr id="10" name="Arrow: Right 9">
            <a:extLst>
              <a:ext uri="{FF2B5EF4-FFF2-40B4-BE49-F238E27FC236}">
                <a16:creationId xmlns:a16="http://schemas.microsoft.com/office/drawing/2014/main" id="{747650F0-065A-47D9-8BBD-A0072C8B7DF1}"/>
              </a:ext>
            </a:extLst>
          </p:cNvPr>
          <p:cNvSpPr/>
          <p:nvPr/>
        </p:nvSpPr>
        <p:spPr>
          <a:xfrm>
            <a:off x="5583319" y="52918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1DE459C-AEA4-48FA-BB0D-AB9F8938231B}"/>
              </a:ext>
            </a:extLst>
          </p:cNvPr>
          <p:cNvSpPr/>
          <p:nvPr/>
        </p:nvSpPr>
        <p:spPr>
          <a:xfrm>
            <a:off x="8766380" y="52918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C8C1C64-BD37-4DC0-A1E6-9921DA763771}"/>
              </a:ext>
            </a:extLst>
          </p:cNvPr>
          <p:cNvSpPr txBox="1"/>
          <p:nvPr/>
        </p:nvSpPr>
        <p:spPr>
          <a:xfrm>
            <a:off x="9921611" y="4792580"/>
            <a:ext cx="1888441" cy="1477328"/>
          </a:xfrm>
          <a:prstGeom prst="rect">
            <a:avLst/>
          </a:prstGeom>
          <a:solidFill>
            <a:srgbClr val="FFC000"/>
          </a:solidFill>
        </p:spPr>
        <p:txBody>
          <a:bodyPr wrap="square" rtlCol="0">
            <a:spAutoFit/>
          </a:bodyPr>
          <a:lstStyle/>
          <a:p>
            <a:r>
              <a:rPr lang="en-US" b="1" dirty="0">
                <a:solidFill>
                  <a:srgbClr val="C00000"/>
                </a:solidFill>
              </a:rPr>
              <a:t>Thread A:</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81ms</a:t>
            </a:r>
          </a:p>
          <a:p>
            <a:r>
              <a:rPr lang="en-US" b="1" dirty="0">
                <a:solidFill>
                  <a:srgbClr val="C00000"/>
                </a:solidFill>
              </a:rPr>
              <a:t>Context = [….]</a:t>
            </a:r>
          </a:p>
        </p:txBody>
      </p:sp>
      <p:sp>
        <p:nvSpPr>
          <p:cNvPr id="13" name="TextBox 12">
            <a:extLst>
              <a:ext uri="{FF2B5EF4-FFF2-40B4-BE49-F238E27FC236}">
                <a16:creationId xmlns:a16="http://schemas.microsoft.com/office/drawing/2014/main" id="{8574123A-199C-48BE-BD6D-7F4B2EA41B6D}"/>
              </a:ext>
            </a:extLst>
          </p:cNvPr>
          <p:cNvSpPr txBox="1"/>
          <p:nvPr/>
        </p:nvSpPr>
        <p:spPr>
          <a:xfrm>
            <a:off x="6785505" y="4795456"/>
            <a:ext cx="1888441" cy="1477328"/>
          </a:xfrm>
          <a:prstGeom prst="rect">
            <a:avLst/>
          </a:prstGeom>
          <a:solidFill>
            <a:srgbClr val="FFC000"/>
          </a:solidFill>
        </p:spPr>
        <p:txBody>
          <a:bodyPr wrap="square" rtlCol="0">
            <a:spAutoFit/>
          </a:bodyPr>
          <a:lstStyle/>
          <a:p>
            <a:r>
              <a:rPr lang="en-US" b="1" dirty="0">
                <a:solidFill>
                  <a:srgbClr val="C00000"/>
                </a:solidFill>
              </a:rPr>
              <a:t>Thread C:</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19ms</a:t>
            </a:r>
          </a:p>
          <a:p>
            <a:r>
              <a:rPr lang="en-US" b="1" dirty="0">
                <a:solidFill>
                  <a:srgbClr val="C00000"/>
                </a:solidFill>
              </a:rPr>
              <a:t>Context = [….]</a:t>
            </a:r>
          </a:p>
        </p:txBody>
      </p:sp>
      <p:sp>
        <p:nvSpPr>
          <p:cNvPr id="14" name="TextBox 13">
            <a:extLst>
              <a:ext uri="{FF2B5EF4-FFF2-40B4-BE49-F238E27FC236}">
                <a16:creationId xmlns:a16="http://schemas.microsoft.com/office/drawing/2014/main" id="{6656BFDF-0A05-49D9-8270-66194C6E59B7}"/>
              </a:ext>
            </a:extLst>
          </p:cNvPr>
          <p:cNvSpPr txBox="1"/>
          <p:nvPr/>
        </p:nvSpPr>
        <p:spPr>
          <a:xfrm>
            <a:off x="3421572" y="4795456"/>
            <a:ext cx="1984924" cy="1477328"/>
          </a:xfrm>
          <a:prstGeom prst="rect">
            <a:avLst/>
          </a:prstGeom>
          <a:solidFill>
            <a:srgbClr val="FFC000"/>
          </a:solidFill>
        </p:spPr>
        <p:txBody>
          <a:bodyPr wrap="square" rtlCol="0">
            <a:spAutoFit/>
          </a:bodyPr>
          <a:lstStyle/>
          <a:p>
            <a:r>
              <a:rPr lang="en-US" b="1" dirty="0">
                <a:solidFill>
                  <a:srgbClr val="C00000"/>
                </a:solidFill>
              </a:rPr>
              <a:t>Thread D:</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127ms</a:t>
            </a:r>
          </a:p>
          <a:p>
            <a:r>
              <a:rPr lang="en-US" b="1" dirty="0">
                <a:solidFill>
                  <a:srgbClr val="C00000"/>
                </a:solidFill>
              </a:rPr>
              <a:t>Context = [….]</a:t>
            </a:r>
          </a:p>
        </p:txBody>
      </p:sp>
      <p:sp>
        <p:nvSpPr>
          <p:cNvPr id="24" name="Arrow: Right 23">
            <a:extLst>
              <a:ext uri="{FF2B5EF4-FFF2-40B4-BE49-F238E27FC236}">
                <a16:creationId xmlns:a16="http://schemas.microsoft.com/office/drawing/2014/main" id="{79CAB46C-A621-4955-B5B6-046F7E8CB83D}"/>
              </a:ext>
            </a:extLst>
          </p:cNvPr>
          <p:cNvSpPr/>
          <p:nvPr/>
        </p:nvSpPr>
        <p:spPr>
          <a:xfrm>
            <a:off x="5606796" y="35451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03AB283-4042-46D5-A6FF-31ECCF3AADAA}"/>
              </a:ext>
            </a:extLst>
          </p:cNvPr>
          <p:cNvSpPr txBox="1"/>
          <p:nvPr/>
        </p:nvSpPr>
        <p:spPr>
          <a:xfrm>
            <a:off x="6785505" y="3048800"/>
            <a:ext cx="2151461" cy="1477328"/>
          </a:xfrm>
          <a:prstGeom prst="rect">
            <a:avLst/>
          </a:prstGeom>
          <a:solidFill>
            <a:srgbClr val="FFC000"/>
          </a:solidFill>
        </p:spPr>
        <p:txBody>
          <a:bodyPr wrap="square" rtlCol="0">
            <a:spAutoFit/>
          </a:bodyPr>
          <a:lstStyle/>
          <a:p>
            <a:r>
              <a:rPr lang="en-US" b="1" dirty="0">
                <a:solidFill>
                  <a:srgbClr val="C00000"/>
                </a:solidFill>
              </a:rPr>
              <a:t>Thread Y:</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1819ms</a:t>
            </a:r>
          </a:p>
          <a:p>
            <a:r>
              <a:rPr lang="en-US" b="1" dirty="0">
                <a:solidFill>
                  <a:srgbClr val="C00000"/>
                </a:solidFill>
              </a:rPr>
              <a:t>Context = [….]</a:t>
            </a:r>
          </a:p>
        </p:txBody>
      </p:sp>
      <p:sp>
        <p:nvSpPr>
          <p:cNvPr id="28" name="TextBox 27">
            <a:extLst>
              <a:ext uri="{FF2B5EF4-FFF2-40B4-BE49-F238E27FC236}">
                <a16:creationId xmlns:a16="http://schemas.microsoft.com/office/drawing/2014/main" id="{0C08DFBA-0515-4A8F-8ABD-9976860B79D3}"/>
              </a:ext>
            </a:extLst>
          </p:cNvPr>
          <p:cNvSpPr txBox="1"/>
          <p:nvPr/>
        </p:nvSpPr>
        <p:spPr>
          <a:xfrm>
            <a:off x="3421572" y="3048800"/>
            <a:ext cx="1984924" cy="1477328"/>
          </a:xfrm>
          <a:prstGeom prst="rect">
            <a:avLst/>
          </a:prstGeom>
          <a:solidFill>
            <a:srgbClr val="FFC000"/>
          </a:solidFill>
        </p:spPr>
        <p:txBody>
          <a:bodyPr wrap="square" rtlCol="0">
            <a:spAutoFit/>
          </a:bodyPr>
          <a:lstStyle/>
          <a:p>
            <a:r>
              <a:rPr lang="en-US" b="1" dirty="0">
                <a:solidFill>
                  <a:srgbClr val="C00000"/>
                </a:solidFill>
              </a:rPr>
              <a:t>Thread X:</a:t>
            </a:r>
            <a:br>
              <a:rPr lang="en-US" b="1" dirty="0">
                <a:solidFill>
                  <a:srgbClr val="C00000"/>
                </a:solidFill>
              </a:rPr>
            </a:br>
            <a:br>
              <a:rPr lang="en-US" b="1" dirty="0">
                <a:solidFill>
                  <a:srgbClr val="C00000"/>
                </a:solidFill>
              </a:rPr>
            </a:br>
            <a:r>
              <a:rPr lang="en-US" b="1" dirty="0">
                <a:solidFill>
                  <a:srgbClr val="C00000"/>
                </a:solidFill>
              </a:rPr>
              <a:t>Runnable</a:t>
            </a:r>
            <a:br>
              <a:rPr lang="en-US" b="1" dirty="0">
                <a:solidFill>
                  <a:srgbClr val="C00000"/>
                </a:solidFill>
              </a:rPr>
            </a:br>
            <a:r>
              <a:rPr lang="en-US" b="1" dirty="0">
                <a:solidFill>
                  <a:srgbClr val="C00000"/>
                </a:solidFill>
              </a:rPr>
              <a:t>Has run for 261ms</a:t>
            </a:r>
          </a:p>
          <a:p>
            <a:r>
              <a:rPr lang="en-US" b="1" dirty="0">
                <a:solidFill>
                  <a:srgbClr val="C00000"/>
                </a:solidFill>
              </a:rPr>
              <a:t>Context = [….]</a:t>
            </a:r>
          </a:p>
        </p:txBody>
      </p:sp>
    </p:spTree>
    <p:extLst>
      <p:ext uri="{BB962C8B-B14F-4D97-AF65-F5344CB8AC3E}">
        <p14:creationId xmlns:p14="http://schemas.microsoft.com/office/powerpoint/2010/main" val="3381469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D0B1-F59C-4A22-B6CA-8921959A874C}"/>
              </a:ext>
            </a:extLst>
          </p:cNvPr>
          <p:cNvSpPr>
            <a:spLocks noGrp="1"/>
          </p:cNvSpPr>
          <p:nvPr>
            <p:ph type="title"/>
          </p:nvPr>
        </p:nvSpPr>
        <p:spPr/>
        <p:txBody>
          <a:bodyPr/>
          <a:lstStyle/>
          <a:p>
            <a:r>
              <a:rPr lang="en-US" dirty="0"/>
              <a:t>Rule for moving from queue to queue</a:t>
            </a:r>
          </a:p>
        </p:txBody>
      </p:sp>
      <p:sp>
        <p:nvSpPr>
          <p:cNvPr id="3" name="Content Placeholder 2">
            <a:extLst>
              <a:ext uri="{FF2B5EF4-FFF2-40B4-BE49-F238E27FC236}">
                <a16:creationId xmlns:a16="http://schemas.microsoft.com/office/drawing/2014/main" id="{858A45E6-0038-4243-8DDE-CF4CFE98A7AC}"/>
              </a:ext>
            </a:extLst>
          </p:cNvPr>
          <p:cNvSpPr>
            <a:spLocks noGrp="1"/>
          </p:cNvSpPr>
          <p:nvPr>
            <p:ph idx="1"/>
          </p:nvPr>
        </p:nvSpPr>
        <p:spPr/>
        <p:txBody>
          <a:bodyPr/>
          <a:lstStyle/>
          <a:p>
            <a:r>
              <a:rPr lang="en-US" dirty="0"/>
              <a:t>Track how long each thread has been running (without waiting)</a:t>
            </a:r>
          </a:p>
          <a:p>
            <a:endParaRPr lang="en-US" dirty="0"/>
          </a:p>
          <a:p>
            <a:r>
              <a:rPr lang="en-US" dirty="0"/>
              <a:t>If a thread has run long enough it moves to the next queue up. </a:t>
            </a:r>
            <a:br>
              <a:rPr lang="en-US" dirty="0"/>
            </a:br>
            <a:endParaRPr lang="en-US" dirty="0"/>
          </a:p>
          <a:p>
            <a:br>
              <a:rPr lang="en-US" dirty="0"/>
            </a:br>
            <a:r>
              <a:rPr lang="en-US" dirty="0"/>
              <a:t>If a thread pauses after a very short total time, it moves down.</a:t>
            </a:r>
          </a:p>
        </p:txBody>
      </p:sp>
      <p:sp>
        <p:nvSpPr>
          <p:cNvPr id="4" name="Footer Placeholder 3">
            <a:extLst>
              <a:ext uri="{FF2B5EF4-FFF2-40B4-BE49-F238E27FC236}">
                <a16:creationId xmlns:a16="http://schemas.microsoft.com/office/drawing/2014/main" id="{BB3F036A-90E7-4771-A168-9C6AD56F8D6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AB7D383-25CB-48AB-8586-F514741B0CBE}"/>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1683615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D0444-CCE5-421B-B7B6-2AB5727C7A03}"/>
              </a:ext>
            </a:extLst>
          </p:cNvPr>
          <p:cNvSpPr>
            <a:spLocks noGrp="1"/>
          </p:cNvSpPr>
          <p:nvPr>
            <p:ph type="title"/>
          </p:nvPr>
        </p:nvSpPr>
        <p:spPr/>
        <p:txBody>
          <a:bodyPr/>
          <a:lstStyle/>
          <a:p>
            <a:r>
              <a:rPr lang="en-US" dirty="0"/>
              <a:t>… so there are three control parameters to the algorithm</a:t>
            </a:r>
          </a:p>
        </p:txBody>
      </p:sp>
      <p:sp>
        <p:nvSpPr>
          <p:cNvPr id="3" name="Content Placeholder 2">
            <a:extLst>
              <a:ext uri="{FF2B5EF4-FFF2-40B4-BE49-F238E27FC236}">
                <a16:creationId xmlns:a16="http://schemas.microsoft.com/office/drawing/2014/main" id="{5EF7CD78-5334-4DBA-8769-9967F6CF8331}"/>
              </a:ext>
            </a:extLst>
          </p:cNvPr>
          <p:cNvSpPr>
            <a:spLocks noGrp="1"/>
          </p:cNvSpPr>
          <p:nvPr>
            <p:ph idx="1"/>
          </p:nvPr>
        </p:nvSpPr>
        <p:spPr>
          <a:xfrm>
            <a:off x="1024128" y="2286000"/>
            <a:ext cx="10914830" cy="4023360"/>
          </a:xfrm>
        </p:spPr>
        <p:txBody>
          <a:bodyPr>
            <a:normAutofit fontScale="92500" lnSpcReduction="20000"/>
          </a:bodyPr>
          <a:lstStyle/>
          <a:p>
            <a:r>
              <a:rPr lang="en-US" dirty="0"/>
              <a:t>We can have as many levels as we find helpful, but usually 2 or 3 suffice.</a:t>
            </a:r>
          </a:p>
          <a:p>
            <a:endParaRPr lang="en-US" dirty="0"/>
          </a:p>
          <a:p>
            <a:r>
              <a:rPr lang="en-US" dirty="0"/>
              <a:t>Now, the scheduler can rotate between queues.  For total time </a:t>
            </a:r>
            <a:r>
              <a:rPr lang="en-US" dirty="0">
                <a:sym typeface="Symbol" panose="05050102010706020507" pitchFamily="18" charset="2"/>
              </a:rPr>
              <a:t> it runs jobs on the long-running jobs queue.  Then it drops to the smaller-jobs queue and runs those.</a:t>
            </a:r>
          </a:p>
          <a:p>
            <a:endParaRPr lang="en-US" dirty="0">
              <a:sym typeface="Symbol" panose="05050102010706020507" pitchFamily="18" charset="2"/>
            </a:endParaRPr>
          </a:p>
          <a:p>
            <a:r>
              <a:rPr lang="en-US" dirty="0">
                <a:sym typeface="Symbol" panose="05050102010706020507" pitchFamily="18" charset="2"/>
              </a:rPr>
              <a:t>The long-running jobs get a big per-job .  Shorter jobs get a smaller .  So, we run many short jobs compared to long-running jobs.</a:t>
            </a:r>
            <a:endParaRPr lang="en-US" dirty="0"/>
          </a:p>
        </p:txBody>
      </p:sp>
      <p:sp>
        <p:nvSpPr>
          <p:cNvPr id="4" name="Footer Placeholder 3">
            <a:extLst>
              <a:ext uri="{FF2B5EF4-FFF2-40B4-BE49-F238E27FC236}">
                <a16:creationId xmlns:a16="http://schemas.microsoft.com/office/drawing/2014/main" id="{ED5C381B-6477-426D-AF1B-7B839B54AD0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5D84669-0AA4-4920-81AE-AB2D66EEA229}"/>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1471032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D093-1117-45AA-9F4E-0D477D8BEC0C}"/>
              </a:ext>
            </a:extLst>
          </p:cNvPr>
          <p:cNvSpPr>
            <a:spLocks noGrp="1"/>
          </p:cNvSpPr>
          <p:nvPr>
            <p:ph type="title"/>
          </p:nvPr>
        </p:nvSpPr>
        <p:spPr/>
        <p:txBody>
          <a:bodyPr/>
          <a:lstStyle/>
          <a:p>
            <a:r>
              <a:rPr lang="en-US" dirty="0"/>
              <a:t>That was all with a single core!</a:t>
            </a:r>
          </a:p>
        </p:txBody>
      </p:sp>
      <p:sp>
        <p:nvSpPr>
          <p:cNvPr id="3" name="Content Placeholder 2">
            <a:extLst>
              <a:ext uri="{FF2B5EF4-FFF2-40B4-BE49-F238E27FC236}">
                <a16:creationId xmlns:a16="http://schemas.microsoft.com/office/drawing/2014/main" id="{6FFE498F-387A-49D4-BF3B-5A78F5ABF7E8}"/>
              </a:ext>
            </a:extLst>
          </p:cNvPr>
          <p:cNvSpPr>
            <a:spLocks noGrp="1"/>
          </p:cNvSpPr>
          <p:nvPr>
            <p:ph idx="1"/>
          </p:nvPr>
        </p:nvSpPr>
        <p:spPr/>
        <p:txBody>
          <a:bodyPr/>
          <a:lstStyle/>
          <a:p>
            <a:r>
              <a:rPr lang="en-US" dirty="0"/>
              <a:t>Now we can introduce more than one core to the mix!</a:t>
            </a:r>
          </a:p>
          <a:p>
            <a:endParaRPr lang="en-US" dirty="0"/>
          </a:p>
          <a:p>
            <a:r>
              <a:rPr lang="en-US" dirty="0"/>
              <a:t>In Linux, this requires that you tell bash you wish to use multiple cores, with a command called taskset.</a:t>
            </a:r>
          </a:p>
          <a:p>
            <a:endParaRPr lang="en-US" dirty="0"/>
          </a:p>
          <a:p>
            <a:r>
              <a:rPr lang="en-US" dirty="0"/>
              <a:t>Each core has a number, and taskset takes a bit-array (in hex) indicating which cores this job will be using, e.g. taskset 0xFF.</a:t>
            </a:r>
          </a:p>
        </p:txBody>
      </p:sp>
      <p:sp>
        <p:nvSpPr>
          <p:cNvPr id="4" name="Footer Placeholder 3">
            <a:extLst>
              <a:ext uri="{FF2B5EF4-FFF2-40B4-BE49-F238E27FC236}">
                <a16:creationId xmlns:a16="http://schemas.microsoft.com/office/drawing/2014/main" id="{47D03A40-D9CD-439F-9EDA-E0F9D8EB1FA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FBB9BC9-E0F2-4730-8F83-695C9768AB6D}"/>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2293475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1D90-CF7A-40EB-BA82-DBBC85582A97}"/>
              </a:ext>
            </a:extLst>
          </p:cNvPr>
          <p:cNvSpPr>
            <a:spLocks noGrp="1"/>
          </p:cNvSpPr>
          <p:nvPr>
            <p:ph type="title"/>
          </p:nvPr>
        </p:nvSpPr>
        <p:spPr>
          <a:xfrm>
            <a:off x="1024127" y="585216"/>
            <a:ext cx="10863073" cy="1499616"/>
          </a:xfrm>
        </p:spPr>
        <p:txBody>
          <a:bodyPr/>
          <a:lstStyle/>
          <a:p>
            <a:r>
              <a:rPr lang="en-US" dirty="0"/>
              <a:t>One core per thread: -</a:t>
            </a:r>
            <a:r>
              <a:rPr lang="en-US" dirty="0" err="1"/>
              <a:t>Pthread</a:t>
            </a:r>
            <a:r>
              <a:rPr lang="en-US" dirty="0"/>
              <a:t>, Taskset</a:t>
            </a:r>
          </a:p>
        </p:txBody>
      </p:sp>
      <p:sp>
        <p:nvSpPr>
          <p:cNvPr id="3" name="Content Placeholder 2">
            <a:extLst>
              <a:ext uri="{FF2B5EF4-FFF2-40B4-BE49-F238E27FC236}">
                <a16:creationId xmlns:a16="http://schemas.microsoft.com/office/drawing/2014/main" id="{485A47E1-CC37-42CB-8EEE-BA14F13D8842}"/>
              </a:ext>
            </a:extLst>
          </p:cNvPr>
          <p:cNvSpPr>
            <a:spLocks noGrp="1"/>
          </p:cNvSpPr>
          <p:nvPr>
            <p:ph idx="1"/>
          </p:nvPr>
        </p:nvSpPr>
        <p:spPr/>
        <p:txBody>
          <a:bodyPr/>
          <a:lstStyle/>
          <a:p>
            <a:r>
              <a:rPr lang="en-US" dirty="0"/>
              <a:t>To activate multicore parallelism you must</a:t>
            </a:r>
          </a:p>
          <a:p>
            <a:r>
              <a:rPr lang="en-US" dirty="0"/>
              <a:t>1) Compile your program with the </a:t>
            </a:r>
            <a:r>
              <a:rPr lang="en-US" dirty="0" err="1"/>
              <a:t>gcc</a:t>
            </a:r>
            <a:r>
              <a:rPr lang="en-US" dirty="0"/>
              <a:t> flag –</a:t>
            </a:r>
            <a:r>
              <a:rPr lang="en-US" dirty="0" err="1"/>
              <a:t>pthread</a:t>
            </a:r>
            <a:endParaRPr lang="en-US" dirty="0"/>
          </a:p>
          <a:p>
            <a:r>
              <a:rPr lang="en-US" dirty="0"/>
              <a:t>2) Use “taskset </a:t>
            </a:r>
            <a:r>
              <a:rPr lang="en-US" i="1" dirty="0"/>
              <a:t>mask” </a:t>
            </a:r>
            <a:r>
              <a:rPr lang="en-US" dirty="0"/>
              <a:t>when launching your program:</a:t>
            </a:r>
          </a:p>
          <a:p>
            <a:r>
              <a:rPr lang="en-US" dirty="0"/>
              <a:t>                taskset 0xFF fast-</a:t>
            </a:r>
            <a:r>
              <a:rPr lang="en-US" dirty="0" err="1"/>
              <a:t>wc</a:t>
            </a:r>
            <a:r>
              <a:rPr lang="en-US" dirty="0"/>
              <a:t> –n7 –s</a:t>
            </a:r>
          </a:p>
          <a:p>
            <a:r>
              <a:rPr lang="en-US" dirty="0"/>
              <a:t>    … this example says “run fast-</a:t>
            </a:r>
            <a:r>
              <a:rPr lang="en-US" dirty="0" err="1"/>
              <a:t>wc</a:t>
            </a:r>
            <a:r>
              <a:rPr lang="en-US" dirty="0"/>
              <a:t> on cores 0…7”, and also</a:t>
            </a:r>
            <a:br>
              <a:rPr lang="en-US" dirty="0"/>
            </a:br>
            <a:r>
              <a:rPr lang="en-US" dirty="0"/>
              <a:t>    passes in two arguments, -n7, -s.  Fast-</a:t>
            </a:r>
            <a:r>
              <a:rPr lang="en-US" dirty="0" err="1"/>
              <a:t>wc</a:t>
            </a:r>
            <a:r>
              <a:rPr lang="en-US" dirty="0"/>
              <a:t> will run with 7 </a:t>
            </a:r>
            <a:br>
              <a:rPr lang="en-US" dirty="0"/>
            </a:br>
            <a:r>
              <a:rPr lang="en-US" dirty="0"/>
              <a:t>    word-counter threads and one file opener, in “silent” mode.</a:t>
            </a:r>
          </a:p>
          <a:p>
            <a:endParaRPr lang="en-US" dirty="0"/>
          </a:p>
        </p:txBody>
      </p:sp>
      <p:sp>
        <p:nvSpPr>
          <p:cNvPr id="4" name="Footer Placeholder 3">
            <a:extLst>
              <a:ext uri="{FF2B5EF4-FFF2-40B4-BE49-F238E27FC236}">
                <a16:creationId xmlns:a16="http://schemas.microsoft.com/office/drawing/2014/main" id="{D6B448CF-DFF8-40BB-94CD-04343B49C31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92A9AF0-EA98-441E-AB33-3975F6F4A064}"/>
              </a:ext>
            </a:extLst>
          </p:cNvPr>
          <p:cNvSpPr>
            <a:spLocks noGrp="1"/>
          </p:cNvSpPr>
          <p:nvPr>
            <p:ph type="sldNum" sz="quarter" idx="12"/>
          </p:nvPr>
        </p:nvSpPr>
        <p:spPr/>
        <p:txBody>
          <a:bodyPr/>
          <a:lstStyle/>
          <a:p>
            <a:fld id="{6547F9EC-0141-428E-9624-21FD351CB832}" type="slidenum">
              <a:rPr lang="en-US" smtClean="0"/>
              <a:t>48</a:t>
            </a:fld>
            <a:endParaRPr lang="en-US"/>
          </a:p>
        </p:txBody>
      </p:sp>
      <p:sp>
        <p:nvSpPr>
          <p:cNvPr id="6" name="Oval 5">
            <a:extLst>
              <a:ext uri="{FF2B5EF4-FFF2-40B4-BE49-F238E27FC236}">
                <a16:creationId xmlns:a16="http://schemas.microsoft.com/office/drawing/2014/main" id="{10EE6925-96AE-43A1-BF14-A6EBF0C101B8}"/>
              </a:ext>
            </a:extLst>
          </p:cNvPr>
          <p:cNvSpPr/>
          <p:nvPr/>
        </p:nvSpPr>
        <p:spPr>
          <a:xfrm>
            <a:off x="5995358" y="3985404"/>
            <a:ext cx="2044461" cy="87989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3CF96F6-FCB1-43D7-9015-922741488344}"/>
              </a:ext>
            </a:extLst>
          </p:cNvPr>
          <p:cNvCxnSpPr>
            <a:stCxn id="6" idx="7"/>
          </p:cNvCxnSpPr>
          <p:nvPr/>
        </p:nvCxnSpPr>
        <p:spPr>
          <a:xfrm flipV="1">
            <a:off x="7740415" y="3536830"/>
            <a:ext cx="920506" cy="57743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A0074B0-4A58-43F0-B32E-08A817547D2E}"/>
              </a:ext>
            </a:extLst>
          </p:cNvPr>
          <p:cNvSpPr txBox="1"/>
          <p:nvPr/>
        </p:nvSpPr>
        <p:spPr>
          <a:xfrm>
            <a:off x="8660921" y="3264520"/>
            <a:ext cx="2817759" cy="369332"/>
          </a:xfrm>
          <a:prstGeom prst="rect">
            <a:avLst/>
          </a:prstGeom>
          <a:noFill/>
          <a:ln w="57150">
            <a:solidFill>
              <a:srgbClr val="C00000"/>
            </a:solidFill>
          </a:ln>
        </p:spPr>
        <p:txBody>
          <a:bodyPr wrap="none" rtlCol="0">
            <a:spAutoFit/>
          </a:bodyPr>
          <a:lstStyle/>
          <a:p>
            <a:r>
              <a:rPr lang="en-US" dirty="0"/>
              <a:t>Arguments to main in fast-</a:t>
            </a:r>
            <a:r>
              <a:rPr lang="en-US" dirty="0" err="1"/>
              <a:t>wc</a:t>
            </a:r>
            <a:endParaRPr lang="en-US" dirty="0"/>
          </a:p>
        </p:txBody>
      </p:sp>
    </p:spTree>
    <p:extLst>
      <p:ext uri="{BB962C8B-B14F-4D97-AF65-F5344CB8AC3E}">
        <p14:creationId xmlns:p14="http://schemas.microsoft.com/office/powerpoint/2010/main" val="3822164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AC39-084B-476E-8FF2-417687B28845}"/>
              </a:ext>
            </a:extLst>
          </p:cNvPr>
          <p:cNvSpPr>
            <a:spLocks noGrp="1"/>
          </p:cNvSpPr>
          <p:nvPr>
            <p:ph type="title"/>
          </p:nvPr>
        </p:nvSpPr>
        <p:spPr/>
        <p:txBody>
          <a:bodyPr/>
          <a:lstStyle/>
          <a:p>
            <a:r>
              <a:rPr lang="en-US" dirty="0"/>
              <a:t>How taskset works</a:t>
            </a:r>
          </a:p>
        </p:txBody>
      </p:sp>
      <p:sp>
        <p:nvSpPr>
          <p:cNvPr id="3" name="Content Placeholder 2">
            <a:extLst>
              <a:ext uri="{FF2B5EF4-FFF2-40B4-BE49-F238E27FC236}">
                <a16:creationId xmlns:a16="http://schemas.microsoft.com/office/drawing/2014/main" id="{A44B9ECD-D67C-4BF6-B154-63FDB8E67D92}"/>
              </a:ext>
            </a:extLst>
          </p:cNvPr>
          <p:cNvSpPr>
            <a:spLocks noGrp="1"/>
          </p:cNvSpPr>
          <p:nvPr>
            <p:ph idx="1"/>
          </p:nvPr>
        </p:nvSpPr>
        <p:spPr/>
        <p:txBody>
          <a:bodyPr>
            <a:normAutofit/>
          </a:bodyPr>
          <a:lstStyle/>
          <a:p>
            <a:r>
              <a:rPr lang="en-US" dirty="0"/>
              <a:t>Taskset waits for “exclusive ownership” of the requested cores.   Only one application can own a given core.</a:t>
            </a:r>
            <a:br>
              <a:rPr lang="en-US" dirty="0"/>
            </a:br>
            <a:endParaRPr lang="en-US" dirty="0"/>
          </a:p>
          <a:p>
            <a:r>
              <a:rPr lang="en-US" dirty="0"/>
              <a:t>The </a:t>
            </a:r>
            <a:r>
              <a:rPr lang="en-US" dirty="0" err="1"/>
              <a:t>pthread</a:t>
            </a:r>
            <a:r>
              <a:rPr lang="en-US" dirty="0"/>
              <a:t> library is told which cores it owns.</a:t>
            </a:r>
          </a:p>
          <a:p>
            <a:endParaRPr lang="en-US" dirty="0"/>
          </a:p>
          <a:p>
            <a:r>
              <a:rPr lang="en-US" dirty="0" err="1"/>
              <a:t>Pthreads</a:t>
            </a:r>
            <a:r>
              <a:rPr lang="en-US" dirty="0"/>
              <a:t> will scatter threads over the cores unless you specify a desired core when launching them (via std::thread).</a:t>
            </a:r>
          </a:p>
        </p:txBody>
      </p:sp>
      <p:sp>
        <p:nvSpPr>
          <p:cNvPr id="4" name="Footer Placeholder 3">
            <a:extLst>
              <a:ext uri="{FF2B5EF4-FFF2-40B4-BE49-F238E27FC236}">
                <a16:creationId xmlns:a16="http://schemas.microsoft.com/office/drawing/2014/main" id="{0B5EA004-76A7-4561-94D2-2DED29D87C6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A7CADAA-7A1A-42E0-87C7-029FC3B8D632}"/>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16873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36D9-BF3A-477E-B197-1BDC562454A6}"/>
              </a:ext>
            </a:extLst>
          </p:cNvPr>
          <p:cNvSpPr>
            <a:spLocks noGrp="1"/>
          </p:cNvSpPr>
          <p:nvPr>
            <p:ph type="title"/>
          </p:nvPr>
        </p:nvSpPr>
        <p:spPr/>
        <p:txBody>
          <a:bodyPr/>
          <a:lstStyle/>
          <a:p>
            <a:r>
              <a:rPr lang="en-US" dirty="0"/>
              <a:t>NUMA machines</a:t>
            </a:r>
          </a:p>
        </p:txBody>
      </p:sp>
      <p:sp>
        <p:nvSpPr>
          <p:cNvPr id="3" name="Content Placeholder 2">
            <a:extLst>
              <a:ext uri="{FF2B5EF4-FFF2-40B4-BE49-F238E27FC236}">
                <a16:creationId xmlns:a16="http://schemas.microsoft.com/office/drawing/2014/main" id="{331404D1-1604-4ACB-B788-3B88D69FED73}"/>
              </a:ext>
            </a:extLst>
          </p:cNvPr>
          <p:cNvSpPr>
            <a:spLocks noGrp="1"/>
          </p:cNvSpPr>
          <p:nvPr>
            <p:ph idx="1"/>
          </p:nvPr>
        </p:nvSpPr>
        <p:spPr/>
        <p:txBody>
          <a:bodyPr>
            <a:normAutofit lnSpcReduction="10000"/>
          </a:bodyPr>
          <a:lstStyle/>
          <a:p>
            <a:endParaRPr lang="en-US" dirty="0"/>
          </a:p>
          <a:p>
            <a:r>
              <a:rPr lang="en-US" dirty="0"/>
              <a:t>… virtual machines go even further, and create the illusion of multiple separate computers, all on the single NUMA chip.</a:t>
            </a:r>
          </a:p>
          <a:p>
            <a:endParaRPr lang="en-US" dirty="0"/>
          </a:p>
          <a:p>
            <a:r>
              <a:rPr lang="en-US" dirty="0"/>
              <a:t>Virtualization is a fantastic fit with NUMA hardware.</a:t>
            </a:r>
          </a:p>
          <a:p>
            <a:endParaRPr lang="en-US" dirty="0"/>
          </a:p>
          <a:p>
            <a:r>
              <a:rPr lang="en-US" dirty="0"/>
              <a:t>Owning a NUMA machine is like owning a cluster of computers.</a:t>
            </a:r>
          </a:p>
        </p:txBody>
      </p:sp>
      <p:sp>
        <p:nvSpPr>
          <p:cNvPr id="4" name="Footer Placeholder 3">
            <a:extLst>
              <a:ext uri="{FF2B5EF4-FFF2-40B4-BE49-F238E27FC236}">
                <a16:creationId xmlns:a16="http://schemas.microsoft.com/office/drawing/2014/main" id="{B0931BBF-6B0C-40F0-8500-5781F72B6BE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14892C7-9D90-4D4D-9A01-FD5FD4B51A84}"/>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1392449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025C-61C1-4B77-BA00-B0D135A0BBAC}"/>
              </a:ext>
            </a:extLst>
          </p:cNvPr>
          <p:cNvSpPr>
            <a:spLocks noGrp="1"/>
          </p:cNvSpPr>
          <p:nvPr>
            <p:ph type="title"/>
          </p:nvPr>
        </p:nvSpPr>
        <p:spPr/>
        <p:txBody>
          <a:bodyPr/>
          <a:lstStyle/>
          <a:p>
            <a:r>
              <a:rPr lang="en-US" dirty="0"/>
              <a:t>Danger!  Remote Memory!</a:t>
            </a:r>
          </a:p>
        </p:txBody>
      </p:sp>
      <p:sp>
        <p:nvSpPr>
          <p:cNvPr id="3" name="Content Placeholder 2">
            <a:extLst>
              <a:ext uri="{FF2B5EF4-FFF2-40B4-BE49-F238E27FC236}">
                <a16:creationId xmlns:a16="http://schemas.microsoft.com/office/drawing/2014/main" id="{3FB9ACF2-56B1-411F-AD98-6F82BE2A26C8}"/>
              </a:ext>
            </a:extLst>
          </p:cNvPr>
          <p:cNvSpPr>
            <a:spLocks noGrp="1"/>
          </p:cNvSpPr>
          <p:nvPr>
            <p:ph idx="1"/>
          </p:nvPr>
        </p:nvSpPr>
        <p:spPr/>
        <p:txBody>
          <a:bodyPr/>
          <a:lstStyle/>
          <a:p>
            <a:r>
              <a:rPr lang="en-US" dirty="0"/>
              <a:t>Recall from early lectures: on a NUMA machine, memory access speeds are very dependent on which core is accessing data in which memory.</a:t>
            </a:r>
          </a:p>
          <a:p>
            <a:endParaRPr lang="en-US" dirty="0"/>
          </a:p>
          <a:p>
            <a:r>
              <a:rPr lang="en-US" dirty="0"/>
              <a:t>NUMA looks like one big memory, but in fact is split into memory banks, and a core is only “close” to one of the memory units.</a:t>
            </a:r>
          </a:p>
        </p:txBody>
      </p:sp>
      <p:sp>
        <p:nvSpPr>
          <p:cNvPr id="4" name="Footer Placeholder 3">
            <a:extLst>
              <a:ext uri="{FF2B5EF4-FFF2-40B4-BE49-F238E27FC236}">
                <a16:creationId xmlns:a16="http://schemas.microsoft.com/office/drawing/2014/main" id="{2EE99FB2-0128-4FEE-83F3-16DC357AB95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666CE67-53D6-49CF-8025-0BF46AA8AE6E}"/>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849811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5AE8-04DD-4BA8-8905-2C0A30AF46C4}"/>
              </a:ext>
            </a:extLst>
          </p:cNvPr>
          <p:cNvSpPr>
            <a:spLocks noGrp="1"/>
          </p:cNvSpPr>
          <p:nvPr>
            <p:ph type="title"/>
          </p:nvPr>
        </p:nvSpPr>
        <p:spPr/>
        <p:txBody>
          <a:bodyPr/>
          <a:lstStyle/>
          <a:p>
            <a:r>
              <a:rPr lang="en-US" dirty="0"/>
              <a:t>But good news: Malloc knows about threads</a:t>
            </a:r>
          </a:p>
        </p:txBody>
      </p:sp>
      <p:sp>
        <p:nvSpPr>
          <p:cNvPr id="3" name="Content Placeholder 2">
            <a:extLst>
              <a:ext uri="{FF2B5EF4-FFF2-40B4-BE49-F238E27FC236}">
                <a16:creationId xmlns:a16="http://schemas.microsoft.com/office/drawing/2014/main" id="{3D615E38-B3F3-4605-8383-9BD8C5A52D58}"/>
              </a:ext>
            </a:extLst>
          </p:cNvPr>
          <p:cNvSpPr>
            <a:spLocks noGrp="1"/>
          </p:cNvSpPr>
          <p:nvPr>
            <p:ph idx="1"/>
          </p:nvPr>
        </p:nvSpPr>
        <p:spPr/>
        <p:txBody>
          <a:bodyPr/>
          <a:lstStyle/>
          <a:p>
            <a:r>
              <a:rPr lang="en-US" dirty="0"/>
              <a:t>Malloc knows that… </a:t>
            </a:r>
          </a:p>
          <a:p>
            <a:pPr lvl="1"/>
            <a:r>
              <a:rPr lang="en-US" dirty="0"/>
              <a:t>  Objects can be shared without any form of segmentation faults</a:t>
            </a:r>
          </a:p>
          <a:p>
            <a:pPr lvl="1"/>
            <a:r>
              <a:rPr lang="en-US" dirty="0"/>
              <a:t>  But local memory accesses are much faster than remote, unless the</a:t>
            </a:r>
            <a:br>
              <a:rPr lang="en-US" dirty="0"/>
            </a:br>
            <a:r>
              <a:rPr lang="en-US" dirty="0"/>
              <a:t>    remote object is pulled into the L2/L3 cache hierarchy.</a:t>
            </a:r>
          </a:p>
          <a:p>
            <a:pPr lvl="1"/>
            <a:endParaRPr lang="en-US" dirty="0"/>
          </a:p>
          <a:p>
            <a:pPr marL="128016" lvl="1" indent="0">
              <a:buNone/>
            </a:pPr>
            <a:r>
              <a:rPr lang="en-US" dirty="0"/>
              <a:t>Malloc automatically creates new objects in the memory pool closest to that thread’s core, if it has room to do so.</a:t>
            </a:r>
          </a:p>
        </p:txBody>
      </p:sp>
      <p:sp>
        <p:nvSpPr>
          <p:cNvPr id="4" name="Footer Placeholder 3">
            <a:extLst>
              <a:ext uri="{FF2B5EF4-FFF2-40B4-BE49-F238E27FC236}">
                <a16:creationId xmlns:a16="http://schemas.microsoft.com/office/drawing/2014/main" id="{F6144BEE-441B-452F-8831-60D7DAE3AED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7EE0022-C196-4442-AE66-BE1D0991370A}"/>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4221751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DF58-6FA3-4607-B0B4-7477A85A8A61}"/>
              </a:ext>
            </a:extLst>
          </p:cNvPr>
          <p:cNvSpPr>
            <a:spLocks noGrp="1"/>
          </p:cNvSpPr>
          <p:nvPr>
            <p:ph type="title"/>
          </p:nvPr>
        </p:nvSpPr>
        <p:spPr/>
        <p:txBody>
          <a:bodyPr/>
          <a:lstStyle/>
          <a:p>
            <a:r>
              <a:rPr lang="en-US" dirty="0"/>
              <a:t>Example… </a:t>
            </a:r>
          </a:p>
        </p:txBody>
      </p:sp>
      <p:sp>
        <p:nvSpPr>
          <p:cNvPr id="3" name="Content Placeholder 2">
            <a:extLst>
              <a:ext uri="{FF2B5EF4-FFF2-40B4-BE49-F238E27FC236}">
                <a16:creationId xmlns:a16="http://schemas.microsoft.com/office/drawing/2014/main" id="{5367F05B-E31C-4619-A2CC-E0650BDD468C}"/>
              </a:ext>
            </a:extLst>
          </p:cNvPr>
          <p:cNvSpPr>
            <a:spLocks noGrp="1"/>
          </p:cNvSpPr>
          <p:nvPr>
            <p:ph idx="1"/>
          </p:nvPr>
        </p:nvSpPr>
        <p:spPr>
          <a:xfrm>
            <a:off x="1024128" y="2286000"/>
            <a:ext cx="10786872" cy="4023360"/>
          </a:xfrm>
        </p:spPr>
        <p:txBody>
          <a:bodyPr>
            <a:normAutofit lnSpcReduction="10000"/>
          </a:bodyPr>
          <a:lstStyle/>
          <a:p>
            <a:r>
              <a:rPr lang="en-US" dirty="0"/>
              <a:t>In Ken’s word counter, each </a:t>
            </a:r>
            <a:r>
              <a:rPr lang="en-US" dirty="0" err="1"/>
              <a:t>wcounter</a:t>
            </a:r>
            <a:r>
              <a:rPr lang="en-US" dirty="0"/>
              <a:t> thread had its own std::map tree, to hold the (word, counter) pairs.</a:t>
            </a:r>
          </a:p>
          <a:p>
            <a:endParaRPr lang="en-US" dirty="0"/>
          </a:p>
          <a:p>
            <a:r>
              <a:rPr lang="en-US" dirty="0"/>
              <a:t>Those trees were automatically close to the thread that created them, which made them fast to access.</a:t>
            </a:r>
          </a:p>
          <a:p>
            <a:endParaRPr lang="en-US" dirty="0"/>
          </a:p>
          <a:p>
            <a:r>
              <a:rPr lang="en-US" dirty="0"/>
              <a:t>Had </a:t>
            </a:r>
            <a:r>
              <a:rPr lang="en-US" dirty="0" err="1"/>
              <a:t>wcounter</a:t>
            </a:r>
            <a:r>
              <a:rPr lang="en-US" dirty="0"/>
              <a:t> used a single tree, shared by all, the program would have been significantly slower!</a:t>
            </a:r>
          </a:p>
        </p:txBody>
      </p:sp>
      <p:sp>
        <p:nvSpPr>
          <p:cNvPr id="4" name="Footer Placeholder 3">
            <a:extLst>
              <a:ext uri="{FF2B5EF4-FFF2-40B4-BE49-F238E27FC236}">
                <a16:creationId xmlns:a16="http://schemas.microsoft.com/office/drawing/2014/main" id="{FCB0BFEA-8D90-4C85-AAC9-5F5A05DE335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CC31B2A-51F6-42BA-8F28-3A246680ACC6}"/>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32507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AFC2-0250-4544-A9A7-455C7F34B278}"/>
              </a:ext>
            </a:extLst>
          </p:cNvPr>
          <p:cNvSpPr>
            <a:spLocks noGrp="1"/>
          </p:cNvSpPr>
          <p:nvPr>
            <p:ph type="title"/>
          </p:nvPr>
        </p:nvSpPr>
        <p:spPr/>
        <p:txBody>
          <a:bodyPr/>
          <a:lstStyle/>
          <a:p>
            <a:r>
              <a:rPr lang="en-US" dirty="0"/>
              <a:t>We often make spare copies to share among threads!</a:t>
            </a:r>
          </a:p>
        </p:txBody>
      </p:sp>
      <p:sp>
        <p:nvSpPr>
          <p:cNvPr id="3" name="Content Placeholder 2">
            <a:extLst>
              <a:ext uri="{FF2B5EF4-FFF2-40B4-BE49-F238E27FC236}">
                <a16:creationId xmlns:a16="http://schemas.microsoft.com/office/drawing/2014/main" id="{7075087C-12F8-41E1-8C19-1ABDCEEBB4C5}"/>
              </a:ext>
            </a:extLst>
          </p:cNvPr>
          <p:cNvSpPr>
            <a:spLocks noGrp="1"/>
          </p:cNvSpPr>
          <p:nvPr>
            <p:ph idx="1"/>
          </p:nvPr>
        </p:nvSpPr>
        <p:spPr/>
        <p:txBody>
          <a:bodyPr/>
          <a:lstStyle/>
          <a:p>
            <a:r>
              <a:rPr lang="en-US" dirty="0"/>
              <a:t>With read-only objects, we often make a replica of the object for each thread to ensure that we will get the fastest possible access to it.</a:t>
            </a:r>
          </a:p>
          <a:p>
            <a:endParaRPr lang="en-US" dirty="0"/>
          </a:p>
          <a:p>
            <a:r>
              <a:rPr lang="en-US" dirty="0"/>
              <a:t>We do this by passing a reference to the “original” copy, and then having the thread make a copy as it starts up, or by passing the object by value as a captured object or argument.</a:t>
            </a:r>
          </a:p>
        </p:txBody>
      </p:sp>
      <p:sp>
        <p:nvSpPr>
          <p:cNvPr id="4" name="Footer Placeholder 3">
            <a:extLst>
              <a:ext uri="{FF2B5EF4-FFF2-40B4-BE49-F238E27FC236}">
                <a16:creationId xmlns:a16="http://schemas.microsoft.com/office/drawing/2014/main" id="{4F34D1A6-1AE7-4027-B304-9BD2319FADA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74582DE-F297-4336-A1DF-A55EED78633D}"/>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2451429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3E5F-F57F-48BB-88AB-8DD87802228F}"/>
              </a:ext>
            </a:extLst>
          </p:cNvPr>
          <p:cNvSpPr>
            <a:spLocks noGrp="1"/>
          </p:cNvSpPr>
          <p:nvPr>
            <p:ph type="title"/>
          </p:nvPr>
        </p:nvSpPr>
        <p:spPr/>
        <p:txBody>
          <a:bodyPr/>
          <a:lstStyle/>
          <a:p>
            <a:r>
              <a:rPr lang="en-US" dirty="0"/>
              <a:t>Threads: The main risks</a:t>
            </a:r>
          </a:p>
        </p:txBody>
      </p:sp>
      <p:sp>
        <p:nvSpPr>
          <p:cNvPr id="3" name="Content Placeholder 2">
            <a:extLst>
              <a:ext uri="{FF2B5EF4-FFF2-40B4-BE49-F238E27FC236}">
                <a16:creationId xmlns:a16="http://schemas.microsoft.com/office/drawing/2014/main" id="{9E5D58A6-A933-4014-85F2-A17D2F473753}"/>
              </a:ext>
            </a:extLst>
          </p:cNvPr>
          <p:cNvSpPr>
            <a:spLocks noGrp="1"/>
          </p:cNvSpPr>
          <p:nvPr>
            <p:ph idx="1"/>
          </p:nvPr>
        </p:nvSpPr>
        <p:spPr/>
        <p:txBody>
          <a:bodyPr>
            <a:normAutofit/>
          </a:bodyPr>
          <a:lstStyle/>
          <a:p>
            <a:r>
              <a:rPr lang="en-US" dirty="0"/>
              <a:t>Synchronization to prevent concurrent memory operations from interfering (if two or more threads access the same data)</a:t>
            </a:r>
          </a:p>
          <a:p>
            <a:endParaRPr lang="en-US" dirty="0"/>
          </a:p>
          <a:p>
            <a:r>
              <a:rPr lang="en-US" dirty="0"/>
              <a:t>Your code might not even speed up, unless you are smart about memory costs and synchronization costs.</a:t>
            </a:r>
          </a:p>
          <a:p>
            <a:endParaRPr lang="en-US" dirty="0"/>
          </a:p>
          <a:p>
            <a:r>
              <a:rPr lang="en-US" dirty="0"/>
              <a:t>Clean termination can be challenging.</a:t>
            </a:r>
          </a:p>
        </p:txBody>
      </p:sp>
      <p:sp>
        <p:nvSpPr>
          <p:cNvPr id="4" name="Footer Placeholder 3">
            <a:extLst>
              <a:ext uri="{FF2B5EF4-FFF2-40B4-BE49-F238E27FC236}">
                <a16:creationId xmlns:a16="http://schemas.microsoft.com/office/drawing/2014/main" id="{64127AFE-0EB9-4212-A14A-43EF588B9DE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2FC0FB1-C998-44EF-9192-F44326B6AC90}"/>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3097023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2740-A68B-414D-9D27-0BDA96D4B31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7373EC6-82B5-4196-B402-A81AFEE65F50}"/>
              </a:ext>
            </a:extLst>
          </p:cNvPr>
          <p:cNvSpPr>
            <a:spLocks noGrp="1"/>
          </p:cNvSpPr>
          <p:nvPr>
            <p:ph idx="1"/>
          </p:nvPr>
        </p:nvSpPr>
        <p:spPr/>
        <p:txBody>
          <a:bodyPr>
            <a:normAutofit lnSpcReduction="10000"/>
          </a:bodyPr>
          <a:lstStyle/>
          <a:p>
            <a:r>
              <a:rPr lang="en-US" dirty="0"/>
              <a:t>It is quite easy to create both lightweight and heavyweight threads.</a:t>
            </a:r>
          </a:p>
          <a:p>
            <a:endParaRPr lang="en-US" dirty="0"/>
          </a:p>
          <a:p>
            <a:r>
              <a:rPr lang="en-US" dirty="0"/>
              <a:t>They behave similarly, except that lightweight threads are scheduled onto a smaller number of cores.</a:t>
            </a:r>
          </a:p>
          <a:p>
            <a:endParaRPr lang="en-US" dirty="0"/>
          </a:p>
          <a:p>
            <a:r>
              <a:rPr lang="en-US" dirty="0"/>
              <a:t>We also learned new C++ features for writing this kind of code more concisely (</a:t>
            </a:r>
            <a:r>
              <a:rPr lang="en-US"/>
              <a:t>lambda expressions).</a:t>
            </a:r>
          </a:p>
        </p:txBody>
      </p:sp>
      <p:sp>
        <p:nvSpPr>
          <p:cNvPr id="4" name="Footer Placeholder 3">
            <a:extLst>
              <a:ext uri="{FF2B5EF4-FFF2-40B4-BE49-F238E27FC236}">
                <a16:creationId xmlns:a16="http://schemas.microsoft.com/office/drawing/2014/main" id="{BC82A61C-01FE-45A9-91B6-A608B88D6A4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C0634C3-1459-4FD4-AA6D-C6BC03296A33}"/>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87300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9FCB-2881-455F-8AAE-C2239B9FECA6}"/>
              </a:ext>
            </a:extLst>
          </p:cNvPr>
          <p:cNvSpPr>
            <a:spLocks noGrp="1"/>
          </p:cNvSpPr>
          <p:nvPr>
            <p:ph type="title"/>
          </p:nvPr>
        </p:nvSpPr>
        <p:spPr>
          <a:xfrm>
            <a:off x="1024127" y="625040"/>
            <a:ext cx="10641691" cy="1499616"/>
          </a:xfrm>
        </p:spPr>
        <p:txBody>
          <a:bodyPr/>
          <a:lstStyle/>
          <a:p>
            <a:r>
              <a:rPr lang="en-US" dirty="0"/>
              <a:t>Reminder: What’s a thread?</a:t>
            </a:r>
          </a:p>
        </p:txBody>
      </p:sp>
      <p:sp>
        <p:nvSpPr>
          <p:cNvPr id="3" name="Content Placeholder 2">
            <a:extLst>
              <a:ext uri="{FF2B5EF4-FFF2-40B4-BE49-F238E27FC236}">
                <a16:creationId xmlns:a16="http://schemas.microsoft.com/office/drawing/2014/main" id="{19287D34-1765-4C09-926A-108F28596D80}"/>
              </a:ext>
            </a:extLst>
          </p:cNvPr>
          <p:cNvSpPr>
            <a:spLocks noGrp="1"/>
          </p:cNvSpPr>
          <p:nvPr>
            <p:ph idx="1"/>
          </p:nvPr>
        </p:nvSpPr>
        <p:spPr>
          <a:xfrm>
            <a:off x="1024127" y="2286000"/>
            <a:ext cx="10888951" cy="4023360"/>
          </a:xfrm>
        </p:spPr>
        <p:txBody>
          <a:bodyPr>
            <a:normAutofit fontScale="92500" lnSpcReduction="10000"/>
          </a:bodyPr>
          <a:lstStyle/>
          <a:p>
            <a:r>
              <a:rPr lang="en-US" dirty="0"/>
              <a:t>But we can also write a single program that, at runtime, uses parallelism internally, via what we call a </a:t>
            </a:r>
            <a:r>
              <a:rPr lang="en-US" i="1" dirty="0"/>
              <a:t>thread</a:t>
            </a:r>
            <a:r>
              <a:rPr lang="en-US" dirty="0"/>
              <a:t>.</a:t>
            </a:r>
          </a:p>
          <a:p>
            <a:endParaRPr lang="en-US" dirty="0"/>
          </a:p>
          <a:p>
            <a:r>
              <a:rPr lang="en-US" dirty="0"/>
              <a:t>Use of threads requires a deep understanding of performance consequences, overheads, and how to program correctly with concurrency.</a:t>
            </a:r>
          </a:p>
          <a:p>
            <a:endParaRPr lang="en-US" dirty="0"/>
          </a:p>
          <a:p>
            <a:r>
              <a:rPr lang="en-US" dirty="0"/>
              <a:t>Many programs would slow down or crash if you just threw threads in.</a:t>
            </a:r>
          </a:p>
        </p:txBody>
      </p:sp>
      <p:sp>
        <p:nvSpPr>
          <p:cNvPr id="4" name="Footer Placeholder 3">
            <a:extLst>
              <a:ext uri="{FF2B5EF4-FFF2-40B4-BE49-F238E27FC236}">
                <a16:creationId xmlns:a16="http://schemas.microsoft.com/office/drawing/2014/main" id="{EE9AFE5A-4721-4028-BDD8-968448603D6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AC00B69-48DC-4C27-89B0-4163D4E0FE85}"/>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15224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B07D-47AA-4FE5-ACDC-20514B48A7F4}"/>
              </a:ext>
            </a:extLst>
          </p:cNvPr>
          <p:cNvSpPr>
            <a:spLocks noGrp="1"/>
          </p:cNvSpPr>
          <p:nvPr>
            <p:ph type="title"/>
          </p:nvPr>
        </p:nvSpPr>
        <p:spPr/>
        <p:txBody>
          <a:bodyPr/>
          <a:lstStyle/>
          <a:p>
            <a:r>
              <a:rPr lang="en-US" dirty="0"/>
              <a:t>Example: The Linux Kernel!</a:t>
            </a:r>
          </a:p>
        </p:txBody>
      </p:sp>
      <p:sp>
        <p:nvSpPr>
          <p:cNvPr id="3" name="Content Placeholder 2">
            <a:extLst>
              <a:ext uri="{FF2B5EF4-FFF2-40B4-BE49-F238E27FC236}">
                <a16:creationId xmlns:a16="http://schemas.microsoft.com/office/drawing/2014/main" id="{25848D58-B918-4DFF-A790-389CDC88F05D}"/>
              </a:ext>
            </a:extLst>
          </p:cNvPr>
          <p:cNvSpPr>
            <a:spLocks noGrp="1"/>
          </p:cNvSpPr>
          <p:nvPr>
            <p:ph idx="1"/>
          </p:nvPr>
        </p:nvSpPr>
        <p:spPr/>
        <p:txBody>
          <a:bodyPr/>
          <a:lstStyle/>
          <a:p>
            <a:r>
              <a:rPr lang="en-US" dirty="0"/>
              <a:t>Linux itself is a multithreaded program.</a:t>
            </a:r>
          </a:p>
          <a:p>
            <a:endParaRPr lang="en-US" dirty="0"/>
          </a:p>
          <a:p>
            <a:r>
              <a:rPr lang="en-US" dirty="0"/>
              <a:t>When Linux manages a NUMA machine, it could easily be handling requests for many processes concurrently.</a:t>
            </a:r>
          </a:p>
          <a:p>
            <a:endParaRPr lang="en-US" dirty="0"/>
          </a:p>
          <a:p>
            <a:r>
              <a:rPr lang="en-US" dirty="0"/>
              <a:t>Each of those requests would generally have an associated thread to carry out the work on behalf of that process.</a:t>
            </a:r>
          </a:p>
        </p:txBody>
      </p:sp>
      <p:sp>
        <p:nvSpPr>
          <p:cNvPr id="4" name="Footer Placeholder 3">
            <a:extLst>
              <a:ext uri="{FF2B5EF4-FFF2-40B4-BE49-F238E27FC236}">
                <a16:creationId xmlns:a16="http://schemas.microsoft.com/office/drawing/2014/main" id="{4E92B827-A0E6-4D41-986A-C66B9016C1E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5FEBF39-3EA5-4FDF-8C58-729C5DB36A8B}"/>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385326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9FCB-2881-455F-8AAE-C2239B9FECA6}"/>
              </a:ext>
            </a:extLst>
          </p:cNvPr>
          <p:cNvSpPr>
            <a:spLocks noGrp="1"/>
          </p:cNvSpPr>
          <p:nvPr>
            <p:ph type="title"/>
          </p:nvPr>
        </p:nvSpPr>
        <p:spPr>
          <a:xfrm>
            <a:off x="1024127" y="625040"/>
            <a:ext cx="10641691" cy="1499616"/>
          </a:xfrm>
        </p:spPr>
        <p:txBody>
          <a:bodyPr/>
          <a:lstStyle/>
          <a:p>
            <a:r>
              <a:rPr lang="en-US" dirty="0"/>
              <a:t>Example two: Word Count</a:t>
            </a:r>
          </a:p>
        </p:txBody>
      </p:sp>
      <p:sp>
        <p:nvSpPr>
          <p:cNvPr id="3" name="Content Placeholder 2">
            <a:extLst>
              <a:ext uri="{FF2B5EF4-FFF2-40B4-BE49-F238E27FC236}">
                <a16:creationId xmlns:a16="http://schemas.microsoft.com/office/drawing/2014/main" id="{19287D34-1765-4C09-926A-108F28596D80}"/>
              </a:ext>
            </a:extLst>
          </p:cNvPr>
          <p:cNvSpPr>
            <a:spLocks noGrp="1"/>
          </p:cNvSpPr>
          <p:nvPr>
            <p:ph idx="1"/>
          </p:nvPr>
        </p:nvSpPr>
        <p:spPr/>
        <p:txBody>
          <a:bodyPr>
            <a:normAutofit/>
          </a:bodyPr>
          <a:lstStyle/>
          <a:p>
            <a:r>
              <a:rPr lang="en-US" dirty="0"/>
              <a:t>Recall our word count from Lectures 1-3.  It had:</a:t>
            </a:r>
          </a:p>
          <a:p>
            <a:pPr lvl="1"/>
            <a:r>
              <a:rPr lang="en-US" dirty="0"/>
              <a:t>  One “main” thread to process the arguments, then launch threads</a:t>
            </a:r>
          </a:p>
          <a:p>
            <a:pPr lvl="1"/>
            <a:r>
              <a:rPr lang="en-US" dirty="0"/>
              <a:t>  One thread just to open files</a:t>
            </a:r>
          </a:p>
          <a:p>
            <a:pPr lvl="1"/>
            <a:r>
              <a:rPr lang="en-US" dirty="0"/>
              <a:t>  N threads to count words, in parallel, on distinct subsets of the files</a:t>
            </a:r>
            <a:br>
              <a:rPr lang="en-US" dirty="0"/>
            </a:br>
            <a:r>
              <a:rPr lang="en-US" dirty="0"/>
              <a:t>   and implement parallel count-tree merge</a:t>
            </a:r>
          </a:p>
          <a:p>
            <a:pPr marL="128016" lvl="1" indent="0">
              <a:buNone/>
            </a:pPr>
            <a:endParaRPr lang="en-US" dirty="0"/>
          </a:p>
          <a:p>
            <a:pPr marL="128016" lvl="1" indent="0">
              <a:buNone/>
            </a:pPr>
            <a:r>
              <a:rPr lang="en-US" dirty="0"/>
              <a:t>Main thread resumed control at the end, sorted output, printed it.</a:t>
            </a:r>
          </a:p>
        </p:txBody>
      </p:sp>
      <p:sp>
        <p:nvSpPr>
          <p:cNvPr id="4" name="Footer Placeholder 3">
            <a:extLst>
              <a:ext uri="{FF2B5EF4-FFF2-40B4-BE49-F238E27FC236}">
                <a16:creationId xmlns:a16="http://schemas.microsoft.com/office/drawing/2014/main" id="{EE9AFE5A-4721-4028-BDD8-968448603D6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AC00B69-48DC-4C27-89B0-4163D4E0FE85}"/>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229432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CBD4-F9C4-40D1-9D0A-B2A7B003185D}"/>
              </a:ext>
            </a:extLst>
          </p:cNvPr>
          <p:cNvSpPr>
            <a:spLocks noGrp="1"/>
          </p:cNvSpPr>
          <p:nvPr>
            <p:ph type="title"/>
          </p:nvPr>
        </p:nvSpPr>
        <p:spPr/>
        <p:txBody>
          <a:bodyPr/>
          <a:lstStyle/>
          <a:p>
            <a:r>
              <a:rPr lang="en-US" dirty="0"/>
              <a:t>Features of threads</a:t>
            </a:r>
          </a:p>
        </p:txBody>
      </p:sp>
      <p:sp>
        <p:nvSpPr>
          <p:cNvPr id="3" name="Content Placeholder 2">
            <a:extLst>
              <a:ext uri="{FF2B5EF4-FFF2-40B4-BE49-F238E27FC236}">
                <a16:creationId xmlns:a16="http://schemas.microsoft.com/office/drawing/2014/main" id="{38024AE8-AAC7-4DD2-AC7A-C79CC254B5C9}"/>
              </a:ext>
            </a:extLst>
          </p:cNvPr>
          <p:cNvSpPr>
            <a:spLocks noGrp="1"/>
          </p:cNvSpPr>
          <p:nvPr>
            <p:ph idx="1"/>
          </p:nvPr>
        </p:nvSpPr>
        <p:spPr/>
        <p:txBody>
          <a:bodyPr/>
          <a:lstStyle/>
          <a:p>
            <a:r>
              <a:rPr lang="en-US" dirty="0"/>
              <a:t>Very easy to create: in effect, instead of calling a method, we “fork it off” in a thread of its own, and the call occurs there.</a:t>
            </a:r>
          </a:p>
          <a:p>
            <a:endParaRPr lang="en-US" dirty="0"/>
          </a:p>
          <a:p>
            <a:endParaRPr lang="en-US" dirty="0"/>
          </a:p>
          <a:p>
            <a:r>
              <a:rPr lang="en-US" dirty="0"/>
              <a:t>Like this:</a:t>
            </a:r>
          </a:p>
        </p:txBody>
      </p:sp>
      <p:sp>
        <p:nvSpPr>
          <p:cNvPr id="4" name="Footer Placeholder 3">
            <a:extLst>
              <a:ext uri="{FF2B5EF4-FFF2-40B4-BE49-F238E27FC236}">
                <a16:creationId xmlns:a16="http://schemas.microsoft.com/office/drawing/2014/main" id="{5D2399DD-77D2-45DC-B028-01E2585C04C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45904CD-EC91-4307-82FC-A3C885332762}"/>
              </a:ext>
            </a:extLst>
          </p:cNvPr>
          <p:cNvSpPr>
            <a:spLocks noGrp="1"/>
          </p:cNvSpPr>
          <p:nvPr>
            <p:ph type="sldNum" sz="quarter" idx="12"/>
          </p:nvPr>
        </p:nvSpPr>
        <p:spPr/>
        <p:txBody>
          <a:bodyPr/>
          <a:lstStyle/>
          <a:p>
            <a:fld id="{6547F9EC-0141-428E-9624-21FD351CB832}" type="slidenum">
              <a:rPr lang="en-US" smtClean="0"/>
              <a:t>9</a:t>
            </a:fld>
            <a:endParaRPr lang="en-US"/>
          </a:p>
        </p:txBody>
      </p:sp>
      <p:sp>
        <p:nvSpPr>
          <p:cNvPr id="7" name="Rectangle 6">
            <a:extLst>
              <a:ext uri="{FF2B5EF4-FFF2-40B4-BE49-F238E27FC236}">
                <a16:creationId xmlns:a16="http://schemas.microsoft.com/office/drawing/2014/main" id="{E0682501-B320-482F-84A9-260923DF6ADF}"/>
              </a:ext>
            </a:extLst>
          </p:cNvPr>
          <p:cNvSpPr/>
          <p:nvPr/>
        </p:nvSpPr>
        <p:spPr>
          <a:xfrm>
            <a:off x="3674852" y="3331383"/>
            <a:ext cx="6866627" cy="3139321"/>
          </a:xfrm>
          <a:prstGeom prst="rect">
            <a:avLst/>
          </a:prstGeom>
          <a:solidFill>
            <a:srgbClr val="FFC000"/>
          </a:solidFill>
        </p:spPr>
        <p:txBody>
          <a:bodyPr wrap="square">
            <a:spAutoFit/>
          </a:bodyPr>
          <a:lstStyle/>
          <a:p>
            <a:r>
              <a:rPr lang="en-US" b="1" dirty="0"/>
              <a:t>        auto </a:t>
            </a:r>
            <a:r>
              <a:rPr lang="en-US" b="1" dirty="0" err="1"/>
              <a:t>fileopener</a:t>
            </a:r>
            <a:r>
              <a:rPr lang="en-US" b="1" dirty="0"/>
              <a:t> = std::thread(</a:t>
            </a:r>
            <a:r>
              <a:rPr lang="en-US" b="1" dirty="0" err="1"/>
              <a:t>fopener</a:t>
            </a:r>
            <a:r>
              <a:rPr lang="en-US" b="1" dirty="0"/>
              <a:t>, </a:t>
            </a:r>
            <a:r>
              <a:rPr lang="en-US" b="1" dirty="0" err="1"/>
              <a:t>nfiles</a:t>
            </a:r>
            <a:r>
              <a:rPr lang="en-US" b="1" dirty="0"/>
              <a:t>, (char**)</a:t>
            </a:r>
            <a:r>
              <a:rPr lang="en-US" b="1" dirty="0" err="1"/>
              <a:t>file_names</a:t>
            </a:r>
            <a:r>
              <a:rPr lang="en-US" b="1" dirty="0"/>
              <a:t>);</a:t>
            </a:r>
            <a:br>
              <a:rPr lang="en-US" b="1" dirty="0"/>
            </a:br>
            <a:r>
              <a:rPr lang="en-US" b="1" dirty="0"/>
              <a:t>        std::thread </a:t>
            </a:r>
            <a:r>
              <a:rPr lang="en-US" b="1" dirty="0" err="1"/>
              <a:t>my_threads</a:t>
            </a:r>
            <a:r>
              <a:rPr lang="en-US" b="1" dirty="0"/>
              <a:t>[MAXTHREADS];</a:t>
            </a:r>
          </a:p>
          <a:p>
            <a:r>
              <a:rPr lang="en-US" b="1" dirty="0"/>
              <a:t>        for(int n = 0; n &lt; </a:t>
            </a:r>
            <a:r>
              <a:rPr lang="en-US" b="1" dirty="0" err="1"/>
              <a:t>nthreads</a:t>
            </a:r>
            <a:r>
              <a:rPr lang="en-US" b="1" dirty="0"/>
              <a:t>; n++)</a:t>
            </a:r>
          </a:p>
          <a:p>
            <a:r>
              <a:rPr lang="en-US" b="1" dirty="0"/>
              <a:t>        {</a:t>
            </a:r>
          </a:p>
          <a:p>
            <a:r>
              <a:rPr lang="en-US" b="1" dirty="0"/>
              <a:t>                </a:t>
            </a:r>
            <a:r>
              <a:rPr lang="en-US" b="1" dirty="0" err="1"/>
              <a:t>my_threads</a:t>
            </a:r>
            <a:r>
              <a:rPr lang="en-US" b="1" dirty="0"/>
              <a:t>[n] = std::thread(</a:t>
            </a:r>
            <a:r>
              <a:rPr lang="en-US" b="1" dirty="0" err="1"/>
              <a:t>wcounter</a:t>
            </a:r>
            <a:r>
              <a:rPr lang="en-US" b="1" dirty="0"/>
              <a:t>, n);</a:t>
            </a:r>
          </a:p>
          <a:p>
            <a:r>
              <a:rPr lang="en-US" b="1" dirty="0"/>
              <a:t>        }</a:t>
            </a:r>
          </a:p>
          <a:p>
            <a:r>
              <a:rPr lang="en-US" b="1" dirty="0"/>
              <a:t>        for(int n = 0; n &lt; </a:t>
            </a:r>
            <a:r>
              <a:rPr lang="en-US" b="1" dirty="0" err="1"/>
              <a:t>nthreads</a:t>
            </a:r>
            <a:r>
              <a:rPr lang="en-US" b="1" dirty="0"/>
              <a:t>; n++)</a:t>
            </a:r>
          </a:p>
          <a:p>
            <a:r>
              <a:rPr lang="en-US" b="1" dirty="0"/>
              <a:t>        {</a:t>
            </a:r>
          </a:p>
          <a:p>
            <a:r>
              <a:rPr lang="en-US" b="1" dirty="0"/>
              <a:t>                </a:t>
            </a:r>
            <a:r>
              <a:rPr lang="en-US" b="1" dirty="0" err="1"/>
              <a:t>my_threads</a:t>
            </a:r>
            <a:r>
              <a:rPr lang="en-US" b="1" dirty="0"/>
              <a:t>[n].join();</a:t>
            </a:r>
          </a:p>
          <a:p>
            <a:r>
              <a:rPr lang="en-US" b="1" dirty="0"/>
              <a:t>        }</a:t>
            </a:r>
          </a:p>
          <a:p>
            <a:r>
              <a:rPr lang="en-US" b="1" dirty="0"/>
              <a:t>        </a:t>
            </a:r>
            <a:r>
              <a:rPr lang="en-US" b="1" dirty="0" err="1"/>
              <a:t>fileopener.join</a:t>
            </a:r>
            <a:r>
              <a:rPr lang="en-US" b="1" dirty="0"/>
              <a:t>();  </a:t>
            </a:r>
          </a:p>
        </p:txBody>
      </p:sp>
    </p:spTree>
    <p:extLst>
      <p:ext uri="{BB962C8B-B14F-4D97-AF65-F5344CB8AC3E}">
        <p14:creationId xmlns:p14="http://schemas.microsoft.com/office/powerpoint/2010/main" val="3674288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4645</TotalTime>
  <Words>4334</Words>
  <Application>Microsoft Office PowerPoint</Application>
  <PresentationFormat>Widescreen</PresentationFormat>
  <Paragraphs>483</Paragraphs>
  <Slides>55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Calibri</vt:lpstr>
      <vt:lpstr>Symbol</vt:lpstr>
      <vt:lpstr>Tw Cen MT</vt:lpstr>
      <vt:lpstr>Tw Cen MT Condensed</vt:lpstr>
      <vt:lpstr>Wingdings</vt:lpstr>
      <vt:lpstr>Wingdings 2</vt:lpstr>
      <vt:lpstr>Wingdings 3</vt:lpstr>
      <vt:lpstr>Integral</vt:lpstr>
      <vt:lpstr>Threads</vt:lpstr>
      <vt:lpstr>Threads!</vt:lpstr>
      <vt:lpstr>Idea Map For Today</vt:lpstr>
      <vt:lpstr>Reminder: NUMA machines</vt:lpstr>
      <vt:lpstr>NUMA machines</vt:lpstr>
      <vt:lpstr>Reminder: What’s a thread?</vt:lpstr>
      <vt:lpstr>Example: The Linux Kernel!</vt:lpstr>
      <vt:lpstr>Example two: Word Count</vt:lpstr>
      <vt:lpstr>Features of threads</vt:lpstr>
      <vt:lpstr>Features of threads</vt:lpstr>
      <vt:lpstr>Linux creates processes using a system call named “fork”</vt:lpstr>
      <vt:lpstr>Why “fork”</vt:lpstr>
      <vt:lpstr>Fork followed by exec</vt:lpstr>
      <vt:lpstr>The term “fork” has lingered</vt:lpstr>
      <vt:lpstr>With threads, you can “follow both paths” in the woods… </vt:lpstr>
      <vt:lpstr>Join is important, too!</vt:lpstr>
      <vt:lpstr>First challenge?</vt:lpstr>
      <vt:lpstr>The thread-creation operation can take arguments</vt:lpstr>
      <vt:lpstr>Other options?</vt:lpstr>
      <vt:lpstr>A thread can run a method with no name.  This is popular in C++</vt:lpstr>
      <vt:lpstr>Arguments</vt:lpstr>
      <vt:lpstr>Concept of Capture</vt:lpstr>
      <vt:lpstr>Our example used C++ Lambda notation</vt:lpstr>
      <vt:lpstr>Passing a function or a void method to something that calls it</vt:lpstr>
      <vt:lpstr>passing a function or a void method to something that calls it</vt:lpstr>
      <vt:lpstr>passing a function or a void method to something that calls it</vt:lpstr>
      <vt:lpstr>passing a function or a void method to something that calls it</vt:lpstr>
      <vt:lpstr>passing a function or a void method to something that calls it</vt:lpstr>
      <vt:lpstr>Capture syntax options</vt:lpstr>
      <vt:lpstr>Why does C++ have both capture and also thread arguments?</vt:lpstr>
      <vt:lpstr>… And now Our threads can run!</vt:lpstr>
      <vt:lpstr>… Run on which core?</vt:lpstr>
      <vt:lpstr>Lightweight threads</vt:lpstr>
      <vt:lpstr>How it works</vt:lpstr>
      <vt:lpstr>At this point the signal handler is running in std::thread</vt:lpstr>
      <vt:lpstr>Thread contexts</vt:lpstr>
      <vt:lpstr>Thread stacks</vt:lpstr>
      <vt:lpstr>Stack allocation: Safe, but be cautious</vt:lpstr>
      <vt:lpstr>Context switching</vt:lpstr>
      <vt:lpstr>Policies for scheduling threads</vt:lpstr>
      <vt:lpstr>… in contrast</vt:lpstr>
      <vt:lpstr>Scheduler concept: MultiLevel Feedback Queue with Round Robin Scheduling</vt:lpstr>
      <vt:lpstr>A scheduler queue</vt:lpstr>
      <vt:lpstr>an array of queues!</vt:lpstr>
      <vt:lpstr>Rule for moving from queue to queue</vt:lpstr>
      <vt:lpstr>… so there are three control parameters to the algorithm</vt:lpstr>
      <vt:lpstr>That was all with a single core!</vt:lpstr>
      <vt:lpstr>One core per thread: -Pthread, Taskset</vt:lpstr>
      <vt:lpstr>How taskset works</vt:lpstr>
      <vt:lpstr>Danger!  Remote Memory!</vt:lpstr>
      <vt:lpstr>But good news: Malloc knows about threads</vt:lpstr>
      <vt:lpstr>Example… </vt:lpstr>
      <vt:lpstr>We often make spare copies to share among threads!</vt:lpstr>
      <vt:lpstr>Threads: The main risks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372</cp:revision>
  <dcterms:created xsi:type="dcterms:W3CDTF">2020-07-27T14:20:38Z</dcterms:created>
  <dcterms:modified xsi:type="dcterms:W3CDTF">2021-10-15T14:32:31Z</dcterms:modified>
</cp:coreProperties>
</file>