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6"/>
  </p:notesMasterIdLst>
  <p:sldIdLst>
    <p:sldId id="256" r:id="rId2"/>
    <p:sldId id="1257" r:id="rId3"/>
    <p:sldId id="1258" r:id="rId4"/>
    <p:sldId id="316" r:id="rId5"/>
    <p:sldId id="318" r:id="rId6"/>
    <p:sldId id="1200" r:id="rId7"/>
    <p:sldId id="1201" r:id="rId8"/>
    <p:sldId id="1202" r:id="rId9"/>
    <p:sldId id="319" r:id="rId10"/>
    <p:sldId id="1203" r:id="rId11"/>
    <p:sldId id="1259" r:id="rId12"/>
    <p:sldId id="1204" r:id="rId13"/>
    <p:sldId id="1251" r:id="rId14"/>
    <p:sldId id="1242" r:id="rId15"/>
    <p:sldId id="1205" r:id="rId16"/>
    <p:sldId id="1168" r:id="rId17"/>
    <p:sldId id="1169" r:id="rId18"/>
    <p:sldId id="1170" r:id="rId19"/>
    <p:sldId id="1196" r:id="rId20"/>
    <p:sldId id="1241" r:id="rId21"/>
    <p:sldId id="1235" r:id="rId22"/>
    <p:sldId id="1178" r:id="rId23"/>
    <p:sldId id="1180" r:id="rId24"/>
    <p:sldId id="1245" r:id="rId25"/>
    <p:sldId id="1250" r:id="rId26"/>
    <p:sldId id="1172" r:id="rId27"/>
    <p:sldId id="1173" r:id="rId28"/>
    <p:sldId id="1176" r:id="rId29"/>
    <p:sldId id="1187" r:id="rId30"/>
    <p:sldId id="1183" r:id="rId31"/>
    <p:sldId id="1184" r:id="rId32"/>
    <p:sldId id="1236" r:id="rId33"/>
    <p:sldId id="1185" r:id="rId34"/>
    <p:sldId id="1186" r:id="rId35"/>
    <p:sldId id="1208" r:id="rId36"/>
    <p:sldId id="1260" r:id="rId37"/>
    <p:sldId id="1246" r:id="rId38"/>
    <p:sldId id="1210" r:id="rId39"/>
    <p:sldId id="1252" r:id="rId40"/>
    <p:sldId id="1211" r:id="rId41"/>
    <p:sldId id="1212" r:id="rId42"/>
    <p:sldId id="1244" r:id="rId43"/>
    <p:sldId id="1255" r:id="rId44"/>
    <p:sldId id="1253" r:id="rId45"/>
    <p:sldId id="1254" r:id="rId46"/>
    <p:sldId id="1256" r:id="rId47"/>
    <p:sldId id="1231" r:id="rId48"/>
    <p:sldId id="1224" r:id="rId49"/>
    <p:sldId id="1261" r:id="rId50"/>
    <p:sldId id="1262" r:id="rId51"/>
    <p:sldId id="1263" r:id="rId52"/>
    <p:sldId id="1264" r:id="rId53"/>
    <p:sldId id="1225" r:id="rId54"/>
    <p:sldId id="1233" r:id="rId55"/>
    <p:sldId id="1215" r:id="rId56"/>
    <p:sldId id="1216" r:id="rId57"/>
    <p:sldId id="1218" r:id="rId58"/>
    <p:sldId id="1219" r:id="rId59"/>
    <p:sldId id="1220" r:id="rId60"/>
    <p:sldId id="1221" r:id="rId61"/>
    <p:sldId id="1234" r:id="rId62"/>
    <p:sldId id="1222" r:id="rId63"/>
    <p:sldId id="1230" r:id="rId64"/>
    <p:sldId id="1243" r:id="rId6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F247525-4F97-4A22-B4BD-31696B5AB20C}">
          <p14:sldIdLst>
            <p14:sldId id="256"/>
            <p14:sldId id="1257"/>
            <p14:sldId id="1258"/>
            <p14:sldId id="316"/>
            <p14:sldId id="318"/>
            <p14:sldId id="1200"/>
            <p14:sldId id="1201"/>
            <p14:sldId id="1202"/>
            <p14:sldId id="319"/>
            <p14:sldId id="1203"/>
            <p14:sldId id="1259"/>
            <p14:sldId id="1204"/>
            <p14:sldId id="1251"/>
            <p14:sldId id="1242"/>
            <p14:sldId id="1205"/>
            <p14:sldId id="1168"/>
            <p14:sldId id="1169"/>
            <p14:sldId id="1170"/>
            <p14:sldId id="1196"/>
            <p14:sldId id="1241"/>
            <p14:sldId id="1235"/>
            <p14:sldId id="1178"/>
            <p14:sldId id="1180"/>
            <p14:sldId id="1245"/>
            <p14:sldId id="1250"/>
            <p14:sldId id="1172"/>
            <p14:sldId id="1173"/>
            <p14:sldId id="1176"/>
            <p14:sldId id="1187"/>
            <p14:sldId id="1183"/>
            <p14:sldId id="1184"/>
            <p14:sldId id="1236"/>
            <p14:sldId id="1185"/>
            <p14:sldId id="1186"/>
            <p14:sldId id="1208"/>
            <p14:sldId id="1260"/>
            <p14:sldId id="1246"/>
            <p14:sldId id="1210"/>
            <p14:sldId id="1252"/>
            <p14:sldId id="1211"/>
            <p14:sldId id="1212"/>
            <p14:sldId id="1244"/>
            <p14:sldId id="1255"/>
            <p14:sldId id="1253"/>
            <p14:sldId id="1254"/>
            <p14:sldId id="1256"/>
            <p14:sldId id="1231"/>
            <p14:sldId id="1224"/>
            <p14:sldId id="1261"/>
            <p14:sldId id="1262"/>
            <p14:sldId id="1263"/>
            <p14:sldId id="1264"/>
            <p14:sldId id="1225"/>
            <p14:sldId id="1233"/>
            <p14:sldId id="1215"/>
            <p14:sldId id="1216"/>
            <p14:sldId id="1218"/>
            <p14:sldId id="1219"/>
            <p14:sldId id="1220"/>
            <p14:sldId id="1221"/>
            <p14:sldId id="1234"/>
            <p14:sldId id="1222"/>
            <p14:sldId id="1230"/>
            <p14:sldId id="124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en Birman" initials="KB" lastIdx="2" clrIdx="0">
    <p:extLst>
      <p:ext uri="{19B8F6BF-5375-455C-9EA6-DF929625EA0E}">
        <p15:presenceInfo xmlns:p15="http://schemas.microsoft.com/office/powerpoint/2012/main" userId="8729f19e1223bef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000000"/>
    <a:srgbClr val="AF51A2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921" autoAdjust="0"/>
  </p:normalViewPr>
  <p:slideViewPr>
    <p:cSldViewPr snapToGrid="0">
      <p:cViewPr varScale="1">
        <p:scale>
          <a:sx n="106" d="100"/>
          <a:sy n="106" d="100"/>
        </p:scale>
        <p:origin x="7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commentAuthors" Target="commentAuthor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C8A7E6-B985-4717-8041-06C2EE61C4D6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773795-4057-42F8-94F1-B3898A7D5E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1881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773795-4057-42F8-94F1-B3898A7D5E5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7316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2522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2967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15717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6996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Answer: </a:t>
            </a:r>
          </a:p>
          <a:p>
            <a:endParaRPr lang="en-US" dirty="0"/>
          </a:p>
          <a:p>
            <a:r>
              <a:rPr lang="en-US" dirty="0" err="1"/>
              <a:t>incr</a:t>
            </a:r>
            <a:r>
              <a:rPr lang="en-US" dirty="0"/>
              <a:t>, foo, main, </a:t>
            </a:r>
            <a:r>
              <a:rPr lang="en-US" dirty="0" err="1"/>
              <a:t>printf</a:t>
            </a:r>
            <a:endParaRPr lang="en-US" dirty="0"/>
          </a:p>
          <a:p>
            <a:endParaRPr lang="en-US" dirty="0"/>
          </a:p>
          <a:p>
            <a:r>
              <a:rPr lang="en-US" dirty="0"/>
              <a:t>Can actually make a case for “%d\n”: it’s a global</a:t>
            </a:r>
            <a:r>
              <a:rPr lang="en-US" baseline="0" dirty="0"/>
              <a:t> constant string (in read only section) so it will have a 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872101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Try:</a:t>
            </a:r>
          </a:p>
          <a:p>
            <a:endParaRPr lang="en-US"/>
          </a:p>
          <a:p>
            <a:r>
              <a:rPr lang="en-US" err="1"/>
              <a:t>objdump</a:t>
            </a:r>
            <a:r>
              <a:rPr lang="en-US" baseline="0"/>
              <a:t> –t static-</a:t>
            </a:r>
            <a:r>
              <a:rPr lang="en-US" baseline="0" err="1"/>
              <a:t>local.o</a:t>
            </a:r>
            <a:endParaRPr lang="en-US" baseline="0"/>
          </a:p>
          <a:p>
            <a:r>
              <a:rPr lang="en-US" baseline="0" err="1"/>
              <a:t>objdump</a:t>
            </a:r>
            <a:r>
              <a:rPr lang="en-US" baseline="0"/>
              <a:t> –</a:t>
            </a:r>
            <a:r>
              <a:rPr lang="en-US" baseline="0" err="1"/>
              <a:t>rd</a:t>
            </a:r>
            <a:r>
              <a:rPr lang="en-US" baseline="0"/>
              <a:t> static-</a:t>
            </a:r>
            <a:r>
              <a:rPr lang="en-US" baseline="0" err="1"/>
              <a:t>local.o</a:t>
            </a:r>
            <a:endParaRPr lang="en-US" baseline="0"/>
          </a:p>
          <a:p>
            <a:endParaRPr lang="en-US" baseline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854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4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69602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5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6875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68313" y="725488"/>
            <a:ext cx="6365875" cy="3581400"/>
          </a:xfrm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Try:</a:t>
            </a:r>
          </a:p>
          <a:p>
            <a:endParaRPr lang="en-US" dirty="0"/>
          </a:p>
          <a:p>
            <a:r>
              <a:rPr lang="en-US" dirty="0" err="1"/>
              <a:t>objdump</a:t>
            </a:r>
            <a:r>
              <a:rPr lang="en-US" baseline="0" dirty="0"/>
              <a:t> –t mismatch-</a:t>
            </a:r>
            <a:r>
              <a:rPr lang="en-US" baseline="0" dirty="0" err="1"/>
              <a:t>main.o</a:t>
            </a:r>
            <a:endParaRPr lang="en-US" baseline="0" dirty="0"/>
          </a:p>
          <a:p>
            <a:r>
              <a:rPr lang="en-US" baseline="0" dirty="0" err="1"/>
              <a:t>objdump</a:t>
            </a:r>
            <a:r>
              <a:rPr lang="en-US" baseline="0" dirty="0"/>
              <a:t> –t mismatch-</a:t>
            </a:r>
            <a:r>
              <a:rPr lang="en-US" baseline="0" dirty="0" err="1"/>
              <a:t>variable.o</a:t>
            </a:r>
            <a:endParaRPr lang="en-US" baseline="0" dirty="0"/>
          </a:p>
          <a:p>
            <a:endParaRPr lang="en-US" baseline="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48305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9776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68313" y="725488"/>
            <a:ext cx="6365875" cy="3581400"/>
          </a:xfrm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33978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3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System code including code</a:t>
            </a:r>
            <a:r>
              <a:rPr lang="en-US" baseline="0"/>
              <a:t> that runs before and after main.  Sets up </a:t>
            </a:r>
            <a:r>
              <a:rPr lang="en-US" baseline="0" err="1"/>
              <a:t>argc</a:t>
            </a:r>
            <a:r>
              <a:rPr lang="en-US" baseline="0"/>
              <a:t>/v and takes the return value</a:t>
            </a:r>
          </a:p>
          <a:p>
            <a:endParaRPr lang="en-US" baseline="0"/>
          </a:p>
          <a:p>
            <a:r>
              <a:rPr lang="en-US" baseline="0" err="1"/>
              <a:t>objdump</a:t>
            </a:r>
            <a:r>
              <a:rPr lang="en-US" baseline="0"/>
              <a:t> –t </a:t>
            </a:r>
            <a:r>
              <a:rPr lang="en-US" baseline="0" err="1"/>
              <a:t>prog</a:t>
            </a:r>
            <a:endParaRPr lang="en-US" baseline="0"/>
          </a:p>
          <a:p>
            <a:endParaRPr lang="en-US" baseline="0"/>
          </a:p>
          <a:p>
            <a:r>
              <a:rPr lang="en-US" baseline="0"/>
              <a:t>generates LOTS of stuff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78126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3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What are the </a:t>
            </a:r>
            <a:r>
              <a:rPr lang="en-US" err="1"/>
              <a:t>globals</a:t>
            </a:r>
            <a:r>
              <a:rPr lang="en-US"/>
              <a:t>?  Where are they (address / section)?</a:t>
            </a:r>
            <a:r>
              <a:rPr lang="en-US" baseline="0"/>
              <a:t>  … Then click.</a:t>
            </a:r>
          </a:p>
          <a:p>
            <a:endParaRPr lang="en-US" baseline="0"/>
          </a:p>
          <a:p>
            <a:r>
              <a:rPr lang="en-US" baseline="0"/>
              <a:t>PC32, PC relative to next RIP – 0x4 for the offset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09496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27127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7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…</a:t>
            </a:r>
          </a:p>
          <a:p>
            <a:r>
              <a:rPr lang="en-US"/>
              <a:t>Large heap in the high addresses (</a:t>
            </a:r>
            <a:r>
              <a:rPr lang="en-US" err="1"/>
              <a:t>mmap</a:t>
            </a:r>
            <a:r>
              <a:rPr lang="en-US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0607774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6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38672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63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The convention</a:t>
            </a:r>
            <a:r>
              <a:rPr lang="en-US" baseline="0"/>
              <a:t> is that libraries are always prefixed with “lib”</a:t>
            </a:r>
          </a:p>
          <a:p>
            <a:r>
              <a:rPr lang="en-US"/>
              <a:t> $(CC) $(CFLAGS) -o </a:t>
            </a:r>
            <a:r>
              <a:rPr lang="en-US" err="1"/>
              <a:t>csim</a:t>
            </a:r>
            <a:r>
              <a:rPr lang="en-US"/>
              <a:t> </a:t>
            </a:r>
            <a:r>
              <a:rPr lang="en-US" err="1"/>
              <a:t>csim.c</a:t>
            </a:r>
            <a:r>
              <a:rPr lang="en-US"/>
              <a:t> </a:t>
            </a:r>
            <a:r>
              <a:rPr lang="en-US" err="1"/>
              <a:t>cachelab.c</a:t>
            </a:r>
            <a:r>
              <a:rPr lang="en-US"/>
              <a:t> -lm</a:t>
            </a:r>
          </a:p>
        </p:txBody>
      </p:sp>
    </p:spTree>
    <p:extLst>
      <p:ext uri="{BB962C8B-B14F-4D97-AF65-F5344CB8AC3E}">
        <p14:creationId xmlns:p14="http://schemas.microsoft.com/office/powerpoint/2010/main" val="59657694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Try</a:t>
            </a:r>
            <a:r>
              <a:rPr lang="en-US" baseline="0" dirty="0"/>
              <a:t>:</a:t>
            </a:r>
          </a:p>
          <a:p>
            <a:endParaRPr lang="en-US" baseline="0" dirty="0"/>
          </a:p>
          <a:p>
            <a:r>
              <a:rPr lang="en-US" baseline="0" dirty="0" err="1"/>
              <a:t>objdump</a:t>
            </a:r>
            <a:r>
              <a:rPr lang="en-US" baseline="0" dirty="0"/>
              <a:t> –t main2.o</a:t>
            </a:r>
          </a:p>
          <a:p>
            <a:r>
              <a:rPr lang="en-US" baseline="0" dirty="0" err="1"/>
              <a:t>objdump</a:t>
            </a:r>
            <a:r>
              <a:rPr lang="en-US" baseline="0" dirty="0"/>
              <a:t> –</a:t>
            </a:r>
            <a:r>
              <a:rPr lang="en-US" baseline="0" dirty="0" err="1"/>
              <a:t>rd</a:t>
            </a:r>
            <a:r>
              <a:rPr lang="en-US" baseline="0" dirty="0"/>
              <a:t> main2.o</a:t>
            </a:r>
          </a:p>
          <a:p>
            <a:r>
              <a:rPr lang="en-US" baseline="0" dirty="0" err="1"/>
              <a:t>objdump</a:t>
            </a:r>
            <a:r>
              <a:rPr lang="en-US" baseline="0" dirty="0"/>
              <a:t> –t </a:t>
            </a:r>
            <a:r>
              <a:rPr lang="en-US" baseline="0" dirty="0" err="1"/>
              <a:t>libvector.a</a:t>
            </a:r>
            <a:endParaRPr lang="en-US" baseline="0" dirty="0"/>
          </a:p>
          <a:p>
            <a:r>
              <a:rPr lang="en-US" baseline="0" dirty="0" err="1"/>
              <a:t>objdump</a:t>
            </a:r>
            <a:r>
              <a:rPr lang="en-US" baseline="0" dirty="0"/>
              <a:t> –</a:t>
            </a:r>
            <a:r>
              <a:rPr lang="en-US" baseline="0" dirty="0" err="1"/>
              <a:t>rd</a:t>
            </a:r>
            <a:r>
              <a:rPr lang="en-US" baseline="0" dirty="0"/>
              <a:t> </a:t>
            </a:r>
            <a:r>
              <a:rPr lang="en-US" baseline="0" dirty="0" err="1"/>
              <a:t>libvector.a</a:t>
            </a:r>
            <a:endParaRPr lang="en-US" baseline="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27503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6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33219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3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42205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3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7214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68313" y="725488"/>
            <a:ext cx="6365875" cy="3581400"/>
          </a:xfrm>
          <a:ln/>
        </p:spPr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27522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6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73261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7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Partially linked still has relocatable entries</a:t>
            </a:r>
          </a:p>
          <a:p>
            <a:r>
              <a:rPr lang="en-US" dirty="0"/>
              <a:t>Loader</a:t>
            </a:r>
            <a:r>
              <a:rPr lang="en-US" baseline="0" dirty="0"/>
              <a:t> (i.e., the </a:t>
            </a:r>
            <a:r>
              <a:rPr lang="en-US" baseline="0" dirty="0" err="1"/>
              <a:t>execve</a:t>
            </a:r>
            <a:r>
              <a:rPr lang="en-US" baseline="0" dirty="0"/>
              <a:t> </a:t>
            </a:r>
            <a:r>
              <a:rPr lang="en-US" baseline="0" dirty="0" err="1"/>
              <a:t>syscall</a:t>
            </a:r>
            <a:r>
              <a:rPr lang="en-US" baseline="0" dirty="0"/>
              <a:t>, which we will cover later)</a:t>
            </a:r>
          </a:p>
          <a:p>
            <a:endParaRPr lang="en-US" baseline="0" dirty="0"/>
          </a:p>
          <a:p>
            <a:r>
              <a:rPr lang="en-US" baseline="0" dirty="0"/>
              <a:t>Try:</a:t>
            </a:r>
          </a:p>
          <a:p>
            <a:r>
              <a:rPr lang="en-US" baseline="0" dirty="0" err="1"/>
              <a:t>ldd</a:t>
            </a:r>
            <a:r>
              <a:rPr lang="en-US" baseline="0" dirty="0"/>
              <a:t> prog2l</a:t>
            </a:r>
          </a:p>
          <a:p>
            <a:r>
              <a:rPr lang="en-US" baseline="0" dirty="0" err="1"/>
              <a:t>objdump</a:t>
            </a:r>
            <a:r>
              <a:rPr lang="en-US" baseline="0" dirty="0"/>
              <a:t> –t libvector.so</a:t>
            </a:r>
          </a:p>
          <a:p>
            <a:r>
              <a:rPr lang="en-US" baseline="0" dirty="0" err="1"/>
              <a:t>objdump</a:t>
            </a:r>
            <a:r>
              <a:rPr lang="en-US" baseline="0" dirty="0"/>
              <a:t> –</a:t>
            </a:r>
            <a:r>
              <a:rPr lang="en-US" baseline="0" dirty="0" err="1"/>
              <a:t>rd</a:t>
            </a:r>
            <a:r>
              <a:rPr lang="en-US" baseline="0" dirty="0"/>
              <a:t> libvector.so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241154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68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…</a:t>
            </a:r>
          </a:p>
          <a:p>
            <a:r>
              <a:rPr lang="en-US"/>
              <a:t>RTLD_LAZY – don’t resolve references until requested</a:t>
            </a:r>
          </a:p>
        </p:txBody>
      </p:sp>
    </p:spTree>
    <p:extLst>
      <p:ext uri="{BB962C8B-B14F-4D97-AF65-F5344CB8AC3E}">
        <p14:creationId xmlns:p14="http://schemas.microsoft.com/office/powerpoint/2010/main" val="157636168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78934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7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Linker</a:t>
            </a:r>
            <a:r>
              <a:rPr lang="en-US" baseline="0" dirty="0"/>
              <a:t> has no information about vector library</a:t>
            </a:r>
            <a:endParaRPr lang="en-US" dirty="0"/>
          </a:p>
          <a:p>
            <a:endParaRPr lang="en-US" baseline="0" dirty="0"/>
          </a:p>
          <a:p>
            <a:r>
              <a:rPr lang="en-US" baseline="0" dirty="0"/>
              <a:t>Try:</a:t>
            </a:r>
          </a:p>
          <a:p>
            <a:r>
              <a:rPr lang="en-US" baseline="0" dirty="0" err="1"/>
              <a:t>ldd</a:t>
            </a:r>
            <a:r>
              <a:rPr lang="en-US" baseline="0" dirty="0"/>
              <a:t> prog2r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241154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This technique is used to create the trace that you will use in the </a:t>
            </a:r>
            <a:r>
              <a:rPr lang="en-US" err="1"/>
              <a:t>malloc</a:t>
            </a:r>
            <a:r>
              <a:rPr lang="en-US"/>
              <a:t> lab.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5246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int</a:t>
            </a:r>
            <a:r>
              <a:rPr lang="en-US" dirty="0"/>
              <a:t> for </a:t>
            </a:r>
            <a:r>
              <a:rPr lang="en-US" dirty="0" err="1"/>
              <a:t>interpositioning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Putting </a:t>
            </a:r>
            <a:r>
              <a:rPr lang="en-US" dirty="0" err="1"/>
              <a:t>malloc.h</a:t>
            </a:r>
            <a:r>
              <a:rPr lang="en-US" baseline="0" dirty="0"/>
              <a:t> in angle brackets is important.  Also, calling it </a:t>
            </a:r>
            <a:r>
              <a:rPr lang="en-US" baseline="0" dirty="0" err="1"/>
              <a:t>malloc.h</a:t>
            </a:r>
            <a:endParaRPr lang="en-US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45375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Here are the wrapper</a:t>
            </a:r>
            <a:r>
              <a:rPr lang="en-US" baseline="0"/>
              <a:t> functions.</a:t>
            </a:r>
          </a:p>
          <a:p>
            <a:endParaRPr lang="en-US" baseline="0"/>
          </a:p>
          <a:p>
            <a:r>
              <a:rPr lang="en-US" baseline="0"/>
              <a:t>Now, we want the application to call the wrappers, rather than the library functions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08767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Compile-time flags</a:t>
            </a:r>
            <a:r>
              <a:rPr lang="en-US" baseline="0"/>
              <a:t> are important</a:t>
            </a:r>
          </a:p>
          <a:p>
            <a:endParaRPr lang="en-US" baseline="0"/>
          </a:p>
          <a:p>
            <a:r>
              <a:rPr lang="en-US" baseline="0" err="1"/>
              <a:t>mymalloc.c</a:t>
            </a:r>
            <a:r>
              <a:rPr lang="en-US" baseline="0"/>
              <a:t> will use library version of </a:t>
            </a:r>
            <a:r>
              <a:rPr lang="en-US" baseline="0" err="1"/>
              <a:t>malloc.h</a:t>
            </a:r>
            <a:endParaRPr lang="en-US" baseline="0"/>
          </a:p>
          <a:p>
            <a:r>
              <a:rPr lang="en-US" baseline="0" err="1"/>
              <a:t>int.c</a:t>
            </a:r>
            <a:r>
              <a:rPr lang="en-US" baseline="0"/>
              <a:t> will use custom version, which redefines </a:t>
            </a:r>
            <a:r>
              <a:rPr lang="en-US" baseline="0" err="1"/>
              <a:t>malloc</a:t>
            </a:r>
            <a:r>
              <a:rPr lang="en-US" baseline="0"/>
              <a:t>/free to by </a:t>
            </a:r>
            <a:r>
              <a:rPr lang="en-US" baseline="0" err="1"/>
              <a:t>mymalloc</a:t>
            </a:r>
            <a:r>
              <a:rPr lang="en-US" baseline="0"/>
              <a:t>/</a:t>
            </a:r>
            <a:r>
              <a:rPr lang="en-US" baseline="0" err="1"/>
              <a:t>myfree</a:t>
            </a:r>
            <a:endParaRPr lang="en-US" baseline="0"/>
          </a:p>
          <a:p>
            <a:endParaRPr lang="en-US"/>
          </a:p>
          <a:p>
            <a:r>
              <a:rPr lang="en-US"/>
              <a:t>Try disassembling main when</a:t>
            </a:r>
            <a:r>
              <a:rPr lang="en-US" baseline="0"/>
              <a:t> </a:t>
            </a:r>
            <a:r>
              <a:rPr lang="en-US" baseline="0" err="1"/>
              <a:t>gdb</a:t>
            </a:r>
            <a:r>
              <a:rPr lang="en-US" baseline="0"/>
              <a:t> </a:t>
            </a:r>
            <a:r>
              <a:rPr lang="en-US" baseline="0" err="1"/>
              <a:t>intc</a:t>
            </a:r>
            <a:endParaRPr lang="en-US" baseline="0"/>
          </a:p>
          <a:p>
            <a:endParaRPr lang="en-US" baseline="0"/>
          </a:p>
          <a:p>
            <a:r>
              <a:rPr lang="en-US" baseline="0"/>
              <a:t>Run </a:t>
            </a:r>
            <a:r>
              <a:rPr lang="en-US" baseline="0" err="1"/>
              <a:t>intc</a:t>
            </a:r>
            <a:r>
              <a:rPr lang="en-US" baseline="0"/>
              <a:t> multiple times and see how heap gets randomized as a security precaution</a:t>
            </a:r>
          </a:p>
          <a:p>
            <a:endParaRPr lang="en-US" baseline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816642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Both </a:t>
            </a:r>
            <a:r>
              <a:rPr lang="en-US" err="1"/>
              <a:t>mymalloc.c</a:t>
            </a:r>
            <a:r>
              <a:rPr lang="en-US" baseline="0"/>
              <a:t> &amp; </a:t>
            </a:r>
            <a:r>
              <a:rPr lang="en-US" baseline="0" err="1"/>
              <a:t>int.c</a:t>
            </a:r>
            <a:r>
              <a:rPr lang="en-US" baseline="0"/>
              <a:t> will get library version of </a:t>
            </a:r>
            <a:r>
              <a:rPr lang="en-US" baseline="0" err="1"/>
              <a:t>malloc.h</a:t>
            </a:r>
            <a:endParaRPr lang="en-US" baseline="0"/>
          </a:p>
          <a:p>
            <a:endParaRPr lang="en-US" baseline="0"/>
          </a:p>
          <a:p>
            <a:r>
              <a:rPr lang="en-US" baseline="0"/>
              <a:t>But, </a:t>
            </a:r>
            <a:r>
              <a:rPr lang="en-US" baseline="0" err="1"/>
              <a:t>interpositioning</a:t>
            </a:r>
            <a:r>
              <a:rPr lang="en-US" baseline="0"/>
              <a:t> trick causes nonstandard symbol resolution</a:t>
            </a:r>
          </a:p>
          <a:p>
            <a:endParaRPr lang="en-US" baseline="0"/>
          </a:p>
          <a:p>
            <a:r>
              <a:rPr lang="en-US" baseline="0"/>
              <a:t>Try disassembling main from within </a:t>
            </a:r>
            <a:r>
              <a:rPr lang="en-US" baseline="0" err="1"/>
              <a:t>gdb</a:t>
            </a:r>
            <a:endParaRPr lang="en-US" baseline="0"/>
          </a:p>
          <a:p>
            <a:endParaRPr lang="en-US" baseline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8274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68313" y="725488"/>
            <a:ext cx="6365875" cy="3581400"/>
          </a:xfrm>
          <a:ln/>
        </p:spPr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82559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This code includes &lt;</a:t>
            </a:r>
            <a:r>
              <a:rPr lang="en-US" err="1"/>
              <a:t>stdlib.h</a:t>
            </a:r>
            <a:r>
              <a:rPr lang="en-US"/>
              <a:t>&gt;, which defines</a:t>
            </a:r>
            <a:r>
              <a:rPr lang="en-US" baseline="0"/>
              <a:t> </a:t>
            </a:r>
            <a:r>
              <a:rPr lang="en-US" baseline="0" err="1"/>
              <a:t>malloc</a:t>
            </a:r>
            <a:r>
              <a:rPr lang="en-US" baseline="0"/>
              <a:t> &amp; free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07022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92275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Disassemble main from within</a:t>
            </a:r>
            <a:r>
              <a:rPr lang="en-US" baseline="0" dirty="0"/>
              <a:t> intr.</a:t>
            </a:r>
          </a:p>
          <a:p>
            <a:endParaRPr lang="en-US" baseline="0" dirty="0"/>
          </a:p>
          <a:p>
            <a:r>
              <a:rPr lang="en-US" baseline="0" dirty="0"/>
              <a:t>See that will have to call dynamic linker to find it.</a:t>
            </a:r>
          </a:p>
          <a:p>
            <a:endParaRPr lang="en-US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720068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Fun</a:t>
            </a:r>
            <a:r>
              <a:rPr lang="en-US" baseline="0"/>
              <a:t> to trace other programs, including </a:t>
            </a:r>
            <a:r>
              <a:rPr lang="en-US" baseline="0" err="1"/>
              <a:t>gcc</a:t>
            </a:r>
            <a:r>
              <a:rPr lang="en-US" baseline="0"/>
              <a:t>.</a:t>
            </a:r>
          </a:p>
          <a:p>
            <a:endParaRPr lang="en-US" baseline="0"/>
          </a:p>
          <a:p>
            <a:r>
              <a:rPr lang="en-US" baseline="0"/>
              <a:t>Need to </a:t>
            </a:r>
          </a:p>
          <a:p>
            <a:endParaRPr lang="en-US" baseline="0"/>
          </a:p>
          <a:p>
            <a:r>
              <a:rPr lang="en-US" baseline="0" err="1"/>
              <a:t>setenv</a:t>
            </a:r>
            <a:r>
              <a:rPr lang="en-US" baseline="0"/>
              <a:t> LD_PRELOAD</a:t>
            </a:r>
          </a:p>
          <a:p>
            <a:endParaRPr lang="en-US" baseline="0"/>
          </a:p>
          <a:p>
            <a:r>
              <a:rPr lang="en-US" baseline="0"/>
              <a:t>to turn off feature.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359816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1391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68313" y="725488"/>
            <a:ext cx="6365875" cy="3581400"/>
          </a:xfrm>
          <a:ln/>
        </p:spPr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5758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68313" y="725488"/>
            <a:ext cx="6365875" cy="3581400"/>
          </a:xfrm>
          <a:ln/>
        </p:spPr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7547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68313" y="725488"/>
            <a:ext cx="6365875" cy="3581400"/>
          </a:xfrm>
          <a:ln/>
        </p:spPr>
      </p:sp>
      <p:sp>
        <p:nvSpPr>
          <p:cNvPr id="249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8717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68313" y="725488"/>
            <a:ext cx="6365875" cy="3581400"/>
          </a:xfrm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Try:</a:t>
            </a:r>
          </a:p>
          <a:p>
            <a:endParaRPr lang="en-US"/>
          </a:p>
          <a:p>
            <a:r>
              <a:rPr lang="en-US" err="1"/>
              <a:t>objdump</a:t>
            </a:r>
            <a:r>
              <a:rPr lang="en-US" baseline="0"/>
              <a:t> –t </a:t>
            </a:r>
            <a:r>
              <a:rPr lang="en-US" baseline="0" err="1"/>
              <a:t>main.o</a:t>
            </a:r>
            <a:endParaRPr lang="en-US" baseline="0"/>
          </a:p>
          <a:p>
            <a:r>
              <a:rPr lang="en-US" baseline="0" err="1"/>
              <a:t>objdump</a:t>
            </a:r>
            <a:r>
              <a:rPr lang="en-US" baseline="0"/>
              <a:t> –t </a:t>
            </a:r>
            <a:r>
              <a:rPr lang="en-US" baseline="0" err="1"/>
              <a:t>sum.o</a:t>
            </a:r>
            <a:endParaRPr lang="en-US" baseline="0"/>
          </a:p>
          <a:p>
            <a:endParaRPr lang="en-US" baseline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3397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68313" y="725488"/>
            <a:ext cx="6365875" cy="3581400"/>
          </a:xfrm>
          <a:ln/>
        </p:spPr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615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1" spc="200" baseline="0"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 b="1">
                <a:solidFill>
                  <a:srgbClr val="C00000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7619BF-29CC-4A10-83F7-238B63613FDE}" type="datetime1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4027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9845F-372B-4C2E-8500-B274AD07DBA3}" type="datetime1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138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8FC86-CC89-47E5-891D-64C8ABA21907}" type="datetime1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8058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7" y="585216"/>
            <a:ext cx="10641691" cy="1499616"/>
          </a:xfrm>
        </p:spPr>
        <p:txBody>
          <a:bodyPr/>
          <a:lstStyle>
            <a:lvl1pPr>
              <a:defRPr b="1"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10641690" cy="4023360"/>
          </a:xfrm>
        </p:spPr>
        <p:txBody>
          <a:bodyPr>
            <a:normAutofit/>
          </a:bodyPr>
          <a:lstStyle>
            <a:lvl1pPr>
              <a:defRPr sz="3200"/>
            </a:lvl1pPr>
            <a:lvl2pPr marL="265176" indent="-137160">
              <a:buFont typeface="Wingdings" panose="05000000000000000000" pitchFamily="2" charset="2"/>
              <a:buChar char="Ø"/>
              <a:defRPr sz="2800"/>
            </a:lvl2pPr>
            <a:lvl3pPr marL="448056" indent="-137160">
              <a:buFont typeface="Wingdings" panose="05000000000000000000" pitchFamily="2" charset="2"/>
              <a:buChar char="Ø"/>
              <a:defRPr sz="2000"/>
            </a:lvl3pPr>
            <a:lvl4pPr marL="594360" indent="-137160">
              <a:buFont typeface="Wingdings" panose="05000000000000000000" pitchFamily="2" charset="2"/>
              <a:buChar char="Ø"/>
              <a:defRPr sz="2000"/>
            </a:lvl4pPr>
            <a:lvl5pPr marL="777240" indent="-137160">
              <a:buFont typeface="Wingdings" panose="05000000000000000000" pitchFamily="2" charset="2"/>
              <a:buChar char="Ø"/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 Second level</a:t>
            </a:r>
          </a:p>
          <a:p>
            <a:pPr lvl="2"/>
            <a:r>
              <a:rPr lang="en-US" dirty="0"/>
              <a:t> Third level</a:t>
            </a:r>
          </a:p>
          <a:p>
            <a:pPr lvl="3"/>
            <a:r>
              <a:rPr lang="en-US" dirty="0"/>
              <a:t> Fourth level</a:t>
            </a:r>
          </a:p>
          <a:p>
            <a:pPr lvl="4"/>
            <a:r>
              <a:rPr lang="en-US" dirty="0"/>
              <a:t> 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8B951-7FCD-47F0-9E25-86716458BAAD}" type="datetime1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567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1" spc="200" baseline="0"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="1">
                <a:solidFill>
                  <a:srgbClr val="C0000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E30B4-3D1C-47D5-989C-A525AB6AFC04}" type="datetime1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1927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786872" cy="1499616"/>
          </a:xfrm>
        </p:spPr>
        <p:txBody>
          <a:bodyPr/>
          <a:lstStyle>
            <a:lvl1pPr>
              <a:defRPr b="1"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6" y="2286000"/>
            <a:ext cx="5071873" cy="4023360"/>
          </a:xfrm>
        </p:spPr>
        <p:txBody>
          <a:bodyPr>
            <a:normAutofit/>
          </a:bodyPr>
          <a:lstStyle>
            <a:lvl1pPr>
              <a:defRPr sz="2800"/>
            </a:lvl1pPr>
            <a:lvl2pPr marL="265176" indent="-137160">
              <a:buFont typeface="Wingdings" panose="05000000000000000000" pitchFamily="2" charset="2"/>
              <a:buChar char="Ø"/>
              <a:defRPr sz="2400"/>
            </a:lvl2pPr>
            <a:lvl3pPr marL="448056" indent="-137160">
              <a:buFont typeface="Wingdings" panose="05000000000000000000" pitchFamily="2" charset="2"/>
              <a:buChar char="Ø"/>
              <a:defRPr sz="1800"/>
            </a:lvl3pPr>
            <a:lvl4pPr marL="594360" indent="-137160">
              <a:buFont typeface="Wingdings" panose="05000000000000000000" pitchFamily="2" charset="2"/>
              <a:buChar char="Ø"/>
              <a:defRPr sz="1800"/>
            </a:lvl4pPr>
            <a:lvl5pPr marL="777240" indent="-137160">
              <a:buFont typeface="Wingdings" panose="05000000000000000000" pitchFamily="2" charset="2"/>
              <a:buChar char="Ø"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 Second level</a:t>
            </a:r>
          </a:p>
          <a:p>
            <a:pPr lvl="2"/>
            <a:r>
              <a:rPr lang="en-US" dirty="0"/>
              <a:t> Third level</a:t>
            </a:r>
          </a:p>
          <a:p>
            <a:pPr lvl="3"/>
            <a:r>
              <a:rPr lang="en-US" dirty="0"/>
              <a:t> Fourth level</a:t>
            </a:r>
          </a:p>
          <a:p>
            <a:pPr lvl="4"/>
            <a:r>
              <a:rPr lang="en-US" dirty="0"/>
              <a:t> 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34326" y="2286000"/>
            <a:ext cx="5376674" cy="4023360"/>
          </a:xfrm>
        </p:spPr>
        <p:txBody>
          <a:bodyPr>
            <a:normAutofit/>
          </a:bodyPr>
          <a:lstStyle>
            <a:lvl1pPr>
              <a:defRPr sz="2800"/>
            </a:lvl1pPr>
            <a:lvl2pPr marL="265176" indent="-137160">
              <a:buFont typeface="Wingdings" panose="05000000000000000000" pitchFamily="2" charset="2"/>
              <a:buChar char="Ø"/>
              <a:defRPr sz="2400"/>
            </a:lvl2pPr>
            <a:lvl3pPr marL="448056" indent="-137160">
              <a:buFont typeface="Wingdings" panose="05000000000000000000" pitchFamily="2" charset="2"/>
              <a:buChar char="Ø"/>
              <a:defRPr sz="1800"/>
            </a:lvl3pPr>
            <a:lvl4pPr marL="594360" indent="-137160">
              <a:buFont typeface="Wingdings" panose="05000000000000000000" pitchFamily="2" charset="2"/>
              <a:buChar char="Ø"/>
              <a:defRPr sz="1800"/>
            </a:lvl4pPr>
            <a:lvl5pPr marL="777240" indent="-137160">
              <a:buFont typeface="Wingdings" panose="05000000000000000000" pitchFamily="2" charset="2"/>
              <a:buChar char="Ø"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 Second level</a:t>
            </a:r>
          </a:p>
          <a:p>
            <a:pPr lvl="2"/>
            <a:r>
              <a:rPr lang="en-US" dirty="0"/>
              <a:t> Third level</a:t>
            </a:r>
          </a:p>
          <a:p>
            <a:pPr lvl="3"/>
            <a:r>
              <a:rPr lang="en-US" dirty="0"/>
              <a:t> Fourth level</a:t>
            </a:r>
          </a:p>
          <a:p>
            <a:pPr lvl="4"/>
            <a:r>
              <a:rPr lang="en-US" dirty="0"/>
              <a:t> 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C4B80-CF10-4172-8C7C-F60BDB16275C}" type="datetime1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23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5217646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800" b="0" cap="none" baseline="0"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5217646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994" y="2179636"/>
            <a:ext cx="5430057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800" b="0" kern="1200" cap="none" baseline="0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994" y="2967788"/>
            <a:ext cx="5430057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B5CB6-B7D7-41BF-9006-FCC1C3404BCD}" type="datetime1">
              <a:rPr lang="en-US" smtClean="0"/>
              <a:t>9/10/2021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979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786872" cy="1499616"/>
          </a:xfrm>
        </p:spPr>
        <p:txBody>
          <a:bodyPr/>
          <a:lstStyle>
            <a:lvl1pPr>
              <a:defRPr b="1"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47CF4-4B28-4A24-9A93-6C808CA99373}" type="datetime1">
              <a:rPr lang="en-US" smtClean="0"/>
              <a:t>9/10/2021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977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C1FA7-4C7F-4579-8388-26D3A217D376}" type="datetime1">
              <a:rPr lang="en-US" smtClean="0"/>
              <a:t>9/10/2021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049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DAD6C-A8C6-40C1-A6E1-7BC930D56A8B}" type="datetime1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635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C907E-52D1-4D7F-9FDD-3D33EA56967C}" type="datetime1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8807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7" y="585216"/>
            <a:ext cx="10786853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10786852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0E851F3-5934-42F8-ABE5-3038DBCA21C8}" type="datetime1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Cornell CS4414 - Fall 2021.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4990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b="1" kern="1200" cap="all" spc="100" baseline="0">
          <a:solidFill>
            <a:srgbClr val="C00000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s://security.googleblog.com/2016/02/cve-2015-7547-glibc-getaddrinfo-stack.html" TargetMode="Externa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AAB290-8948-464B-9A2F-7EECFACCE3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Linking… How Basic Mechanisms enable sophisticated wrappers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407313-B692-48C8-8D0A-53CDD450BAC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Professor Ken Birman</a:t>
            </a:r>
          </a:p>
          <a:p>
            <a:pPr algn="ctr"/>
            <a:r>
              <a:rPr lang="en-US" sz="2400" dirty="0"/>
              <a:t>CS4414 </a:t>
            </a:r>
            <a:r>
              <a:rPr lang="en-US" sz="2400"/>
              <a:t>Lecture 13</a:t>
            </a:r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626006-9BAA-4D60-A96F-84032ACC1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3CAB51-E3B0-4FB7-ADE2-47D11539A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6479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2"/>
          <p:cNvSpPr>
            <a:spLocks noGrp="1" noChangeArrowheads="1"/>
          </p:cNvSpPr>
          <p:nvPr>
            <p:ph type="title"/>
          </p:nvPr>
        </p:nvSpPr>
        <p:spPr>
          <a:xfrm>
            <a:off x="980995" y="389569"/>
            <a:ext cx="10641691" cy="1499616"/>
          </a:xfrm>
        </p:spPr>
        <p:txBody>
          <a:bodyPr/>
          <a:lstStyle/>
          <a:p>
            <a:r>
              <a:rPr lang="en-US" dirty="0"/>
              <a:t>Reason 2: Libraries</a:t>
            </a:r>
          </a:p>
        </p:txBody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5390" y="1889185"/>
            <a:ext cx="11214338" cy="4420175"/>
          </a:xfrm>
        </p:spPr>
        <p:txBody>
          <a:bodyPr>
            <a:normAutofit/>
          </a:bodyPr>
          <a:lstStyle/>
          <a:p>
            <a:pPr marL="128016" lvl="1" indent="0">
              <a:buNone/>
            </a:pPr>
            <a:r>
              <a:rPr lang="en-US" sz="3600" dirty="0"/>
              <a:t>Libraries aggregate common functions or classes.  </a:t>
            </a:r>
          </a:p>
          <a:p>
            <a:pPr marL="128016" lvl="1" indent="0">
              <a:buNone/>
            </a:pPr>
            <a:endParaRPr lang="en-US" sz="3600" dirty="0"/>
          </a:p>
          <a:p>
            <a:pPr marL="128016" lvl="1" indent="0">
              <a:buNone/>
            </a:pPr>
            <a:r>
              <a:rPr lang="en-US" sz="3600" b="1" dirty="0"/>
              <a:t>Static linking </a:t>
            </a:r>
            <a:r>
              <a:rPr lang="en-US" sz="3600" dirty="0"/>
              <a:t>combines modules of a program, but also used to be the main way of linking to libraries:</a:t>
            </a:r>
          </a:p>
          <a:p>
            <a:pPr lvl="2"/>
            <a:r>
              <a:rPr lang="en-US" sz="2800" dirty="0"/>
              <a:t>   Executables include </a:t>
            </a:r>
            <a:r>
              <a:rPr lang="en-US" sz="2800" u="sng" dirty="0"/>
              <a:t>copies</a:t>
            </a:r>
            <a:r>
              <a:rPr lang="en-US" sz="2800" dirty="0"/>
              <a:t> of any library modules they reference</a:t>
            </a:r>
            <a:br>
              <a:rPr lang="en-US" sz="2800" dirty="0"/>
            </a:br>
            <a:r>
              <a:rPr lang="en-US" sz="2800" dirty="0"/>
              <a:t>    (but just those .o files, not others in the library)</a:t>
            </a:r>
          </a:p>
          <a:p>
            <a:pPr lvl="3"/>
            <a:r>
              <a:rPr lang="en-US" sz="2800" dirty="0"/>
              <a:t>  Executable is complete and self-sufficient.  It should run on any</a:t>
            </a:r>
            <a:br>
              <a:rPr lang="en-US" sz="2800" dirty="0"/>
            </a:br>
            <a:r>
              <a:rPr lang="en-US" sz="2800" dirty="0"/>
              <a:t>   machine with a compatible architecture.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08187BE-CDC7-493A-BB5B-CA4E43C4B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DE8A54A-C71C-472B-997C-9458AF2EE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Reason 2: Libraries</a:t>
            </a:r>
          </a:p>
        </p:txBody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28016" lvl="1" indent="0">
              <a:buNone/>
            </a:pPr>
            <a:r>
              <a:rPr lang="en-US" dirty="0"/>
              <a:t> </a:t>
            </a:r>
            <a:r>
              <a:rPr lang="en-US" b="1" dirty="0"/>
              <a:t>Dynamic linking</a:t>
            </a:r>
            <a:r>
              <a:rPr lang="en-US" dirty="0"/>
              <a:t> is more common today</a:t>
            </a:r>
          </a:p>
          <a:p>
            <a:pPr lvl="3"/>
            <a:r>
              <a:rPr lang="en-US" sz="2800" dirty="0"/>
              <a:t>  Your executable program doesn’t need to contain library code</a:t>
            </a:r>
          </a:p>
          <a:p>
            <a:pPr lvl="3"/>
            <a:r>
              <a:rPr lang="en-US" sz="2800" dirty="0"/>
              <a:t>  At execution, single copy of library code is shared, but the dynamic  </a:t>
            </a:r>
            <a:br>
              <a:rPr lang="en-US" sz="2800" dirty="0"/>
            </a:br>
            <a:r>
              <a:rPr lang="en-US" sz="2800" dirty="0"/>
              <a:t>   linker does need to be able to find the library file (a “.so” file)</a:t>
            </a:r>
          </a:p>
          <a:p>
            <a:pPr lvl="3"/>
            <a:endParaRPr lang="en-US" dirty="0"/>
          </a:p>
          <a:p>
            <a:pPr marL="128016" lvl="1" indent="0">
              <a:buNone/>
            </a:pPr>
            <a:r>
              <a:rPr lang="en-US" dirty="0"/>
              <a:t>If a dynamically linked executable is launched on a machine that lacks the DLL, you will get an error message (usually, on startup, but there are some obscure cases where it happens later, when the DLL is needed)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FA96438-0B76-453A-83FD-12258DAAD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3BD193-0808-40FD-BE25-6A49A9EBE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71949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linking works: Symbol resolution</a:t>
            </a:r>
          </a:p>
        </p:txBody>
      </p:sp>
      <p:sp>
        <p:nvSpPr>
          <p:cNvPr id="19661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128016" lvl="1" indent="0">
              <a:buNone/>
            </a:pPr>
            <a:r>
              <a:rPr lang="en-US" sz="3200" dirty="0"/>
              <a:t>Programs define and reference symbols (global variables and functions):</a:t>
            </a:r>
          </a:p>
          <a:p>
            <a:pPr lvl="2"/>
            <a:r>
              <a:rPr lang="en-US" sz="2400" dirty="0"/>
              <a:t>  void swap() {…}   /* define symbol swap */</a:t>
            </a:r>
          </a:p>
          <a:p>
            <a:pPr lvl="2"/>
            <a:r>
              <a:rPr lang="en-US" sz="2400" dirty="0"/>
              <a:t>  swap();                /* reference symbol swap */</a:t>
            </a:r>
          </a:p>
          <a:p>
            <a:pPr lvl="2"/>
            <a:r>
              <a:rPr lang="en-US" sz="2400" dirty="0"/>
              <a:t>  int *</a:t>
            </a:r>
            <a:r>
              <a:rPr lang="en-US" sz="2400" dirty="0" err="1"/>
              <a:t>xp</a:t>
            </a:r>
            <a:r>
              <a:rPr lang="en-US" sz="2400" dirty="0"/>
              <a:t> = &amp;x;       /* define symbol </a:t>
            </a:r>
            <a:r>
              <a:rPr lang="en-US" sz="2400" dirty="0" err="1"/>
              <a:t>xp</a:t>
            </a:r>
            <a:r>
              <a:rPr lang="en-US" sz="2400" dirty="0"/>
              <a:t>, reference x */</a:t>
            </a:r>
          </a:p>
          <a:p>
            <a:pPr lvl="1"/>
            <a:endParaRPr lang="en-US" sz="3200" dirty="0"/>
          </a:p>
          <a:p>
            <a:pPr marL="128016" lvl="1" indent="0">
              <a:buNone/>
            </a:pPr>
            <a:r>
              <a:rPr lang="en-US" sz="3200" dirty="0"/>
              <a:t>Symbol definitions are stored in object file in the </a:t>
            </a:r>
            <a:r>
              <a:rPr lang="en-US" sz="3200" b="1" dirty="0"/>
              <a:t>symbol table.</a:t>
            </a:r>
          </a:p>
          <a:p>
            <a:pPr lvl="2"/>
            <a:r>
              <a:rPr lang="en-US" sz="2400" dirty="0"/>
              <a:t>  Symbol table is an array of entries</a:t>
            </a:r>
          </a:p>
          <a:p>
            <a:pPr lvl="2"/>
            <a:r>
              <a:rPr lang="en-US" sz="2400" dirty="0"/>
              <a:t>  Each table entry includes name, type, size, and location of symbol.</a:t>
            </a:r>
          </a:p>
          <a:p>
            <a:pPr lvl="2"/>
            <a:r>
              <a:rPr lang="en-US" sz="2400" dirty="0"/>
              <a:t>  With C++ the “location” is the “namespace” that declared the class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794C522-4D68-4B5C-8174-2EB2DD62A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F1A80F0-1382-4C4B-A88F-4F40189C5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79E2D4-02E3-41C4-BC99-E8A0702BF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 three cases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1F1657-4BA9-4151-A87E-B2AF432421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symbol can be defined by the object file.</a:t>
            </a:r>
          </a:p>
          <a:p>
            <a:endParaRPr lang="en-US" dirty="0"/>
          </a:p>
          <a:p>
            <a:r>
              <a:rPr lang="en-US" dirty="0"/>
              <a:t>It can be undefined, in which case the linker is required to find the definition and link the object file to the definition.</a:t>
            </a:r>
          </a:p>
          <a:p>
            <a:endParaRPr lang="en-US" dirty="0"/>
          </a:p>
          <a:p>
            <a:r>
              <a:rPr lang="en-US" dirty="0"/>
              <a:t>It can be </a:t>
            </a:r>
            <a:r>
              <a:rPr lang="en-US" i="1" dirty="0"/>
              <a:t>multiply defined.  </a:t>
            </a:r>
            <a:r>
              <a:rPr lang="en-US" dirty="0"/>
              <a:t>This is normally an error… but we will see one tricky way that it </a:t>
            </a:r>
            <a:r>
              <a:rPr lang="en-US" u="sng" dirty="0"/>
              <a:t>can</a:t>
            </a:r>
            <a:r>
              <a:rPr lang="en-US" dirty="0"/>
              <a:t> be done, and even be useful!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FCD87B-FF8A-4DE2-BC5E-2E8F0CDC2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45E804-20D0-4D92-BDA2-91A5767E1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1640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Symbols in Example C Program</a:t>
            </a:r>
          </a:p>
        </p:txBody>
      </p:sp>
      <p:sp>
        <p:nvSpPr>
          <p:cNvPr id="201731" name="Rectangle 3"/>
          <p:cNvSpPr>
            <a:spLocks noChangeArrowheads="1"/>
          </p:cNvSpPr>
          <p:nvPr/>
        </p:nvSpPr>
        <p:spPr bwMode="auto">
          <a:xfrm>
            <a:off x="1948372" y="2808323"/>
            <a:ext cx="4508500" cy="2862323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err="1">
                <a:latin typeface="Courier New"/>
                <a:cs typeface="Courier New"/>
              </a:rPr>
              <a:t>int</a:t>
            </a:r>
            <a:r>
              <a:rPr lang="en-US">
                <a:latin typeface="Courier New"/>
                <a:cs typeface="Courier New"/>
              </a:rPr>
              <a:t> sum(</a:t>
            </a:r>
            <a:r>
              <a:rPr lang="en-US" err="1">
                <a:latin typeface="Courier New"/>
                <a:cs typeface="Courier New"/>
              </a:rPr>
              <a:t>int</a:t>
            </a:r>
            <a:r>
              <a:rPr lang="en-US">
                <a:latin typeface="Courier New"/>
                <a:cs typeface="Courier New"/>
              </a:rPr>
              <a:t> *a, </a:t>
            </a:r>
            <a:r>
              <a:rPr lang="en-US" err="1">
                <a:latin typeface="Courier New"/>
                <a:cs typeface="Courier New"/>
              </a:rPr>
              <a:t>int</a:t>
            </a:r>
            <a:r>
              <a:rPr lang="en-US">
                <a:latin typeface="Courier New"/>
                <a:cs typeface="Courier New"/>
              </a:rPr>
              <a:t> n);</a:t>
            </a:r>
          </a:p>
          <a:p>
            <a:endParaRPr lang="en-US">
              <a:latin typeface="Courier New"/>
              <a:cs typeface="Courier New"/>
            </a:endParaRPr>
          </a:p>
          <a:p>
            <a:r>
              <a:rPr lang="hu-HU">
                <a:latin typeface="Courier New"/>
                <a:cs typeface="Courier New"/>
              </a:rPr>
              <a:t>int </a:t>
            </a:r>
            <a:r>
              <a:rPr lang="hu-HU">
                <a:solidFill>
                  <a:schemeClr val="accent2"/>
                </a:solidFill>
                <a:latin typeface="Courier New"/>
                <a:cs typeface="Courier New"/>
              </a:rPr>
              <a:t>array</a:t>
            </a:r>
            <a:r>
              <a:rPr lang="hu-HU">
                <a:latin typeface="Courier New"/>
                <a:cs typeface="Courier New"/>
              </a:rPr>
              <a:t>[2] = {1, 2};</a:t>
            </a:r>
          </a:p>
          <a:p>
            <a:endParaRPr lang="hu-HU">
              <a:latin typeface="Courier New"/>
              <a:cs typeface="Courier New"/>
            </a:endParaRPr>
          </a:p>
          <a:p>
            <a:r>
              <a:rPr lang="en-US" err="1">
                <a:latin typeface="Courier New"/>
                <a:cs typeface="Courier New"/>
              </a:rPr>
              <a:t>int</a:t>
            </a:r>
            <a:r>
              <a:rPr lang="en-US">
                <a:latin typeface="Courier New"/>
                <a:cs typeface="Courier New"/>
              </a:rPr>
              <a:t> </a:t>
            </a:r>
            <a:r>
              <a:rPr lang="en-US">
                <a:solidFill>
                  <a:srgbClr val="3333CC"/>
                </a:solidFill>
                <a:latin typeface="Courier New"/>
                <a:cs typeface="Courier New"/>
              </a:rPr>
              <a:t>main</a:t>
            </a:r>
            <a:r>
              <a:rPr lang="en-US">
                <a:latin typeface="Courier New"/>
                <a:cs typeface="Courier New"/>
              </a:rPr>
              <a:t>(</a:t>
            </a:r>
            <a:r>
              <a:rPr lang="en-US" err="1">
                <a:latin typeface="Courier New"/>
                <a:cs typeface="Courier New"/>
              </a:rPr>
              <a:t>int</a:t>
            </a:r>
            <a:r>
              <a:rPr lang="en-US">
                <a:latin typeface="Courier New"/>
                <a:cs typeface="Courier New"/>
              </a:rPr>
              <a:t> </a:t>
            </a:r>
            <a:r>
              <a:rPr lang="en-US" err="1">
                <a:latin typeface="Courier New"/>
                <a:cs typeface="Courier New"/>
              </a:rPr>
              <a:t>argc</a:t>
            </a:r>
            <a:r>
              <a:rPr lang="en-US">
                <a:latin typeface="Courier New"/>
                <a:cs typeface="Courier New"/>
              </a:rPr>
              <a:t>, char** </a:t>
            </a:r>
            <a:r>
              <a:rPr lang="en-US" err="1">
                <a:latin typeface="Courier New"/>
                <a:cs typeface="Courier New"/>
              </a:rPr>
              <a:t>argv</a:t>
            </a:r>
            <a:r>
              <a:rPr lang="en-US">
                <a:latin typeface="Courier New"/>
                <a:cs typeface="Courier New"/>
              </a:rPr>
              <a:t>)</a:t>
            </a:r>
          </a:p>
          <a:p>
            <a:r>
              <a:rPr lang="en-US">
                <a:latin typeface="Courier New"/>
                <a:cs typeface="Courier New"/>
              </a:rPr>
              <a:t>{</a:t>
            </a:r>
          </a:p>
          <a:p>
            <a:r>
              <a:rPr lang="fr-FR">
                <a:latin typeface="Courier New"/>
                <a:cs typeface="Courier New"/>
              </a:rPr>
              <a:t>    </a:t>
            </a:r>
            <a:r>
              <a:rPr lang="fr-FR" err="1">
                <a:latin typeface="Courier New"/>
                <a:cs typeface="Courier New"/>
              </a:rPr>
              <a:t>int</a:t>
            </a:r>
            <a:r>
              <a:rPr lang="fr-FR">
                <a:latin typeface="Courier New"/>
                <a:cs typeface="Courier New"/>
              </a:rPr>
              <a:t> val = </a:t>
            </a:r>
            <a:r>
              <a:rPr lang="fr-FR" err="1">
                <a:solidFill>
                  <a:srgbClr val="C00000"/>
                </a:solidFill>
                <a:latin typeface="Courier New"/>
                <a:cs typeface="Courier New"/>
              </a:rPr>
              <a:t>sum</a:t>
            </a:r>
            <a:r>
              <a:rPr lang="fr-FR">
                <a:latin typeface="Courier New"/>
                <a:cs typeface="Courier New"/>
              </a:rPr>
              <a:t>(</a:t>
            </a:r>
            <a:r>
              <a:rPr lang="fr-FR" err="1">
                <a:latin typeface="Courier New"/>
                <a:cs typeface="Courier New"/>
              </a:rPr>
              <a:t>array</a:t>
            </a:r>
            <a:r>
              <a:rPr lang="fr-FR">
                <a:latin typeface="Courier New"/>
                <a:cs typeface="Courier New"/>
              </a:rPr>
              <a:t>, 2);</a:t>
            </a:r>
          </a:p>
          <a:p>
            <a:r>
              <a:rPr lang="fr-FR">
                <a:latin typeface="Courier New"/>
                <a:cs typeface="Courier New"/>
              </a:rPr>
              <a:t>    return val;</a:t>
            </a:r>
          </a:p>
          <a:p>
            <a:r>
              <a:rPr lang="fr-FR">
                <a:latin typeface="Courier New"/>
                <a:cs typeface="Courier New"/>
              </a:rPr>
              <a:t>}</a:t>
            </a:r>
          </a:p>
          <a:p>
            <a:endParaRPr lang="en-US">
              <a:latin typeface="Courier New"/>
              <a:cs typeface="Courier New"/>
            </a:endParaRPr>
          </a:p>
        </p:txBody>
      </p: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6533073" y="2808323"/>
            <a:ext cx="4256209" cy="2862323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>
                <a:solidFill>
                  <a:srgbClr val="3333CC"/>
                </a:solidFill>
                <a:latin typeface="Courier New"/>
                <a:cs typeface="Courier New"/>
              </a:rPr>
              <a:t>sum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 *a, </a:t>
            </a:r>
            <a:r>
              <a:rPr lang="en-US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 n)</a:t>
            </a:r>
          </a:p>
          <a:p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fr-FR">
                <a:solidFill>
                  <a:srgbClr val="000000"/>
                </a:solidFill>
                <a:latin typeface="Courier New"/>
                <a:cs typeface="Courier New"/>
              </a:rPr>
              <a:t> i, s = 0;</a:t>
            </a:r>
          </a:p>
          <a:p>
            <a:endParaRPr lang="fr-FR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>
                <a:solidFill>
                  <a:srgbClr val="000000"/>
                </a:solidFill>
                <a:latin typeface="Courier New"/>
                <a:cs typeface="Courier New"/>
              </a:rPr>
              <a:t>    for (i = 0; i &lt; n; i++) {</a:t>
            </a:r>
          </a:p>
          <a:p>
            <a:r>
              <a:rPr lang="da-DK">
                <a:solidFill>
                  <a:srgbClr val="000000"/>
                </a:solidFill>
                <a:latin typeface="Courier New"/>
                <a:cs typeface="Courier New"/>
              </a:rPr>
              <a:t>        s += a[i];</a:t>
            </a:r>
          </a:p>
          <a:p>
            <a:r>
              <a:rPr lang="da-DK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>
                <a:solidFill>
                  <a:srgbClr val="000000"/>
                </a:solidFill>
                <a:latin typeface="Courier New"/>
                <a:cs typeface="Courier New"/>
              </a:rPr>
              <a:t>    return s;</a:t>
            </a:r>
          </a:p>
          <a:p>
            <a:r>
              <a:rPr lang="is-IS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is-IS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5008579" y="5322446"/>
            <a:ext cx="1008907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9680657" y="5312982"/>
            <a:ext cx="871049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sum.c</a:t>
            </a:r>
            <a:endParaRPr lang="en-GB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" name="Oval 1"/>
          <p:cNvSpPr/>
          <p:nvPr/>
        </p:nvSpPr>
        <p:spPr bwMode="auto">
          <a:xfrm>
            <a:off x="2494472" y="3394109"/>
            <a:ext cx="838200" cy="381000"/>
          </a:xfrm>
          <a:prstGeom prst="ellips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chemeClr val="accent2"/>
              </a:solidFill>
              <a:latin typeface="Calibri" pitchFamily="34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2482169" y="3927509"/>
            <a:ext cx="838200" cy="381000"/>
          </a:xfrm>
          <a:prstGeom prst="ellips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chemeClr val="accent2"/>
              </a:solidFill>
              <a:latin typeface="Calibri" pitchFamily="34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6990272" y="2804122"/>
            <a:ext cx="838200" cy="381000"/>
          </a:xfrm>
          <a:prstGeom prst="ellips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chemeClr val="accent2"/>
              </a:solidFill>
              <a:latin typeface="Calibri" pitchFamily="34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3739108" y="4460909"/>
            <a:ext cx="838200" cy="381000"/>
          </a:xfrm>
          <a:prstGeom prst="ellipse">
            <a:avLst/>
          </a:pr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chemeClr val="accent2"/>
              </a:solidFill>
              <a:latin typeface="Calibri" pitchFamily="34" charset="0"/>
            </a:endParaRPr>
          </a:p>
        </p:txBody>
      </p:sp>
      <p:cxnSp>
        <p:nvCxnSpPr>
          <p:cNvPr id="4" name="Straight Connector 3"/>
          <p:cNvCxnSpPr>
            <a:stCxn id="2" idx="7"/>
          </p:cNvCxnSpPr>
          <p:nvPr/>
        </p:nvCxnSpPr>
        <p:spPr bwMode="auto">
          <a:xfrm flipV="1">
            <a:off x="3209920" y="2479709"/>
            <a:ext cx="2484952" cy="970196"/>
          </a:xfrm>
          <a:prstGeom prst="line">
            <a:avLst/>
          </a:prstGeom>
          <a:noFill/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9" idx="7"/>
          </p:cNvCxnSpPr>
          <p:nvPr/>
        </p:nvCxnSpPr>
        <p:spPr bwMode="auto">
          <a:xfrm flipV="1">
            <a:off x="3197618" y="2479709"/>
            <a:ext cx="2878255" cy="1503596"/>
          </a:xfrm>
          <a:prstGeom prst="line">
            <a:avLst/>
          </a:prstGeom>
          <a:noFill/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>
            <a:stCxn id="10" idx="1"/>
          </p:cNvCxnSpPr>
          <p:nvPr/>
        </p:nvCxnSpPr>
        <p:spPr bwMode="auto">
          <a:xfrm flipH="1" flipV="1">
            <a:off x="6304472" y="2479710"/>
            <a:ext cx="808552" cy="380209"/>
          </a:xfrm>
          <a:prstGeom prst="line">
            <a:avLst/>
          </a:prstGeom>
          <a:noFill/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5460841" y="2113005"/>
            <a:ext cx="1230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Definitions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297580" y="5845829"/>
            <a:ext cx="1159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Reference</a:t>
            </a:r>
          </a:p>
        </p:txBody>
      </p:sp>
      <p:cxnSp>
        <p:nvCxnSpPr>
          <p:cNvPr id="22" name="Straight Connector 21"/>
          <p:cNvCxnSpPr>
            <a:stCxn id="11" idx="5"/>
          </p:cNvCxnSpPr>
          <p:nvPr/>
        </p:nvCxnSpPr>
        <p:spPr bwMode="auto">
          <a:xfrm>
            <a:off x="4454556" y="4786113"/>
            <a:ext cx="1341952" cy="1046396"/>
          </a:xfrm>
          <a:prstGeom prst="line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F54232-9DB6-4751-BC28-ABE64B5E2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2E1C4D-759D-4FD0-87A8-A006B9130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5571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Linkers can “move things around”.  We call this “relocation”</a:t>
            </a:r>
          </a:p>
        </p:txBody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24128" y="2605176"/>
            <a:ext cx="10641690" cy="3704183"/>
          </a:xfrm>
        </p:spPr>
        <p:txBody>
          <a:bodyPr/>
          <a:lstStyle/>
          <a:p>
            <a:r>
              <a:rPr lang="en-US" dirty="0"/>
              <a:t>A linker merges code and data sections into single sections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  As part of this it </a:t>
            </a:r>
            <a:r>
              <a:rPr lang="en-US" i="1" dirty="0"/>
              <a:t>relocates</a:t>
            </a:r>
            <a:r>
              <a:rPr lang="en-US" dirty="0"/>
              <a:t> symbols from their relative locations in the </a:t>
            </a:r>
            <a:r>
              <a:rPr lang="en-US" dirty="0">
                <a:latin typeface="Courier New"/>
                <a:cs typeface="Courier New"/>
              </a:rPr>
              <a:t>.o</a:t>
            </a:r>
            <a:r>
              <a:rPr lang="en-US" dirty="0"/>
              <a:t> files to their final absolute memory locations in the executable.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  It updates references to these symbols to reflect their new positions.</a:t>
            </a:r>
          </a:p>
          <a:p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0448A8D-9A6F-4514-83D8-0153800FA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1DF6287-48D1-4F49-8965-03FC4C5AA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15</a:t>
            </a:fld>
            <a:endParaRPr lang="en-US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Object File Format (ELF)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2151" y="2282432"/>
            <a:ext cx="10641690" cy="4023360"/>
          </a:xfrm>
        </p:spPr>
        <p:txBody>
          <a:bodyPr>
            <a:normAutofit fontScale="77500" lnSpcReduction="20000"/>
          </a:bodyPr>
          <a:lstStyle/>
          <a:p>
            <a:r>
              <a:rPr lang="en-GB" dirty="0"/>
              <a:t>Elf header</a:t>
            </a:r>
          </a:p>
          <a:p>
            <a:pPr lvl="1"/>
            <a:r>
              <a:rPr lang="en-GB" dirty="0"/>
              <a:t> Word size, byte ordering, file type (.o, exec, .so), machine type, etc.</a:t>
            </a:r>
          </a:p>
          <a:p>
            <a:r>
              <a:rPr lang="en-GB" dirty="0"/>
              <a:t>Segment header table</a:t>
            </a:r>
          </a:p>
          <a:p>
            <a:pPr lvl="1"/>
            <a:r>
              <a:rPr lang="en-GB" dirty="0"/>
              <a:t> Page size, virtual address memory segments + sizes.</a:t>
            </a:r>
          </a:p>
          <a:p>
            <a:r>
              <a:rPr lang="en-GB" dirty="0"/>
              <a:t>.text section (code)</a:t>
            </a:r>
          </a:p>
          <a:p>
            <a:r>
              <a:rPr lang="en-GB" dirty="0"/>
              <a:t>.</a:t>
            </a:r>
            <a:r>
              <a:rPr lang="en-GB" dirty="0" err="1"/>
              <a:t>rodata</a:t>
            </a:r>
            <a:r>
              <a:rPr lang="en-GB" dirty="0"/>
              <a:t> section (read-only data, jump offsets, strings)</a:t>
            </a:r>
          </a:p>
          <a:p>
            <a:r>
              <a:rPr lang="en-GB" dirty="0"/>
              <a:t>.data section (initialized global variables)</a:t>
            </a:r>
          </a:p>
          <a:p>
            <a:r>
              <a:rPr lang="en-GB" dirty="0"/>
              <a:t>.</a:t>
            </a:r>
            <a:r>
              <a:rPr lang="en-GB" dirty="0" err="1"/>
              <a:t>bss</a:t>
            </a:r>
            <a:r>
              <a:rPr lang="en-GB" dirty="0"/>
              <a:t> section (name “</a:t>
            </a:r>
            <a:r>
              <a:rPr lang="en-GB" dirty="0" err="1"/>
              <a:t>bss</a:t>
            </a:r>
            <a:r>
              <a:rPr lang="en-GB" dirty="0"/>
              <a:t>” is lost in history)</a:t>
            </a:r>
          </a:p>
          <a:p>
            <a:pPr lvl="1"/>
            <a:r>
              <a:rPr lang="en-GB" dirty="0"/>
              <a:t> Global variables that weren’t initialized: zeros.</a:t>
            </a:r>
          </a:p>
          <a:p>
            <a:pPr lvl="1"/>
            <a:r>
              <a:rPr lang="en-GB" dirty="0"/>
              <a:t> Has section header but occupies no space</a:t>
            </a:r>
          </a:p>
          <a:p>
            <a:pPr lvl="1"/>
            <a:endParaRPr lang="en-GB" dirty="0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8832041" y="1462177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ELF header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8832041" y="1843177"/>
            <a:ext cx="29718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Segment header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(required for executables)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8832041" y="2452777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8832041" y="2833777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rodata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8832041" y="3595777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bss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8832041" y="3976777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symtab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8832041" y="4357777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rel.txt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8832041" y="4738777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rel.data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8832041" y="5119777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.debug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14348" name="Rectangle 12"/>
          <p:cNvSpPr>
            <a:spLocks noChangeArrowheads="1"/>
          </p:cNvSpPr>
          <p:nvPr/>
        </p:nvSpPr>
        <p:spPr bwMode="auto">
          <a:xfrm>
            <a:off x="8832041" y="5500777"/>
            <a:ext cx="29718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Section header table</a:t>
            </a:r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11803841" y="1309778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solidFill>
                  <a:srgbClr val="000066"/>
                </a:solidFill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8832041" y="3214777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A1E115D-FD9F-4DE0-8BE5-C224EC18A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787DC2D-104C-4BD2-8CBD-C754529BD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16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ELF Object File Format (cont.)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GB" dirty="0"/>
              <a:t>.</a:t>
            </a:r>
            <a:r>
              <a:rPr lang="en-GB" dirty="0" err="1"/>
              <a:t>symtab</a:t>
            </a:r>
            <a:r>
              <a:rPr lang="en-GB" dirty="0"/>
              <a:t> section</a:t>
            </a:r>
          </a:p>
          <a:p>
            <a:pPr lvl="1"/>
            <a:r>
              <a:rPr lang="en-GB" dirty="0"/>
              <a:t>Symbol table</a:t>
            </a:r>
          </a:p>
          <a:p>
            <a:pPr lvl="1"/>
            <a:r>
              <a:rPr lang="en-GB" dirty="0"/>
              <a:t>Procedure and static variable names</a:t>
            </a:r>
          </a:p>
          <a:p>
            <a:pPr lvl="1"/>
            <a:r>
              <a:rPr lang="en-GB" dirty="0"/>
              <a:t>Section names and locations</a:t>
            </a:r>
          </a:p>
          <a:p>
            <a:r>
              <a:rPr lang="en-GB" dirty="0"/>
              <a:t>.</a:t>
            </a:r>
            <a:r>
              <a:rPr lang="en-GB" dirty="0" err="1"/>
              <a:t>rel.text</a:t>
            </a:r>
            <a:r>
              <a:rPr lang="en-GB" dirty="0"/>
              <a:t> section</a:t>
            </a:r>
          </a:p>
          <a:p>
            <a:pPr lvl="1"/>
            <a:r>
              <a:rPr lang="en-GB" dirty="0"/>
              <a:t>Relocation info for .text section</a:t>
            </a:r>
          </a:p>
          <a:p>
            <a:pPr lvl="1"/>
            <a:r>
              <a:rPr lang="en-GB" dirty="0"/>
              <a:t>Addresses of instructions that will need to be modified in the executable</a:t>
            </a:r>
          </a:p>
          <a:p>
            <a:pPr lvl="1"/>
            <a:r>
              <a:rPr lang="en-GB" dirty="0"/>
              <a:t>Instructions for modifying</a:t>
            </a:r>
          </a:p>
          <a:p>
            <a:r>
              <a:rPr lang="en-GB" dirty="0"/>
              <a:t>.</a:t>
            </a:r>
            <a:r>
              <a:rPr lang="en-GB" dirty="0" err="1"/>
              <a:t>rel.data</a:t>
            </a:r>
            <a:r>
              <a:rPr lang="en-GB" dirty="0"/>
              <a:t> section</a:t>
            </a:r>
          </a:p>
          <a:p>
            <a:pPr lvl="1"/>
            <a:r>
              <a:rPr lang="en-GB" dirty="0"/>
              <a:t>Relocation info for .data section</a:t>
            </a:r>
          </a:p>
          <a:p>
            <a:pPr lvl="1"/>
            <a:r>
              <a:rPr lang="en-GB" dirty="0"/>
              <a:t>Addresses of pointer data that will need to be modified in the merged executable</a:t>
            </a:r>
          </a:p>
          <a:p>
            <a:r>
              <a:rPr lang="en-GB" dirty="0"/>
              <a:t>.debug section</a:t>
            </a:r>
          </a:p>
          <a:p>
            <a:pPr lvl="1"/>
            <a:r>
              <a:rPr lang="en-GB" dirty="0"/>
              <a:t>Info for symbolic debugging (</a:t>
            </a:r>
            <a:r>
              <a:rPr lang="en-GB" dirty="0" err="1"/>
              <a:t>gcc</a:t>
            </a:r>
            <a:r>
              <a:rPr lang="en-GB" dirty="0"/>
              <a:t> -g)</a:t>
            </a:r>
          </a:p>
          <a:p>
            <a:r>
              <a:rPr lang="en-GB" dirty="0"/>
              <a:t>Section header table</a:t>
            </a:r>
          </a:p>
          <a:p>
            <a:pPr lvl="1"/>
            <a:r>
              <a:rPr lang="en-GB" dirty="0"/>
              <a:t>Offsets and sizes of each section</a:t>
            </a:r>
          </a:p>
        </p:txBody>
      </p: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7391400" y="16002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ELF header</a:t>
            </a:r>
          </a:p>
        </p:txBody>
      </p:sp>
      <p:sp>
        <p:nvSpPr>
          <p:cNvPr id="27" name="Rectangle 4"/>
          <p:cNvSpPr>
            <a:spLocks noChangeArrowheads="1"/>
          </p:cNvSpPr>
          <p:nvPr/>
        </p:nvSpPr>
        <p:spPr bwMode="auto">
          <a:xfrm>
            <a:off x="7391400" y="1981200"/>
            <a:ext cx="29718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Segment header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(required for executables)</a:t>
            </a:r>
          </a:p>
        </p:txBody>
      </p:sp>
      <p:sp>
        <p:nvSpPr>
          <p:cNvPr id="28" name="Rectangle 5"/>
          <p:cNvSpPr>
            <a:spLocks noChangeArrowheads="1"/>
          </p:cNvSpPr>
          <p:nvPr/>
        </p:nvSpPr>
        <p:spPr bwMode="auto">
          <a:xfrm>
            <a:off x="7391400" y="2590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29" name="Rectangle 6"/>
          <p:cNvSpPr>
            <a:spLocks noChangeArrowheads="1"/>
          </p:cNvSpPr>
          <p:nvPr/>
        </p:nvSpPr>
        <p:spPr bwMode="auto">
          <a:xfrm>
            <a:off x="7391400" y="2971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rodata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30" name="Rectangle 7"/>
          <p:cNvSpPr>
            <a:spLocks noChangeArrowheads="1"/>
          </p:cNvSpPr>
          <p:nvPr/>
        </p:nvSpPr>
        <p:spPr bwMode="auto">
          <a:xfrm>
            <a:off x="7391400" y="3733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bss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31" name="Rectangle 8"/>
          <p:cNvSpPr>
            <a:spLocks noChangeArrowheads="1"/>
          </p:cNvSpPr>
          <p:nvPr/>
        </p:nvSpPr>
        <p:spPr bwMode="auto">
          <a:xfrm>
            <a:off x="7391400" y="4114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symtab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32" name="Rectangle 9"/>
          <p:cNvSpPr>
            <a:spLocks noChangeArrowheads="1"/>
          </p:cNvSpPr>
          <p:nvPr/>
        </p:nvSpPr>
        <p:spPr bwMode="auto">
          <a:xfrm>
            <a:off x="7391400" y="4495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rel.txt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33" name="Rectangle 10"/>
          <p:cNvSpPr>
            <a:spLocks noChangeArrowheads="1"/>
          </p:cNvSpPr>
          <p:nvPr/>
        </p:nvSpPr>
        <p:spPr bwMode="auto">
          <a:xfrm>
            <a:off x="7391400" y="4876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rel.data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34" name="Rectangle 11"/>
          <p:cNvSpPr>
            <a:spLocks noChangeArrowheads="1"/>
          </p:cNvSpPr>
          <p:nvPr/>
        </p:nvSpPr>
        <p:spPr bwMode="auto">
          <a:xfrm>
            <a:off x="7391400" y="5257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.debug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35" name="Rectangle 12"/>
          <p:cNvSpPr>
            <a:spLocks noChangeArrowheads="1"/>
          </p:cNvSpPr>
          <p:nvPr/>
        </p:nvSpPr>
        <p:spPr bwMode="auto">
          <a:xfrm>
            <a:off x="7391400" y="5638800"/>
            <a:ext cx="29718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Section header table</a:t>
            </a:r>
          </a:p>
        </p:txBody>
      </p:sp>
      <p:sp>
        <p:nvSpPr>
          <p:cNvPr id="36" name="Text Box 13"/>
          <p:cNvSpPr txBox="1">
            <a:spLocks noChangeArrowheads="1"/>
          </p:cNvSpPr>
          <p:nvPr/>
        </p:nvSpPr>
        <p:spPr bwMode="auto">
          <a:xfrm>
            <a:off x="10363200" y="1447801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solidFill>
                  <a:srgbClr val="000066"/>
                </a:solidFill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37" name="Rectangle 6"/>
          <p:cNvSpPr>
            <a:spLocks noChangeArrowheads="1"/>
          </p:cNvSpPr>
          <p:nvPr/>
        </p:nvSpPr>
        <p:spPr bwMode="auto">
          <a:xfrm>
            <a:off x="7391400" y="3352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3511F98-C164-46BB-AEF4-EB9BD786C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1D2E063-DBBD-4052-9101-169AC445F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17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Linker Symbols	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/>
              <a:t>Global symbols</a:t>
            </a:r>
          </a:p>
          <a:p>
            <a:pPr lvl="1"/>
            <a:r>
              <a:rPr lang="en-GB" dirty="0"/>
              <a:t>Symbols defined by module m that can be referenced by other modules.</a:t>
            </a:r>
          </a:p>
          <a:p>
            <a:pPr lvl="1"/>
            <a:r>
              <a:rPr lang="en-GB" dirty="0"/>
              <a:t>e.g., non-static C functions and non-static global variables.</a:t>
            </a:r>
          </a:p>
          <a:p>
            <a:endParaRPr lang="en-GB" dirty="0"/>
          </a:p>
          <a:p>
            <a:r>
              <a:rPr lang="en-GB" dirty="0"/>
              <a:t>External symbols</a:t>
            </a:r>
          </a:p>
          <a:p>
            <a:pPr lvl="1"/>
            <a:r>
              <a:rPr lang="en-GB" dirty="0"/>
              <a:t>Global symbols that are referenced by module m but defined by some other module.</a:t>
            </a:r>
          </a:p>
          <a:p>
            <a:endParaRPr lang="en-GB" dirty="0"/>
          </a:p>
          <a:p>
            <a:r>
              <a:rPr lang="en-GB" dirty="0"/>
              <a:t>Local symbols</a:t>
            </a:r>
          </a:p>
          <a:p>
            <a:pPr lvl="1"/>
            <a:r>
              <a:rPr lang="en-GB" dirty="0"/>
              <a:t>Symbols that are defined and referenced exclusively by module m.</a:t>
            </a:r>
          </a:p>
          <a:p>
            <a:pPr lvl="1"/>
            <a:r>
              <a:rPr lang="en-GB" dirty="0" err="1"/>
              <a:t>e.g</a:t>
            </a:r>
            <a:r>
              <a:rPr lang="en-GB" dirty="0"/>
              <a:t>, C functions and global variables defined with the static attribute.</a:t>
            </a:r>
          </a:p>
          <a:p>
            <a:pPr lvl="1"/>
            <a:r>
              <a:rPr lang="en-GB" dirty="0"/>
              <a:t>Local linker symbols are not local program variables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471C796-C4E6-47BC-AF35-A34E8FEF8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FF72BD4-07FC-4B57-BAAF-D446903FF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18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928813" y="3603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Example of Symbol Resolution</a:t>
            </a: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1642002" y="2702650"/>
            <a:ext cx="4369846" cy="2587504"/>
          </a:xfrm>
          <a:prstGeom prst="rect">
            <a:avLst/>
          </a:prstGeom>
          <a:solidFill>
            <a:srgbClr val="F7F5C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b="1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b="1">
                <a:solidFill>
                  <a:srgbClr val="4A00FF"/>
                </a:solidFill>
                <a:latin typeface="Courier New"/>
                <a:cs typeface="Courier New"/>
              </a:rPr>
              <a:t>sum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b="1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b="1">
                <a:solidFill>
                  <a:srgbClr val="C1651C"/>
                </a:solidFill>
                <a:latin typeface="Courier New"/>
                <a:cs typeface="Courier New"/>
              </a:rPr>
              <a:t>a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b="1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b="1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 b="1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hu-HU" b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hu-HU" b="1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hu-HU" b="1">
                <a:solidFill>
                  <a:srgbClr val="C1651C"/>
                </a:solidFill>
                <a:latin typeface="Courier New"/>
                <a:cs typeface="Courier New"/>
              </a:rPr>
              <a:t>array</a:t>
            </a:r>
            <a:r>
              <a:rPr lang="hu-HU" b="1">
                <a:solidFill>
                  <a:srgbClr val="000000"/>
                </a:solidFill>
                <a:latin typeface="Courier New"/>
                <a:cs typeface="Courier New"/>
              </a:rPr>
              <a:t>[2] = {1, 2};</a:t>
            </a:r>
          </a:p>
          <a:p>
            <a:endParaRPr lang="hu-HU" b="1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b="1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b="1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b="1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b="1" err="1">
                <a:solidFill>
                  <a:srgbClr val="000000"/>
                </a:solidFill>
                <a:latin typeface="Courier New"/>
                <a:cs typeface="Courier New"/>
              </a:rPr>
              <a:t>argc,char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b="1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b="1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b="1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b="1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b="1">
                <a:solidFill>
                  <a:srgbClr val="C1651C"/>
                </a:solidFill>
                <a:latin typeface="Courier New"/>
                <a:cs typeface="Courier New"/>
              </a:rPr>
              <a:t>val</a:t>
            </a:r>
            <a:r>
              <a:rPr lang="fr-FR" b="1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r-FR" b="1" err="1">
                <a:solidFill>
                  <a:srgbClr val="000000"/>
                </a:solidFill>
                <a:latin typeface="Courier New"/>
                <a:cs typeface="Courier New"/>
              </a:rPr>
              <a:t>sum</a:t>
            </a:r>
            <a:r>
              <a:rPr lang="fr-FR" b="1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r-FR" b="1" err="1">
                <a:solidFill>
                  <a:srgbClr val="000000"/>
                </a:solidFill>
                <a:latin typeface="Courier New"/>
                <a:cs typeface="Courier New"/>
              </a:rPr>
              <a:t>array</a:t>
            </a:r>
            <a:r>
              <a:rPr lang="fr-FR" b="1">
                <a:solidFill>
                  <a:srgbClr val="000000"/>
                </a:solidFill>
                <a:latin typeface="Courier New"/>
                <a:cs typeface="Courier New"/>
              </a:rPr>
              <a:t>, 2);</a:t>
            </a:r>
          </a:p>
          <a:p>
            <a:r>
              <a:rPr lang="fr-FR" b="1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b="1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fr-FR" b="1">
                <a:solidFill>
                  <a:srgbClr val="000000"/>
                </a:solidFill>
                <a:latin typeface="Courier New"/>
                <a:cs typeface="Courier New"/>
              </a:rPr>
              <a:t> val;</a:t>
            </a:r>
          </a:p>
          <a:p>
            <a:r>
              <a:rPr lang="fr-FR" b="1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b="1">
              <a:latin typeface="Courier New"/>
              <a:cs typeface="Courier New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4706094" y="4931144"/>
            <a:ext cx="1008907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6011849" y="2704237"/>
            <a:ext cx="4253301" cy="2587504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b="1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b="1">
                <a:solidFill>
                  <a:srgbClr val="4A00FF"/>
                </a:solidFill>
                <a:latin typeface="Courier New"/>
                <a:cs typeface="Courier New"/>
              </a:rPr>
              <a:t>sum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b="1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b="1">
                <a:solidFill>
                  <a:srgbClr val="C1651C"/>
                </a:solidFill>
                <a:latin typeface="Courier New"/>
                <a:cs typeface="Courier New"/>
              </a:rPr>
              <a:t>a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b="1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b="1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b="1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b="1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b="1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b="1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fr-FR" b="1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r-FR" b="1">
                <a:solidFill>
                  <a:srgbClr val="C1651C"/>
                </a:solidFill>
                <a:latin typeface="Courier New"/>
                <a:cs typeface="Courier New"/>
              </a:rPr>
              <a:t>s</a:t>
            </a:r>
            <a:r>
              <a:rPr lang="fr-FR" b="1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endParaRPr lang="fr-FR" b="1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b="1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b="1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b="1">
                <a:solidFill>
                  <a:srgbClr val="000000"/>
                </a:solidFill>
                <a:latin typeface="Courier New"/>
                <a:cs typeface="Courier New"/>
              </a:rPr>
              <a:t> (i = 0; i &lt; n; i++) {</a:t>
            </a:r>
          </a:p>
          <a:p>
            <a:r>
              <a:rPr lang="da-DK" b="1">
                <a:solidFill>
                  <a:srgbClr val="000000"/>
                </a:solidFill>
                <a:latin typeface="Courier New"/>
                <a:cs typeface="Courier New"/>
              </a:rPr>
              <a:t>        s += a[i];</a:t>
            </a:r>
          </a:p>
          <a:p>
            <a:r>
              <a:rPr lang="da-DK" b="1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b="1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b="1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b="1">
                <a:solidFill>
                  <a:srgbClr val="000000"/>
                </a:solidFill>
                <a:latin typeface="Courier New"/>
                <a:cs typeface="Courier New"/>
              </a:rPr>
              <a:t> s;</a:t>
            </a:r>
          </a:p>
          <a:p>
            <a:r>
              <a:rPr lang="is-IS" b="1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9282029" y="4913085"/>
            <a:ext cx="871049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sum.c</a:t>
            </a:r>
            <a:endParaRPr lang="en-GB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grpSp>
        <p:nvGrpSpPr>
          <p:cNvPr id="48" name="Group 47"/>
          <p:cNvGrpSpPr/>
          <p:nvPr/>
        </p:nvGrpSpPr>
        <p:grpSpPr>
          <a:xfrm>
            <a:off x="4540017" y="1217472"/>
            <a:ext cx="1560576" cy="3217056"/>
            <a:chOff x="1523473" y="689057"/>
            <a:chExt cx="2347653" cy="3217056"/>
          </a:xfrm>
        </p:grpSpPr>
        <p:sp>
          <p:nvSpPr>
            <p:cNvPr id="7" name="TextBox 6"/>
            <p:cNvSpPr txBox="1"/>
            <p:nvPr/>
          </p:nvSpPr>
          <p:spPr>
            <a:xfrm>
              <a:off x="1843265" y="689057"/>
              <a:ext cx="202786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990000"/>
                  </a:solidFill>
                  <a:latin typeface="Calibri" pitchFamily="34" charset="0"/>
                </a:rPr>
                <a:t>Referencing </a:t>
              </a:r>
            </a:p>
            <a:p>
              <a:r>
                <a:rPr lang="en-US" dirty="0">
                  <a:solidFill>
                    <a:srgbClr val="990000"/>
                  </a:solidFill>
                  <a:latin typeface="Calibri" pitchFamily="34" charset="0"/>
                </a:rPr>
                <a:t>a global…</a:t>
              </a:r>
            </a:p>
          </p:txBody>
        </p:sp>
        <p:cxnSp>
          <p:nvCxnSpPr>
            <p:cNvPr id="12" name="Straight Arrow Connector 11"/>
            <p:cNvCxnSpPr>
              <a:stCxn id="7" idx="2"/>
            </p:cNvCxnSpPr>
            <p:nvPr/>
          </p:nvCxnSpPr>
          <p:spPr bwMode="auto">
            <a:xfrm flipH="1">
              <a:off x="1523473" y="1335388"/>
              <a:ext cx="1333722" cy="2570725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54" name="Group 53"/>
          <p:cNvGrpSpPr/>
          <p:nvPr/>
        </p:nvGrpSpPr>
        <p:grpSpPr>
          <a:xfrm>
            <a:off x="1641127" y="4120569"/>
            <a:ext cx="1022589" cy="1936469"/>
            <a:chOff x="117126" y="3397531"/>
            <a:chExt cx="1022589" cy="1936469"/>
          </a:xfrm>
        </p:grpSpPr>
        <p:sp>
          <p:nvSpPr>
            <p:cNvPr id="14" name="TextBox 13"/>
            <p:cNvSpPr txBox="1"/>
            <p:nvPr/>
          </p:nvSpPr>
          <p:spPr>
            <a:xfrm>
              <a:off x="117126" y="4687669"/>
              <a:ext cx="102258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>
                  <a:solidFill>
                    <a:srgbClr val="990000"/>
                  </a:solidFill>
                  <a:latin typeface="Calibri" pitchFamily="34" charset="0"/>
                </a:rPr>
                <a:t>Defining </a:t>
              </a:r>
            </a:p>
            <a:p>
              <a:pPr algn="ctr"/>
              <a:r>
                <a:rPr lang="en-US">
                  <a:solidFill>
                    <a:srgbClr val="990000"/>
                  </a:solidFill>
                  <a:latin typeface="Calibri" pitchFamily="34" charset="0"/>
                </a:rPr>
                <a:t>a global</a:t>
              </a:r>
            </a:p>
          </p:txBody>
        </p:sp>
        <p:cxnSp>
          <p:nvCxnSpPr>
            <p:cNvPr id="15" name="Straight Arrow Connector 14"/>
            <p:cNvCxnSpPr>
              <a:stCxn id="14" idx="0"/>
            </p:cNvCxnSpPr>
            <p:nvPr/>
          </p:nvCxnSpPr>
          <p:spPr bwMode="auto">
            <a:xfrm flipV="1">
              <a:off x="628421" y="3397531"/>
              <a:ext cx="395906" cy="1290138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56" name="Group 55"/>
          <p:cNvGrpSpPr/>
          <p:nvPr/>
        </p:nvGrpSpPr>
        <p:grpSpPr>
          <a:xfrm>
            <a:off x="2539421" y="4648203"/>
            <a:ext cx="1622559" cy="2030675"/>
            <a:chOff x="1015420" y="3886203"/>
            <a:chExt cx="1622559" cy="2069873"/>
          </a:xfrm>
        </p:grpSpPr>
        <p:sp>
          <p:nvSpPr>
            <p:cNvPr id="28" name="TextBox 27"/>
            <p:cNvSpPr txBox="1"/>
            <p:nvPr/>
          </p:nvSpPr>
          <p:spPr>
            <a:xfrm>
              <a:off x="1015420" y="5297269"/>
              <a:ext cx="1622559" cy="6588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>
                  <a:solidFill>
                    <a:srgbClr val="990000"/>
                  </a:solidFill>
                  <a:latin typeface="Calibri" pitchFamily="34" charset="0"/>
                </a:rPr>
                <a:t>Linker knows</a:t>
              </a:r>
            </a:p>
            <a:p>
              <a:pPr algn="r"/>
              <a:r>
                <a:rPr lang="en-US">
                  <a:solidFill>
                    <a:srgbClr val="990000"/>
                  </a:solidFill>
                  <a:latin typeface="Calibri" pitchFamily="34" charset="0"/>
                </a:rPr>
                <a:t>nothing of </a:t>
              </a:r>
              <a:r>
                <a:rPr lang="en-US" err="1">
                  <a:solidFill>
                    <a:srgbClr val="990000"/>
                  </a:solidFill>
                  <a:latin typeface="Courier New"/>
                  <a:cs typeface="Courier New"/>
                </a:rPr>
                <a:t>val</a:t>
              </a:r>
              <a:endParaRPr lang="en-US">
                <a:solidFill>
                  <a:srgbClr val="990000"/>
                </a:solidFill>
                <a:latin typeface="Courier New"/>
                <a:cs typeface="Courier New"/>
              </a:endParaRPr>
            </a:p>
          </p:txBody>
        </p:sp>
        <p:cxnSp>
          <p:nvCxnSpPr>
            <p:cNvPr id="32" name="Straight Arrow Connector 31"/>
            <p:cNvCxnSpPr>
              <a:stCxn id="28" idx="0"/>
            </p:cNvCxnSpPr>
            <p:nvPr/>
          </p:nvCxnSpPr>
          <p:spPr bwMode="auto">
            <a:xfrm flipH="1" flipV="1">
              <a:off x="1524000" y="3886203"/>
              <a:ext cx="302700" cy="1411066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6153" name="Group 6152"/>
          <p:cNvGrpSpPr/>
          <p:nvPr/>
        </p:nvGrpSpPr>
        <p:grpSpPr>
          <a:xfrm>
            <a:off x="3887908" y="4724402"/>
            <a:ext cx="1514785" cy="1676417"/>
            <a:chOff x="2400301" y="4609240"/>
            <a:chExt cx="2150199" cy="1770507"/>
          </a:xfrm>
        </p:grpSpPr>
        <p:sp>
          <p:nvSpPr>
            <p:cNvPr id="42" name="TextBox 41"/>
            <p:cNvSpPr txBox="1"/>
            <p:nvPr/>
          </p:nvSpPr>
          <p:spPr>
            <a:xfrm>
              <a:off x="2712141" y="5697140"/>
              <a:ext cx="1838359" cy="6826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>
                  <a:solidFill>
                    <a:srgbClr val="990000"/>
                  </a:solidFill>
                  <a:latin typeface="Calibri" pitchFamily="34" charset="0"/>
                </a:rPr>
                <a:t>Referencing</a:t>
              </a:r>
            </a:p>
            <a:p>
              <a:pPr algn="ctr"/>
              <a:r>
                <a:rPr lang="en-US">
                  <a:solidFill>
                    <a:srgbClr val="990000"/>
                  </a:solidFill>
                  <a:latin typeface="Calibri" pitchFamily="34" charset="0"/>
                </a:rPr>
                <a:t>a global…</a:t>
              </a:r>
            </a:p>
          </p:txBody>
        </p:sp>
        <p:cxnSp>
          <p:nvCxnSpPr>
            <p:cNvPr id="43" name="Straight Arrow Connector 42"/>
            <p:cNvCxnSpPr>
              <a:stCxn id="42" idx="0"/>
            </p:cNvCxnSpPr>
            <p:nvPr/>
          </p:nvCxnSpPr>
          <p:spPr bwMode="auto">
            <a:xfrm flipH="1" flipV="1">
              <a:off x="2400301" y="4609240"/>
              <a:ext cx="1231020" cy="1087900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6154" name="Group 6153"/>
          <p:cNvGrpSpPr/>
          <p:nvPr/>
        </p:nvGrpSpPr>
        <p:grpSpPr>
          <a:xfrm>
            <a:off x="4928590" y="3009038"/>
            <a:ext cx="2173003" cy="3726764"/>
            <a:chOff x="3404589" y="3009038"/>
            <a:chExt cx="2173003" cy="3726764"/>
          </a:xfrm>
        </p:grpSpPr>
        <p:sp>
          <p:nvSpPr>
            <p:cNvPr id="49" name="TextBox 48"/>
            <p:cNvSpPr txBox="1"/>
            <p:nvPr/>
          </p:nvSpPr>
          <p:spPr>
            <a:xfrm>
              <a:off x="3404589" y="6366470"/>
              <a:ext cx="21730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solidFill>
                    <a:srgbClr val="990000"/>
                  </a:solidFill>
                  <a:latin typeface="Calibri" pitchFamily="34" charset="0"/>
                </a:rPr>
                <a:t>…that’s defined here</a:t>
              </a:r>
            </a:p>
          </p:txBody>
        </p:sp>
        <p:cxnSp>
          <p:nvCxnSpPr>
            <p:cNvPr id="50" name="Straight Arrow Connector 49"/>
            <p:cNvCxnSpPr/>
            <p:nvPr/>
          </p:nvCxnSpPr>
          <p:spPr bwMode="auto">
            <a:xfrm flipV="1">
              <a:off x="4487848" y="3009038"/>
              <a:ext cx="769952" cy="3334433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57" name="Group 56"/>
          <p:cNvGrpSpPr/>
          <p:nvPr/>
        </p:nvGrpSpPr>
        <p:grpSpPr>
          <a:xfrm>
            <a:off x="7848601" y="3605938"/>
            <a:ext cx="2010780" cy="2774265"/>
            <a:chOff x="6324601" y="2882900"/>
            <a:chExt cx="2010780" cy="2774265"/>
          </a:xfrm>
        </p:grpSpPr>
        <p:sp>
          <p:nvSpPr>
            <p:cNvPr id="52" name="TextBox 51"/>
            <p:cNvSpPr txBox="1"/>
            <p:nvPr/>
          </p:nvSpPr>
          <p:spPr>
            <a:xfrm>
              <a:off x="6372984" y="5010834"/>
              <a:ext cx="196239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>
                  <a:solidFill>
                    <a:srgbClr val="990000"/>
                  </a:solidFill>
                  <a:latin typeface="Calibri" pitchFamily="34" charset="0"/>
                </a:rPr>
                <a:t>Linker knows</a:t>
              </a:r>
            </a:p>
            <a:p>
              <a:pPr algn="ctr"/>
              <a:r>
                <a:rPr lang="en-US">
                  <a:solidFill>
                    <a:srgbClr val="990000"/>
                  </a:solidFill>
                  <a:latin typeface="Calibri" pitchFamily="34" charset="0"/>
                </a:rPr>
                <a:t>nothing of </a:t>
              </a:r>
              <a:r>
                <a:rPr lang="en-US" err="1">
                  <a:solidFill>
                    <a:srgbClr val="990000"/>
                  </a:solidFill>
                  <a:latin typeface="Courier New"/>
                  <a:cs typeface="Courier New"/>
                </a:rPr>
                <a:t>i</a:t>
              </a:r>
              <a:r>
                <a:rPr lang="en-US">
                  <a:solidFill>
                    <a:srgbClr val="990000"/>
                  </a:solidFill>
                  <a:latin typeface="Courier New"/>
                  <a:cs typeface="Courier New"/>
                </a:rPr>
                <a:t> </a:t>
              </a:r>
              <a:r>
                <a:rPr lang="en-US">
                  <a:solidFill>
                    <a:srgbClr val="990000"/>
                  </a:solidFill>
                  <a:latin typeface="Calibri"/>
                  <a:cs typeface="Calibri"/>
                </a:rPr>
                <a:t>or</a:t>
              </a:r>
              <a:r>
                <a:rPr lang="en-US">
                  <a:solidFill>
                    <a:srgbClr val="990000"/>
                  </a:solidFill>
                  <a:latin typeface="Courier New"/>
                  <a:cs typeface="Courier New"/>
                </a:rPr>
                <a:t> s</a:t>
              </a:r>
            </a:p>
          </p:txBody>
        </p:sp>
        <p:cxnSp>
          <p:nvCxnSpPr>
            <p:cNvPr id="53" name="Straight Arrow Connector 52"/>
            <p:cNvCxnSpPr>
              <a:stCxn id="52" idx="0"/>
            </p:cNvCxnSpPr>
            <p:nvPr/>
          </p:nvCxnSpPr>
          <p:spPr bwMode="auto">
            <a:xfrm flipH="1" flipV="1">
              <a:off x="6324601" y="2882900"/>
              <a:ext cx="1029582" cy="2127934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6155" name="Group 6154"/>
          <p:cNvGrpSpPr/>
          <p:nvPr/>
        </p:nvGrpSpPr>
        <p:grpSpPr>
          <a:xfrm>
            <a:off x="2367016" y="1879705"/>
            <a:ext cx="2173003" cy="1473094"/>
            <a:chOff x="843015" y="1879705"/>
            <a:chExt cx="2173003" cy="1473094"/>
          </a:xfrm>
        </p:grpSpPr>
        <p:sp>
          <p:nvSpPr>
            <p:cNvPr id="71" name="TextBox 70"/>
            <p:cNvSpPr txBox="1"/>
            <p:nvPr/>
          </p:nvSpPr>
          <p:spPr>
            <a:xfrm>
              <a:off x="843015" y="1879705"/>
              <a:ext cx="21730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solidFill>
                    <a:srgbClr val="990000"/>
                  </a:solidFill>
                  <a:latin typeface="Calibri" pitchFamily="34" charset="0"/>
                </a:rPr>
                <a:t>…that’s defined here</a:t>
              </a:r>
            </a:p>
          </p:txBody>
        </p:sp>
        <p:cxnSp>
          <p:nvCxnSpPr>
            <p:cNvPr id="72" name="Straight Arrow Connector 71"/>
            <p:cNvCxnSpPr>
              <a:stCxn id="71" idx="2"/>
            </p:cNvCxnSpPr>
            <p:nvPr/>
          </p:nvCxnSpPr>
          <p:spPr bwMode="auto">
            <a:xfrm flipH="1">
              <a:off x="894847" y="2249037"/>
              <a:ext cx="1034670" cy="1103762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A5AF5AF-8877-4EE7-9228-6421799B2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4CB6B48-40DE-4762-951D-982E1392A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19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74BCA-BA60-4296-9885-337C9C2933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Systems Programming is about taking control over </a:t>
            </a:r>
            <a:r>
              <a:rPr lang="en-US" u="sng" dirty="0"/>
              <a:t>everything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3995B3-CB1D-4F78-87AE-113333D190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have seen that a systems programmer learns to “program” the hardware, operating system and software, including the C++ compiler itself, which we “program” via templates.</a:t>
            </a:r>
          </a:p>
          <a:p>
            <a:endParaRPr lang="en-US" dirty="0"/>
          </a:p>
          <a:p>
            <a:r>
              <a:rPr lang="en-US" dirty="0"/>
              <a:t>Today we will look at how linking works, and by doing so, we will discover another obscure example of a programmable feature that you might not normally expect to be able to control!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2BA1BF-E1AF-4FAB-ABE0-C7E7CB7F6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FFF36C-09DE-43A8-8583-B03A50FBD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8964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553200" y="2286001"/>
            <a:ext cx="1358064" cy="258532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dirty="0" err="1">
                <a:latin typeface="Courier"/>
                <a:cs typeface="Courier"/>
              </a:rPr>
              <a:t>incr</a:t>
            </a:r>
            <a:endParaRPr lang="en-US" dirty="0">
              <a:latin typeface="Courier"/>
              <a:cs typeface="Courier"/>
            </a:endParaRPr>
          </a:p>
          <a:p>
            <a:pPr marL="342900" indent="-342900">
              <a:buFont typeface="Arial"/>
              <a:buChar char="•"/>
            </a:pPr>
            <a:r>
              <a:rPr lang="en-US" dirty="0">
                <a:latin typeface="Courier"/>
                <a:cs typeface="Courier"/>
              </a:rPr>
              <a:t>foo</a:t>
            </a:r>
          </a:p>
          <a:p>
            <a:pPr marL="342900" indent="-342900">
              <a:buFont typeface="Arial"/>
              <a:buChar char="•"/>
            </a:pPr>
            <a:r>
              <a:rPr lang="en-US" dirty="0">
                <a:latin typeface="Courier"/>
                <a:cs typeface="Courier"/>
              </a:rPr>
              <a:t>a</a:t>
            </a:r>
          </a:p>
          <a:p>
            <a:pPr marL="342900" indent="-342900">
              <a:buFont typeface="Arial"/>
              <a:buChar char="•"/>
            </a:pPr>
            <a:r>
              <a:rPr lang="en-US" dirty="0" err="1">
                <a:latin typeface="Courier"/>
                <a:cs typeface="Courier"/>
              </a:rPr>
              <a:t>argc</a:t>
            </a:r>
            <a:endParaRPr lang="en-US" dirty="0">
              <a:latin typeface="Courier"/>
              <a:cs typeface="Courier"/>
            </a:endParaRPr>
          </a:p>
          <a:p>
            <a:pPr marL="342900" indent="-342900">
              <a:buFont typeface="Arial"/>
              <a:buChar char="•"/>
            </a:pPr>
            <a:r>
              <a:rPr lang="en-US" dirty="0" err="1">
                <a:latin typeface="Courier"/>
                <a:cs typeface="Courier"/>
              </a:rPr>
              <a:t>argv</a:t>
            </a:r>
            <a:endParaRPr lang="en-US" dirty="0">
              <a:latin typeface="Courier"/>
              <a:cs typeface="Courier"/>
            </a:endParaRPr>
          </a:p>
          <a:p>
            <a:pPr marL="342900" indent="-342900">
              <a:buFont typeface="Arial"/>
              <a:buChar char="•"/>
            </a:pPr>
            <a:r>
              <a:rPr lang="en-US" dirty="0">
                <a:latin typeface="Courier"/>
                <a:cs typeface="Courier"/>
              </a:rPr>
              <a:t>b</a:t>
            </a:r>
          </a:p>
          <a:p>
            <a:pPr marL="342900" indent="-342900">
              <a:buFont typeface="Arial"/>
              <a:buChar char="•"/>
            </a:pPr>
            <a:r>
              <a:rPr lang="en-US" dirty="0">
                <a:latin typeface="Courier"/>
                <a:cs typeface="Courier"/>
              </a:rPr>
              <a:t>main</a:t>
            </a:r>
          </a:p>
          <a:p>
            <a:pPr marL="342900" indent="-342900">
              <a:buFont typeface="Arial"/>
              <a:buChar char="•"/>
            </a:pPr>
            <a:r>
              <a:rPr lang="en-US" dirty="0" err="1">
                <a:latin typeface="Courier"/>
                <a:cs typeface="Courier"/>
              </a:rPr>
              <a:t>printf</a:t>
            </a:r>
            <a:endParaRPr lang="en-US" dirty="0">
              <a:latin typeface="Courier"/>
              <a:cs typeface="Courier"/>
            </a:endParaRPr>
          </a:p>
          <a:p>
            <a:pPr marL="342900" indent="-342900">
              <a:buFont typeface="Arial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Others?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6874" y="176785"/>
            <a:ext cx="10641691" cy="1499616"/>
          </a:xfrm>
        </p:spPr>
        <p:txBody>
          <a:bodyPr/>
          <a:lstStyle/>
          <a:p>
            <a:r>
              <a:rPr lang="en-US" dirty="0"/>
              <a:t>Symbol Identification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219202"/>
            <a:ext cx="8077200" cy="990599"/>
          </a:xfrm>
        </p:spPr>
        <p:txBody>
          <a:bodyPr/>
          <a:lstStyle/>
          <a:p>
            <a:pPr marL="0" indent="0">
              <a:buNone/>
            </a:pPr>
            <a:r>
              <a:rPr lang="en-US" sz="2800" i="1" dirty="0"/>
              <a:t>Which </a:t>
            </a:r>
            <a:r>
              <a:rPr lang="en-US" sz="2800" dirty="0"/>
              <a:t>of the following names will be in the symbol table of </a:t>
            </a:r>
            <a:r>
              <a:rPr lang="en-US" sz="2800" dirty="0" err="1">
                <a:latin typeface="Courier"/>
                <a:cs typeface="Courier"/>
              </a:rPr>
              <a:t>symbols.o</a:t>
            </a:r>
            <a:r>
              <a:rPr lang="en-US" sz="2800" dirty="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00200" y="2362200"/>
            <a:ext cx="1334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entury Gothic"/>
                <a:cs typeface="Century Gothic"/>
              </a:rPr>
              <a:t>symbols</a:t>
            </a:r>
            <a:r>
              <a:rPr lang="en-US" b="1" dirty="0" err="1">
                <a:latin typeface="Century Gothic"/>
                <a:cs typeface="Century Gothic"/>
              </a:rPr>
              <a:t>.c</a:t>
            </a:r>
            <a:r>
              <a:rPr lang="en-US" b="1" dirty="0">
                <a:latin typeface="Century Gothic"/>
                <a:cs typeface="Century Gothic"/>
              </a:rPr>
              <a:t>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34478" y="2928878"/>
            <a:ext cx="3631122" cy="3139321"/>
          </a:xfrm>
          <a:prstGeom prst="rect">
            <a:avLst/>
          </a:prstGeom>
          <a:noFill/>
          <a:ln>
            <a:solidFill>
              <a:srgbClr val="7F7F7F"/>
            </a:solidFill>
            <a:prstDash val="sysDash"/>
          </a:ln>
        </p:spPr>
        <p:txBody>
          <a:bodyPr wrap="none" rtlCol="0">
            <a:spAutoFit/>
          </a:bodyPr>
          <a:lstStyle/>
          <a:p>
            <a:pPr algn="l"/>
            <a:r>
              <a:rPr lang="en-US" b="1" dirty="0">
                <a:solidFill>
                  <a:srgbClr val="008000"/>
                </a:solidFill>
                <a:latin typeface="Courier"/>
                <a:cs typeface="Courier"/>
              </a:rPr>
              <a:t>int </a:t>
            </a:r>
            <a:r>
              <a:rPr lang="en-US" b="1" dirty="0" err="1">
                <a:latin typeface="Courier"/>
                <a:cs typeface="Courier"/>
              </a:rPr>
              <a:t>incr</a:t>
            </a:r>
            <a:r>
              <a:rPr lang="en-US" b="1" dirty="0">
                <a:latin typeface="Courier"/>
                <a:cs typeface="Courier"/>
              </a:rPr>
              <a:t> = 1;</a:t>
            </a:r>
          </a:p>
          <a:p>
            <a:pPr algn="l"/>
            <a:r>
              <a:rPr lang="en-US" b="1" dirty="0">
                <a:solidFill>
                  <a:srgbClr val="008000"/>
                </a:solidFill>
                <a:latin typeface="Courier"/>
                <a:cs typeface="Courier"/>
              </a:rPr>
              <a:t>static int </a:t>
            </a:r>
            <a:r>
              <a:rPr lang="en-US" b="1" dirty="0">
                <a:latin typeface="Courier"/>
                <a:cs typeface="Courier"/>
              </a:rPr>
              <a:t>foo(</a:t>
            </a:r>
            <a:r>
              <a:rPr lang="en-US" b="1" dirty="0">
                <a:solidFill>
                  <a:srgbClr val="008000"/>
                </a:solidFill>
                <a:latin typeface="Courier"/>
                <a:cs typeface="Courier"/>
              </a:rPr>
              <a:t>int </a:t>
            </a:r>
            <a:r>
              <a:rPr lang="en-US" b="1" dirty="0">
                <a:latin typeface="Courier"/>
                <a:cs typeface="Courier"/>
              </a:rPr>
              <a:t>a) {</a:t>
            </a:r>
          </a:p>
          <a:p>
            <a:pPr algn="l"/>
            <a:r>
              <a:rPr lang="en-US" b="1" dirty="0">
                <a:latin typeface="Courier"/>
                <a:cs typeface="Courier"/>
              </a:rPr>
              <a:t>  </a:t>
            </a:r>
            <a:r>
              <a:rPr lang="en-US" b="1" dirty="0">
                <a:solidFill>
                  <a:srgbClr val="008000"/>
                </a:solidFill>
                <a:latin typeface="Courier"/>
                <a:cs typeface="Courier"/>
              </a:rPr>
              <a:t>int </a:t>
            </a:r>
            <a:r>
              <a:rPr lang="en-US" b="1" dirty="0">
                <a:latin typeface="Courier"/>
                <a:cs typeface="Courier"/>
              </a:rPr>
              <a:t>b = a + </a:t>
            </a:r>
            <a:r>
              <a:rPr lang="en-US" b="1" dirty="0" err="1">
                <a:latin typeface="Courier"/>
                <a:cs typeface="Courier"/>
              </a:rPr>
              <a:t>incr</a:t>
            </a:r>
            <a:r>
              <a:rPr lang="en-US" b="1" dirty="0">
                <a:latin typeface="Courier"/>
                <a:cs typeface="Courier"/>
              </a:rPr>
              <a:t>;</a:t>
            </a:r>
          </a:p>
          <a:p>
            <a:pPr algn="l"/>
            <a:r>
              <a:rPr lang="en-US" b="1" dirty="0">
                <a:latin typeface="Courier"/>
                <a:cs typeface="Courier"/>
              </a:rPr>
              <a:t>  return b;</a:t>
            </a:r>
          </a:p>
          <a:p>
            <a:pPr algn="l"/>
            <a:r>
              <a:rPr lang="en-US" b="1" dirty="0">
                <a:latin typeface="Courier"/>
                <a:cs typeface="Courier"/>
              </a:rPr>
              <a:t>}</a:t>
            </a:r>
          </a:p>
          <a:p>
            <a:pPr algn="l"/>
            <a:endParaRPr lang="en-US" b="1" dirty="0">
              <a:latin typeface="Courier"/>
              <a:cs typeface="Courier"/>
            </a:endParaRPr>
          </a:p>
          <a:p>
            <a:pPr algn="l"/>
            <a:r>
              <a:rPr lang="en-US" b="1" dirty="0" err="1">
                <a:solidFill>
                  <a:srgbClr val="008000"/>
                </a:solidFill>
                <a:latin typeface="Courier"/>
                <a:cs typeface="Courier"/>
              </a:rPr>
              <a:t>int</a:t>
            </a:r>
            <a:r>
              <a:rPr lang="en-US" b="1" dirty="0">
                <a:solidFill>
                  <a:srgbClr val="008000"/>
                </a:solidFill>
                <a:latin typeface="Courier"/>
                <a:cs typeface="Courier"/>
              </a:rPr>
              <a:t> </a:t>
            </a:r>
            <a:r>
              <a:rPr lang="en-US" b="1" dirty="0">
                <a:latin typeface="Courier"/>
                <a:cs typeface="Courier"/>
              </a:rPr>
              <a:t>main(</a:t>
            </a:r>
            <a:r>
              <a:rPr lang="en-US" b="1" dirty="0" err="1">
                <a:latin typeface="Courier"/>
                <a:cs typeface="Courier"/>
              </a:rPr>
              <a:t>int</a:t>
            </a:r>
            <a:r>
              <a:rPr lang="en-US" b="1" dirty="0">
                <a:latin typeface="Courier"/>
                <a:cs typeface="Courier"/>
              </a:rPr>
              <a:t> </a:t>
            </a:r>
            <a:r>
              <a:rPr lang="en-US" b="1" dirty="0" err="1">
                <a:latin typeface="Courier"/>
                <a:cs typeface="Courier"/>
              </a:rPr>
              <a:t>argc</a:t>
            </a:r>
            <a:r>
              <a:rPr lang="en-US" b="1" dirty="0">
                <a:latin typeface="Courier"/>
                <a:cs typeface="Courier"/>
              </a:rPr>
              <a:t>,</a:t>
            </a:r>
          </a:p>
          <a:p>
            <a:pPr algn="l"/>
            <a:r>
              <a:rPr lang="en-US" b="1" dirty="0">
                <a:latin typeface="Courier"/>
                <a:cs typeface="Courier"/>
              </a:rPr>
              <a:t>         char* </a:t>
            </a:r>
            <a:r>
              <a:rPr lang="en-US" b="1" dirty="0" err="1">
                <a:latin typeface="Courier"/>
                <a:cs typeface="Courier"/>
              </a:rPr>
              <a:t>argv</a:t>
            </a:r>
            <a:r>
              <a:rPr lang="en-US" b="1" dirty="0">
                <a:latin typeface="Courier"/>
                <a:cs typeface="Courier"/>
              </a:rPr>
              <a:t>[]) {</a:t>
            </a:r>
          </a:p>
          <a:p>
            <a:pPr algn="l"/>
            <a:r>
              <a:rPr lang="en-US" b="1" dirty="0">
                <a:latin typeface="Courier"/>
                <a:cs typeface="Courier"/>
              </a:rPr>
              <a:t>  </a:t>
            </a:r>
            <a:r>
              <a:rPr lang="en-US" b="1" dirty="0" err="1">
                <a:latin typeface="Courier"/>
                <a:cs typeface="Courier"/>
              </a:rPr>
              <a:t>printf</a:t>
            </a:r>
            <a:r>
              <a:rPr lang="en-US" b="1" dirty="0">
                <a:latin typeface="Courier"/>
                <a:cs typeface="Courier"/>
              </a:rPr>
              <a:t>(</a:t>
            </a:r>
            <a:r>
              <a:rPr lang="en-US" b="1" dirty="0">
                <a:solidFill>
                  <a:srgbClr val="FF0000"/>
                </a:solidFill>
                <a:latin typeface="Courier"/>
                <a:cs typeface="Courier"/>
              </a:rPr>
              <a:t>"%d\n"</a:t>
            </a:r>
            <a:r>
              <a:rPr lang="en-US" b="1" dirty="0">
                <a:latin typeface="Courier"/>
                <a:cs typeface="Courier"/>
              </a:rPr>
              <a:t>, foo(</a:t>
            </a:r>
            <a:r>
              <a:rPr lang="en-US" b="1" dirty="0">
                <a:solidFill>
                  <a:srgbClr val="FF0000"/>
                </a:solidFill>
                <a:latin typeface="Courier"/>
                <a:cs typeface="Courier"/>
              </a:rPr>
              <a:t>5</a:t>
            </a:r>
            <a:r>
              <a:rPr lang="en-US" b="1" dirty="0">
                <a:latin typeface="Courier"/>
                <a:cs typeface="Courier"/>
              </a:rPr>
              <a:t>));</a:t>
            </a:r>
          </a:p>
          <a:p>
            <a:pPr algn="l"/>
            <a:r>
              <a:rPr lang="en-US" b="1" dirty="0">
                <a:latin typeface="Courier"/>
                <a:cs typeface="Courier"/>
              </a:rPr>
              <a:t>  return 0;</a:t>
            </a:r>
          </a:p>
          <a:p>
            <a:pPr algn="l"/>
            <a:r>
              <a:rPr lang="en-US" b="1" dirty="0">
                <a:latin typeface="Courier"/>
                <a:cs typeface="Courier"/>
              </a:rPr>
              <a:t>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27816" y="1828800"/>
            <a:ext cx="10374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Century Gothic"/>
                <a:cs typeface="Century Gothic"/>
              </a:rPr>
              <a:t>Names: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53200" y="2286001"/>
            <a:ext cx="2362200" cy="258532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dirty="0" err="1">
                <a:solidFill>
                  <a:srgbClr val="FF0000"/>
                </a:solidFill>
                <a:latin typeface="Courier"/>
                <a:cs typeface="Courier"/>
              </a:rPr>
              <a:t>incr</a:t>
            </a:r>
            <a:endParaRPr lang="en-US" dirty="0">
              <a:solidFill>
                <a:srgbClr val="FF0000"/>
              </a:solidFill>
              <a:latin typeface="Courier"/>
              <a:cs typeface="Courier"/>
            </a:endParaRPr>
          </a:p>
          <a:p>
            <a:pPr marL="342900" indent="-342900">
              <a:buFont typeface="Arial"/>
              <a:buChar char="•"/>
            </a:pPr>
            <a:r>
              <a:rPr lang="en-US" dirty="0">
                <a:solidFill>
                  <a:srgbClr val="FF0000"/>
                </a:solidFill>
                <a:latin typeface="Courier"/>
                <a:cs typeface="Courier"/>
              </a:rPr>
              <a:t>foo</a:t>
            </a:r>
          </a:p>
          <a:p>
            <a:pPr marL="342900" indent="-342900">
              <a:buFont typeface="Arial"/>
              <a:buChar char="•"/>
            </a:pPr>
            <a:r>
              <a:rPr lang="en-US" dirty="0">
                <a:latin typeface="Courier"/>
                <a:cs typeface="Courier"/>
              </a:rPr>
              <a:t>a</a:t>
            </a:r>
          </a:p>
          <a:p>
            <a:pPr marL="342900" indent="-342900">
              <a:buFont typeface="Arial"/>
              <a:buChar char="•"/>
            </a:pPr>
            <a:r>
              <a:rPr lang="en-US" dirty="0" err="1">
                <a:latin typeface="Courier"/>
                <a:cs typeface="Courier"/>
              </a:rPr>
              <a:t>argc</a:t>
            </a:r>
            <a:endParaRPr lang="en-US" dirty="0">
              <a:latin typeface="Courier"/>
              <a:cs typeface="Courier"/>
            </a:endParaRPr>
          </a:p>
          <a:p>
            <a:pPr marL="342900" indent="-342900">
              <a:buFont typeface="Arial"/>
              <a:buChar char="•"/>
            </a:pPr>
            <a:r>
              <a:rPr lang="en-US" dirty="0" err="1">
                <a:latin typeface="Courier"/>
                <a:cs typeface="Courier"/>
              </a:rPr>
              <a:t>argv</a:t>
            </a:r>
            <a:endParaRPr lang="en-US" dirty="0">
              <a:latin typeface="Courier"/>
              <a:cs typeface="Courier"/>
            </a:endParaRPr>
          </a:p>
          <a:p>
            <a:pPr marL="342900" indent="-342900">
              <a:buFont typeface="Arial"/>
              <a:buChar char="•"/>
            </a:pPr>
            <a:r>
              <a:rPr lang="en-US" dirty="0">
                <a:latin typeface="Courier"/>
                <a:cs typeface="Courier"/>
              </a:rPr>
              <a:t>b</a:t>
            </a:r>
          </a:p>
          <a:p>
            <a:pPr marL="342900" indent="-342900">
              <a:buFont typeface="Arial"/>
              <a:buChar char="•"/>
            </a:pPr>
            <a:r>
              <a:rPr lang="en-US" dirty="0">
                <a:solidFill>
                  <a:srgbClr val="FF0000"/>
                </a:solidFill>
                <a:latin typeface="Courier"/>
                <a:cs typeface="Courier"/>
              </a:rPr>
              <a:t>main</a:t>
            </a:r>
          </a:p>
          <a:p>
            <a:pPr marL="342900" indent="-342900">
              <a:buFont typeface="Arial"/>
              <a:buChar char="•"/>
            </a:pPr>
            <a:r>
              <a:rPr lang="en-US" dirty="0" err="1">
                <a:solidFill>
                  <a:srgbClr val="FF0000"/>
                </a:solidFill>
                <a:latin typeface="Courier"/>
                <a:cs typeface="Courier"/>
              </a:rPr>
              <a:t>printf</a:t>
            </a:r>
            <a:endParaRPr lang="en-US" dirty="0">
              <a:solidFill>
                <a:srgbClr val="FF0000"/>
              </a:solidFill>
              <a:latin typeface="Courier"/>
              <a:cs typeface="Courier"/>
            </a:endParaRPr>
          </a:p>
          <a:p>
            <a:pPr marL="342900" indent="-342900">
              <a:buFont typeface="Arial"/>
              <a:buChar char="•"/>
            </a:pPr>
            <a:r>
              <a:rPr lang="en-US" dirty="0">
                <a:latin typeface="Courier"/>
                <a:cs typeface="Courier"/>
              </a:rPr>
              <a:t>"%d\n"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BD50AD7-B84E-0246-B85D-2DB4820334B6}"/>
              </a:ext>
            </a:extLst>
          </p:cNvPr>
          <p:cNvSpPr txBox="1"/>
          <p:nvPr/>
        </p:nvSpPr>
        <p:spPr>
          <a:xfrm>
            <a:off x="6019801" y="5257801"/>
            <a:ext cx="41825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Can find this with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readelf</a:t>
            </a:r>
            <a:r>
              <a:rPr lang="en-US" dirty="0">
                <a:latin typeface="Calibri" pitchFamily="34" charset="0"/>
              </a:rPr>
              <a:t>: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linux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readelf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–s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symbols.o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A170729F-8A1A-4FDD-B8DD-7F25B6819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</p:spTree>
    <p:extLst>
      <p:ext uri="{BB962C8B-B14F-4D97-AF65-F5344CB8AC3E}">
        <p14:creationId xmlns:p14="http://schemas.microsoft.com/office/powerpoint/2010/main" val="326881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9621" y="155069"/>
            <a:ext cx="10641691" cy="1499616"/>
          </a:xfrm>
        </p:spPr>
        <p:txBody>
          <a:bodyPr/>
          <a:lstStyle/>
          <a:p>
            <a:r>
              <a:rPr lang="en-US" dirty="0"/>
              <a:t>Local Symbols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20876" y="1362076"/>
            <a:ext cx="7896225" cy="1228725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Local non-static C variables vs. local static C variables</a:t>
            </a:r>
          </a:p>
          <a:p>
            <a:pPr lvl="1"/>
            <a:r>
              <a:rPr lang="en-US" dirty="0"/>
              <a:t>Local non-static C variables: stored on the stack </a:t>
            </a:r>
          </a:p>
          <a:p>
            <a:pPr lvl="1"/>
            <a:r>
              <a:rPr lang="en-US" dirty="0"/>
              <a:t>Local static C variables: stored in either </a:t>
            </a:r>
            <a:r>
              <a:rPr lang="en-US" dirty="0">
                <a:latin typeface="Courier New"/>
                <a:cs typeface="Courier New"/>
              </a:rPr>
              <a:t>.</a:t>
            </a:r>
            <a:r>
              <a:rPr lang="en-US" dirty="0" err="1">
                <a:latin typeface="Courier New"/>
                <a:cs typeface="Courier New"/>
              </a:rPr>
              <a:t>bss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/>
              <a:t>or </a:t>
            </a:r>
            <a:r>
              <a:rPr lang="en-US" dirty="0">
                <a:latin typeface="Courier New"/>
                <a:cs typeface="Courier New"/>
              </a:rPr>
              <a:t>.data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703290" y="2598173"/>
            <a:ext cx="3328787" cy="3880166"/>
          </a:xfrm>
          <a:prstGeom prst="rect">
            <a:avLst/>
          </a:prstGeom>
          <a:solidFill>
            <a:srgbClr val="F7F5C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b="1" dirty="0">
                <a:solidFill>
                  <a:srgbClr val="000000"/>
                </a:solidFill>
                <a:latin typeface="Courier New"/>
                <a:cs typeface="Courier New"/>
              </a:rPr>
              <a:t>static int x = 15;</a:t>
            </a:r>
          </a:p>
          <a:p>
            <a:endParaRPr lang="en-US" sz="1600" b="1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latin typeface="Courier New"/>
                <a:cs typeface="Courier New"/>
              </a:rPr>
              <a:t>int f() {</a:t>
            </a:r>
          </a:p>
          <a:p>
            <a:r>
              <a:rPr lang="en-US" sz="1600" b="1" dirty="0">
                <a:solidFill>
                  <a:srgbClr val="000000"/>
                </a:solidFill>
                <a:latin typeface="Courier New"/>
                <a:cs typeface="Courier New"/>
              </a:rPr>
              <a:t>    static int x = 17;</a:t>
            </a:r>
          </a:p>
          <a:p>
            <a:r>
              <a:rPr lang="en-US" sz="1600" b="1" dirty="0">
                <a:solidFill>
                  <a:srgbClr val="000000"/>
                </a:solidFill>
                <a:latin typeface="Courier New"/>
                <a:cs typeface="Courier New"/>
              </a:rPr>
              <a:t>    return x++;</a:t>
            </a:r>
          </a:p>
          <a:p>
            <a:r>
              <a:rPr lang="en-US" sz="1600" b="1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en-US" sz="1600" b="1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latin typeface="Courier New"/>
                <a:cs typeface="Courier New"/>
              </a:rPr>
              <a:t>int g() {</a:t>
            </a:r>
          </a:p>
          <a:p>
            <a:r>
              <a:rPr lang="en-US" sz="1600" b="1" dirty="0">
                <a:solidFill>
                  <a:srgbClr val="000000"/>
                </a:solidFill>
                <a:latin typeface="Courier New"/>
                <a:cs typeface="Courier New"/>
              </a:rPr>
              <a:t>    static int x = 19;</a:t>
            </a:r>
          </a:p>
          <a:p>
            <a:r>
              <a:rPr lang="en-US" sz="1600" b="1" dirty="0">
                <a:solidFill>
                  <a:srgbClr val="000000"/>
                </a:solidFill>
                <a:latin typeface="Courier New"/>
                <a:cs typeface="Courier New"/>
              </a:rPr>
              <a:t>    return x += 14;</a:t>
            </a:r>
          </a:p>
          <a:p>
            <a:r>
              <a:rPr lang="en-US" sz="1600" b="1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en-US" sz="1600" b="1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latin typeface="Courier New"/>
                <a:cs typeface="Courier New"/>
              </a:rPr>
              <a:t>int h() {</a:t>
            </a:r>
          </a:p>
          <a:p>
            <a:r>
              <a:rPr lang="en-US" sz="1600" b="1" dirty="0">
                <a:solidFill>
                  <a:srgbClr val="000000"/>
                </a:solidFill>
                <a:latin typeface="Courier New"/>
                <a:cs typeface="Courier New"/>
              </a:rPr>
              <a:t>    return x += 27;</a:t>
            </a:r>
          </a:p>
          <a:p>
            <a:r>
              <a:rPr lang="en-US" sz="1600" b="1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791200" y="3505200"/>
            <a:ext cx="4343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latin typeface="Calibri" pitchFamily="34" charset="0"/>
              </a:rPr>
              <a:t>Compiler allocates space in </a:t>
            </a:r>
            <a:r>
              <a:rPr lang="en-US" sz="2000">
                <a:latin typeface="Courier New"/>
                <a:cs typeface="Courier New"/>
              </a:rPr>
              <a:t>.data </a:t>
            </a:r>
            <a:r>
              <a:rPr lang="en-US" sz="2000">
                <a:latin typeface="Calibri" pitchFamily="34" charset="0"/>
              </a:rPr>
              <a:t>for each definition of </a:t>
            </a:r>
            <a:r>
              <a:rPr lang="en-US" sz="2000">
                <a:latin typeface="Courier New"/>
                <a:cs typeface="Courier New"/>
              </a:rPr>
              <a:t>x</a:t>
            </a:r>
          </a:p>
          <a:p>
            <a:endParaRPr lang="en-US" sz="2000">
              <a:latin typeface="Calibri" pitchFamily="34" charset="0"/>
            </a:endParaRPr>
          </a:p>
          <a:p>
            <a:r>
              <a:rPr lang="en-US" sz="2000">
                <a:latin typeface="Calibri" pitchFamily="34" charset="0"/>
              </a:rPr>
              <a:t>Creates local symbols in the symbol table with unique names, e.g., </a:t>
            </a:r>
            <a:r>
              <a:rPr lang="en-US" sz="2000">
                <a:latin typeface="Courier New"/>
                <a:cs typeface="Courier New"/>
              </a:rPr>
              <a:t>x</a:t>
            </a:r>
            <a:r>
              <a:rPr lang="en-US" sz="2000">
                <a:latin typeface="Calibri" pitchFamily="34" charset="0"/>
              </a:rPr>
              <a:t>, </a:t>
            </a:r>
            <a:r>
              <a:rPr lang="en-US" sz="2000">
                <a:latin typeface="Courier New"/>
                <a:cs typeface="Courier New"/>
              </a:rPr>
              <a:t>x.1721</a:t>
            </a:r>
            <a:r>
              <a:rPr lang="en-US" sz="2000">
                <a:latin typeface="Calibri" pitchFamily="34" charset="0"/>
              </a:rPr>
              <a:t> and </a:t>
            </a:r>
            <a:r>
              <a:rPr lang="en-US" sz="2000">
                <a:latin typeface="Courier New"/>
                <a:cs typeface="Courier New"/>
              </a:rPr>
              <a:t>x.1724</a:t>
            </a:r>
            <a:r>
              <a:rPr lang="en-US" sz="2000">
                <a:latin typeface="Calibri" pitchFamily="34" charset="0"/>
              </a:rPr>
              <a:t>.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3145392" y="6478339"/>
            <a:ext cx="2175470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static-</a:t>
            </a:r>
            <a:r>
              <a:rPr lang="en-GB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local.c</a:t>
            </a:r>
            <a:endParaRPr lang="en-GB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AB1F9494-4350-4AE8-A2F6-F9AFF6641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4042B76-86F6-4DE3-A218-F57353502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589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Linker Resolves Duplicate Symbol Definitions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Program symbols are either strong or weak</a:t>
            </a:r>
          </a:p>
          <a:p>
            <a:pPr lvl="1"/>
            <a:r>
              <a:rPr lang="en-GB" dirty="0"/>
              <a:t>  Strong: methods (code blocks) and initialized </a:t>
            </a:r>
            <a:r>
              <a:rPr lang="en-GB" dirty="0" err="1"/>
              <a:t>globals</a:t>
            </a:r>
            <a:endParaRPr lang="en-GB" dirty="0"/>
          </a:p>
          <a:p>
            <a:pPr lvl="1"/>
            <a:r>
              <a:rPr lang="en-GB" dirty="0"/>
              <a:t>  Weak: uninitialized </a:t>
            </a:r>
            <a:r>
              <a:rPr lang="en-GB" dirty="0" err="1"/>
              <a:t>globals</a:t>
            </a:r>
            <a:r>
              <a:rPr lang="en-GB" dirty="0"/>
              <a:t> (or with specifier extern)</a:t>
            </a:r>
          </a:p>
          <a:p>
            <a:pPr marL="128016" lvl="1" indent="0">
              <a:buNone/>
            </a:pPr>
            <a:endParaRPr lang="en-GB" dirty="0"/>
          </a:p>
          <a:p>
            <a:pPr marL="128016" lvl="1" indent="0">
              <a:buNone/>
            </a:pPr>
            <a:endParaRPr lang="en-GB" dirty="0"/>
          </a:p>
          <a:p>
            <a:pPr marL="128016" lvl="1" indent="0">
              <a:buNone/>
            </a:pPr>
            <a:endParaRPr lang="en-GB" dirty="0"/>
          </a:p>
          <a:p>
            <a:pPr marL="128016" lvl="1" indent="0">
              <a:buNone/>
            </a:pPr>
            <a:endParaRPr lang="en-GB" dirty="0"/>
          </a:p>
          <a:p>
            <a:pPr marL="128016" lvl="1" indent="0">
              <a:buNone/>
            </a:pPr>
            <a:r>
              <a:rPr lang="en-GB" dirty="0"/>
              <a:t>… but be aware that the “weak” case can cause real trouble!</a:t>
            </a: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3709479" y="4229550"/>
            <a:ext cx="1560340" cy="113608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int foo=5;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b="1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p1() 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6220904" y="4229550"/>
            <a:ext cx="1284624" cy="113608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int foo;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b="1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p2() 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3701543" y="3859662"/>
            <a:ext cx="733191" cy="359010"/>
          </a:xfrm>
          <a:prstGeom prst="rect">
            <a:avLst/>
          </a:prstGeom>
          <a:noFill/>
          <a:ln w="324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solidFill>
                  <a:srgbClr val="000000"/>
                </a:solidFill>
                <a:latin typeface="Courier New" pitchFamily="49" charset="0"/>
                <a:ea typeface="msgothic" charset="0"/>
                <a:cs typeface="msgothic" charset="0"/>
              </a:rPr>
              <a:t>p1.c</a:t>
            </a: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6216143" y="3859662"/>
            <a:ext cx="733191" cy="359010"/>
          </a:xfrm>
          <a:prstGeom prst="rect">
            <a:avLst/>
          </a:prstGeom>
          <a:noFill/>
          <a:ln w="324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solidFill>
                  <a:srgbClr val="000000"/>
                </a:solidFill>
                <a:latin typeface="Courier New" pitchFamily="49" charset="0"/>
                <a:ea typeface="msgothic" charset="0"/>
                <a:cs typeface="msgothic" charset="0"/>
              </a:rPr>
              <a:t>p2.c</a:t>
            </a: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8481505" y="4728024"/>
            <a:ext cx="785513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strong</a:t>
            </a:r>
          </a:p>
        </p:txBody>
      </p:sp>
      <p:sp>
        <p:nvSpPr>
          <p:cNvPr id="24584" name="Line 8"/>
          <p:cNvSpPr>
            <a:spLocks noChangeShapeType="1"/>
          </p:cNvSpPr>
          <p:nvPr/>
        </p:nvSpPr>
        <p:spPr bwMode="auto">
          <a:xfrm flipH="1">
            <a:off x="7567105" y="4908430"/>
            <a:ext cx="917575" cy="1588"/>
          </a:xfrm>
          <a:prstGeom prst="line">
            <a:avLst/>
          </a:prstGeom>
          <a:noFill/>
          <a:ln w="25560">
            <a:solidFill>
              <a:srgbClr val="99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990000"/>
              </a:solidFill>
            </a:endParaRPr>
          </a:p>
        </p:txBody>
      </p:sp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8481505" y="4220025"/>
            <a:ext cx="691321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weak</a:t>
            </a:r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 flipH="1">
            <a:off x="7563930" y="4407307"/>
            <a:ext cx="917575" cy="1588"/>
          </a:xfrm>
          <a:prstGeom prst="line">
            <a:avLst/>
          </a:prstGeom>
          <a:noFill/>
          <a:ln w="25560">
            <a:solidFill>
              <a:srgbClr val="99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990000"/>
              </a:solidFill>
            </a:endParaRPr>
          </a:p>
        </p:txBody>
      </p:sp>
      <p:sp>
        <p:nvSpPr>
          <p:cNvPr id="24587" name="Text Box 11"/>
          <p:cNvSpPr txBox="1">
            <a:spLocks noChangeArrowheads="1"/>
          </p:cNvSpPr>
          <p:nvPr/>
        </p:nvSpPr>
        <p:spPr bwMode="auto">
          <a:xfrm>
            <a:off x="1944180" y="4767713"/>
            <a:ext cx="785513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strong</a:t>
            </a:r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 flipH="1">
            <a:off x="2760155" y="4982024"/>
            <a:ext cx="917575" cy="1588"/>
          </a:xfrm>
          <a:prstGeom prst="line">
            <a:avLst/>
          </a:prstGeom>
          <a:noFill/>
          <a:ln w="25560">
            <a:solidFill>
              <a:srgbClr val="990000"/>
            </a:solidFill>
            <a:miter lim="800000"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89" name="Text Box 13"/>
          <p:cNvSpPr txBox="1">
            <a:spLocks noChangeArrowheads="1"/>
          </p:cNvSpPr>
          <p:nvPr/>
        </p:nvSpPr>
        <p:spPr bwMode="auto">
          <a:xfrm>
            <a:off x="1944180" y="4225846"/>
            <a:ext cx="785513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strong</a:t>
            </a:r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 flipH="1">
            <a:off x="2760155" y="4408898"/>
            <a:ext cx="917575" cy="1588"/>
          </a:xfrm>
          <a:prstGeom prst="line">
            <a:avLst/>
          </a:prstGeom>
          <a:noFill/>
          <a:ln w="25560">
            <a:solidFill>
              <a:srgbClr val="990000"/>
            </a:solidFill>
            <a:miter lim="800000"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3259D2C-3F26-446F-B2DA-BCCCC5AFB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67176D0-81D8-49A8-B754-78FB5365D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22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3" grpId="0"/>
      <p:bldP spid="24584" grpId="0" animBg="1"/>
      <p:bldP spid="24585" grpId="0"/>
      <p:bldP spid="24586" grpId="0" animBg="1"/>
      <p:bldP spid="24587" grpId="0"/>
      <p:bldP spid="24588" grpId="0" animBg="1"/>
      <p:bldP spid="24589" grpId="0"/>
      <p:bldP spid="2459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 bwMode="auto">
          <a:xfrm>
            <a:off x="1524000" y="3962401"/>
            <a:ext cx="9144000" cy="110384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latin typeface="Calibri" pitchFamily="34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1524000" y="1879599"/>
            <a:ext cx="9144000" cy="109855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latin typeface="Calibri" pitchFamily="34" charset="0"/>
            </a:endParaRPr>
          </a:p>
        </p:txBody>
      </p:sp>
      <p:sp>
        <p:nvSpPr>
          <p:cNvPr id="2662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268083" y="284162"/>
            <a:ext cx="10524226" cy="782638"/>
          </a:xfrm>
          <a:ln/>
        </p:spPr>
        <p:txBody>
          <a:bodyPr>
            <a:normAutofit fontScale="90000"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Linker with multiple weak declarations</a:t>
            </a:r>
          </a:p>
        </p:txBody>
      </p:sp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2057401" y="2165351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3507962" y="2165351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p2() {}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2057401" y="3079751"/>
            <a:ext cx="1045777" cy="788935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int y;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3507962" y="3079751"/>
            <a:ext cx="1292639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double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p2() {}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2057400" y="4129089"/>
            <a:ext cx="1169208" cy="788935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x=7;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y=5;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3507962" y="4129089"/>
            <a:ext cx="1292639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double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p2() {}</a:t>
            </a: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2057400" y="5195889"/>
            <a:ext cx="1169208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x=7;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3507962" y="5195889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p2() {}</a:t>
            </a:r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2057401" y="1174751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3507962" y="1174751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5343526" y="1304926"/>
            <a:ext cx="4047431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latin typeface="Calibri" pitchFamily="34" charset="0"/>
                <a:ea typeface="msgothic" charset="0"/>
                <a:cs typeface="msgothic" charset="0"/>
              </a:rPr>
              <a:t>Link time error: two strong symbols (</a:t>
            </a:r>
            <a:r>
              <a:rPr lang="en-GB">
                <a:latin typeface="Courier New" pitchFamily="49" charset="0"/>
                <a:ea typeface="msgothic" charset="0"/>
                <a:cs typeface="msgothic" charset="0"/>
              </a:rPr>
              <a:t>p1</a:t>
            </a:r>
            <a:r>
              <a:rPr lang="en-GB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26637" name="Text Box 13"/>
          <p:cNvSpPr txBox="1">
            <a:spLocks noChangeArrowheads="1"/>
          </p:cNvSpPr>
          <p:nvPr/>
        </p:nvSpPr>
        <p:spPr bwMode="auto">
          <a:xfrm>
            <a:off x="5318126" y="2159001"/>
            <a:ext cx="4397079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latin typeface="Calibri" pitchFamily="34" charset="0"/>
                <a:ea typeface="msgothic" charset="0"/>
                <a:cs typeface="msgothic" charset="0"/>
              </a:rPr>
              <a:t>References to  </a:t>
            </a:r>
            <a:r>
              <a:rPr lang="en-GB"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>
                <a:latin typeface="Calibri" pitchFamily="34" charset="0"/>
                <a:ea typeface="msgothic" charset="0"/>
                <a:cs typeface="msgothic" charset="0"/>
              </a:rPr>
              <a:t> will refer to the same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latin typeface="Calibri" pitchFamily="34" charset="0"/>
                <a:ea typeface="msgothic" charset="0"/>
                <a:cs typeface="msgothic" charset="0"/>
              </a:rPr>
              <a:t>uninitialized int. Is this what you really want?</a:t>
            </a:r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5348288" y="3194051"/>
            <a:ext cx="3611671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latin typeface="Calibri" pitchFamily="34" charset="0"/>
                <a:ea typeface="msgothic" charset="0"/>
                <a:cs typeface="msgothic" charset="0"/>
              </a:rPr>
              <a:t>Writes to </a:t>
            </a:r>
            <a:r>
              <a:rPr lang="en-GB"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>
                <a:latin typeface="Calibri" pitchFamily="34" charset="0"/>
                <a:ea typeface="msgothic" charset="0"/>
                <a:cs typeface="msgothic" charset="0"/>
              </a:rPr>
              <a:t> in </a:t>
            </a:r>
            <a:r>
              <a:rPr lang="en-GB">
                <a:latin typeface="Courier New" pitchFamily="49" charset="0"/>
                <a:ea typeface="msgothic" charset="0"/>
                <a:cs typeface="msgothic" charset="0"/>
              </a:rPr>
              <a:t>p2</a:t>
            </a:r>
            <a:r>
              <a:rPr lang="en-GB">
                <a:latin typeface="Calibri" pitchFamily="34" charset="0"/>
                <a:ea typeface="msgothic" charset="0"/>
                <a:cs typeface="msgothic" charset="0"/>
              </a:rPr>
              <a:t> might overwrite </a:t>
            </a:r>
            <a:r>
              <a:rPr lang="en-GB">
                <a:latin typeface="Courier New" pitchFamily="49" charset="0"/>
                <a:ea typeface="msgothic" charset="0"/>
                <a:cs typeface="msgothic" charset="0"/>
              </a:rPr>
              <a:t>y</a:t>
            </a:r>
            <a:r>
              <a:rPr lang="en-GB">
                <a:latin typeface="Calibri" pitchFamily="34" charset="0"/>
                <a:ea typeface="msgothic" charset="0"/>
                <a:cs typeface="msgothic" charset="0"/>
              </a:rPr>
              <a:t>!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latin typeface="Calibri" pitchFamily="34" charset="0"/>
                <a:ea typeface="msgothic" charset="0"/>
                <a:cs typeface="msgothic" charset="0"/>
              </a:rPr>
              <a:t>Evil!</a:t>
            </a:r>
          </a:p>
        </p:txBody>
      </p:sp>
      <p:sp>
        <p:nvSpPr>
          <p:cNvPr id="26639" name="Text Box 15"/>
          <p:cNvSpPr txBox="1">
            <a:spLocks noChangeArrowheads="1"/>
          </p:cNvSpPr>
          <p:nvPr/>
        </p:nvSpPr>
        <p:spPr bwMode="auto">
          <a:xfrm>
            <a:off x="5353051" y="4140201"/>
            <a:ext cx="3696631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itchFamily="34" charset="0"/>
                <a:ea typeface="msgothic" charset="0"/>
                <a:cs typeface="msgothic" charset="0"/>
              </a:rPr>
              <a:t>Writes to </a:t>
            </a:r>
            <a:r>
              <a:rPr lang="en-GB" dirty="0"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 dirty="0">
                <a:latin typeface="Calibri" pitchFamily="34" charset="0"/>
                <a:ea typeface="msgothic" charset="0"/>
                <a:cs typeface="msgothic" charset="0"/>
              </a:rPr>
              <a:t> in </a:t>
            </a:r>
            <a:r>
              <a:rPr lang="en-GB" dirty="0">
                <a:latin typeface="Courier New" pitchFamily="49" charset="0"/>
                <a:ea typeface="msgothic" charset="0"/>
                <a:cs typeface="msgothic" charset="0"/>
              </a:rPr>
              <a:t>p2</a:t>
            </a:r>
            <a:r>
              <a:rPr lang="en-GB" dirty="0">
                <a:latin typeface="Calibri" panose="020F0502020204030204" pitchFamily="34" charset="0"/>
                <a:ea typeface="msgothic" charset="0"/>
                <a:cs typeface="Calibri" panose="020F0502020204030204" pitchFamily="34" charset="0"/>
              </a:rPr>
              <a:t> </a:t>
            </a:r>
            <a:r>
              <a:rPr lang="en-GB" dirty="0">
                <a:latin typeface="Calibri" pitchFamily="34" charset="0"/>
                <a:ea typeface="msgothic" charset="0"/>
                <a:cs typeface="msgothic" charset="0"/>
              </a:rPr>
              <a:t>might overwrite </a:t>
            </a:r>
            <a:r>
              <a:rPr lang="en-GB" dirty="0">
                <a:latin typeface="Courier New" pitchFamily="49" charset="0"/>
                <a:ea typeface="msgothic" charset="0"/>
                <a:cs typeface="msgothic" charset="0"/>
              </a:rPr>
              <a:t>y</a:t>
            </a:r>
            <a:r>
              <a:rPr lang="en-GB" dirty="0">
                <a:latin typeface="Calibri" pitchFamily="34" charset="0"/>
                <a:ea typeface="msgothic" charset="0"/>
                <a:cs typeface="msgothic" charset="0"/>
              </a:rPr>
              <a:t>!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itchFamily="34" charset="0"/>
                <a:ea typeface="msgothic" charset="0"/>
                <a:cs typeface="msgothic" charset="0"/>
              </a:rPr>
              <a:t>Nasty! </a:t>
            </a:r>
          </a:p>
        </p:txBody>
      </p:sp>
      <p:sp>
        <p:nvSpPr>
          <p:cNvPr id="26641" name="Text Box 17"/>
          <p:cNvSpPr txBox="1">
            <a:spLocks noChangeArrowheads="1"/>
          </p:cNvSpPr>
          <p:nvPr/>
        </p:nvSpPr>
        <p:spPr bwMode="auto">
          <a:xfrm>
            <a:off x="808009" y="6207839"/>
            <a:ext cx="9859991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Important: Linker does not do type checking.  But C++ “namespaces” create a private naming scope.</a:t>
            </a:r>
          </a:p>
        </p:txBody>
      </p:sp>
      <p:sp>
        <p:nvSpPr>
          <p:cNvPr id="26642" name="Text Box 18"/>
          <p:cNvSpPr txBox="1">
            <a:spLocks noChangeArrowheads="1"/>
          </p:cNvSpPr>
          <p:nvPr/>
        </p:nvSpPr>
        <p:spPr bwMode="auto">
          <a:xfrm>
            <a:off x="5348287" y="5159376"/>
            <a:ext cx="4654008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latin typeface="Calibri" pitchFamily="34" charset="0"/>
                <a:ea typeface="msgothic" charset="0"/>
                <a:cs typeface="msgothic" charset="0"/>
              </a:rPr>
              <a:t>References to </a:t>
            </a:r>
            <a:r>
              <a:rPr lang="en-GB"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>
                <a:latin typeface="Calibri" pitchFamily="34" charset="0"/>
                <a:ea typeface="msgothic" charset="0"/>
                <a:cs typeface="msgothic" charset="0"/>
              </a:rPr>
              <a:t> will refer to the same initialized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latin typeface="Calibri" pitchFamily="34" charset="0"/>
                <a:ea typeface="msgothic" charset="0"/>
                <a:cs typeface="msgothic" charset="0"/>
              </a:rPr>
              <a:t>variable.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2D80A27-0261-4666-A046-B5BC0E6ED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C05C7BB-4C8F-4132-BEB0-706CBED4F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23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6" grpId="0"/>
      <p:bldP spid="26637" grpId="0"/>
      <p:bldP spid="26638" grpId="0"/>
      <p:bldP spid="26639" grpId="0"/>
      <p:bldP spid="26641" grpId="0"/>
      <p:bldP spid="2664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6"/>
          <p:cNvSpPr>
            <a:spLocks noChangeArrowheads="1"/>
          </p:cNvSpPr>
          <p:nvPr/>
        </p:nvSpPr>
        <p:spPr bwMode="auto">
          <a:xfrm>
            <a:off x="6248400" y="1951672"/>
            <a:ext cx="4267200" cy="2848928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noAutofit/>
          </a:bodyPr>
          <a:lstStyle/>
          <a:p>
            <a:r>
              <a:rPr lang="en-US" b="1" dirty="0">
                <a:solidFill>
                  <a:srgbClr val="D7391E"/>
                </a:solidFill>
                <a:latin typeface="Courier New" charset="0"/>
                <a:ea typeface="Courier New" charset="0"/>
                <a:cs typeface="Courier New" charset="0"/>
              </a:rPr>
              <a:t>/* Global strong symbol */</a:t>
            </a:r>
          </a:p>
          <a:p>
            <a:r>
              <a:rPr lang="en-US" b="1" dirty="0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double</a:t>
            </a:r>
            <a:r>
              <a:rPr lang="en-US" b="1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>
                <a:solidFill>
                  <a:srgbClr val="C79C24"/>
                </a:solidFill>
                <a:latin typeface="Courier New" charset="0"/>
                <a:ea typeface="Courier New" charset="0"/>
                <a:cs typeface="Courier New" charset="0"/>
              </a:rPr>
              <a:t>x</a:t>
            </a:r>
            <a:r>
              <a:rPr lang="en-US" b="1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= 3.14;</a:t>
            </a:r>
          </a:p>
          <a:p>
            <a:br>
              <a:rPr lang="en-US" b="1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</a:br>
            <a:endParaRPr lang="en-US" b="1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endParaRPr lang="is-IS" b="1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201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Global Type Mismatches cause bugs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7" y="4876800"/>
            <a:ext cx="10336861" cy="1457325"/>
          </a:xfrm>
        </p:spPr>
        <p:txBody>
          <a:bodyPr/>
          <a:lstStyle/>
          <a:p>
            <a:r>
              <a:rPr lang="en-US" dirty="0"/>
              <a:t>Compiles without any errors or warnings, yet this is a bug!</a:t>
            </a:r>
          </a:p>
          <a:p>
            <a:r>
              <a:rPr lang="en-US" dirty="0"/>
              <a:t>What gets printed?</a:t>
            </a:r>
          </a:p>
        </p:txBody>
      </p:sp>
      <p:sp>
        <p:nvSpPr>
          <p:cNvPr id="201731" name="Rectangle 3"/>
          <p:cNvSpPr>
            <a:spLocks noChangeArrowheads="1"/>
          </p:cNvSpPr>
          <p:nvPr/>
        </p:nvSpPr>
        <p:spPr bwMode="auto">
          <a:xfrm>
            <a:off x="1663700" y="1928813"/>
            <a:ext cx="4584700" cy="2871787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noAutofit/>
          </a:bodyPr>
          <a:lstStyle/>
          <a:p>
            <a:r>
              <a:rPr lang="en-US" b="1" dirty="0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long</a:t>
            </a:r>
            <a:r>
              <a:rPr lang="en-US" b="1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 err="1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>
                <a:solidFill>
                  <a:srgbClr val="C79C24"/>
                </a:solidFill>
                <a:latin typeface="Courier New" charset="0"/>
                <a:ea typeface="Courier New" charset="0"/>
                <a:cs typeface="Courier New" charset="0"/>
              </a:rPr>
              <a:t>x</a:t>
            </a:r>
            <a:r>
              <a:rPr lang="en-US" b="1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;  </a:t>
            </a:r>
            <a:r>
              <a:rPr lang="en-US" b="1" dirty="0">
                <a:solidFill>
                  <a:srgbClr val="D7391E"/>
                </a:solidFill>
                <a:latin typeface="Courier New" charset="0"/>
                <a:ea typeface="Courier New" charset="0"/>
                <a:cs typeface="Courier New" charset="0"/>
              </a:rPr>
              <a:t>/* Weak symbol */</a:t>
            </a:r>
            <a:br>
              <a:rPr lang="en-US" b="1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</a:br>
            <a:endParaRPr lang="en-US" b="1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 err="1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>
                <a:solidFill>
                  <a:srgbClr val="5E34FF"/>
                </a:solidFill>
                <a:latin typeface="Courier New" charset="0"/>
                <a:ea typeface="Courier New" charset="0"/>
                <a:cs typeface="Courier New" charset="0"/>
              </a:rPr>
              <a:t>main</a:t>
            </a:r>
            <a:r>
              <a:rPr lang="en-US" b="1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b="1" dirty="0" err="1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 err="1">
                <a:solidFill>
                  <a:srgbClr val="C79C24"/>
                </a:solidFill>
                <a:latin typeface="Courier New" charset="0"/>
                <a:ea typeface="Courier New" charset="0"/>
                <a:cs typeface="Courier New" charset="0"/>
              </a:rPr>
              <a:t>argc</a:t>
            </a:r>
            <a:r>
              <a:rPr lang="en-US" b="1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,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        </a:t>
            </a:r>
            <a:r>
              <a:rPr lang="en-US" b="1" dirty="0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char</a:t>
            </a:r>
            <a:r>
              <a:rPr lang="en-US" b="1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*</a:t>
            </a:r>
            <a:r>
              <a:rPr lang="en-US" b="1" dirty="0" err="1">
                <a:solidFill>
                  <a:srgbClr val="C79C24"/>
                </a:solidFill>
                <a:latin typeface="Courier New" charset="0"/>
                <a:ea typeface="Courier New" charset="0"/>
                <a:cs typeface="Courier New" charset="0"/>
              </a:rPr>
              <a:t>argv</a:t>
            </a:r>
            <a:r>
              <a:rPr lang="en-US" b="1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[]) {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b="1" dirty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printf</a:t>
            </a:r>
            <a:r>
              <a:rPr lang="en-US" b="1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b="1" dirty="0">
                <a:solidFill>
                  <a:srgbClr val="C59C9C"/>
                </a:solidFill>
                <a:latin typeface="Courier New" charset="0"/>
                <a:ea typeface="Courier New" charset="0"/>
                <a:cs typeface="Courier New" charset="0"/>
              </a:rPr>
              <a:t>"%</a:t>
            </a:r>
            <a:r>
              <a:rPr lang="en-US" b="1" dirty="0" err="1">
                <a:solidFill>
                  <a:srgbClr val="C59C9C"/>
                </a:solidFill>
                <a:latin typeface="Courier New" charset="0"/>
                <a:ea typeface="Courier New" charset="0"/>
                <a:cs typeface="Courier New" charset="0"/>
              </a:rPr>
              <a:t>ld</a:t>
            </a:r>
            <a:r>
              <a:rPr lang="en-US" b="1" dirty="0">
                <a:solidFill>
                  <a:srgbClr val="C59C9C"/>
                </a:solidFill>
                <a:latin typeface="Courier New" charset="0"/>
                <a:ea typeface="Courier New" charset="0"/>
                <a:cs typeface="Courier New" charset="0"/>
              </a:rPr>
              <a:t>\n"</a:t>
            </a:r>
            <a:r>
              <a:rPr lang="en-US" b="1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, x);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b="1" dirty="0">
                <a:solidFill>
                  <a:srgbClr val="D03BFF"/>
                </a:solidFill>
                <a:latin typeface="Courier New" charset="0"/>
                <a:ea typeface="Courier New" charset="0"/>
                <a:cs typeface="Courier New" charset="0"/>
              </a:rPr>
              <a:t>return </a:t>
            </a:r>
            <a:r>
              <a:rPr lang="en-US" b="1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0;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}</a:t>
            </a:r>
          </a:p>
          <a:p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6248400" y="1928812"/>
            <a:ext cx="4267200" cy="1477328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b="1" dirty="0">
                <a:solidFill>
                  <a:srgbClr val="D7391E"/>
                </a:solidFill>
                <a:latin typeface="Courier New" charset="0"/>
                <a:ea typeface="Courier New" charset="0"/>
                <a:cs typeface="Courier New" charset="0"/>
              </a:rPr>
              <a:t>/* Global strong symbol */</a:t>
            </a:r>
          </a:p>
          <a:p>
            <a:r>
              <a:rPr lang="en-US" b="1" dirty="0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double</a:t>
            </a:r>
            <a:r>
              <a:rPr lang="en-US" b="1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>
                <a:solidFill>
                  <a:srgbClr val="C79C24"/>
                </a:solidFill>
                <a:latin typeface="Courier New" charset="0"/>
                <a:ea typeface="Courier New" charset="0"/>
                <a:cs typeface="Courier New" charset="0"/>
              </a:rPr>
              <a:t>x</a:t>
            </a:r>
            <a:r>
              <a:rPr lang="en-US" b="1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= 3.14;</a:t>
            </a:r>
          </a:p>
          <a:p>
            <a:br>
              <a:rPr lang="en-US" b="1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</a:br>
            <a:endParaRPr lang="en-US" b="1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endParaRPr lang="is-IS" b="1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7620001" y="4433473"/>
            <a:ext cx="2895600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mismatch-</a:t>
            </a:r>
            <a:r>
              <a:rPr lang="en-GB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variable.c</a:t>
            </a:r>
            <a:endParaRPr lang="en-GB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3886200" y="4441590"/>
            <a:ext cx="2266950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mismatch-</a:t>
            </a:r>
            <a:r>
              <a:rPr lang="en-GB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b="9830"/>
          <a:stretch/>
        </p:blipFill>
        <p:spPr>
          <a:xfrm>
            <a:off x="5322111" y="5473204"/>
            <a:ext cx="3938833" cy="69899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762C2F-BAB8-494C-A90A-B92B187EA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B8535C-D15F-40F8-BE67-E1A6B0A53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771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928813" y="3603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Linking Example</a:t>
            </a: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1642002" y="2702650"/>
            <a:ext cx="4369846" cy="2587504"/>
          </a:xfrm>
          <a:prstGeom prst="rect">
            <a:avLst/>
          </a:prstGeom>
          <a:solidFill>
            <a:srgbClr val="F7F5C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b="1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b="1">
                <a:solidFill>
                  <a:srgbClr val="4A00FF"/>
                </a:solidFill>
                <a:latin typeface="Courier New"/>
                <a:cs typeface="Courier New"/>
              </a:rPr>
              <a:t>sum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b="1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b="1">
                <a:solidFill>
                  <a:srgbClr val="C1651C"/>
                </a:solidFill>
                <a:latin typeface="Courier New"/>
                <a:cs typeface="Courier New"/>
              </a:rPr>
              <a:t>a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b="1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b="1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 b="1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hu-HU" b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hu-HU" b="1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hu-HU" b="1">
                <a:solidFill>
                  <a:srgbClr val="C1651C"/>
                </a:solidFill>
                <a:latin typeface="Courier New"/>
                <a:cs typeface="Courier New"/>
              </a:rPr>
              <a:t>array</a:t>
            </a:r>
            <a:r>
              <a:rPr lang="hu-HU" b="1">
                <a:solidFill>
                  <a:srgbClr val="000000"/>
                </a:solidFill>
                <a:latin typeface="Courier New"/>
                <a:cs typeface="Courier New"/>
              </a:rPr>
              <a:t>[2] = {1, 2};</a:t>
            </a:r>
          </a:p>
          <a:p>
            <a:endParaRPr lang="hu-HU" b="1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b="1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b="1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b="1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b="1" err="1">
                <a:solidFill>
                  <a:srgbClr val="000000"/>
                </a:solidFill>
                <a:latin typeface="Courier New"/>
                <a:cs typeface="Courier New"/>
              </a:rPr>
              <a:t>argc,char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b="1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b="1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b="1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b="1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b="1">
                <a:solidFill>
                  <a:srgbClr val="C1651C"/>
                </a:solidFill>
                <a:latin typeface="Courier New"/>
                <a:cs typeface="Courier New"/>
              </a:rPr>
              <a:t>val</a:t>
            </a:r>
            <a:r>
              <a:rPr lang="fr-FR" b="1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r-FR" b="1" err="1">
                <a:solidFill>
                  <a:srgbClr val="000000"/>
                </a:solidFill>
                <a:latin typeface="Courier New"/>
                <a:cs typeface="Courier New"/>
              </a:rPr>
              <a:t>sum</a:t>
            </a:r>
            <a:r>
              <a:rPr lang="fr-FR" b="1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r-FR" b="1" err="1">
                <a:solidFill>
                  <a:srgbClr val="000000"/>
                </a:solidFill>
                <a:latin typeface="Courier New"/>
                <a:cs typeface="Courier New"/>
              </a:rPr>
              <a:t>array</a:t>
            </a:r>
            <a:r>
              <a:rPr lang="fr-FR" b="1">
                <a:solidFill>
                  <a:srgbClr val="000000"/>
                </a:solidFill>
                <a:latin typeface="Courier New"/>
                <a:cs typeface="Courier New"/>
              </a:rPr>
              <a:t>, 2);</a:t>
            </a:r>
          </a:p>
          <a:p>
            <a:r>
              <a:rPr lang="fr-FR" b="1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b="1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fr-FR" b="1">
                <a:solidFill>
                  <a:srgbClr val="000000"/>
                </a:solidFill>
                <a:latin typeface="Courier New"/>
                <a:cs typeface="Courier New"/>
              </a:rPr>
              <a:t> val;</a:t>
            </a:r>
          </a:p>
          <a:p>
            <a:r>
              <a:rPr lang="fr-FR" b="1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b="1">
              <a:latin typeface="Courier New"/>
              <a:cs typeface="Courier New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4706094" y="4931144"/>
            <a:ext cx="1008907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6011849" y="2704237"/>
            <a:ext cx="4253301" cy="2587504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b="1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b="1">
                <a:solidFill>
                  <a:srgbClr val="4A00FF"/>
                </a:solidFill>
                <a:latin typeface="Courier New"/>
                <a:cs typeface="Courier New"/>
              </a:rPr>
              <a:t>sum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b="1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b="1">
                <a:solidFill>
                  <a:srgbClr val="C1651C"/>
                </a:solidFill>
                <a:latin typeface="Courier New"/>
                <a:cs typeface="Courier New"/>
              </a:rPr>
              <a:t>a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b="1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b="1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b="1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b="1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b="1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b="1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fr-FR" b="1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r-FR" b="1">
                <a:solidFill>
                  <a:srgbClr val="C1651C"/>
                </a:solidFill>
                <a:latin typeface="Courier New"/>
                <a:cs typeface="Courier New"/>
              </a:rPr>
              <a:t>s</a:t>
            </a:r>
            <a:r>
              <a:rPr lang="fr-FR" b="1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endParaRPr lang="fr-FR" b="1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b="1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b="1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b="1">
                <a:solidFill>
                  <a:srgbClr val="000000"/>
                </a:solidFill>
                <a:latin typeface="Courier New"/>
                <a:cs typeface="Courier New"/>
              </a:rPr>
              <a:t> (i = 0; i &lt; n; i++) {</a:t>
            </a:r>
          </a:p>
          <a:p>
            <a:r>
              <a:rPr lang="da-DK" b="1">
                <a:solidFill>
                  <a:srgbClr val="000000"/>
                </a:solidFill>
                <a:latin typeface="Courier New"/>
                <a:cs typeface="Courier New"/>
              </a:rPr>
              <a:t>        s += a[i];</a:t>
            </a:r>
          </a:p>
          <a:p>
            <a:r>
              <a:rPr lang="da-DK" b="1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b="1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b="1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b="1">
                <a:solidFill>
                  <a:srgbClr val="000000"/>
                </a:solidFill>
                <a:latin typeface="Courier New"/>
                <a:cs typeface="Courier New"/>
              </a:rPr>
              <a:t> s;</a:t>
            </a:r>
          </a:p>
          <a:p>
            <a:r>
              <a:rPr lang="is-IS" b="1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9282029" y="4913085"/>
            <a:ext cx="871049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sum.c</a:t>
            </a:r>
            <a:endParaRPr lang="en-GB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6BF2165-9011-4E7C-8A04-829E98A62FA1}"/>
              </a:ext>
            </a:extLst>
          </p:cNvPr>
          <p:cNvSpPr txBox="1"/>
          <p:nvPr/>
        </p:nvSpPr>
        <p:spPr>
          <a:xfrm>
            <a:off x="1043796" y="1217472"/>
            <a:ext cx="66595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990000"/>
                </a:solidFill>
                <a:latin typeface="Calibri" pitchFamily="34" charset="0"/>
              </a:rPr>
              <a:t>C++ won’t check to confirm that this array actually has n elements!  The pointer (to </a:t>
            </a:r>
            <a:r>
              <a:rPr lang="en-US" b="1" dirty="0">
                <a:solidFill>
                  <a:srgbClr val="990000"/>
                </a:solidFill>
                <a:latin typeface="Calibri" pitchFamily="34" charset="0"/>
              </a:rPr>
              <a:t>array[]</a:t>
            </a:r>
            <a:r>
              <a:rPr lang="en-US" dirty="0">
                <a:solidFill>
                  <a:srgbClr val="990000"/>
                </a:solidFill>
                <a:latin typeface="Calibri" pitchFamily="34" charset="0"/>
              </a:rPr>
              <a:t>) that sum received doesn’t tell C++ anything about the underlying object type or size…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16FC5B69-F6FB-491F-85D0-6D0708867C4D}"/>
              </a:ext>
            </a:extLst>
          </p:cNvPr>
          <p:cNvCxnSpPr>
            <a:cxnSpLocks/>
            <a:stCxn id="7" idx="2"/>
          </p:cNvCxnSpPr>
          <p:nvPr/>
        </p:nvCxnSpPr>
        <p:spPr bwMode="auto">
          <a:xfrm>
            <a:off x="4373593" y="2140802"/>
            <a:ext cx="3510950" cy="2008504"/>
          </a:xfrm>
          <a:prstGeom prst="straightConnector1">
            <a:avLst/>
          </a:prstGeom>
          <a:noFill/>
          <a:ln w="25400" cap="flat" cmpd="sng" algn="ctr">
            <a:solidFill>
              <a:srgbClr val="99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D1CBB40-40B8-4957-8011-9B76F9E62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93B367C-FA3B-4D9D-9671-B3FCC8BDD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245650"/>
      </p:ext>
    </p:extLst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896533" y="465667"/>
            <a:ext cx="7594600" cy="573088"/>
          </a:xfrm>
          <a:ln/>
        </p:spPr>
        <p:txBody>
          <a:bodyPr>
            <a:normAutofit fontScale="90000"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Step 2: Relocation</a:t>
            </a: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2032174" y="3702050"/>
            <a:ext cx="2278062" cy="5334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main()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1938866" y="3395828"/>
            <a:ext cx="1008907" cy="3590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main.o</a:t>
            </a: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2032174" y="5032375"/>
            <a:ext cx="2278062" cy="5334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sum()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1905000" y="4738690"/>
            <a:ext cx="874368" cy="357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err="1">
                <a:latin typeface="Courier New" pitchFamily="49" charset="0"/>
                <a:ea typeface="msgothic" charset="0"/>
                <a:cs typeface="msgothic" charset="0"/>
              </a:rPr>
              <a:t>sum.o</a:t>
            </a:r>
            <a:endParaRPr lang="en-GB" b="1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18444" name="Rectangle 12"/>
          <p:cNvSpPr>
            <a:spLocks noChangeArrowheads="1"/>
          </p:cNvSpPr>
          <p:nvPr/>
        </p:nvSpPr>
        <p:spPr bwMode="auto">
          <a:xfrm>
            <a:off x="2032174" y="2057400"/>
            <a:ext cx="2278062" cy="5334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System code</a:t>
            </a:r>
          </a:p>
        </p:txBody>
      </p:sp>
      <p:sp>
        <p:nvSpPr>
          <p:cNvPr id="18446" name="Rectangle 14"/>
          <p:cNvSpPr>
            <a:spLocks noChangeArrowheads="1"/>
          </p:cNvSpPr>
          <p:nvPr/>
        </p:nvSpPr>
        <p:spPr bwMode="auto">
          <a:xfrm>
            <a:off x="2032174" y="4235450"/>
            <a:ext cx="2278062" cy="3222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array[2]={1,2}</a:t>
            </a:r>
          </a:p>
        </p:txBody>
      </p:sp>
      <p:sp>
        <p:nvSpPr>
          <p:cNvPr id="18447" name="Rectangle 15"/>
          <p:cNvSpPr>
            <a:spLocks noChangeArrowheads="1"/>
          </p:cNvSpPr>
          <p:nvPr/>
        </p:nvSpPr>
        <p:spPr bwMode="auto">
          <a:xfrm>
            <a:off x="2032174" y="2590800"/>
            <a:ext cx="2278062" cy="3619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System data</a:t>
            </a:r>
          </a:p>
        </p:txBody>
      </p:sp>
      <p:sp>
        <p:nvSpPr>
          <p:cNvPr id="18451" name="Text Box 19"/>
          <p:cNvSpPr txBox="1">
            <a:spLocks noChangeArrowheads="1"/>
          </p:cNvSpPr>
          <p:nvPr/>
        </p:nvSpPr>
        <p:spPr bwMode="auto">
          <a:xfrm>
            <a:off x="1913467" y="1306514"/>
            <a:ext cx="2456932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err="1">
                <a:latin typeface="Calibri" pitchFamily="34" charset="0"/>
                <a:ea typeface="msgothic" charset="0"/>
                <a:cs typeface="msgothic" charset="0"/>
              </a:rPr>
              <a:t>Relocatable</a:t>
            </a:r>
            <a:r>
              <a:rPr lang="en-GB" b="1">
                <a:latin typeface="Calibri" pitchFamily="34" charset="0"/>
                <a:ea typeface="msgothic" charset="0"/>
                <a:cs typeface="msgothic" charset="0"/>
              </a:rPr>
              <a:t> Object Files</a:t>
            </a:r>
          </a:p>
        </p:txBody>
      </p:sp>
      <p:sp>
        <p:nvSpPr>
          <p:cNvPr id="18455" name="Text Box 23"/>
          <p:cNvSpPr txBox="1">
            <a:spLocks noChangeArrowheads="1"/>
          </p:cNvSpPr>
          <p:nvPr/>
        </p:nvSpPr>
        <p:spPr bwMode="auto">
          <a:xfrm>
            <a:off x="4302300" y="2112963"/>
            <a:ext cx="871049" cy="3590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</a:p>
        </p:txBody>
      </p:sp>
      <p:sp>
        <p:nvSpPr>
          <p:cNvPr id="18456" name="Text Box 24"/>
          <p:cNvSpPr txBox="1">
            <a:spLocks noChangeArrowheads="1"/>
          </p:cNvSpPr>
          <p:nvPr/>
        </p:nvSpPr>
        <p:spPr bwMode="auto">
          <a:xfrm>
            <a:off x="4302300" y="2478088"/>
            <a:ext cx="871049" cy="3590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.data</a:t>
            </a:r>
          </a:p>
        </p:txBody>
      </p:sp>
      <p:sp>
        <p:nvSpPr>
          <p:cNvPr id="18457" name="Text Box 25"/>
          <p:cNvSpPr txBox="1">
            <a:spLocks noChangeArrowheads="1"/>
          </p:cNvSpPr>
          <p:nvPr/>
        </p:nvSpPr>
        <p:spPr bwMode="auto">
          <a:xfrm>
            <a:off x="4302300" y="3741738"/>
            <a:ext cx="871049" cy="3590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</a:p>
        </p:txBody>
      </p:sp>
      <p:sp>
        <p:nvSpPr>
          <p:cNvPr id="18458" name="Text Box 26"/>
          <p:cNvSpPr txBox="1">
            <a:spLocks noChangeArrowheads="1"/>
          </p:cNvSpPr>
          <p:nvPr/>
        </p:nvSpPr>
        <p:spPr bwMode="auto">
          <a:xfrm>
            <a:off x="4302300" y="4154488"/>
            <a:ext cx="871049" cy="3590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.data</a:t>
            </a:r>
          </a:p>
        </p:txBody>
      </p:sp>
      <p:sp>
        <p:nvSpPr>
          <p:cNvPr id="18459" name="Text Box 27"/>
          <p:cNvSpPr txBox="1">
            <a:spLocks noChangeArrowheads="1"/>
          </p:cNvSpPr>
          <p:nvPr/>
        </p:nvSpPr>
        <p:spPr bwMode="auto">
          <a:xfrm>
            <a:off x="4302300" y="5103813"/>
            <a:ext cx="871049" cy="3590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562600" y="1306514"/>
            <a:ext cx="4900862" cy="4635499"/>
            <a:chOff x="4038600" y="1306513"/>
            <a:chExt cx="4900862" cy="4635499"/>
          </a:xfrm>
        </p:grpSpPr>
        <p:sp>
          <p:nvSpPr>
            <p:cNvPr id="18440" name="Rectangle 8"/>
            <p:cNvSpPr>
              <a:spLocks noChangeArrowheads="1"/>
            </p:cNvSpPr>
            <p:nvPr/>
          </p:nvSpPr>
          <p:spPr bwMode="auto">
            <a:xfrm>
              <a:off x="5231591" y="2309813"/>
              <a:ext cx="2422525" cy="319087"/>
            </a:xfrm>
            <a:prstGeom prst="rect">
              <a:avLst/>
            </a:prstGeom>
            <a:solidFill>
              <a:srgbClr val="FFFFFF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alibri" pitchFamily="34" charset="0"/>
                  <a:ea typeface="msgothic" charset="0"/>
                  <a:cs typeface="msgothic" charset="0"/>
                </a:rPr>
                <a:t>Headers</a:t>
              </a:r>
            </a:p>
          </p:txBody>
        </p:sp>
        <p:sp>
          <p:nvSpPr>
            <p:cNvPr id="18441" name="Rectangle 9"/>
            <p:cNvSpPr>
              <a:spLocks noChangeArrowheads="1"/>
            </p:cNvSpPr>
            <p:nvPr/>
          </p:nvSpPr>
          <p:spPr bwMode="auto">
            <a:xfrm>
              <a:off x="5231591" y="2957513"/>
              <a:ext cx="2422525" cy="533400"/>
            </a:xfrm>
            <a:prstGeom prst="rect">
              <a:avLst/>
            </a:prstGeom>
            <a:solidFill>
              <a:srgbClr val="F6F5BD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ourier New" pitchFamily="49" charset="0"/>
                  <a:ea typeface="msgothic" charset="0"/>
                  <a:cs typeface="msgothic" charset="0"/>
                </a:rPr>
                <a:t>main()</a:t>
              </a:r>
            </a:p>
          </p:txBody>
        </p:sp>
        <p:sp>
          <p:nvSpPr>
            <p:cNvPr id="18442" name="Rectangle 10"/>
            <p:cNvSpPr>
              <a:spLocks noChangeArrowheads="1"/>
            </p:cNvSpPr>
            <p:nvPr/>
          </p:nvSpPr>
          <p:spPr bwMode="auto">
            <a:xfrm>
              <a:off x="5231591" y="3490913"/>
              <a:ext cx="2422525" cy="533400"/>
            </a:xfrm>
            <a:prstGeom prst="rect">
              <a:avLst/>
            </a:prstGeom>
            <a:solidFill>
              <a:srgbClr val="F6F5BD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sum()</a:t>
              </a:r>
            </a:p>
          </p:txBody>
        </p:sp>
        <p:sp>
          <p:nvSpPr>
            <p:cNvPr id="18443" name="Text Box 11"/>
            <p:cNvSpPr txBox="1">
              <a:spLocks noChangeArrowheads="1"/>
            </p:cNvSpPr>
            <p:nvPr/>
          </p:nvSpPr>
          <p:spPr bwMode="auto">
            <a:xfrm>
              <a:off x="4948237" y="2136774"/>
              <a:ext cx="309563" cy="3635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>
                  <a:latin typeface="Calibri" pitchFamily="34" charset="0"/>
                  <a:ea typeface="msgothic" charset="0"/>
                  <a:cs typeface="msgothic" charset="0"/>
                </a:rPr>
                <a:t>0</a:t>
              </a:r>
            </a:p>
          </p:txBody>
        </p:sp>
        <p:sp>
          <p:nvSpPr>
            <p:cNvPr id="18448" name="Rectangle 16"/>
            <p:cNvSpPr>
              <a:spLocks noChangeArrowheads="1"/>
            </p:cNvSpPr>
            <p:nvPr/>
          </p:nvSpPr>
          <p:spPr bwMode="auto">
            <a:xfrm>
              <a:off x="5231591" y="4024313"/>
              <a:ext cx="2422525" cy="533400"/>
            </a:xfrm>
            <a:prstGeom prst="rect">
              <a:avLst/>
            </a:prstGeom>
            <a:solidFill>
              <a:srgbClr val="F6F5BD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alibri" pitchFamily="34" charset="0"/>
                  <a:ea typeface="msgothic" charset="0"/>
                  <a:cs typeface="msgothic" charset="0"/>
                </a:rPr>
                <a:t>More system code</a:t>
              </a:r>
            </a:p>
          </p:txBody>
        </p:sp>
        <p:sp>
          <p:nvSpPr>
            <p:cNvPr id="18452" name="Text Box 20"/>
            <p:cNvSpPr txBox="1">
              <a:spLocks noChangeArrowheads="1"/>
            </p:cNvSpPr>
            <p:nvPr/>
          </p:nvSpPr>
          <p:spPr bwMode="auto">
            <a:xfrm>
              <a:off x="5105400" y="1306513"/>
              <a:ext cx="2285154" cy="3659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>
                  <a:latin typeface="Calibri" pitchFamily="34" charset="0"/>
                  <a:ea typeface="msgothic" charset="0"/>
                  <a:cs typeface="msgothic" charset="0"/>
                </a:rPr>
                <a:t>Executable Object File</a:t>
              </a:r>
            </a:p>
          </p:txBody>
        </p:sp>
        <p:sp>
          <p:nvSpPr>
            <p:cNvPr id="18453" name="AutoShape 21"/>
            <p:cNvSpPr>
              <a:spLocks/>
            </p:cNvSpPr>
            <p:nvPr/>
          </p:nvSpPr>
          <p:spPr bwMode="auto">
            <a:xfrm>
              <a:off x="7772400" y="2628899"/>
              <a:ext cx="304800" cy="1928813"/>
            </a:xfrm>
            <a:prstGeom prst="rightBrace">
              <a:avLst>
                <a:gd name="adj1" fmla="val 59766"/>
                <a:gd name="adj2" fmla="val 50000"/>
              </a:avLst>
            </a:prstGeom>
            <a:noFill/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4" name="Text Box 22"/>
            <p:cNvSpPr txBox="1">
              <a:spLocks noChangeArrowheads="1"/>
            </p:cNvSpPr>
            <p:nvPr/>
          </p:nvSpPr>
          <p:spPr bwMode="auto">
            <a:xfrm>
              <a:off x="8068413" y="3224742"/>
              <a:ext cx="871049" cy="35901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>
                  <a:latin typeface="Courier New" pitchFamily="49" charset="0"/>
                  <a:ea typeface="msgothic" charset="0"/>
                  <a:cs typeface="msgothic" charset="0"/>
                </a:rPr>
                <a:t>.text</a:t>
              </a:r>
            </a:p>
          </p:txBody>
        </p:sp>
        <p:sp>
          <p:nvSpPr>
            <p:cNvPr id="18462" name="Rectangle 30"/>
            <p:cNvSpPr>
              <a:spLocks noChangeArrowheads="1"/>
            </p:cNvSpPr>
            <p:nvPr/>
          </p:nvSpPr>
          <p:spPr bwMode="auto">
            <a:xfrm>
              <a:off x="5231591" y="5257800"/>
              <a:ext cx="2422525" cy="684212"/>
            </a:xfrm>
            <a:prstGeom prst="rect">
              <a:avLst/>
            </a:prstGeom>
            <a:solidFill>
              <a:srgbClr val="FFFFFF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ourier New" pitchFamily="49" charset="0"/>
                  <a:ea typeface="msgothic" charset="0"/>
                  <a:cs typeface="msgothic" charset="0"/>
                </a:rPr>
                <a:t>.symtab</a:t>
              </a:r>
            </a:p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ourier New" pitchFamily="49" charset="0"/>
                  <a:ea typeface="msgothic" charset="0"/>
                  <a:cs typeface="msgothic" charset="0"/>
                </a:rPr>
                <a:t>.debug</a:t>
              </a:r>
            </a:p>
          </p:txBody>
        </p:sp>
        <p:sp>
          <p:nvSpPr>
            <p:cNvPr id="18463" name="AutoShape 31"/>
            <p:cNvSpPr>
              <a:spLocks/>
            </p:cNvSpPr>
            <p:nvPr/>
          </p:nvSpPr>
          <p:spPr bwMode="auto">
            <a:xfrm>
              <a:off x="7730316" y="4557713"/>
              <a:ext cx="304800" cy="676275"/>
            </a:xfrm>
            <a:prstGeom prst="rightBrace">
              <a:avLst>
                <a:gd name="adj1" fmla="val 18490"/>
                <a:gd name="adj2" fmla="val 50000"/>
              </a:avLst>
            </a:prstGeom>
            <a:noFill/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64" name="Text Box 32"/>
            <p:cNvSpPr txBox="1">
              <a:spLocks noChangeArrowheads="1"/>
            </p:cNvSpPr>
            <p:nvPr/>
          </p:nvSpPr>
          <p:spPr bwMode="auto">
            <a:xfrm>
              <a:off x="8068413" y="4696354"/>
              <a:ext cx="871049" cy="35901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>
                  <a:latin typeface="Courier New" pitchFamily="49" charset="0"/>
                  <a:ea typeface="msgothic" charset="0"/>
                  <a:cs typeface="msgothic" charset="0"/>
                </a:rPr>
                <a:t>.data</a:t>
              </a:r>
            </a:p>
          </p:txBody>
        </p:sp>
        <p:sp>
          <p:nvSpPr>
            <p:cNvPr id="18467" name="Line 35"/>
            <p:cNvSpPr>
              <a:spLocks noChangeShapeType="1"/>
            </p:cNvSpPr>
            <p:nvPr/>
          </p:nvSpPr>
          <p:spPr bwMode="auto">
            <a:xfrm>
              <a:off x="4038600" y="4106070"/>
              <a:ext cx="836613" cy="1587"/>
            </a:xfrm>
            <a:prstGeom prst="line">
              <a:avLst/>
            </a:prstGeom>
            <a:noFill/>
            <a:ln w="76320">
              <a:solidFill>
                <a:schemeClr val="tx1">
                  <a:lumMod val="65000"/>
                  <a:lumOff val="35000"/>
                </a:schemeClr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468" name="Line 36"/>
            <p:cNvSpPr>
              <a:spLocks noChangeShapeType="1"/>
            </p:cNvSpPr>
            <p:nvPr/>
          </p:nvSpPr>
          <p:spPr bwMode="auto">
            <a:xfrm>
              <a:off x="4038600" y="2971800"/>
              <a:ext cx="836613" cy="392113"/>
            </a:xfrm>
            <a:prstGeom prst="line">
              <a:avLst/>
            </a:prstGeom>
            <a:noFill/>
            <a:ln w="76320">
              <a:solidFill>
                <a:schemeClr val="tx1">
                  <a:lumMod val="65000"/>
                  <a:lumOff val="35000"/>
                </a:schemeClr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469" name="Line 37"/>
            <p:cNvSpPr>
              <a:spLocks noChangeShapeType="1"/>
            </p:cNvSpPr>
            <p:nvPr/>
          </p:nvSpPr>
          <p:spPr bwMode="auto">
            <a:xfrm flipV="1">
              <a:off x="4038600" y="4849813"/>
              <a:ext cx="836613" cy="409575"/>
            </a:xfrm>
            <a:prstGeom prst="line">
              <a:avLst/>
            </a:prstGeom>
            <a:noFill/>
            <a:ln w="76320">
              <a:solidFill>
                <a:schemeClr val="tx1">
                  <a:lumMod val="65000"/>
                  <a:lumOff val="35000"/>
                </a:schemeClr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470" name="Rectangle 38"/>
            <p:cNvSpPr>
              <a:spLocks noChangeArrowheads="1"/>
            </p:cNvSpPr>
            <p:nvPr/>
          </p:nvSpPr>
          <p:spPr bwMode="auto">
            <a:xfrm>
              <a:off x="5231591" y="2633663"/>
              <a:ext cx="2422525" cy="319087"/>
            </a:xfrm>
            <a:prstGeom prst="rect">
              <a:avLst/>
            </a:prstGeom>
            <a:solidFill>
              <a:srgbClr val="F6F5BD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alibri" pitchFamily="34" charset="0"/>
                  <a:ea typeface="msgothic" charset="0"/>
                  <a:cs typeface="msgothic" charset="0"/>
                </a:rPr>
                <a:t>System code</a:t>
              </a:r>
            </a:p>
          </p:txBody>
        </p:sp>
        <p:sp>
          <p:nvSpPr>
            <p:cNvPr id="46" name="Rectangle 15"/>
            <p:cNvSpPr>
              <a:spLocks noChangeArrowheads="1"/>
            </p:cNvSpPr>
            <p:nvPr/>
          </p:nvSpPr>
          <p:spPr bwMode="auto">
            <a:xfrm>
              <a:off x="5231590" y="4564063"/>
              <a:ext cx="2422525" cy="36195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alibri" pitchFamily="34" charset="0"/>
                  <a:ea typeface="msgothic" charset="0"/>
                  <a:cs typeface="msgothic" charset="0"/>
                </a:rPr>
                <a:t>System data</a:t>
              </a:r>
            </a:p>
          </p:txBody>
        </p:sp>
        <p:sp>
          <p:nvSpPr>
            <p:cNvPr id="47" name="Rectangle 14"/>
            <p:cNvSpPr>
              <a:spLocks noChangeArrowheads="1"/>
            </p:cNvSpPr>
            <p:nvPr/>
          </p:nvSpPr>
          <p:spPr bwMode="auto">
            <a:xfrm>
              <a:off x="5231591" y="4942682"/>
              <a:ext cx="2422524" cy="32226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err="1">
                  <a:latin typeface="Courier New" pitchFamily="49" charset="0"/>
                  <a:ea typeface="msgothic" charset="0"/>
                  <a:cs typeface="msgothic" charset="0"/>
                </a:rPr>
                <a:t>int</a:t>
              </a:r>
              <a:r>
                <a:rPr lang="en-GB" sz="1600" b="1">
                  <a:latin typeface="Courier New" pitchFamily="49" charset="0"/>
                  <a:ea typeface="msgothic" charset="0"/>
                  <a:cs typeface="msgothic" charset="0"/>
                </a:rPr>
                <a:t> array[2]={1,2}</a:t>
              </a:r>
            </a:p>
          </p:txBody>
        </p:sp>
      </p:grp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E2A8F7-F5E7-4D27-9E70-3CF628426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0CFFE3-E9E9-42EA-B29A-DF19BF8A6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26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857904" y="445029"/>
            <a:ext cx="8716962" cy="782638"/>
          </a:xfrm>
          <a:ln/>
        </p:spPr>
        <p:txBody>
          <a:bodyPr/>
          <a:lstStyle/>
          <a:p>
            <a:pPr>
              <a:lnSpc>
                <a:spcPct val="82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Relocation Entries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7239001" y="6551634"/>
            <a:ext cx="2933713" cy="306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>
                <a:latin typeface="Calibri" pitchFamily="34" charset="0"/>
                <a:ea typeface="msgothic" charset="0"/>
                <a:cs typeface="msgothic" charset="0"/>
              </a:rPr>
              <a:t>Source: </a:t>
            </a:r>
            <a:r>
              <a:rPr lang="en-GB" sz="1400" b="1" err="1">
                <a:latin typeface="Courier New" pitchFamily="49" charset="0"/>
                <a:ea typeface="msgothic" charset="0"/>
                <a:cs typeface="msgothic" charset="0"/>
              </a:rPr>
              <a:t>objdump</a:t>
            </a:r>
            <a:r>
              <a:rPr lang="en-GB" sz="1400" b="1">
                <a:latin typeface="Courier New" pitchFamily="49" charset="0"/>
                <a:ea typeface="msgothic" charset="0"/>
                <a:cs typeface="msgothic" charset="0"/>
              </a:rPr>
              <a:t> –r –d </a:t>
            </a:r>
            <a:r>
              <a:rPr lang="en-GB" sz="1400" b="1" err="1">
                <a:latin typeface="Courier New" pitchFamily="49" charset="0"/>
                <a:ea typeface="msgothic" charset="0"/>
                <a:cs typeface="msgothic" charset="0"/>
              </a:rPr>
              <a:t>main.o</a:t>
            </a:r>
            <a:endParaRPr lang="en-GB" sz="1400" b="1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1524000" y="3581400"/>
            <a:ext cx="9144000" cy="2790636"/>
          </a:xfrm>
          <a:prstGeom prst="rect">
            <a:avLst/>
          </a:prstGeom>
          <a:solidFill>
            <a:schemeClr val="bg1">
              <a:lumMod val="9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0000000000000000 &lt;main&gt;:</a:t>
            </a:r>
          </a:p>
          <a:p>
            <a:r>
              <a:rPr lang="ro-RO" sz="1600">
                <a:solidFill>
                  <a:srgbClr val="000000"/>
                </a:solidFill>
                <a:latin typeface="Courier New"/>
                <a:cs typeface="Courier New"/>
              </a:rPr>
              <a:t>   0:   48 83 ec 08             sub    $0x8,%rsp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4:   be 02 00 00 00      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mov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$0x2,%esi</a:t>
            </a:r>
          </a:p>
          <a:p>
            <a:r>
              <a:rPr lang="sk-SK" sz="1600">
                <a:solidFill>
                  <a:srgbClr val="000000"/>
                </a:solidFill>
                <a:latin typeface="Courier New"/>
                <a:cs typeface="Courier New"/>
              </a:rPr>
              <a:t>   9:   bf 00 00 00 00          mov    $0x0,%edi      </a:t>
            </a:r>
            <a:r>
              <a:rPr lang="sk-SK" sz="1600">
                <a:solidFill>
                  <a:srgbClr val="3366FF"/>
                </a:solidFill>
                <a:latin typeface="Courier New"/>
                <a:cs typeface="Courier New"/>
              </a:rPr>
              <a:t># %edi = &amp;array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                    </a:t>
            </a:r>
            <a:r>
              <a:rPr lang="en-US" sz="1600">
                <a:solidFill>
                  <a:srgbClr val="FF0000"/>
                </a:solidFill>
                <a:latin typeface="Courier New"/>
                <a:cs typeface="Courier New"/>
              </a:rPr>
              <a:t>a: R_X86_64_32 array          </a:t>
            </a:r>
            <a:r>
              <a:rPr lang="en-US" sz="1600">
                <a:solidFill>
                  <a:srgbClr val="3366FF"/>
                </a:solidFill>
                <a:latin typeface="Courier New"/>
                <a:cs typeface="Courier New"/>
              </a:rPr>
              <a:t># Relocation entry</a:t>
            </a:r>
          </a:p>
          <a:p>
            <a:endParaRPr lang="en-US" sz="1600">
              <a:solidFill>
                <a:srgbClr val="3366FF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e:   e8 00 00 00 00      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callq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13 &lt;main+0x13&gt; </a:t>
            </a:r>
            <a:r>
              <a:rPr lang="en-US" sz="1600">
                <a:solidFill>
                  <a:srgbClr val="3366FF"/>
                </a:solidFill>
                <a:latin typeface="Courier New"/>
                <a:cs typeface="Courier New"/>
              </a:rPr>
              <a:t># sum()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                    </a:t>
            </a:r>
            <a:r>
              <a:rPr lang="en-US" sz="1600">
                <a:solidFill>
                  <a:srgbClr val="FF0000"/>
                </a:solidFill>
                <a:latin typeface="Courier New"/>
                <a:cs typeface="Courier New"/>
              </a:rPr>
              <a:t>f: R_X86_64_PC32 sum-0x4      </a:t>
            </a:r>
            <a:r>
              <a:rPr lang="en-US" sz="1600">
                <a:solidFill>
                  <a:srgbClr val="3366FF"/>
                </a:solidFill>
                <a:latin typeface="Courier New"/>
                <a:cs typeface="Courier New"/>
              </a:rPr>
              <a:t># Relocation entry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13:   48 83 c4 08             add    $0x8,%rsp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17:   c3                  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retq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ro-RO" sz="1600">
              <a:latin typeface="Courier New"/>
              <a:ea typeface="msgothic" charset="0"/>
              <a:cs typeface="Courier New"/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9591114" y="6014373"/>
            <a:ext cx="1008907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main.o</a:t>
            </a:r>
            <a:endParaRPr lang="en-GB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1642002" y="1219200"/>
            <a:ext cx="4149198" cy="2310506"/>
          </a:xfrm>
          <a:prstGeom prst="rect">
            <a:avLst/>
          </a:prstGeom>
          <a:solidFill>
            <a:srgbClr val="F7F5C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hu-HU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hu-HU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hu-HU">
                <a:solidFill>
                  <a:srgbClr val="C1651C"/>
                </a:solidFill>
                <a:latin typeface="Courier New"/>
                <a:cs typeface="Courier New"/>
              </a:rPr>
              <a:t>array</a:t>
            </a:r>
            <a:r>
              <a:rPr lang="hu-HU">
                <a:solidFill>
                  <a:srgbClr val="000000"/>
                </a:solidFill>
                <a:latin typeface="Courier New"/>
                <a:cs typeface="Courier New"/>
              </a:rPr>
              <a:t>[2] = {1, 2};</a:t>
            </a:r>
          </a:p>
          <a:p>
            <a:endParaRPr lang="hu-HU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err="1">
                <a:solidFill>
                  <a:srgbClr val="000000"/>
                </a:solidFill>
                <a:latin typeface="Courier New"/>
                <a:cs typeface="Courier New"/>
              </a:rPr>
              <a:t>argc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, char** </a:t>
            </a:r>
            <a:r>
              <a:rPr lang="en-US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>
                <a:solidFill>
                  <a:srgbClr val="C1651C"/>
                </a:solidFill>
                <a:latin typeface="Courier New"/>
                <a:cs typeface="Courier New"/>
              </a:rPr>
              <a:t>val</a:t>
            </a:r>
            <a:r>
              <a:rPr lang="fr-FR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r-FR" err="1">
                <a:solidFill>
                  <a:srgbClr val="000000"/>
                </a:solidFill>
                <a:latin typeface="Courier New"/>
                <a:cs typeface="Courier New"/>
              </a:rPr>
              <a:t>sum</a:t>
            </a:r>
            <a:r>
              <a:rPr lang="fr-FR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r-FR" err="1">
                <a:solidFill>
                  <a:srgbClr val="000000"/>
                </a:solidFill>
                <a:latin typeface="Courier New"/>
                <a:cs typeface="Courier New"/>
              </a:rPr>
              <a:t>array</a:t>
            </a:r>
            <a:r>
              <a:rPr lang="fr-FR">
                <a:solidFill>
                  <a:srgbClr val="000000"/>
                </a:solidFill>
                <a:latin typeface="Courier New"/>
                <a:cs typeface="Courier New"/>
              </a:rPr>
              <a:t>, 2);</a:t>
            </a:r>
          </a:p>
          <a:p>
            <a:r>
              <a:rPr lang="fr-FR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fr-FR">
                <a:solidFill>
                  <a:srgbClr val="000000"/>
                </a:solidFill>
                <a:latin typeface="Courier New"/>
                <a:cs typeface="Courier New"/>
              </a:rPr>
              <a:t> val;</a:t>
            </a:r>
          </a:p>
          <a:p>
            <a:r>
              <a:rPr lang="fr-FR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>
              <a:latin typeface="Courier New"/>
              <a:cs typeface="Courier New"/>
            </a:endParaRPr>
          </a:p>
        </p:txBody>
      </p:sp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4723907" y="3167984"/>
            <a:ext cx="1008907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33E65D1-EDDD-4AB9-84A9-10B410B64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AEF35A2-6590-421D-8273-EE1916781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27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774827" y="152401"/>
            <a:ext cx="8918575" cy="1135063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Relocated .text section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676400" y="3200400"/>
            <a:ext cx="181758" cy="328424"/>
          </a:xfrm>
          <a:prstGeom prst="rect">
            <a:avLst/>
          </a:prstGeom>
          <a:solidFill>
            <a:schemeClr val="bg1">
              <a:lumMod val="95000"/>
            </a:schemeClr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ro-RO" sz="160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1600201" y="1330889"/>
            <a:ext cx="9017001" cy="4526497"/>
          </a:xfrm>
          <a:prstGeom prst="rect">
            <a:avLst/>
          </a:prstGeom>
          <a:solidFill>
            <a:schemeClr val="bg1">
              <a:lumMod val="9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00000000004004d0 &lt;main&gt;: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4004d0:       48 83 </a:t>
            </a:r>
            <a:r>
              <a:rPr lang="ro-RO" sz="1600" dirty="0" err="1">
                <a:solidFill>
                  <a:srgbClr val="000000"/>
                </a:solidFill>
                <a:latin typeface="Courier New"/>
                <a:cs typeface="Courier New"/>
              </a:rPr>
              <a:t>ec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08       sub    $0x8,%rsp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4004d4:       be 02 00 00 00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mov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$0x2,%esi</a:t>
            </a:r>
          </a:p>
          <a:p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 4004d9:       </a:t>
            </a:r>
            <a:r>
              <a:rPr lang="sk-SK" sz="1600" dirty="0" err="1">
                <a:solidFill>
                  <a:srgbClr val="000000"/>
                </a:solidFill>
                <a:latin typeface="Courier New"/>
                <a:cs typeface="Courier New"/>
              </a:rPr>
              <a:t>bf</a:t>
            </a:r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18 10 60 00    </a:t>
            </a:r>
            <a:r>
              <a:rPr lang="sk-SK" sz="1600" dirty="0" err="1">
                <a:solidFill>
                  <a:srgbClr val="000000"/>
                </a:solidFill>
                <a:latin typeface="Courier New"/>
                <a:cs typeface="Courier New"/>
              </a:rPr>
              <a:t>mov</a:t>
            </a:r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sk-SK" sz="1600" dirty="0">
                <a:solidFill>
                  <a:srgbClr val="7030A0"/>
                </a:solidFill>
                <a:latin typeface="Courier New"/>
                <a:cs typeface="Courier New"/>
              </a:rPr>
              <a:t>$0x601018</a:t>
            </a:r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,%edi  </a:t>
            </a:r>
            <a:r>
              <a:rPr lang="sk-SK" sz="1600" dirty="0">
                <a:latin typeface="Courier New"/>
                <a:cs typeface="Courier New"/>
              </a:rPr>
              <a:t># %</a:t>
            </a:r>
            <a:r>
              <a:rPr lang="sk-SK" sz="1600" dirty="0" err="1">
                <a:latin typeface="Courier New"/>
                <a:cs typeface="Courier New"/>
              </a:rPr>
              <a:t>edi</a:t>
            </a:r>
            <a:r>
              <a:rPr lang="sk-SK" sz="1600" dirty="0">
                <a:latin typeface="Courier New"/>
                <a:cs typeface="Courier New"/>
              </a:rPr>
              <a:t> = &amp;</a:t>
            </a:r>
            <a:r>
              <a:rPr lang="sk-SK" sz="1600" dirty="0" err="1">
                <a:latin typeface="Courier New"/>
                <a:cs typeface="Courier New"/>
              </a:rPr>
              <a:t>array</a:t>
            </a:r>
            <a:endParaRPr lang="sk-SK" sz="1600" dirty="0"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4004de:       e8 </a:t>
            </a:r>
            <a:r>
              <a:rPr lang="en-US" sz="1600" dirty="0">
                <a:solidFill>
                  <a:schemeClr val="accent1"/>
                </a:solidFill>
                <a:latin typeface="Courier New"/>
                <a:cs typeface="Courier New"/>
              </a:rPr>
              <a:t>05 00 00 00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callq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4004e8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&lt;sum&gt;    # sum()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>
                <a:solidFill>
                  <a:srgbClr val="3366FF"/>
                </a:solidFill>
                <a:latin typeface="Courier New"/>
                <a:cs typeface="Courier New"/>
              </a:rPr>
              <a:t>4004e3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:       48 83 c4 08       add    $0x8,%rsp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4004e7:       c3       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retq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00000000004004e8 &lt;sum&gt;:</a:t>
            </a:r>
          </a:p>
          <a:p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sk-SK" sz="1600" dirty="0">
                <a:solidFill>
                  <a:srgbClr val="FF0000"/>
                </a:solidFill>
                <a:latin typeface="Courier New"/>
                <a:cs typeface="Courier New"/>
              </a:rPr>
              <a:t>4004e8</a:t>
            </a:r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:       b8 00 00 00 00          </a:t>
            </a:r>
            <a:r>
              <a:rPr lang="sk-SK" sz="1600" dirty="0" err="1">
                <a:solidFill>
                  <a:srgbClr val="000000"/>
                </a:solidFill>
                <a:latin typeface="Courier New"/>
                <a:cs typeface="Courier New"/>
              </a:rPr>
              <a:t>mov</a:t>
            </a:r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   $0x0,%eax</a:t>
            </a:r>
          </a:p>
          <a:p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 4004ed:       ba 00 00 00 00          </a:t>
            </a:r>
            <a:r>
              <a:rPr lang="sk-SK" sz="1600" dirty="0" err="1">
                <a:solidFill>
                  <a:srgbClr val="000000"/>
                </a:solidFill>
                <a:latin typeface="Courier New"/>
                <a:cs typeface="Courier New"/>
              </a:rPr>
              <a:t>mov</a:t>
            </a:r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   $0x0,%edx</a:t>
            </a:r>
          </a:p>
          <a:p>
            <a:r>
              <a:rPr lang="cs-CZ" sz="1600" dirty="0">
                <a:solidFill>
                  <a:srgbClr val="000000"/>
                </a:solidFill>
                <a:latin typeface="Courier New"/>
                <a:cs typeface="Courier New"/>
              </a:rPr>
              <a:t>  4004f2:       </a:t>
            </a:r>
            <a:r>
              <a:rPr lang="cs-CZ" sz="1600" dirty="0" err="1">
                <a:solidFill>
                  <a:srgbClr val="000000"/>
                </a:solidFill>
                <a:latin typeface="Courier New"/>
                <a:cs typeface="Courier New"/>
              </a:rPr>
              <a:t>eb</a:t>
            </a:r>
            <a:r>
              <a:rPr lang="cs-CZ" sz="1600" dirty="0">
                <a:solidFill>
                  <a:srgbClr val="000000"/>
                </a:solidFill>
                <a:latin typeface="Courier New"/>
                <a:cs typeface="Courier New"/>
              </a:rPr>
              <a:t> 09                   </a:t>
            </a:r>
            <a:r>
              <a:rPr lang="cs-CZ" sz="1600" dirty="0" err="1">
                <a:solidFill>
                  <a:srgbClr val="000000"/>
                </a:solidFill>
                <a:latin typeface="Courier New"/>
                <a:cs typeface="Courier New"/>
              </a:rPr>
              <a:t>jmp</a:t>
            </a:r>
            <a:r>
              <a:rPr lang="cs-CZ" sz="1600" dirty="0">
                <a:solidFill>
                  <a:srgbClr val="000000"/>
                </a:solidFill>
                <a:latin typeface="Courier New"/>
                <a:cs typeface="Courier New"/>
              </a:rPr>
              <a:t>    4004fd &lt;sum+0x15&gt;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4004f4:       48 63 ca                </a:t>
            </a:r>
            <a:r>
              <a:rPr lang="ro-RO" sz="1600" dirty="0" err="1">
                <a:solidFill>
                  <a:srgbClr val="000000"/>
                </a:solidFill>
                <a:latin typeface="Courier New"/>
                <a:cs typeface="Courier New"/>
              </a:rPr>
              <a:t>movslq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%</a:t>
            </a:r>
            <a:r>
              <a:rPr lang="ro-RO" sz="1600" dirty="0" err="1">
                <a:solidFill>
                  <a:srgbClr val="000000"/>
                </a:solidFill>
                <a:latin typeface="Courier New"/>
                <a:cs typeface="Courier New"/>
              </a:rPr>
              <a:t>edx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,%</a:t>
            </a:r>
            <a:r>
              <a:rPr lang="ro-RO" sz="1600" dirty="0" err="1">
                <a:solidFill>
                  <a:srgbClr val="000000"/>
                </a:solidFill>
                <a:latin typeface="Courier New"/>
                <a:cs typeface="Courier New"/>
              </a:rPr>
              <a:t>rcx</a:t>
            </a:r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4004f7:       03 04 8f                add    (%rdi,%rcx,4),%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eax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4004fa:       83 c2 01                add    $0x1,%edx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4004fd:       39 f2                  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cmp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%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esi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,%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edx</a:t>
            </a:r>
            <a:endParaRPr lang="nl-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4004ff:       7c f3                  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jl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4004f4 &lt;sum+0xc&gt;</a:t>
            </a:r>
          </a:p>
          <a:p>
            <a:r>
              <a:rPr lang="hu-HU" sz="1600" dirty="0">
                <a:solidFill>
                  <a:srgbClr val="000000"/>
                </a:solidFill>
                <a:latin typeface="Courier New"/>
                <a:cs typeface="Courier New"/>
              </a:rPr>
              <a:t>  400501:       f3 c3                   </a:t>
            </a:r>
            <a:r>
              <a:rPr lang="hu-HU" sz="1600" dirty="0" err="1">
                <a:solidFill>
                  <a:srgbClr val="000000"/>
                </a:solidFill>
                <a:latin typeface="Courier New"/>
                <a:cs typeface="Courier New"/>
              </a:rPr>
              <a:t>repz</a:t>
            </a:r>
            <a:r>
              <a:rPr lang="hu-HU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hu-HU" sz="1600" dirty="0" err="1">
                <a:solidFill>
                  <a:srgbClr val="000000"/>
                </a:solidFill>
                <a:latin typeface="Courier New"/>
                <a:cs typeface="Courier New"/>
              </a:rPr>
              <a:t>retq</a:t>
            </a:r>
            <a:endParaRPr lang="ro-RO" sz="1600" dirty="0">
              <a:latin typeface="Courier New"/>
              <a:ea typeface="msgothic" charset="0"/>
              <a:cs typeface="Courier New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639370" y="5943600"/>
            <a:ext cx="62268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err="1">
                <a:latin typeface="Courier New"/>
                <a:cs typeface="Courier New"/>
              </a:rPr>
              <a:t>callq</a:t>
            </a:r>
            <a:r>
              <a:rPr lang="en-US" sz="2000">
                <a:latin typeface="Calibri" pitchFamily="34" charset="0"/>
              </a:rPr>
              <a:t> instruction uses PC-relative addressing for sum():  </a:t>
            </a:r>
          </a:p>
          <a:p>
            <a:r>
              <a:rPr lang="en-US" sz="2000">
                <a:solidFill>
                  <a:srgbClr val="FF0000"/>
                </a:solidFill>
                <a:latin typeface="Courier New"/>
                <a:cs typeface="Courier New"/>
              </a:rPr>
              <a:t>0x4004e8</a:t>
            </a:r>
            <a:r>
              <a:rPr lang="en-US" sz="2000">
                <a:latin typeface="Calibri" pitchFamily="34" charset="0"/>
              </a:rPr>
              <a:t> = </a:t>
            </a:r>
            <a:r>
              <a:rPr lang="en-US" sz="2000">
                <a:solidFill>
                  <a:srgbClr val="3366FF"/>
                </a:solidFill>
                <a:latin typeface="Courier New"/>
                <a:cs typeface="Courier New"/>
              </a:rPr>
              <a:t>0x4004e3</a:t>
            </a:r>
            <a:r>
              <a:rPr lang="en-US" sz="2000">
                <a:latin typeface="Calibri" pitchFamily="34" charset="0"/>
              </a:rPr>
              <a:t> + </a:t>
            </a:r>
            <a:r>
              <a:rPr lang="en-US" sz="2000">
                <a:solidFill>
                  <a:srgbClr val="00CC99"/>
                </a:solidFill>
                <a:latin typeface="Courier New"/>
                <a:cs typeface="Courier New"/>
              </a:rPr>
              <a:t>0x5</a:t>
            </a:r>
          </a:p>
        </p:txBody>
      </p:sp>
      <p:sp>
        <p:nvSpPr>
          <p:cNvPr id="3" name="Rectangle 2"/>
          <p:cNvSpPr/>
          <p:nvPr/>
        </p:nvSpPr>
        <p:spPr>
          <a:xfrm>
            <a:off x="6918598" y="6519446"/>
            <a:ext cx="313980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latin typeface="Courier New"/>
                <a:cs typeface="Courier New"/>
              </a:rPr>
              <a:t>Source: </a:t>
            </a:r>
            <a:r>
              <a:rPr lang="en-US" sz="1600" dirty="0" err="1">
                <a:latin typeface="Courier New"/>
                <a:cs typeface="Courier New"/>
              </a:rPr>
              <a:t>objdump</a:t>
            </a:r>
            <a:r>
              <a:rPr lang="en-US" sz="1600" dirty="0">
                <a:latin typeface="Courier New"/>
                <a:cs typeface="Courier New"/>
              </a:rPr>
              <a:t> -d </a:t>
            </a:r>
            <a:r>
              <a:rPr lang="en-US" sz="1600" dirty="0" err="1">
                <a:latin typeface="Courier New"/>
                <a:cs typeface="Courier New"/>
              </a:rPr>
              <a:t>prog</a:t>
            </a:r>
            <a:endParaRPr lang="en-US" sz="1600" dirty="0">
              <a:latin typeface="Courier New"/>
              <a:cs typeface="Courier New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3AE971-A901-49D6-99FD-B8AA16950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DABE1D-19C6-4945-AA2E-64D2716E0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28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874838" y="381000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Loading Executable Object Files</a:t>
            </a:r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1847646" y="15677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ELF header</a:t>
            </a:r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1847646" y="1948788"/>
            <a:ext cx="29718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Program header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(required for executables)</a:t>
            </a: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1847646" y="2939388"/>
            <a:ext cx="2971800" cy="3810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.text section</a:t>
            </a: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1847646" y="3701388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.data section</a:t>
            </a:r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1847646" y="4082388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alibri" pitchFamily="34" charset="0"/>
                <a:ea typeface="msgothic" charset="0"/>
                <a:cs typeface="msgothic" charset="0"/>
              </a:rPr>
              <a:t>bss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1847646" y="44633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alibri" pitchFamily="34" charset="0"/>
                <a:ea typeface="msgothic" charset="0"/>
                <a:cs typeface="msgothic" charset="0"/>
              </a:rPr>
              <a:t>symtab</a:t>
            </a:r>
            <a:endParaRPr lang="en-GB" sz="1600" b="1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3802" name="Rectangle 10"/>
          <p:cNvSpPr>
            <a:spLocks noChangeArrowheads="1"/>
          </p:cNvSpPr>
          <p:nvPr/>
        </p:nvSpPr>
        <p:spPr bwMode="auto">
          <a:xfrm>
            <a:off x="1847646" y="48443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.debug</a:t>
            </a:r>
          </a:p>
        </p:txBody>
      </p:sp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1847646" y="5987388"/>
            <a:ext cx="29718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Section header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(required for </a:t>
            </a:r>
            <a:r>
              <a:rPr lang="en-GB" sz="1600" b="1" err="1">
                <a:latin typeface="Calibri" pitchFamily="34" charset="0"/>
                <a:ea typeface="msgothic" charset="0"/>
                <a:cs typeface="msgothic" charset="0"/>
              </a:rPr>
              <a:t>relocatables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804" name="Text Box 12"/>
          <p:cNvSpPr txBox="1">
            <a:spLocks noChangeArrowheads="1"/>
          </p:cNvSpPr>
          <p:nvPr/>
        </p:nvSpPr>
        <p:spPr bwMode="auto">
          <a:xfrm>
            <a:off x="4793568" y="1413297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33805" name="Text Box 13"/>
          <p:cNvSpPr txBox="1">
            <a:spLocks noChangeArrowheads="1"/>
          </p:cNvSpPr>
          <p:nvPr/>
        </p:nvSpPr>
        <p:spPr bwMode="auto">
          <a:xfrm>
            <a:off x="1722806" y="1236453"/>
            <a:ext cx="2285154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alibri" pitchFamily="34" charset="0"/>
                <a:ea typeface="msgothic" charset="0"/>
                <a:cs typeface="msgothic" charset="0"/>
              </a:rPr>
              <a:t>Executable Object File</a:t>
            </a:r>
          </a:p>
        </p:txBody>
      </p:sp>
      <p:sp>
        <p:nvSpPr>
          <p:cNvPr id="33806" name="Rectangle 14"/>
          <p:cNvSpPr>
            <a:spLocks noChangeArrowheads="1"/>
          </p:cNvSpPr>
          <p:nvPr/>
        </p:nvSpPr>
        <p:spPr bwMode="auto">
          <a:xfrm>
            <a:off x="6210830" y="1262063"/>
            <a:ext cx="2789237" cy="487362"/>
          </a:xfrm>
          <a:prstGeom prst="rect">
            <a:avLst/>
          </a:prstGeom>
          <a:solidFill>
            <a:srgbClr val="F1C7C7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Kernel virtual memory</a:t>
            </a:r>
          </a:p>
        </p:txBody>
      </p:sp>
      <p:sp>
        <p:nvSpPr>
          <p:cNvPr id="33807" name="Rectangle 15"/>
          <p:cNvSpPr>
            <a:spLocks noChangeArrowheads="1"/>
          </p:cNvSpPr>
          <p:nvPr/>
        </p:nvSpPr>
        <p:spPr bwMode="auto">
          <a:xfrm>
            <a:off x="6210830" y="2963864"/>
            <a:ext cx="2789237" cy="669925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Memory-mapped region for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shared libraries</a:t>
            </a:r>
          </a:p>
        </p:txBody>
      </p:sp>
      <p:sp>
        <p:nvSpPr>
          <p:cNvPr id="33808" name="Rectangle 16"/>
          <p:cNvSpPr>
            <a:spLocks noChangeArrowheads="1"/>
          </p:cNvSpPr>
          <p:nvPr/>
        </p:nvSpPr>
        <p:spPr bwMode="auto">
          <a:xfrm>
            <a:off x="6210830" y="3629025"/>
            <a:ext cx="2789237" cy="7239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09" name="Rectangle 17"/>
          <p:cNvSpPr>
            <a:spLocks noChangeArrowheads="1"/>
          </p:cNvSpPr>
          <p:nvPr/>
        </p:nvSpPr>
        <p:spPr bwMode="auto">
          <a:xfrm>
            <a:off x="6210831" y="4350809"/>
            <a:ext cx="2789237" cy="669925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Run-time heap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(created by 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810" name="Rectangle 18"/>
          <p:cNvSpPr>
            <a:spLocks noChangeArrowheads="1"/>
          </p:cNvSpPr>
          <p:nvPr/>
        </p:nvSpPr>
        <p:spPr bwMode="auto">
          <a:xfrm>
            <a:off x="6210830" y="2054226"/>
            <a:ext cx="2789237" cy="906463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11" name="Line 19"/>
          <p:cNvSpPr>
            <a:spLocks noChangeShapeType="1"/>
          </p:cNvSpPr>
          <p:nvPr/>
        </p:nvSpPr>
        <p:spPr bwMode="auto">
          <a:xfrm flipV="1">
            <a:off x="7600950" y="3957639"/>
            <a:ext cx="1588" cy="3841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12" name="Rectangle 20"/>
          <p:cNvSpPr>
            <a:spLocks noChangeArrowheads="1"/>
          </p:cNvSpPr>
          <p:nvPr/>
        </p:nvSpPr>
        <p:spPr bwMode="auto">
          <a:xfrm>
            <a:off x="6210830" y="1719263"/>
            <a:ext cx="2789237" cy="563562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User stack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(created at runtime)</a:t>
            </a:r>
          </a:p>
        </p:txBody>
      </p:sp>
      <p:sp>
        <p:nvSpPr>
          <p:cNvPr id="33814" name="Line 22"/>
          <p:cNvSpPr>
            <a:spLocks noChangeShapeType="1"/>
          </p:cNvSpPr>
          <p:nvPr/>
        </p:nvSpPr>
        <p:spPr bwMode="auto">
          <a:xfrm>
            <a:off x="7600950" y="2282825"/>
            <a:ext cx="1588" cy="228600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6210829" y="6312959"/>
            <a:ext cx="2789238" cy="396875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Unused</a:t>
            </a:r>
          </a:p>
        </p:txBody>
      </p:sp>
      <p:sp>
        <p:nvSpPr>
          <p:cNvPr id="33816" name="Text Box 24"/>
          <p:cNvSpPr txBox="1">
            <a:spLocks noChangeArrowheads="1"/>
          </p:cNvSpPr>
          <p:nvPr/>
        </p:nvSpPr>
        <p:spPr bwMode="auto">
          <a:xfrm>
            <a:off x="5945194" y="6531511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33817" name="Text Box 25"/>
          <p:cNvSpPr txBox="1">
            <a:spLocks noChangeArrowheads="1"/>
          </p:cNvSpPr>
          <p:nvPr/>
        </p:nvSpPr>
        <p:spPr bwMode="auto">
          <a:xfrm>
            <a:off x="9358222" y="2108200"/>
            <a:ext cx="869831" cy="80855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%</a:t>
            </a:r>
            <a:r>
              <a:rPr lang="en-GB" sz="1600" err="1">
                <a:latin typeface="Courier New" pitchFamily="49" charset="0"/>
                <a:ea typeface="msgothic" charset="0"/>
                <a:cs typeface="msgothic" charset="0"/>
              </a:rPr>
              <a:t>r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sp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(stack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pointer)</a:t>
            </a:r>
          </a:p>
        </p:txBody>
      </p:sp>
      <p:sp>
        <p:nvSpPr>
          <p:cNvPr id="33818" name="Line 26"/>
          <p:cNvSpPr>
            <a:spLocks noChangeShapeType="1"/>
          </p:cNvSpPr>
          <p:nvPr/>
        </p:nvSpPr>
        <p:spPr bwMode="auto">
          <a:xfrm flipH="1">
            <a:off x="9051835" y="2279650"/>
            <a:ext cx="384175" cy="1588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19" name="Text Box 27"/>
          <p:cNvSpPr txBox="1">
            <a:spLocks noChangeArrowheads="1"/>
          </p:cNvSpPr>
          <p:nvPr/>
        </p:nvSpPr>
        <p:spPr bwMode="auto">
          <a:xfrm>
            <a:off x="9201150" y="899577"/>
            <a:ext cx="1314450" cy="819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Memory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invisible to user code</a:t>
            </a:r>
          </a:p>
        </p:txBody>
      </p:sp>
      <p:sp>
        <p:nvSpPr>
          <p:cNvPr id="33820" name="Line 28"/>
          <p:cNvSpPr>
            <a:spLocks noChangeShapeType="1"/>
          </p:cNvSpPr>
          <p:nvPr/>
        </p:nvSpPr>
        <p:spPr bwMode="auto">
          <a:xfrm flipV="1">
            <a:off x="9067800" y="1257569"/>
            <a:ext cx="1588" cy="4603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21" name="Text Box 29"/>
          <p:cNvSpPr txBox="1">
            <a:spLocks noChangeArrowheads="1"/>
          </p:cNvSpPr>
          <p:nvPr/>
        </p:nvSpPr>
        <p:spPr bwMode="auto">
          <a:xfrm>
            <a:off x="9412288" y="4173539"/>
            <a:ext cx="552052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brk</a:t>
            </a:r>
          </a:p>
        </p:txBody>
      </p:sp>
      <p:sp>
        <p:nvSpPr>
          <p:cNvPr id="33822" name="Line 30"/>
          <p:cNvSpPr>
            <a:spLocks noChangeShapeType="1"/>
          </p:cNvSpPr>
          <p:nvPr/>
        </p:nvSpPr>
        <p:spPr bwMode="auto">
          <a:xfrm flipH="1">
            <a:off x="9028114" y="4340225"/>
            <a:ext cx="384175" cy="1588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24" name="Text Box 32"/>
          <p:cNvSpPr txBox="1">
            <a:spLocks noChangeArrowheads="1"/>
          </p:cNvSpPr>
          <p:nvPr/>
        </p:nvSpPr>
        <p:spPr bwMode="auto">
          <a:xfrm>
            <a:off x="5334000" y="6172201"/>
            <a:ext cx="920542" cy="26994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latin typeface="Courier New" pitchFamily="49" charset="0"/>
                <a:ea typeface="msgothic" charset="0"/>
                <a:cs typeface="msgothic" charset="0"/>
              </a:rPr>
              <a:t>0x400000</a:t>
            </a:r>
          </a:p>
        </p:txBody>
      </p:sp>
      <p:sp>
        <p:nvSpPr>
          <p:cNvPr id="33826" name="Rectangle 34"/>
          <p:cNvSpPr>
            <a:spLocks noChangeArrowheads="1"/>
          </p:cNvSpPr>
          <p:nvPr/>
        </p:nvSpPr>
        <p:spPr bwMode="auto">
          <a:xfrm>
            <a:off x="6210829" y="5017559"/>
            <a:ext cx="2789238" cy="669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Read/write data segment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(.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, 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bss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827" name="Rectangle 35"/>
          <p:cNvSpPr>
            <a:spLocks noChangeArrowheads="1"/>
          </p:cNvSpPr>
          <p:nvPr/>
        </p:nvSpPr>
        <p:spPr bwMode="auto">
          <a:xfrm>
            <a:off x="6210829" y="5643034"/>
            <a:ext cx="2789238" cy="669925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Read-only code segment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.init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, .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text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rodata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828" name="AutoShape 36"/>
          <p:cNvSpPr>
            <a:spLocks/>
          </p:cNvSpPr>
          <p:nvPr/>
        </p:nvSpPr>
        <p:spPr bwMode="auto">
          <a:xfrm>
            <a:off x="9048750" y="5026025"/>
            <a:ext cx="76200" cy="1295400"/>
          </a:xfrm>
          <a:prstGeom prst="rightBrace">
            <a:avLst>
              <a:gd name="adj1" fmla="val 141667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29" name="Text Box 37"/>
          <p:cNvSpPr txBox="1">
            <a:spLocks noChangeArrowheads="1"/>
          </p:cNvSpPr>
          <p:nvPr/>
        </p:nvSpPr>
        <p:spPr bwMode="auto">
          <a:xfrm>
            <a:off x="9201151" y="5010151"/>
            <a:ext cx="1149459" cy="13009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Loaded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from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the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executable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file</a:t>
            </a:r>
          </a:p>
        </p:txBody>
      </p:sp>
      <p:sp>
        <p:nvSpPr>
          <p:cNvPr id="39" name="Rectangle 5"/>
          <p:cNvSpPr>
            <a:spLocks noChangeArrowheads="1"/>
          </p:cNvSpPr>
          <p:nvPr/>
        </p:nvSpPr>
        <p:spPr bwMode="auto">
          <a:xfrm>
            <a:off x="1847646" y="3320388"/>
            <a:ext cx="2971800" cy="3810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alibri" pitchFamily="34" charset="0"/>
                <a:ea typeface="msgothic" charset="0"/>
                <a:cs typeface="msgothic" charset="0"/>
              </a:rPr>
              <a:t>rodata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1847646" y="52253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.line</a:t>
            </a:r>
          </a:p>
        </p:txBody>
      </p:sp>
      <p:sp>
        <p:nvSpPr>
          <p:cNvPr id="41" name="Rectangle 4"/>
          <p:cNvSpPr>
            <a:spLocks noChangeArrowheads="1"/>
          </p:cNvSpPr>
          <p:nvPr/>
        </p:nvSpPr>
        <p:spPr bwMode="auto">
          <a:xfrm>
            <a:off x="1847646" y="2558388"/>
            <a:ext cx="2971800" cy="3810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ini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t section</a:t>
            </a:r>
          </a:p>
        </p:txBody>
      </p:sp>
      <p:sp>
        <p:nvSpPr>
          <p:cNvPr id="42" name="Rectangle 10"/>
          <p:cNvSpPr>
            <a:spLocks noChangeArrowheads="1"/>
          </p:cNvSpPr>
          <p:nvPr/>
        </p:nvSpPr>
        <p:spPr bwMode="auto">
          <a:xfrm>
            <a:off x="1847646" y="56063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alibri" pitchFamily="34" charset="0"/>
                <a:ea typeface="msgothic" charset="0"/>
                <a:cs typeface="msgothic" charset="0"/>
              </a:rPr>
              <a:t>strtab</a:t>
            </a:r>
            <a:endParaRPr lang="en-GB" sz="1600" b="1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D3FE1F0-C380-4B2E-9F3C-068F11D40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46C47C2-3709-4F89-85ED-67D7EE8A9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29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2723D-C28B-479B-90EC-19E1FA8BB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Core scenario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8ED9DF-9F77-4E09-AECC-C4AC3B852A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are given a system that has pre-implemented programs in it (compiled code plus libraries).</a:t>
            </a:r>
          </a:p>
          <a:p>
            <a:endParaRPr lang="en-US" dirty="0"/>
          </a:p>
          <a:p>
            <a:r>
              <a:rPr lang="en-US" dirty="0"/>
              <a:t>But now we want to change the behavior of some existing API.</a:t>
            </a:r>
          </a:p>
          <a:p>
            <a:br>
              <a:rPr lang="en-US" dirty="0"/>
            </a:br>
            <a:r>
              <a:rPr lang="en-US" dirty="0"/>
              <a:t>Can it be done?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C25227-7128-40B8-92AE-5AE9BA0C3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8EC955-F429-4100-8A02-3D5861B45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20787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2027238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Static Libraries</a:t>
            </a:r>
          </a:p>
        </p:txBody>
      </p:sp>
      <p:sp>
        <p:nvSpPr>
          <p:cNvPr id="29698" name="Line 2"/>
          <p:cNvSpPr>
            <a:spLocks noChangeShapeType="1"/>
          </p:cNvSpPr>
          <p:nvPr/>
        </p:nvSpPr>
        <p:spPr bwMode="auto">
          <a:xfrm>
            <a:off x="2819400" y="1919981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2133600" y="2289870"/>
            <a:ext cx="1371600" cy="360909"/>
          </a:xfrm>
          <a:prstGeom prst="rect">
            <a:avLst/>
          </a:prstGeom>
          <a:solidFill>
            <a:srgbClr val="DEDFF5"/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alibri" pitchFamily="34" charset="0"/>
                <a:ea typeface="msgothic" charset="0"/>
                <a:cs typeface="msgothic" charset="0"/>
              </a:rPr>
              <a:t>Translator</a:t>
            </a: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2295526" y="1615181"/>
            <a:ext cx="1008907" cy="3590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err="1">
                <a:latin typeface="Courier New" pitchFamily="49" charset="0"/>
                <a:ea typeface="msgothic" charset="0"/>
                <a:cs typeface="msgothic" charset="0"/>
              </a:rPr>
              <a:t>atoi.c</a:t>
            </a:r>
            <a:endParaRPr lang="en-GB" b="1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2479676" y="2986781"/>
            <a:ext cx="1008907" cy="3590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atoi.o</a:t>
            </a:r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3810000" y="2289870"/>
            <a:ext cx="1371600" cy="3609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alibri" pitchFamily="34" charset="0"/>
                <a:ea typeface="msgothic" charset="0"/>
                <a:cs typeface="msgothic" charset="0"/>
              </a:rPr>
              <a:t>Translator</a:t>
            </a:r>
          </a:p>
        </p:txBody>
      </p:sp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3821113" y="1615181"/>
            <a:ext cx="1284624" cy="3590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printf.c</a:t>
            </a:r>
          </a:p>
        </p:txBody>
      </p:sp>
      <p:sp>
        <p:nvSpPr>
          <p:cNvPr id="29704" name="Text Box 8"/>
          <p:cNvSpPr txBox="1">
            <a:spLocks noChangeArrowheads="1"/>
          </p:cNvSpPr>
          <p:nvPr/>
        </p:nvSpPr>
        <p:spPr bwMode="auto">
          <a:xfrm>
            <a:off x="3840163" y="2986781"/>
            <a:ext cx="1284624" cy="3590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printf.o</a:t>
            </a:r>
          </a:p>
        </p:txBody>
      </p:sp>
      <p:sp>
        <p:nvSpPr>
          <p:cNvPr id="29705" name="Line 9"/>
          <p:cNvSpPr>
            <a:spLocks noChangeShapeType="1"/>
          </p:cNvSpPr>
          <p:nvPr/>
        </p:nvSpPr>
        <p:spPr bwMode="auto">
          <a:xfrm>
            <a:off x="4495800" y="1919981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6" name="Line 10"/>
          <p:cNvSpPr>
            <a:spLocks noChangeShapeType="1"/>
          </p:cNvSpPr>
          <p:nvPr/>
        </p:nvSpPr>
        <p:spPr bwMode="auto">
          <a:xfrm>
            <a:off x="2819400" y="2681981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7" name="Line 11"/>
          <p:cNvSpPr>
            <a:spLocks noChangeShapeType="1"/>
          </p:cNvSpPr>
          <p:nvPr/>
        </p:nvSpPr>
        <p:spPr bwMode="auto">
          <a:xfrm>
            <a:off x="4495800" y="2681981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8" name="Line 12"/>
          <p:cNvSpPr>
            <a:spLocks noChangeShapeType="1"/>
          </p:cNvSpPr>
          <p:nvPr/>
        </p:nvSpPr>
        <p:spPr bwMode="auto">
          <a:xfrm>
            <a:off x="4495800" y="3364606"/>
            <a:ext cx="1588" cy="471488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9" name="Text Box 13"/>
          <p:cNvSpPr txBox="1">
            <a:spLocks noChangeArrowheads="1"/>
          </p:cNvSpPr>
          <p:nvPr/>
        </p:nvSpPr>
        <p:spPr bwMode="auto">
          <a:xfrm>
            <a:off x="4035426" y="4674294"/>
            <a:ext cx="1008907" cy="3590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libc.a</a:t>
            </a:r>
          </a:p>
        </p:txBody>
      </p:sp>
      <p:sp>
        <p:nvSpPr>
          <p:cNvPr id="29710" name="Line 14"/>
          <p:cNvSpPr>
            <a:spLocks noChangeShapeType="1"/>
          </p:cNvSpPr>
          <p:nvPr/>
        </p:nvSpPr>
        <p:spPr bwMode="auto">
          <a:xfrm flipH="1">
            <a:off x="5408614" y="3302694"/>
            <a:ext cx="1298575" cy="4572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3352800" y="3836095"/>
            <a:ext cx="2971800" cy="3609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err="1">
                <a:latin typeface="Calibri" pitchFamily="34" charset="0"/>
                <a:ea typeface="msgothic" charset="0"/>
                <a:cs typeface="msgothic" charset="0"/>
              </a:rPr>
              <a:t>Archiver</a:t>
            </a:r>
            <a:r>
              <a:rPr lang="en-GB" b="1">
                <a:latin typeface="Calibri" pitchFamily="34" charset="0"/>
                <a:ea typeface="msgothic" charset="0"/>
                <a:cs typeface="msgothic" charset="0"/>
              </a:rPr>
              <a:t> (</a:t>
            </a:r>
            <a:r>
              <a:rPr lang="en-GB" b="1" err="1">
                <a:latin typeface="Calibri" pitchFamily="34" charset="0"/>
                <a:ea typeface="msgothic" charset="0"/>
                <a:cs typeface="msgothic" charset="0"/>
              </a:rPr>
              <a:t>ar</a:t>
            </a:r>
            <a:r>
              <a:rPr lang="en-GB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29712" name="Text Box 16"/>
          <p:cNvSpPr txBox="1">
            <a:spLocks noChangeArrowheads="1"/>
          </p:cNvSpPr>
          <p:nvPr/>
        </p:nvSpPr>
        <p:spPr bwMode="auto">
          <a:xfrm>
            <a:off x="5410200" y="2159695"/>
            <a:ext cx="364500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alibri" pitchFamily="34" charset="0"/>
                <a:ea typeface="msgothic" charset="0"/>
                <a:cs typeface="msgothic" charset="0"/>
              </a:rPr>
              <a:t>...</a:t>
            </a:r>
          </a:p>
        </p:txBody>
      </p:sp>
      <p:sp>
        <p:nvSpPr>
          <p:cNvPr id="29713" name="Rectangle 17"/>
          <p:cNvSpPr>
            <a:spLocks noChangeArrowheads="1"/>
          </p:cNvSpPr>
          <p:nvPr/>
        </p:nvSpPr>
        <p:spPr bwMode="auto">
          <a:xfrm>
            <a:off x="6096000" y="2300982"/>
            <a:ext cx="1371600" cy="3609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alibri" pitchFamily="34" charset="0"/>
                <a:ea typeface="msgothic" charset="0"/>
                <a:cs typeface="msgothic" charset="0"/>
              </a:rPr>
              <a:t>Translator</a:t>
            </a:r>
          </a:p>
        </p:txBody>
      </p:sp>
      <p:sp>
        <p:nvSpPr>
          <p:cNvPr id="29714" name="Text Box 18"/>
          <p:cNvSpPr txBox="1">
            <a:spLocks noChangeArrowheads="1"/>
          </p:cNvSpPr>
          <p:nvPr/>
        </p:nvSpPr>
        <p:spPr bwMode="auto">
          <a:xfrm>
            <a:off x="6107113" y="1626294"/>
            <a:ext cx="1284624" cy="3590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random.c</a:t>
            </a:r>
          </a:p>
        </p:txBody>
      </p:sp>
      <p:sp>
        <p:nvSpPr>
          <p:cNvPr id="29715" name="Text Box 19"/>
          <p:cNvSpPr txBox="1">
            <a:spLocks noChangeArrowheads="1"/>
          </p:cNvSpPr>
          <p:nvPr/>
        </p:nvSpPr>
        <p:spPr bwMode="auto">
          <a:xfrm>
            <a:off x="6126163" y="2997894"/>
            <a:ext cx="1284624" cy="3590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random.o</a:t>
            </a:r>
          </a:p>
        </p:txBody>
      </p:sp>
      <p:sp>
        <p:nvSpPr>
          <p:cNvPr id="29716" name="Line 20"/>
          <p:cNvSpPr>
            <a:spLocks noChangeShapeType="1"/>
          </p:cNvSpPr>
          <p:nvPr/>
        </p:nvSpPr>
        <p:spPr bwMode="auto">
          <a:xfrm>
            <a:off x="6781800" y="1931094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7" name="Line 21"/>
          <p:cNvSpPr>
            <a:spLocks noChangeShapeType="1"/>
          </p:cNvSpPr>
          <p:nvPr/>
        </p:nvSpPr>
        <p:spPr bwMode="auto">
          <a:xfrm>
            <a:off x="6781800" y="2693094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8" name="Line 22"/>
          <p:cNvSpPr>
            <a:spLocks noChangeShapeType="1"/>
          </p:cNvSpPr>
          <p:nvPr/>
        </p:nvSpPr>
        <p:spPr bwMode="auto">
          <a:xfrm>
            <a:off x="2819400" y="3302694"/>
            <a:ext cx="1219200" cy="4572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9" name="Text Box 23"/>
          <p:cNvSpPr txBox="1">
            <a:spLocks noChangeArrowheads="1"/>
          </p:cNvSpPr>
          <p:nvPr/>
        </p:nvSpPr>
        <p:spPr bwMode="auto">
          <a:xfrm>
            <a:off x="6619875" y="3759895"/>
            <a:ext cx="3637832" cy="55746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unix</a:t>
            </a:r>
            <a:r>
              <a:rPr lang="en-GB" sz="1600" b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&gt; </a:t>
            </a:r>
            <a:r>
              <a:rPr lang="en-GB" sz="1600" b="1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ar</a:t>
            </a:r>
            <a:r>
              <a:rPr lang="en-GB" sz="1600" b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b="1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rs</a:t>
            </a:r>
            <a:r>
              <a:rPr lang="en-GB" sz="1600" b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b="1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libc.a</a:t>
            </a:r>
            <a:r>
              <a:rPr lang="en-GB" sz="1600" b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\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 </a:t>
            </a:r>
            <a:r>
              <a:rPr lang="en-GB" sz="1600" b="1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atoi.o</a:t>
            </a:r>
            <a:r>
              <a:rPr lang="en-GB" sz="1600" b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b="1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printf.o</a:t>
            </a:r>
            <a:r>
              <a:rPr lang="en-GB" sz="1600" b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… </a:t>
            </a:r>
            <a:r>
              <a:rPr lang="en-GB" sz="1600" b="1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random.o</a:t>
            </a:r>
            <a:endParaRPr lang="en-GB" sz="1600" b="1">
              <a:solidFill>
                <a:srgbClr val="C00000"/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9720" name="Line 24"/>
          <p:cNvSpPr>
            <a:spLocks noChangeShapeType="1"/>
          </p:cNvSpPr>
          <p:nvPr/>
        </p:nvSpPr>
        <p:spPr bwMode="auto">
          <a:xfrm>
            <a:off x="4495800" y="4279006"/>
            <a:ext cx="1588" cy="4572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22" name="Text Box 26"/>
          <p:cNvSpPr txBox="1">
            <a:spLocks noChangeArrowheads="1"/>
          </p:cNvSpPr>
          <p:nvPr/>
        </p:nvSpPr>
        <p:spPr bwMode="auto">
          <a:xfrm>
            <a:off x="5410200" y="4654715"/>
            <a:ext cx="4089756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C standard library, static version</a:t>
            </a:r>
          </a:p>
        </p:txBody>
      </p:sp>
      <p:sp>
        <p:nvSpPr>
          <p:cNvPr id="28" name="Rectangle 2"/>
          <p:cNvSpPr txBox="1">
            <a:spLocks noChangeArrowheads="1"/>
          </p:cNvSpPr>
          <p:nvPr/>
        </p:nvSpPr>
        <p:spPr bwMode="auto">
          <a:xfrm>
            <a:off x="1981201" y="5562600"/>
            <a:ext cx="8307387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buClr>
                <a:srgbClr val="990000"/>
              </a:buClr>
              <a:buSzPct val="60000"/>
              <a:buFont typeface="Wingdings 2" pitchFamily="18" charset="2"/>
              <a:buChar char="¢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kern="0" dirty="0">
                <a:latin typeface="Calibri" pitchFamily="34" charset="0"/>
              </a:rPr>
              <a:t>Archiver creates a single file that contains all the .o files, plus a lookup table (basically, a “directory”) that the linker can use to find the files.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F2A5439-E2E3-400E-8236-7A533AA08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084A63B-9714-4E51-9C46-0110E302E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30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874838" y="304800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Commonly Used Libraries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878013" y="1220789"/>
            <a:ext cx="8307387" cy="3152775"/>
          </a:xfrm>
          <a:ln/>
        </p:spPr>
        <p:txBody>
          <a:bodyPr/>
          <a:lstStyle/>
          <a:p>
            <a:pPr>
              <a:lnSpc>
                <a:spcPct val="80000"/>
              </a:lnSpc>
              <a:spcBef>
                <a:spcPts val="1250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 err="1">
                <a:latin typeface="Courier New" pitchFamily="49" charset="0"/>
              </a:rPr>
              <a:t>libc.a</a:t>
            </a:r>
            <a:r>
              <a:rPr lang="en-GB" sz="2000" dirty="0"/>
              <a:t> (the C standard library)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4.6 MB archive of 1496 object files.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I/O, memory allocation, signal handling, string handling, data and time, random numbers, integer math</a:t>
            </a:r>
          </a:p>
          <a:p>
            <a:pPr>
              <a:lnSpc>
                <a:spcPct val="80000"/>
              </a:lnSpc>
              <a:spcBef>
                <a:spcPts val="1250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 err="1">
                <a:latin typeface="Courier New" pitchFamily="49" charset="0"/>
              </a:rPr>
              <a:t>libm.a</a:t>
            </a:r>
            <a:r>
              <a:rPr lang="en-GB" sz="2000" dirty="0"/>
              <a:t> (the C math library)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2 MB archive of 444 object files. 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floating point math (sin, cos, tan, log, exp, sqrt, …) 	</a:t>
            </a:r>
          </a:p>
          <a:p>
            <a:pPr>
              <a:lnSpc>
                <a:spcPct val="83000"/>
              </a:lnSpc>
              <a:spcBef>
                <a:spcPts val="1250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1605951" y="3769744"/>
            <a:ext cx="4008126" cy="2872198"/>
          </a:xfrm>
          <a:prstGeom prst="rect">
            <a:avLst/>
          </a:prstGeom>
          <a:solidFill>
            <a:srgbClr val="E6E6E6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%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ar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–t /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usr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/lib/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libc.a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| sort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…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fork.o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…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fprintf.o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fpu_control.o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fputc.o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freopen.o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fscanf.o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fseek.o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fstab.o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…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6305861" y="3769744"/>
            <a:ext cx="4008126" cy="2872198"/>
          </a:xfrm>
          <a:prstGeom prst="rect">
            <a:avLst/>
          </a:prstGeom>
          <a:solidFill>
            <a:srgbClr val="E6E6E6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%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ar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–t /</a:t>
            </a:r>
            <a:r>
              <a:rPr lang="en-GB" sz="1600" dirty="0" err="1">
                <a:latin typeface="Courier New" pitchFamily="49" charset="0"/>
                <a:ea typeface="msgothic" charset="0"/>
                <a:cs typeface="msgothic" charset="0"/>
              </a:rPr>
              <a:t>usr</a:t>
            </a:r>
            <a:r>
              <a:rPr lang="en-GB" sz="1600" dirty="0">
                <a:latin typeface="Courier New" pitchFamily="49" charset="0"/>
                <a:ea typeface="msgothic" charset="0"/>
                <a:cs typeface="msgothic" charset="0"/>
              </a:rPr>
              <a:t>/lib/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libm.a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| sort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…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e_acos.o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e_acosf.o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e_acosh.o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e_acoshf.o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e_acoshl.o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e_acosl.o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e_asin.o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e_asinf.o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e_asinl.o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…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424F0F7-9612-43C8-9D50-60E8650AD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B31281C-FDE6-48CE-82A1-AE45598E8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31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5486400" y="838200"/>
            <a:ext cx="4876800" cy="53340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noAutofit/>
          </a:bodyPr>
          <a:lstStyle/>
          <a:p>
            <a:endParaRPr lang="is-IS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5170" y="435678"/>
            <a:ext cx="4298831" cy="1240722"/>
          </a:xfrm>
        </p:spPr>
        <p:txBody>
          <a:bodyPr>
            <a:normAutofit fontScale="90000"/>
          </a:bodyPr>
          <a:lstStyle/>
          <a:p>
            <a:r>
              <a:rPr lang="en-US" dirty="0"/>
              <a:t>Linking with Static Libraries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740694" y="2020990"/>
            <a:ext cx="3517106" cy="3787833"/>
          </a:xfrm>
          <a:prstGeom prst="rect">
            <a:avLst/>
          </a:prstGeom>
          <a:solidFill>
            <a:srgbClr val="F7F5C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&lt;</a:t>
            </a:r>
            <a:r>
              <a:rPr lang="en-US" sz="1600" err="1">
                <a:solidFill>
                  <a:srgbClr val="9D206F"/>
                </a:solidFill>
                <a:latin typeface="Courier New"/>
                <a:cs typeface="Courier New"/>
              </a:rPr>
              <a:t>stdio.h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&gt;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 err="1">
                <a:solidFill>
                  <a:srgbClr val="9D206F"/>
                </a:solidFill>
                <a:latin typeface="Courier New"/>
                <a:cs typeface="Courier New"/>
              </a:rPr>
              <a:t>vector.h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r-FR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>
                <a:solidFill>
                  <a:srgbClr val="C1651C"/>
                </a:solidFill>
                <a:latin typeface="Courier New"/>
                <a:cs typeface="Courier New"/>
              </a:rPr>
              <a:t>x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[2] = {1, 2};</a:t>
            </a:r>
          </a:p>
          <a:p>
            <a:r>
              <a:rPr lang="fr-FR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>
                <a:solidFill>
                  <a:srgbClr val="C1651C"/>
                </a:solidFill>
                <a:latin typeface="Courier New"/>
                <a:cs typeface="Courier New"/>
              </a:rPr>
              <a:t>y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[2] = {3, 4};</a:t>
            </a:r>
          </a:p>
          <a:p>
            <a:r>
              <a:rPr lang="nl-NL" sz="160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nl-NL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nl-NL" sz="1600" err="1">
                <a:solidFill>
                  <a:srgbClr val="C1651C"/>
                </a:solidFill>
                <a:latin typeface="Courier New"/>
                <a:cs typeface="Courier New"/>
              </a:rPr>
              <a:t>z</a:t>
            </a:r>
            <a:r>
              <a:rPr lang="nl-NL" sz="1600">
                <a:solidFill>
                  <a:srgbClr val="000000"/>
                </a:solidFill>
                <a:latin typeface="Courier New"/>
                <a:cs typeface="Courier New"/>
              </a:rPr>
              <a:t>[2];</a:t>
            </a:r>
          </a:p>
          <a:p>
            <a:endParaRPr lang="nl-NL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60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nl-NL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nl-NL" sz="160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nl-NL" sz="1600">
                <a:solidFill>
                  <a:srgbClr val="000000"/>
                </a:solidFill>
                <a:latin typeface="Courier New"/>
                <a:cs typeface="Courier New"/>
              </a:rPr>
              <a:t>(int argc, char** argv)</a:t>
            </a:r>
          </a:p>
          <a:p>
            <a:r>
              <a:rPr lang="nl-NL" sz="16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addvec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(x, y, z, 2);</a:t>
            </a:r>
          </a:p>
          <a:p>
            <a:r>
              <a:rPr lang="ro-RO" sz="1600">
                <a:solidFill>
                  <a:srgbClr val="000000"/>
                </a:solidFill>
                <a:latin typeface="Courier New"/>
                <a:cs typeface="Courier New"/>
              </a:rPr>
              <a:t>    printf(</a:t>
            </a:r>
            <a:r>
              <a:rPr lang="ro-RO" sz="1600">
                <a:solidFill>
                  <a:srgbClr val="9D206F"/>
                </a:solidFill>
                <a:latin typeface="Courier New"/>
                <a:cs typeface="Courier New"/>
              </a:rPr>
              <a:t>"z = [%d %d]\n”</a:t>
            </a:r>
            <a:r>
              <a:rPr lang="ro-RO" sz="160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ro-RO" sz="1600">
                <a:solidFill>
                  <a:srgbClr val="000000"/>
                </a:solidFill>
                <a:latin typeface="Courier New"/>
                <a:cs typeface="Courier New"/>
              </a:rPr>
              <a:t>           z[0], z[1]);</a:t>
            </a:r>
          </a:p>
          <a:p>
            <a:r>
              <a:rPr lang="is-I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6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600">
                <a:solidFill>
                  <a:srgbClr val="000000"/>
                </a:solidFill>
                <a:latin typeface="Courier New"/>
                <a:cs typeface="Courier New"/>
              </a:rPr>
              <a:t> 0;</a:t>
            </a:r>
          </a:p>
          <a:p>
            <a:r>
              <a:rPr lang="is-IS" sz="16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4128184" y="5257800"/>
            <a:ext cx="1146766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main2.c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5693138" y="1817133"/>
            <a:ext cx="4441462" cy="1818063"/>
          </a:xfrm>
          <a:prstGeom prst="rect">
            <a:avLst/>
          </a:prstGeom>
          <a:solidFill>
            <a:srgbClr val="F7F5C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err="1">
                <a:solidFill>
                  <a:srgbClr val="4A00FF"/>
                </a:solidFill>
                <a:latin typeface="Courier New"/>
                <a:cs typeface="Courier New"/>
              </a:rPr>
              <a:t>addvec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>
                <a:solidFill>
                  <a:srgbClr val="C1651C"/>
                </a:solidFill>
                <a:latin typeface="Courier New"/>
                <a:cs typeface="Courier New"/>
              </a:rPr>
              <a:t>x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>
                <a:solidFill>
                  <a:srgbClr val="C1651C"/>
                </a:solidFill>
                <a:latin typeface="Courier New"/>
                <a:cs typeface="Courier New"/>
              </a:rPr>
              <a:t>y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fr-FR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fr-FR" sz="1600">
                <a:solidFill>
                  <a:srgbClr val="C1651C"/>
                </a:solidFill>
                <a:latin typeface="Courier New"/>
                <a:cs typeface="Courier New"/>
              </a:rPr>
              <a:t>z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r-FR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600">
                <a:solidFill>
                  <a:srgbClr val="000000"/>
                </a:solidFill>
                <a:latin typeface="Courier New"/>
                <a:cs typeface="Courier New"/>
              </a:rPr>
              <a:t> (i = 0; i &lt; n; i++)</a:t>
            </a:r>
          </a:p>
          <a:p>
            <a:r>
              <a:rPr lang="es-ES_tradnl" sz="1600">
                <a:solidFill>
                  <a:srgbClr val="000000"/>
                </a:solidFill>
                <a:latin typeface="Courier New"/>
                <a:cs typeface="Courier New"/>
              </a:rPr>
              <a:t>        z[i] = x[i] + y[i];</a:t>
            </a:r>
          </a:p>
          <a:p>
            <a:r>
              <a:rPr lang="es-ES_tradnl" sz="16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is-IS" sz="160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5693138" y="3774995"/>
            <a:ext cx="4441462" cy="2064284"/>
          </a:xfrm>
          <a:prstGeom prst="rect">
            <a:avLst/>
          </a:prstGeom>
          <a:solidFill>
            <a:srgbClr val="F7F5C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err="1">
                <a:solidFill>
                  <a:srgbClr val="4A00FF"/>
                </a:solidFill>
                <a:latin typeface="Courier New"/>
                <a:cs typeface="Courier New"/>
              </a:rPr>
              <a:t>multvec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>
                <a:solidFill>
                  <a:srgbClr val="C1651C"/>
                </a:solidFill>
                <a:latin typeface="Courier New"/>
                <a:cs typeface="Courier New"/>
              </a:rPr>
              <a:t>x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>
                <a:solidFill>
                  <a:srgbClr val="C1651C"/>
                </a:solidFill>
                <a:latin typeface="Courier New"/>
                <a:cs typeface="Courier New"/>
              </a:rPr>
              <a:t>y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             </a:t>
            </a:r>
            <a:r>
              <a:rPr lang="fr-FR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fr-FR" sz="1600">
                <a:solidFill>
                  <a:srgbClr val="C1651C"/>
                </a:solidFill>
                <a:latin typeface="Courier New"/>
                <a:cs typeface="Courier New"/>
              </a:rPr>
              <a:t>z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r-FR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fr-FR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600">
                <a:solidFill>
                  <a:srgbClr val="C200FF"/>
                </a:solidFill>
                <a:latin typeface="Courier New"/>
                <a:cs typeface="Courier New"/>
              </a:rPr>
              <a:t>    for</a:t>
            </a:r>
            <a:r>
              <a:rPr lang="da-DK" sz="1600">
                <a:solidFill>
                  <a:srgbClr val="000000"/>
                </a:solidFill>
                <a:latin typeface="Courier New"/>
                <a:cs typeface="Courier New"/>
              </a:rPr>
              <a:t> (i = 0; i &lt; n; i++)</a:t>
            </a:r>
          </a:p>
          <a:p>
            <a:r>
              <a:rPr lang="es-ES_tradnl" sz="1600">
                <a:solidFill>
                  <a:srgbClr val="000000"/>
                </a:solidFill>
                <a:latin typeface="Courier New"/>
                <a:cs typeface="Courier New"/>
              </a:rPr>
              <a:t>        z[i] = x[i] * y[i];</a:t>
            </a:r>
          </a:p>
          <a:p>
            <a:r>
              <a:rPr lang="es-ES_tradnl" sz="16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is-IS" sz="160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8727940" y="5527595"/>
            <a:ext cx="1422482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multvec.c</a:t>
            </a:r>
            <a:endParaRPr lang="en-GB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8866462" y="3341132"/>
            <a:ext cx="1284624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addvec.c</a:t>
            </a:r>
            <a:endParaRPr lang="en-GB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315201" y="914400"/>
            <a:ext cx="17628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err="1">
                <a:latin typeface="Courier New"/>
                <a:cs typeface="Courier New"/>
              </a:rPr>
              <a:t>libvector.a</a:t>
            </a:r>
            <a:endParaRPr lang="en-US">
              <a:latin typeface="Courier New"/>
              <a:cs typeface="Courier New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50936A-4CAA-455F-86F9-EB6FD2059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C768D2E3-4F6D-4010-B133-D2B375209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76909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Grp="1" noChangeArrowheads="1"/>
          </p:cNvSpPr>
          <p:nvPr>
            <p:ph type="title"/>
          </p:nvPr>
        </p:nvSpPr>
        <p:spPr>
          <a:xfrm>
            <a:off x="1016464" y="249389"/>
            <a:ext cx="10786872" cy="1499616"/>
          </a:xfrm>
        </p:spPr>
        <p:txBody>
          <a:bodyPr/>
          <a:lstStyle/>
          <a:p>
            <a:r>
              <a:rPr lang="en-GB" dirty="0"/>
              <a:t>Linking with Static Libraries</a:t>
            </a:r>
          </a:p>
        </p:txBody>
      </p:sp>
      <p:sp>
        <p:nvSpPr>
          <p:cNvPr id="31746" name="Line 2"/>
          <p:cNvSpPr>
            <a:spLocks noChangeShapeType="1"/>
          </p:cNvSpPr>
          <p:nvPr/>
        </p:nvSpPr>
        <p:spPr bwMode="auto">
          <a:xfrm>
            <a:off x="2222501" y="2582862"/>
            <a:ext cx="1587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1698625" y="2992439"/>
            <a:ext cx="2070100" cy="6445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alibri" pitchFamily="34" charset="0"/>
                <a:ea typeface="msgothic" charset="0"/>
                <a:cs typeface="msgothic" charset="0"/>
              </a:rPr>
              <a:t>Translators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b="1" err="1">
                <a:latin typeface="Courier New" pitchFamily="49" charset="0"/>
                <a:ea typeface="msgothic" charset="0"/>
                <a:cs typeface="msgothic" charset="0"/>
              </a:rPr>
              <a:t>cpp</a:t>
            </a:r>
            <a:r>
              <a:rPr lang="en-GB" b="1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cc1</a:t>
            </a:r>
            <a:r>
              <a:rPr lang="en-GB" b="1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as</a:t>
            </a:r>
            <a:r>
              <a:rPr lang="en-GB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1676400" y="2286000"/>
            <a:ext cx="1146766" cy="3590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main2.c</a:t>
            </a: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3325813" y="3994150"/>
            <a:ext cx="1146766" cy="3590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main2.o</a:t>
            </a:r>
          </a:p>
        </p:txBody>
      </p:sp>
      <p:sp>
        <p:nvSpPr>
          <p:cNvPr id="31750" name="Line 6"/>
          <p:cNvSpPr>
            <a:spLocks noChangeShapeType="1"/>
          </p:cNvSpPr>
          <p:nvPr/>
        </p:nvSpPr>
        <p:spPr bwMode="auto">
          <a:xfrm>
            <a:off x="2765426" y="3681413"/>
            <a:ext cx="815975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1" name="Line 7"/>
          <p:cNvSpPr>
            <a:spLocks noChangeShapeType="1"/>
          </p:cNvSpPr>
          <p:nvPr/>
        </p:nvSpPr>
        <p:spPr bwMode="auto">
          <a:xfrm>
            <a:off x="3868738" y="4291013"/>
            <a:ext cx="762000" cy="3048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6877051" y="3263900"/>
            <a:ext cx="1008907" cy="3590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libc.a</a:t>
            </a:r>
          </a:p>
        </p:txBody>
      </p:sp>
      <p:sp>
        <p:nvSpPr>
          <p:cNvPr id="31753" name="Line 9"/>
          <p:cNvSpPr>
            <a:spLocks noChangeShapeType="1"/>
          </p:cNvSpPr>
          <p:nvPr/>
        </p:nvSpPr>
        <p:spPr bwMode="auto">
          <a:xfrm>
            <a:off x="5505452" y="3649663"/>
            <a:ext cx="1587" cy="102235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4021138" y="4672014"/>
            <a:ext cx="2971800" cy="3609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alibri" pitchFamily="34" charset="0"/>
                <a:ea typeface="msgothic" charset="0"/>
                <a:cs typeface="msgothic" charset="0"/>
              </a:rPr>
              <a:t>Linker (</a:t>
            </a: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ld</a:t>
            </a:r>
            <a:r>
              <a:rPr lang="en-GB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1755" name="Text Box 11"/>
          <p:cNvSpPr txBox="1">
            <a:spLocks noChangeArrowheads="1"/>
          </p:cNvSpPr>
          <p:nvPr/>
        </p:nvSpPr>
        <p:spPr bwMode="auto">
          <a:xfrm>
            <a:off x="5043593" y="5518151"/>
            <a:ext cx="1012890" cy="357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prog2c</a:t>
            </a:r>
          </a:p>
        </p:txBody>
      </p:sp>
      <p:sp>
        <p:nvSpPr>
          <p:cNvPr id="31756" name="Line 12"/>
          <p:cNvSpPr>
            <a:spLocks noChangeShapeType="1"/>
          </p:cNvSpPr>
          <p:nvPr/>
        </p:nvSpPr>
        <p:spPr bwMode="auto">
          <a:xfrm>
            <a:off x="5505450" y="5047191"/>
            <a:ext cx="1588" cy="414338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7" name="Text Box 13"/>
          <p:cNvSpPr txBox="1">
            <a:spLocks noChangeArrowheads="1"/>
          </p:cNvSpPr>
          <p:nvPr/>
        </p:nvSpPr>
        <p:spPr bwMode="auto">
          <a:xfrm>
            <a:off x="7101022" y="3886201"/>
            <a:ext cx="3185978" cy="62639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printf.o</a:t>
            </a:r>
            <a:r>
              <a:rPr lang="en-GB" b="1" i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b="1" i="1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and any other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modules called by </a:t>
            </a:r>
            <a:r>
              <a:rPr lang="en-GB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printf.o</a:t>
            </a:r>
            <a:r>
              <a:rPr lang="en-GB" b="1" i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</p:txBody>
      </p:sp>
      <p:sp>
        <p:nvSpPr>
          <p:cNvPr id="31758" name="Text Box 14"/>
          <p:cNvSpPr txBox="1">
            <a:spLocks noChangeArrowheads="1"/>
          </p:cNvSpPr>
          <p:nvPr/>
        </p:nvSpPr>
        <p:spPr bwMode="auto">
          <a:xfrm>
            <a:off x="4711701" y="3263900"/>
            <a:ext cx="1698199" cy="3590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libvector.a</a:t>
            </a:r>
          </a:p>
        </p:txBody>
      </p:sp>
      <p:sp>
        <p:nvSpPr>
          <p:cNvPr id="31759" name="Text Box 15"/>
          <p:cNvSpPr txBox="1">
            <a:spLocks noChangeArrowheads="1"/>
          </p:cNvSpPr>
          <p:nvPr/>
        </p:nvSpPr>
        <p:spPr bwMode="auto">
          <a:xfrm>
            <a:off x="5516563" y="3994150"/>
            <a:ext cx="1284624" cy="3590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addvec.o</a:t>
            </a:r>
          </a:p>
        </p:txBody>
      </p:sp>
      <p:sp>
        <p:nvSpPr>
          <p:cNvPr id="31760" name="Line 16"/>
          <p:cNvSpPr>
            <a:spLocks noChangeShapeType="1"/>
          </p:cNvSpPr>
          <p:nvPr/>
        </p:nvSpPr>
        <p:spPr bwMode="auto">
          <a:xfrm flipH="1">
            <a:off x="6505576" y="3590397"/>
            <a:ext cx="841375" cy="10668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61" name="Text Box 17"/>
          <p:cNvSpPr txBox="1">
            <a:spLocks noChangeArrowheads="1"/>
          </p:cNvSpPr>
          <p:nvPr/>
        </p:nvSpPr>
        <p:spPr bwMode="auto">
          <a:xfrm>
            <a:off x="8453439" y="3206751"/>
            <a:ext cx="1552839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Static libraries</a:t>
            </a:r>
          </a:p>
        </p:txBody>
      </p:sp>
      <p:sp>
        <p:nvSpPr>
          <p:cNvPr id="31762" name="Text Box 18"/>
          <p:cNvSpPr txBox="1">
            <a:spLocks noChangeArrowheads="1"/>
          </p:cNvSpPr>
          <p:nvPr/>
        </p:nvSpPr>
        <p:spPr bwMode="auto">
          <a:xfrm>
            <a:off x="1749425" y="3883026"/>
            <a:ext cx="1305592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err="1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Relocatable</a:t>
            </a:r>
            <a:endParaRPr lang="en-GB" b="1" i="1">
              <a:solidFill>
                <a:srgbClr val="C00000"/>
              </a:solidFill>
              <a:latin typeface="Calibri" pitchFamily="34" charset="0"/>
              <a:ea typeface="msgothic" charset="0"/>
              <a:cs typeface="msgothic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object files</a:t>
            </a:r>
          </a:p>
        </p:txBody>
      </p:sp>
      <p:sp>
        <p:nvSpPr>
          <p:cNvPr id="31763" name="Text Box 19"/>
          <p:cNvSpPr txBox="1">
            <a:spLocks noChangeArrowheads="1"/>
          </p:cNvSpPr>
          <p:nvPr/>
        </p:nvSpPr>
        <p:spPr bwMode="auto">
          <a:xfrm>
            <a:off x="6172251" y="5378450"/>
            <a:ext cx="2210134" cy="90896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Fully linked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executable object file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itchFamily="34" charset="0"/>
                <a:ea typeface="msgothic" charset="0"/>
                <a:cs typeface="msgothic" charset="0"/>
              </a:rPr>
              <a:t>(861,232 bytes)</a:t>
            </a:r>
            <a:endParaRPr lang="en-GB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1764" name="Text Box 20"/>
          <p:cNvSpPr txBox="1">
            <a:spLocks noChangeArrowheads="1"/>
          </p:cNvSpPr>
          <p:nvPr/>
        </p:nvSpPr>
        <p:spPr bwMode="auto">
          <a:xfrm>
            <a:off x="2784475" y="2286000"/>
            <a:ext cx="1284624" cy="3590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vector.h</a:t>
            </a:r>
          </a:p>
        </p:txBody>
      </p:sp>
      <p:sp>
        <p:nvSpPr>
          <p:cNvPr id="31765" name="Line 21"/>
          <p:cNvSpPr>
            <a:spLocks noChangeShapeType="1"/>
          </p:cNvSpPr>
          <p:nvPr/>
        </p:nvSpPr>
        <p:spPr bwMode="auto">
          <a:xfrm>
            <a:off x="3406776" y="2582862"/>
            <a:ext cx="1587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66" name="Rectangle 22"/>
          <p:cNvSpPr>
            <a:spLocks noChangeArrowheads="1"/>
          </p:cNvSpPr>
          <p:nvPr/>
        </p:nvSpPr>
        <p:spPr bwMode="auto">
          <a:xfrm>
            <a:off x="4852989" y="2289176"/>
            <a:ext cx="1304925" cy="6445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err="1">
                <a:latin typeface="Calibri" pitchFamily="34" charset="0"/>
                <a:ea typeface="msgothic" charset="0"/>
                <a:cs typeface="msgothic" charset="0"/>
              </a:rPr>
              <a:t>Archiver</a:t>
            </a:r>
            <a:endParaRPr lang="en-GB" b="1">
              <a:latin typeface="Calibri" pitchFamily="34" charset="0"/>
              <a:ea typeface="msgothic" charset="0"/>
              <a:cs typeface="msgothic" charset="0"/>
            </a:endParaRP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b="1" err="1">
                <a:latin typeface="Courier New" pitchFamily="49" charset="0"/>
                <a:ea typeface="msgothic" charset="0"/>
                <a:cs typeface="msgothic" charset="0"/>
              </a:rPr>
              <a:t>ar</a:t>
            </a:r>
            <a:r>
              <a:rPr lang="en-GB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1767" name="Line 23"/>
          <p:cNvSpPr>
            <a:spLocks noChangeShapeType="1"/>
          </p:cNvSpPr>
          <p:nvPr/>
        </p:nvSpPr>
        <p:spPr bwMode="auto">
          <a:xfrm>
            <a:off x="5505452" y="2955926"/>
            <a:ext cx="1587" cy="411163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68" name="Line 24"/>
          <p:cNvSpPr>
            <a:spLocks noChangeShapeType="1"/>
          </p:cNvSpPr>
          <p:nvPr/>
        </p:nvSpPr>
        <p:spPr bwMode="auto">
          <a:xfrm>
            <a:off x="4953000" y="1874838"/>
            <a:ext cx="1588" cy="411163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69" name="Line 25"/>
          <p:cNvSpPr>
            <a:spLocks noChangeShapeType="1"/>
          </p:cNvSpPr>
          <p:nvPr/>
        </p:nvSpPr>
        <p:spPr bwMode="auto">
          <a:xfrm>
            <a:off x="6096000" y="1874838"/>
            <a:ext cx="1588" cy="411163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70" name="Text Box 26"/>
          <p:cNvSpPr txBox="1">
            <a:spLocks noChangeArrowheads="1"/>
          </p:cNvSpPr>
          <p:nvPr/>
        </p:nvSpPr>
        <p:spPr bwMode="auto">
          <a:xfrm>
            <a:off x="4125913" y="1538288"/>
            <a:ext cx="1284624" cy="3590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addvec.o</a:t>
            </a:r>
          </a:p>
        </p:txBody>
      </p:sp>
      <p:sp>
        <p:nvSpPr>
          <p:cNvPr id="31771" name="Text Box 27"/>
          <p:cNvSpPr txBox="1">
            <a:spLocks noChangeArrowheads="1"/>
          </p:cNvSpPr>
          <p:nvPr/>
        </p:nvSpPr>
        <p:spPr bwMode="auto">
          <a:xfrm>
            <a:off x="5449888" y="1524000"/>
            <a:ext cx="1422482" cy="3590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multvec.o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419601" y="6347379"/>
            <a:ext cx="20172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>
                <a:latin typeface="Calibri" pitchFamily="34" charset="0"/>
              </a:rPr>
              <a:t>“c” for “compile-time”</a:t>
            </a:r>
          </a:p>
        </p:txBody>
      </p:sp>
      <p:sp>
        <p:nvSpPr>
          <p:cNvPr id="30" name="Text Box 26"/>
          <p:cNvSpPr txBox="1">
            <a:spLocks noChangeArrowheads="1"/>
          </p:cNvSpPr>
          <p:nvPr/>
        </p:nvSpPr>
        <p:spPr bwMode="auto">
          <a:xfrm>
            <a:off x="7011134" y="4724401"/>
            <a:ext cx="3761264" cy="55746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unix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&gt; 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gcc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mr-IN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–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static </a:t>
            </a:r>
            <a:r>
              <a:rPr lang="mr-IN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–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o prog2c \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	      main2.o -L. -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lvector</a:t>
            </a:r>
            <a:endParaRPr lang="en-GB" sz="1600" b="1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FE55A1-F333-4B06-8D1F-F7DEA98BF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D411C8-F296-457D-9724-F12235A34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33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981200" y="3603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Using Static Libraries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79614" y="1428750"/>
            <a:ext cx="8307387" cy="4133850"/>
          </a:xfrm>
          <a:ln/>
        </p:spPr>
        <p:txBody>
          <a:bodyPr>
            <a:normAutofit fontScale="85000" lnSpcReduction="10000"/>
          </a:bodyPr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Linker’s algorithm for resolving external references: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Scan </a:t>
            </a:r>
            <a:r>
              <a:rPr lang="en-GB" b="1">
                <a:latin typeface="Courier New" pitchFamily="49" charset="0"/>
              </a:rPr>
              <a:t>.o</a:t>
            </a:r>
            <a:r>
              <a:rPr lang="en-GB"/>
              <a:t> files and </a:t>
            </a:r>
            <a:r>
              <a:rPr lang="en-GB" b="1">
                <a:latin typeface="Courier New" pitchFamily="49" charset="0"/>
              </a:rPr>
              <a:t>.a</a:t>
            </a:r>
            <a:r>
              <a:rPr lang="en-GB"/>
              <a:t> files in the command line order.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During the scan, keep a list of the current unresolved references.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As each new </a:t>
            </a:r>
            <a:r>
              <a:rPr lang="en-GB" b="1">
                <a:latin typeface="Courier New" pitchFamily="49" charset="0"/>
              </a:rPr>
              <a:t>.o</a:t>
            </a:r>
            <a:r>
              <a:rPr lang="en-GB"/>
              <a:t> or </a:t>
            </a:r>
            <a:r>
              <a:rPr lang="en-GB" b="1">
                <a:latin typeface="Courier New" pitchFamily="49" charset="0"/>
              </a:rPr>
              <a:t>.a</a:t>
            </a:r>
            <a:r>
              <a:rPr lang="en-GB"/>
              <a:t> file, </a:t>
            </a:r>
            <a:r>
              <a:rPr lang="en-GB" i="1" err="1"/>
              <a:t>obj</a:t>
            </a:r>
            <a:r>
              <a:rPr lang="en-GB"/>
              <a:t>, is encountered, try to resolve each unresolved reference in the list against the symbols defined in </a:t>
            </a:r>
            <a:r>
              <a:rPr lang="en-GB" i="1"/>
              <a:t>obj</a:t>
            </a:r>
            <a:r>
              <a:rPr lang="en-GB"/>
              <a:t>. 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If any entries in the unresolved list at end of scan, then error.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Problem: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Command line order matters!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Moral: put libraries at the end of the command line. </a:t>
            </a:r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2376578" y="5562600"/>
            <a:ext cx="6723613" cy="1024064"/>
          </a:xfrm>
          <a:prstGeom prst="rect">
            <a:avLst/>
          </a:prstGeom>
          <a:solidFill>
            <a:srgbClr val="E6E6E6"/>
          </a:solidFill>
          <a:ln w="64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unix</a:t>
            </a:r>
            <a:r>
              <a:rPr lang="en-GB" sz="1600" dirty="0">
                <a:latin typeface="Courier New" pitchFamily="49" charset="0"/>
                <a:ea typeface="msgothic" charset="0"/>
                <a:cs typeface="msgothic" charset="0"/>
              </a:rPr>
              <a:t>&gt; </a:t>
            </a:r>
            <a:r>
              <a:rPr lang="en-GB" sz="1600" dirty="0" err="1">
                <a:latin typeface="Courier New" pitchFamily="49" charset="0"/>
                <a:ea typeface="msgothic" charset="0"/>
                <a:cs typeface="msgothic" charset="0"/>
              </a:rPr>
              <a:t>gcc</a:t>
            </a:r>
            <a:r>
              <a:rPr lang="en-GB" sz="1600" dirty="0">
                <a:latin typeface="Courier New" pitchFamily="49" charset="0"/>
                <a:ea typeface="msgothic" charset="0"/>
                <a:cs typeface="msgothic" charset="0"/>
              </a:rPr>
              <a:t> -static -o prog2c -L. -</a:t>
            </a:r>
            <a:r>
              <a:rPr lang="en-GB" sz="1600" dirty="0" err="1">
                <a:latin typeface="Courier New" pitchFamily="49" charset="0"/>
                <a:ea typeface="msgothic" charset="0"/>
                <a:cs typeface="msgothic" charset="0"/>
              </a:rPr>
              <a:t>lvector</a:t>
            </a:r>
            <a:r>
              <a:rPr lang="en-GB" sz="1600" dirty="0">
                <a:latin typeface="Courier New" pitchFamily="49" charset="0"/>
                <a:ea typeface="msgothic" charset="0"/>
                <a:cs typeface="msgothic" charset="0"/>
              </a:rPr>
              <a:t> main2.o 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  <a:ea typeface="msgothic" charset="0"/>
                <a:cs typeface="msgothic" charset="0"/>
              </a:rPr>
              <a:t>main2.o: In function `main':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  <a:ea typeface="msgothic" charset="0"/>
                <a:cs typeface="msgothic" charset="0"/>
              </a:rPr>
              <a:t>main2.c:(.text+0x19): undefined reference to `</a:t>
            </a:r>
            <a:r>
              <a:rPr lang="en-GB" sz="1600" dirty="0" err="1">
                <a:latin typeface="Courier New" pitchFamily="49" charset="0"/>
                <a:ea typeface="msgothic" charset="0"/>
                <a:cs typeface="msgothic" charset="0"/>
              </a:rPr>
              <a:t>addvec</a:t>
            </a:r>
            <a:r>
              <a:rPr lang="en-GB" sz="1600" dirty="0">
                <a:latin typeface="Courier New" pitchFamily="49" charset="0"/>
                <a:ea typeface="msgothic" charset="0"/>
                <a:cs typeface="msgothic" charset="0"/>
              </a:rPr>
              <a:t>'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  <a:ea typeface="msgothic" charset="0"/>
                <a:cs typeface="msgothic" charset="0"/>
              </a:rPr>
              <a:t>collect2: error: </a:t>
            </a:r>
            <a:r>
              <a:rPr lang="en-GB" sz="1600" dirty="0" err="1">
                <a:latin typeface="Courier New" pitchFamily="49" charset="0"/>
                <a:ea typeface="msgothic" charset="0"/>
                <a:cs typeface="msgothic" charset="0"/>
              </a:rPr>
              <a:t>ld</a:t>
            </a:r>
            <a:r>
              <a:rPr lang="en-GB" sz="1600" dirty="0">
                <a:latin typeface="Courier New" pitchFamily="49" charset="0"/>
                <a:ea typeface="msgothic" charset="0"/>
                <a:cs typeface="msgothic" charset="0"/>
              </a:rPr>
              <a:t> returned 1 exit status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FAE71EC-C4C2-470B-ABD9-470FC5919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B277DC2-8938-49B4-88D9-E8A2F0E44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34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Shared Libraries</a:t>
            </a: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Static libraries have the following disadvantages:</a:t>
            </a:r>
          </a:p>
          <a:p>
            <a:pPr lvl="1"/>
            <a:r>
              <a:rPr lang="en-GB" dirty="0"/>
              <a:t> Duplication in the stored executables (every function needs </a:t>
            </a:r>
            <a:r>
              <a:rPr lang="en-GB" dirty="0" err="1"/>
              <a:t>libc</a:t>
            </a:r>
            <a:r>
              <a:rPr lang="en-GB" dirty="0"/>
              <a:t>)</a:t>
            </a:r>
          </a:p>
          <a:p>
            <a:pPr lvl="1"/>
            <a:r>
              <a:rPr lang="en-GB" dirty="0"/>
              <a:t> Duplication in the running executables</a:t>
            </a:r>
          </a:p>
          <a:p>
            <a:pPr lvl="1"/>
            <a:r>
              <a:rPr lang="en-GB" dirty="0"/>
              <a:t> Minor bug fixes in system libraries?  Must rebuild everything! </a:t>
            </a:r>
          </a:p>
          <a:p>
            <a:pPr lvl="1"/>
            <a:endParaRPr lang="en-GB" dirty="0"/>
          </a:p>
          <a:p>
            <a:pPr marL="128016" lvl="1" indent="0">
              <a:buNone/>
            </a:pPr>
            <a:r>
              <a:rPr lang="en-GB" dirty="0"/>
              <a:t>Example: hugely disruptive 2016 library issue:</a:t>
            </a:r>
          </a:p>
          <a:p>
            <a:pPr marL="128016" lvl="1" indent="0">
              <a:buNone/>
            </a:pPr>
            <a:r>
              <a:rPr lang="en-GB" dirty="0"/>
              <a:t> 	</a:t>
            </a:r>
            <a:r>
              <a:rPr lang="en-GB" dirty="0">
                <a:hlinkClick r:id="rId3"/>
              </a:rPr>
              <a:t> https://security.googleblog.com/2016/02/cve-2015-7547-glibc-getaddrinfo-stack.html</a:t>
            </a:r>
            <a:endParaRPr lang="en-GB" dirty="0"/>
          </a:p>
          <a:p>
            <a:endParaRPr lang="en-GB" dirty="0"/>
          </a:p>
          <a:p>
            <a:pPr lvl="1"/>
            <a:endParaRPr lang="en-GB" dirty="0"/>
          </a:p>
          <a:p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AB86B99-3BED-47F2-A701-B973F89C0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9CA2FDB-E66F-4E80-BAD3-4DE68EA64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35</a:t>
            </a:fld>
            <a:endParaRPr lang="en-US"/>
          </a:p>
        </p:txBody>
      </p:sp>
    </p:spTree>
  </p:cSld>
  <p:clrMapOvr>
    <a:masterClrMapping/>
  </p:clrMapOvr>
  <p:transition spd="med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Shared Libraries</a:t>
            </a: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Shared libraries save space and resolve this issue.</a:t>
            </a:r>
          </a:p>
          <a:p>
            <a:endParaRPr lang="en-GB" dirty="0"/>
          </a:p>
          <a:p>
            <a:r>
              <a:rPr lang="en-GB" dirty="0"/>
              <a:t>Term refers to:</a:t>
            </a:r>
          </a:p>
          <a:p>
            <a:pPr lvl="1"/>
            <a:r>
              <a:rPr lang="en-GB" dirty="0"/>
              <a:t> Object files that contain code and data.</a:t>
            </a:r>
          </a:p>
          <a:p>
            <a:pPr lvl="1"/>
            <a:r>
              <a:rPr lang="en-GB" dirty="0"/>
              <a:t> Saved in a special directly (LOADPATH points to it).</a:t>
            </a:r>
          </a:p>
          <a:p>
            <a:pPr lvl="1"/>
            <a:r>
              <a:rPr lang="en-GB" dirty="0"/>
              <a:t> Loaded and linked into an application dynamically, at either load-time </a:t>
            </a:r>
            <a:br>
              <a:rPr lang="en-GB" dirty="0"/>
            </a:br>
            <a:r>
              <a:rPr lang="en-GB" dirty="0"/>
              <a:t>  or run-time</a:t>
            </a:r>
          </a:p>
          <a:p>
            <a:pPr lvl="1"/>
            <a:r>
              <a:rPr lang="en-GB" dirty="0"/>
              <a:t> Also called: dynamic link libraries, DLLs, .so files</a:t>
            </a:r>
          </a:p>
          <a:p>
            <a:pPr lvl="1"/>
            <a:endParaRPr lang="en-GB" dirty="0"/>
          </a:p>
          <a:p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C7677AD-5CE9-4FCD-AD01-B571D610E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A66B47F-C7E8-4C36-9232-6FC94FB59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93072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2027238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Dynamic Library Example</a:t>
            </a:r>
          </a:p>
        </p:txBody>
      </p:sp>
      <p:sp>
        <p:nvSpPr>
          <p:cNvPr id="29698" name="Line 2"/>
          <p:cNvSpPr>
            <a:spLocks noChangeShapeType="1"/>
          </p:cNvSpPr>
          <p:nvPr/>
        </p:nvSpPr>
        <p:spPr bwMode="auto">
          <a:xfrm>
            <a:off x="2819400" y="1919981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2133600" y="2289870"/>
            <a:ext cx="1371600" cy="360909"/>
          </a:xfrm>
          <a:prstGeom prst="rect">
            <a:avLst/>
          </a:prstGeom>
          <a:solidFill>
            <a:srgbClr val="DEDFF5"/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alibri" pitchFamily="34" charset="0"/>
                <a:ea typeface="msgothic" charset="0"/>
                <a:cs typeface="msgothic" charset="0"/>
              </a:rPr>
              <a:t>Translator</a:t>
            </a: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2295525" y="1615181"/>
            <a:ext cx="1284624" cy="3590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err="1">
                <a:latin typeface="Courier New" pitchFamily="49" charset="0"/>
                <a:ea typeface="msgothic" charset="0"/>
                <a:cs typeface="msgothic" charset="0"/>
              </a:rPr>
              <a:t>addvec</a:t>
            </a:r>
            <a:r>
              <a:rPr lang="en-GB" b="1" dirty="0" err="1">
                <a:latin typeface="Courier New" pitchFamily="49" charset="0"/>
                <a:ea typeface="msgothic" charset="0"/>
                <a:cs typeface="msgothic" charset="0"/>
              </a:rPr>
              <a:t>.c</a:t>
            </a:r>
            <a:endParaRPr lang="en-GB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2133600" y="2971800"/>
            <a:ext cx="1284624" cy="3590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 err="1">
                <a:latin typeface="Courier New" pitchFamily="49" charset="0"/>
                <a:ea typeface="msgothic" charset="0"/>
                <a:cs typeface="msgothic" charset="0"/>
              </a:rPr>
              <a:t>addvec.o</a:t>
            </a:r>
            <a:endParaRPr lang="en-GB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3810000" y="2289870"/>
            <a:ext cx="1371600" cy="3609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alibri" pitchFamily="34" charset="0"/>
                <a:ea typeface="msgothic" charset="0"/>
                <a:cs typeface="msgothic" charset="0"/>
              </a:rPr>
              <a:t>Translator</a:t>
            </a:r>
          </a:p>
        </p:txBody>
      </p:sp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3821113" y="1615181"/>
            <a:ext cx="1422482" cy="3590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 err="1">
                <a:latin typeface="Courier New" pitchFamily="49" charset="0"/>
                <a:ea typeface="msgothic" charset="0"/>
                <a:cs typeface="msgothic" charset="0"/>
              </a:rPr>
              <a:t>multvec.c</a:t>
            </a:r>
            <a:endParaRPr lang="en-GB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9704" name="Text Box 8"/>
          <p:cNvSpPr txBox="1">
            <a:spLocks noChangeArrowheads="1"/>
          </p:cNvSpPr>
          <p:nvPr/>
        </p:nvSpPr>
        <p:spPr bwMode="auto">
          <a:xfrm>
            <a:off x="3840163" y="2986781"/>
            <a:ext cx="1422482" cy="3590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 err="1">
                <a:latin typeface="Courier New" pitchFamily="49" charset="0"/>
                <a:ea typeface="msgothic" charset="0"/>
                <a:cs typeface="msgothic" charset="0"/>
              </a:rPr>
              <a:t>multvec.o</a:t>
            </a:r>
            <a:endParaRPr lang="en-GB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9705" name="Line 9"/>
          <p:cNvSpPr>
            <a:spLocks noChangeShapeType="1"/>
          </p:cNvSpPr>
          <p:nvPr/>
        </p:nvSpPr>
        <p:spPr bwMode="auto">
          <a:xfrm>
            <a:off x="4495800" y="1919981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6" name="Line 10"/>
          <p:cNvSpPr>
            <a:spLocks noChangeShapeType="1"/>
          </p:cNvSpPr>
          <p:nvPr/>
        </p:nvSpPr>
        <p:spPr bwMode="auto">
          <a:xfrm>
            <a:off x="2819400" y="2681981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7" name="Line 11"/>
          <p:cNvSpPr>
            <a:spLocks noChangeShapeType="1"/>
          </p:cNvSpPr>
          <p:nvPr/>
        </p:nvSpPr>
        <p:spPr bwMode="auto">
          <a:xfrm>
            <a:off x="4495800" y="2681981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8" name="Line 12"/>
          <p:cNvSpPr>
            <a:spLocks noChangeShapeType="1"/>
          </p:cNvSpPr>
          <p:nvPr/>
        </p:nvSpPr>
        <p:spPr bwMode="auto">
          <a:xfrm>
            <a:off x="4495800" y="3364606"/>
            <a:ext cx="1588" cy="471488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9" name="Text Box 13"/>
          <p:cNvSpPr txBox="1">
            <a:spLocks noChangeArrowheads="1"/>
          </p:cNvSpPr>
          <p:nvPr/>
        </p:nvSpPr>
        <p:spPr bwMode="auto">
          <a:xfrm>
            <a:off x="3595943" y="4724400"/>
            <a:ext cx="1836057" cy="3590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 err="1">
                <a:latin typeface="Courier New" pitchFamily="49" charset="0"/>
                <a:ea typeface="msgothic" charset="0"/>
                <a:cs typeface="msgothic" charset="0"/>
              </a:rPr>
              <a:t>libvector.so</a:t>
            </a:r>
            <a:endParaRPr lang="en-GB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3352800" y="3810001"/>
            <a:ext cx="2971800" cy="3609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Loader (</a:t>
            </a:r>
            <a:r>
              <a:rPr lang="en-GB" b="1" dirty="0" err="1">
                <a:latin typeface="Calibri" pitchFamily="34" charset="0"/>
                <a:ea typeface="msgothic" charset="0"/>
                <a:cs typeface="msgothic" charset="0"/>
              </a:rPr>
              <a:t>ld</a:t>
            </a: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29718" name="Line 22"/>
          <p:cNvSpPr>
            <a:spLocks noChangeShapeType="1"/>
          </p:cNvSpPr>
          <p:nvPr/>
        </p:nvSpPr>
        <p:spPr bwMode="auto">
          <a:xfrm>
            <a:off x="2819400" y="3302694"/>
            <a:ext cx="1219200" cy="4572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9" name="Text Box 23"/>
          <p:cNvSpPr txBox="1">
            <a:spLocks noChangeArrowheads="1"/>
          </p:cNvSpPr>
          <p:nvPr/>
        </p:nvSpPr>
        <p:spPr bwMode="auto">
          <a:xfrm>
            <a:off x="5486401" y="3276601"/>
            <a:ext cx="4501851" cy="56111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unix</a:t>
            </a:r>
            <a:r>
              <a:rPr lang="en-GB" sz="1600" b="1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&gt; </a:t>
            </a:r>
            <a:r>
              <a:rPr lang="en-GB" sz="1600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gcc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-shared -o </a:t>
            </a:r>
            <a:r>
              <a:rPr lang="en-GB" sz="1600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libvector.so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\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    </a:t>
            </a:r>
            <a:r>
              <a:rPr lang="en-GB" sz="1600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addvec.o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multvec.o</a:t>
            </a:r>
            <a:endParaRPr lang="en-GB" sz="1600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9720" name="Line 24"/>
          <p:cNvSpPr>
            <a:spLocks noChangeShapeType="1"/>
          </p:cNvSpPr>
          <p:nvPr/>
        </p:nvSpPr>
        <p:spPr bwMode="auto">
          <a:xfrm>
            <a:off x="4495800" y="4279006"/>
            <a:ext cx="1588" cy="4572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22" name="Text Box 26"/>
          <p:cNvSpPr txBox="1">
            <a:spLocks noChangeArrowheads="1"/>
          </p:cNvSpPr>
          <p:nvPr/>
        </p:nvSpPr>
        <p:spPr bwMode="auto">
          <a:xfrm>
            <a:off x="5867400" y="4648201"/>
            <a:ext cx="2971800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i="1" dirty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Dynamic v</a:t>
            </a:r>
            <a:r>
              <a:rPr lang="en-GB" b="1" i="1" dirty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ector library</a:t>
            </a:r>
          </a:p>
        </p:txBody>
      </p:sp>
      <p:sp>
        <p:nvSpPr>
          <p:cNvPr id="2" name="Rectangle 1"/>
          <p:cNvSpPr/>
          <p:nvPr/>
        </p:nvSpPr>
        <p:spPr>
          <a:xfrm>
            <a:off x="4724400" y="1905001"/>
            <a:ext cx="5867400" cy="356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unix</a:t>
            </a:r>
            <a:r>
              <a:rPr lang="en-GB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&gt; </a:t>
            </a:r>
            <a:r>
              <a:rPr lang="en-GB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gcc</a:t>
            </a:r>
            <a:r>
              <a:rPr lang="en-GB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mr-IN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–</a:t>
            </a:r>
            <a:r>
              <a:rPr lang="en-GB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Og</a:t>
            </a:r>
            <a:r>
              <a:rPr lang="en-GB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mr-IN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–</a:t>
            </a:r>
            <a:r>
              <a:rPr lang="en-GB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c </a:t>
            </a:r>
            <a:r>
              <a:rPr lang="en-GB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addvec.c</a:t>
            </a:r>
            <a:r>
              <a:rPr lang="en-GB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multvec.c</a:t>
            </a:r>
            <a:r>
              <a:rPr lang="en-GB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-</a:t>
            </a:r>
            <a:r>
              <a:rPr lang="en-GB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fpic</a:t>
            </a:r>
            <a:endParaRPr lang="en-GB" dirty="0">
              <a:solidFill>
                <a:srgbClr val="C00000"/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C3C6BE-A979-4987-9CD8-17299348C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15BB36-174E-488D-A7EE-A348911DC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0170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874838" y="285750"/>
            <a:ext cx="8716962" cy="781050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Dynamic Linking at Load-time</a:t>
            </a:r>
          </a:p>
        </p:txBody>
      </p:sp>
      <p:sp>
        <p:nvSpPr>
          <p:cNvPr id="36866" name="Line 2"/>
          <p:cNvSpPr>
            <a:spLocks noChangeShapeType="1"/>
          </p:cNvSpPr>
          <p:nvPr/>
        </p:nvSpPr>
        <p:spPr bwMode="auto">
          <a:xfrm>
            <a:off x="4144964" y="1247500"/>
            <a:ext cx="1587" cy="3810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3978275" y="1657076"/>
            <a:ext cx="1676400" cy="5746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Translators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cpp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cc1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as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3605214" y="1010964"/>
            <a:ext cx="1045777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main2.c</a:t>
            </a:r>
          </a:p>
        </p:txBody>
      </p:sp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4281489" y="2568301"/>
            <a:ext cx="1045777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main2.o</a:t>
            </a:r>
          </a:p>
        </p:txBody>
      </p:sp>
      <p:sp>
        <p:nvSpPr>
          <p:cNvPr id="36870" name="Line 6"/>
          <p:cNvSpPr>
            <a:spLocks noChangeShapeType="1"/>
          </p:cNvSpPr>
          <p:nvPr/>
        </p:nvSpPr>
        <p:spPr bwMode="auto">
          <a:xfrm>
            <a:off x="4816475" y="2238100"/>
            <a:ext cx="1588" cy="3810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1" name="Text Box 7"/>
          <p:cNvSpPr txBox="1">
            <a:spLocks noChangeArrowheads="1"/>
          </p:cNvSpPr>
          <p:nvPr/>
        </p:nvSpPr>
        <p:spPr bwMode="auto">
          <a:xfrm>
            <a:off x="5883275" y="1949176"/>
            <a:ext cx="1662934" cy="56111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libc.so</a:t>
            </a:r>
          </a:p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libvector.so</a:t>
            </a:r>
          </a:p>
        </p:txBody>
      </p:sp>
      <p:sp>
        <p:nvSpPr>
          <p:cNvPr id="36872" name="Rectangle 8"/>
          <p:cNvSpPr>
            <a:spLocks noChangeArrowheads="1"/>
          </p:cNvSpPr>
          <p:nvPr/>
        </p:nvSpPr>
        <p:spPr bwMode="auto">
          <a:xfrm>
            <a:off x="3978275" y="3225526"/>
            <a:ext cx="3028950" cy="3413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Linker (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ld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6873" name="Text Box 9"/>
          <p:cNvSpPr txBox="1">
            <a:spLocks noChangeArrowheads="1"/>
          </p:cNvSpPr>
          <p:nvPr/>
        </p:nvSpPr>
        <p:spPr bwMode="auto">
          <a:xfrm>
            <a:off x="4319691" y="3974825"/>
            <a:ext cx="920542" cy="3284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prog2l</a:t>
            </a:r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>
            <a:off x="4816475" y="3609700"/>
            <a:ext cx="1588" cy="3810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>
            <a:off x="4816475" y="4295500"/>
            <a:ext cx="1588" cy="4572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6" name="Rectangle 12"/>
          <p:cNvSpPr>
            <a:spLocks noChangeArrowheads="1"/>
          </p:cNvSpPr>
          <p:nvPr/>
        </p:nvSpPr>
        <p:spPr bwMode="auto">
          <a:xfrm>
            <a:off x="3978275" y="6124301"/>
            <a:ext cx="3200400" cy="3413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Dynamic linker (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ld-linux.so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6877" name="Line 13"/>
          <p:cNvSpPr>
            <a:spLocks noChangeShapeType="1"/>
          </p:cNvSpPr>
          <p:nvPr/>
        </p:nvSpPr>
        <p:spPr bwMode="auto">
          <a:xfrm>
            <a:off x="4816475" y="5133700"/>
            <a:ext cx="1588" cy="9906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>
            <a:off x="4816475" y="2847700"/>
            <a:ext cx="1588" cy="3810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9" name="Text Box 15"/>
          <p:cNvSpPr txBox="1">
            <a:spLocks noChangeArrowheads="1"/>
          </p:cNvSpPr>
          <p:nvPr/>
        </p:nvSpPr>
        <p:spPr bwMode="auto">
          <a:xfrm>
            <a:off x="6778625" y="2542900"/>
            <a:ext cx="2609850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Relocation and symbol  table info</a:t>
            </a:r>
          </a:p>
        </p:txBody>
      </p:sp>
      <p:sp>
        <p:nvSpPr>
          <p:cNvPr id="36880" name="Line 16"/>
          <p:cNvSpPr>
            <a:spLocks noChangeShapeType="1"/>
          </p:cNvSpPr>
          <p:nvPr/>
        </p:nvSpPr>
        <p:spPr bwMode="auto">
          <a:xfrm>
            <a:off x="6704014" y="2542900"/>
            <a:ext cx="1587" cy="6858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1" name="Text Box 17"/>
          <p:cNvSpPr txBox="1">
            <a:spLocks noChangeArrowheads="1"/>
          </p:cNvSpPr>
          <p:nvPr/>
        </p:nvSpPr>
        <p:spPr bwMode="auto">
          <a:xfrm>
            <a:off x="5876925" y="4844776"/>
            <a:ext cx="1662934" cy="56111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libc.so</a:t>
            </a:r>
          </a:p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libvector.so</a:t>
            </a:r>
          </a:p>
        </p:txBody>
      </p:sp>
      <p:sp>
        <p:nvSpPr>
          <p:cNvPr id="36882" name="Text Box 18"/>
          <p:cNvSpPr txBox="1">
            <a:spLocks noChangeArrowheads="1"/>
          </p:cNvSpPr>
          <p:nvPr/>
        </p:nvSpPr>
        <p:spPr bwMode="auto">
          <a:xfrm>
            <a:off x="6778625" y="5559151"/>
            <a:ext cx="177165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Code and data</a:t>
            </a:r>
          </a:p>
        </p:txBody>
      </p:sp>
      <p:sp>
        <p:nvSpPr>
          <p:cNvPr id="36883" name="Line 19"/>
          <p:cNvSpPr>
            <a:spLocks noChangeShapeType="1"/>
          </p:cNvSpPr>
          <p:nvPr/>
        </p:nvSpPr>
        <p:spPr bwMode="auto">
          <a:xfrm>
            <a:off x="6697664" y="5438500"/>
            <a:ext cx="1587" cy="6858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4" name="Text Box 20"/>
          <p:cNvSpPr txBox="1">
            <a:spLocks noChangeArrowheads="1"/>
          </p:cNvSpPr>
          <p:nvPr/>
        </p:nvSpPr>
        <p:spPr bwMode="auto">
          <a:xfrm>
            <a:off x="1295400" y="3873225"/>
            <a:ext cx="2514600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Partially linked 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executable object file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(8488 bytes)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6885" name="Text Box 21"/>
          <p:cNvSpPr txBox="1">
            <a:spLocks noChangeArrowheads="1"/>
          </p:cNvSpPr>
          <p:nvPr/>
        </p:nvSpPr>
        <p:spPr bwMode="auto">
          <a:xfrm>
            <a:off x="2438400" y="2451355"/>
            <a:ext cx="1371600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err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Relocatable</a:t>
            </a:r>
            <a:endParaRPr lang="en-GB" sz="1600" b="1" i="1">
              <a:solidFill>
                <a:srgbClr val="990000"/>
              </a:solidFill>
              <a:latin typeface="Calibri" pitchFamily="34" charset="0"/>
              <a:ea typeface="msgothic" charset="0"/>
              <a:cs typeface="msgothic" charset="0"/>
            </a:endParaRP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object file</a:t>
            </a:r>
          </a:p>
        </p:txBody>
      </p:sp>
      <p:sp>
        <p:nvSpPr>
          <p:cNvPr id="36886" name="Text Box 22"/>
          <p:cNvSpPr txBox="1">
            <a:spLocks noChangeArrowheads="1"/>
          </p:cNvSpPr>
          <p:nvPr/>
        </p:nvSpPr>
        <p:spPr bwMode="auto">
          <a:xfrm>
            <a:off x="2057400" y="5887234"/>
            <a:ext cx="1752600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Fully linked 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executable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in memory</a:t>
            </a:r>
          </a:p>
        </p:txBody>
      </p:sp>
      <p:sp>
        <p:nvSpPr>
          <p:cNvPr id="36887" name="Line 23"/>
          <p:cNvSpPr>
            <a:spLocks noChangeShapeType="1"/>
          </p:cNvSpPr>
          <p:nvPr/>
        </p:nvSpPr>
        <p:spPr bwMode="auto">
          <a:xfrm>
            <a:off x="5307014" y="1247500"/>
            <a:ext cx="1587" cy="3810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8" name="Text Box 24"/>
          <p:cNvSpPr txBox="1">
            <a:spLocks noChangeArrowheads="1"/>
          </p:cNvSpPr>
          <p:nvPr/>
        </p:nvSpPr>
        <p:spPr bwMode="auto">
          <a:xfrm>
            <a:off x="4708526" y="1010964"/>
            <a:ext cx="1169209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vector.h</a:t>
            </a:r>
          </a:p>
        </p:txBody>
      </p:sp>
      <p:sp>
        <p:nvSpPr>
          <p:cNvPr id="36889" name="Rectangle 25"/>
          <p:cNvSpPr>
            <a:spLocks noChangeArrowheads="1"/>
          </p:cNvSpPr>
          <p:nvPr/>
        </p:nvSpPr>
        <p:spPr bwMode="auto">
          <a:xfrm>
            <a:off x="3978275" y="4749526"/>
            <a:ext cx="1657350" cy="5746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Loader (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execve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6890" name="Text Box 26"/>
          <p:cNvSpPr txBox="1">
            <a:spLocks noChangeArrowheads="1"/>
          </p:cNvSpPr>
          <p:nvPr/>
        </p:nvSpPr>
        <p:spPr bwMode="auto">
          <a:xfrm>
            <a:off x="6213476" y="1047476"/>
            <a:ext cx="4501851" cy="56111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unix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&gt; 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gcc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-shared -o 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libvector.so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\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    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addvec.c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multvec.c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-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fpic</a:t>
            </a:r>
            <a:endParaRPr lang="en-GB" sz="1600" b="1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36891" name="Line 27"/>
          <p:cNvSpPr>
            <a:spLocks noChangeShapeType="1"/>
          </p:cNvSpPr>
          <p:nvPr/>
        </p:nvSpPr>
        <p:spPr bwMode="auto">
          <a:xfrm flipH="1">
            <a:off x="7239001" y="1574799"/>
            <a:ext cx="460375" cy="6096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" name="Text Box 26"/>
          <p:cNvSpPr txBox="1">
            <a:spLocks noChangeArrowheads="1"/>
          </p:cNvSpPr>
          <p:nvPr/>
        </p:nvSpPr>
        <p:spPr bwMode="auto">
          <a:xfrm>
            <a:off x="6248401" y="3581401"/>
            <a:ext cx="3638473" cy="55746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unix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&gt; 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gcc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mr-IN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–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o prog2l \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	      main2.o ./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libvector.so</a:t>
            </a:r>
            <a:endParaRPr lang="en-GB" sz="1600" b="1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D032A0F-E558-448B-84D1-F1AD021CB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8DF46F2-6F26-4B3C-84C7-D6C894E71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38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73DE4-1CD6-4536-AB15-73CB72EB9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Dynamic linking, relocation occurs at </a:t>
            </a:r>
            <a:r>
              <a:rPr lang="en-US" u="sng" dirty="0"/>
              <a:t>runtime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FFFADA-4227-49F0-887A-534382686B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If a program uses a library, the operating system maps it into memory.  The single copy can then be shared</a:t>
            </a:r>
          </a:p>
          <a:p>
            <a:endParaRPr lang="en-US" dirty="0"/>
          </a:p>
          <a:p>
            <a:r>
              <a:rPr lang="en-US" dirty="0"/>
              <a:t>Then a “dynamic linking” module runs to connect the executable to the mapped library segment.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 It may have a different base address in each address</a:t>
            </a:r>
            <a:br>
              <a:rPr lang="en-US" dirty="0"/>
            </a:br>
            <a:r>
              <a:rPr lang="en-US" dirty="0"/>
              <a:t>    space, creating a need for </a:t>
            </a:r>
            <a:r>
              <a:rPr lang="en-US" i="1" dirty="0"/>
              <a:t>dynamic relocation</a:t>
            </a:r>
            <a:r>
              <a:rPr lang="en-US" dirty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 We also create a copy of the data segments of the library </a:t>
            </a:r>
            <a:br>
              <a:rPr lang="en-US" dirty="0"/>
            </a:br>
            <a:r>
              <a:rPr lang="en-US" dirty="0"/>
              <a:t>    for each process using it, so that any changes are private.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F54B3D-3CBE-4439-B88B-771A6CBB8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C18249-F578-43A2-BF62-D7C4E08FB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663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34C85-5ADF-4E84-A094-A0B6BC602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Idea Map For Today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CC230C-F5A1-4450-A48C-01894D4DC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BF3355-483B-4F32-B2B3-39B707A16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4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D6FF3A6-C13D-4120-AC15-9A9666F6835B}"/>
              </a:ext>
            </a:extLst>
          </p:cNvPr>
          <p:cNvSpPr txBox="1"/>
          <p:nvPr/>
        </p:nvSpPr>
        <p:spPr>
          <a:xfrm>
            <a:off x="2513135" y="3598972"/>
            <a:ext cx="1635384" cy="646331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Compiling to an</a:t>
            </a:r>
            <a:br>
              <a:rPr lang="en-US" dirty="0"/>
            </a:br>
            <a:r>
              <a:rPr lang="en-US" dirty="0"/>
              <a:t>object file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A6037FA-6EF9-41B7-87AD-DF1B091D45F8}"/>
              </a:ext>
            </a:extLst>
          </p:cNvPr>
          <p:cNvSpPr txBox="1"/>
          <p:nvPr/>
        </p:nvSpPr>
        <p:spPr>
          <a:xfrm>
            <a:off x="1543531" y="4682066"/>
            <a:ext cx="3935052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Static versus dynamic linking in Linux.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FB93A7E-E7A1-4D18-8468-2F059C260A1B}"/>
              </a:ext>
            </a:extLst>
          </p:cNvPr>
          <p:cNvSpPr txBox="1"/>
          <p:nvPr/>
        </p:nvSpPr>
        <p:spPr>
          <a:xfrm>
            <a:off x="6673677" y="2911949"/>
            <a:ext cx="4107215" cy="646331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Dynamic linking: -shared -</a:t>
            </a:r>
            <a:r>
              <a:rPr lang="en-US" dirty="0" err="1"/>
              <a:t>fPIC</a:t>
            </a:r>
            <a:r>
              <a:rPr lang="en-US" dirty="0"/>
              <a:t> compilation.</a:t>
            </a:r>
            <a:br>
              <a:rPr lang="en-US" dirty="0"/>
            </a:br>
            <a:r>
              <a:rPr lang="en-US" dirty="0"/>
              <a:t>DLL segments, issue of base address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3CBCB8C-6D8E-43EE-B138-A40F8D2F0409}"/>
              </a:ext>
            </a:extLst>
          </p:cNvPr>
          <p:cNvSpPr txBox="1"/>
          <p:nvPr/>
        </p:nvSpPr>
        <p:spPr>
          <a:xfrm>
            <a:off x="2908541" y="2807218"/>
            <a:ext cx="972702" cy="369332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Libraries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84F9F69-49D5-4891-B861-8372CD3F1027}"/>
              </a:ext>
            </a:extLst>
          </p:cNvPr>
          <p:cNvSpPr txBox="1"/>
          <p:nvPr/>
        </p:nvSpPr>
        <p:spPr>
          <a:xfrm>
            <a:off x="6673677" y="3971096"/>
            <a:ext cx="3935052" cy="64633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Wrappers for method </a:t>
            </a:r>
            <a:r>
              <a:rPr lang="en-US" dirty="0" err="1"/>
              <a:t>interpositioning</a:t>
            </a:r>
            <a:r>
              <a:rPr lang="en-US" dirty="0"/>
              <a:t>: a “super hacker” technique!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662E863-F83B-4E21-A454-8C4CFB968AF9}"/>
              </a:ext>
            </a:extLst>
          </p:cNvPr>
          <p:cNvSpPr txBox="1"/>
          <p:nvPr/>
        </p:nvSpPr>
        <p:spPr>
          <a:xfrm>
            <a:off x="1095587" y="5207323"/>
            <a:ext cx="472723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C00000"/>
                </a:solidFill>
              </a:rPr>
              <a:t>Main part of lecture.  </a:t>
            </a:r>
            <a:br>
              <a:rPr lang="en-US" sz="3200" b="1" dirty="0">
                <a:solidFill>
                  <a:srgbClr val="C00000"/>
                </a:solidFill>
              </a:rPr>
            </a:br>
            <a:r>
              <a:rPr lang="en-US" sz="3200" b="1" dirty="0">
                <a:solidFill>
                  <a:srgbClr val="C00000"/>
                </a:solidFill>
              </a:rPr>
              <a:t>Be sure to understand this.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F3ECA3F-5759-4BF6-8792-CB63BFC07A32}"/>
              </a:ext>
            </a:extLst>
          </p:cNvPr>
          <p:cNvSpPr txBox="1"/>
          <p:nvPr/>
        </p:nvSpPr>
        <p:spPr>
          <a:xfrm>
            <a:off x="5918849" y="5195566"/>
            <a:ext cx="561783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C00000"/>
                </a:solidFill>
              </a:rPr>
              <a:t>Insane/weird part, introduces some amazing features</a:t>
            </a:r>
          </a:p>
        </p:txBody>
      </p:sp>
    </p:spTree>
    <p:extLst>
      <p:ext uri="{BB962C8B-B14F-4D97-AF65-F5344CB8AC3E}">
        <p14:creationId xmlns:p14="http://schemas.microsoft.com/office/powerpoint/2010/main" val="99744835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951038" y="3603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Dynamic Linking at Run-time</a:t>
            </a:r>
          </a:p>
        </p:txBody>
      </p:sp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1828800" y="1323976"/>
            <a:ext cx="8686800" cy="5265161"/>
          </a:xfrm>
          <a:prstGeom prst="rect">
            <a:avLst/>
          </a:prstGeom>
          <a:solidFill>
            <a:srgbClr val="F6F5BD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&lt;</a:t>
            </a:r>
            <a:r>
              <a:rPr lang="en-US" sz="1600" err="1">
                <a:solidFill>
                  <a:srgbClr val="9D206F"/>
                </a:solidFill>
                <a:latin typeface="Courier New"/>
                <a:cs typeface="Courier New"/>
              </a:rPr>
              <a:t>stdio.h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&gt;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&lt;</a:t>
            </a:r>
            <a:r>
              <a:rPr lang="en-US" sz="1600" err="1">
                <a:solidFill>
                  <a:srgbClr val="9D206F"/>
                </a:solidFill>
                <a:latin typeface="Courier New"/>
                <a:cs typeface="Courier New"/>
              </a:rPr>
              <a:t>stdlib.h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&gt;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&lt;</a:t>
            </a:r>
            <a:r>
              <a:rPr lang="en-US" sz="1600" err="1">
                <a:solidFill>
                  <a:srgbClr val="9D206F"/>
                </a:solidFill>
                <a:latin typeface="Courier New"/>
                <a:cs typeface="Courier New"/>
              </a:rPr>
              <a:t>dlfcn.h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&gt;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r-FR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>
                <a:solidFill>
                  <a:srgbClr val="C1651C"/>
                </a:solidFill>
                <a:latin typeface="Courier New"/>
                <a:cs typeface="Courier New"/>
              </a:rPr>
              <a:t>x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[2] = {1, 2};</a:t>
            </a:r>
          </a:p>
          <a:p>
            <a:r>
              <a:rPr lang="fr-FR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>
                <a:solidFill>
                  <a:srgbClr val="C1651C"/>
                </a:solidFill>
                <a:latin typeface="Courier New"/>
                <a:cs typeface="Courier New"/>
              </a:rPr>
              <a:t>y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[2] = {3, 4};</a:t>
            </a:r>
          </a:p>
          <a:p>
            <a:r>
              <a:rPr lang="nl-NL" sz="160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nl-NL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nl-NL" sz="1600" err="1">
                <a:solidFill>
                  <a:srgbClr val="C1651C"/>
                </a:solidFill>
                <a:latin typeface="Courier New"/>
                <a:cs typeface="Courier New"/>
              </a:rPr>
              <a:t>z</a:t>
            </a:r>
            <a:r>
              <a:rPr lang="nl-NL" sz="1600">
                <a:solidFill>
                  <a:srgbClr val="000000"/>
                </a:solidFill>
                <a:latin typeface="Courier New"/>
                <a:cs typeface="Courier New"/>
              </a:rPr>
              <a:t>[2];</a:t>
            </a:r>
          </a:p>
          <a:p>
            <a:endParaRPr lang="nl-NL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60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nl-NL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nl-NL" sz="160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nl-NL" sz="1600">
                <a:solidFill>
                  <a:srgbClr val="000000"/>
                </a:solidFill>
                <a:latin typeface="Courier New"/>
                <a:cs typeface="Courier New"/>
              </a:rPr>
              <a:t>(int argc, char** argv)</a:t>
            </a:r>
          </a:p>
          <a:p>
            <a:r>
              <a:rPr lang="nl-NL" sz="16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nl-NL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nl-NL" sz="160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nl-NL" sz="16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nl-NL" sz="1600">
                <a:solidFill>
                  <a:srgbClr val="C1651C"/>
                </a:solidFill>
                <a:latin typeface="Courier New"/>
                <a:cs typeface="Courier New"/>
              </a:rPr>
              <a:t>handle</a:t>
            </a:r>
            <a:r>
              <a:rPr lang="nl-NL" sz="160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 (*</a:t>
            </a:r>
            <a:r>
              <a:rPr lang="fi-FI" sz="1600" err="1">
                <a:solidFill>
                  <a:srgbClr val="C1651C"/>
                </a:solidFill>
                <a:latin typeface="Courier New"/>
                <a:cs typeface="Courier New"/>
              </a:rPr>
              <a:t>addvec</a:t>
            </a:r>
            <a:r>
              <a:rPr lang="fi-FI" sz="1600" err="1">
                <a:solidFill>
                  <a:srgbClr val="000000"/>
                </a:solidFill>
                <a:latin typeface="Courier New"/>
                <a:cs typeface="Courier New"/>
              </a:rPr>
              <a:t>)(</a:t>
            </a:r>
            <a:r>
              <a:rPr lang="fi-FI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 *, </a:t>
            </a:r>
            <a:r>
              <a:rPr lang="fi-FI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 *, </a:t>
            </a:r>
            <a:r>
              <a:rPr lang="fi-FI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 *, </a:t>
            </a:r>
            <a:r>
              <a:rPr lang="fi-FI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err="1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fi-FI" sz="1600" err="1">
                <a:solidFill>
                  <a:srgbClr val="C1651C"/>
                </a:solidFill>
                <a:latin typeface="Courier New"/>
                <a:cs typeface="Courier New"/>
              </a:rPr>
              <a:t>error</a:t>
            </a:r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fi-FI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fi-FI" sz="1600" err="1">
                <a:solidFill>
                  <a:srgbClr val="CB2418"/>
                </a:solidFill>
                <a:latin typeface="Courier New"/>
                <a:cs typeface="Courier New"/>
              </a:rPr>
              <a:t>Dynamically</a:t>
            </a:r>
            <a:r>
              <a:rPr lang="fi-FI" sz="160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fi-FI" sz="1600" err="1">
                <a:solidFill>
                  <a:srgbClr val="CB2418"/>
                </a:solidFill>
                <a:latin typeface="Courier New"/>
                <a:cs typeface="Courier New"/>
              </a:rPr>
              <a:t>load</a:t>
            </a:r>
            <a:r>
              <a:rPr lang="fi-FI" sz="1600">
                <a:solidFill>
                  <a:srgbClr val="CB2418"/>
                </a:solidFill>
                <a:latin typeface="Courier New"/>
                <a:cs typeface="Courier New"/>
              </a:rPr>
              <a:t> the </a:t>
            </a:r>
            <a:r>
              <a:rPr lang="fi-FI" sz="1600" err="1">
                <a:solidFill>
                  <a:srgbClr val="CB2418"/>
                </a:solidFill>
                <a:latin typeface="Courier New"/>
                <a:cs typeface="Courier New"/>
              </a:rPr>
              <a:t>shared</a:t>
            </a:r>
            <a:r>
              <a:rPr lang="fi-FI" sz="160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fi-FI" sz="1600" err="1">
                <a:solidFill>
                  <a:srgbClr val="CB2418"/>
                </a:solidFill>
                <a:latin typeface="Courier New"/>
                <a:cs typeface="Courier New"/>
              </a:rPr>
              <a:t>library</a:t>
            </a:r>
            <a:r>
              <a:rPr lang="fi-FI" sz="160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fi-FI" sz="1600" err="1">
                <a:solidFill>
                  <a:srgbClr val="CB2418"/>
                </a:solidFill>
                <a:latin typeface="Courier New"/>
                <a:cs typeface="Courier New"/>
              </a:rPr>
              <a:t>that</a:t>
            </a:r>
            <a:r>
              <a:rPr lang="fi-FI" sz="160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fi-FI" sz="1600" err="1">
                <a:solidFill>
                  <a:srgbClr val="CB2418"/>
                </a:solidFill>
                <a:latin typeface="Courier New"/>
                <a:cs typeface="Courier New"/>
              </a:rPr>
              <a:t>contains</a:t>
            </a:r>
            <a:r>
              <a:rPr lang="fi-FI" sz="160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fi-FI" sz="1600" err="1">
                <a:solidFill>
                  <a:srgbClr val="CB2418"/>
                </a:solidFill>
                <a:latin typeface="Courier New"/>
                <a:cs typeface="Courier New"/>
              </a:rPr>
              <a:t>addvec</a:t>
            </a:r>
            <a:r>
              <a:rPr lang="fi-FI" sz="1600">
                <a:solidFill>
                  <a:srgbClr val="CB2418"/>
                </a:solidFill>
                <a:latin typeface="Courier New"/>
                <a:cs typeface="Courier New"/>
              </a:rPr>
              <a:t>() */</a:t>
            </a:r>
            <a:endParaRPr lang="fi-FI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err="1">
                <a:solidFill>
                  <a:srgbClr val="000000"/>
                </a:solidFill>
                <a:latin typeface="Courier New"/>
                <a:cs typeface="Courier New"/>
              </a:rPr>
              <a:t>handle</a:t>
            </a:r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i-FI" sz="1600" err="1">
                <a:solidFill>
                  <a:srgbClr val="000000"/>
                </a:solidFill>
                <a:latin typeface="Courier New"/>
                <a:cs typeface="Courier New"/>
              </a:rPr>
              <a:t>dlopen(</a:t>
            </a:r>
            <a:r>
              <a:rPr lang="fi-FI" sz="1600" err="1">
                <a:solidFill>
                  <a:srgbClr val="9D206F"/>
                </a:solidFill>
                <a:latin typeface="Courier New"/>
                <a:cs typeface="Courier New"/>
              </a:rPr>
              <a:t>"./libvector.so</a:t>
            </a:r>
            <a:r>
              <a:rPr lang="fi-FI" sz="160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, RTLD_LAZY);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(!handle) {</a:t>
            </a:r>
          </a:p>
          <a:p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pl-PL" sz="1600" err="1">
                <a:solidFill>
                  <a:srgbClr val="000000"/>
                </a:solidFill>
                <a:latin typeface="Courier New"/>
                <a:cs typeface="Courier New"/>
              </a:rPr>
              <a:t>fprintf</a:t>
            </a:r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pl-PL" sz="1600" err="1">
                <a:solidFill>
                  <a:srgbClr val="000000"/>
                </a:solidFill>
                <a:latin typeface="Courier New"/>
                <a:cs typeface="Courier New"/>
              </a:rPr>
              <a:t>stderr</a:t>
            </a:r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pl-PL" sz="1600">
                <a:solidFill>
                  <a:srgbClr val="9D206F"/>
                </a:solidFill>
                <a:latin typeface="Courier New"/>
                <a:cs typeface="Courier New"/>
              </a:rPr>
              <a:t>"%s\n"</a:t>
            </a:r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pl-PL" sz="1600" err="1">
                <a:solidFill>
                  <a:srgbClr val="000000"/>
                </a:solidFill>
                <a:latin typeface="Courier New"/>
                <a:cs typeface="Courier New"/>
              </a:rPr>
              <a:t>dlerror</a:t>
            </a:r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());</a:t>
            </a:r>
          </a:p>
          <a:p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pl-PL" sz="1600" err="1">
                <a:solidFill>
                  <a:srgbClr val="000000"/>
                </a:solidFill>
                <a:latin typeface="Courier New"/>
                <a:cs typeface="Courier New"/>
              </a:rPr>
              <a:t>exit</a:t>
            </a:r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(1);</a:t>
            </a:r>
          </a:p>
          <a:p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  . . .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9434429" y="6198631"/>
            <a:ext cx="871049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dll.c</a:t>
            </a:r>
            <a:endParaRPr lang="en-GB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84B862F-EA07-498E-87A3-C558B45C5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3761FE9-84E6-47C0-865A-A138851D0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40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928813" y="381000"/>
            <a:ext cx="9656462" cy="782638"/>
          </a:xfrm>
          <a:ln/>
        </p:spPr>
        <p:txBody>
          <a:bodyPr>
            <a:normAutofit fontScale="90000"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Dynamic Linking at Run-time (cont’d)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2034982" y="1371601"/>
            <a:ext cx="7964237" cy="5004167"/>
          </a:xfrm>
          <a:prstGeom prst="rect">
            <a:avLst/>
          </a:prstGeom>
          <a:solidFill>
            <a:srgbClr val="F6F5BD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>
                <a:latin typeface="Courier New"/>
                <a:ea typeface="msgothic" charset="0"/>
                <a:cs typeface="Courier New"/>
              </a:rPr>
              <a:t>    ...</a:t>
            </a:r>
          </a:p>
          <a:p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/* Get a pointer to the </a:t>
            </a:r>
            <a:r>
              <a:rPr lang="en-US" sz="1600" err="1">
                <a:solidFill>
                  <a:srgbClr val="CB2418"/>
                </a:solidFill>
                <a:latin typeface="Courier New"/>
                <a:cs typeface="Courier New"/>
              </a:rPr>
              <a:t>addvec</a:t>
            </a:r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() function we just loaded */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addvec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dlsym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(handle, 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 err="1">
                <a:solidFill>
                  <a:srgbClr val="9D206F"/>
                </a:solidFill>
                <a:latin typeface="Courier New"/>
                <a:cs typeface="Courier New"/>
              </a:rPr>
              <a:t>addvec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((error =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dlerror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()) != </a:t>
            </a:r>
            <a:r>
              <a:rPr lang="en-US" sz="160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fprintf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stderr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"%s\n"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, error);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    exit(1);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/* Now we can call </a:t>
            </a:r>
            <a:r>
              <a:rPr lang="en-US" sz="1600" err="1">
                <a:solidFill>
                  <a:srgbClr val="CB2418"/>
                </a:solidFill>
                <a:latin typeface="Courier New"/>
                <a:cs typeface="Courier New"/>
              </a:rPr>
              <a:t>addvec</a:t>
            </a:r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() just like any other function */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addvec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(x, y, z, 2);</a:t>
            </a:r>
          </a:p>
          <a:p>
            <a:r>
              <a:rPr lang="ro-RO" sz="1600">
                <a:solidFill>
                  <a:srgbClr val="000000"/>
                </a:solidFill>
                <a:latin typeface="Courier New"/>
                <a:cs typeface="Courier New"/>
              </a:rPr>
              <a:t>    printf(</a:t>
            </a:r>
            <a:r>
              <a:rPr lang="ro-RO" sz="1600">
                <a:solidFill>
                  <a:srgbClr val="9D206F"/>
                </a:solidFill>
                <a:latin typeface="Courier New"/>
                <a:cs typeface="Courier New"/>
              </a:rPr>
              <a:t>"z = [%d %d]\n"</a:t>
            </a:r>
            <a:r>
              <a:rPr lang="ro-RO" sz="1600">
                <a:solidFill>
                  <a:srgbClr val="000000"/>
                </a:solidFill>
                <a:latin typeface="Courier New"/>
                <a:cs typeface="Courier New"/>
              </a:rPr>
              <a:t>, z[0], z[1]);</a:t>
            </a:r>
          </a:p>
          <a:p>
            <a:endParaRPr lang="ro-RO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ro-RO" sz="1600">
                <a:solidFill>
                  <a:srgbClr val="CB2418"/>
                </a:solidFill>
                <a:latin typeface="Courier New"/>
                <a:cs typeface="Courier New"/>
              </a:rPr>
              <a:t>/* Unload the shared library */</a:t>
            </a:r>
            <a:endParaRPr lang="ro-RO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dlclose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(handle) &lt; 0) {</a:t>
            </a:r>
          </a:p>
          <a:p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pl-PL" sz="1600" err="1">
                <a:solidFill>
                  <a:srgbClr val="000000"/>
                </a:solidFill>
                <a:latin typeface="Courier New"/>
                <a:cs typeface="Courier New"/>
              </a:rPr>
              <a:t>fprintf</a:t>
            </a:r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pl-PL" sz="1600" err="1">
                <a:solidFill>
                  <a:srgbClr val="000000"/>
                </a:solidFill>
                <a:latin typeface="Courier New"/>
                <a:cs typeface="Courier New"/>
              </a:rPr>
              <a:t>stderr</a:t>
            </a:r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pl-PL" sz="1600">
                <a:solidFill>
                  <a:srgbClr val="9D206F"/>
                </a:solidFill>
                <a:latin typeface="Courier New"/>
                <a:cs typeface="Courier New"/>
              </a:rPr>
              <a:t>"%s\n"</a:t>
            </a:r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pl-PL" sz="1600" err="1">
                <a:solidFill>
                  <a:srgbClr val="000000"/>
                </a:solidFill>
                <a:latin typeface="Courier New"/>
                <a:cs typeface="Courier New"/>
              </a:rPr>
              <a:t>dlerror</a:t>
            </a:r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());</a:t>
            </a:r>
          </a:p>
          <a:p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pl-PL" sz="1600" err="1">
                <a:solidFill>
                  <a:srgbClr val="000000"/>
                </a:solidFill>
                <a:latin typeface="Courier New"/>
                <a:cs typeface="Courier New"/>
              </a:rPr>
              <a:t>exit</a:t>
            </a:r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(1);</a:t>
            </a:r>
          </a:p>
          <a:p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6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600">
                <a:solidFill>
                  <a:srgbClr val="000000"/>
                </a:solidFill>
                <a:latin typeface="Courier New"/>
                <a:cs typeface="Courier New"/>
              </a:rPr>
              <a:t> 0;</a:t>
            </a:r>
          </a:p>
          <a:p>
            <a:r>
              <a:rPr lang="is-IS" sz="16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GB" sz="1600">
              <a:latin typeface="Courier New"/>
              <a:ea typeface="msgothic" charset="0"/>
              <a:cs typeface="Courier New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9129629" y="6019800"/>
            <a:ext cx="871049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dll.c</a:t>
            </a:r>
            <a:endParaRPr lang="en-GB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A547452-CDF5-4624-A660-EA7A16EA6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6779518-0656-4F9C-A954-F122C0487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41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874838" y="285750"/>
            <a:ext cx="8716962" cy="781050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Dynamic Linking at Run-time</a:t>
            </a:r>
          </a:p>
        </p:txBody>
      </p:sp>
      <p:sp>
        <p:nvSpPr>
          <p:cNvPr id="36866" name="Line 2"/>
          <p:cNvSpPr>
            <a:spLocks noChangeShapeType="1"/>
          </p:cNvSpPr>
          <p:nvPr/>
        </p:nvSpPr>
        <p:spPr bwMode="auto">
          <a:xfrm>
            <a:off x="4144964" y="1247500"/>
            <a:ext cx="1587" cy="3810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3978275" y="1657076"/>
            <a:ext cx="1676400" cy="5746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Translators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cpp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cc1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as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3729397" y="1010963"/>
            <a:ext cx="797411" cy="3284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dll.c</a:t>
            </a:r>
            <a:endParaRPr lang="en-GB" sz="1600" b="1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4405672" y="2568300"/>
            <a:ext cx="797411" cy="3284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dll.o</a:t>
            </a:r>
            <a:endParaRPr lang="en-GB" sz="1600" b="1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36870" name="Line 6"/>
          <p:cNvSpPr>
            <a:spLocks noChangeShapeType="1"/>
          </p:cNvSpPr>
          <p:nvPr/>
        </p:nvSpPr>
        <p:spPr bwMode="auto">
          <a:xfrm>
            <a:off x="4816475" y="2238100"/>
            <a:ext cx="1588" cy="3810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1" name="Text Box 7"/>
          <p:cNvSpPr txBox="1">
            <a:spLocks noChangeArrowheads="1"/>
          </p:cNvSpPr>
          <p:nvPr/>
        </p:nvSpPr>
        <p:spPr bwMode="auto">
          <a:xfrm>
            <a:off x="6192906" y="2132047"/>
            <a:ext cx="1043672" cy="3284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libc.so</a:t>
            </a:r>
            <a:endParaRPr lang="en-GB" sz="1600" b="1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36872" name="Rectangle 8"/>
          <p:cNvSpPr>
            <a:spLocks noChangeArrowheads="1"/>
          </p:cNvSpPr>
          <p:nvPr/>
        </p:nvSpPr>
        <p:spPr bwMode="auto">
          <a:xfrm>
            <a:off x="3978275" y="3225526"/>
            <a:ext cx="3028950" cy="3413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Linker (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ld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6873" name="Text Box 9"/>
          <p:cNvSpPr txBox="1">
            <a:spLocks noChangeArrowheads="1"/>
          </p:cNvSpPr>
          <p:nvPr/>
        </p:nvSpPr>
        <p:spPr bwMode="auto">
          <a:xfrm>
            <a:off x="4319691" y="3822586"/>
            <a:ext cx="920542" cy="3284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prog2r</a:t>
            </a:r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>
            <a:off x="4816475" y="3609700"/>
            <a:ext cx="0" cy="2003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>
            <a:off x="4816475" y="4151010"/>
            <a:ext cx="0" cy="19239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6" name="Rectangle 12"/>
          <p:cNvSpPr>
            <a:spLocks noChangeArrowheads="1"/>
          </p:cNvSpPr>
          <p:nvPr/>
        </p:nvSpPr>
        <p:spPr bwMode="auto">
          <a:xfrm>
            <a:off x="3978275" y="5112486"/>
            <a:ext cx="3200400" cy="3413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Dynamic linker (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ld-linux.so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6877" name="Line 13"/>
          <p:cNvSpPr>
            <a:spLocks noChangeShapeType="1"/>
          </p:cNvSpPr>
          <p:nvPr/>
        </p:nvSpPr>
        <p:spPr bwMode="auto">
          <a:xfrm flipH="1">
            <a:off x="4816475" y="4941778"/>
            <a:ext cx="1588" cy="168299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>
            <a:off x="4816475" y="2847700"/>
            <a:ext cx="1588" cy="3810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9" name="Text Box 15"/>
          <p:cNvSpPr txBox="1">
            <a:spLocks noChangeArrowheads="1"/>
          </p:cNvSpPr>
          <p:nvPr/>
        </p:nvSpPr>
        <p:spPr bwMode="auto">
          <a:xfrm>
            <a:off x="6778625" y="2542900"/>
            <a:ext cx="2609850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Relocation and symbol  table info</a:t>
            </a:r>
          </a:p>
        </p:txBody>
      </p:sp>
      <p:sp>
        <p:nvSpPr>
          <p:cNvPr id="36880" name="Line 16"/>
          <p:cNvSpPr>
            <a:spLocks noChangeShapeType="1"/>
          </p:cNvSpPr>
          <p:nvPr/>
        </p:nvSpPr>
        <p:spPr bwMode="auto">
          <a:xfrm>
            <a:off x="6704014" y="2542900"/>
            <a:ext cx="1587" cy="6858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1" name="Text Box 17"/>
          <p:cNvSpPr txBox="1">
            <a:spLocks noChangeArrowheads="1"/>
          </p:cNvSpPr>
          <p:nvPr/>
        </p:nvSpPr>
        <p:spPr bwMode="auto">
          <a:xfrm>
            <a:off x="6169052" y="4114800"/>
            <a:ext cx="1043672" cy="3284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libc.so</a:t>
            </a:r>
            <a:endParaRPr lang="en-GB" sz="1600" b="1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36882" name="Text Box 18"/>
          <p:cNvSpPr txBox="1">
            <a:spLocks noChangeArrowheads="1"/>
          </p:cNvSpPr>
          <p:nvPr/>
        </p:nvSpPr>
        <p:spPr bwMode="auto">
          <a:xfrm>
            <a:off x="6778625" y="4551111"/>
            <a:ext cx="177165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Code and data</a:t>
            </a:r>
          </a:p>
        </p:txBody>
      </p:sp>
      <p:sp>
        <p:nvSpPr>
          <p:cNvPr id="36883" name="Line 19"/>
          <p:cNvSpPr>
            <a:spLocks noChangeShapeType="1"/>
          </p:cNvSpPr>
          <p:nvPr/>
        </p:nvSpPr>
        <p:spPr bwMode="auto">
          <a:xfrm>
            <a:off x="6697664" y="4430460"/>
            <a:ext cx="1587" cy="6858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4" name="Text Box 20"/>
          <p:cNvSpPr txBox="1">
            <a:spLocks noChangeArrowheads="1"/>
          </p:cNvSpPr>
          <p:nvPr/>
        </p:nvSpPr>
        <p:spPr bwMode="auto">
          <a:xfrm>
            <a:off x="1676400" y="4191000"/>
            <a:ext cx="2133600" cy="1059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Partially linked 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executable object file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(8784 bytes)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i="1" dirty="0">
              <a:solidFill>
                <a:srgbClr val="990000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6885" name="Text Box 21"/>
          <p:cNvSpPr txBox="1">
            <a:spLocks noChangeArrowheads="1"/>
          </p:cNvSpPr>
          <p:nvPr/>
        </p:nvSpPr>
        <p:spPr bwMode="auto">
          <a:xfrm>
            <a:off x="2665415" y="2330433"/>
            <a:ext cx="1371600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Runtime-relocatable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object file</a:t>
            </a:r>
          </a:p>
        </p:txBody>
      </p:sp>
      <p:sp>
        <p:nvSpPr>
          <p:cNvPr id="36886" name="Text Box 22"/>
          <p:cNvSpPr txBox="1">
            <a:spLocks noChangeArrowheads="1"/>
          </p:cNvSpPr>
          <p:nvPr/>
        </p:nvSpPr>
        <p:spPr bwMode="auto">
          <a:xfrm>
            <a:off x="2057400" y="5098831"/>
            <a:ext cx="1752600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Fully linked 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executable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in memory</a:t>
            </a:r>
          </a:p>
        </p:txBody>
      </p:sp>
      <p:sp>
        <p:nvSpPr>
          <p:cNvPr id="36887" name="Line 23"/>
          <p:cNvSpPr>
            <a:spLocks noChangeShapeType="1"/>
          </p:cNvSpPr>
          <p:nvPr/>
        </p:nvSpPr>
        <p:spPr bwMode="auto">
          <a:xfrm>
            <a:off x="5307014" y="1247500"/>
            <a:ext cx="1587" cy="3810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8" name="Text Box 24"/>
          <p:cNvSpPr txBox="1">
            <a:spLocks noChangeArrowheads="1"/>
          </p:cNvSpPr>
          <p:nvPr/>
        </p:nvSpPr>
        <p:spPr bwMode="auto">
          <a:xfrm>
            <a:off x="4708526" y="1010964"/>
            <a:ext cx="1169209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vector.h</a:t>
            </a:r>
          </a:p>
        </p:txBody>
      </p:sp>
      <p:sp>
        <p:nvSpPr>
          <p:cNvPr id="36889" name="Rectangle 25"/>
          <p:cNvSpPr>
            <a:spLocks noChangeArrowheads="1"/>
          </p:cNvSpPr>
          <p:nvPr/>
        </p:nvSpPr>
        <p:spPr bwMode="auto">
          <a:xfrm>
            <a:off x="3978275" y="4343401"/>
            <a:ext cx="1657350" cy="5746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Loader (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execve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6890" name="Text Box 26"/>
          <p:cNvSpPr txBox="1">
            <a:spLocks noChangeArrowheads="1"/>
          </p:cNvSpPr>
          <p:nvPr/>
        </p:nvSpPr>
        <p:spPr bwMode="auto">
          <a:xfrm>
            <a:off x="6213476" y="1047476"/>
            <a:ext cx="4501851" cy="56111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unix</a:t>
            </a:r>
            <a:r>
              <a:rPr lang="en-GB" sz="1600" b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&gt; </a:t>
            </a:r>
            <a:r>
              <a:rPr lang="en-GB" sz="1600" b="1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gcc</a:t>
            </a:r>
            <a:r>
              <a:rPr lang="en-GB" sz="1600" b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-shared -o libvector.so \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    </a:t>
            </a:r>
            <a:r>
              <a:rPr lang="en-GB" sz="1600" b="1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addvec.c</a:t>
            </a:r>
            <a:r>
              <a:rPr lang="en-GB" sz="1600" b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b="1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multvec.c</a:t>
            </a:r>
            <a:r>
              <a:rPr lang="en-GB" sz="1600" b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-</a:t>
            </a:r>
            <a:r>
              <a:rPr lang="en-GB" sz="1600" b="1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fpic</a:t>
            </a:r>
            <a:endParaRPr lang="en-GB" sz="1600" b="1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36891" name="Line 27"/>
          <p:cNvSpPr>
            <a:spLocks noChangeShapeType="1"/>
          </p:cNvSpPr>
          <p:nvPr/>
        </p:nvSpPr>
        <p:spPr bwMode="auto">
          <a:xfrm>
            <a:off x="9067799" y="2362200"/>
            <a:ext cx="0" cy="32766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 type="none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" name="Rectangle 12"/>
          <p:cNvSpPr>
            <a:spLocks noChangeArrowheads="1"/>
          </p:cNvSpPr>
          <p:nvPr/>
        </p:nvSpPr>
        <p:spPr bwMode="auto">
          <a:xfrm>
            <a:off x="3978275" y="5454480"/>
            <a:ext cx="3200401" cy="3413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Call to dynamic linker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via 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dlopen</a:t>
            </a:r>
            <a:endParaRPr lang="en-GB" sz="1600" b="1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0" name="Line 27"/>
          <p:cNvSpPr>
            <a:spLocks noChangeShapeType="1"/>
          </p:cNvSpPr>
          <p:nvPr/>
        </p:nvSpPr>
        <p:spPr bwMode="auto">
          <a:xfrm flipH="1">
            <a:off x="7178675" y="5638800"/>
            <a:ext cx="1889124" cy="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" name="Text Box 7"/>
          <p:cNvSpPr txBox="1">
            <a:spLocks noChangeArrowheads="1"/>
          </p:cNvSpPr>
          <p:nvPr/>
        </p:nvSpPr>
        <p:spPr bwMode="auto">
          <a:xfrm>
            <a:off x="8217050" y="2033776"/>
            <a:ext cx="1659326" cy="3284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libvector.so</a:t>
            </a:r>
            <a:endParaRPr lang="en-GB" sz="1600" b="1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32" name="Text Box 26"/>
          <p:cNvSpPr txBox="1">
            <a:spLocks noChangeArrowheads="1"/>
          </p:cNvSpPr>
          <p:nvPr/>
        </p:nvSpPr>
        <p:spPr bwMode="auto">
          <a:xfrm>
            <a:off x="5105400" y="3581401"/>
            <a:ext cx="4008126" cy="55746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unix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&gt; 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gcc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-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rdynamic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mr-IN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–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o prog2r \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	      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dll.o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-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ldl</a:t>
            </a:r>
            <a:endParaRPr lang="en-GB" sz="1600" b="1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C7B35FCC-C59C-4BD9-A58C-B1C865482330}"/>
              </a:ext>
            </a:extLst>
          </p:cNvPr>
          <p:cNvSpPr/>
          <p:nvPr/>
        </p:nvSpPr>
        <p:spPr>
          <a:xfrm>
            <a:off x="2130725" y="2132047"/>
            <a:ext cx="2297554" cy="1154617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E7ABAFAE-AFD4-4D3D-8EEC-9E94A60C0C57}"/>
              </a:ext>
            </a:extLst>
          </p:cNvPr>
          <p:cNvSpPr/>
          <p:nvPr/>
        </p:nvSpPr>
        <p:spPr>
          <a:xfrm>
            <a:off x="6559550" y="679905"/>
            <a:ext cx="2297554" cy="1154617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53FF166A-8F2A-4AE5-A69C-C5ED7E389617}"/>
              </a:ext>
            </a:extLst>
          </p:cNvPr>
          <p:cNvSpPr/>
          <p:nvPr/>
        </p:nvSpPr>
        <p:spPr>
          <a:xfrm>
            <a:off x="8592292" y="896974"/>
            <a:ext cx="2297554" cy="1154617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725448-108C-41DB-8956-197E741C1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1A8492-2626-4F8F-B8C3-894952D0F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75446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4" grpId="0" animBg="1"/>
      <p:bldP spid="35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467DA-06A6-4CF9-AEA5-2E3A53F43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Gcc</a:t>
            </a:r>
            <a:r>
              <a:rPr lang="en-US" dirty="0"/>
              <a:t> options used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EE700E-198C-4230-B35B-9991B69804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1) –shared, -</a:t>
            </a:r>
            <a:r>
              <a:rPr lang="en-US" dirty="0" err="1"/>
              <a:t>fpic</a:t>
            </a:r>
            <a:r>
              <a:rPr lang="en-US" dirty="0"/>
              <a:t>:  To create position independent code (next slide)</a:t>
            </a:r>
          </a:p>
          <a:p>
            <a:endParaRPr lang="en-US" dirty="0"/>
          </a:p>
          <a:p>
            <a:r>
              <a:rPr lang="en-US" dirty="0"/>
              <a:t>2) –o something.so: To output result as a DLL</a:t>
            </a:r>
          </a:p>
          <a:p>
            <a:endParaRPr lang="en-US" dirty="0"/>
          </a:p>
          <a:p>
            <a:r>
              <a:rPr lang="en-US" dirty="0"/>
              <a:t>3) –</a:t>
            </a:r>
            <a:r>
              <a:rPr lang="en-US" dirty="0" err="1"/>
              <a:t>rdynamic</a:t>
            </a:r>
            <a:r>
              <a:rPr lang="en-US" dirty="0"/>
              <a:t>:  Includes dynamic symbol names for </a:t>
            </a:r>
            <a:r>
              <a:rPr lang="en-US" dirty="0" err="1"/>
              <a:t>gprof</a:t>
            </a:r>
            <a:r>
              <a:rPr lang="en-US" dirty="0"/>
              <a:t>, </a:t>
            </a:r>
            <a:r>
              <a:rPr lang="en-US" dirty="0" err="1"/>
              <a:t>gdb</a:t>
            </a:r>
            <a:endParaRPr lang="en-US" dirty="0"/>
          </a:p>
          <a:p>
            <a:endParaRPr lang="en-US" dirty="0"/>
          </a:p>
          <a:p>
            <a:r>
              <a:rPr lang="en-US" dirty="0"/>
              <a:t>4) –</a:t>
            </a:r>
            <a:r>
              <a:rPr lang="en-US" dirty="0" err="1"/>
              <a:t>ldr</a:t>
            </a:r>
            <a:r>
              <a:rPr lang="en-US" dirty="0"/>
              <a:t>:  “</a:t>
            </a:r>
            <a:r>
              <a:rPr lang="en-US" dirty="0" err="1"/>
              <a:t>dr</a:t>
            </a:r>
            <a:r>
              <a:rPr lang="en-US" dirty="0"/>
              <a:t>” is the directory to look for the .so file in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F0734E-03CB-4736-B858-3E49A56B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3D60C0-E55E-4151-A9C4-9290B6B40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25127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6374C-13CA-4ACE-BA32-4437C783A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Dynamic loading requires that the shared library be relocatable, but more…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95A9DB-59B8-4F0D-8DBA-9D87A99DA9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With mapped files (Linux </a:t>
            </a:r>
            <a:r>
              <a:rPr lang="en-US" dirty="0" err="1"/>
              <a:t>mmap</a:t>
            </a:r>
            <a:r>
              <a:rPr lang="en-US" dirty="0"/>
              <a:t> API), the segment can be a different base address in each process.</a:t>
            </a:r>
          </a:p>
          <a:p>
            <a:endParaRPr lang="en-US" dirty="0"/>
          </a:p>
          <a:p>
            <a:r>
              <a:rPr lang="en-US" dirty="0"/>
              <a:t>So… not only does each process see the DLL at a different location in memory, the DLL sees </a:t>
            </a:r>
            <a:r>
              <a:rPr lang="en-US" i="1" dirty="0"/>
              <a:t>itself </a:t>
            </a:r>
            <a:r>
              <a:rPr lang="en-US" dirty="0"/>
              <a:t>there too!</a:t>
            </a:r>
          </a:p>
          <a:p>
            <a:endParaRPr lang="en-US" dirty="0"/>
          </a:p>
          <a:p>
            <a:r>
              <a:rPr lang="en-US" dirty="0"/>
              <a:t>And in fact each also has its own data segment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8837B6-3EA3-41A8-ADE4-0C7C19CF6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0C4A7B-1EDF-4D41-ADF5-6BD3C2111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01914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7F16AD-F8FA-4555-9716-3B5EE736C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 involves two aspects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E158A0-BA9F-4386-AB93-0C4079F9E6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We compile the library with –shared –</a:t>
            </a:r>
            <a:r>
              <a:rPr lang="en-US" dirty="0" err="1"/>
              <a:t>fPIC</a:t>
            </a:r>
            <a:r>
              <a:rPr lang="en-US" dirty="0"/>
              <a:t>.  This tells the compiler to generate “register offset” addressing</a:t>
            </a:r>
          </a:p>
          <a:p>
            <a:endParaRPr lang="en-US" dirty="0"/>
          </a:p>
          <a:p>
            <a:r>
              <a:rPr lang="en-US" dirty="0"/>
              <a:t>Then, at runtime, whenever we call into the shared library, we need to put the code segment base address in a specific register (save the old value to the stack!), and the data segment base into a second register (“ “ “).  Restore the original values when the method returns.</a:t>
            </a:r>
          </a:p>
          <a:p>
            <a:endParaRPr lang="en-US" dirty="0"/>
          </a:p>
          <a:p>
            <a:r>
              <a:rPr lang="en-US" dirty="0"/>
              <a:t>With –</a:t>
            </a:r>
            <a:r>
              <a:rPr lang="en-US" dirty="0" err="1"/>
              <a:t>fPIC</a:t>
            </a:r>
            <a:r>
              <a:rPr lang="en-US" dirty="0"/>
              <a:t>, all jumps and data accesses in the DLL are “relativized” as offsets with respect to these registers.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C9D093-D484-4B4F-A7B9-39616DCAD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71B9A2-237D-48C1-AECE-B7A9E73EF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3447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FAB073-3BA7-4A43-9800-056F1774F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Runtime errors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F5A881-ADA8-4EC5-88FF-EB6B817341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At runtime, your program searches for the .so file</a:t>
            </a:r>
          </a:p>
          <a:p>
            <a:endParaRPr lang="en-US" dirty="0"/>
          </a:p>
          <a:p>
            <a:r>
              <a:rPr lang="en-US" dirty="0"/>
              <a:t>What if it can’t find it?</a:t>
            </a:r>
          </a:p>
          <a:p>
            <a:pPr lvl="1"/>
            <a:r>
              <a:rPr lang="en-US" dirty="0"/>
              <a:t>  You will get an error message during execution, and the executable </a:t>
            </a:r>
            <a:br>
              <a:rPr lang="en-US" dirty="0"/>
            </a:br>
            <a:r>
              <a:rPr lang="en-US" dirty="0"/>
              <a:t>    will terminate.  Depending on the version of Linux, this occurs when</a:t>
            </a:r>
            <a:br>
              <a:rPr lang="en-US" dirty="0"/>
            </a:br>
            <a:r>
              <a:rPr lang="en-US" dirty="0"/>
              <a:t>    you launch the program, or when it tries to access something in the </a:t>
            </a:r>
            <a:r>
              <a:rPr lang="en-US" dirty="0" err="1"/>
              <a:t>dll</a:t>
            </a:r>
            <a:endParaRPr lang="en-US" dirty="0"/>
          </a:p>
          <a:p>
            <a:pPr marL="128016" lvl="1" indent="0">
              <a:buNone/>
            </a:pPr>
            <a:endParaRPr lang="en-US" dirty="0"/>
          </a:p>
          <a:p>
            <a:pPr marL="128016" lvl="1" indent="0">
              <a:buNone/>
            </a:pPr>
            <a:r>
              <a:rPr lang="en-US" dirty="0"/>
              <a:t>Some </a:t>
            </a:r>
            <a:r>
              <a:rPr lang="en-US" dirty="0" err="1"/>
              <a:t>dll</a:t>
            </a:r>
            <a:r>
              <a:rPr lang="en-US" dirty="0"/>
              <a:t> files also have “versioning” data.  On these, your program might crash because of an “incompatible </a:t>
            </a:r>
            <a:r>
              <a:rPr lang="en-US" dirty="0" err="1"/>
              <a:t>dll</a:t>
            </a:r>
            <a:r>
              <a:rPr lang="en-US" dirty="0"/>
              <a:t> version number”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CAA80D-E0E3-45B4-887D-735BA1140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EE5692-74D5-44B0-8674-3A790D869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39940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Linking Summary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Linking is a technique that allows programs to be constructed from multiple object files</a:t>
            </a:r>
          </a:p>
          <a:p>
            <a:endParaRPr lang="en-US" dirty="0"/>
          </a:p>
          <a:p>
            <a:r>
              <a:rPr lang="en-US" dirty="0"/>
              <a:t>Linking can happen at different times in a program’s lifetime:</a:t>
            </a:r>
          </a:p>
          <a:p>
            <a:pPr lvl="1"/>
            <a:r>
              <a:rPr lang="en-US" dirty="0"/>
              <a:t>Compile time (when a program is compiled)</a:t>
            </a:r>
          </a:p>
          <a:p>
            <a:pPr lvl="1"/>
            <a:r>
              <a:rPr lang="en-US" dirty="0"/>
              <a:t>Load time (when a program is loaded into memory)</a:t>
            </a:r>
          </a:p>
          <a:p>
            <a:pPr lvl="1"/>
            <a:r>
              <a:rPr lang="en-US" dirty="0"/>
              <a:t>Run time (while a program is executing)</a:t>
            </a:r>
          </a:p>
          <a:p>
            <a:pPr lvl="1"/>
            <a:endParaRPr lang="en-US" dirty="0"/>
          </a:p>
          <a:p>
            <a:r>
              <a:rPr lang="en-US" dirty="0"/>
              <a:t>Understanding linking can help you avoid nasty errors and make you a better programmer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51AB4C-451D-464D-A42F-BABC0585D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20B1CF-CD7D-43F4-9BC6-0D95ACB2F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40706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Getting very fancy: Library </a:t>
            </a:r>
            <a:r>
              <a:rPr lang="en-US" dirty="0" err="1"/>
              <a:t>Interpositioning</a:t>
            </a:r>
            <a:r>
              <a:rPr lang="en-US" dirty="0"/>
              <a:t> (for serious hackers!)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Documented in Section 7.13 of book</a:t>
            </a:r>
          </a:p>
          <a:p>
            <a:r>
              <a:rPr lang="en-GB" dirty="0"/>
              <a:t>Library </a:t>
            </a:r>
            <a:r>
              <a:rPr lang="en-GB" dirty="0" err="1"/>
              <a:t>interpositioning</a:t>
            </a:r>
            <a:r>
              <a:rPr lang="en-GB" dirty="0"/>
              <a:t>: powerful linking technique that allows programmers to intercept calls to arbitrary functions</a:t>
            </a:r>
          </a:p>
          <a:p>
            <a:r>
              <a:rPr lang="en-GB" dirty="0" err="1"/>
              <a:t>Interpositioning</a:t>
            </a:r>
            <a:r>
              <a:rPr lang="en-GB" dirty="0"/>
              <a:t> can occur at:</a:t>
            </a:r>
          </a:p>
          <a:p>
            <a:pPr lvl="1"/>
            <a:r>
              <a:rPr lang="en-GB" dirty="0"/>
              <a:t>Compile time: When the source code is compiled	</a:t>
            </a:r>
          </a:p>
          <a:p>
            <a:pPr lvl="1"/>
            <a:r>
              <a:rPr lang="en-GB" dirty="0"/>
              <a:t>Link time: When the relocatable object files are statically linked to form an executable object file</a:t>
            </a:r>
          </a:p>
          <a:p>
            <a:pPr lvl="1"/>
            <a:r>
              <a:rPr lang="en-GB" dirty="0"/>
              <a:t>Load/run time: When an executable object file is loaded into memory, dynamically linked, and then executed.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E26CF5-1493-4D9C-A419-994ADF739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754A28-329F-45DD-91B8-6FA1E3D32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48</a:t>
            </a:fld>
            <a:endParaRPr lang="en-US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821B5-A088-4B79-B23D-CFD727512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1-2-3 Recipe for </a:t>
            </a:r>
            <a:r>
              <a:rPr lang="en-US" dirty="0" err="1"/>
              <a:t>Interpositioning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16BECF-20F5-4F93-B1DB-915C8A4478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an executable that obtains </a:t>
            </a:r>
            <a:r>
              <a:rPr lang="en-US" b="1" dirty="0"/>
              <a:t>something </a:t>
            </a:r>
            <a:r>
              <a:rPr lang="en-US" dirty="0"/>
              <a:t>from a library.</a:t>
            </a:r>
          </a:p>
          <a:p>
            <a:endParaRPr lang="en-US" dirty="0"/>
          </a:p>
          <a:p>
            <a:r>
              <a:rPr lang="en-US" dirty="0"/>
              <a:t>Create a .o file that defines </a:t>
            </a:r>
            <a:r>
              <a:rPr lang="en-US" b="1" dirty="0"/>
              <a:t>something</a:t>
            </a:r>
            <a:r>
              <a:rPr lang="en-US" dirty="0"/>
              <a:t>, using the same API the executable expected.  Relink the executable against your .o file.</a:t>
            </a:r>
          </a:p>
          <a:p>
            <a:endParaRPr lang="en-US" dirty="0"/>
          </a:p>
          <a:p>
            <a:r>
              <a:rPr lang="en-US" dirty="0"/>
              <a:t>Now your implementation of </a:t>
            </a:r>
            <a:r>
              <a:rPr lang="en-US" b="1" dirty="0"/>
              <a:t>something</a:t>
            </a:r>
            <a:r>
              <a:rPr lang="en-US" dirty="0"/>
              <a:t> will be called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9B2071-2550-4F69-BA95-8F83F2561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BEBA49-9BF7-4422-AF2A-B9680A9A2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8241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DF6E2-6BBA-4C79-9E0B-6D540C682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Linking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0782986-51C0-4BB7-A8DD-9AA14DC262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7" y="2509390"/>
            <a:ext cx="10975215" cy="3799970"/>
          </a:xfrm>
        </p:spPr>
        <p:txBody>
          <a:bodyPr>
            <a:normAutofit fontScale="92500"/>
          </a:bodyPr>
          <a:lstStyle/>
          <a:p>
            <a:r>
              <a:rPr lang="en-US" dirty="0"/>
              <a:t>A linker takes a collection of object files and combines them into an object file.  But this object file will still depend on libraries.</a:t>
            </a:r>
          </a:p>
          <a:p>
            <a:endParaRPr lang="en-US" dirty="0"/>
          </a:p>
          <a:p>
            <a:r>
              <a:rPr lang="en-US" dirty="0"/>
              <a:t>Next it cross-references this single object file against libraries, resolving any references to methods or constants in those libraries.</a:t>
            </a:r>
          </a:p>
          <a:p>
            <a:endParaRPr lang="en-US" dirty="0"/>
          </a:p>
          <a:p>
            <a:r>
              <a:rPr lang="en-US" dirty="0"/>
              <a:t>If everything needed has been found, it outputs an executable image.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AB4EC25-0C7A-484C-85AB-30541306F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078552-0AEB-4085-A180-70F54729A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5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AF54133-2383-4304-AA35-1A1DE610EF68}"/>
              </a:ext>
            </a:extLst>
          </p:cNvPr>
          <p:cNvSpPr txBox="1"/>
          <p:nvPr/>
        </p:nvSpPr>
        <p:spPr>
          <a:xfrm>
            <a:off x="5470065" y="585216"/>
            <a:ext cx="1475509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Your code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DD239D9-7B2A-4A0D-B95C-5F64C255967B}"/>
              </a:ext>
            </a:extLst>
          </p:cNvPr>
          <p:cNvSpPr txBox="1"/>
          <p:nvPr/>
        </p:nvSpPr>
        <p:spPr>
          <a:xfrm>
            <a:off x="7188875" y="945840"/>
            <a:ext cx="263902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+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8085966-BB8B-4D39-BB8B-316179ACCC5C}"/>
              </a:ext>
            </a:extLst>
          </p:cNvPr>
          <p:cNvSpPr txBox="1"/>
          <p:nvPr/>
        </p:nvSpPr>
        <p:spPr>
          <a:xfrm>
            <a:off x="10190309" y="945840"/>
            <a:ext cx="334990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=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F6EE0BA-CED5-4E69-AB28-FEE18D791865}"/>
              </a:ext>
            </a:extLst>
          </p:cNvPr>
          <p:cNvSpPr txBox="1"/>
          <p:nvPr/>
        </p:nvSpPr>
        <p:spPr>
          <a:xfrm>
            <a:off x="7629749" y="696464"/>
            <a:ext cx="1922318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/>
              <a:t>Std:xxx</a:t>
            </a:r>
            <a:r>
              <a:rPr lang="en-US" b="1" dirty="0"/>
              <a:t> libraries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5517EF7-1B1E-47A7-9B54-5559E2F7F102}"/>
              </a:ext>
            </a:extLst>
          </p:cNvPr>
          <p:cNvSpPr txBox="1"/>
          <p:nvPr/>
        </p:nvSpPr>
        <p:spPr>
          <a:xfrm>
            <a:off x="7629749" y="1189273"/>
            <a:ext cx="1922318" cy="64633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Libraries your </a:t>
            </a:r>
            <a:br>
              <a:rPr lang="en-US" b="1" dirty="0"/>
            </a:br>
            <a:r>
              <a:rPr lang="en-US" b="1" dirty="0"/>
              <a:t>company created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AB92D9F-F8F9-464F-9646-565E4892B111}"/>
              </a:ext>
            </a:extLst>
          </p:cNvPr>
          <p:cNvSpPr txBox="1"/>
          <p:nvPr/>
        </p:nvSpPr>
        <p:spPr>
          <a:xfrm>
            <a:off x="5364993" y="974400"/>
            <a:ext cx="1718695" cy="64633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Statically linked object files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7B6D953-DA0C-4A5E-A49B-04F46FA5A4E3}"/>
              </a:ext>
            </a:extLst>
          </p:cNvPr>
          <p:cNvSpPr txBox="1"/>
          <p:nvPr/>
        </p:nvSpPr>
        <p:spPr>
          <a:xfrm>
            <a:off x="10586411" y="945840"/>
            <a:ext cx="1475509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Executable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371BE42-5316-4E9B-886D-0AE71EC3352C}"/>
              </a:ext>
            </a:extLst>
          </p:cNvPr>
          <p:cNvSpPr/>
          <p:nvPr/>
        </p:nvSpPr>
        <p:spPr>
          <a:xfrm>
            <a:off x="4537494" y="319177"/>
            <a:ext cx="5652815" cy="2078965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672E29C-D7C4-4043-BA36-2A2D5D700984}"/>
              </a:ext>
            </a:extLst>
          </p:cNvPr>
          <p:cNvSpPr txBox="1"/>
          <p:nvPr/>
        </p:nvSpPr>
        <p:spPr>
          <a:xfrm>
            <a:off x="5604035" y="1793741"/>
            <a:ext cx="3914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Compile time…           … Runtime</a:t>
            </a:r>
          </a:p>
        </p:txBody>
      </p:sp>
    </p:spTree>
    <p:extLst>
      <p:ext uri="{BB962C8B-B14F-4D97-AF65-F5344CB8AC3E}">
        <p14:creationId xmlns:p14="http://schemas.microsoft.com/office/powerpoint/2010/main" val="2720041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4" grpId="0" animBg="1"/>
      <p:bldP spid="12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8E2D6-B57F-4826-8F9F-A1D19C6F8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1-2-3 Recipe for </a:t>
            </a:r>
            <a:r>
              <a:rPr lang="en-US" dirty="0" err="1"/>
              <a:t>Interpositioning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80EBF3-5AA7-4009-8433-2E5A6230A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… but what if you wanted to call the standard </a:t>
            </a:r>
            <a:r>
              <a:rPr lang="en-US" b="1" dirty="0"/>
              <a:t>something</a:t>
            </a:r>
            <a:r>
              <a:rPr lang="en-US" dirty="0"/>
              <a:t> from inside your replacement?</a:t>
            </a:r>
          </a:p>
          <a:p>
            <a:endParaRPr lang="en-US" dirty="0"/>
          </a:p>
          <a:p>
            <a:r>
              <a:rPr lang="en-US" dirty="0"/>
              <a:t>If it were to call </a:t>
            </a:r>
            <a:r>
              <a:rPr lang="en-US" b="1" dirty="0"/>
              <a:t>something</a:t>
            </a:r>
            <a:r>
              <a:rPr lang="en-US" dirty="0"/>
              <a:t>, that would just be a recursive call.</a:t>
            </a:r>
          </a:p>
          <a:p>
            <a:endParaRPr lang="en-US" dirty="0"/>
          </a:p>
          <a:p>
            <a:r>
              <a:rPr lang="en-US" dirty="0"/>
              <a:t>… So, have it call _</a:t>
            </a:r>
            <a:r>
              <a:rPr lang="en-US" b="1" dirty="0"/>
              <a:t>something.</a:t>
            </a:r>
            <a:r>
              <a:rPr lang="en-US" dirty="0"/>
              <a:t>  This will be undefined… claim that it is in a library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447F4E-B3FB-440F-B627-84B9A6F8F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52DC56-64DC-47BB-AE97-4046A1B83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67119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002C6-4D4F-4566-BCFB-9B9EBA4DC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1-2-3 Recipe for </a:t>
            </a:r>
            <a:r>
              <a:rPr lang="en-US" dirty="0" err="1"/>
              <a:t>Interpositioning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F77676-33EA-456F-94A6-30DFB78765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 now we have the original executable, and it calls your version of </a:t>
            </a:r>
            <a:r>
              <a:rPr lang="en-US" b="1" dirty="0"/>
              <a:t>something</a:t>
            </a:r>
            <a:r>
              <a:rPr lang="en-US" dirty="0"/>
              <a:t>, which calls </a:t>
            </a:r>
            <a:r>
              <a:rPr lang="en-US" b="1" dirty="0"/>
              <a:t>_something.</a:t>
            </a:r>
            <a:endParaRPr lang="en-US" dirty="0"/>
          </a:p>
          <a:p>
            <a:endParaRPr lang="en-US" dirty="0"/>
          </a:p>
          <a:p>
            <a:r>
              <a:rPr lang="en-US" dirty="0"/>
              <a:t>Create a new DLL library that defines </a:t>
            </a:r>
            <a:r>
              <a:rPr lang="en-US" b="1" dirty="0"/>
              <a:t>_something</a:t>
            </a:r>
            <a:r>
              <a:rPr lang="en-US" dirty="0"/>
              <a:t>.  It calls the original </a:t>
            </a:r>
            <a:r>
              <a:rPr lang="en-US" b="1" dirty="0"/>
              <a:t>something, from the original DLL.</a:t>
            </a:r>
            <a:endParaRPr lang="en-US" dirty="0"/>
          </a:p>
          <a:p>
            <a:endParaRPr lang="en-US" dirty="0"/>
          </a:p>
          <a:p>
            <a:r>
              <a:rPr lang="en-US" dirty="0"/>
              <a:t>Now we have “wrapped” </a:t>
            </a:r>
            <a:r>
              <a:rPr lang="en-US" b="1" dirty="0"/>
              <a:t>something</a:t>
            </a:r>
            <a:r>
              <a:rPr lang="en-US" dirty="0"/>
              <a:t>!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699B09-E180-417C-BE5F-03CF632E5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287E8E-E67E-4F9D-95D7-A0BC368D4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51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6F22254-482E-44C1-8C12-178951731F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9627" y="4961051"/>
            <a:ext cx="1095879" cy="1646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085051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F22B1-3CE0-415D-9162-5AA17ACB0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 shortcut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D03AF2-1C6B-455C-82AA-08FC5FD96B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also linker arguments you can use to just tell the linker you wish to wrap some method.</a:t>
            </a:r>
          </a:p>
          <a:p>
            <a:endParaRPr lang="en-US" dirty="0"/>
          </a:p>
          <a:p>
            <a:r>
              <a:rPr lang="en-US" dirty="0"/>
              <a:t>Eliminates the need to create the extra helper DLL.</a:t>
            </a:r>
          </a:p>
          <a:p>
            <a:br>
              <a:rPr lang="en-US" dirty="0"/>
            </a:br>
            <a:r>
              <a:rPr lang="en-US" dirty="0"/>
              <a:t>Time permitting, I’ll show you an example that wraps malloc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E534D7-BB15-4B75-B028-64FD58BDA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AA982D-7EFD-41A3-BC2E-5871E6FBB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6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Some </a:t>
            </a:r>
            <a:r>
              <a:rPr lang="en-US" err="1"/>
              <a:t>Interpositioning</a:t>
            </a:r>
            <a:r>
              <a:rPr lang="en-US"/>
              <a:t> Applications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10828566" cy="4023360"/>
          </a:xfrm>
        </p:spPr>
        <p:txBody>
          <a:bodyPr>
            <a:normAutofit fontScale="92500" lnSpcReduction="10000"/>
          </a:bodyPr>
          <a:lstStyle/>
          <a:p>
            <a:r>
              <a:rPr lang="en-GB" sz="2800" dirty="0"/>
              <a:t>Security</a:t>
            </a:r>
          </a:p>
          <a:p>
            <a:pPr lvl="1"/>
            <a:r>
              <a:rPr lang="en-GB" sz="2400" dirty="0"/>
              <a:t>  Confinement (sandboxing)</a:t>
            </a:r>
          </a:p>
          <a:p>
            <a:pPr lvl="1"/>
            <a:r>
              <a:rPr lang="en-GB" sz="2400" dirty="0"/>
              <a:t>  Behind the scenes encryption</a:t>
            </a:r>
          </a:p>
          <a:p>
            <a:r>
              <a:rPr lang="en-US" sz="2800" dirty="0"/>
              <a:t>Debugging</a:t>
            </a:r>
          </a:p>
          <a:p>
            <a:pPr lvl="1"/>
            <a:r>
              <a:rPr lang="en-US" sz="2400" dirty="0"/>
              <a:t>  In 2014, two Facebook engineers debugged a treacherous 1-year old bug in their iPhone   </a:t>
            </a:r>
            <a:br>
              <a:rPr lang="en-US" sz="2400" dirty="0"/>
            </a:br>
            <a:r>
              <a:rPr lang="en-US" sz="2400" dirty="0"/>
              <a:t>  app using </a:t>
            </a:r>
            <a:r>
              <a:rPr lang="en-US" sz="2400" dirty="0" err="1"/>
              <a:t>interpositioning</a:t>
            </a:r>
            <a:endParaRPr lang="en-US" sz="2400" dirty="0"/>
          </a:p>
          <a:p>
            <a:pPr lvl="1"/>
            <a:r>
              <a:rPr lang="en-US" sz="2400" dirty="0"/>
              <a:t>  Code in the SPDY networking stack was writing to the wrong location</a:t>
            </a:r>
          </a:p>
          <a:p>
            <a:pPr lvl="1"/>
            <a:r>
              <a:rPr lang="en-US" sz="2400" dirty="0"/>
              <a:t>  Solved by intercepting calls to </a:t>
            </a:r>
            <a:r>
              <a:rPr lang="en-US" sz="2400" dirty="0" err="1"/>
              <a:t>Posix</a:t>
            </a:r>
            <a:r>
              <a:rPr lang="en-US" sz="2400" dirty="0"/>
              <a:t> write functions (write, </a:t>
            </a:r>
            <a:r>
              <a:rPr lang="en-US" sz="2400" dirty="0" err="1"/>
              <a:t>writev</a:t>
            </a:r>
            <a:r>
              <a:rPr lang="en-US" sz="2400" dirty="0"/>
              <a:t>, </a:t>
            </a:r>
            <a:r>
              <a:rPr lang="en-US" sz="2400" dirty="0" err="1"/>
              <a:t>pwrite</a:t>
            </a:r>
            <a:r>
              <a:rPr lang="en-US" sz="2400" dirty="0"/>
              <a:t>)</a:t>
            </a:r>
          </a:p>
          <a:p>
            <a:pPr lvl="1"/>
            <a:endParaRPr lang="en-US" sz="2400" dirty="0"/>
          </a:p>
          <a:p>
            <a:pPr lvl="1"/>
            <a:r>
              <a:rPr lang="en-US" sz="2400" dirty="0"/>
              <a:t>  Source:  Facebook engineering blog post at: </a:t>
            </a:r>
          </a:p>
          <a:p>
            <a:pPr lvl="1"/>
            <a:r>
              <a:rPr lang="en-US" sz="2400" dirty="0"/>
              <a:t>  https://code.facebook.com/posts/313033472212144/debugging-file-corruption-on-ios/</a:t>
            </a:r>
          </a:p>
          <a:p>
            <a:endParaRPr lang="en-US" sz="2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DAA535-497B-4B08-8CB0-1AD6100FC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88A25F-7DBE-48E5-8877-2CF6EEC64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53</a:t>
            </a:fld>
            <a:endParaRPr lang="en-US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Some </a:t>
            </a:r>
            <a:r>
              <a:rPr lang="en-US" err="1"/>
              <a:t>Interpositioning</a:t>
            </a:r>
            <a:r>
              <a:rPr lang="en-US"/>
              <a:t> Applications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Monitoring and Profiling</a:t>
            </a:r>
          </a:p>
          <a:p>
            <a:pPr lvl="1"/>
            <a:r>
              <a:rPr lang="en-GB" dirty="0"/>
              <a:t>  Count number of calls to functions</a:t>
            </a:r>
          </a:p>
          <a:p>
            <a:pPr lvl="1"/>
            <a:r>
              <a:rPr lang="en-GB" dirty="0"/>
              <a:t>  Characterize call sites and arguments to functions</a:t>
            </a:r>
          </a:p>
          <a:p>
            <a:pPr lvl="1"/>
            <a:r>
              <a:rPr lang="en-GB" dirty="0"/>
              <a:t>  Malloc tracing</a:t>
            </a:r>
          </a:p>
          <a:p>
            <a:pPr lvl="2"/>
            <a:r>
              <a:rPr lang="en-GB" dirty="0"/>
              <a:t>   Detecting memory leaks</a:t>
            </a:r>
          </a:p>
          <a:p>
            <a:pPr lvl="2"/>
            <a:r>
              <a:rPr lang="en-GB" dirty="0"/>
              <a:t>   Generating address traces</a:t>
            </a:r>
          </a:p>
          <a:p>
            <a:endParaRPr lang="en-US" dirty="0"/>
          </a:p>
          <a:p>
            <a:r>
              <a:rPr lang="en-US" dirty="0"/>
              <a:t>Changing a local resource into one accessed over a network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D4FF9A-7227-4589-86F9-B715B2794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8FE2F6-0C0C-4DAF-8491-DD473B5A2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56269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program	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7129" y="2084832"/>
            <a:ext cx="4114800" cy="2323278"/>
          </a:xfrm>
        </p:spPr>
        <p:txBody>
          <a:bodyPr>
            <a:normAutofit fontScale="55000" lnSpcReduction="20000"/>
          </a:bodyPr>
          <a:lstStyle/>
          <a:p>
            <a:r>
              <a:rPr lang="en-US" dirty="0"/>
              <a:t>Goal: trace the addresses and sizes of the allocated and freed blocks, without breaking the program, and without modifying the source code. </a:t>
            </a:r>
          </a:p>
          <a:p>
            <a:endParaRPr lang="en-US" dirty="0"/>
          </a:p>
          <a:p>
            <a:r>
              <a:rPr lang="en-US" dirty="0"/>
              <a:t>Three solutions: interpose on the library </a:t>
            </a:r>
            <a:r>
              <a:rPr lang="en-US" dirty="0">
                <a:latin typeface="Courier New"/>
                <a:cs typeface="Courier New"/>
              </a:rPr>
              <a:t>malloc</a:t>
            </a:r>
            <a:r>
              <a:rPr lang="en-US" dirty="0"/>
              <a:t> and </a:t>
            </a:r>
            <a:r>
              <a:rPr lang="en-US" dirty="0">
                <a:latin typeface="Courier New"/>
                <a:cs typeface="Courier New"/>
              </a:rPr>
              <a:t>free</a:t>
            </a:r>
            <a:r>
              <a:rPr lang="en-US" dirty="0"/>
              <a:t> functions at compile time, link time, and load/run time. 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237763" y="2004639"/>
            <a:ext cx="4648199" cy="4249498"/>
          </a:xfrm>
          <a:prstGeom prst="rect">
            <a:avLst/>
          </a:prstGeom>
          <a:solidFill>
            <a:srgbClr val="F6F5BD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>
                <a:latin typeface="Courier New"/>
                <a:cs typeface="Courier New"/>
              </a:rPr>
              <a:t>#include &lt;</a:t>
            </a:r>
            <a:r>
              <a:rPr lang="en-US" err="1">
                <a:latin typeface="Courier New"/>
                <a:cs typeface="Courier New"/>
              </a:rPr>
              <a:t>stdio.h</a:t>
            </a:r>
            <a:r>
              <a:rPr lang="en-US">
                <a:latin typeface="Courier New"/>
                <a:cs typeface="Courier New"/>
              </a:rPr>
              <a:t>&gt;</a:t>
            </a:r>
          </a:p>
          <a:p>
            <a:r>
              <a:rPr lang="en-US">
                <a:latin typeface="Courier New"/>
                <a:cs typeface="Courier New"/>
              </a:rPr>
              <a:t>#include </a:t>
            </a:r>
            <a:r>
              <a:rPr lang="en-US">
                <a:solidFill>
                  <a:srgbClr val="C00000"/>
                </a:solidFill>
                <a:latin typeface="Courier New"/>
                <a:cs typeface="Courier New"/>
              </a:rPr>
              <a:t>&lt;</a:t>
            </a:r>
            <a:r>
              <a:rPr lang="en-US" err="1">
                <a:solidFill>
                  <a:srgbClr val="C00000"/>
                </a:solidFill>
                <a:latin typeface="Courier New"/>
                <a:cs typeface="Courier New"/>
              </a:rPr>
              <a:t>malloc.h</a:t>
            </a:r>
            <a:r>
              <a:rPr lang="en-US">
                <a:solidFill>
                  <a:srgbClr val="C00000"/>
                </a:solidFill>
                <a:latin typeface="Courier New"/>
                <a:cs typeface="Courier New"/>
              </a:rPr>
              <a:t>&gt;</a:t>
            </a:r>
          </a:p>
          <a:p>
            <a:r>
              <a:rPr lang="en-US">
                <a:latin typeface="Courier New"/>
                <a:cs typeface="Courier New"/>
              </a:rPr>
              <a:t>#include &lt;</a:t>
            </a:r>
            <a:r>
              <a:rPr lang="en-US" err="1">
                <a:latin typeface="Courier New"/>
                <a:cs typeface="Courier New"/>
              </a:rPr>
              <a:t>stdlib.h</a:t>
            </a:r>
            <a:r>
              <a:rPr lang="en-US">
                <a:latin typeface="Courier New"/>
                <a:cs typeface="Courier New"/>
              </a:rPr>
              <a:t>&gt;</a:t>
            </a:r>
          </a:p>
          <a:p>
            <a:endParaRPr lang="en-US">
              <a:latin typeface="Courier New"/>
              <a:cs typeface="Courier New"/>
            </a:endParaRPr>
          </a:p>
          <a:p>
            <a:r>
              <a:rPr lang="en-US" err="1">
                <a:latin typeface="Courier New"/>
                <a:cs typeface="Courier New"/>
              </a:rPr>
              <a:t>int</a:t>
            </a:r>
            <a:r>
              <a:rPr lang="en-US">
                <a:latin typeface="Courier New"/>
                <a:cs typeface="Courier New"/>
              </a:rPr>
              <a:t> main(</a:t>
            </a:r>
            <a:r>
              <a:rPr lang="en-US" err="1">
                <a:latin typeface="Courier New"/>
                <a:cs typeface="Courier New"/>
              </a:rPr>
              <a:t>int</a:t>
            </a:r>
            <a:r>
              <a:rPr lang="en-US">
                <a:latin typeface="Courier New"/>
                <a:cs typeface="Courier New"/>
              </a:rPr>
              <a:t> </a:t>
            </a:r>
            <a:r>
              <a:rPr lang="en-US" err="1">
                <a:latin typeface="Courier New"/>
                <a:cs typeface="Courier New"/>
              </a:rPr>
              <a:t>argc</a:t>
            </a:r>
            <a:r>
              <a:rPr lang="en-US">
                <a:latin typeface="Courier New"/>
                <a:cs typeface="Courier New"/>
              </a:rPr>
              <a:t>,</a:t>
            </a:r>
          </a:p>
          <a:p>
            <a:r>
              <a:rPr lang="en-US">
                <a:latin typeface="Courier New"/>
                <a:cs typeface="Courier New"/>
              </a:rPr>
              <a:t>         char *</a:t>
            </a:r>
            <a:r>
              <a:rPr lang="en-US" err="1">
                <a:latin typeface="Courier New"/>
                <a:cs typeface="Courier New"/>
              </a:rPr>
              <a:t>argv</a:t>
            </a:r>
            <a:r>
              <a:rPr lang="en-US">
                <a:latin typeface="Courier New"/>
                <a:cs typeface="Courier New"/>
              </a:rPr>
              <a:t>[])</a:t>
            </a:r>
          </a:p>
          <a:p>
            <a:r>
              <a:rPr lang="en-US">
                <a:latin typeface="Courier New"/>
                <a:cs typeface="Courier New"/>
              </a:rPr>
              <a:t>{</a:t>
            </a:r>
          </a:p>
          <a:p>
            <a:r>
              <a:rPr lang="en-US">
                <a:latin typeface="Courier New"/>
                <a:cs typeface="Courier New"/>
              </a:rPr>
              <a:t>  </a:t>
            </a:r>
            <a:r>
              <a:rPr lang="en-US" err="1">
                <a:latin typeface="Courier New"/>
                <a:cs typeface="Courier New"/>
              </a:rPr>
              <a:t>int</a:t>
            </a:r>
            <a:r>
              <a:rPr lang="en-US">
                <a:latin typeface="Courier New"/>
                <a:cs typeface="Courier New"/>
              </a:rPr>
              <a:t> </a:t>
            </a:r>
            <a:r>
              <a:rPr lang="en-US" err="1">
                <a:latin typeface="Courier New"/>
                <a:cs typeface="Courier New"/>
              </a:rPr>
              <a:t>i</a:t>
            </a:r>
            <a:r>
              <a:rPr lang="en-US">
                <a:latin typeface="Courier New"/>
                <a:cs typeface="Courier New"/>
              </a:rPr>
              <a:t>;</a:t>
            </a:r>
          </a:p>
          <a:p>
            <a:r>
              <a:rPr lang="en-US">
                <a:latin typeface="Courier New"/>
                <a:cs typeface="Courier New"/>
              </a:rPr>
              <a:t>  for (</a:t>
            </a:r>
            <a:r>
              <a:rPr lang="en-US" err="1">
                <a:latin typeface="Courier New"/>
                <a:cs typeface="Courier New"/>
              </a:rPr>
              <a:t>i</a:t>
            </a:r>
            <a:r>
              <a:rPr lang="en-US">
                <a:latin typeface="Courier New"/>
                <a:cs typeface="Courier New"/>
              </a:rPr>
              <a:t> = 1; </a:t>
            </a:r>
            <a:r>
              <a:rPr lang="en-US" err="1">
                <a:latin typeface="Courier New"/>
                <a:cs typeface="Courier New"/>
              </a:rPr>
              <a:t>i</a:t>
            </a:r>
            <a:r>
              <a:rPr lang="en-US">
                <a:latin typeface="Courier New"/>
                <a:cs typeface="Courier New"/>
              </a:rPr>
              <a:t> &lt; </a:t>
            </a:r>
            <a:r>
              <a:rPr lang="en-US" err="1">
                <a:latin typeface="Courier New"/>
                <a:cs typeface="Courier New"/>
              </a:rPr>
              <a:t>argc</a:t>
            </a:r>
            <a:r>
              <a:rPr lang="en-US">
                <a:latin typeface="Courier New"/>
                <a:cs typeface="Courier New"/>
              </a:rPr>
              <a:t>; </a:t>
            </a:r>
            <a:r>
              <a:rPr lang="en-US" err="1">
                <a:latin typeface="Courier New"/>
                <a:cs typeface="Courier New"/>
              </a:rPr>
              <a:t>i</a:t>
            </a:r>
            <a:r>
              <a:rPr lang="en-US">
                <a:latin typeface="Courier New"/>
                <a:cs typeface="Courier New"/>
              </a:rPr>
              <a:t>++) {</a:t>
            </a:r>
          </a:p>
          <a:p>
            <a:r>
              <a:rPr lang="en-US">
                <a:latin typeface="Courier New"/>
                <a:cs typeface="Courier New"/>
              </a:rPr>
              <a:t>    void *p = </a:t>
            </a:r>
          </a:p>
          <a:p>
            <a:r>
              <a:rPr lang="en-US">
                <a:latin typeface="Courier New"/>
                <a:cs typeface="Courier New"/>
              </a:rPr>
              <a:t>          </a:t>
            </a:r>
            <a:r>
              <a:rPr lang="en-US" err="1">
                <a:latin typeface="Courier New"/>
                <a:cs typeface="Courier New"/>
              </a:rPr>
              <a:t>malloc</a:t>
            </a:r>
            <a:r>
              <a:rPr lang="en-US">
                <a:latin typeface="Courier New"/>
                <a:cs typeface="Courier New"/>
              </a:rPr>
              <a:t>(</a:t>
            </a:r>
            <a:r>
              <a:rPr lang="en-US" err="1">
                <a:latin typeface="Courier New"/>
                <a:cs typeface="Courier New"/>
              </a:rPr>
              <a:t>atoi</a:t>
            </a:r>
            <a:r>
              <a:rPr lang="en-US">
                <a:latin typeface="Courier New"/>
                <a:cs typeface="Courier New"/>
              </a:rPr>
              <a:t>(</a:t>
            </a:r>
            <a:r>
              <a:rPr lang="en-US" err="1">
                <a:latin typeface="Courier New"/>
                <a:cs typeface="Courier New"/>
              </a:rPr>
              <a:t>argv</a:t>
            </a:r>
            <a:r>
              <a:rPr lang="en-US">
                <a:latin typeface="Courier New"/>
                <a:cs typeface="Courier New"/>
              </a:rPr>
              <a:t>[</a:t>
            </a:r>
            <a:r>
              <a:rPr lang="en-US" err="1">
                <a:latin typeface="Courier New"/>
                <a:cs typeface="Courier New"/>
              </a:rPr>
              <a:t>i</a:t>
            </a:r>
            <a:r>
              <a:rPr lang="en-US">
                <a:latin typeface="Courier New"/>
                <a:cs typeface="Courier New"/>
              </a:rPr>
              <a:t>]));</a:t>
            </a:r>
          </a:p>
          <a:p>
            <a:r>
              <a:rPr lang="en-US">
                <a:latin typeface="Courier New"/>
                <a:cs typeface="Courier New"/>
              </a:rPr>
              <a:t>    free(p);</a:t>
            </a:r>
          </a:p>
          <a:p>
            <a:r>
              <a:rPr lang="en-US">
                <a:latin typeface="Courier New"/>
                <a:cs typeface="Courier New"/>
              </a:rPr>
              <a:t>  }</a:t>
            </a:r>
          </a:p>
          <a:p>
            <a:r>
              <a:rPr lang="en-US">
                <a:latin typeface="Courier New"/>
                <a:cs typeface="Courier New"/>
              </a:rPr>
              <a:t>  return(0); </a:t>
            </a:r>
          </a:p>
          <a:p>
            <a:r>
              <a:rPr lang="en-US"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52101" y="5785210"/>
            <a:ext cx="8772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7F7F7F"/>
                </a:solidFill>
                <a:latin typeface="Courier New"/>
                <a:cs typeface="Courier New"/>
              </a:rPr>
              <a:t>int.c</a:t>
            </a:r>
            <a:endParaRPr lang="en-US" dirty="0">
              <a:solidFill>
                <a:srgbClr val="7F7F7F"/>
              </a:solidFill>
              <a:latin typeface="Courier New"/>
              <a:cs typeface="Courier New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CEED26C-95E4-43D2-84AC-4737DD432C2C}"/>
              </a:ext>
            </a:extLst>
          </p:cNvPr>
          <p:cNvSpPr txBox="1"/>
          <p:nvPr/>
        </p:nvSpPr>
        <p:spPr>
          <a:xfrm>
            <a:off x="47445" y="6366294"/>
            <a:ext cx="12097109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We won’t cover this example if we are short on time; it is not required and you won’t see questions about these slides on a quiz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26E3DBC-C04B-4F81-9A7D-ABAE442C3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8B81A17-B9BF-41DD-BC08-6FCAF5121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55</a:t>
            </a:fld>
            <a:endParaRPr lang="en-US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1" y="435678"/>
            <a:ext cx="7592093" cy="762000"/>
          </a:xfrm>
        </p:spPr>
        <p:txBody>
          <a:bodyPr>
            <a:normAutofit fontScale="90000"/>
          </a:bodyPr>
          <a:lstStyle/>
          <a:p>
            <a:r>
              <a:rPr lang="en-US"/>
              <a:t>Compile-time </a:t>
            </a:r>
            <a:r>
              <a:rPr lang="en-US" err="1"/>
              <a:t>Interpositioning</a:t>
            </a: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881018" y="1149489"/>
            <a:ext cx="8558382" cy="5355313"/>
          </a:xfrm>
          <a:prstGeom prst="rect">
            <a:avLst/>
          </a:prstGeom>
          <a:solidFill>
            <a:srgbClr val="F7F5C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926492"/>
                </a:solidFill>
                <a:latin typeface="Courier New"/>
                <a:cs typeface="Courier New"/>
              </a:rPr>
              <a:t>#</a:t>
            </a:r>
            <a:r>
              <a:rPr lang="en-US" dirty="0" err="1">
                <a:solidFill>
                  <a:srgbClr val="926492"/>
                </a:solidFill>
                <a:latin typeface="Courier New"/>
                <a:cs typeface="Courier New"/>
              </a:rPr>
              <a:t>ifdef</a:t>
            </a:r>
            <a:r>
              <a:rPr lang="en-US" dirty="0">
                <a:solidFill>
                  <a:srgbClr val="000000"/>
                </a:solidFill>
                <a:latin typeface="Courier New"/>
                <a:cs typeface="Courier New"/>
              </a:rPr>
              <a:t> COMPILETIME</a:t>
            </a:r>
          </a:p>
          <a:p>
            <a:r>
              <a:rPr lang="en-US" dirty="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dirty="0">
                <a:solidFill>
                  <a:srgbClr val="9D206F"/>
                </a:solidFill>
                <a:latin typeface="Courier New"/>
                <a:cs typeface="Courier New"/>
              </a:rPr>
              <a:t>&lt;</a:t>
            </a:r>
            <a:r>
              <a:rPr lang="en-US" dirty="0" err="1">
                <a:solidFill>
                  <a:srgbClr val="9D206F"/>
                </a:solidFill>
                <a:latin typeface="Courier New"/>
                <a:cs typeface="Courier New"/>
              </a:rPr>
              <a:t>stdio.h</a:t>
            </a:r>
            <a:r>
              <a:rPr lang="en-US" dirty="0">
                <a:solidFill>
                  <a:srgbClr val="9D206F"/>
                </a:solidFill>
                <a:latin typeface="Courier New"/>
                <a:cs typeface="Courier New"/>
              </a:rPr>
              <a:t>&gt;</a:t>
            </a:r>
            <a:endParaRPr lang="en-US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dirty="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dirty="0">
                <a:solidFill>
                  <a:srgbClr val="9D206F"/>
                </a:solidFill>
                <a:latin typeface="Courier New"/>
                <a:cs typeface="Courier New"/>
              </a:rPr>
              <a:t>&lt;</a:t>
            </a:r>
            <a:r>
              <a:rPr lang="en-US" dirty="0" err="1">
                <a:solidFill>
                  <a:srgbClr val="9D206F"/>
                </a:solidFill>
                <a:latin typeface="Courier New"/>
                <a:cs typeface="Courier New"/>
              </a:rPr>
              <a:t>malloc.h</a:t>
            </a:r>
            <a:r>
              <a:rPr lang="en-US" dirty="0">
                <a:solidFill>
                  <a:srgbClr val="9D206F"/>
                </a:solidFill>
                <a:latin typeface="Courier New"/>
                <a:cs typeface="Courier New"/>
              </a:rPr>
              <a:t>&gt;</a:t>
            </a:r>
            <a:endParaRPr lang="en-US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en-US" dirty="0" err="1">
                <a:solidFill>
                  <a:srgbClr val="CB2418"/>
                </a:solidFill>
                <a:latin typeface="Courier New"/>
                <a:cs typeface="Courier New"/>
              </a:rPr>
              <a:t>malloc</a:t>
            </a:r>
            <a:r>
              <a:rPr lang="en-US" dirty="0">
                <a:solidFill>
                  <a:srgbClr val="CB2418"/>
                </a:solidFill>
                <a:latin typeface="Courier New"/>
                <a:cs typeface="Courier New"/>
              </a:rPr>
              <a:t> wrapper function */</a:t>
            </a:r>
            <a:endParaRPr lang="en-US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dirty="0" err="1">
                <a:solidFill>
                  <a:srgbClr val="4A00FF"/>
                </a:solidFill>
                <a:latin typeface="Courier New"/>
                <a:cs typeface="Courier New"/>
              </a:rPr>
              <a:t>mymalloc</a:t>
            </a:r>
            <a:r>
              <a:rPr lang="en-US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dirty="0" err="1">
                <a:solidFill>
                  <a:srgbClr val="2D961E"/>
                </a:solidFill>
                <a:latin typeface="Courier New"/>
                <a:cs typeface="Courier New"/>
              </a:rPr>
              <a:t>size_t</a:t>
            </a:r>
            <a:r>
              <a:rPr lang="en-US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dirty="0">
                <a:solidFill>
                  <a:srgbClr val="C1651C"/>
                </a:solidFill>
                <a:latin typeface="Courier New"/>
                <a:cs typeface="Courier New"/>
              </a:rPr>
              <a:t>size</a:t>
            </a:r>
            <a:r>
              <a:rPr lang="en-US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dirty="0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dirty="0" err="1">
                <a:solidFill>
                  <a:srgbClr val="000000"/>
                </a:solidFill>
                <a:latin typeface="Courier New"/>
                <a:cs typeface="Courier New"/>
              </a:rPr>
              <a:t>malloc</a:t>
            </a:r>
            <a:r>
              <a:rPr lang="en-US" dirty="0">
                <a:solidFill>
                  <a:srgbClr val="000000"/>
                </a:solidFill>
                <a:latin typeface="Courier New"/>
                <a:cs typeface="Courier New"/>
              </a:rPr>
              <a:t>(size);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dirty="0" err="1">
                <a:solidFill>
                  <a:srgbClr val="9D206F"/>
                </a:solidFill>
                <a:latin typeface="Courier New"/>
                <a:cs typeface="Courier New"/>
              </a:rPr>
              <a:t>malloc</a:t>
            </a:r>
            <a:r>
              <a:rPr lang="en-US" dirty="0">
                <a:solidFill>
                  <a:srgbClr val="9D206F"/>
                </a:solidFill>
                <a:latin typeface="Courier New"/>
                <a:cs typeface="Courier New"/>
              </a:rPr>
              <a:t>(%d)=%p\n"</a:t>
            </a:r>
            <a:r>
              <a:rPr lang="en-US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it-IT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it-IT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it-IT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  <a:r>
              <a:rPr lang="it-IT" dirty="0" err="1">
                <a:solidFill>
                  <a:srgbClr val="000000"/>
                </a:solidFill>
                <a:latin typeface="Courier New"/>
                <a:cs typeface="Courier New"/>
              </a:rPr>
              <a:t>size</a:t>
            </a:r>
            <a:r>
              <a:rPr lang="it-IT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it-IT" dirty="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it-IT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it-IT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t-IT" dirty="0" err="1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t-IT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it-IT" dirty="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it-IT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it-IT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it-IT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it-IT" dirty="0">
                <a:solidFill>
                  <a:srgbClr val="CB2418"/>
                </a:solidFill>
                <a:latin typeface="Courier New"/>
                <a:cs typeface="Courier New"/>
              </a:rPr>
              <a:t>/* free </a:t>
            </a:r>
            <a:r>
              <a:rPr lang="it-IT" dirty="0" err="1">
                <a:solidFill>
                  <a:srgbClr val="CB2418"/>
                </a:solidFill>
                <a:latin typeface="Courier New"/>
                <a:cs typeface="Courier New"/>
              </a:rPr>
              <a:t>wrapper</a:t>
            </a:r>
            <a:r>
              <a:rPr lang="it-IT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it-IT" dirty="0" err="1">
                <a:solidFill>
                  <a:srgbClr val="CB2418"/>
                </a:solidFill>
                <a:latin typeface="Courier New"/>
                <a:cs typeface="Courier New"/>
              </a:rPr>
              <a:t>function</a:t>
            </a:r>
            <a:r>
              <a:rPr lang="it-IT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it-IT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it-IT" dirty="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it-IT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it-IT" dirty="0" err="1">
                <a:solidFill>
                  <a:srgbClr val="4A00FF"/>
                </a:solidFill>
                <a:latin typeface="Courier New"/>
                <a:cs typeface="Courier New"/>
              </a:rPr>
              <a:t>myfree</a:t>
            </a:r>
            <a:r>
              <a:rPr lang="it-IT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it-IT" dirty="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it-IT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it-IT" dirty="0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it-IT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it-IT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  <a:cs typeface="Courier New"/>
              </a:rPr>
              <a:t>    free(</a:t>
            </a:r>
            <a:r>
              <a:rPr lang="en-US" dirty="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dirty="0">
                <a:solidFill>
                  <a:srgbClr val="9D206F"/>
                </a:solidFill>
                <a:latin typeface="Courier New"/>
                <a:cs typeface="Courier New"/>
              </a:rPr>
              <a:t>"free(%p)\n"</a:t>
            </a:r>
            <a:r>
              <a:rPr lang="en-US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r>
              <a:rPr lang="en-US" dirty="0">
                <a:solidFill>
                  <a:srgbClr val="926492"/>
                </a:solidFill>
                <a:latin typeface="Courier New"/>
                <a:cs typeface="Courier New"/>
              </a:rPr>
              <a:t>#</a:t>
            </a:r>
            <a:r>
              <a:rPr lang="en-US" dirty="0" err="1">
                <a:solidFill>
                  <a:srgbClr val="926492"/>
                </a:solidFill>
                <a:latin typeface="Courier New"/>
                <a:cs typeface="Courier New"/>
              </a:rPr>
              <a:t>endif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856024" y="6128417"/>
            <a:ext cx="15698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err="1">
                <a:solidFill>
                  <a:srgbClr val="7F7F7F"/>
                </a:solidFill>
                <a:latin typeface="Courier New"/>
                <a:cs typeface="Courier New"/>
              </a:rPr>
              <a:t>mymalloc.c</a:t>
            </a:r>
            <a:endParaRPr lang="en-US">
              <a:solidFill>
                <a:srgbClr val="7F7F7F"/>
              </a:solidFill>
              <a:latin typeface="Courier New"/>
              <a:cs typeface="Courier New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BEC5DF4-CDA5-4F33-A237-D938DD5E96F6}"/>
              </a:ext>
            </a:extLst>
          </p:cNvPr>
          <p:cNvSpPr txBox="1"/>
          <p:nvPr/>
        </p:nvSpPr>
        <p:spPr>
          <a:xfrm>
            <a:off x="80389" y="6480042"/>
            <a:ext cx="1732473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Time permitting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899337-2565-4BD6-80F3-EAF1F1445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A7802A-2F76-402B-90CB-EEC4A848B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56</a:t>
            </a:fld>
            <a:endParaRPr lang="en-US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5501" y="129481"/>
            <a:ext cx="10641691" cy="1499616"/>
          </a:xfrm>
        </p:spPr>
        <p:txBody>
          <a:bodyPr/>
          <a:lstStyle/>
          <a:p>
            <a:r>
              <a:rPr lang="en-US" dirty="0"/>
              <a:t>Compile-time </a:t>
            </a:r>
            <a:r>
              <a:rPr lang="en-US" dirty="0" err="1"/>
              <a:t>Interpositioning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81018" y="1219201"/>
            <a:ext cx="8558382" cy="1754327"/>
          </a:xfrm>
          <a:prstGeom prst="rect">
            <a:avLst/>
          </a:prstGeom>
          <a:solidFill>
            <a:srgbClr val="F7F5C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en-US">
                <a:solidFill>
                  <a:srgbClr val="926492"/>
                </a:solidFill>
                <a:latin typeface="Courier New"/>
                <a:cs typeface="Courier New"/>
              </a:rPr>
              <a:t>#define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err="1">
                <a:solidFill>
                  <a:srgbClr val="4A00FF"/>
                </a:solidFill>
                <a:latin typeface="Courier New"/>
                <a:cs typeface="Courier New"/>
              </a:rPr>
              <a:t>malloc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>
                <a:solidFill>
                  <a:srgbClr val="C1651C"/>
                </a:solidFill>
                <a:latin typeface="Courier New"/>
                <a:cs typeface="Courier New"/>
              </a:rPr>
              <a:t>size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) </a:t>
            </a:r>
            <a:r>
              <a:rPr lang="en-US" err="1">
                <a:solidFill>
                  <a:srgbClr val="000000"/>
                </a:solidFill>
                <a:latin typeface="Courier New"/>
                <a:cs typeface="Courier New"/>
              </a:rPr>
              <a:t>mymalloc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(size)</a:t>
            </a:r>
          </a:p>
          <a:p>
            <a:r>
              <a:rPr lang="en-US">
                <a:solidFill>
                  <a:srgbClr val="926492"/>
                </a:solidFill>
                <a:latin typeface="Courier New"/>
                <a:cs typeface="Courier New"/>
              </a:rPr>
              <a:t>#define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>
                <a:solidFill>
                  <a:srgbClr val="4A00FF"/>
                </a:solidFill>
                <a:latin typeface="Courier New"/>
                <a:cs typeface="Courier New"/>
              </a:rPr>
              <a:t>free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) </a:t>
            </a:r>
            <a:r>
              <a:rPr lang="en-US" err="1">
                <a:solidFill>
                  <a:srgbClr val="000000"/>
                </a:solidFill>
                <a:latin typeface="Courier New"/>
                <a:cs typeface="Courier New"/>
              </a:rPr>
              <a:t>myfree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endParaRPr lang="en-US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err="1">
                <a:solidFill>
                  <a:srgbClr val="4A00FF"/>
                </a:solidFill>
                <a:latin typeface="Courier New"/>
                <a:cs typeface="Courier New"/>
              </a:rPr>
              <a:t>mymalloc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err="1">
                <a:solidFill>
                  <a:srgbClr val="2D961E"/>
                </a:solidFill>
                <a:latin typeface="Courier New"/>
                <a:cs typeface="Courier New"/>
              </a:rPr>
              <a:t>size_t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>
                <a:solidFill>
                  <a:srgbClr val="C1651C"/>
                </a:solidFill>
                <a:latin typeface="Courier New"/>
                <a:cs typeface="Courier New"/>
              </a:rPr>
              <a:t>size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err="1">
                <a:solidFill>
                  <a:srgbClr val="4A00FF"/>
                </a:solidFill>
                <a:latin typeface="Courier New"/>
                <a:cs typeface="Courier New"/>
              </a:rPr>
              <a:t>myfree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>
              <a:latin typeface="Courier New"/>
              <a:cs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146558" y="2603601"/>
            <a:ext cx="12928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err="1">
                <a:solidFill>
                  <a:srgbClr val="7F7F7F"/>
                </a:solidFill>
                <a:latin typeface="Courier New"/>
                <a:cs typeface="Courier New"/>
              </a:rPr>
              <a:t>malloc.h</a:t>
            </a:r>
            <a:endParaRPr lang="en-US">
              <a:solidFill>
                <a:srgbClr val="7F7F7F"/>
              </a:solidFill>
              <a:latin typeface="Courier New"/>
              <a:cs typeface="Courier New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81018" y="3048001"/>
            <a:ext cx="7592093" cy="3693319"/>
          </a:xfrm>
          <a:prstGeom prst="rect">
            <a:avLst/>
          </a:prstGeom>
          <a:solidFill>
            <a:srgbClr val="E6E6E6"/>
          </a:solidFill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en-US" err="1">
                <a:latin typeface="Courier New"/>
                <a:cs typeface="Courier New"/>
              </a:rPr>
              <a:t>linux</a:t>
            </a:r>
            <a:r>
              <a:rPr lang="en-US">
                <a:latin typeface="Courier New"/>
                <a:cs typeface="Courier New"/>
              </a:rPr>
              <a:t>&gt; make </a:t>
            </a:r>
            <a:r>
              <a:rPr lang="en-US" err="1">
                <a:latin typeface="Courier New"/>
                <a:cs typeface="Courier New"/>
              </a:rPr>
              <a:t>intc</a:t>
            </a:r>
            <a:endParaRPr lang="en-US">
              <a:latin typeface="Courier New"/>
              <a:cs typeface="Courier New"/>
            </a:endParaRPr>
          </a:p>
          <a:p>
            <a:r>
              <a:rPr lang="en-US" err="1">
                <a:latin typeface="Courier New"/>
                <a:cs typeface="Courier New"/>
              </a:rPr>
              <a:t>gcc</a:t>
            </a:r>
            <a:r>
              <a:rPr lang="en-US">
                <a:latin typeface="Courier New"/>
                <a:cs typeface="Courier New"/>
              </a:rPr>
              <a:t> -Wall -DCOMPILETIME -c </a:t>
            </a:r>
            <a:r>
              <a:rPr lang="en-US" err="1">
                <a:latin typeface="Courier New"/>
                <a:cs typeface="Courier New"/>
              </a:rPr>
              <a:t>mymalloc.c</a:t>
            </a:r>
            <a:endParaRPr lang="en-US">
              <a:latin typeface="Courier New"/>
              <a:cs typeface="Courier New"/>
            </a:endParaRPr>
          </a:p>
          <a:p>
            <a:r>
              <a:rPr lang="en-US" err="1">
                <a:latin typeface="Courier New"/>
                <a:cs typeface="Courier New"/>
              </a:rPr>
              <a:t>gcc</a:t>
            </a:r>
            <a:r>
              <a:rPr lang="en-US">
                <a:latin typeface="Courier New"/>
                <a:cs typeface="Courier New"/>
              </a:rPr>
              <a:t> -Wall </a:t>
            </a:r>
            <a:r>
              <a:rPr lang="en-US">
                <a:solidFill>
                  <a:srgbClr val="C00000"/>
                </a:solidFill>
                <a:latin typeface="Courier New"/>
                <a:cs typeface="Courier New"/>
              </a:rPr>
              <a:t>-I.</a:t>
            </a:r>
            <a:r>
              <a:rPr lang="en-US">
                <a:latin typeface="Courier New"/>
                <a:cs typeface="Courier New"/>
              </a:rPr>
              <a:t> -o </a:t>
            </a:r>
            <a:r>
              <a:rPr lang="en-US" err="1">
                <a:latin typeface="Courier New"/>
                <a:cs typeface="Courier New"/>
              </a:rPr>
              <a:t>intc</a:t>
            </a:r>
            <a:r>
              <a:rPr lang="en-US">
                <a:latin typeface="Courier New"/>
                <a:cs typeface="Courier New"/>
              </a:rPr>
              <a:t> </a:t>
            </a:r>
            <a:r>
              <a:rPr lang="en-US" err="1">
                <a:latin typeface="Courier New"/>
                <a:cs typeface="Courier New"/>
              </a:rPr>
              <a:t>int.c</a:t>
            </a:r>
            <a:r>
              <a:rPr lang="en-US">
                <a:latin typeface="Courier New"/>
                <a:cs typeface="Courier New"/>
              </a:rPr>
              <a:t> </a:t>
            </a:r>
            <a:r>
              <a:rPr lang="en-US" err="1">
                <a:latin typeface="Courier New"/>
                <a:cs typeface="Courier New"/>
              </a:rPr>
              <a:t>mymalloc.o</a:t>
            </a:r>
            <a:endParaRPr lang="en-US">
              <a:latin typeface="Courier New"/>
              <a:cs typeface="Courier New"/>
            </a:endParaRPr>
          </a:p>
          <a:p>
            <a:r>
              <a:rPr lang="en-US" err="1">
                <a:latin typeface="Courier New"/>
                <a:cs typeface="Courier New"/>
              </a:rPr>
              <a:t>linux</a:t>
            </a:r>
            <a:r>
              <a:rPr lang="en-US">
                <a:latin typeface="Courier New"/>
                <a:cs typeface="Courier New"/>
              </a:rPr>
              <a:t>&gt; make </a:t>
            </a:r>
            <a:r>
              <a:rPr lang="en-US" err="1">
                <a:latin typeface="Courier New"/>
                <a:cs typeface="Courier New"/>
              </a:rPr>
              <a:t>runc</a:t>
            </a:r>
            <a:endParaRPr lang="en-US">
              <a:latin typeface="Courier New"/>
              <a:cs typeface="Courier New"/>
            </a:endParaRPr>
          </a:p>
          <a:p>
            <a:r>
              <a:rPr lang="en-US">
                <a:latin typeface="Courier New"/>
                <a:cs typeface="Courier New"/>
              </a:rPr>
              <a:t>./</a:t>
            </a:r>
            <a:r>
              <a:rPr lang="en-US" err="1">
                <a:latin typeface="Courier New"/>
                <a:cs typeface="Courier New"/>
              </a:rPr>
              <a:t>intc</a:t>
            </a:r>
            <a:r>
              <a:rPr lang="en-US">
                <a:latin typeface="Courier New"/>
                <a:cs typeface="Courier New"/>
              </a:rPr>
              <a:t> 10 100 1000</a:t>
            </a:r>
          </a:p>
          <a:p>
            <a:r>
              <a:rPr lang="en-US" err="1">
                <a:latin typeface="Courier New"/>
                <a:cs typeface="Courier New"/>
              </a:rPr>
              <a:t>malloc</a:t>
            </a:r>
            <a:r>
              <a:rPr lang="en-US">
                <a:latin typeface="Courier New"/>
                <a:cs typeface="Courier New"/>
              </a:rPr>
              <a:t>(10)=0x1ba7010</a:t>
            </a:r>
          </a:p>
          <a:p>
            <a:r>
              <a:rPr lang="en-US">
                <a:latin typeface="Courier New"/>
                <a:cs typeface="Courier New"/>
              </a:rPr>
              <a:t>free(0x1ba7010)</a:t>
            </a:r>
          </a:p>
          <a:p>
            <a:r>
              <a:rPr lang="en-US" err="1">
                <a:latin typeface="Courier New"/>
                <a:cs typeface="Courier New"/>
              </a:rPr>
              <a:t>malloc</a:t>
            </a:r>
            <a:r>
              <a:rPr lang="en-US">
                <a:latin typeface="Courier New"/>
                <a:cs typeface="Courier New"/>
              </a:rPr>
              <a:t>(100)=0x1ba7030</a:t>
            </a:r>
          </a:p>
          <a:p>
            <a:r>
              <a:rPr lang="en-US">
                <a:latin typeface="Courier New"/>
                <a:cs typeface="Courier New"/>
              </a:rPr>
              <a:t>free(0x1ba7030)</a:t>
            </a:r>
          </a:p>
          <a:p>
            <a:r>
              <a:rPr lang="en-US" err="1">
                <a:latin typeface="Courier New"/>
                <a:cs typeface="Courier New"/>
              </a:rPr>
              <a:t>malloc</a:t>
            </a:r>
            <a:r>
              <a:rPr lang="en-US">
                <a:latin typeface="Courier New"/>
                <a:cs typeface="Courier New"/>
              </a:rPr>
              <a:t>(1000)=0x1ba70a0</a:t>
            </a:r>
          </a:p>
          <a:p>
            <a:r>
              <a:rPr lang="en-US">
                <a:latin typeface="Courier New"/>
                <a:cs typeface="Courier New"/>
              </a:rPr>
              <a:t>free(0x1ba70a0)</a:t>
            </a:r>
          </a:p>
          <a:p>
            <a:r>
              <a:rPr lang="en-US" err="1">
                <a:latin typeface="Courier New"/>
                <a:cs typeface="Courier New"/>
              </a:rPr>
              <a:t>linux</a:t>
            </a:r>
            <a:r>
              <a:rPr lang="en-US">
                <a:latin typeface="Courier New"/>
                <a:cs typeface="Courier New"/>
              </a:rPr>
              <a:t>&gt;</a:t>
            </a:r>
          </a:p>
          <a:p>
            <a:endParaRPr lang="en-US">
              <a:latin typeface="Courier New"/>
              <a:cs typeface="Courier New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415789" y="5791200"/>
            <a:ext cx="3406514" cy="369332"/>
          </a:xfrm>
          <a:prstGeom prst="rect">
            <a:avLst/>
          </a:prstGeom>
          <a:solidFill>
            <a:srgbClr val="D5F1CF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C00000"/>
                </a:solidFill>
                <a:latin typeface="Calibri" pitchFamily="34" charset="0"/>
              </a:rPr>
              <a:t>Search for </a:t>
            </a:r>
            <a:r>
              <a:rPr lang="en-US">
                <a:solidFill>
                  <a:srgbClr val="C00000"/>
                </a:solidFill>
                <a:latin typeface="Courier New"/>
                <a:cs typeface="Courier New"/>
              </a:rPr>
              <a:t>&lt;</a:t>
            </a:r>
            <a:r>
              <a:rPr lang="en-US" err="1">
                <a:solidFill>
                  <a:srgbClr val="C00000"/>
                </a:solidFill>
                <a:latin typeface="Courier New"/>
                <a:cs typeface="Courier New"/>
              </a:rPr>
              <a:t>malloc.h</a:t>
            </a:r>
            <a:r>
              <a:rPr lang="en-US">
                <a:solidFill>
                  <a:srgbClr val="C00000"/>
                </a:solidFill>
                <a:latin typeface="Courier New"/>
                <a:cs typeface="Courier New"/>
              </a:rPr>
              <a:t>&gt;</a:t>
            </a:r>
            <a:r>
              <a:rPr lang="en-US">
                <a:solidFill>
                  <a:srgbClr val="C00000"/>
                </a:solidFill>
                <a:latin typeface="Calibri" pitchFamily="34" charset="0"/>
              </a:rPr>
              <a:t> leads to</a:t>
            </a:r>
          </a:p>
        </p:txBody>
      </p:sp>
      <p:cxnSp>
        <p:nvCxnSpPr>
          <p:cNvPr id="8" name="Straight Arrow Connector 7"/>
          <p:cNvCxnSpPr/>
          <p:nvPr/>
        </p:nvCxnSpPr>
        <p:spPr bwMode="auto">
          <a:xfrm>
            <a:off x="3886201" y="3886200"/>
            <a:ext cx="1529589" cy="1905000"/>
          </a:xfrm>
          <a:prstGeom prst="straightConnector1">
            <a:avLst/>
          </a:prstGeom>
          <a:noFill/>
          <a:ln w="254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" name="Straight Arrow Connector 8"/>
          <p:cNvCxnSpPr/>
          <p:nvPr/>
        </p:nvCxnSpPr>
        <p:spPr bwMode="auto">
          <a:xfrm flipV="1">
            <a:off x="8822304" y="2973528"/>
            <a:ext cx="1007497" cy="2817672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5638800" y="4267201"/>
            <a:ext cx="3406514" cy="646331"/>
          </a:xfrm>
          <a:prstGeom prst="rect">
            <a:avLst/>
          </a:prstGeom>
          <a:solidFill>
            <a:srgbClr val="D5F1CF"/>
          </a:solidFill>
          <a:ln>
            <a:solidFill>
              <a:srgbClr val="008000"/>
            </a:solidFill>
          </a:ln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C00000"/>
                </a:solidFill>
                <a:latin typeface="Calibri" pitchFamily="34" charset="0"/>
              </a:rPr>
              <a:t>Search for </a:t>
            </a:r>
            <a:r>
              <a:rPr lang="en-US">
                <a:solidFill>
                  <a:srgbClr val="C00000"/>
                </a:solidFill>
                <a:latin typeface="Courier New"/>
                <a:cs typeface="Courier New"/>
              </a:rPr>
              <a:t>&lt;</a:t>
            </a:r>
            <a:r>
              <a:rPr lang="en-US" err="1">
                <a:solidFill>
                  <a:srgbClr val="C00000"/>
                </a:solidFill>
                <a:latin typeface="Courier New"/>
                <a:cs typeface="Courier New"/>
              </a:rPr>
              <a:t>malloc.h</a:t>
            </a:r>
            <a:r>
              <a:rPr lang="en-US">
                <a:solidFill>
                  <a:srgbClr val="C00000"/>
                </a:solidFill>
                <a:latin typeface="Courier New"/>
                <a:cs typeface="Courier New"/>
              </a:rPr>
              <a:t>&gt;</a:t>
            </a:r>
            <a:r>
              <a:rPr lang="en-US">
                <a:solidFill>
                  <a:srgbClr val="C00000"/>
                </a:solidFill>
                <a:latin typeface="Calibri" pitchFamily="34" charset="0"/>
              </a:rPr>
              <a:t> leads to</a:t>
            </a:r>
          </a:p>
          <a:p>
            <a:r>
              <a:rPr lang="en-US">
                <a:solidFill>
                  <a:srgbClr val="C00000"/>
                </a:solidFill>
                <a:latin typeface="Courier New"/>
                <a:cs typeface="Courier New"/>
              </a:rPr>
              <a:t>/</a:t>
            </a:r>
            <a:r>
              <a:rPr lang="en-US" err="1">
                <a:solidFill>
                  <a:srgbClr val="C00000"/>
                </a:solidFill>
                <a:latin typeface="Courier New"/>
                <a:cs typeface="Courier New"/>
              </a:rPr>
              <a:t>usr</a:t>
            </a:r>
            <a:r>
              <a:rPr lang="en-US">
                <a:solidFill>
                  <a:srgbClr val="C00000"/>
                </a:solidFill>
                <a:latin typeface="Courier New"/>
                <a:cs typeface="Courier New"/>
              </a:rPr>
              <a:t>/include/</a:t>
            </a:r>
            <a:r>
              <a:rPr lang="en-US" err="1">
                <a:solidFill>
                  <a:srgbClr val="C00000"/>
                </a:solidFill>
                <a:latin typeface="Courier New"/>
                <a:cs typeface="Courier New"/>
              </a:rPr>
              <a:t>malloc.h</a:t>
            </a:r>
            <a:endParaRPr lang="en-US">
              <a:solidFill>
                <a:srgbClr val="C00000"/>
              </a:solidFill>
              <a:latin typeface="Courier New"/>
              <a:cs typeface="Courier New"/>
            </a:endParaRPr>
          </a:p>
        </p:txBody>
      </p:sp>
      <p:cxnSp>
        <p:nvCxnSpPr>
          <p:cNvPr id="12" name="Straight Arrow Connector 11"/>
          <p:cNvCxnSpPr/>
          <p:nvPr/>
        </p:nvCxnSpPr>
        <p:spPr bwMode="auto">
          <a:xfrm>
            <a:off x="3886200" y="3657600"/>
            <a:ext cx="1752600" cy="609600"/>
          </a:xfrm>
          <a:prstGeom prst="straightConnector1">
            <a:avLst/>
          </a:prstGeom>
          <a:noFill/>
          <a:ln w="254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47EEC88A-12BA-40F6-8D8B-5365C4F917EB}"/>
              </a:ext>
            </a:extLst>
          </p:cNvPr>
          <p:cNvSpPr txBox="1"/>
          <p:nvPr/>
        </p:nvSpPr>
        <p:spPr>
          <a:xfrm>
            <a:off x="80389" y="6480042"/>
            <a:ext cx="1732473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Time permitting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97C3C0-DD9F-492B-9736-FAF5A6B77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2CD849-7261-46CD-834B-CD09B35B2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57</a:t>
            </a:fld>
            <a:endParaRPr lang="en-US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019" y="152400"/>
            <a:ext cx="7592093" cy="762000"/>
          </a:xfrm>
        </p:spPr>
        <p:txBody>
          <a:bodyPr/>
          <a:lstStyle/>
          <a:p>
            <a:r>
              <a:rPr lang="en-US"/>
              <a:t>Link-time </a:t>
            </a:r>
            <a:r>
              <a:rPr lang="en-US" err="1"/>
              <a:t>Interpositioning</a:t>
            </a: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881018" y="838201"/>
            <a:ext cx="8558382" cy="5909311"/>
          </a:xfrm>
          <a:prstGeom prst="rect">
            <a:avLst/>
          </a:prstGeom>
          <a:solidFill>
            <a:srgbClr val="F7F5C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en-US">
                <a:solidFill>
                  <a:srgbClr val="926492"/>
                </a:solidFill>
                <a:latin typeface="Courier New"/>
                <a:cs typeface="Courier New"/>
              </a:rPr>
              <a:t>#</a:t>
            </a:r>
            <a:r>
              <a:rPr lang="en-US" err="1">
                <a:solidFill>
                  <a:srgbClr val="926492"/>
                </a:solidFill>
                <a:latin typeface="Courier New"/>
                <a:cs typeface="Courier New"/>
              </a:rPr>
              <a:t>ifdef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 LINKTIME</a:t>
            </a:r>
          </a:p>
          <a:p>
            <a:r>
              <a:rPr lang="en-US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>
                <a:solidFill>
                  <a:srgbClr val="9D206F"/>
                </a:solidFill>
                <a:latin typeface="Courier New"/>
                <a:cs typeface="Courier New"/>
              </a:rPr>
              <a:t>&lt;</a:t>
            </a:r>
            <a:r>
              <a:rPr lang="en-US" err="1">
                <a:solidFill>
                  <a:srgbClr val="9D206F"/>
                </a:solidFill>
                <a:latin typeface="Courier New"/>
                <a:cs typeface="Courier New"/>
              </a:rPr>
              <a:t>stdio.h</a:t>
            </a:r>
            <a:r>
              <a:rPr lang="en-US">
                <a:solidFill>
                  <a:srgbClr val="9D206F"/>
                </a:solidFill>
                <a:latin typeface="Courier New"/>
                <a:cs typeface="Courier New"/>
              </a:rPr>
              <a:t>&gt;</a:t>
            </a:r>
            <a:endParaRPr lang="en-US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>
                <a:solidFill>
                  <a:srgbClr val="4A00FF"/>
                </a:solidFill>
                <a:latin typeface="Courier New"/>
                <a:cs typeface="Courier New"/>
              </a:rPr>
              <a:t>__</a:t>
            </a:r>
            <a:r>
              <a:rPr lang="en-US" err="1">
                <a:solidFill>
                  <a:srgbClr val="4A00FF"/>
                </a:solidFill>
                <a:latin typeface="Courier New"/>
                <a:cs typeface="Courier New"/>
              </a:rPr>
              <a:t>real_malloc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err="1">
                <a:solidFill>
                  <a:srgbClr val="2D961E"/>
                </a:solidFill>
                <a:latin typeface="Courier New"/>
                <a:cs typeface="Courier New"/>
              </a:rPr>
              <a:t>size_t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>
                <a:solidFill>
                  <a:srgbClr val="C1651C"/>
                </a:solidFill>
                <a:latin typeface="Courier New"/>
                <a:cs typeface="Courier New"/>
              </a:rPr>
              <a:t>size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>
                <a:solidFill>
                  <a:srgbClr val="4A00FF"/>
                </a:solidFill>
                <a:latin typeface="Courier New"/>
                <a:cs typeface="Courier New"/>
              </a:rPr>
              <a:t>__</a:t>
            </a:r>
            <a:r>
              <a:rPr lang="en-US" err="1">
                <a:solidFill>
                  <a:srgbClr val="4A00FF"/>
                </a:solidFill>
                <a:latin typeface="Courier New"/>
                <a:cs typeface="Courier New"/>
              </a:rPr>
              <a:t>real_free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en-US" err="1">
                <a:solidFill>
                  <a:srgbClr val="CB2418"/>
                </a:solidFill>
                <a:latin typeface="Courier New"/>
                <a:cs typeface="Courier New"/>
              </a:rPr>
              <a:t>malloc</a:t>
            </a:r>
            <a:r>
              <a:rPr lang="en-US">
                <a:solidFill>
                  <a:srgbClr val="CB2418"/>
                </a:solidFill>
                <a:latin typeface="Courier New"/>
                <a:cs typeface="Courier New"/>
              </a:rPr>
              <a:t> wrapper function */</a:t>
            </a:r>
            <a:endParaRPr lang="en-US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>
                <a:solidFill>
                  <a:srgbClr val="4A00FF"/>
                </a:solidFill>
                <a:latin typeface="Courier New"/>
                <a:cs typeface="Courier New"/>
              </a:rPr>
              <a:t>__</a:t>
            </a:r>
            <a:r>
              <a:rPr lang="en-US" err="1">
                <a:solidFill>
                  <a:srgbClr val="4A00FF"/>
                </a:solidFill>
                <a:latin typeface="Courier New"/>
                <a:cs typeface="Courier New"/>
              </a:rPr>
              <a:t>wrap_malloc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err="1">
                <a:solidFill>
                  <a:srgbClr val="2D961E"/>
                </a:solidFill>
                <a:latin typeface="Courier New"/>
                <a:cs typeface="Courier New"/>
              </a:rPr>
              <a:t>size_t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>
                <a:solidFill>
                  <a:srgbClr val="C1651C"/>
                </a:solidFill>
                <a:latin typeface="Courier New"/>
                <a:cs typeface="Courier New"/>
              </a:rPr>
              <a:t>size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 = __</a:t>
            </a:r>
            <a:r>
              <a:rPr lang="en-US" err="1">
                <a:solidFill>
                  <a:srgbClr val="000000"/>
                </a:solidFill>
                <a:latin typeface="Courier New"/>
                <a:cs typeface="Courier New"/>
              </a:rPr>
              <a:t>real_malloc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(size); </a:t>
            </a:r>
            <a:r>
              <a:rPr lang="en-US">
                <a:solidFill>
                  <a:srgbClr val="CB2418"/>
                </a:solidFill>
                <a:latin typeface="Courier New"/>
                <a:cs typeface="Courier New"/>
              </a:rPr>
              <a:t>/* Call </a:t>
            </a:r>
            <a:r>
              <a:rPr lang="en-US" err="1">
                <a:solidFill>
                  <a:srgbClr val="CB2418"/>
                </a:solidFill>
                <a:latin typeface="Courier New"/>
                <a:cs typeface="Courier New"/>
              </a:rPr>
              <a:t>libc</a:t>
            </a:r>
            <a:r>
              <a:rPr lang="en-US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en-US" err="1">
                <a:solidFill>
                  <a:srgbClr val="CB2418"/>
                </a:solidFill>
                <a:latin typeface="Courier New"/>
                <a:cs typeface="Courier New"/>
              </a:rPr>
              <a:t>malloc</a:t>
            </a:r>
            <a:r>
              <a:rPr lang="en-US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err="1">
                <a:solidFill>
                  <a:srgbClr val="9D206F"/>
                </a:solidFill>
                <a:latin typeface="Courier New"/>
                <a:cs typeface="Courier New"/>
              </a:rPr>
              <a:t>malloc</a:t>
            </a:r>
            <a:r>
              <a:rPr lang="en-US">
                <a:solidFill>
                  <a:srgbClr val="9D206F"/>
                </a:solidFill>
                <a:latin typeface="Courier New"/>
                <a:cs typeface="Courier New"/>
              </a:rPr>
              <a:t>(%d) = %p\n"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, (</a:t>
            </a:r>
            <a:r>
              <a:rPr lang="en-US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)size, </a:t>
            </a:r>
            <a:r>
              <a:rPr lang="en-US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en-US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>
                <a:solidFill>
                  <a:srgbClr val="CB2418"/>
                </a:solidFill>
                <a:latin typeface="Courier New"/>
                <a:cs typeface="Courier New"/>
              </a:rPr>
              <a:t>/* free wrapper function */</a:t>
            </a:r>
            <a:endParaRPr lang="en-US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>
                <a:solidFill>
                  <a:srgbClr val="4A00FF"/>
                </a:solidFill>
                <a:latin typeface="Courier New"/>
                <a:cs typeface="Courier New"/>
              </a:rPr>
              <a:t>__</a:t>
            </a:r>
            <a:r>
              <a:rPr lang="en-US" err="1">
                <a:solidFill>
                  <a:srgbClr val="4A00FF"/>
                </a:solidFill>
                <a:latin typeface="Courier New"/>
                <a:cs typeface="Courier New"/>
              </a:rPr>
              <a:t>wrap_free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    __</a:t>
            </a:r>
            <a:r>
              <a:rPr lang="en-US" err="1">
                <a:solidFill>
                  <a:srgbClr val="000000"/>
                </a:solidFill>
                <a:latin typeface="Courier New"/>
                <a:cs typeface="Courier New"/>
              </a:rPr>
              <a:t>real_free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>
                <a:solidFill>
                  <a:srgbClr val="CB2418"/>
                </a:solidFill>
                <a:latin typeface="Courier New"/>
                <a:cs typeface="Courier New"/>
              </a:rPr>
              <a:t>/* Call </a:t>
            </a:r>
            <a:r>
              <a:rPr lang="en-US" err="1">
                <a:solidFill>
                  <a:srgbClr val="CB2418"/>
                </a:solidFill>
                <a:latin typeface="Courier New"/>
                <a:cs typeface="Courier New"/>
              </a:rPr>
              <a:t>libc</a:t>
            </a:r>
            <a:r>
              <a:rPr lang="en-US">
                <a:solidFill>
                  <a:srgbClr val="CB2418"/>
                </a:solidFill>
                <a:latin typeface="Courier New"/>
                <a:cs typeface="Courier New"/>
              </a:rPr>
              <a:t> free */</a:t>
            </a:r>
            <a:endParaRPr lang="en-US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>
                <a:solidFill>
                  <a:srgbClr val="9D206F"/>
                </a:solidFill>
                <a:latin typeface="Courier New"/>
                <a:cs typeface="Courier New"/>
              </a:rPr>
              <a:t>"free(%p)\n"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r>
              <a:rPr lang="en-US">
                <a:solidFill>
                  <a:srgbClr val="926492"/>
                </a:solidFill>
                <a:latin typeface="Courier New"/>
                <a:cs typeface="Courier New"/>
              </a:rPr>
              <a:t>#</a:t>
            </a:r>
            <a:r>
              <a:rPr lang="en-US" err="1">
                <a:solidFill>
                  <a:srgbClr val="926492"/>
                </a:solidFill>
                <a:latin typeface="Courier New"/>
                <a:cs typeface="Courier New"/>
              </a:rPr>
              <a:t>endif</a:t>
            </a:r>
            <a:endParaRPr lang="en-US">
              <a:latin typeface="Courier New"/>
              <a:cs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869514" y="6336268"/>
            <a:ext cx="15698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err="1">
                <a:solidFill>
                  <a:srgbClr val="7F7F7F"/>
                </a:solidFill>
                <a:latin typeface="Courier New"/>
                <a:cs typeface="Courier New"/>
              </a:rPr>
              <a:t>mymalloc.c</a:t>
            </a:r>
            <a:endParaRPr lang="en-US">
              <a:solidFill>
                <a:srgbClr val="7F7F7F"/>
              </a:solidFill>
              <a:latin typeface="Courier New"/>
              <a:cs typeface="Courier New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954E269-1593-4B1C-9E2F-0C5005CE6913}"/>
              </a:ext>
            </a:extLst>
          </p:cNvPr>
          <p:cNvSpPr txBox="1"/>
          <p:nvPr/>
        </p:nvSpPr>
        <p:spPr>
          <a:xfrm>
            <a:off x="80389" y="6480042"/>
            <a:ext cx="1732473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Time permitting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EFB5BD-795E-4C9A-AB57-F0186FB11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2259AF-CADA-48BD-B457-FE84E61C1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58</a:t>
            </a:fld>
            <a:endParaRPr lang="en-US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0007" y="159597"/>
            <a:ext cx="10641691" cy="1499616"/>
          </a:xfrm>
        </p:spPr>
        <p:txBody>
          <a:bodyPr/>
          <a:lstStyle/>
          <a:p>
            <a:r>
              <a:rPr lang="en-US" dirty="0"/>
              <a:t>Link-time </a:t>
            </a:r>
            <a:r>
              <a:rPr lang="en-US" dirty="0" err="1"/>
              <a:t>Interpositioning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0718" y="4191000"/>
            <a:ext cx="11130980" cy="24384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The “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-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Wl</a:t>
            </a:r>
            <a:r>
              <a:rPr lang="en-US" dirty="0"/>
              <a:t>” flag passes argument to linker, replacing each comma with a space. </a:t>
            </a:r>
          </a:p>
          <a:p>
            <a:r>
              <a:rPr lang="en-US" dirty="0"/>
              <a:t>The  “</a:t>
            </a:r>
            <a:r>
              <a:rPr lang="en-US" dirty="0">
                <a:latin typeface="Courier New"/>
                <a:cs typeface="Courier New"/>
              </a:rPr>
              <a:t>--</a:t>
            </a:r>
            <a:r>
              <a:rPr lang="en-US" dirty="0" err="1">
                <a:latin typeface="Courier New"/>
                <a:cs typeface="Courier New"/>
              </a:rPr>
              <a:t>wrap,malloc</a:t>
            </a:r>
            <a:r>
              <a:rPr lang="en-US" dirty="0"/>
              <a:t> ”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 err="1">
                <a:latin typeface="Courier New"/>
                <a:cs typeface="Courier New"/>
              </a:rPr>
              <a:t>arg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/>
              <a:t>instructs linker to resolve references in a special way:</a:t>
            </a:r>
          </a:p>
          <a:p>
            <a:pPr lvl="1"/>
            <a:r>
              <a:rPr lang="en-US" dirty="0"/>
              <a:t>  Refs to </a:t>
            </a:r>
            <a:r>
              <a:rPr lang="en-US" dirty="0">
                <a:latin typeface="Courier New"/>
                <a:cs typeface="Courier New"/>
              </a:rPr>
              <a:t>malloc</a:t>
            </a:r>
            <a:r>
              <a:rPr lang="en-US" dirty="0"/>
              <a:t> should be resolved as </a:t>
            </a:r>
            <a:r>
              <a:rPr lang="en-US" dirty="0">
                <a:latin typeface="Courier New"/>
                <a:cs typeface="Courier New"/>
              </a:rPr>
              <a:t>__</a:t>
            </a:r>
            <a:r>
              <a:rPr lang="en-US" dirty="0" err="1">
                <a:latin typeface="Courier New"/>
                <a:cs typeface="Courier New"/>
              </a:rPr>
              <a:t>wrap_malloc</a:t>
            </a:r>
            <a:endParaRPr lang="en-US" dirty="0">
              <a:latin typeface="Courier New"/>
              <a:cs typeface="Courier New"/>
            </a:endParaRPr>
          </a:p>
          <a:p>
            <a:pPr lvl="1"/>
            <a:r>
              <a:rPr lang="en-US" dirty="0">
                <a:latin typeface="Calibri"/>
                <a:cs typeface="Calibri"/>
              </a:rPr>
              <a:t>  Refs to </a:t>
            </a:r>
            <a:r>
              <a:rPr lang="en-US" dirty="0">
                <a:cs typeface="Courier New"/>
              </a:rPr>
              <a:t> </a:t>
            </a:r>
            <a:r>
              <a:rPr lang="en-US" dirty="0"/>
              <a:t> </a:t>
            </a:r>
            <a:r>
              <a:rPr lang="en-US" dirty="0">
                <a:latin typeface="Courier New"/>
                <a:cs typeface="Courier New"/>
              </a:rPr>
              <a:t>__</a:t>
            </a:r>
            <a:r>
              <a:rPr lang="en-US" dirty="0" err="1">
                <a:latin typeface="Courier New"/>
                <a:cs typeface="Courier New"/>
              </a:rPr>
              <a:t>real_malloc</a:t>
            </a:r>
            <a:r>
              <a:rPr lang="en-US" dirty="0"/>
              <a:t> should be resolved as </a:t>
            </a:r>
            <a:r>
              <a:rPr lang="en-US" dirty="0">
                <a:latin typeface="Courier New"/>
                <a:cs typeface="Courier New"/>
              </a:rPr>
              <a:t>malloc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881018" y="1300878"/>
            <a:ext cx="8710782" cy="2862323"/>
          </a:xfrm>
          <a:prstGeom prst="rect">
            <a:avLst/>
          </a:prstGeom>
          <a:solidFill>
            <a:srgbClr val="E6E6E6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en-US" err="1">
                <a:latin typeface="Courier New"/>
                <a:cs typeface="Courier New"/>
              </a:rPr>
              <a:t>linux</a:t>
            </a:r>
            <a:r>
              <a:rPr lang="en-US">
                <a:latin typeface="Courier New"/>
                <a:cs typeface="Courier New"/>
              </a:rPr>
              <a:t>&gt; make </a:t>
            </a:r>
            <a:r>
              <a:rPr lang="en-US" err="1">
                <a:latin typeface="Courier New"/>
                <a:cs typeface="Courier New"/>
              </a:rPr>
              <a:t>intl</a:t>
            </a:r>
            <a:endParaRPr lang="en-US">
              <a:latin typeface="Courier New"/>
              <a:cs typeface="Courier New"/>
            </a:endParaRPr>
          </a:p>
          <a:p>
            <a:r>
              <a:rPr lang="en-US" err="1">
                <a:latin typeface="Courier New"/>
                <a:cs typeface="Courier New"/>
              </a:rPr>
              <a:t>gcc</a:t>
            </a:r>
            <a:r>
              <a:rPr lang="en-US">
                <a:latin typeface="Courier New"/>
                <a:cs typeface="Courier New"/>
              </a:rPr>
              <a:t> -Wall -DLINKTIME -c </a:t>
            </a:r>
            <a:r>
              <a:rPr lang="en-US" err="1">
                <a:latin typeface="Courier New"/>
                <a:cs typeface="Courier New"/>
              </a:rPr>
              <a:t>mymalloc.c</a:t>
            </a:r>
            <a:endParaRPr lang="en-US">
              <a:latin typeface="Courier New"/>
              <a:cs typeface="Courier New"/>
            </a:endParaRPr>
          </a:p>
          <a:p>
            <a:r>
              <a:rPr lang="en-US" err="1">
                <a:latin typeface="Courier New"/>
                <a:cs typeface="Courier New"/>
              </a:rPr>
              <a:t>gcc</a:t>
            </a:r>
            <a:r>
              <a:rPr lang="en-US">
                <a:latin typeface="Courier New"/>
                <a:cs typeface="Courier New"/>
              </a:rPr>
              <a:t> -Wall -c </a:t>
            </a:r>
            <a:r>
              <a:rPr lang="en-US" err="1">
                <a:latin typeface="Courier New"/>
                <a:cs typeface="Courier New"/>
              </a:rPr>
              <a:t>int.c</a:t>
            </a:r>
            <a:endParaRPr lang="en-US">
              <a:latin typeface="Courier New"/>
              <a:cs typeface="Courier New"/>
            </a:endParaRPr>
          </a:p>
          <a:p>
            <a:r>
              <a:rPr lang="en-US" err="1">
                <a:latin typeface="Courier New"/>
                <a:cs typeface="Courier New"/>
              </a:rPr>
              <a:t>gcc</a:t>
            </a:r>
            <a:r>
              <a:rPr lang="en-US">
                <a:latin typeface="Courier New"/>
                <a:cs typeface="Courier New"/>
              </a:rPr>
              <a:t> -Wall -</a:t>
            </a:r>
            <a:r>
              <a:rPr lang="en-US" err="1">
                <a:latin typeface="Courier New"/>
                <a:cs typeface="Courier New"/>
              </a:rPr>
              <a:t>Wl</a:t>
            </a:r>
            <a:r>
              <a:rPr lang="en-US">
                <a:latin typeface="Courier New"/>
                <a:cs typeface="Courier New"/>
              </a:rPr>
              <a:t>,--</a:t>
            </a:r>
            <a:r>
              <a:rPr lang="en-US" err="1">
                <a:latin typeface="Courier New"/>
                <a:cs typeface="Courier New"/>
              </a:rPr>
              <a:t>wrap,malloc</a:t>
            </a:r>
            <a:r>
              <a:rPr lang="en-US">
                <a:latin typeface="Courier New"/>
                <a:cs typeface="Courier New"/>
              </a:rPr>
              <a:t> -</a:t>
            </a:r>
            <a:r>
              <a:rPr lang="en-US" err="1">
                <a:latin typeface="Courier New"/>
                <a:cs typeface="Courier New"/>
              </a:rPr>
              <a:t>Wl</a:t>
            </a:r>
            <a:r>
              <a:rPr lang="en-US">
                <a:latin typeface="Courier New"/>
                <a:cs typeface="Courier New"/>
              </a:rPr>
              <a:t>,--</a:t>
            </a:r>
            <a:r>
              <a:rPr lang="en-US" err="1">
                <a:latin typeface="Courier New"/>
                <a:cs typeface="Courier New"/>
              </a:rPr>
              <a:t>wrap,free</a:t>
            </a:r>
            <a:r>
              <a:rPr lang="en-US">
                <a:latin typeface="Courier New"/>
                <a:cs typeface="Courier New"/>
              </a:rPr>
              <a:t> -o </a:t>
            </a:r>
            <a:r>
              <a:rPr lang="en-US" err="1">
                <a:latin typeface="Courier New"/>
                <a:cs typeface="Courier New"/>
              </a:rPr>
              <a:t>intl</a:t>
            </a:r>
            <a:r>
              <a:rPr lang="en-US">
                <a:latin typeface="Courier New"/>
                <a:cs typeface="Courier New"/>
              </a:rPr>
              <a:t> \</a:t>
            </a:r>
          </a:p>
          <a:p>
            <a:r>
              <a:rPr lang="en-US">
                <a:latin typeface="Courier New"/>
                <a:cs typeface="Courier New"/>
              </a:rPr>
              <a:t>    </a:t>
            </a:r>
            <a:r>
              <a:rPr lang="en-US" err="1">
                <a:latin typeface="Courier New"/>
                <a:cs typeface="Courier New"/>
              </a:rPr>
              <a:t>int.o</a:t>
            </a:r>
            <a:r>
              <a:rPr lang="en-US">
                <a:latin typeface="Courier New"/>
                <a:cs typeface="Courier New"/>
              </a:rPr>
              <a:t> </a:t>
            </a:r>
            <a:r>
              <a:rPr lang="en-US" err="1">
                <a:latin typeface="Courier New"/>
                <a:cs typeface="Courier New"/>
              </a:rPr>
              <a:t>mymalloc.o</a:t>
            </a:r>
            <a:endParaRPr lang="en-US">
              <a:latin typeface="Courier New"/>
              <a:cs typeface="Courier New"/>
            </a:endParaRPr>
          </a:p>
          <a:p>
            <a:r>
              <a:rPr lang="en-US" err="1">
                <a:latin typeface="Courier New"/>
                <a:cs typeface="Courier New"/>
              </a:rPr>
              <a:t>linux</a:t>
            </a:r>
            <a:r>
              <a:rPr lang="en-US">
                <a:latin typeface="Courier New"/>
                <a:cs typeface="Courier New"/>
              </a:rPr>
              <a:t>&gt; make </a:t>
            </a:r>
            <a:r>
              <a:rPr lang="en-US" err="1">
                <a:latin typeface="Courier New"/>
                <a:cs typeface="Courier New"/>
              </a:rPr>
              <a:t>runl</a:t>
            </a:r>
            <a:endParaRPr lang="en-US">
              <a:latin typeface="Courier New"/>
              <a:cs typeface="Courier New"/>
            </a:endParaRPr>
          </a:p>
          <a:p>
            <a:r>
              <a:rPr lang="en-US">
                <a:latin typeface="Courier New"/>
                <a:cs typeface="Courier New"/>
              </a:rPr>
              <a:t>./</a:t>
            </a:r>
            <a:r>
              <a:rPr lang="en-US" err="1">
                <a:latin typeface="Courier New"/>
                <a:cs typeface="Courier New"/>
              </a:rPr>
              <a:t>intl</a:t>
            </a:r>
            <a:r>
              <a:rPr lang="en-US">
                <a:latin typeface="Courier New"/>
                <a:cs typeface="Courier New"/>
              </a:rPr>
              <a:t> 10 100 1000</a:t>
            </a:r>
          </a:p>
          <a:p>
            <a:r>
              <a:rPr lang="fi-FI">
                <a:latin typeface="Courier New"/>
                <a:cs typeface="Courier New"/>
              </a:rPr>
              <a:t>malloc(10) = 0x91a010</a:t>
            </a:r>
          </a:p>
          <a:p>
            <a:r>
              <a:rPr lang="en-US">
                <a:latin typeface="Courier New"/>
                <a:cs typeface="Courier New"/>
              </a:rPr>
              <a:t>free(0x91a010)</a:t>
            </a:r>
          </a:p>
          <a:p>
            <a:r>
              <a:rPr lang="en-US">
                <a:latin typeface="Courier New"/>
                <a:cs typeface="Courier New"/>
              </a:rPr>
              <a:t>. . 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169780" y="1346761"/>
            <a:ext cx="3406514" cy="646331"/>
          </a:xfrm>
          <a:prstGeom prst="rect">
            <a:avLst/>
          </a:prstGeom>
          <a:solidFill>
            <a:srgbClr val="D5F1CF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C00000"/>
                </a:solidFill>
                <a:latin typeface="Calibri" pitchFamily="34" charset="0"/>
              </a:rPr>
              <a:t>Search for </a:t>
            </a:r>
            <a:r>
              <a:rPr lang="en-US">
                <a:solidFill>
                  <a:srgbClr val="C00000"/>
                </a:solidFill>
                <a:latin typeface="Courier New"/>
                <a:cs typeface="Courier New"/>
              </a:rPr>
              <a:t>&lt;</a:t>
            </a:r>
            <a:r>
              <a:rPr lang="en-US" err="1">
                <a:solidFill>
                  <a:srgbClr val="C00000"/>
                </a:solidFill>
                <a:latin typeface="Courier New"/>
                <a:cs typeface="Courier New"/>
              </a:rPr>
              <a:t>malloc.h</a:t>
            </a:r>
            <a:r>
              <a:rPr lang="en-US">
                <a:solidFill>
                  <a:srgbClr val="C00000"/>
                </a:solidFill>
                <a:latin typeface="Courier New"/>
                <a:cs typeface="Courier New"/>
              </a:rPr>
              <a:t>&gt;</a:t>
            </a:r>
            <a:r>
              <a:rPr lang="en-US">
                <a:solidFill>
                  <a:srgbClr val="C00000"/>
                </a:solidFill>
                <a:latin typeface="Calibri" pitchFamily="34" charset="0"/>
              </a:rPr>
              <a:t> leads to</a:t>
            </a:r>
          </a:p>
          <a:p>
            <a:r>
              <a:rPr lang="en-US">
                <a:solidFill>
                  <a:srgbClr val="C00000"/>
                </a:solidFill>
                <a:latin typeface="Courier New"/>
                <a:cs typeface="Courier New"/>
              </a:rPr>
              <a:t>/</a:t>
            </a:r>
            <a:r>
              <a:rPr lang="en-US" err="1">
                <a:solidFill>
                  <a:srgbClr val="C00000"/>
                </a:solidFill>
                <a:latin typeface="Courier New"/>
                <a:cs typeface="Courier New"/>
              </a:rPr>
              <a:t>usr</a:t>
            </a:r>
            <a:r>
              <a:rPr lang="en-US">
                <a:solidFill>
                  <a:srgbClr val="C00000"/>
                </a:solidFill>
                <a:latin typeface="Courier New"/>
                <a:cs typeface="Courier New"/>
              </a:rPr>
              <a:t>/include/</a:t>
            </a:r>
            <a:r>
              <a:rPr lang="en-US" err="1">
                <a:solidFill>
                  <a:srgbClr val="C00000"/>
                </a:solidFill>
                <a:latin typeface="Courier New"/>
                <a:cs typeface="Courier New"/>
              </a:rPr>
              <a:t>malloc.h</a:t>
            </a:r>
            <a:endParaRPr lang="en-US">
              <a:solidFill>
                <a:srgbClr val="C00000"/>
              </a:solidFill>
              <a:latin typeface="Courier New"/>
              <a:cs typeface="Courier New"/>
            </a:endParaRPr>
          </a:p>
        </p:txBody>
      </p:sp>
      <p:cxnSp>
        <p:nvCxnSpPr>
          <p:cNvPr id="7" name="Straight Arrow Connector 6"/>
          <p:cNvCxnSpPr/>
          <p:nvPr/>
        </p:nvCxnSpPr>
        <p:spPr bwMode="auto">
          <a:xfrm flipV="1">
            <a:off x="4572000" y="1981200"/>
            <a:ext cx="2597780" cy="112932"/>
          </a:xfrm>
          <a:prstGeom prst="straightConnector1">
            <a:avLst/>
          </a:prstGeom>
          <a:noFill/>
          <a:ln w="254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/>
          <p:nvPr/>
        </p:nvCxnSpPr>
        <p:spPr bwMode="auto">
          <a:xfrm flipV="1">
            <a:off x="4572000" y="1524000"/>
            <a:ext cx="2597780" cy="112932"/>
          </a:xfrm>
          <a:prstGeom prst="straightConnector1">
            <a:avLst/>
          </a:prstGeom>
          <a:noFill/>
          <a:ln w="254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9C57E834-D20B-4C7F-9418-0B2A1A949256}"/>
              </a:ext>
            </a:extLst>
          </p:cNvPr>
          <p:cNvSpPr txBox="1"/>
          <p:nvPr/>
        </p:nvSpPr>
        <p:spPr>
          <a:xfrm>
            <a:off x="80389" y="6480042"/>
            <a:ext cx="1732473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Time permitting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12D6B9-3FAD-42C0-AA94-E4A6A00C2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6E2F1F-465D-44E9-B9C5-95979D0ED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59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C Program (C++ is the same)</a:t>
            </a:r>
          </a:p>
        </p:txBody>
      </p:sp>
      <p:sp>
        <p:nvSpPr>
          <p:cNvPr id="201731" name="Rectangle 3"/>
          <p:cNvSpPr>
            <a:spLocks noChangeArrowheads="1"/>
          </p:cNvSpPr>
          <p:nvPr/>
        </p:nvSpPr>
        <p:spPr bwMode="auto">
          <a:xfrm>
            <a:off x="1706832" y="2834586"/>
            <a:ext cx="4508500" cy="2862322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b="1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b="1" dirty="0">
                <a:solidFill>
                  <a:srgbClr val="4A00FF"/>
                </a:solidFill>
                <a:latin typeface="Courier New"/>
                <a:cs typeface="Courier New"/>
              </a:rPr>
              <a:t>sum</a:t>
            </a:r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b="1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b="1" dirty="0">
                <a:solidFill>
                  <a:srgbClr val="C1651C"/>
                </a:solidFill>
                <a:latin typeface="Courier New"/>
                <a:cs typeface="Courier New"/>
              </a:rPr>
              <a:t>a</a:t>
            </a:r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b="1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b="1" dirty="0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 b="1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hu-HU" b="1" dirty="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hu-HU" b="1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hu-HU" b="1" dirty="0" err="1">
                <a:solidFill>
                  <a:srgbClr val="C1651C"/>
                </a:solidFill>
                <a:latin typeface="Courier New"/>
                <a:cs typeface="Courier New"/>
              </a:rPr>
              <a:t>array</a:t>
            </a:r>
            <a:r>
              <a:rPr lang="hu-HU" b="1" dirty="0">
                <a:solidFill>
                  <a:srgbClr val="000000"/>
                </a:solidFill>
                <a:latin typeface="Courier New"/>
                <a:cs typeface="Courier New"/>
              </a:rPr>
              <a:t>[2] = {1, 2};</a:t>
            </a:r>
          </a:p>
          <a:p>
            <a:endParaRPr lang="hu-HU" b="1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b="1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b="1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b="1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Courier New"/>
                <a:cs typeface="Courier New"/>
              </a:rPr>
              <a:t>argc</a:t>
            </a:r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, char** </a:t>
            </a:r>
            <a:r>
              <a:rPr lang="en-US" b="1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b="1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b="1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b="1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b="1" dirty="0">
                <a:solidFill>
                  <a:srgbClr val="C1651C"/>
                </a:solidFill>
                <a:latin typeface="Courier New"/>
                <a:cs typeface="Courier New"/>
              </a:rPr>
              <a:t>val</a:t>
            </a:r>
            <a:r>
              <a:rPr lang="fr-FR" b="1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r-FR" b="1" dirty="0" err="1">
                <a:solidFill>
                  <a:srgbClr val="000000"/>
                </a:solidFill>
                <a:latin typeface="Courier New"/>
                <a:cs typeface="Courier New"/>
              </a:rPr>
              <a:t>sum</a:t>
            </a:r>
            <a:r>
              <a:rPr lang="fr-FR" b="1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r-FR" b="1" dirty="0" err="1">
                <a:solidFill>
                  <a:srgbClr val="000000"/>
                </a:solidFill>
                <a:latin typeface="Courier New"/>
                <a:cs typeface="Courier New"/>
              </a:rPr>
              <a:t>array</a:t>
            </a:r>
            <a:r>
              <a:rPr lang="fr-FR" b="1" dirty="0">
                <a:solidFill>
                  <a:srgbClr val="000000"/>
                </a:solidFill>
                <a:latin typeface="Courier New"/>
                <a:cs typeface="Courier New"/>
              </a:rPr>
              <a:t>, 2);</a:t>
            </a:r>
          </a:p>
          <a:p>
            <a:r>
              <a:rPr lang="fr-FR" b="1" dirty="0">
                <a:solidFill>
                  <a:srgbClr val="C200FF"/>
                </a:solidFill>
                <a:latin typeface="Courier New"/>
                <a:cs typeface="Courier New"/>
              </a:rPr>
              <a:t>    return</a:t>
            </a:r>
            <a:r>
              <a:rPr lang="fr-FR" b="1" dirty="0">
                <a:solidFill>
                  <a:srgbClr val="000000"/>
                </a:solidFill>
                <a:latin typeface="Courier New"/>
                <a:cs typeface="Courier New"/>
              </a:rPr>
              <a:t> val;</a:t>
            </a:r>
          </a:p>
          <a:p>
            <a:r>
              <a:rPr lang="fr-FR" b="1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6291533" y="2834587"/>
            <a:ext cx="4256209" cy="2862323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b="1">
                <a:solidFill>
                  <a:srgbClr val="4A00FF"/>
                </a:solidFill>
                <a:latin typeface="Courier New"/>
                <a:cs typeface="Courier New"/>
              </a:rPr>
              <a:t>sum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b="1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b="1">
                <a:solidFill>
                  <a:srgbClr val="C1651C"/>
                </a:solidFill>
                <a:latin typeface="Courier New"/>
                <a:cs typeface="Courier New"/>
              </a:rPr>
              <a:t>a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b="1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b="1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b="1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b="1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b="1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b="1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fr-FR" b="1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r-FR" b="1">
                <a:solidFill>
                  <a:srgbClr val="C1651C"/>
                </a:solidFill>
                <a:latin typeface="Courier New"/>
                <a:cs typeface="Courier New"/>
              </a:rPr>
              <a:t>s</a:t>
            </a:r>
            <a:r>
              <a:rPr lang="fr-FR" b="1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endParaRPr lang="fr-FR" b="1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b="1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b="1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b="1">
                <a:solidFill>
                  <a:srgbClr val="000000"/>
                </a:solidFill>
                <a:latin typeface="Courier New"/>
                <a:cs typeface="Courier New"/>
              </a:rPr>
              <a:t> (i = 0; i &lt; n; i++) {</a:t>
            </a:r>
          </a:p>
          <a:p>
            <a:r>
              <a:rPr lang="da-DK" b="1">
                <a:solidFill>
                  <a:srgbClr val="000000"/>
                </a:solidFill>
                <a:latin typeface="Courier New"/>
                <a:cs typeface="Courier New"/>
              </a:rPr>
              <a:t>        s += a[i];</a:t>
            </a:r>
          </a:p>
          <a:p>
            <a:r>
              <a:rPr lang="da-DK" b="1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b="1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b="1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b="1">
                <a:solidFill>
                  <a:srgbClr val="000000"/>
                </a:solidFill>
                <a:latin typeface="Courier New"/>
                <a:cs typeface="Courier New"/>
              </a:rPr>
              <a:t> s;</a:t>
            </a:r>
          </a:p>
          <a:p>
            <a:r>
              <a:rPr lang="is-IS" b="1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is-IS" b="1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767039" y="5348710"/>
            <a:ext cx="1008907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9439117" y="5339246"/>
            <a:ext cx="871049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sum.c</a:t>
            </a:r>
            <a:endParaRPr lang="en-GB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6B8AFA2-ADAD-4F09-823F-BFD8AB647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86344F2-2236-4AFD-8CAB-3B2EEF514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76400" y="914400"/>
            <a:ext cx="8915401" cy="5262980"/>
          </a:xfrm>
          <a:prstGeom prst="rect">
            <a:avLst/>
          </a:prstGeom>
          <a:solidFill>
            <a:srgbClr val="F7F5C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en-US" sz="1600">
                <a:solidFill>
                  <a:srgbClr val="926492"/>
                </a:solidFill>
                <a:latin typeface="Courier New"/>
                <a:cs typeface="Courier New"/>
              </a:rPr>
              <a:t>#</a:t>
            </a:r>
            <a:r>
              <a:rPr lang="en-US" sz="1600" err="1">
                <a:solidFill>
                  <a:srgbClr val="926492"/>
                </a:solidFill>
                <a:latin typeface="Courier New"/>
                <a:cs typeface="Courier New"/>
              </a:rPr>
              <a:t>ifdef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RUNTIME</a:t>
            </a:r>
          </a:p>
          <a:p>
            <a:r>
              <a:rPr lang="en-US" sz="1600">
                <a:solidFill>
                  <a:srgbClr val="926492"/>
                </a:solidFill>
                <a:latin typeface="Courier New"/>
                <a:cs typeface="Courier New"/>
              </a:rPr>
              <a:t>#define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>
                <a:solidFill>
                  <a:srgbClr val="C1651C"/>
                </a:solidFill>
                <a:latin typeface="Courier New"/>
                <a:cs typeface="Courier New"/>
              </a:rPr>
              <a:t>_GNU_SOURCE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&lt;</a:t>
            </a:r>
            <a:r>
              <a:rPr lang="en-US" sz="1600" err="1">
                <a:solidFill>
                  <a:srgbClr val="9D206F"/>
                </a:solidFill>
                <a:latin typeface="Courier New"/>
                <a:cs typeface="Courier New"/>
              </a:rPr>
              <a:t>stdio.h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&gt;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&lt;</a:t>
            </a:r>
            <a:r>
              <a:rPr lang="en-US" sz="1600" err="1">
                <a:solidFill>
                  <a:srgbClr val="9D206F"/>
                </a:solidFill>
                <a:latin typeface="Courier New"/>
                <a:cs typeface="Courier New"/>
              </a:rPr>
              <a:t>stdlib.h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&gt;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&lt;</a:t>
            </a:r>
            <a:r>
              <a:rPr lang="en-US" sz="1600" err="1">
                <a:solidFill>
                  <a:srgbClr val="9D206F"/>
                </a:solidFill>
                <a:latin typeface="Courier New"/>
                <a:cs typeface="Courier New"/>
              </a:rPr>
              <a:t>dlfcn.h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&gt;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en-US" sz="1600" err="1">
                <a:solidFill>
                  <a:srgbClr val="CB2418"/>
                </a:solidFill>
                <a:latin typeface="Courier New"/>
                <a:cs typeface="Courier New"/>
              </a:rPr>
              <a:t>malloc</a:t>
            </a:r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 wrapper function */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err="1">
                <a:solidFill>
                  <a:srgbClr val="4A00FF"/>
                </a:solidFill>
                <a:latin typeface="Courier New"/>
                <a:cs typeface="Courier New"/>
              </a:rPr>
              <a:t>malloc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err="1">
                <a:solidFill>
                  <a:srgbClr val="2D961E"/>
                </a:solidFill>
                <a:latin typeface="Courier New"/>
                <a:cs typeface="Courier New"/>
              </a:rPr>
              <a:t>size_t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>
                <a:solidFill>
                  <a:srgbClr val="C1651C"/>
                </a:solidFill>
                <a:latin typeface="Courier New"/>
                <a:cs typeface="Courier New"/>
              </a:rPr>
              <a:t>size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*(*</a:t>
            </a:r>
            <a:r>
              <a:rPr lang="en-US" sz="1600" err="1">
                <a:solidFill>
                  <a:srgbClr val="C1651C"/>
                </a:solidFill>
                <a:latin typeface="Courier New"/>
                <a:cs typeface="Courier New"/>
              </a:rPr>
              <a:t>mallocp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)(</a:t>
            </a:r>
            <a:r>
              <a:rPr lang="en-US" sz="1600" err="1">
                <a:solidFill>
                  <a:srgbClr val="2D961E"/>
                </a:solidFill>
                <a:latin typeface="Courier New"/>
                <a:cs typeface="Courier New"/>
              </a:rPr>
              <a:t>size_t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>
                <a:solidFill>
                  <a:srgbClr val="C1651C"/>
                </a:solidFill>
                <a:latin typeface="Courier New"/>
                <a:cs typeface="Courier New"/>
              </a:rPr>
              <a:t>size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>
                <a:solidFill>
                  <a:srgbClr val="C1651C"/>
                </a:solidFill>
                <a:latin typeface="Courier New"/>
                <a:cs typeface="Courier New"/>
              </a:rPr>
              <a:t>error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mallocp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dlsym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(RTLD_NEXT, 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 err="1">
                <a:solidFill>
                  <a:srgbClr val="9D206F"/>
                </a:solidFill>
                <a:latin typeface="Courier New"/>
                <a:cs typeface="Courier New"/>
              </a:rPr>
              <a:t>malloc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/* Get </a:t>
            </a:r>
            <a:r>
              <a:rPr lang="en-US" sz="1600" err="1">
                <a:solidFill>
                  <a:srgbClr val="CB2418"/>
                </a:solidFill>
                <a:latin typeface="Courier New"/>
                <a:cs typeface="Courier New"/>
              </a:rPr>
              <a:t>addr</a:t>
            </a:r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 of </a:t>
            </a:r>
            <a:r>
              <a:rPr lang="en-US" sz="1600" err="1">
                <a:solidFill>
                  <a:srgbClr val="CB2418"/>
                </a:solidFill>
                <a:latin typeface="Courier New"/>
                <a:cs typeface="Courier New"/>
              </a:rPr>
              <a:t>libc</a:t>
            </a:r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en-US" sz="1600" err="1">
                <a:solidFill>
                  <a:srgbClr val="CB2418"/>
                </a:solidFill>
                <a:latin typeface="Courier New"/>
                <a:cs typeface="Courier New"/>
              </a:rPr>
              <a:t>malloc</a:t>
            </a:r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((error =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dlerror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()) != </a:t>
            </a:r>
            <a:r>
              <a:rPr lang="en-US" sz="160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fputs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(error,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stderr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    exit(1);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mallocp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(size); </a:t>
            </a:r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/* Call </a:t>
            </a:r>
            <a:r>
              <a:rPr lang="en-US" sz="1600" err="1">
                <a:solidFill>
                  <a:srgbClr val="CB2418"/>
                </a:solidFill>
                <a:latin typeface="Courier New"/>
                <a:cs typeface="Courier New"/>
              </a:rPr>
              <a:t>libc</a:t>
            </a:r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en-US" sz="1600" err="1">
                <a:solidFill>
                  <a:srgbClr val="CB2418"/>
                </a:solidFill>
                <a:latin typeface="Courier New"/>
                <a:cs typeface="Courier New"/>
              </a:rPr>
              <a:t>malloc</a:t>
            </a:r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 err="1">
                <a:solidFill>
                  <a:srgbClr val="9D206F"/>
                </a:solidFill>
                <a:latin typeface="Courier New"/>
                <a:cs typeface="Courier New"/>
              </a:rPr>
              <a:t>malloc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(%d) = %p\n"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, (</a:t>
            </a:r>
            <a:r>
              <a:rPr lang="en-US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)size,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600">
              <a:latin typeface="Courier New"/>
              <a:cs typeface="Courier New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05601" y="304800"/>
            <a:ext cx="3657599" cy="1219200"/>
          </a:xfr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>
            <a:noAutofit/>
          </a:bodyPr>
          <a:lstStyle/>
          <a:p>
            <a:pPr algn="ctr"/>
            <a:r>
              <a:rPr lang="en-US" sz="3600" dirty="0"/>
              <a:t>Load/Run-time </a:t>
            </a:r>
            <a:br>
              <a:rPr lang="en-US" sz="3600" dirty="0"/>
            </a:br>
            <a:r>
              <a:rPr lang="en-US" sz="3600" dirty="0" err="1"/>
              <a:t>Interpositioning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8990627" y="5766890"/>
            <a:ext cx="15698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err="1">
                <a:solidFill>
                  <a:srgbClr val="7F7F7F"/>
                </a:solidFill>
                <a:latin typeface="Courier New"/>
                <a:cs typeface="Courier New"/>
              </a:rPr>
              <a:t>mymalloc.c</a:t>
            </a:r>
            <a:endParaRPr lang="en-US">
              <a:solidFill>
                <a:srgbClr val="7F7F7F"/>
              </a:solidFill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05400" y="1669925"/>
            <a:ext cx="2951193" cy="646331"/>
          </a:xfrm>
          <a:prstGeom prst="rect">
            <a:avLst/>
          </a:prstGeom>
          <a:solidFill>
            <a:srgbClr val="DEDFF5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Calibri" pitchFamily="34" charset="0"/>
              </a:rPr>
              <a:t>Observe that we DON’T have </a:t>
            </a:r>
          </a:p>
          <a:p>
            <a:r>
              <a:rPr lang="en-US" dirty="0">
                <a:solidFill>
                  <a:srgbClr val="C00000"/>
                </a:solidFill>
                <a:latin typeface="Courier New"/>
                <a:cs typeface="Courier New"/>
              </a:rPr>
              <a:t>#include &lt;</a:t>
            </a:r>
            <a:r>
              <a:rPr lang="en-US" dirty="0" err="1">
                <a:solidFill>
                  <a:srgbClr val="C00000"/>
                </a:solidFill>
                <a:latin typeface="Courier New"/>
                <a:cs typeface="Courier New"/>
              </a:rPr>
              <a:t>malloc.h</a:t>
            </a:r>
            <a:r>
              <a:rPr lang="en-US" dirty="0">
                <a:solidFill>
                  <a:srgbClr val="C00000"/>
                </a:solidFill>
                <a:latin typeface="Courier New"/>
                <a:cs typeface="Courier New"/>
              </a:rPr>
              <a:t>&gt;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CC4B8EE-1BDF-485E-96F8-354CA8B915BB}"/>
              </a:ext>
            </a:extLst>
          </p:cNvPr>
          <p:cNvSpPr txBox="1"/>
          <p:nvPr/>
        </p:nvSpPr>
        <p:spPr>
          <a:xfrm>
            <a:off x="80389" y="6480042"/>
            <a:ext cx="1732473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Time permitting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68F787-E35D-4407-91DA-A3B49182D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2CB0438-11DD-47C5-9E8F-F9310974C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60</a:t>
            </a:fld>
            <a:endParaRPr lang="en-US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2753" y="300668"/>
            <a:ext cx="10641691" cy="1499616"/>
          </a:xfrm>
        </p:spPr>
        <p:txBody>
          <a:bodyPr/>
          <a:lstStyle/>
          <a:p>
            <a:r>
              <a:rPr lang="en-US" dirty="0"/>
              <a:t>Load/Run-time </a:t>
            </a:r>
            <a:r>
              <a:rPr lang="en-US" dirty="0" err="1"/>
              <a:t>Interpositioning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714500" y="1903562"/>
            <a:ext cx="8763000" cy="4524316"/>
          </a:xfrm>
          <a:prstGeom prst="rect">
            <a:avLst/>
          </a:prstGeom>
          <a:solidFill>
            <a:srgbClr val="F7F5C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/* free wrapper function */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>
                <a:solidFill>
                  <a:srgbClr val="4A00FF"/>
                </a:solidFill>
                <a:latin typeface="Courier New"/>
                <a:cs typeface="Courier New"/>
              </a:rPr>
              <a:t>free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 (*</a:t>
            </a:r>
            <a:r>
              <a:rPr lang="fi-FI" sz="1600" err="1">
                <a:solidFill>
                  <a:srgbClr val="C1651C"/>
                </a:solidFill>
                <a:latin typeface="Courier New"/>
                <a:cs typeface="Courier New"/>
              </a:rPr>
              <a:t>freep</a:t>
            </a:r>
            <a:r>
              <a:rPr lang="fi-FI" sz="1600" err="1">
                <a:solidFill>
                  <a:srgbClr val="000000"/>
                </a:solidFill>
                <a:latin typeface="Courier New"/>
                <a:cs typeface="Courier New"/>
              </a:rPr>
              <a:t>)(</a:t>
            </a:r>
            <a:r>
              <a:rPr lang="fi-FI" sz="160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 *) = </a:t>
            </a:r>
            <a:r>
              <a:rPr lang="fi-FI" sz="160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err="1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fi-FI" sz="1600" err="1">
                <a:solidFill>
                  <a:srgbClr val="C1651C"/>
                </a:solidFill>
                <a:latin typeface="Courier New"/>
                <a:cs typeface="Courier New"/>
              </a:rPr>
              <a:t>error</a:t>
            </a:r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fi-FI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(!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is-IS" sz="160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is-IS" sz="16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60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is-I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freep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dlsym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(RTLD_NEXT, 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"free"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/* Get address of </a:t>
            </a:r>
            <a:r>
              <a:rPr lang="en-US" sz="1600" err="1">
                <a:solidFill>
                  <a:srgbClr val="CB2418"/>
                </a:solidFill>
                <a:latin typeface="Courier New"/>
                <a:cs typeface="Courier New"/>
              </a:rPr>
              <a:t>libc</a:t>
            </a:r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 free */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((error =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dlerror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()) != </a:t>
            </a:r>
            <a:r>
              <a:rPr lang="en-US" sz="160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fputs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(error,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stderr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    exit(1);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freep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/* Call </a:t>
            </a:r>
            <a:r>
              <a:rPr lang="en-US" sz="1600" err="1">
                <a:solidFill>
                  <a:srgbClr val="CB2418"/>
                </a:solidFill>
                <a:latin typeface="Courier New"/>
                <a:cs typeface="Courier New"/>
              </a:rPr>
              <a:t>libc</a:t>
            </a:r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 free */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"free(%p)\n"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r>
              <a:rPr lang="en-US" sz="1600">
                <a:solidFill>
                  <a:srgbClr val="926492"/>
                </a:solidFill>
                <a:latin typeface="Courier New"/>
                <a:cs typeface="Courier New"/>
              </a:rPr>
              <a:t>#</a:t>
            </a:r>
            <a:r>
              <a:rPr lang="en-US" sz="1600" err="1">
                <a:solidFill>
                  <a:srgbClr val="926492"/>
                </a:solidFill>
                <a:latin typeface="Courier New"/>
                <a:cs typeface="Courier New"/>
              </a:rPr>
              <a:t>endif</a:t>
            </a:r>
            <a:endParaRPr lang="en-US" sz="160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36114" y="5955268"/>
            <a:ext cx="15698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err="1">
                <a:solidFill>
                  <a:srgbClr val="7F7F7F"/>
                </a:solidFill>
                <a:latin typeface="Courier New"/>
                <a:cs typeface="Courier New"/>
              </a:rPr>
              <a:t>mymalloc.c</a:t>
            </a:r>
            <a:endParaRPr lang="en-US">
              <a:solidFill>
                <a:srgbClr val="7F7F7F"/>
              </a:solidFill>
              <a:latin typeface="Courier New"/>
              <a:cs typeface="Courier New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7D7813E-2E14-4A88-9B08-D9BCA55FD716}"/>
              </a:ext>
            </a:extLst>
          </p:cNvPr>
          <p:cNvSpPr txBox="1"/>
          <p:nvPr/>
        </p:nvSpPr>
        <p:spPr>
          <a:xfrm>
            <a:off x="80389" y="6480042"/>
            <a:ext cx="1732473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Time permitting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061CC6-A19A-4649-989D-2D68EBE6E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9EBA92-A16C-43E1-9BC3-B05643FE2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042242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5501" y="369613"/>
            <a:ext cx="10641691" cy="1053803"/>
          </a:xfrm>
        </p:spPr>
        <p:txBody>
          <a:bodyPr/>
          <a:lstStyle/>
          <a:p>
            <a:r>
              <a:rPr lang="en-US" dirty="0"/>
              <a:t>Load/Run-time </a:t>
            </a:r>
            <a:r>
              <a:rPr lang="en-US" dirty="0" err="1"/>
              <a:t>Interpositioning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7148" y="4114800"/>
            <a:ext cx="10760044" cy="23622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 </a:t>
            </a:r>
            <a:r>
              <a:rPr lang="en-US" dirty="0">
                <a:latin typeface="Courier New"/>
                <a:cs typeface="Courier New"/>
              </a:rPr>
              <a:t>The LD_PRELOAD </a:t>
            </a:r>
            <a:r>
              <a:rPr lang="en-US" dirty="0"/>
              <a:t>environment variable tells the dynamic linker to resolve unresolved refs (e.g., to </a:t>
            </a:r>
            <a:r>
              <a:rPr lang="en-US" dirty="0">
                <a:latin typeface="Courier New"/>
                <a:cs typeface="Courier New"/>
              </a:rPr>
              <a:t>malloc)</a:t>
            </a:r>
            <a:r>
              <a:rPr lang="en-US" dirty="0"/>
              <a:t>by looking in </a:t>
            </a:r>
            <a:r>
              <a:rPr lang="en-US" dirty="0" err="1">
                <a:latin typeface="Courier New"/>
                <a:cs typeface="Courier New"/>
              </a:rPr>
              <a:t>mymalloc.so</a:t>
            </a:r>
            <a:r>
              <a:rPr lang="en-US" dirty="0"/>
              <a:t> first.</a:t>
            </a:r>
          </a:p>
          <a:p>
            <a:r>
              <a:rPr lang="en-US" dirty="0"/>
              <a:t>Type into (some) shells as:</a:t>
            </a:r>
          </a:p>
          <a:p>
            <a:pPr marL="57150" indent="0">
              <a:buNone/>
            </a:pPr>
            <a:r>
              <a:rPr lang="en-US" sz="2000" dirty="0">
                <a:latin typeface="Courier New"/>
                <a:cs typeface="Courier New"/>
              </a:rPr>
              <a:t>env LD_PRELOAD=./</a:t>
            </a:r>
            <a:r>
              <a:rPr lang="en-US" sz="2000" dirty="0" err="1">
                <a:latin typeface="Courier New"/>
                <a:cs typeface="Courier New"/>
              </a:rPr>
              <a:t>mymalloc.so</a:t>
            </a:r>
            <a:r>
              <a:rPr lang="en-US" sz="2000" dirty="0">
                <a:latin typeface="Courier New"/>
                <a:cs typeface="Courier New"/>
              </a:rPr>
              <a:t> ./</a:t>
            </a:r>
            <a:r>
              <a:rPr lang="en-US" sz="2000" dirty="0" err="1">
                <a:latin typeface="Courier New"/>
                <a:cs typeface="Courier New"/>
              </a:rPr>
              <a:t>intr</a:t>
            </a:r>
            <a:r>
              <a:rPr lang="en-US" sz="2000" dirty="0">
                <a:latin typeface="Courier New"/>
                <a:cs typeface="Courier New"/>
              </a:rPr>
              <a:t> 10 100 1000)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676402" y="1300878"/>
            <a:ext cx="8991598" cy="2585323"/>
          </a:xfrm>
          <a:prstGeom prst="rect">
            <a:avLst/>
          </a:prstGeom>
          <a:solidFill>
            <a:srgbClr val="E6E6E6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en-US" dirty="0" err="1">
                <a:latin typeface="Courier New"/>
                <a:cs typeface="Courier New"/>
              </a:rPr>
              <a:t>linux</a:t>
            </a:r>
            <a:r>
              <a:rPr lang="en-US" dirty="0">
                <a:latin typeface="Courier New"/>
                <a:cs typeface="Courier New"/>
              </a:rPr>
              <a:t>&gt; make </a:t>
            </a:r>
            <a:r>
              <a:rPr lang="en-US" dirty="0" err="1">
                <a:latin typeface="Courier New"/>
                <a:cs typeface="Courier New"/>
              </a:rPr>
              <a:t>intr</a:t>
            </a:r>
            <a:endParaRPr lang="en-US" dirty="0">
              <a:latin typeface="Courier New"/>
              <a:cs typeface="Courier New"/>
            </a:endParaRPr>
          </a:p>
          <a:p>
            <a:r>
              <a:rPr lang="en-US" dirty="0" err="1">
                <a:latin typeface="Courier New"/>
                <a:cs typeface="Courier New"/>
              </a:rPr>
              <a:t>gcc</a:t>
            </a:r>
            <a:r>
              <a:rPr lang="en-US" dirty="0">
                <a:latin typeface="Courier New"/>
                <a:cs typeface="Courier New"/>
              </a:rPr>
              <a:t> -Wall -DRUNTIME -shared -</a:t>
            </a:r>
            <a:r>
              <a:rPr lang="en-US" dirty="0" err="1">
                <a:latin typeface="Courier New"/>
                <a:cs typeface="Courier New"/>
              </a:rPr>
              <a:t>fpic</a:t>
            </a:r>
            <a:r>
              <a:rPr lang="en-US" dirty="0">
                <a:latin typeface="Courier New"/>
                <a:cs typeface="Courier New"/>
              </a:rPr>
              <a:t> -o mymalloc.so </a:t>
            </a:r>
            <a:r>
              <a:rPr lang="en-US" dirty="0" err="1">
                <a:latin typeface="Courier New"/>
                <a:cs typeface="Courier New"/>
              </a:rPr>
              <a:t>mymalloc.c</a:t>
            </a:r>
            <a:r>
              <a:rPr lang="en-US" dirty="0">
                <a:latin typeface="Courier New"/>
                <a:cs typeface="Courier New"/>
              </a:rPr>
              <a:t> -</a:t>
            </a:r>
            <a:r>
              <a:rPr lang="en-US" dirty="0" err="1">
                <a:latin typeface="Courier New"/>
                <a:cs typeface="Courier New"/>
              </a:rPr>
              <a:t>ldl</a:t>
            </a:r>
            <a:endParaRPr lang="en-US" dirty="0">
              <a:latin typeface="Courier New"/>
              <a:cs typeface="Courier New"/>
            </a:endParaRPr>
          </a:p>
          <a:p>
            <a:r>
              <a:rPr lang="en-US" dirty="0" err="1">
                <a:latin typeface="Courier New"/>
                <a:cs typeface="Courier New"/>
              </a:rPr>
              <a:t>gcc</a:t>
            </a:r>
            <a:r>
              <a:rPr lang="en-US" dirty="0">
                <a:latin typeface="Courier New"/>
                <a:cs typeface="Courier New"/>
              </a:rPr>
              <a:t> -Wall -o </a:t>
            </a:r>
            <a:r>
              <a:rPr lang="en-US" dirty="0" err="1">
                <a:latin typeface="Courier New"/>
                <a:cs typeface="Courier New"/>
              </a:rPr>
              <a:t>intr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 err="1">
                <a:latin typeface="Courier New"/>
                <a:cs typeface="Courier New"/>
              </a:rPr>
              <a:t>int.c</a:t>
            </a:r>
            <a:endParaRPr lang="en-US" dirty="0">
              <a:latin typeface="Courier New"/>
              <a:cs typeface="Courier New"/>
            </a:endParaRPr>
          </a:p>
          <a:p>
            <a:r>
              <a:rPr lang="en-US" dirty="0" err="1">
                <a:latin typeface="Courier New"/>
                <a:cs typeface="Courier New"/>
              </a:rPr>
              <a:t>linux</a:t>
            </a:r>
            <a:r>
              <a:rPr lang="en-US" dirty="0">
                <a:latin typeface="Courier New"/>
                <a:cs typeface="Courier New"/>
              </a:rPr>
              <a:t>&gt; make </a:t>
            </a:r>
            <a:r>
              <a:rPr lang="en-US" dirty="0" err="1">
                <a:latin typeface="Courier New"/>
                <a:cs typeface="Courier New"/>
              </a:rPr>
              <a:t>runr</a:t>
            </a:r>
            <a:endParaRPr lang="en-US" dirty="0">
              <a:latin typeface="Courier New"/>
              <a:cs typeface="Courier New"/>
            </a:endParaRPr>
          </a:p>
          <a:p>
            <a:r>
              <a:rPr lang="en-US" dirty="0">
                <a:latin typeface="Courier New"/>
                <a:cs typeface="Courier New"/>
              </a:rPr>
              <a:t>(LD_PRELOAD="./mymalloc.so" ./</a:t>
            </a:r>
            <a:r>
              <a:rPr lang="en-US" dirty="0" err="1">
                <a:latin typeface="Courier New"/>
                <a:cs typeface="Courier New"/>
              </a:rPr>
              <a:t>intr</a:t>
            </a:r>
            <a:r>
              <a:rPr lang="en-US" dirty="0">
                <a:latin typeface="Courier New"/>
                <a:cs typeface="Courier New"/>
              </a:rPr>
              <a:t> 10 100 1000)</a:t>
            </a:r>
          </a:p>
          <a:p>
            <a:r>
              <a:rPr lang="fi-FI" dirty="0">
                <a:latin typeface="Courier New"/>
                <a:cs typeface="Courier New"/>
              </a:rPr>
              <a:t>malloc(10) = 0x91a010</a:t>
            </a:r>
          </a:p>
          <a:p>
            <a:r>
              <a:rPr lang="en-US" dirty="0">
                <a:latin typeface="Courier New"/>
                <a:cs typeface="Courier New"/>
              </a:rPr>
              <a:t>free(0x91a010)</a:t>
            </a:r>
          </a:p>
          <a:p>
            <a:r>
              <a:rPr lang="en-US" dirty="0">
                <a:latin typeface="Courier New"/>
                <a:cs typeface="Courier New"/>
              </a:rPr>
              <a:t>. . . </a:t>
            </a:r>
          </a:p>
          <a:p>
            <a:r>
              <a:rPr lang="en-US" dirty="0" err="1">
                <a:latin typeface="Courier New"/>
                <a:cs typeface="Courier New"/>
              </a:rPr>
              <a:t>linux</a:t>
            </a:r>
            <a:r>
              <a:rPr lang="en-US" dirty="0">
                <a:latin typeface="Courier New"/>
                <a:cs typeface="Courier New"/>
              </a:rPr>
              <a:t>&gt;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77000" y="2895601"/>
            <a:ext cx="3406514" cy="646331"/>
          </a:xfrm>
          <a:prstGeom prst="rect">
            <a:avLst/>
          </a:prstGeom>
          <a:solidFill>
            <a:srgbClr val="D5F1CF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C00000"/>
                </a:solidFill>
                <a:latin typeface="Calibri" pitchFamily="34" charset="0"/>
              </a:rPr>
              <a:t>Search for </a:t>
            </a:r>
            <a:r>
              <a:rPr lang="en-US">
                <a:solidFill>
                  <a:srgbClr val="C00000"/>
                </a:solidFill>
                <a:latin typeface="Courier New"/>
                <a:cs typeface="Courier New"/>
              </a:rPr>
              <a:t>&lt;</a:t>
            </a:r>
            <a:r>
              <a:rPr lang="en-US" err="1">
                <a:solidFill>
                  <a:srgbClr val="C00000"/>
                </a:solidFill>
                <a:latin typeface="Courier New"/>
                <a:cs typeface="Courier New"/>
              </a:rPr>
              <a:t>malloc.h</a:t>
            </a:r>
            <a:r>
              <a:rPr lang="en-US">
                <a:solidFill>
                  <a:srgbClr val="C00000"/>
                </a:solidFill>
                <a:latin typeface="Courier New"/>
                <a:cs typeface="Courier New"/>
              </a:rPr>
              <a:t>&gt;</a:t>
            </a:r>
            <a:r>
              <a:rPr lang="en-US">
                <a:solidFill>
                  <a:srgbClr val="C00000"/>
                </a:solidFill>
                <a:latin typeface="Calibri" pitchFamily="34" charset="0"/>
              </a:rPr>
              <a:t> leads to</a:t>
            </a:r>
          </a:p>
          <a:p>
            <a:r>
              <a:rPr lang="en-US">
                <a:solidFill>
                  <a:srgbClr val="C00000"/>
                </a:solidFill>
                <a:latin typeface="Courier New"/>
                <a:cs typeface="Courier New"/>
              </a:rPr>
              <a:t>/</a:t>
            </a:r>
            <a:r>
              <a:rPr lang="en-US" err="1">
                <a:solidFill>
                  <a:srgbClr val="C00000"/>
                </a:solidFill>
                <a:latin typeface="Courier New"/>
                <a:cs typeface="Courier New"/>
              </a:rPr>
              <a:t>usr</a:t>
            </a:r>
            <a:r>
              <a:rPr lang="en-US">
                <a:solidFill>
                  <a:srgbClr val="C00000"/>
                </a:solidFill>
                <a:latin typeface="Courier New"/>
                <a:cs typeface="Courier New"/>
              </a:rPr>
              <a:t>/include/</a:t>
            </a:r>
            <a:r>
              <a:rPr lang="en-US" err="1">
                <a:solidFill>
                  <a:srgbClr val="C00000"/>
                </a:solidFill>
                <a:latin typeface="Courier New"/>
                <a:cs typeface="Courier New"/>
              </a:rPr>
              <a:t>malloc.h</a:t>
            </a:r>
            <a:endParaRPr lang="en-US">
              <a:solidFill>
                <a:srgbClr val="C00000"/>
              </a:solidFill>
              <a:latin typeface="Courier New"/>
              <a:cs typeface="Courier New"/>
            </a:endParaRPr>
          </a:p>
        </p:txBody>
      </p:sp>
      <p:cxnSp>
        <p:nvCxnSpPr>
          <p:cNvPr id="7" name="Straight Arrow Connector 6"/>
          <p:cNvCxnSpPr/>
          <p:nvPr/>
        </p:nvCxnSpPr>
        <p:spPr bwMode="auto">
          <a:xfrm>
            <a:off x="5105400" y="2057400"/>
            <a:ext cx="1371600" cy="83820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517A9160-CF5C-4181-8C1E-7514FEC52E00}"/>
              </a:ext>
            </a:extLst>
          </p:cNvPr>
          <p:cNvSpPr txBox="1"/>
          <p:nvPr/>
        </p:nvSpPr>
        <p:spPr>
          <a:xfrm>
            <a:off x="80389" y="6480042"/>
            <a:ext cx="1732473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Time permitting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EC96C6-2C3E-4DED-8B51-D6C2FF6B0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671FEB-C1CA-4C92-B111-B322085FD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62</a:t>
            </a:fld>
            <a:endParaRPr lang="en-US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Interpositioning</a:t>
            </a:r>
            <a:r>
              <a:rPr lang="en-US"/>
              <a:t> Recap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Compile Time</a:t>
            </a:r>
          </a:p>
          <a:p>
            <a:pPr lvl="1"/>
            <a:r>
              <a:rPr lang="en-US" dirty="0"/>
              <a:t>  Apparent calls to </a:t>
            </a:r>
            <a:r>
              <a:rPr lang="en-US" b="1" dirty="0">
                <a:latin typeface="Courier New"/>
                <a:cs typeface="Courier New"/>
              </a:rPr>
              <a:t>mallo</a:t>
            </a:r>
            <a:r>
              <a:rPr lang="en-US" dirty="0"/>
              <a:t>c/</a:t>
            </a:r>
            <a:r>
              <a:rPr lang="en-US" b="1" dirty="0">
                <a:latin typeface="Courier New"/>
                <a:cs typeface="Courier New"/>
              </a:rPr>
              <a:t>free</a:t>
            </a:r>
            <a:r>
              <a:rPr lang="en-US" dirty="0"/>
              <a:t> get macro-expanded into calls to </a:t>
            </a:r>
            <a:r>
              <a:rPr lang="en-US" b="1" dirty="0" err="1">
                <a:latin typeface="Courier New"/>
                <a:cs typeface="Courier New"/>
              </a:rPr>
              <a:t>mymalloc</a:t>
            </a:r>
            <a:r>
              <a:rPr lang="en-US" dirty="0"/>
              <a:t>/</a:t>
            </a:r>
            <a:r>
              <a:rPr lang="en-US" b="1" dirty="0" err="1">
                <a:latin typeface="Courier New"/>
                <a:cs typeface="Courier New"/>
              </a:rPr>
              <a:t>myfree</a:t>
            </a:r>
            <a:endParaRPr lang="en-US" b="1" dirty="0">
              <a:latin typeface="Courier New"/>
              <a:cs typeface="Courier New"/>
            </a:endParaRPr>
          </a:p>
          <a:p>
            <a:pPr lvl="1"/>
            <a:r>
              <a:rPr lang="en-US" dirty="0"/>
              <a:t>  Simple approach.  Must have access to source &amp; recompile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dirty="0"/>
              <a:t>Link Time</a:t>
            </a:r>
          </a:p>
          <a:p>
            <a:pPr lvl="1"/>
            <a:r>
              <a:rPr lang="en-US" dirty="0"/>
              <a:t>  Use linker trick to have special name resolutions</a:t>
            </a:r>
          </a:p>
          <a:p>
            <a:pPr lvl="2"/>
            <a:r>
              <a:rPr lang="en-US" b="1" dirty="0">
                <a:latin typeface="Courier New"/>
                <a:cs typeface="Courier New"/>
              </a:rPr>
              <a:t>  malloc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b="1" dirty="0">
                <a:latin typeface="Courier New"/>
                <a:cs typeface="Courier New"/>
                <a:sym typeface="Wingdings" pitchFamily="2" charset="2"/>
              </a:rPr>
              <a:t>__</a:t>
            </a:r>
            <a:r>
              <a:rPr lang="en-US" b="1" dirty="0" err="1">
                <a:latin typeface="Courier New"/>
                <a:cs typeface="Courier New"/>
                <a:sym typeface="Wingdings" pitchFamily="2" charset="2"/>
              </a:rPr>
              <a:t>wrap_malloc</a:t>
            </a:r>
            <a:endParaRPr lang="en-US" b="1" dirty="0">
              <a:latin typeface="Courier New"/>
              <a:cs typeface="Courier New"/>
              <a:sym typeface="Wingdings" pitchFamily="2" charset="2"/>
            </a:endParaRPr>
          </a:p>
          <a:p>
            <a:pPr lvl="2"/>
            <a:r>
              <a:rPr lang="en-US" b="1" dirty="0">
                <a:latin typeface="Courier New"/>
                <a:cs typeface="Courier New"/>
                <a:sym typeface="Wingdings" pitchFamily="2" charset="2"/>
              </a:rPr>
              <a:t>  __</a:t>
            </a:r>
            <a:r>
              <a:rPr lang="en-US" b="1" dirty="0" err="1">
                <a:latin typeface="Courier New"/>
                <a:cs typeface="Courier New"/>
                <a:sym typeface="Wingdings" pitchFamily="2" charset="2"/>
              </a:rPr>
              <a:t>real_malloc</a:t>
            </a:r>
            <a:r>
              <a:rPr lang="en-US" dirty="0">
                <a:sym typeface="Wingdings" pitchFamily="2" charset="2"/>
              </a:rPr>
              <a:t>  </a:t>
            </a:r>
            <a:r>
              <a:rPr lang="en-US" b="1" dirty="0">
                <a:latin typeface="Courier New"/>
                <a:cs typeface="Courier New"/>
                <a:sym typeface="Wingdings" pitchFamily="2" charset="2"/>
              </a:rPr>
              <a:t>malloc</a:t>
            </a:r>
          </a:p>
          <a:p>
            <a:r>
              <a:rPr lang="en-US" dirty="0">
                <a:sym typeface="Wingdings" pitchFamily="2" charset="2"/>
              </a:rPr>
              <a:t>Load/Run Time</a:t>
            </a:r>
          </a:p>
          <a:p>
            <a:pPr lvl="1"/>
            <a:r>
              <a:rPr lang="en-US" dirty="0">
                <a:sym typeface="Wingdings" pitchFamily="2" charset="2"/>
              </a:rPr>
              <a:t>  Implement custom version of </a:t>
            </a:r>
            <a:r>
              <a:rPr lang="en-US" b="1" dirty="0">
                <a:latin typeface="Courier New"/>
                <a:cs typeface="Courier New"/>
                <a:sym typeface="Wingdings" pitchFamily="2" charset="2"/>
              </a:rPr>
              <a:t>malloc</a:t>
            </a:r>
            <a:r>
              <a:rPr lang="en-US" dirty="0">
                <a:sym typeface="Wingdings" pitchFamily="2" charset="2"/>
              </a:rPr>
              <a:t>/</a:t>
            </a:r>
            <a:r>
              <a:rPr lang="en-US" b="1" dirty="0">
                <a:latin typeface="Courier New"/>
                <a:cs typeface="Courier New"/>
                <a:sym typeface="Wingdings" pitchFamily="2" charset="2"/>
              </a:rPr>
              <a:t>free</a:t>
            </a:r>
            <a:r>
              <a:rPr lang="en-US" dirty="0">
                <a:sym typeface="Wingdings" pitchFamily="2" charset="2"/>
              </a:rPr>
              <a:t> that use dynamic linking to load library   </a:t>
            </a:r>
            <a:br>
              <a:rPr lang="en-US" dirty="0">
                <a:sym typeface="Wingdings" pitchFamily="2" charset="2"/>
              </a:rPr>
            </a:br>
            <a:r>
              <a:rPr lang="en-US" dirty="0">
                <a:sym typeface="Wingdings" pitchFamily="2" charset="2"/>
              </a:rPr>
              <a:t>   </a:t>
            </a:r>
            <a:r>
              <a:rPr lang="en-US" b="1" dirty="0">
                <a:latin typeface="Courier New"/>
                <a:cs typeface="Courier New"/>
                <a:sym typeface="Wingdings" pitchFamily="2" charset="2"/>
              </a:rPr>
              <a:t>malloc</a:t>
            </a:r>
            <a:r>
              <a:rPr lang="en-US" dirty="0">
                <a:sym typeface="Wingdings" pitchFamily="2" charset="2"/>
              </a:rPr>
              <a:t>/</a:t>
            </a:r>
            <a:r>
              <a:rPr lang="en-US" b="1" dirty="0">
                <a:latin typeface="Courier New"/>
                <a:cs typeface="Courier New"/>
                <a:sym typeface="Wingdings" pitchFamily="2" charset="2"/>
              </a:rPr>
              <a:t>free</a:t>
            </a:r>
            <a:r>
              <a:rPr lang="en-US" dirty="0">
                <a:sym typeface="Wingdings" pitchFamily="2" charset="2"/>
              </a:rPr>
              <a:t> under different names</a:t>
            </a:r>
          </a:p>
          <a:p>
            <a:pPr lvl="1"/>
            <a:r>
              <a:rPr lang="en-US" dirty="0">
                <a:sym typeface="Wingdings" pitchFamily="2" charset="2"/>
              </a:rPr>
              <a:t>  Can use with ANY dynamically linked binary</a:t>
            </a:r>
          </a:p>
          <a:p>
            <a:pPr marL="57150" indent="0">
              <a:buNone/>
            </a:pPr>
            <a:r>
              <a:rPr lang="en-US" sz="1800" dirty="0">
                <a:latin typeface="Courier New"/>
                <a:cs typeface="Courier New"/>
              </a:rPr>
              <a:t>env LD_PRELOAD=./</a:t>
            </a:r>
            <a:r>
              <a:rPr lang="en-US" sz="1800" dirty="0" err="1">
                <a:latin typeface="Courier New"/>
                <a:cs typeface="Courier New"/>
              </a:rPr>
              <a:t>mymalloc.so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gcc</a:t>
            </a:r>
            <a:r>
              <a:rPr lang="en-US" sz="1800" dirty="0">
                <a:latin typeface="Courier New"/>
                <a:cs typeface="Courier New"/>
              </a:rPr>
              <a:t> –c </a:t>
            </a:r>
            <a:r>
              <a:rPr lang="en-US" sz="1800" dirty="0" err="1">
                <a:latin typeface="Courier New"/>
                <a:cs typeface="Courier New"/>
              </a:rPr>
              <a:t>int.c</a:t>
            </a:r>
            <a:r>
              <a:rPr lang="en-US" sz="1800" dirty="0">
                <a:latin typeface="Courier New"/>
                <a:cs typeface="Courier New"/>
              </a:rPr>
              <a:t>)</a:t>
            </a:r>
          </a:p>
          <a:p>
            <a:pPr lvl="1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52236AD-6AB5-4A65-8C10-71A6F8C9F7CE}"/>
              </a:ext>
            </a:extLst>
          </p:cNvPr>
          <p:cNvSpPr txBox="1"/>
          <p:nvPr/>
        </p:nvSpPr>
        <p:spPr>
          <a:xfrm>
            <a:off x="80389" y="6480042"/>
            <a:ext cx="1732473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Time permitting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15D6A5-D161-490E-9063-502F47DA4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148BE8-02E8-4DDC-8F3F-6189BA23C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63</a:t>
            </a:fld>
            <a:endParaRPr lang="en-US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Linking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Usually: Just happens, no big deal</a:t>
            </a:r>
          </a:p>
          <a:p>
            <a:r>
              <a:rPr lang="en-US" dirty="0"/>
              <a:t>But there are many sophisticated features and options!</a:t>
            </a:r>
          </a:p>
          <a:p>
            <a:r>
              <a:rPr lang="en-US" dirty="0"/>
              <a:t>When using these fancier options, expect strange errors</a:t>
            </a:r>
          </a:p>
          <a:p>
            <a:pPr lvl="1"/>
            <a:r>
              <a:rPr lang="en-US" dirty="0"/>
              <a:t>  Bad symbol resolution</a:t>
            </a:r>
          </a:p>
          <a:p>
            <a:pPr lvl="1"/>
            <a:r>
              <a:rPr lang="en-US" dirty="0"/>
              <a:t>  Ordering dependence of linked .o, .a, and .so files</a:t>
            </a:r>
          </a:p>
          <a:p>
            <a:r>
              <a:rPr lang="en-US" dirty="0"/>
              <a:t>For power users, it takes effort but then you can do:</a:t>
            </a:r>
          </a:p>
          <a:p>
            <a:pPr lvl="1"/>
            <a:r>
              <a:rPr lang="en-US" dirty="0"/>
              <a:t>  </a:t>
            </a:r>
            <a:r>
              <a:rPr lang="en-US" dirty="0" err="1"/>
              <a:t>Interpositioning</a:t>
            </a:r>
            <a:r>
              <a:rPr lang="en-US" dirty="0"/>
              <a:t> to trace programs with &amp; without source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5C468F-D367-479E-8F83-A9904ADC8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3ADDCF-684F-4122-B51B-DA6A40843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3860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Linking</a:t>
            </a:r>
          </a:p>
        </p:txBody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40360" y="1115683"/>
            <a:ext cx="7772400" cy="1143000"/>
          </a:xfrm>
          <a:solidFill>
            <a:srgbClr val="E0E0E0"/>
          </a:solidFill>
          <a:ln>
            <a:solidFill>
              <a:srgbClr val="000004"/>
            </a:solidFill>
          </a:ln>
        </p:spPr>
        <p:txBody>
          <a:bodyPr/>
          <a:lstStyle/>
          <a:p>
            <a:r>
              <a:rPr lang="en-US" sz="2000" b="1" dirty="0" err="1">
                <a:latin typeface="Calibri"/>
                <a:cs typeface="Calibri"/>
              </a:rPr>
              <a:t>Gcc</a:t>
            </a:r>
            <a:r>
              <a:rPr lang="en-US" sz="2000" b="1" dirty="0">
                <a:latin typeface="Calibri"/>
                <a:cs typeface="Calibri"/>
              </a:rPr>
              <a:t> is really a “</a:t>
            </a:r>
            <a:r>
              <a:rPr lang="en-US" sz="2000" b="1" i="1" dirty="0">
                <a:latin typeface="Calibri"/>
                <a:cs typeface="Calibri"/>
              </a:rPr>
              <a:t>compiler driver”</a:t>
            </a:r>
            <a:r>
              <a:rPr lang="en-US" sz="2000" b="1" dirty="0">
                <a:latin typeface="Calibri"/>
                <a:cs typeface="Calibri"/>
              </a:rPr>
              <a:t>:  It launches a series of sub-programs</a:t>
            </a:r>
          </a:p>
          <a:p>
            <a:pPr lvl="1"/>
            <a:r>
              <a:rPr lang="en-US" sz="1800" b="1" dirty="0" err="1">
                <a:latin typeface="Courier New" charset="0"/>
              </a:rPr>
              <a:t>linux</a:t>
            </a:r>
            <a:r>
              <a:rPr lang="en-US" sz="1800" b="1" dirty="0">
                <a:latin typeface="Courier New" charset="0"/>
              </a:rPr>
              <a:t>&gt; </a:t>
            </a:r>
            <a:r>
              <a:rPr lang="en-US" sz="1800" b="1" i="1" dirty="0" err="1">
                <a:latin typeface="Courier New" charset="0"/>
              </a:rPr>
              <a:t>gcc</a:t>
            </a:r>
            <a:r>
              <a:rPr lang="en-US" sz="1800" b="1" i="1" dirty="0">
                <a:latin typeface="Courier New" charset="0"/>
              </a:rPr>
              <a:t> -</a:t>
            </a:r>
            <a:r>
              <a:rPr lang="en-US" sz="1800" b="1" i="1" dirty="0" err="1">
                <a:latin typeface="Courier New" charset="0"/>
              </a:rPr>
              <a:t>Og</a:t>
            </a:r>
            <a:r>
              <a:rPr lang="en-US" sz="1800" b="1" i="1" dirty="0">
                <a:latin typeface="Courier New" charset="0"/>
              </a:rPr>
              <a:t> -o prog </a:t>
            </a:r>
            <a:r>
              <a:rPr lang="en-US" sz="1800" b="1" i="1" dirty="0" err="1">
                <a:latin typeface="Courier New" charset="0"/>
              </a:rPr>
              <a:t>main.c</a:t>
            </a:r>
            <a:r>
              <a:rPr lang="en-US" sz="1800" b="1" i="1" dirty="0">
                <a:latin typeface="Courier New" charset="0"/>
              </a:rPr>
              <a:t> </a:t>
            </a:r>
            <a:r>
              <a:rPr lang="en-US" sz="1800" b="1" i="1" dirty="0" err="1">
                <a:latin typeface="Courier New" charset="0"/>
              </a:rPr>
              <a:t>sum.c</a:t>
            </a:r>
            <a:endParaRPr lang="en-US" sz="1800" b="1" i="1" dirty="0">
              <a:latin typeface="Courier New" charset="0"/>
            </a:endParaRPr>
          </a:p>
          <a:p>
            <a:pPr lvl="1"/>
            <a:r>
              <a:rPr lang="en-US" sz="1800" b="1" dirty="0" err="1">
                <a:latin typeface="Courier New" charset="0"/>
              </a:rPr>
              <a:t>linux</a:t>
            </a:r>
            <a:r>
              <a:rPr lang="en-US" sz="1800" b="1" dirty="0">
                <a:latin typeface="Courier New" charset="0"/>
              </a:rPr>
              <a:t>&gt; </a:t>
            </a:r>
            <a:r>
              <a:rPr lang="en-US" sz="1800" b="1" i="1" dirty="0">
                <a:latin typeface="Courier New" charset="0"/>
              </a:rPr>
              <a:t>./prog</a:t>
            </a:r>
          </a:p>
        </p:txBody>
      </p:sp>
      <p:sp>
        <p:nvSpPr>
          <p:cNvPr id="228356" name="Line 4"/>
          <p:cNvSpPr>
            <a:spLocks noChangeShapeType="1"/>
          </p:cNvSpPr>
          <p:nvPr/>
        </p:nvSpPr>
        <p:spPr bwMode="auto">
          <a:xfrm>
            <a:off x="6002547" y="2936546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b="1"/>
          </a:p>
        </p:txBody>
      </p:sp>
      <p:sp>
        <p:nvSpPr>
          <p:cNvPr id="228357" name="Rectangle 5"/>
          <p:cNvSpPr>
            <a:spLocks noChangeArrowheads="1"/>
          </p:cNvSpPr>
          <p:nvPr/>
        </p:nvSpPr>
        <p:spPr bwMode="auto">
          <a:xfrm>
            <a:off x="5392947" y="4993947"/>
            <a:ext cx="2971800" cy="366767"/>
          </a:xfrm>
          <a:prstGeom prst="rect">
            <a:avLst/>
          </a:prstGeom>
          <a:solidFill>
            <a:srgbClr val="DEDFF5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>
                <a:latin typeface="Calibri"/>
                <a:cs typeface="Calibri"/>
              </a:rPr>
              <a:t>Linker (ld)</a:t>
            </a:r>
          </a:p>
        </p:txBody>
      </p:sp>
      <p:sp>
        <p:nvSpPr>
          <p:cNvPr id="228358" name="Rectangle 6"/>
          <p:cNvSpPr>
            <a:spLocks noChangeArrowheads="1"/>
          </p:cNvSpPr>
          <p:nvPr/>
        </p:nvSpPr>
        <p:spPr bwMode="auto">
          <a:xfrm>
            <a:off x="5164347" y="3306433"/>
            <a:ext cx="1752600" cy="666750"/>
          </a:xfrm>
          <a:prstGeom prst="rect">
            <a:avLst/>
          </a:prstGeom>
          <a:solidFill>
            <a:srgbClr val="DEDFF5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>
                <a:latin typeface="Calibri"/>
                <a:cs typeface="Calibri"/>
              </a:rPr>
              <a:t>Translators</a:t>
            </a:r>
          </a:p>
          <a:p>
            <a:pPr algn="ctr"/>
            <a:r>
              <a:rPr lang="en-US" b="1">
                <a:latin typeface="Calibri"/>
                <a:cs typeface="Calibri"/>
              </a:rPr>
              <a:t>(</a:t>
            </a:r>
            <a:r>
              <a:rPr lang="en-US" b="1" err="1">
                <a:latin typeface="Calibri"/>
                <a:cs typeface="Calibri"/>
              </a:rPr>
              <a:t>cpp</a:t>
            </a:r>
            <a:r>
              <a:rPr lang="en-US" b="1">
                <a:latin typeface="Calibri"/>
                <a:cs typeface="Calibri"/>
              </a:rPr>
              <a:t>, cc1, as)</a:t>
            </a:r>
          </a:p>
        </p:txBody>
      </p:sp>
      <p:sp>
        <p:nvSpPr>
          <p:cNvPr id="228359" name="Text Box 7"/>
          <p:cNvSpPr txBox="1">
            <a:spLocks noChangeArrowheads="1"/>
          </p:cNvSpPr>
          <p:nvPr/>
        </p:nvSpPr>
        <p:spPr bwMode="auto">
          <a:xfrm>
            <a:off x="5469147" y="2563483"/>
            <a:ext cx="101579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 err="1">
                <a:latin typeface="Courier New"/>
                <a:cs typeface="Courier New"/>
              </a:rPr>
              <a:t>main.c</a:t>
            </a:r>
            <a:endParaRPr lang="en-US" b="1">
              <a:latin typeface="Courier New"/>
              <a:cs typeface="Courier New"/>
            </a:endParaRPr>
          </a:p>
        </p:txBody>
      </p:sp>
      <p:sp>
        <p:nvSpPr>
          <p:cNvPr id="228360" name="Text Box 8"/>
          <p:cNvSpPr txBox="1">
            <a:spLocks noChangeArrowheads="1"/>
          </p:cNvSpPr>
          <p:nvPr/>
        </p:nvSpPr>
        <p:spPr bwMode="auto">
          <a:xfrm>
            <a:off x="5604085" y="4239883"/>
            <a:ext cx="101579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>
                <a:latin typeface="Courier New"/>
                <a:cs typeface="Courier New"/>
              </a:rPr>
              <a:t>main.o</a:t>
            </a:r>
          </a:p>
        </p:txBody>
      </p:sp>
      <p:sp>
        <p:nvSpPr>
          <p:cNvPr id="228361" name="Rectangle 9"/>
          <p:cNvSpPr>
            <a:spLocks noChangeArrowheads="1"/>
          </p:cNvSpPr>
          <p:nvPr/>
        </p:nvSpPr>
        <p:spPr bwMode="auto">
          <a:xfrm>
            <a:off x="7069347" y="3306433"/>
            <a:ext cx="1797050" cy="666750"/>
          </a:xfrm>
          <a:prstGeom prst="rect">
            <a:avLst/>
          </a:prstGeom>
          <a:solidFill>
            <a:srgbClr val="DEDFF5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>
                <a:latin typeface="Calibri"/>
                <a:cs typeface="Calibri"/>
              </a:rPr>
              <a:t>Translators</a:t>
            </a:r>
          </a:p>
          <a:p>
            <a:pPr algn="ctr"/>
            <a:r>
              <a:rPr lang="en-US" b="1">
                <a:latin typeface="Calibri"/>
                <a:cs typeface="Calibri"/>
              </a:rPr>
              <a:t>(</a:t>
            </a:r>
            <a:r>
              <a:rPr lang="en-US" b="1" err="1">
                <a:latin typeface="Calibri"/>
                <a:cs typeface="Calibri"/>
              </a:rPr>
              <a:t>cpp</a:t>
            </a:r>
            <a:r>
              <a:rPr lang="en-US" b="1">
                <a:latin typeface="Calibri"/>
                <a:cs typeface="Calibri"/>
              </a:rPr>
              <a:t>, cc1, as)</a:t>
            </a:r>
          </a:p>
        </p:txBody>
      </p:sp>
      <p:sp>
        <p:nvSpPr>
          <p:cNvPr id="228362" name="Text Box 10"/>
          <p:cNvSpPr txBox="1">
            <a:spLocks noChangeArrowheads="1"/>
          </p:cNvSpPr>
          <p:nvPr/>
        </p:nvSpPr>
        <p:spPr bwMode="auto">
          <a:xfrm>
            <a:off x="7526547" y="2563483"/>
            <a:ext cx="87727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 err="1">
                <a:latin typeface="Courier New"/>
                <a:cs typeface="Courier New"/>
              </a:rPr>
              <a:t>sum.c</a:t>
            </a:r>
            <a:endParaRPr lang="en-US" b="1">
              <a:latin typeface="Courier New"/>
              <a:cs typeface="Courier New"/>
            </a:endParaRPr>
          </a:p>
        </p:txBody>
      </p:sp>
      <p:sp>
        <p:nvSpPr>
          <p:cNvPr id="228363" name="Text Box 11"/>
          <p:cNvSpPr txBox="1">
            <a:spLocks noChangeArrowheads="1"/>
          </p:cNvSpPr>
          <p:nvPr/>
        </p:nvSpPr>
        <p:spPr bwMode="auto">
          <a:xfrm>
            <a:off x="7603847" y="4239883"/>
            <a:ext cx="87727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 err="1">
                <a:latin typeface="Courier New"/>
                <a:cs typeface="Courier New"/>
              </a:rPr>
              <a:t>sum.o</a:t>
            </a:r>
            <a:endParaRPr lang="en-US" b="1">
              <a:latin typeface="Courier New"/>
              <a:cs typeface="Courier New"/>
            </a:endParaRPr>
          </a:p>
        </p:txBody>
      </p:sp>
      <p:sp>
        <p:nvSpPr>
          <p:cNvPr id="228364" name="Text Box 12"/>
          <p:cNvSpPr txBox="1">
            <a:spLocks noChangeArrowheads="1"/>
          </p:cNvSpPr>
          <p:nvPr/>
        </p:nvSpPr>
        <p:spPr bwMode="auto">
          <a:xfrm>
            <a:off x="6535947" y="5686096"/>
            <a:ext cx="73875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 err="1">
                <a:latin typeface="Courier New"/>
                <a:cs typeface="Courier New"/>
              </a:rPr>
              <a:t>prog</a:t>
            </a:r>
            <a:endParaRPr lang="en-US" b="1">
              <a:latin typeface="Courier New"/>
              <a:cs typeface="Courier New"/>
            </a:endParaRPr>
          </a:p>
        </p:txBody>
      </p:sp>
      <p:sp>
        <p:nvSpPr>
          <p:cNvPr id="228365" name="Line 13"/>
          <p:cNvSpPr>
            <a:spLocks noChangeShapeType="1"/>
          </p:cNvSpPr>
          <p:nvPr/>
        </p:nvSpPr>
        <p:spPr bwMode="auto">
          <a:xfrm>
            <a:off x="7994860" y="2936546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b="1"/>
          </a:p>
        </p:txBody>
      </p:sp>
      <p:sp>
        <p:nvSpPr>
          <p:cNvPr id="228366" name="Line 14"/>
          <p:cNvSpPr>
            <a:spLocks noChangeShapeType="1"/>
          </p:cNvSpPr>
          <p:nvPr/>
        </p:nvSpPr>
        <p:spPr bwMode="auto">
          <a:xfrm>
            <a:off x="6002547" y="4003346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b="1"/>
          </a:p>
        </p:txBody>
      </p:sp>
      <p:sp>
        <p:nvSpPr>
          <p:cNvPr id="228367" name="Line 15"/>
          <p:cNvSpPr>
            <a:spLocks noChangeShapeType="1"/>
          </p:cNvSpPr>
          <p:nvPr/>
        </p:nvSpPr>
        <p:spPr bwMode="auto">
          <a:xfrm>
            <a:off x="7994860" y="4003346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b="1"/>
          </a:p>
        </p:txBody>
      </p:sp>
      <p:sp>
        <p:nvSpPr>
          <p:cNvPr id="228368" name="Line 16"/>
          <p:cNvSpPr>
            <a:spLocks noChangeShapeType="1"/>
          </p:cNvSpPr>
          <p:nvPr/>
        </p:nvSpPr>
        <p:spPr bwMode="auto">
          <a:xfrm>
            <a:off x="7994860" y="4612946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b="1"/>
          </a:p>
        </p:txBody>
      </p:sp>
      <p:sp>
        <p:nvSpPr>
          <p:cNvPr id="228369" name="Line 17"/>
          <p:cNvSpPr>
            <a:spLocks noChangeShapeType="1"/>
          </p:cNvSpPr>
          <p:nvPr/>
        </p:nvSpPr>
        <p:spPr bwMode="auto">
          <a:xfrm>
            <a:off x="6894722" y="5386058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b="1"/>
          </a:p>
        </p:txBody>
      </p:sp>
      <p:sp>
        <p:nvSpPr>
          <p:cNvPr id="228370" name="Line 18"/>
          <p:cNvSpPr>
            <a:spLocks noChangeShapeType="1"/>
          </p:cNvSpPr>
          <p:nvPr/>
        </p:nvSpPr>
        <p:spPr bwMode="auto">
          <a:xfrm>
            <a:off x="6002547" y="4612946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b="1"/>
          </a:p>
        </p:txBody>
      </p:sp>
      <p:sp>
        <p:nvSpPr>
          <p:cNvPr id="228371" name="Text Box 19"/>
          <p:cNvSpPr txBox="1">
            <a:spLocks noChangeArrowheads="1"/>
          </p:cNvSpPr>
          <p:nvPr/>
        </p:nvSpPr>
        <p:spPr bwMode="auto">
          <a:xfrm>
            <a:off x="9018797" y="2615871"/>
            <a:ext cx="126823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 i="1">
                <a:solidFill>
                  <a:srgbClr val="C00000"/>
                </a:solidFill>
                <a:latin typeface="Calibri"/>
                <a:cs typeface="Calibri"/>
              </a:rPr>
              <a:t>Source files</a:t>
            </a:r>
          </a:p>
        </p:txBody>
      </p:sp>
      <p:sp>
        <p:nvSpPr>
          <p:cNvPr id="228372" name="Text Box 20"/>
          <p:cNvSpPr txBox="1">
            <a:spLocks noChangeArrowheads="1"/>
          </p:cNvSpPr>
          <p:nvPr/>
        </p:nvSpPr>
        <p:spPr bwMode="auto">
          <a:xfrm>
            <a:off x="8955298" y="4160509"/>
            <a:ext cx="2352247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 i="1">
                <a:solidFill>
                  <a:srgbClr val="C00000"/>
                </a:solidFill>
                <a:latin typeface="Calibri"/>
                <a:cs typeface="Calibri"/>
              </a:rPr>
              <a:t>Separately compiled</a:t>
            </a:r>
          </a:p>
          <a:p>
            <a:r>
              <a:rPr lang="en-US" b="1" i="1" u="sng">
                <a:solidFill>
                  <a:srgbClr val="C00000"/>
                </a:solidFill>
                <a:latin typeface="Calibri"/>
                <a:cs typeface="Calibri"/>
              </a:rPr>
              <a:t>relocatable</a:t>
            </a:r>
            <a:r>
              <a:rPr lang="en-US" b="1" i="1">
                <a:solidFill>
                  <a:srgbClr val="C00000"/>
                </a:solidFill>
                <a:latin typeface="Calibri"/>
                <a:cs typeface="Calibri"/>
              </a:rPr>
              <a:t> object files</a:t>
            </a:r>
          </a:p>
        </p:txBody>
      </p:sp>
      <p:sp>
        <p:nvSpPr>
          <p:cNvPr id="228373" name="Text Box 21"/>
          <p:cNvSpPr txBox="1">
            <a:spLocks noChangeArrowheads="1"/>
          </p:cNvSpPr>
          <p:nvPr/>
        </p:nvSpPr>
        <p:spPr bwMode="auto">
          <a:xfrm>
            <a:off x="7335139" y="5503533"/>
            <a:ext cx="4077608" cy="92333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 i="1">
                <a:solidFill>
                  <a:srgbClr val="C00000"/>
                </a:solidFill>
                <a:latin typeface="Calibri"/>
                <a:cs typeface="Calibri"/>
              </a:rPr>
              <a:t>Fully linked </a:t>
            </a:r>
            <a:r>
              <a:rPr lang="en-US" b="1" i="1" u="sng">
                <a:solidFill>
                  <a:srgbClr val="C00000"/>
                </a:solidFill>
                <a:latin typeface="Calibri"/>
                <a:cs typeface="Calibri"/>
              </a:rPr>
              <a:t>executable</a:t>
            </a:r>
            <a:r>
              <a:rPr lang="en-US" b="1" i="1">
                <a:solidFill>
                  <a:srgbClr val="C00000"/>
                </a:solidFill>
                <a:latin typeface="Calibri"/>
                <a:cs typeface="Calibri"/>
              </a:rPr>
              <a:t> object file</a:t>
            </a:r>
          </a:p>
          <a:p>
            <a:r>
              <a:rPr lang="en-US" b="1" i="1">
                <a:solidFill>
                  <a:srgbClr val="C00000"/>
                </a:solidFill>
                <a:latin typeface="Calibri"/>
                <a:cs typeface="Calibri"/>
              </a:rPr>
              <a:t>(contains code and data for all functions</a:t>
            </a:r>
          </a:p>
          <a:p>
            <a:r>
              <a:rPr lang="en-US" b="1" i="1">
                <a:solidFill>
                  <a:srgbClr val="C00000"/>
                </a:solidFill>
                <a:latin typeface="Calibri"/>
                <a:cs typeface="Calibri"/>
              </a:rPr>
              <a:t>defined in </a:t>
            </a:r>
            <a:r>
              <a:rPr lang="en-US" b="1" i="1" err="1">
                <a:solidFill>
                  <a:srgbClr val="C00000"/>
                </a:solidFill>
                <a:latin typeface="Courier New"/>
                <a:cs typeface="Courier New"/>
              </a:rPr>
              <a:t>main.c</a:t>
            </a:r>
            <a:r>
              <a:rPr lang="en-US" b="1" i="1">
                <a:solidFill>
                  <a:srgbClr val="C00000"/>
                </a:solidFill>
                <a:latin typeface="Courier New"/>
                <a:cs typeface="Courier New"/>
              </a:rPr>
              <a:t> </a:t>
            </a:r>
            <a:r>
              <a:rPr lang="en-US" b="1" i="1">
                <a:solidFill>
                  <a:srgbClr val="C00000"/>
                </a:solidFill>
                <a:latin typeface="Calibri"/>
                <a:cs typeface="Calibri"/>
              </a:rPr>
              <a:t>and</a:t>
            </a:r>
            <a:r>
              <a:rPr lang="en-US" b="1" i="1">
                <a:solidFill>
                  <a:srgbClr val="C00000"/>
                </a:solidFill>
                <a:latin typeface="Courier New"/>
                <a:cs typeface="Courier New"/>
              </a:rPr>
              <a:t> </a:t>
            </a:r>
            <a:r>
              <a:rPr lang="en-US" b="1" i="1" err="1">
                <a:solidFill>
                  <a:srgbClr val="C00000"/>
                </a:solidFill>
                <a:latin typeface="Courier New"/>
                <a:cs typeface="Courier New"/>
              </a:rPr>
              <a:t>sum.c</a:t>
            </a:r>
            <a:r>
              <a:rPr lang="en-US" b="1" i="1">
                <a:solidFill>
                  <a:srgbClr val="C00000"/>
                </a:solidFill>
                <a:latin typeface="Calibri"/>
                <a:cs typeface="Calibri"/>
              </a:rPr>
              <a:t>)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F85748A-0BC3-4C2B-B278-00356FC79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BCA7BE7-D055-407B-AC0A-EDDF0D144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8371" grpId="0"/>
      <p:bldP spid="228372" grpId="0"/>
      <p:bldP spid="22837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Linkers?   Reason 1: Modularity</a:t>
            </a:r>
          </a:p>
        </p:txBody>
      </p:sp>
      <p:sp>
        <p:nvSpPr>
          <p:cNvPr id="19763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28016" lvl="1" indent="0">
              <a:buNone/>
            </a:pPr>
            <a:r>
              <a:rPr lang="en-US" dirty="0"/>
              <a:t>Program can be written as a collection of smaller source files, rather than one monolithic mass.  But later we need to combine all of these.</a:t>
            </a:r>
          </a:p>
          <a:p>
            <a:pPr lvl="1"/>
            <a:endParaRPr lang="en-US" dirty="0"/>
          </a:p>
          <a:p>
            <a:pPr marL="128016" lvl="1" indent="0">
              <a:buNone/>
            </a:pPr>
            <a:r>
              <a:rPr lang="en-US" dirty="0"/>
              <a:t>Each C++ class normally has its own </a:t>
            </a:r>
            <a:r>
              <a:rPr lang="en-US" dirty="0" err="1"/>
              <a:t>hpp</a:t>
            </a:r>
            <a:r>
              <a:rPr lang="en-US" dirty="0"/>
              <a:t> file (declares the type signatures of the methods and fields) and a separate </a:t>
            </a:r>
            <a:r>
              <a:rPr lang="en-US" dirty="0" err="1"/>
              <a:t>cpp</a:t>
            </a:r>
            <a:r>
              <a:rPr lang="en-US" dirty="0"/>
              <a:t> file (implements the class).</a:t>
            </a:r>
          </a:p>
          <a:p>
            <a:pPr marL="128016" lvl="1" indent="0">
              <a:buNone/>
            </a:pPr>
            <a:endParaRPr lang="en-US" dirty="0"/>
          </a:p>
          <a:p>
            <a:pPr marL="128016" lvl="1" indent="0">
              <a:buNone/>
            </a:pPr>
            <a:r>
              <a:rPr lang="en-US" dirty="0"/>
              <a:t>For fancy templated classes, C++ itself creates the needed </a:t>
            </a:r>
            <a:r>
              <a:rPr lang="en-US" dirty="0" err="1"/>
              <a:t>cpp</a:t>
            </a:r>
            <a:r>
              <a:rPr lang="en-US" dirty="0"/>
              <a:t> files, one for each distinct type-parameters list.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0C8936E-1F96-4B6B-95C9-02E8EDB4B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5CC6A58-2434-44A6-8613-6845D6B4C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6DEC5-9B4C-4EF4-8660-CCB573870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object file is an intermediate form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2C60D1-2E11-4525-8488-39B16A39D5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object file contains “incomplete” machine instructions, with locations that may still need to be filled in:</a:t>
            </a:r>
          </a:p>
          <a:p>
            <a:pPr lvl="1"/>
            <a:r>
              <a:rPr lang="en-US" dirty="0"/>
              <a:t> Addresses of methods defined in other object files, or libraries</a:t>
            </a:r>
          </a:p>
          <a:p>
            <a:pPr lvl="1"/>
            <a:r>
              <a:rPr lang="en-US" dirty="0"/>
              <a:t> Addresses of data and </a:t>
            </a:r>
            <a:r>
              <a:rPr lang="en-US" dirty="0" err="1"/>
              <a:t>bss</a:t>
            </a:r>
            <a:r>
              <a:rPr lang="en-US" dirty="0"/>
              <a:t> segments, in memory</a:t>
            </a:r>
          </a:p>
          <a:p>
            <a:pPr lvl="1"/>
            <a:endParaRPr lang="en-US" dirty="0"/>
          </a:p>
          <a:p>
            <a:pPr marL="128016" lvl="1" indent="0">
              <a:buNone/>
            </a:pPr>
            <a:r>
              <a:rPr lang="en-US" dirty="0"/>
              <a:t>After linking, all the “resolved” addresses will have been inserted at those previously unresolved locations in the object file.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26EB84-5862-4F79-8C54-39C39168A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C1B24C-8647-452F-A459-CC3C163A0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8600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4252</TotalTime>
  <Words>7476</Words>
  <Application>Microsoft Office PowerPoint</Application>
  <PresentationFormat>Widescreen</PresentationFormat>
  <Paragraphs>1265</Paragraphs>
  <Slides>64</Slides>
  <Notes>44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64</vt:i4>
      </vt:variant>
    </vt:vector>
  </HeadingPairs>
  <TitlesOfParts>
    <vt:vector size="76" baseType="lpstr">
      <vt:lpstr>Arial</vt:lpstr>
      <vt:lpstr>Calibri</vt:lpstr>
      <vt:lpstr>Century Gothic</vt:lpstr>
      <vt:lpstr>Courier</vt:lpstr>
      <vt:lpstr>Courier New</vt:lpstr>
      <vt:lpstr>msgothic</vt:lpstr>
      <vt:lpstr>Tw Cen MT</vt:lpstr>
      <vt:lpstr>Tw Cen MT Condensed</vt:lpstr>
      <vt:lpstr>Wingdings</vt:lpstr>
      <vt:lpstr>Wingdings 2</vt:lpstr>
      <vt:lpstr>Wingdings 3</vt:lpstr>
      <vt:lpstr>Integral</vt:lpstr>
      <vt:lpstr>Linking… How Basic Mechanisms enable sophisticated wrappers</vt:lpstr>
      <vt:lpstr>Systems Programming is about taking control over everything</vt:lpstr>
      <vt:lpstr>Core scenario</vt:lpstr>
      <vt:lpstr>Idea Map For Today</vt:lpstr>
      <vt:lpstr>Linking</vt:lpstr>
      <vt:lpstr>Example C Program (C++ is the same)</vt:lpstr>
      <vt:lpstr>Linking</vt:lpstr>
      <vt:lpstr>Why Linkers?   Reason 1: Modularity</vt:lpstr>
      <vt:lpstr>an object file is an intermediate form</vt:lpstr>
      <vt:lpstr>Reason 2: Libraries</vt:lpstr>
      <vt:lpstr>Reason 2: Libraries</vt:lpstr>
      <vt:lpstr>How linking works: Symbol resolution</vt:lpstr>
      <vt:lpstr>… three cases</vt:lpstr>
      <vt:lpstr>Symbols in Example C Program</vt:lpstr>
      <vt:lpstr>Linkers can “move things around”.  We call this “relocation”</vt:lpstr>
      <vt:lpstr>Object File Format (ELF)</vt:lpstr>
      <vt:lpstr>ELF Object File Format (cont.)</vt:lpstr>
      <vt:lpstr>Linker Symbols </vt:lpstr>
      <vt:lpstr>Example of Symbol Resolution</vt:lpstr>
      <vt:lpstr>Symbol Identification</vt:lpstr>
      <vt:lpstr>Local Symbols</vt:lpstr>
      <vt:lpstr>How Linker Resolves Duplicate Symbol Definitions</vt:lpstr>
      <vt:lpstr>Linker with multiple weak declarations</vt:lpstr>
      <vt:lpstr>Global Type Mismatches cause bugs</vt:lpstr>
      <vt:lpstr>Linking Example</vt:lpstr>
      <vt:lpstr>Step 2: Relocation</vt:lpstr>
      <vt:lpstr>Relocation Entries</vt:lpstr>
      <vt:lpstr>Relocated .text section</vt:lpstr>
      <vt:lpstr>Loading Executable Object Files</vt:lpstr>
      <vt:lpstr>Static Libraries</vt:lpstr>
      <vt:lpstr>Commonly Used Libraries</vt:lpstr>
      <vt:lpstr>Linking with Static Libraries</vt:lpstr>
      <vt:lpstr>Linking with Static Libraries</vt:lpstr>
      <vt:lpstr>Using Static Libraries</vt:lpstr>
      <vt:lpstr>Shared Libraries</vt:lpstr>
      <vt:lpstr>Shared Libraries</vt:lpstr>
      <vt:lpstr>Dynamic Library Example</vt:lpstr>
      <vt:lpstr>Dynamic Linking at Load-time</vt:lpstr>
      <vt:lpstr>for Dynamic linking, relocation occurs at runtime</vt:lpstr>
      <vt:lpstr>Dynamic Linking at Run-time</vt:lpstr>
      <vt:lpstr>Dynamic Linking at Run-time (cont’d)</vt:lpstr>
      <vt:lpstr>Dynamic Linking at Run-time</vt:lpstr>
      <vt:lpstr>Gcc options used here</vt:lpstr>
      <vt:lpstr>Dynamic loading requires that the shared library be relocatable, but more…</vt:lpstr>
      <vt:lpstr>Solution involves two aspects</vt:lpstr>
      <vt:lpstr>Runtime errors</vt:lpstr>
      <vt:lpstr>Linking Summary </vt:lpstr>
      <vt:lpstr>Getting very fancy: Library Interpositioning (for serious hackers!)</vt:lpstr>
      <vt:lpstr>1-2-3 Recipe for Interpositioning</vt:lpstr>
      <vt:lpstr>1-2-3 Recipe for Interpositioning</vt:lpstr>
      <vt:lpstr>1-2-3 Recipe for Interpositioning</vt:lpstr>
      <vt:lpstr>… shortcut</vt:lpstr>
      <vt:lpstr>Some Interpositioning Applications</vt:lpstr>
      <vt:lpstr>Some Interpositioning Applications</vt:lpstr>
      <vt:lpstr>Example program  </vt:lpstr>
      <vt:lpstr>Compile-time Interpositioning</vt:lpstr>
      <vt:lpstr>Compile-time Interpositioning</vt:lpstr>
      <vt:lpstr>Link-time Interpositioning</vt:lpstr>
      <vt:lpstr>Link-time Interpositioning</vt:lpstr>
      <vt:lpstr>Load/Run-time  Interpositioning</vt:lpstr>
      <vt:lpstr>Load/Run-time Interpositioning</vt:lpstr>
      <vt:lpstr>Load/Run-time Interpositioning</vt:lpstr>
      <vt:lpstr>Interpositioning Recap</vt:lpstr>
      <vt:lpstr>Linking 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CS4414  Systems Programming</dc:title>
  <dc:creator>Ken Birman</dc:creator>
  <cp:lastModifiedBy>Ken Birman</cp:lastModifiedBy>
  <cp:revision>336</cp:revision>
  <dcterms:created xsi:type="dcterms:W3CDTF">2020-07-27T14:20:38Z</dcterms:created>
  <dcterms:modified xsi:type="dcterms:W3CDTF">2021-09-10T14:42:20Z</dcterms:modified>
</cp:coreProperties>
</file>