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1508" r:id="rId3"/>
    <p:sldId id="1474" r:id="rId4"/>
    <p:sldId id="1475" r:id="rId5"/>
    <p:sldId id="1202" r:id="rId6"/>
    <p:sldId id="1204" r:id="rId7"/>
    <p:sldId id="1205" r:id="rId8"/>
    <p:sldId id="1207" r:id="rId9"/>
    <p:sldId id="1509" r:id="rId10"/>
    <p:sldId id="1510" r:id="rId11"/>
    <p:sldId id="1514" r:id="rId12"/>
    <p:sldId id="1517" r:id="rId13"/>
    <p:sldId id="1477" r:id="rId14"/>
    <p:sldId id="1208" r:id="rId15"/>
    <p:sldId id="1487" r:id="rId16"/>
    <p:sldId id="1286" r:id="rId17"/>
    <p:sldId id="1209" r:id="rId18"/>
    <p:sldId id="1210" r:id="rId19"/>
    <p:sldId id="1262" r:id="rId20"/>
    <p:sldId id="1285" r:id="rId21"/>
    <p:sldId id="1211" r:id="rId22"/>
    <p:sldId id="1490" r:id="rId23"/>
    <p:sldId id="1213" r:id="rId24"/>
    <p:sldId id="1506" r:id="rId25"/>
    <p:sldId id="1491" r:id="rId26"/>
    <p:sldId id="1479" r:id="rId27"/>
    <p:sldId id="1476" r:id="rId28"/>
    <p:sldId id="1480" r:id="rId29"/>
    <p:sldId id="1481" r:id="rId30"/>
    <p:sldId id="1520" r:id="rId31"/>
    <p:sldId id="1484" r:id="rId32"/>
    <p:sldId id="1507" r:id="rId33"/>
    <p:sldId id="257" r:id="rId34"/>
    <p:sldId id="1482" r:id="rId35"/>
    <p:sldId id="1485" r:id="rId36"/>
    <p:sldId id="1521" r:id="rId37"/>
    <p:sldId id="1525" r:id="rId38"/>
    <p:sldId id="1486" r:id="rId39"/>
    <p:sldId id="1483" r:id="rId40"/>
    <p:sldId id="1492" r:id="rId41"/>
    <p:sldId id="1493" r:id="rId42"/>
    <p:sldId id="1522" r:id="rId43"/>
    <p:sldId id="1494" r:id="rId44"/>
    <p:sldId id="1495" r:id="rId45"/>
    <p:sldId id="1498" r:id="rId46"/>
    <p:sldId id="1499" r:id="rId47"/>
    <p:sldId id="1500" r:id="rId48"/>
    <p:sldId id="1511" r:id="rId49"/>
    <p:sldId id="1505" r:id="rId50"/>
    <p:sldId id="1523" r:id="rId51"/>
    <p:sldId id="1524" r:id="rId52"/>
    <p:sldId id="150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3296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881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4485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9577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751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2476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551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1785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2842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781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73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545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4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59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10/26/2021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10/26/2021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10/26/2021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10/26/2021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10/26/2021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10/26/2021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10/26/2021</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10/26/2021</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10/26/2021</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10/26/2021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10/26/2021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10/26/2021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marc@darkdust.ne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Abnormal control flow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7</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AC28-634A-4558-9D9D-D82F8BFE7D52}"/>
              </a:ext>
            </a:extLst>
          </p:cNvPr>
          <p:cNvSpPr>
            <a:spLocks noGrp="1"/>
          </p:cNvSpPr>
          <p:nvPr>
            <p:ph type="title"/>
          </p:nvPr>
        </p:nvSpPr>
        <p:spPr/>
        <p:txBody>
          <a:bodyPr/>
          <a:lstStyle/>
          <a:p>
            <a:r>
              <a:rPr lang="en-US" dirty="0"/>
              <a:t>How we handle this</a:t>
            </a:r>
          </a:p>
        </p:txBody>
      </p:sp>
      <p:sp>
        <p:nvSpPr>
          <p:cNvPr id="3" name="Content Placeholder 2">
            <a:extLst>
              <a:ext uri="{FF2B5EF4-FFF2-40B4-BE49-F238E27FC236}">
                <a16:creationId xmlns:a16="http://schemas.microsoft.com/office/drawing/2014/main" id="{AC1B5288-8628-4D6D-A0D1-5175035E2FD8}"/>
              </a:ext>
            </a:extLst>
          </p:cNvPr>
          <p:cNvSpPr>
            <a:spLocks noGrp="1"/>
          </p:cNvSpPr>
          <p:nvPr>
            <p:ph idx="1"/>
          </p:nvPr>
        </p:nvSpPr>
        <p:spPr/>
        <p:txBody>
          <a:bodyPr>
            <a:normAutofit lnSpcReduction="10000"/>
          </a:bodyPr>
          <a:lstStyle/>
          <a:p>
            <a:r>
              <a:rPr lang="en-US" dirty="0"/>
              <a:t>We think in terms of “recoverable” exceptions and “non-recoverable” ones.</a:t>
            </a:r>
          </a:p>
          <a:p>
            <a:endParaRPr lang="en-US" dirty="0"/>
          </a:p>
          <a:p>
            <a:r>
              <a:rPr lang="en-US" dirty="0"/>
              <a:t>A recoverable exception occurs if the kernel or the program can handle the exception, then resume normal execution.</a:t>
            </a:r>
          </a:p>
          <a:p>
            <a:endParaRPr lang="en-US" dirty="0"/>
          </a:p>
          <a:p>
            <a:r>
              <a:rPr lang="en-US" dirty="0"/>
              <a:t>A non-recoverable exception terminates the task (or perhaps just part of some task).</a:t>
            </a:r>
          </a:p>
        </p:txBody>
      </p:sp>
      <p:sp>
        <p:nvSpPr>
          <p:cNvPr id="4" name="Footer Placeholder 3">
            <a:extLst>
              <a:ext uri="{FF2B5EF4-FFF2-40B4-BE49-F238E27FC236}">
                <a16:creationId xmlns:a16="http://schemas.microsoft.com/office/drawing/2014/main" id="{52525C93-7F9E-494F-B5A7-443D17F66B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B3764BA-4324-4141-855E-3655C175B3DE}"/>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328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C28C-9FF7-4BCF-8943-69CC6864EA07}"/>
              </a:ext>
            </a:extLst>
          </p:cNvPr>
          <p:cNvSpPr>
            <a:spLocks noGrp="1"/>
          </p:cNvSpPr>
          <p:nvPr>
            <p:ph type="title"/>
          </p:nvPr>
        </p:nvSpPr>
        <p:spPr/>
        <p:txBody>
          <a:bodyPr>
            <a:normAutofit fontScale="90000"/>
          </a:bodyPr>
          <a:lstStyle/>
          <a:p>
            <a:r>
              <a:rPr lang="en-US" dirty="0"/>
              <a:t>Let’s look first at </a:t>
            </a:r>
            <a:r>
              <a:rPr lang="en-US" u="sng" dirty="0"/>
              <a:t>mechanisms</a:t>
            </a:r>
            <a:r>
              <a:rPr lang="en-US" dirty="0"/>
              <a:t>, but then we will see an </a:t>
            </a:r>
            <a:r>
              <a:rPr lang="en-US" u="sng" dirty="0"/>
              <a:t>abstraction</a:t>
            </a:r>
            <a:r>
              <a:rPr lang="en-US" dirty="0"/>
              <a:t> emerge</a:t>
            </a:r>
          </a:p>
        </p:txBody>
      </p:sp>
      <p:sp>
        <p:nvSpPr>
          <p:cNvPr id="3" name="Content Placeholder 2">
            <a:extLst>
              <a:ext uri="{FF2B5EF4-FFF2-40B4-BE49-F238E27FC236}">
                <a16:creationId xmlns:a16="http://schemas.microsoft.com/office/drawing/2014/main" id="{F0325F05-5EB2-4C99-8E9C-8420623205C8}"/>
              </a:ext>
            </a:extLst>
          </p:cNvPr>
          <p:cNvSpPr>
            <a:spLocks noGrp="1"/>
          </p:cNvSpPr>
          <p:nvPr>
            <p:ph idx="1"/>
          </p:nvPr>
        </p:nvSpPr>
        <p:spPr/>
        <p:txBody>
          <a:bodyPr>
            <a:normAutofit lnSpcReduction="10000"/>
          </a:bodyPr>
          <a:lstStyle/>
          <a:p>
            <a:r>
              <a:rPr lang="en-US" dirty="0"/>
              <a:t>A mechanistic perspective looks at how each class of event arises.  Each form of abnormal control flow has a concrete cause</a:t>
            </a:r>
          </a:p>
          <a:p>
            <a:endParaRPr lang="en-US" dirty="0"/>
          </a:p>
          <a:p>
            <a:r>
              <a:rPr lang="en-US" dirty="0"/>
              <a:t>Because the hardware features are diverse, we could end up with a diverse set of language features to deal with them.</a:t>
            </a:r>
          </a:p>
          <a:p>
            <a:endParaRPr lang="en-US" dirty="0"/>
          </a:p>
          <a:p>
            <a:r>
              <a:rPr lang="en-US" dirty="0"/>
              <a:t>In practice, there is a surprisingly degree of uniformity representing one abstraction that is applies in various ways</a:t>
            </a:r>
          </a:p>
        </p:txBody>
      </p:sp>
      <p:sp>
        <p:nvSpPr>
          <p:cNvPr id="4" name="Footer Placeholder 3">
            <a:extLst>
              <a:ext uri="{FF2B5EF4-FFF2-40B4-BE49-F238E27FC236}">
                <a16:creationId xmlns:a16="http://schemas.microsoft.com/office/drawing/2014/main" id="{2EC6351B-9097-436A-814C-08118358B48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1AB22B8-A2EE-473E-AD9A-04A4754ACB6D}"/>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1431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B20A-E954-4B9B-BB09-F02B346A90CE}"/>
              </a:ext>
            </a:extLst>
          </p:cNvPr>
          <p:cNvSpPr>
            <a:spLocks noGrp="1"/>
          </p:cNvSpPr>
          <p:nvPr>
            <p:ph type="title"/>
          </p:nvPr>
        </p:nvSpPr>
        <p:spPr/>
        <p:txBody>
          <a:bodyPr>
            <a:normAutofit/>
          </a:bodyPr>
          <a:lstStyle/>
          <a:p>
            <a:r>
              <a:rPr lang="en-US" sz="4800" dirty="0"/>
              <a:t>This illustrates conceptual abstraction</a:t>
            </a:r>
          </a:p>
        </p:txBody>
      </p:sp>
      <p:sp>
        <p:nvSpPr>
          <p:cNvPr id="3" name="Content Placeholder 2">
            <a:extLst>
              <a:ext uri="{FF2B5EF4-FFF2-40B4-BE49-F238E27FC236}">
                <a16:creationId xmlns:a16="http://schemas.microsoft.com/office/drawing/2014/main" id="{F030BF18-DFBB-44F0-AC21-577807E940C7}"/>
              </a:ext>
            </a:extLst>
          </p:cNvPr>
          <p:cNvSpPr>
            <a:spLocks noGrp="1"/>
          </p:cNvSpPr>
          <p:nvPr>
            <p:ph idx="1"/>
          </p:nvPr>
        </p:nvSpPr>
        <p:spPr/>
        <p:txBody>
          <a:bodyPr/>
          <a:lstStyle/>
          <a:p>
            <a:r>
              <a:rPr lang="en-US" dirty="0"/>
              <a:t>Rather than abstracting storage, the way a file system abstracts the storage blocks on a device, control flow abstractions have a conceptual flavor.</a:t>
            </a:r>
          </a:p>
          <a:p>
            <a:endParaRPr lang="en-US" dirty="0"/>
          </a:p>
          <a:p>
            <a:r>
              <a:rPr lang="en-US" dirty="0"/>
              <a:t>They illustrate a </a:t>
            </a:r>
            <a:r>
              <a:rPr lang="en-US" i="1" dirty="0"/>
              <a:t>reused design pattern </a:t>
            </a:r>
            <a:r>
              <a:rPr lang="en-US" dirty="0"/>
              <a:t>and a </a:t>
            </a:r>
            <a:r>
              <a:rPr lang="en-US" i="1" dirty="0"/>
              <a:t>way of thinking about abnormal control flow.  </a:t>
            </a:r>
            <a:r>
              <a:rPr lang="en-US" dirty="0"/>
              <a:t>This concept is universal, yet the embodiment varies.</a:t>
            </a:r>
            <a:endParaRPr lang="en-US" i="1" dirty="0"/>
          </a:p>
        </p:txBody>
      </p:sp>
      <p:sp>
        <p:nvSpPr>
          <p:cNvPr id="4" name="Footer Placeholder 3">
            <a:extLst>
              <a:ext uri="{FF2B5EF4-FFF2-40B4-BE49-F238E27FC236}">
                <a16:creationId xmlns:a16="http://schemas.microsoft.com/office/drawing/2014/main" id="{E9F8B065-92B2-4FAE-9DBC-A4C534DFB3D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95E716B-4CC8-4CDA-83DD-A522DA5F229A}"/>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67542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123869" y="362197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2" name="Rectangle 2"/>
          <p:cNvSpPr>
            <a:spLocks noGrp="1" noChangeArrowheads="1"/>
          </p:cNvSpPr>
          <p:nvPr>
            <p:ph type="title"/>
          </p:nvPr>
        </p:nvSpPr>
        <p:spPr>
          <a:xfrm>
            <a:off x="1024127" y="585216"/>
            <a:ext cx="10641691" cy="1026401"/>
          </a:xfrm>
        </p:spPr>
        <p:txBody>
          <a:bodyPr>
            <a:normAutofit/>
          </a:bodyPr>
          <a:lstStyle/>
          <a:p>
            <a:r>
              <a:rPr lang="en-US" dirty="0"/>
              <a:t>This design pattern is a Linux feature</a:t>
            </a:r>
          </a:p>
        </p:txBody>
      </p:sp>
      <p:sp>
        <p:nvSpPr>
          <p:cNvPr id="476163" name="Rectangle 3"/>
          <p:cNvSpPr>
            <a:spLocks noGrp="1" noChangeArrowheads="1"/>
          </p:cNvSpPr>
          <p:nvPr>
            <p:ph type="body" idx="1"/>
          </p:nvPr>
        </p:nvSpPr>
        <p:spPr>
          <a:xfrm>
            <a:off x="1004335" y="1577813"/>
            <a:ext cx="10806657" cy="4023360"/>
          </a:xfrm>
        </p:spPr>
        <p:txBody>
          <a:bodyPr/>
          <a:lstStyle/>
          <a:p>
            <a:r>
              <a:rPr lang="en-US" dirty="0"/>
              <a:t>An exception often causes a transfer of control to the OS kernel in response to some event  (i.e., change in processor state)</a:t>
            </a:r>
          </a:p>
          <a:p>
            <a:pPr lvl="1"/>
            <a:r>
              <a:rPr lang="en-US" dirty="0"/>
              <a:t>  Examples: Divide by 0, arithmetic overflow, page fault, I/O request </a:t>
            </a:r>
            <a:br>
              <a:rPr lang="en-US" dirty="0"/>
            </a:br>
            <a:r>
              <a:rPr lang="en-US" dirty="0"/>
              <a:t>    completes, typing Ctrl-C</a:t>
            </a:r>
          </a:p>
          <a:p>
            <a:endParaRPr lang="en-US" dirty="0"/>
          </a:p>
        </p:txBody>
      </p:sp>
      <p:sp>
        <p:nvSpPr>
          <p:cNvPr id="2" name="Footer Placeholder 1">
            <a:extLst>
              <a:ext uri="{FF2B5EF4-FFF2-40B4-BE49-F238E27FC236}">
                <a16:creationId xmlns:a16="http://schemas.microsoft.com/office/drawing/2014/main" id="{CF88712C-6FEF-4980-BEA1-035081444EDE}"/>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1BCB6319-BC7A-47BB-BCED-B7BEA3A9162E}"/>
              </a:ext>
            </a:extLst>
          </p:cNvPr>
          <p:cNvSpPr>
            <a:spLocks noGrp="1"/>
          </p:cNvSpPr>
          <p:nvPr>
            <p:ph type="sldNum" sz="quarter" idx="12"/>
          </p:nvPr>
        </p:nvSpPr>
        <p:spPr/>
        <p:txBody>
          <a:bodyPr/>
          <a:lstStyle/>
          <a:p>
            <a:fld id="{6547F9EC-0141-428E-9624-21FD351CB832}" type="slidenum">
              <a:rPr lang="en-US" smtClean="0"/>
              <a:pPr/>
              <a:t>13</a:t>
            </a:fld>
            <a:endParaRPr lang="en-US"/>
          </a:p>
        </p:txBody>
      </p:sp>
      <p:sp>
        <p:nvSpPr>
          <p:cNvPr id="476164" name="Rectangle 4"/>
          <p:cNvSpPr>
            <a:spLocks noChangeArrowheads="1"/>
          </p:cNvSpPr>
          <p:nvPr/>
        </p:nvSpPr>
        <p:spPr bwMode="auto">
          <a:xfrm>
            <a:off x="3792931" y="3693408"/>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476165" name="Rectangle 5"/>
          <p:cNvSpPr>
            <a:spLocks noChangeArrowheads="1"/>
          </p:cNvSpPr>
          <p:nvPr/>
        </p:nvSpPr>
        <p:spPr bwMode="auto">
          <a:xfrm>
            <a:off x="6403768" y="3693408"/>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476166" name="Line 6"/>
          <p:cNvSpPr>
            <a:spLocks noChangeShapeType="1"/>
          </p:cNvSpPr>
          <p:nvPr/>
        </p:nvSpPr>
        <p:spPr bwMode="auto">
          <a:xfrm>
            <a:off x="4532106" y="4215695"/>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7" name="Line 7"/>
          <p:cNvSpPr>
            <a:spLocks noChangeShapeType="1"/>
          </p:cNvSpPr>
          <p:nvPr/>
        </p:nvSpPr>
        <p:spPr bwMode="auto">
          <a:xfrm>
            <a:off x="4538456" y="4820533"/>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8" name="Line 8"/>
          <p:cNvSpPr>
            <a:spLocks noChangeShapeType="1"/>
          </p:cNvSpPr>
          <p:nvPr/>
        </p:nvSpPr>
        <p:spPr bwMode="auto">
          <a:xfrm>
            <a:off x="7351506" y="4826883"/>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69" name="Line 9"/>
          <p:cNvSpPr>
            <a:spLocks noChangeShapeType="1"/>
          </p:cNvSpPr>
          <p:nvPr/>
        </p:nvSpPr>
        <p:spPr bwMode="auto">
          <a:xfrm flipH="1" flipV="1">
            <a:off x="4525756" y="4890383"/>
            <a:ext cx="2832100" cy="5461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0" name="Line 10"/>
          <p:cNvSpPr>
            <a:spLocks noChangeShapeType="1"/>
          </p:cNvSpPr>
          <p:nvPr/>
        </p:nvSpPr>
        <p:spPr bwMode="auto">
          <a:xfrm>
            <a:off x="4532106" y="4917370"/>
            <a:ext cx="0" cy="15128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6171" name="Rectangle 11"/>
          <p:cNvSpPr>
            <a:spLocks noChangeArrowheads="1"/>
          </p:cNvSpPr>
          <p:nvPr/>
        </p:nvSpPr>
        <p:spPr bwMode="auto">
          <a:xfrm>
            <a:off x="5400468" y="4493509"/>
            <a:ext cx="107899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a:t>
            </a:r>
          </a:p>
        </p:txBody>
      </p:sp>
      <p:sp>
        <p:nvSpPr>
          <p:cNvPr id="476172" name="Rectangle 12"/>
          <p:cNvSpPr>
            <a:spLocks noChangeArrowheads="1"/>
          </p:cNvSpPr>
          <p:nvPr/>
        </p:nvSpPr>
        <p:spPr bwMode="auto">
          <a:xfrm>
            <a:off x="7381668" y="4766559"/>
            <a:ext cx="2146300" cy="920757"/>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processing</a:t>
            </a:r>
          </a:p>
          <a:p>
            <a:pPr defTabSz="914400" eaLnBrk="0" fontAlgn="base" hangingPunct="0">
              <a:spcBef>
                <a:spcPct val="0"/>
              </a:spcBef>
              <a:spcAft>
                <a:spcPct val="0"/>
              </a:spcAft>
            </a:pPr>
            <a:r>
              <a:rPr lang="en-US" dirty="0">
                <a:solidFill>
                  <a:srgbClr val="000000"/>
                </a:solidFill>
                <a:latin typeface="Calibri" pitchFamily="34" charset="0"/>
              </a:rPr>
              <a:t>by </a:t>
            </a:r>
            <a:r>
              <a:rPr lang="en-US" i="1" dirty="0">
                <a:solidFill>
                  <a:srgbClr val="000000"/>
                </a:solidFill>
                <a:latin typeface="Calibri" pitchFamily="34" charset="0"/>
              </a:rPr>
              <a:t>exception handler</a:t>
            </a:r>
          </a:p>
          <a:p>
            <a:pPr defTabSz="914400" eaLnBrk="0" fontAlgn="base" hangingPunct="0">
              <a:spcBef>
                <a:spcPct val="0"/>
              </a:spcBef>
              <a:spcAft>
                <a:spcPct val="0"/>
              </a:spcAft>
            </a:pPr>
            <a:endParaRPr lang="en-US" i="1" dirty="0">
              <a:solidFill>
                <a:srgbClr val="000000"/>
              </a:solidFill>
              <a:latin typeface="Calibri" pitchFamily="34" charset="0"/>
            </a:endParaRPr>
          </a:p>
        </p:txBody>
      </p:sp>
      <p:sp>
        <p:nvSpPr>
          <p:cNvPr id="476173" name="Rectangle 13"/>
          <p:cNvSpPr>
            <a:spLocks noChangeArrowheads="1"/>
          </p:cNvSpPr>
          <p:nvPr/>
        </p:nvSpPr>
        <p:spPr bwMode="auto">
          <a:xfrm>
            <a:off x="5032169" y="5333765"/>
            <a:ext cx="2093505" cy="920757"/>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 Return to </a:t>
            </a:r>
            <a:r>
              <a:rPr lang="en-US" i="1" dirty="0" err="1">
                <a:solidFill>
                  <a:srgbClr val="000000"/>
                </a:solidFill>
                <a:latin typeface="Calibri" pitchFamily="34" charset="0"/>
              </a:rPr>
              <a:t>I_current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Return to </a:t>
            </a:r>
            <a:r>
              <a:rPr lang="en-US" i="1" dirty="0" err="1">
                <a:solidFill>
                  <a:srgbClr val="000000"/>
                </a:solidFill>
                <a:latin typeface="Calibri" pitchFamily="34" charset="0"/>
              </a:rPr>
              <a:t>I_next</a:t>
            </a:r>
            <a:endParaRPr lang="en-US" i="1" dirty="0">
              <a:solidFill>
                <a:srgbClr val="000000"/>
              </a:solidFill>
              <a:latin typeface="Calibri" pitchFamily="34" charset="0"/>
            </a:endParaRPr>
          </a:p>
          <a:p>
            <a:pPr marL="112713" indent="-112713" defTabSz="914400" eaLnBrk="0" fontAlgn="base" hangingPunct="0">
              <a:spcBef>
                <a:spcPct val="0"/>
              </a:spcBef>
              <a:spcAft>
                <a:spcPct val="0"/>
              </a:spcAft>
              <a:buFont typeface="Arial" pitchFamily="34" charset="0"/>
              <a:buChar char="•"/>
            </a:pPr>
            <a:r>
              <a:rPr lang="en-US" i="1" dirty="0">
                <a:solidFill>
                  <a:srgbClr val="000000"/>
                </a:solidFill>
                <a:latin typeface="Calibri" pitchFamily="34" charset="0"/>
              </a:rPr>
              <a:t>Abort</a:t>
            </a:r>
            <a:endParaRPr lang="en-US" dirty="0">
              <a:solidFill>
                <a:srgbClr val="000000"/>
              </a:solidFill>
              <a:latin typeface="Calibri" pitchFamily="34" charset="0"/>
            </a:endParaRPr>
          </a:p>
        </p:txBody>
      </p:sp>
      <p:sp>
        <p:nvSpPr>
          <p:cNvPr id="476174" name="Rectangle 14"/>
          <p:cNvSpPr>
            <a:spLocks noChangeArrowheads="1"/>
          </p:cNvSpPr>
          <p:nvPr/>
        </p:nvSpPr>
        <p:spPr bwMode="auto">
          <a:xfrm>
            <a:off x="2338508" y="4552137"/>
            <a:ext cx="804863" cy="366759"/>
          </a:xfrm>
          <a:prstGeom prst="rect">
            <a:avLst/>
          </a:prstGeom>
          <a:noFill/>
          <a:ln w="12700">
            <a:noFill/>
            <a:miter lim="800000"/>
            <a:headEnd/>
            <a:tailEnd/>
          </a:ln>
          <a:effectLst/>
        </p:spPr>
        <p:txBody>
          <a:bodyPr lIns="90479" tIns="44446" rIns="90479" bIns="44446">
            <a:spAutoFit/>
          </a:bodyPr>
          <a:lstStyle/>
          <a:p>
            <a:pPr defTabSz="914400" eaLnBrk="0" fontAlgn="base" hangingPunct="0">
              <a:spcBef>
                <a:spcPct val="0"/>
              </a:spcBef>
              <a:spcAft>
                <a:spcPct val="0"/>
              </a:spcAft>
            </a:pPr>
            <a:r>
              <a:rPr lang="en-US" b="1" i="1" dirty="0">
                <a:solidFill>
                  <a:srgbClr val="C00000"/>
                </a:solidFill>
                <a:latin typeface="Calibri" pitchFamily="34" charset="0"/>
              </a:rPr>
              <a:t>Event </a:t>
            </a:r>
          </a:p>
        </p:txBody>
      </p:sp>
      <p:sp>
        <p:nvSpPr>
          <p:cNvPr id="476175" name="Text Box 15"/>
          <p:cNvSpPr txBox="1">
            <a:spLocks noChangeArrowheads="1"/>
          </p:cNvSpPr>
          <p:nvPr/>
        </p:nvSpPr>
        <p:spPr bwMode="auto">
          <a:xfrm>
            <a:off x="3695172" y="4588922"/>
            <a:ext cx="867097"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I_current</a:t>
            </a:r>
            <a:endParaRPr lang="en-US" sz="1400" dirty="0">
              <a:solidFill>
                <a:srgbClr val="000000"/>
              </a:solidFill>
              <a:latin typeface="Calibri" pitchFamily="34" charset="0"/>
            </a:endParaRPr>
          </a:p>
        </p:txBody>
      </p:sp>
      <p:sp>
        <p:nvSpPr>
          <p:cNvPr id="476176" name="Text Box 16"/>
          <p:cNvSpPr txBox="1">
            <a:spLocks noChangeArrowheads="1"/>
          </p:cNvSpPr>
          <p:nvPr/>
        </p:nvSpPr>
        <p:spPr bwMode="auto">
          <a:xfrm>
            <a:off x="3912346" y="4794281"/>
            <a:ext cx="649922"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I_next</a:t>
            </a:r>
            <a:endParaRPr lang="en-US" sz="1400" dirty="0">
              <a:solidFill>
                <a:srgbClr val="000000"/>
              </a:solidFill>
              <a:latin typeface="Calibri" pitchFamily="34" charset="0"/>
            </a:endParaRPr>
          </a:p>
        </p:txBody>
      </p:sp>
      <p:sp>
        <p:nvSpPr>
          <p:cNvPr id="476177" name="Line 17"/>
          <p:cNvSpPr>
            <a:spLocks noChangeShapeType="1"/>
          </p:cNvSpPr>
          <p:nvPr/>
        </p:nvSpPr>
        <p:spPr bwMode="auto">
          <a:xfrm>
            <a:off x="3014619" y="4737593"/>
            <a:ext cx="685800" cy="0"/>
          </a:xfrm>
          <a:prstGeom prst="line">
            <a:avLst/>
          </a:prstGeom>
          <a:noFill/>
          <a:ln w="25400">
            <a:solidFill>
              <a:srgbClr val="C00000"/>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Tree>
    <p:extLst>
      <p:ext uri="{BB962C8B-B14F-4D97-AF65-F5344CB8AC3E}">
        <p14:creationId xmlns:p14="http://schemas.microsoft.com/office/powerpoint/2010/main" val="483418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7408460" y="35598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3" name="Rectangle 6"/>
          <p:cNvSpPr>
            <a:spLocks noChangeArrowheads="1"/>
          </p:cNvSpPr>
          <p:nvPr/>
        </p:nvSpPr>
        <p:spPr bwMode="auto">
          <a:xfrm>
            <a:off x="7408460" y="37884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4" name="Rectangle 7"/>
          <p:cNvSpPr>
            <a:spLocks noChangeArrowheads="1"/>
          </p:cNvSpPr>
          <p:nvPr/>
        </p:nvSpPr>
        <p:spPr bwMode="auto">
          <a:xfrm>
            <a:off x="7408460" y="40170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46" name="Text Box 10"/>
          <p:cNvSpPr txBox="1">
            <a:spLocks noChangeArrowheads="1"/>
          </p:cNvSpPr>
          <p:nvPr/>
        </p:nvSpPr>
        <p:spPr bwMode="auto">
          <a:xfrm>
            <a:off x="7472177" y="35408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0</a:t>
            </a:r>
          </a:p>
        </p:txBody>
      </p:sp>
      <p:sp>
        <p:nvSpPr>
          <p:cNvPr id="47" name="Text Box 11"/>
          <p:cNvSpPr txBox="1">
            <a:spLocks noChangeArrowheads="1"/>
          </p:cNvSpPr>
          <p:nvPr/>
        </p:nvSpPr>
        <p:spPr bwMode="auto">
          <a:xfrm>
            <a:off x="7472177" y="3744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1</a:t>
            </a:r>
          </a:p>
        </p:txBody>
      </p:sp>
      <p:sp>
        <p:nvSpPr>
          <p:cNvPr id="48" name="Text Box 12"/>
          <p:cNvSpPr txBox="1">
            <a:spLocks noChangeArrowheads="1"/>
          </p:cNvSpPr>
          <p:nvPr/>
        </p:nvSpPr>
        <p:spPr bwMode="auto">
          <a:xfrm>
            <a:off x="7472177" y="3998026"/>
            <a:ext cx="282575" cy="3048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1400" b="1">
                <a:solidFill>
                  <a:srgbClr val="000000"/>
                </a:solidFill>
                <a:latin typeface="Arial" pitchFamily="34" charset="0"/>
              </a:rPr>
              <a:t>2</a:t>
            </a:r>
          </a:p>
        </p:txBody>
      </p:sp>
      <p:sp>
        <p:nvSpPr>
          <p:cNvPr id="49" name="Text Box 13"/>
          <p:cNvSpPr txBox="1">
            <a:spLocks noChangeArrowheads="1"/>
          </p:cNvSpPr>
          <p:nvPr/>
        </p:nvSpPr>
        <p:spPr bwMode="auto">
          <a:xfrm>
            <a:off x="7374020" y="4061526"/>
            <a:ext cx="436562"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a:solidFill>
                  <a:srgbClr val="000000"/>
                </a:solidFill>
                <a:latin typeface="Arial" pitchFamily="34" charset="0"/>
              </a:rPr>
              <a:t>...</a:t>
            </a:r>
          </a:p>
        </p:txBody>
      </p:sp>
      <p:sp>
        <p:nvSpPr>
          <p:cNvPr id="50" name="Rectangle 14"/>
          <p:cNvSpPr>
            <a:spLocks noChangeArrowheads="1"/>
          </p:cNvSpPr>
          <p:nvPr/>
        </p:nvSpPr>
        <p:spPr bwMode="auto">
          <a:xfrm>
            <a:off x="7408460" y="4499668"/>
            <a:ext cx="596135" cy="461665"/>
          </a:xfrm>
          <a:prstGeom prst="rect">
            <a:avLst/>
          </a:prstGeom>
          <a:solidFill>
            <a:schemeClr val="accent2">
              <a:lumMod val="20000"/>
              <a:lumOff val="80000"/>
            </a:schemeClr>
          </a:solidFill>
          <a:ln w="12700">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51" name="Text Box 15"/>
          <p:cNvSpPr txBox="1">
            <a:spLocks noChangeArrowheads="1"/>
          </p:cNvSpPr>
          <p:nvPr/>
        </p:nvSpPr>
        <p:spPr bwMode="auto">
          <a:xfrm>
            <a:off x="7408461" y="4479137"/>
            <a:ext cx="493162" cy="307777"/>
          </a:xfrm>
          <a:prstGeom prst="rect">
            <a:avLst/>
          </a:prstGeom>
          <a:noFill/>
          <a:ln w="12700">
            <a:noFill/>
            <a:miter lim="800000"/>
            <a:headEnd/>
            <a:tailEnd/>
          </a:ln>
          <a:effectLst/>
        </p:spPr>
        <p:txBody>
          <a:bodyPr wrap="square" anchor="ctr">
            <a:spAutoFit/>
          </a:bodyPr>
          <a:lstStyle/>
          <a:p>
            <a:pPr defTabSz="914400" eaLnBrk="0" fontAlgn="base" hangingPunct="0">
              <a:spcBef>
                <a:spcPct val="0"/>
              </a:spcBef>
              <a:spcAft>
                <a:spcPct val="0"/>
              </a:spcAft>
            </a:pPr>
            <a:r>
              <a:rPr lang="en-US" sz="1400" b="1" dirty="0">
                <a:solidFill>
                  <a:srgbClr val="000000"/>
                </a:solidFill>
                <a:latin typeface="Arial" pitchFamily="34" charset="0"/>
              </a:rPr>
              <a:t>n-1</a:t>
            </a:r>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p:txBody>
          <a:bodyPr>
            <a:normAutofit lnSpcReduction="10000"/>
          </a:bodyPr>
          <a:lstStyle/>
          <a:p>
            <a:r>
              <a:rPr lang="en-US" dirty="0"/>
              <a:t>Each type of event has a </a:t>
            </a:r>
            <a:br>
              <a:rPr lang="en-US" dirty="0"/>
            </a:br>
            <a:r>
              <a:rPr lang="en-US" dirty="0"/>
              <a:t>unique exception number k</a:t>
            </a:r>
          </a:p>
          <a:p>
            <a:endParaRPr lang="en-US" dirty="0"/>
          </a:p>
          <a:p>
            <a:r>
              <a:rPr lang="en-US" dirty="0"/>
              <a:t>k = index into exception table </a:t>
            </a:r>
            <a:br>
              <a:rPr lang="en-US" dirty="0"/>
            </a:br>
            <a:r>
              <a:rPr lang="en-US" dirty="0"/>
              <a:t>(a.k.a. interrupt vector)</a:t>
            </a:r>
          </a:p>
          <a:p>
            <a:endParaRPr lang="en-US" dirty="0"/>
          </a:p>
          <a:p>
            <a:r>
              <a:rPr lang="en-US" dirty="0"/>
              <a:t>Handler k is called each time </a:t>
            </a:r>
            <a:br>
              <a:rPr lang="en-US" dirty="0"/>
            </a:br>
            <a:r>
              <a:rPr lang="en-US" dirty="0"/>
              <a:t>exception k occurs</a:t>
            </a:r>
          </a:p>
        </p:txBody>
      </p:sp>
      <p:sp>
        <p:nvSpPr>
          <p:cNvPr id="2" name="Footer Placeholder 1">
            <a:extLst>
              <a:ext uri="{FF2B5EF4-FFF2-40B4-BE49-F238E27FC236}">
                <a16:creationId xmlns:a16="http://schemas.microsoft.com/office/drawing/2014/main" id="{25B38E1B-A6FA-4BFD-9CE7-64E229A3254C}"/>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A277821F-AEE6-4F3B-A183-075EB4BBE55A}"/>
              </a:ext>
            </a:extLst>
          </p:cNvPr>
          <p:cNvSpPr>
            <a:spLocks noGrp="1"/>
          </p:cNvSpPr>
          <p:nvPr>
            <p:ph type="sldNum" sz="quarter" idx="12"/>
          </p:nvPr>
        </p:nvSpPr>
        <p:spPr/>
        <p:txBody>
          <a:bodyPr/>
          <a:lstStyle/>
          <a:p>
            <a:fld id="{6547F9EC-0141-428E-9624-21FD351CB832}" type="slidenum">
              <a:rPr lang="en-US" smtClean="0"/>
              <a:pPr/>
              <a:t>14</a:t>
            </a:fld>
            <a:endParaRPr lang="en-US"/>
          </a:p>
        </p:txBody>
      </p:sp>
      <p:sp>
        <p:nvSpPr>
          <p:cNvPr id="477188" name="Rectangle 4"/>
          <p:cNvSpPr>
            <a:spLocks noChangeArrowheads="1"/>
          </p:cNvSpPr>
          <p:nvPr/>
        </p:nvSpPr>
        <p:spPr bwMode="auto">
          <a:xfrm>
            <a:off x="6880756" y="3029107"/>
            <a:ext cx="1012376" cy="582203"/>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1600" b="1" dirty="0">
                <a:solidFill>
                  <a:srgbClr val="000000"/>
                </a:solidFill>
                <a:latin typeface="Calibri" pitchFamily="34" charset="0"/>
              </a:rPr>
              <a:t>Exception</a:t>
            </a:r>
          </a:p>
          <a:p>
            <a:pPr defTabSz="914400" eaLnBrk="0" fontAlgn="base" hangingPunct="0">
              <a:spcBef>
                <a:spcPct val="0"/>
              </a:spcBef>
              <a:spcAft>
                <a:spcPct val="0"/>
              </a:spcAft>
            </a:pPr>
            <a:r>
              <a:rPr lang="en-US" sz="1600" b="1" dirty="0">
                <a:solidFill>
                  <a:srgbClr val="000000"/>
                </a:solidFill>
                <a:latin typeface="Calibri" pitchFamily="34" charset="0"/>
              </a:rPr>
              <a:t>Table</a:t>
            </a:r>
          </a:p>
        </p:txBody>
      </p:sp>
      <p:sp>
        <p:nvSpPr>
          <p:cNvPr id="477192" name="Line 8"/>
          <p:cNvSpPr>
            <a:spLocks noChangeShapeType="1"/>
          </p:cNvSpPr>
          <p:nvPr/>
        </p:nvSpPr>
        <p:spPr bwMode="auto">
          <a:xfrm flipV="1">
            <a:off x="7768046" y="3832926"/>
            <a:ext cx="1219200" cy="3175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1" name="Line 17"/>
          <p:cNvSpPr>
            <a:spLocks noChangeShapeType="1"/>
          </p:cNvSpPr>
          <p:nvPr/>
        </p:nvSpPr>
        <p:spPr bwMode="auto">
          <a:xfrm flipV="1">
            <a:off x="7768046" y="2461326"/>
            <a:ext cx="1219200" cy="125730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2" name="Rectangle 18"/>
          <p:cNvSpPr>
            <a:spLocks noChangeArrowheads="1"/>
          </p:cNvSpPr>
          <p:nvPr/>
        </p:nvSpPr>
        <p:spPr bwMode="auto">
          <a:xfrm>
            <a:off x="8987246" y="24613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0</a:t>
            </a:r>
          </a:p>
        </p:txBody>
      </p:sp>
      <p:sp>
        <p:nvSpPr>
          <p:cNvPr id="477203" name="Rectangle 19"/>
          <p:cNvSpPr>
            <a:spLocks noChangeArrowheads="1"/>
          </p:cNvSpPr>
          <p:nvPr/>
        </p:nvSpPr>
        <p:spPr bwMode="auto">
          <a:xfrm>
            <a:off x="8987246" y="31471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1</a:t>
            </a:r>
          </a:p>
        </p:txBody>
      </p:sp>
      <p:sp>
        <p:nvSpPr>
          <p:cNvPr id="477205" name="Line 21"/>
          <p:cNvSpPr>
            <a:spLocks noChangeShapeType="1"/>
          </p:cNvSpPr>
          <p:nvPr/>
        </p:nvSpPr>
        <p:spPr bwMode="auto">
          <a:xfrm flipV="1">
            <a:off x="7768046" y="3147126"/>
            <a:ext cx="1219200" cy="7937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06" name="Rectangle 22"/>
          <p:cNvSpPr>
            <a:spLocks noChangeArrowheads="1"/>
          </p:cNvSpPr>
          <p:nvPr/>
        </p:nvSpPr>
        <p:spPr bwMode="auto">
          <a:xfrm>
            <a:off x="8987246" y="38329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a:t>
            </a:r>
          </a:p>
          <a:p>
            <a:pPr defTabSz="914400" eaLnBrk="0" fontAlgn="base" hangingPunct="0">
              <a:spcBef>
                <a:spcPct val="0"/>
              </a:spcBef>
              <a:spcAft>
                <a:spcPct val="0"/>
              </a:spcAft>
            </a:pPr>
            <a:r>
              <a:rPr lang="en-US" sz="1600" b="1" dirty="0">
                <a:solidFill>
                  <a:srgbClr val="000000"/>
                </a:solidFill>
                <a:latin typeface="Calibri" pitchFamily="34" charset="0"/>
              </a:rPr>
              <a:t>exception handler 2</a:t>
            </a:r>
          </a:p>
        </p:txBody>
      </p:sp>
      <p:sp>
        <p:nvSpPr>
          <p:cNvPr id="477207" name="Rectangle 23"/>
          <p:cNvSpPr>
            <a:spLocks noChangeArrowheads="1"/>
          </p:cNvSpPr>
          <p:nvPr/>
        </p:nvSpPr>
        <p:spPr bwMode="auto">
          <a:xfrm>
            <a:off x="8987246" y="5141026"/>
            <a:ext cx="2589212" cy="533400"/>
          </a:xfrm>
          <a:prstGeom prst="rect">
            <a:avLst/>
          </a:prstGeom>
          <a:solidFill>
            <a:srgbClr val="F6F5BD"/>
          </a:solidFill>
          <a:ln w="9525">
            <a:solidFill>
              <a:schemeClr val="tx1"/>
            </a:solidFill>
            <a:miter lim="800000"/>
            <a:headEnd/>
            <a:tailEnd/>
          </a:ln>
          <a:effectLst/>
        </p:spPr>
        <p:txBody>
          <a:bodyPr wrap="none" anchor="ctr"/>
          <a:lstStyle/>
          <a:p>
            <a:pPr defTabSz="914400" eaLnBrk="0" fontAlgn="base" hangingPunct="0">
              <a:spcBef>
                <a:spcPct val="0"/>
              </a:spcBef>
              <a:spcAft>
                <a:spcPct val="0"/>
              </a:spcAft>
            </a:pPr>
            <a:r>
              <a:rPr lang="en-US" sz="1600" b="1" dirty="0">
                <a:solidFill>
                  <a:srgbClr val="000000"/>
                </a:solidFill>
                <a:latin typeface="Calibri" pitchFamily="34" charset="0"/>
              </a:rPr>
              <a:t>Code for </a:t>
            </a:r>
          </a:p>
          <a:p>
            <a:pPr defTabSz="914400" eaLnBrk="0" fontAlgn="base" hangingPunct="0">
              <a:spcBef>
                <a:spcPct val="0"/>
              </a:spcBef>
              <a:spcAft>
                <a:spcPct val="0"/>
              </a:spcAft>
            </a:pPr>
            <a:r>
              <a:rPr lang="en-US" sz="1600" b="1" dirty="0">
                <a:solidFill>
                  <a:srgbClr val="000000"/>
                </a:solidFill>
                <a:latin typeface="Calibri" pitchFamily="34" charset="0"/>
              </a:rPr>
              <a:t>exception handler n-1</a:t>
            </a:r>
          </a:p>
        </p:txBody>
      </p:sp>
      <p:sp>
        <p:nvSpPr>
          <p:cNvPr id="477208" name="Text Box 24"/>
          <p:cNvSpPr txBox="1">
            <a:spLocks noChangeArrowheads="1"/>
          </p:cNvSpPr>
          <p:nvPr/>
        </p:nvSpPr>
        <p:spPr bwMode="auto">
          <a:xfrm>
            <a:off x="10128659" y="4442526"/>
            <a:ext cx="436563" cy="457200"/>
          </a:xfrm>
          <a:prstGeom prst="rect">
            <a:avLst/>
          </a:prstGeom>
          <a:noFill/>
          <a:ln w="12700">
            <a:noFill/>
            <a:miter lim="800000"/>
            <a:headEnd/>
            <a:tailEnd/>
          </a:ln>
          <a:effectLst/>
        </p:spPr>
        <p:txBody>
          <a:bodyPr wrap="none" anchor="ctr">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a:t>
            </a:r>
          </a:p>
        </p:txBody>
      </p:sp>
      <p:sp>
        <p:nvSpPr>
          <p:cNvPr id="477210" name="Line 26"/>
          <p:cNvSpPr>
            <a:spLocks noChangeShapeType="1"/>
          </p:cNvSpPr>
          <p:nvPr/>
        </p:nvSpPr>
        <p:spPr bwMode="auto">
          <a:xfrm>
            <a:off x="7768046" y="4639376"/>
            <a:ext cx="1219200" cy="501650"/>
          </a:xfrm>
          <a:prstGeom prst="line">
            <a:avLst/>
          </a:prstGeom>
          <a:noFill/>
          <a:ln w="12700">
            <a:solidFill>
              <a:schemeClr val="tx1"/>
            </a:solidFill>
            <a:round/>
            <a:headEnd/>
            <a:tailEnd type="triangle" w="med" len="med"/>
          </a:ln>
          <a:effectLst/>
        </p:spPr>
        <p:txBody>
          <a:bodyPr anchor="ctr">
            <a:spAutoFit/>
          </a:bodyP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477211" name="Text Box 27"/>
          <p:cNvSpPr txBox="1">
            <a:spLocks noChangeArrowheads="1"/>
          </p:cNvSpPr>
          <p:nvPr/>
        </p:nvSpPr>
        <p:spPr bwMode="auto">
          <a:xfrm>
            <a:off x="6802684" y="1660652"/>
            <a:ext cx="1060803" cy="58477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Exception </a:t>
            </a:r>
          </a:p>
          <a:p>
            <a:pPr defTabSz="914400" eaLnBrk="0" fontAlgn="base" hangingPunct="0">
              <a:spcBef>
                <a:spcPct val="0"/>
              </a:spcBef>
              <a:spcAft>
                <a:spcPct val="0"/>
              </a:spcAft>
            </a:pPr>
            <a:r>
              <a:rPr lang="en-US" sz="1600" b="1" dirty="0">
                <a:solidFill>
                  <a:srgbClr val="000000">
                    <a:lumMod val="50000"/>
                    <a:lumOff val="50000"/>
                  </a:srgbClr>
                </a:solidFill>
                <a:latin typeface="Calibri" pitchFamily="34" charset="0"/>
              </a:rPr>
              <a:t>numbers</a:t>
            </a:r>
          </a:p>
        </p:txBody>
      </p:sp>
      <p:cxnSp>
        <p:nvCxnSpPr>
          <p:cNvPr id="57" name="Straight Arrow Connector 56"/>
          <p:cNvCxnSpPr/>
          <p:nvPr/>
        </p:nvCxnSpPr>
        <p:spPr bwMode="auto">
          <a:xfrm rot="5400000">
            <a:off x="6956757" y="2872776"/>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extLst>
      <p:ext uri="{BB962C8B-B14F-4D97-AF65-F5344CB8AC3E}">
        <p14:creationId xmlns:p14="http://schemas.microsoft.com/office/powerpoint/2010/main" val="2921744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59D2-2793-4C24-8F2A-1E31E94B6B72}"/>
              </a:ext>
            </a:extLst>
          </p:cNvPr>
          <p:cNvSpPr>
            <a:spLocks noGrp="1"/>
          </p:cNvSpPr>
          <p:nvPr>
            <p:ph type="title"/>
          </p:nvPr>
        </p:nvSpPr>
        <p:spPr/>
        <p:txBody>
          <a:bodyPr/>
          <a:lstStyle/>
          <a:p>
            <a:r>
              <a:rPr lang="en-US" dirty="0"/>
              <a:t>Exception tables</a:t>
            </a:r>
          </a:p>
        </p:txBody>
      </p:sp>
      <p:sp>
        <p:nvSpPr>
          <p:cNvPr id="3" name="Content Placeholder 2">
            <a:extLst>
              <a:ext uri="{FF2B5EF4-FFF2-40B4-BE49-F238E27FC236}">
                <a16:creationId xmlns:a16="http://schemas.microsoft.com/office/drawing/2014/main" id="{79F3698E-2CE4-489A-8A48-38CB6BC21E04}"/>
              </a:ext>
            </a:extLst>
          </p:cNvPr>
          <p:cNvSpPr>
            <a:spLocks noGrp="1"/>
          </p:cNvSpPr>
          <p:nvPr>
            <p:ph idx="1"/>
          </p:nvPr>
        </p:nvSpPr>
        <p:spPr/>
        <p:txBody>
          <a:bodyPr>
            <a:normAutofit fontScale="92500"/>
          </a:bodyPr>
          <a:lstStyle/>
          <a:p>
            <a:r>
              <a:rPr lang="en-US" sz="4000" dirty="0"/>
              <a:t>The kernel has one for interrupts.</a:t>
            </a:r>
          </a:p>
          <a:p>
            <a:br>
              <a:rPr lang="en-US" sz="4000" dirty="0"/>
            </a:br>
            <a:r>
              <a:rPr lang="en-US" sz="4000" dirty="0"/>
              <a:t>Each process has one for signals</a:t>
            </a:r>
            <a:r>
              <a:rPr lang="en-US" dirty="0"/>
              <a:t>.</a:t>
            </a:r>
          </a:p>
          <a:p>
            <a:endParaRPr lang="en-US" dirty="0"/>
          </a:p>
          <a:p>
            <a:r>
              <a:rPr lang="en-US" sz="3500" dirty="0"/>
              <a:t>The entries are simply the addresses of the handler methods.  A special exception handler turns the exception into a kind of procedure call, at which the handler runs like normal code.</a:t>
            </a:r>
          </a:p>
        </p:txBody>
      </p:sp>
      <p:sp>
        <p:nvSpPr>
          <p:cNvPr id="4" name="Footer Placeholder 3">
            <a:extLst>
              <a:ext uri="{FF2B5EF4-FFF2-40B4-BE49-F238E27FC236}">
                <a16:creationId xmlns:a16="http://schemas.microsoft.com/office/drawing/2014/main" id="{C603E36C-B4BE-4A0B-9D01-A7D8C006490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24B8EEE-BF0B-4DF0-B680-3025F5D1A06A}"/>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70387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3" name="Footer Placeholder 2">
            <a:extLst>
              <a:ext uri="{FF2B5EF4-FFF2-40B4-BE49-F238E27FC236}">
                <a16:creationId xmlns:a16="http://schemas.microsoft.com/office/drawing/2014/main" id="{1093DC89-469A-4613-9A16-04E855D04B49}"/>
              </a:ext>
            </a:extLst>
          </p:cNvPr>
          <p:cNvSpPr>
            <a:spLocks noGrp="1"/>
          </p:cNvSpPr>
          <p:nvPr>
            <p:ph type="ftr" sz="quarter" idx="11"/>
          </p:nvPr>
        </p:nvSpPr>
        <p:spPr/>
        <p:txBody>
          <a:bodyPr/>
          <a:lstStyle/>
          <a:p>
            <a:r>
              <a:rPr lang="en-US"/>
              <a:t>Cornell CS4414 - Fall 2020.</a:t>
            </a:r>
          </a:p>
        </p:txBody>
      </p:sp>
      <p:sp>
        <p:nvSpPr>
          <p:cNvPr id="10" name="Slide Number Placeholder 9">
            <a:extLst>
              <a:ext uri="{FF2B5EF4-FFF2-40B4-BE49-F238E27FC236}">
                <a16:creationId xmlns:a16="http://schemas.microsoft.com/office/drawing/2014/main" id="{C01BE64A-853C-4C2D-AEDC-A727A6A85731}"/>
              </a:ext>
            </a:extLst>
          </p:cNvPr>
          <p:cNvSpPr>
            <a:spLocks noGrp="1"/>
          </p:cNvSpPr>
          <p:nvPr>
            <p:ph type="sldNum" sz="quarter" idx="12"/>
          </p:nvPr>
        </p:nvSpPr>
        <p:spPr/>
        <p:txBody>
          <a:bodyPr/>
          <a:lstStyle/>
          <a:p>
            <a:fld id="{6547F9EC-0141-428E-9624-21FD351CB832}" type="slidenum">
              <a:rPr lang="en-US" smtClean="0"/>
              <a:pPr/>
              <a:t>16</a:t>
            </a:fld>
            <a:endParaRPr lang="en-US"/>
          </a:p>
        </p:txBody>
      </p:sp>
      <p:sp>
        <p:nvSpPr>
          <p:cNvPr id="4" name="TextBox 3"/>
          <p:cNvSpPr txBox="1"/>
          <p:nvPr/>
        </p:nvSpPr>
        <p:spPr>
          <a:xfrm>
            <a:off x="2262249" y="4011882"/>
            <a:ext cx="2362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Asynchronous</a:t>
            </a:r>
          </a:p>
        </p:txBody>
      </p:sp>
      <p:sp>
        <p:nvSpPr>
          <p:cNvPr id="5" name="TextBox 4"/>
          <p:cNvSpPr txBox="1"/>
          <p:nvPr/>
        </p:nvSpPr>
        <p:spPr>
          <a:xfrm>
            <a:off x="6300849" y="4164282"/>
            <a:ext cx="22098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Synchronous</a:t>
            </a:r>
          </a:p>
        </p:txBody>
      </p:sp>
      <p:sp>
        <p:nvSpPr>
          <p:cNvPr id="6" name="TextBox 5"/>
          <p:cNvSpPr txBox="1"/>
          <p:nvPr/>
        </p:nvSpPr>
        <p:spPr>
          <a:xfrm>
            <a:off x="1857267"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Interrupts</a:t>
            </a:r>
          </a:p>
        </p:txBody>
      </p:sp>
      <p:sp>
        <p:nvSpPr>
          <p:cNvPr id="7" name="TextBox 6"/>
          <p:cNvSpPr txBox="1"/>
          <p:nvPr/>
        </p:nvSpPr>
        <p:spPr>
          <a:xfrm>
            <a:off x="49292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Traps</a:t>
            </a:r>
          </a:p>
        </p:txBody>
      </p:sp>
      <p:sp>
        <p:nvSpPr>
          <p:cNvPr id="8" name="TextBox 7"/>
          <p:cNvSpPr txBox="1"/>
          <p:nvPr/>
        </p:nvSpPr>
        <p:spPr>
          <a:xfrm>
            <a:off x="67199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Faults</a:t>
            </a:r>
          </a:p>
        </p:txBody>
      </p:sp>
      <p:sp>
        <p:nvSpPr>
          <p:cNvPr id="9" name="TextBox 8"/>
          <p:cNvSpPr txBox="1"/>
          <p:nvPr/>
        </p:nvSpPr>
        <p:spPr>
          <a:xfrm>
            <a:off x="8510649" y="5496666"/>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Aborts</a:t>
            </a:r>
          </a:p>
        </p:txBody>
      </p:sp>
      <p:cxnSp>
        <p:nvCxnSpPr>
          <p:cNvPr id="11" name="Straight Connector 10"/>
          <p:cNvCxnSpPr>
            <a:stCxn id="4" idx="2"/>
            <a:endCxn id="6" idx="0"/>
          </p:cNvCxnSpPr>
          <p:nvPr/>
        </p:nvCxnSpPr>
        <p:spPr bwMode="auto">
          <a:xfrm flipH="1">
            <a:off x="2657367" y="4473547"/>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5729349" y="4625947"/>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7405749" y="4625947"/>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7405749" y="4625947"/>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4894684" y="2331842"/>
            <a:ext cx="1600200" cy="461665"/>
          </a:xfrm>
          <a:prstGeom prst="rect">
            <a:avLst/>
          </a:prstGeom>
          <a:solidFill>
            <a:srgbClr val="DED8C4"/>
          </a:solidFill>
          <a:ln>
            <a:solidFill>
              <a:schemeClr val="tx1"/>
            </a:solidFill>
          </a:ln>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Calibri" pitchFamily="34" charset="0"/>
              </a:rPr>
              <a:t>ECF</a:t>
            </a:r>
          </a:p>
        </p:txBody>
      </p:sp>
      <p:cxnSp>
        <p:nvCxnSpPr>
          <p:cNvPr id="20" name="Straight Connector 19"/>
          <p:cNvCxnSpPr>
            <a:stCxn id="18" idx="2"/>
            <a:endCxn id="4" idx="0"/>
          </p:cNvCxnSpPr>
          <p:nvPr/>
        </p:nvCxnSpPr>
        <p:spPr bwMode="auto">
          <a:xfrm flipH="1">
            <a:off x="3443350" y="2793507"/>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5694785" y="2793507"/>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9054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en-US"/>
              <a:t>Asynchronous Exceptions (Interrupts)</a:t>
            </a:r>
          </a:p>
        </p:txBody>
      </p:sp>
      <p:sp>
        <p:nvSpPr>
          <p:cNvPr id="478211" name="Rectangle 3"/>
          <p:cNvSpPr>
            <a:spLocks noGrp="1" noChangeArrowheads="1"/>
          </p:cNvSpPr>
          <p:nvPr>
            <p:ph type="body" idx="1"/>
          </p:nvPr>
        </p:nvSpPr>
        <p:spPr>
          <a:xfrm>
            <a:off x="1024128" y="1911927"/>
            <a:ext cx="10641690" cy="4397433"/>
          </a:xfrm>
        </p:spPr>
        <p:txBody>
          <a:bodyPr>
            <a:noAutofit/>
          </a:bodyPr>
          <a:lstStyle/>
          <a:p>
            <a:r>
              <a:rPr lang="en-US" dirty="0"/>
              <a:t>Caused by events external to the processor</a:t>
            </a:r>
          </a:p>
          <a:p>
            <a:pPr lvl="1"/>
            <a:r>
              <a:rPr lang="en-US" dirty="0"/>
              <a:t>  Indicated by setting the processor’s interrupt pin</a:t>
            </a:r>
          </a:p>
          <a:p>
            <a:pPr lvl="1"/>
            <a:r>
              <a:rPr lang="en-US" dirty="0"/>
              <a:t>  Handler returns to the instruction that was about to execute</a:t>
            </a:r>
          </a:p>
          <a:p>
            <a:r>
              <a:rPr lang="en-US" dirty="0"/>
              <a:t>Examples:</a:t>
            </a:r>
          </a:p>
          <a:p>
            <a:pPr lvl="1"/>
            <a:r>
              <a:rPr lang="en-US" dirty="0"/>
              <a:t>  Timer interrupt</a:t>
            </a:r>
          </a:p>
          <a:p>
            <a:pPr lvl="2"/>
            <a:r>
              <a:rPr lang="en-US" dirty="0"/>
              <a:t>  Every few </a:t>
            </a:r>
            <a:r>
              <a:rPr lang="en-US" dirty="0" err="1"/>
              <a:t>ms</a:t>
            </a:r>
            <a:r>
              <a:rPr lang="en-US" dirty="0"/>
              <a:t>, an external timer chip triggers an interrupt.  </a:t>
            </a:r>
          </a:p>
          <a:p>
            <a:pPr lvl="2"/>
            <a:r>
              <a:rPr lang="en-US" dirty="0"/>
              <a:t>  Used by the kernel to take back control from user programs</a:t>
            </a:r>
          </a:p>
          <a:p>
            <a:pPr lvl="1"/>
            <a:r>
              <a:rPr lang="en-US" dirty="0"/>
              <a:t>  I/O interrupt from external device</a:t>
            </a:r>
          </a:p>
          <a:p>
            <a:pPr lvl="2"/>
            <a:r>
              <a:rPr lang="en-US" dirty="0"/>
              <a:t>  Typing a character or hitting Ctrl-C at the keyboard</a:t>
            </a:r>
          </a:p>
          <a:p>
            <a:pPr lvl="2"/>
            <a:r>
              <a:rPr lang="en-US" dirty="0"/>
              <a:t>  Arrival of a packet from a network, or data from a disk</a:t>
            </a:r>
          </a:p>
        </p:txBody>
      </p:sp>
      <p:sp>
        <p:nvSpPr>
          <p:cNvPr id="2" name="Footer Placeholder 1">
            <a:extLst>
              <a:ext uri="{FF2B5EF4-FFF2-40B4-BE49-F238E27FC236}">
                <a16:creationId xmlns:a16="http://schemas.microsoft.com/office/drawing/2014/main" id="{36DD474B-9DA8-4547-AA05-C6DAD826321F}"/>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A23C787F-4869-496A-942D-BC4ACB08758A}"/>
              </a:ext>
            </a:extLst>
          </p:cNvPr>
          <p:cNvSpPr>
            <a:spLocks noGrp="1"/>
          </p:cNvSpPr>
          <p:nvPr>
            <p:ph type="sldNum" sz="quarter" idx="12"/>
          </p:nvPr>
        </p:nvSpPr>
        <p:spPr/>
        <p:txBody>
          <a:bodyPr/>
          <a:lstStyle/>
          <a:p>
            <a:fld id="{6547F9EC-0141-428E-9624-21FD351CB832}" type="slidenum">
              <a:rPr lang="en-US" smtClean="0"/>
              <a:pPr/>
              <a:t>17</a:t>
            </a:fld>
            <a:endParaRPr lang="en-US"/>
          </a:p>
        </p:txBody>
      </p:sp>
    </p:spTree>
    <p:extLst>
      <p:ext uri="{BB962C8B-B14F-4D97-AF65-F5344CB8AC3E}">
        <p14:creationId xmlns:p14="http://schemas.microsoft.com/office/powerpoint/2010/main" val="13395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dirty="0"/>
              <a:t>Synchronous Exceptions</a:t>
            </a:r>
          </a:p>
        </p:txBody>
      </p:sp>
      <p:sp>
        <p:nvSpPr>
          <p:cNvPr id="479235" name="Rectangle 3"/>
          <p:cNvSpPr>
            <a:spLocks noGrp="1" noChangeArrowheads="1"/>
          </p:cNvSpPr>
          <p:nvPr>
            <p:ph type="body" idx="1"/>
          </p:nvPr>
        </p:nvSpPr>
        <p:spPr/>
        <p:txBody>
          <a:bodyPr>
            <a:normAutofit fontScale="92500" lnSpcReduction="10000"/>
          </a:bodyPr>
          <a:lstStyle/>
          <a:p>
            <a:r>
              <a:rPr lang="en-US" dirty="0"/>
              <a:t>Caused by events that occur as a result of executing an instruction:</a:t>
            </a:r>
          </a:p>
          <a:p>
            <a:pPr lvl="1"/>
            <a:r>
              <a:rPr lang="en-US" dirty="0"/>
              <a:t>  Traps</a:t>
            </a:r>
          </a:p>
          <a:p>
            <a:pPr lvl="2"/>
            <a:r>
              <a:rPr lang="en-US" dirty="0"/>
              <a:t>  Intentional, set program up to “trip the trap” and do something</a:t>
            </a:r>
          </a:p>
          <a:p>
            <a:pPr lvl="2"/>
            <a:r>
              <a:rPr lang="en-US" dirty="0"/>
              <a:t>  Examples: system calls, </a:t>
            </a:r>
            <a:r>
              <a:rPr lang="en-US" dirty="0" err="1"/>
              <a:t>gdb</a:t>
            </a:r>
            <a:r>
              <a:rPr lang="en-US" dirty="0"/>
              <a:t> breakpoints.  Control resumes at “next” instruction</a:t>
            </a:r>
          </a:p>
          <a:p>
            <a:pPr lvl="1"/>
            <a:r>
              <a:rPr lang="en-US" dirty="0"/>
              <a:t>  Faults</a:t>
            </a:r>
          </a:p>
          <a:p>
            <a:pPr lvl="2"/>
            <a:r>
              <a:rPr lang="en-US" dirty="0"/>
              <a:t>  Unintentional but possibly recoverable </a:t>
            </a:r>
          </a:p>
          <a:p>
            <a:pPr lvl="2"/>
            <a:r>
              <a:rPr lang="en-US" dirty="0"/>
              <a:t>  Examples: page faults (recoverable), protection faults (unrecoverable), floating point exceptions</a:t>
            </a:r>
          </a:p>
          <a:p>
            <a:pPr lvl="2"/>
            <a:r>
              <a:rPr lang="en-US" dirty="0"/>
              <a:t>  Either re-executes faulting (“current”) instruction or aborts</a:t>
            </a:r>
          </a:p>
          <a:p>
            <a:pPr lvl="1"/>
            <a:r>
              <a:rPr lang="en-US" dirty="0"/>
              <a:t>  Aborts</a:t>
            </a:r>
          </a:p>
          <a:p>
            <a:pPr lvl="2"/>
            <a:r>
              <a:rPr lang="en-US" dirty="0"/>
              <a:t>  Unintentional and unrecoverable… Aborts current program</a:t>
            </a:r>
          </a:p>
          <a:p>
            <a:pPr lvl="2"/>
            <a:r>
              <a:rPr lang="en-US" dirty="0"/>
              <a:t>  Examples: illegal instruction, parity error, machine check </a:t>
            </a:r>
          </a:p>
        </p:txBody>
      </p:sp>
      <p:sp>
        <p:nvSpPr>
          <p:cNvPr id="2" name="Footer Placeholder 1">
            <a:extLst>
              <a:ext uri="{FF2B5EF4-FFF2-40B4-BE49-F238E27FC236}">
                <a16:creationId xmlns:a16="http://schemas.microsoft.com/office/drawing/2014/main" id="{36ED07ED-7D77-4CBC-ABB2-52EB3817D329}"/>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9D9B5377-28FF-48F9-90CB-CE525DAC7A13}"/>
              </a:ext>
            </a:extLst>
          </p:cNvPr>
          <p:cNvSpPr>
            <a:spLocks noGrp="1"/>
          </p:cNvSpPr>
          <p:nvPr>
            <p:ph type="sldNum" sz="quarter" idx="12"/>
          </p:nvPr>
        </p:nvSpPr>
        <p:spPr/>
        <p:txBody>
          <a:bodyPr/>
          <a:lstStyle/>
          <a:p>
            <a:fld id="{6547F9EC-0141-428E-9624-21FD351CB832}" type="slidenum">
              <a:rPr lang="en-US" smtClean="0"/>
              <a:pPr/>
              <a:t>18</a:t>
            </a:fld>
            <a:endParaRPr lang="en-US"/>
          </a:p>
        </p:txBody>
      </p:sp>
    </p:spTree>
    <p:extLst>
      <p:ext uri="{BB962C8B-B14F-4D97-AF65-F5344CB8AC3E}">
        <p14:creationId xmlns:p14="http://schemas.microsoft.com/office/powerpoint/2010/main" val="23874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92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sp>
        <p:nvSpPr>
          <p:cNvPr id="5" name="Footer Placeholder 4">
            <a:extLst>
              <a:ext uri="{FF2B5EF4-FFF2-40B4-BE49-F238E27FC236}">
                <a16:creationId xmlns:a16="http://schemas.microsoft.com/office/drawing/2014/main" id="{32D3BC69-4ED0-485A-ADBB-559F7420B4B6}"/>
              </a:ext>
            </a:extLst>
          </p:cNvPr>
          <p:cNvSpPr>
            <a:spLocks noGrp="1"/>
          </p:cNvSpPr>
          <p:nvPr>
            <p:ph type="ftr" sz="quarter" idx="11"/>
          </p:nvPr>
        </p:nvSpPr>
        <p:spPr/>
        <p:txBody>
          <a:bodyPr/>
          <a:lstStyle/>
          <a:p>
            <a:r>
              <a:rPr lang="en-US"/>
              <a:t>Cornell CS4414 - Fall 2020.</a:t>
            </a:r>
          </a:p>
        </p:txBody>
      </p:sp>
      <p:sp>
        <p:nvSpPr>
          <p:cNvPr id="6" name="Slide Number Placeholder 5">
            <a:extLst>
              <a:ext uri="{FF2B5EF4-FFF2-40B4-BE49-F238E27FC236}">
                <a16:creationId xmlns:a16="http://schemas.microsoft.com/office/drawing/2014/main" id="{0638587A-8E76-4DAD-8F99-D80C9A55CCD1}"/>
              </a:ext>
            </a:extLst>
          </p:cNvPr>
          <p:cNvSpPr>
            <a:spLocks noGrp="1"/>
          </p:cNvSpPr>
          <p:nvPr>
            <p:ph type="sldNum" sz="quarter" idx="12"/>
          </p:nvPr>
        </p:nvSpPr>
        <p:spPr/>
        <p:txBody>
          <a:bodyPr/>
          <a:lstStyle/>
          <a:p>
            <a:fld id="{6547F9EC-0141-428E-9624-21FD351CB832}" type="slidenum">
              <a:rPr lang="en-US" smtClean="0"/>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179427963"/>
              </p:ext>
            </p:extLst>
          </p:nvPr>
        </p:nvGraphicFramePr>
        <p:xfrm>
          <a:off x="2415965" y="2726073"/>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b="1" i="1" dirty="0">
                          <a:solidFill>
                            <a:srgbClr val="C00000"/>
                          </a:solidFill>
                          <a:latin typeface="Calibri" pitchFamily="34" charset="0"/>
                        </a:rPr>
                        <a:t>Number</a:t>
                      </a:r>
                    </a:p>
                  </a:txBody>
                  <a:tcPr>
                    <a:solidFill>
                      <a:schemeClr val="bg1"/>
                    </a:solidFill>
                  </a:tcPr>
                </a:tc>
                <a:tc>
                  <a:txBody>
                    <a:bodyPr/>
                    <a:lstStyle/>
                    <a:p>
                      <a:r>
                        <a:rPr lang="en-US" b="1" i="1" dirty="0">
                          <a:solidFill>
                            <a:srgbClr val="C00000"/>
                          </a:solidFill>
                          <a:latin typeface="Calibri" pitchFamily="34" charset="0"/>
                        </a:rPr>
                        <a:t>Name</a:t>
                      </a:r>
                    </a:p>
                  </a:txBody>
                  <a:tcPr>
                    <a:solidFill>
                      <a:schemeClr val="bg1"/>
                    </a:solidFill>
                  </a:tcPr>
                </a:tc>
                <a:tc>
                  <a:txBody>
                    <a:bodyPr/>
                    <a:lstStyle/>
                    <a:p>
                      <a:r>
                        <a:rPr lang="en-US" b="1"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b="1" dirty="0">
                          <a:latin typeface="Calibri" pitchFamily="34" charset="0"/>
                        </a:rPr>
                        <a:t>0</a:t>
                      </a:r>
                    </a:p>
                  </a:txBody>
                  <a:tcPr>
                    <a:solidFill>
                      <a:schemeClr val="accent2">
                        <a:lumMod val="20000"/>
                        <a:lumOff val="80000"/>
                      </a:schemeClr>
                    </a:solidFill>
                  </a:tcPr>
                </a:tc>
                <a:tc>
                  <a:txBody>
                    <a:bodyPr/>
                    <a:lstStyle/>
                    <a:p>
                      <a:r>
                        <a:rPr lang="en-US" b="1" dirty="0">
                          <a:latin typeface="Courier New"/>
                        </a:rPr>
                        <a:t>read</a:t>
                      </a:r>
                    </a:p>
                  </a:txBody>
                  <a:tcPr>
                    <a:solidFill>
                      <a:schemeClr val="accent2">
                        <a:lumMod val="20000"/>
                        <a:lumOff val="80000"/>
                      </a:schemeClr>
                    </a:solidFill>
                  </a:tcPr>
                </a:tc>
                <a:tc>
                  <a:txBody>
                    <a:bodyPr/>
                    <a:lstStyle/>
                    <a:p>
                      <a:r>
                        <a:rPr lang="en-US" b="1" dirty="0">
                          <a:latin typeface="Calibri" pitchFamily="34" charset="0"/>
                        </a:rPr>
                        <a:t>Read file</a:t>
                      </a:r>
                    </a:p>
                  </a:txBody>
                  <a:tcPr>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r>
                        <a:rPr lang="en-US" b="1" dirty="0">
                          <a:latin typeface="Calibri" pitchFamily="34" charset="0"/>
                        </a:rPr>
                        <a:t>1</a:t>
                      </a:r>
                    </a:p>
                  </a:txBody>
                  <a:tcPr>
                    <a:solidFill>
                      <a:schemeClr val="accent2">
                        <a:lumMod val="20000"/>
                        <a:lumOff val="80000"/>
                      </a:schemeClr>
                    </a:solidFill>
                  </a:tcPr>
                </a:tc>
                <a:tc>
                  <a:txBody>
                    <a:bodyPr/>
                    <a:lstStyle/>
                    <a:p>
                      <a:r>
                        <a:rPr lang="en-US" b="1" dirty="0">
                          <a:latin typeface="Courier New"/>
                        </a:rPr>
                        <a:t>write</a:t>
                      </a:r>
                    </a:p>
                  </a:txBody>
                  <a:tcPr>
                    <a:solidFill>
                      <a:schemeClr val="accent2">
                        <a:lumMod val="20000"/>
                        <a:lumOff val="80000"/>
                      </a:schemeClr>
                    </a:solidFill>
                  </a:tcPr>
                </a:tc>
                <a:tc>
                  <a:txBody>
                    <a:bodyPr/>
                    <a:lstStyle/>
                    <a:p>
                      <a:r>
                        <a:rPr lang="en-US" b="1" dirty="0">
                          <a:latin typeface="Calibri" pitchFamily="34" charset="0"/>
                        </a:rPr>
                        <a:t>Write file</a:t>
                      </a:r>
                    </a:p>
                  </a:txBody>
                  <a:tcP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r>
                        <a:rPr lang="en-US" b="1" dirty="0">
                          <a:latin typeface="Calibri" pitchFamily="34" charset="0"/>
                        </a:rPr>
                        <a:t>2</a:t>
                      </a:r>
                    </a:p>
                  </a:txBody>
                  <a:tcPr>
                    <a:solidFill>
                      <a:schemeClr val="accent2">
                        <a:lumMod val="20000"/>
                        <a:lumOff val="80000"/>
                      </a:schemeClr>
                    </a:solidFill>
                  </a:tcPr>
                </a:tc>
                <a:tc>
                  <a:txBody>
                    <a:bodyPr/>
                    <a:lstStyle/>
                    <a:p>
                      <a:r>
                        <a:rPr lang="en-US" b="1" dirty="0">
                          <a:latin typeface="Courier New"/>
                        </a:rPr>
                        <a:t>open</a:t>
                      </a:r>
                    </a:p>
                  </a:txBody>
                  <a:tcPr>
                    <a:solidFill>
                      <a:schemeClr val="accent2">
                        <a:lumMod val="20000"/>
                        <a:lumOff val="80000"/>
                      </a:schemeClr>
                    </a:solidFill>
                  </a:tcPr>
                </a:tc>
                <a:tc>
                  <a:txBody>
                    <a:bodyPr/>
                    <a:lstStyle/>
                    <a:p>
                      <a:r>
                        <a:rPr lang="en-US" b="1" dirty="0">
                          <a:latin typeface="Calibri" pitchFamily="34" charset="0"/>
                        </a:rPr>
                        <a:t>Open file</a:t>
                      </a: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b="1" dirty="0">
                          <a:latin typeface="Calibri" pitchFamily="34" charset="0"/>
                        </a:rPr>
                        <a:t>3</a:t>
                      </a:r>
                    </a:p>
                  </a:txBody>
                  <a:tcPr>
                    <a:solidFill>
                      <a:schemeClr val="accent2">
                        <a:lumMod val="20000"/>
                        <a:lumOff val="80000"/>
                      </a:schemeClr>
                    </a:solidFill>
                  </a:tcPr>
                </a:tc>
                <a:tc>
                  <a:txBody>
                    <a:bodyPr/>
                    <a:lstStyle/>
                    <a:p>
                      <a:r>
                        <a:rPr lang="en-US" b="1" dirty="0">
                          <a:latin typeface="Courier New"/>
                        </a:rPr>
                        <a:t>close</a:t>
                      </a:r>
                    </a:p>
                  </a:txBody>
                  <a:tcPr>
                    <a:solidFill>
                      <a:schemeClr val="accent2">
                        <a:lumMod val="20000"/>
                        <a:lumOff val="80000"/>
                      </a:schemeClr>
                    </a:solidFill>
                  </a:tcPr>
                </a:tc>
                <a:tc>
                  <a:txBody>
                    <a:bodyPr/>
                    <a:lstStyle/>
                    <a:p>
                      <a:r>
                        <a:rPr lang="en-US" b="1" dirty="0">
                          <a:latin typeface="Calibri" pitchFamily="34" charset="0"/>
                        </a:rPr>
                        <a:t>Close file</a:t>
                      </a:r>
                    </a:p>
                  </a:txBody>
                  <a:tcPr>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r>
                        <a:rPr lang="en-US" b="1" dirty="0">
                          <a:latin typeface="Calibri" pitchFamily="34" charset="0"/>
                        </a:rPr>
                        <a:t>4</a:t>
                      </a:r>
                    </a:p>
                  </a:txBody>
                  <a:tcPr>
                    <a:solidFill>
                      <a:schemeClr val="accent2">
                        <a:lumMod val="20000"/>
                        <a:lumOff val="80000"/>
                      </a:schemeClr>
                    </a:solidFill>
                  </a:tcPr>
                </a:tc>
                <a:tc>
                  <a:txBody>
                    <a:bodyPr/>
                    <a:lstStyle/>
                    <a:p>
                      <a:r>
                        <a:rPr lang="en-US" b="1" dirty="0">
                          <a:latin typeface="Courier New"/>
                        </a:rPr>
                        <a:t>stat</a:t>
                      </a:r>
                    </a:p>
                  </a:txBody>
                  <a:tcPr>
                    <a:solidFill>
                      <a:schemeClr val="accent2">
                        <a:lumMod val="20000"/>
                        <a:lumOff val="80000"/>
                      </a:schemeClr>
                    </a:solidFill>
                  </a:tcPr>
                </a:tc>
                <a:tc>
                  <a:txBody>
                    <a:bodyPr/>
                    <a:lstStyle/>
                    <a:p>
                      <a:r>
                        <a:rPr lang="en-US" b="1" dirty="0">
                          <a:latin typeface="Calibri" pitchFamily="34" charset="0"/>
                        </a:rPr>
                        <a:t>Get info</a:t>
                      </a:r>
                      <a:r>
                        <a:rPr lang="en-US" b="1" baseline="0" dirty="0">
                          <a:latin typeface="Calibri" pitchFamily="34" charset="0"/>
                        </a:rPr>
                        <a:t> about file</a:t>
                      </a:r>
                      <a:endParaRPr lang="en-US" b="1" dirty="0">
                        <a:latin typeface="Calibri" pitchFamily="34" charset="0"/>
                      </a:endParaRPr>
                    </a:p>
                  </a:txBody>
                  <a:tcPr>
                    <a:solidFill>
                      <a:schemeClr val="accent2">
                        <a:lumMod val="20000"/>
                        <a:lumOff val="80000"/>
                      </a:schemeClr>
                    </a:solidFill>
                  </a:tcPr>
                </a:tc>
                <a:extLst>
                  <a:ext uri="{0D108BD9-81ED-4DB2-BD59-A6C34878D82A}">
                    <a16:rowId xmlns:a16="http://schemas.microsoft.com/office/drawing/2014/main" val="10005"/>
                  </a:ext>
                </a:extLst>
              </a:tr>
              <a:tr h="370840">
                <a:tc>
                  <a:txBody>
                    <a:bodyPr/>
                    <a:lstStyle/>
                    <a:p>
                      <a:r>
                        <a:rPr lang="en-US" b="1" dirty="0">
                          <a:latin typeface="Calibri" pitchFamily="34" charset="0"/>
                        </a:rPr>
                        <a:t>57</a:t>
                      </a:r>
                    </a:p>
                  </a:txBody>
                  <a:tcPr>
                    <a:solidFill>
                      <a:schemeClr val="accent2">
                        <a:lumMod val="20000"/>
                        <a:lumOff val="80000"/>
                      </a:schemeClr>
                    </a:solidFill>
                  </a:tcPr>
                </a:tc>
                <a:tc>
                  <a:txBody>
                    <a:bodyPr/>
                    <a:lstStyle/>
                    <a:p>
                      <a:r>
                        <a:rPr lang="en-US" b="1" dirty="0">
                          <a:latin typeface="Courier New"/>
                        </a:rPr>
                        <a:t>fork</a:t>
                      </a:r>
                    </a:p>
                  </a:txBody>
                  <a:tcPr>
                    <a:solidFill>
                      <a:schemeClr val="accent2">
                        <a:lumMod val="20000"/>
                        <a:lumOff val="80000"/>
                      </a:schemeClr>
                    </a:solidFill>
                  </a:tcPr>
                </a:tc>
                <a:tc>
                  <a:txBody>
                    <a:bodyPr/>
                    <a:lstStyle/>
                    <a:p>
                      <a:r>
                        <a:rPr lang="en-US" b="1" dirty="0">
                          <a:latin typeface="Calibri" pitchFamily="34" charset="0"/>
                        </a:rPr>
                        <a:t>Create process</a:t>
                      </a:r>
                    </a:p>
                  </a:txBody>
                  <a:tcPr>
                    <a:solidFill>
                      <a:schemeClr val="accent2">
                        <a:lumMod val="20000"/>
                        <a:lumOff val="80000"/>
                      </a:schemeClr>
                    </a:solidFill>
                  </a:tcPr>
                </a:tc>
                <a:extLst>
                  <a:ext uri="{0D108BD9-81ED-4DB2-BD59-A6C34878D82A}">
                    <a16:rowId xmlns:a16="http://schemas.microsoft.com/office/drawing/2014/main" val="10006"/>
                  </a:ext>
                </a:extLst>
              </a:tr>
              <a:tr h="370840">
                <a:tc>
                  <a:txBody>
                    <a:bodyPr/>
                    <a:lstStyle/>
                    <a:p>
                      <a:r>
                        <a:rPr lang="en-US" b="1" dirty="0">
                          <a:latin typeface="Calibri" pitchFamily="34" charset="0"/>
                        </a:rPr>
                        <a:t>59</a:t>
                      </a:r>
                    </a:p>
                  </a:txBody>
                  <a:tcPr>
                    <a:solidFill>
                      <a:schemeClr val="accent2">
                        <a:lumMod val="20000"/>
                        <a:lumOff val="80000"/>
                      </a:schemeClr>
                    </a:solidFill>
                  </a:tcPr>
                </a:tc>
                <a:tc>
                  <a:txBody>
                    <a:bodyPr/>
                    <a:lstStyle/>
                    <a:p>
                      <a:r>
                        <a:rPr lang="en-US" b="1" dirty="0" err="1">
                          <a:latin typeface="Courier New"/>
                        </a:rPr>
                        <a:t>execve</a:t>
                      </a:r>
                      <a:endParaRPr lang="en-US" b="1" dirty="0">
                        <a:latin typeface="Courier New"/>
                      </a:endParaRPr>
                    </a:p>
                  </a:txBody>
                  <a:tcPr>
                    <a:solidFill>
                      <a:schemeClr val="accent2">
                        <a:lumMod val="20000"/>
                        <a:lumOff val="80000"/>
                      </a:schemeClr>
                    </a:solidFill>
                  </a:tcPr>
                </a:tc>
                <a:tc>
                  <a:txBody>
                    <a:bodyPr/>
                    <a:lstStyle/>
                    <a:p>
                      <a:r>
                        <a:rPr lang="en-US" b="1" dirty="0">
                          <a:latin typeface="Calibri" pitchFamily="34" charset="0"/>
                        </a:rPr>
                        <a:t>Execute a program</a:t>
                      </a:r>
                    </a:p>
                  </a:txBody>
                  <a:tcPr>
                    <a:solidFill>
                      <a:schemeClr val="accent2">
                        <a:lumMod val="20000"/>
                        <a:lumOff val="80000"/>
                      </a:schemeClr>
                    </a:solidFill>
                  </a:tcPr>
                </a:tc>
                <a:extLst>
                  <a:ext uri="{0D108BD9-81ED-4DB2-BD59-A6C34878D82A}">
                    <a16:rowId xmlns:a16="http://schemas.microsoft.com/office/drawing/2014/main" val="10007"/>
                  </a:ext>
                </a:extLst>
              </a:tr>
              <a:tr h="370840">
                <a:tc>
                  <a:txBody>
                    <a:bodyPr/>
                    <a:lstStyle/>
                    <a:p>
                      <a:r>
                        <a:rPr lang="en-US" b="1" dirty="0">
                          <a:latin typeface="Calibri" pitchFamily="34" charset="0"/>
                        </a:rPr>
                        <a:t>60</a:t>
                      </a:r>
                    </a:p>
                  </a:txBody>
                  <a:tcPr>
                    <a:solidFill>
                      <a:schemeClr val="accent2">
                        <a:lumMod val="20000"/>
                        <a:lumOff val="80000"/>
                      </a:schemeClr>
                    </a:solidFill>
                  </a:tcPr>
                </a:tc>
                <a:tc>
                  <a:txBody>
                    <a:bodyPr/>
                    <a:lstStyle/>
                    <a:p>
                      <a:r>
                        <a:rPr lang="en-US" b="1" dirty="0">
                          <a:latin typeface="Courier New"/>
                        </a:rPr>
                        <a:t>_exit</a:t>
                      </a:r>
                    </a:p>
                  </a:txBody>
                  <a:tcPr>
                    <a:solidFill>
                      <a:schemeClr val="accent2">
                        <a:lumMod val="20000"/>
                        <a:lumOff val="80000"/>
                      </a:schemeClr>
                    </a:solidFill>
                  </a:tcPr>
                </a:tc>
                <a:tc>
                  <a:txBody>
                    <a:bodyPr/>
                    <a:lstStyle/>
                    <a:p>
                      <a:r>
                        <a:rPr lang="en-US" b="1" dirty="0">
                          <a:latin typeface="Calibri" pitchFamily="34" charset="0"/>
                        </a:rPr>
                        <a:t>Terminate process</a:t>
                      </a:r>
                    </a:p>
                  </a:txBody>
                  <a:tcPr>
                    <a:solidFill>
                      <a:schemeClr val="accent2">
                        <a:lumMod val="20000"/>
                        <a:lumOff val="80000"/>
                      </a:schemeClr>
                    </a:solidFill>
                  </a:tcPr>
                </a:tc>
                <a:extLst>
                  <a:ext uri="{0D108BD9-81ED-4DB2-BD59-A6C34878D82A}">
                    <a16:rowId xmlns:a16="http://schemas.microsoft.com/office/drawing/2014/main" val="10008"/>
                  </a:ext>
                </a:extLst>
              </a:tr>
              <a:tr h="370840">
                <a:tc>
                  <a:txBody>
                    <a:bodyPr/>
                    <a:lstStyle/>
                    <a:p>
                      <a:r>
                        <a:rPr lang="en-US" b="1" dirty="0">
                          <a:latin typeface="Calibri" pitchFamily="34" charset="0"/>
                        </a:rPr>
                        <a:t>62</a:t>
                      </a:r>
                    </a:p>
                  </a:txBody>
                  <a:tcPr>
                    <a:solidFill>
                      <a:schemeClr val="accent2">
                        <a:lumMod val="20000"/>
                        <a:lumOff val="80000"/>
                      </a:schemeClr>
                    </a:solidFill>
                  </a:tcPr>
                </a:tc>
                <a:tc>
                  <a:txBody>
                    <a:bodyPr/>
                    <a:lstStyle/>
                    <a:p>
                      <a:r>
                        <a:rPr lang="en-US" b="1" dirty="0">
                          <a:latin typeface="Courier New"/>
                        </a:rPr>
                        <a:t>kill</a:t>
                      </a:r>
                    </a:p>
                  </a:txBody>
                  <a:tcPr>
                    <a:solidFill>
                      <a:schemeClr val="accent2">
                        <a:lumMod val="20000"/>
                        <a:lumOff val="80000"/>
                      </a:schemeClr>
                    </a:solidFill>
                  </a:tcPr>
                </a:tc>
                <a:tc>
                  <a:txBody>
                    <a:bodyPr/>
                    <a:lstStyle/>
                    <a:p>
                      <a:r>
                        <a:rPr lang="en-US" b="1" dirty="0">
                          <a:latin typeface="Calibri" pitchFamily="34" charset="0"/>
                        </a:rPr>
                        <a:t>Send signal to process</a:t>
                      </a:r>
                    </a:p>
                  </a:txBody>
                  <a:tcP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1315234" y="1741714"/>
            <a:ext cx="7896225" cy="500331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defTabSz="914400"/>
            <a:r>
              <a:rPr lang="en-US" dirty="0">
                <a:solidFill>
                  <a:srgbClr val="000000"/>
                </a:solidFill>
              </a:rPr>
              <a:t>Each Linux system call has a unique ID number</a:t>
            </a:r>
          </a:p>
          <a:p>
            <a:pPr defTabSz="914400"/>
            <a:r>
              <a:rPr lang="en-US" dirty="0">
                <a:solidFill>
                  <a:srgbClr val="000000"/>
                </a:solidFill>
              </a:rPr>
              <a:t>Examples:</a:t>
            </a:r>
          </a:p>
        </p:txBody>
      </p:sp>
    </p:spTree>
    <p:extLst>
      <p:ext uri="{BB962C8B-B14F-4D97-AF65-F5344CB8AC3E}">
        <p14:creationId xmlns:p14="http://schemas.microsoft.com/office/powerpoint/2010/main" val="3367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2A5A0D-4E8F-43E0-BDCB-7D13C7221F02}"/>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A71A8CBA-000E-4E85-89DC-CBD83ADBCEA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ACE8312-C1BD-4C69-9B48-494A7949FBA2}"/>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982665F6-1735-4CE2-AA81-40077A9DF1F3}"/>
              </a:ext>
            </a:extLst>
          </p:cNvPr>
          <p:cNvSpPr txBox="1"/>
          <p:nvPr/>
        </p:nvSpPr>
        <p:spPr>
          <a:xfrm>
            <a:off x="783169" y="2308574"/>
            <a:ext cx="2611966" cy="1200329"/>
          </a:xfrm>
          <a:prstGeom prst="rect">
            <a:avLst/>
          </a:prstGeom>
          <a:solidFill>
            <a:srgbClr val="FFC000"/>
          </a:solidFill>
        </p:spPr>
        <p:txBody>
          <a:bodyPr wrap="square" rtlCol="0">
            <a:spAutoFit/>
          </a:bodyPr>
          <a:lstStyle/>
          <a:p>
            <a:r>
              <a:rPr lang="en-US" dirty="0"/>
              <a:t>In many situations, we have a normal control flow but must also deal with abnormal events.</a:t>
            </a:r>
          </a:p>
        </p:txBody>
      </p:sp>
      <p:sp>
        <p:nvSpPr>
          <p:cNvPr id="8" name="TextBox 7">
            <a:extLst>
              <a:ext uri="{FF2B5EF4-FFF2-40B4-BE49-F238E27FC236}">
                <a16:creationId xmlns:a16="http://schemas.microsoft.com/office/drawing/2014/main" id="{A8627F95-71E9-4AD6-948E-6F5EF74E5B8F}"/>
              </a:ext>
            </a:extLst>
          </p:cNvPr>
          <p:cNvSpPr txBox="1"/>
          <p:nvPr/>
        </p:nvSpPr>
        <p:spPr>
          <a:xfrm>
            <a:off x="3890433" y="2857047"/>
            <a:ext cx="2611966" cy="1754326"/>
          </a:xfrm>
          <a:prstGeom prst="rect">
            <a:avLst/>
          </a:prstGeom>
          <a:solidFill>
            <a:srgbClr val="FFC000"/>
          </a:solidFill>
        </p:spPr>
        <p:txBody>
          <a:bodyPr wrap="square" rtlCol="0">
            <a:spAutoFit/>
          </a:bodyPr>
          <a:lstStyle/>
          <a:p>
            <a:r>
              <a:rPr lang="en-US" dirty="0"/>
              <a:t>The hardware has this issue: an I/O event might finish more or less at any instant.  Interrupts are like procedure calls that occur “when needed”.</a:t>
            </a:r>
          </a:p>
        </p:txBody>
      </p:sp>
      <p:sp>
        <p:nvSpPr>
          <p:cNvPr id="9" name="TextBox 8">
            <a:extLst>
              <a:ext uri="{FF2B5EF4-FFF2-40B4-BE49-F238E27FC236}">
                <a16:creationId xmlns:a16="http://schemas.microsoft.com/office/drawing/2014/main" id="{1B288D18-9467-4530-8A25-2BB729EEA0ED}"/>
              </a:ext>
            </a:extLst>
          </p:cNvPr>
          <p:cNvSpPr txBox="1"/>
          <p:nvPr/>
        </p:nvSpPr>
        <p:spPr>
          <a:xfrm>
            <a:off x="6921329" y="2308574"/>
            <a:ext cx="4208104" cy="646331"/>
          </a:xfrm>
          <a:prstGeom prst="rect">
            <a:avLst/>
          </a:prstGeom>
          <a:solidFill>
            <a:srgbClr val="FFC000"/>
          </a:solidFill>
        </p:spPr>
        <p:txBody>
          <a:bodyPr wrap="square" rtlCol="0">
            <a:spAutoFit/>
          </a:bodyPr>
          <a:lstStyle/>
          <a:p>
            <a:r>
              <a:rPr lang="en-US" dirty="0"/>
              <a:t>Linux offers programmable signal handling mechanisms that mimic interrupts.</a:t>
            </a:r>
          </a:p>
        </p:txBody>
      </p:sp>
      <p:sp>
        <p:nvSpPr>
          <p:cNvPr id="10" name="TextBox 9">
            <a:extLst>
              <a:ext uri="{FF2B5EF4-FFF2-40B4-BE49-F238E27FC236}">
                <a16:creationId xmlns:a16="http://schemas.microsoft.com/office/drawing/2014/main" id="{4880DEE1-E16C-4833-8EDF-49D570664542}"/>
              </a:ext>
            </a:extLst>
          </p:cNvPr>
          <p:cNvSpPr txBox="1"/>
          <p:nvPr/>
        </p:nvSpPr>
        <p:spPr>
          <a:xfrm>
            <a:off x="6921329" y="3409665"/>
            <a:ext cx="4597569" cy="646331"/>
          </a:xfrm>
          <a:prstGeom prst="rect">
            <a:avLst/>
          </a:prstGeom>
          <a:solidFill>
            <a:srgbClr val="FFC000"/>
          </a:solidFill>
        </p:spPr>
        <p:txBody>
          <a:bodyPr wrap="square" rtlCol="0">
            <a:spAutoFit/>
          </a:bodyPr>
          <a:lstStyle/>
          <a:p>
            <a:r>
              <a:rPr lang="en-US" dirty="0"/>
              <a:t>C++ offers a similar concept via its throw statement, and the try/catch control structure.</a:t>
            </a:r>
          </a:p>
        </p:txBody>
      </p:sp>
      <p:sp>
        <p:nvSpPr>
          <p:cNvPr id="11" name="TextBox 10">
            <a:extLst>
              <a:ext uri="{FF2B5EF4-FFF2-40B4-BE49-F238E27FC236}">
                <a16:creationId xmlns:a16="http://schemas.microsoft.com/office/drawing/2014/main" id="{D1A60B0F-C593-4CEF-AD71-EDA5DAD9BFCE}"/>
              </a:ext>
            </a:extLst>
          </p:cNvPr>
          <p:cNvSpPr txBox="1"/>
          <p:nvPr/>
        </p:nvSpPr>
        <p:spPr>
          <a:xfrm>
            <a:off x="6921328" y="4450003"/>
            <a:ext cx="4597569" cy="646331"/>
          </a:xfrm>
          <a:prstGeom prst="rect">
            <a:avLst/>
          </a:prstGeom>
          <a:solidFill>
            <a:srgbClr val="FFC000"/>
          </a:solidFill>
        </p:spPr>
        <p:txBody>
          <a:bodyPr wrap="square" rtlCol="0">
            <a:spAutoFit/>
          </a:bodyPr>
          <a:lstStyle/>
          <a:p>
            <a:r>
              <a:rPr lang="en-US" dirty="0"/>
              <a:t>All forms of exceptions can disrupt computation, making it very hard to write a “safe” handler!</a:t>
            </a:r>
          </a:p>
        </p:txBody>
      </p:sp>
      <p:sp>
        <p:nvSpPr>
          <p:cNvPr id="12" name="TextBox 11">
            <a:extLst>
              <a:ext uri="{FF2B5EF4-FFF2-40B4-BE49-F238E27FC236}">
                <a16:creationId xmlns:a16="http://schemas.microsoft.com/office/drawing/2014/main" id="{28294BA0-3AAA-4B70-B72E-3E9213EC2765}"/>
              </a:ext>
            </a:extLst>
          </p:cNvPr>
          <p:cNvSpPr txBox="1"/>
          <p:nvPr/>
        </p:nvSpPr>
        <p:spPr>
          <a:xfrm>
            <a:off x="783169" y="3778759"/>
            <a:ext cx="2611966" cy="1200329"/>
          </a:xfrm>
          <a:prstGeom prst="rect">
            <a:avLst/>
          </a:prstGeom>
          <a:solidFill>
            <a:srgbClr val="FFC000"/>
          </a:solidFill>
        </p:spPr>
        <p:txBody>
          <a:bodyPr wrap="square" rtlCol="0">
            <a:spAutoFit/>
          </a:bodyPr>
          <a:lstStyle/>
          <a:p>
            <a:r>
              <a:rPr lang="en-US" dirty="0"/>
              <a:t>Can Dijkstra’s concept of creating abstractions offer a unified way to deal with abnormal control flow?</a:t>
            </a:r>
          </a:p>
        </p:txBody>
      </p:sp>
    </p:spTree>
    <p:extLst>
      <p:ext uri="{BB962C8B-B14F-4D97-AF65-F5344CB8AC3E}">
        <p14:creationId xmlns:p14="http://schemas.microsoft.com/office/powerpoint/2010/main" val="30295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Tree>
    <p:extLst>
      <p:ext uri="{BB962C8B-B14F-4D97-AF65-F5344CB8AC3E}">
        <p14:creationId xmlns:p14="http://schemas.microsoft.com/office/powerpoint/2010/main" val="28160739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1905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0258" name="Rectangle 2"/>
          <p:cNvSpPr>
            <a:spLocks noGrp="1" noChangeArrowheads="1"/>
          </p:cNvSpPr>
          <p:nvPr>
            <p:ph type="title"/>
          </p:nvPr>
        </p:nvSpPr>
        <p:spPr>
          <a:xfrm>
            <a:off x="1905000" y="188912"/>
            <a:ext cx="8606503" cy="573088"/>
          </a:xfrm>
          <a:noFill/>
          <a:ln/>
        </p:spPr>
        <p:txBody>
          <a:bodyPr>
            <a:normAutofit fontScale="90000"/>
          </a:bodyPr>
          <a:lstStyle/>
          <a:p>
            <a:r>
              <a:rPr lang="en-US" dirty="0"/>
              <a:t>System Call Example: Opening File</a:t>
            </a:r>
          </a:p>
        </p:txBody>
      </p:sp>
      <p:sp>
        <p:nvSpPr>
          <p:cNvPr id="480271" name="Rectangle 15"/>
          <p:cNvSpPr>
            <a:spLocks noGrp="1" noChangeArrowheads="1"/>
          </p:cNvSpPr>
          <p:nvPr>
            <p:ph type="body" idx="1"/>
          </p:nvPr>
        </p:nvSpPr>
        <p:spPr>
          <a:xfrm>
            <a:off x="1887008" y="859520"/>
            <a:ext cx="8399992" cy="1045481"/>
          </a:xfrm>
        </p:spPr>
        <p:txBody>
          <a:bodyPr>
            <a:normAutofit/>
          </a:bodyPr>
          <a:lstStyle/>
          <a:p>
            <a:r>
              <a:rPr lang="en-US" sz="2000" dirty="0"/>
              <a:t>User calls: </a:t>
            </a:r>
            <a:r>
              <a:rPr lang="en-US" sz="2000" dirty="0">
                <a:latin typeface="Courier New" pitchFamily="49" charset="0"/>
              </a:rPr>
              <a:t>open(filename, options)</a:t>
            </a:r>
            <a:endParaRPr lang="en-US" sz="2000" dirty="0"/>
          </a:p>
          <a:p>
            <a:r>
              <a:rPr lang="en-US" sz="2000" dirty="0"/>
              <a:t>Calls __</a:t>
            </a:r>
            <a:r>
              <a:rPr lang="en-US" sz="2000" dirty="0">
                <a:latin typeface="Courier New" pitchFamily="49" charset="0"/>
              </a:rPr>
              <a:t>open</a:t>
            </a:r>
            <a:r>
              <a:rPr lang="en-US" sz="2000" dirty="0"/>
              <a:t> function, which invokes system call instruction </a:t>
            </a:r>
            <a:r>
              <a:rPr lang="en-US" sz="2000" dirty="0" err="1">
                <a:latin typeface="Courier New" pitchFamily="49" charset="0"/>
              </a:rPr>
              <a:t>syscall</a:t>
            </a:r>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000" dirty="0"/>
          </a:p>
          <a:p>
            <a:pPr marL="0" indent="0">
              <a:buNone/>
            </a:pPr>
            <a:endParaRPr lang="en-US" sz="2000" dirty="0"/>
          </a:p>
        </p:txBody>
      </p:sp>
      <p:sp>
        <p:nvSpPr>
          <p:cNvPr id="480272" name="Text Box 16"/>
          <p:cNvSpPr txBox="1">
            <a:spLocks noChangeArrowheads="1"/>
          </p:cNvSpPr>
          <p:nvPr/>
        </p:nvSpPr>
        <p:spPr bwMode="auto">
          <a:xfrm>
            <a:off x="2053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2006383" y="4191001"/>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4697772" y="4191001"/>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2820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2827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5640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2814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2814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3689132" y="4953001"/>
            <a:ext cx="107899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a:t>
            </a:r>
          </a:p>
        </p:txBody>
      </p:sp>
      <p:sp>
        <p:nvSpPr>
          <p:cNvPr id="25" name="Rectangle 12"/>
          <p:cNvSpPr>
            <a:spLocks noChangeArrowheads="1"/>
          </p:cNvSpPr>
          <p:nvPr/>
        </p:nvSpPr>
        <p:spPr bwMode="auto">
          <a:xfrm>
            <a:off x="5670332" y="5410201"/>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Open file</a:t>
            </a:r>
          </a:p>
        </p:txBody>
      </p:sp>
      <p:sp>
        <p:nvSpPr>
          <p:cNvPr id="26" name="Rectangle 13"/>
          <p:cNvSpPr>
            <a:spLocks noChangeArrowheads="1"/>
          </p:cNvSpPr>
          <p:nvPr/>
        </p:nvSpPr>
        <p:spPr bwMode="auto">
          <a:xfrm>
            <a:off x="3689132" y="5719763"/>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Returns</a:t>
            </a:r>
            <a:endParaRPr lang="en-US" dirty="0">
              <a:latin typeface="Calibri" pitchFamily="34" charset="0"/>
            </a:endParaRPr>
          </a:p>
        </p:txBody>
      </p:sp>
      <p:sp>
        <p:nvSpPr>
          <p:cNvPr id="28" name="Text Box 15"/>
          <p:cNvSpPr txBox="1">
            <a:spLocks noChangeArrowheads="1"/>
          </p:cNvSpPr>
          <p:nvPr/>
        </p:nvSpPr>
        <p:spPr bwMode="auto">
          <a:xfrm>
            <a:off x="2209801" y="5086514"/>
            <a:ext cx="65068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syscall</a:t>
            </a:r>
            <a:endParaRPr lang="en-US" sz="1400" dirty="0">
              <a:latin typeface="Calibri" pitchFamily="34" charset="0"/>
            </a:endParaRPr>
          </a:p>
        </p:txBody>
      </p:sp>
      <p:sp>
        <p:nvSpPr>
          <p:cNvPr id="29" name="Text Box 16"/>
          <p:cNvSpPr txBox="1">
            <a:spLocks noChangeArrowheads="1"/>
          </p:cNvSpPr>
          <p:nvPr/>
        </p:nvSpPr>
        <p:spPr bwMode="auto">
          <a:xfrm>
            <a:off x="2306335" y="5291873"/>
            <a:ext cx="498329"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cmp</a:t>
            </a:r>
            <a:endParaRPr lang="en-US" sz="1400" dirty="0">
              <a:latin typeface="Calibri" pitchFamily="34" charset="0"/>
            </a:endParaRPr>
          </a:p>
        </p:txBody>
      </p:sp>
      <p:sp>
        <p:nvSpPr>
          <p:cNvPr id="32" name="Rectangle 15"/>
          <p:cNvSpPr txBox="1">
            <a:spLocks noChangeArrowheads="1"/>
          </p:cNvSpPr>
          <p:nvPr/>
        </p:nvSpPr>
        <p:spPr bwMode="auto">
          <a:xfrm>
            <a:off x="6934200" y="4241216"/>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None/>
            </a:pPr>
            <a:endParaRPr lang="en-US" sz="2000" b="0" dirty="0"/>
          </a:p>
          <a:p>
            <a:pPr marL="0" indent="0">
              <a:buNone/>
            </a:pPr>
            <a:endParaRPr lang="en-US" sz="2000" b="0" dirty="0"/>
          </a:p>
          <a:p>
            <a:endParaRPr lang="en-US" sz="2000" b="0" dirty="0"/>
          </a:p>
          <a:p>
            <a:endParaRPr lang="en-US" sz="2000" b="0" dirty="0"/>
          </a:p>
          <a:p>
            <a:pPr marL="0" indent="0">
              <a:buNone/>
            </a:pPr>
            <a:endParaRPr lang="en-US" sz="2000" b="0" dirty="0"/>
          </a:p>
        </p:txBody>
      </p:sp>
      <p:sp>
        <p:nvSpPr>
          <p:cNvPr id="2" name="TextBox 1"/>
          <p:cNvSpPr txBox="1"/>
          <p:nvPr/>
        </p:nvSpPr>
        <p:spPr>
          <a:xfrm>
            <a:off x="4343400" y="317481"/>
            <a:ext cx="6402058" cy="3693319"/>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2286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dirty="0">
              <a:latin typeface="Calibri" pitchFamily="34" charset="0"/>
            </a:endParaRPr>
          </a:p>
        </p:txBody>
      </p:sp>
      <p:sp>
        <p:nvSpPr>
          <p:cNvPr id="481282" name="Rectangle 2"/>
          <p:cNvSpPr>
            <a:spLocks noGrp="1" noChangeArrowheads="1"/>
          </p:cNvSpPr>
          <p:nvPr>
            <p:ph type="title"/>
          </p:nvPr>
        </p:nvSpPr>
        <p:spPr>
          <a:xfrm>
            <a:off x="1014153" y="587376"/>
            <a:ext cx="8844549" cy="555625"/>
          </a:xfrm>
          <a:noFill/>
          <a:ln/>
        </p:spPr>
        <p:txBody>
          <a:bodyPr>
            <a:normAutofit fontScale="90000"/>
          </a:bodyPr>
          <a:lstStyle/>
          <a:p>
            <a:r>
              <a:rPr lang="en-US" dirty="0"/>
              <a:t>Fault Example: Page Fault</a:t>
            </a:r>
          </a:p>
        </p:txBody>
      </p:sp>
      <p:sp>
        <p:nvSpPr>
          <p:cNvPr id="481297" name="Rectangle 17"/>
          <p:cNvSpPr>
            <a:spLocks noGrp="1" noChangeArrowheads="1"/>
          </p:cNvSpPr>
          <p:nvPr>
            <p:ph type="body" idx="1"/>
          </p:nvPr>
        </p:nvSpPr>
        <p:spPr>
          <a:xfrm>
            <a:off x="780492" y="1363843"/>
            <a:ext cx="10631016" cy="1996714"/>
          </a:xfrm>
        </p:spPr>
        <p:txBody>
          <a:bodyPr>
            <a:normAutofit/>
          </a:bodyPr>
          <a:lstStyle/>
          <a:p>
            <a:r>
              <a:rPr lang="en-US" sz="4000" dirty="0"/>
              <a:t>User writes to memory location</a:t>
            </a:r>
          </a:p>
          <a:p>
            <a:r>
              <a:rPr lang="en-US" sz="4000" dirty="0"/>
              <a:t>That portion (page) of user’s memory is </a:t>
            </a:r>
            <a:br>
              <a:rPr lang="en-US" sz="4000" dirty="0"/>
            </a:br>
            <a:r>
              <a:rPr lang="en-US" sz="4000" dirty="0"/>
              <a:t> currently paged out (on disk)</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marL="0" indent="0">
              <a:buNone/>
            </a:pPr>
            <a:endParaRPr lang="en-US" sz="2000" dirty="0"/>
          </a:p>
        </p:txBody>
      </p:sp>
      <p:sp>
        <p:nvSpPr>
          <p:cNvPr id="481298" name="Text Box 18"/>
          <p:cNvSpPr txBox="1">
            <a:spLocks noChangeArrowheads="1"/>
          </p:cNvSpPr>
          <p:nvPr/>
        </p:nvSpPr>
        <p:spPr bwMode="auto">
          <a:xfrm>
            <a:off x="9370106" y="583497"/>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4603750" y="3242734"/>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2362201" y="3633952"/>
            <a:ext cx="1104131"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5105400" y="3633952"/>
            <a:ext cx="1264368"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3176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3182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5995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3170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3170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3648964" y="4395952"/>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latin typeface="Calibri" pitchFamily="34" charset="0"/>
              </a:rPr>
              <a:t>Exception: page fault</a:t>
            </a:r>
          </a:p>
        </p:txBody>
      </p:sp>
      <p:sp>
        <p:nvSpPr>
          <p:cNvPr id="28" name="Rectangle 12"/>
          <p:cNvSpPr>
            <a:spLocks noChangeArrowheads="1"/>
          </p:cNvSpPr>
          <p:nvPr/>
        </p:nvSpPr>
        <p:spPr bwMode="auto">
          <a:xfrm>
            <a:off x="6026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Copy page from disk to memory</a:t>
            </a:r>
          </a:p>
        </p:txBody>
      </p:sp>
      <p:sp>
        <p:nvSpPr>
          <p:cNvPr id="29" name="Rectangle 13"/>
          <p:cNvSpPr>
            <a:spLocks noChangeArrowheads="1"/>
          </p:cNvSpPr>
          <p:nvPr/>
        </p:nvSpPr>
        <p:spPr bwMode="auto">
          <a:xfrm>
            <a:off x="4044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i="1" dirty="0">
                <a:latin typeface="Calibri" pitchFamily="34" charset="0"/>
              </a:rPr>
              <a:t>Return and </a:t>
            </a:r>
            <a:r>
              <a:rPr lang="en-US" i="1" dirty="0" err="1">
                <a:latin typeface="Calibri" pitchFamily="34" charset="0"/>
              </a:rPr>
              <a:t>reexecute</a:t>
            </a:r>
            <a:r>
              <a:rPr lang="en-US" i="1" dirty="0">
                <a:latin typeface="Calibri" pitchFamily="34" charset="0"/>
              </a:rPr>
              <a:t> </a:t>
            </a:r>
            <a:r>
              <a:rPr lang="en-US" i="1" dirty="0" err="1">
                <a:latin typeface="Calibri" pitchFamily="34" charset="0"/>
              </a:rPr>
              <a:t>movl</a:t>
            </a:r>
            <a:endParaRPr lang="en-US" dirty="0">
              <a:latin typeface="Calibri" pitchFamily="34" charset="0"/>
            </a:endParaRPr>
          </a:p>
        </p:txBody>
      </p:sp>
      <p:sp>
        <p:nvSpPr>
          <p:cNvPr id="30" name="Text Box 15"/>
          <p:cNvSpPr txBox="1">
            <a:spLocks noChangeArrowheads="1"/>
          </p:cNvSpPr>
          <p:nvPr/>
        </p:nvSpPr>
        <p:spPr bwMode="auto">
          <a:xfrm>
            <a:off x="2622333" y="4595650"/>
            <a:ext cx="544573" cy="307777"/>
          </a:xfrm>
          <a:prstGeom prst="rect">
            <a:avLst/>
          </a:prstGeom>
          <a:noFill/>
          <a:ln w="25400">
            <a:noFill/>
            <a:miter lim="800000"/>
            <a:headEnd/>
            <a:tailEnd/>
          </a:ln>
          <a:effectLst/>
        </p:spPr>
        <p:txBody>
          <a:bodyPr wrap="none">
            <a:spAutoFit/>
          </a:bodyPr>
          <a:lstStyle/>
          <a:p>
            <a:pPr algn="l">
              <a:lnSpc>
                <a:spcPct val="100000"/>
              </a:lnSpc>
            </a:pPr>
            <a:r>
              <a:rPr lang="en-US" sz="1400" dirty="0" err="1">
                <a:latin typeface="Calibri" pitchFamily="34" charset="0"/>
              </a:rPr>
              <a:t>movl</a:t>
            </a:r>
            <a:endParaRPr lang="en-US" sz="1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1024128" y="184150"/>
            <a:ext cx="10786872" cy="1339850"/>
          </a:xfrm>
        </p:spPr>
        <p:txBody>
          <a:bodyPr>
            <a:normAutofit/>
          </a:bodyPr>
          <a:lstStyle/>
          <a:p>
            <a:r>
              <a:rPr lang="en-US" sz="4800" dirty="0"/>
              <a:t>Fault Example: Invalid Memory Reference</a:t>
            </a:r>
          </a:p>
        </p:txBody>
      </p:sp>
      <p:sp>
        <p:nvSpPr>
          <p:cNvPr id="2" name="Footer Placeholder 1">
            <a:extLst>
              <a:ext uri="{FF2B5EF4-FFF2-40B4-BE49-F238E27FC236}">
                <a16:creationId xmlns:a16="http://schemas.microsoft.com/office/drawing/2014/main" id="{D7F04B8E-8C85-4AA2-A62C-3A4D789B5F55}"/>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F9B12BD0-59F3-4DC3-BD77-C6EE93C752C7}"/>
              </a:ext>
            </a:extLst>
          </p:cNvPr>
          <p:cNvSpPr>
            <a:spLocks noGrp="1"/>
          </p:cNvSpPr>
          <p:nvPr>
            <p:ph type="sldNum" sz="quarter" idx="12"/>
          </p:nvPr>
        </p:nvSpPr>
        <p:spPr/>
        <p:txBody>
          <a:bodyPr/>
          <a:lstStyle/>
          <a:p>
            <a:fld id="{6547F9EC-0141-428E-9624-21FD351CB832}" type="slidenum">
              <a:rPr lang="en-US" smtClean="0"/>
              <a:pPr/>
              <a:t>23</a:t>
            </a:fld>
            <a:endParaRPr lang="en-US"/>
          </a:p>
        </p:txBody>
      </p:sp>
      <p:sp>
        <p:nvSpPr>
          <p:cNvPr id="18" name="Rectangle 17"/>
          <p:cNvSpPr/>
          <p:nvPr/>
        </p:nvSpPr>
        <p:spPr bwMode="auto">
          <a:xfrm>
            <a:off x="2483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19" name="Rectangle 4"/>
          <p:cNvSpPr>
            <a:spLocks noChangeArrowheads="1"/>
          </p:cNvSpPr>
          <p:nvPr/>
        </p:nvSpPr>
        <p:spPr bwMode="auto">
          <a:xfrm>
            <a:off x="2584451" y="3276600"/>
            <a:ext cx="1431785"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User code</a:t>
            </a:r>
          </a:p>
        </p:txBody>
      </p:sp>
      <p:sp>
        <p:nvSpPr>
          <p:cNvPr id="20" name="Rectangle 5"/>
          <p:cNvSpPr>
            <a:spLocks noChangeArrowheads="1"/>
          </p:cNvSpPr>
          <p:nvPr/>
        </p:nvSpPr>
        <p:spPr bwMode="auto">
          <a:xfrm>
            <a:off x="5334000" y="3276600"/>
            <a:ext cx="1659540" cy="459092"/>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sz="2400" b="1" i="1" dirty="0">
                <a:solidFill>
                  <a:srgbClr val="000000">
                    <a:lumMod val="50000"/>
                    <a:lumOff val="50000"/>
                  </a:srgbClr>
                </a:solidFill>
                <a:latin typeface="Calibri" pitchFamily="34" charset="0"/>
              </a:rPr>
              <a:t>Kernel code</a:t>
            </a:r>
          </a:p>
        </p:txBody>
      </p:sp>
      <p:sp>
        <p:nvSpPr>
          <p:cNvPr id="21" name="Line 6"/>
          <p:cNvSpPr>
            <a:spLocks noChangeShapeType="1"/>
          </p:cNvSpPr>
          <p:nvPr/>
        </p:nvSpPr>
        <p:spPr bwMode="auto">
          <a:xfrm>
            <a:off x="3398838" y="3798887"/>
            <a:ext cx="0" cy="598488"/>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2" name="Line 7"/>
          <p:cNvSpPr>
            <a:spLocks noChangeShapeType="1"/>
          </p:cNvSpPr>
          <p:nvPr/>
        </p:nvSpPr>
        <p:spPr bwMode="auto">
          <a:xfrm>
            <a:off x="3405188" y="4403725"/>
            <a:ext cx="2806700"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3" name="Line 8"/>
          <p:cNvSpPr>
            <a:spLocks noChangeShapeType="1"/>
          </p:cNvSpPr>
          <p:nvPr/>
        </p:nvSpPr>
        <p:spPr bwMode="auto">
          <a:xfrm>
            <a:off x="6218238" y="4410075"/>
            <a:ext cx="0" cy="59690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6" name="Rectangle 11"/>
          <p:cNvSpPr>
            <a:spLocks noChangeArrowheads="1"/>
          </p:cNvSpPr>
          <p:nvPr/>
        </p:nvSpPr>
        <p:spPr bwMode="auto">
          <a:xfrm>
            <a:off x="3801364" y="4038601"/>
            <a:ext cx="2213116" cy="366759"/>
          </a:xfrm>
          <a:prstGeom prst="rect">
            <a:avLst/>
          </a:prstGeom>
          <a:noFill/>
          <a:ln w="12700">
            <a:noFill/>
            <a:miter lim="800000"/>
            <a:headEnd/>
            <a:tailEnd/>
          </a:ln>
          <a:effectLst/>
        </p:spPr>
        <p:txBody>
          <a:bodyPr wrap="non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Exception: page fault</a:t>
            </a:r>
          </a:p>
        </p:txBody>
      </p:sp>
      <p:sp>
        <p:nvSpPr>
          <p:cNvPr id="27" name="Rectangle 12"/>
          <p:cNvSpPr>
            <a:spLocks noChangeArrowheads="1"/>
          </p:cNvSpPr>
          <p:nvPr/>
        </p:nvSpPr>
        <p:spPr bwMode="auto">
          <a:xfrm>
            <a:off x="6248400" y="4495801"/>
            <a:ext cx="22860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Detect invalid address</a:t>
            </a:r>
          </a:p>
        </p:txBody>
      </p:sp>
      <p:sp>
        <p:nvSpPr>
          <p:cNvPr id="29" name="Text Box 15"/>
          <p:cNvSpPr txBox="1">
            <a:spLocks noChangeArrowheads="1"/>
          </p:cNvSpPr>
          <p:nvPr/>
        </p:nvSpPr>
        <p:spPr bwMode="auto">
          <a:xfrm>
            <a:off x="2843050" y="4240575"/>
            <a:ext cx="544573" cy="307777"/>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1400" dirty="0" err="1">
                <a:solidFill>
                  <a:srgbClr val="000000"/>
                </a:solidFill>
                <a:latin typeface="Calibri" pitchFamily="34" charset="0"/>
              </a:rPr>
              <a:t>movl</a:t>
            </a:r>
            <a:endParaRPr lang="en-US" sz="1400" dirty="0">
              <a:solidFill>
                <a:srgbClr val="000000"/>
              </a:solidFill>
              <a:latin typeface="Calibri" pitchFamily="34" charset="0"/>
            </a:endParaRPr>
          </a:p>
        </p:txBody>
      </p:sp>
      <p:sp>
        <p:nvSpPr>
          <p:cNvPr id="31" name="Line 7"/>
          <p:cNvSpPr>
            <a:spLocks noChangeShapeType="1"/>
          </p:cNvSpPr>
          <p:nvPr/>
        </p:nvSpPr>
        <p:spPr bwMode="auto">
          <a:xfrm>
            <a:off x="6232634" y="5005551"/>
            <a:ext cx="1768366" cy="0"/>
          </a:xfrm>
          <a:prstGeom prst="line">
            <a:avLst/>
          </a:prstGeom>
          <a:noFill/>
          <a:ln w="28575">
            <a:solidFill>
              <a:schemeClr val="tx1"/>
            </a:solidFill>
            <a:round/>
            <a:headEnd/>
            <a:tailEnd type="triangle" w="med" len="med"/>
          </a:ln>
          <a:effectLst/>
        </p:spPr>
        <p:txBody>
          <a:bodyPr wrap="none" anchor="ctr"/>
          <a:lstStyle/>
          <a:p>
            <a:pP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32" name="Rectangle 12"/>
          <p:cNvSpPr>
            <a:spLocks noChangeArrowheads="1"/>
          </p:cNvSpPr>
          <p:nvPr/>
        </p:nvSpPr>
        <p:spPr bwMode="auto">
          <a:xfrm>
            <a:off x="8001000" y="4814842"/>
            <a:ext cx="1600200" cy="366759"/>
          </a:xfrm>
          <a:prstGeom prst="rect">
            <a:avLst/>
          </a:prstGeom>
          <a:noFill/>
          <a:ln w="12700">
            <a:noFill/>
            <a:miter lim="800000"/>
            <a:headEnd/>
            <a:tailEnd/>
          </a:ln>
          <a:effectLst/>
        </p:spPr>
        <p:txBody>
          <a:bodyPr wrap="square" lIns="90479" tIns="44446" rIns="90479" bIns="44446">
            <a:spAutoFit/>
          </a:bodyPr>
          <a:lstStyle/>
          <a:p>
            <a:pPr defTabSz="914400" eaLnBrk="0" fontAlgn="base" hangingPunct="0">
              <a:spcBef>
                <a:spcPct val="0"/>
              </a:spcBef>
              <a:spcAft>
                <a:spcPct val="0"/>
              </a:spcAft>
            </a:pPr>
            <a:r>
              <a:rPr lang="en-US" i="1" dirty="0">
                <a:solidFill>
                  <a:srgbClr val="000000"/>
                </a:solidFill>
                <a:latin typeface="Calibri" pitchFamily="34" charset="0"/>
              </a:rPr>
              <a:t>Signal process</a:t>
            </a:r>
          </a:p>
        </p:txBody>
      </p:sp>
      <p:pic>
        <p:nvPicPr>
          <p:cNvPr id="25" name="Picture 24">
            <a:extLst>
              <a:ext uri="{FF2B5EF4-FFF2-40B4-BE49-F238E27FC236}">
                <a16:creationId xmlns:a16="http://schemas.microsoft.com/office/drawing/2014/main" id="{79CF7807-3B8B-4C14-9E9A-3E6A7DA5C601}"/>
              </a:ext>
            </a:extLst>
          </p:cNvPr>
          <p:cNvPicPr>
            <a:picLocks noChangeAspect="1"/>
          </p:cNvPicPr>
          <p:nvPr/>
        </p:nvPicPr>
        <p:blipFill>
          <a:blip r:embed="rId3"/>
          <a:stretch>
            <a:fillRect/>
          </a:stretch>
        </p:blipFill>
        <p:spPr>
          <a:xfrm>
            <a:off x="750341" y="5356685"/>
            <a:ext cx="10735986" cy="1475360"/>
          </a:xfrm>
          <a:prstGeom prst="rect">
            <a:avLst/>
          </a:prstGeom>
        </p:spPr>
      </p:pic>
      <p:sp>
        <p:nvSpPr>
          <p:cNvPr id="24" name="Text Box 18">
            <a:extLst>
              <a:ext uri="{FF2B5EF4-FFF2-40B4-BE49-F238E27FC236}">
                <a16:creationId xmlns:a16="http://schemas.microsoft.com/office/drawing/2014/main" id="{46203600-4F55-49C4-BB1F-31FDAA2FB5D9}"/>
              </a:ext>
            </a:extLst>
          </p:cNvPr>
          <p:cNvSpPr txBox="1">
            <a:spLocks noChangeArrowheads="1"/>
          </p:cNvSpPr>
          <p:nvPr/>
        </p:nvSpPr>
        <p:spPr bwMode="auto">
          <a:xfrm>
            <a:off x="9320977" y="1249892"/>
            <a:ext cx="2282997" cy="1323439"/>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a[5000] = 13;</a:t>
            </a:r>
          </a:p>
          <a:p>
            <a:pPr algn="l">
              <a:lnSpc>
                <a:spcPct val="100000"/>
              </a:lnSpc>
            </a:pPr>
            <a:r>
              <a:rPr lang="en-US" sz="1600" dirty="0">
                <a:latin typeface="Courier New" pitchFamily="49" charset="0"/>
              </a:rPr>
              <a:t>}</a:t>
            </a:r>
          </a:p>
        </p:txBody>
      </p:sp>
      <p:sp>
        <p:nvSpPr>
          <p:cNvPr id="28" name="Text Box 19">
            <a:extLst>
              <a:ext uri="{FF2B5EF4-FFF2-40B4-BE49-F238E27FC236}">
                <a16:creationId xmlns:a16="http://schemas.microsoft.com/office/drawing/2014/main" id="{45B8D1EA-EB71-41D8-BB02-E0794CD6B876}"/>
              </a:ext>
            </a:extLst>
          </p:cNvPr>
          <p:cNvSpPr txBox="1">
            <a:spLocks noChangeArrowheads="1"/>
          </p:cNvSpPr>
          <p:nvPr/>
        </p:nvSpPr>
        <p:spPr bwMode="auto">
          <a:xfrm>
            <a:off x="1903261" y="2381037"/>
            <a:ext cx="6931706"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Tree>
    <p:extLst>
      <p:ext uri="{BB962C8B-B14F-4D97-AF65-F5344CB8AC3E}">
        <p14:creationId xmlns:p14="http://schemas.microsoft.com/office/powerpoint/2010/main" val="2410311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48C89-A083-46B1-95FF-7196D58B3843}"/>
              </a:ext>
            </a:extLst>
          </p:cNvPr>
          <p:cNvSpPr>
            <a:spLocks noGrp="1"/>
          </p:cNvSpPr>
          <p:nvPr>
            <p:ph type="title"/>
          </p:nvPr>
        </p:nvSpPr>
        <p:spPr/>
        <p:txBody>
          <a:bodyPr/>
          <a:lstStyle/>
          <a:p>
            <a:r>
              <a:rPr lang="en-US" dirty="0"/>
              <a:t>Some flavors of segment faults</a:t>
            </a:r>
          </a:p>
        </p:txBody>
      </p:sp>
      <p:sp>
        <p:nvSpPr>
          <p:cNvPr id="6" name="Content Placeholder 5">
            <a:extLst>
              <a:ext uri="{FF2B5EF4-FFF2-40B4-BE49-F238E27FC236}">
                <a16:creationId xmlns:a16="http://schemas.microsoft.com/office/drawing/2014/main" id="{AE1EBE5A-1E9D-4C28-8771-DB1627A1B6F6}"/>
              </a:ext>
            </a:extLst>
          </p:cNvPr>
          <p:cNvSpPr>
            <a:spLocks noGrp="1"/>
          </p:cNvSpPr>
          <p:nvPr>
            <p:ph idx="1"/>
          </p:nvPr>
        </p:nvSpPr>
        <p:spPr/>
        <p:txBody>
          <a:bodyPr>
            <a:normAutofit/>
          </a:bodyPr>
          <a:lstStyle/>
          <a:p>
            <a:r>
              <a:rPr lang="en-US" dirty="0"/>
              <a:t>Trying to read or write into memory that isn’t part of your address space.</a:t>
            </a:r>
          </a:p>
          <a:p>
            <a:endParaRPr lang="en-US" dirty="0"/>
          </a:p>
          <a:p>
            <a:r>
              <a:rPr lang="en-US" dirty="0"/>
              <a:t>Trying to modify a </a:t>
            </a:r>
            <a:r>
              <a:rPr lang="en-US"/>
              <a:t>write-protected data or code </a:t>
            </a:r>
            <a:r>
              <a:rPr lang="en-US" dirty="0"/>
              <a:t>segment.</a:t>
            </a:r>
          </a:p>
          <a:p>
            <a:endParaRPr lang="en-US" dirty="0"/>
          </a:p>
          <a:p>
            <a:r>
              <a:rPr lang="en-US" dirty="0"/>
              <a:t>Trying to jump into (execute) a data segment (this is actually possible, but you have to do something special).</a:t>
            </a:r>
          </a:p>
          <a:p>
            <a:endParaRPr lang="en-US" dirty="0"/>
          </a:p>
        </p:txBody>
      </p:sp>
      <p:sp>
        <p:nvSpPr>
          <p:cNvPr id="3" name="Footer Placeholder 2">
            <a:extLst>
              <a:ext uri="{FF2B5EF4-FFF2-40B4-BE49-F238E27FC236}">
                <a16:creationId xmlns:a16="http://schemas.microsoft.com/office/drawing/2014/main" id="{269FAC8C-D9D7-4BC4-940C-A50EC0866D12}"/>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72462CA3-A443-456D-A93A-A26D34824E88}"/>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200777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468133-B9EB-4B3B-9975-EE00B3064543}"/>
              </a:ext>
            </a:extLst>
          </p:cNvPr>
          <p:cNvSpPr>
            <a:spLocks noGrp="1"/>
          </p:cNvSpPr>
          <p:nvPr>
            <p:ph type="title"/>
          </p:nvPr>
        </p:nvSpPr>
        <p:spPr/>
        <p:txBody>
          <a:bodyPr/>
          <a:lstStyle/>
          <a:p>
            <a:r>
              <a:rPr lang="en-US" dirty="0"/>
              <a:t>Yet Exceptions also allow us to emulate “infinite number of cores”</a:t>
            </a:r>
          </a:p>
        </p:txBody>
      </p:sp>
      <p:sp>
        <p:nvSpPr>
          <p:cNvPr id="6" name="Content Placeholder 5">
            <a:extLst>
              <a:ext uri="{FF2B5EF4-FFF2-40B4-BE49-F238E27FC236}">
                <a16:creationId xmlns:a16="http://schemas.microsoft.com/office/drawing/2014/main" id="{C486257A-F9EC-4160-8EEA-7696FB908F1C}"/>
              </a:ext>
            </a:extLst>
          </p:cNvPr>
          <p:cNvSpPr>
            <a:spLocks noGrp="1"/>
          </p:cNvSpPr>
          <p:nvPr>
            <p:ph idx="1"/>
          </p:nvPr>
        </p:nvSpPr>
        <p:spPr>
          <a:xfrm>
            <a:off x="1024128" y="2286000"/>
            <a:ext cx="10786872" cy="4023360"/>
          </a:xfrm>
        </p:spPr>
        <p:txBody>
          <a:bodyPr/>
          <a:lstStyle/>
          <a:p>
            <a:r>
              <a:rPr lang="en-US" dirty="0"/>
              <a:t>Basic idea: if we have more threads than cores, we can use timer exceptions to switch from thread to thread (or process to process)</a:t>
            </a:r>
          </a:p>
          <a:p>
            <a:endParaRPr lang="en-US" dirty="0"/>
          </a:p>
          <a:p>
            <a:r>
              <a:rPr lang="en-US" dirty="0"/>
              <a:t>This is called a “context switch” and involves saving the state of the interrupted thread: the contents of the registers.</a:t>
            </a:r>
          </a:p>
          <a:p>
            <a:endParaRPr lang="en-US" dirty="0"/>
          </a:p>
          <a:p>
            <a:r>
              <a:rPr lang="en-US" dirty="0"/>
              <a:t>Then we can load the state of the thread we wish to switch to.</a:t>
            </a:r>
          </a:p>
        </p:txBody>
      </p:sp>
      <p:sp>
        <p:nvSpPr>
          <p:cNvPr id="3" name="Footer Placeholder 2">
            <a:extLst>
              <a:ext uri="{FF2B5EF4-FFF2-40B4-BE49-F238E27FC236}">
                <a16:creationId xmlns:a16="http://schemas.microsoft.com/office/drawing/2014/main" id="{0497ACFB-2E7E-4EED-84CA-C726A5B0D7D3}"/>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FEEB807F-DE8A-44EC-8ADE-C1E8F6D597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562160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9935-F3FC-4EFB-8D93-CCD5D125E722}"/>
              </a:ext>
            </a:extLst>
          </p:cNvPr>
          <p:cNvSpPr>
            <a:spLocks noGrp="1"/>
          </p:cNvSpPr>
          <p:nvPr>
            <p:ph type="title"/>
          </p:nvPr>
        </p:nvSpPr>
        <p:spPr/>
        <p:txBody>
          <a:bodyPr/>
          <a:lstStyle/>
          <a:p>
            <a:r>
              <a:rPr lang="en-US" dirty="0"/>
              <a:t>context switches between processes</a:t>
            </a:r>
          </a:p>
        </p:txBody>
      </p:sp>
      <p:sp>
        <p:nvSpPr>
          <p:cNvPr id="3" name="Content Placeholder 2">
            <a:extLst>
              <a:ext uri="{FF2B5EF4-FFF2-40B4-BE49-F238E27FC236}">
                <a16:creationId xmlns:a16="http://schemas.microsoft.com/office/drawing/2014/main" id="{EAB3EC01-BBC4-4699-A72A-142EB30D1413}"/>
              </a:ext>
            </a:extLst>
          </p:cNvPr>
          <p:cNvSpPr>
            <a:spLocks noGrp="1"/>
          </p:cNvSpPr>
          <p:nvPr>
            <p:ph idx="1"/>
          </p:nvPr>
        </p:nvSpPr>
        <p:spPr/>
        <p:txBody>
          <a:bodyPr>
            <a:normAutofit/>
          </a:bodyPr>
          <a:lstStyle/>
          <a:p>
            <a:r>
              <a:rPr lang="en-US" dirty="0"/>
              <a:t>For the hardware, a process is simply a set of threads plus a memory map that tells which memory pages belong to the process, and what protection rules to apply.</a:t>
            </a:r>
          </a:p>
          <a:p>
            <a:endParaRPr lang="en-US" dirty="0"/>
          </a:p>
          <a:p>
            <a:r>
              <a:rPr lang="en-US" dirty="0"/>
              <a:t>As part of the context switch, the kernel simply tells the hardware which “page table” to use for this process.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A04DDEE-EB73-4E81-B4D1-C9AE9F0C325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6B5FB61-A1D8-4713-B873-FD159A24CF09}"/>
              </a:ext>
            </a:extLst>
          </p:cNvPr>
          <p:cNvSpPr>
            <a:spLocks noGrp="1"/>
          </p:cNvSpPr>
          <p:nvPr>
            <p:ph type="sldNum" sz="quarter" idx="12"/>
          </p:nvPr>
        </p:nvSpPr>
        <p:spPr/>
        <p:txBody>
          <a:bodyPr/>
          <a:lstStyle/>
          <a:p>
            <a:fld id="{6547F9EC-0141-428E-9624-21FD351CB832}" type="slidenum">
              <a:rPr lang="en-US" smtClean="0"/>
              <a:pPr/>
              <a:t>26</a:t>
            </a:fld>
            <a:endParaRPr lang="en-US"/>
          </a:p>
        </p:txBody>
      </p:sp>
    </p:spTree>
    <p:extLst>
      <p:ext uri="{BB962C8B-B14F-4D97-AF65-F5344CB8AC3E}">
        <p14:creationId xmlns:p14="http://schemas.microsoft.com/office/powerpoint/2010/main" val="1203324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t>Linux signals </a:t>
            </a:r>
          </a:p>
          <a:p>
            <a:r>
              <a:rPr lang="en-US" dirty="0">
                <a:solidFill>
                  <a:schemeClr val="bg1">
                    <a:lumMod val="50000"/>
                  </a:schemeClr>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61C6F3DD-BB0C-43E3-B728-28D4AA03DD5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138D223-A659-4298-84E5-81FC428B5C17}"/>
              </a:ext>
            </a:extLst>
          </p:cNvPr>
          <p:cNvSpPr>
            <a:spLocks noGrp="1"/>
          </p:cNvSpPr>
          <p:nvPr>
            <p:ph type="sldNum" sz="quarter" idx="12"/>
          </p:nvPr>
        </p:nvSpPr>
        <p:spPr/>
        <p:txBody>
          <a:bodyPr/>
          <a:lstStyle/>
          <a:p>
            <a:fld id="{6547F9EC-0141-428E-9624-21FD351CB832}" type="slidenum">
              <a:rPr lang="en-US" smtClean="0"/>
              <a:pPr/>
              <a:t>27</a:t>
            </a:fld>
            <a:endParaRPr lang="en-US"/>
          </a:p>
        </p:txBody>
      </p:sp>
    </p:spTree>
    <p:extLst>
      <p:ext uri="{BB962C8B-B14F-4D97-AF65-F5344CB8AC3E}">
        <p14:creationId xmlns:p14="http://schemas.microsoft.com/office/powerpoint/2010/main" val="2529546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BE03-B5B1-4EEA-9B73-B81896361CF5}"/>
              </a:ext>
            </a:extLst>
          </p:cNvPr>
          <p:cNvSpPr>
            <a:spLocks noGrp="1"/>
          </p:cNvSpPr>
          <p:nvPr>
            <p:ph type="title"/>
          </p:nvPr>
        </p:nvSpPr>
        <p:spPr/>
        <p:txBody>
          <a:bodyPr/>
          <a:lstStyle/>
          <a:p>
            <a:r>
              <a:rPr lang="en-US" dirty="0"/>
              <a:t>Linux signals</a:t>
            </a:r>
          </a:p>
        </p:txBody>
      </p:sp>
      <p:sp>
        <p:nvSpPr>
          <p:cNvPr id="3" name="Content Placeholder 2">
            <a:extLst>
              <a:ext uri="{FF2B5EF4-FFF2-40B4-BE49-F238E27FC236}">
                <a16:creationId xmlns:a16="http://schemas.microsoft.com/office/drawing/2014/main" id="{FBC38D43-BEDC-4D1B-A2B7-F05CF7E5F8D1}"/>
              </a:ext>
            </a:extLst>
          </p:cNvPr>
          <p:cNvSpPr>
            <a:spLocks noGrp="1"/>
          </p:cNvSpPr>
          <p:nvPr>
            <p:ph idx="1"/>
          </p:nvPr>
        </p:nvSpPr>
        <p:spPr/>
        <p:txBody>
          <a:bodyPr>
            <a:normAutofit fontScale="85000" lnSpcReduction="10000"/>
          </a:bodyPr>
          <a:lstStyle/>
          <a:p>
            <a:r>
              <a:rPr lang="en-US" dirty="0"/>
              <a:t>Linux uses a variety of signals to “tell” an active process about exceptions relevant to it.  The approach mimics what the hardware does for interrupts.</a:t>
            </a:r>
          </a:p>
          <a:p>
            <a:endParaRPr lang="en-US" dirty="0"/>
          </a:p>
          <a:p>
            <a:r>
              <a:rPr lang="en-US" dirty="0"/>
              <a:t>The signal must be caught or ignored. Some signals are ignored by default.  Others must be caught and will terminate the process if not.</a:t>
            </a:r>
          </a:p>
          <a:p>
            <a:endParaRPr lang="en-US" dirty="0"/>
          </a:p>
          <a:p>
            <a:r>
              <a:rPr lang="en-US" dirty="0"/>
              <a:t>To catch a signal, a process (or some library it uses) must register a “signal handler” procedure. Linux will pause normal execution and call the handler.  When the handler returns, the interrupted logic resumes.</a:t>
            </a:r>
          </a:p>
        </p:txBody>
      </p:sp>
      <p:sp>
        <p:nvSpPr>
          <p:cNvPr id="4" name="Footer Placeholder 3">
            <a:extLst>
              <a:ext uri="{FF2B5EF4-FFF2-40B4-BE49-F238E27FC236}">
                <a16:creationId xmlns:a16="http://schemas.microsoft.com/office/drawing/2014/main" id="{DD105B1C-C1FE-4E44-90BD-538BBA8779D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B5BC3EA-0D41-4328-8724-A82D32284211}"/>
              </a:ext>
            </a:extLst>
          </p:cNvPr>
          <p:cNvSpPr>
            <a:spLocks noGrp="1"/>
          </p:cNvSpPr>
          <p:nvPr>
            <p:ph type="sldNum" sz="quarter" idx="12"/>
          </p:nvPr>
        </p:nvSpPr>
        <p:spPr/>
        <p:txBody>
          <a:bodyPr/>
          <a:lstStyle/>
          <a:p>
            <a:fld id="{6547F9EC-0141-428E-9624-21FD351CB832}" type="slidenum">
              <a:rPr lang="en-US" smtClean="0"/>
              <a:pPr/>
              <a:t>28</a:t>
            </a:fld>
            <a:endParaRPr lang="en-US"/>
          </a:p>
        </p:txBody>
      </p:sp>
    </p:spTree>
    <p:extLst>
      <p:ext uri="{BB962C8B-B14F-4D97-AF65-F5344CB8AC3E}">
        <p14:creationId xmlns:p14="http://schemas.microsoft.com/office/powerpoint/2010/main" val="356530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98E07-2FF0-4041-B569-27A919FFE9AC}"/>
              </a:ext>
            </a:extLst>
          </p:cNvPr>
          <p:cNvSpPr>
            <a:spLocks noGrp="1"/>
          </p:cNvSpPr>
          <p:nvPr>
            <p:ph type="title"/>
          </p:nvPr>
        </p:nvSpPr>
        <p:spPr/>
        <p:txBody>
          <a:bodyPr/>
          <a:lstStyle/>
          <a:p>
            <a:r>
              <a:rPr lang="en-US" dirty="0"/>
              <a:t>List of Linux signals</a:t>
            </a:r>
          </a:p>
        </p:txBody>
      </p:sp>
      <p:sp>
        <p:nvSpPr>
          <p:cNvPr id="5" name="Content Placeholder 4">
            <a:extLst>
              <a:ext uri="{FF2B5EF4-FFF2-40B4-BE49-F238E27FC236}">
                <a16:creationId xmlns:a16="http://schemas.microsoft.com/office/drawing/2014/main" id="{330E28D4-0A87-4C3F-9C67-0CD081D74DB8}"/>
              </a:ext>
            </a:extLst>
          </p:cNvPr>
          <p:cNvSpPr>
            <a:spLocks noGrp="1"/>
          </p:cNvSpPr>
          <p:nvPr>
            <p:ph sz="half" idx="1"/>
          </p:nvPr>
        </p:nvSpPr>
        <p:spPr/>
        <p:txBody>
          <a:bodyPr>
            <a:noAutofit/>
          </a:bodyPr>
          <a:lstStyle/>
          <a:p>
            <a:pPr marL="0" indent="0">
              <a:buNone/>
            </a:pPr>
            <a:r>
              <a:rPr lang="en-US" sz="1600" dirty="0"/>
              <a:t>SIGABRT       Abort signal from abort(3)</a:t>
            </a:r>
            <a:br>
              <a:rPr lang="en-US" sz="1600" dirty="0"/>
            </a:br>
            <a:r>
              <a:rPr lang="en-US" sz="1600" dirty="0"/>
              <a:t>SIGALRM      Timer signal from alarm(2)</a:t>
            </a:r>
            <a:br>
              <a:rPr lang="en-US" sz="1600" dirty="0"/>
            </a:br>
            <a:r>
              <a:rPr lang="en-US" sz="1600" dirty="0"/>
              <a:t>SIGBUS         Bus error (bad memory access)</a:t>
            </a:r>
            <a:br>
              <a:rPr lang="en-US" sz="1600" dirty="0"/>
            </a:br>
            <a:r>
              <a:rPr lang="en-US" sz="1600" dirty="0"/>
              <a:t>SIGCHLD      Child stopped or terminated</a:t>
            </a:r>
            <a:br>
              <a:rPr lang="en-US" sz="1600" dirty="0"/>
            </a:br>
            <a:r>
              <a:rPr lang="en-US" sz="1600" dirty="0"/>
              <a:t>SIGCONT     Continue if stopped</a:t>
            </a:r>
            <a:br>
              <a:rPr lang="en-US" sz="1600" dirty="0"/>
            </a:br>
            <a:r>
              <a:rPr lang="en-US" sz="1600" dirty="0"/>
              <a:t>SIGEMT        Emulator trap</a:t>
            </a:r>
            <a:br>
              <a:rPr lang="en-US" sz="1600" dirty="0"/>
            </a:br>
            <a:r>
              <a:rPr lang="en-US" sz="1600" dirty="0"/>
              <a:t>SIGFPE         Floating-point exception</a:t>
            </a:r>
            <a:br>
              <a:rPr lang="en-US" sz="1600" dirty="0"/>
            </a:br>
            <a:r>
              <a:rPr lang="en-US" sz="1600" dirty="0"/>
              <a:t>SIGHUP        User logged out or controlling process terminated</a:t>
            </a:r>
            <a:br>
              <a:rPr lang="en-US" sz="1600" dirty="0"/>
            </a:br>
            <a:r>
              <a:rPr lang="en-US" sz="1600" dirty="0"/>
              <a:t>SIGILL           Illegal Instruction</a:t>
            </a:r>
            <a:br>
              <a:rPr lang="en-US" sz="1600" dirty="0"/>
            </a:br>
            <a:r>
              <a:rPr lang="en-US" sz="1600" dirty="0"/>
              <a:t>SIGINFO       A synonym for SIGPWR</a:t>
            </a:r>
            <a:br>
              <a:rPr lang="en-US" sz="1600" dirty="0"/>
            </a:br>
            <a:r>
              <a:rPr lang="en-US" sz="1600" dirty="0"/>
              <a:t>SIGINT          Interrupt from keyboard</a:t>
            </a:r>
            <a:br>
              <a:rPr lang="en-US" sz="1600" dirty="0"/>
            </a:br>
            <a:r>
              <a:rPr lang="en-US" sz="1600" dirty="0"/>
              <a:t>SIGIO            I/O now possible (4.2BSD)</a:t>
            </a:r>
            <a:br>
              <a:rPr lang="en-US" sz="1600" dirty="0"/>
            </a:br>
            <a:r>
              <a:rPr lang="en-US" sz="1600" dirty="0"/>
              <a:t>SIGIOT          IOT trap. A synonym for SIGABRT</a:t>
            </a:r>
            <a:br>
              <a:rPr lang="en-US" sz="1600" dirty="0"/>
            </a:br>
            <a:r>
              <a:rPr lang="en-US" sz="1600" dirty="0"/>
              <a:t>SIGKILL         Kill signal (cannot be caught or ignored)</a:t>
            </a:r>
            <a:br>
              <a:rPr lang="en-US" sz="1600" dirty="0"/>
            </a:br>
            <a:r>
              <a:rPr lang="en-US" sz="1600" dirty="0"/>
              <a:t>SIGLOST        File lock lost (unused)</a:t>
            </a:r>
            <a:br>
              <a:rPr lang="en-US" sz="1600" dirty="0"/>
            </a:br>
            <a:r>
              <a:rPr lang="en-US" sz="1600" dirty="0"/>
              <a:t>SIGPIPE         Broken pipe: write to pipe with no readers</a:t>
            </a:r>
            <a:br>
              <a:rPr lang="en-US" sz="1600" dirty="0"/>
            </a:br>
            <a:r>
              <a:rPr lang="en-US" sz="1600" dirty="0"/>
              <a:t>SIGPOLL        </a:t>
            </a:r>
            <a:r>
              <a:rPr lang="en-US" sz="1600" dirty="0" err="1"/>
              <a:t>Pollable</a:t>
            </a:r>
            <a:r>
              <a:rPr lang="en-US" sz="1600" dirty="0"/>
              <a:t> event (Sys V); synonym for SIGIO  </a:t>
            </a:r>
          </a:p>
        </p:txBody>
      </p:sp>
      <p:sp>
        <p:nvSpPr>
          <p:cNvPr id="6" name="Content Placeholder 5">
            <a:extLst>
              <a:ext uri="{FF2B5EF4-FFF2-40B4-BE49-F238E27FC236}">
                <a16:creationId xmlns:a16="http://schemas.microsoft.com/office/drawing/2014/main" id="{5E78C610-E726-4FF6-991A-5B1C2BAA4BC6}"/>
              </a:ext>
            </a:extLst>
          </p:cNvPr>
          <p:cNvSpPr>
            <a:spLocks noGrp="1"/>
          </p:cNvSpPr>
          <p:nvPr>
            <p:ph sz="half" idx="2"/>
          </p:nvPr>
        </p:nvSpPr>
        <p:spPr>
          <a:xfrm>
            <a:off x="6282267" y="2286000"/>
            <a:ext cx="5528733" cy="4023360"/>
          </a:xfrm>
        </p:spPr>
        <p:txBody>
          <a:bodyPr>
            <a:normAutofit fontScale="77500" lnSpcReduction="20000"/>
          </a:bodyPr>
          <a:lstStyle/>
          <a:p>
            <a:r>
              <a:rPr lang="en-US" sz="2400" dirty="0"/>
              <a:t>SIGPROF        Profiling timer expired</a:t>
            </a:r>
            <a:br>
              <a:rPr lang="en-US" sz="2400" dirty="0"/>
            </a:br>
            <a:r>
              <a:rPr lang="en-US" sz="2400" dirty="0"/>
              <a:t>SIGPWR         Power failure (System V)</a:t>
            </a:r>
            <a:br>
              <a:rPr lang="en-US" sz="2400" dirty="0"/>
            </a:br>
            <a:r>
              <a:rPr lang="en-US" sz="2400" dirty="0"/>
              <a:t>SIGQUIT         Quit from keyboard</a:t>
            </a:r>
            <a:br>
              <a:rPr lang="en-US" sz="2400" dirty="0"/>
            </a:br>
            <a:r>
              <a:rPr lang="en-US" sz="2400" dirty="0"/>
              <a:t>SIGSEGV        Invalid memory reference</a:t>
            </a:r>
            <a:br>
              <a:rPr lang="en-US" sz="2400" dirty="0"/>
            </a:br>
            <a:r>
              <a:rPr lang="en-US" sz="2400" dirty="0"/>
              <a:t>SIGSTOP        Stop process</a:t>
            </a:r>
            <a:br>
              <a:rPr lang="en-US" sz="2400" dirty="0"/>
            </a:br>
            <a:r>
              <a:rPr lang="en-US" sz="2400" dirty="0"/>
              <a:t>SIGTSTP         Stop typed at terminal</a:t>
            </a:r>
            <a:br>
              <a:rPr lang="en-US" sz="2400" dirty="0"/>
            </a:br>
            <a:r>
              <a:rPr lang="en-US" sz="2400" dirty="0"/>
              <a:t>SIGSYS          Bad system call (SVr4)</a:t>
            </a:r>
            <a:br>
              <a:rPr lang="en-US" sz="2400" dirty="0"/>
            </a:br>
            <a:r>
              <a:rPr lang="en-US" sz="2400" dirty="0"/>
              <a:t>SIGTERM        Termination signal</a:t>
            </a:r>
            <a:br>
              <a:rPr lang="en-US" sz="2400" dirty="0"/>
            </a:br>
            <a:r>
              <a:rPr lang="en-US" sz="2400" dirty="0"/>
              <a:t>SIGTRAP         Trace/breakpoint trap</a:t>
            </a:r>
            <a:br>
              <a:rPr lang="en-US" sz="2400" dirty="0"/>
            </a:br>
            <a:r>
              <a:rPr lang="en-US" sz="2400" dirty="0"/>
              <a:t>SIGTTIN          Terminal input for background process</a:t>
            </a:r>
            <a:br>
              <a:rPr lang="en-US" sz="2400" dirty="0"/>
            </a:br>
            <a:r>
              <a:rPr lang="en-US" sz="2400" dirty="0"/>
              <a:t>SIGTTOU        Terminal output for background process</a:t>
            </a:r>
            <a:br>
              <a:rPr lang="en-US" sz="2400" dirty="0"/>
            </a:br>
            <a:r>
              <a:rPr lang="en-US" sz="2400" dirty="0"/>
              <a:t>SIGURG          Urgent condition on socket (4.2BSD)</a:t>
            </a:r>
            <a:br>
              <a:rPr lang="en-US" sz="2400" dirty="0"/>
            </a:br>
            <a:r>
              <a:rPr lang="en-US" sz="2400" dirty="0"/>
              <a:t>SIGUSR1         User-defined signal 1</a:t>
            </a:r>
            <a:br>
              <a:rPr lang="en-US" sz="2400" dirty="0"/>
            </a:br>
            <a:r>
              <a:rPr lang="en-US" sz="2400" dirty="0"/>
              <a:t>SIGUSR2         User-defined signal 2</a:t>
            </a:r>
            <a:br>
              <a:rPr lang="en-US" sz="2400" dirty="0"/>
            </a:br>
            <a:r>
              <a:rPr lang="en-US" sz="2400" dirty="0"/>
              <a:t>SIGVTALRM     Virtual alarm clock (4.2BSD)</a:t>
            </a:r>
            <a:br>
              <a:rPr lang="en-US" sz="2400" dirty="0"/>
            </a:br>
            <a:r>
              <a:rPr lang="en-US" sz="2400" dirty="0"/>
              <a:t>SIGXCPU         CPU time limit exceeded (4.2BSD)</a:t>
            </a:r>
            <a:br>
              <a:rPr lang="en-US" sz="2400" dirty="0"/>
            </a:br>
            <a:r>
              <a:rPr lang="en-US" sz="2400" dirty="0"/>
              <a:t>SIGXFSZ          File size limit exceeded (4.2BSD)</a:t>
            </a:r>
            <a:br>
              <a:rPr lang="en-US" sz="2400" dirty="0"/>
            </a:br>
            <a:r>
              <a:rPr lang="en-US" sz="2400" dirty="0"/>
              <a:t>SIGWINCH      Window resize signal (4.3BSD, Sun)</a:t>
            </a:r>
          </a:p>
          <a:p>
            <a:endParaRPr lang="en-US" dirty="0"/>
          </a:p>
        </p:txBody>
      </p:sp>
      <p:sp>
        <p:nvSpPr>
          <p:cNvPr id="2" name="Footer Placeholder 1">
            <a:extLst>
              <a:ext uri="{FF2B5EF4-FFF2-40B4-BE49-F238E27FC236}">
                <a16:creationId xmlns:a16="http://schemas.microsoft.com/office/drawing/2014/main" id="{2AFB5F6A-BECD-4B28-B626-B909863CA600}"/>
              </a:ext>
            </a:extLst>
          </p:cNvPr>
          <p:cNvSpPr>
            <a:spLocks noGrp="1"/>
          </p:cNvSpPr>
          <p:nvPr>
            <p:ph type="ftr" sz="quarter" idx="11"/>
          </p:nvPr>
        </p:nvSpPr>
        <p:spPr/>
        <p:txBody>
          <a:bodyPr/>
          <a:lstStyle/>
          <a:p>
            <a:r>
              <a:rPr lang="en-US" dirty="0"/>
              <a:t>Cornell CS4414 - Fall 2020.</a:t>
            </a:r>
          </a:p>
        </p:txBody>
      </p:sp>
      <p:sp>
        <p:nvSpPr>
          <p:cNvPr id="3" name="Slide Number Placeholder 2">
            <a:extLst>
              <a:ext uri="{FF2B5EF4-FFF2-40B4-BE49-F238E27FC236}">
                <a16:creationId xmlns:a16="http://schemas.microsoft.com/office/drawing/2014/main" id="{2AE16746-5557-417D-AC87-48FB976481EA}"/>
              </a:ext>
            </a:extLst>
          </p:cNvPr>
          <p:cNvSpPr>
            <a:spLocks noGrp="1"/>
          </p:cNvSpPr>
          <p:nvPr>
            <p:ph type="sldNum" sz="quarter" idx="12"/>
          </p:nvPr>
        </p:nvSpPr>
        <p:spPr/>
        <p:txBody>
          <a:bodyPr/>
          <a:lstStyle/>
          <a:p>
            <a:fld id="{6547F9EC-0141-428E-9624-21FD351CB832}" type="slidenum">
              <a:rPr lang="en-US" smtClean="0"/>
              <a:pPr/>
              <a:t>29</a:t>
            </a:fld>
            <a:endParaRPr lang="en-US"/>
          </a:p>
        </p:txBody>
      </p:sp>
    </p:spTree>
    <p:extLst>
      <p:ext uri="{BB962C8B-B14F-4D97-AF65-F5344CB8AC3E}">
        <p14:creationId xmlns:p14="http://schemas.microsoft.com/office/powerpoint/2010/main" val="35334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apparently Used to Catch Fire fairly often!</a:t>
            </a:r>
          </a:p>
        </p:txBody>
      </p:sp>
      <p:pic>
        <p:nvPicPr>
          <p:cNvPr id="3" name="Picture 2">
            <a:extLst>
              <a:ext uri="{FF2B5EF4-FFF2-40B4-BE49-F238E27FC236}">
                <a16:creationId xmlns:a16="http://schemas.microsoft.com/office/drawing/2014/main" id="{E3E158CB-426D-40BA-A92F-1EF76791611D}"/>
              </a:ext>
            </a:extLst>
          </p:cNvPr>
          <p:cNvPicPr>
            <a:picLocks noChangeAspect="1"/>
          </p:cNvPicPr>
          <p:nvPr/>
        </p:nvPicPr>
        <p:blipFill>
          <a:blip r:embed="rId2"/>
          <a:stretch>
            <a:fillRect/>
          </a:stretch>
        </p:blipFill>
        <p:spPr>
          <a:xfrm>
            <a:off x="1914309" y="2084832"/>
            <a:ext cx="7811911" cy="4394200"/>
          </a:xfrm>
          <a:prstGeom prst="rect">
            <a:avLst/>
          </a:prstGeom>
        </p:spPr>
      </p:pic>
      <p:sp>
        <p:nvSpPr>
          <p:cNvPr id="4" name="Footer Placeholder 3">
            <a:extLst>
              <a:ext uri="{FF2B5EF4-FFF2-40B4-BE49-F238E27FC236}">
                <a16:creationId xmlns:a16="http://schemas.microsoft.com/office/drawing/2014/main" id="{E3E3DFE2-4367-472A-9833-5FD9DF083D1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CA4C3F1-BCB9-443A-B191-F0734D876D64}"/>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35893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438741-F58B-4824-B979-8FAF69E8B362}"/>
              </a:ext>
            </a:extLst>
          </p:cNvPr>
          <p:cNvSpPr>
            <a:spLocks noGrp="1"/>
          </p:cNvSpPr>
          <p:nvPr>
            <p:ph type="title"/>
          </p:nvPr>
        </p:nvSpPr>
        <p:spPr/>
        <p:txBody>
          <a:bodyPr/>
          <a:lstStyle/>
          <a:p>
            <a:r>
              <a:rPr lang="en-US" dirty="0"/>
              <a:t>GDB – Linux Debugger</a:t>
            </a:r>
          </a:p>
        </p:txBody>
      </p:sp>
      <p:sp>
        <p:nvSpPr>
          <p:cNvPr id="8" name="Content Placeholder 7">
            <a:extLst>
              <a:ext uri="{FF2B5EF4-FFF2-40B4-BE49-F238E27FC236}">
                <a16:creationId xmlns:a16="http://schemas.microsoft.com/office/drawing/2014/main" id="{F4EFD752-810B-4F37-A3B4-91640839266A}"/>
              </a:ext>
            </a:extLst>
          </p:cNvPr>
          <p:cNvSpPr>
            <a:spLocks noGrp="1"/>
          </p:cNvSpPr>
          <p:nvPr>
            <p:ph idx="1"/>
          </p:nvPr>
        </p:nvSpPr>
        <p:spPr/>
        <p:txBody>
          <a:bodyPr>
            <a:normAutofit lnSpcReduction="10000"/>
          </a:bodyPr>
          <a:lstStyle/>
          <a:p>
            <a:r>
              <a:rPr lang="en-US" dirty="0"/>
              <a:t>Allows you to understand where an exception occurred.</a:t>
            </a:r>
          </a:p>
          <a:p>
            <a:endParaRPr lang="en-US" dirty="0"/>
          </a:p>
          <a:p>
            <a:r>
              <a:rPr lang="en-US" dirty="0"/>
              <a:t>You can set breakpoints, examine variables, see the call stack</a:t>
            </a:r>
          </a:p>
          <a:p>
            <a:endParaRPr lang="en-US" dirty="0"/>
          </a:p>
          <a:p>
            <a:r>
              <a:rPr lang="en-US" dirty="0"/>
              <a:t>You can even watch individual variables</a:t>
            </a:r>
          </a:p>
          <a:p>
            <a:endParaRPr lang="en-US" dirty="0"/>
          </a:p>
          <a:p>
            <a:r>
              <a:rPr lang="en-US" b="1" dirty="0">
                <a:solidFill>
                  <a:srgbClr val="C00000"/>
                </a:solidFill>
              </a:rPr>
              <a:t>Uses exception handlers for all of this!</a:t>
            </a:r>
          </a:p>
        </p:txBody>
      </p:sp>
      <p:sp>
        <p:nvSpPr>
          <p:cNvPr id="5" name="Footer Placeholder 4">
            <a:extLst>
              <a:ext uri="{FF2B5EF4-FFF2-40B4-BE49-F238E27FC236}">
                <a16:creationId xmlns:a16="http://schemas.microsoft.com/office/drawing/2014/main" id="{8CD13793-E681-4A9D-A10E-4800A7A13B2C}"/>
              </a:ext>
            </a:extLst>
          </p:cNvPr>
          <p:cNvSpPr>
            <a:spLocks noGrp="1"/>
          </p:cNvSpPr>
          <p:nvPr>
            <p:ph type="ftr" sz="quarter" idx="11"/>
          </p:nvPr>
        </p:nvSpPr>
        <p:spPr/>
        <p:txBody>
          <a:bodyPr/>
          <a:lstStyle/>
          <a:p>
            <a:r>
              <a:rPr lang="en-US"/>
              <a:t>Cornell CS4414 - Fall 2020.</a:t>
            </a:r>
          </a:p>
        </p:txBody>
      </p:sp>
      <p:sp>
        <p:nvSpPr>
          <p:cNvPr id="6" name="Slide Number Placeholder 5">
            <a:extLst>
              <a:ext uri="{FF2B5EF4-FFF2-40B4-BE49-F238E27FC236}">
                <a16:creationId xmlns:a16="http://schemas.microsoft.com/office/drawing/2014/main" id="{40DEA3D5-BE90-4D82-B060-81A7324F3F17}"/>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223385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39C261-83AD-4582-AE0C-C5B2B7D72234}"/>
              </a:ext>
            </a:extLst>
          </p:cNvPr>
          <p:cNvSpPr>
            <a:spLocks noGrp="1"/>
          </p:cNvSpPr>
          <p:nvPr>
            <p:ph type="title"/>
          </p:nvPr>
        </p:nvSpPr>
        <p:spPr>
          <a:xfrm>
            <a:off x="1024128" y="2328333"/>
            <a:ext cx="10786872" cy="2565400"/>
          </a:xfrm>
        </p:spPr>
        <p:txBody>
          <a:bodyPr>
            <a:normAutofit/>
          </a:bodyPr>
          <a:lstStyle/>
          <a:p>
            <a:pPr algn="ctr"/>
            <a:r>
              <a:rPr lang="en-US" dirty="0"/>
              <a:t>Pause For a Demo: Lets see what happens if A program tries to access memory inappropriately, and how </a:t>
            </a:r>
            <a:r>
              <a:rPr lang="en-US" dirty="0" err="1"/>
              <a:t>gdb</a:t>
            </a:r>
            <a:r>
              <a:rPr lang="en-US" dirty="0"/>
              <a:t> helps us track such </a:t>
            </a:r>
            <a:r>
              <a:rPr lang="en-US"/>
              <a:t>an issue down.</a:t>
            </a:r>
            <a:endParaRPr lang="en-US" dirty="0"/>
          </a:p>
        </p:txBody>
      </p:sp>
      <p:sp>
        <p:nvSpPr>
          <p:cNvPr id="2" name="Footer Placeholder 1">
            <a:extLst>
              <a:ext uri="{FF2B5EF4-FFF2-40B4-BE49-F238E27FC236}">
                <a16:creationId xmlns:a16="http://schemas.microsoft.com/office/drawing/2014/main" id="{BBA69333-5A1E-4B0C-922B-6549596A0399}"/>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EC78553F-9EB5-463A-A14E-49DA31A09569}"/>
              </a:ext>
            </a:extLst>
          </p:cNvPr>
          <p:cNvSpPr>
            <a:spLocks noGrp="1"/>
          </p:cNvSpPr>
          <p:nvPr>
            <p:ph type="sldNum" sz="quarter" idx="12"/>
          </p:nvPr>
        </p:nvSpPr>
        <p:spPr/>
        <p:txBody>
          <a:bodyPr/>
          <a:lstStyle/>
          <a:p>
            <a:fld id="{6547F9EC-0141-428E-9624-21FD351CB832}" type="slidenum">
              <a:rPr lang="en-US" smtClean="0"/>
              <a:pPr/>
              <a:t>31</a:t>
            </a:fld>
            <a:endParaRPr lang="en-US"/>
          </a:p>
        </p:txBody>
      </p:sp>
    </p:spTree>
    <p:extLst>
      <p:ext uri="{BB962C8B-B14F-4D97-AF65-F5344CB8AC3E}">
        <p14:creationId xmlns:p14="http://schemas.microsoft.com/office/powerpoint/2010/main" val="153004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spc="-5" dirty="0">
                <a:solidFill>
                  <a:srgbClr val="FFFFFF"/>
                </a:solidFill>
                <a:latin typeface="Arial"/>
                <a:cs typeface="Arial"/>
              </a:rPr>
              <a:t>Running</a:t>
            </a:r>
            <a:endParaRPr sz="1271">
              <a:latin typeface="Arial"/>
              <a:cs typeface="Arial"/>
            </a:endParaRPr>
          </a:p>
        </p:txBody>
      </p:sp>
      <p:sp>
        <p:nvSpPr>
          <p:cNvPr id="3" name="object 3"/>
          <p:cNvSpPr txBox="1"/>
          <p:nvPr/>
        </p:nvSpPr>
        <p:spPr>
          <a:xfrm>
            <a:off x="1558730" y="829876"/>
            <a:ext cx="2748387" cy="2323425"/>
          </a:xfrm>
          <a:prstGeom prst="rect">
            <a:avLst/>
          </a:prstGeom>
        </p:spPr>
        <p:txBody>
          <a:bodyPr vert="horz" wrap="square" lIns="0" tIns="11526" rIns="0" bIns="0" rtlCol="0">
            <a:spAutoFit/>
          </a:bodyPr>
          <a:lstStyle/>
          <a:p>
            <a:pPr marL="11527">
              <a:lnSpc>
                <a:spcPts val="1189"/>
              </a:lnSpc>
              <a:spcBef>
                <a:spcPts val="91"/>
              </a:spcBef>
            </a:pPr>
            <a:r>
              <a:rPr sz="998" dirty="0">
                <a:latin typeface="Courier New"/>
                <a:cs typeface="Courier New"/>
              </a:rPr>
              <a:t># </a:t>
            </a:r>
            <a:r>
              <a:rPr sz="998" spc="-5" dirty="0">
                <a:latin typeface="Courier New"/>
                <a:cs typeface="Courier New"/>
              </a:rPr>
              <a:t>gdb </a:t>
            </a:r>
            <a:r>
              <a:rPr sz="998" i="1" spc="-5" dirty="0">
                <a:latin typeface="Courier New"/>
                <a:cs typeface="Courier New"/>
              </a:rPr>
              <a:t>&lt;program&gt; [core</a:t>
            </a:r>
            <a:r>
              <a:rPr sz="998" i="1" spc="-32" dirty="0">
                <a:latin typeface="Courier New"/>
                <a:cs typeface="Courier New"/>
              </a:rPr>
              <a:t> </a:t>
            </a:r>
            <a:r>
              <a:rPr sz="998" i="1" spc="-5" dirty="0">
                <a:latin typeface="Courier New"/>
                <a:cs typeface="Courier New"/>
              </a:rPr>
              <a:t>dump]</a:t>
            </a:r>
            <a:endParaRPr sz="998">
              <a:latin typeface="Courier New"/>
              <a:cs typeface="Courier New"/>
            </a:endParaRPr>
          </a:p>
          <a:p>
            <a:pPr marL="664504">
              <a:lnSpc>
                <a:spcPts val="1189"/>
              </a:lnSpc>
            </a:pPr>
            <a:r>
              <a:rPr sz="998" dirty="0">
                <a:latin typeface="Arial"/>
                <a:cs typeface="Arial"/>
              </a:rPr>
              <a:t>Start GDB (with </a:t>
            </a:r>
            <a:r>
              <a:rPr sz="998" spc="-5" dirty="0">
                <a:latin typeface="Arial"/>
                <a:cs typeface="Arial"/>
              </a:rPr>
              <a:t>optional </a:t>
            </a:r>
            <a:r>
              <a:rPr sz="998" dirty="0">
                <a:latin typeface="Arial"/>
                <a:cs typeface="Arial"/>
              </a:rPr>
              <a:t>core</a:t>
            </a:r>
            <a:r>
              <a:rPr sz="998" spc="-82" dirty="0">
                <a:latin typeface="Arial"/>
                <a:cs typeface="Arial"/>
              </a:rPr>
              <a:t> </a:t>
            </a:r>
            <a:r>
              <a:rPr sz="998" spc="-5" dirty="0">
                <a:latin typeface="Arial"/>
                <a:cs typeface="Arial"/>
              </a:rPr>
              <a:t>dump).</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--args </a:t>
            </a:r>
            <a:r>
              <a:rPr sz="998" i="1" spc="-5" dirty="0">
                <a:latin typeface="Courier New"/>
                <a:cs typeface="Courier New"/>
              </a:rPr>
              <a:t>&lt;program&gt;</a:t>
            </a:r>
            <a:r>
              <a:rPr sz="998" i="1" spc="-36" dirty="0">
                <a:latin typeface="Courier New"/>
                <a:cs typeface="Courier New"/>
              </a:rPr>
              <a:t> </a:t>
            </a:r>
            <a:r>
              <a:rPr sz="998" i="1" spc="-5" dirty="0">
                <a:latin typeface="Courier New"/>
                <a:cs typeface="Courier New"/>
              </a:rPr>
              <a:t>&lt;args…&gt;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pass</a:t>
            </a:r>
            <a:r>
              <a:rPr sz="998" spc="-32" dirty="0">
                <a:latin typeface="Arial"/>
                <a:cs typeface="Arial"/>
              </a:rPr>
              <a:t> </a:t>
            </a:r>
            <a:r>
              <a:rPr sz="998" spc="-5" dirty="0">
                <a:latin typeface="Arial"/>
                <a:cs typeface="Arial"/>
              </a:rPr>
              <a:t>arguments</a:t>
            </a:r>
            <a:endParaRPr sz="998">
              <a:latin typeface="Arial"/>
              <a:cs typeface="Arial"/>
            </a:endParaRPr>
          </a:p>
          <a:p>
            <a:pPr marL="11527">
              <a:lnSpc>
                <a:spcPts val="1189"/>
              </a:lnSpc>
              <a:spcBef>
                <a:spcPts val="526"/>
              </a:spcBef>
            </a:pPr>
            <a:r>
              <a:rPr sz="998" dirty="0">
                <a:latin typeface="Courier New"/>
                <a:cs typeface="Courier New"/>
              </a:rPr>
              <a:t># </a:t>
            </a:r>
            <a:r>
              <a:rPr sz="998" spc="-5" dirty="0">
                <a:latin typeface="Courier New"/>
                <a:cs typeface="Courier New"/>
              </a:rPr>
              <a:t>gdb --pid</a:t>
            </a:r>
            <a:r>
              <a:rPr sz="998" spc="-18" dirty="0">
                <a:latin typeface="Courier New"/>
                <a:cs typeface="Courier New"/>
              </a:rPr>
              <a:t> </a:t>
            </a:r>
            <a:r>
              <a:rPr sz="998" i="1" spc="-5" dirty="0">
                <a:latin typeface="Courier New"/>
                <a:cs typeface="Courier New"/>
              </a:rPr>
              <a:t>&lt;pid&gt;</a:t>
            </a:r>
            <a:endParaRPr sz="998">
              <a:latin typeface="Courier New"/>
              <a:cs typeface="Courier New"/>
            </a:endParaRPr>
          </a:p>
          <a:p>
            <a:pPr marL="664504">
              <a:lnSpc>
                <a:spcPts val="1189"/>
              </a:lnSpc>
            </a:pPr>
            <a:r>
              <a:rPr sz="998" dirty="0">
                <a:latin typeface="Arial"/>
                <a:cs typeface="Arial"/>
              </a:rPr>
              <a:t>Start GDB </a:t>
            </a:r>
            <a:r>
              <a:rPr sz="998" spc="-5" dirty="0">
                <a:latin typeface="Arial"/>
                <a:cs typeface="Arial"/>
              </a:rPr>
              <a:t>and attach </a:t>
            </a:r>
            <a:r>
              <a:rPr sz="998" dirty="0">
                <a:latin typeface="Arial"/>
                <a:cs typeface="Arial"/>
              </a:rPr>
              <a:t>to</a:t>
            </a:r>
            <a:r>
              <a:rPr sz="998" spc="-36" dirty="0">
                <a:latin typeface="Arial"/>
                <a:cs typeface="Arial"/>
              </a:rPr>
              <a:t> </a:t>
            </a:r>
            <a:r>
              <a:rPr sz="998" spc="-5" dirty="0">
                <a:latin typeface="Arial"/>
                <a:cs typeface="Arial"/>
              </a:rPr>
              <a:t>process.</a:t>
            </a:r>
            <a:endParaRPr sz="998">
              <a:latin typeface="Arial"/>
              <a:cs typeface="Arial"/>
            </a:endParaRPr>
          </a:p>
          <a:p>
            <a:pPr marL="11527">
              <a:lnSpc>
                <a:spcPts val="1189"/>
              </a:lnSpc>
              <a:spcBef>
                <a:spcPts val="526"/>
              </a:spcBef>
            </a:pPr>
            <a:r>
              <a:rPr sz="998" spc="-5" dirty="0">
                <a:latin typeface="Courier New"/>
                <a:cs typeface="Courier New"/>
              </a:rPr>
              <a:t>set args</a:t>
            </a:r>
            <a:r>
              <a:rPr sz="998" spc="-9" dirty="0">
                <a:latin typeface="Courier New"/>
                <a:cs typeface="Courier New"/>
              </a:rPr>
              <a:t> </a:t>
            </a:r>
            <a:r>
              <a:rPr sz="998" i="1" spc="-5" dirty="0">
                <a:latin typeface="Courier New"/>
                <a:cs typeface="Courier New"/>
              </a:rPr>
              <a:t>&lt;args...&gt;</a:t>
            </a:r>
            <a:endParaRPr sz="998">
              <a:latin typeface="Courier New"/>
              <a:cs typeface="Courier New"/>
            </a:endParaRPr>
          </a:p>
          <a:p>
            <a:pPr marL="664504" marR="18442">
              <a:lnSpc>
                <a:spcPts val="1180"/>
              </a:lnSpc>
              <a:spcBef>
                <a:spcPts val="45"/>
              </a:spcBef>
            </a:pPr>
            <a:r>
              <a:rPr sz="998" dirty="0">
                <a:latin typeface="Arial"/>
                <a:cs typeface="Arial"/>
              </a:rPr>
              <a:t>Set </a:t>
            </a:r>
            <a:r>
              <a:rPr sz="998" spc="-5" dirty="0">
                <a:latin typeface="Arial"/>
                <a:cs typeface="Arial"/>
              </a:rPr>
              <a:t>arguments </a:t>
            </a:r>
            <a:r>
              <a:rPr sz="998" dirty="0">
                <a:latin typeface="Arial"/>
                <a:cs typeface="Arial"/>
              </a:rPr>
              <a:t>to </a:t>
            </a:r>
            <a:r>
              <a:rPr sz="998" spc="-5" dirty="0">
                <a:latin typeface="Arial"/>
                <a:cs typeface="Arial"/>
              </a:rPr>
              <a:t>pass </a:t>
            </a:r>
            <a:r>
              <a:rPr sz="998" dirty="0">
                <a:latin typeface="Arial"/>
                <a:cs typeface="Arial"/>
              </a:rPr>
              <a:t>to </a:t>
            </a:r>
            <a:r>
              <a:rPr sz="998" spc="-5" dirty="0">
                <a:latin typeface="Arial"/>
                <a:cs typeface="Arial"/>
              </a:rPr>
              <a:t>program </a:t>
            </a:r>
            <a:r>
              <a:rPr sz="998" dirty="0">
                <a:latin typeface="Arial"/>
                <a:cs typeface="Arial"/>
              </a:rPr>
              <a:t>to  </a:t>
            </a:r>
            <a:r>
              <a:rPr sz="998" spc="-5" dirty="0">
                <a:latin typeface="Arial"/>
                <a:cs typeface="Arial"/>
              </a:rPr>
              <a:t>be</a:t>
            </a:r>
            <a:r>
              <a:rPr sz="998" spc="-9"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490"/>
              </a:spcBef>
            </a:pPr>
            <a:r>
              <a:rPr sz="998" spc="-5" dirty="0">
                <a:latin typeface="Courier New"/>
                <a:cs typeface="Courier New"/>
              </a:rPr>
              <a:t>run</a:t>
            </a:r>
            <a:endParaRPr sz="998">
              <a:latin typeface="Courier New"/>
              <a:cs typeface="Courier New"/>
            </a:endParaRPr>
          </a:p>
          <a:p>
            <a:pPr marL="664504">
              <a:lnSpc>
                <a:spcPts val="1189"/>
              </a:lnSpc>
            </a:pPr>
            <a:r>
              <a:rPr sz="998" spc="-5" dirty="0">
                <a:latin typeface="Arial"/>
                <a:cs typeface="Arial"/>
              </a:rPr>
              <a:t>Run </a:t>
            </a:r>
            <a:r>
              <a:rPr sz="998" dirty="0">
                <a:latin typeface="Arial"/>
                <a:cs typeface="Arial"/>
              </a:rPr>
              <a:t>the </a:t>
            </a:r>
            <a:r>
              <a:rPr sz="998" spc="-5" dirty="0">
                <a:latin typeface="Arial"/>
                <a:cs typeface="Arial"/>
              </a:rPr>
              <a:t>program </a:t>
            </a:r>
            <a:r>
              <a:rPr sz="998" dirty="0">
                <a:latin typeface="Arial"/>
                <a:cs typeface="Arial"/>
              </a:rPr>
              <a:t>to </a:t>
            </a:r>
            <a:r>
              <a:rPr sz="998" spc="-5" dirty="0">
                <a:latin typeface="Arial"/>
                <a:cs typeface="Arial"/>
              </a:rPr>
              <a:t>be</a:t>
            </a:r>
            <a:r>
              <a:rPr sz="998" spc="-45" dirty="0">
                <a:latin typeface="Arial"/>
                <a:cs typeface="Arial"/>
              </a:rPr>
              <a:t> </a:t>
            </a:r>
            <a:r>
              <a:rPr sz="998" spc="-5" dirty="0">
                <a:latin typeface="Arial"/>
                <a:cs typeface="Arial"/>
              </a:rPr>
              <a:t>debugged.</a:t>
            </a:r>
            <a:endParaRPr sz="998">
              <a:latin typeface="Arial"/>
              <a:cs typeface="Arial"/>
            </a:endParaRPr>
          </a:p>
          <a:p>
            <a:pPr marL="11527">
              <a:lnSpc>
                <a:spcPts val="1189"/>
              </a:lnSpc>
              <a:spcBef>
                <a:spcPts val="526"/>
              </a:spcBef>
            </a:pPr>
            <a:r>
              <a:rPr sz="998" spc="-5" dirty="0">
                <a:latin typeface="Courier New"/>
                <a:cs typeface="Courier New"/>
              </a:rPr>
              <a:t>kill</a:t>
            </a:r>
            <a:endParaRPr sz="998">
              <a:latin typeface="Courier New"/>
              <a:cs typeface="Courier New"/>
            </a:endParaRPr>
          </a:p>
          <a:p>
            <a:pPr marL="664504">
              <a:lnSpc>
                <a:spcPts val="1189"/>
              </a:lnSpc>
            </a:pPr>
            <a:r>
              <a:rPr sz="998" dirty="0">
                <a:latin typeface="Arial"/>
                <a:cs typeface="Arial"/>
              </a:rPr>
              <a:t>Kill the running</a:t>
            </a:r>
            <a:r>
              <a:rPr sz="998" spc="-14" dirty="0">
                <a:latin typeface="Arial"/>
                <a:cs typeface="Arial"/>
              </a:rPr>
              <a:t> </a:t>
            </a:r>
            <a:r>
              <a:rPr sz="998" spc="-5" dirty="0">
                <a:latin typeface="Arial"/>
                <a:cs typeface="Arial"/>
              </a:rPr>
              <a:t>program.</a:t>
            </a:r>
            <a:endParaRPr sz="998">
              <a:latin typeface="Arial"/>
              <a:cs typeface="Arial"/>
            </a:endParaRPr>
          </a:p>
        </p:txBody>
      </p:sp>
      <p:sp>
        <p:nvSpPr>
          <p:cNvPr id="26" name="object 26"/>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4" name="object 4"/>
          <p:cNvSpPr txBox="1"/>
          <p:nvPr/>
        </p:nvSpPr>
        <p:spPr>
          <a:xfrm>
            <a:off x="1570256" y="3210348"/>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Breakpoints</a:t>
            </a:r>
            <a:endParaRPr sz="1271">
              <a:latin typeface="Arial"/>
              <a:cs typeface="Arial"/>
            </a:endParaRPr>
          </a:p>
        </p:txBody>
      </p:sp>
      <p:sp>
        <p:nvSpPr>
          <p:cNvPr id="5" name="object 5"/>
          <p:cNvSpPr txBox="1"/>
          <p:nvPr/>
        </p:nvSpPr>
        <p:spPr>
          <a:xfrm>
            <a:off x="1558729" y="3388659"/>
            <a:ext cx="2346704" cy="179764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break</a:t>
            </a:r>
            <a:r>
              <a:rPr sz="998" spc="-9" dirty="0">
                <a:latin typeface="Courier New"/>
                <a:cs typeface="Courier New"/>
              </a:rPr>
              <a:t>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7"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delete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Remove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clear</a:t>
            </a:r>
            <a:endParaRPr sz="998">
              <a:latin typeface="Courier New"/>
              <a:cs typeface="Courier New"/>
            </a:endParaRPr>
          </a:p>
          <a:p>
            <a:pPr marL="664504">
              <a:lnSpc>
                <a:spcPts val="1189"/>
              </a:lnSpc>
            </a:pPr>
            <a:r>
              <a:rPr sz="998" spc="-5" dirty="0">
                <a:latin typeface="Arial"/>
                <a:cs typeface="Arial"/>
              </a:rPr>
              <a:t>Delete all</a:t>
            </a:r>
            <a:r>
              <a:rPr sz="998" spc="-18" dirty="0">
                <a:latin typeface="Arial"/>
                <a:cs typeface="Arial"/>
              </a:rPr>
              <a:t> </a:t>
            </a:r>
            <a:r>
              <a:rPr sz="998" spc="-5" dirty="0">
                <a:latin typeface="Arial"/>
                <a:cs typeface="Arial"/>
              </a:rPr>
              <a:t>breakpoints.</a:t>
            </a:r>
            <a:endParaRPr sz="998">
              <a:latin typeface="Arial"/>
              <a:cs typeface="Arial"/>
            </a:endParaRPr>
          </a:p>
          <a:p>
            <a:pPr marL="11527">
              <a:lnSpc>
                <a:spcPts val="1189"/>
              </a:lnSpc>
              <a:spcBef>
                <a:spcPts val="526"/>
              </a:spcBef>
            </a:pPr>
            <a:r>
              <a:rPr sz="998" spc="-5" dirty="0">
                <a:latin typeface="Courier New"/>
                <a:cs typeface="Courier New"/>
              </a:rPr>
              <a:t>enable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dirty="0">
                <a:latin typeface="Arial"/>
                <a:cs typeface="Arial"/>
              </a:rPr>
              <a:t>Enable a </a:t>
            </a:r>
            <a:r>
              <a:rPr sz="998" spc="-5" dirty="0">
                <a:latin typeface="Arial"/>
                <a:cs typeface="Arial"/>
              </a:rPr>
              <a:t>disabled</a:t>
            </a:r>
            <a:r>
              <a:rPr sz="998" spc="-82" dirty="0">
                <a:latin typeface="Arial"/>
                <a:cs typeface="Arial"/>
              </a:rPr>
              <a:t> </a:t>
            </a:r>
            <a:r>
              <a:rPr sz="998" spc="-5" dirty="0">
                <a:latin typeface="Arial"/>
                <a:cs typeface="Arial"/>
              </a:rPr>
              <a:t>breakpoint.</a:t>
            </a:r>
            <a:endParaRPr sz="998">
              <a:latin typeface="Arial"/>
              <a:cs typeface="Arial"/>
            </a:endParaRPr>
          </a:p>
          <a:p>
            <a:pPr marL="11527">
              <a:lnSpc>
                <a:spcPts val="1189"/>
              </a:lnSpc>
              <a:spcBef>
                <a:spcPts val="526"/>
              </a:spcBef>
            </a:pPr>
            <a:r>
              <a:rPr sz="998" spc="-5" dirty="0">
                <a:latin typeface="Courier New"/>
                <a:cs typeface="Courier New"/>
              </a:rPr>
              <a:t>disable</a:t>
            </a:r>
            <a:r>
              <a:rPr sz="998" spc="-9" dirty="0">
                <a:latin typeface="Courier New"/>
                <a:cs typeface="Courier New"/>
              </a:rPr>
              <a:t> </a:t>
            </a:r>
            <a:r>
              <a:rPr sz="998" i="1" spc="-5" dirty="0">
                <a:latin typeface="Courier New"/>
                <a:cs typeface="Courier New"/>
              </a:rPr>
              <a:t>&lt;breakpoint#&gt;</a:t>
            </a:r>
            <a:endParaRPr sz="998">
              <a:latin typeface="Courier New"/>
              <a:cs typeface="Courier New"/>
            </a:endParaRPr>
          </a:p>
          <a:p>
            <a:pPr marL="664504">
              <a:lnSpc>
                <a:spcPts val="1189"/>
              </a:lnSpc>
            </a:pPr>
            <a:r>
              <a:rPr sz="998" spc="-5" dirty="0">
                <a:latin typeface="Arial"/>
                <a:cs typeface="Arial"/>
              </a:rPr>
              <a:t>Disable </a:t>
            </a:r>
            <a:r>
              <a:rPr sz="998" dirty="0">
                <a:latin typeface="Arial"/>
                <a:cs typeface="Arial"/>
              </a:rPr>
              <a:t>a</a:t>
            </a:r>
            <a:r>
              <a:rPr sz="998" spc="-18" dirty="0">
                <a:latin typeface="Arial"/>
                <a:cs typeface="Arial"/>
              </a:rPr>
              <a:t> </a:t>
            </a:r>
            <a:r>
              <a:rPr sz="998" spc="-5" dirty="0">
                <a:latin typeface="Arial"/>
                <a:cs typeface="Arial"/>
              </a:rPr>
              <a:t>breakpoint.</a:t>
            </a:r>
            <a:endParaRPr sz="998">
              <a:latin typeface="Arial"/>
              <a:cs typeface="Arial"/>
            </a:endParaRPr>
          </a:p>
        </p:txBody>
      </p:sp>
      <p:sp>
        <p:nvSpPr>
          <p:cNvPr id="6" name="object 6"/>
          <p:cNvSpPr txBox="1"/>
          <p:nvPr/>
        </p:nvSpPr>
        <p:spPr>
          <a:xfrm>
            <a:off x="1570256" y="5250459"/>
            <a:ext cx="2886699" cy="200804"/>
          </a:xfrm>
          <a:prstGeom prst="rect">
            <a:avLst/>
          </a:prstGeom>
          <a:solidFill>
            <a:srgbClr val="000000"/>
          </a:solidFill>
        </p:spPr>
        <p:txBody>
          <a:bodyPr vert="horz" wrap="square" lIns="0" tIns="5187" rIns="0" bIns="0" rtlCol="0">
            <a:spAutoFit/>
          </a:bodyPr>
          <a:lstStyle/>
          <a:p>
            <a:pPr marL="961888">
              <a:spcBef>
                <a:spcPts val="41"/>
              </a:spcBef>
            </a:pPr>
            <a:r>
              <a:rPr sz="1271" b="1" spc="-9" dirty="0">
                <a:solidFill>
                  <a:srgbClr val="FFFFFF"/>
                </a:solidFill>
                <a:latin typeface="Arial"/>
                <a:cs typeface="Arial"/>
              </a:rPr>
              <a:t>Watchpoints</a:t>
            </a:r>
            <a:endParaRPr sz="1271">
              <a:latin typeface="Arial"/>
              <a:cs typeface="Arial"/>
            </a:endParaRPr>
          </a:p>
        </p:txBody>
      </p:sp>
      <p:sp>
        <p:nvSpPr>
          <p:cNvPr id="7" name="object 7"/>
          <p:cNvSpPr txBox="1"/>
          <p:nvPr/>
        </p:nvSpPr>
        <p:spPr>
          <a:xfrm>
            <a:off x="1558730" y="5428770"/>
            <a:ext cx="2686146" cy="681950"/>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watch </a:t>
            </a:r>
            <a:r>
              <a:rPr sz="998" i="1" spc="-5" dirty="0">
                <a:latin typeface="Courier New"/>
                <a:cs typeface="Courier New"/>
              </a:rPr>
              <a:t>&lt;where&gt;</a:t>
            </a:r>
            <a:endParaRPr sz="998">
              <a:latin typeface="Courier New"/>
              <a:cs typeface="Courier New"/>
            </a:endParaRPr>
          </a:p>
          <a:p>
            <a:pPr marL="664504">
              <a:lnSpc>
                <a:spcPts val="1189"/>
              </a:lnSpc>
            </a:pPr>
            <a:r>
              <a:rPr sz="998" dirty="0">
                <a:latin typeface="Arial"/>
                <a:cs typeface="Arial"/>
              </a:rPr>
              <a:t>Set a </a:t>
            </a:r>
            <a:r>
              <a:rPr sz="998" spc="-5" dirty="0">
                <a:latin typeface="Arial"/>
                <a:cs typeface="Arial"/>
              </a:rPr>
              <a:t>new</a:t>
            </a:r>
            <a:r>
              <a:rPr sz="998" spc="-23" dirty="0">
                <a:latin typeface="Arial"/>
                <a:cs typeface="Arial"/>
              </a:rPr>
              <a:t> </a:t>
            </a:r>
            <a:r>
              <a:rPr sz="998" spc="-5" dirty="0">
                <a:latin typeface="Arial"/>
                <a:cs typeface="Arial"/>
              </a:rPr>
              <a:t>watchpoint.</a:t>
            </a:r>
            <a:endParaRPr sz="998">
              <a:latin typeface="Arial"/>
              <a:cs typeface="Arial"/>
            </a:endParaRPr>
          </a:p>
          <a:p>
            <a:pPr marL="11527">
              <a:lnSpc>
                <a:spcPts val="1189"/>
              </a:lnSpc>
              <a:spcBef>
                <a:spcPts val="526"/>
              </a:spcBef>
            </a:pPr>
            <a:r>
              <a:rPr sz="998" spc="-5" dirty="0">
                <a:latin typeface="Courier New"/>
                <a:cs typeface="Courier New"/>
              </a:rPr>
              <a:t>delete/enable/disable</a:t>
            </a:r>
            <a:r>
              <a:rPr sz="998" spc="-64" dirty="0">
                <a:latin typeface="Courier New"/>
                <a:cs typeface="Courier New"/>
              </a:rPr>
              <a:t> </a:t>
            </a:r>
            <a:r>
              <a:rPr sz="998" i="1" spc="-5" dirty="0">
                <a:latin typeface="Courier New"/>
                <a:cs typeface="Courier New"/>
              </a:rPr>
              <a:t>&lt;watchpoint#&gt;</a:t>
            </a:r>
            <a:endParaRPr sz="998">
              <a:latin typeface="Courier New"/>
              <a:cs typeface="Courier New"/>
            </a:endParaRPr>
          </a:p>
          <a:p>
            <a:pPr marL="664504">
              <a:lnSpc>
                <a:spcPts val="1189"/>
              </a:lnSpc>
            </a:pPr>
            <a:r>
              <a:rPr sz="998" spc="-5" dirty="0">
                <a:latin typeface="Arial"/>
                <a:cs typeface="Arial"/>
              </a:rPr>
              <a:t>Like</a:t>
            </a:r>
            <a:r>
              <a:rPr sz="998" spc="-9" dirty="0">
                <a:latin typeface="Arial"/>
                <a:cs typeface="Arial"/>
              </a:rPr>
              <a:t> </a:t>
            </a:r>
            <a:r>
              <a:rPr sz="998" spc="-5" dirty="0">
                <a:latin typeface="Arial"/>
                <a:cs typeface="Arial"/>
              </a:rPr>
              <a:t>breakpoints.</a:t>
            </a:r>
            <a:endParaRPr sz="998">
              <a:latin typeface="Arial"/>
              <a:cs typeface="Arial"/>
            </a:endParaRPr>
          </a:p>
        </p:txBody>
      </p:sp>
      <p:sp>
        <p:nvSpPr>
          <p:cNvPr id="8" name="object 8"/>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i="1" dirty="0">
                <a:solidFill>
                  <a:srgbClr val="FFFFFF"/>
                </a:solidFill>
                <a:latin typeface="Arial"/>
                <a:cs typeface="Arial"/>
              </a:rPr>
              <a:t>&lt;where&gt;</a:t>
            </a:r>
            <a:endParaRPr sz="1271">
              <a:latin typeface="Arial"/>
              <a:cs typeface="Arial"/>
            </a:endParaRPr>
          </a:p>
        </p:txBody>
      </p:sp>
      <p:sp>
        <p:nvSpPr>
          <p:cNvPr id="9" name="object 9"/>
          <p:cNvSpPr txBox="1"/>
          <p:nvPr/>
        </p:nvSpPr>
        <p:spPr>
          <a:xfrm>
            <a:off x="4641236" y="829876"/>
            <a:ext cx="2882665" cy="1361624"/>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function_name</a:t>
            </a:r>
            <a:endParaRPr sz="998">
              <a:latin typeface="Courier New"/>
              <a:cs typeface="Courier New"/>
            </a:endParaRPr>
          </a:p>
          <a:p>
            <a:pPr marL="664504">
              <a:lnSpc>
                <a:spcPts val="1189"/>
              </a:lnSpc>
            </a:pPr>
            <a:r>
              <a:rPr sz="998" dirty="0">
                <a:latin typeface="Arial"/>
                <a:cs typeface="Arial"/>
              </a:rPr>
              <a:t>Break/watch the </a:t>
            </a:r>
            <a:r>
              <a:rPr sz="998" spc="-5" dirty="0">
                <a:latin typeface="Arial"/>
                <a:cs typeface="Arial"/>
              </a:rPr>
              <a:t>named</a:t>
            </a:r>
            <a:r>
              <a:rPr sz="998" spc="-27" dirty="0">
                <a:latin typeface="Arial"/>
                <a:cs typeface="Arial"/>
              </a:rPr>
              <a:t> </a:t>
            </a:r>
            <a:r>
              <a:rPr sz="998" dirty="0">
                <a:latin typeface="Arial"/>
                <a:cs typeface="Arial"/>
              </a:rPr>
              <a:t>function.</a:t>
            </a:r>
            <a:endParaRPr sz="998">
              <a:latin typeface="Arial"/>
              <a:cs typeface="Arial"/>
            </a:endParaRPr>
          </a:p>
          <a:p>
            <a:pPr marL="11527">
              <a:lnSpc>
                <a:spcPts val="1189"/>
              </a:lnSpc>
              <a:spcBef>
                <a:spcPts val="526"/>
              </a:spcBef>
            </a:pPr>
            <a:r>
              <a:rPr sz="998" i="1" spc="-5" dirty="0">
                <a:latin typeface="Courier New"/>
                <a:cs typeface="Courier New"/>
              </a:rPr>
              <a:t>line_number</a:t>
            </a:r>
            <a:endParaRPr sz="998">
              <a:latin typeface="Courier New"/>
              <a:cs typeface="Courier New"/>
            </a:endParaRPr>
          </a:p>
          <a:p>
            <a:pPr marL="664504" marR="4611">
              <a:lnSpc>
                <a:spcPts val="1180"/>
              </a:lnSpc>
              <a:spcBef>
                <a:spcPts val="45"/>
              </a:spcBef>
            </a:pPr>
            <a:r>
              <a:rPr sz="998" dirty="0">
                <a:latin typeface="Arial"/>
                <a:cs typeface="Arial"/>
              </a:rPr>
              <a:t>Break/watch the </a:t>
            </a:r>
            <a:r>
              <a:rPr sz="998" spc="-5" dirty="0">
                <a:latin typeface="Arial"/>
                <a:cs typeface="Arial"/>
              </a:rPr>
              <a:t>line number in </a:t>
            </a:r>
            <a:r>
              <a:rPr sz="998" dirty="0">
                <a:latin typeface="Arial"/>
                <a:cs typeface="Arial"/>
              </a:rPr>
              <a:t>the</a:t>
            </a:r>
            <a:r>
              <a:rPr sz="998" spc="-77" dirty="0">
                <a:latin typeface="Arial"/>
                <a:cs typeface="Arial"/>
              </a:rPr>
              <a:t> </a:t>
            </a:r>
            <a:r>
              <a:rPr sz="998" dirty="0">
                <a:latin typeface="Arial"/>
                <a:cs typeface="Arial"/>
              </a:rPr>
              <a:t>cur-  rent source</a:t>
            </a:r>
            <a:r>
              <a:rPr sz="998" spc="-5" dirty="0">
                <a:latin typeface="Arial"/>
                <a:cs typeface="Arial"/>
              </a:rPr>
              <a:t> </a:t>
            </a:r>
            <a:r>
              <a:rPr sz="998" dirty="0">
                <a:latin typeface="Arial"/>
                <a:cs typeface="Arial"/>
              </a:rPr>
              <a:t>file.</a:t>
            </a:r>
            <a:endParaRPr sz="998">
              <a:latin typeface="Arial"/>
              <a:cs typeface="Arial"/>
            </a:endParaRPr>
          </a:p>
          <a:p>
            <a:pPr marL="11527">
              <a:lnSpc>
                <a:spcPts val="1189"/>
              </a:lnSpc>
              <a:spcBef>
                <a:spcPts val="490"/>
              </a:spcBef>
            </a:pPr>
            <a:r>
              <a:rPr sz="998" i="1" spc="-5" dirty="0">
                <a:latin typeface="Courier New"/>
                <a:cs typeface="Courier New"/>
              </a:rPr>
              <a:t>file:line_number</a:t>
            </a:r>
            <a:endParaRPr sz="998">
              <a:latin typeface="Courier New"/>
              <a:cs typeface="Courier New"/>
            </a:endParaRPr>
          </a:p>
          <a:p>
            <a:pPr marL="664504" marR="258194">
              <a:lnSpc>
                <a:spcPts val="1180"/>
              </a:lnSpc>
              <a:spcBef>
                <a:spcPts val="45"/>
              </a:spcBef>
            </a:pPr>
            <a:r>
              <a:rPr sz="998" dirty="0">
                <a:latin typeface="Arial"/>
                <a:cs typeface="Arial"/>
              </a:rPr>
              <a:t>Break/watch the </a:t>
            </a:r>
            <a:r>
              <a:rPr sz="998" spc="-5" dirty="0">
                <a:latin typeface="Arial"/>
                <a:cs typeface="Arial"/>
              </a:rPr>
              <a:t>line number in</a:t>
            </a:r>
            <a:r>
              <a:rPr sz="998" spc="-82" dirty="0">
                <a:latin typeface="Arial"/>
                <a:cs typeface="Arial"/>
              </a:rPr>
              <a:t> </a:t>
            </a:r>
            <a:r>
              <a:rPr sz="998" dirty="0">
                <a:latin typeface="Arial"/>
                <a:cs typeface="Arial"/>
              </a:rPr>
              <a:t>the  </a:t>
            </a:r>
            <a:r>
              <a:rPr sz="998" spc="-5" dirty="0">
                <a:latin typeface="Arial"/>
                <a:cs typeface="Arial"/>
              </a:rPr>
              <a:t>named </a:t>
            </a:r>
            <a:r>
              <a:rPr sz="998" dirty="0">
                <a:latin typeface="Arial"/>
                <a:cs typeface="Arial"/>
              </a:rPr>
              <a:t>source</a:t>
            </a:r>
            <a:r>
              <a:rPr sz="998" spc="-9" dirty="0">
                <a:latin typeface="Arial"/>
                <a:cs typeface="Arial"/>
              </a:rPr>
              <a:t> </a:t>
            </a:r>
            <a:r>
              <a:rPr sz="998" dirty="0">
                <a:latin typeface="Arial"/>
                <a:cs typeface="Arial"/>
              </a:rPr>
              <a:t>file.</a:t>
            </a:r>
            <a:endParaRPr sz="998">
              <a:latin typeface="Arial"/>
              <a:cs typeface="Arial"/>
            </a:endParaRPr>
          </a:p>
        </p:txBody>
      </p:sp>
      <p:sp>
        <p:nvSpPr>
          <p:cNvPr id="10" name="object 10"/>
          <p:cNvSpPr txBox="1"/>
          <p:nvPr/>
        </p:nvSpPr>
        <p:spPr>
          <a:xfrm>
            <a:off x="4652763" y="225368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spc="-5" dirty="0">
                <a:solidFill>
                  <a:srgbClr val="FFFFFF"/>
                </a:solidFill>
                <a:latin typeface="Arial"/>
                <a:cs typeface="Arial"/>
              </a:rPr>
              <a:t>Conditions</a:t>
            </a:r>
            <a:endParaRPr sz="1271">
              <a:latin typeface="Arial"/>
              <a:cs typeface="Arial"/>
            </a:endParaRPr>
          </a:p>
        </p:txBody>
      </p:sp>
      <p:sp>
        <p:nvSpPr>
          <p:cNvPr id="11" name="object 11"/>
          <p:cNvSpPr txBox="1"/>
          <p:nvPr/>
        </p:nvSpPr>
        <p:spPr>
          <a:xfrm>
            <a:off x="4641237" y="2431997"/>
            <a:ext cx="2854426" cy="1304487"/>
          </a:xfrm>
          <a:prstGeom prst="rect">
            <a:avLst/>
          </a:prstGeom>
        </p:spPr>
        <p:txBody>
          <a:bodyPr vert="horz" wrap="square" lIns="0" tIns="18442" rIns="0" bIns="0" rtlCol="0">
            <a:spAutoFit/>
          </a:bodyPr>
          <a:lstStyle/>
          <a:p>
            <a:pPr marL="664504" marR="11527" indent="-653554">
              <a:lnSpc>
                <a:spcPts val="1180"/>
              </a:lnSpc>
              <a:spcBef>
                <a:spcPts val="145"/>
              </a:spcBef>
            </a:pPr>
            <a:r>
              <a:rPr sz="998" spc="-5" dirty="0">
                <a:latin typeface="Courier New"/>
                <a:cs typeface="Courier New"/>
              </a:rPr>
              <a:t>break/watch </a:t>
            </a:r>
            <a:r>
              <a:rPr sz="998" i="1" spc="-5" dirty="0">
                <a:latin typeface="Courier New"/>
                <a:cs typeface="Courier New"/>
              </a:rPr>
              <a:t>&lt;where&gt; </a:t>
            </a:r>
            <a:r>
              <a:rPr sz="998" spc="-5" dirty="0">
                <a:latin typeface="Courier New"/>
                <a:cs typeface="Courier New"/>
              </a:rPr>
              <a:t>if </a:t>
            </a:r>
            <a:r>
              <a:rPr sz="998" i="1" spc="-5" dirty="0">
                <a:latin typeface="Courier New"/>
                <a:cs typeface="Courier New"/>
              </a:rPr>
              <a:t>&lt;condition&gt;  </a:t>
            </a:r>
            <a:r>
              <a:rPr sz="998" dirty="0">
                <a:latin typeface="Arial"/>
                <a:cs typeface="Arial"/>
              </a:rPr>
              <a:t>Break/watch </a:t>
            </a:r>
            <a:r>
              <a:rPr sz="998" spc="-5" dirty="0">
                <a:latin typeface="Arial"/>
                <a:cs typeface="Arial"/>
              </a:rPr>
              <a:t>at </a:t>
            </a:r>
            <a:r>
              <a:rPr sz="998" dirty="0">
                <a:latin typeface="Arial"/>
                <a:cs typeface="Arial"/>
              </a:rPr>
              <a:t>the </a:t>
            </a:r>
            <a:r>
              <a:rPr sz="998" spc="-5" dirty="0">
                <a:latin typeface="Arial"/>
                <a:cs typeface="Arial"/>
              </a:rPr>
              <a:t>given location if </a:t>
            </a:r>
            <a:r>
              <a:rPr sz="998" dirty="0">
                <a:latin typeface="Arial"/>
                <a:cs typeface="Arial"/>
              </a:rPr>
              <a:t>the  condition </a:t>
            </a:r>
            <a:r>
              <a:rPr sz="998" spc="-5" dirty="0">
                <a:latin typeface="Arial"/>
                <a:cs typeface="Arial"/>
              </a:rPr>
              <a:t>is</a:t>
            </a:r>
            <a:r>
              <a:rPr sz="998" spc="-9" dirty="0">
                <a:latin typeface="Arial"/>
                <a:cs typeface="Arial"/>
              </a:rPr>
              <a:t> </a:t>
            </a:r>
            <a:r>
              <a:rPr sz="998" dirty="0">
                <a:latin typeface="Arial"/>
                <a:cs typeface="Arial"/>
              </a:rPr>
              <a:t>met.</a:t>
            </a:r>
            <a:endParaRPr sz="998">
              <a:latin typeface="Arial"/>
              <a:cs typeface="Arial"/>
            </a:endParaRPr>
          </a:p>
          <a:p>
            <a:pPr marL="664504" marR="60514">
              <a:lnSpc>
                <a:spcPts val="1180"/>
              </a:lnSpc>
            </a:pPr>
            <a:r>
              <a:rPr sz="998" spc="-5" dirty="0">
                <a:latin typeface="Arial"/>
                <a:cs typeface="Arial"/>
              </a:rPr>
              <a:t>Conditions </a:t>
            </a:r>
            <a:r>
              <a:rPr sz="998" dirty="0">
                <a:latin typeface="Arial"/>
                <a:cs typeface="Arial"/>
              </a:rPr>
              <a:t>may </a:t>
            </a:r>
            <a:r>
              <a:rPr sz="998" spc="-5" dirty="0">
                <a:latin typeface="Arial"/>
                <a:cs typeface="Arial"/>
              </a:rPr>
              <a:t>be almost any </a:t>
            </a:r>
            <a:r>
              <a:rPr sz="998" dirty="0">
                <a:latin typeface="Arial"/>
                <a:cs typeface="Arial"/>
              </a:rPr>
              <a:t>C ex-  </a:t>
            </a:r>
            <a:r>
              <a:rPr sz="998" spc="-5" dirty="0">
                <a:latin typeface="Arial"/>
                <a:cs typeface="Arial"/>
              </a:rPr>
              <a:t>pression </a:t>
            </a:r>
            <a:r>
              <a:rPr sz="998" dirty="0">
                <a:latin typeface="Arial"/>
                <a:cs typeface="Arial"/>
              </a:rPr>
              <a:t>that </a:t>
            </a:r>
            <a:r>
              <a:rPr sz="998" spc="-5" dirty="0">
                <a:latin typeface="Arial"/>
                <a:cs typeface="Arial"/>
              </a:rPr>
              <a:t>evaluate </a:t>
            </a:r>
            <a:r>
              <a:rPr sz="998" dirty="0">
                <a:latin typeface="Arial"/>
                <a:cs typeface="Arial"/>
              </a:rPr>
              <a:t>to true </a:t>
            </a:r>
            <a:r>
              <a:rPr sz="998" spc="-5" dirty="0">
                <a:latin typeface="Arial"/>
                <a:cs typeface="Arial"/>
              </a:rPr>
              <a:t>or</a:t>
            </a:r>
            <a:r>
              <a:rPr sz="998" spc="-82" dirty="0">
                <a:latin typeface="Arial"/>
                <a:cs typeface="Arial"/>
              </a:rPr>
              <a:t> </a:t>
            </a:r>
            <a:r>
              <a:rPr sz="998" dirty="0">
                <a:latin typeface="Arial"/>
                <a:cs typeface="Arial"/>
              </a:rPr>
              <a:t>false.</a:t>
            </a:r>
            <a:endParaRPr sz="998">
              <a:latin typeface="Arial"/>
              <a:cs typeface="Arial"/>
            </a:endParaRPr>
          </a:p>
          <a:p>
            <a:pPr marL="664504" marR="4611" indent="-653554">
              <a:lnSpc>
                <a:spcPts val="1180"/>
              </a:lnSpc>
              <a:spcBef>
                <a:spcPts val="545"/>
              </a:spcBef>
            </a:pPr>
            <a:r>
              <a:rPr sz="998" spc="-5" dirty="0">
                <a:latin typeface="Courier New"/>
                <a:cs typeface="Courier New"/>
              </a:rPr>
              <a:t>condition </a:t>
            </a:r>
            <a:r>
              <a:rPr sz="998" i="1" spc="-5" dirty="0">
                <a:latin typeface="Courier New"/>
                <a:cs typeface="Courier New"/>
              </a:rPr>
              <a:t>&lt;breakpoint#&gt; &lt;condition&gt;  </a:t>
            </a:r>
            <a:r>
              <a:rPr sz="998" dirty="0">
                <a:latin typeface="Arial"/>
                <a:cs typeface="Arial"/>
              </a:rPr>
              <a:t>Set/change the condition </a:t>
            </a:r>
            <a:r>
              <a:rPr sz="998" spc="-5" dirty="0">
                <a:latin typeface="Arial"/>
                <a:cs typeface="Arial"/>
              </a:rPr>
              <a:t>of an</a:t>
            </a:r>
            <a:r>
              <a:rPr sz="998" spc="-86" dirty="0">
                <a:latin typeface="Arial"/>
                <a:cs typeface="Arial"/>
              </a:rPr>
              <a:t> </a:t>
            </a:r>
            <a:r>
              <a:rPr sz="998" spc="-5" dirty="0">
                <a:latin typeface="Arial"/>
                <a:cs typeface="Arial"/>
              </a:rPr>
              <a:t>existing  break- or</a:t>
            </a:r>
            <a:r>
              <a:rPr sz="998" spc="-14" dirty="0">
                <a:latin typeface="Arial"/>
                <a:cs typeface="Arial"/>
              </a:rPr>
              <a:t> </a:t>
            </a:r>
            <a:r>
              <a:rPr sz="998" spc="-5" dirty="0">
                <a:latin typeface="Arial"/>
                <a:cs typeface="Arial"/>
              </a:rPr>
              <a:t>watchpoint.</a:t>
            </a:r>
            <a:endParaRPr sz="998">
              <a:latin typeface="Arial"/>
              <a:cs typeface="Arial"/>
            </a:endParaRPr>
          </a:p>
        </p:txBody>
      </p:sp>
      <p:sp>
        <p:nvSpPr>
          <p:cNvPr id="12" name="object 12"/>
          <p:cNvSpPr txBox="1"/>
          <p:nvPr/>
        </p:nvSpPr>
        <p:spPr>
          <a:xfrm>
            <a:off x="4652763" y="3786650"/>
            <a:ext cx="2886699" cy="200804"/>
          </a:xfrm>
          <a:prstGeom prst="rect">
            <a:avLst/>
          </a:prstGeom>
          <a:solidFill>
            <a:srgbClr val="000000"/>
          </a:solidFill>
        </p:spPr>
        <p:txBody>
          <a:bodyPr vert="horz" wrap="square" lIns="0" tIns="5187" rIns="0" bIns="0" rtlCol="0">
            <a:spAutoFit/>
          </a:bodyPr>
          <a:lstStyle/>
          <a:p>
            <a:pPr marL="662775">
              <a:spcBef>
                <a:spcPts val="41"/>
              </a:spcBef>
            </a:pPr>
            <a:r>
              <a:rPr sz="1271" b="1" dirty="0">
                <a:solidFill>
                  <a:srgbClr val="FFFFFF"/>
                </a:solidFill>
                <a:latin typeface="Arial"/>
                <a:cs typeface="Arial"/>
              </a:rPr>
              <a:t>Examining the</a:t>
            </a:r>
            <a:r>
              <a:rPr sz="1271" b="1" spc="-14" dirty="0">
                <a:solidFill>
                  <a:srgbClr val="FFFFFF"/>
                </a:solidFill>
                <a:latin typeface="Arial"/>
                <a:cs typeface="Arial"/>
              </a:rPr>
              <a:t> </a:t>
            </a:r>
            <a:r>
              <a:rPr sz="1271" b="1" spc="-5" dirty="0">
                <a:solidFill>
                  <a:srgbClr val="FFFFFF"/>
                </a:solidFill>
                <a:latin typeface="Arial"/>
                <a:cs typeface="Arial"/>
              </a:rPr>
              <a:t>stack</a:t>
            </a:r>
            <a:endParaRPr sz="1271">
              <a:latin typeface="Arial"/>
              <a:cs typeface="Arial"/>
            </a:endParaRPr>
          </a:p>
        </p:txBody>
      </p:sp>
      <p:sp>
        <p:nvSpPr>
          <p:cNvPr id="13" name="object 13"/>
          <p:cNvSpPr txBox="1"/>
          <p:nvPr/>
        </p:nvSpPr>
        <p:spPr>
          <a:xfrm>
            <a:off x="4641237" y="3964961"/>
            <a:ext cx="2854426" cy="1522495"/>
          </a:xfrm>
          <a:prstGeom prst="rect">
            <a:avLst/>
          </a:prstGeom>
        </p:spPr>
        <p:txBody>
          <a:bodyPr vert="horz" wrap="square" lIns="0" tIns="18442" rIns="0" bIns="0" rtlCol="0">
            <a:spAutoFit/>
          </a:bodyPr>
          <a:lstStyle/>
          <a:p>
            <a:pPr marL="11527" marR="2150849">
              <a:lnSpc>
                <a:spcPts val="1180"/>
              </a:lnSpc>
              <a:spcBef>
                <a:spcPts val="145"/>
              </a:spcBef>
            </a:pPr>
            <a:r>
              <a:rPr sz="998" spc="-5" dirty="0">
                <a:latin typeface="Courier New"/>
                <a:cs typeface="Courier New"/>
              </a:rPr>
              <a:t>backtrace  where</a:t>
            </a:r>
            <a:endParaRPr sz="998">
              <a:latin typeface="Courier New"/>
              <a:cs typeface="Courier New"/>
            </a:endParaRPr>
          </a:p>
          <a:p>
            <a:pPr marL="664504">
              <a:lnSpc>
                <a:spcPts val="1144"/>
              </a:lnSpc>
            </a:pPr>
            <a:r>
              <a:rPr sz="998" dirty="0">
                <a:latin typeface="Arial"/>
                <a:cs typeface="Arial"/>
              </a:rPr>
              <a:t>Show call</a:t>
            </a:r>
            <a:r>
              <a:rPr sz="998" spc="-9" dirty="0">
                <a:latin typeface="Arial"/>
                <a:cs typeface="Arial"/>
              </a:rPr>
              <a:t> </a:t>
            </a:r>
            <a:r>
              <a:rPr sz="998" dirty="0">
                <a:latin typeface="Arial"/>
                <a:cs typeface="Arial"/>
              </a:rPr>
              <a:t>stack.</a:t>
            </a:r>
            <a:endParaRPr sz="998">
              <a:latin typeface="Arial"/>
              <a:cs typeface="Arial"/>
            </a:endParaRPr>
          </a:p>
          <a:p>
            <a:pPr marL="11527" marR="1770473">
              <a:lnSpc>
                <a:spcPts val="1180"/>
              </a:lnSpc>
              <a:spcBef>
                <a:spcPts val="581"/>
              </a:spcBef>
            </a:pPr>
            <a:r>
              <a:rPr sz="998" spc="-5" dirty="0">
                <a:latin typeface="Courier New"/>
                <a:cs typeface="Courier New"/>
              </a:rPr>
              <a:t>backtrace</a:t>
            </a:r>
            <a:r>
              <a:rPr sz="998" spc="-82" dirty="0">
                <a:latin typeface="Courier New"/>
                <a:cs typeface="Courier New"/>
              </a:rPr>
              <a:t> </a:t>
            </a:r>
            <a:r>
              <a:rPr sz="998" spc="-5" dirty="0">
                <a:latin typeface="Courier New"/>
                <a:cs typeface="Courier New"/>
              </a:rPr>
              <a:t>full  where</a:t>
            </a:r>
            <a:r>
              <a:rPr sz="998" spc="-23" dirty="0">
                <a:latin typeface="Courier New"/>
                <a:cs typeface="Courier New"/>
              </a:rPr>
              <a:t> </a:t>
            </a:r>
            <a:r>
              <a:rPr sz="998" spc="-5" dirty="0">
                <a:latin typeface="Courier New"/>
                <a:cs typeface="Courier New"/>
              </a:rPr>
              <a:t>full</a:t>
            </a:r>
            <a:endParaRPr sz="998">
              <a:latin typeface="Courier New"/>
              <a:cs typeface="Courier New"/>
            </a:endParaRPr>
          </a:p>
          <a:p>
            <a:pPr marL="664504" marR="4611">
              <a:lnSpc>
                <a:spcPts val="1180"/>
              </a:lnSpc>
            </a:pPr>
            <a:r>
              <a:rPr sz="998" dirty="0">
                <a:latin typeface="Arial"/>
                <a:cs typeface="Arial"/>
              </a:rPr>
              <a:t>Show call stack, </a:t>
            </a:r>
            <a:r>
              <a:rPr sz="998" spc="-5" dirty="0">
                <a:latin typeface="Arial"/>
                <a:cs typeface="Arial"/>
              </a:rPr>
              <a:t>also print </a:t>
            </a:r>
            <a:r>
              <a:rPr sz="998" dirty="0">
                <a:latin typeface="Arial"/>
                <a:cs typeface="Arial"/>
              </a:rPr>
              <a:t>the </a:t>
            </a:r>
            <a:r>
              <a:rPr sz="998" spc="-5" dirty="0">
                <a:latin typeface="Arial"/>
                <a:cs typeface="Arial"/>
              </a:rPr>
              <a:t>local</a:t>
            </a:r>
            <a:r>
              <a:rPr sz="998" spc="-82" dirty="0">
                <a:latin typeface="Arial"/>
                <a:cs typeface="Arial"/>
              </a:rPr>
              <a:t> </a:t>
            </a:r>
            <a:r>
              <a:rPr sz="998" dirty="0">
                <a:latin typeface="Arial"/>
                <a:cs typeface="Arial"/>
              </a:rPr>
              <a:t>va-  riables </a:t>
            </a:r>
            <a:r>
              <a:rPr sz="998" spc="-5" dirty="0">
                <a:latin typeface="Arial"/>
                <a:cs typeface="Arial"/>
              </a:rPr>
              <a:t>in each</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frame </a:t>
            </a:r>
            <a:r>
              <a:rPr sz="998" i="1" spc="-5" dirty="0">
                <a:latin typeface="Courier New"/>
                <a:cs typeface="Courier New"/>
              </a:rPr>
              <a:t>&lt;frame#&gt;</a:t>
            </a:r>
            <a:endParaRPr sz="998">
              <a:latin typeface="Courier New"/>
              <a:cs typeface="Courier New"/>
            </a:endParaRPr>
          </a:p>
          <a:p>
            <a:pPr marL="664504">
              <a:lnSpc>
                <a:spcPts val="1189"/>
              </a:lnSpc>
            </a:pPr>
            <a:r>
              <a:rPr sz="998" dirty="0">
                <a:latin typeface="Arial"/>
                <a:cs typeface="Arial"/>
              </a:rPr>
              <a:t>Select the stack frame to </a:t>
            </a:r>
            <a:r>
              <a:rPr sz="998" spc="-5" dirty="0">
                <a:latin typeface="Arial"/>
                <a:cs typeface="Arial"/>
              </a:rPr>
              <a:t>operate</a:t>
            </a:r>
            <a:r>
              <a:rPr sz="998" spc="-59" dirty="0">
                <a:latin typeface="Arial"/>
                <a:cs typeface="Arial"/>
              </a:rPr>
              <a:t> </a:t>
            </a:r>
            <a:r>
              <a:rPr sz="998" spc="-5" dirty="0">
                <a:latin typeface="Arial"/>
                <a:cs typeface="Arial"/>
              </a:rPr>
              <a:t>on.</a:t>
            </a:r>
            <a:endParaRPr sz="998">
              <a:latin typeface="Arial"/>
              <a:cs typeface="Arial"/>
            </a:endParaRPr>
          </a:p>
        </p:txBody>
      </p:sp>
      <p:sp>
        <p:nvSpPr>
          <p:cNvPr id="14" name="object 14"/>
          <p:cNvSpPr txBox="1"/>
          <p:nvPr/>
        </p:nvSpPr>
        <p:spPr>
          <a:xfrm>
            <a:off x="4652763" y="5538611"/>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Stepping</a:t>
            </a:r>
            <a:endParaRPr sz="1271">
              <a:latin typeface="Arial"/>
              <a:cs typeface="Arial"/>
            </a:endParaRPr>
          </a:p>
        </p:txBody>
      </p:sp>
      <p:sp>
        <p:nvSpPr>
          <p:cNvPr id="15" name="object 15"/>
          <p:cNvSpPr txBox="1"/>
          <p:nvPr/>
        </p:nvSpPr>
        <p:spPr>
          <a:xfrm>
            <a:off x="4641236" y="5716921"/>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step</a:t>
            </a:r>
            <a:endParaRPr sz="998">
              <a:latin typeface="Courier New"/>
              <a:cs typeface="Courier New"/>
            </a:endParaRPr>
          </a:p>
        </p:txBody>
      </p:sp>
      <p:sp>
        <p:nvSpPr>
          <p:cNvPr id="16" name="object 16"/>
          <p:cNvSpPr txBox="1"/>
          <p:nvPr/>
        </p:nvSpPr>
        <p:spPr>
          <a:xfrm>
            <a:off x="5294682" y="5866760"/>
            <a:ext cx="2165745"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a:t>
            </a:r>
            <a:r>
              <a:rPr sz="998" dirty="0">
                <a:latin typeface="Arial"/>
                <a:cs typeface="Arial"/>
              </a:rPr>
              <a:t>di-  ving </a:t>
            </a:r>
            <a:r>
              <a:rPr sz="998" spc="-5" dirty="0">
                <a:latin typeface="Arial"/>
                <a:cs typeface="Arial"/>
              </a:rPr>
              <a:t>into</a:t>
            </a:r>
            <a:r>
              <a:rPr sz="998" spc="-14" dirty="0">
                <a:latin typeface="Arial"/>
                <a:cs typeface="Arial"/>
              </a:rPr>
              <a:t> </a:t>
            </a:r>
            <a:r>
              <a:rPr sz="998" dirty="0">
                <a:latin typeface="Arial"/>
                <a:cs typeface="Arial"/>
              </a:rPr>
              <a:t>function.</a:t>
            </a:r>
            <a:endParaRPr sz="998">
              <a:latin typeface="Arial"/>
              <a:cs typeface="Arial"/>
            </a:endParaRPr>
          </a:p>
        </p:txBody>
      </p:sp>
      <p:sp>
        <p:nvSpPr>
          <p:cNvPr id="17" name="object 17"/>
          <p:cNvSpPr txBox="1"/>
          <p:nvPr/>
        </p:nvSpPr>
        <p:spPr>
          <a:xfrm>
            <a:off x="7723743" y="633933"/>
            <a:ext cx="327340"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next</a:t>
            </a:r>
            <a:endParaRPr sz="998">
              <a:latin typeface="Courier New"/>
              <a:cs typeface="Courier New"/>
            </a:endParaRPr>
          </a:p>
        </p:txBody>
      </p:sp>
      <p:sp>
        <p:nvSpPr>
          <p:cNvPr id="18" name="object 18"/>
          <p:cNvSpPr txBox="1"/>
          <p:nvPr/>
        </p:nvSpPr>
        <p:spPr>
          <a:xfrm>
            <a:off x="8377190" y="783772"/>
            <a:ext cx="2165169" cy="317037"/>
          </a:xfrm>
          <a:prstGeom prst="rect">
            <a:avLst/>
          </a:prstGeom>
        </p:spPr>
        <p:txBody>
          <a:bodyPr vert="horz" wrap="square" lIns="0" tIns="18442" rIns="0" bIns="0" rtlCol="0">
            <a:spAutoFit/>
          </a:bodyPr>
          <a:lstStyle/>
          <a:p>
            <a:pPr marL="11527" marR="4611">
              <a:lnSpc>
                <a:spcPts val="1180"/>
              </a:lnSpc>
              <a:spcBef>
                <a:spcPts val="145"/>
              </a:spcBef>
            </a:pPr>
            <a:r>
              <a:rPr sz="998" dirty="0">
                <a:latin typeface="Arial"/>
                <a:cs typeface="Arial"/>
              </a:rPr>
              <a:t>Go to </a:t>
            </a:r>
            <a:r>
              <a:rPr sz="998" spc="-5" dirty="0">
                <a:latin typeface="Arial"/>
                <a:cs typeface="Arial"/>
              </a:rPr>
              <a:t>next instruction </a:t>
            </a:r>
            <a:r>
              <a:rPr sz="998" dirty="0">
                <a:latin typeface="Arial"/>
                <a:cs typeface="Arial"/>
              </a:rPr>
              <a:t>(source </a:t>
            </a:r>
            <a:r>
              <a:rPr sz="998" spc="-5" dirty="0">
                <a:latin typeface="Arial"/>
                <a:cs typeface="Arial"/>
              </a:rPr>
              <a:t>line) but  donʻt dive into</a:t>
            </a:r>
            <a:r>
              <a:rPr sz="998" spc="-9" dirty="0">
                <a:latin typeface="Arial"/>
                <a:cs typeface="Arial"/>
              </a:rPr>
              <a:t> </a:t>
            </a:r>
            <a:r>
              <a:rPr sz="998" dirty="0">
                <a:latin typeface="Arial"/>
                <a:cs typeface="Arial"/>
              </a:rPr>
              <a:t>functions.</a:t>
            </a:r>
            <a:endParaRPr sz="998">
              <a:latin typeface="Arial"/>
              <a:cs typeface="Arial"/>
            </a:endParaRPr>
          </a:p>
        </p:txBody>
      </p:sp>
      <p:sp>
        <p:nvSpPr>
          <p:cNvPr id="19" name="object 19"/>
          <p:cNvSpPr txBox="1"/>
          <p:nvPr/>
        </p:nvSpPr>
        <p:spPr>
          <a:xfrm>
            <a:off x="7723743" y="1152605"/>
            <a:ext cx="479484"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finish</a:t>
            </a:r>
            <a:endParaRPr sz="998">
              <a:latin typeface="Courier New"/>
              <a:cs typeface="Courier New"/>
            </a:endParaRPr>
          </a:p>
        </p:txBody>
      </p:sp>
      <p:sp>
        <p:nvSpPr>
          <p:cNvPr id="20" name="object 20"/>
          <p:cNvSpPr txBox="1"/>
          <p:nvPr/>
        </p:nvSpPr>
        <p:spPr>
          <a:xfrm>
            <a:off x="8377190" y="1302444"/>
            <a:ext cx="2109267" cy="317037"/>
          </a:xfrm>
          <a:prstGeom prst="rect">
            <a:avLst/>
          </a:prstGeom>
        </p:spPr>
        <p:txBody>
          <a:bodyPr vert="horz" wrap="square" lIns="0" tIns="18442" rIns="0" bIns="0" rtlCol="0">
            <a:spAutoFit/>
          </a:bodyPr>
          <a:lstStyle/>
          <a:p>
            <a:pPr marL="11527" marR="4611">
              <a:lnSpc>
                <a:spcPts val="1180"/>
              </a:lnSpc>
              <a:spcBef>
                <a:spcPts val="145"/>
              </a:spcBef>
            </a:pPr>
            <a:r>
              <a:rPr sz="998" spc="-5" dirty="0">
                <a:latin typeface="Arial"/>
                <a:cs typeface="Arial"/>
              </a:rPr>
              <a:t>Continue until </a:t>
            </a:r>
            <a:r>
              <a:rPr sz="998" dirty="0">
                <a:latin typeface="Arial"/>
                <a:cs typeface="Arial"/>
              </a:rPr>
              <a:t>the current function</a:t>
            </a:r>
            <a:r>
              <a:rPr sz="998" spc="-73" dirty="0">
                <a:latin typeface="Arial"/>
                <a:cs typeface="Arial"/>
              </a:rPr>
              <a:t> </a:t>
            </a:r>
            <a:r>
              <a:rPr sz="998" spc="-5" dirty="0">
                <a:latin typeface="Arial"/>
                <a:cs typeface="Arial"/>
              </a:rPr>
              <a:t>re-  </a:t>
            </a:r>
            <a:r>
              <a:rPr sz="998" dirty="0">
                <a:latin typeface="Arial"/>
                <a:cs typeface="Arial"/>
              </a:rPr>
              <a:t>turns.</a:t>
            </a:r>
            <a:endParaRPr sz="998">
              <a:latin typeface="Arial"/>
              <a:cs typeface="Arial"/>
            </a:endParaRPr>
          </a:p>
        </p:txBody>
      </p:sp>
      <p:sp>
        <p:nvSpPr>
          <p:cNvPr id="21" name="object 21"/>
          <p:cNvSpPr txBox="1"/>
          <p:nvPr/>
        </p:nvSpPr>
        <p:spPr>
          <a:xfrm>
            <a:off x="7723743" y="1671277"/>
            <a:ext cx="631628" cy="165207"/>
          </a:xfrm>
          <a:prstGeom prst="rect">
            <a:avLst/>
          </a:prstGeom>
        </p:spPr>
        <p:txBody>
          <a:bodyPr vert="horz" wrap="square" lIns="0" tIns="11526" rIns="0" bIns="0" rtlCol="0">
            <a:spAutoFit/>
          </a:bodyPr>
          <a:lstStyle/>
          <a:p>
            <a:pPr marL="11527">
              <a:spcBef>
                <a:spcPts val="91"/>
              </a:spcBef>
            </a:pPr>
            <a:r>
              <a:rPr sz="998" spc="-5" dirty="0">
                <a:latin typeface="Courier New"/>
                <a:cs typeface="Courier New"/>
              </a:rPr>
              <a:t>continue</a:t>
            </a:r>
            <a:endParaRPr sz="998">
              <a:latin typeface="Courier New"/>
              <a:cs typeface="Courier New"/>
            </a:endParaRPr>
          </a:p>
        </p:txBody>
      </p:sp>
      <p:sp>
        <p:nvSpPr>
          <p:cNvPr id="22" name="object 22"/>
          <p:cNvSpPr txBox="1"/>
          <p:nvPr/>
        </p:nvSpPr>
        <p:spPr>
          <a:xfrm>
            <a:off x="8377190" y="1821116"/>
            <a:ext cx="1565814" cy="165207"/>
          </a:xfrm>
          <a:prstGeom prst="rect">
            <a:avLst/>
          </a:prstGeom>
        </p:spPr>
        <p:txBody>
          <a:bodyPr vert="horz" wrap="square" lIns="0" tIns="11526" rIns="0" bIns="0" rtlCol="0">
            <a:spAutoFit/>
          </a:bodyPr>
          <a:lstStyle/>
          <a:p>
            <a:pPr marL="11527">
              <a:spcBef>
                <a:spcPts val="91"/>
              </a:spcBef>
            </a:pPr>
            <a:r>
              <a:rPr sz="998" spc="-5" dirty="0">
                <a:latin typeface="Arial"/>
                <a:cs typeface="Arial"/>
              </a:rPr>
              <a:t>Continue normal</a:t>
            </a:r>
            <a:r>
              <a:rPr sz="998" spc="-68" dirty="0">
                <a:latin typeface="Arial"/>
                <a:cs typeface="Arial"/>
              </a:rPr>
              <a:t> </a:t>
            </a:r>
            <a:r>
              <a:rPr sz="998" spc="-5" dirty="0">
                <a:latin typeface="Arial"/>
                <a:cs typeface="Arial"/>
              </a:rPr>
              <a:t>execution.</a:t>
            </a:r>
            <a:endParaRPr sz="998">
              <a:latin typeface="Arial"/>
              <a:cs typeface="Arial"/>
            </a:endParaRPr>
          </a:p>
        </p:txBody>
      </p:sp>
      <p:sp>
        <p:nvSpPr>
          <p:cNvPr id="23" name="object 23"/>
          <p:cNvSpPr txBox="1"/>
          <p:nvPr/>
        </p:nvSpPr>
        <p:spPr>
          <a:xfrm>
            <a:off x="7735270" y="2057743"/>
            <a:ext cx="2886699" cy="200804"/>
          </a:xfrm>
          <a:prstGeom prst="rect">
            <a:avLst/>
          </a:prstGeom>
          <a:solidFill>
            <a:srgbClr val="000000"/>
          </a:solidFill>
        </p:spPr>
        <p:txBody>
          <a:bodyPr vert="horz" wrap="square" lIns="0" tIns="5187" rIns="0" bIns="0" rtlCol="0">
            <a:spAutoFit/>
          </a:bodyPr>
          <a:lstStyle/>
          <a:p>
            <a:pPr marL="586124">
              <a:spcBef>
                <a:spcPts val="41"/>
              </a:spcBef>
            </a:pPr>
            <a:r>
              <a:rPr sz="1271" b="1" spc="-14" dirty="0">
                <a:solidFill>
                  <a:srgbClr val="FFFFFF"/>
                </a:solidFill>
                <a:latin typeface="Arial"/>
                <a:cs typeface="Arial"/>
              </a:rPr>
              <a:t>Variables </a:t>
            </a:r>
            <a:r>
              <a:rPr sz="1271" b="1" spc="-5" dirty="0">
                <a:solidFill>
                  <a:srgbClr val="FFFFFF"/>
                </a:solidFill>
                <a:latin typeface="Arial"/>
                <a:cs typeface="Arial"/>
              </a:rPr>
              <a:t>and memory</a:t>
            </a:r>
            <a:endParaRPr sz="1271">
              <a:latin typeface="Arial"/>
              <a:cs typeface="Arial"/>
            </a:endParaRPr>
          </a:p>
        </p:txBody>
      </p:sp>
      <p:sp>
        <p:nvSpPr>
          <p:cNvPr id="24" name="object 24"/>
          <p:cNvSpPr txBox="1"/>
          <p:nvPr/>
        </p:nvSpPr>
        <p:spPr>
          <a:xfrm>
            <a:off x="7723744" y="2236054"/>
            <a:ext cx="2875173" cy="391328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print</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4611">
              <a:lnSpc>
                <a:spcPts val="1180"/>
              </a:lnSpc>
              <a:spcBef>
                <a:spcPts val="45"/>
              </a:spcBef>
            </a:pPr>
            <a:r>
              <a:rPr sz="998" dirty="0">
                <a:latin typeface="Arial"/>
                <a:cs typeface="Arial"/>
              </a:rPr>
              <a:t>Print content </a:t>
            </a:r>
            <a:r>
              <a:rPr sz="998" spc="-5" dirty="0">
                <a:latin typeface="Arial"/>
                <a:cs typeface="Arial"/>
              </a:rPr>
              <a:t>of </a:t>
            </a:r>
            <a:r>
              <a:rPr sz="998" dirty="0">
                <a:latin typeface="Arial"/>
                <a:cs typeface="Arial"/>
              </a:rPr>
              <a:t>variable/memory</a:t>
            </a:r>
            <a:r>
              <a:rPr sz="998" spc="-77" dirty="0">
                <a:latin typeface="Arial"/>
                <a:cs typeface="Arial"/>
              </a:rPr>
              <a:t> </a:t>
            </a:r>
            <a:r>
              <a:rPr sz="998" spc="-5" dirty="0">
                <a:latin typeface="Arial"/>
                <a:cs typeface="Arial"/>
              </a:rPr>
              <a:t>locati-  </a:t>
            </a:r>
            <a:r>
              <a:rPr sz="998" spc="-9" dirty="0">
                <a:latin typeface="Arial"/>
                <a:cs typeface="Arial"/>
              </a:rPr>
              <a:t>on/register.</a:t>
            </a:r>
            <a:endParaRPr sz="998">
              <a:latin typeface="Arial"/>
              <a:cs typeface="Arial"/>
            </a:endParaRPr>
          </a:p>
          <a:p>
            <a:pPr marL="11527">
              <a:lnSpc>
                <a:spcPts val="1189"/>
              </a:lnSpc>
              <a:spcBef>
                <a:spcPts val="490"/>
              </a:spcBef>
            </a:pPr>
            <a:r>
              <a:rPr sz="998" spc="-5" dirty="0">
                <a:latin typeface="Courier New"/>
                <a:cs typeface="Courier New"/>
              </a:rPr>
              <a:t>display</a:t>
            </a:r>
            <a:r>
              <a:rPr sz="998" i="1" spc="-5" dirty="0">
                <a:latin typeface="Courier New"/>
                <a:cs typeface="Courier New"/>
              </a:rPr>
              <a:t>/format</a:t>
            </a:r>
            <a:r>
              <a:rPr sz="998" i="1" spc="-9" dirty="0">
                <a:latin typeface="Courier New"/>
                <a:cs typeface="Courier New"/>
              </a:rPr>
              <a:t> </a:t>
            </a:r>
            <a:r>
              <a:rPr sz="998" i="1" spc="-5" dirty="0">
                <a:latin typeface="Courier New"/>
                <a:cs typeface="Courier New"/>
              </a:rPr>
              <a:t>&lt;what&gt;</a:t>
            </a:r>
            <a:endParaRPr sz="998">
              <a:latin typeface="Courier New"/>
              <a:cs typeface="Courier New"/>
            </a:endParaRPr>
          </a:p>
          <a:p>
            <a:pPr marL="664504" marR="202290">
              <a:lnSpc>
                <a:spcPts val="1180"/>
              </a:lnSpc>
              <a:spcBef>
                <a:spcPts val="45"/>
              </a:spcBef>
            </a:pPr>
            <a:r>
              <a:rPr sz="998" spc="-5" dirty="0">
                <a:latin typeface="Arial"/>
                <a:cs typeface="Arial"/>
              </a:rPr>
              <a:t>Like </a:t>
            </a:r>
            <a:r>
              <a:rPr sz="998" dirty="0">
                <a:latin typeface="Arial"/>
                <a:cs typeface="Arial"/>
              </a:rPr>
              <a:t>„print“, </a:t>
            </a:r>
            <a:r>
              <a:rPr sz="998" spc="-5" dirty="0">
                <a:latin typeface="Arial"/>
                <a:cs typeface="Arial"/>
              </a:rPr>
              <a:t>but print </a:t>
            </a:r>
            <a:r>
              <a:rPr sz="998" dirty="0">
                <a:latin typeface="Arial"/>
                <a:cs typeface="Arial"/>
              </a:rPr>
              <a:t>the </a:t>
            </a:r>
            <a:r>
              <a:rPr sz="998" spc="-5" dirty="0">
                <a:latin typeface="Arial"/>
                <a:cs typeface="Arial"/>
              </a:rPr>
              <a:t>information  after each </a:t>
            </a:r>
            <a:r>
              <a:rPr sz="998" dirty="0">
                <a:latin typeface="Arial"/>
                <a:cs typeface="Arial"/>
              </a:rPr>
              <a:t>stepping</a:t>
            </a:r>
            <a:r>
              <a:rPr sz="998" spc="-23" dirty="0">
                <a:latin typeface="Arial"/>
                <a:cs typeface="Arial"/>
              </a:rPr>
              <a:t> </a:t>
            </a:r>
            <a:r>
              <a:rPr sz="998" spc="-5" dirty="0">
                <a:latin typeface="Arial"/>
                <a:cs typeface="Arial"/>
              </a:rPr>
              <a:t>instruction.</a:t>
            </a:r>
            <a:endParaRPr sz="998">
              <a:latin typeface="Arial"/>
              <a:cs typeface="Arial"/>
            </a:endParaRPr>
          </a:p>
          <a:p>
            <a:pPr marL="11527">
              <a:lnSpc>
                <a:spcPts val="1189"/>
              </a:lnSpc>
              <a:spcBef>
                <a:spcPts val="490"/>
              </a:spcBef>
            </a:pPr>
            <a:r>
              <a:rPr sz="998" spc="-5" dirty="0">
                <a:latin typeface="Courier New"/>
                <a:cs typeface="Courier New"/>
              </a:rPr>
              <a:t>undisplay</a:t>
            </a:r>
            <a:r>
              <a:rPr sz="998" spc="-9"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194797">
              <a:lnSpc>
                <a:spcPts val="1180"/>
              </a:lnSpc>
              <a:spcBef>
                <a:spcPts val="45"/>
              </a:spcBef>
            </a:pPr>
            <a:r>
              <a:rPr sz="998" spc="-5" dirty="0">
                <a:latin typeface="Arial"/>
                <a:cs typeface="Arial"/>
              </a:rPr>
              <a:t>Remove </a:t>
            </a:r>
            <a:r>
              <a:rPr sz="998" dirty="0">
                <a:latin typeface="Arial"/>
                <a:cs typeface="Arial"/>
              </a:rPr>
              <a:t>the „display“ </a:t>
            </a:r>
            <a:r>
              <a:rPr sz="998" spc="-5" dirty="0">
                <a:latin typeface="Arial"/>
                <a:cs typeface="Arial"/>
              </a:rPr>
              <a:t>with </a:t>
            </a:r>
            <a:r>
              <a:rPr sz="998" dirty="0">
                <a:latin typeface="Arial"/>
                <a:cs typeface="Arial"/>
              </a:rPr>
              <a:t>the</a:t>
            </a:r>
            <a:r>
              <a:rPr sz="998" spc="-77" dirty="0">
                <a:latin typeface="Arial"/>
                <a:cs typeface="Arial"/>
              </a:rPr>
              <a:t> </a:t>
            </a:r>
            <a:r>
              <a:rPr sz="998" spc="-5" dirty="0">
                <a:latin typeface="Arial"/>
                <a:cs typeface="Arial"/>
              </a:rPr>
              <a:t>given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enable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11527">
              <a:lnSpc>
                <a:spcPts val="1180"/>
              </a:lnSpc>
            </a:pPr>
            <a:r>
              <a:rPr sz="998" spc="-5" dirty="0">
                <a:latin typeface="Courier New"/>
                <a:cs typeface="Courier New"/>
              </a:rPr>
              <a:t>disable display</a:t>
            </a:r>
            <a:r>
              <a:rPr sz="998" spc="-14" dirty="0">
                <a:latin typeface="Courier New"/>
                <a:cs typeface="Courier New"/>
              </a:rPr>
              <a:t> </a:t>
            </a:r>
            <a:r>
              <a:rPr sz="998" i="1" spc="-5" dirty="0">
                <a:latin typeface="Courier New"/>
                <a:cs typeface="Courier New"/>
              </a:rPr>
              <a:t>&lt;display#&gt;</a:t>
            </a:r>
            <a:endParaRPr sz="998">
              <a:latin typeface="Courier New"/>
              <a:cs typeface="Courier New"/>
            </a:endParaRPr>
          </a:p>
          <a:p>
            <a:pPr marL="664504" marR="46682">
              <a:lnSpc>
                <a:spcPts val="1180"/>
              </a:lnSpc>
              <a:spcBef>
                <a:spcPts val="45"/>
              </a:spcBef>
            </a:pPr>
            <a:r>
              <a:rPr sz="998" dirty="0">
                <a:latin typeface="Arial"/>
                <a:cs typeface="Arial"/>
              </a:rPr>
              <a:t>En- </a:t>
            </a:r>
            <a:r>
              <a:rPr sz="998" spc="-5" dirty="0">
                <a:latin typeface="Arial"/>
                <a:cs typeface="Arial"/>
              </a:rPr>
              <a:t>or disable </a:t>
            </a:r>
            <a:r>
              <a:rPr sz="998" dirty="0">
                <a:latin typeface="Arial"/>
                <a:cs typeface="Arial"/>
              </a:rPr>
              <a:t>the „display“ </a:t>
            </a:r>
            <a:r>
              <a:rPr sz="998" spc="-5" dirty="0">
                <a:latin typeface="Arial"/>
                <a:cs typeface="Arial"/>
              </a:rPr>
              <a:t>with </a:t>
            </a:r>
            <a:r>
              <a:rPr sz="998" dirty="0">
                <a:latin typeface="Arial"/>
                <a:cs typeface="Arial"/>
              </a:rPr>
              <a:t>the </a:t>
            </a:r>
            <a:r>
              <a:rPr sz="998" spc="-5" dirty="0">
                <a:latin typeface="Arial"/>
                <a:cs typeface="Arial"/>
              </a:rPr>
              <a:t>gi-  </a:t>
            </a:r>
            <a:r>
              <a:rPr sz="998" dirty="0">
                <a:latin typeface="Arial"/>
                <a:cs typeface="Arial"/>
              </a:rPr>
              <a:t>ven</a:t>
            </a:r>
            <a:r>
              <a:rPr sz="998" spc="-5" dirty="0">
                <a:latin typeface="Arial"/>
                <a:cs typeface="Arial"/>
              </a:rPr>
              <a:t> </a:t>
            </a:r>
            <a:r>
              <a:rPr sz="998" spc="-14" dirty="0">
                <a:latin typeface="Arial"/>
                <a:cs typeface="Arial"/>
              </a:rPr>
              <a:t>number.</a:t>
            </a:r>
            <a:endParaRPr sz="998">
              <a:latin typeface="Arial"/>
              <a:cs typeface="Arial"/>
            </a:endParaRPr>
          </a:p>
          <a:p>
            <a:pPr marL="11527">
              <a:lnSpc>
                <a:spcPts val="1189"/>
              </a:lnSpc>
              <a:spcBef>
                <a:spcPts val="490"/>
              </a:spcBef>
            </a:pPr>
            <a:r>
              <a:rPr sz="998" spc="-5" dirty="0">
                <a:latin typeface="Courier New"/>
                <a:cs typeface="Courier New"/>
              </a:rPr>
              <a:t>x</a:t>
            </a:r>
            <a:r>
              <a:rPr sz="998" i="1" spc="-5" dirty="0">
                <a:latin typeface="Courier New"/>
                <a:cs typeface="Courier New"/>
              </a:rPr>
              <a:t>/nfu</a:t>
            </a:r>
            <a:r>
              <a:rPr sz="998" i="1" spc="-9" dirty="0">
                <a:latin typeface="Courier New"/>
                <a:cs typeface="Courier New"/>
              </a:rPr>
              <a:t> </a:t>
            </a:r>
            <a:r>
              <a:rPr sz="998" i="1" spc="-5" dirty="0">
                <a:latin typeface="Courier New"/>
                <a:cs typeface="Courier New"/>
              </a:rPr>
              <a:t>&lt;address&gt;</a:t>
            </a:r>
            <a:endParaRPr sz="998">
              <a:latin typeface="Courier New"/>
              <a:cs typeface="Courier New"/>
            </a:endParaRPr>
          </a:p>
          <a:p>
            <a:pPr marL="664504">
              <a:lnSpc>
                <a:spcPts val="1180"/>
              </a:lnSpc>
            </a:pPr>
            <a:r>
              <a:rPr sz="998" dirty="0">
                <a:latin typeface="Arial"/>
                <a:cs typeface="Arial"/>
              </a:rPr>
              <a:t>Print</a:t>
            </a:r>
            <a:r>
              <a:rPr sz="998" spc="-5" dirty="0">
                <a:latin typeface="Arial"/>
                <a:cs typeface="Arial"/>
              </a:rPr>
              <a:t> </a:t>
            </a:r>
            <a:r>
              <a:rPr sz="998" spc="-14" dirty="0">
                <a:latin typeface="Arial"/>
                <a:cs typeface="Arial"/>
              </a:rPr>
              <a:t>memory.</a:t>
            </a:r>
            <a:endParaRPr sz="998">
              <a:latin typeface="Arial"/>
              <a:cs typeface="Arial"/>
            </a:endParaRPr>
          </a:p>
          <a:p>
            <a:pPr marL="664504" marR="96246">
              <a:lnSpc>
                <a:spcPts val="1180"/>
              </a:lnSpc>
              <a:spcBef>
                <a:spcPts val="45"/>
              </a:spcBef>
            </a:pPr>
            <a:r>
              <a:rPr sz="998" i="1" dirty="0">
                <a:latin typeface="Arial"/>
                <a:cs typeface="Arial"/>
              </a:rPr>
              <a:t>n</a:t>
            </a:r>
            <a:r>
              <a:rPr sz="998" dirty="0">
                <a:latin typeface="Arial"/>
                <a:cs typeface="Arial"/>
              </a:rPr>
              <a:t>: </a:t>
            </a:r>
            <a:r>
              <a:rPr sz="998" spc="-5" dirty="0">
                <a:latin typeface="Arial"/>
                <a:cs typeface="Arial"/>
              </a:rPr>
              <a:t>How </a:t>
            </a:r>
            <a:r>
              <a:rPr sz="998" dirty="0">
                <a:latin typeface="Arial"/>
                <a:cs typeface="Arial"/>
              </a:rPr>
              <a:t>many </a:t>
            </a:r>
            <a:r>
              <a:rPr sz="998" spc="-5" dirty="0">
                <a:latin typeface="Arial"/>
                <a:cs typeface="Arial"/>
              </a:rPr>
              <a:t>units </a:t>
            </a:r>
            <a:r>
              <a:rPr sz="998" dirty="0">
                <a:latin typeface="Arial"/>
                <a:cs typeface="Arial"/>
              </a:rPr>
              <a:t>to </a:t>
            </a:r>
            <a:r>
              <a:rPr sz="998" spc="-5" dirty="0">
                <a:latin typeface="Arial"/>
                <a:cs typeface="Arial"/>
              </a:rPr>
              <a:t>print </a:t>
            </a:r>
            <a:r>
              <a:rPr sz="998" dirty="0">
                <a:latin typeface="Arial"/>
                <a:cs typeface="Arial"/>
              </a:rPr>
              <a:t>(default</a:t>
            </a:r>
            <a:r>
              <a:rPr sz="998" spc="-77" dirty="0">
                <a:latin typeface="Arial"/>
                <a:cs typeface="Arial"/>
              </a:rPr>
              <a:t> </a:t>
            </a:r>
            <a:r>
              <a:rPr sz="998" spc="-5" dirty="0">
                <a:latin typeface="Arial"/>
                <a:cs typeface="Arial"/>
              </a:rPr>
              <a:t>1).  </a:t>
            </a:r>
            <a:r>
              <a:rPr sz="998" dirty="0">
                <a:latin typeface="Arial"/>
                <a:cs typeface="Arial"/>
              </a:rPr>
              <a:t>f</a:t>
            </a:r>
            <a:r>
              <a:rPr sz="998" i="1" dirty="0">
                <a:latin typeface="Arial"/>
                <a:cs typeface="Arial"/>
              </a:rPr>
              <a:t>: </a:t>
            </a:r>
            <a:r>
              <a:rPr sz="998" dirty="0">
                <a:latin typeface="Arial"/>
                <a:cs typeface="Arial"/>
              </a:rPr>
              <a:t>Format character (like</a:t>
            </a:r>
            <a:r>
              <a:rPr sz="998" spc="-32" dirty="0">
                <a:latin typeface="Arial"/>
                <a:cs typeface="Arial"/>
              </a:rPr>
              <a:t> </a:t>
            </a:r>
            <a:r>
              <a:rPr sz="998" dirty="0">
                <a:latin typeface="Arial"/>
                <a:cs typeface="Arial"/>
              </a:rPr>
              <a:t>„print“).</a:t>
            </a:r>
            <a:endParaRPr sz="998">
              <a:latin typeface="Arial"/>
              <a:cs typeface="Arial"/>
            </a:endParaRPr>
          </a:p>
          <a:p>
            <a:pPr marL="664504">
              <a:lnSpc>
                <a:spcPts val="1144"/>
              </a:lnSpc>
            </a:pPr>
            <a:r>
              <a:rPr sz="998" i="1" dirty="0">
                <a:latin typeface="Arial"/>
                <a:cs typeface="Arial"/>
              </a:rPr>
              <a:t>u</a:t>
            </a:r>
            <a:r>
              <a:rPr sz="998" dirty="0">
                <a:latin typeface="Arial"/>
                <a:cs typeface="Arial"/>
              </a:rPr>
              <a:t>:</a:t>
            </a:r>
            <a:r>
              <a:rPr sz="998" spc="-5" dirty="0">
                <a:latin typeface="Arial"/>
                <a:cs typeface="Arial"/>
              </a:rPr>
              <a:t> Unit.</a:t>
            </a:r>
            <a:endParaRPr sz="998">
              <a:latin typeface="Arial"/>
              <a:cs typeface="Arial"/>
            </a:endParaRPr>
          </a:p>
          <a:p>
            <a:pPr marL="664504">
              <a:spcBef>
                <a:spcPts val="526"/>
              </a:spcBef>
            </a:pPr>
            <a:r>
              <a:rPr sz="998" spc="-5" dirty="0">
                <a:latin typeface="Arial"/>
                <a:cs typeface="Arial"/>
              </a:rPr>
              <a:t>Unit is one</a:t>
            </a:r>
            <a:r>
              <a:rPr sz="998" spc="-82" dirty="0">
                <a:latin typeface="Arial"/>
                <a:cs typeface="Arial"/>
              </a:rPr>
              <a:t> </a:t>
            </a:r>
            <a:r>
              <a:rPr sz="998" spc="-5" dirty="0">
                <a:latin typeface="Arial"/>
                <a:cs typeface="Arial"/>
              </a:rPr>
              <a:t>of:</a:t>
            </a:r>
            <a:endParaRPr sz="998">
              <a:latin typeface="Arial"/>
              <a:cs typeface="Arial"/>
            </a:endParaRPr>
          </a:p>
          <a:p>
            <a:pPr marL="991281">
              <a:lnSpc>
                <a:spcPts val="1189"/>
              </a:lnSpc>
              <a:spcBef>
                <a:spcPts val="526"/>
              </a:spcBef>
            </a:pPr>
            <a:r>
              <a:rPr sz="998" i="1" dirty="0">
                <a:latin typeface="Arial"/>
                <a:cs typeface="Arial"/>
              </a:rPr>
              <a:t>b</a:t>
            </a:r>
            <a:r>
              <a:rPr sz="998" dirty="0">
                <a:latin typeface="Arial"/>
                <a:cs typeface="Arial"/>
              </a:rPr>
              <a:t>:</a:t>
            </a:r>
            <a:r>
              <a:rPr sz="998" spc="-91" dirty="0">
                <a:latin typeface="Arial"/>
                <a:cs typeface="Arial"/>
              </a:rPr>
              <a:t> </a:t>
            </a:r>
            <a:r>
              <a:rPr sz="998" dirty="0">
                <a:latin typeface="Arial"/>
                <a:cs typeface="Arial"/>
              </a:rPr>
              <a:t>Byte,</a:t>
            </a:r>
            <a:endParaRPr sz="998">
              <a:latin typeface="Arial"/>
              <a:cs typeface="Arial"/>
            </a:endParaRPr>
          </a:p>
          <a:p>
            <a:pPr marL="991281">
              <a:lnSpc>
                <a:spcPts val="1180"/>
              </a:lnSpc>
            </a:pPr>
            <a:r>
              <a:rPr sz="998" i="1" dirty="0">
                <a:latin typeface="Arial"/>
                <a:cs typeface="Arial"/>
              </a:rPr>
              <a:t>h</a:t>
            </a:r>
            <a:r>
              <a:rPr sz="998" dirty="0">
                <a:latin typeface="Arial"/>
                <a:cs typeface="Arial"/>
              </a:rPr>
              <a:t>: </a:t>
            </a:r>
            <a:r>
              <a:rPr sz="998" spc="-5" dirty="0">
                <a:latin typeface="Arial"/>
                <a:cs typeface="Arial"/>
              </a:rPr>
              <a:t>Half-word </a:t>
            </a:r>
            <a:r>
              <a:rPr sz="998" dirty="0">
                <a:latin typeface="Arial"/>
                <a:cs typeface="Arial"/>
              </a:rPr>
              <a:t>(two</a:t>
            </a:r>
            <a:r>
              <a:rPr sz="998" spc="-18" dirty="0">
                <a:latin typeface="Arial"/>
                <a:cs typeface="Arial"/>
              </a:rPr>
              <a:t> </a:t>
            </a:r>
            <a:r>
              <a:rPr sz="998" spc="-5" dirty="0">
                <a:latin typeface="Arial"/>
                <a:cs typeface="Arial"/>
              </a:rPr>
              <a:t>bytes)</a:t>
            </a:r>
            <a:endParaRPr sz="998">
              <a:latin typeface="Arial"/>
              <a:cs typeface="Arial"/>
            </a:endParaRPr>
          </a:p>
          <a:p>
            <a:pPr marL="991281">
              <a:lnSpc>
                <a:spcPts val="1180"/>
              </a:lnSpc>
            </a:pPr>
            <a:r>
              <a:rPr sz="998" i="1" dirty="0">
                <a:latin typeface="Arial"/>
                <a:cs typeface="Arial"/>
              </a:rPr>
              <a:t>w</a:t>
            </a:r>
            <a:r>
              <a:rPr sz="998" dirty="0">
                <a:latin typeface="Arial"/>
                <a:cs typeface="Arial"/>
              </a:rPr>
              <a:t>: </a:t>
            </a:r>
            <a:r>
              <a:rPr sz="998" spc="-9" dirty="0">
                <a:latin typeface="Arial"/>
                <a:cs typeface="Arial"/>
              </a:rPr>
              <a:t>Word </a:t>
            </a:r>
            <a:r>
              <a:rPr sz="998" dirty="0">
                <a:latin typeface="Arial"/>
                <a:cs typeface="Arial"/>
              </a:rPr>
              <a:t>(four</a:t>
            </a:r>
            <a:r>
              <a:rPr sz="998" spc="-9" dirty="0">
                <a:latin typeface="Arial"/>
                <a:cs typeface="Arial"/>
              </a:rPr>
              <a:t> </a:t>
            </a:r>
            <a:r>
              <a:rPr sz="998" spc="-5" dirty="0">
                <a:latin typeface="Arial"/>
                <a:cs typeface="Arial"/>
              </a:rPr>
              <a:t>bytes)</a:t>
            </a:r>
            <a:endParaRPr sz="998">
              <a:latin typeface="Arial"/>
              <a:cs typeface="Arial"/>
            </a:endParaRPr>
          </a:p>
          <a:p>
            <a:pPr marL="991281">
              <a:lnSpc>
                <a:spcPts val="1189"/>
              </a:lnSpc>
            </a:pPr>
            <a:r>
              <a:rPr sz="998" i="1" dirty="0">
                <a:latin typeface="Arial"/>
                <a:cs typeface="Arial"/>
              </a:rPr>
              <a:t>g</a:t>
            </a:r>
            <a:r>
              <a:rPr sz="998" dirty="0">
                <a:latin typeface="Arial"/>
                <a:cs typeface="Arial"/>
              </a:rPr>
              <a:t>: Giant </a:t>
            </a:r>
            <a:r>
              <a:rPr sz="998" spc="-5" dirty="0">
                <a:latin typeface="Arial"/>
                <a:cs typeface="Arial"/>
              </a:rPr>
              <a:t>word </a:t>
            </a:r>
            <a:r>
              <a:rPr sz="998" dirty="0">
                <a:latin typeface="Arial"/>
                <a:cs typeface="Arial"/>
              </a:rPr>
              <a:t>(eight</a:t>
            </a:r>
            <a:r>
              <a:rPr sz="998" spc="-27" dirty="0">
                <a:latin typeface="Arial"/>
                <a:cs typeface="Arial"/>
              </a:rPr>
              <a:t> </a:t>
            </a:r>
            <a:r>
              <a:rPr sz="998" spc="-5" dirty="0">
                <a:latin typeface="Arial"/>
                <a:cs typeface="Arial"/>
              </a:rPr>
              <a:t>bytes)).</a:t>
            </a:r>
            <a:endParaRPr sz="998">
              <a:latin typeface="Arial"/>
              <a:cs typeface="Arial"/>
            </a:endParaRPr>
          </a:p>
        </p:txBody>
      </p:sp>
      <p:sp>
        <p:nvSpPr>
          <p:cNvPr id="25" name="object 25"/>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1</a:t>
            </a:r>
            <a:endParaRPr sz="1180">
              <a:latin typeface="Arial"/>
              <a:cs typeface="Arial"/>
            </a:endParaRPr>
          </a:p>
        </p:txBody>
      </p:sp>
    </p:spTree>
    <p:extLst>
      <p:ext uri="{BB962C8B-B14F-4D97-AF65-F5344CB8AC3E}">
        <p14:creationId xmlns:p14="http://schemas.microsoft.com/office/powerpoint/2010/main" val="352838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p:nvPr/>
        </p:nvSpPr>
        <p:spPr>
          <a:xfrm>
            <a:off x="5119713" y="6322382"/>
            <a:ext cx="2606040" cy="141064"/>
          </a:xfrm>
          <a:prstGeom prst="rect">
            <a:avLst/>
          </a:prstGeom>
        </p:spPr>
        <p:txBody>
          <a:bodyPr vert="horz" wrap="square" lIns="0" tIns="0" rIns="0" bIns="0" rtlCol="0">
            <a:spAutoFit/>
          </a:bodyPr>
          <a:lstStyle/>
          <a:p>
            <a:pPr marL="11527">
              <a:lnSpc>
                <a:spcPts val="1057"/>
              </a:lnSpc>
            </a:pPr>
            <a:r>
              <a:rPr sz="998" dirty="0">
                <a:latin typeface="Arial"/>
                <a:cs typeface="Arial"/>
              </a:rPr>
              <a:t>© </a:t>
            </a:r>
            <a:r>
              <a:rPr sz="998" spc="-5" dirty="0">
                <a:latin typeface="Arial"/>
                <a:cs typeface="Arial"/>
              </a:rPr>
              <a:t>2007 </a:t>
            </a:r>
            <a:r>
              <a:rPr sz="998" dirty="0">
                <a:latin typeface="Arial"/>
                <a:cs typeface="Arial"/>
              </a:rPr>
              <a:t>Marc </a:t>
            </a:r>
            <a:r>
              <a:rPr sz="998" spc="-5" dirty="0">
                <a:latin typeface="Arial"/>
                <a:cs typeface="Arial"/>
              </a:rPr>
              <a:t>Haisenko</a:t>
            </a:r>
            <a:r>
              <a:rPr sz="998" spc="-77" dirty="0">
                <a:latin typeface="Arial"/>
                <a:cs typeface="Arial"/>
              </a:rPr>
              <a:t> </a:t>
            </a:r>
            <a:r>
              <a:rPr sz="998" dirty="0">
                <a:latin typeface="Arial"/>
                <a:cs typeface="Arial"/>
              </a:rPr>
              <a:t>&lt;</a:t>
            </a:r>
            <a:r>
              <a:rPr sz="998" u="sng" dirty="0">
                <a:solidFill>
                  <a:srgbClr val="041DAA"/>
                </a:solidFill>
                <a:uFill>
                  <a:solidFill>
                    <a:srgbClr val="041DAA"/>
                  </a:solidFill>
                </a:uFill>
                <a:latin typeface="Arial"/>
                <a:cs typeface="Arial"/>
                <a:hlinkClick r:id="rId2"/>
              </a:rPr>
              <a:t>marc@darkdust.net</a:t>
            </a:r>
            <a:r>
              <a:rPr sz="998" dirty="0">
                <a:latin typeface="Arial"/>
                <a:cs typeface="Arial"/>
              </a:rPr>
              <a:t>&gt;</a:t>
            </a:r>
            <a:endParaRPr sz="998">
              <a:latin typeface="Arial"/>
              <a:cs typeface="Arial"/>
            </a:endParaRPr>
          </a:p>
        </p:txBody>
      </p:sp>
      <p:sp>
        <p:nvSpPr>
          <p:cNvPr id="2" name="object 2"/>
          <p:cNvSpPr txBox="1"/>
          <p:nvPr/>
        </p:nvSpPr>
        <p:spPr>
          <a:xfrm>
            <a:off x="1570256" y="656984"/>
            <a:ext cx="2886699" cy="195566"/>
          </a:xfrm>
          <a:prstGeom prst="rect">
            <a:avLst/>
          </a:prstGeom>
          <a:solidFill>
            <a:srgbClr val="000000"/>
          </a:solidFill>
        </p:spPr>
        <p:txBody>
          <a:bodyPr vert="horz" wrap="square" lIns="0" tIns="0" rIns="0" bIns="0" rtlCol="0">
            <a:spAutoFit/>
          </a:bodyPr>
          <a:lstStyle/>
          <a:p>
            <a:pPr algn="ctr">
              <a:lnSpc>
                <a:spcPct val="100000"/>
              </a:lnSpc>
            </a:pPr>
            <a:r>
              <a:rPr sz="1271" b="1" dirty="0">
                <a:solidFill>
                  <a:srgbClr val="FFFFFF"/>
                </a:solidFill>
                <a:latin typeface="Arial"/>
                <a:cs typeface="Arial"/>
              </a:rPr>
              <a:t>Format</a:t>
            </a:r>
            <a:endParaRPr sz="1271">
              <a:latin typeface="Arial"/>
              <a:cs typeface="Arial"/>
            </a:endParaRPr>
          </a:p>
        </p:txBody>
      </p:sp>
      <p:sp>
        <p:nvSpPr>
          <p:cNvPr id="3" name="object 3"/>
          <p:cNvSpPr txBox="1"/>
          <p:nvPr/>
        </p:nvSpPr>
        <p:spPr>
          <a:xfrm>
            <a:off x="1570256" y="820654"/>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a  c  d  f</a:t>
            </a:r>
            <a:endParaRPr sz="998">
              <a:latin typeface="Courier New"/>
              <a:cs typeface="Courier New"/>
            </a:endParaRPr>
          </a:p>
        </p:txBody>
      </p:sp>
      <p:sp>
        <p:nvSpPr>
          <p:cNvPr id="4" name="object 4"/>
          <p:cNvSpPr txBox="1"/>
          <p:nvPr/>
        </p:nvSpPr>
        <p:spPr>
          <a:xfrm>
            <a:off x="1570256" y="1440756"/>
            <a:ext cx="76648" cy="165207"/>
          </a:xfrm>
          <a:prstGeom prst="rect">
            <a:avLst/>
          </a:prstGeom>
        </p:spPr>
        <p:txBody>
          <a:bodyPr vert="horz" wrap="square" lIns="0" tIns="11526" rIns="0" bIns="0" rtlCol="0">
            <a:spAutoFit/>
          </a:bodyPr>
          <a:lstStyle/>
          <a:p>
            <a:pPr>
              <a:spcBef>
                <a:spcPts val="91"/>
              </a:spcBef>
            </a:pPr>
            <a:r>
              <a:rPr sz="998" i="1" dirty="0">
                <a:latin typeface="Courier New"/>
                <a:cs typeface="Courier New"/>
              </a:rPr>
              <a:t>o</a:t>
            </a:r>
            <a:endParaRPr sz="998">
              <a:latin typeface="Courier New"/>
              <a:cs typeface="Courier New"/>
            </a:endParaRPr>
          </a:p>
        </p:txBody>
      </p:sp>
      <p:sp>
        <p:nvSpPr>
          <p:cNvPr id="5" name="object 5"/>
          <p:cNvSpPr txBox="1"/>
          <p:nvPr/>
        </p:nvSpPr>
        <p:spPr>
          <a:xfrm>
            <a:off x="1570256" y="1581373"/>
            <a:ext cx="76648" cy="639630"/>
          </a:xfrm>
          <a:prstGeom prst="rect">
            <a:avLst/>
          </a:prstGeom>
        </p:spPr>
        <p:txBody>
          <a:bodyPr vert="horz" wrap="square" lIns="0" tIns="19018" rIns="0" bIns="0" rtlCol="0">
            <a:spAutoFit/>
          </a:bodyPr>
          <a:lstStyle/>
          <a:p>
            <a:pPr algn="just">
              <a:lnSpc>
                <a:spcPct val="101000"/>
              </a:lnSpc>
              <a:spcBef>
                <a:spcPts val="150"/>
              </a:spcBef>
            </a:pPr>
            <a:r>
              <a:rPr sz="998" i="1" dirty="0">
                <a:latin typeface="Courier New"/>
                <a:cs typeface="Courier New"/>
              </a:rPr>
              <a:t>s  t  u  x</a:t>
            </a:r>
            <a:endParaRPr sz="998">
              <a:latin typeface="Courier New"/>
              <a:cs typeface="Courier New"/>
            </a:endParaRPr>
          </a:p>
        </p:txBody>
      </p:sp>
      <p:sp>
        <p:nvSpPr>
          <p:cNvPr id="6" name="object 6"/>
          <p:cNvSpPr txBox="1"/>
          <p:nvPr/>
        </p:nvSpPr>
        <p:spPr>
          <a:xfrm>
            <a:off x="2212174" y="820654"/>
            <a:ext cx="1989396" cy="1418448"/>
          </a:xfrm>
          <a:prstGeom prst="rect">
            <a:avLst/>
          </a:prstGeom>
        </p:spPr>
        <p:txBody>
          <a:bodyPr vert="horz" wrap="square" lIns="0" tIns="20747" rIns="0" bIns="0" rtlCol="0">
            <a:spAutoFit/>
          </a:bodyPr>
          <a:lstStyle/>
          <a:p>
            <a:pPr marL="11527">
              <a:spcBef>
                <a:spcPts val="163"/>
              </a:spcBef>
            </a:pPr>
            <a:r>
              <a:rPr sz="998" spc="-9" dirty="0">
                <a:latin typeface="Arial"/>
                <a:cs typeface="Arial"/>
              </a:rPr>
              <a:t>Pointer.</a:t>
            </a:r>
            <a:endParaRPr sz="998">
              <a:latin typeface="Arial"/>
              <a:cs typeface="Arial"/>
            </a:endParaRPr>
          </a:p>
          <a:p>
            <a:pPr marL="11527" marR="5187">
              <a:lnSpc>
                <a:spcPts val="1180"/>
              </a:lnSpc>
              <a:spcBef>
                <a:spcPts val="127"/>
              </a:spcBef>
            </a:pPr>
            <a:r>
              <a:rPr sz="998" spc="-5" dirty="0">
                <a:latin typeface="Arial"/>
                <a:cs typeface="Arial"/>
              </a:rPr>
              <a:t>Read as </a:t>
            </a:r>
            <a:r>
              <a:rPr sz="998" spc="-14" dirty="0">
                <a:latin typeface="Arial"/>
                <a:cs typeface="Arial"/>
              </a:rPr>
              <a:t>integer, </a:t>
            </a:r>
            <a:r>
              <a:rPr sz="998" spc="-5" dirty="0">
                <a:latin typeface="Arial"/>
                <a:cs typeface="Arial"/>
              </a:rPr>
              <a:t>print as </a:t>
            </a:r>
            <a:r>
              <a:rPr sz="998" spc="-9" dirty="0">
                <a:latin typeface="Arial"/>
                <a:cs typeface="Arial"/>
              </a:rPr>
              <a:t>character.  Integer, </a:t>
            </a:r>
            <a:r>
              <a:rPr sz="998" dirty="0">
                <a:latin typeface="Arial"/>
                <a:cs typeface="Arial"/>
              </a:rPr>
              <a:t>signed </a:t>
            </a:r>
            <a:r>
              <a:rPr sz="998" spc="-5" dirty="0">
                <a:latin typeface="Arial"/>
                <a:cs typeface="Arial"/>
              </a:rPr>
              <a:t>decimal.</a:t>
            </a:r>
            <a:endParaRPr sz="998">
              <a:latin typeface="Arial"/>
              <a:cs typeface="Arial"/>
            </a:endParaRPr>
          </a:p>
          <a:p>
            <a:pPr marL="11527" marR="685252">
              <a:lnSpc>
                <a:spcPts val="1180"/>
              </a:lnSpc>
            </a:pPr>
            <a:r>
              <a:rPr sz="998" dirty="0">
                <a:latin typeface="Arial"/>
                <a:cs typeface="Arial"/>
              </a:rPr>
              <a:t>Floating </a:t>
            </a:r>
            <a:r>
              <a:rPr sz="998" spc="-5" dirty="0">
                <a:latin typeface="Arial"/>
                <a:cs typeface="Arial"/>
              </a:rPr>
              <a:t>point </a:t>
            </a:r>
            <a:r>
              <a:rPr sz="998" spc="-14" dirty="0">
                <a:latin typeface="Arial"/>
                <a:cs typeface="Arial"/>
              </a:rPr>
              <a:t>number.  </a:t>
            </a:r>
            <a:r>
              <a:rPr sz="998" spc="-9" dirty="0">
                <a:latin typeface="Arial"/>
                <a:cs typeface="Arial"/>
              </a:rPr>
              <a:t>Integer, </a:t>
            </a:r>
            <a:r>
              <a:rPr sz="998" spc="-5" dirty="0">
                <a:latin typeface="Arial"/>
                <a:cs typeface="Arial"/>
              </a:rPr>
              <a:t>print as octal.  </a:t>
            </a:r>
            <a:r>
              <a:rPr sz="998" spc="-14" dirty="0">
                <a:latin typeface="Arial"/>
                <a:cs typeface="Arial"/>
              </a:rPr>
              <a:t>Try </a:t>
            </a:r>
            <a:r>
              <a:rPr sz="998" dirty="0">
                <a:latin typeface="Arial"/>
                <a:cs typeface="Arial"/>
              </a:rPr>
              <a:t>to treat </a:t>
            </a:r>
            <a:r>
              <a:rPr sz="998" spc="-5" dirty="0">
                <a:latin typeface="Arial"/>
                <a:cs typeface="Arial"/>
              </a:rPr>
              <a:t>as </a:t>
            </a:r>
            <a:r>
              <a:rPr sz="998" dirty="0">
                <a:latin typeface="Arial"/>
                <a:cs typeface="Arial"/>
              </a:rPr>
              <a:t>C</a:t>
            </a:r>
            <a:r>
              <a:rPr sz="998" spc="-73" dirty="0">
                <a:latin typeface="Arial"/>
                <a:cs typeface="Arial"/>
              </a:rPr>
              <a:t> </a:t>
            </a:r>
            <a:r>
              <a:rPr sz="998" dirty="0">
                <a:latin typeface="Arial"/>
                <a:cs typeface="Arial"/>
              </a:rPr>
              <a:t>string.</a:t>
            </a:r>
            <a:endParaRPr sz="998">
              <a:latin typeface="Arial"/>
              <a:cs typeface="Arial"/>
            </a:endParaRPr>
          </a:p>
          <a:p>
            <a:pPr marL="11527" marR="99704">
              <a:lnSpc>
                <a:spcPts val="1180"/>
              </a:lnSpc>
              <a:spcBef>
                <a:spcPts val="91"/>
              </a:spcBef>
            </a:pPr>
            <a:r>
              <a:rPr sz="998" spc="-9" dirty="0">
                <a:latin typeface="Arial"/>
                <a:cs typeface="Arial"/>
              </a:rPr>
              <a:t>Integer, </a:t>
            </a:r>
            <a:r>
              <a:rPr sz="998" spc="-5" dirty="0">
                <a:latin typeface="Arial"/>
                <a:cs typeface="Arial"/>
              </a:rPr>
              <a:t>print as binary </a:t>
            </a:r>
            <a:r>
              <a:rPr sz="998" dirty="0">
                <a:latin typeface="Arial"/>
                <a:cs typeface="Arial"/>
              </a:rPr>
              <a:t>(</a:t>
            </a:r>
            <a:r>
              <a:rPr sz="998" i="1" dirty="0">
                <a:latin typeface="Arial"/>
                <a:cs typeface="Arial"/>
              </a:rPr>
              <a:t>t </a:t>
            </a:r>
            <a:r>
              <a:rPr sz="998" dirty="0">
                <a:latin typeface="Arial"/>
                <a:cs typeface="Arial"/>
              </a:rPr>
              <a:t>= „two“).  </a:t>
            </a:r>
            <a:r>
              <a:rPr sz="998" spc="-9" dirty="0">
                <a:latin typeface="Arial"/>
                <a:cs typeface="Arial"/>
              </a:rPr>
              <a:t>Integer, </a:t>
            </a:r>
            <a:r>
              <a:rPr sz="998" spc="-5" dirty="0">
                <a:latin typeface="Arial"/>
                <a:cs typeface="Arial"/>
              </a:rPr>
              <a:t>unsigned</a:t>
            </a:r>
            <a:r>
              <a:rPr sz="998" spc="-9" dirty="0">
                <a:latin typeface="Arial"/>
                <a:cs typeface="Arial"/>
              </a:rPr>
              <a:t> </a:t>
            </a:r>
            <a:r>
              <a:rPr sz="998" spc="-5" dirty="0">
                <a:latin typeface="Arial"/>
                <a:cs typeface="Arial"/>
              </a:rPr>
              <a:t>decimal.</a:t>
            </a:r>
            <a:endParaRPr sz="998">
              <a:latin typeface="Arial"/>
              <a:cs typeface="Arial"/>
            </a:endParaRPr>
          </a:p>
          <a:p>
            <a:pPr marL="11527">
              <a:lnSpc>
                <a:spcPts val="1144"/>
              </a:lnSpc>
            </a:pPr>
            <a:r>
              <a:rPr sz="998" spc="-9" dirty="0">
                <a:latin typeface="Arial"/>
                <a:cs typeface="Arial"/>
              </a:rPr>
              <a:t>Integer, </a:t>
            </a:r>
            <a:r>
              <a:rPr sz="998" spc="-5" dirty="0">
                <a:latin typeface="Arial"/>
                <a:cs typeface="Arial"/>
              </a:rPr>
              <a:t>print as</a:t>
            </a:r>
            <a:r>
              <a:rPr sz="998" spc="-14" dirty="0">
                <a:latin typeface="Arial"/>
                <a:cs typeface="Arial"/>
              </a:rPr>
              <a:t> </a:t>
            </a:r>
            <a:r>
              <a:rPr sz="998" spc="-5" dirty="0">
                <a:latin typeface="Arial"/>
                <a:cs typeface="Arial"/>
              </a:rPr>
              <a:t>hexadecimal.</a:t>
            </a:r>
            <a:endParaRPr sz="998">
              <a:latin typeface="Arial"/>
              <a:cs typeface="Arial"/>
            </a:endParaRPr>
          </a:p>
        </p:txBody>
      </p:sp>
      <p:sp>
        <p:nvSpPr>
          <p:cNvPr id="7" name="object 7"/>
          <p:cNvSpPr txBox="1"/>
          <p:nvPr/>
        </p:nvSpPr>
        <p:spPr>
          <a:xfrm>
            <a:off x="1570256" y="2221150"/>
            <a:ext cx="2886699" cy="192360"/>
          </a:xfrm>
          <a:prstGeom prst="rect">
            <a:avLst/>
          </a:prstGeom>
          <a:solidFill>
            <a:srgbClr val="000000"/>
          </a:solidFill>
        </p:spPr>
        <p:txBody>
          <a:bodyPr vert="horz" wrap="square" lIns="0" tIns="0" rIns="0" bIns="0" rtlCol="0">
            <a:spAutoFit/>
          </a:bodyPr>
          <a:lstStyle/>
          <a:p>
            <a:pPr algn="ctr">
              <a:lnSpc>
                <a:spcPts val="1461"/>
              </a:lnSpc>
            </a:pPr>
            <a:r>
              <a:rPr sz="1271" b="1" dirty="0">
                <a:solidFill>
                  <a:srgbClr val="FFFFFF"/>
                </a:solidFill>
                <a:latin typeface="Arial"/>
                <a:cs typeface="Arial"/>
              </a:rPr>
              <a:t>&lt;what&gt;</a:t>
            </a:r>
            <a:endParaRPr sz="1271">
              <a:latin typeface="Arial"/>
              <a:cs typeface="Arial"/>
            </a:endParaRPr>
          </a:p>
        </p:txBody>
      </p:sp>
      <p:sp>
        <p:nvSpPr>
          <p:cNvPr id="8" name="object 8"/>
          <p:cNvSpPr txBox="1"/>
          <p:nvPr/>
        </p:nvSpPr>
        <p:spPr>
          <a:xfrm>
            <a:off x="1558730" y="2397419"/>
            <a:ext cx="2882089" cy="3028747"/>
          </a:xfrm>
          <a:prstGeom prst="rect">
            <a:avLst/>
          </a:prstGeom>
        </p:spPr>
        <p:txBody>
          <a:bodyPr vert="horz" wrap="square" lIns="0" tIns="11526" rIns="0" bIns="0" rtlCol="0">
            <a:spAutoFit/>
          </a:bodyPr>
          <a:lstStyle/>
          <a:p>
            <a:pPr marL="11527">
              <a:lnSpc>
                <a:spcPts val="1189"/>
              </a:lnSpc>
              <a:spcBef>
                <a:spcPts val="91"/>
              </a:spcBef>
            </a:pPr>
            <a:r>
              <a:rPr sz="998" i="1" spc="-5" dirty="0">
                <a:latin typeface="Courier New"/>
                <a:cs typeface="Courier New"/>
              </a:rPr>
              <a:t>expression</a:t>
            </a:r>
            <a:endParaRPr sz="998">
              <a:latin typeface="Courier New"/>
              <a:cs typeface="Courier New"/>
            </a:endParaRPr>
          </a:p>
          <a:p>
            <a:pPr marL="664504" marR="59362">
              <a:lnSpc>
                <a:spcPts val="1180"/>
              </a:lnSpc>
              <a:spcBef>
                <a:spcPts val="45"/>
              </a:spcBef>
            </a:pPr>
            <a:r>
              <a:rPr sz="998" dirty="0">
                <a:latin typeface="Arial"/>
                <a:cs typeface="Arial"/>
              </a:rPr>
              <a:t>Almost </a:t>
            </a:r>
            <a:r>
              <a:rPr sz="998" spc="-5" dirty="0">
                <a:latin typeface="Arial"/>
                <a:cs typeface="Arial"/>
              </a:rPr>
              <a:t>any </a:t>
            </a:r>
            <a:r>
              <a:rPr sz="998" dirty="0">
                <a:latin typeface="Arial"/>
                <a:cs typeface="Arial"/>
              </a:rPr>
              <a:t>C </a:t>
            </a:r>
            <a:r>
              <a:rPr sz="998" spc="-5" dirty="0">
                <a:latin typeface="Arial"/>
                <a:cs typeface="Arial"/>
              </a:rPr>
              <a:t>expression, including  </a:t>
            </a:r>
            <a:r>
              <a:rPr sz="998" dirty="0">
                <a:latin typeface="Arial"/>
                <a:cs typeface="Arial"/>
              </a:rPr>
              <a:t>function calls (must </a:t>
            </a:r>
            <a:r>
              <a:rPr sz="998" spc="-5" dirty="0">
                <a:latin typeface="Arial"/>
                <a:cs typeface="Arial"/>
              </a:rPr>
              <a:t>be prefixed with </a:t>
            </a:r>
            <a:r>
              <a:rPr sz="998" dirty="0">
                <a:latin typeface="Arial"/>
                <a:cs typeface="Arial"/>
              </a:rPr>
              <a:t>a  cast to tell GDB the return value</a:t>
            </a:r>
            <a:r>
              <a:rPr sz="998" spc="-91" dirty="0">
                <a:latin typeface="Arial"/>
                <a:cs typeface="Arial"/>
              </a:rPr>
              <a:t> </a:t>
            </a:r>
            <a:r>
              <a:rPr sz="998" dirty="0">
                <a:latin typeface="Arial"/>
                <a:cs typeface="Arial"/>
              </a:rPr>
              <a:t>type).</a:t>
            </a:r>
            <a:endParaRPr sz="998">
              <a:latin typeface="Arial"/>
              <a:cs typeface="Arial"/>
            </a:endParaRPr>
          </a:p>
          <a:p>
            <a:pPr marL="11527">
              <a:lnSpc>
                <a:spcPts val="1189"/>
              </a:lnSpc>
              <a:spcBef>
                <a:spcPts val="490"/>
              </a:spcBef>
            </a:pPr>
            <a:r>
              <a:rPr sz="998" i="1" spc="-5" dirty="0">
                <a:latin typeface="Courier New"/>
                <a:cs typeface="Courier New"/>
              </a:rPr>
              <a:t>file_name</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file (static</a:t>
            </a:r>
            <a:r>
              <a:rPr sz="998" spc="-18" dirty="0">
                <a:latin typeface="Arial"/>
                <a:cs typeface="Arial"/>
              </a:rPr>
              <a:t> </a:t>
            </a:r>
            <a:r>
              <a:rPr sz="998" dirty="0">
                <a:latin typeface="Arial"/>
                <a:cs typeface="Arial"/>
              </a:rPr>
              <a:t>variables).</a:t>
            </a:r>
            <a:endParaRPr sz="998">
              <a:latin typeface="Arial"/>
              <a:cs typeface="Arial"/>
            </a:endParaRPr>
          </a:p>
          <a:p>
            <a:pPr marL="11527">
              <a:lnSpc>
                <a:spcPts val="1189"/>
              </a:lnSpc>
              <a:spcBef>
                <a:spcPts val="490"/>
              </a:spcBef>
            </a:pPr>
            <a:r>
              <a:rPr sz="998" i="1" spc="-5" dirty="0">
                <a:latin typeface="Courier New"/>
                <a:cs typeface="Courier New"/>
              </a:rPr>
              <a:t>function</a:t>
            </a:r>
            <a:r>
              <a:rPr sz="998" spc="-5" dirty="0">
                <a:latin typeface="Courier New"/>
                <a:cs typeface="Courier New"/>
              </a:rPr>
              <a:t>::</a:t>
            </a:r>
            <a:r>
              <a:rPr sz="998" i="1" spc="-5" dirty="0">
                <a:latin typeface="Courier New"/>
                <a:cs typeface="Courier New"/>
              </a:rPr>
              <a:t>variable_name</a:t>
            </a:r>
            <a:endParaRPr sz="998">
              <a:latin typeface="Courier New"/>
              <a:cs typeface="Courier New"/>
            </a:endParaRPr>
          </a:p>
          <a:p>
            <a:pPr marL="664504" marR="137742">
              <a:lnSpc>
                <a:spcPts val="1180"/>
              </a:lnSpc>
              <a:spcBef>
                <a:spcPts val="45"/>
              </a:spcBef>
            </a:pPr>
            <a:r>
              <a:rPr sz="998" spc="-5" dirty="0">
                <a:latin typeface="Arial"/>
                <a:cs typeface="Arial"/>
              </a:rPr>
              <a:t>Content of </a:t>
            </a:r>
            <a:r>
              <a:rPr sz="998" dirty="0">
                <a:latin typeface="Arial"/>
                <a:cs typeface="Arial"/>
              </a:rPr>
              <a:t>the variable </a:t>
            </a:r>
            <a:r>
              <a:rPr sz="998" spc="-5" dirty="0">
                <a:latin typeface="Arial"/>
                <a:cs typeface="Arial"/>
              </a:rPr>
              <a:t>defined in </a:t>
            </a:r>
            <a:r>
              <a:rPr sz="998" dirty="0">
                <a:latin typeface="Arial"/>
                <a:cs typeface="Arial"/>
              </a:rPr>
              <a:t>the  </a:t>
            </a:r>
            <a:r>
              <a:rPr sz="998" spc="-5" dirty="0">
                <a:latin typeface="Arial"/>
                <a:cs typeface="Arial"/>
              </a:rPr>
              <a:t>named </a:t>
            </a:r>
            <a:r>
              <a:rPr sz="998" dirty="0">
                <a:latin typeface="Arial"/>
                <a:cs typeface="Arial"/>
              </a:rPr>
              <a:t>function (if </a:t>
            </a:r>
            <a:r>
              <a:rPr sz="998" spc="-5" dirty="0">
                <a:latin typeface="Arial"/>
                <a:cs typeface="Arial"/>
              </a:rPr>
              <a:t>on </a:t>
            </a:r>
            <a:r>
              <a:rPr sz="998" dirty="0">
                <a:latin typeface="Arial"/>
                <a:cs typeface="Arial"/>
              </a:rPr>
              <a:t>the</a:t>
            </a:r>
            <a:r>
              <a:rPr sz="998" spc="-36" dirty="0">
                <a:latin typeface="Arial"/>
                <a:cs typeface="Arial"/>
              </a:rPr>
              <a:t> </a:t>
            </a:r>
            <a:r>
              <a:rPr sz="998" dirty="0">
                <a:latin typeface="Arial"/>
                <a:cs typeface="Arial"/>
              </a:rPr>
              <a:t>stack).</a:t>
            </a:r>
            <a:endParaRPr sz="998">
              <a:latin typeface="Arial"/>
              <a:cs typeface="Arial"/>
            </a:endParaRPr>
          </a:p>
          <a:p>
            <a:pPr marL="11527">
              <a:lnSpc>
                <a:spcPts val="1189"/>
              </a:lnSpc>
              <a:spcBef>
                <a:spcPts val="490"/>
              </a:spcBef>
            </a:pPr>
            <a:r>
              <a:rPr sz="998" i="1" spc="-5" dirty="0">
                <a:latin typeface="Courier New"/>
                <a:cs typeface="Courier New"/>
              </a:rPr>
              <a:t>{type}address</a:t>
            </a:r>
            <a:endParaRPr sz="998">
              <a:latin typeface="Courier New"/>
              <a:cs typeface="Courier New"/>
            </a:endParaRPr>
          </a:p>
          <a:p>
            <a:pPr marL="664504" marR="292774">
              <a:lnSpc>
                <a:spcPts val="1180"/>
              </a:lnSpc>
              <a:spcBef>
                <a:spcPts val="45"/>
              </a:spcBef>
            </a:pPr>
            <a:r>
              <a:rPr sz="998" spc="-5" dirty="0">
                <a:latin typeface="Arial"/>
                <a:cs typeface="Arial"/>
              </a:rPr>
              <a:t>Content at </a:t>
            </a:r>
            <a:r>
              <a:rPr sz="998" i="1" spc="-5" dirty="0">
                <a:latin typeface="Arial"/>
                <a:cs typeface="Arial"/>
              </a:rPr>
              <a:t>address</a:t>
            </a:r>
            <a:r>
              <a:rPr sz="998" spc="-5" dirty="0">
                <a:latin typeface="Arial"/>
                <a:cs typeface="Arial"/>
              </a:rPr>
              <a:t>, interpreted as  being of </a:t>
            </a:r>
            <a:r>
              <a:rPr sz="998" dirty="0">
                <a:latin typeface="Arial"/>
                <a:cs typeface="Arial"/>
              </a:rPr>
              <a:t>the C type</a:t>
            </a:r>
            <a:r>
              <a:rPr sz="998" spc="-27" dirty="0">
                <a:latin typeface="Arial"/>
                <a:cs typeface="Arial"/>
              </a:rPr>
              <a:t> </a:t>
            </a:r>
            <a:r>
              <a:rPr sz="998" i="1" spc="-5" dirty="0">
                <a:latin typeface="Arial"/>
                <a:cs typeface="Arial"/>
              </a:rPr>
              <a:t>type</a:t>
            </a:r>
            <a:r>
              <a:rPr sz="998" spc="-5" dirty="0">
                <a:latin typeface="Arial"/>
                <a:cs typeface="Arial"/>
              </a:rPr>
              <a:t>.</a:t>
            </a:r>
            <a:endParaRPr sz="998">
              <a:latin typeface="Arial"/>
              <a:cs typeface="Arial"/>
            </a:endParaRPr>
          </a:p>
          <a:p>
            <a:pPr marL="11527">
              <a:lnSpc>
                <a:spcPts val="1189"/>
              </a:lnSpc>
              <a:spcBef>
                <a:spcPts val="490"/>
              </a:spcBef>
            </a:pPr>
            <a:r>
              <a:rPr sz="998" spc="-5" dirty="0">
                <a:latin typeface="Courier New"/>
                <a:cs typeface="Courier New"/>
              </a:rPr>
              <a:t>$</a:t>
            </a:r>
            <a:r>
              <a:rPr sz="998" i="1" spc="-5" dirty="0">
                <a:latin typeface="Courier New"/>
                <a:cs typeface="Courier New"/>
              </a:rPr>
              <a:t>register</a:t>
            </a:r>
            <a:endParaRPr sz="998">
              <a:latin typeface="Courier New"/>
              <a:cs typeface="Courier New"/>
            </a:endParaRPr>
          </a:p>
          <a:p>
            <a:pPr marL="664504" marR="4611">
              <a:lnSpc>
                <a:spcPts val="1180"/>
              </a:lnSpc>
              <a:spcBef>
                <a:spcPts val="45"/>
              </a:spcBef>
            </a:pPr>
            <a:r>
              <a:rPr sz="998" spc="-5" dirty="0">
                <a:latin typeface="Arial"/>
                <a:cs typeface="Arial"/>
              </a:rPr>
              <a:t>Content of named </a:t>
            </a:r>
            <a:r>
              <a:rPr sz="998" spc="-9" dirty="0">
                <a:latin typeface="Arial"/>
                <a:cs typeface="Arial"/>
              </a:rPr>
              <a:t>register. </a:t>
            </a:r>
            <a:r>
              <a:rPr sz="998" dirty="0">
                <a:latin typeface="Arial"/>
                <a:cs typeface="Arial"/>
              </a:rPr>
              <a:t>Interesting  registers </a:t>
            </a:r>
            <a:r>
              <a:rPr sz="998" spc="-5" dirty="0">
                <a:latin typeface="Arial"/>
                <a:cs typeface="Arial"/>
              </a:rPr>
              <a:t>are $esp </a:t>
            </a:r>
            <a:r>
              <a:rPr sz="998" dirty="0">
                <a:latin typeface="Arial"/>
                <a:cs typeface="Arial"/>
              </a:rPr>
              <a:t>(stack </a:t>
            </a:r>
            <a:r>
              <a:rPr sz="998" spc="-5" dirty="0">
                <a:latin typeface="Arial"/>
                <a:cs typeface="Arial"/>
              </a:rPr>
              <a:t>pointer), $ebp  </a:t>
            </a:r>
            <a:r>
              <a:rPr sz="998" dirty="0">
                <a:latin typeface="Arial"/>
                <a:cs typeface="Arial"/>
              </a:rPr>
              <a:t>(frame </a:t>
            </a:r>
            <a:r>
              <a:rPr sz="998" spc="-5" dirty="0">
                <a:latin typeface="Arial"/>
                <a:cs typeface="Arial"/>
              </a:rPr>
              <a:t>pointer) and $eip </a:t>
            </a:r>
            <a:r>
              <a:rPr sz="998" dirty="0">
                <a:latin typeface="Arial"/>
                <a:cs typeface="Arial"/>
              </a:rPr>
              <a:t>(instruction  </a:t>
            </a:r>
            <a:r>
              <a:rPr sz="998" spc="-5" dirty="0">
                <a:latin typeface="Arial"/>
                <a:cs typeface="Arial"/>
              </a:rPr>
              <a:t>pointer).</a:t>
            </a:r>
            <a:endParaRPr sz="998">
              <a:latin typeface="Arial"/>
              <a:cs typeface="Arial"/>
            </a:endParaRPr>
          </a:p>
        </p:txBody>
      </p:sp>
      <p:sp>
        <p:nvSpPr>
          <p:cNvPr id="9" name="object 9"/>
          <p:cNvSpPr txBox="1"/>
          <p:nvPr/>
        </p:nvSpPr>
        <p:spPr>
          <a:xfrm>
            <a:off x="1570256" y="5457927"/>
            <a:ext cx="2886699" cy="192360"/>
          </a:xfrm>
          <a:prstGeom prst="rect">
            <a:avLst/>
          </a:prstGeom>
          <a:solidFill>
            <a:srgbClr val="000000"/>
          </a:solidFill>
        </p:spPr>
        <p:txBody>
          <a:bodyPr vert="horz" wrap="square" lIns="0" tIns="0" rIns="0" bIns="0" rtlCol="0">
            <a:spAutoFit/>
          </a:bodyPr>
          <a:lstStyle/>
          <a:p>
            <a:pPr algn="ctr">
              <a:lnSpc>
                <a:spcPts val="1475"/>
              </a:lnSpc>
            </a:pPr>
            <a:r>
              <a:rPr sz="1271" b="1" dirty="0">
                <a:solidFill>
                  <a:srgbClr val="FFFFFF"/>
                </a:solidFill>
                <a:latin typeface="Arial"/>
                <a:cs typeface="Arial"/>
              </a:rPr>
              <a:t>Threads</a:t>
            </a:r>
            <a:endParaRPr sz="1271">
              <a:latin typeface="Arial"/>
              <a:cs typeface="Arial"/>
            </a:endParaRPr>
          </a:p>
        </p:txBody>
      </p:sp>
      <p:sp>
        <p:nvSpPr>
          <p:cNvPr id="10" name="object 10"/>
          <p:cNvSpPr txBox="1"/>
          <p:nvPr/>
        </p:nvSpPr>
        <p:spPr>
          <a:xfrm>
            <a:off x="1558729" y="5636239"/>
            <a:ext cx="2255648" cy="310054"/>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thread</a:t>
            </a:r>
            <a:r>
              <a:rPr sz="998" spc="-9" dirty="0">
                <a:latin typeface="Courier New"/>
                <a:cs typeface="Courier New"/>
              </a:rPr>
              <a:t> </a:t>
            </a:r>
            <a:r>
              <a:rPr sz="998" i="1" spc="-5" dirty="0">
                <a:latin typeface="Courier New"/>
                <a:cs typeface="Courier New"/>
              </a:rPr>
              <a:t>&lt;thread#&gt;</a:t>
            </a:r>
            <a:endParaRPr sz="998">
              <a:latin typeface="Courier New"/>
              <a:cs typeface="Courier New"/>
            </a:endParaRPr>
          </a:p>
          <a:p>
            <a:pPr marL="664504">
              <a:lnSpc>
                <a:spcPts val="1189"/>
              </a:lnSpc>
            </a:pPr>
            <a:r>
              <a:rPr sz="998" spc="-5" dirty="0">
                <a:latin typeface="Arial"/>
                <a:cs typeface="Arial"/>
              </a:rPr>
              <a:t>Chose </a:t>
            </a:r>
            <a:r>
              <a:rPr sz="998" dirty="0">
                <a:latin typeface="Arial"/>
                <a:cs typeface="Arial"/>
              </a:rPr>
              <a:t>thread to </a:t>
            </a:r>
            <a:r>
              <a:rPr sz="998" spc="-5" dirty="0">
                <a:latin typeface="Arial"/>
                <a:cs typeface="Arial"/>
              </a:rPr>
              <a:t>operate</a:t>
            </a:r>
            <a:r>
              <a:rPr sz="998" spc="-77" dirty="0">
                <a:latin typeface="Arial"/>
                <a:cs typeface="Arial"/>
              </a:rPr>
              <a:t> </a:t>
            </a:r>
            <a:r>
              <a:rPr sz="998" spc="-5" dirty="0">
                <a:latin typeface="Arial"/>
                <a:cs typeface="Arial"/>
              </a:rPr>
              <a:t>on.</a:t>
            </a:r>
            <a:endParaRPr sz="998">
              <a:latin typeface="Arial"/>
              <a:cs typeface="Arial"/>
            </a:endParaRPr>
          </a:p>
        </p:txBody>
      </p:sp>
      <p:sp>
        <p:nvSpPr>
          <p:cNvPr id="11" name="object 11"/>
          <p:cNvSpPr txBox="1"/>
          <p:nvPr/>
        </p:nvSpPr>
        <p:spPr>
          <a:xfrm>
            <a:off x="4652763" y="656984"/>
            <a:ext cx="2886699" cy="195566"/>
          </a:xfrm>
          <a:prstGeom prst="rect">
            <a:avLst/>
          </a:prstGeom>
          <a:solidFill>
            <a:srgbClr val="000000"/>
          </a:solidFill>
        </p:spPr>
        <p:txBody>
          <a:bodyPr vert="horz" wrap="square" lIns="0" tIns="0" rIns="0" bIns="0" rtlCol="0">
            <a:spAutoFit/>
          </a:bodyPr>
          <a:lstStyle/>
          <a:p>
            <a:pPr marL="452416"/>
            <a:r>
              <a:rPr sz="1271" b="1" dirty="0">
                <a:solidFill>
                  <a:srgbClr val="FFFFFF"/>
                </a:solidFill>
                <a:latin typeface="Arial"/>
                <a:cs typeface="Arial"/>
              </a:rPr>
              <a:t>Manipulating the</a:t>
            </a:r>
            <a:r>
              <a:rPr sz="1271" b="1" spc="-18" dirty="0">
                <a:solidFill>
                  <a:srgbClr val="FFFFFF"/>
                </a:solidFill>
                <a:latin typeface="Arial"/>
                <a:cs typeface="Arial"/>
              </a:rPr>
              <a:t> </a:t>
            </a:r>
            <a:r>
              <a:rPr sz="1271" b="1" dirty="0">
                <a:solidFill>
                  <a:srgbClr val="FFFFFF"/>
                </a:solidFill>
                <a:latin typeface="Arial"/>
                <a:cs typeface="Arial"/>
              </a:rPr>
              <a:t>program</a:t>
            </a:r>
            <a:endParaRPr sz="1271">
              <a:latin typeface="Arial"/>
              <a:cs typeface="Arial"/>
            </a:endParaRPr>
          </a:p>
        </p:txBody>
      </p:sp>
      <p:sp>
        <p:nvSpPr>
          <p:cNvPr id="12" name="object 12"/>
          <p:cNvSpPr txBox="1"/>
          <p:nvPr/>
        </p:nvSpPr>
        <p:spPr>
          <a:xfrm>
            <a:off x="4641237" y="829876"/>
            <a:ext cx="2861918" cy="996710"/>
          </a:xfrm>
          <a:prstGeom prst="rect">
            <a:avLst/>
          </a:prstGeom>
        </p:spPr>
        <p:txBody>
          <a:bodyPr vert="horz" wrap="square" lIns="0" tIns="18442" rIns="0" bIns="0" rtlCol="0">
            <a:spAutoFit/>
          </a:bodyPr>
          <a:lstStyle/>
          <a:p>
            <a:pPr marL="664504" marR="4611" indent="-653554">
              <a:lnSpc>
                <a:spcPts val="1180"/>
              </a:lnSpc>
              <a:spcBef>
                <a:spcPts val="145"/>
              </a:spcBef>
            </a:pPr>
            <a:r>
              <a:rPr sz="998" spc="-5" dirty="0">
                <a:latin typeface="Courier New"/>
                <a:cs typeface="Courier New"/>
              </a:rPr>
              <a:t>set var </a:t>
            </a:r>
            <a:r>
              <a:rPr sz="998" i="1" spc="-5" dirty="0">
                <a:latin typeface="Courier New"/>
                <a:cs typeface="Courier New"/>
              </a:rPr>
              <a:t>&lt;variable_name&gt;</a:t>
            </a:r>
            <a:r>
              <a:rPr sz="998" spc="-5" dirty="0">
                <a:latin typeface="Courier New"/>
                <a:cs typeface="Courier New"/>
              </a:rPr>
              <a:t>=</a:t>
            </a:r>
            <a:r>
              <a:rPr sz="998" i="1" spc="-5" dirty="0">
                <a:latin typeface="Courier New"/>
                <a:cs typeface="Courier New"/>
              </a:rPr>
              <a:t>&lt;value&gt;  </a:t>
            </a:r>
            <a:r>
              <a:rPr sz="998" spc="-5" dirty="0">
                <a:latin typeface="Arial"/>
                <a:cs typeface="Arial"/>
              </a:rPr>
              <a:t>Change </a:t>
            </a:r>
            <a:r>
              <a:rPr sz="998" dirty="0">
                <a:latin typeface="Arial"/>
                <a:cs typeface="Arial"/>
              </a:rPr>
              <a:t>the content </a:t>
            </a:r>
            <a:r>
              <a:rPr sz="998" spc="-5" dirty="0">
                <a:latin typeface="Arial"/>
                <a:cs typeface="Arial"/>
              </a:rPr>
              <a:t>of </a:t>
            </a:r>
            <a:r>
              <a:rPr sz="998" dirty="0">
                <a:latin typeface="Arial"/>
                <a:cs typeface="Arial"/>
              </a:rPr>
              <a:t>a variable to</a:t>
            </a:r>
            <a:r>
              <a:rPr sz="998" spc="-86" dirty="0">
                <a:latin typeface="Arial"/>
                <a:cs typeface="Arial"/>
              </a:rPr>
              <a:t> </a:t>
            </a:r>
            <a:r>
              <a:rPr sz="998" dirty="0">
                <a:latin typeface="Arial"/>
                <a:cs typeface="Arial"/>
              </a:rPr>
              <a:t>the  </a:t>
            </a:r>
            <a:r>
              <a:rPr sz="998" spc="-5" dirty="0">
                <a:latin typeface="Arial"/>
                <a:cs typeface="Arial"/>
              </a:rPr>
              <a:t>given</a:t>
            </a:r>
            <a:r>
              <a:rPr sz="998" spc="-9" dirty="0">
                <a:latin typeface="Arial"/>
                <a:cs typeface="Arial"/>
              </a:rPr>
              <a:t> </a:t>
            </a:r>
            <a:r>
              <a:rPr sz="998" dirty="0">
                <a:latin typeface="Arial"/>
                <a:cs typeface="Arial"/>
              </a:rPr>
              <a:t>value.</a:t>
            </a:r>
            <a:endParaRPr sz="998">
              <a:latin typeface="Arial"/>
              <a:cs typeface="Arial"/>
            </a:endParaRPr>
          </a:p>
          <a:p>
            <a:pPr marL="11527">
              <a:lnSpc>
                <a:spcPts val="1189"/>
              </a:lnSpc>
              <a:spcBef>
                <a:spcPts val="490"/>
              </a:spcBef>
            </a:pPr>
            <a:r>
              <a:rPr sz="998" spc="-5" dirty="0">
                <a:latin typeface="Courier New"/>
                <a:cs typeface="Courier New"/>
              </a:rPr>
              <a:t>return </a:t>
            </a:r>
            <a:r>
              <a:rPr sz="998" i="1" spc="-5" dirty="0">
                <a:latin typeface="Courier New"/>
                <a:cs typeface="Courier New"/>
              </a:rPr>
              <a:t>&lt;expression&gt;</a:t>
            </a:r>
            <a:endParaRPr sz="998">
              <a:latin typeface="Courier New"/>
              <a:cs typeface="Courier New"/>
            </a:endParaRPr>
          </a:p>
          <a:p>
            <a:pPr marL="664504" marR="26510">
              <a:lnSpc>
                <a:spcPts val="1180"/>
              </a:lnSpc>
              <a:spcBef>
                <a:spcPts val="45"/>
              </a:spcBef>
            </a:pPr>
            <a:r>
              <a:rPr sz="998" dirty="0">
                <a:latin typeface="Arial"/>
                <a:cs typeface="Arial"/>
              </a:rPr>
              <a:t>Force the current function to return</a:t>
            </a:r>
            <a:r>
              <a:rPr sz="998" spc="-91" dirty="0">
                <a:latin typeface="Arial"/>
                <a:cs typeface="Arial"/>
              </a:rPr>
              <a:t> </a:t>
            </a:r>
            <a:r>
              <a:rPr sz="998" spc="-5" dirty="0">
                <a:latin typeface="Arial"/>
                <a:cs typeface="Arial"/>
              </a:rPr>
              <a:t>im-  </a:t>
            </a:r>
            <a:r>
              <a:rPr sz="998" spc="-9" dirty="0">
                <a:latin typeface="Arial"/>
                <a:cs typeface="Arial"/>
              </a:rPr>
              <a:t>mediately, </a:t>
            </a:r>
            <a:r>
              <a:rPr sz="998" spc="-5" dirty="0">
                <a:latin typeface="Arial"/>
                <a:cs typeface="Arial"/>
              </a:rPr>
              <a:t>passing </a:t>
            </a:r>
            <a:r>
              <a:rPr sz="998" dirty="0">
                <a:latin typeface="Arial"/>
                <a:cs typeface="Arial"/>
              </a:rPr>
              <a:t>the </a:t>
            </a:r>
            <a:r>
              <a:rPr sz="998" spc="-5" dirty="0">
                <a:latin typeface="Arial"/>
                <a:cs typeface="Arial"/>
              </a:rPr>
              <a:t>given</a:t>
            </a:r>
            <a:r>
              <a:rPr sz="998" spc="-27" dirty="0">
                <a:latin typeface="Arial"/>
                <a:cs typeface="Arial"/>
              </a:rPr>
              <a:t> </a:t>
            </a:r>
            <a:r>
              <a:rPr sz="998" dirty="0">
                <a:latin typeface="Arial"/>
                <a:cs typeface="Arial"/>
              </a:rPr>
              <a:t>value.</a:t>
            </a:r>
            <a:endParaRPr sz="998">
              <a:latin typeface="Arial"/>
              <a:cs typeface="Arial"/>
            </a:endParaRPr>
          </a:p>
        </p:txBody>
      </p:sp>
      <p:sp>
        <p:nvSpPr>
          <p:cNvPr id="13" name="object 13"/>
          <p:cNvSpPr txBox="1"/>
          <p:nvPr/>
        </p:nvSpPr>
        <p:spPr>
          <a:xfrm>
            <a:off x="4652763" y="1884852"/>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Sources</a:t>
            </a:r>
            <a:endParaRPr sz="1271">
              <a:latin typeface="Arial"/>
              <a:cs typeface="Arial"/>
            </a:endParaRPr>
          </a:p>
        </p:txBody>
      </p:sp>
      <p:sp>
        <p:nvSpPr>
          <p:cNvPr id="14" name="object 14"/>
          <p:cNvSpPr txBox="1"/>
          <p:nvPr/>
        </p:nvSpPr>
        <p:spPr>
          <a:xfrm>
            <a:off x="4641236" y="2063163"/>
            <a:ext cx="2882665" cy="2284953"/>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directory</a:t>
            </a:r>
            <a:r>
              <a:rPr sz="998" spc="-9" dirty="0">
                <a:latin typeface="Courier New"/>
                <a:cs typeface="Courier New"/>
              </a:rPr>
              <a:t> </a:t>
            </a:r>
            <a:r>
              <a:rPr sz="998" i="1" spc="-5" dirty="0">
                <a:latin typeface="Courier New"/>
                <a:cs typeface="Courier New"/>
              </a:rPr>
              <a:t>&lt;directory&gt;</a:t>
            </a:r>
            <a:endParaRPr sz="998">
              <a:latin typeface="Courier New"/>
              <a:cs typeface="Courier New"/>
            </a:endParaRPr>
          </a:p>
          <a:p>
            <a:pPr marL="664504" marR="159642">
              <a:lnSpc>
                <a:spcPts val="1180"/>
              </a:lnSpc>
              <a:spcBef>
                <a:spcPts val="45"/>
              </a:spcBef>
            </a:pPr>
            <a:r>
              <a:rPr sz="998" dirty="0">
                <a:latin typeface="Arial"/>
                <a:cs typeface="Arial"/>
              </a:rPr>
              <a:t>Add </a:t>
            </a:r>
            <a:r>
              <a:rPr sz="998" i="1" spc="-5" dirty="0">
                <a:latin typeface="Arial"/>
                <a:cs typeface="Arial"/>
              </a:rPr>
              <a:t>directory </a:t>
            </a:r>
            <a:r>
              <a:rPr sz="998" dirty="0">
                <a:latin typeface="Arial"/>
                <a:cs typeface="Arial"/>
              </a:rPr>
              <a:t>to the </a:t>
            </a:r>
            <a:r>
              <a:rPr sz="998" spc="-5" dirty="0">
                <a:latin typeface="Arial"/>
                <a:cs typeface="Arial"/>
              </a:rPr>
              <a:t>list of directories  </a:t>
            </a:r>
            <a:r>
              <a:rPr sz="998" dirty="0">
                <a:latin typeface="Arial"/>
                <a:cs typeface="Arial"/>
              </a:rPr>
              <a:t>that </a:t>
            </a:r>
            <a:r>
              <a:rPr sz="998" spc="-5" dirty="0">
                <a:latin typeface="Arial"/>
                <a:cs typeface="Arial"/>
              </a:rPr>
              <a:t>is </a:t>
            </a:r>
            <a:r>
              <a:rPr sz="998" dirty="0">
                <a:latin typeface="Arial"/>
                <a:cs typeface="Arial"/>
              </a:rPr>
              <a:t>searched for</a:t>
            </a:r>
            <a:r>
              <a:rPr sz="998" spc="-23" dirty="0">
                <a:latin typeface="Arial"/>
                <a:cs typeface="Arial"/>
              </a:rPr>
              <a:t> </a:t>
            </a:r>
            <a:r>
              <a:rPr sz="998" dirty="0">
                <a:latin typeface="Arial"/>
                <a:cs typeface="Arial"/>
              </a:rPr>
              <a:t>sources.</a:t>
            </a:r>
            <a:endParaRPr sz="998">
              <a:latin typeface="Arial"/>
              <a:cs typeface="Arial"/>
            </a:endParaRPr>
          </a:p>
          <a:p>
            <a:pPr marL="11527">
              <a:lnSpc>
                <a:spcPts val="1189"/>
              </a:lnSpc>
              <a:spcBef>
                <a:spcPts val="490"/>
              </a:spcBef>
            </a:pPr>
            <a:r>
              <a:rPr sz="998" spc="-5" dirty="0">
                <a:latin typeface="Courier New"/>
                <a:cs typeface="Courier New"/>
              </a:rPr>
              <a:t>list</a:t>
            </a:r>
            <a:endParaRPr sz="998">
              <a:latin typeface="Courier New"/>
              <a:cs typeface="Courier New"/>
            </a:endParaRPr>
          </a:p>
          <a:p>
            <a:pPr marL="11527" marR="657012">
              <a:lnSpc>
                <a:spcPts val="1180"/>
              </a:lnSpc>
              <a:spcBef>
                <a:spcPts val="45"/>
              </a:spcBef>
            </a:pPr>
            <a:r>
              <a:rPr sz="998" spc="-5" dirty="0">
                <a:latin typeface="Courier New"/>
                <a:cs typeface="Courier New"/>
              </a:rPr>
              <a:t>list </a:t>
            </a:r>
            <a:r>
              <a:rPr sz="998" i="1" spc="-5" dirty="0">
                <a:latin typeface="Courier New"/>
                <a:cs typeface="Courier New"/>
              </a:rPr>
              <a:t>&lt;filename&gt;</a:t>
            </a:r>
            <a:r>
              <a:rPr sz="998" spc="-5" dirty="0">
                <a:latin typeface="Courier New"/>
                <a:cs typeface="Courier New"/>
              </a:rPr>
              <a:t>:&lt;function&gt;  list </a:t>
            </a:r>
            <a:r>
              <a:rPr sz="998" i="1" spc="-5" dirty="0">
                <a:latin typeface="Courier New"/>
                <a:cs typeface="Courier New"/>
              </a:rPr>
              <a:t>&lt;filename&gt;</a:t>
            </a:r>
            <a:r>
              <a:rPr sz="998" spc="-5" dirty="0">
                <a:latin typeface="Courier New"/>
                <a:cs typeface="Courier New"/>
              </a:rPr>
              <a:t>:</a:t>
            </a:r>
            <a:r>
              <a:rPr sz="998" i="1" spc="-5" dirty="0">
                <a:latin typeface="Courier New"/>
                <a:cs typeface="Courier New"/>
              </a:rPr>
              <a:t>&lt;line_number&gt;  </a:t>
            </a:r>
            <a:r>
              <a:rPr sz="998" spc="-5" dirty="0">
                <a:latin typeface="Courier New"/>
                <a:cs typeface="Courier New"/>
              </a:rPr>
              <a:t>list</a:t>
            </a:r>
            <a:r>
              <a:rPr sz="998" spc="-9" dirty="0">
                <a:latin typeface="Courier New"/>
                <a:cs typeface="Courier New"/>
              </a:rPr>
              <a:t> </a:t>
            </a:r>
            <a:r>
              <a:rPr sz="998" i="1" spc="-5" dirty="0">
                <a:latin typeface="Courier New"/>
                <a:cs typeface="Courier New"/>
              </a:rPr>
              <a:t>&lt;first&gt;,&lt;last&gt;</a:t>
            </a:r>
            <a:endParaRPr sz="998">
              <a:latin typeface="Courier New"/>
              <a:cs typeface="Courier New"/>
            </a:endParaRPr>
          </a:p>
          <a:p>
            <a:pPr marL="664504" marR="4611">
              <a:lnSpc>
                <a:spcPts val="1180"/>
              </a:lnSpc>
            </a:pPr>
            <a:r>
              <a:rPr sz="998" dirty="0">
                <a:latin typeface="Arial"/>
                <a:cs typeface="Arial"/>
              </a:rPr>
              <a:t>Shows the current </a:t>
            </a:r>
            <a:r>
              <a:rPr sz="998" spc="-5" dirty="0">
                <a:latin typeface="Arial"/>
                <a:cs typeface="Arial"/>
              </a:rPr>
              <a:t>or given </a:t>
            </a:r>
            <a:r>
              <a:rPr sz="998" dirty="0">
                <a:latin typeface="Arial"/>
                <a:cs typeface="Arial"/>
              </a:rPr>
              <a:t>source</a:t>
            </a:r>
            <a:r>
              <a:rPr sz="998" spc="-82" dirty="0">
                <a:latin typeface="Arial"/>
                <a:cs typeface="Arial"/>
              </a:rPr>
              <a:t> </a:t>
            </a:r>
            <a:r>
              <a:rPr sz="998" dirty="0">
                <a:latin typeface="Arial"/>
                <a:cs typeface="Arial"/>
              </a:rPr>
              <a:t>con-  text. The </a:t>
            </a:r>
            <a:r>
              <a:rPr sz="998" i="1" dirty="0">
                <a:latin typeface="Arial"/>
                <a:cs typeface="Arial"/>
              </a:rPr>
              <a:t>filename </a:t>
            </a:r>
            <a:r>
              <a:rPr sz="998" dirty="0">
                <a:latin typeface="Arial"/>
                <a:cs typeface="Arial"/>
              </a:rPr>
              <a:t>may </a:t>
            </a:r>
            <a:r>
              <a:rPr sz="998" spc="-5" dirty="0">
                <a:latin typeface="Arial"/>
                <a:cs typeface="Arial"/>
              </a:rPr>
              <a:t>be omitted. </a:t>
            </a:r>
            <a:r>
              <a:rPr sz="998" dirty="0">
                <a:latin typeface="Arial"/>
                <a:cs typeface="Arial"/>
              </a:rPr>
              <a:t>If  </a:t>
            </a:r>
            <a:r>
              <a:rPr sz="998" i="1" spc="-5" dirty="0">
                <a:latin typeface="Arial"/>
                <a:cs typeface="Arial"/>
              </a:rPr>
              <a:t>last </a:t>
            </a:r>
            <a:r>
              <a:rPr sz="998" spc="-5" dirty="0">
                <a:latin typeface="Arial"/>
                <a:cs typeface="Arial"/>
              </a:rPr>
              <a:t>is omitted </a:t>
            </a:r>
            <a:r>
              <a:rPr sz="998" dirty="0">
                <a:latin typeface="Arial"/>
                <a:cs typeface="Arial"/>
              </a:rPr>
              <a:t>the context starting </a:t>
            </a:r>
            <a:r>
              <a:rPr sz="998" spc="-5" dirty="0">
                <a:latin typeface="Arial"/>
                <a:cs typeface="Arial"/>
              </a:rPr>
              <a:t>at  </a:t>
            </a:r>
            <a:r>
              <a:rPr sz="998" i="1" dirty="0">
                <a:latin typeface="Arial"/>
                <a:cs typeface="Arial"/>
              </a:rPr>
              <a:t>start </a:t>
            </a:r>
            <a:r>
              <a:rPr sz="998" spc="-5" dirty="0">
                <a:latin typeface="Arial"/>
                <a:cs typeface="Arial"/>
              </a:rPr>
              <a:t>is printed instead of </a:t>
            </a:r>
            <a:r>
              <a:rPr sz="998" dirty="0">
                <a:latin typeface="Arial"/>
                <a:cs typeface="Arial"/>
              </a:rPr>
              <a:t>centered a-  round</a:t>
            </a:r>
            <a:r>
              <a:rPr sz="998" spc="-5" dirty="0">
                <a:latin typeface="Arial"/>
                <a:cs typeface="Arial"/>
              </a:rPr>
              <a:t> it.</a:t>
            </a:r>
            <a:endParaRPr sz="998">
              <a:latin typeface="Arial"/>
              <a:cs typeface="Arial"/>
            </a:endParaRPr>
          </a:p>
          <a:p>
            <a:pPr marL="11527">
              <a:lnSpc>
                <a:spcPts val="1189"/>
              </a:lnSpc>
              <a:spcBef>
                <a:spcPts val="490"/>
              </a:spcBef>
            </a:pPr>
            <a:r>
              <a:rPr sz="998" spc="-5" dirty="0">
                <a:latin typeface="Courier New"/>
                <a:cs typeface="Courier New"/>
              </a:rPr>
              <a:t>set listsize</a:t>
            </a:r>
            <a:r>
              <a:rPr sz="998" spc="-9" dirty="0">
                <a:latin typeface="Courier New"/>
                <a:cs typeface="Courier New"/>
              </a:rPr>
              <a:t> </a:t>
            </a:r>
            <a:r>
              <a:rPr sz="998" i="1" spc="-5" dirty="0">
                <a:latin typeface="Courier New"/>
                <a:cs typeface="Courier New"/>
              </a:rPr>
              <a:t>&lt;count&gt;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many </a:t>
            </a:r>
            <a:r>
              <a:rPr sz="998" spc="-5" dirty="0">
                <a:latin typeface="Arial"/>
                <a:cs typeface="Arial"/>
              </a:rPr>
              <a:t>lines </a:t>
            </a:r>
            <a:r>
              <a:rPr sz="998" dirty="0">
                <a:latin typeface="Arial"/>
                <a:cs typeface="Arial"/>
              </a:rPr>
              <a:t>to show </a:t>
            </a:r>
            <a:r>
              <a:rPr sz="998" spc="-5" dirty="0">
                <a:latin typeface="Arial"/>
                <a:cs typeface="Arial"/>
              </a:rPr>
              <a:t>in</a:t>
            </a:r>
            <a:r>
              <a:rPr sz="998" spc="-50" dirty="0">
                <a:latin typeface="Arial"/>
                <a:cs typeface="Arial"/>
              </a:rPr>
              <a:t> </a:t>
            </a:r>
            <a:r>
              <a:rPr sz="998" dirty="0">
                <a:latin typeface="Arial"/>
                <a:cs typeface="Arial"/>
              </a:rPr>
              <a:t>„list“.</a:t>
            </a:r>
            <a:endParaRPr sz="998">
              <a:latin typeface="Arial"/>
              <a:cs typeface="Arial"/>
            </a:endParaRPr>
          </a:p>
        </p:txBody>
      </p:sp>
      <p:sp>
        <p:nvSpPr>
          <p:cNvPr id="15" name="object 15"/>
          <p:cNvSpPr txBox="1"/>
          <p:nvPr/>
        </p:nvSpPr>
        <p:spPr>
          <a:xfrm>
            <a:off x="4652763" y="4386005"/>
            <a:ext cx="2886699" cy="200804"/>
          </a:xfrm>
          <a:prstGeom prst="rect">
            <a:avLst/>
          </a:prstGeom>
          <a:solidFill>
            <a:srgbClr val="000000"/>
          </a:solidFill>
        </p:spPr>
        <p:txBody>
          <a:bodyPr vert="horz" wrap="square" lIns="0" tIns="5187" rIns="0" bIns="0" rtlCol="0">
            <a:spAutoFit/>
          </a:bodyPr>
          <a:lstStyle/>
          <a:p>
            <a:pPr algn="ctr">
              <a:spcBef>
                <a:spcPts val="41"/>
              </a:spcBef>
            </a:pPr>
            <a:r>
              <a:rPr sz="1271" b="1" dirty="0">
                <a:solidFill>
                  <a:srgbClr val="FFFFFF"/>
                </a:solidFill>
                <a:latin typeface="Arial"/>
                <a:cs typeface="Arial"/>
              </a:rPr>
              <a:t>Signals</a:t>
            </a:r>
            <a:endParaRPr sz="1271">
              <a:latin typeface="Arial"/>
              <a:cs typeface="Arial"/>
            </a:endParaRPr>
          </a:p>
        </p:txBody>
      </p:sp>
      <p:sp>
        <p:nvSpPr>
          <p:cNvPr id="16" name="object 16"/>
          <p:cNvSpPr txBox="1"/>
          <p:nvPr/>
        </p:nvSpPr>
        <p:spPr>
          <a:xfrm>
            <a:off x="4641236" y="4564316"/>
            <a:ext cx="2882665" cy="1438568"/>
          </a:xfrm>
          <a:prstGeom prst="rect">
            <a:avLst/>
          </a:prstGeom>
        </p:spPr>
        <p:txBody>
          <a:bodyPr vert="horz" wrap="square" lIns="0" tIns="11526" rIns="0" bIns="0" rtlCol="0">
            <a:spAutoFit/>
          </a:bodyPr>
          <a:lstStyle/>
          <a:p>
            <a:pPr marL="11527">
              <a:lnSpc>
                <a:spcPts val="1189"/>
              </a:lnSpc>
              <a:spcBef>
                <a:spcPts val="91"/>
              </a:spcBef>
            </a:pPr>
            <a:r>
              <a:rPr sz="998" spc="-5" dirty="0">
                <a:latin typeface="Courier New"/>
                <a:cs typeface="Courier New"/>
              </a:rPr>
              <a:t>handle </a:t>
            </a:r>
            <a:r>
              <a:rPr sz="998" i="1" spc="-5" dirty="0">
                <a:latin typeface="Courier New"/>
                <a:cs typeface="Courier New"/>
              </a:rPr>
              <a:t>&lt;signal&gt;</a:t>
            </a:r>
            <a:r>
              <a:rPr sz="998" i="1" spc="-14" dirty="0">
                <a:latin typeface="Courier New"/>
                <a:cs typeface="Courier New"/>
              </a:rPr>
              <a:t> </a:t>
            </a:r>
            <a:r>
              <a:rPr sz="998" i="1" spc="-5" dirty="0">
                <a:latin typeface="Courier New"/>
                <a:cs typeface="Courier New"/>
              </a:rPr>
              <a:t>&lt;options&gt;</a:t>
            </a:r>
            <a:endParaRPr sz="998">
              <a:latin typeface="Courier New"/>
              <a:cs typeface="Courier New"/>
            </a:endParaRPr>
          </a:p>
          <a:p>
            <a:pPr marL="664504">
              <a:lnSpc>
                <a:spcPts val="1189"/>
              </a:lnSpc>
            </a:pPr>
            <a:r>
              <a:rPr sz="998" dirty="0">
                <a:latin typeface="Arial"/>
                <a:cs typeface="Arial"/>
              </a:rPr>
              <a:t>Set </a:t>
            </a:r>
            <a:r>
              <a:rPr sz="998" spc="-5" dirty="0">
                <a:latin typeface="Arial"/>
                <a:cs typeface="Arial"/>
              </a:rPr>
              <a:t>how </a:t>
            </a:r>
            <a:r>
              <a:rPr sz="998" dirty="0">
                <a:latin typeface="Arial"/>
                <a:cs typeface="Arial"/>
              </a:rPr>
              <a:t>to </a:t>
            </a:r>
            <a:r>
              <a:rPr sz="998" spc="-5" dirty="0">
                <a:latin typeface="Arial"/>
                <a:cs typeface="Arial"/>
              </a:rPr>
              <a:t>handle </a:t>
            </a:r>
            <a:r>
              <a:rPr sz="998" dirty="0">
                <a:latin typeface="Arial"/>
                <a:cs typeface="Arial"/>
              </a:rPr>
              <a:t>signles. Options</a:t>
            </a:r>
            <a:r>
              <a:rPr sz="998" spc="-77" dirty="0">
                <a:latin typeface="Arial"/>
                <a:cs typeface="Arial"/>
              </a:rPr>
              <a:t> </a:t>
            </a:r>
            <a:r>
              <a:rPr sz="998" spc="-5" dirty="0">
                <a:latin typeface="Arial"/>
                <a:cs typeface="Arial"/>
              </a:rPr>
              <a:t>are:</a:t>
            </a:r>
            <a:endParaRPr sz="998">
              <a:latin typeface="Arial"/>
              <a:cs typeface="Arial"/>
            </a:endParaRPr>
          </a:p>
          <a:p>
            <a:pPr marL="664504" marR="12103">
              <a:lnSpc>
                <a:spcPts val="1180"/>
              </a:lnSpc>
              <a:spcBef>
                <a:spcPts val="581"/>
              </a:spcBef>
            </a:pPr>
            <a:r>
              <a:rPr sz="998" i="1" dirty="0">
                <a:latin typeface="Arial"/>
                <a:cs typeface="Arial"/>
              </a:rPr>
              <a:t>(no)print</a:t>
            </a:r>
            <a:r>
              <a:rPr sz="998" dirty="0">
                <a:latin typeface="Arial"/>
                <a:cs typeface="Arial"/>
              </a:rPr>
              <a:t>: </a:t>
            </a:r>
            <a:r>
              <a:rPr sz="998" spc="-5" dirty="0">
                <a:latin typeface="Arial"/>
                <a:cs typeface="Arial"/>
              </a:rPr>
              <a:t>(Donʻt) print </a:t>
            </a:r>
            <a:r>
              <a:rPr sz="998" dirty="0">
                <a:latin typeface="Arial"/>
                <a:cs typeface="Arial"/>
              </a:rPr>
              <a:t>a message</a:t>
            </a:r>
            <a:r>
              <a:rPr sz="998" spc="-59" dirty="0">
                <a:latin typeface="Arial"/>
                <a:cs typeface="Arial"/>
              </a:rPr>
              <a:t> </a:t>
            </a:r>
            <a:r>
              <a:rPr sz="998" spc="-5" dirty="0">
                <a:latin typeface="Arial"/>
                <a:cs typeface="Arial"/>
              </a:rPr>
              <a:t>when  </a:t>
            </a:r>
            <a:r>
              <a:rPr sz="998" dirty="0">
                <a:latin typeface="Arial"/>
                <a:cs typeface="Arial"/>
              </a:rPr>
              <a:t>signals</a:t>
            </a:r>
            <a:r>
              <a:rPr sz="998" spc="-5" dirty="0">
                <a:latin typeface="Arial"/>
                <a:cs typeface="Arial"/>
              </a:rPr>
              <a:t> occurs.</a:t>
            </a:r>
            <a:endParaRPr sz="998">
              <a:latin typeface="Arial"/>
              <a:cs typeface="Arial"/>
            </a:endParaRPr>
          </a:p>
          <a:p>
            <a:pPr marL="664504" marR="300842">
              <a:lnSpc>
                <a:spcPts val="1180"/>
              </a:lnSpc>
              <a:spcBef>
                <a:spcPts val="545"/>
              </a:spcBef>
            </a:pPr>
            <a:r>
              <a:rPr sz="998" i="1" dirty="0">
                <a:latin typeface="Arial"/>
                <a:cs typeface="Arial"/>
              </a:rPr>
              <a:t>(no)stop</a:t>
            </a:r>
            <a:r>
              <a:rPr sz="998" dirty="0">
                <a:latin typeface="Arial"/>
                <a:cs typeface="Arial"/>
              </a:rPr>
              <a:t>: </a:t>
            </a:r>
            <a:r>
              <a:rPr sz="998" spc="-5" dirty="0">
                <a:latin typeface="Arial"/>
                <a:cs typeface="Arial"/>
              </a:rPr>
              <a:t>(Donʻt) </a:t>
            </a:r>
            <a:r>
              <a:rPr sz="998" dirty="0">
                <a:latin typeface="Arial"/>
                <a:cs typeface="Arial"/>
              </a:rPr>
              <a:t>stop the</a:t>
            </a:r>
            <a:r>
              <a:rPr sz="998" spc="-59" dirty="0">
                <a:latin typeface="Arial"/>
                <a:cs typeface="Arial"/>
              </a:rPr>
              <a:t> </a:t>
            </a:r>
            <a:r>
              <a:rPr sz="998" spc="-5" dirty="0">
                <a:latin typeface="Arial"/>
                <a:cs typeface="Arial"/>
              </a:rPr>
              <a:t>program  when </a:t>
            </a:r>
            <a:r>
              <a:rPr sz="998" dirty="0">
                <a:latin typeface="Arial"/>
                <a:cs typeface="Arial"/>
              </a:rPr>
              <a:t>signals</a:t>
            </a:r>
            <a:r>
              <a:rPr sz="998" spc="-9" dirty="0">
                <a:latin typeface="Arial"/>
                <a:cs typeface="Arial"/>
              </a:rPr>
              <a:t> </a:t>
            </a:r>
            <a:r>
              <a:rPr sz="998" spc="-5" dirty="0">
                <a:latin typeface="Arial"/>
                <a:cs typeface="Arial"/>
              </a:rPr>
              <a:t>occurs.</a:t>
            </a:r>
            <a:endParaRPr sz="998">
              <a:latin typeface="Arial"/>
              <a:cs typeface="Arial"/>
            </a:endParaRPr>
          </a:p>
          <a:p>
            <a:pPr marL="664504" marR="32274">
              <a:lnSpc>
                <a:spcPts val="1180"/>
              </a:lnSpc>
              <a:spcBef>
                <a:spcPts val="545"/>
              </a:spcBef>
            </a:pPr>
            <a:r>
              <a:rPr sz="998" i="1" dirty="0">
                <a:latin typeface="Arial"/>
                <a:cs typeface="Arial"/>
              </a:rPr>
              <a:t>(no)pass</a:t>
            </a:r>
            <a:r>
              <a:rPr sz="998" dirty="0">
                <a:latin typeface="Arial"/>
                <a:cs typeface="Arial"/>
              </a:rPr>
              <a:t>: </a:t>
            </a:r>
            <a:r>
              <a:rPr sz="998" spc="-5" dirty="0">
                <a:latin typeface="Arial"/>
                <a:cs typeface="Arial"/>
              </a:rPr>
              <a:t>(Donʻt) pass </a:t>
            </a:r>
            <a:r>
              <a:rPr sz="998" dirty="0">
                <a:latin typeface="Arial"/>
                <a:cs typeface="Arial"/>
              </a:rPr>
              <a:t>the signal to</a:t>
            </a:r>
            <a:r>
              <a:rPr sz="998" spc="-54" dirty="0">
                <a:latin typeface="Arial"/>
                <a:cs typeface="Arial"/>
              </a:rPr>
              <a:t> </a:t>
            </a:r>
            <a:r>
              <a:rPr sz="998" dirty="0">
                <a:latin typeface="Arial"/>
                <a:cs typeface="Arial"/>
              </a:rPr>
              <a:t>the  </a:t>
            </a:r>
            <a:r>
              <a:rPr sz="998" spc="-5" dirty="0">
                <a:latin typeface="Arial"/>
                <a:cs typeface="Arial"/>
              </a:rPr>
              <a:t>program.</a:t>
            </a:r>
            <a:endParaRPr sz="998">
              <a:latin typeface="Arial"/>
              <a:cs typeface="Arial"/>
            </a:endParaRPr>
          </a:p>
        </p:txBody>
      </p:sp>
      <p:sp>
        <p:nvSpPr>
          <p:cNvPr id="17" name="object 17"/>
          <p:cNvSpPr txBox="1"/>
          <p:nvPr/>
        </p:nvSpPr>
        <p:spPr>
          <a:xfrm>
            <a:off x="7735270" y="656984"/>
            <a:ext cx="2886699" cy="195566"/>
          </a:xfrm>
          <a:prstGeom prst="rect">
            <a:avLst/>
          </a:prstGeom>
          <a:solidFill>
            <a:srgbClr val="000000"/>
          </a:solidFill>
        </p:spPr>
        <p:txBody>
          <a:bodyPr vert="horz" wrap="square" lIns="0" tIns="0" rIns="0" bIns="0" rtlCol="0">
            <a:spAutoFit/>
          </a:bodyPr>
          <a:lstStyle/>
          <a:p>
            <a:pPr marL="954396"/>
            <a:r>
              <a:rPr sz="1271" b="1" dirty="0">
                <a:solidFill>
                  <a:srgbClr val="FFFFFF"/>
                </a:solidFill>
                <a:latin typeface="Arial"/>
                <a:cs typeface="Arial"/>
              </a:rPr>
              <a:t>Informations</a:t>
            </a:r>
            <a:endParaRPr sz="1271">
              <a:latin typeface="Arial"/>
              <a:cs typeface="Arial"/>
            </a:endParaRPr>
          </a:p>
        </p:txBody>
      </p:sp>
      <p:sp>
        <p:nvSpPr>
          <p:cNvPr id="18" name="object 18"/>
          <p:cNvSpPr txBox="1"/>
          <p:nvPr/>
        </p:nvSpPr>
        <p:spPr>
          <a:xfrm>
            <a:off x="7723744" y="829876"/>
            <a:ext cx="2867681" cy="5267110"/>
          </a:xfrm>
          <a:prstGeom prst="rect">
            <a:avLst/>
          </a:prstGeom>
        </p:spPr>
        <p:txBody>
          <a:bodyPr vert="horz" wrap="square" lIns="0" tIns="18442" rIns="0" bIns="0" rtlCol="0">
            <a:spAutoFit/>
          </a:bodyPr>
          <a:lstStyle/>
          <a:p>
            <a:pPr marL="11527" marR="1403354">
              <a:lnSpc>
                <a:spcPts val="1180"/>
              </a:lnSpc>
              <a:spcBef>
                <a:spcPts val="145"/>
              </a:spcBef>
            </a:pPr>
            <a:r>
              <a:rPr sz="998" spc="-5" dirty="0">
                <a:latin typeface="Courier New"/>
                <a:cs typeface="Courier New"/>
              </a:rPr>
              <a:t>disassemble  disassemble</a:t>
            </a:r>
            <a:r>
              <a:rPr sz="998" spc="-86" dirty="0">
                <a:latin typeface="Courier New"/>
                <a:cs typeface="Courier New"/>
              </a:rPr>
              <a:t> </a:t>
            </a:r>
            <a:r>
              <a:rPr sz="998" i="1" spc="-5" dirty="0">
                <a:latin typeface="Courier New"/>
                <a:cs typeface="Courier New"/>
              </a:rPr>
              <a:t>&lt;where&gt;</a:t>
            </a:r>
            <a:endParaRPr sz="998">
              <a:latin typeface="Courier New"/>
              <a:cs typeface="Courier New"/>
            </a:endParaRPr>
          </a:p>
          <a:p>
            <a:pPr marL="664504" marR="201138">
              <a:lnSpc>
                <a:spcPts val="1180"/>
              </a:lnSpc>
            </a:pPr>
            <a:r>
              <a:rPr sz="998" spc="-5" dirty="0">
                <a:latin typeface="Arial"/>
                <a:cs typeface="Arial"/>
              </a:rPr>
              <a:t>Disassemble </a:t>
            </a:r>
            <a:r>
              <a:rPr sz="998" dirty="0">
                <a:latin typeface="Arial"/>
                <a:cs typeface="Arial"/>
              </a:rPr>
              <a:t>the current function</a:t>
            </a:r>
            <a:r>
              <a:rPr sz="998" spc="-82" dirty="0">
                <a:latin typeface="Arial"/>
                <a:cs typeface="Arial"/>
              </a:rPr>
              <a:t> </a:t>
            </a:r>
            <a:r>
              <a:rPr sz="998" spc="-5" dirty="0">
                <a:latin typeface="Arial"/>
                <a:cs typeface="Arial"/>
              </a:rPr>
              <a:t>or  given</a:t>
            </a:r>
            <a:r>
              <a:rPr sz="998" spc="-9" dirty="0">
                <a:latin typeface="Arial"/>
                <a:cs typeface="Arial"/>
              </a:rPr>
              <a:t> </a:t>
            </a:r>
            <a:r>
              <a:rPr sz="998" spc="-5" dirty="0">
                <a:latin typeface="Arial"/>
                <a:cs typeface="Arial"/>
              </a:rPr>
              <a:t>location.</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args</a:t>
            </a:r>
            <a:endParaRPr sz="998">
              <a:latin typeface="Courier New"/>
              <a:cs typeface="Courier New"/>
            </a:endParaRPr>
          </a:p>
          <a:p>
            <a:pPr marL="664504" marR="115842">
              <a:lnSpc>
                <a:spcPts val="1180"/>
              </a:lnSpc>
              <a:spcBef>
                <a:spcPts val="45"/>
              </a:spcBef>
            </a:pPr>
            <a:r>
              <a:rPr sz="998" dirty="0">
                <a:latin typeface="Arial"/>
                <a:cs typeface="Arial"/>
              </a:rPr>
              <a:t>Print the </a:t>
            </a:r>
            <a:r>
              <a:rPr sz="998" spc="-5" dirty="0">
                <a:latin typeface="Arial"/>
                <a:cs typeface="Arial"/>
              </a:rPr>
              <a:t>arguments </a:t>
            </a:r>
            <a:r>
              <a:rPr sz="998" dirty="0">
                <a:latin typeface="Arial"/>
                <a:cs typeface="Arial"/>
              </a:rPr>
              <a:t>to the function</a:t>
            </a:r>
            <a:r>
              <a:rPr sz="998" spc="-86" dirty="0">
                <a:latin typeface="Arial"/>
                <a:cs typeface="Arial"/>
              </a:rPr>
              <a:t> </a:t>
            </a:r>
            <a:r>
              <a:rPr sz="998" spc="-5" dirty="0">
                <a:latin typeface="Arial"/>
                <a:cs typeface="Arial"/>
              </a:rPr>
              <a:t>of  </a:t>
            </a:r>
            <a:r>
              <a:rPr sz="998" dirty="0">
                <a:latin typeface="Arial"/>
                <a:cs typeface="Arial"/>
              </a:rPr>
              <a:t>the current stack</a:t>
            </a:r>
            <a:r>
              <a:rPr sz="998" spc="-14"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breakpoints</a:t>
            </a:r>
            <a:endParaRPr sz="998">
              <a:latin typeface="Courier New"/>
              <a:cs typeface="Courier New"/>
            </a:endParaRPr>
          </a:p>
          <a:p>
            <a:pPr marL="664504" marR="4611">
              <a:lnSpc>
                <a:spcPts val="1180"/>
              </a:lnSpc>
              <a:spcBef>
                <a:spcPts val="45"/>
              </a:spcBef>
            </a:pPr>
            <a:r>
              <a:rPr sz="998" dirty="0">
                <a:latin typeface="Arial"/>
                <a:cs typeface="Arial"/>
              </a:rPr>
              <a:t>Print </a:t>
            </a:r>
            <a:r>
              <a:rPr sz="998" spc="-5" dirty="0">
                <a:latin typeface="Arial"/>
                <a:cs typeface="Arial"/>
              </a:rPr>
              <a:t>informations about </a:t>
            </a:r>
            <a:r>
              <a:rPr sz="998" dirty="0">
                <a:latin typeface="Arial"/>
                <a:cs typeface="Arial"/>
              </a:rPr>
              <a:t>the </a:t>
            </a:r>
            <a:r>
              <a:rPr sz="998" spc="-5" dirty="0">
                <a:latin typeface="Arial"/>
                <a:cs typeface="Arial"/>
              </a:rPr>
              <a:t>break- and  watchpoints.</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display</a:t>
            </a:r>
            <a:endParaRPr sz="998">
              <a:latin typeface="Courier New"/>
              <a:cs typeface="Courier New"/>
            </a:endParaRPr>
          </a:p>
          <a:p>
            <a:pPr marL="664504">
              <a:lnSpc>
                <a:spcPts val="1189"/>
              </a:lnSpc>
            </a:pPr>
            <a:r>
              <a:rPr sz="998" dirty="0">
                <a:latin typeface="Arial"/>
                <a:cs typeface="Arial"/>
              </a:rPr>
              <a:t>Print </a:t>
            </a:r>
            <a:r>
              <a:rPr sz="998" spc="-5" dirty="0">
                <a:latin typeface="Arial"/>
                <a:cs typeface="Arial"/>
              </a:rPr>
              <a:t>informations about </a:t>
            </a:r>
            <a:r>
              <a:rPr sz="998" dirty="0">
                <a:latin typeface="Arial"/>
                <a:cs typeface="Arial"/>
              </a:rPr>
              <a:t>the</a:t>
            </a:r>
            <a:r>
              <a:rPr sz="998" spc="-64" dirty="0">
                <a:latin typeface="Arial"/>
                <a:cs typeface="Arial"/>
              </a:rPr>
              <a:t> </a:t>
            </a:r>
            <a:r>
              <a:rPr sz="998" dirty="0">
                <a:latin typeface="Arial"/>
                <a:cs typeface="Arial"/>
              </a:rPr>
              <a:t>„displays“.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locals</a:t>
            </a:r>
            <a:endParaRPr sz="998">
              <a:latin typeface="Courier New"/>
              <a:cs typeface="Courier New"/>
            </a:endParaRPr>
          </a:p>
          <a:p>
            <a:pPr marL="664504" marR="17866">
              <a:lnSpc>
                <a:spcPts val="1180"/>
              </a:lnSpc>
              <a:spcBef>
                <a:spcPts val="45"/>
              </a:spcBef>
            </a:pPr>
            <a:r>
              <a:rPr sz="998" dirty="0">
                <a:latin typeface="Arial"/>
                <a:cs typeface="Arial"/>
              </a:rPr>
              <a:t>Print the </a:t>
            </a:r>
            <a:r>
              <a:rPr sz="998" spc="-5" dirty="0">
                <a:latin typeface="Arial"/>
                <a:cs typeface="Arial"/>
              </a:rPr>
              <a:t>local </a:t>
            </a:r>
            <a:r>
              <a:rPr sz="998" dirty="0">
                <a:latin typeface="Arial"/>
                <a:cs typeface="Arial"/>
              </a:rPr>
              <a:t>variables </a:t>
            </a:r>
            <a:r>
              <a:rPr sz="998" spc="-5" dirty="0">
                <a:latin typeface="Arial"/>
                <a:cs typeface="Arial"/>
              </a:rPr>
              <a:t>in </a:t>
            </a:r>
            <a:r>
              <a:rPr sz="998" dirty="0">
                <a:latin typeface="Arial"/>
                <a:cs typeface="Arial"/>
              </a:rPr>
              <a:t>the</a:t>
            </a:r>
            <a:r>
              <a:rPr sz="998" spc="-82" dirty="0">
                <a:latin typeface="Arial"/>
                <a:cs typeface="Arial"/>
              </a:rPr>
              <a:t> </a:t>
            </a:r>
            <a:r>
              <a:rPr sz="998" dirty="0">
                <a:latin typeface="Arial"/>
                <a:cs typeface="Arial"/>
              </a:rPr>
              <a:t>currently  selected stack</a:t>
            </a:r>
            <a:r>
              <a:rPr sz="998" spc="-9" dirty="0">
                <a:latin typeface="Arial"/>
                <a:cs typeface="Arial"/>
              </a:rPr>
              <a:t> </a:t>
            </a:r>
            <a:r>
              <a:rPr sz="998" dirty="0">
                <a:latin typeface="Arial"/>
                <a:cs typeface="Arial"/>
              </a:rPr>
              <a:t>frame.</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sharedlibrary</a:t>
            </a:r>
            <a:endParaRPr sz="998">
              <a:latin typeface="Courier New"/>
              <a:cs typeface="Courier New"/>
            </a:endParaRPr>
          </a:p>
          <a:p>
            <a:pPr marL="664504">
              <a:lnSpc>
                <a:spcPts val="1189"/>
              </a:lnSpc>
            </a:pPr>
            <a:r>
              <a:rPr sz="998" spc="-5" dirty="0">
                <a:latin typeface="Arial"/>
                <a:cs typeface="Arial"/>
              </a:rPr>
              <a:t>List loaded </a:t>
            </a:r>
            <a:r>
              <a:rPr sz="998" dirty="0">
                <a:latin typeface="Arial"/>
                <a:cs typeface="Arial"/>
              </a:rPr>
              <a:t>shared</a:t>
            </a:r>
            <a:r>
              <a:rPr sz="998" spc="-14" dirty="0">
                <a:latin typeface="Arial"/>
                <a:cs typeface="Arial"/>
              </a:rPr>
              <a:t> </a:t>
            </a:r>
            <a:r>
              <a:rPr sz="998" spc="-5" dirty="0">
                <a:latin typeface="Arial"/>
                <a:cs typeface="Arial"/>
              </a:rPr>
              <a:t>libraries.</a:t>
            </a:r>
            <a:endParaRPr sz="998">
              <a:latin typeface="Arial"/>
              <a:cs typeface="Arial"/>
            </a:endParaRPr>
          </a:p>
          <a:p>
            <a:pPr marL="11527">
              <a:lnSpc>
                <a:spcPts val="1189"/>
              </a:lnSpc>
              <a:spcBef>
                <a:spcPts val="526"/>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signals</a:t>
            </a:r>
            <a:endParaRPr sz="998">
              <a:latin typeface="Courier New"/>
              <a:cs typeface="Courier New"/>
            </a:endParaRPr>
          </a:p>
          <a:p>
            <a:pPr marL="664504" marR="144658">
              <a:lnSpc>
                <a:spcPts val="1180"/>
              </a:lnSpc>
              <a:spcBef>
                <a:spcPts val="45"/>
              </a:spcBef>
            </a:pPr>
            <a:r>
              <a:rPr sz="998" spc="-5" dirty="0">
                <a:latin typeface="Arial"/>
                <a:cs typeface="Arial"/>
              </a:rPr>
              <a:t>List all </a:t>
            </a:r>
            <a:r>
              <a:rPr sz="998" dirty="0">
                <a:latin typeface="Arial"/>
                <a:cs typeface="Arial"/>
              </a:rPr>
              <a:t>signals </a:t>
            </a:r>
            <a:r>
              <a:rPr sz="998" spc="-5" dirty="0">
                <a:latin typeface="Arial"/>
                <a:cs typeface="Arial"/>
              </a:rPr>
              <a:t>and how </a:t>
            </a:r>
            <a:r>
              <a:rPr sz="998" dirty="0">
                <a:latin typeface="Arial"/>
                <a:cs typeface="Arial"/>
              </a:rPr>
              <a:t>they </a:t>
            </a:r>
            <a:r>
              <a:rPr sz="998" spc="-5" dirty="0">
                <a:latin typeface="Arial"/>
                <a:cs typeface="Arial"/>
              </a:rPr>
              <a:t>are </a:t>
            </a:r>
            <a:r>
              <a:rPr sz="998" dirty="0">
                <a:latin typeface="Arial"/>
                <a:cs typeface="Arial"/>
              </a:rPr>
              <a:t>cur-  rently</a:t>
            </a:r>
            <a:r>
              <a:rPr sz="998" spc="-5" dirty="0">
                <a:latin typeface="Arial"/>
                <a:cs typeface="Arial"/>
              </a:rPr>
              <a:t> handled.</a:t>
            </a:r>
            <a:endParaRPr sz="998">
              <a:latin typeface="Arial"/>
              <a:cs typeface="Arial"/>
            </a:endParaRPr>
          </a:p>
          <a:p>
            <a:pPr marL="11527">
              <a:lnSpc>
                <a:spcPts val="1189"/>
              </a:lnSpc>
              <a:spcBef>
                <a:spcPts val="490"/>
              </a:spcBef>
            </a:pPr>
            <a:r>
              <a:rPr sz="998" spc="-5" dirty="0">
                <a:latin typeface="Courier New"/>
                <a:cs typeface="Courier New"/>
              </a:rPr>
              <a:t>info</a:t>
            </a:r>
            <a:r>
              <a:rPr sz="998" spc="-9" dirty="0">
                <a:latin typeface="Courier New"/>
                <a:cs typeface="Courier New"/>
              </a:rPr>
              <a:t> </a:t>
            </a:r>
            <a:r>
              <a:rPr sz="998" spc="-5" dirty="0">
                <a:latin typeface="Courier New"/>
                <a:cs typeface="Courier New"/>
              </a:rPr>
              <a:t>threads</a:t>
            </a:r>
            <a:endParaRPr sz="998">
              <a:latin typeface="Courier New"/>
              <a:cs typeface="Courier New"/>
            </a:endParaRPr>
          </a:p>
          <a:p>
            <a:pPr marL="664504">
              <a:lnSpc>
                <a:spcPts val="1189"/>
              </a:lnSpc>
            </a:pPr>
            <a:r>
              <a:rPr sz="998" spc="-5" dirty="0">
                <a:latin typeface="Arial"/>
                <a:cs typeface="Arial"/>
              </a:rPr>
              <a:t>List all</a:t>
            </a:r>
            <a:r>
              <a:rPr sz="998" spc="-9" dirty="0">
                <a:latin typeface="Arial"/>
                <a:cs typeface="Arial"/>
              </a:rPr>
              <a:t> </a:t>
            </a:r>
            <a:r>
              <a:rPr sz="998" dirty="0">
                <a:latin typeface="Arial"/>
                <a:cs typeface="Arial"/>
              </a:rPr>
              <a:t>threads.</a:t>
            </a:r>
            <a:endParaRPr sz="998">
              <a:latin typeface="Arial"/>
              <a:cs typeface="Arial"/>
            </a:endParaRPr>
          </a:p>
          <a:p>
            <a:pPr marL="11527">
              <a:lnSpc>
                <a:spcPts val="1189"/>
              </a:lnSpc>
              <a:spcBef>
                <a:spcPts val="526"/>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directories</a:t>
            </a:r>
            <a:endParaRPr sz="998">
              <a:latin typeface="Courier New"/>
              <a:cs typeface="Courier New"/>
            </a:endParaRPr>
          </a:p>
          <a:p>
            <a:pPr marL="664504" marR="25358">
              <a:lnSpc>
                <a:spcPts val="1180"/>
              </a:lnSpc>
              <a:spcBef>
                <a:spcPts val="45"/>
              </a:spcBef>
            </a:pPr>
            <a:r>
              <a:rPr sz="998" dirty="0">
                <a:latin typeface="Arial"/>
                <a:cs typeface="Arial"/>
              </a:rPr>
              <a:t>Print </a:t>
            </a:r>
            <a:r>
              <a:rPr sz="998" spc="-5" dirty="0">
                <a:latin typeface="Arial"/>
                <a:cs typeface="Arial"/>
              </a:rPr>
              <a:t>all directories in which </a:t>
            </a:r>
            <a:r>
              <a:rPr sz="998" dirty="0">
                <a:latin typeface="Arial"/>
                <a:cs typeface="Arial"/>
              </a:rPr>
              <a:t>GDB sear-  ches for source</a:t>
            </a:r>
            <a:r>
              <a:rPr sz="998" spc="-9" dirty="0">
                <a:latin typeface="Arial"/>
                <a:cs typeface="Arial"/>
              </a:rPr>
              <a:t> </a:t>
            </a:r>
            <a:r>
              <a:rPr sz="998" dirty="0">
                <a:latin typeface="Arial"/>
                <a:cs typeface="Arial"/>
              </a:rPr>
              <a:t>files.</a:t>
            </a:r>
            <a:endParaRPr sz="998">
              <a:latin typeface="Arial"/>
              <a:cs typeface="Arial"/>
            </a:endParaRPr>
          </a:p>
          <a:p>
            <a:pPr marL="11527">
              <a:lnSpc>
                <a:spcPts val="1189"/>
              </a:lnSpc>
              <a:spcBef>
                <a:spcPts val="490"/>
              </a:spcBef>
            </a:pPr>
            <a:r>
              <a:rPr sz="998" spc="-5" dirty="0">
                <a:latin typeface="Courier New"/>
                <a:cs typeface="Courier New"/>
              </a:rPr>
              <a:t>show</a:t>
            </a:r>
            <a:r>
              <a:rPr sz="998" spc="-9" dirty="0">
                <a:latin typeface="Courier New"/>
                <a:cs typeface="Courier New"/>
              </a:rPr>
              <a:t> </a:t>
            </a:r>
            <a:r>
              <a:rPr sz="998" spc="-5" dirty="0">
                <a:latin typeface="Courier New"/>
                <a:cs typeface="Courier New"/>
              </a:rPr>
              <a:t>listsize</a:t>
            </a:r>
            <a:endParaRPr sz="998">
              <a:latin typeface="Courier New"/>
              <a:cs typeface="Courier New"/>
            </a:endParaRPr>
          </a:p>
          <a:p>
            <a:pPr marL="664504" marR="81262">
              <a:lnSpc>
                <a:spcPts val="1180"/>
              </a:lnSpc>
              <a:spcBef>
                <a:spcPts val="45"/>
              </a:spcBef>
            </a:pPr>
            <a:r>
              <a:rPr sz="998" dirty="0">
                <a:latin typeface="Arial"/>
                <a:cs typeface="Arial"/>
              </a:rPr>
              <a:t>Print </a:t>
            </a:r>
            <a:r>
              <a:rPr sz="998" spc="-5" dirty="0">
                <a:latin typeface="Arial"/>
                <a:cs typeface="Arial"/>
              </a:rPr>
              <a:t>how </a:t>
            </a:r>
            <a:r>
              <a:rPr sz="998" dirty="0">
                <a:latin typeface="Arial"/>
                <a:cs typeface="Arial"/>
              </a:rPr>
              <a:t>many </a:t>
            </a:r>
            <a:r>
              <a:rPr sz="998" spc="-5" dirty="0">
                <a:latin typeface="Arial"/>
                <a:cs typeface="Arial"/>
              </a:rPr>
              <a:t>are </a:t>
            </a:r>
            <a:r>
              <a:rPr sz="998" dirty="0">
                <a:latin typeface="Arial"/>
                <a:cs typeface="Arial"/>
              </a:rPr>
              <a:t>shown </a:t>
            </a:r>
            <a:r>
              <a:rPr sz="998" spc="-5" dirty="0">
                <a:latin typeface="Arial"/>
                <a:cs typeface="Arial"/>
              </a:rPr>
              <a:t>in </a:t>
            </a:r>
            <a:r>
              <a:rPr sz="998" dirty="0">
                <a:latin typeface="Arial"/>
                <a:cs typeface="Arial"/>
              </a:rPr>
              <a:t>the</a:t>
            </a:r>
            <a:r>
              <a:rPr sz="998" spc="-77" dirty="0">
                <a:latin typeface="Arial"/>
                <a:cs typeface="Arial"/>
              </a:rPr>
              <a:t> </a:t>
            </a:r>
            <a:r>
              <a:rPr sz="998" dirty="0">
                <a:latin typeface="Arial"/>
                <a:cs typeface="Arial"/>
              </a:rPr>
              <a:t>„list“  command.</a:t>
            </a:r>
            <a:endParaRPr sz="998">
              <a:latin typeface="Arial"/>
              <a:cs typeface="Arial"/>
            </a:endParaRPr>
          </a:p>
          <a:p>
            <a:pPr marL="11527">
              <a:lnSpc>
                <a:spcPts val="1189"/>
              </a:lnSpc>
              <a:spcBef>
                <a:spcPts val="490"/>
              </a:spcBef>
            </a:pPr>
            <a:r>
              <a:rPr sz="998" spc="-5" dirty="0">
                <a:latin typeface="Courier New"/>
                <a:cs typeface="Courier New"/>
              </a:rPr>
              <a:t>whatis</a:t>
            </a:r>
            <a:r>
              <a:rPr sz="998" spc="-9" dirty="0">
                <a:latin typeface="Courier New"/>
                <a:cs typeface="Courier New"/>
              </a:rPr>
              <a:t> </a:t>
            </a:r>
            <a:r>
              <a:rPr sz="998" i="1" spc="-5" dirty="0">
                <a:latin typeface="Courier New"/>
                <a:cs typeface="Courier New"/>
              </a:rPr>
              <a:t>variable_name</a:t>
            </a:r>
            <a:endParaRPr sz="998">
              <a:latin typeface="Courier New"/>
              <a:cs typeface="Courier New"/>
            </a:endParaRPr>
          </a:p>
          <a:p>
            <a:pPr marL="664504">
              <a:lnSpc>
                <a:spcPts val="1189"/>
              </a:lnSpc>
            </a:pPr>
            <a:r>
              <a:rPr sz="998" dirty="0">
                <a:latin typeface="Arial"/>
                <a:cs typeface="Arial"/>
              </a:rPr>
              <a:t>Print type </a:t>
            </a:r>
            <a:r>
              <a:rPr sz="998" spc="-5" dirty="0">
                <a:latin typeface="Arial"/>
                <a:cs typeface="Arial"/>
              </a:rPr>
              <a:t>of named</a:t>
            </a:r>
            <a:r>
              <a:rPr sz="998" spc="-23" dirty="0">
                <a:latin typeface="Arial"/>
                <a:cs typeface="Arial"/>
              </a:rPr>
              <a:t> </a:t>
            </a:r>
            <a:r>
              <a:rPr sz="998" dirty="0">
                <a:latin typeface="Arial"/>
                <a:cs typeface="Arial"/>
              </a:rPr>
              <a:t>variable.</a:t>
            </a:r>
            <a:endParaRPr sz="998">
              <a:latin typeface="Arial"/>
              <a:cs typeface="Arial"/>
            </a:endParaRPr>
          </a:p>
        </p:txBody>
      </p:sp>
      <p:sp>
        <p:nvSpPr>
          <p:cNvPr id="19" name="object 19"/>
          <p:cNvSpPr txBox="1"/>
          <p:nvPr/>
        </p:nvSpPr>
        <p:spPr>
          <a:xfrm>
            <a:off x="1570256" y="391885"/>
            <a:ext cx="9051984" cy="181588"/>
          </a:xfrm>
          <a:prstGeom prst="rect">
            <a:avLst/>
          </a:prstGeom>
          <a:solidFill>
            <a:srgbClr val="000000"/>
          </a:solidFill>
        </p:spPr>
        <p:txBody>
          <a:bodyPr vert="horz" wrap="square" lIns="0" tIns="0" rIns="0" bIns="0" rtlCol="0">
            <a:spAutoFit/>
          </a:bodyPr>
          <a:lstStyle/>
          <a:p>
            <a:pPr marL="576" algn="ctr"/>
            <a:r>
              <a:rPr sz="1180" b="1" dirty="0">
                <a:solidFill>
                  <a:srgbClr val="FFFFFF"/>
                </a:solidFill>
                <a:latin typeface="Arial"/>
                <a:cs typeface="Arial"/>
              </a:rPr>
              <a:t>GDB </a:t>
            </a:r>
            <a:r>
              <a:rPr sz="1180" b="1" spc="-5" dirty="0">
                <a:solidFill>
                  <a:srgbClr val="FFFFFF"/>
                </a:solidFill>
                <a:latin typeface="Arial"/>
                <a:cs typeface="Arial"/>
              </a:rPr>
              <a:t>cheatsheet </a:t>
            </a:r>
            <a:r>
              <a:rPr sz="1180" b="1" dirty="0">
                <a:solidFill>
                  <a:srgbClr val="FFFFFF"/>
                </a:solidFill>
                <a:latin typeface="Arial"/>
                <a:cs typeface="Arial"/>
              </a:rPr>
              <a:t>- page 2</a:t>
            </a:r>
            <a:endParaRPr sz="1180">
              <a:latin typeface="Arial"/>
              <a:cs typeface="Arial"/>
            </a:endParaRPr>
          </a:p>
        </p:txBody>
      </p:sp>
    </p:spTree>
    <p:extLst>
      <p:ext uri="{BB962C8B-B14F-4D97-AF65-F5344CB8AC3E}">
        <p14:creationId xmlns:p14="http://schemas.microsoft.com/office/powerpoint/2010/main" val="340472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7180CC5A-B294-4278-8E53-16CE3CE3218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5F24917-4E79-4745-B098-333BA158E488}"/>
              </a:ext>
            </a:extLst>
          </p:cNvPr>
          <p:cNvSpPr>
            <a:spLocks noGrp="1"/>
          </p:cNvSpPr>
          <p:nvPr>
            <p:ph type="sldNum" sz="quarter" idx="12"/>
          </p:nvPr>
        </p:nvSpPr>
        <p:spPr/>
        <p:txBody>
          <a:bodyPr/>
          <a:lstStyle/>
          <a:p>
            <a:fld id="{6547F9EC-0141-428E-9624-21FD351CB832}" type="slidenum">
              <a:rPr lang="en-US" smtClean="0"/>
              <a:pPr/>
              <a:t>34</a:t>
            </a:fld>
            <a:endParaRPr lang="en-US"/>
          </a:p>
        </p:txBody>
      </p:sp>
    </p:spTree>
    <p:extLst>
      <p:ext uri="{BB962C8B-B14F-4D97-AF65-F5344CB8AC3E}">
        <p14:creationId xmlns:p14="http://schemas.microsoft.com/office/powerpoint/2010/main" val="206825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BF306-EF70-4729-A3D5-08EBAF63D149}"/>
              </a:ext>
            </a:extLst>
          </p:cNvPr>
          <p:cNvSpPr>
            <a:spLocks noGrp="1"/>
          </p:cNvSpPr>
          <p:nvPr>
            <p:ph type="title"/>
          </p:nvPr>
        </p:nvSpPr>
        <p:spPr/>
        <p:txBody>
          <a:bodyPr/>
          <a:lstStyle/>
          <a:p>
            <a:r>
              <a:rPr lang="en-US" dirty="0"/>
              <a:t>Unhandled Segmentation faults</a:t>
            </a:r>
          </a:p>
        </p:txBody>
      </p:sp>
      <p:sp>
        <p:nvSpPr>
          <p:cNvPr id="5" name="Content Placeholder 4">
            <a:extLst>
              <a:ext uri="{FF2B5EF4-FFF2-40B4-BE49-F238E27FC236}">
                <a16:creationId xmlns:a16="http://schemas.microsoft.com/office/drawing/2014/main" id="{2EE49021-E1B3-4A55-ACF9-BEC3C3E94B07}"/>
              </a:ext>
            </a:extLst>
          </p:cNvPr>
          <p:cNvSpPr>
            <a:spLocks noGrp="1"/>
          </p:cNvSpPr>
          <p:nvPr>
            <p:ph idx="1"/>
          </p:nvPr>
        </p:nvSpPr>
        <p:spPr>
          <a:xfrm>
            <a:off x="1024127" y="2286000"/>
            <a:ext cx="11007005" cy="4023360"/>
          </a:xfrm>
        </p:spPr>
        <p:txBody>
          <a:bodyPr>
            <a:normAutofit fontScale="92500" lnSpcReduction="20000"/>
          </a:bodyPr>
          <a:lstStyle/>
          <a:p>
            <a:r>
              <a:rPr lang="en-US" dirty="0"/>
              <a:t>Our program dereferenced a null pointer, causing a segmentation fault.   </a:t>
            </a:r>
            <a:r>
              <a:rPr lang="en-US" dirty="0" err="1"/>
              <a:t>gdb</a:t>
            </a:r>
            <a:r>
              <a:rPr lang="en-US" dirty="0"/>
              <a:t> showed us the line and variable responsible for the crash.</a:t>
            </a:r>
          </a:p>
          <a:p>
            <a:endParaRPr lang="en-US" dirty="0"/>
          </a:p>
          <a:p>
            <a:r>
              <a:rPr lang="en-US" dirty="0"/>
              <a:t>Notice the contrast with the cases where Linux was able to handle the fault:  page faults and stack faults… in those, the program hadn’t done anything wrong... The instruction that caused the fault can be retried (and will succeed) once the new page is mapped in.</a:t>
            </a:r>
          </a:p>
          <a:p>
            <a:endParaRPr lang="en-US" dirty="0"/>
          </a:p>
          <a:p>
            <a:r>
              <a:rPr lang="en-US" dirty="0"/>
              <a:t>With a segmentation fault, there is no way to “repair” the issue.</a:t>
            </a:r>
          </a:p>
        </p:txBody>
      </p:sp>
      <p:sp>
        <p:nvSpPr>
          <p:cNvPr id="2" name="Footer Placeholder 1">
            <a:extLst>
              <a:ext uri="{FF2B5EF4-FFF2-40B4-BE49-F238E27FC236}">
                <a16:creationId xmlns:a16="http://schemas.microsoft.com/office/drawing/2014/main" id="{A6CB1CB7-C8D1-4CBF-8F8A-BBD7F486E353}"/>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BFDFDD82-E32B-4151-884D-A6A55779A2A5}"/>
              </a:ext>
            </a:extLst>
          </p:cNvPr>
          <p:cNvSpPr>
            <a:spLocks noGrp="1"/>
          </p:cNvSpPr>
          <p:nvPr>
            <p:ph type="sldNum" sz="quarter" idx="12"/>
          </p:nvPr>
        </p:nvSpPr>
        <p:spPr/>
        <p:txBody>
          <a:bodyPr/>
          <a:lstStyle/>
          <a:p>
            <a:fld id="{6547F9EC-0141-428E-9624-21FD351CB832}" type="slidenum">
              <a:rPr lang="en-US" smtClean="0"/>
              <a:pPr/>
              <a:t>35</a:t>
            </a:fld>
            <a:endParaRPr lang="en-US"/>
          </a:p>
        </p:txBody>
      </p:sp>
    </p:spTree>
    <p:extLst>
      <p:ext uri="{BB962C8B-B14F-4D97-AF65-F5344CB8AC3E}">
        <p14:creationId xmlns:p14="http://schemas.microsoft.com/office/powerpoint/2010/main" val="1969732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4E16-816F-4C05-B97C-1E671406E017}"/>
              </a:ext>
            </a:extLst>
          </p:cNvPr>
          <p:cNvSpPr>
            <a:spLocks noGrp="1"/>
          </p:cNvSpPr>
          <p:nvPr>
            <p:ph type="title"/>
          </p:nvPr>
        </p:nvSpPr>
        <p:spPr/>
        <p:txBody>
          <a:bodyPr/>
          <a:lstStyle/>
          <a:p>
            <a:r>
              <a:rPr lang="en-US" dirty="0"/>
              <a:t>What can we do?</a:t>
            </a:r>
          </a:p>
        </p:txBody>
      </p:sp>
      <p:sp>
        <p:nvSpPr>
          <p:cNvPr id="3" name="Content Placeholder 2">
            <a:extLst>
              <a:ext uri="{FF2B5EF4-FFF2-40B4-BE49-F238E27FC236}">
                <a16:creationId xmlns:a16="http://schemas.microsoft.com/office/drawing/2014/main" id="{9B580722-955F-443D-8891-47EC20089812}"/>
              </a:ext>
            </a:extLst>
          </p:cNvPr>
          <p:cNvSpPr>
            <a:spLocks noGrp="1"/>
          </p:cNvSpPr>
          <p:nvPr>
            <p:ph idx="1"/>
          </p:nvPr>
        </p:nvSpPr>
        <p:spPr/>
        <p:txBody>
          <a:bodyPr/>
          <a:lstStyle/>
          <a:p>
            <a:r>
              <a:rPr lang="en-US" dirty="0"/>
              <a:t>Segmentation faults terminate the process.</a:t>
            </a:r>
          </a:p>
          <a:p>
            <a:endParaRPr lang="en-US" dirty="0"/>
          </a:p>
          <a:p>
            <a:r>
              <a:rPr lang="en-US" dirty="0"/>
              <a:t>But you could also “imagine” catching them and just terminating some thread that triggered the fault.</a:t>
            </a:r>
          </a:p>
          <a:p>
            <a:endParaRPr lang="en-US" dirty="0"/>
          </a:p>
          <a:p>
            <a:r>
              <a:rPr lang="en-US" dirty="0"/>
              <a:t>Other kinds of exceptions might be user-designed ones intended to reflect program logic, like “divide by 0” in </a:t>
            </a:r>
            <a:r>
              <a:rPr lang="en-US" dirty="0" err="1"/>
              <a:t>Bignum</a:t>
            </a:r>
            <a:endParaRPr lang="en-US" dirty="0"/>
          </a:p>
        </p:txBody>
      </p:sp>
      <p:sp>
        <p:nvSpPr>
          <p:cNvPr id="4" name="Footer Placeholder 3">
            <a:extLst>
              <a:ext uri="{FF2B5EF4-FFF2-40B4-BE49-F238E27FC236}">
                <a16:creationId xmlns:a16="http://schemas.microsoft.com/office/drawing/2014/main" id="{6DAFFDE5-6C06-4CAF-BF2E-89959387CDB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DA1D6A1-9D4A-42CB-9AE2-75095B0ED116}"/>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223164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9DC8-1635-4446-ACE8-07EA665750D9}"/>
              </a:ext>
            </a:extLst>
          </p:cNvPr>
          <p:cNvSpPr>
            <a:spLocks noGrp="1"/>
          </p:cNvSpPr>
          <p:nvPr>
            <p:ph type="title"/>
          </p:nvPr>
        </p:nvSpPr>
        <p:spPr/>
        <p:txBody>
          <a:bodyPr/>
          <a:lstStyle/>
          <a:p>
            <a:r>
              <a:rPr lang="en-US" dirty="0"/>
              <a:t>… leading to</a:t>
            </a:r>
          </a:p>
        </p:txBody>
      </p:sp>
      <p:sp>
        <p:nvSpPr>
          <p:cNvPr id="3" name="Content Placeholder 2">
            <a:extLst>
              <a:ext uri="{FF2B5EF4-FFF2-40B4-BE49-F238E27FC236}">
                <a16:creationId xmlns:a16="http://schemas.microsoft.com/office/drawing/2014/main" id="{74E50E02-35D3-40BC-871D-C542C0FFB46F}"/>
              </a:ext>
            </a:extLst>
          </p:cNvPr>
          <p:cNvSpPr>
            <a:spLocks noGrp="1"/>
          </p:cNvSpPr>
          <p:nvPr>
            <p:ph idx="1"/>
          </p:nvPr>
        </p:nvSpPr>
        <p:spPr/>
        <p:txBody>
          <a:bodyPr/>
          <a:lstStyle/>
          <a:p>
            <a:r>
              <a:rPr lang="en-US" dirty="0"/>
              <a:t>The C++ concept of a “thrown” exception, and try/catch </a:t>
            </a:r>
          </a:p>
          <a:p>
            <a:endParaRPr lang="en-US" dirty="0"/>
          </a:p>
          <a:p>
            <a:r>
              <a:rPr lang="en-US" dirty="0"/>
              <a:t>We use this feature to manage many kinds of exceptions that we anticipated and want to handle in code</a:t>
            </a:r>
          </a:p>
          <a:p>
            <a:endParaRPr lang="en-US" dirty="0"/>
          </a:p>
          <a:p>
            <a:r>
              <a:rPr lang="en-US" dirty="0"/>
              <a:t>But it can be a bit tricky to get this right without leaking memory or other kinds of resources, as </a:t>
            </a:r>
            <a:r>
              <a:rPr lang="en-US"/>
              <a:t>we will see next</a:t>
            </a:r>
          </a:p>
        </p:txBody>
      </p:sp>
      <p:sp>
        <p:nvSpPr>
          <p:cNvPr id="4" name="Footer Placeholder 3">
            <a:extLst>
              <a:ext uri="{FF2B5EF4-FFF2-40B4-BE49-F238E27FC236}">
                <a16:creationId xmlns:a16="http://schemas.microsoft.com/office/drawing/2014/main" id="{E56109C6-22F7-417F-9A80-3C1F2C02CC6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E27EDD2-51CB-4EA8-A77C-7B8A38441937}"/>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251107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1">
                    <a:lumMod val="50000"/>
                  </a:schemeClr>
                </a:solidFill>
              </a:rPr>
              <a:t>Linux signals </a:t>
            </a:r>
          </a:p>
          <a:p>
            <a:r>
              <a:rPr lang="en-US" dirty="0">
                <a:solidFill>
                  <a:schemeClr val="bg1">
                    <a:lumMod val="50000"/>
                  </a:schemeClr>
                </a:solidFill>
              </a:rPr>
              <a:t>Programming language-level exceptions</a:t>
            </a:r>
          </a:p>
          <a:p>
            <a:r>
              <a:rPr lang="en-US" dirty="0"/>
              <a:t>C++ features for handling exceptions</a:t>
            </a:r>
          </a:p>
        </p:txBody>
      </p:sp>
      <p:sp>
        <p:nvSpPr>
          <p:cNvPr id="4" name="Footer Placeholder 3">
            <a:extLst>
              <a:ext uri="{FF2B5EF4-FFF2-40B4-BE49-F238E27FC236}">
                <a16:creationId xmlns:a16="http://schemas.microsoft.com/office/drawing/2014/main" id="{52163BB8-92C7-4BA9-A95F-1F7E1EF42DF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894A41B-4344-40B3-9600-21CA41C1A14A}"/>
              </a:ext>
            </a:extLst>
          </p:cNvPr>
          <p:cNvSpPr>
            <a:spLocks noGrp="1"/>
          </p:cNvSpPr>
          <p:nvPr>
            <p:ph type="sldNum" sz="quarter" idx="12"/>
          </p:nvPr>
        </p:nvSpPr>
        <p:spPr/>
        <p:txBody>
          <a:bodyPr/>
          <a:lstStyle/>
          <a:p>
            <a:fld id="{6547F9EC-0141-428E-9624-21FD351CB832}" type="slidenum">
              <a:rPr lang="en-US" smtClean="0"/>
              <a:pPr/>
              <a:t>38</a:t>
            </a:fld>
            <a:endParaRPr lang="en-US"/>
          </a:p>
        </p:txBody>
      </p:sp>
    </p:spTree>
    <p:extLst>
      <p:ext uri="{BB962C8B-B14F-4D97-AF65-F5344CB8AC3E}">
        <p14:creationId xmlns:p14="http://schemas.microsoft.com/office/powerpoint/2010/main" val="95041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E00F-9824-4862-B686-996ED8DCE23D}"/>
              </a:ext>
            </a:extLst>
          </p:cNvPr>
          <p:cNvSpPr>
            <a:spLocks noGrp="1"/>
          </p:cNvSpPr>
          <p:nvPr>
            <p:ph type="title"/>
          </p:nvPr>
        </p:nvSpPr>
        <p:spPr/>
        <p:txBody>
          <a:bodyPr/>
          <a:lstStyle/>
          <a:p>
            <a:r>
              <a:rPr lang="en-US" dirty="0"/>
              <a:t>Exceptions at the language level</a:t>
            </a:r>
          </a:p>
        </p:txBody>
      </p:sp>
      <p:sp>
        <p:nvSpPr>
          <p:cNvPr id="3" name="Content Placeholder 2">
            <a:extLst>
              <a:ext uri="{FF2B5EF4-FFF2-40B4-BE49-F238E27FC236}">
                <a16:creationId xmlns:a16="http://schemas.microsoft.com/office/drawing/2014/main" id="{585409D7-6C7E-46B3-AAD4-1D30ECE71AE1}"/>
              </a:ext>
            </a:extLst>
          </p:cNvPr>
          <p:cNvSpPr>
            <a:spLocks noGrp="1"/>
          </p:cNvSpPr>
          <p:nvPr>
            <p:ph idx="1"/>
          </p:nvPr>
        </p:nvSpPr>
        <p:spPr/>
        <p:txBody>
          <a:bodyPr>
            <a:normAutofit fontScale="70000" lnSpcReduction="20000"/>
          </a:bodyPr>
          <a:lstStyle/>
          <a:p>
            <a:r>
              <a:rPr lang="en-US" dirty="0"/>
              <a:t>Many programming languages have features to help you manage exceptions.</a:t>
            </a:r>
          </a:p>
          <a:p>
            <a:endParaRPr lang="en-US" dirty="0"/>
          </a:p>
          <a:p>
            <a:r>
              <a:rPr lang="en-US" dirty="0"/>
              <a:t>For Linux signals, this is done purely through library procedures that register that register the desired handler method.</a:t>
            </a:r>
          </a:p>
          <a:p>
            <a:endParaRPr lang="en-US" dirty="0"/>
          </a:p>
          <a:p>
            <a:r>
              <a:rPr lang="en-US" dirty="0"/>
              <a:t>But for program exceptions, a program might halt, or there may be a way to manage the exception and resume execution.</a:t>
            </a:r>
          </a:p>
          <a:p>
            <a:endParaRPr lang="en-US" dirty="0"/>
          </a:p>
          <a:p>
            <a:r>
              <a:rPr lang="en-US" dirty="0"/>
              <a:t>One big difference: Linux can restart a program at the exact instruction and in the exact state it was in prior to an interrupt or signal.  But a programming language generally can’t resume the same instruction after an event like a zero divide, so we need a way to transfer control to “alternative logic”</a:t>
            </a:r>
          </a:p>
        </p:txBody>
      </p:sp>
      <p:sp>
        <p:nvSpPr>
          <p:cNvPr id="4" name="Footer Placeholder 3">
            <a:extLst>
              <a:ext uri="{FF2B5EF4-FFF2-40B4-BE49-F238E27FC236}">
                <a16:creationId xmlns:a16="http://schemas.microsoft.com/office/drawing/2014/main" id="{3CA0E8A9-E14A-4880-AA83-DF80D734836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6159A75-2C23-4616-8EED-883875D06079}"/>
              </a:ext>
            </a:extLst>
          </p:cNvPr>
          <p:cNvSpPr>
            <a:spLocks noGrp="1"/>
          </p:cNvSpPr>
          <p:nvPr>
            <p:ph type="sldNum" sz="quarter" idx="12"/>
          </p:nvPr>
        </p:nvSpPr>
        <p:spPr/>
        <p:txBody>
          <a:bodyPr/>
          <a:lstStyle/>
          <a:p>
            <a:fld id="{6547F9EC-0141-428E-9624-21FD351CB832}" type="slidenum">
              <a:rPr lang="en-US" smtClean="0"/>
              <a:pPr/>
              <a:t>39</a:t>
            </a:fld>
            <a:endParaRPr lang="en-US"/>
          </a:p>
        </p:txBody>
      </p:sp>
    </p:spTree>
    <p:extLst>
      <p:ext uri="{BB962C8B-B14F-4D97-AF65-F5344CB8AC3E}">
        <p14:creationId xmlns:p14="http://schemas.microsoft.com/office/powerpoint/2010/main" val="389882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279566" y="1837348"/>
            <a:ext cx="4931229" cy="4435436"/>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1024127" y="4055066"/>
            <a:ext cx="6553200" cy="685800"/>
          </a:xfrm>
          <a:prstGeom prst="rect">
            <a:avLst/>
          </a:prstGeom>
          <a:noFill/>
          <a:ln w="38100" cap="flat" cmpd="sng" algn="ctr">
            <a:solidFill>
              <a:srgbClr val="C00000"/>
            </a:solidFill>
            <a:prstDash val="solid"/>
            <a:round/>
            <a:headEnd type="none" w="med" len="med"/>
            <a:tailEnd type="arrow" w="med" len="med"/>
          </a:ln>
          <a:effectLst/>
        </p:spPr>
        <p:txBody>
          <a:bodyPr rtlCol="0" anchor="ctr"/>
          <a:lstStyle/>
          <a:p>
            <a:pPr algn="ctr" defTabSz="914400" eaLnBrk="0" fontAlgn="base" hangingPunct="0">
              <a:spcBef>
                <a:spcPct val="0"/>
              </a:spcBef>
              <a:spcAft>
                <a:spcPct val="0"/>
              </a:spcAft>
            </a:pPr>
            <a:endParaRPr lang="en-US" sz="2400" b="1">
              <a:solidFill>
                <a:srgbClr val="000000"/>
              </a:solidFill>
              <a:latin typeface="Arial Narrow" pitchFamily="34" charset="0"/>
            </a:endParaRPr>
          </a:p>
        </p:txBody>
      </p:sp>
      <p:sp>
        <p:nvSpPr>
          <p:cNvPr id="8" name="Rectangle 7">
            <a:extLst>
              <a:ext uri="{FF2B5EF4-FFF2-40B4-BE49-F238E27FC236}">
                <a16:creationId xmlns:a16="http://schemas.microsoft.com/office/drawing/2014/main" id="{5348CE4A-F28B-4D66-9B25-E446D91B95FA}"/>
              </a:ext>
            </a:extLst>
          </p:cNvPr>
          <p:cNvSpPr/>
          <p:nvPr/>
        </p:nvSpPr>
        <p:spPr>
          <a:xfrm>
            <a:off x="4724400" y="6227501"/>
            <a:ext cx="6096000" cy="276999"/>
          </a:xfrm>
          <a:prstGeom prst="rect">
            <a:avLst/>
          </a:prstGeom>
        </p:spPr>
        <p:txBody>
          <a:bodyPr wrap="square">
            <a:spAutoFit/>
          </a:bodyPr>
          <a:lstStyle/>
          <a:p>
            <a:pPr defTabSz="914400" eaLnBrk="0" fontAlgn="base" hangingPunct="0">
              <a:spcBef>
                <a:spcPct val="0"/>
              </a:spcBef>
              <a:spcAft>
                <a:spcPct val="0"/>
              </a:spcAft>
            </a:pPr>
            <a:r>
              <a:rPr lang="en-US" sz="1200" b="1" dirty="0">
                <a:solidFill>
                  <a:srgbClr val="000000"/>
                </a:solidFill>
                <a:latin typeface="Arial Narrow" pitchFamily="34" charset="0"/>
              </a:rPr>
              <a:t>https://git.kernel.org/pub/scm/linux/kernel/git/torvalds/linux.git/tree/drivers/char/lp.c?h=v5.0-rc3</a:t>
            </a:r>
          </a:p>
        </p:txBody>
      </p:sp>
      <p:sp>
        <p:nvSpPr>
          <p:cNvPr id="3" name="Footer Placeholder 2">
            <a:extLst>
              <a:ext uri="{FF2B5EF4-FFF2-40B4-BE49-F238E27FC236}">
                <a16:creationId xmlns:a16="http://schemas.microsoft.com/office/drawing/2014/main" id="{E44D9B3A-FD8E-462E-9713-3EE20B8CD55F}"/>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D4DA5B41-BE9C-4F78-B5B3-2208E4A134E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627668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3775-EC3D-4D06-B872-4A543893EE58}"/>
              </a:ext>
            </a:extLst>
          </p:cNvPr>
          <p:cNvSpPr>
            <a:spLocks noGrp="1"/>
          </p:cNvSpPr>
          <p:nvPr>
            <p:ph type="title"/>
          </p:nvPr>
        </p:nvSpPr>
        <p:spPr/>
        <p:txBody>
          <a:bodyPr/>
          <a:lstStyle/>
          <a:p>
            <a:r>
              <a:rPr lang="en-US" dirty="0"/>
              <a:t>What can we do if a fault might occur, but can be handled?</a:t>
            </a:r>
          </a:p>
        </p:txBody>
      </p:sp>
      <p:sp>
        <p:nvSpPr>
          <p:cNvPr id="3" name="Content Placeholder 2">
            <a:extLst>
              <a:ext uri="{FF2B5EF4-FFF2-40B4-BE49-F238E27FC236}">
                <a16:creationId xmlns:a16="http://schemas.microsoft.com/office/drawing/2014/main" id="{E0C42C6D-A456-4BC9-B62A-88C01A3EDCF5}"/>
              </a:ext>
            </a:extLst>
          </p:cNvPr>
          <p:cNvSpPr>
            <a:spLocks noGrp="1"/>
          </p:cNvSpPr>
          <p:nvPr>
            <p:ph idx="1"/>
          </p:nvPr>
        </p:nvSpPr>
        <p:spPr/>
        <p:txBody>
          <a:bodyPr/>
          <a:lstStyle/>
          <a:p>
            <a:r>
              <a:rPr lang="en-US" dirty="0"/>
              <a:t>Most languages, including C++, offer a way to attempt some action, but then “catch” exceptions that might occur.</a:t>
            </a:r>
          </a:p>
          <a:p>
            <a:endParaRPr lang="en-US" dirty="0"/>
          </a:p>
          <a:p>
            <a:r>
              <a:rPr lang="en-US" dirty="0"/>
              <a:t>As part of these mechanisms the application is given a way to “throw” an exception if the logic detects a problem.</a:t>
            </a:r>
          </a:p>
        </p:txBody>
      </p:sp>
      <p:sp>
        <p:nvSpPr>
          <p:cNvPr id="4" name="Footer Placeholder 3">
            <a:extLst>
              <a:ext uri="{FF2B5EF4-FFF2-40B4-BE49-F238E27FC236}">
                <a16:creationId xmlns:a16="http://schemas.microsoft.com/office/drawing/2014/main" id="{78984D40-543D-403C-B296-40ABEA57941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0A3244E-6431-4D91-BF0D-00102A40B19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902978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a:t>
            </a:r>
            <a:r>
              <a:rPr lang="en-US" dirty="0" err="1"/>
              <a:t>do_something</a:t>
            </a:r>
            <a:r>
              <a:rPr lang="en-US" dirty="0"/>
              <a:t>…</a:t>
            </a:r>
            <a:br>
              <a:rPr lang="en-US" dirty="0"/>
            </a:br>
            <a:r>
              <a:rPr lang="en-US" dirty="0"/>
              <a:t>}</a:t>
            </a:r>
            <a:br>
              <a:rPr lang="en-US" dirty="0"/>
            </a:br>
            <a:r>
              <a:rPr lang="en-US" dirty="0"/>
              <a:t>catch (exception-type)		//  Something went wrong!</a:t>
            </a:r>
            <a:br>
              <a:rPr lang="en-US" dirty="0"/>
            </a:br>
            <a:r>
              <a:rPr lang="en-US" dirty="0"/>
              <a:t>{</a:t>
            </a:r>
            <a:br>
              <a:rPr lang="en-US" dirty="0"/>
            </a:br>
            <a:r>
              <a:rPr lang="en-US" dirty="0"/>
              <a:t>	handler for exception		//  “Fix” the issue (or report it)</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368242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0BE2-D386-4072-BED6-58774978AD7B}"/>
              </a:ext>
            </a:extLst>
          </p:cNvPr>
          <p:cNvSpPr>
            <a:spLocks noGrp="1"/>
          </p:cNvSpPr>
          <p:nvPr>
            <p:ph type="title"/>
          </p:nvPr>
        </p:nvSpPr>
        <p:spPr/>
        <p:txBody>
          <a:bodyPr/>
          <a:lstStyle/>
          <a:p>
            <a:r>
              <a:rPr lang="en-US" dirty="0"/>
              <a:t>C++ construct</a:t>
            </a:r>
          </a:p>
        </p:txBody>
      </p:sp>
      <p:sp>
        <p:nvSpPr>
          <p:cNvPr id="3" name="Content Placeholder 2">
            <a:extLst>
              <a:ext uri="{FF2B5EF4-FFF2-40B4-BE49-F238E27FC236}">
                <a16:creationId xmlns:a16="http://schemas.microsoft.com/office/drawing/2014/main" id="{4CDFA4E1-898A-426A-B6C3-B26FD33256A4}"/>
              </a:ext>
            </a:extLst>
          </p:cNvPr>
          <p:cNvSpPr>
            <a:spLocks noGrp="1"/>
          </p:cNvSpPr>
          <p:nvPr>
            <p:ph idx="1"/>
          </p:nvPr>
        </p:nvSpPr>
        <p:spPr>
          <a:xfrm>
            <a:off x="1024127" y="2286000"/>
            <a:ext cx="11037733" cy="4023360"/>
          </a:xfrm>
        </p:spPr>
        <p:txBody>
          <a:bodyPr>
            <a:normAutofit/>
          </a:bodyPr>
          <a:lstStyle/>
          <a:p>
            <a:r>
              <a:rPr lang="en-US" dirty="0"/>
              <a:t>try</a:t>
            </a:r>
            <a:br>
              <a:rPr lang="en-US" dirty="0"/>
            </a:br>
            <a:r>
              <a:rPr lang="en-US" dirty="0"/>
              <a:t>{</a:t>
            </a:r>
            <a:br>
              <a:rPr lang="en-US" dirty="0"/>
            </a:br>
            <a:r>
              <a:rPr lang="en-US" dirty="0"/>
              <a:t>	salaries[employee] *= 1.05;// Give a raise…</a:t>
            </a:r>
            <a:br>
              <a:rPr lang="en-US" dirty="0"/>
            </a:br>
            <a:r>
              <a:rPr lang="en-US" dirty="0"/>
              <a:t>}</a:t>
            </a:r>
            <a:br>
              <a:rPr lang="en-US" dirty="0"/>
            </a:br>
            <a:r>
              <a:rPr lang="en-US" dirty="0"/>
              <a:t>catch (</a:t>
            </a:r>
            <a:r>
              <a:rPr lang="en-US" dirty="0" err="1"/>
              <a:t>EmployeeUnknown</a:t>
            </a:r>
            <a:r>
              <a:rPr lang="en-US" dirty="0"/>
              <a:t>)		// “Employee unknown”</a:t>
            </a:r>
            <a:br>
              <a:rPr lang="en-US" dirty="0"/>
            </a:br>
            <a:r>
              <a:rPr lang="en-US" dirty="0"/>
              <a:t>{</a:t>
            </a:r>
            <a:br>
              <a:rPr lang="en-US" dirty="0"/>
            </a:br>
            <a:r>
              <a:rPr lang="en-US" dirty="0"/>
              <a:t>	handler for exception		//  Print an error msg</a:t>
            </a:r>
            <a:br>
              <a:rPr lang="en-US" dirty="0"/>
            </a:br>
            <a:r>
              <a:rPr lang="en-US" dirty="0"/>
              <a:t>}</a:t>
            </a:r>
          </a:p>
        </p:txBody>
      </p:sp>
      <p:sp>
        <p:nvSpPr>
          <p:cNvPr id="4" name="Footer Placeholder 3">
            <a:extLst>
              <a:ext uri="{FF2B5EF4-FFF2-40B4-BE49-F238E27FC236}">
                <a16:creationId xmlns:a16="http://schemas.microsoft.com/office/drawing/2014/main" id="{282B222B-8DA5-4C21-B25F-E4BA04528FA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B8B139A-B448-4A41-B8C7-AB6DF0671A7F}"/>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09063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BCC7-9296-4F1B-BD36-07F0BAA303A5}"/>
              </a:ext>
            </a:extLst>
          </p:cNvPr>
          <p:cNvSpPr>
            <a:spLocks noGrp="1"/>
          </p:cNvSpPr>
          <p:nvPr>
            <p:ph type="title"/>
          </p:nvPr>
        </p:nvSpPr>
        <p:spPr/>
        <p:txBody>
          <a:bodyPr/>
          <a:lstStyle/>
          <a:p>
            <a:r>
              <a:rPr lang="en-US" dirty="0"/>
              <a:t>“</a:t>
            </a:r>
            <a:r>
              <a:rPr lang="en-US" dirty="0" err="1"/>
              <a:t>do_something</a:t>
            </a:r>
            <a:r>
              <a:rPr lang="en-US" dirty="0"/>
              <a:t>” won’t be retried</a:t>
            </a:r>
          </a:p>
        </p:txBody>
      </p:sp>
      <p:sp>
        <p:nvSpPr>
          <p:cNvPr id="3" name="Content Placeholder 2">
            <a:extLst>
              <a:ext uri="{FF2B5EF4-FFF2-40B4-BE49-F238E27FC236}">
                <a16:creationId xmlns:a16="http://schemas.microsoft.com/office/drawing/2014/main" id="{14CCB762-C196-4ACC-83E8-81E8CEB0B334}"/>
              </a:ext>
            </a:extLst>
          </p:cNvPr>
          <p:cNvSpPr>
            <a:spLocks noGrp="1"/>
          </p:cNvSpPr>
          <p:nvPr>
            <p:ph idx="1"/>
          </p:nvPr>
        </p:nvSpPr>
        <p:spPr/>
        <p:txBody>
          <a:bodyPr/>
          <a:lstStyle/>
          <a:p>
            <a:r>
              <a:rPr lang="en-US" dirty="0"/>
              <a:t>When Linux handled a page fault, it restarted the program on the same instruction and in the same state as it had at the fault.</a:t>
            </a:r>
          </a:p>
          <a:p>
            <a:endParaRPr lang="en-US" dirty="0"/>
          </a:p>
          <a:p>
            <a:r>
              <a:rPr lang="en-US" dirty="0"/>
              <a:t>When C++ catches this “not found” error and prints the error message, we just continue with the next line of code.</a:t>
            </a:r>
          </a:p>
        </p:txBody>
      </p:sp>
      <p:sp>
        <p:nvSpPr>
          <p:cNvPr id="4" name="Footer Placeholder 3">
            <a:extLst>
              <a:ext uri="{FF2B5EF4-FFF2-40B4-BE49-F238E27FC236}">
                <a16:creationId xmlns:a16="http://schemas.microsoft.com/office/drawing/2014/main" id="{ED6D1CD0-9345-4E9C-AF26-089767AF6D0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08E65D-E273-4991-AC27-01DFCA2B7998}"/>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3459366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DC70-9F02-45BD-9F03-3B3C262BF592}"/>
              </a:ext>
            </a:extLst>
          </p:cNvPr>
          <p:cNvSpPr>
            <a:spLocks noGrp="1"/>
          </p:cNvSpPr>
          <p:nvPr>
            <p:ph type="title"/>
          </p:nvPr>
        </p:nvSpPr>
        <p:spPr/>
        <p:txBody>
          <a:bodyPr/>
          <a:lstStyle/>
          <a:p>
            <a:r>
              <a:rPr lang="en-US" dirty="0"/>
              <a:t>A common issue this can raise</a:t>
            </a:r>
          </a:p>
        </p:txBody>
      </p:sp>
      <p:sp>
        <p:nvSpPr>
          <p:cNvPr id="3" name="Content Placeholder 2">
            <a:extLst>
              <a:ext uri="{FF2B5EF4-FFF2-40B4-BE49-F238E27FC236}">
                <a16:creationId xmlns:a16="http://schemas.microsoft.com/office/drawing/2014/main" id="{C8850C1F-86C9-4458-A373-A77968133314}"/>
              </a:ext>
            </a:extLst>
          </p:cNvPr>
          <p:cNvSpPr>
            <a:spLocks noGrp="1"/>
          </p:cNvSpPr>
          <p:nvPr>
            <p:ph idx="1"/>
          </p:nvPr>
        </p:nvSpPr>
        <p:spPr/>
        <p:txBody>
          <a:bodyPr>
            <a:normAutofit lnSpcReduction="10000"/>
          </a:bodyPr>
          <a:lstStyle/>
          <a:p>
            <a:r>
              <a:rPr lang="en-US" dirty="0"/>
              <a:t>Suppose that your program was working with a resource such as an open file, or was holding a lock (we’ll discuss locks soon…)</a:t>
            </a:r>
          </a:p>
          <a:p>
            <a:endParaRPr lang="en-US" dirty="0"/>
          </a:p>
          <a:p>
            <a:r>
              <a:rPr lang="en-US" dirty="0"/>
              <a:t>The try/catch can jump to a caller,  exiting from one or more code blocks and method calls that were active.</a:t>
            </a:r>
          </a:p>
          <a:p>
            <a:endParaRPr lang="en-US" dirty="0"/>
          </a:p>
          <a:p>
            <a:r>
              <a:rPr lang="en-US" dirty="0"/>
              <a:t>Thus the resource could be left “dangling”, causing memory leaks or open files or other potential problems.</a:t>
            </a:r>
          </a:p>
        </p:txBody>
      </p:sp>
      <p:sp>
        <p:nvSpPr>
          <p:cNvPr id="4" name="Footer Placeholder 3">
            <a:extLst>
              <a:ext uri="{FF2B5EF4-FFF2-40B4-BE49-F238E27FC236}">
                <a16:creationId xmlns:a16="http://schemas.microsoft.com/office/drawing/2014/main" id="{AC53D196-C8B4-4462-A48C-D573A7F81F7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BD6B67E-3C4C-4F12-AB9C-9EE1CE48FAE4}"/>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276333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Tree>
    <p:extLst>
      <p:ext uri="{BB962C8B-B14F-4D97-AF65-F5344CB8AC3E}">
        <p14:creationId xmlns:p14="http://schemas.microsoft.com/office/powerpoint/2010/main" val="819788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7017248" y="3565133"/>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919295" y="3066304"/>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3421294" y="2428689"/>
            <a:ext cx="2537717" cy="923330"/>
          </a:xfrm>
          <a:prstGeom prst="rect">
            <a:avLst/>
          </a:prstGeom>
          <a:solidFill>
            <a:srgbClr val="FFFF00"/>
          </a:solidFill>
          <a:ln w="38100">
            <a:solidFill>
              <a:srgbClr val="C00000"/>
            </a:solidFill>
          </a:ln>
        </p:spPr>
        <p:txBody>
          <a:bodyPr wrap="square" rtlCol="0">
            <a:spAutoFit/>
          </a:bodyPr>
          <a:lstStyle/>
          <a:p>
            <a:pPr algn="ctr"/>
            <a:r>
              <a:rPr lang="en-US" dirty="0"/>
              <a:t>If this employee is not in the salaries database, exception is thrown here.</a:t>
            </a:r>
          </a:p>
        </p:txBody>
      </p:sp>
    </p:spTree>
    <p:extLst>
      <p:ext uri="{BB962C8B-B14F-4D97-AF65-F5344CB8AC3E}">
        <p14:creationId xmlns:p14="http://schemas.microsoft.com/office/powerpoint/2010/main" val="3715856383"/>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22F5-E3A2-4306-BFAA-1C74CD7261A6}"/>
              </a:ext>
            </a:extLst>
          </p:cNvPr>
          <p:cNvSpPr>
            <a:spLocks noGrp="1"/>
          </p:cNvSpPr>
          <p:nvPr>
            <p:ph type="title"/>
          </p:nvPr>
        </p:nvSpPr>
        <p:spPr/>
        <p:txBody>
          <a:bodyPr/>
          <a:lstStyle/>
          <a:p>
            <a:r>
              <a:rPr lang="en-US" dirty="0"/>
              <a:t>Visualizing this issue</a:t>
            </a:r>
          </a:p>
        </p:txBody>
      </p:sp>
      <p:sp>
        <p:nvSpPr>
          <p:cNvPr id="4" name="Footer Placeholder 3">
            <a:extLst>
              <a:ext uri="{FF2B5EF4-FFF2-40B4-BE49-F238E27FC236}">
                <a16:creationId xmlns:a16="http://schemas.microsoft.com/office/drawing/2014/main" id="{8B88B05A-8872-4557-8E85-B4415A00F52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D17C323-6F83-4F5F-8FD8-AA884AF7B05B}"/>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TextBox 5">
            <a:extLst>
              <a:ext uri="{FF2B5EF4-FFF2-40B4-BE49-F238E27FC236}">
                <a16:creationId xmlns:a16="http://schemas.microsoft.com/office/drawing/2014/main" id="{F161B18F-E042-40C1-B092-EB9D654F86E8}"/>
              </a:ext>
            </a:extLst>
          </p:cNvPr>
          <p:cNvSpPr txBox="1"/>
          <p:nvPr/>
        </p:nvSpPr>
        <p:spPr>
          <a:xfrm>
            <a:off x="342471" y="1982913"/>
            <a:ext cx="6674777" cy="3693319"/>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annual_sip</a:t>
            </a:r>
            <a:r>
              <a:rPr lang="en-US" dirty="0"/>
              <a:t>(float </a:t>
            </a:r>
            <a:r>
              <a:rPr lang="en-US" dirty="0" err="1"/>
              <a:t>standard_raise</a:t>
            </a:r>
            <a:r>
              <a:rPr lang="en-US" dirty="0"/>
              <a:t>)</a:t>
            </a:r>
            <a:br>
              <a:rPr lang="en-US" dirty="0"/>
            </a:br>
            <a:r>
              <a:rPr lang="en-US" dirty="0"/>
              <a:t>{</a:t>
            </a:r>
          </a:p>
          <a:p>
            <a:r>
              <a:rPr lang="en-US" dirty="0"/>
              <a:t>	for(auto emp: </a:t>
            </a:r>
            <a:r>
              <a:rPr lang="en-US" dirty="0" err="1"/>
              <a:t>emp_list</a:t>
            </a:r>
            <a:r>
              <a:rPr lang="en-US" dirty="0"/>
              <a:t>)</a:t>
            </a:r>
          </a:p>
          <a:p>
            <a:pPr lvl="1"/>
            <a:r>
              <a:rPr lang="en-US" dirty="0"/>
              <a:t>{</a:t>
            </a:r>
            <a:br>
              <a:rPr lang="en-US" dirty="0"/>
            </a:br>
            <a:r>
              <a:rPr lang="en-US" dirty="0"/>
              <a:t>	try</a:t>
            </a:r>
            <a:br>
              <a:rPr lang="en-US" dirty="0"/>
            </a:br>
            <a:r>
              <a:rPr lang="en-US" dirty="0"/>
              <a:t>	{</a:t>
            </a:r>
            <a:br>
              <a:rPr lang="en-US" dirty="0"/>
            </a:br>
            <a:r>
              <a:rPr lang="en-US" dirty="0"/>
              <a:t>		</a:t>
            </a:r>
            <a:r>
              <a:rPr lang="en-US" dirty="0" err="1"/>
              <a:t>give_raise</a:t>
            </a:r>
            <a:r>
              <a:rPr lang="en-US" dirty="0"/>
              <a:t>(emp.name, .05);</a:t>
            </a:r>
            <a:br>
              <a:rPr lang="en-US" dirty="0"/>
            </a:br>
            <a:r>
              <a:rPr lang="en-US" dirty="0"/>
              <a:t>	}</a:t>
            </a:r>
            <a:br>
              <a:rPr lang="en-US" dirty="0"/>
            </a:br>
            <a:r>
              <a:rPr lang="en-US" dirty="0"/>
              <a:t>	catch(</a:t>
            </a:r>
            <a:r>
              <a:rPr lang="en-US" dirty="0" err="1"/>
              <a:t>EmployeeNotFound</a:t>
            </a:r>
            <a:r>
              <a:rPr lang="en-US" dirty="0"/>
              <a:t>)</a:t>
            </a:r>
            <a:br>
              <a:rPr lang="en-US" dirty="0"/>
            </a:br>
            <a:r>
              <a:rPr lang="en-US" dirty="0"/>
              <a:t>	{</a:t>
            </a:r>
            <a:br>
              <a:rPr lang="en-US" dirty="0"/>
            </a:br>
            <a:r>
              <a:rPr lang="en-US" dirty="0"/>
              <a:t>		</a:t>
            </a:r>
            <a:r>
              <a:rPr lang="en-US" dirty="0" err="1"/>
              <a:t>cout</a:t>
            </a:r>
            <a:r>
              <a:rPr lang="en-US" dirty="0"/>
              <a:t> &lt;&lt; “Salary DB is missing an employee!” &lt;&lt; </a:t>
            </a:r>
            <a:r>
              <a:rPr lang="en-US" dirty="0" err="1"/>
              <a:t>endl</a:t>
            </a:r>
            <a:r>
              <a:rPr lang="en-US" dirty="0"/>
              <a:t>;</a:t>
            </a:r>
          </a:p>
          <a:p>
            <a:pPr lvl="1"/>
            <a:r>
              <a:rPr lang="en-US" dirty="0"/>
              <a:t>	}</a:t>
            </a:r>
            <a:br>
              <a:rPr lang="en-US" dirty="0"/>
            </a:br>
            <a:r>
              <a:rPr lang="en-US" dirty="0"/>
              <a:t>}</a:t>
            </a:r>
          </a:p>
        </p:txBody>
      </p:sp>
      <p:sp>
        <p:nvSpPr>
          <p:cNvPr id="7" name="TextBox 6">
            <a:extLst>
              <a:ext uri="{FF2B5EF4-FFF2-40B4-BE49-F238E27FC236}">
                <a16:creationId xmlns:a16="http://schemas.microsoft.com/office/drawing/2014/main" id="{CB51D881-9041-4905-9414-49C6E4A4870A}"/>
              </a:ext>
            </a:extLst>
          </p:cNvPr>
          <p:cNvSpPr txBox="1"/>
          <p:nvPr/>
        </p:nvSpPr>
        <p:spPr>
          <a:xfrm>
            <a:off x="6587115" y="2741844"/>
            <a:ext cx="4527288" cy="2031325"/>
          </a:xfrm>
          <a:prstGeom prst="rect">
            <a:avLst/>
          </a:prstGeom>
          <a:solidFill>
            <a:schemeClr val="accent2">
              <a:lumMod val="20000"/>
              <a:lumOff val="80000"/>
            </a:schemeClr>
          </a:solidFill>
          <a:ln>
            <a:solidFill>
              <a:srgbClr val="C00000"/>
            </a:solidFill>
          </a:ln>
        </p:spPr>
        <p:txBody>
          <a:bodyPr wrap="square" rtlCol="0">
            <a:spAutoFit/>
          </a:bodyPr>
          <a:lstStyle/>
          <a:p>
            <a:r>
              <a:rPr lang="en-US" dirty="0"/>
              <a:t>void </a:t>
            </a:r>
            <a:r>
              <a:rPr lang="en-US" dirty="0" err="1"/>
              <a:t>give_raise</a:t>
            </a:r>
            <a:r>
              <a:rPr lang="en-US" dirty="0"/>
              <a:t>(char* name, float raise)</a:t>
            </a:r>
            <a:br>
              <a:rPr lang="en-US" dirty="0"/>
            </a:br>
            <a:r>
              <a:rPr lang="en-US" dirty="0"/>
              <a:t>{</a:t>
            </a:r>
          </a:p>
          <a:p>
            <a:r>
              <a:rPr lang="en-US" dirty="0"/>
              <a:t>	FILE *</a:t>
            </a:r>
            <a:r>
              <a:rPr lang="en-US" dirty="0" err="1"/>
              <a:t>fp</a:t>
            </a:r>
            <a:r>
              <a:rPr lang="en-US" dirty="0"/>
              <a:t> = </a:t>
            </a:r>
            <a:r>
              <a:rPr lang="en-US" dirty="0" err="1"/>
              <a:t>fopen</a:t>
            </a:r>
            <a:r>
              <a:rPr lang="en-US" dirty="0"/>
              <a:t>(“Paychecks.dat”);</a:t>
            </a:r>
            <a:br>
              <a:rPr lang="en-US" dirty="0"/>
            </a:br>
            <a:r>
              <a:rPr lang="en-US" dirty="0"/>
              <a:t>	salaries[name] *= 1.0 + raise;</a:t>
            </a:r>
          </a:p>
          <a:p>
            <a:r>
              <a:rPr lang="en-US" dirty="0"/>
              <a:t>	…. write a record in the paychecks file… </a:t>
            </a:r>
          </a:p>
          <a:p>
            <a:r>
              <a:rPr lang="en-US" dirty="0"/>
              <a:t>	</a:t>
            </a:r>
            <a:r>
              <a:rPr lang="en-US" dirty="0" err="1"/>
              <a:t>fclose</a:t>
            </a:r>
            <a:r>
              <a:rPr lang="en-US" dirty="0"/>
              <a:t>(</a:t>
            </a:r>
            <a:r>
              <a:rPr lang="en-US" dirty="0" err="1"/>
              <a:t>fp</a:t>
            </a:r>
            <a:r>
              <a:rPr lang="en-US" dirty="0"/>
              <a:t>);</a:t>
            </a:r>
            <a:br>
              <a:rPr lang="en-US" dirty="0"/>
            </a:br>
            <a:r>
              <a:rPr lang="en-US" dirty="0"/>
              <a:t>}  </a:t>
            </a:r>
          </a:p>
        </p:txBody>
      </p:sp>
      <p:sp>
        <p:nvSpPr>
          <p:cNvPr id="3" name="Oval 2">
            <a:extLst>
              <a:ext uri="{FF2B5EF4-FFF2-40B4-BE49-F238E27FC236}">
                <a16:creationId xmlns:a16="http://schemas.microsoft.com/office/drawing/2014/main" id="{3156DA19-A07C-45D5-8751-00A9A9D14455}"/>
              </a:ext>
            </a:extLst>
          </p:cNvPr>
          <p:cNvSpPr/>
          <p:nvPr/>
        </p:nvSpPr>
        <p:spPr>
          <a:xfrm>
            <a:off x="6780945" y="4140486"/>
            <a:ext cx="1582222" cy="40069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38C4AD2-913A-40BC-9F68-8682561F7964}"/>
              </a:ext>
            </a:extLst>
          </p:cNvPr>
          <p:cNvCxnSpPr/>
          <p:nvPr/>
        </p:nvCxnSpPr>
        <p:spPr>
          <a:xfrm flipH="1" flipV="1">
            <a:off x="5682992" y="3641657"/>
            <a:ext cx="1335640" cy="57535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A557D62-0024-496A-B3A8-CD2B9D809BEC}"/>
              </a:ext>
            </a:extLst>
          </p:cNvPr>
          <p:cNvSpPr txBox="1"/>
          <p:nvPr/>
        </p:nvSpPr>
        <p:spPr>
          <a:xfrm>
            <a:off x="1024129" y="3004042"/>
            <a:ext cx="4698580" cy="1200329"/>
          </a:xfrm>
          <a:prstGeom prst="rect">
            <a:avLst/>
          </a:prstGeom>
          <a:solidFill>
            <a:srgbClr val="FFFF00"/>
          </a:solidFill>
          <a:ln w="38100">
            <a:solidFill>
              <a:srgbClr val="C00000"/>
            </a:solidFill>
          </a:ln>
        </p:spPr>
        <p:txBody>
          <a:bodyPr wrap="square" rtlCol="0">
            <a:spAutoFit/>
          </a:bodyPr>
          <a:lstStyle/>
          <a:p>
            <a:pPr algn="ctr"/>
            <a:r>
              <a:rPr lang="en-US" dirty="0"/>
              <a:t>The exception transfers control to the catch block in </a:t>
            </a:r>
            <a:r>
              <a:rPr lang="en-US" dirty="0" err="1"/>
              <a:t>annual_sip</a:t>
            </a:r>
            <a:r>
              <a:rPr lang="en-US" dirty="0"/>
              <a:t>.  The stack frame of </a:t>
            </a:r>
            <a:r>
              <a:rPr lang="en-US" dirty="0" err="1"/>
              <a:t>give_raise</a:t>
            </a:r>
            <a:r>
              <a:rPr lang="en-US" dirty="0"/>
              <a:t> is released.  But this means that the line that calls </a:t>
            </a:r>
            <a:r>
              <a:rPr lang="en-US" dirty="0" err="1"/>
              <a:t>fclose</a:t>
            </a:r>
            <a:r>
              <a:rPr lang="en-US" dirty="0"/>
              <a:t> will never execute, so we “leak” open files!</a:t>
            </a:r>
          </a:p>
        </p:txBody>
      </p:sp>
    </p:spTree>
    <p:extLst>
      <p:ext uri="{BB962C8B-B14F-4D97-AF65-F5344CB8AC3E}">
        <p14:creationId xmlns:p14="http://schemas.microsoft.com/office/powerpoint/2010/main" val="1351705578"/>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8560-E45C-4017-AFBE-C8EDF0115BA3}"/>
              </a:ext>
            </a:extLst>
          </p:cNvPr>
          <p:cNvSpPr>
            <a:spLocks noGrp="1"/>
          </p:cNvSpPr>
          <p:nvPr>
            <p:ph type="title"/>
          </p:nvPr>
        </p:nvSpPr>
        <p:spPr/>
        <p:txBody>
          <a:bodyPr/>
          <a:lstStyle/>
          <a:p>
            <a:r>
              <a:rPr lang="en-US" dirty="0"/>
              <a:t>Linked List example</a:t>
            </a:r>
          </a:p>
        </p:txBody>
      </p:sp>
      <p:sp>
        <p:nvSpPr>
          <p:cNvPr id="5" name="Content Placeholder 4">
            <a:extLst>
              <a:ext uri="{FF2B5EF4-FFF2-40B4-BE49-F238E27FC236}">
                <a16:creationId xmlns:a16="http://schemas.microsoft.com/office/drawing/2014/main" id="{51CB25C5-78E0-4258-A48F-A1104EB3DF48}"/>
              </a:ext>
            </a:extLst>
          </p:cNvPr>
          <p:cNvSpPr>
            <a:spLocks noGrp="1"/>
          </p:cNvSpPr>
          <p:nvPr>
            <p:ph idx="1"/>
          </p:nvPr>
        </p:nvSpPr>
        <p:spPr/>
        <p:txBody>
          <a:bodyPr>
            <a:normAutofit lnSpcReduction="10000"/>
          </a:bodyPr>
          <a:lstStyle/>
          <a:p>
            <a:r>
              <a:rPr lang="en-US" dirty="0"/>
              <a:t>Suppose that your code is adding a node in a linked list.   Now the exception handler tries to access that list data structure.</a:t>
            </a:r>
          </a:p>
          <a:p>
            <a:endParaRPr lang="en-US" dirty="0"/>
          </a:p>
          <a:p>
            <a:r>
              <a:rPr lang="en-US" dirty="0"/>
              <a:t>The list might sometimes “seem to be broken” because not all the pointers will have their correct values!</a:t>
            </a:r>
          </a:p>
          <a:p>
            <a:endParaRPr lang="en-US" dirty="0"/>
          </a:p>
          <a:p>
            <a:r>
              <a:rPr lang="en-US" dirty="0"/>
              <a:t>Any data that your program </a:t>
            </a:r>
            <a:r>
              <a:rPr lang="en-US" i="1" dirty="0"/>
              <a:t>updates</a:t>
            </a:r>
            <a:r>
              <a:rPr lang="en-US" dirty="0"/>
              <a:t> could be seen during the update, rather than just before or after!</a:t>
            </a:r>
          </a:p>
        </p:txBody>
      </p:sp>
      <p:sp>
        <p:nvSpPr>
          <p:cNvPr id="3" name="Footer Placeholder 2">
            <a:extLst>
              <a:ext uri="{FF2B5EF4-FFF2-40B4-BE49-F238E27FC236}">
                <a16:creationId xmlns:a16="http://schemas.microsoft.com/office/drawing/2014/main" id="{96DF91FA-E3F3-4341-9275-3042CBA0003E}"/>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666DA54E-8440-424D-9508-43BD65E63930}"/>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6" name="Picture 5">
            <a:extLst>
              <a:ext uri="{FF2B5EF4-FFF2-40B4-BE49-F238E27FC236}">
                <a16:creationId xmlns:a16="http://schemas.microsoft.com/office/drawing/2014/main" id="{6251B40D-F4C1-491A-A3A5-CD815E82A438}"/>
              </a:ext>
            </a:extLst>
          </p:cNvPr>
          <p:cNvPicPr>
            <a:picLocks noChangeAspect="1"/>
          </p:cNvPicPr>
          <p:nvPr/>
        </p:nvPicPr>
        <p:blipFill>
          <a:blip r:embed="rId2"/>
          <a:stretch>
            <a:fillRect/>
          </a:stretch>
        </p:blipFill>
        <p:spPr>
          <a:xfrm>
            <a:off x="7296505" y="290802"/>
            <a:ext cx="4684357" cy="1664997"/>
          </a:xfrm>
          <a:prstGeom prst="rect">
            <a:avLst/>
          </a:prstGeom>
        </p:spPr>
      </p:pic>
    </p:spTree>
    <p:extLst>
      <p:ext uri="{BB962C8B-B14F-4D97-AF65-F5344CB8AC3E}">
        <p14:creationId xmlns:p14="http://schemas.microsoft.com/office/powerpoint/2010/main" val="2770128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943BF7-B4F1-40D6-80F2-D61DA86999EA}"/>
              </a:ext>
            </a:extLst>
          </p:cNvPr>
          <p:cNvSpPr>
            <a:spLocks noGrp="1"/>
          </p:cNvSpPr>
          <p:nvPr>
            <p:ph type="title"/>
          </p:nvPr>
        </p:nvSpPr>
        <p:spPr/>
        <p:txBody>
          <a:bodyPr/>
          <a:lstStyle/>
          <a:p>
            <a:r>
              <a:rPr lang="en-US" dirty="0"/>
              <a:t>Exceptions run a risk of bugs!</a:t>
            </a:r>
          </a:p>
        </p:txBody>
      </p:sp>
      <p:sp>
        <p:nvSpPr>
          <p:cNvPr id="6" name="Content Placeholder 5">
            <a:extLst>
              <a:ext uri="{FF2B5EF4-FFF2-40B4-BE49-F238E27FC236}">
                <a16:creationId xmlns:a16="http://schemas.microsoft.com/office/drawing/2014/main" id="{8192228F-9883-42FE-90DF-5058F669BD29}"/>
              </a:ext>
            </a:extLst>
          </p:cNvPr>
          <p:cNvSpPr>
            <a:spLocks noGrp="1"/>
          </p:cNvSpPr>
          <p:nvPr>
            <p:ph idx="1"/>
          </p:nvPr>
        </p:nvSpPr>
        <p:spPr/>
        <p:txBody>
          <a:bodyPr>
            <a:normAutofit/>
          </a:bodyPr>
          <a:lstStyle/>
          <a:p>
            <a:r>
              <a:rPr lang="en-US" dirty="0"/>
              <a:t>If an exception handler were to look at this list while it was changing, it could crash!  Similarly, an exception handler can’t allocate new memory objects, or print a message – all of those could be unsafe at some random moment when the handler runs!</a:t>
            </a:r>
          </a:p>
          <a:p>
            <a:endParaRPr lang="en-US" dirty="0"/>
          </a:p>
          <a:p>
            <a:r>
              <a:rPr lang="en-US" dirty="0"/>
              <a:t>Solution?  Sometimes you can temporarily disable exception handling.  Additionally, it is always best for exceptional handlers to be short, self-contained, and to not invoke library methods!</a:t>
            </a:r>
          </a:p>
        </p:txBody>
      </p:sp>
      <p:sp>
        <p:nvSpPr>
          <p:cNvPr id="3" name="Footer Placeholder 2">
            <a:extLst>
              <a:ext uri="{FF2B5EF4-FFF2-40B4-BE49-F238E27FC236}">
                <a16:creationId xmlns:a16="http://schemas.microsoft.com/office/drawing/2014/main" id="{272F3DBA-2706-45D7-A8D3-5B93557DD76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7B160363-8C55-4B1F-8D00-C839F7A78A09}"/>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66646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Exceptional Control Flow</a:t>
            </a:r>
          </a:p>
          <a:p>
            <a:r>
              <a:rPr lang="en-US" dirty="0">
                <a:solidFill>
                  <a:srgbClr val="7F7F7F"/>
                </a:solidFill>
              </a:rPr>
              <a:t>Linux signals </a:t>
            </a:r>
          </a:p>
          <a:p>
            <a:r>
              <a:rPr lang="en-US" dirty="0">
                <a:solidFill>
                  <a:srgbClr val="7F7F7F"/>
                </a:solidFill>
              </a:rPr>
              <a:t>Programming language-level exceptions</a:t>
            </a:r>
          </a:p>
          <a:p>
            <a:r>
              <a:rPr lang="en-US" dirty="0">
                <a:solidFill>
                  <a:schemeClr val="bg1">
                    <a:lumMod val="50000"/>
                  </a:schemeClr>
                </a:solidFill>
              </a:rPr>
              <a:t>C++ features for handling exceptions</a:t>
            </a:r>
          </a:p>
        </p:txBody>
      </p:sp>
      <p:sp>
        <p:nvSpPr>
          <p:cNvPr id="4" name="Footer Placeholder 3">
            <a:extLst>
              <a:ext uri="{FF2B5EF4-FFF2-40B4-BE49-F238E27FC236}">
                <a16:creationId xmlns:a16="http://schemas.microsoft.com/office/drawing/2014/main" id="{864AC271-1DD5-410A-BABB-10A371834E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C31B887-9E38-42FF-B52B-D5A7C03D3813}"/>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4193081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issue won’t arise with C++ catch</a:t>
            </a:r>
          </a:p>
        </p:txBody>
      </p:sp>
      <p:sp>
        <p:nvSpPr>
          <p:cNvPr id="3" name="Content Placeholder 2"/>
          <p:cNvSpPr>
            <a:spLocks noGrp="1"/>
          </p:cNvSpPr>
          <p:nvPr>
            <p:ph idx="1"/>
          </p:nvPr>
        </p:nvSpPr>
        <p:spPr/>
        <p:txBody>
          <a:bodyPr/>
          <a:lstStyle/>
          <a:p>
            <a:r>
              <a:rPr lang="en-US" dirty="0"/>
              <a:t>A throw/catch sequence won’t resume the code that threw the exception.</a:t>
            </a:r>
          </a:p>
          <a:p>
            <a:endParaRPr lang="en-US" dirty="0"/>
          </a:p>
          <a:p>
            <a:r>
              <a:rPr lang="en-US" dirty="0"/>
              <a:t>Moreover, in C++ we will have run the destructors for all stack allocated objects that went out of scope before running catch.</a:t>
            </a:r>
          </a:p>
          <a:p>
            <a:endParaRPr lang="en-US" dirty="0"/>
          </a:p>
          <a:p>
            <a:r>
              <a:rPr lang="en-US" dirty="0"/>
              <a:t>This gives a very predicable, controlled behavior</a:t>
            </a:r>
          </a:p>
          <a:p>
            <a:endParaRPr lang="en-US" dirty="0"/>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540588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Could C++ throw/catch replace signals?</a:t>
            </a:r>
          </a:p>
        </p:txBody>
      </p:sp>
      <p:sp>
        <p:nvSpPr>
          <p:cNvPr id="3" name="Content Placeholder 2"/>
          <p:cNvSpPr>
            <a:spLocks noGrp="1"/>
          </p:cNvSpPr>
          <p:nvPr>
            <p:ph idx="1"/>
          </p:nvPr>
        </p:nvSpPr>
        <p:spPr/>
        <p:txBody>
          <a:bodyPr>
            <a:normAutofit fontScale="92500" lnSpcReduction="20000"/>
          </a:bodyPr>
          <a:lstStyle/>
          <a:p>
            <a:r>
              <a:rPr lang="en-US" dirty="0"/>
              <a:t>It may seem natural to think about using throw/catch as a signal replacement, but this won’t work.</a:t>
            </a:r>
          </a:p>
          <a:p>
            <a:endParaRPr lang="en-US" dirty="0"/>
          </a:p>
          <a:p>
            <a:r>
              <a:rPr lang="en-US" dirty="0"/>
              <a:t>The problem is that a signal is asynchronous and unpredictable.  With throw/catch the exception is synchronous and usually involves a software “choice” to throw the exception.</a:t>
            </a:r>
          </a:p>
          <a:p>
            <a:endParaRPr lang="en-US" dirty="0"/>
          </a:p>
          <a:p>
            <a:r>
              <a:rPr lang="en-US" dirty="0"/>
              <a:t>This is a shame, in fact, because it is so hard to write safe signal handlers.</a:t>
            </a:r>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428513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7E74-0E55-4BA5-A2E7-5952D057729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F368A7F-3AC4-40D4-B716-70633874AE66}"/>
              </a:ext>
            </a:extLst>
          </p:cNvPr>
          <p:cNvSpPr>
            <a:spLocks noGrp="1"/>
          </p:cNvSpPr>
          <p:nvPr>
            <p:ph idx="1"/>
          </p:nvPr>
        </p:nvSpPr>
        <p:spPr>
          <a:xfrm>
            <a:off x="1024128" y="2286000"/>
            <a:ext cx="10965814" cy="4023360"/>
          </a:xfrm>
        </p:spPr>
        <p:txBody>
          <a:bodyPr>
            <a:normAutofit fontScale="92500" lnSpcReduction="10000"/>
          </a:bodyPr>
          <a:lstStyle/>
          <a:p>
            <a:r>
              <a:rPr lang="en-US" dirty="0"/>
              <a:t>The exception pattern is very widely seen in Linux and C++.  Broadly, exception handling mimics hardware interrupts.  But hardware interrupts and signals can be “inhibited”.  </a:t>
            </a:r>
          </a:p>
          <a:p>
            <a:endParaRPr lang="en-US" dirty="0"/>
          </a:p>
          <a:p>
            <a:r>
              <a:rPr lang="en-US" dirty="0"/>
              <a:t>C++ try/catch control flow can’t be inhibited and can easily disrupt updates and resource management: a potential source of </a:t>
            </a:r>
            <a:r>
              <a:rPr lang="en-US" u="sng" dirty="0"/>
              <a:t>serious</a:t>
            </a:r>
            <a:r>
              <a:rPr lang="en-US" dirty="0"/>
              <a:t> bugs.</a:t>
            </a:r>
          </a:p>
          <a:p>
            <a:endParaRPr lang="en-US" dirty="0"/>
          </a:p>
          <a:p>
            <a:r>
              <a:rPr lang="en-US" dirty="0"/>
              <a:t>Per-resource wrappers offer an elegant solution.</a:t>
            </a:r>
          </a:p>
        </p:txBody>
      </p:sp>
      <p:sp>
        <p:nvSpPr>
          <p:cNvPr id="4" name="Footer Placeholder 3">
            <a:extLst>
              <a:ext uri="{FF2B5EF4-FFF2-40B4-BE49-F238E27FC236}">
                <a16:creationId xmlns:a16="http://schemas.microsoft.com/office/drawing/2014/main" id="{0C731912-DCC4-4A53-8B22-82C8459B5F8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1BEAD83-C1DC-4FAD-AA72-CA4DE6B18EAF}"/>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256231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1955800" y="457200"/>
            <a:ext cx="4292600" cy="573088"/>
          </a:xfrm>
        </p:spPr>
        <p:txBody>
          <a:bodyPr>
            <a:normAutofit fontScale="90000"/>
          </a:bodyPr>
          <a:lstStyle/>
          <a:p>
            <a:r>
              <a:rPr lang="en-US"/>
              <a:t>Control Flow</a:t>
            </a:r>
          </a:p>
        </p:txBody>
      </p:sp>
      <p:sp>
        <p:nvSpPr>
          <p:cNvPr id="472067" name="Text Box 1027"/>
          <p:cNvSpPr txBox="1">
            <a:spLocks noChangeArrowheads="1"/>
          </p:cNvSpPr>
          <p:nvPr/>
        </p:nvSpPr>
        <p:spPr bwMode="auto">
          <a:xfrm>
            <a:off x="4714875" y="3460750"/>
            <a:ext cx="1774012" cy="2677656"/>
          </a:xfrm>
          <a:prstGeom prst="rect">
            <a:avLst/>
          </a:prstGeom>
          <a:solidFill>
            <a:srgbClr val="FFC000"/>
          </a:solid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&lt;startup&gt;</a:t>
            </a: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1</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2</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inst</a:t>
            </a:r>
            <a:r>
              <a:rPr lang="en-US" sz="2400" b="1" baseline="-25000" dirty="0">
                <a:solidFill>
                  <a:srgbClr val="000000"/>
                </a:solidFill>
                <a:latin typeface="Calibri" pitchFamily="34" charset="0"/>
              </a:rPr>
              <a:t>3</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solidFill>
                <a:latin typeface="Calibri" pitchFamily="34" charset="0"/>
              </a:rPr>
              <a:t>…</a:t>
            </a:r>
          </a:p>
          <a:p>
            <a:pPr defTabSz="914400" eaLnBrk="0" fontAlgn="base" hangingPunct="0">
              <a:spcBef>
                <a:spcPct val="0"/>
              </a:spcBef>
              <a:spcAft>
                <a:spcPct val="0"/>
              </a:spcAft>
            </a:pPr>
            <a:r>
              <a:rPr lang="en-US" sz="2400" b="1" dirty="0" err="1">
                <a:solidFill>
                  <a:srgbClr val="000000"/>
                </a:solidFill>
                <a:latin typeface="Calibri" pitchFamily="34" charset="0"/>
              </a:rPr>
              <a:t>inst</a:t>
            </a:r>
            <a:r>
              <a:rPr lang="en-US" sz="2400" b="1" baseline="-25000" dirty="0" err="1">
                <a:solidFill>
                  <a:srgbClr val="000000"/>
                </a:solidFill>
                <a:latin typeface="Calibri" pitchFamily="34" charset="0"/>
              </a:rPr>
              <a:t>n</a:t>
            </a:r>
            <a:endParaRPr lang="en-US" sz="2400" b="1" dirty="0">
              <a:solidFill>
                <a:srgbClr val="000000"/>
              </a:solidFill>
              <a:latin typeface="Calibri" pitchFamily="34" charset="0"/>
            </a:endParaRPr>
          </a:p>
          <a:p>
            <a:pPr defTabSz="914400" eaLnBrk="0" fontAlgn="base" hangingPunct="0">
              <a:spcBef>
                <a:spcPct val="0"/>
              </a:spcBef>
              <a:spcAft>
                <a:spcPct val="0"/>
              </a:spcAft>
            </a:pPr>
            <a:r>
              <a:rPr lang="en-US" sz="2400" b="1" dirty="0">
                <a:solidFill>
                  <a:srgbClr val="000000">
                    <a:lumMod val="50000"/>
                    <a:lumOff val="50000"/>
                  </a:srgbClr>
                </a:solidFill>
                <a:latin typeface="Calibri" pitchFamily="34" charset="0"/>
              </a:rPr>
              <a:t>&lt;shutdown&gt;</a:t>
            </a:r>
          </a:p>
        </p:txBody>
      </p:sp>
      <p:sp>
        <p:nvSpPr>
          <p:cNvPr id="472068" name="Rectangle 1028"/>
          <p:cNvSpPr>
            <a:spLocks noGrp="1" noChangeArrowheads="1"/>
          </p:cNvSpPr>
          <p:nvPr>
            <p:ph type="body" idx="1"/>
          </p:nvPr>
        </p:nvSpPr>
        <p:spPr>
          <a:xfrm>
            <a:off x="1312334" y="1219201"/>
            <a:ext cx="10066866" cy="1741487"/>
          </a:xfrm>
          <a:noFill/>
          <a:ln/>
        </p:spPr>
        <p:txBody>
          <a:bodyPr vert="horz" wrap="square" lIns="90487" tIns="44450" rIns="90487" bIns="44450" numCol="1" anchor="t" anchorCtr="0" compatLnSpc="1">
            <a:prstTxWarp prst="textNoShape">
              <a:avLst/>
            </a:prstTxWarp>
            <a:normAutofit fontScale="92500" lnSpcReduction="10000"/>
          </a:bodyPr>
          <a:lstStyle/>
          <a:p>
            <a:r>
              <a:rPr lang="en-US" dirty="0"/>
              <a:t>Processors do only one thing:</a:t>
            </a:r>
          </a:p>
          <a:p>
            <a:pPr lvl="1"/>
            <a:r>
              <a:rPr lang="en-US" dirty="0"/>
              <a:t>  From startup to shutdown, a CPU simply reads and executes </a:t>
            </a:r>
            <a:br>
              <a:rPr lang="en-US" dirty="0"/>
            </a:br>
            <a:r>
              <a:rPr lang="en-US" dirty="0"/>
              <a:t>   (interprets) a sequence of instructions, one at a time</a:t>
            </a:r>
          </a:p>
          <a:p>
            <a:pPr lvl="1"/>
            <a:r>
              <a:rPr lang="en-US" dirty="0"/>
              <a:t>  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4714875" y="2895601"/>
            <a:ext cx="2816412"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3068348" y="4370686"/>
            <a:ext cx="817853" cy="461665"/>
          </a:xfrm>
          <a:prstGeom prst="rect">
            <a:avLst/>
          </a:prstGeom>
          <a:noFill/>
          <a:ln w="25400">
            <a:noFill/>
            <a:miter lim="800000"/>
            <a:headEnd/>
            <a:tailEnd/>
          </a:ln>
          <a:effectLst/>
        </p:spPr>
        <p:txBody>
          <a:bodyPr wrap="none">
            <a:spAutoFit/>
          </a:bodyPr>
          <a:lstStyle/>
          <a:p>
            <a:pPr defTabSz="914400" eaLnBrk="0" fontAlgn="base" hangingPunct="0">
              <a:spcBef>
                <a:spcPct val="0"/>
              </a:spcBef>
              <a:spcAft>
                <a:spcPct val="0"/>
              </a:spcAft>
            </a:pPr>
            <a:r>
              <a:rPr lang="en-US" sz="2400" b="1" dirty="0">
                <a:solidFill>
                  <a:srgbClr val="000000"/>
                </a:solidFill>
                <a:latin typeface="Calibri" pitchFamily="34" charset="0"/>
              </a:rPr>
              <a:t>Time</a:t>
            </a:r>
          </a:p>
        </p:txBody>
      </p:sp>
      <p:sp>
        <p:nvSpPr>
          <p:cNvPr id="8" name="Down Arrow 7"/>
          <p:cNvSpPr/>
          <p:nvPr/>
        </p:nvSpPr>
        <p:spPr bwMode="auto">
          <a:xfrm>
            <a:off x="3962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defTabSz="914400" eaLnBrk="0" fontAlgn="base" hangingPunct="0">
              <a:spcBef>
                <a:spcPct val="0"/>
              </a:spcBef>
              <a:spcAft>
                <a:spcPct val="0"/>
              </a:spcAft>
            </a:pPr>
            <a:endParaRPr lang="en-US" sz="2400" b="1" dirty="0">
              <a:solidFill>
                <a:srgbClr val="000000"/>
              </a:solidFill>
              <a:latin typeface="Calibri" pitchFamily="34" charset="0"/>
            </a:endParaRPr>
          </a:p>
        </p:txBody>
      </p:sp>
      <p:sp>
        <p:nvSpPr>
          <p:cNvPr id="2" name="Footer Placeholder 1">
            <a:extLst>
              <a:ext uri="{FF2B5EF4-FFF2-40B4-BE49-F238E27FC236}">
                <a16:creationId xmlns:a16="http://schemas.microsoft.com/office/drawing/2014/main" id="{DB2E848D-040F-4530-902D-53CA2598B4F6}"/>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B7EB12EB-AAE2-4AA4-B9B1-DBE27DB9B77A}"/>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4038631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dirty="0"/>
              <a:t>Altering the Control Flow</a:t>
            </a:r>
          </a:p>
        </p:txBody>
      </p:sp>
      <p:sp>
        <p:nvSpPr>
          <p:cNvPr id="473091" name="Rectangle 3"/>
          <p:cNvSpPr>
            <a:spLocks noGrp="1" noChangeArrowheads="1"/>
          </p:cNvSpPr>
          <p:nvPr>
            <p:ph type="body" idx="1"/>
          </p:nvPr>
        </p:nvSpPr>
        <p:spPr>
          <a:xfrm>
            <a:off x="1024128" y="1983179"/>
            <a:ext cx="10641690" cy="4326181"/>
          </a:xfrm>
        </p:spPr>
        <p:txBody>
          <a:bodyPr>
            <a:normAutofit/>
          </a:bodyPr>
          <a:lstStyle/>
          <a:p>
            <a:r>
              <a:rPr lang="en-US" dirty="0"/>
              <a:t>Up to now: two mechanisms for changing control flow:</a:t>
            </a:r>
          </a:p>
          <a:p>
            <a:pPr lvl="1"/>
            <a:r>
              <a:rPr lang="en-US" dirty="0"/>
              <a:t>  Jumps and branches…    Call and return</a:t>
            </a:r>
          </a:p>
          <a:p>
            <a:pPr lvl="1"/>
            <a:r>
              <a:rPr lang="en-US" dirty="0"/>
              <a:t>  In effect, we change control flow to react to changes in program state</a:t>
            </a:r>
          </a:p>
          <a:p>
            <a:pPr lvl="1"/>
            <a:endParaRPr lang="en-US" dirty="0"/>
          </a:p>
          <a:p>
            <a:r>
              <a:rPr lang="en-US" dirty="0"/>
              <a:t>Insufficient:  We also need to react to changes in </a:t>
            </a:r>
            <a:r>
              <a:rPr lang="en-US" u="sng" dirty="0"/>
              <a:t>system</a:t>
            </a:r>
            <a:r>
              <a:rPr lang="en-US" dirty="0"/>
              <a:t> state </a:t>
            </a:r>
          </a:p>
          <a:p>
            <a:pPr lvl="1"/>
            <a:r>
              <a:rPr lang="en-US" dirty="0"/>
              <a:t>  Data arrives from a disk or a network adapter</a:t>
            </a:r>
          </a:p>
          <a:p>
            <a:pPr lvl="1"/>
            <a:r>
              <a:rPr lang="en-US" dirty="0"/>
              <a:t>  Instruction divides by zero</a:t>
            </a:r>
          </a:p>
          <a:p>
            <a:pPr lvl="1"/>
            <a:r>
              <a:rPr lang="en-US" dirty="0"/>
              <a:t>  User hits Ctrl-C at the keyboard… Timer expires…</a:t>
            </a:r>
          </a:p>
        </p:txBody>
      </p:sp>
      <p:sp>
        <p:nvSpPr>
          <p:cNvPr id="2" name="Footer Placeholder 1">
            <a:extLst>
              <a:ext uri="{FF2B5EF4-FFF2-40B4-BE49-F238E27FC236}">
                <a16:creationId xmlns:a16="http://schemas.microsoft.com/office/drawing/2014/main" id="{3EF8DE02-1946-41BD-81A0-E544C5570EF4}"/>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272CEAFF-3BFF-46D0-AEA9-247A622C5BA2}"/>
              </a:ext>
            </a:extLst>
          </p:cNvPr>
          <p:cNvSpPr>
            <a:spLocks noGrp="1"/>
          </p:cNvSpPr>
          <p:nvPr>
            <p:ph type="sldNum" sz="quarter" idx="12"/>
          </p:nvPr>
        </p:nvSpPr>
        <p:spPr/>
        <p:txBody>
          <a:bodyPr/>
          <a:lstStyle/>
          <a:p>
            <a:fld id="{6547F9EC-0141-428E-9624-21FD351CB832}" type="slidenum">
              <a:rPr lang="en-US" smtClean="0"/>
              <a:pPr/>
              <a:t>7</a:t>
            </a:fld>
            <a:endParaRPr lang="en-US"/>
          </a:p>
        </p:txBody>
      </p:sp>
    </p:spTree>
    <p:extLst>
      <p:ext uri="{BB962C8B-B14F-4D97-AF65-F5344CB8AC3E}">
        <p14:creationId xmlns:p14="http://schemas.microsoft.com/office/powerpoint/2010/main" val="42754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dirty="0"/>
              <a:t>Exceptions: several “flavors” but many commonalities</a:t>
            </a:r>
          </a:p>
        </p:txBody>
      </p:sp>
      <p:sp>
        <p:nvSpPr>
          <p:cNvPr id="476163" name="Rectangle 3"/>
          <p:cNvSpPr>
            <a:spLocks noGrp="1" noChangeArrowheads="1"/>
          </p:cNvSpPr>
          <p:nvPr>
            <p:ph type="body" idx="1"/>
          </p:nvPr>
        </p:nvSpPr>
        <p:spPr/>
        <p:txBody>
          <a:bodyPr>
            <a:normAutofit fontScale="85000" lnSpcReduction="10000"/>
          </a:bodyPr>
          <a:lstStyle/>
          <a:p>
            <a:r>
              <a:rPr lang="en-US" dirty="0"/>
              <a:t>All exceptions “seize control,” generally by forcing the immediate  execution of a handler procedure, no matter what your process was doing.</a:t>
            </a:r>
          </a:p>
          <a:p>
            <a:endParaRPr lang="en-US" dirty="0"/>
          </a:p>
          <a:p>
            <a:r>
              <a:rPr lang="en-US" dirty="0"/>
              <a:t>When a hardware device wants to signal that something needs  attention, or has gone wrong, we say that the device triggers an interrupt.  Linux generalizes this and views all forms of exceptions as being like interrupts.</a:t>
            </a:r>
          </a:p>
          <a:p>
            <a:endParaRPr lang="en-US" dirty="0"/>
          </a:p>
          <a:p>
            <a:r>
              <a:rPr lang="en-US" dirty="0"/>
              <a:t>Once this occurs, we can “handle” the exception in ways that might hide it, or we may need to stop some task entirely (like with ^C).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46FB130F-A02E-4591-8B78-8B2ED7CCE87F}"/>
              </a:ext>
            </a:extLst>
          </p:cNvPr>
          <p:cNvSpPr>
            <a:spLocks noGrp="1"/>
          </p:cNvSpPr>
          <p:nvPr>
            <p:ph type="ftr" sz="quarter" idx="11"/>
          </p:nvPr>
        </p:nvSpPr>
        <p:spPr/>
        <p:txBody>
          <a:bodyPr/>
          <a:lstStyle/>
          <a:p>
            <a:r>
              <a:rPr lang="en-US"/>
              <a:t>Cornell CS4414 - Fall 2020.</a:t>
            </a:r>
          </a:p>
        </p:txBody>
      </p:sp>
      <p:sp>
        <p:nvSpPr>
          <p:cNvPr id="3" name="Slide Number Placeholder 2">
            <a:extLst>
              <a:ext uri="{FF2B5EF4-FFF2-40B4-BE49-F238E27FC236}">
                <a16:creationId xmlns:a16="http://schemas.microsoft.com/office/drawing/2014/main" id="{A2CA155C-D777-406E-BE88-7A7DC86A0228}"/>
              </a:ext>
            </a:extLst>
          </p:cNvPr>
          <p:cNvSpPr>
            <a:spLocks noGrp="1"/>
          </p:cNvSpPr>
          <p:nvPr>
            <p:ph type="sldNum" sz="quarter" idx="12"/>
          </p:nvPr>
        </p:nvSpPr>
        <p:spPr/>
        <p:txBody>
          <a:bodyPr/>
          <a:lstStyle/>
          <a:p>
            <a:fld id="{6547F9EC-0141-428E-9624-21FD351CB832}" type="slidenum">
              <a:rPr lang="en-US" smtClean="0"/>
              <a:pPr/>
              <a:t>8</a:t>
            </a:fld>
            <a:endParaRPr lang="en-US"/>
          </a:p>
        </p:txBody>
      </p:sp>
    </p:spTree>
    <p:extLst>
      <p:ext uri="{BB962C8B-B14F-4D97-AF65-F5344CB8AC3E}">
        <p14:creationId xmlns:p14="http://schemas.microsoft.com/office/powerpoint/2010/main" val="1495977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0D0F-46EA-4057-9A6F-D94BD1DAC1FE}"/>
              </a:ext>
            </a:extLst>
          </p:cNvPr>
          <p:cNvSpPr>
            <a:spLocks noGrp="1"/>
          </p:cNvSpPr>
          <p:nvPr>
            <p:ph type="title"/>
          </p:nvPr>
        </p:nvSpPr>
        <p:spPr/>
        <p:txBody>
          <a:bodyPr/>
          <a:lstStyle/>
          <a:p>
            <a:r>
              <a:rPr lang="en-US" dirty="0"/>
              <a:t>Biggest concern</a:t>
            </a:r>
          </a:p>
        </p:txBody>
      </p:sp>
      <p:sp>
        <p:nvSpPr>
          <p:cNvPr id="3" name="Content Placeholder 2">
            <a:extLst>
              <a:ext uri="{FF2B5EF4-FFF2-40B4-BE49-F238E27FC236}">
                <a16:creationId xmlns:a16="http://schemas.microsoft.com/office/drawing/2014/main" id="{406DFF59-4476-49E1-B596-CBD088CEFE5F}"/>
              </a:ext>
            </a:extLst>
          </p:cNvPr>
          <p:cNvSpPr>
            <a:spLocks noGrp="1"/>
          </p:cNvSpPr>
          <p:nvPr>
            <p:ph idx="1"/>
          </p:nvPr>
        </p:nvSpPr>
        <p:spPr/>
        <p:txBody>
          <a:bodyPr>
            <a:normAutofit/>
          </a:bodyPr>
          <a:lstStyle/>
          <a:p>
            <a:r>
              <a:rPr lang="en-US" dirty="0"/>
              <a:t>An exception can occur in the middle of some sort of expression evaluation, or data structure update.</a:t>
            </a:r>
          </a:p>
          <a:p>
            <a:endParaRPr lang="en-US" dirty="0"/>
          </a:p>
          <a:p>
            <a:r>
              <a:rPr lang="en-US" dirty="0"/>
              <a:t>For example, if your code manages a linked list, the exception could occur in the middle of adding a node!</a:t>
            </a:r>
          </a:p>
          <a:p>
            <a:endParaRPr lang="en-US" dirty="0"/>
          </a:p>
          <a:p>
            <a:r>
              <a:rPr lang="en-US" dirty="0"/>
              <a:t>So… the handler cannot assume that data structures are intact!</a:t>
            </a:r>
          </a:p>
        </p:txBody>
      </p:sp>
      <p:sp>
        <p:nvSpPr>
          <p:cNvPr id="4" name="Footer Placeholder 3">
            <a:extLst>
              <a:ext uri="{FF2B5EF4-FFF2-40B4-BE49-F238E27FC236}">
                <a16:creationId xmlns:a16="http://schemas.microsoft.com/office/drawing/2014/main" id="{0FC73C5D-1A96-4D26-B8C2-984F5E75478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5D69A91-4FB5-4CD1-BB6D-479D8065C822}"/>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48202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2924</TotalTime>
  <Words>5031</Words>
  <Application>Microsoft Office PowerPoint</Application>
  <PresentationFormat>Widescreen</PresentationFormat>
  <Paragraphs>698</Paragraphs>
  <Slides>52</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Arial</vt:lpstr>
      <vt:lpstr>Arial Narrow</vt:lpstr>
      <vt:lpstr>Calibri</vt:lpstr>
      <vt:lpstr>Courier New</vt:lpstr>
      <vt:lpstr>Menlo-Regular</vt:lpstr>
      <vt:lpstr>Times New Roman</vt:lpstr>
      <vt:lpstr>Tw Cen MT</vt:lpstr>
      <vt:lpstr>Tw Cen MT Condensed</vt:lpstr>
      <vt:lpstr>Wingdings</vt:lpstr>
      <vt:lpstr>Wingdings 2</vt:lpstr>
      <vt:lpstr>Wingdings 3</vt:lpstr>
      <vt:lpstr>Integral</vt:lpstr>
      <vt:lpstr>Abnormal control flow abstractions</vt:lpstr>
      <vt:lpstr>Idea Map for today</vt:lpstr>
      <vt:lpstr>Printers apparently Used to Catch Fire fairly often!</vt:lpstr>
      <vt:lpstr>Highly Exceptional Control Flow</vt:lpstr>
      <vt:lpstr>Today</vt:lpstr>
      <vt:lpstr>Control Flow</vt:lpstr>
      <vt:lpstr>Altering the Control Flow</vt:lpstr>
      <vt:lpstr>Exceptions: several “flavors” but many commonalities</vt:lpstr>
      <vt:lpstr>Biggest concern</vt:lpstr>
      <vt:lpstr>How we handle this</vt:lpstr>
      <vt:lpstr>Let’s look first at mechanisms, but then we will see an abstraction emerge</vt:lpstr>
      <vt:lpstr>This illustrates conceptual abstraction</vt:lpstr>
      <vt:lpstr>This design pattern is a Linux feature</vt:lpstr>
      <vt:lpstr>Exception Tables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Some flavors of segment faults</vt:lpstr>
      <vt:lpstr>Yet Exceptions also allow us to emulate “infinite number of cores”</vt:lpstr>
      <vt:lpstr>context switches between processes</vt:lpstr>
      <vt:lpstr>Today</vt:lpstr>
      <vt:lpstr>Linux signals</vt:lpstr>
      <vt:lpstr>List of Linux signals</vt:lpstr>
      <vt:lpstr>GDB – Linux Debugger</vt:lpstr>
      <vt:lpstr>Pause For a Demo: Lets see what happens if A program tries to access memory inappropriately, and how gdb helps us track such an issue down.</vt:lpstr>
      <vt:lpstr>PowerPoint Presentation</vt:lpstr>
      <vt:lpstr>PowerPoint Presentation</vt:lpstr>
      <vt:lpstr>Today</vt:lpstr>
      <vt:lpstr>Unhandled Segmentation faults</vt:lpstr>
      <vt:lpstr>What can we do?</vt:lpstr>
      <vt:lpstr>… leading to</vt:lpstr>
      <vt:lpstr>Today</vt:lpstr>
      <vt:lpstr>Exceptions at the language level</vt:lpstr>
      <vt:lpstr>What can we do if a fault might occur, but can be handled?</vt:lpstr>
      <vt:lpstr>C++ construct</vt:lpstr>
      <vt:lpstr>C++ construct</vt:lpstr>
      <vt:lpstr>“do_something” won’t be retried</vt:lpstr>
      <vt:lpstr>A common issue this can raise</vt:lpstr>
      <vt:lpstr>Visualizing this issue</vt:lpstr>
      <vt:lpstr>Visualizing this issue</vt:lpstr>
      <vt:lpstr>Visualizing this issue</vt:lpstr>
      <vt:lpstr>Linked List example</vt:lpstr>
      <vt:lpstr>Exceptions run a risk of bugs!</vt:lpstr>
      <vt:lpstr>That issue won’t arise with C++ catch</vt:lpstr>
      <vt:lpstr>Could C++ throw/catch replace signals?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203</cp:revision>
  <dcterms:created xsi:type="dcterms:W3CDTF">2020-07-27T14:20:38Z</dcterms:created>
  <dcterms:modified xsi:type="dcterms:W3CDTF">2021-10-26T14:19:00Z</dcterms:modified>
</cp:coreProperties>
</file>